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6"/>
  </p:notesMasterIdLst>
  <p:handoutMasterIdLst>
    <p:handoutMasterId r:id="rId77"/>
  </p:handoutMasterIdLst>
  <p:sldIdLst>
    <p:sldId id="361" r:id="rId3"/>
    <p:sldId id="362" r:id="rId4"/>
    <p:sldId id="439" r:id="rId5"/>
    <p:sldId id="579" r:id="rId6"/>
    <p:sldId id="492" r:id="rId7"/>
    <p:sldId id="264" r:id="rId8"/>
    <p:sldId id="493" r:id="rId9"/>
    <p:sldId id="497" r:id="rId10"/>
    <p:sldId id="498" r:id="rId11"/>
    <p:sldId id="499" r:id="rId12"/>
    <p:sldId id="500" r:id="rId13"/>
    <p:sldId id="501" r:id="rId14"/>
    <p:sldId id="568" r:id="rId15"/>
    <p:sldId id="572" r:id="rId16"/>
    <p:sldId id="569" r:id="rId17"/>
    <p:sldId id="570" r:id="rId18"/>
    <p:sldId id="571" r:id="rId19"/>
    <p:sldId id="573" r:id="rId20"/>
    <p:sldId id="503" r:id="rId21"/>
    <p:sldId id="502" r:id="rId22"/>
    <p:sldId id="506" r:id="rId23"/>
    <p:sldId id="510" r:id="rId24"/>
    <p:sldId id="504" r:id="rId25"/>
    <p:sldId id="509" r:id="rId26"/>
    <p:sldId id="508" r:id="rId27"/>
    <p:sldId id="507" r:id="rId28"/>
    <p:sldId id="515" r:id="rId29"/>
    <p:sldId id="516" r:id="rId30"/>
    <p:sldId id="517" r:id="rId31"/>
    <p:sldId id="514" r:id="rId32"/>
    <p:sldId id="513" r:id="rId33"/>
    <p:sldId id="512" r:id="rId34"/>
    <p:sldId id="511" r:id="rId35"/>
    <p:sldId id="518" r:id="rId36"/>
    <p:sldId id="520" r:id="rId37"/>
    <p:sldId id="519" r:id="rId38"/>
    <p:sldId id="525" r:id="rId39"/>
    <p:sldId id="527" r:id="rId40"/>
    <p:sldId id="529" r:id="rId41"/>
    <p:sldId id="528" r:id="rId42"/>
    <p:sldId id="533" r:id="rId43"/>
    <p:sldId id="530" r:id="rId44"/>
    <p:sldId id="478" r:id="rId45"/>
    <p:sldId id="531" r:id="rId46"/>
    <p:sldId id="534" r:id="rId47"/>
    <p:sldId id="535" r:id="rId48"/>
    <p:sldId id="536" r:id="rId49"/>
    <p:sldId id="537" r:id="rId50"/>
    <p:sldId id="538" r:id="rId51"/>
    <p:sldId id="539" r:id="rId52"/>
    <p:sldId id="541" r:id="rId53"/>
    <p:sldId id="543" r:id="rId54"/>
    <p:sldId id="544" r:id="rId55"/>
    <p:sldId id="546" r:id="rId56"/>
    <p:sldId id="547" r:id="rId57"/>
    <p:sldId id="548" r:id="rId58"/>
    <p:sldId id="549" r:id="rId59"/>
    <p:sldId id="574" r:id="rId60"/>
    <p:sldId id="575" r:id="rId61"/>
    <p:sldId id="576" r:id="rId62"/>
    <p:sldId id="577" r:id="rId63"/>
    <p:sldId id="578" r:id="rId64"/>
    <p:sldId id="550" r:id="rId65"/>
    <p:sldId id="551" r:id="rId66"/>
    <p:sldId id="553" r:id="rId67"/>
    <p:sldId id="554" r:id="rId68"/>
    <p:sldId id="556" r:id="rId69"/>
    <p:sldId id="552" r:id="rId70"/>
    <p:sldId id="557" r:id="rId71"/>
    <p:sldId id="558" r:id="rId72"/>
    <p:sldId id="555" r:id="rId73"/>
    <p:sldId id="559" r:id="rId74"/>
    <p:sldId id="483" r:id="rId7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9800"/>
    <a:srgbClr val="2DCA02"/>
    <a:srgbClr val="0084A8"/>
    <a:srgbClr val="A900E6"/>
    <a:srgbClr val="FF5050"/>
    <a:srgbClr val="FFCC66"/>
    <a:srgbClr val="A8C09C"/>
    <a:srgbClr val="FFFF99"/>
    <a:srgbClr val="CE6562"/>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27" autoAdjust="0"/>
    <p:restoredTop sz="94707" autoAdjust="0"/>
  </p:normalViewPr>
  <p:slideViewPr>
    <p:cSldViewPr snapToGrid="0">
      <p:cViewPr varScale="1">
        <p:scale>
          <a:sx n="74" d="100"/>
          <a:sy n="74" d="100"/>
        </p:scale>
        <p:origin x="-33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7854330708665"/>
          <c:y val="0.13353124999999999"/>
          <c:w val="0.53501263123359644"/>
          <c:h val="0.80251894685039349"/>
        </c:manualLayout>
      </c:layout>
      <c:doughnutChart>
        <c:varyColors val="1"/>
        <c:dLbls>
          <c:showPercent val="1"/>
        </c:dLbls>
        <c:firstSliceAng val="0"/>
        <c:holeSize val="50"/>
      </c:doughnutChart>
      <c:spPr>
        <a:noFill/>
        <a:ln>
          <a:noFill/>
        </a:ln>
        <a:effectLst/>
      </c:spPr>
    </c:plotArea>
    <c:plotVisOnly val="1"/>
    <c:dispBlanksAs val="zero"/>
  </c:chart>
  <c:spPr>
    <a:noFill/>
    <a:ln>
      <a:noFill/>
    </a:ln>
    <a:effectLst/>
  </c:spPr>
  <c:txPr>
    <a:bodyPr/>
    <a:lstStyle/>
    <a:p>
      <a:pPr>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5162A-2864-4D90-8F6A-FB8C2D420D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69F81136-3615-4AA5-B8B0-CABF11090356}">
      <dgm:prSet phldrT="[Text]" custT="1"/>
      <dgm:spPr>
        <a:xfrm>
          <a:off x="587801" y="2896"/>
          <a:ext cx="1972481" cy="535460"/>
        </a:xfrm>
        <a:prstGeom prst="roundRect">
          <a:avLst/>
        </a:prstGeom>
        <a:solidFill>
          <a:srgbClr val="70AD47">
            <a:lumMod val="50000"/>
          </a:srgbClr>
        </a:solidFill>
        <a:ln w="12700" cap="flat" cmpd="sng" algn="ctr">
          <a:solidFill>
            <a:sysClr val="window" lastClr="FFFFFF">
              <a:hueOff val="0"/>
              <a:satOff val="0"/>
              <a:lumOff val="0"/>
              <a:alphaOff val="0"/>
            </a:sysClr>
          </a:solidFill>
          <a:prstDash val="solid"/>
          <a:miter lim="800000"/>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dirty="0" smtClean="0">
              <a:solidFill>
                <a:sysClr val="window" lastClr="FFFFFF">
                  <a:lumMod val="95000"/>
                </a:sysClr>
              </a:solidFill>
              <a:latin typeface="Arial" pitchFamily="34" charset="0"/>
              <a:ea typeface="+mn-ea"/>
              <a:cs typeface="Arial" pitchFamily="34" charset="0"/>
            </a:rPr>
            <a:t>Criminal case Section 151 (1)(2)</a:t>
          </a:r>
        </a:p>
        <a:p>
          <a:pPr defTabSz="2400300">
            <a:lnSpc>
              <a:spcPct val="90000"/>
            </a:lnSpc>
            <a:spcBef>
              <a:spcPct val="0"/>
            </a:spcBef>
            <a:spcAft>
              <a:spcPct val="35000"/>
            </a:spcAft>
          </a:pPr>
          <a:endParaRPr lang="en-ZA" sz="1000" dirty="0">
            <a:solidFill>
              <a:sysClr val="window" lastClr="FFFFFF">
                <a:lumMod val="95000"/>
              </a:sysClr>
            </a:solidFill>
            <a:latin typeface="Arial" pitchFamily="34" charset="0"/>
            <a:ea typeface="+mn-ea"/>
            <a:cs typeface="Arial" pitchFamily="34" charset="0"/>
          </a:endParaRPr>
        </a:p>
      </dgm:t>
    </dgm:pt>
    <dgm:pt modelId="{8AE0449E-4100-4573-90A5-EFB6B8FD0084}" type="parTrans" cxnId="{ABB2A811-B65F-4B20-8D95-C36AA45F18B0}">
      <dgm:prSet/>
      <dgm:spPr/>
      <dgm:t>
        <a:bodyPr/>
        <a:lstStyle/>
        <a:p>
          <a:endParaRPr lang="en-ZA">
            <a:solidFill>
              <a:schemeClr val="tx1"/>
            </a:solidFill>
            <a:latin typeface="Arial" pitchFamily="34" charset="0"/>
            <a:cs typeface="Arial" pitchFamily="34" charset="0"/>
          </a:endParaRPr>
        </a:p>
      </dgm:t>
    </dgm:pt>
    <dgm:pt modelId="{B810CA49-95D1-42D0-A454-67F3CF72A524}" type="sibTrans" cxnId="{ABB2A811-B65F-4B20-8D95-C36AA45F18B0}">
      <dgm:prSet/>
      <dgm:spPr/>
      <dgm:t>
        <a:bodyPr/>
        <a:lstStyle/>
        <a:p>
          <a:endParaRPr lang="en-ZA">
            <a:solidFill>
              <a:schemeClr val="tx1"/>
            </a:solidFill>
            <a:latin typeface="Arial" pitchFamily="34" charset="0"/>
            <a:cs typeface="Arial" pitchFamily="34" charset="0"/>
          </a:endParaRPr>
        </a:p>
      </dgm:t>
    </dgm:pt>
    <dgm:pt modelId="{B6A3B9B6-74C9-4948-BEC5-3AA669BB6FB7}">
      <dgm:prSet phldrT="[Text]" custT="1"/>
      <dgm:spPr>
        <a:xfrm>
          <a:off x="587801" y="630777"/>
          <a:ext cx="1972481" cy="652891"/>
        </a:xfrm>
        <a:prstGeom prst="roundRect">
          <a:avLst/>
        </a:prstGeo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dirty="0" smtClean="0">
              <a:solidFill>
                <a:sysClr val="window" lastClr="FFFFFF">
                  <a:lumMod val="95000"/>
                </a:sysClr>
              </a:solidFill>
              <a:latin typeface="Arial" pitchFamily="34" charset="0"/>
              <a:ea typeface="+mn-ea"/>
              <a:cs typeface="Arial" pitchFamily="34" charset="0"/>
            </a:rPr>
            <a:t>Execution of works Court interdict Section 53 (1)(2)</a:t>
          </a:r>
        </a:p>
        <a:p>
          <a:pPr defTabSz="889000">
            <a:lnSpc>
              <a:spcPct val="90000"/>
            </a:lnSpc>
            <a:spcBef>
              <a:spcPct val="0"/>
            </a:spcBef>
            <a:spcAft>
              <a:spcPct val="35000"/>
            </a:spcAft>
          </a:pPr>
          <a:endParaRPr lang="en-ZA" sz="1000" dirty="0">
            <a:solidFill>
              <a:sysClr val="window" lastClr="FFFFFF">
                <a:lumMod val="95000"/>
              </a:sysClr>
            </a:solidFill>
            <a:latin typeface="Arial" pitchFamily="34" charset="0"/>
            <a:ea typeface="+mn-ea"/>
            <a:cs typeface="Arial" pitchFamily="34" charset="0"/>
          </a:endParaRPr>
        </a:p>
      </dgm:t>
    </dgm:pt>
    <dgm:pt modelId="{A022968A-727D-416B-A205-B640175CE925}" type="parTrans" cxnId="{5A694D45-6741-4C8A-A22E-3F7E06AE6061}">
      <dgm:prSet/>
      <dgm:spPr/>
      <dgm:t>
        <a:bodyPr/>
        <a:lstStyle/>
        <a:p>
          <a:endParaRPr lang="en-ZA">
            <a:solidFill>
              <a:schemeClr val="tx1"/>
            </a:solidFill>
            <a:latin typeface="Arial" pitchFamily="34" charset="0"/>
            <a:cs typeface="Arial" pitchFamily="34" charset="0"/>
          </a:endParaRPr>
        </a:p>
      </dgm:t>
    </dgm:pt>
    <dgm:pt modelId="{062AF792-E851-4637-B6C2-5FC28B3D4C74}" type="sibTrans" cxnId="{5A694D45-6741-4C8A-A22E-3F7E06AE6061}">
      <dgm:prSet/>
      <dgm:spPr/>
      <dgm:t>
        <a:bodyPr/>
        <a:lstStyle/>
        <a:p>
          <a:endParaRPr lang="en-ZA">
            <a:solidFill>
              <a:schemeClr val="tx1"/>
            </a:solidFill>
            <a:latin typeface="Arial" pitchFamily="34" charset="0"/>
            <a:cs typeface="Arial" pitchFamily="34" charset="0"/>
          </a:endParaRPr>
        </a:p>
      </dgm:t>
    </dgm:pt>
    <dgm:pt modelId="{0C3C1E54-E50C-4D73-8AC3-D438C391A02D}">
      <dgm:prSet phldrT="[Text]" custT="1"/>
      <dgm:spPr>
        <a:xfrm>
          <a:off x="587801" y="1362427"/>
          <a:ext cx="1972481" cy="625984"/>
        </a:xfrm>
        <a:prstGeom prst="round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dirty="0" smtClean="0">
              <a:solidFill>
                <a:sysClr val="window" lastClr="FFFFFF">
                  <a:lumMod val="95000"/>
                </a:sysClr>
              </a:solidFill>
              <a:latin typeface="Arial" pitchFamily="34" charset="0"/>
              <a:ea typeface="+mn-ea"/>
              <a:cs typeface="Arial" pitchFamily="34" charset="0"/>
            </a:rPr>
            <a:t>Directive Section 53(1) 19(3)</a:t>
          </a:r>
        </a:p>
      </dgm:t>
    </dgm:pt>
    <dgm:pt modelId="{4165313D-32EB-4405-BB18-25D0C9B06613}" type="parTrans" cxnId="{0114AD2E-DDF2-4E67-9415-CDC1BE1EB415}">
      <dgm:prSet/>
      <dgm:spPr/>
      <dgm:t>
        <a:bodyPr/>
        <a:lstStyle/>
        <a:p>
          <a:endParaRPr lang="en-ZA">
            <a:solidFill>
              <a:schemeClr val="tx1"/>
            </a:solidFill>
            <a:latin typeface="Arial" pitchFamily="34" charset="0"/>
            <a:cs typeface="Arial" pitchFamily="34" charset="0"/>
          </a:endParaRPr>
        </a:p>
      </dgm:t>
    </dgm:pt>
    <dgm:pt modelId="{315FCC9C-7B3B-49F6-B638-F2F9A25DE762}" type="sibTrans" cxnId="{0114AD2E-DDF2-4E67-9415-CDC1BE1EB415}">
      <dgm:prSet/>
      <dgm:spPr/>
      <dgm:t>
        <a:bodyPr/>
        <a:lstStyle/>
        <a:p>
          <a:endParaRPr lang="en-ZA">
            <a:solidFill>
              <a:schemeClr val="tx1"/>
            </a:solidFill>
            <a:latin typeface="Arial" pitchFamily="34" charset="0"/>
            <a:cs typeface="Arial" pitchFamily="34" charset="0"/>
          </a:endParaRPr>
        </a:p>
      </dgm:t>
    </dgm:pt>
    <dgm:pt modelId="{055C6B33-63CF-4468-B608-4A1C5C12DB0A}">
      <dgm:prSet phldrT="[Text]" custT="1"/>
      <dgm:spPr>
        <a:xfrm>
          <a:off x="587801" y="2094494"/>
          <a:ext cx="1972481" cy="585158"/>
        </a:xfrm>
        <a:prstGeom prst="roundRect">
          <a:avLst/>
        </a:prstGeom>
        <a:solidFill>
          <a:srgbClr val="FFC000">
            <a:alpha val="9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Arial" pitchFamily="34" charset="0"/>
              <a:ea typeface="+mn-ea"/>
              <a:cs typeface="Arial" pitchFamily="34" charset="0"/>
            </a:rPr>
            <a:t>Intention to issue directive Section 53(1) 19(3)</a:t>
          </a:r>
          <a:endParaRPr lang="en-ZA" sz="1000" dirty="0">
            <a:solidFill>
              <a:sysClr val="windowText" lastClr="000000"/>
            </a:solidFill>
            <a:latin typeface="Arial" pitchFamily="34" charset="0"/>
            <a:ea typeface="+mn-ea"/>
            <a:cs typeface="Arial" pitchFamily="34" charset="0"/>
          </a:endParaRPr>
        </a:p>
      </dgm:t>
    </dgm:pt>
    <dgm:pt modelId="{ACDF1A59-F83B-4F59-A6DC-018273391314}" type="parTrans" cxnId="{049F683A-C7A5-4B53-8F79-6A77C655D005}">
      <dgm:prSet/>
      <dgm:spPr/>
      <dgm:t>
        <a:bodyPr/>
        <a:lstStyle/>
        <a:p>
          <a:endParaRPr lang="en-ZA">
            <a:solidFill>
              <a:schemeClr val="tx1"/>
            </a:solidFill>
            <a:latin typeface="Arial" pitchFamily="34" charset="0"/>
            <a:cs typeface="Arial" pitchFamily="34" charset="0"/>
          </a:endParaRPr>
        </a:p>
      </dgm:t>
    </dgm:pt>
    <dgm:pt modelId="{5E47A8A7-FE0D-413A-B278-48835D735FF3}" type="sibTrans" cxnId="{049F683A-C7A5-4B53-8F79-6A77C655D005}">
      <dgm:prSet/>
      <dgm:spPr/>
      <dgm:t>
        <a:bodyPr/>
        <a:lstStyle/>
        <a:p>
          <a:endParaRPr lang="en-ZA">
            <a:solidFill>
              <a:schemeClr val="tx1"/>
            </a:solidFill>
            <a:latin typeface="Arial" pitchFamily="34" charset="0"/>
            <a:cs typeface="Arial" pitchFamily="34" charset="0"/>
          </a:endParaRPr>
        </a:p>
      </dgm:t>
    </dgm:pt>
    <dgm:pt modelId="{EC149771-2BAC-4202-A780-83507B05A80C}">
      <dgm:prSet phldrT="[Text]" custT="1"/>
      <dgm:spPr>
        <a:xfrm>
          <a:off x="587801" y="2785735"/>
          <a:ext cx="1972481" cy="787808"/>
        </a:xfrm>
        <a:prstGeom prst="roundRect">
          <a:avLst/>
        </a:prstGeom>
        <a:solidFill>
          <a:srgbClr val="FFFF00">
            <a:alpha val="90000"/>
          </a:srgbClr>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Arial" pitchFamily="34" charset="0"/>
              <a:ea typeface="+mn-ea"/>
              <a:cs typeface="Arial" pitchFamily="34" charset="0"/>
            </a:rPr>
            <a:t>Unauthorised, non compliant Non compliance notice Section 53(1) 19(3)</a:t>
          </a:r>
          <a:r>
            <a:rPr lang="en-ZA" sz="800" dirty="0" smtClean="0">
              <a:solidFill>
                <a:sysClr val="windowText" lastClr="000000"/>
              </a:solidFill>
              <a:latin typeface="Arial" pitchFamily="34" charset="0"/>
              <a:ea typeface="+mn-ea"/>
              <a:cs typeface="Arial" pitchFamily="34" charset="0"/>
            </a:rPr>
            <a:t>, </a:t>
          </a:r>
          <a:endParaRPr lang="en-ZA" sz="800" dirty="0">
            <a:solidFill>
              <a:sysClr val="windowText" lastClr="000000"/>
            </a:solidFill>
            <a:latin typeface="Arial" pitchFamily="34" charset="0"/>
            <a:ea typeface="+mn-ea"/>
            <a:cs typeface="Arial" pitchFamily="34" charset="0"/>
          </a:endParaRPr>
        </a:p>
      </dgm:t>
    </dgm:pt>
    <dgm:pt modelId="{8826392E-956B-43DA-922E-10FC47314F0F}" type="parTrans" cxnId="{6F576E4E-7F6B-491B-90D0-1DD4BA7976FD}">
      <dgm:prSet/>
      <dgm:spPr/>
      <dgm:t>
        <a:bodyPr/>
        <a:lstStyle/>
        <a:p>
          <a:endParaRPr lang="en-ZA">
            <a:solidFill>
              <a:schemeClr val="tx1"/>
            </a:solidFill>
            <a:latin typeface="Arial" pitchFamily="34" charset="0"/>
            <a:cs typeface="Arial" pitchFamily="34" charset="0"/>
          </a:endParaRPr>
        </a:p>
      </dgm:t>
    </dgm:pt>
    <dgm:pt modelId="{80F7D92C-BF80-46DD-9864-968486985AA1}" type="sibTrans" cxnId="{6F576E4E-7F6B-491B-90D0-1DD4BA7976FD}">
      <dgm:prSet/>
      <dgm:spPr/>
      <dgm:t>
        <a:bodyPr/>
        <a:lstStyle/>
        <a:p>
          <a:endParaRPr lang="en-ZA">
            <a:solidFill>
              <a:schemeClr val="tx1"/>
            </a:solidFill>
            <a:latin typeface="Arial" pitchFamily="34" charset="0"/>
            <a:cs typeface="Arial" pitchFamily="34" charset="0"/>
          </a:endParaRPr>
        </a:p>
      </dgm:t>
    </dgm:pt>
    <dgm:pt modelId="{7DFA6565-A964-45D3-B1C1-AB0C128DB39D}">
      <dgm:prSet custT="1"/>
      <dgm:spPr>
        <a:xfrm>
          <a:off x="587801" y="3706951"/>
          <a:ext cx="1972481" cy="787808"/>
        </a:xfrm>
        <a:prstGeom prst="roundRect">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 lastClr="FFFFFF"/>
              </a:solidFill>
              <a:latin typeface="Arial" pitchFamily="34" charset="0"/>
              <a:ea typeface="+mn-ea"/>
              <a:cs typeface="Arial" pitchFamily="34" charset="0"/>
            </a:rPr>
            <a:t>Authorised water use, Compliant to conditions of use, Green drop and Blue Drop compliant</a:t>
          </a:r>
        </a:p>
      </dgm:t>
    </dgm:pt>
    <dgm:pt modelId="{7BDE45DF-7295-4D87-BA2A-034DA5C0E819}" type="parTrans" cxnId="{438EADA4-C2C0-4D6B-9468-C162032719CF}">
      <dgm:prSet/>
      <dgm:spPr/>
      <dgm:t>
        <a:bodyPr/>
        <a:lstStyle/>
        <a:p>
          <a:endParaRPr lang="en-ZA"/>
        </a:p>
      </dgm:t>
    </dgm:pt>
    <dgm:pt modelId="{7422BE0D-B9FB-4627-9319-4C27B7100905}" type="sibTrans" cxnId="{438EADA4-C2C0-4D6B-9468-C162032719CF}">
      <dgm:prSet/>
      <dgm:spPr/>
      <dgm:t>
        <a:bodyPr/>
        <a:lstStyle/>
        <a:p>
          <a:endParaRPr lang="en-ZA"/>
        </a:p>
      </dgm:t>
    </dgm:pt>
    <dgm:pt modelId="{C8594734-87BB-4F9A-83C4-5CD39DBD8A08}" type="pres">
      <dgm:prSet presAssocID="{7ED5162A-2864-4D90-8F6A-FB8C2D420D85}" presName="Name0" presStyleCnt="0">
        <dgm:presLayoutVars>
          <dgm:dir/>
          <dgm:animLvl val="lvl"/>
          <dgm:resizeHandles val="exact"/>
        </dgm:presLayoutVars>
      </dgm:prSet>
      <dgm:spPr/>
      <dgm:t>
        <a:bodyPr/>
        <a:lstStyle/>
        <a:p>
          <a:endParaRPr lang="en-ZA"/>
        </a:p>
      </dgm:t>
    </dgm:pt>
    <dgm:pt modelId="{422E166F-D991-48FB-8793-4C09A79F0742}" type="pres">
      <dgm:prSet presAssocID="{69F81136-3615-4AA5-B8B0-CABF11090356}" presName="linNode" presStyleCnt="0"/>
      <dgm:spPr/>
    </dgm:pt>
    <dgm:pt modelId="{91EB4EFC-19FC-4374-9F9E-109C6BE2D7CB}" type="pres">
      <dgm:prSet presAssocID="{69F81136-3615-4AA5-B8B0-CABF11090356}" presName="parentText" presStyleLbl="node1" presStyleIdx="0" presStyleCnt="6" custScaleX="174046" custScaleY="16657">
        <dgm:presLayoutVars>
          <dgm:chMax val="1"/>
          <dgm:bulletEnabled val="1"/>
        </dgm:presLayoutVars>
      </dgm:prSet>
      <dgm:spPr/>
      <dgm:t>
        <a:bodyPr/>
        <a:lstStyle/>
        <a:p>
          <a:endParaRPr lang="en-ZA"/>
        </a:p>
      </dgm:t>
    </dgm:pt>
    <dgm:pt modelId="{9A4A1E07-509A-4E15-A295-51ED4F6FFAE6}" type="pres">
      <dgm:prSet presAssocID="{B810CA49-95D1-42D0-A454-67F3CF72A524}" presName="sp" presStyleCnt="0"/>
      <dgm:spPr/>
    </dgm:pt>
    <dgm:pt modelId="{18B0C701-E43B-41E3-A36D-084A67B36A45}" type="pres">
      <dgm:prSet presAssocID="{B6A3B9B6-74C9-4948-BEC5-3AA669BB6FB7}" presName="linNode" presStyleCnt="0"/>
      <dgm:spPr/>
    </dgm:pt>
    <dgm:pt modelId="{3E2BCB6F-5F06-45AE-9A17-084729121EA0}" type="pres">
      <dgm:prSet presAssocID="{B6A3B9B6-74C9-4948-BEC5-3AA669BB6FB7}" presName="parentText" presStyleLbl="node1" presStyleIdx="1" presStyleCnt="6" custScaleX="174046" custScaleY="20310" custLinFactNeighborY="-2125">
        <dgm:presLayoutVars>
          <dgm:chMax val="1"/>
          <dgm:bulletEnabled val="1"/>
        </dgm:presLayoutVars>
      </dgm:prSet>
      <dgm:spPr/>
      <dgm:t>
        <a:bodyPr/>
        <a:lstStyle/>
        <a:p>
          <a:endParaRPr lang="en-ZA"/>
        </a:p>
      </dgm:t>
    </dgm:pt>
    <dgm:pt modelId="{7DBACD60-3792-4EBD-A8E3-1C83048C9B70}" type="pres">
      <dgm:prSet presAssocID="{062AF792-E851-4637-B6C2-5FC28B3D4C74}" presName="sp" presStyleCnt="0"/>
      <dgm:spPr/>
    </dgm:pt>
    <dgm:pt modelId="{C8FED600-00D3-484F-957C-78C048768702}" type="pres">
      <dgm:prSet presAssocID="{0C3C1E54-E50C-4D73-8AC3-D438C391A02D}" presName="linNode" presStyleCnt="0"/>
      <dgm:spPr/>
    </dgm:pt>
    <dgm:pt modelId="{BA1B08A2-F962-4965-BB07-4A079AAAF3BA}" type="pres">
      <dgm:prSet presAssocID="{0C3C1E54-E50C-4D73-8AC3-D438C391A02D}" presName="parentText" presStyleLbl="node1" presStyleIdx="2" presStyleCnt="6" custScaleX="174046" custScaleY="19473" custLinFactNeighborY="-4675">
        <dgm:presLayoutVars>
          <dgm:chMax val="1"/>
          <dgm:bulletEnabled val="1"/>
        </dgm:presLayoutVars>
      </dgm:prSet>
      <dgm:spPr/>
      <dgm:t>
        <a:bodyPr/>
        <a:lstStyle/>
        <a:p>
          <a:endParaRPr lang="en-ZA"/>
        </a:p>
      </dgm:t>
    </dgm:pt>
    <dgm:pt modelId="{98DB67A3-C3AB-4EC2-A12D-D510A2525535}" type="pres">
      <dgm:prSet presAssocID="{315FCC9C-7B3B-49F6-B638-F2F9A25DE762}" presName="sp" presStyleCnt="0"/>
      <dgm:spPr/>
    </dgm:pt>
    <dgm:pt modelId="{928DFE7D-4A36-43B4-933E-62F89C0E7A0E}" type="pres">
      <dgm:prSet presAssocID="{055C6B33-63CF-4468-B608-4A1C5C12DB0A}" presName="linNode" presStyleCnt="0"/>
      <dgm:spPr/>
    </dgm:pt>
    <dgm:pt modelId="{4717A102-E31A-472F-B13C-1D7706B214B5}" type="pres">
      <dgm:prSet presAssocID="{055C6B33-63CF-4468-B608-4A1C5C12DB0A}" presName="parentText" presStyleLbl="node1" presStyleIdx="3" presStyleCnt="6" custScaleX="174046" custScaleY="18203" custLinFactNeighborY="-6375">
        <dgm:presLayoutVars>
          <dgm:chMax val="1"/>
          <dgm:bulletEnabled val="1"/>
        </dgm:presLayoutVars>
      </dgm:prSet>
      <dgm:spPr/>
      <dgm:t>
        <a:bodyPr/>
        <a:lstStyle/>
        <a:p>
          <a:endParaRPr lang="en-ZA"/>
        </a:p>
      </dgm:t>
    </dgm:pt>
    <dgm:pt modelId="{3314A57E-A76D-4340-81B7-47D2B9011C16}" type="pres">
      <dgm:prSet presAssocID="{5E47A8A7-FE0D-413A-B278-48835D735FF3}" presName="sp" presStyleCnt="0"/>
      <dgm:spPr/>
    </dgm:pt>
    <dgm:pt modelId="{C4CD18C8-B9AC-4037-95D1-B7A9BEC3C89A}" type="pres">
      <dgm:prSet presAssocID="{EC149771-2BAC-4202-A780-83507B05A80C}" presName="linNode" presStyleCnt="0"/>
      <dgm:spPr/>
    </dgm:pt>
    <dgm:pt modelId="{7AEDEF3C-7222-4A9A-BDFC-8129D0CEE631}" type="pres">
      <dgm:prSet presAssocID="{EC149771-2BAC-4202-A780-83507B05A80C}" presName="parentText" presStyleLbl="node1" presStyleIdx="4" presStyleCnt="6" custScaleX="174046" custScaleY="24507" custLinFactNeighborY="-8075">
        <dgm:presLayoutVars>
          <dgm:chMax val="1"/>
          <dgm:bulletEnabled val="1"/>
        </dgm:presLayoutVars>
      </dgm:prSet>
      <dgm:spPr/>
      <dgm:t>
        <a:bodyPr/>
        <a:lstStyle/>
        <a:p>
          <a:endParaRPr lang="en-ZA"/>
        </a:p>
      </dgm:t>
    </dgm:pt>
    <dgm:pt modelId="{77BCD56F-E4D6-45EC-BC51-F42F8016498E}" type="pres">
      <dgm:prSet presAssocID="{80F7D92C-BF80-46DD-9864-968486985AA1}" presName="sp" presStyleCnt="0"/>
      <dgm:spPr/>
    </dgm:pt>
    <dgm:pt modelId="{061148B0-A033-4642-805C-924E8838D23B}" type="pres">
      <dgm:prSet presAssocID="{7DFA6565-A964-45D3-B1C1-AB0C128DB39D}" presName="linNode" presStyleCnt="0"/>
      <dgm:spPr/>
    </dgm:pt>
    <dgm:pt modelId="{476F3622-B0E4-440A-A91B-7541FCE35610}" type="pres">
      <dgm:prSet presAssocID="{7DFA6565-A964-45D3-B1C1-AB0C128DB39D}" presName="parentText" presStyleLbl="node1" presStyleIdx="5" presStyleCnt="6" custScaleX="174046" custScaleY="24507" custLinFactNeighborY="-8925">
        <dgm:presLayoutVars>
          <dgm:chMax val="1"/>
          <dgm:bulletEnabled val="1"/>
        </dgm:presLayoutVars>
      </dgm:prSet>
      <dgm:spPr/>
      <dgm:t>
        <a:bodyPr/>
        <a:lstStyle/>
        <a:p>
          <a:endParaRPr lang="en-ZA"/>
        </a:p>
      </dgm:t>
    </dgm:pt>
  </dgm:ptLst>
  <dgm:cxnLst>
    <dgm:cxn modelId="{C19F7258-B5BF-4964-93FC-34124B56AF80}" type="presOf" srcId="{7DFA6565-A964-45D3-B1C1-AB0C128DB39D}" destId="{476F3622-B0E4-440A-A91B-7541FCE35610}" srcOrd="0" destOrd="0" presId="urn:microsoft.com/office/officeart/2005/8/layout/vList5"/>
    <dgm:cxn modelId="{049F683A-C7A5-4B53-8F79-6A77C655D005}" srcId="{7ED5162A-2864-4D90-8F6A-FB8C2D420D85}" destId="{055C6B33-63CF-4468-B608-4A1C5C12DB0A}" srcOrd="3" destOrd="0" parTransId="{ACDF1A59-F83B-4F59-A6DC-018273391314}" sibTransId="{5E47A8A7-FE0D-413A-B278-48835D735FF3}"/>
    <dgm:cxn modelId="{CA20B48A-4531-4774-965D-69F09D5999A4}" type="presOf" srcId="{B6A3B9B6-74C9-4948-BEC5-3AA669BB6FB7}" destId="{3E2BCB6F-5F06-45AE-9A17-084729121EA0}" srcOrd="0" destOrd="0" presId="urn:microsoft.com/office/officeart/2005/8/layout/vList5"/>
    <dgm:cxn modelId="{FA07DB82-4233-43A5-83F6-E678382E6F8D}" type="presOf" srcId="{055C6B33-63CF-4468-B608-4A1C5C12DB0A}" destId="{4717A102-E31A-472F-B13C-1D7706B214B5}" srcOrd="0" destOrd="0" presId="urn:microsoft.com/office/officeart/2005/8/layout/vList5"/>
    <dgm:cxn modelId="{6F576E4E-7F6B-491B-90D0-1DD4BA7976FD}" srcId="{7ED5162A-2864-4D90-8F6A-FB8C2D420D85}" destId="{EC149771-2BAC-4202-A780-83507B05A80C}" srcOrd="4" destOrd="0" parTransId="{8826392E-956B-43DA-922E-10FC47314F0F}" sibTransId="{80F7D92C-BF80-46DD-9864-968486985AA1}"/>
    <dgm:cxn modelId="{ABB2A811-B65F-4B20-8D95-C36AA45F18B0}" srcId="{7ED5162A-2864-4D90-8F6A-FB8C2D420D85}" destId="{69F81136-3615-4AA5-B8B0-CABF11090356}" srcOrd="0" destOrd="0" parTransId="{8AE0449E-4100-4573-90A5-EFB6B8FD0084}" sibTransId="{B810CA49-95D1-42D0-A454-67F3CF72A524}"/>
    <dgm:cxn modelId="{BED1AF1E-2B7B-4E6F-B2A6-A4996E64A0B0}" type="presOf" srcId="{EC149771-2BAC-4202-A780-83507B05A80C}" destId="{7AEDEF3C-7222-4A9A-BDFC-8129D0CEE631}" srcOrd="0" destOrd="0" presId="urn:microsoft.com/office/officeart/2005/8/layout/vList5"/>
    <dgm:cxn modelId="{0114AD2E-DDF2-4E67-9415-CDC1BE1EB415}" srcId="{7ED5162A-2864-4D90-8F6A-FB8C2D420D85}" destId="{0C3C1E54-E50C-4D73-8AC3-D438C391A02D}" srcOrd="2" destOrd="0" parTransId="{4165313D-32EB-4405-BB18-25D0C9B06613}" sibTransId="{315FCC9C-7B3B-49F6-B638-F2F9A25DE762}"/>
    <dgm:cxn modelId="{5A694D45-6741-4C8A-A22E-3F7E06AE6061}" srcId="{7ED5162A-2864-4D90-8F6A-FB8C2D420D85}" destId="{B6A3B9B6-74C9-4948-BEC5-3AA669BB6FB7}" srcOrd="1" destOrd="0" parTransId="{A022968A-727D-416B-A205-B640175CE925}" sibTransId="{062AF792-E851-4637-B6C2-5FC28B3D4C74}"/>
    <dgm:cxn modelId="{438EADA4-C2C0-4D6B-9468-C162032719CF}" srcId="{7ED5162A-2864-4D90-8F6A-FB8C2D420D85}" destId="{7DFA6565-A964-45D3-B1C1-AB0C128DB39D}" srcOrd="5" destOrd="0" parTransId="{7BDE45DF-7295-4D87-BA2A-034DA5C0E819}" sibTransId="{7422BE0D-B9FB-4627-9319-4C27B7100905}"/>
    <dgm:cxn modelId="{B108902F-A240-4AC2-8347-10850B696E63}" type="presOf" srcId="{69F81136-3615-4AA5-B8B0-CABF11090356}" destId="{91EB4EFC-19FC-4374-9F9E-109C6BE2D7CB}" srcOrd="0" destOrd="0" presId="urn:microsoft.com/office/officeart/2005/8/layout/vList5"/>
    <dgm:cxn modelId="{385806F2-EDE0-4804-8518-F1C8318A6C94}" type="presOf" srcId="{7ED5162A-2864-4D90-8F6A-FB8C2D420D85}" destId="{C8594734-87BB-4F9A-83C4-5CD39DBD8A08}" srcOrd="0" destOrd="0" presId="urn:microsoft.com/office/officeart/2005/8/layout/vList5"/>
    <dgm:cxn modelId="{27B8A2E0-50C4-42A0-A688-E9DD85E16694}" type="presOf" srcId="{0C3C1E54-E50C-4D73-8AC3-D438C391A02D}" destId="{BA1B08A2-F962-4965-BB07-4A079AAAF3BA}" srcOrd="0" destOrd="0" presId="urn:microsoft.com/office/officeart/2005/8/layout/vList5"/>
    <dgm:cxn modelId="{313F6C00-5782-4F43-9AC8-8631A7C51410}" type="presParOf" srcId="{C8594734-87BB-4F9A-83C4-5CD39DBD8A08}" destId="{422E166F-D991-48FB-8793-4C09A79F0742}" srcOrd="0" destOrd="0" presId="urn:microsoft.com/office/officeart/2005/8/layout/vList5"/>
    <dgm:cxn modelId="{9DE72947-945C-4C42-91D3-BEC1F6028592}" type="presParOf" srcId="{422E166F-D991-48FB-8793-4C09A79F0742}" destId="{91EB4EFC-19FC-4374-9F9E-109C6BE2D7CB}" srcOrd="0" destOrd="0" presId="urn:microsoft.com/office/officeart/2005/8/layout/vList5"/>
    <dgm:cxn modelId="{556D8BC8-C035-478F-8AEE-53CB8BEAB6BF}" type="presParOf" srcId="{C8594734-87BB-4F9A-83C4-5CD39DBD8A08}" destId="{9A4A1E07-509A-4E15-A295-51ED4F6FFAE6}" srcOrd="1" destOrd="0" presId="urn:microsoft.com/office/officeart/2005/8/layout/vList5"/>
    <dgm:cxn modelId="{85F939B2-3C21-45AF-9CC7-195E158F2492}" type="presParOf" srcId="{C8594734-87BB-4F9A-83C4-5CD39DBD8A08}" destId="{18B0C701-E43B-41E3-A36D-084A67B36A45}" srcOrd="2" destOrd="0" presId="urn:microsoft.com/office/officeart/2005/8/layout/vList5"/>
    <dgm:cxn modelId="{F3584354-72DC-4028-8F1C-F8D9BFFB2117}" type="presParOf" srcId="{18B0C701-E43B-41E3-A36D-084A67B36A45}" destId="{3E2BCB6F-5F06-45AE-9A17-084729121EA0}" srcOrd="0" destOrd="0" presId="urn:microsoft.com/office/officeart/2005/8/layout/vList5"/>
    <dgm:cxn modelId="{2A1DA30E-07BD-40B9-B3C5-AFBB43E3B2F3}" type="presParOf" srcId="{C8594734-87BB-4F9A-83C4-5CD39DBD8A08}" destId="{7DBACD60-3792-4EBD-A8E3-1C83048C9B70}" srcOrd="3" destOrd="0" presId="urn:microsoft.com/office/officeart/2005/8/layout/vList5"/>
    <dgm:cxn modelId="{55B55344-D9EA-476A-8509-B5C10298FFE9}" type="presParOf" srcId="{C8594734-87BB-4F9A-83C4-5CD39DBD8A08}" destId="{C8FED600-00D3-484F-957C-78C048768702}" srcOrd="4" destOrd="0" presId="urn:microsoft.com/office/officeart/2005/8/layout/vList5"/>
    <dgm:cxn modelId="{ADA1E381-9C99-4151-BD5E-65DEAF8F1BA9}" type="presParOf" srcId="{C8FED600-00D3-484F-957C-78C048768702}" destId="{BA1B08A2-F962-4965-BB07-4A079AAAF3BA}" srcOrd="0" destOrd="0" presId="urn:microsoft.com/office/officeart/2005/8/layout/vList5"/>
    <dgm:cxn modelId="{5C9C4733-551C-4ABD-90AC-67A9E1AFE59E}" type="presParOf" srcId="{C8594734-87BB-4F9A-83C4-5CD39DBD8A08}" destId="{98DB67A3-C3AB-4EC2-A12D-D510A2525535}" srcOrd="5" destOrd="0" presId="urn:microsoft.com/office/officeart/2005/8/layout/vList5"/>
    <dgm:cxn modelId="{61DC93E3-DC3F-4016-A873-2E63A5DCBC05}" type="presParOf" srcId="{C8594734-87BB-4F9A-83C4-5CD39DBD8A08}" destId="{928DFE7D-4A36-43B4-933E-62F89C0E7A0E}" srcOrd="6" destOrd="0" presId="urn:microsoft.com/office/officeart/2005/8/layout/vList5"/>
    <dgm:cxn modelId="{D2D78CD2-06E0-4233-B84F-8D947BB0EA53}" type="presParOf" srcId="{928DFE7D-4A36-43B4-933E-62F89C0E7A0E}" destId="{4717A102-E31A-472F-B13C-1D7706B214B5}" srcOrd="0" destOrd="0" presId="urn:microsoft.com/office/officeart/2005/8/layout/vList5"/>
    <dgm:cxn modelId="{5075D569-349A-4540-827B-32035F1F2208}" type="presParOf" srcId="{C8594734-87BB-4F9A-83C4-5CD39DBD8A08}" destId="{3314A57E-A76D-4340-81B7-47D2B9011C16}" srcOrd="7" destOrd="0" presId="urn:microsoft.com/office/officeart/2005/8/layout/vList5"/>
    <dgm:cxn modelId="{4B7516B5-AE21-47DA-B86F-D92DB2CAA82A}" type="presParOf" srcId="{C8594734-87BB-4F9A-83C4-5CD39DBD8A08}" destId="{C4CD18C8-B9AC-4037-95D1-B7A9BEC3C89A}" srcOrd="8" destOrd="0" presId="urn:microsoft.com/office/officeart/2005/8/layout/vList5"/>
    <dgm:cxn modelId="{0051E55F-0C77-4005-8770-F1D5E5E74660}" type="presParOf" srcId="{C4CD18C8-B9AC-4037-95D1-B7A9BEC3C89A}" destId="{7AEDEF3C-7222-4A9A-BDFC-8129D0CEE631}" srcOrd="0" destOrd="0" presId="urn:microsoft.com/office/officeart/2005/8/layout/vList5"/>
    <dgm:cxn modelId="{C5FFB012-9FAA-4E97-A4B9-68B44C9D3D38}" type="presParOf" srcId="{C8594734-87BB-4F9A-83C4-5CD39DBD8A08}" destId="{77BCD56F-E4D6-45EC-BC51-F42F8016498E}" srcOrd="9" destOrd="0" presId="urn:microsoft.com/office/officeart/2005/8/layout/vList5"/>
    <dgm:cxn modelId="{59BC3702-F5B7-4F69-A264-C076CEF07953}" type="presParOf" srcId="{C8594734-87BB-4F9A-83C4-5CD39DBD8A08}" destId="{061148B0-A033-4642-805C-924E8838D23B}" srcOrd="10" destOrd="0" presId="urn:microsoft.com/office/officeart/2005/8/layout/vList5"/>
    <dgm:cxn modelId="{60860082-C4A3-4657-9782-ED8491A8DD66}" type="presParOf" srcId="{061148B0-A033-4642-805C-924E8838D23B}" destId="{476F3622-B0E4-440A-A91B-7541FCE3561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4EFC-19FC-4374-9F9E-109C6BE2D7CB}">
      <dsp:nvSpPr>
        <dsp:cNvPr id="0" name=""/>
        <dsp:cNvSpPr/>
      </dsp:nvSpPr>
      <dsp:spPr>
        <a:xfrm>
          <a:off x="587801" y="3185"/>
          <a:ext cx="1972481" cy="588893"/>
        </a:xfrm>
        <a:prstGeom prst="roundRect">
          <a:avLst/>
        </a:prstGeom>
        <a:solidFill>
          <a:srgbClr val="70AD47">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000" kern="1200" dirty="0" smtClean="0">
              <a:solidFill>
                <a:sysClr val="window" lastClr="FFFFFF">
                  <a:lumMod val="95000"/>
                </a:sysClr>
              </a:solidFill>
              <a:latin typeface="Arial" pitchFamily="34" charset="0"/>
              <a:ea typeface="+mn-ea"/>
              <a:cs typeface="Arial" pitchFamily="34" charset="0"/>
            </a:rPr>
            <a:t>Criminal case Section 151 (1)(2)</a:t>
          </a:r>
        </a:p>
        <a:p>
          <a:pPr lvl="0" algn="ctr" defTabSz="2400300">
            <a:lnSpc>
              <a:spcPct val="90000"/>
            </a:lnSpc>
            <a:spcBef>
              <a:spcPct val="0"/>
            </a:spcBef>
            <a:spcAft>
              <a:spcPct val="35000"/>
            </a:spcAft>
          </a:pPr>
          <a:endParaRPr lang="en-ZA" sz="1000" kern="1200" dirty="0">
            <a:solidFill>
              <a:sysClr val="window" lastClr="FFFFFF">
                <a:lumMod val="95000"/>
              </a:sysClr>
            </a:solidFill>
            <a:latin typeface="Arial" pitchFamily="34" charset="0"/>
            <a:ea typeface="+mn-ea"/>
            <a:cs typeface="Arial" pitchFamily="34" charset="0"/>
          </a:endParaRPr>
        </a:p>
      </dsp:txBody>
      <dsp:txXfrm>
        <a:off x="616548" y="31932"/>
        <a:ext cx="1914987" cy="531399"/>
      </dsp:txXfrm>
    </dsp:sp>
    <dsp:sp modelId="{3E2BCB6F-5F06-45AE-9A17-084729121EA0}">
      <dsp:nvSpPr>
        <dsp:cNvPr id="0" name=""/>
        <dsp:cNvSpPr/>
      </dsp:nvSpPr>
      <dsp:spPr>
        <a:xfrm>
          <a:off x="587801" y="693722"/>
          <a:ext cx="1972481" cy="718042"/>
        </a:xfrm>
        <a:prstGeom prst="roundRect">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000" kern="1200" dirty="0" smtClean="0">
              <a:solidFill>
                <a:sysClr val="window" lastClr="FFFFFF">
                  <a:lumMod val="95000"/>
                </a:sysClr>
              </a:solidFill>
              <a:latin typeface="Arial" pitchFamily="34" charset="0"/>
              <a:ea typeface="+mn-ea"/>
              <a:cs typeface="Arial" pitchFamily="34" charset="0"/>
            </a:rPr>
            <a:t>Execution of works Court interdict Section 53 (1)(2)</a:t>
          </a:r>
        </a:p>
        <a:p>
          <a:pPr lvl="0" algn="ctr" defTabSz="889000">
            <a:lnSpc>
              <a:spcPct val="90000"/>
            </a:lnSpc>
            <a:spcBef>
              <a:spcPct val="0"/>
            </a:spcBef>
            <a:spcAft>
              <a:spcPct val="35000"/>
            </a:spcAft>
          </a:pPr>
          <a:endParaRPr lang="en-ZA" sz="1000" kern="1200" dirty="0">
            <a:solidFill>
              <a:sysClr val="window" lastClr="FFFFFF">
                <a:lumMod val="95000"/>
              </a:sysClr>
            </a:solidFill>
            <a:latin typeface="Arial" pitchFamily="34" charset="0"/>
            <a:ea typeface="+mn-ea"/>
            <a:cs typeface="Arial" pitchFamily="34" charset="0"/>
          </a:endParaRPr>
        </a:p>
      </dsp:txBody>
      <dsp:txXfrm>
        <a:off x="622853" y="728774"/>
        <a:ext cx="1902377" cy="647938"/>
      </dsp:txXfrm>
    </dsp:sp>
    <dsp:sp modelId="{BA1B08A2-F962-4965-BB07-4A079AAAF3BA}">
      <dsp:nvSpPr>
        <dsp:cNvPr id="0" name=""/>
        <dsp:cNvSpPr/>
      </dsp:nvSpPr>
      <dsp:spPr>
        <a:xfrm>
          <a:off x="587801" y="1498382"/>
          <a:ext cx="1972481" cy="688451"/>
        </a:xfrm>
        <a:prstGeom prst="round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000" kern="1200" dirty="0" smtClean="0">
              <a:solidFill>
                <a:sysClr val="window" lastClr="FFFFFF">
                  <a:lumMod val="95000"/>
                </a:sysClr>
              </a:solidFill>
              <a:latin typeface="Arial" pitchFamily="34" charset="0"/>
              <a:ea typeface="+mn-ea"/>
              <a:cs typeface="Arial" pitchFamily="34" charset="0"/>
            </a:rPr>
            <a:t>Directive Section 53(1) 19(3)</a:t>
          </a:r>
        </a:p>
      </dsp:txBody>
      <dsp:txXfrm>
        <a:off x="621408" y="1531989"/>
        <a:ext cx="1905267" cy="621237"/>
      </dsp:txXfrm>
    </dsp:sp>
    <dsp:sp modelId="{4717A102-E31A-472F-B13C-1D7706B214B5}">
      <dsp:nvSpPr>
        <dsp:cNvPr id="0" name=""/>
        <dsp:cNvSpPr/>
      </dsp:nvSpPr>
      <dsp:spPr>
        <a:xfrm>
          <a:off x="587801" y="2303502"/>
          <a:ext cx="1972481" cy="643551"/>
        </a:xfrm>
        <a:prstGeom prst="roundRect">
          <a:avLst/>
        </a:prstGeom>
        <a:solidFill>
          <a:srgbClr val="FFC000">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Arial" pitchFamily="34" charset="0"/>
              <a:ea typeface="+mn-ea"/>
              <a:cs typeface="Arial" pitchFamily="34" charset="0"/>
            </a:rPr>
            <a:t>Intention to issue directive Section 53(1) 19(3)</a:t>
          </a:r>
          <a:endParaRPr lang="en-ZA" sz="1000" kern="1200" dirty="0">
            <a:solidFill>
              <a:sysClr val="windowText" lastClr="000000"/>
            </a:solidFill>
            <a:latin typeface="Arial" pitchFamily="34" charset="0"/>
            <a:ea typeface="+mn-ea"/>
            <a:cs typeface="Arial" pitchFamily="34" charset="0"/>
          </a:endParaRPr>
        </a:p>
      </dsp:txBody>
      <dsp:txXfrm>
        <a:off x="619217" y="2334918"/>
        <a:ext cx="1909649" cy="580719"/>
      </dsp:txXfrm>
    </dsp:sp>
    <dsp:sp modelId="{7AEDEF3C-7222-4A9A-BDFC-8129D0CEE631}">
      <dsp:nvSpPr>
        <dsp:cNvPr id="0" name=""/>
        <dsp:cNvSpPr/>
      </dsp:nvSpPr>
      <dsp:spPr>
        <a:xfrm>
          <a:off x="587801" y="3063722"/>
          <a:ext cx="1972481" cy="866423"/>
        </a:xfrm>
        <a:prstGeom prst="roundRect">
          <a:avLst/>
        </a:prstGeom>
        <a:solidFill>
          <a:srgbClr val="FFFF00">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Arial" pitchFamily="34" charset="0"/>
              <a:ea typeface="+mn-ea"/>
              <a:cs typeface="Arial" pitchFamily="34" charset="0"/>
            </a:rPr>
            <a:t>Unauthorised, non compliant Non compliance notice Section 53(1) 19(3)</a:t>
          </a:r>
          <a:r>
            <a:rPr lang="en-ZA" sz="800" kern="1200" dirty="0" smtClean="0">
              <a:solidFill>
                <a:sysClr val="windowText" lastClr="000000"/>
              </a:solidFill>
              <a:latin typeface="Arial" pitchFamily="34" charset="0"/>
              <a:ea typeface="+mn-ea"/>
              <a:cs typeface="Arial" pitchFamily="34" charset="0"/>
            </a:rPr>
            <a:t>, </a:t>
          </a:r>
          <a:endParaRPr lang="en-ZA" sz="800" kern="1200" dirty="0">
            <a:solidFill>
              <a:sysClr val="windowText" lastClr="000000"/>
            </a:solidFill>
            <a:latin typeface="Arial" pitchFamily="34" charset="0"/>
            <a:ea typeface="+mn-ea"/>
            <a:cs typeface="Arial" pitchFamily="34" charset="0"/>
          </a:endParaRPr>
        </a:p>
      </dsp:txBody>
      <dsp:txXfrm>
        <a:off x="630096" y="3106017"/>
        <a:ext cx="1887891" cy="781833"/>
      </dsp:txXfrm>
    </dsp:sp>
    <dsp:sp modelId="{476F3622-B0E4-440A-A91B-7541FCE35610}">
      <dsp:nvSpPr>
        <dsp:cNvPr id="0" name=""/>
        <dsp:cNvSpPr/>
      </dsp:nvSpPr>
      <dsp:spPr>
        <a:xfrm>
          <a:off x="587801" y="4076865"/>
          <a:ext cx="1972481" cy="866423"/>
        </a:xfrm>
        <a:prstGeom prst="roundRect">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 lastClr="FFFFFF"/>
              </a:solidFill>
              <a:latin typeface="Arial" pitchFamily="34" charset="0"/>
              <a:ea typeface="+mn-ea"/>
              <a:cs typeface="Arial" pitchFamily="34" charset="0"/>
            </a:rPr>
            <a:t>Authorised water use, Compliant to conditions of use, Green drop and Blue Drop compliant</a:t>
          </a:r>
        </a:p>
      </dsp:txBody>
      <dsp:txXfrm>
        <a:off x="630096" y="4119160"/>
        <a:ext cx="1887891" cy="7818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0.30854</cdr:x>
      <cdr:y>0.07289</cdr:y>
    </cdr:from>
    <cdr:to>
      <cdr:x>0.61208</cdr:x>
      <cdr:y>0.20003</cdr:y>
    </cdr:to>
    <cdr:sp macro="" textlink="">
      <cdr:nvSpPr>
        <cdr:cNvPr id="10" name="TextBox 17"/>
        <cdr:cNvSpPr txBox="1"/>
      </cdr:nvSpPr>
      <cdr:spPr>
        <a:xfrm xmlns:a="http://schemas.openxmlformats.org/drawingml/2006/main" flipH="1">
          <a:off x="2203307" y="334356"/>
          <a:ext cx="2167588" cy="5832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ZA" sz="1600" b="1" dirty="0">
              <a:ln>
                <a:solidFill>
                  <a:schemeClr val="accent1">
                    <a:lumMod val="50000"/>
                  </a:schemeClr>
                </a:solidFill>
              </a:ln>
              <a:solidFill>
                <a:schemeClr val="bg1"/>
              </a:solidFill>
              <a:latin typeface="Arial" pitchFamily="34" charset="0"/>
              <a:cs typeface="Arial" pitchFamily="34" charset="0"/>
            </a:rPr>
            <a:t>Competing political priorities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ZA"/>
          </a:p>
        </p:txBody>
      </p:sp>
      <p:sp>
        <p:nvSpPr>
          <p:cNvPr id="3" name="Date Placeholder 2"/>
          <p:cNvSpPr>
            <a:spLocks noGrp="1"/>
          </p:cNvSpPr>
          <p:nvPr>
            <p:ph type="dt" sz="quarter" idx="1"/>
          </p:nvPr>
        </p:nvSpPr>
        <p:spPr>
          <a:xfrm>
            <a:off x="3849955" y="0"/>
            <a:ext cx="2946135" cy="496253"/>
          </a:xfrm>
          <a:prstGeom prst="rect">
            <a:avLst/>
          </a:prstGeom>
        </p:spPr>
        <p:txBody>
          <a:bodyPr vert="horz" lIns="91321" tIns="45661" rIns="91321" bIns="45661" rtlCol="0"/>
          <a:lstStyle>
            <a:lvl1pPr algn="r">
              <a:defRPr sz="1200"/>
            </a:lvl1pPr>
          </a:lstStyle>
          <a:p>
            <a:fld id="{C86CB001-600E-4017-9024-E8368D5C6B5C}" type="datetimeFigureOut">
              <a:rPr lang="en-ZA" smtClean="0"/>
              <a:pPr/>
              <a:t>2020/10/19</a:t>
            </a:fld>
            <a:endParaRPr lang="en-ZA"/>
          </a:p>
        </p:txBody>
      </p:sp>
      <p:sp>
        <p:nvSpPr>
          <p:cNvPr id="4" name="Footer Placeholder 3"/>
          <p:cNvSpPr>
            <a:spLocks noGrp="1"/>
          </p:cNvSpPr>
          <p:nvPr>
            <p:ph type="ftr" sz="quarter" idx="2"/>
          </p:nvPr>
        </p:nvSpPr>
        <p:spPr>
          <a:xfrm>
            <a:off x="0" y="9428800"/>
            <a:ext cx="2946135" cy="496252"/>
          </a:xfrm>
          <a:prstGeom prst="rect">
            <a:avLst/>
          </a:prstGeom>
        </p:spPr>
        <p:txBody>
          <a:bodyPr vert="horz" lIns="91321" tIns="45661" rIns="91321" bIns="45661" rtlCol="0" anchor="b"/>
          <a:lstStyle>
            <a:lvl1pPr algn="l">
              <a:defRPr sz="1200"/>
            </a:lvl1pPr>
          </a:lstStyle>
          <a:p>
            <a:endParaRPr lang="en-ZA"/>
          </a:p>
        </p:txBody>
      </p:sp>
      <p:sp>
        <p:nvSpPr>
          <p:cNvPr id="5" name="Slide Number Placeholder 4"/>
          <p:cNvSpPr>
            <a:spLocks noGrp="1"/>
          </p:cNvSpPr>
          <p:nvPr>
            <p:ph type="sldNum" sz="quarter" idx="3"/>
          </p:nvPr>
        </p:nvSpPr>
        <p:spPr>
          <a:xfrm>
            <a:off x="3849955" y="9428800"/>
            <a:ext cx="2946135" cy="496252"/>
          </a:xfrm>
          <a:prstGeom prst="rect">
            <a:avLst/>
          </a:prstGeom>
        </p:spPr>
        <p:txBody>
          <a:bodyPr vert="horz" lIns="91321" tIns="45661" rIns="91321" bIns="45661" rtlCol="0" anchor="b"/>
          <a:lstStyle>
            <a:lvl1pPr algn="r">
              <a:defRPr sz="1200"/>
            </a:lvl1pPr>
          </a:lstStyle>
          <a:p>
            <a:fld id="{5F0BBD08-31AF-4A36-A730-C37F7405FB57}" type="slidenum">
              <a:rPr lang="en-ZA" smtClean="0"/>
              <a:pPr/>
              <a:t>‹#›</a:t>
            </a:fld>
            <a:endParaRPr lang="en-ZA"/>
          </a:p>
        </p:txBody>
      </p:sp>
    </p:spTree>
    <p:extLst>
      <p:ext uri="{BB962C8B-B14F-4D97-AF65-F5344CB8AC3E}">
        <p14:creationId xmlns:p14="http://schemas.microsoft.com/office/powerpoint/2010/main" xmlns="" val="40272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135" cy="497838"/>
          </a:xfrm>
          <a:prstGeom prst="rect">
            <a:avLst/>
          </a:prstGeom>
        </p:spPr>
        <p:txBody>
          <a:bodyPr vert="horz" lIns="91313" tIns="45657" rIns="91313" bIns="45657" rtlCol="0"/>
          <a:lstStyle>
            <a:lvl1pPr algn="l">
              <a:defRPr sz="1200"/>
            </a:lvl1pPr>
          </a:lstStyle>
          <a:p>
            <a:endParaRPr lang="en-US"/>
          </a:p>
        </p:txBody>
      </p:sp>
      <p:sp>
        <p:nvSpPr>
          <p:cNvPr id="3" name="Date Placeholder 2"/>
          <p:cNvSpPr>
            <a:spLocks noGrp="1"/>
          </p:cNvSpPr>
          <p:nvPr>
            <p:ph type="dt" idx="1"/>
          </p:nvPr>
        </p:nvSpPr>
        <p:spPr>
          <a:xfrm>
            <a:off x="3849956" y="2"/>
            <a:ext cx="2946135" cy="497838"/>
          </a:xfrm>
          <a:prstGeom prst="rect">
            <a:avLst/>
          </a:prstGeom>
        </p:spPr>
        <p:txBody>
          <a:bodyPr vert="horz" lIns="91313" tIns="45657" rIns="91313" bIns="45657" rtlCol="0"/>
          <a:lstStyle>
            <a:lvl1pPr algn="r">
              <a:defRPr sz="1200"/>
            </a:lvl1pPr>
          </a:lstStyle>
          <a:p>
            <a:fld id="{39A66CE6-791A-4E6A-AAC1-79C860766D9B}" type="datetimeFigureOut">
              <a:rPr lang="en-US" smtClean="0"/>
              <a:pPr/>
              <a:t>10/19/2020</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313" tIns="45657" rIns="91313" bIns="45657" rtlCol="0" anchor="ctr"/>
          <a:lstStyle/>
          <a:p>
            <a:endParaRPr lang="en-US"/>
          </a:p>
        </p:txBody>
      </p:sp>
      <p:sp>
        <p:nvSpPr>
          <p:cNvPr id="5" name="Notes Placeholder 4"/>
          <p:cNvSpPr>
            <a:spLocks noGrp="1"/>
          </p:cNvSpPr>
          <p:nvPr>
            <p:ph type="body" sz="quarter" idx="3"/>
          </p:nvPr>
        </p:nvSpPr>
        <p:spPr>
          <a:xfrm>
            <a:off x="680245" y="4777028"/>
            <a:ext cx="5437188" cy="3908187"/>
          </a:xfrm>
          <a:prstGeom prst="rect">
            <a:avLst/>
          </a:prstGeom>
        </p:spPr>
        <p:txBody>
          <a:bodyPr vert="horz" lIns="91313" tIns="45657" rIns="91313" bIns="45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801"/>
            <a:ext cx="2946135" cy="497838"/>
          </a:xfrm>
          <a:prstGeom prst="rect">
            <a:avLst/>
          </a:prstGeom>
        </p:spPr>
        <p:txBody>
          <a:bodyPr vert="horz" lIns="91313" tIns="45657" rIns="91313" bIns="45657" rtlCol="0" anchor="b"/>
          <a:lstStyle>
            <a:lvl1pPr algn="l">
              <a:defRPr sz="1200"/>
            </a:lvl1pPr>
          </a:lstStyle>
          <a:p>
            <a:endParaRPr lang="en-US"/>
          </a:p>
        </p:txBody>
      </p:sp>
      <p:sp>
        <p:nvSpPr>
          <p:cNvPr id="7" name="Slide Number Placeholder 6"/>
          <p:cNvSpPr>
            <a:spLocks noGrp="1"/>
          </p:cNvSpPr>
          <p:nvPr>
            <p:ph type="sldNum" sz="quarter" idx="5"/>
          </p:nvPr>
        </p:nvSpPr>
        <p:spPr>
          <a:xfrm>
            <a:off x="3849956" y="9428801"/>
            <a:ext cx="2946135" cy="497838"/>
          </a:xfrm>
          <a:prstGeom prst="rect">
            <a:avLst/>
          </a:prstGeom>
        </p:spPr>
        <p:txBody>
          <a:bodyPr vert="horz" lIns="91313" tIns="45657" rIns="91313" bIns="45657" rtlCol="0" anchor="b"/>
          <a:lstStyle>
            <a:lvl1pPr algn="r">
              <a:defRPr sz="1200"/>
            </a:lvl1pPr>
          </a:lstStyle>
          <a:p>
            <a:fld id="{5E4E7995-BE77-4E15-99D6-471ECEECC4A5}" type="slidenum">
              <a:rPr lang="en-US" smtClean="0"/>
              <a:pPr/>
              <a:t>‹#›</a:t>
            </a:fld>
            <a:endParaRPr lang="en-US"/>
          </a:p>
        </p:txBody>
      </p:sp>
    </p:spTree>
    <p:extLst>
      <p:ext uri="{BB962C8B-B14F-4D97-AF65-F5344CB8AC3E}">
        <p14:creationId xmlns:p14="http://schemas.microsoft.com/office/powerpoint/2010/main" xmlns="" val="423499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xmlns="" val="297556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ZA" dirty="0" smtClean="0"/>
              <a:t>Notes:</a:t>
            </a:r>
          </a:p>
          <a:p>
            <a:r>
              <a:rPr lang="en-ZA" altLang="en-US" sz="1200" dirty="0" smtClean="0">
                <a:latin typeface="Calibri" pitchFamily="34" charset="0"/>
              </a:rPr>
              <a:t>1. Transfer to </a:t>
            </a:r>
            <a:r>
              <a:rPr lang="en-ZA" altLang="en-US" sz="1200" dirty="0" err="1" smtClean="0">
                <a:latin typeface="Calibri" pitchFamily="34" charset="0"/>
              </a:rPr>
              <a:t>Mahikeng</a:t>
            </a:r>
            <a:r>
              <a:rPr lang="en-ZA" altLang="en-US" sz="1200" dirty="0" smtClean="0">
                <a:latin typeface="Calibri" pitchFamily="34" charset="0"/>
              </a:rPr>
              <a:t> from the</a:t>
            </a:r>
            <a:r>
              <a:rPr lang="en-ZA" altLang="en-US" sz="1200" baseline="0" dirty="0" smtClean="0">
                <a:latin typeface="Calibri" pitchFamily="34" charset="0"/>
              </a:rPr>
              <a:t> Vaal will be an additional water requirement of 7 million m3/a on the Vaal’s balance by 2035.</a:t>
            </a:r>
          </a:p>
          <a:p>
            <a:r>
              <a:rPr lang="en-ZA" dirty="0" smtClean="0"/>
              <a:t>2. </a:t>
            </a:r>
            <a:r>
              <a:rPr lang="en-ZA" dirty="0" err="1" smtClean="0"/>
              <a:t>Tlokwe</a:t>
            </a:r>
            <a:r>
              <a:rPr lang="en-ZA" dirty="0" smtClean="0"/>
              <a:t> </a:t>
            </a:r>
            <a:r>
              <a:rPr lang="en-ZA" dirty="0" err="1" smtClean="0"/>
              <a:t>LM’s</a:t>
            </a:r>
            <a:r>
              <a:rPr lang="en-ZA" dirty="0" smtClean="0"/>
              <a:t> water requirement already part of Vaal Balance.</a:t>
            </a:r>
            <a:endParaRPr lang="en-GB" dirty="0"/>
          </a:p>
        </p:txBody>
      </p:sp>
      <p:sp>
        <p:nvSpPr>
          <p:cNvPr id="4" name="Slide Number Placeholder 3"/>
          <p:cNvSpPr>
            <a:spLocks noGrp="1"/>
          </p:cNvSpPr>
          <p:nvPr>
            <p:ph type="sldNum" sz="quarter" idx="10"/>
          </p:nvPr>
        </p:nvSpPr>
        <p:spPr/>
        <p:txBody>
          <a:bodyPr/>
          <a:lstStyle/>
          <a:p>
            <a:pPr>
              <a:defRPr/>
            </a:pPr>
            <a:fld id="{424468DB-3932-41B5-9A55-B1BC38419335}" type="slidenum">
              <a:rPr lang="en-US" smtClean="0"/>
              <a:pPr>
                <a:defRPr/>
              </a:pPr>
              <a:t>13</a:t>
            </a:fld>
            <a:endParaRPr lang="en-US"/>
          </a:p>
        </p:txBody>
      </p:sp>
    </p:spTree>
    <p:extLst>
      <p:ext uri="{BB962C8B-B14F-4D97-AF65-F5344CB8AC3E}">
        <p14:creationId xmlns:p14="http://schemas.microsoft.com/office/powerpoint/2010/main" xmlns="" val="86645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14</a:t>
            </a:fld>
            <a:endParaRPr lang="en-US"/>
          </a:p>
        </p:txBody>
      </p:sp>
    </p:spTree>
    <p:extLst>
      <p:ext uri="{BB962C8B-B14F-4D97-AF65-F5344CB8AC3E}">
        <p14:creationId xmlns:p14="http://schemas.microsoft.com/office/powerpoint/2010/main" xmlns="" val="93200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16</a:t>
            </a:fld>
            <a:endParaRPr lang="en-ZA" dirty="0"/>
          </a:p>
        </p:txBody>
      </p:sp>
    </p:spTree>
    <p:extLst>
      <p:ext uri="{BB962C8B-B14F-4D97-AF65-F5344CB8AC3E}">
        <p14:creationId xmlns:p14="http://schemas.microsoft.com/office/powerpoint/2010/main" xmlns="" val="75957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xmlns="" val="208036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2AC6F720-3D0F-441A-ABC9-560716D091FC}"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F5C168AA-C5EE-4B8D-B48B-D0BACACDC7D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00548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7E30974E-E18F-4F14-8E8B-E17C6D4AB0A2}"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608385BE-26E6-4F30-8AF4-E3B2D54FB02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88934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275A1367-F8DF-4372-BD78-7300BAC5FECD}"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3DAFD671-404C-49B7-8769-65A0097A84C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64912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hasCustomPrompt="1"/>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xmlns="" val="294080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30065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06899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005366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07343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63640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711550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3986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F4484ADD-AAAC-4D4E-BC10-56A0EC300A71}"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066896BC-1357-4863-A5C8-D4ECF831243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495168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765794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45401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964354-F11D-445C-B1E7-EA27CEAC0B89}"/>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a typeface="ＭＳ Ｐゴシック" pitchFamily="34" charset="-128"/>
            </a:endParaRPr>
          </a:p>
        </p:txBody>
      </p:sp>
      <p:sp>
        <p:nvSpPr>
          <p:cNvPr id="5" name="Footer Placeholder 4">
            <a:extLst>
              <a:ext uri="{FF2B5EF4-FFF2-40B4-BE49-F238E27FC236}">
                <a16:creationId xmlns:a16="http://schemas.microsoft.com/office/drawing/2014/main" xmlns="" id="{A1F0AEE7-28D7-457D-BC0F-102C13AA6355}"/>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xmlns="" id="{E144C0C3-9EA2-4D8A-BA66-AD55BA64F458}"/>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540752D1-C2C8-4EC9-B572-BE6D944B3108}" type="slidenum">
              <a:rPr lang="en-US" altLang="en-US">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265648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A7AE78-081B-48E6-A2BA-C95E8451C002}"/>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a typeface="ＭＳ Ｐゴシック" pitchFamily="34" charset="-128"/>
            </a:endParaRPr>
          </a:p>
        </p:txBody>
      </p:sp>
      <p:sp>
        <p:nvSpPr>
          <p:cNvPr id="5" name="Footer Placeholder 4">
            <a:extLst>
              <a:ext uri="{FF2B5EF4-FFF2-40B4-BE49-F238E27FC236}">
                <a16:creationId xmlns:a16="http://schemas.microsoft.com/office/drawing/2014/main" xmlns="" id="{F5544B05-DBAF-413D-B5E7-1F6FDBD0C68B}"/>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xmlns="" id="{CF9F5C7A-91A6-4B46-8EF4-506397056E61}"/>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400B1B1E-0A5D-497D-9106-DBC4A1E623CC}" type="slidenum">
              <a:rPr lang="en-US" altLang="en-US">
                <a:solidFill>
                  <a:prstClr val="black"/>
                </a:solidFill>
                <a:ea typeface="ＭＳ Ｐゴシック" pitchFamily="34" charset="-128"/>
              </a:rPr>
              <a:pPr>
                <a:defRPr/>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230578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a:prstGeom prst="rect">
            <a:avLst/>
          </a:prstGeom>
        </p:spPr>
        <p:txBody>
          <a:bodyPr/>
          <a:lstStyle/>
          <a:p>
            <a:pPr lvl="0"/>
            <a:endParaRPr lang="en-GB" noProof="0"/>
          </a:p>
        </p:txBody>
      </p:sp>
      <p:sp>
        <p:nvSpPr>
          <p:cNvPr id="4" name="Date Placeholder 3">
            <a:extLst>
              <a:ext uri="{FF2B5EF4-FFF2-40B4-BE49-F238E27FC236}">
                <a16:creationId xmlns:a16="http://schemas.microsoft.com/office/drawing/2014/main" xmlns="" id="{3089A5F2-5286-4865-9511-ECE4ACDA8043}"/>
              </a:ext>
            </a:extLst>
          </p:cNvPr>
          <p:cNvSpPr>
            <a:spLocks noGrp="1"/>
          </p:cNvSpPr>
          <p:nvPr>
            <p:ph type="dt" sz="half" idx="10"/>
          </p:nvPr>
        </p:nvSpPr>
        <p:spPr>
          <a:xfrm>
            <a:off x="914400" y="6248400"/>
            <a:ext cx="2540000" cy="457200"/>
          </a:xfrm>
          <a:prstGeom prst="rect">
            <a:avLst/>
          </a:prstGeom>
        </p:spPr>
        <p:txBody>
          <a:bodyPr/>
          <a:lstStyle>
            <a:lvl1pPr eaLnBrk="1" hangingPunct="1">
              <a:defRPr>
                <a:latin typeface="Arial" charset="0"/>
                <a:ea typeface="MS PGothic" pitchFamily="34" charset="-128"/>
              </a:defRPr>
            </a:lvl1pPr>
          </a:lstStyle>
          <a:p>
            <a:pPr defTabSz="457200" fontAlgn="base">
              <a:spcBef>
                <a:spcPct val="0"/>
              </a:spcBef>
              <a:spcAft>
                <a:spcPct val="0"/>
              </a:spcAft>
              <a:defRPr/>
            </a:pPr>
            <a:endParaRPr lang="en-US" sz="2400">
              <a:solidFill>
                <a:prstClr val="black"/>
              </a:solidFill>
            </a:endParaRPr>
          </a:p>
        </p:txBody>
      </p:sp>
      <p:sp>
        <p:nvSpPr>
          <p:cNvPr id="5" name="Footer Placeholder 4">
            <a:extLst>
              <a:ext uri="{FF2B5EF4-FFF2-40B4-BE49-F238E27FC236}">
                <a16:creationId xmlns:a16="http://schemas.microsoft.com/office/drawing/2014/main" xmlns="" id="{14F3452A-B230-4519-90C7-DD79CFD72817}"/>
              </a:ext>
            </a:extLst>
          </p:cNvPr>
          <p:cNvSpPr>
            <a:spLocks noGrp="1"/>
          </p:cNvSpPr>
          <p:nvPr>
            <p:ph type="ftr" sz="quarter" idx="11"/>
          </p:nvPr>
        </p:nvSpPr>
        <p:spPr>
          <a:xfrm>
            <a:off x="4165600" y="6248400"/>
            <a:ext cx="3860800" cy="457200"/>
          </a:xfrm>
          <a:prstGeom prst="rect">
            <a:avLst/>
          </a:prstGeom>
        </p:spPr>
        <p:txBody>
          <a:bodyPr/>
          <a:lstStyle>
            <a:lvl1pPr eaLnBrk="1" hangingPunct="1">
              <a:defRPr>
                <a:latin typeface="Arial" charset="0"/>
                <a:ea typeface="MS PGothic" pitchFamily="34" charset="-128"/>
              </a:defRPr>
            </a:lvl1pPr>
          </a:lstStyle>
          <a:p>
            <a:pPr defTabSz="457200" fontAlgn="base">
              <a:spcBef>
                <a:spcPct val="0"/>
              </a:spcBef>
              <a:spcAft>
                <a:spcPct val="0"/>
              </a:spcAft>
              <a:defRPr/>
            </a:pPr>
            <a:endParaRPr lang="en-US" sz="2400">
              <a:solidFill>
                <a:prstClr val="black"/>
              </a:solidFill>
            </a:endParaRPr>
          </a:p>
        </p:txBody>
      </p:sp>
      <p:sp>
        <p:nvSpPr>
          <p:cNvPr id="6" name="Slide Number Placeholder 5">
            <a:extLst>
              <a:ext uri="{FF2B5EF4-FFF2-40B4-BE49-F238E27FC236}">
                <a16:creationId xmlns:a16="http://schemas.microsoft.com/office/drawing/2014/main" xmlns="" id="{384AADE8-A79E-4B68-B141-7A158534B238}"/>
              </a:ext>
            </a:extLst>
          </p:cNvPr>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pPr>
            <a:fld id="{554AE33E-D36E-493C-9DC1-19069693F816}" type="slidenum">
              <a:rPr lang="en-US" altLang="en-US" sz="2400" smtClean="0">
                <a:solidFill>
                  <a:prstClr val="black"/>
                </a:solidFill>
                <a:latin typeface="Arial" pitchFamily="34" charset="0"/>
                <a:ea typeface="ＭＳ Ｐゴシック" pitchFamily="34" charset="-128"/>
              </a:rPr>
              <a:pPr defTabSz="457200" fontAlgn="base">
                <a:spcBef>
                  <a:spcPct val="0"/>
                </a:spcBef>
                <a:spcAft>
                  <a:spcPct val="0"/>
                </a:spcAft>
              </a:pPr>
              <a:t>‹#›</a:t>
            </a:fld>
            <a:endParaRPr lang="en-US" altLang="en-US" sz="240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xmlns="" val="78886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75809F7B-7E83-4A3B-83E8-6A8A1BF10AF5}"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1DC60C92-10E2-4C60-86A6-44FBB601E5DD}"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22984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E1D38295-3EDC-43CC-AFD8-F92A20CC8351}"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E968608A-7FD8-41F3-A409-6954E6B8378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89058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EF4CBF4C-D548-4F66-942D-A1507B39A2A2}"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74775AFF-FDA8-4F93-97EB-CAB8AFDE997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88828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A0FDE906-CA5C-4D8A-A603-35D30AC1DADE}"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4886F3B8-51E7-4636-98D6-14C7CF79D373}"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30209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92839293-4340-4004-92AF-3C99ABFA7C31}"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181C63CD-194E-46A4-9C51-0DC099F0155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43604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DCBAC073-E405-434B-90F9-49476CC57967}"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F32B2CBC-3F63-438E-A872-EDBD93BC26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55887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A77851C8-6D1C-434A-A1CB-8EE047E77A49}" type="datetime1">
              <a:rPr lang="en-US" smtClean="0">
                <a:solidFill>
                  <a:prstClr val="black"/>
                </a:solidFill>
                <a:ea typeface="ＭＳ Ｐゴシック" pitchFamily="34" charset="-128"/>
              </a:rPr>
              <a:pPr defTabSz="457200" fontAlgn="base">
                <a:spcBef>
                  <a:spcPct val="0"/>
                </a:spcBef>
                <a:spcAft>
                  <a:spcPct val="0"/>
                </a:spcAft>
                <a:defRPr/>
              </a:pPr>
              <a:t>10/19/2020</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defTabSz="457200" fontAlgn="base">
              <a:spcBef>
                <a:spcPct val="0"/>
              </a:spcBef>
              <a:spcAft>
                <a:spcPct val="0"/>
              </a:spcAft>
              <a:defRPr/>
            </a:pPr>
            <a:fld id="{D241D4BF-61E9-48BB-B27D-90B4D7C319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0172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12192000" cy="6859588"/>
          </a:xfrm>
          <a:prstGeom prst="rect">
            <a:avLst/>
          </a:prstGeom>
          <a:noFill/>
          <a:ln w="9525">
            <a:noFill/>
            <a:miter lim="800000"/>
            <a:headEnd/>
            <a:tailEnd/>
          </a:ln>
        </p:spPr>
      </p:pic>
    </p:spTree>
    <p:extLst>
      <p:ext uri="{BB962C8B-B14F-4D97-AF65-F5344CB8AC3E}">
        <p14:creationId xmlns:p14="http://schemas.microsoft.com/office/powerpoint/2010/main" xmlns="" val="2199413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C34AC8D4-0DC5-4C56-97A6-7CB3254E2D72}"/>
              </a:ext>
            </a:extLst>
          </p:cNvPr>
          <p:cNvPicPr>
            <a:picLocks noChangeAspect="1"/>
          </p:cNvPicPr>
          <p:nvPr userDrawn="1"/>
        </p:nvPicPr>
        <p:blipFill rotWithShape="1">
          <a:blip r:embed="rId15" cstate="print">
            <a:extLst>
              <a:ext uri="{28A0092B-C50C-407E-A947-70E740481C1C}">
                <a14:useLocalDpi xmlns:a14="http://schemas.microsoft.com/office/drawing/2010/main" xmlns="" val="0"/>
              </a:ext>
            </a:extLst>
          </a:blip>
          <a:srcRect t="78636" r="-257"/>
          <a:stretch/>
        </p:blipFill>
        <p:spPr bwMode="auto">
          <a:xfrm>
            <a:off x="4597" y="6172200"/>
            <a:ext cx="122232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299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932518" y="2251076"/>
            <a:ext cx="6786033" cy="1908205"/>
          </a:xfrm>
          <a:prstGeom prst="rect">
            <a:avLst/>
          </a:prstGeom>
          <a:noFill/>
          <a:ln w="9525">
            <a:noFill/>
            <a:miter lim="800000"/>
            <a:headEnd/>
            <a:tailEnd/>
          </a:ln>
        </p:spPr>
        <p:txBody>
          <a:bodyPr lIns="91429" tIns="45715" rIns="91429" bIns="45715">
            <a:spAutoFit/>
          </a:bodyPr>
          <a:lstStyle/>
          <a:p>
            <a:pPr eaLnBrk="1" hangingPunct="1"/>
            <a:r>
              <a:rPr lang="en-US" altLang="en-US" b="1">
                <a:solidFill>
                  <a:srgbClr val="FFFFFF"/>
                </a:solidFill>
                <a:latin typeface="Gill Sans MT" pitchFamily="34" charset="0"/>
              </a:rPr>
              <a:t>PRESENTATION TITLE</a:t>
            </a:r>
          </a:p>
          <a:p>
            <a:pPr eaLnBrk="1" hangingPunct="1"/>
            <a:endParaRPr lang="en-US" altLang="en-US" sz="1800">
              <a:solidFill>
                <a:srgbClr val="FFFFFF"/>
              </a:solidFill>
              <a:latin typeface="Gill Sans"/>
            </a:endParaRPr>
          </a:p>
          <a:p>
            <a:pPr eaLnBrk="1" hangingPunct="1"/>
            <a:r>
              <a:rPr lang="en-US" altLang="en-US" sz="1800">
                <a:solidFill>
                  <a:srgbClr val="FFFFFF"/>
                </a:solidFill>
                <a:latin typeface="Gill Sans Light"/>
              </a:rPr>
              <a:t>Presented by:</a:t>
            </a:r>
          </a:p>
          <a:p>
            <a:pPr eaLnBrk="1" hangingPunct="1"/>
            <a:r>
              <a:rPr lang="en-US" altLang="en-US" sz="1800">
                <a:solidFill>
                  <a:srgbClr val="FFFFFF"/>
                </a:solidFill>
                <a:latin typeface="Gill Sans Light"/>
              </a:rPr>
              <a:t>Name Surname</a:t>
            </a:r>
          </a:p>
          <a:p>
            <a:pPr eaLnBrk="1" hangingPunct="1"/>
            <a:r>
              <a:rPr lang="en-US" altLang="en-US" sz="1800">
                <a:solidFill>
                  <a:srgbClr val="FFFFFF"/>
                </a:solidFill>
                <a:latin typeface="Gill Sans Light"/>
              </a:rPr>
              <a:t>Directorate</a:t>
            </a:r>
          </a:p>
          <a:p>
            <a:pPr eaLnBrk="1" hangingPunct="1"/>
            <a:endParaRPr lang="en-US" altLang="en-US" sz="1400">
              <a:solidFill>
                <a:srgbClr val="FFFFFF"/>
              </a:solidFill>
              <a:latin typeface="Gill Sans Light"/>
            </a:endParaRPr>
          </a:p>
          <a:p>
            <a:pPr eaLnBrk="1" hangingPunct="1"/>
            <a:r>
              <a:rPr lang="en-US" altLang="en-US" sz="1400">
                <a:solidFill>
                  <a:srgbClr val="FFFFFF"/>
                </a:solidFill>
                <a:latin typeface="Gill Sans Light"/>
              </a:rPr>
              <a:t>Date</a:t>
            </a:r>
          </a:p>
        </p:txBody>
      </p:sp>
      <p:pic>
        <p:nvPicPr>
          <p:cNvPr id="13315" name="Picture 1" descr="DWS Slide Cover3.pdf"/>
          <p:cNvPicPr>
            <a:picLocks noChangeAspect="1"/>
          </p:cNvPicPr>
          <p:nvPr/>
        </p:nvPicPr>
        <p:blipFill>
          <a:blip r:embed="rId4"/>
          <a:srcRect/>
          <a:stretch>
            <a:fillRect/>
          </a:stretch>
        </p:blipFill>
        <p:spPr bwMode="auto">
          <a:xfrm>
            <a:off x="1" y="0"/>
            <a:ext cx="12240684"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5"/>
          <a:srcRect/>
          <a:stretch>
            <a:fillRect/>
          </a:stretch>
        </p:blipFill>
        <p:spPr bwMode="auto">
          <a:xfrm>
            <a:off x="1" y="1552575"/>
            <a:ext cx="12240684" cy="5032375"/>
          </a:xfrm>
          <a:prstGeom prst="rect">
            <a:avLst/>
          </a:prstGeom>
          <a:noFill/>
          <a:ln w="9525">
            <a:noFill/>
            <a:miter lim="800000"/>
            <a:headEnd/>
            <a:tailEnd/>
          </a:ln>
        </p:spPr>
      </p:pic>
      <p:sp>
        <p:nvSpPr>
          <p:cNvPr id="13317" name="TextBox 1"/>
          <p:cNvSpPr txBox="1">
            <a:spLocks noChangeArrowheads="1"/>
          </p:cNvSpPr>
          <p:nvPr/>
        </p:nvSpPr>
        <p:spPr bwMode="auto">
          <a:xfrm>
            <a:off x="132593" y="2881614"/>
            <a:ext cx="11946467"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fontAlgn="ctr" hangingPunct="1">
              <a:spcBef>
                <a:spcPts val="0"/>
              </a:spcBef>
              <a:spcAft>
                <a:spcPts val="0"/>
              </a:spcAft>
              <a:defRPr/>
            </a:pPr>
            <a:endParaRPr lang="fr-FR" sz="2000" b="1" dirty="0" smtClean="0">
              <a:latin typeface="Arial"/>
              <a:ea typeface="+mn-ea"/>
            </a:endParaRPr>
          </a:p>
          <a:p>
            <a:pPr algn="ctr" eaLnBrk="1" fontAlgn="ctr" hangingPunct="1">
              <a:spcBef>
                <a:spcPts val="0"/>
              </a:spcBef>
              <a:spcAft>
                <a:spcPts val="0"/>
              </a:spcAft>
              <a:defRPr/>
            </a:pPr>
            <a:endParaRPr lang="fr-FR" sz="2000" b="1" dirty="0" smtClean="0">
              <a:latin typeface="Arial"/>
              <a:ea typeface="+mn-ea"/>
            </a:endParaRPr>
          </a:p>
          <a:p>
            <a:pPr algn="ctr" eaLnBrk="1" fontAlgn="ctr" hangingPunct="1">
              <a:spcBef>
                <a:spcPts val="0"/>
              </a:spcBef>
              <a:spcAft>
                <a:spcPts val="0"/>
              </a:spcAft>
              <a:defRPr/>
            </a:pPr>
            <a:endParaRPr lang="fr-FR" sz="2000" b="1" dirty="0" smtClean="0">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smtClean="0">
              <a:solidFill>
                <a:schemeClr val="bg1"/>
              </a:solidFill>
              <a:latin typeface="Arial"/>
              <a:ea typeface="+mn-ea"/>
            </a:endParaRPr>
          </a:p>
          <a:p>
            <a:pPr algn="ctr" eaLnBrk="1" fontAlgn="ctr" hangingPunct="1">
              <a:spcBef>
                <a:spcPts val="0"/>
              </a:spcBef>
              <a:spcAft>
                <a:spcPts val="0"/>
              </a:spcAft>
              <a:defRPr/>
            </a:pPr>
            <a:endParaRPr lang="fr-FR" sz="2000" b="1" dirty="0">
              <a:solidFill>
                <a:schemeClr val="bg1"/>
              </a:solidFill>
              <a:latin typeface="Arial"/>
              <a:ea typeface="+mn-ea"/>
            </a:endParaRPr>
          </a:p>
        </p:txBody>
      </p:sp>
      <p:sp>
        <p:nvSpPr>
          <p:cNvPr id="6" name="Rectangle 5"/>
          <p:cNvSpPr/>
          <p:nvPr/>
        </p:nvSpPr>
        <p:spPr>
          <a:xfrm>
            <a:off x="271749" y="1938047"/>
            <a:ext cx="6162102" cy="4401205"/>
          </a:xfrm>
          <a:prstGeom prst="rect">
            <a:avLst/>
          </a:prstGeom>
        </p:spPr>
        <p:txBody>
          <a:bodyPr wrap="square">
            <a:spAutoFit/>
          </a:bodyPr>
          <a:lstStyle/>
          <a:p>
            <a:r>
              <a:rPr lang="en-US" sz="2000" b="1" dirty="0" smtClean="0">
                <a:latin typeface="Arial" pitchFamily="34" charset="0"/>
                <a:cs typeface="Arial" pitchFamily="34" charset="0"/>
              </a:rPr>
              <a:t>Briefing the Department of Water and Sanitation’s North West District Implementation Plan</a:t>
            </a: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p:txBody>
      </p:sp>
      <p:sp>
        <p:nvSpPr>
          <p:cNvPr id="7" name="Rectangle 6"/>
          <p:cNvSpPr/>
          <p:nvPr/>
        </p:nvSpPr>
        <p:spPr>
          <a:xfrm>
            <a:off x="205649" y="3848858"/>
            <a:ext cx="6096000" cy="923330"/>
          </a:xfrm>
          <a:prstGeom prst="rect">
            <a:avLst/>
          </a:prstGeom>
        </p:spPr>
        <p:txBody>
          <a:bodyPr>
            <a:spAutoFit/>
          </a:bodyPr>
          <a:lstStyle/>
          <a:p>
            <a:pPr>
              <a:defRPr/>
            </a:pPr>
            <a:r>
              <a:rPr lang="en-US" b="1" dirty="0" smtClean="0">
                <a:latin typeface="Arial" pitchFamily="34" charset="0"/>
                <a:cs typeface="Arial" pitchFamily="34" charset="0"/>
              </a:rPr>
              <a:t>Presented by:  </a:t>
            </a:r>
            <a:r>
              <a:rPr lang="en-US" b="1" dirty="0" err="1" smtClean="0">
                <a:latin typeface="Arial" pitchFamily="34" charset="0"/>
                <a:cs typeface="Arial" pitchFamily="34" charset="0"/>
              </a:rPr>
              <a:t>Mr</a:t>
            </a:r>
            <a:r>
              <a:rPr lang="en-US" b="1" dirty="0" smtClean="0">
                <a:latin typeface="Arial" pitchFamily="34" charset="0"/>
                <a:cs typeface="Arial" pitchFamily="34" charset="0"/>
              </a:rPr>
              <a:t> T </a:t>
            </a:r>
            <a:r>
              <a:rPr lang="en-US" b="1" dirty="0" err="1" smtClean="0">
                <a:latin typeface="Arial" pitchFamily="34" charset="0"/>
                <a:cs typeface="Arial" pitchFamily="34" charset="0"/>
              </a:rPr>
              <a:t>Balzer</a:t>
            </a:r>
            <a:endParaRPr lang="en-US" b="1" i="1"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Acting Director-General</a:t>
            </a:r>
            <a:endParaRPr lang="en-US" dirty="0"/>
          </a:p>
        </p:txBody>
      </p:sp>
      <p:sp>
        <p:nvSpPr>
          <p:cNvPr id="8" name="Rectangle 7"/>
          <p:cNvSpPr/>
          <p:nvPr/>
        </p:nvSpPr>
        <p:spPr>
          <a:xfrm>
            <a:off x="285750" y="5161269"/>
            <a:ext cx="3173545" cy="369332"/>
          </a:xfrm>
          <a:prstGeom prst="rect">
            <a:avLst/>
          </a:prstGeom>
        </p:spPr>
        <p:txBody>
          <a:bodyPr wrap="square">
            <a:spAutoFit/>
          </a:bodyPr>
          <a:lstStyle/>
          <a:p>
            <a:pPr>
              <a:defRPr/>
            </a:pPr>
            <a:r>
              <a:rPr lang="en-US" b="1" dirty="0" smtClean="0">
                <a:latin typeface="Arial" pitchFamily="34" charset="0"/>
                <a:cs typeface="Arial" pitchFamily="34" charset="0"/>
              </a:rPr>
              <a:t>16 October 2020</a:t>
            </a:r>
            <a:endParaRPr lang="en-US" dirty="0"/>
          </a:p>
        </p:txBody>
      </p:sp>
      <p:sp>
        <p:nvSpPr>
          <p:cNvPr id="12" name="Slide Number Placeholder 11"/>
          <p:cNvSpPr>
            <a:spLocks noGrp="1"/>
          </p:cNvSpPr>
          <p:nvPr>
            <p:ph type="sldNum" sz="quarter" idx="12"/>
          </p:nvPr>
        </p:nvSpPr>
        <p:spPr/>
        <p:txBody>
          <a:bodyPr/>
          <a:lstStyle/>
          <a:p>
            <a:fld id="{F0928AB2-B69A-47A6-B428-B66F316D88B4}" type="slidenum">
              <a:rPr lang="en-US" smtClean="0"/>
              <a:pPr/>
              <a:t>1</a:t>
            </a:fld>
            <a:endParaRPr lang="en-US"/>
          </a:p>
        </p:txBody>
      </p:sp>
    </p:spTree>
  </p:cSld>
  <p:clrMapOvr>
    <a:masterClrMapping/>
  </p:clrMapOvr>
  <p:transition spd="slow">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2" y="114476"/>
            <a:ext cx="10972800" cy="663581"/>
          </a:xfrm>
        </p:spPr>
        <p:txBody>
          <a:bodyPr/>
          <a:lstStyle/>
          <a:p>
            <a:pPr lvl="0" algn="l" defTabSz="914400" eaLnBrk="1" fontAlgn="auto" hangingPunct="1">
              <a:spcBef>
                <a:spcPts val="0"/>
              </a:spcBef>
              <a:spcAft>
                <a:spcPts val="0"/>
              </a:spcAft>
              <a:defRPr/>
            </a:pPr>
            <a:r>
              <a:rPr lang="en-ZA" sz="4000" dirty="0">
                <a:solidFill>
                  <a:prstClr val="black"/>
                </a:solidFill>
                <a:ea typeface="ＭＳ Ｐゴシック" charset="0"/>
              </a:rPr>
              <a:t>Dams in </a:t>
            </a:r>
            <a:r>
              <a:rPr lang="en-ZA" sz="4000" dirty="0" smtClean="0">
                <a:solidFill>
                  <a:prstClr val="black"/>
                </a:solidFill>
                <a:ea typeface="ＭＳ Ｐゴシック" charset="0"/>
              </a:rPr>
              <a:t>the Crocodile </a:t>
            </a:r>
            <a:r>
              <a:rPr lang="en-ZA" sz="4000" dirty="0">
                <a:solidFill>
                  <a:prstClr val="black"/>
                </a:solidFill>
                <a:ea typeface="ＭＳ Ｐゴシック" charset="0"/>
              </a:rPr>
              <a:t>River </a:t>
            </a:r>
            <a:r>
              <a:rPr lang="en-ZA" sz="4000" dirty="0" smtClean="0">
                <a:solidFill>
                  <a:prstClr val="black"/>
                </a:solidFill>
                <a:ea typeface="ＭＳ Ｐゴシック" charset="0"/>
              </a:rPr>
              <a:t>Catchment</a:t>
            </a:r>
            <a:endParaRPr lang="en-ZA" sz="4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10</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687642" y="876725"/>
            <a:ext cx="10972800" cy="5323108"/>
          </a:xfrm>
        </p:spPr>
        <p:txBody>
          <a:bodyPr/>
          <a:lstStyle/>
          <a:p>
            <a:pPr defTabSz="457200">
              <a:defRPr/>
            </a:pPr>
            <a:r>
              <a:rPr lang="en-ZA" sz="2000" dirty="0" err="1">
                <a:solidFill>
                  <a:prstClr val="black"/>
                </a:solidFill>
                <a:ea typeface="ＭＳ Ｐゴシック" charset="0"/>
              </a:rPr>
              <a:t>Koster</a:t>
            </a:r>
            <a:r>
              <a:rPr lang="en-ZA" sz="2000" dirty="0">
                <a:solidFill>
                  <a:prstClr val="black"/>
                </a:solidFill>
                <a:ea typeface="ＭＳ Ｐゴシック" charset="0"/>
              </a:rPr>
              <a:t> </a:t>
            </a:r>
            <a:r>
              <a:rPr lang="en-ZA" sz="2000" dirty="0" smtClean="0">
                <a:solidFill>
                  <a:prstClr val="black"/>
                </a:solidFill>
                <a:ea typeface="ＭＳ Ｐゴシック" charset="0"/>
              </a:rPr>
              <a:t>Dam</a:t>
            </a:r>
          </a:p>
          <a:p>
            <a:pPr lvl="1" defTabSz="457200">
              <a:defRPr/>
            </a:pPr>
            <a:r>
              <a:rPr lang="en-ZA" sz="1600" dirty="0" smtClean="0">
                <a:solidFill>
                  <a:prstClr val="black"/>
                </a:solidFill>
                <a:ea typeface="ＭＳ Ｐゴシック" charset="0"/>
              </a:rPr>
              <a:t>In </a:t>
            </a:r>
            <a:r>
              <a:rPr lang="en-ZA" sz="1600" dirty="0">
                <a:solidFill>
                  <a:prstClr val="black"/>
                </a:solidFill>
                <a:ea typeface="ＭＳ Ｐゴシック" charset="0"/>
              </a:rPr>
              <a:t>Bojanala Platinum DM, </a:t>
            </a:r>
            <a:r>
              <a:rPr lang="en-ZA" sz="1600" dirty="0" err="1">
                <a:solidFill>
                  <a:prstClr val="black"/>
                </a:solidFill>
                <a:ea typeface="ＭＳ Ｐゴシック" charset="0"/>
              </a:rPr>
              <a:t>Kgetlengrivier</a:t>
            </a:r>
            <a:r>
              <a:rPr lang="en-ZA" sz="1600" dirty="0">
                <a:solidFill>
                  <a:prstClr val="black"/>
                </a:solidFill>
                <a:ea typeface="ＭＳ Ｐゴシック" charset="0"/>
              </a:rPr>
              <a:t> LM, north of the town of </a:t>
            </a:r>
            <a:r>
              <a:rPr lang="en-ZA" sz="1600" dirty="0" err="1" smtClean="0">
                <a:solidFill>
                  <a:prstClr val="black"/>
                </a:solidFill>
                <a:ea typeface="ＭＳ Ｐゴシック" charset="0"/>
              </a:rPr>
              <a:t>Koster</a:t>
            </a:r>
            <a:endParaRPr lang="en-ZA" sz="1600" dirty="0" smtClean="0">
              <a:solidFill>
                <a:prstClr val="black"/>
              </a:solidFill>
              <a:ea typeface="ＭＳ Ｐゴシック" charset="0"/>
            </a:endParaRPr>
          </a:p>
          <a:p>
            <a:pPr lvl="1" defTabSz="457200">
              <a:defRPr/>
            </a:pPr>
            <a:r>
              <a:rPr lang="en-ZA" sz="1600" dirty="0" smtClean="0">
                <a:solidFill>
                  <a:prstClr val="black"/>
                </a:solidFill>
                <a:ea typeface="ＭＳ Ｐゴシック" charset="0"/>
              </a:rPr>
              <a:t>Supplies </a:t>
            </a:r>
            <a:r>
              <a:rPr lang="en-ZA" sz="1600" dirty="0">
                <a:solidFill>
                  <a:prstClr val="black"/>
                </a:solidFill>
                <a:ea typeface="ＭＳ Ｐゴシック" charset="0"/>
              </a:rPr>
              <a:t>domestic water to </a:t>
            </a:r>
            <a:r>
              <a:rPr lang="en-ZA" sz="1600" dirty="0" err="1">
                <a:solidFill>
                  <a:prstClr val="black"/>
                </a:solidFill>
                <a:ea typeface="ＭＳ Ｐゴシック" charset="0"/>
              </a:rPr>
              <a:t>Koster</a:t>
            </a:r>
            <a:r>
              <a:rPr lang="en-ZA" sz="1600" dirty="0">
                <a:solidFill>
                  <a:prstClr val="black"/>
                </a:solidFill>
                <a:ea typeface="ＭＳ Ｐゴシック" charset="0"/>
              </a:rPr>
              <a:t>/</a:t>
            </a:r>
            <a:r>
              <a:rPr lang="en-ZA" sz="1600" dirty="0" err="1">
                <a:solidFill>
                  <a:prstClr val="black"/>
                </a:solidFill>
                <a:ea typeface="ＭＳ Ｐゴシック" charset="0"/>
              </a:rPr>
              <a:t>Reagile</a:t>
            </a:r>
            <a:r>
              <a:rPr lang="en-ZA" sz="1600" dirty="0">
                <a:solidFill>
                  <a:prstClr val="black"/>
                </a:solidFill>
                <a:ea typeface="ＭＳ Ｐゴシック" charset="0"/>
              </a:rPr>
              <a:t> and irrigation </a:t>
            </a:r>
            <a:r>
              <a:rPr lang="en-ZA" sz="1600" dirty="0" smtClean="0">
                <a:solidFill>
                  <a:prstClr val="black"/>
                </a:solidFill>
                <a:ea typeface="ＭＳ Ｐゴシック" charset="0"/>
              </a:rPr>
              <a:t>water</a:t>
            </a:r>
          </a:p>
          <a:p>
            <a:pPr lvl="1" defTabSz="457200">
              <a:defRPr/>
            </a:pPr>
            <a:r>
              <a:rPr lang="en-ZA" sz="1600" dirty="0" smtClean="0">
                <a:solidFill>
                  <a:prstClr val="black"/>
                </a:solidFill>
                <a:ea typeface="ＭＳ Ｐゴシック" charset="0"/>
              </a:rPr>
              <a:t>Total </a:t>
            </a:r>
            <a:r>
              <a:rPr lang="en-ZA" sz="1600" dirty="0">
                <a:solidFill>
                  <a:prstClr val="black"/>
                </a:solidFill>
                <a:ea typeface="ＭＳ Ｐゴシック" charset="0"/>
              </a:rPr>
              <a:t>water </a:t>
            </a:r>
            <a:r>
              <a:rPr lang="en-ZA" sz="1600" dirty="0" smtClean="0">
                <a:solidFill>
                  <a:prstClr val="black"/>
                </a:solidFill>
                <a:ea typeface="ＭＳ Ｐゴシック" charset="0"/>
              </a:rPr>
              <a:t>requirement</a:t>
            </a:r>
          </a:p>
          <a:p>
            <a:pPr marL="1076325" lvl="0" indent="-342900" defTabSz="457200">
              <a:buFont typeface="Courier New" panose="02070309020205020404" pitchFamily="49" charset="0"/>
              <a:buChar char="o"/>
              <a:defRPr/>
            </a:pPr>
            <a:r>
              <a:rPr lang="en-ZA" sz="1400" dirty="0">
                <a:solidFill>
                  <a:prstClr val="black"/>
                </a:solidFill>
                <a:ea typeface="ＭＳ Ｐゴシック" charset="0"/>
              </a:rPr>
              <a:t>Domestic 2.34 million m</a:t>
            </a:r>
            <a:r>
              <a:rPr lang="en-ZA" sz="1400" baseline="30000" dirty="0">
                <a:solidFill>
                  <a:prstClr val="black"/>
                </a:solidFill>
                <a:ea typeface="ＭＳ Ｐゴシック" charset="0"/>
              </a:rPr>
              <a:t>3</a:t>
            </a:r>
            <a:r>
              <a:rPr lang="en-ZA" sz="1400" dirty="0">
                <a:solidFill>
                  <a:prstClr val="black"/>
                </a:solidFill>
                <a:ea typeface="ＭＳ Ｐゴシック" charset="0"/>
              </a:rPr>
              <a:t>/annum</a:t>
            </a:r>
          </a:p>
          <a:p>
            <a:pPr marL="1076325" lvl="0" indent="-342900" defTabSz="457200">
              <a:buFont typeface="Courier New" panose="02070309020205020404" pitchFamily="49" charset="0"/>
              <a:buChar char="o"/>
              <a:defRPr/>
            </a:pPr>
            <a:r>
              <a:rPr lang="en-ZA" sz="1400" dirty="0">
                <a:solidFill>
                  <a:prstClr val="black"/>
                </a:solidFill>
                <a:ea typeface="ＭＳ Ｐゴシック" charset="0"/>
              </a:rPr>
              <a:t>Irrigation 2.61 million </a:t>
            </a:r>
            <a:r>
              <a:rPr lang="en-ZA" sz="1400" dirty="0" smtClean="0">
                <a:solidFill>
                  <a:prstClr val="black"/>
                </a:solidFill>
                <a:ea typeface="ＭＳ Ｐゴシック" charset="0"/>
              </a:rPr>
              <a:t>m</a:t>
            </a:r>
            <a:r>
              <a:rPr lang="en-ZA" sz="1400" baseline="30000" dirty="0" smtClean="0">
                <a:solidFill>
                  <a:prstClr val="black"/>
                </a:solidFill>
                <a:ea typeface="ＭＳ Ｐゴシック" charset="0"/>
              </a:rPr>
              <a:t>3</a:t>
            </a:r>
            <a:r>
              <a:rPr lang="en-ZA" sz="1400" dirty="0" smtClean="0">
                <a:solidFill>
                  <a:prstClr val="black"/>
                </a:solidFill>
                <a:ea typeface="ＭＳ Ｐゴシック" charset="0"/>
              </a:rPr>
              <a:t>/annum</a:t>
            </a:r>
          </a:p>
          <a:p>
            <a:pPr lvl="1" defTabSz="457200">
              <a:defRPr/>
            </a:pPr>
            <a:r>
              <a:rPr lang="en-ZA" sz="1600" dirty="0" smtClean="0">
                <a:solidFill>
                  <a:prstClr val="black"/>
                </a:solidFill>
                <a:ea typeface="ＭＳ Ｐゴシック" charset="0"/>
              </a:rPr>
              <a:t>Dam </a:t>
            </a:r>
            <a:r>
              <a:rPr lang="en-ZA" sz="1600" dirty="0">
                <a:solidFill>
                  <a:prstClr val="black"/>
                </a:solidFill>
                <a:ea typeface="ＭＳ Ｐゴシック" charset="0"/>
              </a:rPr>
              <a:t>level at 53% on 21 September </a:t>
            </a:r>
            <a:r>
              <a:rPr lang="en-ZA" sz="1600" dirty="0" smtClean="0">
                <a:solidFill>
                  <a:prstClr val="black"/>
                </a:solidFill>
                <a:ea typeface="ＭＳ Ｐゴシック" charset="0"/>
              </a:rPr>
              <a:t>2020</a:t>
            </a:r>
            <a:endParaRPr lang="en-ZA" sz="1600" dirty="0">
              <a:solidFill>
                <a:srgbClr val="1F497D"/>
              </a:solidFill>
              <a:ea typeface="ＭＳ Ｐゴシック" charset="0"/>
            </a:endParaRPr>
          </a:p>
          <a:p>
            <a:pPr defTabSz="457200">
              <a:defRPr/>
            </a:pPr>
            <a:r>
              <a:rPr lang="en-ZA" sz="1800" dirty="0" err="1">
                <a:solidFill>
                  <a:prstClr val="black"/>
                </a:solidFill>
                <a:ea typeface="ＭＳ Ｐゴシック" charset="0"/>
              </a:rPr>
              <a:t>Swartruggens</a:t>
            </a:r>
            <a:r>
              <a:rPr lang="en-ZA" sz="1800" dirty="0">
                <a:solidFill>
                  <a:prstClr val="black"/>
                </a:solidFill>
                <a:ea typeface="ＭＳ Ｐゴシック" charset="0"/>
              </a:rPr>
              <a:t> </a:t>
            </a:r>
            <a:r>
              <a:rPr lang="en-ZA" sz="1800" dirty="0" smtClean="0">
                <a:solidFill>
                  <a:prstClr val="black"/>
                </a:solidFill>
                <a:ea typeface="ＭＳ Ｐゴシック" charset="0"/>
              </a:rPr>
              <a:t>Dam</a:t>
            </a:r>
          </a:p>
          <a:p>
            <a:pPr lvl="1" defTabSz="457200">
              <a:defRPr/>
            </a:pPr>
            <a:r>
              <a:rPr lang="en-ZA" sz="1600" dirty="0" smtClean="0">
                <a:solidFill>
                  <a:prstClr val="black"/>
                </a:solidFill>
                <a:ea typeface="ＭＳ Ｐゴシック" charset="0"/>
              </a:rPr>
              <a:t>In </a:t>
            </a:r>
            <a:r>
              <a:rPr lang="en-ZA" sz="1600" dirty="0">
                <a:solidFill>
                  <a:prstClr val="black"/>
                </a:solidFill>
                <a:ea typeface="ＭＳ Ｐゴシック" charset="0"/>
              </a:rPr>
              <a:t>Bojanala Platinum DM, </a:t>
            </a:r>
            <a:r>
              <a:rPr lang="en-ZA" sz="1600" dirty="0" err="1">
                <a:solidFill>
                  <a:prstClr val="black"/>
                </a:solidFill>
                <a:ea typeface="ＭＳ Ｐゴシック" charset="0"/>
              </a:rPr>
              <a:t>Kgetlengrivier</a:t>
            </a:r>
            <a:r>
              <a:rPr lang="en-ZA" sz="1600" dirty="0">
                <a:solidFill>
                  <a:prstClr val="black"/>
                </a:solidFill>
                <a:ea typeface="ＭＳ Ｐゴシック" charset="0"/>
              </a:rPr>
              <a:t> LM, at the town of </a:t>
            </a:r>
            <a:r>
              <a:rPr lang="en-ZA" sz="1600" dirty="0" err="1" smtClean="0">
                <a:solidFill>
                  <a:prstClr val="black"/>
                </a:solidFill>
                <a:ea typeface="ＭＳ Ｐゴシック" charset="0"/>
              </a:rPr>
              <a:t>Swartruggens</a:t>
            </a:r>
            <a:endParaRPr lang="en-ZA" sz="1600" dirty="0">
              <a:solidFill>
                <a:prstClr val="black"/>
              </a:solidFill>
              <a:ea typeface="ＭＳ Ｐゴシック" charset="0"/>
            </a:endParaRPr>
          </a:p>
          <a:p>
            <a:pPr lvl="1" defTabSz="457200">
              <a:defRPr/>
            </a:pPr>
            <a:r>
              <a:rPr lang="en-ZA" sz="1600" dirty="0" smtClean="0">
                <a:solidFill>
                  <a:prstClr val="black"/>
                </a:solidFill>
                <a:ea typeface="ＭＳ Ｐゴシック" charset="0"/>
              </a:rPr>
              <a:t>Supplies </a:t>
            </a:r>
            <a:r>
              <a:rPr lang="en-ZA" sz="1600" dirty="0">
                <a:solidFill>
                  <a:prstClr val="black"/>
                </a:solidFill>
                <a:ea typeface="ＭＳ Ｐゴシック" charset="0"/>
              </a:rPr>
              <a:t>domestic water to </a:t>
            </a:r>
            <a:r>
              <a:rPr lang="en-ZA" sz="1600" dirty="0" err="1" smtClean="0">
                <a:solidFill>
                  <a:prstClr val="black"/>
                </a:solidFill>
                <a:ea typeface="ＭＳ Ｐゴシック" charset="0"/>
              </a:rPr>
              <a:t>Swartruggens</a:t>
            </a:r>
            <a:r>
              <a:rPr lang="en-ZA" sz="1600" dirty="0" smtClean="0">
                <a:solidFill>
                  <a:prstClr val="black"/>
                </a:solidFill>
                <a:ea typeface="ＭＳ Ｐゴシック" charset="0"/>
              </a:rPr>
              <a:t>/</a:t>
            </a:r>
            <a:r>
              <a:rPr lang="en-ZA" sz="1600" dirty="0" err="1" smtClean="0">
                <a:solidFill>
                  <a:prstClr val="black"/>
                </a:solidFill>
                <a:ea typeface="ＭＳ Ｐゴシック" charset="0"/>
              </a:rPr>
              <a:t>Borolelo</a:t>
            </a:r>
            <a:endParaRPr lang="en-ZA" sz="1600" dirty="0" smtClean="0">
              <a:solidFill>
                <a:prstClr val="black"/>
              </a:solidFill>
              <a:ea typeface="ＭＳ Ｐゴシック" charset="0"/>
            </a:endParaRPr>
          </a:p>
          <a:p>
            <a:pPr lvl="1" defTabSz="457200">
              <a:defRPr/>
            </a:pPr>
            <a:r>
              <a:rPr lang="en-ZA" sz="1600" dirty="0" smtClean="0">
                <a:solidFill>
                  <a:prstClr val="black"/>
                </a:solidFill>
                <a:ea typeface="ＭＳ Ｐゴシック" charset="0"/>
              </a:rPr>
              <a:t>Total </a:t>
            </a:r>
            <a:r>
              <a:rPr lang="en-ZA" sz="1600" dirty="0">
                <a:solidFill>
                  <a:prstClr val="black"/>
                </a:solidFill>
                <a:ea typeface="ＭＳ Ｐゴシック" charset="0"/>
              </a:rPr>
              <a:t>water requirement 1.2 million </a:t>
            </a:r>
            <a:r>
              <a:rPr lang="en-ZA" sz="1600" dirty="0" smtClean="0">
                <a:solidFill>
                  <a:prstClr val="black"/>
                </a:solidFill>
                <a:ea typeface="ＭＳ Ｐゴシック" charset="0"/>
              </a:rPr>
              <a:t>m</a:t>
            </a:r>
            <a:r>
              <a:rPr lang="en-ZA" sz="1600" baseline="30000" dirty="0" smtClean="0">
                <a:solidFill>
                  <a:prstClr val="black"/>
                </a:solidFill>
                <a:ea typeface="ＭＳ Ｐゴシック" charset="0"/>
              </a:rPr>
              <a:t>3</a:t>
            </a:r>
            <a:r>
              <a:rPr lang="en-ZA" sz="1600" dirty="0" smtClean="0">
                <a:solidFill>
                  <a:prstClr val="black"/>
                </a:solidFill>
                <a:ea typeface="ＭＳ Ｐゴシック" charset="0"/>
              </a:rPr>
              <a:t>/annum</a:t>
            </a:r>
          </a:p>
          <a:p>
            <a:pPr lvl="1" defTabSz="457200">
              <a:defRPr/>
            </a:pPr>
            <a:r>
              <a:rPr lang="en-ZA" sz="1600" dirty="0" smtClean="0">
                <a:solidFill>
                  <a:prstClr val="black"/>
                </a:solidFill>
                <a:ea typeface="ＭＳ Ｐゴシック" charset="0"/>
              </a:rPr>
              <a:t>Dam </a:t>
            </a:r>
            <a:r>
              <a:rPr lang="en-ZA" sz="1600" dirty="0">
                <a:solidFill>
                  <a:prstClr val="black"/>
                </a:solidFill>
                <a:ea typeface="ＭＳ Ｐゴシック" charset="0"/>
              </a:rPr>
              <a:t>level at 88% on 21 September 2020</a:t>
            </a:r>
          </a:p>
          <a:p>
            <a:pPr marL="365125" indent="-342900" defTabSz="457200">
              <a:defRPr/>
            </a:pPr>
            <a:r>
              <a:rPr lang="en-ZA" sz="1800" dirty="0" err="1">
                <a:solidFill>
                  <a:prstClr val="black"/>
                </a:solidFill>
                <a:ea typeface="ＭＳ Ｐゴシック" charset="0"/>
              </a:rPr>
              <a:t>Lindleyspoort</a:t>
            </a:r>
            <a:r>
              <a:rPr lang="en-ZA" sz="1800" dirty="0">
                <a:solidFill>
                  <a:prstClr val="black"/>
                </a:solidFill>
                <a:ea typeface="ＭＳ Ｐゴシック" charset="0"/>
              </a:rPr>
              <a:t> </a:t>
            </a:r>
            <a:r>
              <a:rPr lang="en-ZA" sz="1800" dirty="0" smtClean="0">
                <a:solidFill>
                  <a:prstClr val="black"/>
                </a:solidFill>
                <a:ea typeface="ＭＳ Ｐゴシック" charset="0"/>
              </a:rPr>
              <a:t>Dam</a:t>
            </a:r>
          </a:p>
          <a:p>
            <a:pPr marL="734411" lvl="1" indent="-342900" defTabSz="457200">
              <a:defRPr/>
            </a:pPr>
            <a:r>
              <a:rPr lang="en-ZA" sz="1600" dirty="0" smtClean="0">
                <a:solidFill>
                  <a:prstClr val="black"/>
                </a:solidFill>
                <a:ea typeface="ＭＳ Ｐゴシック" charset="0"/>
              </a:rPr>
              <a:t>In </a:t>
            </a:r>
            <a:r>
              <a:rPr lang="en-ZA" sz="1600" dirty="0">
                <a:solidFill>
                  <a:prstClr val="black"/>
                </a:solidFill>
                <a:ea typeface="ＭＳ Ｐゴシック" charset="0"/>
              </a:rPr>
              <a:t>Bojanala Platinum DM, </a:t>
            </a:r>
            <a:r>
              <a:rPr lang="en-ZA" sz="1600" dirty="0" err="1">
                <a:solidFill>
                  <a:prstClr val="black"/>
                </a:solidFill>
                <a:ea typeface="ＭＳ Ｐゴシック" charset="0"/>
              </a:rPr>
              <a:t>Kgetlengrivier</a:t>
            </a:r>
            <a:r>
              <a:rPr lang="en-ZA" sz="1600" dirty="0">
                <a:solidFill>
                  <a:prstClr val="black"/>
                </a:solidFill>
                <a:ea typeface="ＭＳ Ｐゴシック" charset="0"/>
              </a:rPr>
              <a:t> LM, north of the town of </a:t>
            </a:r>
            <a:r>
              <a:rPr lang="en-ZA" sz="1600" dirty="0" err="1" smtClean="0">
                <a:solidFill>
                  <a:prstClr val="black"/>
                </a:solidFill>
                <a:ea typeface="ＭＳ Ｐゴシック" charset="0"/>
              </a:rPr>
              <a:t>Swartruggens</a:t>
            </a:r>
            <a:endParaRPr lang="en-ZA" sz="1600" dirty="0" smtClean="0">
              <a:solidFill>
                <a:prstClr val="black"/>
              </a:solidFill>
              <a:ea typeface="ＭＳ Ｐゴシック" charset="0"/>
            </a:endParaRPr>
          </a:p>
          <a:p>
            <a:pPr marL="734411" lvl="1" indent="-342900" defTabSz="457200">
              <a:defRPr/>
            </a:pPr>
            <a:r>
              <a:rPr lang="en-ZA" sz="1600" dirty="0" smtClean="0">
                <a:solidFill>
                  <a:prstClr val="black"/>
                </a:solidFill>
                <a:ea typeface="ＭＳ Ｐゴシック" charset="0"/>
              </a:rPr>
              <a:t>Supplies </a:t>
            </a:r>
            <a:r>
              <a:rPr lang="en-ZA" sz="1600" dirty="0">
                <a:solidFill>
                  <a:prstClr val="black"/>
                </a:solidFill>
                <a:ea typeface="ＭＳ Ｐゴシック" charset="0"/>
              </a:rPr>
              <a:t>only irrigation water, already </a:t>
            </a:r>
            <a:r>
              <a:rPr lang="en-ZA" sz="1600" dirty="0" smtClean="0">
                <a:solidFill>
                  <a:prstClr val="black"/>
                </a:solidFill>
                <a:ea typeface="ＭＳ Ｐゴシック" charset="0"/>
              </a:rPr>
              <a:t>restricted</a:t>
            </a:r>
          </a:p>
          <a:p>
            <a:pPr marL="734411" lvl="1" indent="-342900" defTabSz="457200">
              <a:defRPr/>
            </a:pPr>
            <a:r>
              <a:rPr lang="en-ZA" sz="1600" dirty="0" smtClean="0">
                <a:solidFill>
                  <a:prstClr val="black"/>
                </a:solidFill>
                <a:ea typeface="ＭＳ Ｐゴシック" charset="0"/>
              </a:rPr>
              <a:t>Total </a:t>
            </a:r>
            <a:r>
              <a:rPr lang="en-ZA" sz="1600" dirty="0">
                <a:solidFill>
                  <a:prstClr val="black"/>
                </a:solidFill>
                <a:ea typeface="ＭＳ Ｐゴシック" charset="0"/>
              </a:rPr>
              <a:t>water requirement 5.1 million </a:t>
            </a:r>
            <a:r>
              <a:rPr lang="en-ZA" sz="1600" dirty="0" smtClean="0">
                <a:solidFill>
                  <a:prstClr val="black"/>
                </a:solidFill>
                <a:ea typeface="ＭＳ Ｐゴシック" charset="0"/>
              </a:rPr>
              <a:t>m</a:t>
            </a:r>
            <a:r>
              <a:rPr lang="en-ZA" sz="1600" baseline="30000" dirty="0" smtClean="0">
                <a:solidFill>
                  <a:prstClr val="black"/>
                </a:solidFill>
                <a:ea typeface="ＭＳ Ｐゴシック" charset="0"/>
              </a:rPr>
              <a:t>3</a:t>
            </a:r>
            <a:r>
              <a:rPr lang="en-ZA" sz="1600" dirty="0" smtClean="0">
                <a:solidFill>
                  <a:prstClr val="black"/>
                </a:solidFill>
                <a:ea typeface="ＭＳ Ｐゴシック" charset="0"/>
              </a:rPr>
              <a:t>/annum</a:t>
            </a:r>
          </a:p>
          <a:p>
            <a:pPr marL="734411" lvl="1" indent="-342900" defTabSz="457200">
              <a:defRPr/>
            </a:pPr>
            <a:r>
              <a:rPr lang="en-ZA" sz="1600" dirty="0" smtClean="0">
                <a:solidFill>
                  <a:prstClr val="black"/>
                </a:solidFill>
                <a:ea typeface="ＭＳ Ｐゴシック" charset="0"/>
              </a:rPr>
              <a:t>Dam </a:t>
            </a:r>
            <a:r>
              <a:rPr lang="en-ZA" sz="1600" dirty="0">
                <a:solidFill>
                  <a:prstClr val="black"/>
                </a:solidFill>
                <a:ea typeface="ＭＳ Ｐゴシック" charset="0"/>
              </a:rPr>
              <a:t>level at 32% on 21 September 2020</a:t>
            </a:r>
          </a:p>
          <a:p>
            <a:endParaRPr lang="en-ZA" sz="1600" dirty="0"/>
          </a:p>
        </p:txBody>
      </p:sp>
    </p:spTree>
    <p:extLst>
      <p:ext uri="{BB962C8B-B14F-4D97-AF65-F5344CB8AC3E}">
        <p14:creationId xmlns:p14="http://schemas.microsoft.com/office/powerpoint/2010/main" xmlns="" val="408578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2" y="114476"/>
            <a:ext cx="10972800" cy="663581"/>
          </a:xfrm>
        </p:spPr>
        <p:txBody>
          <a:bodyPr/>
          <a:lstStyle/>
          <a:p>
            <a:pPr lvl="0" algn="l" defTabSz="914400" eaLnBrk="1" fontAlgn="auto" hangingPunct="1">
              <a:spcBef>
                <a:spcPts val="0"/>
              </a:spcBef>
              <a:spcAft>
                <a:spcPts val="0"/>
              </a:spcAft>
              <a:defRPr/>
            </a:pPr>
            <a:r>
              <a:rPr lang="en-ZA" sz="4000" dirty="0">
                <a:solidFill>
                  <a:prstClr val="black"/>
                </a:solidFill>
                <a:ea typeface="ＭＳ Ｐゴシック" charset="0"/>
              </a:rPr>
              <a:t>Dams in the Crocodile River Catchment</a:t>
            </a: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11</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687642" y="906869"/>
            <a:ext cx="10972800" cy="4525963"/>
          </a:xfrm>
        </p:spPr>
        <p:txBody>
          <a:bodyPr/>
          <a:lstStyle/>
          <a:p>
            <a:pPr lvl="0" algn="just" defTabSz="457200">
              <a:defRPr/>
            </a:pPr>
            <a:r>
              <a:rPr lang="en-ZA" sz="3200" dirty="0">
                <a:ea typeface="ＭＳ Ｐゴシック" charset="0"/>
              </a:rPr>
              <a:t>All other dams in the Crocodile River </a:t>
            </a:r>
            <a:r>
              <a:rPr lang="en-ZA" sz="3200" dirty="0" smtClean="0">
                <a:ea typeface="ＭＳ Ｐゴシック" charset="0"/>
              </a:rPr>
              <a:t>system</a:t>
            </a:r>
          </a:p>
          <a:p>
            <a:pPr marL="742950" lvl="1" indent="-285750" algn="just" defTabSz="457200">
              <a:defRPr/>
            </a:pPr>
            <a:r>
              <a:rPr lang="en-ZA" sz="2400" dirty="0">
                <a:solidFill>
                  <a:prstClr val="black"/>
                </a:solidFill>
                <a:ea typeface="ＭＳ Ｐゴシック" charset="0"/>
              </a:rPr>
              <a:t>Most other </a:t>
            </a:r>
            <a:r>
              <a:rPr lang="en-ZA" sz="2400" dirty="0" smtClean="0">
                <a:solidFill>
                  <a:prstClr val="black"/>
                </a:solidFill>
                <a:ea typeface="ＭＳ Ｐゴシック" charset="0"/>
              </a:rPr>
              <a:t>dams </a:t>
            </a:r>
            <a:r>
              <a:rPr lang="en-ZA" sz="2400" dirty="0">
                <a:solidFill>
                  <a:prstClr val="black"/>
                </a:solidFill>
                <a:ea typeface="ＭＳ Ｐゴシック" charset="0"/>
              </a:rPr>
              <a:t>are above 60% full. </a:t>
            </a:r>
            <a:endParaRPr lang="en-ZA" sz="2400" dirty="0" smtClean="0">
              <a:solidFill>
                <a:prstClr val="black"/>
              </a:solidFill>
              <a:ea typeface="ＭＳ Ｐゴシック" charset="0"/>
            </a:endParaRPr>
          </a:p>
          <a:p>
            <a:pPr marL="742950" lvl="1" indent="-285750" algn="just" defTabSz="457200">
              <a:defRPr/>
            </a:pPr>
            <a:r>
              <a:rPr lang="en-ZA" sz="2400" dirty="0" err="1" smtClean="0">
                <a:solidFill>
                  <a:prstClr val="black"/>
                </a:solidFill>
                <a:ea typeface="ＭＳ Ｐゴシック" charset="0"/>
              </a:rPr>
              <a:t>Hartebeespoort</a:t>
            </a:r>
            <a:r>
              <a:rPr lang="en-ZA" sz="2400" dirty="0" smtClean="0">
                <a:solidFill>
                  <a:prstClr val="black"/>
                </a:solidFill>
                <a:ea typeface="ＭＳ Ｐゴシック" charset="0"/>
              </a:rPr>
              <a:t> </a:t>
            </a:r>
            <a:r>
              <a:rPr lang="en-ZA" sz="2400" dirty="0">
                <a:solidFill>
                  <a:prstClr val="black"/>
                </a:solidFill>
                <a:ea typeface="ＭＳ Ｐゴシック" charset="0"/>
              </a:rPr>
              <a:t>dam receives effluent flows from waste water treatment works in the Tshwane, Johannesburg and Ekurhuleni metropolitan areas in Gauteng</a:t>
            </a:r>
          </a:p>
          <a:p>
            <a:pPr marL="742950" lvl="1" indent="-285750" algn="just" defTabSz="457200">
              <a:defRPr/>
            </a:pPr>
            <a:r>
              <a:rPr lang="en-ZA" sz="2400" dirty="0" err="1">
                <a:solidFill>
                  <a:prstClr val="black"/>
                </a:solidFill>
                <a:ea typeface="ＭＳ Ｐゴシック" charset="0"/>
              </a:rPr>
              <a:t>Vaalkop</a:t>
            </a:r>
            <a:r>
              <a:rPr lang="en-ZA" sz="2400" dirty="0">
                <a:solidFill>
                  <a:prstClr val="black"/>
                </a:solidFill>
                <a:ea typeface="ＭＳ Ｐゴシック" charset="0"/>
              </a:rPr>
              <a:t> Dam, the main source utilized by </a:t>
            </a:r>
            <a:r>
              <a:rPr lang="en-ZA" sz="2400" dirty="0" err="1">
                <a:solidFill>
                  <a:prstClr val="black"/>
                </a:solidFill>
                <a:ea typeface="ＭＳ Ｐゴシック" charset="0"/>
              </a:rPr>
              <a:t>Magalies</a:t>
            </a:r>
            <a:r>
              <a:rPr lang="en-ZA" sz="2400" dirty="0">
                <a:solidFill>
                  <a:prstClr val="black"/>
                </a:solidFill>
                <a:ea typeface="ＭＳ Ｐゴシック" charset="0"/>
              </a:rPr>
              <a:t> Water for water supply to Moses </a:t>
            </a:r>
            <a:r>
              <a:rPr lang="en-ZA" sz="2400" dirty="0" err="1">
                <a:solidFill>
                  <a:prstClr val="black"/>
                </a:solidFill>
                <a:ea typeface="ＭＳ Ｐゴシック" charset="0"/>
              </a:rPr>
              <a:t>Kotane</a:t>
            </a:r>
            <a:r>
              <a:rPr lang="en-ZA" sz="2400" dirty="0">
                <a:solidFill>
                  <a:prstClr val="black"/>
                </a:solidFill>
                <a:ea typeface="ＭＳ Ｐゴシック" charset="0"/>
              </a:rPr>
              <a:t>, </a:t>
            </a:r>
            <a:r>
              <a:rPr lang="en-ZA" sz="2400" dirty="0" err="1">
                <a:solidFill>
                  <a:prstClr val="black"/>
                </a:solidFill>
                <a:ea typeface="ＭＳ Ｐゴシック" charset="0"/>
              </a:rPr>
              <a:t>Thabazimbi</a:t>
            </a:r>
            <a:r>
              <a:rPr lang="en-ZA" sz="2400" dirty="0">
                <a:solidFill>
                  <a:prstClr val="black"/>
                </a:solidFill>
                <a:ea typeface="ＭＳ Ｐゴシック" charset="0"/>
              </a:rPr>
              <a:t> and Rustenburg areas, is maintained at a minimum level of around 45%</a:t>
            </a:r>
          </a:p>
          <a:p>
            <a:pPr marL="742950" lvl="1" indent="-285750" algn="just" defTabSz="457200">
              <a:defRPr/>
            </a:pPr>
            <a:r>
              <a:rPr lang="en-ZA" sz="2400" dirty="0">
                <a:solidFill>
                  <a:prstClr val="black"/>
                </a:solidFill>
                <a:ea typeface="ＭＳ Ｐゴシック" charset="0"/>
              </a:rPr>
              <a:t>Augmentation of the </a:t>
            </a:r>
            <a:r>
              <a:rPr lang="en-ZA" sz="2400" dirty="0" err="1">
                <a:solidFill>
                  <a:prstClr val="black"/>
                </a:solidFill>
                <a:ea typeface="ＭＳ Ｐゴシック" charset="0"/>
              </a:rPr>
              <a:t>Vaalkop</a:t>
            </a:r>
            <a:r>
              <a:rPr lang="en-ZA" sz="2400" dirty="0">
                <a:solidFill>
                  <a:prstClr val="black"/>
                </a:solidFill>
                <a:ea typeface="ＭＳ Ｐゴシック" charset="0"/>
              </a:rPr>
              <a:t> Dam occurs via the link canal from </a:t>
            </a:r>
            <a:r>
              <a:rPr lang="en-ZA" sz="2400" dirty="0" err="1">
                <a:solidFill>
                  <a:prstClr val="black"/>
                </a:solidFill>
                <a:ea typeface="ＭＳ Ｐゴシック" charset="0"/>
              </a:rPr>
              <a:t>Roodekopjes</a:t>
            </a:r>
            <a:r>
              <a:rPr lang="en-ZA" sz="2400" dirty="0">
                <a:solidFill>
                  <a:prstClr val="black"/>
                </a:solidFill>
                <a:ea typeface="ＭＳ Ｐゴシック" charset="0"/>
              </a:rPr>
              <a:t> Dam, with limited capacity</a:t>
            </a:r>
          </a:p>
          <a:p>
            <a:pPr marL="342900" lvl="0" indent="-342900" defTabSz="457200">
              <a:defRPr/>
            </a:pPr>
            <a:endParaRPr lang="en-ZA" sz="1800" dirty="0">
              <a:solidFill>
                <a:srgbClr val="1F497D"/>
              </a:solidFill>
              <a:ea typeface="ＭＳ Ｐゴシック" charset="0"/>
            </a:endParaRPr>
          </a:p>
          <a:p>
            <a:endParaRPr lang="en-ZA" dirty="0"/>
          </a:p>
        </p:txBody>
      </p:sp>
    </p:spTree>
    <p:extLst>
      <p:ext uri="{BB962C8B-B14F-4D97-AF65-F5344CB8AC3E}">
        <p14:creationId xmlns:p14="http://schemas.microsoft.com/office/powerpoint/2010/main" xmlns="" val="3163573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3240" y="114476"/>
            <a:ext cx="10987202" cy="663581"/>
          </a:xfrm>
        </p:spPr>
        <p:txBody>
          <a:bodyPr/>
          <a:lstStyle/>
          <a:p>
            <a:pPr lvl="0" algn="l" defTabSz="914400" eaLnBrk="1" fontAlgn="auto" hangingPunct="1">
              <a:spcBef>
                <a:spcPts val="0"/>
              </a:spcBef>
              <a:spcAft>
                <a:spcPts val="0"/>
              </a:spcAft>
              <a:defRPr/>
            </a:pPr>
            <a:r>
              <a:rPr lang="en-ZA" sz="2800" dirty="0">
                <a:solidFill>
                  <a:prstClr val="black"/>
                </a:solidFill>
                <a:ea typeface="ＭＳ Ｐゴシック" charset="0"/>
              </a:rPr>
              <a:t>Challenges in the Crocodile(West)-Marico catchment</a:t>
            </a: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12</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582804" y="778057"/>
            <a:ext cx="11424976" cy="5451921"/>
          </a:xfrm>
        </p:spPr>
        <p:txBody>
          <a:bodyPr/>
          <a:lstStyle/>
          <a:p>
            <a:pPr defTabSz="457200">
              <a:defRPr/>
            </a:pPr>
            <a:r>
              <a:rPr lang="en-ZA" sz="2400" dirty="0">
                <a:solidFill>
                  <a:prstClr val="black"/>
                </a:solidFill>
                <a:ea typeface="ＭＳ Ｐゴシック" charset="0"/>
              </a:rPr>
              <a:t>Water </a:t>
            </a:r>
            <a:r>
              <a:rPr lang="en-ZA" sz="2400" dirty="0" smtClean="0">
                <a:solidFill>
                  <a:prstClr val="black"/>
                </a:solidFill>
                <a:ea typeface="ＭＳ Ｐゴシック" charset="0"/>
              </a:rPr>
              <a:t>availability</a:t>
            </a:r>
          </a:p>
          <a:p>
            <a:pPr lvl="1" algn="just" defTabSz="457200">
              <a:defRPr/>
            </a:pPr>
            <a:r>
              <a:rPr lang="en-ZA" sz="1800" dirty="0" smtClean="0">
                <a:solidFill>
                  <a:prstClr val="black"/>
                </a:solidFill>
                <a:ea typeface="ＭＳ Ｐゴシック" charset="0"/>
              </a:rPr>
              <a:t>Groundwater </a:t>
            </a:r>
            <a:r>
              <a:rPr lang="en-ZA" sz="1800" dirty="0">
                <a:solidFill>
                  <a:prstClr val="black"/>
                </a:solidFill>
                <a:ea typeface="ＭＳ Ｐゴシック" charset="0"/>
              </a:rPr>
              <a:t>largely utilized for water supply in rural </a:t>
            </a:r>
            <a:r>
              <a:rPr lang="en-ZA" sz="1800" dirty="0" smtClean="0">
                <a:solidFill>
                  <a:prstClr val="black"/>
                </a:solidFill>
                <a:ea typeface="ＭＳ Ｐゴシック" charset="0"/>
              </a:rPr>
              <a:t>areas</a:t>
            </a:r>
          </a:p>
          <a:p>
            <a:pPr lvl="1" algn="just" defTabSz="457200">
              <a:defRPr/>
            </a:pPr>
            <a:r>
              <a:rPr lang="en-ZA" sz="1800" dirty="0" smtClean="0">
                <a:solidFill>
                  <a:prstClr val="black"/>
                </a:solidFill>
                <a:ea typeface="ＭＳ Ｐゴシック" charset="0"/>
              </a:rPr>
              <a:t>Low </a:t>
            </a:r>
            <a:r>
              <a:rPr lang="en-ZA" sz="1800" dirty="0">
                <a:solidFill>
                  <a:prstClr val="black"/>
                </a:solidFill>
                <a:ea typeface="ＭＳ Ｐゴシック" charset="0"/>
              </a:rPr>
              <a:t>dam levels in the western part of the area due to lower than normal rainfall in previous </a:t>
            </a:r>
            <a:r>
              <a:rPr lang="en-ZA" sz="1800" dirty="0" smtClean="0">
                <a:solidFill>
                  <a:prstClr val="black"/>
                </a:solidFill>
                <a:ea typeface="ＭＳ Ｐゴシック" charset="0"/>
              </a:rPr>
              <a:t>summer</a:t>
            </a:r>
          </a:p>
          <a:p>
            <a:pPr lvl="1" algn="just" defTabSz="457200">
              <a:defRPr/>
            </a:pPr>
            <a:r>
              <a:rPr lang="en-ZA" sz="1800" dirty="0" smtClean="0">
                <a:solidFill>
                  <a:prstClr val="black"/>
                </a:solidFill>
                <a:ea typeface="ＭＳ Ｐゴシック" charset="0"/>
              </a:rPr>
              <a:t>Restrictions </a:t>
            </a:r>
            <a:r>
              <a:rPr lang="en-ZA" sz="1800" dirty="0">
                <a:solidFill>
                  <a:prstClr val="black"/>
                </a:solidFill>
                <a:ea typeface="ＭＳ Ｐゴシック" charset="0"/>
              </a:rPr>
              <a:t>need to be imposed and augmentation of water supply will in some instances be required by drilling </a:t>
            </a:r>
            <a:r>
              <a:rPr lang="en-ZA" sz="1800" dirty="0" smtClean="0">
                <a:solidFill>
                  <a:prstClr val="black"/>
                </a:solidFill>
                <a:ea typeface="ＭＳ Ｐゴシック" charset="0"/>
              </a:rPr>
              <a:t>boreholes</a:t>
            </a:r>
          </a:p>
          <a:p>
            <a:pPr lvl="1" algn="just" defTabSz="457200">
              <a:defRPr/>
            </a:pPr>
            <a:r>
              <a:rPr lang="en-ZA" sz="1800" dirty="0" smtClean="0">
                <a:solidFill>
                  <a:prstClr val="black"/>
                </a:solidFill>
                <a:ea typeface="ＭＳ Ｐゴシック" charset="0"/>
              </a:rPr>
              <a:t>Tankering </a:t>
            </a:r>
            <a:r>
              <a:rPr lang="en-ZA" sz="1800" dirty="0">
                <a:solidFill>
                  <a:prstClr val="black"/>
                </a:solidFill>
                <a:ea typeface="ＭＳ Ｐゴシック" charset="0"/>
              </a:rPr>
              <a:t>of water may be needed to meet demands in some towns/villages or additional boreholes </a:t>
            </a:r>
            <a:endParaRPr lang="en-ZA" sz="1800" dirty="0" smtClean="0">
              <a:solidFill>
                <a:prstClr val="black"/>
              </a:solidFill>
              <a:ea typeface="ＭＳ Ｐゴシック" charset="0"/>
            </a:endParaRPr>
          </a:p>
          <a:p>
            <a:pPr lvl="1" algn="just" defTabSz="457200">
              <a:defRPr/>
            </a:pPr>
            <a:r>
              <a:rPr lang="en-ZA" sz="1800" dirty="0" smtClean="0">
                <a:solidFill>
                  <a:prstClr val="black"/>
                </a:solidFill>
                <a:ea typeface="ＭＳ Ｐゴシック" charset="0"/>
              </a:rPr>
              <a:t>Dam </a:t>
            </a:r>
            <a:r>
              <a:rPr lang="en-ZA" sz="1800" dirty="0">
                <a:solidFill>
                  <a:prstClr val="black"/>
                </a:solidFill>
                <a:ea typeface="ＭＳ Ｐゴシック" charset="0"/>
              </a:rPr>
              <a:t>levels in the eastern part are generally very high due to waste water effluent return flows from metropolitan </a:t>
            </a:r>
            <a:r>
              <a:rPr lang="en-ZA" sz="1800" dirty="0" smtClean="0">
                <a:solidFill>
                  <a:prstClr val="black"/>
                </a:solidFill>
                <a:ea typeface="ＭＳ Ｐゴシック" charset="0"/>
              </a:rPr>
              <a:t>areas</a:t>
            </a:r>
            <a:endParaRPr lang="en-ZA" sz="1800" dirty="0">
              <a:solidFill>
                <a:srgbClr val="1F497D"/>
              </a:solidFill>
              <a:ea typeface="ＭＳ Ｐゴシック" charset="0"/>
            </a:endParaRPr>
          </a:p>
          <a:p>
            <a:pPr algn="just" defTabSz="457200">
              <a:defRPr/>
            </a:pPr>
            <a:r>
              <a:rPr lang="en-ZA" sz="2400" dirty="0">
                <a:solidFill>
                  <a:prstClr val="black"/>
                </a:solidFill>
                <a:ea typeface="ＭＳ Ｐゴシック" charset="0"/>
              </a:rPr>
              <a:t>Water </a:t>
            </a:r>
            <a:r>
              <a:rPr lang="en-ZA" sz="2400" dirty="0" smtClean="0">
                <a:solidFill>
                  <a:prstClr val="black"/>
                </a:solidFill>
                <a:ea typeface="ＭＳ Ｐゴシック" charset="0"/>
              </a:rPr>
              <a:t>quality</a:t>
            </a:r>
          </a:p>
          <a:p>
            <a:pPr lvl="1" algn="just" defTabSz="457200">
              <a:defRPr/>
            </a:pPr>
            <a:r>
              <a:rPr lang="en-ZA" sz="1800" dirty="0" smtClean="0">
                <a:solidFill>
                  <a:prstClr val="black"/>
                </a:solidFill>
                <a:ea typeface="ＭＳ Ｐゴシック" charset="0"/>
              </a:rPr>
              <a:t>Quality </a:t>
            </a:r>
            <a:r>
              <a:rPr lang="en-ZA" sz="1800" dirty="0">
                <a:solidFill>
                  <a:prstClr val="black"/>
                </a:solidFill>
                <a:ea typeface="ＭＳ Ｐゴシック" charset="0"/>
              </a:rPr>
              <a:t>of water is severely impacted by poor quality waste water effluent return flows from municipal waste water treatment </a:t>
            </a:r>
            <a:r>
              <a:rPr lang="en-ZA" sz="1800" dirty="0" smtClean="0">
                <a:solidFill>
                  <a:prstClr val="black"/>
                </a:solidFill>
                <a:ea typeface="ＭＳ Ｐゴシック" charset="0"/>
              </a:rPr>
              <a:t>works</a:t>
            </a:r>
          </a:p>
          <a:p>
            <a:pPr lvl="1" algn="just" defTabSz="457200">
              <a:defRPr/>
            </a:pPr>
            <a:r>
              <a:rPr lang="en-ZA" sz="1800" dirty="0" smtClean="0">
                <a:solidFill>
                  <a:prstClr val="black"/>
                </a:solidFill>
                <a:ea typeface="ＭＳ Ｐゴシック" charset="0"/>
              </a:rPr>
              <a:t>Specific </a:t>
            </a:r>
            <a:r>
              <a:rPr lang="en-ZA" sz="1800" dirty="0">
                <a:solidFill>
                  <a:prstClr val="black"/>
                </a:solidFill>
                <a:ea typeface="ＭＳ Ｐゴシック" charset="0"/>
              </a:rPr>
              <a:t>areas impacted are:</a:t>
            </a:r>
          </a:p>
          <a:p>
            <a:pPr marL="1076325" lvl="0" indent="-342900" algn="just" defTabSz="457200">
              <a:buFont typeface="Courier New" panose="02070309020205020404" pitchFamily="49" charset="0"/>
              <a:buChar char="o"/>
              <a:defRPr/>
            </a:pPr>
            <a:r>
              <a:rPr lang="en-ZA" sz="1600" dirty="0" err="1">
                <a:solidFill>
                  <a:prstClr val="black"/>
                </a:solidFill>
                <a:ea typeface="ＭＳ Ｐゴシック" charset="0"/>
              </a:rPr>
              <a:t>Hennops</a:t>
            </a:r>
            <a:r>
              <a:rPr lang="en-ZA" sz="1600" dirty="0">
                <a:solidFill>
                  <a:prstClr val="black"/>
                </a:solidFill>
                <a:ea typeface="ＭＳ Ｐゴシック" charset="0"/>
              </a:rPr>
              <a:t> River system due to waste water flows from Ekurhuleni, Johannesburg and Tshwane</a:t>
            </a:r>
          </a:p>
          <a:p>
            <a:pPr marL="1076325" lvl="0" indent="-342900" algn="just" defTabSz="457200">
              <a:buFont typeface="Courier New" panose="02070309020205020404" pitchFamily="49" charset="0"/>
              <a:buChar char="o"/>
              <a:defRPr/>
            </a:pPr>
            <a:r>
              <a:rPr lang="en-ZA" sz="1600" dirty="0">
                <a:solidFill>
                  <a:prstClr val="black"/>
                </a:solidFill>
                <a:ea typeface="ＭＳ Ｐゴシック" charset="0"/>
              </a:rPr>
              <a:t>Apies River due to poor management of Tshwane Rooiwal WWTWs</a:t>
            </a:r>
          </a:p>
          <a:p>
            <a:pPr marL="1076325" lvl="0" indent="-342900" algn="just" defTabSz="457200">
              <a:buFont typeface="Courier New" panose="02070309020205020404" pitchFamily="49" charset="0"/>
              <a:buChar char="o"/>
              <a:defRPr/>
            </a:pPr>
            <a:r>
              <a:rPr lang="en-ZA" sz="1600" dirty="0" err="1">
                <a:solidFill>
                  <a:prstClr val="black"/>
                </a:solidFill>
                <a:ea typeface="ＭＳ Ｐゴシック" charset="0"/>
              </a:rPr>
              <a:t>Magalies</a:t>
            </a:r>
            <a:r>
              <a:rPr lang="en-ZA" sz="1600" dirty="0">
                <a:solidFill>
                  <a:prstClr val="black"/>
                </a:solidFill>
                <a:ea typeface="ＭＳ Ｐゴシック" charset="0"/>
              </a:rPr>
              <a:t> River - Johannesburg (</a:t>
            </a:r>
            <a:r>
              <a:rPr lang="en-ZA" sz="1600" dirty="0" err="1">
                <a:solidFill>
                  <a:prstClr val="black"/>
                </a:solidFill>
                <a:ea typeface="ＭＳ Ｐゴシック" charset="0"/>
              </a:rPr>
              <a:t>Driefontein</a:t>
            </a:r>
            <a:r>
              <a:rPr lang="en-ZA" sz="1600" dirty="0">
                <a:solidFill>
                  <a:prstClr val="black"/>
                </a:solidFill>
                <a:ea typeface="ＭＳ Ｐゴシック" charset="0"/>
              </a:rPr>
              <a:t> WWTWs), </a:t>
            </a:r>
            <a:r>
              <a:rPr lang="en-ZA" sz="1600" dirty="0" err="1">
                <a:solidFill>
                  <a:prstClr val="black"/>
                </a:solidFill>
                <a:ea typeface="ＭＳ Ｐゴシック" charset="0"/>
              </a:rPr>
              <a:t>Mogale</a:t>
            </a:r>
            <a:r>
              <a:rPr lang="en-ZA" sz="1600" dirty="0">
                <a:solidFill>
                  <a:prstClr val="black"/>
                </a:solidFill>
                <a:ea typeface="ＭＳ Ｐゴシック" charset="0"/>
              </a:rPr>
              <a:t> City (Percy Stewart and </a:t>
            </a:r>
            <a:r>
              <a:rPr lang="en-ZA" sz="1600" dirty="0" err="1">
                <a:solidFill>
                  <a:prstClr val="black"/>
                </a:solidFill>
                <a:ea typeface="ＭＳ Ｐゴシック" charset="0"/>
              </a:rPr>
              <a:t>Magaliesburg</a:t>
            </a:r>
            <a:r>
              <a:rPr lang="en-ZA" sz="1600" dirty="0">
                <a:solidFill>
                  <a:prstClr val="black"/>
                </a:solidFill>
                <a:ea typeface="ＭＳ Ｐゴシック" charset="0"/>
              </a:rPr>
              <a:t> WWTWs)</a:t>
            </a:r>
          </a:p>
          <a:p>
            <a:pPr marL="1076325" lvl="0" indent="-342900" algn="just" defTabSz="457200">
              <a:buFont typeface="Courier New" panose="02070309020205020404" pitchFamily="49" charset="0"/>
              <a:buChar char="o"/>
              <a:defRPr/>
            </a:pPr>
            <a:r>
              <a:rPr lang="en-ZA" sz="1600" dirty="0" err="1">
                <a:solidFill>
                  <a:prstClr val="black"/>
                </a:solidFill>
                <a:ea typeface="ＭＳ Ｐゴシック" charset="0"/>
              </a:rPr>
              <a:t>Jukskei</a:t>
            </a:r>
            <a:r>
              <a:rPr lang="en-ZA" sz="1600" dirty="0">
                <a:solidFill>
                  <a:prstClr val="black"/>
                </a:solidFill>
                <a:ea typeface="ＭＳ Ｐゴシック" charset="0"/>
              </a:rPr>
              <a:t> River - Johannesburg Northern WWTWs</a:t>
            </a:r>
          </a:p>
          <a:p>
            <a:pPr marL="1076325" lvl="0" indent="-342900" algn="just" defTabSz="457200">
              <a:buFont typeface="Courier New" panose="02070309020205020404" pitchFamily="49" charset="0"/>
              <a:buChar char="o"/>
              <a:defRPr/>
            </a:pPr>
            <a:r>
              <a:rPr lang="en-ZA" sz="1600" dirty="0">
                <a:solidFill>
                  <a:prstClr val="black"/>
                </a:solidFill>
                <a:ea typeface="ＭＳ Ｐゴシック" charset="0"/>
              </a:rPr>
              <a:t>Hartbeespoort Dam and Crocodile River - Madibeng WWTWs</a:t>
            </a:r>
          </a:p>
          <a:p>
            <a:endParaRPr lang="en-ZA" dirty="0"/>
          </a:p>
        </p:txBody>
      </p:sp>
    </p:spTree>
    <p:extLst>
      <p:ext uri="{BB962C8B-B14F-4D97-AF65-F5344CB8AC3E}">
        <p14:creationId xmlns:p14="http://schemas.microsoft.com/office/powerpoint/2010/main" xmlns="" val="4234086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9919"/>
            <a:ext cx="10972800" cy="868363"/>
          </a:xfrm>
        </p:spPr>
        <p:txBody>
          <a:bodyPr/>
          <a:lstStyle/>
          <a:p>
            <a:pPr defTabSz="912813" eaLnBrk="1" hangingPunct="1"/>
            <a:r>
              <a:rPr lang="en-ZA" altLang="en-US" sz="4000" dirty="0" smtClean="0"/>
              <a:t>Water Resource Development Perspective </a:t>
            </a:r>
          </a:p>
        </p:txBody>
      </p:sp>
      <p:sp>
        <p:nvSpPr>
          <p:cNvPr id="2" name="Slide Number Placeholder 5"/>
          <p:cNvSpPr>
            <a:spLocks noGrp="1"/>
          </p:cNvSpPr>
          <p:nvPr>
            <p:ph type="sldNum" sz="quarter" idx="4294967295"/>
          </p:nvPr>
        </p:nvSpPr>
        <p:spPr>
          <a:xfrm>
            <a:off x="4808654" y="6345199"/>
            <a:ext cx="2844800" cy="365125"/>
          </a:xfrm>
          <a:prstGeom prst="rect">
            <a:avLst/>
          </a:prstGeom>
        </p:spPr>
        <p:txBody>
          <a:bodyPr/>
          <a:lstStyle/>
          <a:p>
            <a:pPr algn="ctr">
              <a:defRPr/>
            </a:pPr>
            <a:fld id="{C48C29D7-3382-4D57-8AAE-AD430FDD94B8}" type="slidenum">
              <a:rPr lang="en-GB">
                <a:ea typeface="ＭＳ Ｐゴシック" pitchFamily="34" charset="-128"/>
              </a:rPr>
              <a:pPr algn="ctr">
                <a:defRPr/>
              </a:pPr>
              <a:t>13</a:t>
            </a:fld>
            <a:endParaRPr lang="en-GB" dirty="0">
              <a:ea typeface="ＭＳ Ｐゴシック" pitchFamily="34" charset="-128"/>
            </a:endParaRPr>
          </a:p>
        </p:txBody>
      </p:sp>
      <p:sp>
        <p:nvSpPr>
          <p:cNvPr id="21508" name="Rectangle 3"/>
          <p:cNvSpPr>
            <a:spLocks noGrp="1" noChangeArrowheads="1"/>
          </p:cNvSpPr>
          <p:nvPr>
            <p:ph idx="1"/>
          </p:nvPr>
        </p:nvSpPr>
        <p:spPr>
          <a:xfrm>
            <a:off x="635620" y="936701"/>
            <a:ext cx="11017404" cy="5274527"/>
          </a:xfrm>
        </p:spPr>
        <p:txBody>
          <a:bodyPr/>
          <a:lstStyle/>
          <a:p>
            <a:pPr algn="just" defTabSz="912813" eaLnBrk="1" hangingPunct="1">
              <a:lnSpc>
                <a:spcPct val="90000"/>
              </a:lnSpc>
              <a:spcAft>
                <a:spcPts val="1800"/>
              </a:spcAft>
            </a:pPr>
            <a:r>
              <a:rPr lang="en-ZA" altLang="en-US" sz="2400" dirty="0" smtClean="0"/>
              <a:t>The growth in water requirements is mainly driven by  urban and rural municipal demand, mining and </a:t>
            </a:r>
            <a:r>
              <a:rPr lang="en-ZA" altLang="en-US" sz="2400" dirty="0"/>
              <a:t>a</a:t>
            </a:r>
            <a:r>
              <a:rPr lang="en-ZA" altLang="en-US" sz="2400" dirty="0" smtClean="0"/>
              <a:t>griculture. </a:t>
            </a:r>
          </a:p>
          <a:p>
            <a:pPr algn="just" defTabSz="912813" eaLnBrk="1" hangingPunct="1">
              <a:lnSpc>
                <a:spcPct val="90000"/>
              </a:lnSpc>
              <a:spcAft>
                <a:spcPts val="1800"/>
              </a:spcAft>
            </a:pPr>
            <a:r>
              <a:rPr lang="en-ZA" altLang="en-US" sz="2400" dirty="0" smtClean="0"/>
              <a:t>Vaal and Crocodile river systems are key for further development to provide for a large portion of future growth in water requirements.</a:t>
            </a:r>
          </a:p>
          <a:p>
            <a:pPr algn="just" defTabSz="912813" eaLnBrk="1" hangingPunct="1">
              <a:lnSpc>
                <a:spcPct val="90000"/>
              </a:lnSpc>
              <a:spcAft>
                <a:spcPts val="600"/>
              </a:spcAft>
            </a:pPr>
            <a:r>
              <a:rPr lang="en-ZA" altLang="en-US" sz="2400" dirty="0" smtClean="0"/>
              <a:t>Reuse of treated effluent from metropolitan areas is a key intervention to maintain a positive balance</a:t>
            </a:r>
            <a:r>
              <a:rPr lang="en-ZA" altLang="en-US" sz="2400" dirty="0"/>
              <a:t>. </a:t>
            </a:r>
            <a:endParaRPr lang="en-ZA" altLang="en-US" sz="2400" dirty="0" smtClean="0"/>
          </a:p>
          <a:p>
            <a:pPr algn="just" defTabSz="912813" eaLnBrk="1" hangingPunct="1">
              <a:lnSpc>
                <a:spcPct val="90000"/>
              </a:lnSpc>
              <a:spcAft>
                <a:spcPts val="600"/>
              </a:spcAft>
            </a:pPr>
            <a:r>
              <a:rPr lang="en-ZA" altLang="en-US" sz="2400" dirty="0" smtClean="0"/>
              <a:t>Opportunity for development of </a:t>
            </a:r>
            <a:r>
              <a:rPr lang="en-ZA" altLang="en-US" sz="2400" dirty="0"/>
              <a:t>local large storage </a:t>
            </a:r>
            <a:r>
              <a:rPr lang="en-ZA" altLang="en-US" sz="2400" dirty="0" smtClean="0"/>
              <a:t>dams is </a:t>
            </a:r>
            <a:r>
              <a:rPr lang="en-ZA" altLang="en-US" sz="2400" dirty="0"/>
              <a:t>fully exploited. </a:t>
            </a:r>
          </a:p>
          <a:p>
            <a:pPr algn="just" defTabSz="912813" eaLnBrk="1" hangingPunct="1">
              <a:lnSpc>
                <a:spcPct val="90000"/>
              </a:lnSpc>
              <a:spcAft>
                <a:spcPts val="600"/>
              </a:spcAft>
            </a:pPr>
            <a:r>
              <a:rPr lang="en-ZA" altLang="en-US" sz="2400" dirty="0"/>
              <a:t>Groundwater abstraction and eye outflows are important sources. </a:t>
            </a:r>
            <a:endParaRPr lang="en-ZA" altLang="en-US" sz="2400" dirty="0" smtClean="0"/>
          </a:p>
          <a:p>
            <a:pPr algn="just" defTabSz="912813" eaLnBrk="1" hangingPunct="1">
              <a:lnSpc>
                <a:spcPct val="90000"/>
              </a:lnSpc>
              <a:spcAft>
                <a:spcPts val="1800"/>
              </a:spcAft>
            </a:pPr>
            <a:r>
              <a:rPr lang="en-ZA" altLang="en-US" sz="2400" dirty="0" smtClean="0">
                <a:latin typeface="Calibri" pitchFamily="34" charset="0"/>
              </a:rPr>
              <a:t>Once implemented, the </a:t>
            </a:r>
            <a:r>
              <a:rPr lang="en-ZA" altLang="en-US" sz="2400" b="1" u="sng" dirty="0" smtClean="0">
                <a:latin typeface="Calibri" pitchFamily="34" charset="0"/>
              </a:rPr>
              <a:t> Proposed Lesotho – Botswana Water Project</a:t>
            </a:r>
            <a:r>
              <a:rPr lang="en-ZA" altLang="en-US" sz="2400" dirty="0" smtClean="0">
                <a:latin typeface="Calibri" pitchFamily="34" charset="0"/>
              </a:rPr>
              <a:t>, currently under pre-feasibility planning, will benefit areas such as </a:t>
            </a:r>
            <a:r>
              <a:rPr lang="en-ZA" altLang="en-US" sz="2400" dirty="0" err="1" smtClean="0">
                <a:latin typeface="Calibri" pitchFamily="34" charset="0"/>
              </a:rPr>
              <a:t>Mahikeng</a:t>
            </a:r>
            <a:r>
              <a:rPr lang="en-ZA" altLang="en-US" sz="2400" dirty="0" smtClean="0">
                <a:latin typeface="Calibri" pitchFamily="34" charset="0"/>
              </a:rPr>
              <a:t> and </a:t>
            </a:r>
            <a:r>
              <a:rPr lang="en-ZA" altLang="en-US" sz="2400" dirty="0" err="1">
                <a:latin typeface="Calibri" pitchFamily="34" charset="0"/>
              </a:rPr>
              <a:t>Tlokwe</a:t>
            </a:r>
            <a:r>
              <a:rPr lang="en-ZA" altLang="en-US" sz="2400" dirty="0" smtClean="0">
                <a:latin typeface="Calibri" pitchFamily="34" charset="0"/>
              </a:rPr>
              <a:t>. </a:t>
            </a:r>
            <a:endParaRPr lang="en-ZA" altLang="en-US" sz="2400" dirty="0">
              <a:latin typeface="Calibri" pitchFamily="34" charset="0"/>
            </a:endParaRPr>
          </a:p>
          <a:p>
            <a:pPr marL="0" indent="0" defTabSz="912813" eaLnBrk="1" hangingPunct="1">
              <a:lnSpc>
                <a:spcPct val="90000"/>
              </a:lnSpc>
              <a:spcAft>
                <a:spcPts val="1800"/>
              </a:spcAft>
              <a:buNone/>
            </a:pPr>
            <a:endParaRPr lang="en-ZA" altLang="en-US" sz="2400" dirty="0">
              <a:latin typeface="Calibri" pitchFamily="34" charset="0"/>
            </a:endParaRPr>
          </a:p>
        </p:txBody>
      </p:sp>
    </p:spTree>
    <p:extLst>
      <p:ext uri="{BB962C8B-B14F-4D97-AF65-F5344CB8AC3E}">
        <p14:creationId xmlns:p14="http://schemas.microsoft.com/office/powerpoint/2010/main" xmlns="" val="16166051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7" y="172994"/>
            <a:ext cx="10749777" cy="607591"/>
          </a:xfrm>
        </p:spPr>
        <p:txBody>
          <a:bodyPr/>
          <a:lstStyle/>
          <a:p>
            <a:r>
              <a:rPr lang="en-US" sz="1800" dirty="0" smtClean="0"/>
              <a:t>Reconciliation Strategies for Vaal and Crocodile (West) Water Resource Systems Supplying Areas in the North West Province </a:t>
            </a:r>
            <a:endParaRPr lang="en-ZA"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41887516"/>
              </p:ext>
            </p:extLst>
          </p:nvPr>
        </p:nvGraphicFramePr>
        <p:xfrm>
          <a:off x="613317" y="858644"/>
          <a:ext cx="10917044" cy="5307803"/>
        </p:xfrm>
        <a:graphic>
          <a:graphicData uri="http://schemas.openxmlformats.org/drawingml/2006/table">
            <a:tbl>
              <a:tblPr firstRow="1" bandRow="1">
                <a:tableStyleId>{F5AB1C69-6EDB-4FF4-983F-18BD219EF322}</a:tableStyleId>
              </a:tblPr>
              <a:tblGrid>
                <a:gridCol w="1254040">
                  <a:extLst>
                    <a:ext uri="{9D8B030D-6E8A-4147-A177-3AD203B41FA5}">
                      <a16:colId xmlns:a16="http://schemas.microsoft.com/office/drawing/2014/main" xmlns="" val="20000"/>
                    </a:ext>
                  </a:extLst>
                </a:gridCol>
                <a:gridCol w="4178596">
                  <a:extLst>
                    <a:ext uri="{9D8B030D-6E8A-4147-A177-3AD203B41FA5}">
                      <a16:colId xmlns:a16="http://schemas.microsoft.com/office/drawing/2014/main" xmlns="" val="20001"/>
                    </a:ext>
                  </a:extLst>
                </a:gridCol>
                <a:gridCol w="5484408">
                  <a:extLst>
                    <a:ext uri="{9D8B030D-6E8A-4147-A177-3AD203B41FA5}">
                      <a16:colId xmlns:a16="http://schemas.microsoft.com/office/drawing/2014/main" xmlns="" val="20002"/>
                    </a:ext>
                  </a:extLst>
                </a:gridCol>
              </a:tblGrid>
              <a:tr h="770776">
                <a:tc>
                  <a:txBody>
                    <a:bodyPr/>
                    <a:lstStyle/>
                    <a:p>
                      <a:r>
                        <a:rPr lang="en-US" sz="1200" baseline="0" dirty="0" smtClean="0">
                          <a:latin typeface="Arial" panose="020B0604020202020204" pitchFamily="34" charset="0"/>
                          <a:cs typeface="Arial" panose="020B0604020202020204" pitchFamily="34" charset="0"/>
                        </a:rPr>
                        <a:t>Water Resource (WR) System</a:t>
                      </a:r>
                      <a:endParaRPr lang="en-ZA" sz="1200" baseline="0" dirty="0">
                        <a:latin typeface="Arial" panose="020B0604020202020204" pitchFamily="34" charset="0"/>
                        <a:cs typeface="Arial" panose="020B0604020202020204" pitchFamily="34" charset="0"/>
                      </a:endParaRPr>
                    </a:p>
                  </a:txBody>
                  <a:tcPr marL="121920" marR="121920"/>
                </a:tc>
                <a:tc>
                  <a:txBody>
                    <a:bodyPr/>
                    <a:lstStyle/>
                    <a:p>
                      <a:r>
                        <a:rPr lang="en-US" sz="1200" dirty="0" smtClean="0">
                          <a:latin typeface="Arial" panose="020B0604020202020204" pitchFamily="34" charset="0"/>
                          <a:cs typeface="Arial" panose="020B0604020202020204" pitchFamily="34" charset="0"/>
                        </a:rPr>
                        <a:t>Description</a:t>
                      </a:r>
                      <a:r>
                        <a:rPr lang="en-US" sz="1200" baseline="0" dirty="0" smtClean="0">
                          <a:latin typeface="Arial" panose="020B0604020202020204" pitchFamily="34" charset="0"/>
                          <a:cs typeface="Arial" panose="020B0604020202020204" pitchFamily="34" charset="0"/>
                        </a:rPr>
                        <a:t> of the system and its supply area</a:t>
                      </a:r>
                      <a:endParaRPr lang="en-ZA" sz="1200" dirty="0">
                        <a:latin typeface="Arial" panose="020B0604020202020204" pitchFamily="34" charset="0"/>
                        <a:cs typeface="Arial" panose="020B0604020202020204" pitchFamily="34" charset="0"/>
                      </a:endParaRPr>
                    </a:p>
                  </a:txBody>
                  <a:tcPr marL="121920" marR="121920"/>
                </a:tc>
                <a:tc>
                  <a:txBody>
                    <a:bodyPr/>
                    <a:lstStyle/>
                    <a:p>
                      <a:r>
                        <a:rPr lang="en-US" sz="1200" dirty="0" smtClean="0">
                          <a:latin typeface="Arial" panose="020B0604020202020204" pitchFamily="34" charset="0"/>
                          <a:cs typeface="Arial" panose="020B0604020202020204" pitchFamily="34" charset="0"/>
                        </a:rPr>
                        <a:t>DWS’s View of Strategic</a:t>
                      </a:r>
                      <a:r>
                        <a:rPr lang="en-US" sz="1200" baseline="0" dirty="0" smtClean="0">
                          <a:latin typeface="Arial" panose="020B0604020202020204" pitchFamily="34" charset="0"/>
                          <a:cs typeface="Arial" panose="020B0604020202020204" pitchFamily="34" charset="0"/>
                        </a:rPr>
                        <a:t> Interventions that need to be prioritized to keep the system in balance for a period of at least 25 years</a:t>
                      </a:r>
                      <a:endParaRPr lang="en-ZA" sz="1200" dirty="0">
                        <a:latin typeface="Arial" panose="020B0604020202020204" pitchFamily="34" charset="0"/>
                        <a:cs typeface="Arial" panose="020B0604020202020204" pitchFamily="34" charset="0"/>
                      </a:endParaRPr>
                    </a:p>
                  </a:txBody>
                  <a:tcPr marL="121920" marR="121920"/>
                </a:tc>
                <a:extLst>
                  <a:ext uri="{0D108BD9-81ED-4DB2-BD59-A6C34878D82A}">
                    <a16:rowId xmlns:a16="http://schemas.microsoft.com/office/drawing/2014/main" xmlns="" val="10000"/>
                  </a:ext>
                </a:extLst>
              </a:tr>
              <a:tr h="2379847">
                <a:tc>
                  <a:txBody>
                    <a:bodyPr/>
                    <a:lstStyle/>
                    <a:p>
                      <a:r>
                        <a:rPr lang="en-US" sz="1200" dirty="0" smtClean="0">
                          <a:latin typeface="Arial" panose="020B0604020202020204" pitchFamily="34" charset="0"/>
                          <a:cs typeface="Arial" panose="020B0604020202020204" pitchFamily="34" charset="0"/>
                        </a:rPr>
                        <a:t>Integrated Vaal River System</a:t>
                      </a:r>
                      <a:endParaRPr lang="en-ZA" sz="1200" dirty="0">
                        <a:latin typeface="Arial" panose="020B0604020202020204" pitchFamily="34" charset="0"/>
                        <a:cs typeface="Arial" panose="020B0604020202020204" pitchFamily="34" charset="0"/>
                      </a:endParaRPr>
                    </a:p>
                  </a:txBody>
                  <a:tcPr marL="121920" marR="121920"/>
                </a:tc>
                <a:tc>
                  <a:txBody>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Consists of 14 interlinked dams including Vaal, </a:t>
                      </a:r>
                      <a:r>
                        <a:rPr lang="en-US" sz="1200" dirty="0" err="1" smtClean="0">
                          <a:latin typeface="Arial" panose="020B0604020202020204" pitchFamily="34" charset="0"/>
                          <a:cs typeface="Arial" panose="020B0604020202020204" pitchFamily="34" charset="0"/>
                        </a:rPr>
                        <a:t>Bloemhof</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Sterkfontein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Grootdraai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Katse</a:t>
                      </a:r>
                      <a:r>
                        <a:rPr lang="en-US" sz="1200" dirty="0" smtClean="0">
                          <a:latin typeface="Arial" panose="020B0604020202020204" pitchFamily="34" charset="0"/>
                          <a:cs typeface="Arial" panose="020B0604020202020204" pitchFamily="34" charset="0"/>
                        </a:rPr>
                        <a:t>, and </a:t>
                      </a:r>
                      <a:r>
                        <a:rPr lang="en-US" sz="1200" dirty="0" err="1" smtClean="0">
                          <a:latin typeface="Arial" panose="020B0604020202020204" pitchFamily="34" charset="0"/>
                          <a:cs typeface="Arial" panose="020B0604020202020204" pitchFamily="34" charset="0"/>
                        </a:rPr>
                        <a:t>Mohale</a:t>
                      </a:r>
                      <a:r>
                        <a:rPr lang="en-US" sz="1200" dirty="0" smtClean="0">
                          <a:latin typeface="Arial" panose="020B0604020202020204" pitchFamily="34" charset="0"/>
                          <a:cs typeface="Arial" panose="020B0604020202020204" pitchFamily="34" charset="0"/>
                        </a:rPr>
                        <a:t>  Dams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Supplies water to:  60% of economy, 45% of population,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Mines and industries on Eastern Mpumalanga Highveld,</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Bulk of Eskom’s coal fired power stations,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Sasol’s coal to liquids plants,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Gauteng,</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North West and Free State goldfields, Kimberley</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Large irrigation schemes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Supplies</a:t>
                      </a:r>
                      <a:r>
                        <a:rPr lang="en-US" sz="1200" baseline="0" dirty="0" smtClean="0">
                          <a:latin typeface="Arial" panose="020B0604020202020204" pitchFamily="34" charset="0"/>
                          <a:cs typeface="Arial" panose="020B0604020202020204" pitchFamily="34" charset="0"/>
                        </a:rPr>
                        <a:t> the </a:t>
                      </a:r>
                      <a:r>
                        <a:rPr lang="en-US" sz="1200" b="1" baseline="0" dirty="0" smtClean="0">
                          <a:latin typeface="Arial" panose="020B0604020202020204" pitchFamily="34" charset="0"/>
                          <a:cs typeface="Arial" panose="020B0604020202020204" pitchFamily="34" charset="0"/>
                        </a:rPr>
                        <a:t>City of Tshwane, City of Ekurhuleni and City of Johannesburg</a:t>
                      </a:r>
                      <a:endParaRPr lang="en-US" sz="12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System in currently in deficit and needs urgent augmentation</a:t>
                      </a:r>
                    </a:p>
                  </a:txBody>
                  <a:tcPr marL="121920" marR="121920"/>
                </a:tc>
                <a:tc>
                  <a:txBody>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Review and update the Reconciliation Strategy for the IVRS</a:t>
                      </a:r>
                      <a:r>
                        <a:rPr lang="en-US" sz="1200" b="1" dirty="0" smtClean="0">
                          <a:latin typeface="Arial" panose="020B0604020202020204" pitchFamily="34" charset="0"/>
                          <a:cs typeface="Arial" panose="020B0604020202020204" pitchFamily="34" charset="0"/>
                        </a:rPr>
                        <a:t> (DWS)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Eradicate unlawful irrigation, notably in the upper Vaal river area </a:t>
                      </a:r>
                      <a:r>
                        <a:rPr lang="en-US" sz="1200" b="1" dirty="0" smtClean="0">
                          <a:latin typeface="Arial" panose="020B0604020202020204" pitchFamily="34" charset="0"/>
                          <a:cs typeface="Arial" panose="020B0604020202020204" pitchFamily="34" charset="0"/>
                        </a:rPr>
                        <a:t>(DWS &amp; Irrigators)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Implement Water Conservation/Water Demand Management with focus on loss management (15% must be saved)</a:t>
                      </a:r>
                      <a:r>
                        <a:rPr lang="en-US" sz="1200" b="1" dirty="0" smtClean="0">
                          <a:latin typeface="Arial" panose="020B0604020202020204" pitchFamily="34" charset="0"/>
                          <a:cs typeface="Arial" panose="020B0604020202020204" pitchFamily="34" charset="0"/>
                        </a:rPr>
                        <a:t> (</a:t>
                      </a:r>
                      <a:r>
                        <a:rPr lang="en-US" sz="1200" b="1" baseline="0" dirty="0" smtClean="0">
                          <a:latin typeface="Arial" panose="020B0604020202020204" pitchFamily="34" charset="0"/>
                          <a:cs typeface="Arial" panose="020B0604020202020204" pitchFamily="34" charset="0"/>
                        </a:rPr>
                        <a:t>City of Tshwane, City of Ekurhuleni, City of Johannesburg and other Users)</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Treat and use effluent </a:t>
                      </a:r>
                      <a:r>
                        <a:rPr lang="en-US" sz="1200" b="1" dirty="0" smtClean="0">
                          <a:latin typeface="Arial" panose="020B0604020202020204" pitchFamily="34" charset="0"/>
                          <a:cs typeface="Arial" panose="020B0604020202020204" pitchFamily="34" charset="0"/>
                        </a:rPr>
                        <a:t>(</a:t>
                      </a:r>
                      <a:r>
                        <a:rPr lang="en-US" sz="1200" b="1" baseline="0" dirty="0" smtClean="0">
                          <a:latin typeface="Arial" panose="020B0604020202020204" pitchFamily="34" charset="0"/>
                          <a:cs typeface="Arial" panose="020B0604020202020204" pitchFamily="34" charset="0"/>
                        </a:rPr>
                        <a:t>City of Tshwane, City of Ekurhuleni, City of Johannesburg and other Users)</a:t>
                      </a:r>
                      <a:r>
                        <a:rPr lang="en-US" sz="1200" dirty="0" smtClean="0">
                          <a:latin typeface="Arial" panose="020B0604020202020204" pitchFamily="34" charset="0"/>
                          <a:cs typeface="Arial" panose="020B0604020202020204" pitchFamily="34" charset="0"/>
                        </a:rPr>
                        <a:t>, starting with desalination of acid mine water drainage </a:t>
                      </a:r>
                      <a:r>
                        <a:rPr lang="en-US" sz="1200" b="1" dirty="0" smtClean="0">
                          <a:latin typeface="Arial" panose="020B0604020202020204" pitchFamily="34" charset="0"/>
                          <a:cs typeface="Arial" panose="020B0604020202020204" pitchFamily="34" charset="0"/>
                        </a:rPr>
                        <a:t>(DWS</a:t>
                      </a:r>
                      <a:r>
                        <a:rPr lang="en-US" sz="1200" b="1" baseline="0"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Implement the next water supply augmentation scheme (Phase 2 of the Lesotho Highlands Water Project) </a:t>
                      </a:r>
                      <a:r>
                        <a:rPr lang="en-US" sz="1200" b="1" dirty="0" smtClean="0">
                          <a:latin typeface="Arial" panose="020B0604020202020204" pitchFamily="34" charset="0"/>
                          <a:cs typeface="Arial" panose="020B0604020202020204" pitchFamily="34" charset="0"/>
                        </a:rPr>
                        <a:t>(DWS through TCTA)</a:t>
                      </a:r>
                    </a:p>
                  </a:txBody>
                  <a:tcPr marL="121920" marR="121920"/>
                </a:tc>
                <a:extLst>
                  <a:ext uri="{0D108BD9-81ED-4DB2-BD59-A6C34878D82A}">
                    <a16:rowId xmlns:a16="http://schemas.microsoft.com/office/drawing/2014/main" xmlns="" val="10001"/>
                  </a:ext>
                </a:extLst>
              </a:tr>
              <a:tr h="2068147">
                <a:tc>
                  <a:txBody>
                    <a:bodyPr/>
                    <a:lstStyle/>
                    <a:p>
                      <a:r>
                        <a:rPr lang="en-ZA" sz="1200" b="1" dirty="0" smtClean="0">
                          <a:latin typeface="Arial" panose="020B0604020202020204" pitchFamily="34" charset="0"/>
                          <a:cs typeface="Arial" panose="020B0604020202020204" pitchFamily="34" charset="0"/>
                        </a:rPr>
                        <a:t>Crocodile West River System</a:t>
                      </a:r>
                    </a:p>
                  </a:txBody>
                  <a:tcPr marL="121920" marR="121920"/>
                </a:tc>
                <a:tc>
                  <a:txBody>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Consists of dams such as </a:t>
                      </a:r>
                      <a:r>
                        <a:rPr lang="en-US" sz="1200" dirty="0" err="1" smtClean="0">
                          <a:latin typeface="Arial" panose="020B0604020202020204" pitchFamily="34" charset="0"/>
                          <a:cs typeface="Arial" panose="020B0604020202020204" pitchFamily="34" charset="0"/>
                        </a:rPr>
                        <a:t>Hartebeespoort</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Vaalkop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Klipvoor</a:t>
                      </a:r>
                      <a:r>
                        <a:rPr lang="en-US" sz="1200" dirty="0" smtClean="0">
                          <a:latin typeface="Arial" panose="020B0604020202020204" pitchFamily="34" charset="0"/>
                          <a:cs typeface="Arial" panose="020B0604020202020204" pitchFamily="34" charset="0"/>
                        </a:rPr>
                        <a:t>,  and </a:t>
                      </a:r>
                      <a:r>
                        <a:rPr lang="en-US" sz="1200" dirty="0" err="1" smtClean="0">
                          <a:latin typeface="Arial" panose="020B0604020202020204" pitchFamily="34" charset="0"/>
                          <a:cs typeface="Arial" panose="020B0604020202020204" pitchFamily="34" charset="0"/>
                        </a:rPr>
                        <a:t>Roodekoppies</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Supplies water to areas of </a:t>
                      </a:r>
                      <a:r>
                        <a:rPr lang="en-US" sz="1200" b="1" dirty="0" smtClean="0">
                          <a:latin typeface="Arial" panose="020B0604020202020204" pitchFamily="34" charset="0"/>
                          <a:cs typeface="Arial" panose="020B0604020202020204" pitchFamily="34" charset="0"/>
                        </a:rPr>
                        <a:t>City of Tshwane</a:t>
                      </a:r>
                      <a:r>
                        <a:rPr lang="en-US" sz="1200" dirty="0" smtClean="0">
                          <a:latin typeface="Arial" panose="020B0604020202020204" pitchFamily="34" charset="0"/>
                          <a:cs typeface="Arial" panose="020B0604020202020204" pitchFamily="34" charset="0"/>
                        </a:rPr>
                        <a:t>, Madibeng, Rustenburg, </a:t>
                      </a:r>
                      <a:r>
                        <a:rPr lang="en-US" sz="1200" dirty="0" err="1" smtClean="0">
                          <a:latin typeface="Arial" panose="020B0604020202020204" pitchFamily="34" charset="0"/>
                          <a:cs typeface="Arial" panose="020B0604020202020204" pitchFamily="34" charset="0"/>
                        </a:rPr>
                        <a:t>Thabazimbi</a:t>
                      </a:r>
                      <a:r>
                        <a:rPr lang="en-US" sz="1200" dirty="0" smtClean="0">
                          <a:latin typeface="Arial" panose="020B0604020202020204" pitchFamily="34" charset="0"/>
                          <a:cs typeface="Arial" panose="020B0604020202020204" pitchFamily="34" charset="0"/>
                        </a:rPr>
                        <a:t>, Brits, Mining  mainly platinum group metals and Large Irrigation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System has a growing yield due to increasing return flows from northern Gauteng.</a:t>
                      </a:r>
                      <a:endParaRPr lang="en-ZA" sz="1200" dirty="0">
                        <a:latin typeface="Arial" panose="020B0604020202020204" pitchFamily="34" charset="0"/>
                        <a:cs typeface="Arial" panose="020B0604020202020204" pitchFamily="34" charset="0"/>
                      </a:endParaRPr>
                    </a:p>
                  </a:txBody>
                  <a:tcPr marL="121920" marR="121920"/>
                </a:tc>
                <a:tc>
                  <a:txBody>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Review and update the Reconciliation Strategy for the Crocodile West river System </a:t>
                      </a:r>
                      <a:r>
                        <a:rPr lang="en-US" sz="1200" b="1" dirty="0" smtClean="0">
                          <a:latin typeface="Arial" panose="020B0604020202020204" pitchFamily="34" charset="0"/>
                          <a:cs typeface="Arial" panose="020B0604020202020204" pitchFamily="34" charset="0"/>
                        </a:rPr>
                        <a:t>(DWS)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Implement water conservation and water demand management </a:t>
                      </a:r>
                      <a:r>
                        <a:rPr lang="en-US" sz="1200" b="1" dirty="0" smtClean="0">
                          <a:latin typeface="Arial" panose="020B0604020202020204" pitchFamily="34" charset="0"/>
                          <a:cs typeface="Arial" panose="020B0604020202020204" pitchFamily="34" charset="0"/>
                        </a:rPr>
                        <a:t>(City</a:t>
                      </a:r>
                      <a:r>
                        <a:rPr lang="en-US" sz="1200" b="1" baseline="0" dirty="0" smtClean="0">
                          <a:latin typeface="Arial" panose="020B0604020202020204" pitchFamily="34" charset="0"/>
                          <a:cs typeface="Arial" panose="020B0604020202020204" pitchFamily="34" charset="0"/>
                        </a:rPr>
                        <a:t> of Tshwane</a:t>
                      </a:r>
                      <a:r>
                        <a:rPr lang="en-US" sz="1200" b="1" dirty="0" smtClean="0">
                          <a:latin typeface="Arial" panose="020B0604020202020204" pitchFamily="34" charset="0"/>
                          <a:cs typeface="Arial" panose="020B0604020202020204" pitchFamily="34" charset="0"/>
                        </a:rPr>
                        <a:t> and other Users)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Treat and Re-use effluent </a:t>
                      </a:r>
                      <a:r>
                        <a:rPr lang="en-US" sz="1200" b="1" dirty="0" smtClean="0">
                          <a:latin typeface="Arial" panose="020B0604020202020204" pitchFamily="34" charset="0"/>
                          <a:cs typeface="Arial" panose="020B0604020202020204" pitchFamily="34" charset="0"/>
                        </a:rPr>
                        <a:t>(City of Tshwane and other Users)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Optimize the operation of the Crocodile West Water Supply System </a:t>
                      </a:r>
                      <a:r>
                        <a:rPr lang="en-US" sz="1200" b="1" dirty="0" smtClean="0">
                          <a:latin typeface="Arial" panose="020B0604020202020204" pitchFamily="34" charset="0"/>
                          <a:cs typeface="Arial" panose="020B0604020202020204" pitchFamily="34" charset="0"/>
                        </a:rPr>
                        <a:t>(DWS)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Transfer water from the Crocodile River to </a:t>
                      </a:r>
                      <a:r>
                        <a:rPr lang="en-US" sz="1200" dirty="0" err="1" smtClean="0">
                          <a:latin typeface="Arial" panose="020B0604020202020204" pitchFamily="34" charset="0"/>
                          <a:cs typeface="Arial" panose="020B0604020202020204" pitchFamily="34" charset="0"/>
                        </a:rPr>
                        <a:t>Lephalale</a:t>
                      </a:r>
                      <a:r>
                        <a:rPr lang="en-US" sz="1200" dirty="0" smtClean="0">
                          <a:latin typeface="Arial" panose="020B0604020202020204" pitchFamily="34" charset="0"/>
                          <a:cs typeface="Arial" panose="020B0604020202020204" pitchFamily="34" charset="0"/>
                        </a:rPr>
                        <a:t> area</a:t>
                      </a:r>
                      <a:r>
                        <a:rPr lang="en-US" sz="1200" baseline="0" dirty="0" smtClean="0">
                          <a:latin typeface="Arial" panose="020B0604020202020204" pitchFamily="34" charset="0"/>
                          <a:cs typeface="Arial" panose="020B0604020202020204" pitchFamily="34" charset="0"/>
                        </a:rPr>
                        <a:t> by Constructing the </a:t>
                      </a:r>
                      <a:r>
                        <a:rPr lang="en-US" sz="1200" dirty="0" err="1" smtClean="0">
                          <a:latin typeface="Arial" panose="020B0604020202020204" pitchFamily="34" charset="0"/>
                          <a:cs typeface="Arial" panose="020B0604020202020204" pitchFamily="34" charset="0"/>
                        </a:rPr>
                        <a:t>Mokolo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Crocoldile</a:t>
                      </a:r>
                      <a:r>
                        <a:rPr lang="en-US" sz="1200" dirty="0" smtClean="0">
                          <a:latin typeface="Arial" panose="020B0604020202020204" pitchFamily="34" charset="0"/>
                          <a:cs typeface="Arial" panose="020B0604020202020204" pitchFamily="34" charset="0"/>
                        </a:rPr>
                        <a:t> (West) Water Augmentation Project (MCWAP) </a:t>
                      </a:r>
                      <a:r>
                        <a:rPr lang="en-US" sz="1200" b="1" dirty="0" smtClean="0">
                          <a:latin typeface="Arial" panose="020B0604020202020204" pitchFamily="34" charset="0"/>
                          <a:cs typeface="Arial" panose="020B0604020202020204" pitchFamily="34" charset="0"/>
                        </a:rPr>
                        <a:t>(DWS)</a:t>
                      </a:r>
                    </a:p>
                  </a:txBody>
                  <a:tcPr marL="121920" marR="121920"/>
                </a:tc>
                <a:extLst>
                  <a:ext uri="{0D108BD9-81ED-4DB2-BD59-A6C34878D82A}">
                    <a16:rowId xmlns:a16="http://schemas.microsoft.com/office/drawing/2014/main" xmlns="" val="10002"/>
                  </a:ext>
                </a:extLst>
              </a:tr>
            </a:tbl>
          </a:graphicData>
        </a:graphic>
      </p:graphicFrame>
      <p:sp>
        <p:nvSpPr>
          <p:cNvPr id="5" name="Slide Number Placeholder 1"/>
          <p:cNvSpPr>
            <a:spLocks noGrp="1"/>
          </p:cNvSpPr>
          <p:nvPr>
            <p:ph type="sldNum" sz="quarter" idx="12"/>
          </p:nvPr>
        </p:nvSpPr>
        <p:spPr>
          <a:xfrm>
            <a:off x="4966461" y="6495690"/>
            <a:ext cx="2844800" cy="365125"/>
          </a:xfrm>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14</a:t>
            </a:fld>
            <a:endParaRPr lang="en-US" altLang="en-US" dirty="0">
              <a:solidFill>
                <a:prstClr val="black"/>
              </a:solidFill>
              <a:ea typeface="+mn-ea"/>
            </a:endParaRPr>
          </a:p>
        </p:txBody>
      </p:sp>
    </p:spTree>
    <p:extLst>
      <p:ext uri="{BB962C8B-B14F-4D97-AF65-F5344CB8AC3E}">
        <p14:creationId xmlns:p14="http://schemas.microsoft.com/office/powerpoint/2010/main" xmlns="" val="1872144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8" y="245327"/>
            <a:ext cx="11128916" cy="756425"/>
          </a:xfrm>
        </p:spPr>
        <p:txBody>
          <a:bodyPr/>
          <a:lstStyle/>
          <a:p>
            <a:pPr defTabSz="912813" eaLnBrk="1" hangingPunct="1"/>
            <a:r>
              <a:rPr lang="en-AU" sz="4000" dirty="0" smtClean="0"/>
              <a:t>Lesotho-Botswana </a:t>
            </a:r>
            <a:r>
              <a:rPr lang="en-AU" sz="4000" dirty="0"/>
              <a:t>Water Transfer Project</a:t>
            </a:r>
            <a:endParaRPr lang="en-ZA" sz="4000" dirty="0"/>
          </a:p>
        </p:txBody>
      </p:sp>
      <p:sp>
        <p:nvSpPr>
          <p:cNvPr id="4" name="Content Placeholder 3"/>
          <p:cNvSpPr>
            <a:spLocks noGrp="1"/>
          </p:cNvSpPr>
          <p:nvPr>
            <p:ph idx="1"/>
          </p:nvPr>
        </p:nvSpPr>
        <p:spPr>
          <a:xfrm>
            <a:off x="613317" y="1139284"/>
            <a:ext cx="11050859" cy="4995333"/>
          </a:xfrm>
          <a:prstGeom prst="rect">
            <a:avLst/>
          </a:prstGeom>
        </p:spPr>
        <p:txBody>
          <a:bodyPr/>
          <a:lstStyle/>
          <a:p>
            <a:pPr algn="just" defTabSz="912813" eaLnBrk="1" hangingPunct="1">
              <a:lnSpc>
                <a:spcPct val="90000"/>
              </a:lnSpc>
              <a:spcAft>
                <a:spcPts val="1800"/>
              </a:spcAft>
            </a:pPr>
            <a:r>
              <a:rPr lang="en-GB" sz="2000" dirty="0"/>
              <a:t>The Governments of Botswana, Lesotho and South Africa signed a memorandum of agreement to undertake a reconnaissance study on the Lesotho to Botswana Water Transfer scheme (L-BWT) aimed at mobilizing water in Lesotho and conveying it to Botswana, supplying on the way various users in Lesotho and South Africa.</a:t>
            </a:r>
          </a:p>
          <a:p>
            <a:pPr algn="just" defTabSz="912813" eaLnBrk="1" hangingPunct="1">
              <a:lnSpc>
                <a:spcPct val="90000"/>
              </a:lnSpc>
              <a:spcAft>
                <a:spcPts val="1800"/>
              </a:spcAft>
            </a:pPr>
            <a:r>
              <a:rPr lang="en-GB" sz="2000" dirty="0"/>
              <a:t> It is envisaged that eventually 200 Mm3 per annum would be conveyed through a pipeline of about 712 km from the dam in Lesotho to Botswana with additional volume to supply consumers along the route of the pipeline in Lesotho and South Africa.</a:t>
            </a:r>
            <a:endParaRPr lang="en-ZA" sz="2000" dirty="0"/>
          </a:p>
          <a:p>
            <a:pPr algn="just" defTabSz="912813" eaLnBrk="1" hangingPunct="1">
              <a:lnSpc>
                <a:spcPct val="90000"/>
              </a:lnSpc>
              <a:spcAft>
                <a:spcPts val="1800"/>
              </a:spcAft>
            </a:pPr>
            <a:r>
              <a:rPr lang="en-GB" sz="2000" dirty="0"/>
              <a:t>Combined prefeasibility and feasibility studies for the Lesotho – Botswana Water Transfer Project have been initiated to study the new dam option, the proposed water conveyance pipeline and the option of generating hydropower along the pipeline route. </a:t>
            </a:r>
          </a:p>
          <a:p>
            <a:pPr algn="just" defTabSz="912813" eaLnBrk="1" hangingPunct="1">
              <a:lnSpc>
                <a:spcPct val="90000"/>
              </a:lnSpc>
              <a:spcAft>
                <a:spcPts val="1800"/>
              </a:spcAft>
            </a:pPr>
            <a:r>
              <a:rPr lang="en-GB" sz="2000" dirty="0" smtClean="0"/>
              <a:t>The </a:t>
            </a:r>
            <a:r>
              <a:rPr lang="en-GB" sz="2000" dirty="0"/>
              <a:t>reconnaissance study led to the selection of a technical options which includes a new dam on the </a:t>
            </a:r>
            <a:r>
              <a:rPr lang="en-GB" sz="2000" dirty="0" err="1"/>
              <a:t>Makhaleng</a:t>
            </a:r>
            <a:r>
              <a:rPr lang="en-GB" sz="2000" dirty="0"/>
              <a:t> River in Lesotho and a water conveyance pipeline to Botswana through South Africa.</a:t>
            </a:r>
          </a:p>
        </p:txBody>
      </p:sp>
      <p:sp>
        <p:nvSpPr>
          <p:cNvPr id="5" name="Slide Number Placeholder 5"/>
          <p:cNvSpPr>
            <a:spLocks noGrp="1"/>
          </p:cNvSpPr>
          <p:nvPr>
            <p:ph type="sldNum" sz="quarter" idx="4294967295"/>
          </p:nvPr>
        </p:nvSpPr>
        <p:spPr>
          <a:xfrm>
            <a:off x="4808654" y="6345199"/>
            <a:ext cx="2844800" cy="365125"/>
          </a:xfrm>
          <a:prstGeom prst="rect">
            <a:avLst/>
          </a:prstGeom>
        </p:spPr>
        <p:txBody>
          <a:bodyPr/>
          <a:lstStyle/>
          <a:p>
            <a:pPr algn="ctr">
              <a:defRPr/>
            </a:pPr>
            <a:fld id="{C48C29D7-3382-4D57-8AAE-AD430FDD94B8}" type="slidenum">
              <a:rPr lang="en-GB">
                <a:ea typeface="ＭＳ Ｐゴシック" pitchFamily="34" charset="-128"/>
              </a:rPr>
              <a:pPr algn="ctr">
                <a:defRPr/>
              </a:pPr>
              <a:t>15</a:t>
            </a:fld>
            <a:endParaRPr lang="en-GB" dirty="0">
              <a:ea typeface="ＭＳ Ｐゴシック" pitchFamily="34" charset="-128"/>
            </a:endParaRPr>
          </a:p>
        </p:txBody>
      </p:sp>
    </p:spTree>
    <p:extLst>
      <p:ext uri="{BB962C8B-B14F-4D97-AF65-F5344CB8AC3E}">
        <p14:creationId xmlns:p14="http://schemas.microsoft.com/office/powerpoint/2010/main" xmlns="" val="1172324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Orange River Basin</a:t>
            </a:r>
            <a:endParaRPr lang="en-Z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 y="39658"/>
            <a:ext cx="12192001" cy="6464785"/>
          </a:xfrm>
        </p:spPr>
      </p:pic>
      <p:cxnSp>
        <p:nvCxnSpPr>
          <p:cNvPr id="5" name="Straight Arrow Connector 4"/>
          <p:cNvCxnSpPr/>
          <p:nvPr/>
        </p:nvCxnSpPr>
        <p:spPr>
          <a:xfrm flipH="1" flipV="1">
            <a:off x="8085827" y="1923692"/>
            <a:ext cx="1115684" cy="283809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43336" y="1231564"/>
            <a:ext cx="3743865" cy="646331"/>
          </a:xfrm>
          <a:prstGeom prst="rect">
            <a:avLst/>
          </a:prstGeom>
          <a:noFill/>
        </p:spPr>
        <p:txBody>
          <a:bodyPr wrap="square" rtlCol="0">
            <a:spAutoFit/>
          </a:bodyPr>
          <a:lstStyle/>
          <a:p>
            <a:r>
              <a:rPr lang="en-ZA" dirty="0" smtClean="0">
                <a:solidFill>
                  <a:srgbClr val="FF0000"/>
                </a:solidFill>
              </a:rPr>
              <a:t>Distance +-600km</a:t>
            </a:r>
          </a:p>
          <a:p>
            <a:r>
              <a:rPr lang="en-ZA" dirty="0" smtClean="0">
                <a:solidFill>
                  <a:srgbClr val="FF0000"/>
                </a:solidFill>
              </a:rPr>
              <a:t>Height Difference - 450m</a:t>
            </a:r>
            <a:endParaRPr lang="en-ZA" dirty="0">
              <a:solidFill>
                <a:srgbClr val="FF0000"/>
              </a:solidFill>
            </a:endParaRPr>
          </a:p>
        </p:txBody>
      </p:sp>
      <p:pic>
        <p:nvPicPr>
          <p:cNvPr id="8" name="Picture 7"/>
          <p:cNvPicPr>
            <a:picLocks noChangeAspect="1"/>
          </p:cNvPicPr>
          <p:nvPr/>
        </p:nvPicPr>
        <p:blipFill>
          <a:blip r:embed="rId4"/>
          <a:stretch>
            <a:fillRect/>
          </a:stretch>
        </p:blipFill>
        <p:spPr>
          <a:xfrm>
            <a:off x="460074" y="844658"/>
            <a:ext cx="6740107" cy="992119"/>
          </a:xfrm>
          <a:prstGeom prst="rect">
            <a:avLst/>
          </a:prstGeom>
        </p:spPr>
      </p:pic>
      <p:sp>
        <p:nvSpPr>
          <p:cNvPr id="10" name="TextBox 9"/>
          <p:cNvSpPr txBox="1"/>
          <p:nvPr/>
        </p:nvSpPr>
        <p:spPr>
          <a:xfrm>
            <a:off x="3296357" y="335147"/>
            <a:ext cx="6439047" cy="400110"/>
          </a:xfrm>
          <a:prstGeom prst="rect">
            <a:avLst/>
          </a:prstGeom>
          <a:solidFill>
            <a:schemeClr val="accent5"/>
          </a:solidFill>
        </p:spPr>
        <p:txBody>
          <a:bodyPr wrap="square" rtlCol="0">
            <a:spAutoFit/>
          </a:bodyPr>
          <a:lstStyle/>
          <a:p>
            <a:r>
              <a:rPr lang="en-ZA" sz="2000" b="1" dirty="0" smtClean="0"/>
              <a:t>Lesotho-Botswana Water Transfer Pipeline </a:t>
            </a:r>
            <a:endParaRPr lang="en-ZA" sz="2000" b="1" dirty="0"/>
          </a:p>
        </p:txBody>
      </p:sp>
      <p:sp>
        <p:nvSpPr>
          <p:cNvPr id="9" name="Slide Number Placeholder 5"/>
          <p:cNvSpPr>
            <a:spLocks noGrp="1"/>
          </p:cNvSpPr>
          <p:nvPr>
            <p:ph type="sldNum" sz="quarter" idx="4294967295"/>
          </p:nvPr>
        </p:nvSpPr>
        <p:spPr>
          <a:xfrm>
            <a:off x="4808654" y="6345199"/>
            <a:ext cx="2844800" cy="365125"/>
          </a:xfrm>
          <a:prstGeom prst="rect">
            <a:avLst/>
          </a:prstGeom>
        </p:spPr>
        <p:txBody>
          <a:bodyPr/>
          <a:lstStyle/>
          <a:p>
            <a:pPr algn="ctr">
              <a:defRPr/>
            </a:pPr>
            <a:fld id="{C48C29D7-3382-4D57-8AAE-AD430FDD94B8}" type="slidenum">
              <a:rPr lang="en-GB">
                <a:ea typeface="ＭＳ Ｐゴシック" pitchFamily="34" charset="-128"/>
              </a:rPr>
              <a:pPr algn="ctr">
                <a:defRPr/>
              </a:pPr>
              <a:t>16</a:t>
            </a:fld>
            <a:endParaRPr lang="en-GB" dirty="0">
              <a:ea typeface="ＭＳ Ｐゴシック" pitchFamily="34" charset="-128"/>
            </a:endParaRPr>
          </a:p>
        </p:txBody>
      </p:sp>
    </p:spTree>
    <p:extLst>
      <p:ext uri="{BB962C8B-B14F-4D97-AF65-F5344CB8AC3E}">
        <p14:creationId xmlns:p14="http://schemas.microsoft.com/office/powerpoint/2010/main" xmlns="" val="226466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sp>
        <p:nvSpPr>
          <p:cNvPr id="5" name="Slide Number Placeholder 4"/>
          <p:cNvSpPr>
            <a:spLocks noGrp="1"/>
          </p:cNvSpPr>
          <p:nvPr>
            <p:ph type="sldNum" sz="quarter" idx="12"/>
          </p:nvPr>
        </p:nvSpPr>
        <p:spPr>
          <a:xfrm>
            <a:off x="4966461" y="6492875"/>
            <a:ext cx="2844800" cy="365125"/>
          </a:xfrm>
        </p:spPr>
        <p:txBody>
          <a:bodyPr/>
          <a:lstStyle/>
          <a:p>
            <a:pPr defTabSz="457200" fontAlgn="base">
              <a:spcBef>
                <a:spcPct val="0"/>
              </a:spcBef>
              <a:spcAft>
                <a:spcPct val="0"/>
              </a:spcAft>
              <a:defRPr/>
            </a:pPr>
            <a:fld id="{5C0797BB-06AB-4716-97B6-3E225C79E4C4}" type="slidenum">
              <a:rPr lang="en-US" smtClean="0"/>
              <a:pPr defTabSz="457200" fontAlgn="base">
                <a:spcBef>
                  <a:spcPct val="0"/>
                </a:spcBef>
                <a:spcAft>
                  <a:spcPct val="0"/>
                </a:spcAft>
                <a:defRPr/>
              </a:pPr>
              <a:t>17</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1137" y="741171"/>
            <a:ext cx="11073841" cy="552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a:spLocks noGrp="1" noChangeArrowheads="1"/>
          </p:cNvSpPr>
          <p:nvPr>
            <p:ph type="title"/>
          </p:nvPr>
        </p:nvSpPr>
        <p:spPr>
          <a:xfrm>
            <a:off x="531136" y="107370"/>
            <a:ext cx="11073841" cy="675976"/>
          </a:xfrm>
          <a:solidFill>
            <a:schemeClr val="accent1"/>
          </a:solidFill>
        </p:spPr>
        <p:txBody>
          <a:bodyPr/>
          <a:lstStyle/>
          <a:p>
            <a:pPr eaLnBrk="1" hangingPunct="1"/>
            <a:r>
              <a:rPr lang="en-US" altLang="en-US" sz="1800" b="1" dirty="0" smtClean="0"/>
              <a:t>Potential routes for water</a:t>
            </a:r>
            <a:br>
              <a:rPr lang="en-US" altLang="en-US" sz="1800" b="1" dirty="0" smtClean="0"/>
            </a:br>
            <a:r>
              <a:rPr lang="en-US" altLang="en-US" sz="1800" b="1" dirty="0" smtClean="0"/>
              <a:t>Potential routes for conveyance, three likely routing options were considered.</a:t>
            </a:r>
            <a:br>
              <a:rPr lang="en-US" altLang="en-US" sz="1800" b="1" dirty="0" smtClean="0"/>
            </a:br>
            <a:endParaRPr lang="en-US" altLang="en-US" sz="1800" b="1" dirty="0" smtClean="0"/>
          </a:p>
        </p:txBody>
      </p:sp>
      <p:sp>
        <p:nvSpPr>
          <p:cNvPr id="8" name="Content Placeholder 2"/>
          <p:cNvSpPr txBox="1">
            <a:spLocks/>
          </p:cNvSpPr>
          <p:nvPr/>
        </p:nvSpPr>
        <p:spPr>
          <a:xfrm>
            <a:off x="6724184" y="1312334"/>
            <a:ext cx="4677593" cy="4274427"/>
          </a:xfrm>
          <a:prstGeom prst="rect">
            <a:avLst/>
          </a:prstGeom>
        </p:spPr>
        <p:txBody>
          <a:bodyPr/>
          <a:lst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Arial" panose="020B0604020202020204" pitchFamily="34" charset="0"/>
                <a:ea typeface="MS PGothic" pitchFamily="34" charset="-128"/>
                <a:cs typeface="Arial" panose="020B0604020202020204" pitchFamily="34"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Arial" panose="020B0604020202020204" pitchFamily="34" charset="0"/>
                <a:ea typeface="MS PGothic" pitchFamily="34" charset="-128"/>
                <a:cs typeface="Arial" panose="020B0604020202020204" pitchFamily="34"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Arial" panose="020B0604020202020204" pitchFamily="34" charset="0"/>
                <a:ea typeface="MS PGothic" pitchFamily="34" charset="-128"/>
                <a:cs typeface="Arial" panose="020B0604020202020204" pitchFamily="34"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Arial" panose="020B0604020202020204" pitchFamily="34" charset="0"/>
                <a:ea typeface="MS PGothic" pitchFamily="34" charset="-128"/>
                <a:cs typeface="Arial" panose="020B0604020202020204" pitchFamily="34"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Arial" panose="020B0604020202020204" pitchFamily="34" charset="0"/>
                <a:ea typeface="MS PGothic" pitchFamily="34" charset="-128"/>
                <a:cs typeface="Arial" panose="020B0604020202020204" pitchFamily="34"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a:lstStyle>
          <a:p>
            <a:pPr marL="0" indent="0" defTabSz="914400" eaLnBrk="1" fontAlgn="auto" hangingPunct="1">
              <a:lnSpc>
                <a:spcPct val="90000"/>
              </a:lnSpc>
              <a:spcBef>
                <a:spcPts val="1000"/>
              </a:spcBef>
              <a:spcAft>
                <a:spcPts val="0"/>
              </a:spcAft>
              <a:buFont typeface="Arial" panose="020B0604020202020204" pitchFamily="34" charset="0"/>
              <a:buNone/>
            </a:pPr>
            <a:r>
              <a:rPr lang="en-ZA" sz="2000" b="1" smtClean="0">
                <a:cs typeface="+mn-cs"/>
              </a:rPr>
              <a:t>	</a:t>
            </a:r>
          </a:p>
          <a:p>
            <a:pPr marL="685800" lvl="1" indent="-228600" defTabSz="914400" eaLnBrk="1" fontAlgn="auto" hangingPunct="1">
              <a:lnSpc>
                <a:spcPct val="90000"/>
              </a:lnSpc>
              <a:spcBef>
                <a:spcPts val="500"/>
              </a:spcBef>
              <a:spcAft>
                <a:spcPts val="0"/>
              </a:spcAft>
              <a:buFont typeface="Arial" panose="020B0604020202020204" pitchFamily="34" charset="0"/>
              <a:buChar char="•"/>
            </a:pPr>
            <a:r>
              <a:rPr lang="en-ZA" sz="2000" b="1" smtClean="0"/>
              <a:t>The following are some of the towns that  were preliminarily identified as potential recipients of a water supply from the central water conveyance route option:</a:t>
            </a:r>
          </a:p>
          <a:p>
            <a:pPr marL="457200" lvl="1" indent="0" defTabSz="914400" eaLnBrk="1" fontAlgn="auto" hangingPunct="1">
              <a:lnSpc>
                <a:spcPct val="90000"/>
              </a:lnSpc>
              <a:spcBef>
                <a:spcPts val="500"/>
              </a:spcBef>
              <a:spcAft>
                <a:spcPts val="0"/>
              </a:spcAft>
              <a:buFont typeface="Arial" panose="020B0604020202020204" pitchFamily="34" charset="0"/>
              <a:buNone/>
            </a:pPr>
            <a:endParaRPr lang="en-ZA" sz="2000" b="1" smtClean="0"/>
          </a:p>
          <a:p>
            <a:pPr marL="685800" lvl="1" indent="-228600" defTabSz="914400" eaLnBrk="1" fontAlgn="auto" hangingPunct="1">
              <a:lnSpc>
                <a:spcPct val="90000"/>
              </a:lnSpc>
              <a:spcBef>
                <a:spcPts val="500"/>
              </a:spcBef>
              <a:spcAft>
                <a:spcPts val="0"/>
              </a:spcAft>
              <a:buFont typeface="Arial" panose="020B0604020202020204" pitchFamily="34" charset="0"/>
              <a:buChar char="•"/>
            </a:pPr>
            <a:r>
              <a:rPr lang="en-ZA" sz="2000" b="1" smtClean="0"/>
              <a:t>South Africa: Boikhutso, Driehoek, Maipeng, Mahikeng, Miga North, Khunotswane, Zeerust, Dinokana, and Motswedi Gopane</a:t>
            </a:r>
          </a:p>
          <a:p>
            <a:pPr marL="457200" lvl="1" indent="0" defTabSz="914400" eaLnBrk="1" fontAlgn="auto" hangingPunct="1">
              <a:lnSpc>
                <a:spcPct val="90000"/>
              </a:lnSpc>
              <a:spcBef>
                <a:spcPts val="500"/>
              </a:spcBef>
              <a:spcAft>
                <a:spcPts val="0"/>
              </a:spcAft>
              <a:buFont typeface="Arial" panose="020B0604020202020204" pitchFamily="34" charset="0"/>
              <a:buNone/>
            </a:pPr>
            <a:endParaRPr lang="en-ZA" sz="2000" b="1" dirty="0"/>
          </a:p>
        </p:txBody>
      </p:sp>
    </p:spTree>
    <p:extLst>
      <p:ext uri="{BB962C8B-B14F-4D97-AF65-F5344CB8AC3E}">
        <p14:creationId xmlns:p14="http://schemas.microsoft.com/office/powerpoint/2010/main" xmlns="" val="1849934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742950" lvl="0" indent="-742950" defTabSz="914400" eaLnBrk="1" fontAlgn="auto" hangingPunct="1">
              <a:spcBef>
                <a:spcPts val="0"/>
              </a:spcBef>
              <a:spcAft>
                <a:spcPts val="0"/>
              </a:spcAft>
              <a:buFont typeface="+mj-lt"/>
              <a:buAutoNum type="arabicPeriod" startAt="2"/>
            </a:pPr>
            <a:r>
              <a:rPr lang="en-US" sz="4000" b="0" cap="none" dirty="0" smtClean="0">
                <a:solidFill>
                  <a:prstClr val="black"/>
                </a:solidFill>
                <a:latin typeface="Calibri"/>
                <a:ea typeface="+mn-ea"/>
                <a:cs typeface="+mn-cs"/>
              </a:rPr>
              <a:t>MUNICIPAL STRATEGIC SELF-ASSESSMENT REPORTS</a:t>
            </a:r>
            <a:r>
              <a:rPr lang="en-US" sz="3200" b="0" cap="none" dirty="0">
                <a:solidFill>
                  <a:prstClr val="black"/>
                </a:solidFill>
                <a:latin typeface="Calibri"/>
                <a:ea typeface="+mn-ea"/>
                <a:cs typeface="+mn-cs"/>
              </a:rPr>
              <a:t/>
            </a:r>
            <a:br>
              <a:rPr lang="en-US" sz="3200" b="0" cap="none" dirty="0">
                <a:solidFill>
                  <a:prstClr val="black"/>
                </a:solidFill>
                <a:latin typeface="Calibri"/>
                <a:ea typeface="+mn-ea"/>
                <a:cs typeface="+mn-cs"/>
              </a:rPr>
            </a:br>
            <a:endParaRPr lang="en-ZA" dirty="0"/>
          </a:p>
        </p:txBody>
      </p:sp>
      <p:sp>
        <p:nvSpPr>
          <p:cNvPr id="7" name="Text Placeholder 6"/>
          <p:cNvSpPr>
            <a:spLocks noGrp="1"/>
          </p:cNvSpPr>
          <p:nvPr>
            <p:ph type="body" idx="1"/>
          </p:nvPr>
        </p:nvSpPr>
        <p:spPr/>
        <p:txBody>
          <a:bodyPr/>
          <a:lstStyle/>
          <a:p>
            <a:endParaRPr lang="en-ZA" dirty="0"/>
          </a:p>
        </p:txBody>
      </p:sp>
      <p:sp>
        <p:nvSpPr>
          <p:cNvPr id="2" name="Slide Number Placeholder 1"/>
          <p:cNvSpPr>
            <a:spLocks noGrp="1"/>
          </p:cNvSpPr>
          <p:nvPr>
            <p:ph type="sldNum" sz="quarter" idx="12"/>
          </p:nvPr>
        </p:nvSpPr>
        <p:spPr/>
        <p:txBody>
          <a:bodyPr/>
          <a:lstStyle/>
          <a:p>
            <a:fld id="{F0928AB2-B69A-47A6-B428-B66F316D88B4}" type="slidenum">
              <a:rPr lang="en-US" smtClean="0">
                <a:solidFill>
                  <a:prstClr val="black"/>
                </a:solidFill>
              </a:rPr>
              <a:pPr/>
              <a:t>18</a:t>
            </a:fld>
            <a:endParaRPr lang="en-US" dirty="0">
              <a:solidFill>
                <a:prstClr val="black"/>
              </a:solidFill>
            </a:endParaRPr>
          </a:p>
        </p:txBody>
      </p:sp>
      <p:sp>
        <p:nvSpPr>
          <p:cNvPr id="3" name="Rectangle 2"/>
          <p:cNvSpPr/>
          <p:nvPr/>
        </p:nvSpPr>
        <p:spPr>
          <a:xfrm>
            <a:off x="1543049" y="1571624"/>
            <a:ext cx="8124825" cy="923330"/>
          </a:xfrm>
          <a:prstGeom prst="rect">
            <a:avLst/>
          </a:prstGeom>
        </p:spPr>
        <p:txBody>
          <a:bodyPr wrap="square">
            <a:spAutoFit/>
          </a:bodyPr>
          <a:lstStyle/>
          <a:p>
            <a:endParaRPr lang="en-ZA" dirty="0" smtClean="0">
              <a:solidFill>
                <a:prstClr val="black"/>
              </a:solidFill>
              <a:latin typeface="Times New Roman" pitchFamily="18" charset="0"/>
            </a:endParaRPr>
          </a:p>
          <a:p>
            <a:endParaRPr lang="en-ZA" dirty="0" smtClean="0">
              <a:solidFill>
                <a:prstClr val="black"/>
              </a:solidFill>
              <a:latin typeface="Times New Roman" pitchFamily="18" charset="0"/>
            </a:endParaRPr>
          </a:p>
          <a:p>
            <a:r>
              <a:rPr lang="en-ZA" dirty="0" smtClean="0">
                <a:solidFill>
                  <a:prstClr val="black"/>
                </a:solidFill>
                <a:latin typeface="Times New Roman" pitchFamily="18" charset="0"/>
              </a:rPr>
              <a:t>  </a:t>
            </a:r>
            <a:endParaRPr lang="en-US" dirty="0">
              <a:solidFill>
                <a:prstClr val="black"/>
              </a:solidFill>
            </a:endParaRPr>
          </a:p>
        </p:txBody>
      </p:sp>
    </p:spTree>
    <p:extLst>
      <p:ext uri="{BB962C8B-B14F-4D97-AF65-F5344CB8AC3E}">
        <p14:creationId xmlns:p14="http://schemas.microsoft.com/office/powerpoint/2010/main" xmlns="" val="3888411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2" y="114476"/>
            <a:ext cx="10972800" cy="663581"/>
          </a:xfrm>
        </p:spPr>
        <p:txBody>
          <a:bodyPr/>
          <a:lstStyle/>
          <a:p>
            <a:pPr lvl="0" algn="l" defTabSz="914400" eaLnBrk="1" fontAlgn="auto" hangingPunct="1">
              <a:spcBef>
                <a:spcPts val="0"/>
              </a:spcBef>
              <a:spcAft>
                <a:spcPts val="0"/>
              </a:spcAft>
              <a:defRPr/>
            </a:pP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19</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p:txBody>
          <a:bodyPr/>
          <a:lstStyle/>
          <a:p>
            <a:endParaRPr lang="en-ZA" dirty="0"/>
          </a:p>
        </p:txBody>
      </p:sp>
      <p:pic>
        <p:nvPicPr>
          <p:cNvPr id="6" name="Picture 5"/>
          <p:cNvPicPr/>
          <p:nvPr/>
        </p:nvPicPr>
        <p:blipFill>
          <a:blip r:embed="rId2"/>
          <a:stretch>
            <a:fillRect/>
          </a:stretch>
        </p:blipFill>
        <p:spPr>
          <a:xfrm>
            <a:off x="609599" y="114476"/>
            <a:ext cx="11126875" cy="6133923"/>
          </a:xfrm>
          <a:prstGeom prst="rect">
            <a:avLst/>
          </a:prstGeom>
          <a:noFill/>
        </p:spPr>
      </p:pic>
    </p:spTree>
    <p:extLst>
      <p:ext uri="{BB962C8B-B14F-4D97-AF65-F5344CB8AC3E}">
        <p14:creationId xmlns:p14="http://schemas.microsoft.com/office/powerpoint/2010/main" xmlns="" val="275261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4213" y="209320"/>
            <a:ext cx="4792337" cy="769441"/>
          </a:xfrm>
          <a:prstGeom prst="rect">
            <a:avLst/>
          </a:prstGeom>
        </p:spPr>
        <p:txBody>
          <a:bodyPr wrap="square">
            <a:spAutoFit/>
          </a:bodyPr>
          <a:lstStyle/>
          <a:p>
            <a:pPr algn="ctr"/>
            <a:r>
              <a:rPr lang="en-ZA" sz="4400" dirty="0" smtClean="0"/>
              <a:t>Contents</a:t>
            </a:r>
            <a:endParaRPr lang="en-US" sz="4400" dirty="0"/>
          </a:p>
        </p:txBody>
      </p:sp>
      <p:sp>
        <p:nvSpPr>
          <p:cNvPr id="3" name="Rectangle 2"/>
          <p:cNvSpPr/>
          <p:nvPr/>
        </p:nvSpPr>
        <p:spPr>
          <a:xfrm>
            <a:off x="304800" y="875018"/>
            <a:ext cx="8916318" cy="477054"/>
          </a:xfrm>
          <a:prstGeom prst="rect">
            <a:avLst/>
          </a:prstGeom>
        </p:spPr>
        <p:txBody>
          <a:bodyPr wrap="square">
            <a:spAutoFit/>
          </a:bodyPr>
          <a:lstStyle/>
          <a:p>
            <a:endParaRPr lang="en-ZA" sz="700" dirty="0" smtClean="0"/>
          </a:p>
          <a:p>
            <a:endParaRPr lang="en-ZA" dirty="0" smtClean="0"/>
          </a:p>
        </p:txBody>
      </p:sp>
      <p:sp>
        <p:nvSpPr>
          <p:cNvPr id="5" name="Rectangle 4"/>
          <p:cNvSpPr/>
          <p:nvPr/>
        </p:nvSpPr>
        <p:spPr>
          <a:xfrm>
            <a:off x="386499" y="1000024"/>
            <a:ext cx="11208469" cy="4401205"/>
          </a:xfrm>
          <a:prstGeom prst="rect">
            <a:avLst/>
          </a:prstGeom>
        </p:spPr>
        <p:txBody>
          <a:bodyPr wrap="square">
            <a:spAutoFit/>
          </a:bodyPr>
          <a:lstStyle/>
          <a:p>
            <a:pPr marL="514350" indent="-514350">
              <a:buFont typeface="+mj-lt"/>
              <a:buAutoNum type="arabicPeriod"/>
            </a:pPr>
            <a:r>
              <a:rPr lang="en-US" sz="2800" dirty="0" smtClean="0"/>
              <a:t>Provincial overview…………………………………………………..  4-16</a:t>
            </a:r>
          </a:p>
          <a:p>
            <a:pPr marL="514350" indent="-514350">
              <a:buFont typeface="+mj-lt"/>
              <a:buAutoNum type="arabicPeriod"/>
            </a:pPr>
            <a:r>
              <a:rPr lang="en-US" sz="2800" dirty="0" smtClean="0">
                <a:solidFill>
                  <a:prstClr val="black"/>
                </a:solidFill>
              </a:rPr>
              <a:t>Municipal Strategic Self-assessment Reports . </a:t>
            </a:r>
            <a:r>
              <a:rPr lang="en-US" sz="2800" dirty="0" smtClean="0"/>
              <a:t>………... 17-20</a:t>
            </a:r>
          </a:p>
          <a:p>
            <a:pPr marL="514350" indent="-514350">
              <a:buFont typeface="+mj-lt"/>
              <a:buAutoNum type="arabicPeriod"/>
            </a:pPr>
            <a:r>
              <a:rPr lang="en-US" sz="2800" dirty="0" smtClean="0"/>
              <a:t>Status of Wastewater Treatment Works…………………… 21-23</a:t>
            </a:r>
          </a:p>
          <a:p>
            <a:pPr marL="514350" indent="-514350">
              <a:buFont typeface="+mj-lt"/>
              <a:buAutoNum type="arabicPeriod"/>
            </a:pPr>
            <a:r>
              <a:rPr lang="en-US" sz="2800" dirty="0" smtClean="0">
                <a:solidFill>
                  <a:prstClr val="black"/>
                </a:solidFill>
              </a:rPr>
              <a:t>Status </a:t>
            </a:r>
            <a:r>
              <a:rPr lang="en-US" sz="2800" dirty="0">
                <a:solidFill>
                  <a:prstClr val="black"/>
                </a:solidFill>
              </a:rPr>
              <a:t>of </a:t>
            </a:r>
            <a:r>
              <a:rPr lang="en-US" sz="2800" dirty="0" smtClean="0">
                <a:solidFill>
                  <a:prstClr val="black"/>
                </a:solidFill>
              </a:rPr>
              <a:t>Drought and interventions………………........... 24-35</a:t>
            </a:r>
            <a:endParaRPr lang="en-US" sz="2800" dirty="0" smtClean="0"/>
          </a:p>
          <a:p>
            <a:pPr marL="514350" indent="-514350">
              <a:buFont typeface="+mj-lt"/>
              <a:buAutoNum type="arabicPeriod"/>
            </a:pPr>
            <a:r>
              <a:rPr lang="en-US" sz="2800" dirty="0" smtClean="0"/>
              <a:t>Approach the District Development Model……………… 36-40</a:t>
            </a:r>
          </a:p>
          <a:p>
            <a:pPr marL="514350" lvl="0" indent="-514350">
              <a:buFont typeface="+mj-lt"/>
              <a:buAutoNum type="arabicPeriod"/>
            </a:pPr>
            <a:r>
              <a:rPr lang="en-US" sz="2800" dirty="0"/>
              <a:t>RBIG MTEF Allocations and project </a:t>
            </a:r>
            <a:r>
              <a:rPr lang="en-US" sz="2800" dirty="0" smtClean="0"/>
              <a:t>status</a:t>
            </a:r>
            <a:r>
              <a:rPr lang="en-US" sz="2800" dirty="0" smtClean="0">
                <a:solidFill>
                  <a:prstClr val="black"/>
                </a:solidFill>
              </a:rPr>
              <a:t>………………… 41-56</a:t>
            </a:r>
            <a:endParaRPr lang="en-US" sz="2800" dirty="0"/>
          </a:p>
          <a:p>
            <a:pPr marL="514350" indent="-514350">
              <a:buFont typeface="+mj-lt"/>
              <a:buAutoNum type="arabicPeriod"/>
            </a:pPr>
            <a:r>
              <a:rPr lang="en-GB" sz="2800" dirty="0" smtClean="0">
                <a:solidFill>
                  <a:prstClr val="black"/>
                </a:solidFill>
                <a:ea typeface="ＭＳ Ｐゴシック" charset="0"/>
              </a:rPr>
              <a:t>WSIG </a:t>
            </a:r>
            <a:r>
              <a:rPr lang="en-GB" sz="2800" dirty="0"/>
              <a:t>MTEF</a:t>
            </a:r>
            <a:r>
              <a:rPr lang="en-GB" sz="2800" dirty="0" smtClean="0">
                <a:solidFill>
                  <a:prstClr val="black"/>
                </a:solidFill>
                <a:ea typeface="ＭＳ Ｐゴシック" charset="0"/>
              </a:rPr>
              <a:t> Allocations and Project Status……….......... </a:t>
            </a:r>
            <a:r>
              <a:rPr lang="en-US" sz="2800" dirty="0" smtClean="0"/>
              <a:t>57-61</a:t>
            </a:r>
          </a:p>
          <a:p>
            <a:pPr marL="514350" indent="-514350">
              <a:buFont typeface="+mj-lt"/>
              <a:buAutoNum type="arabicPeriod"/>
            </a:pPr>
            <a:r>
              <a:rPr lang="en-US" sz="2800" dirty="0" smtClean="0"/>
              <a:t>Mining sector interventions……………………………………… 62-65</a:t>
            </a:r>
          </a:p>
          <a:p>
            <a:pPr marL="514350" indent="-514350">
              <a:buFont typeface="+mj-lt"/>
              <a:buAutoNum type="arabicPeriod"/>
            </a:pPr>
            <a:r>
              <a:rPr lang="en-US" sz="2800" dirty="0" smtClean="0"/>
              <a:t>COVID19 interventions……………………………………………… 66-71</a:t>
            </a:r>
          </a:p>
          <a:p>
            <a:endParaRPr lang="en-US" sz="2800" dirty="0" smtClean="0"/>
          </a:p>
        </p:txBody>
      </p:sp>
      <p:sp>
        <p:nvSpPr>
          <p:cNvPr id="6" name="Slide Number Placeholder 5"/>
          <p:cNvSpPr>
            <a:spLocks noGrp="1"/>
          </p:cNvSpPr>
          <p:nvPr>
            <p:ph type="sldNum" sz="quarter" idx="12"/>
          </p:nvPr>
        </p:nvSpPr>
        <p:spPr/>
        <p:txBody>
          <a:bodyPr/>
          <a:lstStyle/>
          <a:p>
            <a:fld id="{F0928AB2-B69A-47A6-B428-B66F316D88B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8641" y="98415"/>
            <a:ext cx="10171582" cy="529230"/>
          </a:xfrm>
        </p:spPr>
        <p:txBody>
          <a:bodyPr/>
          <a:lstStyle/>
          <a:p>
            <a:pPr lvl="0" algn="l" defTabSz="914400" eaLnBrk="1" fontAlgn="auto" hangingPunct="1">
              <a:spcBef>
                <a:spcPts val="0"/>
              </a:spcBef>
              <a:spcAft>
                <a:spcPts val="0"/>
              </a:spcAft>
            </a:pPr>
            <a:r>
              <a:rPr lang="en-ZA" sz="3600" dirty="0">
                <a:ea typeface="+mn-ea"/>
              </a:rPr>
              <a:t>Vulnerability Index Ranking: NW (2019</a:t>
            </a:r>
            <a:r>
              <a:rPr lang="en-ZA" sz="3200" b="1" dirty="0">
                <a:solidFill>
                  <a:srgbClr val="E7E6E6">
                    <a:lumMod val="50000"/>
                  </a:srgbClr>
                </a:solidFill>
                <a:ea typeface="+mn-ea"/>
              </a:rPr>
              <a:t>)</a:t>
            </a:r>
            <a:r>
              <a:rPr lang="en-ZA" sz="2800" dirty="0">
                <a:solidFill>
                  <a:srgbClr val="E7E6E6">
                    <a:lumMod val="50000"/>
                  </a:srgbClr>
                </a:solidFill>
                <a:ea typeface="+mn-ea"/>
              </a:rPr>
              <a:t/>
            </a:r>
            <a:br>
              <a:rPr lang="en-ZA" sz="2800" dirty="0">
                <a:solidFill>
                  <a:srgbClr val="E7E6E6">
                    <a:lumMod val="50000"/>
                  </a:srgbClr>
                </a:solidFill>
                <a:ea typeface="+mn-ea"/>
              </a:rPr>
            </a:b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20</a:t>
            </a:fld>
            <a:endParaRPr lang="en-US" altLang="en-US" dirty="0">
              <a:solidFill>
                <a:prstClr val="black"/>
              </a:solidFill>
              <a:ea typeface="ＭＳ Ｐゴシック" pitchFamily="34" charset="-128"/>
            </a:endParaRPr>
          </a:p>
        </p:txBody>
      </p:sp>
      <p:pic>
        <p:nvPicPr>
          <p:cNvPr id="2" name="Picture 1"/>
          <p:cNvPicPr>
            <a:picLocks noChangeAspect="1"/>
          </p:cNvPicPr>
          <p:nvPr/>
        </p:nvPicPr>
        <p:blipFill>
          <a:blip r:embed="rId2"/>
          <a:stretch>
            <a:fillRect/>
          </a:stretch>
        </p:blipFill>
        <p:spPr>
          <a:xfrm>
            <a:off x="854111" y="688589"/>
            <a:ext cx="10400043" cy="5602710"/>
          </a:xfrm>
          <a:prstGeom prst="rect">
            <a:avLst/>
          </a:prstGeom>
        </p:spPr>
      </p:pic>
    </p:spTree>
    <p:extLst>
      <p:ext uri="{BB962C8B-B14F-4D97-AF65-F5344CB8AC3E}">
        <p14:creationId xmlns:p14="http://schemas.microsoft.com/office/powerpoint/2010/main" xmlns="" val="1305694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l" defTabSz="914400" eaLnBrk="1" fontAlgn="auto" hangingPunct="1">
              <a:spcBef>
                <a:spcPts val="0"/>
              </a:spcBef>
              <a:spcAft>
                <a:spcPts val="0"/>
              </a:spcAft>
              <a:defRPr/>
            </a:pPr>
            <a:r>
              <a:rPr lang="en-ZA" sz="3600" dirty="0"/>
              <a:t>Vulnerability Index Ranking: </a:t>
            </a:r>
            <a:r>
              <a:rPr lang="en-ZA" sz="3600" dirty="0" smtClean="0"/>
              <a:t>NW</a:t>
            </a:r>
            <a:r>
              <a:rPr lang="en-ZA" sz="1600" dirty="0">
                <a:solidFill>
                  <a:srgbClr val="E7E6E6">
                    <a:lumMod val="50000"/>
                  </a:srgbClr>
                </a:solidFill>
              </a:rPr>
              <a:t/>
            </a:r>
            <a:br>
              <a:rPr lang="en-ZA" sz="1600" dirty="0">
                <a:solidFill>
                  <a:srgbClr val="E7E6E6">
                    <a:lumMod val="50000"/>
                  </a:srgbClr>
                </a:solidFill>
              </a:rPr>
            </a:b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21</a:t>
            </a:fld>
            <a:endParaRPr lang="en-US" altLang="en-US" dirty="0">
              <a:solidFill>
                <a:prstClr val="black"/>
              </a:solidFill>
              <a:ea typeface="ＭＳ Ｐゴシック" pitchFamily="34" charset="-128"/>
            </a:endParaRPr>
          </a:p>
        </p:txBody>
      </p:sp>
      <p:pic>
        <p:nvPicPr>
          <p:cNvPr id="6" name="Picture 5"/>
          <p:cNvPicPr>
            <a:picLocks noChangeAspect="1"/>
          </p:cNvPicPr>
          <p:nvPr/>
        </p:nvPicPr>
        <p:blipFill>
          <a:blip r:embed="rId2"/>
          <a:stretch>
            <a:fillRect/>
          </a:stretch>
        </p:blipFill>
        <p:spPr>
          <a:xfrm>
            <a:off x="186437" y="1235947"/>
            <a:ext cx="5802381" cy="4635635"/>
          </a:xfrm>
          <a:prstGeom prst="rect">
            <a:avLst/>
          </a:prstGeom>
        </p:spPr>
      </p:pic>
      <p:pic>
        <p:nvPicPr>
          <p:cNvPr id="7" name="Picture 6"/>
          <p:cNvPicPr>
            <a:picLocks noChangeAspect="1"/>
          </p:cNvPicPr>
          <p:nvPr/>
        </p:nvPicPr>
        <p:blipFill>
          <a:blip r:embed="rId3"/>
          <a:stretch>
            <a:fillRect/>
          </a:stretch>
        </p:blipFill>
        <p:spPr>
          <a:xfrm>
            <a:off x="6337163" y="957080"/>
            <a:ext cx="5740955" cy="5031738"/>
          </a:xfrm>
          <a:prstGeom prst="rect">
            <a:avLst/>
          </a:prstGeom>
        </p:spPr>
      </p:pic>
    </p:spTree>
    <p:extLst>
      <p:ext uri="{BB962C8B-B14F-4D97-AF65-F5344CB8AC3E}">
        <p14:creationId xmlns:p14="http://schemas.microsoft.com/office/powerpoint/2010/main" xmlns="" val="346881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l" defTabSz="914400" eaLnBrk="1" fontAlgn="auto" hangingPunct="1">
              <a:spcBef>
                <a:spcPts val="0"/>
              </a:spcBef>
              <a:spcAft>
                <a:spcPts val="0"/>
              </a:spcAft>
              <a:defRPr/>
            </a:pPr>
            <a:r>
              <a:rPr lang="en-ZA" sz="1600" dirty="0">
                <a:solidFill>
                  <a:srgbClr val="E7E6E6">
                    <a:lumMod val="50000"/>
                  </a:srgbClr>
                </a:solidFill>
              </a:rPr>
              <a:t/>
            </a:r>
            <a:br>
              <a:rPr lang="en-ZA" sz="1600" dirty="0">
                <a:solidFill>
                  <a:srgbClr val="E7E6E6">
                    <a:lumMod val="50000"/>
                  </a:srgbClr>
                </a:solidFill>
              </a:rPr>
            </a:br>
            <a:endParaRPr lang="en-ZA" sz="2000" b="1" dirty="0">
              <a:solidFill>
                <a:prstClr val="black"/>
              </a:solidFill>
              <a:latin typeface="Calibri"/>
              <a:ea typeface="Times New Roman" pitchFamily="18" charset="0"/>
            </a:endParaRPr>
          </a:p>
        </p:txBody>
      </p:sp>
      <p:sp>
        <p:nvSpPr>
          <p:cNvPr id="3" name="Text Placeholder 2"/>
          <p:cNvSpPr>
            <a:spLocks noGrp="1"/>
          </p:cNvSpPr>
          <p:nvPr>
            <p:ph type="body" idx="1"/>
          </p:nvPr>
        </p:nvSpPr>
        <p:spPr>
          <a:xfrm>
            <a:off x="661426" y="3943669"/>
            <a:ext cx="10363200" cy="1500187"/>
          </a:xfrm>
        </p:spPr>
        <p:txBody>
          <a:bodyPr/>
          <a:lstStyle/>
          <a:p>
            <a:pPr marL="742950" indent="-742950">
              <a:buFont typeface="+mj-lt"/>
              <a:buAutoNum type="arabicPeriod" startAt="3"/>
            </a:pPr>
            <a:r>
              <a:rPr lang="en-ZA" sz="3600" kern="0" dirty="0">
                <a:solidFill>
                  <a:prstClr val="black"/>
                </a:solidFill>
                <a:ea typeface="+mj-ea"/>
              </a:rPr>
              <a:t>STATUS OF </a:t>
            </a:r>
            <a:r>
              <a:rPr lang="en-ZA" sz="3600" kern="0" dirty="0" smtClean="0">
                <a:solidFill>
                  <a:prstClr val="black"/>
                </a:solidFill>
                <a:ea typeface="+mj-ea"/>
              </a:rPr>
              <a:t>WASTE WATER </a:t>
            </a:r>
            <a:r>
              <a:rPr lang="en-ZA" sz="3600" kern="0" dirty="0">
                <a:solidFill>
                  <a:prstClr val="black"/>
                </a:solidFill>
                <a:ea typeface="+mj-ea"/>
              </a:rPr>
              <a:t>TREATMENT </a:t>
            </a:r>
            <a:r>
              <a:rPr lang="en-ZA" sz="3600" kern="0" dirty="0" smtClean="0">
                <a:solidFill>
                  <a:prstClr val="black"/>
                </a:solidFill>
                <a:ea typeface="+mj-ea"/>
              </a:rPr>
              <a:t>WORKS</a:t>
            </a:r>
            <a:endParaRPr lang="en-ZA" sz="3600" kern="0" dirty="0">
              <a:solidFill>
                <a:sysClr val="windowText" lastClr="000000"/>
              </a:solidFill>
            </a:endParaRPr>
          </a:p>
          <a:p>
            <a:endParaRPr lang="en-ZA"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22</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609782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2" y="114476"/>
            <a:ext cx="10972800" cy="663581"/>
          </a:xfrm>
        </p:spPr>
        <p:txBody>
          <a:bodyPr/>
          <a:lstStyle/>
          <a:p>
            <a:pPr lvl="0" algn="l" defTabSz="914400" eaLnBrk="1" fontAlgn="auto" hangingPunct="1">
              <a:spcBef>
                <a:spcPts val="0"/>
              </a:spcBef>
              <a:spcAft>
                <a:spcPts val="0"/>
              </a:spcAft>
              <a:defRPr/>
            </a:pP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23</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p:txBody>
          <a:bodyPr/>
          <a:lstStyle/>
          <a:p>
            <a:endParaRPr lang="en-ZA" dirty="0"/>
          </a:p>
        </p:txBody>
      </p:sp>
      <p:pic>
        <p:nvPicPr>
          <p:cNvPr id="6" name="Picture 3" descr="NorthWest%20Landuse%20and%20DM2[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36121" y="127796"/>
            <a:ext cx="10478219" cy="5979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4983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209" y="114476"/>
            <a:ext cx="11409233" cy="663581"/>
          </a:xfrm>
        </p:spPr>
        <p:txBody>
          <a:bodyPr/>
          <a:lstStyle/>
          <a:p>
            <a:pPr lvl="0" algn="l" defTabSz="914400" eaLnBrk="1" fontAlgn="auto" hangingPunct="1">
              <a:spcBef>
                <a:spcPts val="0"/>
              </a:spcBef>
              <a:spcAft>
                <a:spcPts val="0"/>
              </a:spcAft>
              <a:defRPr/>
            </a:pPr>
            <a:r>
              <a:rPr lang="en-ZA" sz="3200" dirty="0">
                <a:solidFill>
                  <a:prstClr val="black"/>
                </a:solidFill>
                <a:ea typeface="+mj-ea"/>
              </a:rPr>
              <a:t>Enforcement on WWTW discharge and pump stations </a:t>
            </a:r>
            <a:endParaRPr lang="en-ZA" sz="3200" b="1" dirty="0">
              <a:solidFill>
                <a:prstClr val="black"/>
              </a:solidFill>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24</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p:txBody>
          <a:bodyPr/>
          <a:lstStyle/>
          <a:p>
            <a:endParaRPr lang="en-ZA" dirty="0"/>
          </a:p>
        </p:txBody>
      </p:sp>
      <p:graphicFrame>
        <p:nvGraphicFramePr>
          <p:cNvPr id="6" name="Diagram 5"/>
          <p:cNvGraphicFramePr/>
          <p:nvPr>
            <p:extLst>
              <p:ext uri="{D42A27DB-BD31-4B8C-83A1-F6EECF244321}">
                <p14:modId xmlns:p14="http://schemas.microsoft.com/office/powerpoint/2010/main" xmlns="" val="2977367067"/>
              </p:ext>
            </p:extLst>
          </p:nvPr>
        </p:nvGraphicFramePr>
        <p:xfrm>
          <a:off x="-454925" y="864158"/>
          <a:ext cx="3148084" cy="5262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55095998"/>
              </p:ext>
            </p:extLst>
          </p:nvPr>
        </p:nvGraphicFramePr>
        <p:xfrm>
          <a:off x="2242559" y="778058"/>
          <a:ext cx="9339841" cy="5574186"/>
        </p:xfrm>
        <a:graphic>
          <a:graphicData uri="http://schemas.openxmlformats.org/drawingml/2006/table">
            <a:tbl>
              <a:tblPr/>
              <a:tblGrid>
                <a:gridCol w="1864973">
                  <a:extLst>
                    <a:ext uri="{9D8B030D-6E8A-4147-A177-3AD203B41FA5}">
                      <a16:colId xmlns:a16="http://schemas.microsoft.com/office/drawing/2014/main" xmlns="" val="20000"/>
                    </a:ext>
                  </a:extLst>
                </a:gridCol>
                <a:gridCol w="2667080">
                  <a:extLst>
                    <a:ext uri="{9D8B030D-6E8A-4147-A177-3AD203B41FA5}">
                      <a16:colId xmlns:a16="http://schemas.microsoft.com/office/drawing/2014/main" xmlns="" val="20001"/>
                    </a:ext>
                  </a:extLst>
                </a:gridCol>
                <a:gridCol w="4807788">
                  <a:extLst>
                    <a:ext uri="{9D8B030D-6E8A-4147-A177-3AD203B41FA5}">
                      <a16:colId xmlns:a16="http://schemas.microsoft.com/office/drawing/2014/main" xmlns="" val="20006"/>
                    </a:ext>
                  </a:extLst>
                </a:gridCol>
              </a:tblGrid>
              <a:tr h="34478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1" i="0" u="none" strike="noStrike" dirty="0">
                          <a:solidFill>
                            <a:schemeClr val="tx1"/>
                          </a:solidFill>
                          <a:latin typeface="Arial"/>
                        </a:rPr>
                        <a:t>Name of </a:t>
                      </a:r>
                      <a:r>
                        <a:rPr lang="en-ZA" sz="1100" b="1" i="0" u="none" strike="noStrike" dirty="0" smtClean="0">
                          <a:solidFill>
                            <a:schemeClr val="tx1"/>
                          </a:solidFill>
                          <a:latin typeface="Arial"/>
                        </a:rPr>
                        <a:t>WWTW</a:t>
                      </a:r>
                      <a:endParaRPr lang="en-ZA" sz="1100" b="1" i="0" u="none" strike="noStrike" dirty="0">
                        <a:solidFill>
                          <a:schemeClr val="tx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1" i="0" u="none" strike="noStrike" dirty="0">
                          <a:solidFill>
                            <a:schemeClr val="tx1"/>
                          </a:solidFill>
                          <a:latin typeface="Arial"/>
                        </a:rPr>
                        <a:t>Discharge to and impact on </a:t>
                      </a:r>
                      <a:r>
                        <a:rPr lang="en-ZA" sz="1100" b="1" i="0" u="none" strike="noStrike" dirty="0" smtClean="0">
                          <a:solidFill>
                            <a:schemeClr val="tx1"/>
                          </a:solidFill>
                          <a:latin typeface="Arial"/>
                        </a:rPr>
                        <a:t>water </a:t>
                      </a:r>
                      <a:r>
                        <a:rPr lang="en-ZA" sz="1100" b="1" i="0" u="none" strike="noStrike" dirty="0">
                          <a:solidFill>
                            <a:schemeClr val="tx1"/>
                          </a:solidFill>
                          <a:latin typeface="Arial"/>
                        </a:rPr>
                        <a:t>r</a:t>
                      </a:r>
                      <a:r>
                        <a:rPr lang="en-ZA" sz="1100" b="1" i="0" u="none" strike="noStrike" dirty="0" smtClean="0">
                          <a:solidFill>
                            <a:schemeClr val="tx1"/>
                          </a:solidFill>
                          <a:latin typeface="Arial"/>
                        </a:rPr>
                        <a:t>esource </a:t>
                      </a:r>
                      <a:endParaRPr lang="en-ZA" sz="1100" b="1" i="0" u="none" strike="noStrike" dirty="0">
                        <a:solidFill>
                          <a:schemeClr val="tx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1" i="0" u="none" strike="noStrike" dirty="0" smtClean="0">
                          <a:solidFill>
                            <a:schemeClr val="tx1"/>
                          </a:solidFill>
                          <a:latin typeface="Arial"/>
                        </a:rPr>
                        <a:t>Remark</a:t>
                      </a:r>
                      <a:endParaRPr lang="en-ZA" sz="1100" b="1" i="0" u="none" strike="noStrike" dirty="0">
                        <a:solidFill>
                          <a:schemeClr val="tx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4776">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Klipgat</a:t>
                      </a:r>
                      <a:r>
                        <a:rPr lang="en-ZA" sz="1100" b="0" i="0" u="none" strike="noStrike" dirty="0" smtClean="0">
                          <a:solidFill>
                            <a:schemeClr val="bg1"/>
                          </a:solidFill>
                          <a:latin typeface="Arial"/>
                        </a:rPr>
                        <a:t> </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Tlolwane</a:t>
                      </a:r>
                      <a:r>
                        <a:rPr lang="en-ZA" sz="1100" b="0" i="0" u="none" strike="noStrike" dirty="0" smtClean="0">
                          <a:solidFill>
                            <a:schemeClr val="bg1"/>
                          </a:solidFill>
                          <a:latin typeface="Arial"/>
                        </a:rPr>
                        <a:t>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chemeClr val="bg1"/>
                          </a:solidFill>
                          <a:latin typeface="Arial"/>
                        </a:rPr>
                        <a:t>Follow up with SAPS regarding progress</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50000"/>
                      </a:srgbClr>
                    </a:solidFill>
                  </a:tcPr>
                </a:tc>
                <a:extLst>
                  <a:ext uri="{0D108BD9-81ED-4DB2-BD59-A6C34878D82A}">
                    <a16:rowId xmlns:a16="http://schemas.microsoft.com/office/drawing/2014/main" xmlns="" val="10004"/>
                  </a:ext>
                </a:extLst>
              </a:tr>
              <a:tr h="204776">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lumMod val="95000"/>
                            </a:schemeClr>
                          </a:solidFill>
                          <a:latin typeface="Arial"/>
                        </a:rPr>
                        <a:t>Baviaanspoort</a:t>
                      </a:r>
                      <a:endParaRPr lang="en-ZA" sz="1100" b="0" i="0" u="none" strike="noStrike" dirty="0">
                        <a:solidFill>
                          <a:schemeClr val="bg1">
                            <a:lumMod val="95000"/>
                          </a:schemeClr>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lumMod val="95000"/>
                            </a:schemeClr>
                          </a:solidFill>
                          <a:latin typeface="Arial"/>
                        </a:rPr>
                        <a:t>Pienaars </a:t>
                      </a:r>
                      <a:r>
                        <a:rPr lang="en-ZA" sz="1100" b="0" i="0" u="none" strike="noStrike" dirty="0">
                          <a:solidFill>
                            <a:schemeClr val="bg1">
                              <a:lumMod val="95000"/>
                            </a:schemeClr>
                          </a:solidFill>
                          <a:latin typeface="Arial"/>
                        </a:rPr>
                        <a:t>River</a:t>
                      </a: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lumMod val="95000"/>
                            </a:schemeClr>
                          </a:solidFill>
                          <a:latin typeface="Arial"/>
                        </a:rPr>
                        <a:t>Court Order to enforce compliance</a:t>
                      </a:r>
                      <a:endParaRPr lang="en-ZA" sz="1100" b="0" i="0" u="none" strike="noStrike" dirty="0">
                        <a:solidFill>
                          <a:schemeClr val="bg1">
                            <a:lumMod val="95000"/>
                          </a:schemeClr>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0001"/>
                  </a:ext>
                </a:extLst>
              </a:tr>
              <a:tr h="204671">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baseline="0" dirty="0" err="1" smtClean="0">
                          <a:solidFill>
                            <a:schemeClr val="bg1">
                              <a:lumMod val="95000"/>
                            </a:schemeClr>
                          </a:solidFill>
                          <a:latin typeface="Arial"/>
                        </a:rPr>
                        <a:t>Rooiwal</a:t>
                      </a:r>
                      <a:endParaRPr lang="en-ZA" sz="1100" b="0" i="0" u="none" strike="noStrike" baseline="0" dirty="0">
                        <a:solidFill>
                          <a:schemeClr val="bg1">
                            <a:lumMod val="95000"/>
                          </a:schemeClr>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baseline="0" dirty="0" smtClean="0">
                          <a:solidFill>
                            <a:schemeClr val="bg1">
                              <a:lumMod val="95000"/>
                            </a:schemeClr>
                          </a:solidFill>
                          <a:latin typeface="Arial"/>
                        </a:rPr>
                        <a:t>Apies River  </a:t>
                      </a:r>
                      <a:endParaRPr lang="en-ZA" sz="1100" b="0" i="0" u="none" strike="noStrike" baseline="0" dirty="0">
                        <a:solidFill>
                          <a:schemeClr val="bg1">
                            <a:lumMod val="95000"/>
                          </a:schemeClr>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t" latinLnBrk="0" hangingPunct="1">
                        <a:lnSpc>
                          <a:spcPct val="100000"/>
                        </a:lnSpc>
                        <a:spcBef>
                          <a:spcPts val="0"/>
                        </a:spcBef>
                        <a:spcAft>
                          <a:spcPts val="0"/>
                        </a:spcAft>
                        <a:buClrTx/>
                        <a:buSzTx/>
                        <a:buFontTx/>
                        <a:buNone/>
                        <a:tabLst/>
                        <a:defRPr/>
                      </a:pPr>
                      <a:r>
                        <a:rPr lang="en-ZA" sz="1100" b="0" i="0" u="none" strike="noStrike" dirty="0" smtClean="0">
                          <a:solidFill>
                            <a:schemeClr val="bg1">
                              <a:lumMod val="95000"/>
                            </a:schemeClr>
                          </a:solidFill>
                          <a:latin typeface="Arial"/>
                        </a:rPr>
                        <a:t>Court Order to enforce compliance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0002"/>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Klipgat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Tlolwane</a:t>
                      </a:r>
                      <a:r>
                        <a:rPr lang="en-ZA" sz="1100" b="0" i="0" u="none" strike="noStrike" dirty="0" smtClean="0">
                          <a:solidFill>
                            <a:schemeClr val="bg1"/>
                          </a:solidFill>
                          <a:latin typeface="Arial"/>
                        </a:rPr>
                        <a:t>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22041"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chemeClr val="bg1">
                              <a:lumMod val="95000"/>
                            </a:schemeClr>
                          </a:solidFill>
                          <a:latin typeface="Arial"/>
                        </a:rPr>
                        <a:t>Court Order to enforce compliance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948108195"/>
                  </a:ext>
                </a:extLst>
              </a:tr>
              <a:tr h="257349">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Sunderland Ridge </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Hennops</a:t>
                      </a:r>
                      <a:r>
                        <a:rPr lang="en-ZA" sz="1100" b="0" i="0" u="none" strike="noStrike" dirty="0" smtClean="0">
                          <a:solidFill>
                            <a:schemeClr val="bg1"/>
                          </a:solidFill>
                          <a:latin typeface="Arial"/>
                        </a:rPr>
                        <a:t>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t" latinLnBrk="0" hangingPunct="1">
                        <a:lnSpc>
                          <a:spcPct val="100000"/>
                        </a:lnSpc>
                        <a:spcBef>
                          <a:spcPts val="0"/>
                        </a:spcBef>
                        <a:spcAft>
                          <a:spcPts val="0"/>
                        </a:spcAft>
                        <a:buClrTx/>
                        <a:buSzTx/>
                        <a:buFontTx/>
                        <a:buNone/>
                        <a:tabLst/>
                        <a:defRPr/>
                      </a:pPr>
                      <a:r>
                        <a:rPr lang="en-ZA" sz="1100" b="0" i="0" u="none" strike="noStrike" dirty="0" smtClean="0">
                          <a:solidFill>
                            <a:schemeClr val="bg1">
                              <a:lumMod val="95000"/>
                            </a:schemeClr>
                          </a:solidFill>
                          <a:latin typeface="Arial"/>
                        </a:rPr>
                        <a:t>Court Order to enforce compliance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xmlns="" val="10003"/>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Randfontein</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Bloubank</a:t>
                      </a:r>
                      <a:r>
                        <a:rPr lang="en-ZA" sz="1100" b="0" i="0" u="none" strike="noStrike" dirty="0" smtClean="0">
                          <a:solidFill>
                            <a:schemeClr val="bg1"/>
                          </a:solidFill>
                          <a:latin typeface="Arial"/>
                        </a:rPr>
                        <a:t> Spruit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smtClean="0">
                          <a:solidFill>
                            <a:schemeClr val="bg1"/>
                          </a:solidFill>
                          <a:latin typeface="Arial"/>
                          <a:ea typeface="+mn-ea"/>
                          <a:cs typeface="+mn-cs"/>
                        </a:rPr>
                        <a:t>Follow-up to monitor </a:t>
                      </a:r>
                      <a:r>
                        <a:rPr lang="en-ZA" sz="1100" b="0" i="0" u="none" strike="noStrike" kern="1200" dirty="0" err="1" smtClean="0">
                          <a:solidFill>
                            <a:schemeClr val="bg1"/>
                          </a:solidFill>
                          <a:latin typeface="Arial"/>
                          <a:ea typeface="+mn-ea"/>
                          <a:cs typeface="+mn-cs"/>
                        </a:rPr>
                        <a:t>perfomamce</a:t>
                      </a:r>
                      <a:r>
                        <a:rPr lang="en-ZA" sz="1100" b="0" i="0" u="none" strike="noStrike" kern="1200" dirty="0" smtClean="0">
                          <a:solidFill>
                            <a:schemeClr val="bg1"/>
                          </a:solidFill>
                          <a:latin typeface="Arial"/>
                          <a:ea typeface="+mn-ea"/>
                          <a:cs typeface="+mn-cs"/>
                        </a:rPr>
                        <a:t> after </a:t>
                      </a:r>
                      <a:r>
                        <a:rPr lang="en-ZA" sz="1100" b="0" i="0" u="none" strike="noStrike" kern="1200" dirty="0" err="1" smtClean="0">
                          <a:solidFill>
                            <a:schemeClr val="bg1"/>
                          </a:solidFill>
                          <a:latin typeface="Arial"/>
                          <a:ea typeface="+mn-ea"/>
                          <a:cs typeface="+mn-cs"/>
                        </a:rPr>
                        <a:t>refubishment</a:t>
                      </a:r>
                      <a:endParaRPr lang="en-ZA" sz="1100" b="0" i="0" u="none" strike="noStrike" kern="1200" dirty="0" smtClean="0">
                        <a:solidFill>
                          <a:schemeClr val="bg1"/>
                        </a:solidFill>
                        <a:latin typeface="Arial"/>
                        <a:ea typeface="+mn-ea"/>
                        <a:cs typeface="+mn-cs"/>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0006"/>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Percy Stewart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Blougat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Follow up required</a:t>
                      </a:r>
                      <a:r>
                        <a:rPr lang="en-ZA" sz="1100" b="0" i="0" u="none" strike="noStrike" baseline="0" dirty="0" smtClean="0">
                          <a:solidFill>
                            <a:schemeClr val="bg1"/>
                          </a:solidFill>
                          <a:latin typeface="Arial"/>
                        </a:rPr>
                        <a:t> to monitor Directive issued</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7"/>
                  </a:ext>
                </a:extLst>
              </a:tr>
              <a:tr h="314274">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Olifantsfontein</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Kaalspruit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Follow up needed</a:t>
                      </a:r>
                      <a:r>
                        <a:rPr lang="en-ZA" sz="1100" b="0" i="0" u="none" strike="noStrike" baseline="0" dirty="0" smtClean="0">
                          <a:solidFill>
                            <a:schemeClr val="bg1"/>
                          </a:solidFill>
                          <a:latin typeface="Arial"/>
                        </a:rPr>
                        <a:t> to monitor Directive and Action plan </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8"/>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Stiefontein</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Malikudu</a:t>
                      </a:r>
                      <a:r>
                        <a:rPr lang="en-ZA" sz="1100" b="0" i="0" u="none" strike="noStrike" dirty="0" smtClean="0">
                          <a:solidFill>
                            <a:schemeClr val="bg1"/>
                          </a:solidFill>
                          <a:latin typeface="Arial"/>
                        </a:rPr>
                        <a:t>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Monitor O&amp;M</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3322174127"/>
                  </a:ext>
                </a:extLst>
              </a:tr>
              <a:tr h="34478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Brits</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Crocodile</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22041"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chemeClr val="bg1"/>
                          </a:solidFill>
                          <a:latin typeface="Arial"/>
                        </a:rPr>
                        <a:t>Monitor O&amp;M. </a:t>
                      </a:r>
                      <a:r>
                        <a:rPr lang="en-ZA" sz="1100" b="0" i="0" u="none" strike="noStrike" dirty="0" err="1" smtClean="0">
                          <a:solidFill>
                            <a:schemeClr val="bg1"/>
                          </a:solidFill>
                          <a:latin typeface="Arial"/>
                        </a:rPr>
                        <a:t>Madibeng</a:t>
                      </a:r>
                      <a:r>
                        <a:rPr lang="en-ZA" sz="1100" b="0" i="0" u="none" strike="noStrike" dirty="0" smtClean="0">
                          <a:solidFill>
                            <a:schemeClr val="bg1"/>
                          </a:solidFill>
                          <a:latin typeface="Arial"/>
                        </a:rPr>
                        <a:t> to attend to discharges from pump station and manholes</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3310771"/>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Licthenburg</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Harts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err="1" smtClean="0">
                          <a:solidFill>
                            <a:schemeClr val="bg1"/>
                          </a:solidFill>
                          <a:latin typeface="Arial"/>
                        </a:rPr>
                        <a:t>Applly</a:t>
                      </a:r>
                      <a:r>
                        <a:rPr lang="en-ZA" sz="1100" b="0" i="0" u="none" strike="noStrike" dirty="0" smtClean="0">
                          <a:solidFill>
                            <a:schemeClr val="bg1"/>
                          </a:solidFill>
                          <a:latin typeface="Arial"/>
                        </a:rPr>
                        <a:t> for court Interdict- WWTWs is </a:t>
                      </a:r>
                      <a:r>
                        <a:rPr lang="en-ZA" sz="1100" b="0" i="0" u="none" strike="noStrike" dirty="0" err="1" smtClean="0">
                          <a:solidFill>
                            <a:schemeClr val="bg1"/>
                          </a:solidFill>
                          <a:latin typeface="Arial"/>
                        </a:rPr>
                        <a:t>dysfuctional</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567286203"/>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Mafikeng</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Molopo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Improve</a:t>
                      </a:r>
                      <a:r>
                        <a:rPr lang="en-ZA" sz="1100" b="0" i="0" u="none" strike="noStrike" baseline="0" dirty="0" smtClean="0">
                          <a:solidFill>
                            <a:schemeClr val="bg1"/>
                          </a:solidFill>
                          <a:latin typeface="Arial"/>
                        </a:rPr>
                        <a:t> operation and Maintenance of works</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0014"/>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Mmabatho</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Molopo River</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Lack of operation and</a:t>
                      </a:r>
                      <a:r>
                        <a:rPr lang="en-ZA" sz="1100" b="0" i="0" u="none" strike="noStrike" baseline="0" dirty="0" smtClean="0">
                          <a:solidFill>
                            <a:schemeClr val="bg1"/>
                          </a:solidFill>
                          <a:latin typeface="Arial"/>
                        </a:rPr>
                        <a:t> Maintenance, </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0015"/>
                  </a:ext>
                </a:extLst>
              </a:tr>
              <a:tr h="337512">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Klerksdorp</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Skoonspruit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Poor Operation and maintenance, Vandalism of Electrical supply</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0016"/>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chemeClr val="bg1"/>
                          </a:solidFill>
                          <a:latin typeface="Arial"/>
                        </a:rPr>
                        <a:t>Orkney</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Skoonspruit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The plant is under refurbishment. Improve O&amp;M</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0017"/>
                  </a:ext>
                </a:extLst>
              </a:tr>
              <a:tr h="34478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chemeClr val="bg1"/>
                          </a:solidFill>
                          <a:latin typeface="Arial"/>
                        </a:rPr>
                        <a:t>Zeerust</a:t>
                      </a:r>
                      <a:endParaRPr lang="en-ZA" sz="11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GB" sz="1400" kern="1200" dirty="0" err="1" smtClean="0">
                          <a:solidFill>
                            <a:schemeClr val="bg1"/>
                          </a:solidFill>
                          <a:effectLst/>
                          <a:latin typeface="+mn-lt"/>
                          <a:ea typeface="+mn-ea"/>
                          <a:cs typeface="+mn-cs"/>
                        </a:rPr>
                        <a:t>Kareespruit</a:t>
                      </a:r>
                      <a:r>
                        <a:rPr lang="en-GB" sz="1400" kern="1200" dirty="0" smtClean="0">
                          <a:solidFill>
                            <a:schemeClr val="bg1"/>
                          </a:solidFill>
                          <a:effectLst/>
                          <a:latin typeface="+mn-lt"/>
                          <a:ea typeface="+mn-ea"/>
                          <a:cs typeface="+mn-cs"/>
                        </a:rPr>
                        <a:t> River</a:t>
                      </a:r>
                      <a:r>
                        <a:rPr lang="en-GB" sz="1400" kern="1200" dirty="0" smtClean="0">
                          <a:solidFill>
                            <a:schemeClr val="tx1"/>
                          </a:solidFill>
                          <a:effectLst/>
                          <a:latin typeface="+mn-lt"/>
                          <a:ea typeface="+mn-ea"/>
                          <a:cs typeface="+mn-cs"/>
                        </a:rPr>
                        <a:t> </a:t>
                      </a:r>
                      <a:endParaRPr lang="en-ZA" sz="1400" b="0" i="0" u="none" strike="noStrike" dirty="0">
                        <a:solidFill>
                          <a:schemeClr val="bg1"/>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chemeClr val="bg1"/>
                          </a:solidFill>
                          <a:latin typeface="Arial"/>
                        </a:rPr>
                        <a:t>Monitor refurbishment. O&amp;M of existing plant. Enforce By- laws by Municipality</a:t>
                      </a:r>
                      <a:endParaRPr lang="en-ZA" sz="1100" b="0" i="0" u="none" strike="noStrike" dirty="0">
                        <a:solidFill>
                          <a:schemeClr val="bg1"/>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3300"/>
                    </a:solidFill>
                  </a:tcPr>
                </a:tc>
                <a:extLst>
                  <a:ext uri="{0D108BD9-81ED-4DB2-BD59-A6C34878D82A}">
                    <a16:rowId xmlns:a16="http://schemas.microsoft.com/office/drawing/2014/main" xmlns="" val="10023"/>
                  </a:ext>
                </a:extLst>
              </a:tr>
              <a:tr h="233210">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rgbClr val="000000"/>
                          </a:solidFill>
                          <a:latin typeface="Arial"/>
                        </a:rPr>
                        <a:t>Temba</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rgbClr val="000000"/>
                          </a:solidFill>
                          <a:latin typeface="Arial"/>
                        </a:rPr>
                        <a:t>Apies River</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rgbClr val="000000"/>
                          </a:solidFill>
                          <a:latin typeface="Arial"/>
                        </a:rPr>
                        <a:t>Monitor operation and maintenance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0"/>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Babelegi</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rgbClr val="000000"/>
                          </a:solidFill>
                          <a:latin typeface="Arial"/>
                        </a:rPr>
                        <a:t>Apies</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rgbClr val="000000"/>
                          </a:solidFill>
                          <a:latin typeface="Arial"/>
                        </a:rPr>
                        <a:t>Monitor operation and maintenance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2"/>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Rietgat</a:t>
                      </a:r>
                      <a:r>
                        <a:rPr lang="en-ZA" sz="1100" b="0" i="0" u="none" strike="noStrike" dirty="0" smtClean="0">
                          <a:solidFill>
                            <a:srgbClr val="000000"/>
                          </a:solidFill>
                          <a:latin typeface="Arial"/>
                        </a:rPr>
                        <a:t> </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Soutpan</a:t>
                      </a:r>
                      <a:r>
                        <a:rPr lang="en-ZA" sz="1100" b="0" i="0" u="none" strike="noStrike" dirty="0" smtClean="0">
                          <a:solidFill>
                            <a:srgbClr val="000000"/>
                          </a:solidFill>
                          <a:latin typeface="Arial"/>
                        </a:rPr>
                        <a:t> spruit</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ctr"/>
                      <a:r>
                        <a:rPr lang="en-ZA" sz="1100" b="0" i="0" u="none" strike="noStrike" dirty="0" smtClean="0">
                          <a:solidFill>
                            <a:srgbClr val="000000"/>
                          </a:solidFill>
                          <a:latin typeface="Arial"/>
                        </a:rPr>
                        <a:t>Monitor operation and maintenance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3"/>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Lethabong</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rgbClr val="000000"/>
                          </a:solidFill>
                          <a:latin typeface="Arial"/>
                        </a:rPr>
                        <a:t>Hex River</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smtClean="0">
                          <a:solidFill>
                            <a:srgbClr val="000000"/>
                          </a:solidFill>
                          <a:latin typeface="Arial"/>
                          <a:ea typeface="+mn-ea"/>
                          <a:cs typeface="+mn-cs"/>
                        </a:rPr>
                        <a:t>Lack of operation and maintenance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18"/>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Letlabile</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rgbClr val="000000"/>
                          </a:solidFill>
                          <a:latin typeface="Arial"/>
                        </a:rPr>
                        <a:t>Unknown tributary</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smtClean="0">
                          <a:solidFill>
                            <a:srgbClr val="000000"/>
                          </a:solidFill>
                          <a:latin typeface="Arial"/>
                          <a:ea typeface="+mn-ea"/>
                          <a:cs typeface="+mn-cs"/>
                        </a:rPr>
                        <a:t>Lack</a:t>
                      </a:r>
                      <a:r>
                        <a:rPr lang="en-ZA" sz="1100" b="0" i="0" u="none" strike="noStrike" kern="1200" baseline="0" dirty="0" smtClean="0">
                          <a:solidFill>
                            <a:srgbClr val="000000"/>
                          </a:solidFill>
                          <a:latin typeface="Arial"/>
                          <a:ea typeface="+mn-ea"/>
                          <a:cs typeface="+mn-cs"/>
                        </a:rPr>
                        <a:t> of</a:t>
                      </a:r>
                      <a:r>
                        <a:rPr lang="en-ZA" sz="1100" b="0" i="0" u="none" strike="noStrike" dirty="0" smtClean="0">
                          <a:solidFill>
                            <a:srgbClr val="000000"/>
                          </a:solidFill>
                          <a:latin typeface="Arial"/>
                        </a:rPr>
                        <a:t> Operation and maintenance</a:t>
                      </a:r>
                      <a:endParaRPr lang="en-ZA" sz="1100" b="0" i="0" u="none" strike="noStrike" kern="1200" dirty="0" smtClean="0">
                        <a:solidFill>
                          <a:srgbClr val="000000"/>
                        </a:solidFill>
                        <a:latin typeface="Arial"/>
                        <a:ea typeface="+mn-ea"/>
                        <a:cs typeface="+mn-cs"/>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19"/>
                  </a:ext>
                </a:extLst>
              </a:tr>
              <a:tr h="17377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Sandspruit</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Sandspruit</a:t>
                      </a:r>
                      <a:r>
                        <a:rPr lang="en-ZA" sz="1100" b="0" i="0" u="none" strike="noStrike" dirty="0" smtClean="0">
                          <a:solidFill>
                            <a:srgbClr val="000000"/>
                          </a:solidFill>
                          <a:latin typeface="Arial"/>
                        </a:rPr>
                        <a:t> River</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rgbClr val="000000"/>
                          </a:solidFill>
                          <a:latin typeface="Arial"/>
                        </a:rPr>
                        <a:t>Monitor operation and maintenance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20"/>
                  </a:ext>
                </a:extLst>
              </a:tr>
              <a:tr h="179369">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smtClean="0">
                          <a:solidFill>
                            <a:srgbClr val="000000"/>
                          </a:solidFill>
                          <a:latin typeface="Arial"/>
                        </a:rPr>
                        <a:t>Eagle Landing</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rtl="0" fontAlgn="t"/>
                      <a:r>
                        <a:rPr lang="en-ZA" sz="1100" b="0" i="0" u="none" strike="noStrike" dirty="0" err="1" smtClean="0">
                          <a:solidFill>
                            <a:srgbClr val="000000"/>
                          </a:solidFill>
                          <a:latin typeface="Arial"/>
                        </a:rPr>
                        <a:t>Hartebeespoort</a:t>
                      </a:r>
                      <a:r>
                        <a:rPr lang="en-ZA" sz="1100" b="0" i="0" u="none" strike="noStrike" dirty="0" smtClean="0">
                          <a:solidFill>
                            <a:srgbClr val="000000"/>
                          </a:solidFill>
                          <a:latin typeface="Arial"/>
                        </a:rPr>
                        <a:t> </a:t>
                      </a:r>
                      <a:r>
                        <a:rPr lang="en-ZA" sz="1100" b="0" i="0" u="none" strike="noStrike" baseline="0" dirty="0" smtClean="0">
                          <a:solidFill>
                            <a:srgbClr val="000000"/>
                          </a:solidFill>
                          <a:latin typeface="Arial"/>
                        </a:rPr>
                        <a:t>dam</a:t>
                      </a:r>
                      <a:endParaRPr lang="en-ZA" sz="1100" b="0" i="0" u="none" strike="noStrike" dirty="0">
                        <a:solidFill>
                          <a:srgbClr val="000000"/>
                        </a:solidFill>
                        <a:latin typeface="Arial"/>
                      </a:endParaRP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rgbClr val="000000"/>
                          </a:solidFill>
                          <a:latin typeface="Arial"/>
                        </a:rPr>
                        <a:t>Monitor operation and maintenance</a:t>
                      </a: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21"/>
                  </a:ext>
                </a:extLst>
              </a:tr>
              <a:tr h="344787">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fontAlgn="t"/>
                      <a:r>
                        <a:rPr lang="en-ZA" sz="1100" b="0" i="0" u="none" strike="noStrike" dirty="0" smtClean="0">
                          <a:solidFill>
                            <a:srgbClr val="000000"/>
                          </a:solidFill>
                          <a:latin typeface="Arial"/>
                        </a:rPr>
                        <a:t>Rietfontein</a:t>
                      </a:r>
                      <a:r>
                        <a:rPr lang="en-ZA" sz="1100" b="0" i="0" u="none" strike="noStrike" dirty="0">
                          <a:solidFill>
                            <a:srgbClr val="000000"/>
                          </a:solidFill>
                          <a:latin typeface="Arial"/>
                        </a:rPr>
                        <a:t> </a:t>
                      </a: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algn="ctr" fontAlgn="t"/>
                      <a:r>
                        <a:rPr lang="en-ZA" sz="1100" b="0" i="0" u="none" strike="noStrike" dirty="0" smtClean="0">
                          <a:solidFill>
                            <a:srgbClr val="000000"/>
                          </a:solidFill>
                          <a:latin typeface="Arial"/>
                        </a:rPr>
                        <a:t>Swart spruit</a:t>
                      </a:r>
                      <a:r>
                        <a:rPr lang="en-ZA" sz="1100" b="0" i="0" u="none" strike="noStrike" dirty="0">
                          <a:solidFill>
                            <a:srgbClr val="000000"/>
                          </a:solidFill>
                          <a:latin typeface="Arial"/>
                        </a:rPr>
                        <a:t> </a:t>
                      </a:r>
                    </a:p>
                  </a:txBody>
                  <a:tcPr marL="3617" marR="3617" marT="27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22041" rtl="0" eaLnBrk="1" latinLnBrk="0" hangingPunct="1">
                        <a:defRPr sz="1662" kern="1200">
                          <a:solidFill>
                            <a:schemeClr val="tx1"/>
                          </a:solidFill>
                          <a:latin typeface="Calibri"/>
                        </a:defRPr>
                      </a:lvl1pPr>
                      <a:lvl2pPr marL="422041" algn="l" defTabSz="422041" rtl="0" eaLnBrk="1" latinLnBrk="0" hangingPunct="1">
                        <a:defRPr sz="1662" kern="1200">
                          <a:solidFill>
                            <a:schemeClr val="tx1"/>
                          </a:solidFill>
                          <a:latin typeface="Calibri"/>
                        </a:defRPr>
                      </a:lvl2pPr>
                      <a:lvl3pPr marL="844083" algn="l" defTabSz="422041" rtl="0" eaLnBrk="1" latinLnBrk="0" hangingPunct="1">
                        <a:defRPr sz="1662" kern="1200">
                          <a:solidFill>
                            <a:schemeClr val="tx1"/>
                          </a:solidFill>
                          <a:latin typeface="Calibri"/>
                        </a:defRPr>
                      </a:lvl3pPr>
                      <a:lvl4pPr marL="1266124" algn="l" defTabSz="422041" rtl="0" eaLnBrk="1" latinLnBrk="0" hangingPunct="1">
                        <a:defRPr sz="1662" kern="1200">
                          <a:solidFill>
                            <a:schemeClr val="tx1"/>
                          </a:solidFill>
                          <a:latin typeface="Calibri"/>
                        </a:defRPr>
                      </a:lvl4pPr>
                      <a:lvl5pPr marL="1688165" algn="l" defTabSz="422041" rtl="0" eaLnBrk="1" latinLnBrk="0" hangingPunct="1">
                        <a:defRPr sz="1662" kern="1200">
                          <a:solidFill>
                            <a:schemeClr val="tx1"/>
                          </a:solidFill>
                          <a:latin typeface="Calibri"/>
                        </a:defRPr>
                      </a:lvl5pPr>
                      <a:lvl6pPr marL="2110207" algn="l" defTabSz="422041" rtl="0" eaLnBrk="1" latinLnBrk="0" hangingPunct="1">
                        <a:defRPr sz="1662" kern="1200">
                          <a:solidFill>
                            <a:schemeClr val="tx1"/>
                          </a:solidFill>
                          <a:latin typeface="Calibri"/>
                        </a:defRPr>
                      </a:lvl6pPr>
                      <a:lvl7pPr marL="2532248" algn="l" defTabSz="422041" rtl="0" eaLnBrk="1" latinLnBrk="0" hangingPunct="1">
                        <a:defRPr sz="1662" kern="1200">
                          <a:solidFill>
                            <a:schemeClr val="tx1"/>
                          </a:solidFill>
                          <a:latin typeface="Calibri"/>
                        </a:defRPr>
                      </a:lvl7pPr>
                      <a:lvl8pPr marL="2954289" algn="l" defTabSz="422041" rtl="0" eaLnBrk="1" latinLnBrk="0" hangingPunct="1">
                        <a:defRPr sz="1662" kern="1200">
                          <a:solidFill>
                            <a:schemeClr val="tx1"/>
                          </a:solidFill>
                          <a:latin typeface="Calibri"/>
                        </a:defRPr>
                      </a:lvl8pPr>
                      <a:lvl9pPr marL="3376331" algn="l" defTabSz="422041" rtl="0" eaLnBrk="1" latinLnBrk="0" hangingPunct="1">
                        <a:defRPr sz="1662" kern="1200">
                          <a:solidFill>
                            <a:schemeClr val="tx1"/>
                          </a:solidFill>
                          <a:latin typeface="Calibri"/>
                        </a:defRPr>
                      </a:lvl9pPr>
                    </a:lstStyle>
                    <a:p>
                      <a:pPr marL="0" marR="0" indent="0" algn="l" defTabSz="422041" rtl="0" eaLnBrk="1" fontAlgn="ctr" latinLnBrk="0" hangingPunct="1">
                        <a:lnSpc>
                          <a:spcPct val="100000"/>
                        </a:lnSpc>
                        <a:spcBef>
                          <a:spcPts val="0"/>
                        </a:spcBef>
                        <a:spcAft>
                          <a:spcPts val="0"/>
                        </a:spcAft>
                        <a:buClrTx/>
                        <a:buSzTx/>
                        <a:buFontTx/>
                        <a:buNone/>
                        <a:tabLst/>
                        <a:defRPr/>
                      </a:pPr>
                      <a:r>
                        <a:rPr lang="en-ZA" sz="1100" b="0" i="0" u="none" strike="noStrike" dirty="0" smtClean="0">
                          <a:solidFill>
                            <a:srgbClr val="000000"/>
                          </a:solidFill>
                          <a:latin typeface="Arial"/>
                        </a:rPr>
                        <a:t>               Monitor operation and maintenance</a:t>
                      </a:r>
                    </a:p>
                    <a:p>
                      <a:pPr algn="l" rtl="0" fontAlgn="ctr"/>
                      <a:endParaRPr lang="en-ZA" sz="1100" b="0" i="0" u="none" strike="noStrike" dirty="0">
                        <a:solidFill>
                          <a:srgbClr val="000000"/>
                        </a:solidFill>
                        <a:latin typeface="Arial"/>
                      </a:endParaRPr>
                    </a:p>
                  </a:txBody>
                  <a:tcPr marL="3617" marR="3617" marT="27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461197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4"/>
            </a:pPr>
            <a:r>
              <a:rPr lang="en-US" sz="3600" b="0" dirty="0">
                <a:solidFill>
                  <a:prstClr val="black"/>
                </a:solidFill>
              </a:rPr>
              <a:t>Status of Drought</a:t>
            </a:r>
            <a:endParaRPr lang="en-ZA" sz="3600" b="0"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25</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15906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599" y="56068"/>
            <a:ext cx="11582401" cy="968864"/>
          </a:xfrm>
        </p:spPr>
        <p:txBody>
          <a:bodyPr/>
          <a:lstStyle/>
          <a:p>
            <a:pPr algn="l"/>
            <a:r>
              <a:rPr lang="en-ZA" altLang="en-US" sz="3000" dirty="0" smtClean="0"/>
              <a:t>DROUGHT </a:t>
            </a:r>
            <a:r>
              <a:rPr lang="en-ZA" altLang="en-US" sz="3000" dirty="0"/>
              <a:t>- </a:t>
            </a:r>
            <a:r>
              <a:rPr lang="en-ZA" altLang="en-US" sz="3000" dirty="0" smtClean="0"/>
              <a:t>2019/2020 </a:t>
            </a:r>
            <a:r>
              <a:rPr lang="en-ZA" altLang="en-US" sz="3000" dirty="0"/>
              <a:t>GRANT </a:t>
            </a:r>
            <a:r>
              <a:rPr lang="en-ZA" altLang="en-US" sz="3000" dirty="0" smtClean="0"/>
              <a:t>ALLOCATIONS (Schedule 5B)</a:t>
            </a:r>
            <a:endParaRPr lang="en-ZA" sz="3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89423066"/>
              </p:ext>
            </p:extLst>
          </p:nvPr>
        </p:nvGraphicFramePr>
        <p:xfrm>
          <a:off x="609599" y="1034980"/>
          <a:ext cx="11146971" cy="4532976"/>
        </p:xfrm>
        <a:graphic>
          <a:graphicData uri="http://schemas.openxmlformats.org/drawingml/2006/table">
            <a:tbl>
              <a:tblPr firstRow="1" bandRow="1">
                <a:tableStyleId>{5C22544A-7EE6-4342-B048-85BDC9FD1C3A}</a:tableStyleId>
              </a:tblPr>
              <a:tblGrid>
                <a:gridCol w="3088194">
                  <a:extLst>
                    <a:ext uri="{9D8B030D-6E8A-4147-A177-3AD203B41FA5}">
                      <a16:colId xmlns:a16="http://schemas.microsoft.com/office/drawing/2014/main" xmlns="" val="20000"/>
                    </a:ext>
                  </a:extLst>
                </a:gridCol>
                <a:gridCol w="1818752">
                  <a:extLst>
                    <a:ext uri="{9D8B030D-6E8A-4147-A177-3AD203B41FA5}">
                      <a16:colId xmlns:a16="http://schemas.microsoft.com/office/drawing/2014/main" xmlns="" val="20001"/>
                    </a:ext>
                  </a:extLst>
                </a:gridCol>
                <a:gridCol w="1547446">
                  <a:extLst>
                    <a:ext uri="{9D8B030D-6E8A-4147-A177-3AD203B41FA5}">
                      <a16:colId xmlns:a16="http://schemas.microsoft.com/office/drawing/2014/main" xmlns="" val="20002"/>
                    </a:ext>
                  </a:extLst>
                </a:gridCol>
                <a:gridCol w="1557495">
                  <a:extLst>
                    <a:ext uri="{9D8B030D-6E8A-4147-A177-3AD203B41FA5}">
                      <a16:colId xmlns:a16="http://schemas.microsoft.com/office/drawing/2014/main" xmlns="" val="20003"/>
                    </a:ext>
                  </a:extLst>
                </a:gridCol>
                <a:gridCol w="1788606">
                  <a:extLst>
                    <a:ext uri="{9D8B030D-6E8A-4147-A177-3AD203B41FA5}">
                      <a16:colId xmlns:a16="http://schemas.microsoft.com/office/drawing/2014/main" xmlns="" val="20004"/>
                    </a:ext>
                  </a:extLst>
                </a:gridCol>
                <a:gridCol w="1346478">
                  <a:extLst>
                    <a:ext uri="{9D8B030D-6E8A-4147-A177-3AD203B41FA5}">
                      <a16:colId xmlns:a16="http://schemas.microsoft.com/office/drawing/2014/main" xmlns="" val="20005"/>
                    </a:ext>
                  </a:extLst>
                </a:gridCol>
              </a:tblGrid>
              <a:tr h="707070">
                <a:tc>
                  <a:txBody>
                    <a:bodyPr/>
                    <a:lstStyle/>
                    <a:p>
                      <a:pPr algn="l" fontAlgn="b"/>
                      <a:r>
                        <a:rPr lang="en-ZA" sz="1400" b="1" i="0" u="none" strike="noStrike" dirty="0" smtClean="0">
                          <a:solidFill>
                            <a:schemeClr val="bg1"/>
                          </a:solidFill>
                          <a:latin typeface="Arial" pitchFamily="34" charset="0"/>
                          <a:cs typeface="Arial" pitchFamily="34" charset="0"/>
                        </a:rPr>
                        <a:t>MUNICIPALITY</a:t>
                      </a:r>
                      <a:endParaRPr lang="en-ZA" sz="1400" b="1" i="0" u="none" strike="noStrike" dirty="0">
                        <a:solidFill>
                          <a:schemeClr val="bg1"/>
                        </a:solidFill>
                        <a:latin typeface="Arial" pitchFamily="34" charset="0"/>
                        <a:cs typeface="Arial" pitchFamily="34" charset="0"/>
                      </a:endParaRPr>
                    </a:p>
                  </a:txBody>
                  <a:tcPr marL="12701" marR="12701" marT="9527" marB="0"/>
                </a:tc>
                <a:tc>
                  <a:txBody>
                    <a:bodyPr/>
                    <a:lstStyle/>
                    <a:p>
                      <a:pPr algn="l" fontAlgn="b"/>
                      <a:r>
                        <a:rPr lang="en-ZA" sz="1400" b="1" i="0" u="none" strike="noStrike" dirty="0" smtClean="0">
                          <a:solidFill>
                            <a:schemeClr val="bg1"/>
                          </a:solidFill>
                          <a:latin typeface="Arial" pitchFamily="34" charset="0"/>
                          <a:cs typeface="Arial" pitchFamily="34" charset="0"/>
                        </a:rPr>
                        <a:t>ALLOCATION</a:t>
                      </a:r>
                    </a:p>
                    <a:p>
                      <a:pPr algn="l" fontAlgn="b"/>
                      <a:r>
                        <a:rPr lang="en-ZA" sz="1400" b="1" i="0" u="none" strike="noStrike" dirty="0" smtClean="0">
                          <a:solidFill>
                            <a:schemeClr val="bg1"/>
                          </a:solidFill>
                          <a:latin typeface="Arial" pitchFamily="34" charset="0"/>
                          <a:cs typeface="Arial" pitchFamily="34" charset="0"/>
                        </a:rPr>
                        <a:t>2018/19</a:t>
                      </a:r>
                      <a:endParaRPr lang="en-ZA" sz="1400" b="1" i="0" u="none" strike="noStrike" dirty="0">
                        <a:solidFill>
                          <a:schemeClr val="bg1"/>
                        </a:solidFill>
                        <a:latin typeface="Arial" pitchFamily="34" charset="0"/>
                        <a:cs typeface="Arial" pitchFamily="34" charset="0"/>
                      </a:endParaRPr>
                    </a:p>
                  </a:txBody>
                  <a:tcPr marL="12701" marR="12701" marT="9527" marB="0"/>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ACTUAL EXP. 2018/19</a:t>
                      </a:r>
                    </a:p>
                  </a:txBody>
                  <a:tcPr marL="12701" marR="12701" marT="9527" marB="0"/>
                </a:tc>
                <a:tc>
                  <a:txBody>
                    <a:bodyPr/>
                    <a:lstStyle/>
                    <a:p>
                      <a:pPr algn="l" fontAlgn="b"/>
                      <a:r>
                        <a:rPr lang="en-ZA" sz="1400" b="1" i="0" u="none" strike="noStrike" baseline="0" dirty="0" smtClean="0">
                          <a:solidFill>
                            <a:schemeClr val="bg1"/>
                          </a:solidFill>
                          <a:latin typeface="Arial" pitchFamily="34" charset="0"/>
                          <a:cs typeface="Arial" pitchFamily="34" charset="0"/>
                        </a:rPr>
                        <a:t>ROLL OVER</a:t>
                      </a:r>
                    </a:p>
                    <a:p>
                      <a:pPr algn="l" fontAlgn="b"/>
                      <a:r>
                        <a:rPr lang="en-ZA" sz="1400" b="1" i="0" u="none" strike="noStrike" baseline="0" dirty="0" smtClean="0">
                          <a:solidFill>
                            <a:schemeClr val="bg1"/>
                          </a:solidFill>
                          <a:latin typeface="Arial" pitchFamily="34" charset="0"/>
                          <a:cs typeface="Arial" pitchFamily="34" charset="0"/>
                        </a:rPr>
                        <a:t>AMOUNT 2019/20</a:t>
                      </a:r>
                      <a:endParaRPr lang="en-ZA" sz="1400" b="1" i="0" u="none" strike="noStrike" dirty="0">
                        <a:solidFill>
                          <a:schemeClr val="bg1"/>
                        </a:solidFill>
                        <a:latin typeface="Arial" pitchFamily="34" charset="0"/>
                        <a:cs typeface="Arial" pitchFamily="34" charset="0"/>
                      </a:endParaRPr>
                    </a:p>
                  </a:txBody>
                  <a:tcPr marL="12701" marR="12701" marT="9527" marB="0"/>
                </a:tc>
                <a:tc>
                  <a:txBody>
                    <a:bodyPr/>
                    <a:lstStyle/>
                    <a:p>
                      <a:pPr algn="l" fontAlgn="b"/>
                      <a:r>
                        <a:rPr lang="en-ZA" sz="1400" b="1" i="0" u="none" strike="noStrike" dirty="0" smtClean="0">
                          <a:solidFill>
                            <a:schemeClr val="bg1"/>
                          </a:solidFill>
                          <a:latin typeface="Arial" pitchFamily="34" charset="0"/>
                          <a:cs typeface="Arial" pitchFamily="34" charset="0"/>
                        </a:rPr>
                        <a:t>NUMBER</a:t>
                      </a:r>
                      <a:r>
                        <a:rPr lang="en-ZA" sz="1400" b="1" i="0" u="none" strike="noStrike" baseline="0" dirty="0" smtClean="0">
                          <a:solidFill>
                            <a:schemeClr val="bg1"/>
                          </a:solidFill>
                          <a:latin typeface="Arial" pitchFamily="34" charset="0"/>
                          <a:cs typeface="Arial" pitchFamily="34" charset="0"/>
                        </a:rPr>
                        <a:t> OF PROJECTS UNDER CONSTRUCTION</a:t>
                      </a:r>
                      <a:endParaRPr lang="en-ZA" sz="1400" b="1" i="0" u="none" strike="noStrike" dirty="0">
                        <a:solidFill>
                          <a:schemeClr val="bg1"/>
                        </a:solidFill>
                        <a:latin typeface="Arial" pitchFamily="34" charset="0"/>
                        <a:cs typeface="Arial" pitchFamily="34" charset="0"/>
                      </a:endParaRPr>
                    </a:p>
                  </a:txBody>
                  <a:tcPr marL="12701" marR="12701" marT="9527" marB="0"/>
                </a:tc>
                <a:tc>
                  <a:txBody>
                    <a:bodyPr/>
                    <a:lstStyle/>
                    <a:p>
                      <a:pPr algn="l" fontAlgn="b"/>
                      <a:r>
                        <a:rPr lang="en-ZA" sz="1400" b="1" i="0" u="none" strike="noStrike" dirty="0" smtClean="0">
                          <a:solidFill>
                            <a:schemeClr val="bg1"/>
                          </a:solidFill>
                          <a:latin typeface="Arial" pitchFamily="34" charset="0"/>
                          <a:cs typeface="Arial" pitchFamily="34" charset="0"/>
                        </a:rPr>
                        <a:t>NUMBER OF PROJECTS COMPLETED</a:t>
                      </a:r>
                      <a:endParaRPr lang="en-ZA" sz="1400" b="1" i="0" u="none" strike="noStrike" dirty="0">
                        <a:solidFill>
                          <a:schemeClr val="bg1"/>
                        </a:solidFill>
                        <a:latin typeface="Arial" pitchFamily="34" charset="0"/>
                        <a:cs typeface="Arial" pitchFamily="34" charset="0"/>
                      </a:endParaRPr>
                    </a:p>
                  </a:txBody>
                  <a:tcPr marL="12701" marR="12701" marT="9527" marB="0"/>
                </a:tc>
                <a:extLst>
                  <a:ext uri="{0D108BD9-81ED-4DB2-BD59-A6C34878D82A}">
                    <a16:rowId xmlns:a16="http://schemas.microsoft.com/office/drawing/2014/main" xmlns="" val="10000"/>
                  </a:ext>
                </a:extLst>
              </a:tr>
              <a:tr h="388201">
                <a:tc>
                  <a:txBody>
                    <a:bodyPr/>
                    <a:lstStyle/>
                    <a:p>
                      <a:pPr marL="0" algn="l" rtl="0" eaLnBrk="1" fontAlgn="ctr" latinLnBrk="0" hangingPunct="1"/>
                      <a:r>
                        <a:rPr kumimoji="0" lang="en-ZA" sz="1800" b="0" i="0" u="none" strike="noStrike" kern="1200" dirty="0" err="1" smtClean="0">
                          <a:solidFill>
                            <a:srgbClr val="000000"/>
                          </a:solidFill>
                          <a:effectLst/>
                          <a:latin typeface="Arial"/>
                          <a:ea typeface="+mn-ea"/>
                          <a:cs typeface="+mn-cs"/>
                        </a:rPr>
                        <a:t>Rusternburg</a:t>
                      </a:r>
                      <a:r>
                        <a:rPr kumimoji="0" lang="en-ZA" sz="1800" b="0" i="0" u="none" strike="noStrike" kern="1200" dirty="0" smtClean="0">
                          <a:solidFill>
                            <a:srgbClr val="000000"/>
                          </a:solidFill>
                          <a:effectLst/>
                          <a:latin typeface="Arial"/>
                          <a:ea typeface="+mn-ea"/>
                          <a:cs typeface="+mn-cs"/>
                        </a:rPr>
                        <a:t> LM</a:t>
                      </a:r>
                    </a:p>
                  </a:txBody>
                  <a:tcPr marL="12701" marR="12701" marT="9527" marB="0" anchor="ctr"/>
                </a:tc>
                <a:tc>
                  <a:txBody>
                    <a:bodyPr/>
                    <a:lstStyle/>
                    <a:p>
                      <a:pPr marL="0" algn="r" rtl="0" eaLnBrk="1" fontAlgn="ctr" latinLnBrk="0" hangingPunct="1"/>
                      <a:r>
                        <a:rPr kumimoji="0" lang="en-ZA" sz="1800" b="0" i="0" u="none" strike="noStrike" kern="1200" baseline="0" dirty="0" smtClean="0">
                          <a:solidFill>
                            <a:schemeClr val="tx1"/>
                          </a:solidFill>
                          <a:effectLst/>
                          <a:latin typeface="Arial"/>
                          <a:ea typeface="+mn-ea"/>
                          <a:cs typeface="+mn-cs"/>
                        </a:rPr>
                        <a:t> 20 000 000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19 997</a:t>
                      </a:r>
                      <a:r>
                        <a:rPr kumimoji="0" lang="en-ZA" sz="1800" b="0" i="0" u="none" strike="noStrike" kern="1200" baseline="0" dirty="0" smtClean="0">
                          <a:solidFill>
                            <a:schemeClr val="tx1"/>
                          </a:solidFill>
                          <a:effectLst/>
                          <a:latin typeface="Arial"/>
                          <a:ea typeface="+mn-ea"/>
                          <a:cs typeface="+mn-cs"/>
                        </a:rPr>
                        <a:t> 999</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5</a:t>
                      </a:r>
                      <a:endParaRPr kumimoji="0" lang="en-ZA" sz="1800" b="0" i="0" u="none" strike="noStrike" kern="1200" dirty="0">
                        <a:solidFill>
                          <a:schemeClr val="tx1"/>
                        </a:solidFill>
                        <a:effectLst/>
                        <a:latin typeface="Arial"/>
                        <a:ea typeface="+mn-ea"/>
                        <a:cs typeface="+mn-cs"/>
                      </a:endParaRPr>
                    </a:p>
                  </a:txBody>
                  <a:tcPr marL="10160" marR="10160" marT="7621" marB="0" anchor="b"/>
                </a:tc>
                <a:extLst>
                  <a:ext uri="{0D108BD9-81ED-4DB2-BD59-A6C34878D82A}">
                    <a16:rowId xmlns:a16="http://schemas.microsoft.com/office/drawing/2014/main" xmlns="" val="10001"/>
                  </a:ext>
                </a:extLst>
              </a:tr>
              <a:tr h="401934">
                <a:tc>
                  <a:txBody>
                    <a:bodyPr/>
                    <a:lstStyle/>
                    <a:p>
                      <a:pPr marL="0" algn="l" rtl="0" eaLnBrk="1" fontAlgn="ctr" latinLnBrk="0" hangingPunct="1"/>
                      <a:r>
                        <a:rPr kumimoji="0" lang="en-ZA" sz="1800" b="0" i="0" u="none" strike="noStrike" kern="1200" dirty="0" err="1" smtClean="0">
                          <a:solidFill>
                            <a:srgbClr val="000000"/>
                          </a:solidFill>
                          <a:effectLst/>
                          <a:latin typeface="Arial"/>
                          <a:ea typeface="+mn-ea"/>
                          <a:cs typeface="+mn-cs"/>
                        </a:rPr>
                        <a:t>Kgetlengrivier</a:t>
                      </a:r>
                      <a:r>
                        <a:rPr kumimoji="0" lang="en-ZA" sz="1800" b="0" i="0" u="none" strike="noStrike" kern="1200" dirty="0" smtClean="0">
                          <a:solidFill>
                            <a:srgbClr val="000000"/>
                          </a:solidFill>
                          <a:effectLst/>
                          <a:latin typeface="Arial"/>
                          <a:ea typeface="+mn-ea"/>
                          <a:cs typeface="+mn-cs"/>
                        </a:rPr>
                        <a:t> LM</a:t>
                      </a:r>
                      <a:endParaRPr kumimoji="0" lang="en-ZA" sz="1800" b="0" i="0" u="none" strike="noStrike" kern="1200" dirty="0">
                        <a:solidFill>
                          <a:srgbClr val="000000"/>
                        </a:solidFill>
                        <a:effectLst/>
                        <a:latin typeface="Arial"/>
                        <a:ea typeface="+mn-ea"/>
                        <a:cs typeface="+mn-cs"/>
                      </a:endParaRPr>
                    </a:p>
                  </a:txBody>
                  <a:tcPr marL="12701" marR="12701" marT="9527" marB="0" anchor="ctr"/>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 44 300 000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20 625 146</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23 674 854</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5</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extLst>
                  <a:ext uri="{0D108BD9-81ED-4DB2-BD59-A6C34878D82A}">
                    <a16:rowId xmlns:a16="http://schemas.microsoft.com/office/drawing/2014/main" xmlns="" val="10002"/>
                  </a:ext>
                </a:extLst>
              </a:tr>
              <a:tr h="361740">
                <a:tc>
                  <a:txBody>
                    <a:bodyPr/>
                    <a:lstStyle/>
                    <a:p>
                      <a:pPr marL="0" algn="l" rtl="0" eaLnBrk="1" fontAlgn="ctr" latinLnBrk="0" hangingPunct="1"/>
                      <a:r>
                        <a:rPr kumimoji="0" lang="en-ZA" sz="1800" b="0" i="0" u="none" strike="noStrike" kern="1200" dirty="0" smtClean="0">
                          <a:solidFill>
                            <a:srgbClr val="000000"/>
                          </a:solidFill>
                          <a:effectLst/>
                          <a:latin typeface="Arial"/>
                          <a:ea typeface="+mn-ea"/>
                          <a:cs typeface="+mn-cs"/>
                        </a:rPr>
                        <a:t>Moses </a:t>
                      </a:r>
                      <a:r>
                        <a:rPr kumimoji="0" lang="en-ZA" sz="1800" b="0" i="0" u="none" strike="noStrike" kern="1200" dirty="0" err="1" smtClean="0">
                          <a:solidFill>
                            <a:srgbClr val="000000"/>
                          </a:solidFill>
                          <a:effectLst/>
                          <a:latin typeface="Arial"/>
                          <a:ea typeface="+mn-ea"/>
                          <a:cs typeface="+mn-cs"/>
                        </a:rPr>
                        <a:t>Kotane</a:t>
                      </a:r>
                      <a:r>
                        <a:rPr kumimoji="0" lang="en-ZA" sz="1800" b="0" i="0" u="none" strike="noStrike" kern="1200" dirty="0" smtClean="0">
                          <a:solidFill>
                            <a:srgbClr val="000000"/>
                          </a:solidFill>
                          <a:effectLst/>
                          <a:latin typeface="Arial"/>
                          <a:ea typeface="+mn-ea"/>
                          <a:cs typeface="+mn-cs"/>
                        </a:rPr>
                        <a:t> LM</a:t>
                      </a:r>
                      <a:endParaRPr kumimoji="0" lang="en-ZA" sz="1800" b="0" i="0" u="none" strike="noStrike" kern="1200" dirty="0">
                        <a:solidFill>
                          <a:srgbClr val="000000"/>
                        </a:solidFill>
                        <a:effectLst/>
                        <a:latin typeface="Arial"/>
                        <a:ea typeface="+mn-ea"/>
                        <a:cs typeface="+mn-cs"/>
                      </a:endParaRPr>
                    </a:p>
                  </a:txBody>
                  <a:tcPr marL="12701" marR="12701" marT="9527" marB="0" anchor="ctr"/>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 24 750 000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15 789 657</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8 960 342</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9</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extLst>
                  <a:ext uri="{0D108BD9-81ED-4DB2-BD59-A6C34878D82A}">
                    <a16:rowId xmlns:a16="http://schemas.microsoft.com/office/drawing/2014/main" xmlns="" val="10003"/>
                  </a:ext>
                </a:extLst>
              </a:tr>
              <a:tr h="371789">
                <a:tc>
                  <a:txBody>
                    <a:bodyPr/>
                    <a:lstStyle/>
                    <a:p>
                      <a:pPr marL="0" algn="l" rtl="0" eaLnBrk="1" fontAlgn="ctr" latinLnBrk="0" hangingPunct="1"/>
                      <a:r>
                        <a:rPr kumimoji="0" lang="en-ZA" sz="1800" b="0" i="0" u="none" strike="noStrike" kern="1200" dirty="0" err="1" smtClean="0">
                          <a:solidFill>
                            <a:schemeClr val="tx1"/>
                          </a:solidFill>
                          <a:effectLst/>
                          <a:latin typeface="Arial"/>
                          <a:ea typeface="+mn-ea"/>
                          <a:cs typeface="+mn-cs"/>
                        </a:rPr>
                        <a:t>Kgetlengrivier</a:t>
                      </a:r>
                      <a:r>
                        <a:rPr kumimoji="0" lang="en-ZA" sz="1800" b="0" i="0" u="none" strike="noStrike" kern="1200" dirty="0" smtClean="0">
                          <a:solidFill>
                            <a:schemeClr val="tx1"/>
                          </a:solidFill>
                          <a:effectLst/>
                          <a:latin typeface="Arial"/>
                          <a:ea typeface="+mn-ea"/>
                          <a:cs typeface="+mn-cs"/>
                        </a:rPr>
                        <a:t> LM</a:t>
                      </a:r>
                    </a:p>
                  </a:txBody>
                  <a:tcPr marL="10160" marR="10160" marT="7621" marB="0" anchor="ctr"/>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 25 000 000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baseline="0" dirty="0" smtClean="0">
                          <a:solidFill>
                            <a:schemeClr val="tx1"/>
                          </a:solidFill>
                          <a:effectLst/>
                          <a:latin typeface="Arial"/>
                          <a:ea typeface="+mn-ea"/>
                          <a:cs typeface="+mn-cs"/>
                        </a:rPr>
                        <a:t>1 004 344</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23 995 655</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1</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extLst>
                  <a:ext uri="{0D108BD9-81ED-4DB2-BD59-A6C34878D82A}">
                    <a16:rowId xmlns:a16="http://schemas.microsoft.com/office/drawing/2014/main" xmlns="" val="10004"/>
                  </a:ext>
                </a:extLst>
              </a:tr>
              <a:tr h="422030">
                <a:tc>
                  <a:txBody>
                    <a:bodyPr/>
                    <a:lstStyle/>
                    <a:p>
                      <a:pPr marL="0" algn="l" rtl="0" eaLnBrk="1" fontAlgn="ctr" latinLnBrk="0" hangingPunct="1"/>
                      <a:r>
                        <a:rPr kumimoji="0" lang="en-ZA" sz="1800" b="0" i="0" u="none" strike="noStrike" kern="1200" dirty="0" smtClean="0">
                          <a:solidFill>
                            <a:schemeClr val="tx1"/>
                          </a:solidFill>
                          <a:effectLst/>
                          <a:latin typeface="Arial"/>
                          <a:ea typeface="+mn-ea"/>
                          <a:cs typeface="+mn-cs"/>
                        </a:rPr>
                        <a:t>Ngaka Modiri Molema DM </a:t>
                      </a:r>
                      <a:endParaRPr kumimoji="0" lang="en-ZA" sz="1800" b="0" i="0" u="none" strike="noStrike" kern="1200" dirty="0">
                        <a:solidFill>
                          <a:schemeClr val="tx1"/>
                        </a:solidFill>
                        <a:effectLst/>
                        <a:latin typeface="Arial"/>
                        <a:ea typeface="+mn-ea"/>
                        <a:cs typeface="+mn-cs"/>
                      </a:endParaRPr>
                    </a:p>
                  </a:txBody>
                  <a:tcPr marL="10160" marR="10160" marT="7621" marB="0" anchor="ctr"/>
                </a:tc>
                <a:tc>
                  <a:txBody>
                    <a:bodyPr/>
                    <a:lstStyle/>
                    <a:p>
                      <a:pPr marL="0" algn="r" rtl="0" eaLnBrk="1" fontAlgn="ctr" latinLnBrk="0" hangingPunct="1"/>
                      <a:r>
                        <a:rPr kumimoji="0" lang="en-ZA" sz="1800" b="0" i="0" u="none" strike="noStrike" kern="1200" baseline="0" dirty="0" smtClean="0">
                          <a:solidFill>
                            <a:schemeClr val="tx1"/>
                          </a:solidFill>
                          <a:effectLst/>
                          <a:latin typeface="Arial"/>
                          <a:ea typeface="+mn-ea"/>
                          <a:cs typeface="+mn-cs"/>
                        </a:rPr>
                        <a:t>157 674 000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152 302 008</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tc>
                  <a:txBody>
                    <a:bodyPr/>
                    <a:lstStyle/>
                    <a:p>
                      <a:pPr marL="0" algn="r" rtl="0" eaLnBrk="1" fontAlgn="ctr" latinLnBrk="0" hangingPunct="1"/>
                      <a:r>
                        <a:rPr kumimoji="0" lang="en-ZA" sz="1800" b="0" i="0" u="none" strike="noStrike" kern="1200" dirty="0" smtClean="0">
                          <a:solidFill>
                            <a:schemeClr val="tx1"/>
                          </a:solidFill>
                          <a:effectLst/>
                          <a:latin typeface="Arial"/>
                          <a:ea typeface="+mn-ea"/>
                          <a:cs typeface="+mn-cs"/>
                        </a:rPr>
                        <a:t>0</a:t>
                      </a:r>
                      <a:endParaRPr kumimoji="0" lang="en-ZA" sz="1800" b="0" i="0" u="none" strike="noStrike" kern="1200" dirty="0">
                        <a:solidFill>
                          <a:schemeClr val="tx1"/>
                        </a:solidFill>
                        <a:effectLst/>
                        <a:latin typeface="Arial"/>
                        <a:ea typeface="+mn-ea"/>
                        <a:cs typeface="+mn-cs"/>
                      </a:endParaRPr>
                    </a:p>
                  </a:txBody>
                  <a:tcPr marL="10160" marR="10160" marT="7621" marB="0" anchor="b"/>
                </a:tc>
                <a:extLst>
                  <a:ext uri="{0D108BD9-81ED-4DB2-BD59-A6C34878D82A}">
                    <a16:rowId xmlns:a16="http://schemas.microsoft.com/office/drawing/2014/main" xmlns="" val="10005"/>
                  </a:ext>
                </a:extLst>
              </a:tr>
              <a:tr h="522515">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Dr Ruth </a:t>
                      </a:r>
                      <a:r>
                        <a:rPr kumimoji="0" lang="en-ZA" sz="1800" b="0" i="0" u="none" strike="noStrike" kern="1200" cap="none" spc="0" normalizeH="0" baseline="0" noProof="0" dirty="0" err="1" smtClean="0">
                          <a:ln>
                            <a:noFill/>
                          </a:ln>
                          <a:solidFill>
                            <a:srgbClr val="000000"/>
                          </a:solidFill>
                          <a:effectLst/>
                          <a:uLnTx/>
                          <a:uFillTx/>
                          <a:latin typeface="Arial"/>
                          <a:ea typeface="+mn-ea"/>
                          <a:cs typeface="+mn-cs"/>
                        </a:rPr>
                        <a:t>Segomotsi</a:t>
                      </a:r>
                      <a:r>
                        <a:rPr kumimoji="0" lang="en-ZA" sz="1800" b="0" i="0" u="none" strike="noStrike" kern="1200" cap="none" spc="0" normalizeH="0" baseline="0" noProof="0" dirty="0" smtClean="0">
                          <a:ln>
                            <a:noFill/>
                          </a:ln>
                          <a:solidFill>
                            <a:srgbClr val="000000"/>
                          </a:solidFill>
                          <a:effectLst/>
                          <a:uLnTx/>
                          <a:uFillTx/>
                          <a:latin typeface="Arial"/>
                          <a:ea typeface="+mn-ea"/>
                          <a:cs typeface="+mn-cs"/>
                        </a:rPr>
                        <a:t> </a:t>
                      </a:r>
                      <a:r>
                        <a:rPr kumimoji="0" lang="en-ZA" sz="1800" b="0" i="0" u="none" strike="noStrike" kern="1200" cap="none" spc="0" normalizeH="0" baseline="0" noProof="0" dirty="0" err="1" smtClean="0">
                          <a:ln>
                            <a:noFill/>
                          </a:ln>
                          <a:solidFill>
                            <a:srgbClr val="000000"/>
                          </a:solidFill>
                          <a:effectLst/>
                          <a:uLnTx/>
                          <a:uFillTx/>
                          <a:latin typeface="Arial"/>
                          <a:ea typeface="+mn-ea"/>
                          <a:cs typeface="+mn-cs"/>
                        </a:rPr>
                        <a:t>Mompati</a:t>
                      </a:r>
                      <a:r>
                        <a:rPr kumimoji="0" lang="en-ZA" sz="1800" b="0" i="0" u="none" strike="noStrike" kern="1200" cap="none" spc="0" normalizeH="0" baseline="0" noProof="0" dirty="0" smtClean="0">
                          <a:ln>
                            <a:noFill/>
                          </a:ln>
                          <a:solidFill>
                            <a:srgbClr val="000000"/>
                          </a:solidFill>
                          <a:effectLst/>
                          <a:uLnTx/>
                          <a:uFillTx/>
                          <a:latin typeface="Arial"/>
                          <a:ea typeface="+mn-ea"/>
                          <a:cs typeface="+mn-cs"/>
                        </a:rPr>
                        <a:t> DM</a:t>
                      </a:r>
                    </a:p>
                  </a:txBody>
                  <a:tcPr marL="10160" marR="10160" marT="7619"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a:ea typeface="+mn-ea"/>
                          <a:cs typeface="+mn-cs"/>
                        </a:rPr>
                        <a:t>40 425 000</a:t>
                      </a:r>
                    </a:p>
                  </a:txBody>
                  <a:tcPr marL="10160" marR="10160" marT="7619"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a:ea typeface="+mn-ea"/>
                          <a:cs typeface="+mn-cs"/>
                        </a:rPr>
                        <a:t>36,700 000</a:t>
                      </a:r>
                    </a:p>
                  </a:txBody>
                  <a:tcPr marL="10160" marR="10160" marT="7621"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a:ea typeface="+mn-ea"/>
                          <a:cs typeface="+mn-cs"/>
                        </a:rPr>
                        <a:t>3 300 000</a:t>
                      </a:r>
                    </a:p>
                  </a:txBody>
                  <a:tcPr marL="10160" marR="10160" marT="7621"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dirty="0" smtClean="0">
                          <a:ln>
                            <a:noFill/>
                          </a:ln>
                          <a:solidFill>
                            <a:prstClr val="black"/>
                          </a:solidFill>
                          <a:effectLst/>
                          <a:uLnTx/>
                          <a:uFillTx/>
                          <a:latin typeface="Arial"/>
                          <a:ea typeface="+mn-ea"/>
                          <a:cs typeface="+mn-cs"/>
                        </a:rPr>
                        <a:t>0</a:t>
                      </a:r>
                      <a:endParaRPr kumimoji="0" lang="en-ZA" sz="2000" b="0" i="0" u="none" strike="noStrike" kern="1200" cap="none" spc="0" normalizeH="0" baseline="0" dirty="0">
                        <a:ln>
                          <a:noFill/>
                        </a:ln>
                        <a:solidFill>
                          <a:prstClr val="black"/>
                        </a:solidFill>
                        <a:effectLst/>
                        <a:uLnTx/>
                        <a:uFillTx/>
                        <a:latin typeface="Arial"/>
                        <a:ea typeface="+mn-ea"/>
                        <a:cs typeface="+mn-cs"/>
                      </a:endParaRPr>
                    </a:p>
                  </a:txBody>
                  <a:tcPr marL="10160" marR="10160" marT="7621"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dirty="0" smtClean="0">
                          <a:ln>
                            <a:noFill/>
                          </a:ln>
                          <a:solidFill>
                            <a:prstClr val="black"/>
                          </a:solidFill>
                          <a:effectLst/>
                          <a:uLnTx/>
                          <a:uFillTx/>
                          <a:latin typeface="Arial"/>
                          <a:ea typeface="+mn-ea"/>
                          <a:cs typeface="+mn-cs"/>
                        </a:rPr>
                        <a:t>2</a:t>
                      </a:r>
                      <a:endParaRPr kumimoji="0" lang="en-ZA" sz="2000" b="0" i="0" u="none" strike="noStrike" kern="1200" cap="none" spc="0" normalizeH="0" baseline="0" dirty="0">
                        <a:ln>
                          <a:noFill/>
                        </a:ln>
                        <a:solidFill>
                          <a:prstClr val="black"/>
                        </a:solidFill>
                        <a:effectLst/>
                        <a:uLnTx/>
                        <a:uFillTx/>
                        <a:latin typeface="Arial"/>
                        <a:ea typeface="+mn-ea"/>
                        <a:cs typeface="+mn-cs"/>
                      </a:endParaRPr>
                    </a:p>
                  </a:txBody>
                  <a:tcPr marL="10160" marR="10160" marT="7621" marB="0" anchor="b"/>
                </a:tc>
                <a:extLst>
                  <a:ext uri="{0D108BD9-81ED-4DB2-BD59-A6C34878D82A}">
                    <a16:rowId xmlns:a16="http://schemas.microsoft.com/office/drawing/2014/main" xmlns="" val="10006"/>
                  </a:ext>
                </a:extLst>
              </a:tr>
              <a:tr h="37823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rgbClr val="000000"/>
                          </a:solidFill>
                          <a:effectLst/>
                          <a:uLnTx/>
                          <a:uFillTx/>
                          <a:latin typeface="Arial"/>
                          <a:ea typeface="+mn-ea"/>
                          <a:cs typeface="+mn-cs"/>
                        </a:rPr>
                        <a:t>Madibeng LM </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a:ea typeface="+mn-ea"/>
                          <a:cs typeface="+mn-cs"/>
                        </a:rPr>
                        <a:t>Contractor was terminated due to non- performance and compliance with municipal SCM </a:t>
                      </a:r>
                      <a:endParaRPr kumimoji="0" lang="en-ZA" sz="1800" b="0" i="0" u="none" strike="noStrike" kern="1200" cap="none" spc="0" normalizeH="0" baseline="0" noProof="0" dirty="0" smtClean="0">
                        <a:ln>
                          <a:noFill/>
                        </a:ln>
                        <a:solidFill>
                          <a:srgbClr val="000000"/>
                        </a:solidFill>
                        <a:effectLst/>
                        <a:uLnTx/>
                        <a:uFillTx/>
                        <a:latin typeface="Arial"/>
                        <a:ea typeface="+mn-ea"/>
                        <a:cs typeface="+mn-cs"/>
                      </a:endParaRPr>
                    </a:p>
                  </a:txBody>
                  <a:tcPr marL="10160" marR="10160" marT="7619"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rial"/>
                          <a:ea typeface="+mn-ea"/>
                          <a:cs typeface="+mn-cs"/>
                        </a:rPr>
                        <a:t>21 800 000</a:t>
                      </a:r>
                    </a:p>
                  </a:txBody>
                  <a:tcPr marL="10160" marR="10160" marT="7619"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a:ea typeface="+mn-ea"/>
                          <a:cs typeface="+mn-cs"/>
                        </a:rPr>
                        <a:t>6 367 915</a:t>
                      </a:r>
                    </a:p>
                  </a:txBody>
                  <a:tcPr marL="10160" marR="10160" marT="7621"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uLnTx/>
                          <a:uFillTx/>
                          <a:latin typeface="Arial"/>
                          <a:ea typeface="+mn-ea"/>
                          <a:cs typeface="+mn-cs"/>
                        </a:rPr>
                        <a:t>15,432,084</a:t>
                      </a:r>
                    </a:p>
                  </a:txBody>
                  <a:tcPr marL="10160" marR="10160" marT="7621"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dirty="0" smtClean="0">
                          <a:ln>
                            <a:noFill/>
                          </a:ln>
                          <a:solidFill>
                            <a:prstClr val="black"/>
                          </a:solidFill>
                          <a:effectLst/>
                          <a:uLnTx/>
                          <a:uFillTx/>
                          <a:latin typeface="Arial"/>
                          <a:ea typeface="+mn-ea"/>
                          <a:cs typeface="+mn-cs"/>
                        </a:rPr>
                        <a:t>2</a:t>
                      </a:r>
                      <a:endParaRPr kumimoji="0" lang="en-ZA" sz="2000" b="0" i="0" u="none" strike="noStrike" kern="1200" cap="none" spc="0" normalizeH="0" baseline="0" dirty="0">
                        <a:ln>
                          <a:noFill/>
                        </a:ln>
                        <a:solidFill>
                          <a:prstClr val="black"/>
                        </a:solidFill>
                        <a:effectLst/>
                        <a:uLnTx/>
                        <a:uFillTx/>
                        <a:latin typeface="Arial"/>
                        <a:ea typeface="+mn-ea"/>
                        <a:cs typeface="+mn-cs"/>
                      </a:endParaRPr>
                    </a:p>
                  </a:txBody>
                  <a:tcPr marL="10160" marR="10160" marT="7621" marB="0" anchor="b"/>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2000" b="0" i="0" u="none" strike="noStrike" kern="1200" cap="none" spc="0" normalizeH="0" baseline="0" dirty="0" smtClean="0">
                          <a:ln>
                            <a:noFill/>
                          </a:ln>
                          <a:solidFill>
                            <a:prstClr val="black"/>
                          </a:solidFill>
                          <a:effectLst/>
                          <a:uLnTx/>
                          <a:uFillTx/>
                          <a:latin typeface="Arial"/>
                          <a:ea typeface="+mn-ea"/>
                          <a:cs typeface="+mn-cs"/>
                        </a:rPr>
                        <a:t>0</a:t>
                      </a:r>
                      <a:endParaRPr kumimoji="0" lang="en-ZA" sz="2000" b="0" i="0" u="none" strike="noStrike" kern="1200" cap="none" spc="0" normalizeH="0" baseline="0" dirty="0">
                        <a:ln>
                          <a:noFill/>
                        </a:ln>
                        <a:solidFill>
                          <a:prstClr val="black"/>
                        </a:solidFill>
                        <a:effectLst/>
                        <a:uLnTx/>
                        <a:uFillTx/>
                        <a:latin typeface="Arial"/>
                        <a:ea typeface="+mn-ea"/>
                        <a:cs typeface="+mn-cs"/>
                      </a:endParaRPr>
                    </a:p>
                  </a:txBody>
                  <a:tcPr marL="10160" marR="10160" marT="7621" marB="0" anchor="b"/>
                </a:tc>
                <a:extLst>
                  <a:ext uri="{0D108BD9-81ED-4DB2-BD59-A6C34878D82A}">
                    <a16:rowId xmlns:a16="http://schemas.microsoft.com/office/drawing/2014/main" xmlns="" val="10007"/>
                  </a:ext>
                </a:extLst>
              </a:tr>
              <a:tr h="401934">
                <a:tc>
                  <a:txBody>
                    <a:bodyPr/>
                    <a:lstStyle/>
                    <a:p>
                      <a:pPr marL="0" algn="l" rtl="0" eaLnBrk="1" fontAlgn="ctr" latinLnBrk="0" hangingPunct="1"/>
                      <a:r>
                        <a:rPr kumimoji="0" lang="en-ZA" sz="1800" b="1" i="0" u="none" strike="noStrike" kern="1200" dirty="0" smtClean="0">
                          <a:solidFill>
                            <a:schemeClr val="tx1"/>
                          </a:solidFill>
                          <a:effectLst/>
                          <a:latin typeface="Arial"/>
                          <a:ea typeface="+mn-ea"/>
                          <a:cs typeface="+mn-cs"/>
                        </a:rPr>
                        <a:t>TOTAL</a:t>
                      </a:r>
                      <a:endParaRPr kumimoji="0" lang="en-ZA" sz="1800" b="1" i="0" u="none" strike="noStrike" kern="1200" dirty="0">
                        <a:solidFill>
                          <a:schemeClr val="tx1"/>
                        </a:solidFill>
                        <a:effectLst/>
                        <a:latin typeface="Arial"/>
                        <a:ea typeface="+mn-ea"/>
                        <a:cs typeface="+mn-cs"/>
                      </a:endParaRPr>
                    </a:p>
                  </a:txBody>
                  <a:tcPr marL="10160" marR="10160" marT="7621" marB="0" anchor="ctr"/>
                </a:tc>
                <a:tc>
                  <a:txBody>
                    <a:bodyPr/>
                    <a:lstStyle/>
                    <a:p>
                      <a:pPr marL="0" algn="r" rtl="0" eaLnBrk="1" fontAlgn="ctr" latinLnBrk="0" hangingPunct="1"/>
                      <a:r>
                        <a:rPr kumimoji="0" lang="en-ZA" sz="1800" b="1" i="0" u="none" strike="noStrike" kern="1200" dirty="0" smtClean="0">
                          <a:solidFill>
                            <a:schemeClr val="tx1"/>
                          </a:solidFill>
                          <a:effectLst/>
                          <a:latin typeface="Arial"/>
                          <a:ea typeface="+mn-ea"/>
                          <a:cs typeface="+mn-cs"/>
                        </a:rPr>
                        <a:t>333 949 000</a:t>
                      </a:r>
                      <a:endParaRPr kumimoji="0" lang="en-ZA" sz="1800" b="1" i="0" u="none" strike="noStrike" kern="1200" dirty="0">
                        <a:solidFill>
                          <a:schemeClr val="tx1"/>
                        </a:solidFill>
                        <a:effectLst/>
                        <a:latin typeface="Arial"/>
                        <a:ea typeface="+mn-ea"/>
                        <a:cs typeface="+mn-cs"/>
                      </a:endParaRPr>
                    </a:p>
                  </a:txBody>
                  <a:tcPr marL="10160" marR="10160" marT="7621" marB="0" anchor="ctr"/>
                </a:tc>
                <a:tc>
                  <a:txBody>
                    <a:bodyPr/>
                    <a:lstStyle/>
                    <a:p>
                      <a:pPr marL="0" algn="r" rtl="0" eaLnBrk="1" fontAlgn="ctr" latinLnBrk="0" hangingPunct="1"/>
                      <a:r>
                        <a:rPr kumimoji="0" lang="en-ZA" sz="1800" b="1" i="0" u="none" strike="noStrike" kern="1200" dirty="0" smtClean="0">
                          <a:solidFill>
                            <a:schemeClr val="tx1"/>
                          </a:solidFill>
                          <a:effectLst/>
                          <a:latin typeface="Arial"/>
                          <a:ea typeface="+mn-ea"/>
                          <a:cs typeface="+mn-cs"/>
                        </a:rPr>
                        <a:t>219 757 915</a:t>
                      </a:r>
                      <a:endParaRPr kumimoji="0" lang="en-ZA" sz="1800" b="1" i="0" u="none" strike="noStrike" kern="1200" dirty="0">
                        <a:solidFill>
                          <a:schemeClr val="tx1"/>
                        </a:solidFill>
                        <a:effectLst/>
                        <a:latin typeface="Arial"/>
                        <a:ea typeface="+mn-ea"/>
                        <a:cs typeface="+mn-cs"/>
                      </a:endParaRPr>
                    </a:p>
                  </a:txBody>
                  <a:tcPr marL="10160" marR="10160" marT="7621" marB="0" anchor="ctr"/>
                </a:tc>
                <a:tc>
                  <a:txBody>
                    <a:bodyPr/>
                    <a:lstStyle/>
                    <a:p>
                      <a:pPr marL="0" algn="r" rtl="0" eaLnBrk="1" fontAlgn="ctr" latinLnBrk="0" hangingPunct="1"/>
                      <a:r>
                        <a:rPr kumimoji="0" lang="en-ZA" sz="1800" b="1" i="0" u="none" strike="noStrike" kern="1200" dirty="0" smtClean="0">
                          <a:solidFill>
                            <a:schemeClr val="tx1"/>
                          </a:solidFill>
                          <a:effectLst/>
                          <a:latin typeface="Arial"/>
                          <a:ea typeface="+mn-ea"/>
                          <a:cs typeface="+mn-cs"/>
                        </a:rPr>
                        <a:t>75 362 935</a:t>
                      </a:r>
                      <a:endParaRPr kumimoji="0" lang="en-ZA" sz="1800" b="1" i="0" u="none" strike="noStrike" kern="1200" dirty="0">
                        <a:solidFill>
                          <a:schemeClr val="tx1"/>
                        </a:solidFill>
                        <a:effectLst/>
                        <a:latin typeface="Arial"/>
                        <a:ea typeface="+mn-ea"/>
                        <a:cs typeface="+mn-cs"/>
                      </a:endParaRPr>
                    </a:p>
                  </a:txBody>
                  <a:tcPr marL="10160" marR="10160" marT="7621" marB="0" anchor="ctr"/>
                </a:tc>
                <a:tc>
                  <a:txBody>
                    <a:bodyPr/>
                    <a:lstStyle/>
                    <a:p>
                      <a:pPr marL="0" algn="r" rtl="0" eaLnBrk="1" fontAlgn="ctr" latinLnBrk="0" hangingPunct="1"/>
                      <a:r>
                        <a:rPr kumimoji="0" lang="en-ZA" sz="1800" b="1" i="0" u="none" strike="noStrike" kern="1200" dirty="0" smtClean="0">
                          <a:solidFill>
                            <a:schemeClr val="tx1"/>
                          </a:solidFill>
                          <a:effectLst/>
                          <a:latin typeface="Arial"/>
                          <a:ea typeface="+mn-ea"/>
                          <a:cs typeface="+mn-cs"/>
                        </a:rPr>
                        <a:t>17</a:t>
                      </a:r>
                      <a:endParaRPr kumimoji="0" lang="en-ZA" sz="1800" b="1" i="0" u="none" strike="noStrike" kern="1200" dirty="0">
                        <a:solidFill>
                          <a:schemeClr val="tx1"/>
                        </a:solidFill>
                        <a:effectLst/>
                        <a:latin typeface="Arial"/>
                        <a:ea typeface="+mn-ea"/>
                        <a:cs typeface="+mn-cs"/>
                      </a:endParaRPr>
                    </a:p>
                  </a:txBody>
                  <a:tcPr marL="10160" marR="10160" marT="7621" marB="0" anchor="ctr"/>
                </a:tc>
                <a:tc>
                  <a:txBody>
                    <a:bodyPr/>
                    <a:lstStyle/>
                    <a:p>
                      <a:pPr marL="0" algn="r" rtl="0" eaLnBrk="1" fontAlgn="ctr" latinLnBrk="0" hangingPunct="1"/>
                      <a:r>
                        <a:rPr kumimoji="0" lang="en-ZA" sz="1800" b="1" i="0" u="none" strike="noStrike" kern="1200" dirty="0" smtClean="0">
                          <a:solidFill>
                            <a:schemeClr val="tx1"/>
                          </a:solidFill>
                          <a:effectLst/>
                          <a:latin typeface="Arial"/>
                          <a:ea typeface="+mn-ea"/>
                          <a:cs typeface="+mn-cs"/>
                        </a:rPr>
                        <a:t>7</a:t>
                      </a:r>
                      <a:endParaRPr kumimoji="0" lang="en-ZA" sz="1800" b="1" i="0" u="none" strike="noStrike" kern="1200" dirty="0">
                        <a:solidFill>
                          <a:schemeClr val="tx1"/>
                        </a:solidFill>
                        <a:effectLst/>
                        <a:latin typeface="Arial"/>
                        <a:ea typeface="+mn-ea"/>
                        <a:cs typeface="+mn-cs"/>
                      </a:endParaRPr>
                    </a:p>
                  </a:txBody>
                  <a:tcPr marL="10160" marR="10160" marT="7621" marB="0" anchor="ct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26</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88043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599" y="-85334"/>
            <a:ext cx="11582401" cy="968864"/>
          </a:xfrm>
        </p:spPr>
        <p:txBody>
          <a:bodyPr/>
          <a:lstStyle/>
          <a:p>
            <a:pPr lvl="0" algn="l" defTabSz="914400" eaLnBrk="1" fontAlgn="auto" hangingPunct="1">
              <a:spcBef>
                <a:spcPts val="0"/>
              </a:spcBef>
              <a:spcAft>
                <a:spcPts val="0"/>
              </a:spcAft>
              <a:defRPr/>
            </a:pPr>
            <a:r>
              <a:rPr lang="en-ZA" altLang="en-US" sz="4000" dirty="0" smtClean="0">
                <a:latin typeface="Calibri"/>
                <a:ea typeface="+mn-ea"/>
                <a:cs typeface="+mn-cs"/>
              </a:rPr>
              <a:t>Overall challenges and remedial actions</a:t>
            </a:r>
            <a:endParaRPr lang="en-ZA" altLang="en-US" sz="4000" dirty="0">
              <a:latin typeface="Calibri"/>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3531460350"/>
              </p:ext>
            </p:extLst>
          </p:nvPr>
        </p:nvGraphicFramePr>
        <p:xfrm>
          <a:off x="609599" y="120883"/>
          <a:ext cx="10589444" cy="5940160"/>
        </p:xfrm>
        <a:graphic>
          <a:graphicData uri="http://schemas.openxmlformats.org/drawingml/2006/table">
            <a:tbl>
              <a:tblPr firstRow="1" bandRow="1">
                <a:tableStyleId>{5C22544A-7EE6-4342-B048-85BDC9FD1C3A}</a:tableStyleId>
              </a:tblPr>
              <a:tblGrid>
                <a:gridCol w="5442409">
                  <a:extLst>
                    <a:ext uri="{9D8B030D-6E8A-4147-A177-3AD203B41FA5}">
                      <a16:colId xmlns:a16="http://schemas.microsoft.com/office/drawing/2014/main" xmlns="" val="20000"/>
                    </a:ext>
                  </a:extLst>
                </a:gridCol>
                <a:gridCol w="5147035">
                  <a:extLst>
                    <a:ext uri="{9D8B030D-6E8A-4147-A177-3AD203B41FA5}">
                      <a16:colId xmlns:a16="http://schemas.microsoft.com/office/drawing/2014/main" xmlns="" val="20001"/>
                    </a:ext>
                  </a:extLst>
                </a:gridCol>
              </a:tblGrid>
              <a:tr h="491859">
                <a:tc>
                  <a:txBody>
                    <a:bodyPr/>
                    <a:lstStyle/>
                    <a:p>
                      <a:pPr algn="ctr"/>
                      <a:r>
                        <a:rPr lang="en-US" sz="2000" dirty="0">
                          <a:latin typeface="Arial" panose="020B0604020202020204" pitchFamily="34" charset="0"/>
                          <a:cs typeface="Arial" panose="020B0604020202020204" pitchFamily="34" charset="0"/>
                        </a:rPr>
                        <a:t>Operational Challenges</a:t>
                      </a:r>
                    </a:p>
                  </a:txBody>
                  <a:tcPr marL="91441" marR="91441" marT="34292" marB="34292" anchor="b"/>
                </a:tc>
                <a:tc>
                  <a:txBody>
                    <a:bodyPr/>
                    <a:lstStyle/>
                    <a:p>
                      <a:pPr algn="ctr"/>
                      <a:r>
                        <a:rPr lang="en-US" sz="2000" dirty="0">
                          <a:latin typeface="Arial" panose="020B0604020202020204" pitchFamily="34" charset="0"/>
                          <a:cs typeface="Arial" panose="020B0604020202020204" pitchFamily="34" charset="0"/>
                        </a:rPr>
                        <a:t>Proposed Solutions</a:t>
                      </a:r>
                    </a:p>
                  </a:txBody>
                  <a:tcPr marL="91441" marR="91441" marT="34292" marB="34292" anchor="b"/>
                </a:tc>
                <a:extLst>
                  <a:ext uri="{0D108BD9-81ED-4DB2-BD59-A6C34878D82A}">
                    <a16:rowId xmlns:a16="http://schemas.microsoft.com/office/drawing/2014/main" xmlns="" val="10000"/>
                  </a:ext>
                </a:extLst>
              </a:tr>
              <a:tr h="388201">
                <a:tc>
                  <a:txBody>
                    <a:bodyPr/>
                    <a:lstStyle/>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Hotspot Projects in NMMDM, contractor left site due to non-payment.</a:t>
                      </a: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Late submission of variation orders</a:t>
                      </a: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Madibeng 2017/2018&amp;2018/19 WSIG project accruals.</a:t>
                      </a: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Lack of Operations and maintenance strategy from the municipalities.</a:t>
                      </a: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 compliant to conditional grants </a:t>
                      </a: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Late payment of service providers </a:t>
                      </a: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Implementing on tribal land ,without the tribal resolution </a:t>
                      </a:r>
                      <a:endPar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Delays in the completion of WSIG projects</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txBody>
                  <a:tcPr marL="12701" marR="12701" marT="9527" marB="0"/>
                </a:tc>
                <a:tc>
                  <a:txBody>
                    <a:bodyPr/>
                    <a:lstStyle/>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Meeting with SW to take place on the 03 Dec 19 to finalize all accruals and unpaid invoices from hotspot project.</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Variation order should be prepared as early as possible to avoid standing  awaiting for approvals </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MW to finalize all accruals for 17/18 and retention monies .</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has engage all WSA to finalize and sign off Business Plans for WSIG 2018/19 FY</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Kgetlengrivier</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and Rustenburg Municipalities not adhering to the grant conditions, on payments of service providers working on </a:t>
                      </a:r>
                      <a:r>
                        <a:rPr kumimoji="0" lang="en-US" sz="16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Marikana</a:t>
                      </a:r>
                      <a:r>
                        <a:rPr kumimoji="0" lang="en-US"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pump station.</a:t>
                      </a:r>
                    </a:p>
                    <a:p>
                      <a:pPr marL="285750" marR="0" lvl="0" indent="-285750" algn="just"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Department to work with Water Boards to engage municipalities to plan and budget for O &amp; M.</a:t>
                      </a:r>
                    </a:p>
                    <a:p>
                      <a:pPr marL="285750" marR="0" lvl="0" indent="-285750" algn="just"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Municipalities to short circuit their procurement process through making provision for panel of contractor and professional Service Providers.</a:t>
                      </a:r>
                    </a:p>
                    <a:p>
                      <a:pPr marL="285750" marR="0" lvl="0" indent="-285750" algn="just"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Rigorous Project planning and implementation by municipalities with DWS </a:t>
                      </a:r>
                    </a:p>
                    <a:p>
                      <a:pPr marL="0" algn="r" rtl="0" eaLnBrk="1" fontAlgn="ctr" latinLnBrk="0" hangingPunct="1"/>
                      <a:endParaRPr kumimoji="0" lang="en-ZA" sz="1800" b="0" i="0" u="none" strike="noStrike" kern="1200" dirty="0">
                        <a:solidFill>
                          <a:schemeClr val="tx1"/>
                        </a:solidFill>
                        <a:effectLst/>
                        <a:latin typeface="Arial"/>
                        <a:ea typeface="+mn-ea"/>
                        <a:cs typeface="+mn-cs"/>
                      </a:endParaRPr>
                    </a:p>
                  </a:txBody>
                  <a:tcPr marL="10160" marR="10160" marT="7621" marB="0" anchor="b"/>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27</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894950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599" y="56068"/>
            <a:ext cx="11582401" cy="968864"/>
          </a:xfrm>
        </p:spPr>
        <p:txBody>
          <a:bodyPr/>
          <a:lstStyle/>
          <a:p>
            <a:pPr lvl="0" defTabSz="914400" eaLnBrk="1" fontAlgn="auto" hangingPunct="1">
              <a:lnSpc>
                <a:spcPct val="115000"/>
              </a:lnSpc>
              <a:spcBef>
                <a:spcPts val="0"/>
              </a:spcBef>
              <a:spcAft>
                <a:spcPts val="0"/>
              </a:spcAft>
              <a:defRPr/>
            </a:pPr>
            <a:r>
              <a:rPr lang="en-US" sz="3200" dirty="0">
                <a:solidFill>
                  <a:srgbClr val="000000"/>
                </a:solidFill>
                <a:ea typeface="+mn-ea"/>
              </a:rPr>
              <a:t>Drinking Water Hot Spots</a:t>
            </a:r>
            <a:r>
              <a:rPr lang="en-ZA" sz="1800" dirty="0">
                <a:solidFill>
                  <a:srgbClr val="000000"/>
                </a:solidFill>
                <a:latin typeface="Calibri"/>
                <a:ea typeface="+mn-ea"/>
              </a:rPr>
              <a:t/>
            </a:r>
            <a:br>
              <a:rPr lang="en-ZA" sz="1800" dirty="0">
                <a:solidFill>
                  <a:srgbClr val="000000"/>
                </a:solidFill>
                <a:latin typeface="Calibri"/>
                <a:ea typeface="+mn-ea"/>
              </a:rPr>
            </a:br>
            <a:endParaRPr lang="en-ZA" sz="3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31221559"/>
              </p:ext>
            </p:extLst>
          </p:nvPr>
        </p:nvGraphicFramePr>
        <p:xfrm>
          <a:off x="471340" y="725862"/>
          <a:ext cx="11227324" cy="5157795"/>
        </p:xfrm>
        <a:graphic>
          <a:graphicData uri="http://schemas.openxmlformats.org/drawingml/2006/table">
            <a:tbl>
              <a:tblPr firstRow="1" bandRow="1">
                <a:tableStyleId>{5C22544A-7EE6-4342-B048-85BDC9FD1C3A}</a:tableStyleId>
              </a:tblPr>
              <a:tblGrid>
                <a:gridCol w="5209277">
                  <a:extLst>
                    <a:ext uri="{9D8B030D-6E8A-4147-A177-3AD203B41FA5}">
                      <a16:colId xmlns:a16="http://schemas.microsoft.com/office/drawing/2014/main" xmlns="" val="20000"/>
                    </a:ext>
                  </a:extLst>
                </a:gridCol>
                <a:gridCol w="6018047">
                  <a:extLst>
                    <a:ext uri="{9D8B030D-6E8A-4147-A177-3AD203B41FA5}">
                      <a16:colId xmlns:a16="http://schemas.microsoft.com/office/drawing/2014/main" xmlns="" val="20001"/>
                    </a:ext>
                  </a:extLst>
                </a:gridCol>
              </a:tblGrid>
              <a:tr h="533277">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mn-lt"/>
                          <a:ea typeface="Times New Roman"/>
                          <a:cs typeface="Arial" pitchFamily="34" charset="0"/>
                        </a:rPr>
                        <a:t>HOTSPOT  WSA/AREA</a:t>
                      </a:r>
                      <a:endParaRPr lang="en-ZA" sz="2000" dirty="0" smtClean="0">
                        <a:solidFill>
                          <a:schemeClr val="bg1"/>
                        </a:solidFill>
                        <a:latin typeface="+mn-lt"/>
                        <a:ea typeface="Calibri"/>
                        <a:cs typeface="Arial" pitchFamily="34" charset="0"/>
                      </a:endParaRPr>
                    </a:p>
                  </a:txBody>
                  <a:tcPr marL="45351" marR="45351" marT="0" marB="0" anchor="b"/>
                </a:tc>
                <a:tc>
                  <a:txBody>
                    <a:bodyPr/>
                    <a:lstStyle/>
                    <a:p>
                      <a:pPr algn="ctr">
                        <a:lnSpc>
                          <a:spcPct val="115000"/>
                        </a:lnSpc>
                        <a:spcAft>
                          <a:spcPts val="0"/>
                        </a:spcAft>
                      </a:pPr>
                      <a:r>
                        <a:rPr lang="en-US" sz="2000" b="1" dirty="0" smtClean="0">
                          <a:solidFill>
                            <a:schemeClr val="bg1"/>
                          </a:solidFill>
                          <a:latin typeface="+mn-lt"/>
                          <a:ea typeface="Times New Roman"/>
                          <a:cs typeface="Arial" pitchFamily="34" charset="0"/>
                        </a:rPr>
                        <a:t>INTERVENTION REQUIRED</a:t>
                      </a:r>
                      <a:r>
                        <a:rPr lang="en-US" sz="2000" b="1" baseline="0" dirty="0" smtClean="0">
                          <a:solidFill>
                            <a:schemeClr val="bg1"/>
                          </a:solidFill>
                          <a:latin typeface="+mn-lt"/>
                          <a:ea typeface="Times New Roman"/>
                          <a:cs typeface="Arial" pitchFamily="34" charset="0"/>
                        </a:rPr>
                        <a:t> </a:t>
                      </a:r>
                      <a:r>
                        <a:rPr lang="en-US" sz="2000" b="1" dirty="0" smtClean="0">
                          <a:solidFill>
                            <a:schemeClr val="bg1"/>
                          </a:solidFill>
                          <a:latin typeface="+mn-lt"/>
                          <a:ea typeface="Times New Roman"/>
                          <a:cs typeface="Arial" pitchFamily="34" charset="0"/>
                        </a:rPr>
                        <a:t> </a:t>
                      </a:r>
                      <a:endParaRPr lang="en-ZA" sz="2000" dirty="0">
                        <a:solidFill>
                          <a:schemeClr val="bg1"/>
                        </a:solidFill>
                        <a:latin typeface="+mn-lt"/>
                        <a:ea typeface="Calibri"/>
                        <a:cs typeface="Arial" pitchFamily="34" charset="0"/>
                      </a:endParaRPr>
                    </a:p>
                  </a:txBody>
                  <a:tcPr marL="45351" marR="45351" marT="0" marB="0" anchor="b"/>
                </a:tc>
                <a:extLst>
                  <a:ext uri="{0D108BD9-81ED-4DB2-BD59-A6C34878D82A}">
                    <a16:rowId xmlns:a16="http://schemas.microsoft.com/office/drawing/2014/main" xmlns="" val="10000"/>
                  </a:ext>
                </a:extLst>
              </a:tr>
              <a:tr h="530541">
                <a:tc>
                  <a:txBody>
                    <a:bodyPr/>
                    <a:lstStyle/>
                    <a:p>
                      <a:pPr algn="l">
                        <a:lnSpc>
                          <a:spcPct val="115000"/>
                        </a:lnSpc>
                        <a:spcAft>
                          <a:spcPts val="0"/>
                        </a:spcAft>
                      </a:pPr>
                      <a:r>
                        <a:rPr lang="en-GB" altLang="en-US" sz="1600" dirty="0" smtClean="0">
                          <a:latin typeface="Arial" panose="020B0604020202020204" pitchFamily="34" charset="0"/>
                          <a:ea typeface="ＭＳ Ｐゴシック" pitchFamily="34" charset="-128"/>
                          <a:cs typeface="Arial" panose="020B0604020202020204" pitchFamily="34" charset="0"/>
                        </a:rPr>
                        <a:t>Madibeng</a:t>
                      </a:r>
                      <a:r>
                        <a:rPr lang="en-GB" altLang="en-US" sz="1600" baseline="0" dirty="0" smtClean="0">
                          <a:latin typeface="Arial" panose="020B0604020202020204" pitchFamily="34" charset="0"/>
                          <a:ea typeface="ＭＳ Ｐゴシック" pitchFamily="34" charset="-128"/>
                          <a:cs typeface="Arial" panose="020B0604020202020204" pitchFamily="34" charset="0"/>
                        </a:rPr>
                        <a:t> LM- </a:t>
                      </a:r>
                      <a:r>
                        <a:rPr lang="en-GB" altLang="en-US" sz="1600" dirty="0" err="1" smtClean="0">
                          <a:latin typeface="Arial" panose="020B0604020202020204" pitchFamily="34" charset="0"/>
                          <a:ea typeface="ＭＳ Ｐゴシック" pitchFamily="34" charset="-128"/>
                          <a:cs typeface="Arial" panose="020B0604020202020204" pitchFamily="34" charset="0"/>
                        </a:rPr>
                        <a:t>Mmakau</a:t>
                      </a:r>
                      <a:r>
                        <a:rPr lang="en-GB" altLang="en-US" sz="1600" dirty="0" smtClean="0">
                          <a:latin typeface="Arial" panose="020B0604020202020204" pitchFamily="34" charset="0"/>
                          <a:ea typeface="ＭＳ Ｐゴシック" pitchFamily="34" charset="-128"/>
                          <a:cs typeface="Arial" panose="020B0604020202020204" pitchFamily="34" charset="0"/>
                        </a:rPr>
                        <a:t>, </a:t>
                      </a:r>
                      <a:r>
                        <a:rPr lang="en-GB" altLang="en-US" sz="1600" dirty="0" err="1" smtClean="0">
                          <a:latin typeface="Arial" panose="020B0604020202020204" pitchFamily="34" charset="0"/>
                          <a:ea typeface="ＭＳ Ｐゴシック" pitchFamily="34" charset="-128"/>
                          <a:cs typeface="Arial" panose="020B0604020202020204" pitchFamily="34" charset="0"/>
                        </a:rPr>
                        <a:t>Lethlabile</a:t>
                      </a:r>
                      <a:r>
                        <a:rPr lang="en-GB" altLang="en-US" sz="1600" dirty="0" smtClean="0">
                          <a:latin typeface="Arial" panose="020B0604020202020204" pitchFamily="34" charset="0"/>
                          <a:ea typeface="ＭＳ Ｐゴシック" pitchFamily="34" charset="-128"/>
                          <a:cs typeface="Arial" panose="020B0604020202020204" pitchFamily="34" charset="0"/>
                        </a:rPr>
                        <a:t>, </a:t>
                      </a:r>
                      <a:r>
                        <a:rPr lang="en-GB" altLang="en-US" sz="1600" dirty="0" err="1" smtClean="0">
                          <a:latin typeface="Arial" panose="020B0604020202020204" pitchFamily="34" charset="0"/>
                          <a:ea typeface="ＭＳ Ｐゴシック" pitchFamily="34" charset="-128"/>
                          <a:cs typeface="Arial" panose="020B0604020202020204" pitchFamily="34" charset="0"/>
                        </a:rPr>
                        <a:t>Majakaneng</a:t>
                      </a:r>
                      <a:r>
                        <a:rPr lang="en-GB" altLang="en-US" sz="1600" dirty="0" smtClean="0">
                          <a:latin typeface="Arial" panose="020B0604020202020204" pitchFamily="34" charset="0"/>
                          <a:ea typeface="ＭＳ Ｐゴシック" pitchFamily="34" charset="-128"/>
                          <a:cs typeface="Arial" panose="020B0604020202020204" pitchFamily="34" charset="0"/>
                        </a:rPr>
                        <a:t> , </a:t>
                      </a:r>
                      <a:r>
                        <a:rPr lang="en-GB" altLang="en-US" sz="1600" dirty="0" err="1" smtClean="0">
                          <a:latin typeface="Arial" panose="020B0604020202020204" pitchFamily="34" charset="0"/>
                          <a:ea typeface="ＭＳ Ｐゴシック" pitchFamily="34" charset="-128"/>
                          <a:cs typeface="Arial" panose="020B0604020202020204" pitchFamily="34" charset="0"/>
                        </a:rPr>
                        <a:t>Jerico</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marL="285750" indent="-285750" algn="just">
                        <a:buFont typeface="Arial" panose="020B0604020202020204" pitchFamily="34" charset="0"/>
                        <a:buChar char="•"/>
                      </a:pPr>
                      <a:r>
                        <a:rPr lang="en-GB" altLang="en-US" sz="1600" dirty="0" smtClean="0">
                          <a:latin typeface="Arial" panose="020B0604020202020204" pitchFamily="34" charset="0"/>
                          <a:ea typeface="ＭＳ Ｐゴシック" pitchFamily="34" charset="-128"/>
                          <a:cs typeface="Arial" panose="020B0604020202020204" pitchFamily="34" charset="0"/>
                        </a:rPr>
                        <a:t>Fast tracking of upgrading of the</a:t>
                      </a:r>
                      <a:r>
                        <a:rPr lang="en-GB" altLang="en-US" sz="1600" baseline="0" dirty="0" smtClean="0">
                          <a:latin typeface="Arial" panose="020B0604020202020204" pitchFamily="34" charset="0"/>
                          <a:ea typeface="ＭＳ Ｐゴシック" pitchFamily="34" charset="-128"/>
                          <a:cs typeface="Arial" panose="020B0604020202020204" pitchFamily="34" charset="0"/>
                        </a:rPr>
                        <a:t> </a:t>
                      </a:r>
                      <a:r>
                        <a:rPr lang="en-GB" altLang="en-US" sz="1600" dirty="0" smtClean="0">
                          <a:latin typeface="Arial" panose="020B0604020202020204" pitchFamily="34" charset="0"/>
                          <a:ea typeface="ＭＳ Ｐゴシック" pitchFamily="34" charset="-128"/>
                          <a:cs typeface="Arial" panose="020B0604020202020204" pitchFamily="34" charset="0"/>
                        </a:rPr>
                        <a:t>Brits WTW</a:t>
                      </a:r>
                    </a:p>
                    <a:p>
                      <a:pPr marL="285750" indent="-285750" algn="just">
                        <a:buFont typeface="Arial" panose="020B0604020202020204" pitchFamily="34" charset="0"/>
                        <a:buChar char="•"/>
                      </a:pPr>
                      <a:r>
                        <a:rPr lang="en-GB" sz="1600" dirty="0" smtClean="0">
                          <a:latin typeface="Arial" panose="020B0604020202020204" pitchFamily="34" charset="0"/>
                          <a:ea typeface="ＭＳ Ｐゴシック" pitchFamily="34" charset="-128"/>
                          <a:cs typeface="Arial" panose="020B0604020202020204" pitchFamily="34" charset="0"/>
                        </a:rPr>
                        <a:t>Appointment of the required operators </a:t>
                      </a:r>
                      <a:endParaRPr lang="en-ZA" sz="1600" dirty="0">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1"/>
                  </a:ext>
                </a:extLst>
              </a:tr>
              <a:tr h="889209">
                <a:tc>
                  <a:txBody>
                    <a:bodyPr/>
                    <a:lstStyle/>
                    <a:p>
                      <a:pPr algn="l">
                        <a:lnSpc>
                          <a:spcPct val="115000"/>
                        </a:lnSpc>
                        <a:spcAft>
                          <a:spcPts val="0"/>
                        </a:spcAft>
                      </a:pPr>
                      <a:r>
                        <a:rPr lang="en-ZA" sz="1600" dirty="0" smtClean="0">
                          <a:latin typeface="Arial" panose="020B0604020202020204" pitchFamily="34" charset="0"/>
                          <a:cs typeface="Arial" panose="020B0604020202020204" pitchFamily="34" charset="0"/>
                        </a:rPr>
                        <a:t>Rustenburg</a:t>
                      </a:r>
                      <a:r>
                        <a:rPr lang="en-ZA" sz="1600" baseline="0" dirty="0" smtClean="0">
                          <a:latin typeface="Arial" panose="020B0604020202020204" pitchFamily="34" charset="0"/>
                          <a:cs typeface="Arial" panose="020B0604020202020204" pitchFamily="34" charset="0"/>
                        </a:rPr>
                        <a:t> LM-</a:t>
                      </a:r>
                      <a:r>
                        <a:rPr lang="en-ZA" sz="1600" dirty="0" smtClean="0">
                          <a:latin typeface="Arial" panose="020B0604020202020204" pitchFamily="34" charset="0"/>
                          <a:cs typeface="Arial" panose="020B0604020202020204" pitchFamily="34" charset="0"/>
                        </a:rPr>
                        <a:t>Rustenburg &amp; environs, </a:t>
                      </a:r>
                      <a:r>
                        <a:rPr lang="en-ZA" sz="1600" dirty="0" err="1" smtClean="0">
                          <a:latin typeface="Arial" panose="020B0604020202020204" pitchFamily="34" charset="0"/>
                          <a:cs typeface="Arial" panose="020B0604020202020204" pitchFamily="34" charset="0"/>
                        </a:rPr>
                        <a:t>Tlhabane</a:t>
                      </a:r>
                      <a:r>
                        <a:rPr lang="en-ZA" sz="1600" dirty="0" smtClean="0">
                          <a:latin typeface="Arial" panose="020B0604020202020204" pitchFamily="34" charset="0"/>
                          <a:cs typeface="Arial" panose="020B0604020202020204" pitchFamily="34" charset="0"/>
                        </a:rPr>
                        <a:t>, </a:t>
                      </a:r>
                      <a:r>
                        <a:rPr lang="en-ZA" sz="1600" dirty="0" err="1" smtClean="0">
                          <a:latin typeface="Arial" panose="020B0604020202020204" pitchFamily="34" charset="0"/>
                          <a:cs typeface="Arial" panose="020B0604020202020204" pitchFamily="34" charset="0"/>
                        </a:rPr>
                        <a:t>Paardekraal</a:t>
                      </a:r>
                      <a:r>
                        <a:rPr lang="en-ZA" sz="1600" dirty="0" smtClean="0">
                          <a:latin typeface="Arial" panose="020B0604020202020204" pitchFamily="34" charset="0"/>
                          <a:cs typeface="Arial" panose="020B0604020202020204" pitchFamily="34" charset="0"/>
                        </a:rPr>
                        <a:t> &amp;</a:t>
                      </a:r>
                      <a:r>
                        <a:rPr lang="en-ZA" sz="1600" baseline="0" dirty="0" smtClean="0">
                          <a:latin typeface="Arial" panose="020B0604020202020204" pitchFamily="34" charset="0"/>
                          <a:cs typeface="Arial" panose="020B0604020202020204" pitchFamily="34" charset="0"/>
                        </a:rPr>
                        <a:t> n</a:t>
                      </a:r>
                      <a:r>
                        <a:rPr lang="en-ZA" sz="1600" dirty="0" smtClean="0">
                          <a:latin typeface="Arial" panose="020B0604020202020204" pitchFamily="34" charset="0"/>
                          <a:ea typeface="Calibri"/>
                          <a:cs typeface="Arial" panose="020B0604020202020204" pitchFamily="34" charset="0"/>
                        </a:rPr>
                        <a:t>ew mining townships</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Fast tracking of </a:t>
                      </a:r>
                      <a:r>
                        <a:rPr lang="en-ZA" sz="1600" dirty="0" err="1" smtClean="0">
                          <a:latin typeface="Arial" panose="020B0604020202020204" pitchFamily="34" charset="0"/>
                          <a:cs typeface="Arial" panose="020B0604020202020204" pitchFamily="34" charset="0"/>
                        </a:rPr>
                        <a:t>Pilanesberg</a:t>
                      </a:r>
                      <a:r>
                        <a:rPr lang="en-ZA" sz="1600" dirty="0" smtClean="0">
                          <a:latin typeface="Arial" panose="020B0604020202020204" pitchFamily="34" charset="0"/>
                          <a:cs typeface="Arial" panose="020B0604020202020204" pitchFamily="34" charset="0"/>
                        </a:rPr>
                        <a:t> South Bulk Water Project</a:t>
                      </a:r>
                    </a:p>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ea typeface="Calibri"/>
                          <a:cs typeface="Arial" panose="020B0604020202020204" pitchFamily="34" charset="0"/>
                        </a:rPr>
                        <a:t>Speedy responses to address water quality challenges </a:t>
                      </a:r>
                    </a:p>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ea typeface="Calibri"/>
                          <a:cs typeface="Arial" panose="020B0604020202020204" pitchFamily="34" charset="0"/>
                        </a:rPr>
                        <a:t>Drought</a:t>
                      </a:r>
                      <a:r>
                        <a:rPr lang="en-ZA" sz="1600" baseline="0" dirty="0" smtClean="0">
                          <a:latin typeface="Arial" panose="020B0604020202020204" pitchFamily="34" charset="0"/>
                          <a:ea typeface="Calibri"/>
                          <a:cs typeface="Arial" panose="020B0604020202020204" pitchFamily="34" charset="0"/>
                        </a:rPr>
                        <a:t> funding intervention </a:t>
                      </a:r>
                      <a:endParaRPr lang="en-ZA" sz="1600" dirty="0">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2"/>
                  </a:ext>
                </a:extLst>
              </a:tr>
              <a:tr h="889209">
                <a:tc>
                  <a:txBody>
                    <a:bodyPr/>
                    <a:lstStyle/>
                    <a:p>
                      <a:pPr algn="l">
                        <a:lnSpc>
                          <a:spcPct val="115000"/>
                        </a:lnSpc>
                        <a:spcAft>
                          <a:spcPts val="0"/>
                        </a:spcAft>
                      </a:pPr>
                      <a:r>
                        <a:rPr lang="en-ZA" sz="1600" dirty="0" smtClean="0">
                          <a:latin typeface="Arial" panose="020B0604020202020204" pitchFamily="34" charset="0"/>
                          <a:cs typeface="Arial" panose="020B0604020202020204" pitchFamily="34" charset="0"/>
                        </a:rPr>
                        <a:t>Moses </a:t>
                      </a:r>
                      <a:r>
                        <a:rPr lang="en-ZA" sz="1600" dirty="0" err="1" smtClean="0">
                          <a:latin typeface="Arial" panose="020B0604020202020204" pitchFamily="34" charset="0"/>
                          <a:cs typeface="Arial" panose="020B0604020202020204" pitchFamily="34" charset="0"/>
                        </a:rPr>
                        <a:t>Kotane</a:t>
                      </a:r>
                      <a:r>
                        <a:rPr lang="en-ZA" sz="1600" dirty="0" smtClean="0">
                          <a:latin typeface="Arial" panose="020B0604020202020204" pitchFamily="34" charset="0"/>
                          <a:cs typeface="Arial" panose="020B0604020202020204" pitchFamily="34" charset="0"/>
                        </a:rPr>
                        <a:t> LM-</a:t>
                      </a:r>
                      <a:r>
                        <a:rPr lang="en-ZA" sz="1600" dirty="0" err="1" smtClean="0">
                          <a:latin typeface="Arial" panose="020B0604020202020204" pitchFamily="34" charset="0"/>
                          <a:cs typeface="Arial" panose="020B0604020202020204" pitchFamily="34" charset="0"/>
                        </a:rPr>
                        <a:t>Mabeskraal</a:t>
                      </a:r>
                      <a:r>
                        <a:rPr lang="en-ZA" sz="1600" dirty="0" smtClean="0">
                          <a:latin typeface="Arial" panose="020B0604020202020204" pitchFamily="34" charset="0"/>
                          <a:cs typeface="Arial" panose="020B0604020202020204" pitchFamily="34" charset="0"/>
                        </a:rPr>
                        <a:t>, Mogwase, </a:t>
                      </a:r>
                      <a:r>
                        <a:rPr lang="en-ZA" sz="1600" dirty="0" err="1" smtClean="0">
                          <a:latin typeface="Arial" panose="020B0604020202020204" pitchFamily="34" charset="0"/>
                          <a:cs typeface="Arial" panose="020B0604020202020204" pitchFamily="34" charset="0"/>
                        </a:rPr>
                        <a:t>Lerome</a:t>
                      </a:r>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Fast tracking of </a:t>
                      </a:r>
                      <a:r>
                        <a:rPr lang="en-ZA" sz="1600" dirty="0" err="1" smtClean="0">
                          <a:latin typeface="Arial" panose="020B0604020202020204" pitchFamily="34" charset="0"/>
                          <a:cs typeface="Arial" panose="020B0604020202020204" pitchFamily="34" charset="0"/>
                        </a:rPr>
                        <a:t>Pilanesberg</a:t>
                      </a:r>
                      <a:r>
                        <a:rPr lang="en-ZA" sz="1600" dirty="0" smtClean="0">
                          <a:latin typeface="Arial" panose="020B0604020202020204" pitchFamily="34" charset="0"/>
                          <a:cs typeface="Arial" panose="020B0604020202020204" pitchFamily="34" charset="0"/>
                        </a:rPr>
                        <a:t> North Bulk Water Project</a:t>
                      </a:r>
                    </a:p>
                    <a:p>
                      <a:pPr marL="285750" indent="-285750" algn="just">
                        <a:lnSpc>
                          <a:spcPct val="115000"/>
                        </a:lnSpc>
                        <a:spcAft>
                          <a:spcPts val="0"/>
                        </a:spcAft>
                        <a:buFont typeface="Arial" panose="020B0604020202020204" pitchFamily="34" charset="0"/>
                        <a:buChar char="•"/>
                      </a:pPr>
                      <a:r>
                        <a:rPr lang="en-ZA" sz="1600" dirty="0" smtClean="0">
                          <a:solidFill>
                            <a:srgbClr val="000000"/>
                          </a:solidFill>
                          <a:latin typeface="Arial" panose="020B0604020202020204" pitchFamily="34" charset="0"/>
                          <a:ea typeface="Times New Roman"/>
                          <a:cs typeface="Arial" panose="020B0604020202020204" pitchFamily="34" charset="0"/>
                        </a:rPr>
                        <a:t>Boreholes not yielding enough water </a:t>
                      </a:r>
                    </a:p>
                    <a:p>
                      <a:pPr marL="285750" indent="-285750" algn="just">
                        <a:lnSpc>
                          <a:spcPct val="115000"/>
                        </a:lnSpc>
                        <a:spcAft>
                          <a:spcPts val="0"/>
                        </a:spcAft>
                        <a:buFont typeface="Arial" panose="020B0604020202020204" pitchFamily="34" charset="0"/>
                        <a:buChar char="•"/>
                      </a:pPr>
                      <a:r>
                        <a:rPr lang="en-ZA" sz="1600" dirty="0" smtClean="0">
                          <a:solidFill>
                            <a:srgbClr val="000000"/>
                          </a:solidFill>
                          <a:latin typeface="Arial" panose="020B0604020202020204" pitchFamily="34" charset="0"/>
                          <a:ea typeface="Times New Roman"/>
                          <a:cs typeface="Arial" panose="020B0604020202020204" pitchFamily="34" charset="0"/>
                        </a:rPr>
                        <a:t>Drought funding intervention </a:t>
                      </a:r>
                      <a:endParaRPr lang="en-US" sz="1600" dirty="0" smtClean="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3"/>
                  </a:ext>
                </a:extLst>
              </a:tr>
              <a:tr h="584148">
                <a:tc>
                  <a:txBody>
                    <a:bodyPr/>
                    <a:lstStyle/>
                    <a:p>
                      <a:pPr algn="l">
                        <a:lnSpc>
                          <a:spcPct val="115000"/>
                        </a:lnSpc>
                        <a:spcAft>
                          <a:spcPts val="0"/>
                        </a:spcAft>
                      </a:pPr>
                      <a:r>
                        <a:rPr lang="en-ZA" sz="1600" dirty="0" smtClean="0">
                          <a:latin typeface="Arial" panose="020B0604020202020204" pitchFamily="34" charset="0"/>
                          <a:cs typeface="Arial" panose="020B0604020202020204" pitchFamily="34" charset="0"/>
                        </a:rPr>
                        <a:t>Ngaka Modiri Molema DM – 102 villages </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Eradicate tankering in Hot Spot villages </a:t>
                      </a:r>
                    </a:p>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Drought Funding</a:t>
                      </a:r>
                      <a:r>
                        <a:rPr lang="en-ZA" sz="1600" baseline="0" dirty="0" smtClean="0">
                          <a:latin typeface="Arial" panose="020B0604020202020204" pitchFamily="34" charset="0"/>
                          <a:cs typeface="Arial" panose="020B0604020202020204" pitchFamily="34" charset="0"/>
                        </a:rPr>
                        <a:t> </a:t>
                      </a:r>
                      <a:r>
                        <a:rPr lang="en-ZA" sz="1600" baseline="0" dirty="0" err="1" smtClean="0">
                          <a:latin typeface="Arial" panose="020B0604020202020204" pitchFamily="34" charset="0"/>
                          <a:cs typeface="Arial" panose="020B0604020202020204" pitchFamily="34" charset="0"/>
                        </a:rPr>
                        <a:t>intevention</a:t>
                      </a:r>
                      <a:r>
                        <a:rPr lang="en-ZA" sz="1600" baseline="0" dirty="0" smtClean="0">
                          <a:latin typeface="Arial" panose="020B0604020202020204" pitchFamily="34" charset="0"/>
                          <a:cs typeface="Arial" panose="020B0604020202020204" pitchFamily="34" charset="0"/>
                        </a:rPr>
                        <a:t> </a:t>
                      </a:r>
                      <a:endParaRPr lang="en-ZA" sz="1600" dirty="0" smtClean="0">
                        <a:latin typeface="Arial" panose="020B0604020202020204" pitchFamily="34" charset="0"/>
                        <a:cs typeface="Arial" panose="020B0604020202020204" pitchFamily="34" charset="0"/>
                      </a:endParaRPr>
                    </a:p>
                  </a:txBody>
                  <a:tcPr marL="45351" marR="45351" marT="0" marB="0"/>
                </a:tc>
                <a:extLst>
                  <a:ext uri="{0D108BD9-81ED-4DB2-BD59-A6C34878D82A}">
                    <a16:rowId xmlns:a16="http://schemas.microsoft.com/office/drawing/2014/main" xmlns="" val="10004"/>
                  </a:ext>
                </a:extLst>
              </a:tr>
              <a:tr h="279086">
                <a:tc rowSpan="3">
                  <a:txBody>
                    <a:bodyPr/>
                    <a:lstStyle/>
                    <a:p>
                      <a:pPr algn="l">
                        <a:lnSpc>
                          <a:spcPct val="115000"/>
                        </a:lnSpc>
                        <a:spcAft>
                          <a:spcPts val="0"/>
                        </a:spcAft>
                      </a:pPr>
                      <a:r>
                        <a:rPr lang="en-ZA" sz="1600" dirty="0" smtClean="0">
                          <a:latin typeface="Arial" panose="020B0604020202020204" pitchFamily="34" charset="0"/>
                          <a:cs typeface="Arial" panose="020B0604020202020204" pitchFamily="34" charset="0"/>
                        </a:rPr>
                        <a:t>Dr Ruth </a:t>
                      </a:r>
                      <a:r>
                        <a:rPr lang="en-ZA" sz="1600" dirty="0" err="1" smtClean="0">
                          <a:latin typeface="Arial" panose="020B0604020202020204" pitchFamily="34" charset="0"/>
                          <a:cs typeface="Arial" panose="020B0604020202020204" pitchFamily="34" charset="0"/>
                        </a:rPr>
                        <a:t>Mompati</a:t>
                      </a:r>
                      <a:r>
                        <a:rPr lang="en-ZA" sz="1600" dirty="0" smtClean="0">
                          <a:latin typeface="Arial" panose="020B0604020202020204" pitchFamily="34" charset="0"/>
                          <a:cs typeface="Arial" panose="020B0604020202020204" pitchFamily="34" charset="0"/>
                        </a:rPr>
                        <a:t> DM</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Urgent refurbishment of borehole equipment required </a:t>
                      </a:r>
                      <a:endParaRPr lang="en-US" sz="1600" dirty="0" smtClean="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5"/>
                  </a:ext>
                </a:extLst>
              </a:tr>
              <a:tr h="282699">
                <a:tc vMerge="1">
                  <a:txBody>
                    <a:bodyPr/>
                    <a:lstStyle/>
                    <a:p>
                      <a:pPr algn="l">
                        <a:lnSpc>
                          <a:spcPct val="115000"/>
                        </a:lnSpc>
                        <a:spcAft>
                          <a:spcPts val="0"/>
                        </a:spcAft>
                      </a:pPr>
                      <a:endParaRPr lang="en-ZA" sz="1600" dirty="0">
                        <a:latin typeface="+mn-lt"/>
                        <a:ea typeface="Calibri"/>
                        <a:cs typeface="Arial" pitchFamily="34" charset="0"/>
                      </a:endParaRPr>
                    </a:p>
                  </a:txBody>
                  <a:tcPr marL="34011" marR="34011" marT="0" marB="0"/>
                </a:tc>
                <a:tc>
                  <a:txBody>
                    <a:bodyPr/>
                    <a:lstStyle/>
                    <a:p>
                      <a:pPr marL="285750" indent="-285750" algn="just">
                        <a:lnSpc>
                          <a:spcPct val="115000"/>
                        </a:lnSpc>
                        <a:spcAft>
                          <a:spcPts val="0"/>
                        </a:spcAft>
                        <a:buFont typeface="Arial" panose="020B0604020202020204" pitchFamily="34" charset="0"/>
                        <a:buChar char="•"/>
                      </a:pPr>
                      <a:r>
                        <a:rPr lang="en-ZA" sz="1600" dirty="0" smtClean="0">
                          <a:latin typeface="Arial" panose="020B0604020202020204" pitchFamily="34" charset="0"/>
                          <a:cs typeface="Arial" panose="020B0604020202020204" pitchFamily="34" charset="0"/>
                        </a:rPr>
                        <a:t>Urgent upgrading of </a:t>
                      </a:r>
                      <a:r>
                        <a:rPr lang="en-ZA" sz="1600" dirty="0" err="1" smtClean="0">
                          <a:latin typeface="Arial" panose="020B0604020202020204" pitchFamily="34" charset="0"/>
                          <a:cs typeface="Arial" panose="020B0604020202020204" pitchFamily="34" charset="0"/>
                        </a:rPr>
                        <a:t>Bloemhof</a:t>
                      </a:r>
                      <a:r>
                        <a:rPr lang="en-ZA" sz="1600" dirty="0" smtClean="0">
                          <a:latin typeface="Arial" panose="020B0604020202020204" pitchFamily="34" charset="0"/>
                          <a:cs typeface="Arial" panose="020B0604020202020204" pitchFamily="34" charset="0"/>
                        </a:rPr>
                        <a:t> WTW</a:t>
                      </a:r>
                      <a:endParaRPr lang="en-US" sz="1600" dirty="0" smtClean="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6"/>
                  </a:ext>
                </a:extLst>
              </a:tr>
              <a:tr h="584148">
                <a:tc vMerge="1">
                  <a:txBody>
                    <a:bodyPr/>
                    <a:lstStyle/>
                    <a:p>
                      <a:pPr algn="l">
                        <a:lnSpc>
                          <a:spcPct val="115000"/>
                        </a:lnSpc>
                        <a:spcAft>
                          <a:spcPts val="0"/>
                        </a:spcAft>
                      </a:pPr>
                      <a:endParaRPr lang="en-ZA" sz="1600" dirty="0">
                        <a:latin typeface="+mn-lt"/>
                        <a:ea typeface="Calibri"/>
                        <a:cs typeface="Arial" pitchFamily="34" charset="0"/>
                      </a:endParaRPr>
                    </a:p>
                  </a:txBody>
                  <a:tcPr marL="34011" marR="34011" marT="0" marB="0"/>
                </a:tc>
                <a:tc>
                  <a:txBody>
                    <a:bodyPr/>
                    <a:lstStyle/>
                    <a:p>
                      <a:pPr marL="285750" marR="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600" dirty="0" smtClean="0">
                          <a:solidFill>
                            <a:schemeClr val="tx1"/>
                          </a:solidFill>
                          <a:latin typeface="Arial" panose="020B0604020202020204" pitchFamily="34" charset="0"/>
                          <a:cs typeface="Arial" panose="020B0604020202020204" pitchFamily="34" charset="0"/>
                        </a:rPr>
                        <a:t>SW assist on WS </a:t>
                      </a:r>
                      <a:r>
                        <a:rPr lang="en-ZA" sz="1600" dirty="0" smtClean="0">
                          <a:latin typeface="Arial" panose="020B0604020202020204" pitchFamily="34" charset="0"/>
                          <a:cs typeface="Arial" panose="020B0604020202020204" pitchFamily="34" charset="0"/>
                        </a:rPr>
                        <a:t>issues</a:t>
                      </a:r>
                      <a:r>
                        <a:rPr lang="en-ZA" sz="1600" baseline="0" dirty="0" smtClean="0">
                          <a:latin typeface="Arial" panose="020B0604020202020204" pitchFamily="34" charset="0"/>
                          <a:cs typeface="Arial" panose="020B0604020202020204" pitchFamily="34" charset="0"/>
                        </a:rPr>
                        <a:t> in </a:t>
                      </a:r>
                      <a:r>
                        <a:rPr lang="en-ZA" sz="1600" baseline="0" dirty="0" err="1" smtClean="0">
                          <a:latin typeface="Arial" panose="020B0604020202020204" pitchFamily="34" charset="0"/>
                          <a:cs typeface="Arial" panose="020B0604020202020204" pitchFamily="34" charset="0"/>
                        </a:rPr>
                        <a:t>Kagisano</a:t>
                      </a:r>
                      <a:r>
                        <a:rPr lang="en-ZA" sz="1600" baseline="0" dirty="0" smtClean="0">
                          <a:latin typeface="Arial" panose="020B0604020202020204" pitchFamily="34" charset="0"/>
                          <a:cs typeface="Arial" panose="020B0604020202020204" pitchFamily="34" charset="0"/>
                        </a:rPr>
                        <a:t>-Molopo &amp; </a:t>
                      </a:r>
                      <a:r>
                        <a:rPr lang="en-ZA" sz="1600" baseline="0" dirty="0" err="1" smtClean="0">
                          <a:latin typeface="Arial" panose="020B0604020202020204" pitchFamily="34" charset="0"/>
                          <a:cs typeface="Arial" panose="020B0604020202020204" pitchFamily="34" charset="0"/>
                        </a:rPr>
                        <a:t>Mamusa</a:t>
                      </a:r>
                      <a:r>
                        <a:rPr lang="en-ZA" sz="1600" baseline="0" dirty="0" smtClean="0">
                          <a:latin typeface="Arial" panose="020B0604020202020204" pitchFamily="34" charset="0"/>
                          <a:cs typeface="Arial" panose="020B0604020202020204" pitchFamily="34" charset="0"/>
                        </a:rPr>
                        <a:t> LMs and Drought Interventions </a:t>
                      </a:r>
                      <a:endParaRPr lang="en-US" sz="1600" dirty="0" smtClean="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7"/>
                  </a:ext>
                </a:extLst>
              </a:tr>
              <a:tr h="584148">
                <a:tc>
                  <a:txBody>
                    <a:bodyPr/>
                    <a:lstStyle/>
                    <a:p>
                      <a:pPr algn="l">
                        <a:lnSpc>
                          <a:spcPct val="115000"/>
                        </a:lnSpc>
                        <a:spcAft>
                          <a:spcPts val="0"/>
                        </a:spcAft>
                      </a:pPr>
                      <a:r>
                        <a:rPr lang="en-ZA" sz="1600" dirty="0" err="1" smtClean="0">
                          <a:latin typeface="Arial" panose="020B0604020202020204" pitchFamily="34" charset="0"/>
                          <a:ea typeface="Calibri"/>
                          <a:cs typeface="Arial" panose="020B0604020202020204" pitchFamily="34" charset="0"/>
                        </a:rPr>
                        <a:t>Moretele</a:t>
                      </a:r>
                      <a:r>
                        <a:rPr lang="en-ZA" sz="1600" dirty="0" smtClean="0">
                          <a:latin typeface="Arial" panose="020B0604020202020204" pitchFamily="34" charset="0"/>
                          <a:ea typeface="Calibri"/>
                          <a:cs typeface="Arial" panose="020B0604020202020204" pitchFamily="34" charset="0"/>
                        </a:rPr>
                        <a:t> LM- 58 villages (Northern &amp; Southern</a:t>
                      </a:r>
                      <a:r>
                        <a:rPr lang="en-ZA" sz="1600" baseline="0" dirty="0" smtClean="0">
                          <a:latin typeface="Arial" panose="020B0604020202020204" pitchFamily="34" charset="0"/>
                          <a:ea typeface="Calibri"/>
                          <a:cs typeface="Arial" panose="020B0604020202020204" pitchFamily="34" charset="0"/>
                        </a:rPr>
                        <a:t> cluster</a:t>
                      </a:r>
                      <a:r>
                        <a:rPr lang="en-ZA" sz="1600" dirty="0" smtClean="0">
                          <a:latin typeface="Arial" panose="020B0604020202020204" pitchFamily="34" charset="0"/>
                          <a:ea typeface="Calibri"/>
                          <a:cs typeface="Arial" panose="020B0604020202020204" pitchFamily="34" charset="0"/>
                        </a:rPr>
                        <a:t>)</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marL="285750" marR="0" indent="-2857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smtClean="0">
                          <a:solidFill>
                            <a:srgbClr val="000000"/>
                          </a:solidFill>
                          <a:latin typeface="Arial" panose="020B0604020202020204" pitchFamily="34" charset="0"/>
                          <a:ea typeface="Times New Roman"/>
                          <a:cs typeface="Arial" panose="020B0604020202020204" pitchFamily="34" charset="0"/>
                        </a:rPr>
                        <a:t>Emergency</a:t>
                      </a:r>
                      <a:r>
                        <a:rPr lang="en-US" sz="1600" baseline="0" dirty="0" smtClean="0">
                          <a:solidFill>
                            <a:srgbClr val="000000"/>
                          </a:solidFill>
                          <a:latin typeface="Arial" panose="020B0604020202020204" pitchFamily="34" charset="0"/>
                          <a:ea typeface="Times New Roman"/>
                          <a:cs typeface="Arial" panose="020B0604020202020204" pitchFamily="34" charset="0"/>
                        </a:rPr>
                        <a:t> t</a:t>
                      </a:r>
                      <a:r>
                        <a:rPr lang="en-US" sz="1600" dirty="0" smtClean="0">
                          <a:solidFill>
                            <a:srgbClr val="000000"/>
                          </a:solidFill>
                          <a:latin typeface="Arial" panose="020B0604020202020204" pitchFamily="34" charset="0"/>
                          <a:ea typeface="Times New Roman"/>
                          <a:cs typeface="Arial" panose="020B0604020202020204" pitchFamily="34" charset="0"/>
                        </a:rPr>
                        <a:t>esting, drilling, equipping and connecting</a:t>
                      </a:r>
                      <a:r>
                        <a:rPr lang="en-US" sz="1600" baseline="0" dirty="0" smtClean="0">
                          <a:solidFill>
                            <a:srgbClr val="000000"/>
                          </a:solidFill>
                          <a:latin typeface="Arial" panose="020B0604020202020204" pitchFamily="34" charset="0"/>
                          <a:ea typeface="Times New Roman"/>
                          <a:cs typeface="Arial" panose="020B0604020202020204" pitchFamily="34" charset="0"/>
                        </a:rPr>
                        <a:t> pipeline to the storage through Draught funding </a:t>
                      </a:r>
                      <a:endParaRPr lang="en-US" sz="1600" dirty="0" smtClean="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28</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803350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3356" y="-100110"/>
            <a:ext cx="11808644" cy="788267"/>
          </a:xfrm>
        </p:spPr>
        <p:txBody>
          <a:bodyPr/>
          <a:lstStyle/>
          <a:p>
            <a:pPr lvl="0" algn="l" defTabSz="914400" eaLnBrk="1" fontAlgn="auto" hangingPunct="1">
              <a:lnSpc>
                <a:spcPct val="115000"/>
              </a:lnSpc>
              <a:spcBef>
                <a:spcPts val="0"/>
              </a:spcBef>
              <a:spcAft>
                <a:spcPts val="0"/>
              </a:spcAft>
              <a:defRPr/>
            </a:pPr>
            <a:r>
              <a:rPr lang="en-ZA" sz="3300" dirty="0">
                <a:solidFill>
                  <a:prstClr val="black"/>
                </a:solidFill>
                <a:ea typeface="+mj-ea"/>
              </a:rPr>
              <a:t>Interventions in Ngaka </a:t>
            </a:r>
            <a:r>
              <a:rPr lang="en-ZA" sz="3300" dirty="0" smtClean="0">
                <a:solidFill>
                  <a:prstClr val="black"/>
                </a:solidFill>
                <a:ea typeface="+mj-ea"/>
              </a:rPr>
              <a:t>Modiri DM: </a:t>
            </a:r>
            <a:r>
              <a:rPr lang="en-ZA" sz="3300" dirty="0">
                <a:solidFill>
                  <a:prstClr val="black"/>
                </a:solidFill>
                <a:ea typeface="+mj-ea"/>
              </a:rPr>
              <a:t>Sources of </a:t>
            </a:r>
            <a:r>
              <a:rPr lang="en-ZA" sz="3300" dirty="0" smtClean="0">
                <a:solidFill>
                  <a:prstClr val="black"/>
                </a:solidFill>
                <a:ea typeface="+mj-ea"/>
              </a:rPr>
              <a:t>Raw </a:t>
            </a:r>
            <a:r>
              <a:rPr lang="en-ZA" sz="3300" dirty="0">
                <a:solidFill>
                  <a:prstClr val="black"/>
                </a:solidFill>
                <a:ea typeface="+mj-ea"/>
              </a:rPr>
              <a:t>Water</a:t>
            </a:r>
            <a:endParaRPr lang="en-ZA" sz="33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319466818"/>
              </p:ext>
            </p:extLst>
          </p:nvPr>
        </p:nvGraphicFramePr>
        <p:xfrm>
          <a:off x="273377" y="688157"/>
          <a:ext cx="11711233" cy="5505272"/>
        </p:xfrm>
        <a:graphic>
          <a:graphicData uri="http://schemas.openxmlformats.org/drawingml/2006/table">
            <a:tbl>
              <a:tblPr firstRow="1" bandRow="1">
                <a:tableStyleId>{5C22544A-7EE6-4342-B048-85BDC9FD1C3A}</a:tableStyleId>
              </a:tblPr>
              <a:tblGrid>
                <a:gridCol w="1200170">
                  <a:extLst>
                    <a:ext uri="{9D8B030D-6E8A-4147-A177-3AD203B41FA5}">
                      <a16:colId xmlns:a16="http://schemas.microsoft.com/office/drawing/2014/main" xmlns="" val="20000"/>
                    </a:ext>
                  </a:extLst>
                </a:gridCol>
                <a:gridCol w="1264010">
                  <a:extLst>
                    <a:ext uri="{9D8B030D-6E8A-4147-A177-3AD203B41FA5}">
                      <a16:colId xmlns:a16="http://schemas.microsoft.com/office/drawing/2014/main" xmlns="" val="20001"/>
                    </a:ext>
                  </a:extLst>
                </a:gridCol>
                <a:gridCol w="1199156">
                  <a:extLst>
                    <a:ext uri="{9D8B030D-6E8A-4147-A177-3AD203B41FA5}">
                      <a16:colId xmlns:a16="http://schemas.microsoft.com/office/drawing/2014/main" xmlns="" val="20002"/>
                    </a:ext>
                  </a:extLst>
                </a:gridCol>
                <a:gridCol w="2068162">
                  <a:extLst>
                    <a:ext uri="{9D8B030D-6E8A-4147-A177-3AD203B41FA5}">
                      <a16:colId xmlns:a16="http://schemas.microsoft.com/office/drawing/2014/main" xmlns="" val="20003"/>
                    </a:ext>
                  </a:extLst>
                </a:gridCol>
                <a:gridCol w="1998482">
                  <a:extLst>
                    <a:ext uri="{9D8B030D-6E8A-4147-A177-3AD203B41FA5}">
                      <a16:colId xmlns:a16="http://schemas.microsoft.com/office/drawing/2014/main" xmlns="" val="20004"/>
                    </a:ext>
                  </a:extLst>
                </a:gridCol>
                <a:gridCol w="3981253">
                  <a:extLst>
                    <a:ext uri="{9D8B030D-6E8A-4147-A177-3AD203B41FA5}">
                      <a16:colId xmlns:a16="http://schemas.microsoft.com/office/drawing/2014/main" xmlns="" val="20005"/>
                    </a:ext>
                  </a:extLst>
                </a:gridCol>
              </a:tblGrid>
              <a:tr h="404282">
                <a:tc>
                  <a:txBody>
                    <a:bodyPr/>
                    <a:lstStyle/>
                    <a:p>
                      <a:pPr algn="just">
                        <a:lnSpc>
                          <a:spcPct val="115000"/>
                        </a:lnSpc>
                        <a:spcAft>
                          <a:spcPts val="0"/>
                        </a:spcAft>
                      </a:pPr>
                      <a:r>
                        <a:rPr lang="en-ZA" sz="1600" kern="1200" dirty="0">
                          <a:effectLst/>
                          <a:latin typeface="Arial" panose="020B0604020202020204" pitchFamily="34" charset="0"/>
                          <a:cs typeface="Arial" panose="020B0604020202020204" pitchFamily="34" charset="0"/>
                        </a:rPr>
                        <a:t>Water Sources</a:t>
                      </a:r>
                      <a:endParaRPr lang="en-ZA" sz="16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algn="just">
                        <a:lnSpc>
                          <a:spcPct val="115000"/>
                        </a:lnSpc>
                        <a:spcAft>
                          <a:spcPts val="0"/>
                        </a:spcAft>
                      </a:pPr>
                      <a:r>
                        <a:rPr lang="en-ZA" sz="1600" kern="1200" dirty="0">
                          <a:effectLst/>
                          <a:latin typeface="Arial" panose="020B0604020202020204" pitchFamily="34" charset="0"/>
                          <a:cs typeface="Arial" panose="020B0604020202020204" pitchFamily="34" charset="0"/>
                        </a:rPr>
                        <a:t>Design Capacity</a:t>
                      </a:r>
                      <a:endParaRPr lang="en-ZA" sz="16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a:lnSpc>
                          <a:spcPct val="115000"/>
                        </a:lnSpc>
                        <a:spcAft>
                          <a:spcPts val="0"/>
                        </a:spcAft>
                      </a:pPr>
                      <a:r>
                        <a:rPr lang="en-ZA" sz="1600" kern="1200" dirty="0">
                          <a:effectLst/>
                          <a:latin typeface="Arial" panose="020B0604020202020204" pitchFamily="34" charset="0"/>
                          <a:cs typeface="Arial" panose="020B0604020202020204" pitchFamily="34" charset="0"/>
                        </a:rPr>
                        <a:t> Yield (previous)</a:t>
                      </a:r>
                      <a:endParaRPr lang="en-ZA" sz="16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a:lnSpc>
                          <a:spcPct val="115000"/>
                        </a:lnSpc>
                        <a:spcAft>
                          <a:spcPts val="0"/>
                        </a:spcAft>
                      </a:pPr>
                      <a:r>
                        <a:rPr lang="en-ZA" sz="1600" kern="1200" dirty="0">
                          <a:effectLst/>
                          <a:latin typeface="Arial" panose="020B0604020202020204" pitchFamily="34" charset="0"/>
                          <a:cs typeface="Arial" panose="020B0604020202020204" pitchFamily="34" charset="0"/>
                        </a:rPr>
                        <a:t>Challenges</a:t>
                      </a:r>
                      <a:endParaRPr lang="en-ZA" sz="16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a:lnSpc>
                          <a:spcPct val="115000"/>
                        </a:lnSpc>
                        <a:spcAft>
                          <a:spcPts val="0"/>
                        </a:spcAft>
                      </a:pPr>
                      <a:r>
                        <a:rPr lang="en-ZA" sz="1600" kern="1200" dirty="0">
                          <a:effectLst/>
                          <a:latin typeface="Arial" panose="020B0604020202020204" pitchFamily="34" charset="0"/>
                          <a:cs typeface="Arial" panose="020B0604020202020204" pitchFamily="34" charset="0"/>
                        </a:rPr>
                        <a:t>Intervention</a:t>
                      </a:r>
                      <a:endParaRPr lang="en-ZA" sz="16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indent="40005" algn="just">
                        <a:lnSpc>
                          <a:spcPct val="115000"/>
                        </a:lnSpc>
                        <a:spcAft>
                          <a:spcPts val="0"/>
                        </a:spcAft>
                      </a:pPr>
                      <a:r>
                        <a:rPr lang="en-ZA" sz="1600" kern="1200" dirty="0">
                          <a:effectLst/>
                          <a:latin typeface="Arial" panose="020B0604020202020204" pitchFamily="34" charset="0"/>
                          <a:cs typeface="Arial" panose="020B0604020202020204" pitchFamily="34" charset="0"/>
                        </a:rPr>
                        <a:t>Progress</a:t>
                      </a:r>
                      <a:endParaRPr lang="en-ZA" sz="1600" dirty="0">
                        <a:effectLst/>
                        <a:latin typeface="Arial" panose="020B0604020202020204" pitchFamily="34" charset="0"/>
                        <a:ea typeface="Times New Roman"/>
                        <a:cs typeface="Arial" panose="020B0604020202020204" pitchFamily="34" charset="0"/>
                      </a:endParaRPr>
                    </a:p>
                  </a:txBody>
                  <a:tcPr marL="0" marR="0" marT="0" marB="0"/>
                </a:tc>
                <a:extLst>
                  <a:ext uri="{0D108BD9-81ED-4DB2-BD59-A6C34878D82A}">
                    <a16:rowId xmlns:a16="http://schemas.microsoft.com/office/drawing/2014/main" xmlns="" val="10000"/>
                  </a:ext>
                </a:extLst>
              </a:tr>
              <a:tr h="2421324">
                <a:tc>
                  <a:txBody>
                    <a:bodyPr/>
                    <a:lstStyle/>
                    <a:p>
                      <a:pPr algn="just">
                        <a:lnSpc>
                          <a:spcPct val="115000"/>
                        </a:lnSpc>
                        <a:spcAft>
                          <a:spcPts val="0"/>
                        </a:spcAft>
                      </a:pPr>
                      <a:r>
                        <a:rPr lang="en-ZA" sz="1300" kern="1200" dirty="0" err="1">
                          <a:effectLst/>
                          <a:latin typeface="Arial" panose="020B0604020202020204" pitchFamily="34" charset="0"/>
                          <a:cs typeface="Arial" panose="020B0604020202020204" pitchFamily="34" charset="0"/>
                        </a:rPr>
                        <a:t>Grootfontein</a:t>
                      </a:r>
                      <a:r>
                        <a:rPr lang="en-ZA" sz="1300" kern="1200" dirty="0">
                          <a:effectLst/>
                          <a:latin typeface="Arial" panose="020B0604020202020204" pitchFamily="34" charset="0"/>
                          <a:cs typeface="Arial" panose="020B0604020202020204" pitchFamily="34" charset="0"/>
                        </a:rPr>
                        <a:t> (Mafikeng WTW)</a:t>
                      </a:r>
                      <a:endParaRPr lang="en-ZA" sz="13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algn="just">
                        <a:lnSpc>
                          <a:spcPct val="115000"/>
                        </a:lnSpc>
                        <a:spcAft>
                          <a:spcPts val="0"/>
                        </a:spcAft>
                      </a:pPr>
                      <a:r>
                        <a:rPr lang="en-ZA" sz="1300" kern="1200" dirty="0">
                          <a:effectLst/>
                          <a:latin typeface="Arial" panose="020B0604020202020204" pitchFamily="34" charset="0"/>
                          <a:cs typeface="Arial" panose="020B0604020202020204" pitchFamily="34" charset="0"/>
                        </a:rPr>
                        <a:t>13 Boreholes </a:t>
                      </a:r>
                      <a:endParaRPr lang="en-ZA" sz="13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a:lnSpc>
                          <a:spcPct val="115000"/>
                        </a:lnSpc>
                        <a:spcAft>
                          <a:spcPts val="0"/>
                        </a:spcAft>
                      </a:pPr>
                      <a:r>
                        <a:rPr lang="en-ZA" sz="1300" kern="1200" dirty="0">
                          <a:effectLst/>
                          <a:latin typeface="Arial" panose="020B0604020202020204" pitchFamily="34" charset="0"/>
                          <a:cs typeface="Arial" panose="020B0604020202020204" pitchFamily="34" charset="0"/>
                        </a:rPr>
                        <a:t>6.2 Mℓ/day from 4 functional Boreholes</a:t>
                      </a:r>
                      <a:endParaRPr lang="en-ZA" sz="13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marL="179388" lvl="0" indent="-179388">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9 are dysfunctional,</a:t>
                      </a:r>
                      <a:endParaRPr lang="en-ZA" sz="1300" dirty="0">
                        <a:effectLst/>
                        <a:latin typeface="Arial" panose="020B0604020202020204" pitchFamily="34" charset="0"/>
                        <a:cs typeface="Arial" panose="020B0604020202020204" pitchFamily="34" charset="0"/>
                      </a:endParaRPr>
                    </a:p>
                    <a:p>
                      <a:pPr marL="179388" lvl="0" indent="-179388">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Table dropped by 30m due to over abstraction within the compartment area</a:t>
                      </a:r>
                      <a:endParaRPr lang="en-ZA" sz="13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marL="179388" lvl="0" indent="-179388">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Geo-hydrological assessment and </a:t>
                      </a:r>
                      <a:endParaRPr lang="en-ZA" sz="1300" dirty="0">
                        <a:effectLst/>
                        <a:latin typeface="Arial" panose="020B0604020202020204" pitchFamily="34" charset="0"/>
                        <a:cs typeface="Arial" panose="020B0604020202020204" pitchFamily="34" charset="0"/>
                      </a:endParaRPr>
                    </a:p>
                    <a:p>
                      <a:pPr marL="179388" lvl="0" indent="-179388">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Rehabilitation of the boreholes</a:t>
                      </a:r>
                      <a:endParaRPr lang="en-ZA" sz="1300" dirty="0">
                        <a:effectLst/>
                        <a:latin typeface="Arial" panose="020B0604020202020204" pitchFamily="34" charset="0"/>
                        <a:ea typeface="Times New Roman"/>
                        <a:cs typeface="Arial" panose="020B0604020202020204" pitchFamily="34" charset="0"/>
                      </a:endParaRPr>
                    </a:p>
                  </a:txBody>
                  <a:tcPr marL="91203" marR="91203" marT="34201" marB="34201"/>
                </a:tc>
                <a:tc>
                  <a:txBody>
                    <a:bodyPr/>
                    <a:lstStyle/>
                    <a:p>
                      <a:pPr marL="358775" marR="0" lvl="0" indent="-274638" algn="just" defTabSz="457200" rtl="0" eaLnBrk="1" fontAlgn="auto" latinLnBrk="0" hangingPunct="1">
                        <a:lnSpc>
                          <a:spcPct val="115000"/>
                        </a:lnSpc>
                        <a:spcBef>
                          <a:spcPts val="0"/>
                        </a:spcBef>
                        <a:spcAft>
                          <a:spcPts val="0"/>
                        </a:spcAft>
                        <a:buClrTx/>
                        <a:buSzTx/>
                        <a:buFont typeface="Symbol"/>
                        <a:buChar char=""/>
                        <a:tabLst/>
                        <a:defRPr/>
                      </a:pPr>
                      <a:r>
                        <a:rPr kumimoji="0" lang="en-ZA" sz="13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Geo-hydrological assessment was done by AGES and recommends development of new aquifer</a:t>
                      </a:r>
                    </a:p>
                    <a:p>
                      <a:pPr marL="358775" lvl="0" indent="-274638" algn="just">
                        <a:lnSpc>
                          <a:spcPct val="115000"/>
                        </a:lnSpc>
                        <a:spcAft>
                          <a:spcPts val="0"/>
                        </a:spcAft>
                        <a:buFont typeface="Symbol"/>
                        <a:buChar char=""/>
                      </a:pPr>
                      <a:r>
                        <a:rPr lang="en-ZA" sz="1300" kern="1200" dirty="0" smtClean="0">
                          <a:effectLst/>
                          <a:latin typeface="Arial" panose="020B0604020202020204" pitchFamily="34" charset="0"/>
                          <a:cs typeface="Arial" panose="020B0604020202020204" pitchFamily="34" charset="0"/>
                        </a:rPr>
                        <a:t>8 </a:t>
                      </a:r>
                      <a:r>
                        <a:rPr lang="en-ZA" sz="1300" kern="1200" dirty="0">
                          <a:effectLst/>
                          <a:latin typeface="Arial" panose="020B0604020202020204" pitchFamily="34" charset="0"/>
                          <a:cs typeface="Arial" panose="020B0604020202020204" pitchFamily="34" charset="0"/>
                        </a:rPr>
                        <a:t>boreholes currently operational</a:t>
                      </a:r>
                      <a:endParaRPr lang="en-ZA" sz="1300" dirty="0">
                        <a:effectLst/>
                        <a:latin typeface="Arial" panose="020B0604020202020204" pitchFamily="34" charset="0"/>
                        <a:cs typeface="Arial" panose="020B0604020202020204" pitchFamily="34" charset="0"/>
                      </a:endParaRPr>
                    </a:p>
                    <a:p>
                      <a:pPr marL="358775" lvl="0" indent="-274638" algn="just">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1 borehole dried up already and has been switched off for recovery.</a:t>
                      </a:r>
                      <a:endParaRPr lang="en-ZA" sz="1300" dirty="0">
                        <a:effectLst/>
                        <a:latin typeface="Arial" panose="020B0604020202020204" pitchFamily="34" charset="0"/>
                        <a:cs typeface="Arial" panose="020B0604020202020204" pitchFamily="34" charset="0"/>
                      </a:endParaRPr>
                    </a:p>
                    <a:p>
                      <a:pPr marL="358775" lvl="0" indent="-274638" algn="just">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Current  average yield is 9 Mℓ/day</a:t>
                      </a:r>
                      <a:endParaRPr lang="en-ZA" sz="1300" dirty="0">
                        <a:effectLst/>
                        <a:latin typeface="Arial" panose="020B0604020202020204" pitchFamily="34" charset="0"/>
                        <a:cs typeface="Arial" panose="020B0604020202020204" pitchFamily="34" charset="0"/>
                      </a:endParaRPr>
                    </a:p>
                    <a:p>
                      <a:pPr marL="358775" lvl="0" indent="-274638" algn="just">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V&amp;V assessment conducted (See Annexure B)</a:t>
                      </a:r>
                      <a:endParaRPr lang="en-ZA" sz="1300" dirty="0">
                        <a:effectLst/>
                        <a:latin typeface="Arial" panose="020B0604020202020204" pitchFamily="34" charset="0"/>
                        <a:cs typeface="Arial" panose="020B0604020202020204" pitchFamily="34" charset="0"/>
                      </a:endParaRPr>
                    </a:p>
                    <a:p>
                      <a:pPr marL="358775" lvl="0" indent="-274638" algn="just">
                        <a:lnSpc>
                          <a:spcPct val="115000"/>
                        </a:lnSpc>
                        <a:spcAft>
                          <a:spcPts val="0"/>
                        </a:spcAft>
                        <a:buFont typeface="Symbol"/>
                        <a:buChar char=""/>
                      </a:pPr>
                      <a:r>
                        <a:rPr lang="en-ZA" sz="1300" kern="1200" dirty="0">
                          <a:effectLst/>
                          <a:latin typeface="Arial" panose="020B0604020202020204" pitchFamily="34" charset="0"/>
                          <a:cs typeface="Arial" panose="020B0604020202020204" pitchFamily="34" charset="0"/>
                        </a:rPr>
                        <a:t>A</a:t>
                      </a:r>
                      <a:r>
                        <a:rPr lang="en-ZA" sz="1300" kern="1200" dirty="0" smtClean="0">
                          <a:effectLst/>
                          <a:latin typeface="Arial" panose="020B0604020202020204" pitchFamily="34" charset="0"/>
                          <a:cs typeface="Arial" panose="020B0604020202020204" pitchFamily="34" charset="0"/>
                        </a:rPr>
                        <a:t>waiting </a:t>
                      </a:r>
                      <a:r>
                        <a:rPr lang="en-ZA" sz="1300" kern="1200" dirty="0">
                          <a:effectLst/>
                          <a:latin typeface="Arial" panose="020B0604020202020204" pitchFamily="34" charset="0"/>
                          <a:cs typeface="Arial" panose="020B0604020202020204" pitchFamily="34" charset="0"/>
                        </a:rPr>
                        <a:t>Term Contract for </a:t>
                      </a:r>
                      <a:r>
                        <a:rPr lang="en-ZA" sz="1300" kern="1200" dirty="0" smtClean="0">
                          <a:effectLst/>
                          <a:latin typeface="Arial" panose="020B0604020202020204" pitchFamily="34" charset="0"/>
                          <a:cs typeface="Arial" panose="020B0604020202020204" pitchFamily="34" charset="0"/>
                        </a:rPr>
                        <a:t>Mechanical/</a:t>
                      </a:r>
                      <a:r>
                        <a:rPr lang="en-ZA" sz="1300" kern="1200" baseline="0" dirty="0">
                          <a:effectLst/>
                          <a:latin typeface="Arial" panose="020B0604020202020204" pitchFamily="34" charset="0"/>
                          <a:cs typeface="Arial" panose="020B0604020202020204" pitchFamily="34" charset="0"/>
                        </a:rPr>
                        <a:t> </a:t>
                      </a:r>
                      <a:r>
                        <a:rPr lang="en-ZA" sz="1300" kern="1200" dirty="0" smtClean="0">
                          <a:effectLst/>
                          <a:latin typeface="Arial" panose="020B0604020202020204" pitchFamily="34" charset="0"/>
                          <a:cs typeface="Arial" panose="020B0604020202020204" pitchFamily="34" charset="0"/>
                        </a:rPr>
                        <a:t>Electrical </a:t>
                      </a:r>
                      <a:r>
                        <a:rPr lang="en-ZA" sz="1300" kern="1200" dirty="0">
                          <a:effectLst/>
                          <a:latin typeface="Arial" panose="020B0604020202020204" pitchFamily="34" charset="0"/>
                          <a:cs typeface="Arial" panose="020B0604020202020204" pitchFamily="34" charset="0"/>
                        </a:rPr>
                        <a:t>and Civil Works to be able to install the electricity or lay the pipelines</a:t>
                      </a:r>
                      <a:r>
                        <a:rPr lang="en-ZA" sz="1300" kern="1200" dirty="0" smtClean="0">
                          <a:effectLst/>
                          <a:latin typeface="Arial" panose="020B0604020202020204" pitchFamily="34" charset="0"/>
                          <a:cs typeface="Arial" panose="020B0604020202020204" pitchFamily="34" charset="0"/>
                        </a:rPr>
                        <a:t>.</a:t>
                      </a:r>
                    </a:p>
                  </a:txBody>
                  <a:tcPr marL="0" marR="0" marT="0" marB="0"/>
                </a:tc>
                <a:extLst>
                  <a:ext uri="{0D108BD9-81ED-4DB2-BD59-A6C34878D82A}">
                    <a16:rowId xmlns:a16="http://schemas.microsoft.com/office/drawing/2014/main" xmlns="" val="10001"/>
                  </a:ext>
                </a:extLst>
              </a:tr>
              <a:tr h="1312151">
                <a:tc>
                  <a:txBody>
                    <a:bodyPr/>
                    <a:lstStyle/>
                    <a:p>
                      <a:pPr algn="l">
                        <a:lnSpc>
                          <a:spcPct val="115000"/>
                        </a:lnSpc>
                        <a:spcAft>
                          <a:spcPts val="0"/>
                        </a:spcAft>
                      </a:pPr>
                      <a:r>
                        <a:rPr lang="en-ZA" sz="1300" kern="1200" dirty="0" smtClean="0">
                          <a:solidFill>
                            <a:srgbClr val="000000"/>
                          </a:solidFill>
                          <a:effectLst/>
                          <a:latin typeface="Arial" panose="020B0604020202020204" pitchFamily="34" charset="0"/>
                          <a:ea typeface="Times New Roman"/>
                          <a:cs typeface="Arial" panose="020B0604020202020204" pitchFamily="34" charset="0"/>
                        </a:rPr>
                        <a:t>Molopo</a:t>
                      </a:r>
                      <a:r>
                        <a:rPr lang="en-ZA" sz="1300" kern="1200" baseline="0" dirty="0" smtClean="0">
                          <a:solidFill>
                            <a:srgbClr val="000000"/>
                          </a:solidFill>
                          <a:effectLst/>
                          <a:latin typeface="Arial" panose="020B0604020202020204" pitchFamily="34" charset="0"/>
                          <a:ea typeface="Times New Roman"/>
                          <a:cs typeface="Arial" panose="020B0604020202020204" pitchFamily="34" charset="0"/>
                        </a:rPr>
                        <a:t> </a:t>
                      </a:r>
                      <a:r>
                        <a:rPr lang="en-ZA" sz="1300" kern="1200" dirty="0" smtClean="0">
                          <a:solidFill>
                            <a:srgbClr val="000000"/>
                          </a:solidFill>
                          <a:effectLst/>
                          <a:latin typeface="Arial" panose="020B0604020202020204" pitchFamily="34" charset="0"/>
                          <a:ea typeface="Times New Roman"/>
                          <a:cs typeface="Arial" panose="020B0604020202020204" pitchFamily="34" charset="0"/>
                        </a:rPr>
                        <a:t>Eye </a:t>
                      </a:r>
                      <a:r>
                        <a:rPr lang="en-ZA" sz="1300" kern="1200" dirty="0">
                          <a:solidFill>
                            <a:srgbClr val="000000"/>
                          </a:solidFill>
                          <a:effectLst/>
                          <a:latin typeface="Arial" panose="020B0604020202020204" pitchFamily="34" charset="0"/>
                          <a:ea typeface="Times New Roman"/>
                          <a:cs typeface="Arial" panose="020B0604020202020204" pitchFamily="34" charset="0"/>
                        </a:rPr>
                        <a:t>(Mafikeng WTW)</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gn="just">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25Mℓ/day</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20Mℓ/day</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Approximately shortfall of 25% </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Identify other sources to augment supply</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358775" lvl="0" indent="-274638" algn="just" defTabSz="422041" rtl="0" eaLnBrk="1" latinLnBrk="0" hangingPunct="1">
                        <a:lnSpc>
                          <a:spcPct val="115000"/>
                        </a:lnSpc>
                        <a:spcAft>
                          <a:spcPts val="0"/>
                        </a:spcAft>
                        <a:buFont typeface="Symbol"/>
                        <a:buChar char=""/>
                      </a:pPr>
                      <a:r>
                        <a:rPr lang="en-ZA" sz="1300" kern="1200" dirty="0">
                          <a:solidFill>
                            <a:schemeClr val="dk1"/>
                          </a:solidFill>
                          <a:effectLst/>
                          <a:latin typeface="Arial" panose="020B0604020202020204" pitchFamily="34" charset="0"/>
                          <a:ea typeface="+mn-ea"/>
                          <a:cs typeface="Arial" panose="020B0604020202020204" pitchFamily="34" charset="0"/>
                        </a:rPr>
                        <a:t>The supply from the Eye is dependent on rains and the levels of water in the relevant compartment.</a:t>
                      </a:r>
                    </a:p>
                    <a:p>
                      <a:pPr marL="358775" lvl="0" indent="-274638" algn="just" defTabSz="422041" rtl="0" eaLnBrk="1" latinLnBrk="0" hangingPunct="1">
                        <a:lnSpc>
                          <a:spcPct val="115000"/>
                        </a:lnSpc>
                        <a:spcAft>
                          <a:spcPts val="0"/>
                        </a:spcAft>
                        <a:buFont typeface="Symbol"/>
                        <a:buChar char=""/>
                      </a:pPr>
                      <a:r>
                        <a:rPr lang="en-ZA" sz="1300" kern="1200" dirty="0">
                          <a:solidFill>
                            <a:schemeClr val="dk1"/>
                          </a:solidFill>
                          <a:effectLst/>
                          <a:latin typeface="Arial" panose="020B0604020202020204" pitchFamily="34" charset="0"/>
                          <a:ea typeface="+mn-ea"/>
                          <a:cs typeface="Arial" panose="020B0604020202020204" pitchFamily="34" charset="0"/>
                        </a:rPr>
                        <a:t>About 39 boreholes have been completed under drought relief programme in </a:t>
                      </a:r>
                      <a:r>
                        <a:rPr lang="en-ZA" sz="1300" kern="1200" dirty="0" err="1">
                          <a:solidFill>
                            <a:schemeClr val="dk1"/>
                          </a:solidFill>
                          <a:effectLst/>
                          <a:latin typeface="Arial" panose="020B0604020202020204" pitchFamily="34" charset="0"/>
                          <a:ea typeface="+mn-ea"/>
                          <a:cs typeface="Arial" panose="020B0604020202020204" pitchFamily="34" charset="0"/>
                        </a:rPr>
                        <a:t>Mahikeng</a:t>
                      </a:r>
                      <a:r>
                        <a:rPr lang="en-ZA" sz="1300" kern="1200" dirty="0">
                          <a:solidFill>
                            <a:schemeClr val="dk1"/>
                          </a:solidFill>
                          <a:effectLst/>
                          <a:latin typeface="Arial" panose="020B0604020202020204" pitchFamily="34" charset="0"/>
                          <a:ea typeface="+mn-ea"/>
                          <a:cs typeface="Arial" panose="020B0604020202020204" pitchFamily="34" charset="0"/>
                        </a:rPr>
                        <a:t> LM in order to augment </a:t>
                      </a:r>
                      <a:r>
                        <a:rPr lang="en-ZA" sz="1300" kern="1200" dirty="0" smtClean="0">
                          <a:solidFill>
                            <a:schemeClr val="dk1"/>
                          </a:solidFill>
                          <a:effectLst/>
                          <a:latin typeface="Arial" panose="020B0604020202020204" pitchFamily="34" charset="0"/>
                          <a:ea typeface="+mn-ea"/>
                          <a:cs typeface="Arial" panose="020B0604020202020204" pitchFamily="34" charset="0"/>
                        </a:rPr>
                        <a:t>supply</a:t>
                      </a:r>
                    </a:p>
                  </a:txBody>
                  <a:tcPr marL="0" marR="0" marT="0" marB="0"/>
                </a:tc>
                <a:extLst>
                  <a:ext uri="{0D108BD9-81ED-4DB2-BD59-A6C34878D82A}">
                    <a16:rowId xmlns:a16="http://schemas.microsoft.com/office/drawing/2014/main" xmlns="" val="10002"/>
                  </a:ext>
                </a:extLst>
              </a:tr>
              <a:tr h="957512">
                <a:tc>
                  <a:txBody>
                    <a:bodyPr/>
                    <a:lstStyle/>
                    <a:p>
                      <a:pPr algn="l">
                        <a:lnSpc>
                          <a:spcPct val="115000"/>
                        </a:lnSpc>
                        <a:spcAft>
                          <a:spcPts val="0"/>
                        </a:spcAft>
                      </a:pPr>
                      <a:r>
                        <a:rPr lang="en-ZA" sz="1300" kern="1200" dirty="0" err="1">
                          <a:solidFill>
                            <a:srgbClr val="000000"/>
                          </a:solidFill>
                          <a:effectLst/>
                          <a:latin typeface="Arial" panose="020B0604020202020204" pitchFamily="34" charset="0"/>
                          <a:ea typeface="Times New Roman"/>
                          <a:cs typeface="Arial" panose="020B0604020202020204" pitchFamily="34" charset="0"/>
                        </a:rPr>
                        <a:t>Setumo</a:t>
                      </a:r>
                      <a:r>
                        <a:rPr lang="en-ZA" sz="1300" kern="1200" dirty="0">
                          <a:solidFill>
                            <a:srgbClr val="000000"/>
                          </a:solidFill>
                          <a:effectLst/>
                          <a:latin typeface="Arial" panose="020B0604020202020204" pitchFamily="34" charset="0"/>
                          <a:ea typeface="Times New Roman"/>
                          <a:cs typeface="Arial" panose="020B0604020202020204" pitchFamily="34" charset="0"/>
                        </a:rPr>
                        <a:t> Dam (</a:t>
                      </a:r>
                      <a:r>
                        <a:rPr lang="en-ZA" sz="1300" kern="1200" dirty="0" err="1">
                          <a:solidFill>
                            <a:srgbClr val="000000"/>
                          </a:solidFill>
                          <a:effectLst/>
                          <a:latin typeface="Arial" panose="020B0604020202020204" pitchFamily="34" charset="0"/>
                          <a:ea typeface="Times New Roman"/>
                          <a:cs typeface="Arial" panose="020B0604020202020204" pitchFamily="34" charset="0"/>
                        </a:rPr>
                        <a:t>Mmabatho</a:t>
                      </a:r>
                      <a:r>
                        <a:rPr lang="en-ZA" sz="1300" kern="1200" dirty="0">
                          <a:solidFill>
                            <a:srgbClr val="000000"/>
                          </a:solidFill>
                          <a:effectLst/>
                          <a:latin typeface="Arial" panose="020B0604020202020204" pitchFamily="34" charset="0"/>
                          <a:ea typeface="Times New Roman"/>
                          <a:cs typeface="Arial" panose="020B0604020202020204" pitchFamily="34" charset="0"/>
                        </a:rPr>
                        <a:t> WTW)</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gn="just">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14Mℓ/day</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nSpc>
                          <a:spcPct val="115000"/>
                        </a:lnSpc>
                        <a:spcAft>
                          <a:spcPts val="0"/>
                        </a:spcAft>
                      </a:pPr>
                      <a:r>
                        <a:rPr lang="en-ZA" sz="1300" kern="1200" dirty="0">
                          <a:solidFill>
                            <a:srgbClr val="000000"/>
                          </a:solidFill>
                          <a:effectLst/>
                          <a:latin typeface="Arial" panose="020B0604020202020204" pitchFamily="34" charset="0"/>
                          <a:ea typeface="Times New Roman"/>
                          <a:cs typeface="Arial" panose="020B0604020202020204" pitchFamily="34" charset="0"/>
                        </a:rPr>
                        <a:t>Proper Management of WWTWs to improve the final effluent quality</a:t>
                      </a:r>
                      <a:endParaRPr lang="en-ZA" sz="13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358775" lvl="0" indent="-274638" algn="just" defTabSz="422041" rtl="0" eaLnBrk="1" latinLnBrk="0" hangingPunct="1">
                        <a:lnSpc>
                          <a:spcPct val="115000"/>
                        </a:lnSpc>
                        <a:spcAft>
                          <a:spcPts val="0"/>
                        </a:spcAft>
                        <a:buFont typeface="Symbol"/>
                        <a:buChar char=""/>
                      </a:pPr>
                      <a:r>
                        <a:rPr lang="en-ZA" sz="1300" kern="1200" dirty="0">
                          <a:solidFill>
                            <a:schemeClr val="dk1"/>
                          </a:solidFill>
                          <a:effectLst/>
                          <a:latin typeface="Arial" panose="020B0604020202020204" pitchFamily="34" charset="0"/>
                          <a:ea typeface="+mn-ea"/>
                          <a:cs typeface="Arial" panose="020B0604020202020204" pitchFamily="34" charset="0"/>
                        </a:rPr>
                        <a:t>Department Inspection shows that there is no improvement on this system.</a:t>
                      </a:r>
                    </a:p>
                  </a:txBody>
                  <a:tcPr marL="0" marR="0" marT="0" marB="0"/>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29</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78328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928AB2-B69A-47A6-B428-B66F316D88B4}" type="slidenum">
              <a:rPr lang="en-US" smtClean="0"/>
              <a:pPr/>
              <a:t>3</a:t>
            </a:fld>
            <a:endParaRPr lang="en-US" dirty="0"/>
          </a:p>
        </p:txBody>
      </p:sp>
      <p:sp>
        <p:nvSpPr>
          <p:cNvPr id="3" name="Rectangle 2"/>
          <p:cNvSpPr/>
          <p:nvPr/>
        </p:nvSpPr>
        <p:spPr>
          <a:xfrm>
            <a:off x="1543049" y="1571624"/>
            <a:ext cx="8124825" cy="2308324"/>
          </a:xfrm>
          <a:prstGeom prst="rect">
            <a:avLst/>
          </a:prstGeom>
        </p:spPr>
        <p:txBody>
          <a:bodyPr wrap="square">
            <a:spAutoFit/>
          </a:bodyPr>
          <a:lstStyle/>
          <a:p>
            <a:pPr lvl="0" algn="ctr" defTabSz="422041" eaLnBrk="0" fontAlgn="base" hangingPunct="0">
              <a:spcBef>
                <a:spcPct val="20000"/>
              </a:spcBef>
              <a:spcAft>
                <a:spcPct val="0"/>
              </a:spcAft>
            </a:pPr>
            <a:r>
              <a:rPr lang="en-US" sz="3000" dirty="0">
                <a:latin typeface="Arial" panose="020B0604020202020204" pitchFamily="34" charset="0"/>
                <a:ea typeface="MS PGothic" pitchFamily="34" charset="-128"/>
                <a:cs typeface="Arial" panose="020B0604020202020204" pitchFamily="34" charset="0"/>
              </a:rPr>
              <a:t>To brief the Portfolio Committee on the Department of Water and Sanitation’s </a:t>
            </a:r>
            <a:r>
              <a:rPr lang="en-US" sz="3000" dirty="0" smtClean="0">
                <a:latin typeface="Arial" panose="020B0604020202020204" pitchFamily="34" charset="0"/>
                <a:ea typeface="MS PGothic" pitchFamily="34" charset="-128"/>
                <a:cs typeface="Arial" panose="020B0604020202020204" pitchFamily="34" charset="0"/>
              </a:rPr>
              <a:t>North West </a:t>
            </a:r>
            <a:r>
              <a:rPr lang="en-US" sz="3000" dirty="0">
                <a:latin typeface="Arial" panose="020B0604020202020204" pitchFamily="34" charset="0"/>
                <a:ea typeface="MS PGothic" pitchFamily="34" charset="-128"/>
                <a:cs typeface="Arial" panose="020B0604020202020204" pitchFamily="34" charset="0"/>
              </a:rPr>
              <a:t>District Implementation </a:t>
            </a:r>
            <a:r>
              <a:rPr lang="en-US" sz="3000" dirty="0" smtClean="0">
                <a:latin typeface="Arial" panose="020B0604020202020204" pitchFamily="34" charset="0"/>
                <a:ea typeface="MS PGothic" pitchFamily="34" charset="-128"/>
                <a:cs typeface="Arial" panose="020B0604020202020204" pitchFamily="34" charset="0"/>
              </a:rPr>
              <a:t>Plan </a:t>
            </a:r>
            <a:r>
              <a:rPr lang="en-US" sz="3000" dirty="0">
                <a:latin typeface="Arial" panose="020B0604020202020204" pitchFamily="34" charset="0"/>
                <a:ea typeface="MS PGothic" pitchFamily="34" charset="-128"/>
                <a:cs typeface="Arial" panose="020B0604020202020204" pitchFamily="34" charset="0"/>
              </a:rPr>
              <a:t>for 2020/21</a:t>
            </a:r>
            <a:endParaRPr lang="en-ZA" sz="3000" dirty="0">
              <a:latin typeface="Arial" panose="020B0604020202020204" pitchFamily="34" charset="0"/>
              <a:ea typeface="MS PGothic" pitchFamily="34" charset="-128"/>
              <a:cs typeface="Arial" panose="020B0604020202020204" pitchFamily="34" charset="0"/>
            </a:endParaRPr>
          </a:p>
          <a:p>
            <a:endParaRPr lang="en-ZA" dirty="0" smtClean="0">
              <a:latin typeface="Times New Roman" pitchFamily="18" charset="0"/>
            </a:endParaRPr>
          </a:p>
          <a:p>
            <a:endParaRPr lang="en-ZA" dirty="0" smtClean="0">
              <a:latin typeface="Times New Roman" pitchFamily="18" charset="0"/>
            </a:endParaRPr>
          </a:p>
          <a:p>
            <a:r>
              <a:rPr lang="en-ZA" dirty="0" smtClean="0">
                <a:latin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0"/>
            <a:ext cx="11324734" cy="668614"/>
          </a:xfrm>
        </p:spPr>
        <p:txBody>
          <a:bodyPr/>
          <a:lstStyle/>
          <a:p>
            <a:pPr lvl="0" algn="l" defTabSz="914400" eaLnBrk="1" fontAlgn="auto" hangingPunct="1">
              <a:lnSpc>
                <a:spcPct val="115000"/>
              </a:lnSpc>
              <a:spcBef>
                <a:spcPts val="0"/>
              </a:spcBef>
              <a:spcAft>
                <a:spcPts val="0"/>
              </a:spcAft>
              <a:defRPr/>
            </a:pPr>
            <a:r>
              <a:rPr lang="en-ZA" sz="3200" dirty="0" smtClean="0">
                <a:solidFill>
                  <a:prstClr val="black"/>
                </a:solidFill>
                <a:ea typeface="+mj-ea"/>
              </a:rPr>
              <a:t>Interventions </a:t>
            </a:r>
            <a:r>
              <a:rPr lang="en-ZA" sz="3200" dirty="0">
                <a:solidFill>
                  <a:prstClr val="black"/>
                </a:solidFill>
                <a:ea typeface="+mj-ea"/>
              </a:rPr>
              <a:t>in Ngaka Modiri Treatment Works</a:t>
            </a:r>
            <a:endParaRPr lang="en-ZA" sz="3200"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30</a:t>
            </a:fld>
            <a:endParaRPr lang="en-US" altLang="en-US" dirty="0">
              <a:solidFill>
                <a:prstClr val="black"/>
              </a:solidFill>
              <a:ea typeface="ＭＳ Ｐゴシック" pitchFamily="34"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029524801"/>
              </p:ext>
            </p:extLst>
          </p:nvPr>
        </p:nvGraphicFramePr>
        <p:xfrm>
          <a:off x="609600" y="735291"/>
          <a:ext cx="11220452" cy="5492917"/>
        </p:xfrm>
        <a:graphic>
          <a:graphicData uri="http://schemas.openxmlformats.org/drawingml/2006/table">
            <a:tbl>
              <a:tblPr firstRow="1" bandRow="1">
                <a:tableStyleId>{5C22544A-7EE6-4342-B048-85BDC9FD1C3A}</a:tableStyleId>
              </a:tblPr>
              <a:tblGrid>
                <a:gridCol w="1709394">
                  <a:extLst>
                    <a:ext uri="{9D8B030D-6E8A-4147-A177-3AD203B41FA5}">
                      <a16:colId xmlns:a16="http://schemas.microsoft.com/office/drawing/2014/main" xmlns="" val="20000"/>
                    </a:ext>
                  </a:extLst>
                </a:gridCol>
                <a:gridCol w="2111604">
                  <a:extLst>
                    <a:ext uri="{9D8B030D-6E8A-4147-A177-3AD203B41FA5}">
                      <a16:colId xmlns:a16="http://schemas.microsoft.com/office/drawing/2014/main" xmlns="" val="20001"/>
                    </a:ext>
                  </a:extLst>
                </a:gridCol>
                <a:gridCol w="3535051">
                  <a:extLst>
                    <a:ext uri="{9D8B030D-6E8A-4147-A177-3AD203B41FA5}">
                      <a16:colId xmlns:a16="http://schemas.microsoft.com/office/drawing/2014/main" xmlns="" val="20002"/>
                    </a:ext>
                  </a:extLst>
                </a:gridCol>
                <a:gridCol w="3864403">
                  <a:extLst>
                    <a:ext uri="{9D8B030D-6E8A-4147-A177-3AD203B41FA5}">
                      <a16:colId xmlns:a16="http://schemas.microsoft.com/office/drawing/2014/main" xmlns="" val="20003"/>
                    </a:ext>
                  </a:extLst>
                </a:gridCol>
              </a:tblGrid>
              <a:tr h="375324">
                <a:tc>
                  <a:txBody>
                    <a:bodyPr/>
                    <a:lstStyle/>
                    <a:p>
                      <a:pPr algn="just">
                        <a:lnSpc>
                          <a:spcPct val="115000"/>
                        </a:lnSpc>
                        <a:spcAft>
                          <a:spcPts val="0"/>
                        </a:spcAft>
                      </a:pPr>
                      <a:r>
                        <a:rPr lang="en-ZA" sz="1400" b="1" dirty="0">
                          <a:effectLst/>
                          <a:latin typeface="Arial"/>
                          <a:ea typeface="Calibri"/>
                        </a:rPr>
                        <a:t>Water Sources</a:t>
                      </a:r>
                      <a:endParaRPr lang="en-ZA" sz="1400" dirty="0">
                        <a:effectLst/>
                        <a:latin typeface="Times New Roman"/>
                        <a:ea typeface="Times New Roman"/>
                      </a:endParaRPr>
                    </a:p>
                  </a:txBody>
                  <a:tcPr marL="121920" marR="121920"/>
                </a:tc>
                <a:tc>
                  <a:txBody>
                    <a:bodyPr/>
                    <a:lstStyle/>
                    <a:p>
                      <a:pPr algn="just">
                        <a:lnSpc>
                          <a:spcPct val="115000"/>
                        </a:lnSpc>
                        <a:spcAft>
                          <a:spcPts val="0"/>
                        </a:spcAft>
                      </a:pPr>
                      <a:r>
                        <a:rPr lang="en-ZA" sz="1400" b="1" dirty="0">
                          <a:effectLst/>
                          <a:latin typeface="Arial"/>
                          <a:ea typeface="Calibri"/>
                        </a:rPr>
                        <a:t>Design Capacity</a:t>
                      </a:r>
                      <a:endParaRPr lang="en-ZA" sz="1400" dirty="0">
                        <a:effectLst/>
                        <a:latin typeface="Times New Roman"/>
                        <a:ea typeface="Times New Roman"/>
                      </a:endParaRPr>
                    </a:p>
                  </a:txBody>
                  <a:tcPr marL="121920" marR="121920"/>
                </a:tc>
                <a:tc>
                  <a:txBody>
                    <a:bodyPr/>
                    <a:lstStyle/>
                    <a:p>
                      <a:pPr algn="just">
                        <a:lnSpc>
                          <a:spcPct val="115000"/>
                        </a:lnSpc>
                        <a:spcAft>
                          <a:spcPts val="0"/>
                        </a:spcAft>
                      </a:pPr>
                      <a:r>
                        <a:rPr lang="en-ZA" sz="1400" b="1" dirty="0">
                          <a:effectLst/>
                          <a:latin typeface="Arial"/>
                          <a:ea typeface="Calibri"/>
                        </a:rPr>
                        <a:t>Intervention</a:t>
                      </a:r>
                      <a:endParaRPr lang="en-ZA" sz="1400" dirty="0">
                        <a:effectLst/>
                        <a:latin typeface="Times New Roman"/>
                        <a:ea typeface="Times New Roman"/>
                      </a:endParaRPr>
                    </a:p>
                  </a:txBody>
                  <a:tcPr marL="121920" marR="121920"/>
                </a:tc>
                <a:tc>
                  <a:txBody>
                    <a:bodyPr/>
                    <a:lstStyle/>
                    <a:p>
                      <a:pPr algn="just">
                        <a:lnSpc>
                          <a:spcPct val="115000"/>
                        </a:lnSpc>
                        <a:spcAft>
                          <a:spcPts val="0"/>
                        </a:spcAft>
                      </a:pPr>
                      <a:r>
                        <a:rPr lang="en-ZA" sz="1400" b="1" dirty="0">
                          <a:effectLst/>
                          <a:latin typeface="Arial"/>
                          <a:ea typeface="Calibri"/>
                        </a:rPr>
                        <a:t>Progress</a:t>
                      </a:r>
                      <a:endParaRPr lang="en-ZA" sz="1400" dirty="0">
                        <a:effectLst/>
                        <a:latin typeface="Times New Roman"/>
                        <a:ea typeface="Times New Roman"/>
                      </a:endParaRPr>
                    </a:p>
                  </a:txBody>
                  <a:tcPr marL="121920" marR="121920"/>
                </a:tc>
                <a:extLst>
                  <a:ext uri="{0D108BD9-81ED-4DB2-BD59-A6C34878D82A}">
                    <a16:rowId xmlns:a16="http://schemas.microsoft.com/office/drawing/2014/main" xmlns="" val="10000"/>
                  </a:ext>
                </a:extLst>
              </a:tr>
              <a:tr h="1064726">
                <a:tc>
                  <a:txBody>
                    <a:bodyPr/>
                    <a:lstStyle/>
                    <a:p>
                      <a:pPr algn="just">
                        <a:lnSpc>
                          <a:spcPct val="115000"/>
                        </a:lnSpc>
                        <a:spcAft>
                          <a:spcPts val="0"/>
                        </a:spcAft>
                      </a:pPr>
                      <a:r>
                        <a:rPr lang="en-ZA" sz="1400" dirty="0" err="1">
                          <a:effectLst/>
                          <a:latin typeface="Arial" panose="020B0604020202020204" pitchFamily="34" charset="0"/>
                          <a:ea typeface="Calibri"/>
                          <a:cs typeface="Arial" panose="020B0604020202020204" pitchFamily="34" charset="0"/>
                        </a:rPr>
                        <a:t>Mahikeng</a:t>
                      </a:r>
                      <a:r>
                        <a:rPr lang="en-ZA" sz="1400" dirty="0">
                          <a:effectLst/>
                          <a:latin typeface="Arial" panose="020B0604020202020204" pitchFamily="34" charset="0"/>
                          <a:ea typeface="Calibri"/>
                          <a:cs typeface="Arial" panose="020B0604020202020204" pitchFamily="34" charset="0"/>
                        </a:rPr>
                        <a:t>  WTW</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45Mℓ/day</a:t>
                      </a:r>
                      <a:endParaRPr lang="en-ZA" sz="1400" dirty="0">
                        <a:effectLst/>
                        <a:latin typeface="Arial" panose="020B0604020202020204" pitchFamily="34" charset="0"/>
                        <a:ea typeface="Times New Roman"/>
                        <a:cs typeface="Arial" panose="020B0604020202020204" pitchFamily="34" charset="0"/>
                      </a:endParaRPr>
                    </a:p>
                    <a:p>
                      <a:pPr algn="just">
                        <a:lnSpc>
                          <a:spcPct val="115000"/>
                        </a:lnSpc>
                        <a:spcAft>
                          <a:spcPts val="0"/>
                        </a:spcAft>
                      </a:pPr>
                      <a:r>
                        <a:rPr lang="en-ZA" sz="1400" b="1" dirty="0" smtClean="0">
                          <a:effectLst/>
                          <a:latin typeface="Arial" panose="020B0604020202020204" pitchFamily="34" charset="0"/>
                          <a:ea typeface="Calibri"/>
                          <a:cs typeface="Arial" panose="020B0604020202020204" pitchFamily="34" charset="0"/>
                        </a:rPr>
                        <a:t>Input:</a:t>
                      </a:r>
                      <a:r>
                        <a:rPr lang="en-ZA" sz="1400" b="1" baseline="0" dirty="0" smtClean="0">
                          <a:effectLst/>
                          <a:latin typeface="Arial" panose="020B0604020202020204" pitchFamily="34" charset="0"/>
                          <a:ea typeface="Calibri"/>
                          <a:cs typeface="Arial" panose="020B0604020202020204" pitchFamily="34" charset="0"/>
                        </a:rPr>
                        <a:t> </a:t>
                      </a:r>
                      <a:r>
                        <a:rPr lang="en-ZA" sz="1400" dirty="0" smtClean="0">
                          <a:effectLst/>
                          <a:latin typeface="Arial" panose="020B0604020202020204" pitchFamily="34" charset="0"/>
                          <a:ea typeface="Calibri"/>
                          <a:cs typeface="Arial" panose="020B0604020202020204" pitchFamily="34" charset="0"/>
                        </a:rPr>
                        <a:t>26 Mℓ/day</a:t>
                      </a:r>
                      <a:endParaRPr lang="en-ZA" sz="1400" dirty="0">
                        <a:effectLst/>
                        <a:latin typeface="Arial" panose="020B0604020202020204" pitchFamily="34" charset="0"/>
                        <a:ea typeface="Times New Roman"/>
                        <a:cs typeface="Arial" panose="020B0604020202020204" pitchFamily="34" charset="0"/>
                      </a:endParaRPr>
                    </a:p>
                    <a:p>
                      <a:pPr algn="just">
                        <a:lnSpc>
                          <a:spcPct val="115000"/>
                        </a:lnSpc>
                        <a:spcAft>
                          <a:spcPts val="0"/>
                        </a:spcAft>
                      </a:pPr>
                      <a:r>
                        <a:rPr lang="en-GB" sz="1400" b="1" dirty="0" smtClean="0">
                          <a:effectLst/>
                          <a:latin typeface="Arial" panose="020B0604020202020204" pitchFamily="34" charset="0"/>
                          <a:ea typeface="Calibri"/>
                          <a:cs typeface="Arial" panose="020B0604020202020204" pitchFamily="34" charset="0"/>
                        </a:rPr>
                        <a:t>Output</a:t>
                      </a:r>
                      <a:r>
                        <a:rPr lang="en-GB" sz="1400" dirty="0" smtClean="0">
                          <a:effectLst/>
                          <a:latin typeface="Arial" panose="020B0604020202020204" pitchFamily="34" charset="0"/>
                          <a:ea typeface="Calibri"/>
                          <a:cs typeface="Arial" panose="020B0604020202020204" pitchFamily="34" charset="0"/>
                        </a:rPr>
                        <a:t>:</a:t>
                      </a:r>
                      <a:r>
                        <a:rPr lang="en-ZA" sz="1400" dirty="0" smtClean="0">
                          <a:effectLst/>
                          <a:latin typeface="Arial" panose="020B0604020202020204" pitchFamily="34" charset="0"/>
                          <a:ea typeface="Calibri"/>
                          <a:cs typeface="Arial" panose="020B0604020202020204" pitchFamily="34" charset="0"/>
                        </a:rPr>
                        <a:t>:</a:t>
                      </a:r>
                      <a:r>
                        <a:rPr lang="en-ZA" sz="1400" baseline="0" dirty="0" smtClean="0">
                          <a:effectLst/>
                          <a:latin typeface="Arial" panose="020B0604020202020204" pitchFamily="34" charset="0"/>
                          <a:ea typeface="Calibri"/>
                          <a:cs typeface="Arial" panose="020B0604020202020204" pitchFamily="34" charset="0"/>
                        </a:rPr>
                        <a:t> </a:t>
                      </a:r>
                      <a:r>
                        <a:rPr lang="en-GB" sz="1400" dirty="0" smtClean="0">
                          <a:effectLst/>
                          <a:latin typeface="Arial" panose="020B0604020202020204" pitchFamily="34" charset="0"/>
                          <a:ea typeface="Calibri"/>
                          <a:cs typeface="Arial" panose="020B0604020202020204" pitchFamily="34" charset="0"/>
                        </a:rPr>
                        <a:t>23Mℓ/day</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Plant fully functional but underutilised due to low raw water supply.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Optimising the productivity of the plant</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The raw water from </a:t>
                      </a:r>
                      <a:r>
                        <a:rPr lang="en-ZA" sz="1400" dirty="0" err="1">
                          <a:effectLst/>
                          <a:latin typeface="Arial" panose="020B0604020202020204" pitchFamily="34" charset="0"/>
                          <a:ea typeface="Calibri"/>
                          <a:cs typeface="Arial" panose="020B0604020202020204" pitchFamily="34" charset="0"/>
                        </a:rPr>
                        <a:t>Grootfontein</a:t>
                      </a:r>
                      <a:r>
                        <a:rPr lang="en-ZA" sz="1400" dirty="0">
                          <a:effectLst/>
                          <a:latin typeface="Arial" panose="020B0604020202020204" pitchFamily="34" charset="0"/>
                          <a:ea typeface="Calibri"/>
                          <a:cs typeface="Arial" panose="020B0604020202020204" pitchFamily="34" charset="0"/>
                        </a:rPr>
                        <a:t> increased from 6Mℓ/day to 9Mℓ/day after DWS CU resuscitated some boreholes.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All the water meters were calibrated </a:t>
                      </a:r>
                      <a:endParaRPr lang="en-ZA" sz="1400" dirty="0">
                        <a:effectLst/>
                        <a:latin typeface="Arial" panose="020B0604020202020204" pitchFamily="34" charset="0"/>
                        <a:ea typeface="Times New Roman"/>
                        <a:cs typeface="Arial" panose="020B0604020202020204" pitchFamily="34" charset="0"/>
                      </a:endParaRPr>
                    </a:p>
                  </a:txBody>
                  <a:tcPr marL="121920" marR="121920"/>
                </a:tc>
                <a:extLst>
                  <a:ext uri="{0D108BD9-81ED-4DB2-BD59-A6C34878D82A}">
                    <a16:rowId xmlns:a16="http://schemas.microsoft.com/office/drawing/2014/main" xmlns="" val="10001"/>
                  </a:ext>
                </a:extLst>
              </a:tr>
              <a:tr h="4044697">
                <a:tc>
                  <a:txBody>
                    <a:bodyPr/>
                    <a:lstStyle/>
                    <a:p>
                      <a:pPr algn="just">
                        <a:lnSpc>
                          <a:spcPct val="115000"/>
                        </a:lnSpc>
                        <a:spcAft>
                          <a:spcPts val="0"/>
                        </a:spcAft>
                      </a:pPr>
                      <a:r>
                        <a:rPr lang="en-ZA" sz="1400" dirty="0" err="1">
                          <a:effectLst/>
                          <a:latin typeface="Arial" panose="020B0604020202020204" pitchFamily="34" charset="0"/>
                          <a:ea typeface="Calibri"/>
                          <a:cs typeface="Arial" panose="020B0604020202020204" pitchFamily="34" charset="0"/>
                        </a:rPr>
                        <a:t>Mmabatho</a:t>
                      </a:r>
                      <a:r>
                        <a:rPr lang="en-ZA" sz="1400" dirty="0">
                          <a:effectLst/>
                          <a:latin typeface="Arial" panose="020B0604020202020204" pitchFamily="34" charset="0"/>
                          <a:ea typeface="Calibri"/>
                          <a:cs typeface="Arial" panose="020B0604020202020204" pitchFamily="34" charset="0"/>
                        </a:rPr>
                        <a:t>  WTW</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20 </a:t>
                      </a:r>
                      <a:r>
                        <a:rPr lang="en-ZA" sz="1400" b="1" dirty="0" smtClean="0">
                          <a:effectLst/>
                          <a:latin typeface="Arial" panose="020B0604020202020204" pitchFamily="34" charset="0"/>
                          <a:ea typeface="Calibri"/>
                          <a:cs typeface="Arial" panose="020B0604020202020204" pitchFamily="34" charset="0"/>
                        </a:rPr>
                        <a:t>Mℓ/day</a:t>
                      </a:r>
                      <a:endParaRPr lang="en-ZA" sz="1400" dirty="0">
                        <a:effectLst/>
                        <a:latin typeface="Arial" panose="020B0604020202020204" pitchFamily="34" charset="0"/>
                        <a:ea typeface="Times New Roman"/>
                        <a:cs typeface="Arial" panose="020B0604020202020204" pitchFamily="34" charset="0"/>
                      </a:endParaRPr>
                    </a:p>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Input:</a:t>
                      </a:r>
                      <a:r>
                        <a:rPr lang="en-ZA" sz="1400" dirty="0">
                          <a:effectLst/>
                          <a:latin typeface="Arial" panose="020B0604020202020204" pitchFamily="34" charset="0"/>
                          <a:ea typeface="Calibri"/>
                          <a:cs typeface="Arial" panose="020B0604020202020204" pitchFamily="34" charset="0"/>
                        </a:rPr>
                        <a:t>17 </a:t>
                      </a:r>
                      <a:r>
                        <a:rPr lang="en-ZA" sz="1400" dirty="0" smtClean="0">
                          <a:effectLst/>
                          <a:latin typeface="Arial" panose="020B0604020202020204" pitchFamily="34" charset="0"/>
                          <a:ea typeface="Calibri"/>
                          <a:cs typeface="Arial" panose="020B0604020202020204" pitchFamily="34" charset="0"/>
                        </a:rPr>
                        <a:t>Mℓ/day</a:t>
                      </a:r>
                      <a:endParaRPr lang="en-ZA" sz="1400" dirty="0">
                        <a:effectLst/>
                        <a:latin typeface="Arial" panose="020B0604020202020204" pitchFamily="34" charset="0"/>
                        <a:ea typeface="Times New Roman"/>
                        <a:cs typeface="Arial" panose="020B0604020202020204" pitchFamily="34" charset="0"/>
                      </a:endParaRPr>
                    </a:p>
                    <a:p>
                      <a:pPr algn="just">
                        <a:lnSpc>
                          <a:spcPct val="115000"/>
                        </a:lnSpc>
                        <a:spcAft>
                          <a:spcPts val="0"/>
                        </a:spcAft>
                      </a:pPr>
                      <a:r>
                        <a:rPr lang="en-ZA" sz="1400" b="1" dirty="0">
                          <a:effectLst/>
                          <a:latin typeface="Arial" panose="020B0604020202020204" pitchFamily="34" charset="0"/>
                          <a:ea typeface="Calibri"/>
                          <a:cs typeface="Arial" panose="020B0604020202020204" pitchFamily="34" charset="0"/>
                        </a:rPr>
                        <a:t>Output:</a:t>
                      </a:r>
                      <a:r>
                        <a:rPr lang="en-ZA" sz="1400" dirty="0">
                          <a:effectLst/>
                          <a:latin typeface="Arial" panose="020B0604020202020204" pitchFamily="34" charset="0"/>
                          <a:ea typeface="Calibri"/>
                          <a:cs typeface="Arial" panose="020B0604020202020204" pitchFamily="34" charset="0"/>
                        </a:rPr>
                        <a:t>14Mℓ/day</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gn="just">
                        <a:lnSpc>
                          <a:spcPct val="115000"/>
                        </a:lnSpc>
                        <a:spcAft>
                          <a:spcPts val="0"/>
                        </a:spcAft>
                      </a:pPr>
                      <a:r>
                        <a:rPr lang="en-ZA" sz="1400" dirty="0">
                          <a:effectLst/>
                          <a:latin typeface="Arial" panose="020B0604020202020204" pitchFamily="34" charset="0"/>
                          <a:ea typeface="Calibri"/>
                          <a:cs typeface="Arial" panose="020B0604020202020204" pitchFamily="34" charset="0"/>
                        </a:rPr>
                        <a:t>Not fully functional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defTabSz="422041" rtl="0" eaLnBrk="1" latinLnBrk="0" hangingPunct="1">
                        <a:lnSpc>
                          <a:spcPct val="115000"/>
                        </a:lnSpc>
                        <a:spcAft>
                          <a:spcPts val="0"/>
                        </a:spcAft>
                        <a:buFont typeface="Symbol"/>
                        <a:buChar char=""/>
                      </a:pPr>
                      <a:r>
                        <a:rPr lang="en-ZA" sz="1400" kern="1200" dirty="0">
                          <a:solidFill>
                            <a:schemeClr val="dk1"/>
                          </a:solidFill>
                          <a:effectLst/>
                          <a:latin typeface="Arial" panose="020B0604020202020204" pitchFamily="34" charset="0"/>
                          <a:ea typeface="Calibri"/>
                          <a:cs typeface="Arial" panose="020B0604020202020204" pitchFamily="34" charset="0"/>
                        </a:rPr>
                        <a:t>Repair the 2 non-functional sand filters</a:t>
                      </a:r>
                    </a:p>
                    <a:p>
                      <a:pPr marL="263525" lvl="0" indent="-263525" algn="just" defTabSz="422041" rtl="0" eaLnBrk="1" latinLnBrk="0" hangingPunct="1">
                        <a:lnSpc>
                          <a:spcPct val="115000"/>
                        </a:lnSpc>
                        <a:spcAft>
                          <a:spcPts val="0"/>
                        </a:spcAft>
                        <a:buFont typeface="Symbol"/>
                        <a:buChar char=""/>
                      </a:pPr>
                      <a:r>
                        <a:rPr lang="en-ZA" sz="1400" kern="1200" dirty="0">
                          <a:solidFill>
                            <a:schemeClr val="dk1"/>
                          </a:solidFill>
                          <a:effectLst/>
                          <a:latin typeface="Arial" panose="020B0604020202020204" pitchFamily="34" charset="0"/>
                          <a:ea typeface="Calibri"/>
                          <a:cs typeface="Arial" panose="020B0604020202020204" pitchFamily="34" charset="0"/>
                        </a:rPr>
                        <a:t>Repair activated carbon system.</a:t>
                      </a:r>
                    </a:p>
                    <a:p>
                      <a:pPr marL="263525" lvl="0" indent="-263525" algn="just" defTabSz="422041" rtl="0" eaLnBrk="1" latinLnBrk="0" hangingPunct="1">
                        <a:lnSpc>
                          <a:spcPct val="115000"/>
                        </a:lnSpc>
                        <a:spcAft>
                          <a:spcPts val="0"/>
                        </a:spcAft>
                        <a:buFont typeface="Symbol"/>
                        <a:buChar char=""/>
                      </a:pPr>
                      <a:r>
                        <a:rPr lang="en-ZA" sz="1400" kern="1200" dirty="0">
                          <a:solidFill>
                            <a:schemeClr val="dk1"/>
                          </a:solidFill>
                          <a:effectLst/>
                          <a:latin typeface="Arial" panose="020B0604020202020204" pitchFamily="34" charset="0"/>
                          <a:ea typeface="Calibri"/>
                          <a:cs typeface="Arial" panose="020B0604020202020204" pitchFamily="34" charset="0"/>
                        </a:rPr>
                        <a:t>Current expansion of the WTW by 10Mℓ</a:t>
                      </a:r>
                    </a:p>
                  </a:txBody>
                  <a:tcPr marL="121920" marR="121920"/>
                </a:tc>
                <a:tc>
                  <a:txBody>
                    <a:bodyPr/>
                    <a:lstStyle/>
                    <a:p>
                      <a:pPr marL="263525" lvl="0" indent="-263525" algn="just">
                        <a:lnSpc>
                          <a:spcPct val="115000"/>
                        </a:lnSpc>
                        <a:spcAft>
                          <a:spcPts val="0"/>
                        </a:spcAft>
                        <a:buFont typeface="Symbol"/>
                        <a:buChar char=""/>
                      </a:pPr>
                      <a:r>
                        <a:rPr lang="en-ZA" sz="1400" dirty="0" smtClean="0">
                          <a:effectLst/>
                          <a:latin typeface="Arial" panose="020B0604020202020204" pitchFamily="34" charset="0"/>
                          <a:ea typeface="Calibri"/>
                          <a:cs typeface="Arial" panose="020B0604020202020204" pitchFamily="34" charset="0"/>
                        </a:rPr>
                        <a:t>1sand filter completed &amp; commissioned in September  2019</a:t>
                      </a:r>
                    </a:p>
                    <a:p>
                      <a:pPr marL="263525" lvl="0" indent="-263525" algn="just">
                        <a:lnSpc>
                          <a:spcPct val="115000"/>
                        </a:lnSpc>
                        <a:spcAft>
                          <a:spcPts val="0"/>
                        </a:spcAft>
                        <a:buFont typeface="Symbol"/>
                        <a:buChar char=""/>
                      </a:pPr>
                      <a:r>
                        <a:rPr lang="en-ZA" sz="1400" dirty="0" smtClean="0">
                          <a:effectLst/>
                          <a:latin typeface="Arial" panose="020B0604020202020204" pitchFamily="34" charset="0"/>
                          <a:ea typeface="Calibri"/>
                          <a:cs typeface="Arial" panose="020B0604020202020204" pitchFamily="34" charset="0"/>
                        </a:rPr>
                        <a:t>The </a:t>
                      </a:r>
                      <a:r>
                        <a:rPr lang="en-ZA" sz="1400" dirty="0">
                          <a:effectLst/>
                          <a:latin typeface="Arial" panose="020B0604020202020204" pitchFamily="34" charset="0"/>
                          <a:ea typeface="Calibri"/>
                          <a:cs typeface="Arial" panose="020B0604020202020204" pitchFamily="34" charset="0"/>
                        </a:rPr>
                        <a:t>remaining sand filter to be repaired by end Nov </a:t>
                      </a:r>
                      <a:r>
                        <a:rPr lang="en-ZA" sz="1400" dirty="0" smtClean="0">
                          <a:effectLst/>
                          <a:latin typeface="Arial" panose="020B0604020202020204" pitchFamily="34" charset="0"/>
                          <a:ea typeface="Calibri"/>
                          <a:cs typeface="Arial" panose="020B0604020202020204" pitchFamily="34" charset="0"/>
                        </a:rPr>
                        <a:t>2019</a:t>
                      </a:r>
                      <a:r>
                        <a:rPr lang="en-ZA" sz="1400" dirty="0">
                          <a:effectLst/>
                          <a:latin typeface="Arial" panose="020B0604020202020204" pitchFamily="34" charset="0"/>
                          <a:ea typeface="Calibri"/>
                          <a:cs typeface="Arial" panose="020B0604020202020204" pitchFamily="34" charset="0"/>
                        </a:rPr>
                        <a:t>.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Activated carbon – dosing pumps and tank installed. Currently waiting for a stirrer which is being manufactured.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Meantime dosing of activated carbon is done manual.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Automated activated carbon device being manufactured –Jones Industrial. To be delivered by end Nov 2019.</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Civil  - 85%, Mechanical at 54%,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new </a:t>
                      </a:r>
                      <a:r>
                        <a:rPr lang="en-ZA" sz="1400" dirty="0" err="1" smtClean="0">
                          <a:effectLst/>
                          <a:latin typeface="Arial" panose="020B0604020202020204" pitchFamily="34" charset="0"/>
                          <a:ea typeface="Calibri"/>
                          <a:cs typeface="Arial" panose="020B0604020202020204" pitchFamily="34" charset="0"/>
                        </a:rPr>
                        <a:t>Lokaleng</a:t>
                      </a:r>
                      <a:r>
                        <a:rPr lang="en-ZA" sz="1400" dirty="0" smtClean="0">
                          <a:effectLst/>
                          <a:latin typeface="Arial" panose="020B0604020202020204" pitchFamily="34" charset="0"/>
                          <a:ea typeface="Calibri"/>
                          <a:cs typeface="Arial" panose="020B0604020202020204" pitchFamily="34" charset="0"/>
                        </a:rPr>
                        <a:t> Reservoir </a:t>
                      </a:r>
                      <a:r>
                        <a:rPr lang="en-ZA" sz="1400" dirty="0">
                          <a:effectLst/>
                          <a:latin typeface="Arial" panose="020B0604020202020204" pitchFamily="34" charset="0"/>
                          <a:ea typeface="Calibri"/>
                          <a:cs typeface="Arial" panose="020B0604020202020204" pitchFamily="34" charset="0"/>
                        </a:rPr>
                        <a:t>at 7%, </a:t>
                      </a:r>
                      <a:endParaRPr lang="en-ZA" sz="1400" dirty="0">
                        <a:effectLst/>
                        <a:latin typeface="Arial" panose="020B0604020202020204" pitchFamily="34" charset="0"/>
                        <a:ea typeface="Times New Roman"/>
                        <a:cs typeface="Arial" panose="020B0604020202020204" pitchFamily="34" charset="0"/>
                      </a:endParaRPr>
                    </a:p>
                    <a:p>
                      <a:pPr marL="263525" lvl="0" indent="-263525" algn="just">
                        <a:lnSpc>
                          <a:spcPct val="115000"/>
                        </a:lnSpc>
                        <a:spcAft>
                          <a:spcPts val="0"/>
                        </a:spcAft>
                        <a:buFont typeface="Symbol"/>
                        <a:buChar char=""/>
                      </a:pPr>
                      <a:r>
                        <a:rPr lang="en-ZA" sz="1400" dirty="0">
                          <a:effectLst/>
                          <a:latin typeface="Arial" panose="020B0604020202020204" pitchFamily="34" charset="0"/>
                          <a:ea typeface="Calibri"/>
                          <a:cs typeface="Arial" panose="020B0604020202020204" pitchFamily="34" charset="0"/>
                        </a:rPr>
                        <a:t>Pipeline from </a:t>
                      </a:r>
                      <a:r>
                        <a:rPr lang="en-ZA" sz="1400" dirty="0" err="1">
                          <a:effectLst/>
                          <a:latin typeface="Arial" panose="020B0604020202020204" pitchFamily="34" charset="0"/>
                          <a:ea typeface="Calibri"/>
                          <a:cs typeface="Arial" panose="020B0604020202020204" pitchFamily="34" charset="0"/>
                        </a:rPr>
                        <a:t>Lokaleng</a:t>
                      </a:r>
                      <a:r>
                        <a:rPr lang="en-ZA" sz="1400" dirty="0">
                          <a:effectLst/>
                          <a:latin typeface="Arial" panose="020B0604020202020204" pitchFamily="34" charset="0"/>
                          <a:ea typeface="Calibri"/>
                          <a:cs typeface="Arial" panose="020B0604020202020204" pitchFamily="34" charset="0"/>
                        </a:rPr>
                        <a:t> Reservoir to Mafikeng is at tender stage. </a:t>
                      </a:r>
                      <a:endParaRPr lang="en-ZA" sz="1400" dirty="0">
                        <a:effectLst/>
                        <a:latin typeface="Arial" panose="020B0604020202020204" pitchFamily="34" charset="0"/>
                        <a:ea typeface="Times New Roman"/>
                        <a:cs typeface="Arial" panose="020B0604020202020204" pitchFamily="34" charset="0"/>
                      </a:endParaRPr>
                    </a:p>
                  </a:txBody>
                  <a:tcPr marL="121920" marR="12192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616788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1" y="-92914"/>
            <a:ext cx="11199558" cy="663581"/>
          </a:xfrm>
        </p:spPr>
        <p:txBody>
          <a:bodyPr/>
          <a:lstStyle/>
          <a:p>
            <a:pPr lvl="0" algn="l" defTabSz="914400" eaLnBrk="1" fontAlgn="auto" hangingPunct="1">
              <a:spcBef>
                <a:spcPts val="0"/>
              </a:spcBef>
              <a:spcAft>
                <a:spcPts val="0"/>
              </a:spcAft>
              <a:defRPr/>
            </a:pPr>
            <a:r>
              <a:rPr lang="en-ZA" sz="4000" dirty="0">
                <a:solidFill>
                  <a:prstClr val="black"/>
                </a:solidFill>
                <a:ea typeface="+mj-ea"/>
              </a:rPr>
              <a:t>Interventions in Ngaka Modiri : </a:t>
            </a:r>
            <a:r>
              <a:rPr lang="en-ZA" sz="4000" dirty="0" err="1">
                <a:solidFill>
                  <a:prstClr val="black"/>
                </a:solidFill>
                <a:ea typeface="+mj-ea"/>
              </a:rPr>
              <a:t>Mahikeng</a:t>
            </a:r>
            <a:r>
              <a:rPr lang="en-ZA" sz="4000" dirty="0">
                <a:solidFill>
                  <a:prstClr val="black"/>
                </a:solidFill>
                <a:ea typeface="+mj-ea"/>
              </a:rPr>
              <a:t> </a:t>
            </a:r>
            <a:r>
              <a:rPr lang="en-ZA" sz="4000" dirty="0" err="1">
                <a:solidFill>
                  <a:prstClr val="black"/>
                </a:solidFill>
                <a:ea typeface="+mj-ea"/>
              </a:rPr>
              <a:t>WwTW</a:t>
            </a:r>
            <a:endParaRPr lang="en-ZA" sz="2000" b="1" dirty="0">
              <a:solidFill>
                <a:prstClr val="black"/>
              </a:solidFill>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31</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816300143"/>
              </p:ext>
            </p:extLst>
          </p:nvPr>
        </p:nvGraphicFramePr>
        <p:xfrm>
          <a:off x="805642" y="503321"/>
          <a:ext cx="11166437" cy="5894654"/>
        </p:xfrm>
        <a:graphic>
          <a:graphicData uri="http://schemas.openxmlformats.org/drawingml/2006/table">
            <a:tbl>
              <a:tblPr firstRow="1" bandRow="1">
                <a:tableStyleId>{5C22544A-7EE6-4342-B048-85BDC9FD1C3A}</a:tableStyleId>
              </a:tblPr>
              <a:tblGrid>
                <a:gridCol w="1263273">
                  <a:extLst>
                    <a:ext uri="{9D8B030D-6E8A-4147-A177-3AD203B41FA5}">
                      <a16:colId xmlns:a16="http://schemas.microsoft.com/office/drawing/2014/main" xmlns="" val="20000"/>
                    </a:ext>
                  </a:extLst>
                </a:gridCol>
                <a:gridCol w="3203302">
                  <a:extLst>
                    <a:ext uri="{9D8B030D-6E8A-4147-A177-3AD203B41FA5}">
                      <a16:colId xmlns:a16="http://schemas.microsoft.com/office/drawing/2014/main" xmlns="" val="20001"/>
                    </a:ext>
                  </a:extLst>
                </a:gridCol>
                <a:gridCol w="2536693">
                  <a:extLst>
                    <a:ext uri="{9D8B030D-6E8A-4147-A177-3AD203B41FA5}">
                      <a16:colId xmlns:a16="http://schemas.microsoft.com/office/drawing/2014/main" xmlns="" val="20002"/>
                    </a:ext>
                  </a:extLst>
                </a:gridCol>
                <a:gridCol w="1381415">
                  <a:extLst>
                    <a:ext uri="{9D8B030D-6E8A-4147-A177-3AD203B41FA5}">
                      <a16:colId xmlns:a16="http://schemas.microsoft.com/office/drawing/2014/main" xmlns="" val="20003"/>
                    </a:ext>
                  </a:extLst>
                </a:gridCol>
                <a:gridCol w="2781754">
                  <a:extLst>
                    <a:ext uri="{9D8B030D-6E8A-4147-A177-3AD203B41FA5}">
                      <a16:colId xmlns:a16="http://schemas.microsoft.com/office/drawing/2014/main" xmlns="" val="20004"/>
                    </a:ext>
                  </a:extLst>
                </a:gridCol>
              </a:tblGrid>
              <a:tr h="541386">
                <a:tc>
                  <a:txBody>
                    <a:bodyPr/>
                    <a:lstStyle/>
                    <a:p>
                      <a:pPr algn="just">
                        <a:lnSpc>
                          <a:spcPct val="115000"/>
                        </a:lnSpc>
                        <a:spcAft>
                          <a:spcPts val="0"/>
                        </a:spcAft>
                      </a:pPr>
                      <a:r>
                        <a:rPr lang="en-ZA" sz="1400" kern="1200" dirty="0">
                          <a:effectLst/>
                          <a:latin typeface="Arial" pitchFamily="34" charset="0"/>
                          <a:cs typeface="Arial" pitchFamily="34" charset="0"/>
                        </a:rPr>
                        <a:t>Design Capacity</a:t>
                      </a:r>
                      <a:endParaRPr lang="en-ZA" sz="1400" dirty="0">
                        <a:effectLst/>
                        <a:latin typeface="Arial" pitchFamily="34" charset="0"/>
                        <a:ea typeface="Times New Roman"/>
                        <a:cs typeface="Arial" pitchFamily="34" charset="0"/>
                      </a:endParaRPr>
                    </a:p>
                  </a:txBody>
                  <a:tcPr marL="91203" marR="91203" marT="34201" marB="34201"/>
                </a:tc>
                <a:tc>
                  <a:txBody>
                    <a:bodyPr/>
                    <a:lstStyle/>
                    <a:p>
                      <a:pPr>
                        <a:lnSpc>
                          <a:spcPct val="115000"/>
                        </a:lnSpc>
                        <a:spcAft>
                          <a:spcPts val="0"/>
                        </a:spcAft>
                      </a:pPr>
                      <a:r>
                        <a:rPr lang="en-ZA" sz="1400" kern="1200" dirty="0">
                          <a:effectLst/>
                          <a:latin typeface="Arial" pitchFamily="34" charset="0"/>
                          <a:cs typeface="Arial" pitchFamily="34" charset="0"/>
                        </a:rPr>
                        <a:t>Challenges</a:t>
                      </a:r>
                      <a:endParaRPr lang="en-ZA" sz="1400" dirty="0">
                        <a:effectLst/>
                        <a:latin typeface="Arial" pitchFamily="34" charset="0"/>
                        <a:ea typeface="Times New Roman"/>
                        <a:cs typeface="Arial" pitchFamily="34" charset="0"/>
                      </a:endParaRPr>
                    </a:p>
                  </a:txBody>
                  <a:tcPr marL="91203" marR="91203" marT="34201" marB="34201"/>
                </a:tc>
                <a:tc>
                  <a:txBody>
                    <a:bodyPr/>
                    <a:lstStyle/>
                    <a:p>
                      <a:pPr>
                        <a:lnSpc>
                          <a:spcPct val="115000"/>
                        </a:lnSpc>
                        <a:spcAft>
                          <a:spcPts val="0"/>
                        </a:spcAft>
                      </a:pPr>
                      <a:r>
                        <a:rPr lang="en-ZA" sz="1400" kern="1200" dirty="0">
                          <a:effectLst/>
                          <a:latin typeface="Arial" pitchFamily="34" charset="0"/>
                          <a:cs typeface="Arial" pitchFamily="34" charset="0"/>
                        </a:rPr>
                        <a:t>Intervention</a:t>
                      </a:r>
                      <a:endParaRPr lang="en-ZA" sz="1400" dirty="0">
                        <a:effectLst/>
                        <a:latin typeface="Arial" pitchFamily="34" charset="0"/>
                        <a:ea typeface="Times New Roman"/>
                        <a:cs typeface="Arial" pitchFamily="34" charset="0"/>
                      </a:endParaRPr>
                    </a:p>
                  </a:txBody>
                  <a:tcPr marL="91203" marR="91203" marT="34201" marB="34201"/>
                </a:tc>
                <a:tc>
                  <a:txBody>
                    <a:bodyPr/>
                    <a:lstStyle/>
                    <a:p>
                      <a:pPr indent="40005" algn="just">
                        <a:lnSpc>
                          <a:spcPct val="115000"/>
                        </a:lnSpc>
                        <a:spcAft>
                          <a:spcPts val="0"/>
                        </a:spcAft>
                      </a:pPr>
                      <a:r>
                        <a:rPr lang="en-ZA" sz="1400" b="1" kern="1200" dirty="0" smtClean="0">
                          <a:solidFill>
                            <a:schemeClr val="lt1"/>
                          </a:solidFill>
                          <a:effectLst/>
                          <a:latin typeface="Arial" pitchFamily="34" charset="0"/>
                          <a:ea typeface="+mn-ea"/>
                          <a:cs typeface="Arial" pitchFamily="34" charset="0"/>
                        </a:rPr>
                        <a:t>Responsibility</a:t>
                      </a:r>
                    </a:p>
                    <a:p>
                      <a:pPr indent="40005" algn="just">
                        <a:lnSpc>
                          <a:spcPct val="115000"/>
                        </a:lnSpc>
                        <a:spcAft>
                          <a:spcPts val="0"/>
                        </a:spcAft>
                      </a:pPr>
                      <a:r>
                        <a:rPr lang="en-ZA" sz="1400" b="1" kern="1200" dirty="0" smtClean="0">
                          <a:solidFill>
                            <a:schemeClr val="lt1"/>
                          </a:solidFill>
                          <a:effectLst/>
                          <a:latin typeface="Arial" pitchFamily="34" charset="0"/>
                          <a:ea typeface="+mn-ea"/>
                          <a:cs typeface="Arial" pitchFamily="34" charset="0"/>
                        </a:rPr>
                        <a:t>and Timeframe</a:t>
                      </a:r>
                      <a:endParaRPr lang="en-ZA" sz="1400" dirty="0">
                        <a:effectLst/>
                        <a:latin typeface="Arial" pitchFamily="34" charset="0"/>
                        <a:ea typeface="Times New Roman"/>
                        <a:cs typeface="Arial" pitchFamily="34" charset="0"/>
                      </a:endParaRPr>
                    </a:p>
                  </a:txBody>
                  <a:tcPr marL="0" marR="0" marT="0" marB="0"/>
                </a:tc>
                <a:tc>
                  <a:txBody>
                    <a:bodyPr/>
                    <a:lstStyle/>
                    <a:p>
                      <a:pPr indent="40005" algn="just">
                        <a:lnSpc>
                          <a:spcPct val="115000"/>
                        </a:lnSpc>
                        <a:spcAft>
                          <a:spcPts val="0"/>
                        </a:spcAft>
                      </a:pPr>
                      <a:r>
                        <a:rPr lang="en-ZA" sz="1400" kern="1200" dirty="0">
                          <a:effectLst/>
                          <a:latin typeface="Arial" pitchFamily="34" charset="0"/>
                          <a:cs typeface="Arial" pitchFamily="34" charset="0"/>
                        </a:rPr>
                        <a:t>Progress</a:t>
                      </a:r>
                      <a:endParaRPr lang="en-ZA" sz="1400" dirty="0">
                        <a:effectLst/>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0"/>
                  </a:ext>
                </a:extLst>
              </a:tr>
              <a:tr h="2701888">
                <a:tc>
                  <a:txBody>
                    <a:bodyPr/>
                    <a:lstStyle/>
                    <a:p>
                      <a:pPr algn="just">
                        <a:lnSpc>
                          <a:spcPct val="115000"/>
                        </a:lnSpc>
                        <a:spcAft>
                          <a:spcPts val="0"/>
                        </a:spcAft>
                      </a:pPr>
                      <a:r>
                        <a:rPr lang="en-ZA" sz="1400" kern="1200" dirty="0">
                          <a:effectLst/>
                          <a:latin typeface="Arial" panose="020B0604020202020204" pitchFamily="34" charset="0"/>
                          <a:ea typeface="Times New Roman"/>
                          <a:cs typeface="Arial" panose="020B0604020202020204" pitchFamily="34" charset="0"/>
                        </a:rPr>
                        <a:t>24ML/day</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Completely dysfunctional</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No process controllers</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No Preventative Maintenance</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No Control System for plant control</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No chlorination being done</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Sludge Build ups Sedimentation tanks and reactors</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Three on site generators are electrical strips and have no batteries</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342900" lvl="0" indent="-342900">
                        <a:lnSpc>
                          <a:spcPct val="115000"/>
                        </a:lnSpc>
                        <a:spcAft>
                          <a:spcPts val="0"/>
                        </a:spcAft>
                        <a:buFont typeface="Symbol"/>
                        <a:buChar char=""/>
                      </a:pPr>
                      <a:r>
                        <a:rPr lang="en-US" sz="1400" kern="1200" dirty="0">
                          <a:effectLst/>
                          <a:latin typeface="Arial" panose="020B0604020202020204" pitchFamily="34" charset="0"/>
                          <a:ea typeface="Calibri"/>
                          <a:cs typeface="Arial" panose="020B0604020202020204" pitchFamily="34" charset="0"/>
                        </a:rPr>
                        <a:t>2 Process controllers to be hired and  1x superintendent to be shared between  both Mafikeng &amp;</a:t>
                      </a:r>
                      <a:r>
                        <a:rPr lang="en-US" sz="1400" kern="1200" dirty="0" err="1">
                          <a:effectLst/>
                          <a:latin typeface="Arial" panose="020B0604020202020204" pitchFamily="34" charset="0"/>
                          <a:ea typeface="Calibri"/>
                          <a:cs typeface="Arial" panose="020B0604020202020204" pitchFamily="34" charset="0"/>
                        </a:rPr>
                        <a:t>Mmabatho</a:t>
                      </a:r>
                      <a:r>
                        <a:rPr lang="en-US" sz="1400" kern="1200" dirty="0">
                          <a:effectLst/>
                          <a:latin typeface="Arial" panose="020B0604020202020204" pitchFamily="34" charset="0"/>
                          <a:ea typeface="Calibri"/>
                          <a:cs typeface="Arial" panose="020B0604020202020204" pitchFamily="34" charset="0"/>
                        </a:rPr>
                        <a:t> WWTW</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US" sz="1400" kern="1200" dirty="0">
                          <a:effectLst/>
                          <a:latin typeface="Arial" panose="020B0604020202020204" pitchFamily="34" charset="0"/>
                          <a:ea typeface="Calibri"/>
                          <a:cs typeface="Arial" panose="020B0604020202020204" pitchFamily="34" charset="0"/>
                        </a:rPr>
                        <a:t>Bio-remediation currently on.</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US" sz="1400" kern="1200" dirty="0">
                          <a:effectLst/>
                          <a:latin typeface="Arial" panose="020B0604020202020204" pitchFamily="34" charset="0"/>
                          <a:ea typeface="Calibri"/>
                          <a:cs typeface="Arial" panose="020B0604020202020204" pitchFamily="34" charset="0"/>
                        </a:rPr>
                        <a:t>Refurbishment to resume once the sludge had been dealt </a:t>
                      </a:r>
                      <a:r>
                        <a:rPr lang="en-US" sz="1400" kern="1200" dirty="0" smtClean="0">
                          <a:effectLst/>
                          <a:latin typeface="Arial" panose="020B0604020202020204" pitchFamily="34" charset="0"/>
                          <a:ea typeface="Calibri"/>
                          <a:cs typeface="Arial" panose="020B0604020202020204" pitchFamily="34" charset="0"/>
                        </a:rPr>
                        <a:t>with</a:t>
                      </a:r>
                      <a:endParaRPr lang="en-ZA" sz="1400" dirty="0">
                        <a:effectLst/>
                        <a:latin typeface="Arial" panose="020B0604020202020204" pitchFamily="34" charset="0"/>
                        <a:ea typeface="Times New Roman"/>
                        <a:cs typeface="Arial" panose="020B0604020202020204" pitchFamily="34" charset="0"/>
                      </a:endParaRPr>
                    </a:p>
                  </a:txBody>
                  <a:tcPr marT="9525" marB="0"/>
                </a:tc>
                <a:tc>
                  <a:txBody>
                    <a:bodyPr/>
                    <a:lstStyle/>
                    <a:p>
                      <a:pPr algn="just">
                        <a:lnSpc>
                          <a:spcPct val="115000"/>
                        </a:lnSpc>
                        <a:spcAft>
                          <a:spcPts val="0"/>
                        </a:spcAft>
                      </a:pPr>
                      <a:r>
                        <a:rPr lang="en-US" sz="1400" kern="1200" dirty="0">
                          <a:effectLst/>
                          <a:latin typeface="Arial" panose="020B0604020202020204" pitchFamily="34" charset="0"/>
                          <a:ea typeface="Calibri"/>
                          <a:cs typeface="Arial" panose="020B0604020202020204" pitchFamily="34" charset="0"/>
                        </a:rPr>
                        <a:t>Ngaka Modiri Molema DM</a:t>
                      </a:r>
                      <a:r>
                        <a:rPr lang="en-US" sz="1400" kern="1200" dirty="0" smtClean="0">
                          <a:effectLst/>
                          <a:latin typeface="Arial" panose="020B0604020202020204" pitchFamily="34" charset="0"/>
                          <a:ea typeface="Calibri"/>
                          <a:cs typeface="Arial" panose="020B0604020202020204" pitchFamily="34" charset="0"/>
                        </a:rPr>
                        <a:t>, </a:t>
                      </a:r>
                      <a:r>
                        <a:rPr lang="en-ZA" sz="1400" kern="1200" dirty="0" smtClean="0">
                          <a:effectLst/>
                          <a:latin typeface="Arial" panose="020B0604020202020204" pitchFamily="34" charset="0"/>
                          <a:ea typeface="Times New Roman"/>
                          <a:cs typeface="Arial" panose="020B0604020202020204" pitchFamily="34" charset="0"/>
                        </a:rPr>
                        <a:t>End </a:t>
                      </a:r>
                      <a:r>
                        <a:rPr lang="en-ZA" sz="1400" kern="1200" dirty="0">
                          <a:effectLst/>
                          <a:latin typeface="Arial" panose="020B0604020202020204" pitchFamily="34" charset="0"/>
                          <a:ea typeface="Times New Roman"/>
                          <a:cs typeface="Arial" panose="020B0604020202020204" pitchFamily="34" charset="0"/>
                        </a:rPr>
                        <a:t>of </a:t>
                      </a:r>
                      <a:r>
                        <a:rPr lang="en-ZA" sz="1400" kern="1200" dirty="0" smtClean="0">
                          <a:effectLst/>
                          <a:latin typeface="Arial" panose="020B0604020202020204" pitchFamily="34" charset="0"/>
                          <a:ea typeface="Times New Roman"/>
                          <a:cs typeface="Arial" panose="020B0604020202020204" pitchFamily="34" charset="0"/>
                        </a:rPr>
                        <a:t>Jul 2019</a:t>
                      </a:r>
                      <a:endParaRPr lang="en-ZA" sz="1400" dirty="0">
                        <a:effectLst/>
                        <a:latin typeface="Arial" panose="020B0604020202020204" pitchFamily="34" charset="0"/>
                        <a:ea typeface="Times New Roman"/>
                        <a:cs typeface="Arial" panose="020B0604020202020204" pitchFamily="34" charset="0"/>
                      </a:endParaRPr>
                    </a:p>
                  </a:txBody>
                  <a:tcPr marL="121920" marR="121920" marT="9525"/>
                </a:tc>
                <a:tc>
                  <a:txBody>
                    <a:bodyPr/>
                    <a:lstStyle/>
                    <a:p>
                      <a:pPr marL="342900" lvl="0" indent="-342900">
                        <a:lnSpc>
                          <a:spcPct val="115000"/>
                        </a:lnSpc>
                        <a:spcAft>
                          <a:spcPts val="0"/>
                        </a:spcAft>
                        <a:buFont typeface="Symbol"/>
                        <a:buChar char=""/>
                      </a:pPr>
                      <a:r>
                        <a:rPr lang="en-ZA" sz="1400" dirty="0">
                          <a:effectLst/>
                          <a:latin typeface="Arial" panose="020B0604020202020204" pitchFamily="34" charset="0"/>
                          <a:ea typeface="Times New Roman"/>
                          <a:cs typeface="Arial" panose="020B0604020202020204" pitchFamily="34" charset="0"/>
                        </a:rPr>
                        <a:t>Department conducted a follow up inspection to check if some aspects of the WWTW which were not functional have been attended to but the progress was very slow or very minimal.</a:t>
                      </a:r>
                    </a:p>
                  </a:txBody>
                  <a:tcPr marL="121920" marR="121920"/>
                </a:tc>
                <a:extLst>
                  <a:ext uri="{0D108BD9-81ED-4DB2-BD59-A6C34878D82A}">
                    <a16:rowId xmlns:a16="http://schemas.microsoft.com/office/drawing/2014/main" xmlns="" val="10001"/>
                  </a:ext>
                </a:extLst>
              </a:tr>
              <a:tr h="2464311">
                <a:tc>
                  <a:txBody>
                    <a:bodyPr/>
                    <a:lstStyle/>
                    <a:p>
                      <a:pPr algn="just">
                        <a:lnSpc>
                          <a:spcPct val="115000"/>
                        </a:lnSpc>
                        <a:spcAft>
                          <a:spcPts val="0"/>
                        </a:spcAft>
                      </a:pPr>
                      <a:r>
                        <a:rPr lang="en-ZA" sz="1400" kern="1200" dirty="0">
                          <a:effectLst/>
                          <a:latin typeface="Arial" panose="020B0604020202020204" pitchFamily="34" charset="0"/>
                          <a:ea typeface="Times New Roman"/>
                          <a:cs typeface="Arial" panose="020B0604020202020204" pitchFamily="34" charset="0"/>
                        </a:rPr>
                        <a:t>3.5ML/day</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285750" marR="0" lvl="0" indent="-285750" algn="just" defTabSz="422041" rtl="0" eaLnBrk="1" fontAlgn="auto" latinLnBrk="0" hangingPunct="1">
                        <a:lnSpc>
                          <a:spcPct val="115000"/>
                        </a:lnSpc>
                        <a:spcBef>
                          <a:spcPts val="0"/>
                        </a:spcBef>
                        <a:spcAft>
                          <a:spcPts val="0"/>
                        </a:spcAft>
                        <a:buClrTx/>
                        <a:buSzPct val="140000"/>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30% functionality</a:t>
                      </a:r>
                      <a:endParaRPr lang="en-ZA" sz="1400" dirty="0" smtClean="0">
                        <a:effectLst/>
                        <a:latin typeface="Arial" panose="020B0604020202020204" pitchFamily="34" charset="0"/>
                        <a:ea typeface="Times New Roman"/>
                        <a:cs typeface="Arial" panose="020B0604020202020204" pitchFamily="34" charset="0"/>
                      </a:endParaRPr>
                    </a:p>
                    <a:p>
                      <a:pPr marL="285750" marR="0" lvl="0" indent="-285750" algn="just" defTabSz="422041" rtl="0" eaLnBrk="1" fontAlgn="auto" latinLnBrk="0" hangingPunct="1">
                        <a:lnSpc>
                          <a:spcPct val="115000"/>
                        </a:lnSpc>
                        <a:spcBef>
                          <a:spcPts val="0"/>
                        </a:spcBef>
                        <a:spcAft>
                          <a:spcPts val="0"/>
                        </a:spcAft>
                        <a:buClrTx/>
                        <a:buSzPct val="140000"/>
                        <a:buFont typeface="Arial" panose="020B0604020202020204" pitchFamily="34" charset="0"/>
                        <a:buChar char="•"/>
                        <a:tabLst/>
                        <a:defRPr/>
                      </a:pPr>
                      <a:r>
                        <a:rPr lang="en-ZA" sz="1400" kern="1200" dirty="0" smtClean="0">
                          <a:effectLst/>
                          <a:latin typeface="Arial" panose="020B0604020202020204" pitchFamily="34" charset="0"/>
                          <a:ea typeface="Times New Roman"/>
                          <a:cs typeface="Arial" panose="020B0604020202020204" pitchFamily="34" charset="0"/>
                        </a:rPr>
                        <a:t>no control and instrumentation equipment</a:t>
                      </a:r>
                    </a:p>
                    <a:p>
                      <a:pPr marL="342900" lvl="0" indent="-342900">
                        <a:lnSpc>
                          <a:spcPct val="115000"/>
                        </a:lnSpc>
                        <a:spcAft>
                          <a:spcPts val="0"/>
                        </a:spcAft>
                        <a:buFont typeface="Symbol"/>
                        <a:buChar char=""/>
                      </a:pPr>
                      <a:r>
                        <a:rPr lang="en-ZA" sz="1400" kern="1200" dirty="0" smtClean="0">
                          <a:effectLst/>
                          <a:latin typeface="Arial" panose="020B0604020202020204" pitchFamily="34" charset="0"/>
                          <a:ea typeface="Times New Roman"/>
                          <a:cs typeface="Arial" panose="020B0604020202020204" pitchFamily="34" charset="0"/>
                        </a:rPr>
                        <a:t>no </a:t>
                      </a:r>
                      <a:r>
                        <a:rPr lang="en-ZA" sz="1400" kern="1200" dirty="0">
                          <a:effectLst/>
                          <a:latin typeface="Arial" panose="020B0604020202020204" pitchFamily="34" charset="0"/>
                          <a:ea typeface="Times New Roman"/>
                          <a:cs typeface="Arial" panose="020B0604020202020204" pitchFamily="34" charset="0"/>
                        </a:rPr>
                        <a:t>chlorination being done</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no maintenance being done</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sludge built up in sedimentation tanks &amp; sumps</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pump sets are not operational</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ZA" sz="1400" kern="1200" dirty="0">
                          <a:effectLst/>
                          <a:latin typeface="Arial" panose="020B0604020202020204" pitchFamily="34" charset="0"/>
                          <a:ea typeface="Times New Roman"/>
                          <a:cs typeface="Arial" panose="020B0604020202020204" pitchFamily="34" charset="0"/>
                        </a:rPr>
                        <a:t>back-up generator never tested and no diesel supply</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342900" lvl="0" indent="-342900">
                        <a:lnSpc>
                          <a:spcPct val="115000"/>
                        </a:lnSpc>
                        <a:spcAft>
                          <a:spcPts val="0"/>
                        </a:spcAft>
                        <a:buFont typeface="Symbol"/>
                        <a:buChar char=""/>
                      </a:pPr>
                      <a:r>
                        <a:rPr lang="en-US" sz="1400" kern="1200" dirty="0">
                          <a:effectLst/>
                          <a:latin typeface="Arial" panose="020B0604020202020204" pitchFamily="34" charset="0"/>
                          <a:ea typeface="Calibri"/>
                          <a:cs typeface="Arial" panose="020B0604020202020204" pitchFamily="34" charset="0"/>
                        </a:rPr>
                        <a:t>2 Process controllers to be hired </a:t>
                      </a:r>
                      <a:endParaRPr lang="en-ZA" sz="1400" dirty="0">
                        <a:effectLst/>
                        <a:latin typeface="Arial" panose="020B0604020202020204" pitchFamily="34" charset="0"/>
                        <a:ea typeface="Times New Roman"/>
                        <a:cs typeface="Arial" panose="020B0604020202020204" pitchFamily="34" charset="0"/>
                      </a:endParaRPr>
                    </a:p>
                    <a:p>
                      <a:pPr marL="342900" lvl="0" indent="-342900">
                        <a:lnSpc>
                          <a:spcPct val="115000"/>
                        </a:lnSpc>
                        <a:spcAft>
                          <a:spcPts val="0"/>
                        </a:spcAft>
                        <a:buFont typeface="Symbol"/>
                        <a:buChar char=""/>
                      </a:pPr>
                      <a:r>
                        <a:rPr lang="en-US" sz="1400" kern="1200" dirty="0" smtClean="0">
                          <a:effectLst/>
                          <a:latin typeface="Arial" panose="020B0604020202020204" pitchFamily="34" charset="0"/>
                          <a:ea typeface="Calibri"/>
                          <a:cs typeface="Arial" panose="020B0604020202020204" pitchFamily="34" charset="0"/>
                        </a:rPr>
                        <a:t>1x </a:t>
                      </a:r>
                      <a:r>
                        <a:rPr lang="en-US" sz="1400" kern="1200" dirty="0">
                          <a:effectLst/>
                          <a:latin typeface="Arial" panose="020B0604020202020204" pitchFamily="34" charset="0"/>
                          <a:ea typeface="Calibri"/>
                          <a:cs typeface="Arial" panose="020B0604020202020204" pitchFamily="34" charset="0"/>
                        </a:rPr>
                        <a:t>superintendent to be shared between  both Mafikeng &amp;</a:t>
                      </a:r>
                      <a:r>
                        <a:rPr lang="en-US" sz="1400" kern="1200" dirty="0" err="1">
                          <a:effectLst/>
                          <a:latin typeface="Arial" panose="020B0604020202020204" pitchFamily="34" charset="0"/>
                          <a:ea typeface="Calibri"/>
                          <a:cs typeface="Arial" panose="020B0604020202020204" pitchFamily="34" charset="0"/>
                        </a:rPr>
                        <a:t>Mmabatho</a:t>
                      </a:r>
                      <a:r>
                        <a:rPr lang="en-US" sz="1400" kern="1200" dirty="0">
                          <a:effectLst/>
                          <a:latin typeface="Arial" panose="020B0604020202020204" pitchFamily="34" charset="0"/>
                          <a:ea typeface="Calibri"/>
                          <a:cs typeface="Arial" panose="020B0604020202020204" pitchFamily="34" charset="0"/>
                        </a:rPr>
                        <a:t> WWTWs</a:t>
                      </a:r>
                      <a:endParaRPr lang="en-ZA" sz="14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US" sz="1400" kern="1200" dirty="0">
                          <a:effectLst/>
                          <a:latin typeface="Arial" panose="020B0604020202020204" pitchFamily="34" charset="0"/>
                          <a:ea typeface="Times New Roman"/>
                          <a:cs typeface="Arial" panose="020B0604020202020204" pitchFamily="34" charset="0"/>
                        </a:rPr>
                        <a:t> </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algn="just">
                        <a:lnSpc>
                          <a:spcPct val="115000"/>
                        </a:lnSpc>
                        <a:spcAft>
                          <a:spcPts val="0"/>
                        </a:spcAft>
                      </a:pPr>
                      <a:r>
                        <a:rPr lang="en-US" sz="1400" kern="1200" dirty="0">
                          <a:effectLst/>
                          <a:latin typeface="Arial" panose="020B0604020202020204" pitchFamily="34" charset="0"/>
                          <a:ea typeface="Calibri"/>
                          <a:cs typeface="Arial" panose="020B0604020202020204" pitchFamily="34" charset="0"/>
                        </a:rPr>
                        <a:t>Ngaka Modiri Molema DM</a:t>
                      </a:r>
                      <a:r>
                        <a:rPr lang="en-US" sz="1400" kern="1200" dirty="0" smtClean="0">
                          <a:effectLst/>
                          <a:latin typeface="Arial" panose="020B0604020202020204" pitchFamily="34" charset="0"/>
                          <a:ea typeface="Calibri"/>
                          <a:cs typeface="Arial" panose="020B0604020202020204" pitchFamily="34" charset="0"/>
                        </a:rPr>
                        <a:t>, </a:t>
                      </a:r>
                      <a:r>
                        <a:rPr lang="en-ZA" sz="1400" kern="1200" dirty="0" smtClean="0">
                          <a:effectLst/>
                          <a:latin typeface="Arial" panose="020B0604020202020204" pitchFamily="34" charset="0"/>
                          <a:ea typeface="Calibri"/>
                          <a:cs typeface="Arial" panose="020B0604020202020204" pitchFamily="34" charset="0"/>
                        </a:rPr>
                        <a:t>e</a:t>
                      </a:r>
                      <a:r>
                        <a:rPr lang="en-ZA" sz="1400" kern="1200" dirty="0" smtClean="0">
                          <a:effectLst/>
                          <a:latin typeface="Arial" panose="020B0604020202020204" pitchFamily="34" charset="0"/>
                          <a:ea typeface="Times New Roman"/>
                          <a:cs typeface="Arial" panose="020B0604020202020204" pitchFamily="34" charset="0"/>
                        </a:rPr>
                        <a:t>nd </a:t>
                      </a:r>
                      <a:r>
                        <a:rPr lang="en-ZA" sz="1400" kern="1200" dirty="0">
                          <a:effectLst/>
                          <a:latin typeface="Arial" panose="020B0604020202020204" pitchFamily="34" charset="0"/>
                          <a:ea typeface="Times New Roman"/>
                          <a:cs typeface="Arial" panose="020B0604020202020204" pitchFamily="34" charset="0"/>
                        </a:rPr>
                        <a:t>of </a:t>
                      </a:r>
                      <a:r>
                        <a:rPr lang="en-ZA" sz="1400" kern="1200" dirty="0" smtClean="0">
                          <a:effectLst/>
                          <a:latin typeface="Arial" panose="020B0604020202020204" pitchFamily="34" charset="0"/>
                          <a:ea typeface="Times New Roman"/>
                          <a:cs typeface="Arial" panose="020B0604020202020204" pitchFamily="34" charset="0"/>
                        </a:rPr>
                        <a:t>Sep 2019</a:t>
                      </a:r>
                      <a:endParaRPr lang="en-ZA" sz="1400" dirty="0">
                        <a:effectLst/>
                        <a:latin typeface="Arial" panose="020B0604020202020204" pitchFamily="34" charset="0"/>
                        <a:ea typeface="Times New Roman"/>
                        <a:cs typeface="Arial" panose="020B0604020202020204" pitchFamily="34" charset="0"/>
                      </a:endParaRPr>
                    </a:p>
                  </a:txBody>
                  <a:tcPr marL="121920" marR="121920"/>
                </a:tc>
                <a:tc>
                  <a:txBody>
                    <a:bodyPr/>
                    <a:lstStyle/>
                    <a:p>
                      <a:pPr marL="342900" lvl="0" indent="-342900" algn="just">
                        <a:lnSpc>
                          <a:spcPct val="115000"/>
                        </a:lnSpc>
                        <a:spcAft>
                          <a:spcPts val="0"/>
                        </a:spcAft>
                        <a:buFont typeface="Symbol"/>
                        <a:buChar char=""/>
                      </a:pPr>
                      <a:r>
                        <a:rPr lang="en-ZA" sz="1400" dirty="0">
                          <a:effectLst/>
                          <a:latin typeface="Arial" panose="020B0604020202020204" pitchFamily="34" charset="0"/>
                          <a:ea typeface="Times New Roman"/>
                          <a:cs typeface="Arial" panose="020B0604020202020204" pitchFamily="34" charset="0"/>
                        </a:rPr>
                        <a:t>The WWTW is still not fully functional and very little refurbishment and Operation and maintain ace that could be observed</a:t>
                      </a:r>
                    </a:p>
                  </a:txBody>
                  <a:tcPr marL="121920" marR="12192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26068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5035" y="0"/>
            <a:ext cx="11199042" cy="663581"/>
          </a:xfrm>
        </p:spPr>
        <p:txBody>
          <a:bodyPr/>
          <a:lstStyle/>
          <a:p>
            <a:pPr lvl="0" defTabSz="914400" eaLnBrk="1" fontAlgn="auto" hangingPunct="1">
              <a:spcBef>
                <a:spcPts val="0"/>
              </a:spcBef>
              <a:spcAft>
                <a:spcPts val="0"/>
              </a:spcAft>
              <a:defRPr/>
            </a:pPr>
            <a:r>
              <a:rPr lang="en-ZA" sz="3200" dirty="0" smtClean="0">
                <a:solidFill>
                  <a:prstClr val="black"/>
                </a:solidFill>
                <a:ea typeface="+mj-ea"/>
              </a:rPr>
              <a:t>Interventions </a:t>
            </a:r>
            <a:r>
              <a:rPr lang="en-ZA" sz="3200" dirty="0">
                <a:solidFill>
                  <a:prstClr val="black"/>
                </a:solidFill>
                <a:ea typeface="+mj-ea"/>
              </a:rPr>
              <a:t>i</a:t>
            </a:r>
            <a:r>
              <a:rPr lang="en-ZA" sz="3200" dirty="0" smtClean="0">
                <a:solidFill>
                  <a:prstClr val="black"/>
                </a:solidFill>
                <a:ea typeface="+mj-ea"/>
              </a:rPr>
              <a:t>n Ngaka Modiri DM</a:t>
            </a:r>
            <a:endParaRPr lang="en-ZA" sz="3200" b="1" dirty="0">
              <a:solidFill>
                <a:prstClr val="black"/>
              </a:solidFill>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32</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766012480"/>
              </p:ext>
            </p:extLst>
          </p:nvPr>
        </p:nvGraphicFramePr>
        <p:xfrm>
          <a:off x="185393" y="551813"/>
          <a:ext cx="11664099" cy="5786064"/>
        </p:xfrm>
        <a:graphic>
          <a:graphicData uri="http://schemas.openxmlformats.org/drawingml/2006/table">
            <a:tbl>
              <a:tblPr firstRow="1" bandRow="1">
                <a:tableStyleId>{5C22544A-7EE6-4342-B048-85BDC9FD1C3A}</a:tableStyleId>
              </a:tblPr>
              <a:tblGrid>
                <a:gridCol w="1436018">
                  <a:extLst>
                    <a:ext uri="{9D8B030D-6E8A-4147-A177-3AD203B41FA5}">
                      <a16:colId xmlns:a16="http://schemas.microsoft.com/office/drawing/2014/main" xmlns="" val="20000"/>
                    </a:ext>
                  </a:extLst>
                </a:gridCol>
                <a:gridCol w="2168165">
                  <a:extLst>
                    <a:ext uri="{9D8B030D-6E8A-4147-A177-3AD203B41FA5}">
                      <a16:colId xmlns:a16="http://schemas.microsoft.com/office/drawing/2014/main" xmlns="" val="20001"/>
                    </a:ext>
                  </a:extLst>
                </a:gridCol>
                <a:gridCol w="2234152">
                  <a:extLst>
                    <a:ext uri="{9D8B030D-6E8A-4147-A177-3AD203B41FA5}">
                      <a16:colId xmlns:a16="http://schemas.microsoft.com/office/drawing/2014/main" xmlns="" val="20002"/>
                    </a:ext>
                  </a:extLst>
                </a:gridCol>
                <a:gridCol w="1329180">
                  <a:extLst>
                    <a:ext uri="{9D8B030D-6E8A-4147-A177-3AD203B41FA5}">
                      <a16:colId xmlns:a16="http://schemas.microsoft.com/office/drawing/2014/main" xmlns="" val="20003"/>
                    </a:ext>
                  </a:extLst>
                </a:gridCol>
                <a:gridCol w="4496584">
                  <a:extLst>
                    <a:ext uri="{9D8B030D-6E8A-4147-A177-3AD203B41FA5}">
                      <a16:colId xmlns:a16="http://schemas.microsoft.com/office/drawing/2014/main" xmlns="" val="20004"/>
                    </a:ext>
                  </a:extLst>
                </a:gridCol>
              </a:tblGrid>
              <a:tr h="409721">
                <a:tc>
                  <a:txBody>
                    <a:bodyPr/>
                    <a:lstStyle/>
                    <a:p>
                      <a:pPr algn="just">
                        <a:lnSpc>
                          <a:spcPct val="115000"/>
                        </a:lnSpc>
                        <a:spcAft>
                          <a:spcPts val="0"/>
                        </a:spcAft>
                      </a:pPr>
                      <a:r>
                        <a:rPr lang="en-ZA" sz="1400" dirty="0" smtClean="0">
                          <a:effectLst/>
                          <a:latin typeface="Arial" pitchFamily="34" charset="0"/>
                          <a:ea typeface="Times New Roman"/>
                          <a:cs typeface="Arial" pitchFamily="34" charset="0"/>
                        </a:rPr>
                        <a:t>Water Source </a:t>
                      </a:r>
                      <a:endParaRPr lang="en-ZA" sz="1400" dirty="0">
                        <a:effectLst/>
                        <a:latin typeface="Arial" pitchFamily="34" charset="0"/>
                        <a:ea typeface="Times New Roman"/>
                        <a:cs typeface="Arial" pitchFamily="34" charset="0"/>
                      </a:endParaRPr>
                    </a:p>
                  </a:txBody>
                  <a:tcPr marL="91203" marR="91203" marT="34201" marB="34201"/>
                </a:tc>
                <a:tc>
                  <a:txBody>
                    <a:bodyPr/>
                    <a:lstStyle/>
                    <a:p>
                      <a:pPr algn="just">
                        <a:lnSpc>
                          <a:spcPct val="115000"/>
                        </a:lnSpc>
                        <a:spcAft>
                          <a:spcPts val="0"/>
                        </a:spcAft>
                      </a:pPr>
                      <a:r>
                        <a:rPr lang="en-ZA" sz="1400" dirty="0" smtClean="0">
                          <a:effectLst/>
                          <a:latin typeface="Arial" pitchFamily="34" charset="0"/>
                          <a:ea typeface="Times New Roman"/>
                          <a:cs typeface="Arial" pitchFamily="34" charset="0"/>
                        </a:rPr>
                        <a:t>Challenges </a:t>
                      </a:r>
                      <a:endParaRPr lang="en-ZA" sz="1400" dirty="0">
                        <a:effectLst/>
                        <a:latin typeface="Arial" pitchFamily="34" charset="0"/>
                        <a:ea typeface="Times New Roman"/>
                        <a:cs typeface="Arial" pitchFamily="34" charset="0"/>
                      </a:endParaRPr>
                    </a:p>
                  </a:txBody>
                  <a:tcPr marL="91203" marR="91203" marT="34201" marB="34201"/>
                </a:tc>
                <a:tc>
                  <a:txBody>
                    <a:bodyPr/>
                    <a:lstStyle/>
                    <a:p>
                      <a:pPr marL="0" marR="0" indent="40005" algn="just" defTabSz="457200" rtl="0" eaLnBrk="1" fontAlgn="auto" latinLnBrk="0" hangingPunct="1">
                        <a:lnSpc>
                          <a:spcPct val="115000"/>
                        </a:lnSpc>
                        <a:spcBef>
                          <a:spcPts val="0"/>
                        </a:spcBef>
                        <a:spcAft>
                          <a:spcPts val="0"/>
                        </a:spcAft>
                        <a:buClrTx/>
                        <a:buSzTx/>
                        <a:buFontTx/>
                        <a:buNone/>
                        <a:tabLst/>
                        <a:defRPr/>
                      </a:pPr>
                      <a:r>
                        <a:rPr lang="en-ZA" sz="1600" kern="1200" dirty="0" smtClean="0">
                          <a:effectLst/>
                          <a:latin typeface="Arial" pitchFamily="34" charset="0"/>
                          <a:cs typeface="Arial" pitchFamily="34" charset="0"/>
                        </a:rPr>
                        <a:t>Intervention</a:t>
                      </a:r>
                      <a:endParaRPr lang="en-ZA" sz="1600" dirty="0" smtClean="0">
                        <a:effectLst/>
                        <a:latin typeface="Arial" pitchFamily="34" charset="0"/>
                        <a:ea typeface="Times New Roman"/>
                        <a:cs typeface="Arial" pitchFamily="34" charset="0"/>
                      </a:endParaRPr>
                    </a:p>
                  </a:txBody>
                  <a:tcPr marL="0" marR="0" marT="0" marB="0"/>
                </a:tc>
                <a:tc>
                  <a:txBody>
                    <a:bodyPr/>
                    <a:lstStyle/>
                    <a:p>
                      <a:pPr indent="40005" algn="just">
                        <a:lnSpc>
                          <a:spcPct val="115000"/>
                        </a:lnSpc>
                        <a:spcAft>
                          <a:spcPts val="0"/>
                        </a:spcAft>
                      </a:pPr>
                      <a:r>
                        <a:rPr lang="en-ZA" sz="1400" b="1" kern="1200" dirty="0" smtClean="0">
                          <a:solidFill>
                            <a:schemeClr val="lt1"/>
                          </a:solidFill>
                          <a:effectLst/>
                          <a:latin typeface="Arial" pitchFamily="34" charset="0"/>
                          <a:ea typeface="+mn-ea"/>
                          <a:cs typeface="Arial" pitchFamily="34" charset="0"/>
                        </a:rPr>
                        <a:t>Responsibility and Timeframe</a:t>
                      </a:r>
                      <a:endParaRPr lang="en-ZA" sz="1400" dirty="0">
                        <a:effectLst/>
                        <a:latin typeface="Arial" pitchFamily="34" charset="0"/>
                        <a:ea typeface="Times New Roman"/>
                        <a:cs typeface="Arial" pitchFamily="34" charset="0"/>
                      </a:endParaRPr>
                    </a:p>
                  </a:txBody>
                  <a:tcPr marL="0" marR="0" marT="0" marB="0"/>
                </a:tc>
                <a:tc>
                  <a:txBody>
                    <a:bodyPr/>
                    <a:lstStyle/>
                    <a:p>
                      <a:pPr indent="40005" algn="just">
                        <a:lnSpc>
                          <a:spcPct val="115000"/>
                        </a:lnSpc>
                        <a:spcAft>
                          <a:spcPts val="0"/>
                        </a:spcAft>
                      </a:pPr>
                      <a:r>
                        <a:rPr lang="en-ZA" sz="1400" kern="1200" dirty="0">
                          <a:effectLst/>
                          <a:latin typeface="Arial" pitchFamily="34" charset="0"/>
                          <a:cs typeface="Arial" pitchFamily="34" charset="0"/>
                        </a:rPr>
                        <a:t>Progress</a:t>
                      </a:r>
                      <a:endParaRPr lang="en-ZA" sz="1400" dirty="0">
                        <a:effectLst/>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0"/>
                  </a:ext>
                </a:extLst>
              </a:tr>
              <a:tr h="1104644">
                <a:tc rowSpan="4">
                  <a:txBody>
                    <a:bodyPr/>
                    <a:lstStyle/>
                    <a:p>
                      <a:pPr marL="538163" indent="-538163" algn="just">
                        <a:lnSpc>
                          <a:spcPct val="100000"/>
                        </a:lnSpc>
                        <a:spcAft>
                          <a:spcPts val="0"/>
                        </a:spcAft>
                      </a:pPr>
                      <a:r>
                        <a:rPr lang="en-ZA" sz="1400" kern="1200" dirty="0" smtClean="0">
                          <a:solidFill>
                            <a:srgbClr val="000000"/>
                          </a:solidFill>
                          <a:effectLst/>
                          <a:latin typeface="Arial"/>
                          <a:ea typeface="Times New Roman"/>
                        </a:rPr>
                        <a:t>Over</a:t>
                      </a:r>
                    </a:p>
                    <a:p>
                      <a:pPr marL="538163" indent="-538163" algn="just">
                        <a:lnSpc>
                          <a:spcPct val="100000"/>
                        </a:lnSpc>
                        <a:spcAft>
                          <a:spcPts val="0"/>
                        </a:spcAft>
                      </a:pPr>
                      <a:r>
                        <a:rPr lang="en-ZA" sz="1400" kern="1200" dirty="0" smtClean="0">
                          <a:solidFill>
                            <a:srgbClr val="000000"/>
                          </a:solidFill>
                          <a:effectLst/>
                          <a:latin typeface="Arial"/>
                          <a:ea typeface="Times New Roman"/>
                        </a:rPr>
                        <a:t>abstraction</a:t>
                      </a:r>
                      <a:endParaRPr lang="en-ZA" sz="1400" dirty="0">
                        <a:effectLst/>
                        <a:latin typeface="Times New Roman"/>
                        <a:ea typeface="Times New Roman"/>
                      </a:endParaRPr>
                    </a:p>
                  </a:txBody>
                  <a:tcPr marL="121920" marR="121920"/>
                </a:tc>
                <a:tc rowSpan="4">
                  <a:txBody>
                    <a:bodyPr/>
                    <a:lstStyle/>
                    <a:p>
                      <a:pPr marL="85725" lvl="0" indent="-85725" algn="just">
                        <a:lnSpc>
                          <a:spcPct val="100000"/>
                        </a:lnSpc>
                        <a:buFont typeface="Arial"/>
                        <a:buChar char="•"/>
                        <a:tabLst>
                          <a:tab pos="457200" algn="l"/>
                        </a:tabLst>
                      </a:pPr>
                      <a:r>
                        <a:rPr lang="en-ZA" sz="1400" kern="1200" dirty="0">
                          <a:solidFill>
                            <a:srgbClr val="000000"/>
                          </a:solidFill>
                          <a:effectLst/>
                          <a:latin typeface="Arial"/>
                          <a:cs typeface="Times New Roman"/>
                        </a:rPr>
                        <a:t>Declining Water levels</a:t>
                      </a:r>
                      <a:endParaRPr lang="en-ZA" sz="1400" dirty="0">
                        <a:effectLst/>
                        <a:latin typeface="Calibri"/>
                        <a:cs typeface="Times New Roman"/>
                      </a:endParaRPr>
                    </a:p>
                    <a:p>
                      <a:pPr marL="85725" lvl="0" indent="-85725" algn="just">
                        <a:lnSpc>
                          <a:spcPct val="100000"/>
                        </a:lnSpc>
                        <a:buFont typeface="Arial"/>
                        <a:buChar char="•"/>
                        <a:tabLst>
                          <a:tab pos="457200" algn="l"/>
                        </a:tabLst>
                      </a:pPr>
                      <a:r>
                        <a:rPr lang="en-ZA" sz="1400" kern="1200" dirty="0">
                          <a:solidFill>
                            <a:srgbClr val="000000"/>
                          </a:solidFill>
                          <a:effectLst/>
                          <a:latin typeface="Arial"/>
                          <a:cs typeface="Times New Roman"/>
                        </a:rPr>
                        <a:t>Fractured Aquifers</a:t>
                      </a:r>
                      <a:endParaRPr lang="en-ZA" sz="1400" dirty="0">
                        <a:effectLst/>
                        <a:latin typeface="Calibri"/>
                        <a:cs typeface="Times New Roman"/>
                      </a:endParaRPr>
                    </a:p>
                    <a:p>
                      <a:pPr marL="85725" lvl="0" indent="-85725" algn="just">
                        <a:lnSpc>
                          <a:spcPct val="100000"/>
                        </a:lnSpc>
                        <a:buFont typeface="Arial"/>
                        <a:buChar char="•"/>
                        <a:tabLst>
                          <a:tab pos="457200" algn="l"/>
                        </a:tabLst>
                      </a:pPr>
                      <a:r>
                        <a:rPr lang="en-ZA" sz="1400" kern="1200" dirty="0">
                          <a:solidFill>
                            <a:srgbClr val="000000"/>
                          </a:solidFill>
                          <a:effectLst/>
                          <a:latin typeface="Arial"/>
                          <a:cs typeface="Times New Roman"/>
                        </a:rPr>
                        <a:t>Oversized pumps</a:t>
                      </a:r>
                      <a:endParaRPr lang="en-ZA" sz="1400" dirty="0">
                        <a:effectLst/>
                        <a:latin typeface="Calibri"/>
                        <a:cs typeface="Times New Roman"/>
                      </a:endParaRPr>
                    </a:p>
                    <a:p>
                      <a:pPr marL="85725" lvl="0" indent="-85725" algn="l">
                        <a:lnSpc>
                          <a:spcPct val="100000"/>
                        </a:lnSpc>
                        <a:buFont typeface="Arial"/>
                        <a:buChar char="•"/>
                        <a:tabLst>
                          <a:tab pos="457200" algn="l"/>
                        </a:tabLst>
                      </a:pPr>
                      <a:r>
                        <a:rPr lang="en-ZA" sz="1400" kern="1200" dirty="0">
                          <a:solidFill>
                            <a:srgbClr val="000000"/>
                          </a:solidFill>
                          <a:effectLst/>
                          <a:latin typeface="Arial"/>
                          <a:cs typeface="Times New Roman"/>
                        </a:rPr>
                        <a:t>Water </a:t>
                      </a:r>
                      <a:r>
                        <a:rPr lang="en-ZA" sz="1400" kern="1200" dirty="0" smtClean="0">
                          <a:solidFill>
                            <a:srgbClr val="000000"/>
                          </a:solidFill>
                          <a:effectLst/>
                          <a:latin typeface="Arial"/>
                          <a:cs typeface="Times New Roman"/>
                        </a:rPr>
                        <a:t>Leaks/ </a:t>
                      </a:r>
                      <a:r>
                        <a:rPr lang="en-ZA" sz="1400" kern="1200" dirty="0">
                          <a:solidFill>
                            <a:srgbClr val="000000"/>
                          </a:solidFill>
                          <a:effectLst/>
                          <a:latin typeface="Arial"/>
                          <a:cs typeface="Times New Roman"/>
                        </a:rPr>
                        <a:t>illegal </a:t>
                      </a:r>
                      <a:r>
                        <a:rPr lang="en-ZA" sz="1400" kern="1200" dirty="0" smtClean="0">
                          <a:solidFill>
                            <a:srgbClr val="000000"/>
                          </a:solidFill>
                          <a:effectLst/>
                          <a:latin typeface="Arial"/>
                          <a:cs typeface="Times New Roman"/>
                        </a:rPr>
                        <a:t>connections</a:t>
                      </a:r>
                      <a:endParaRPr lang="en-ZA" sz="1400" dirty="0">
                        <a:effectLst/>
                        <a:latin typeface="Calibri"/>
                        <a:cs typeface="Times New Roman"/>
                      </a:endParaRPr>
                    </a:p>
                  </a:txBody>
                  <a:tcPr marL="121920" marR="121920"/>
                </a:tc>
                <a:tc>
                  <a:txBody>
                    <a:bodyPr/>
                    <a:lstStyle/>
                    <a:p>
                      <a:pPr marL="179388" lvl="0" indent="-179388" algn="just">
                        <a:lnSpc>
                          <a:spcPct val="100000"/>
                        </a:lnSpc>
                        <a:spcAft>
                          <a:spcPts val="0"/>
                        </a:spcAft>
                        <a:buFont typeface="Arial"/>
                        <a:buChar char="•"/>
                      </a:pPr>
                      <a:r>
                        <a:rPr lang="en-ZA" sz="1600" kern="1200" dirty="0">
                          <a:solidFill>
                            <a:srgbClr val="000000"/>
                          </a:solidFill>
                          <a:effectLst/>
                          <a:latin typeface="Arial"/>
                          <a:ea typeface="Times New Roman"/>
                          <a:cs typeface="Times New Roman"/>
                        </a:rPr>
                        <a:t>Energising the new 4 boreholes to supply </a:t>
                      </a:r>
                      <a:r>
                        <a:rPr lang="en-ZA" sz="1600" kern="1200" dirty="0" err="1">
                          <a:solidFill>
                            <a:srgbClr val="000000"/>
                          </a:solidFill>
                          <a:effectLst/>
                          <a:latin typeface="Arial"/>
                          <a:ea typeface="Times New Roman"/>
                          <a:cs typeface="Times New Roman"/>
                        </a:rPr>
                        <a:t>Rooigroond</a:t>
                      </a:r>
                      <a:r>
                        <a:rPr lang="en-ZA" sz="1600" kern="1200" dirty="0">
                          <a:solidFill>
                            <a:srgbClr val="000000"/>
                          </a:solidFill>
                          <a:effectLst/>
                          <a:latin typeface="Arial"/>
                          <a:ea typeface="Times New Roman"/>
                          <a:cs typeface="Times New Roman"/>
                        </a:rPr>
                        <a:t> Settlement </a:t>
                      </a:r>
                      <a:endParaRPr lang="en-ZA" sz="1600" dirty="0">
                        <a:effectLst/>
                        <a:latin typeface="Times New Roman"/>
                        <a:ea typeface="Times New Roman"/>
                        <a:cs typeface="Times New Roman"/>
                      </a:endParaRPr>
                    </a:p>
                  </a:txBody>
                  <a:tcPr marL="121920" marR="121920"/>
                </a:tc>
                <a:tc>
                  <a:txBody>
                    <a:bodyPr/>
                    <a:lstStyle/>
                    <a:p>
                      <a:pPr marL="0" lvl="0" indent="0" algn="l">
                        <a:lnSpc>
                          <a:spcPct val="100000"/>
                        </a:lnSpc>
                        <a:spcAft>
                          <a:spcPts val="0"/>
                        </a:spcAft>
                        <a:buFont typeface="Symbol"/>
                        <a:buNone/>
                      </a:pPr>
                      <a:r>
                        <a:rPr lang="en-ZA" sz="1400" b="0" dirty="0" smtClean="0">
                          <a:solidFill>
                            <a:schemeClr val="tx1"/>
                          </a:solidFill>
                          <a:effectLst/>
                          <a:latin typeface="Arial" panose="020B0604020202020204" pitchFamily="34" charset="0"/>
                          <a:ea typeface="Times New Roman"/>
                          <a:cs typeface="Arial" panose="020B0604020202020204" pitchFamily="34" charset="0"/>
                        </a:rPr>
                        <a:t>CoGTA</a:t>
                      </a:r>
                      <a:r>
                        <a:rPr lang="en-ZA" sz="1400" b="0" baseline="0" dirty="0" smtClean="0">
                          <a:solidFill>
                            <a:schemeClr val="tx1"/>
                          </a:solidFill>
                          <a:effectLst/>
                          <a:latin typeface="Arial" panose="020B0604020202020204" pitchFamily="34" charset="0"/>
                          <a:ea typeface="Times New Roman"/>
                          <a:cs typeface="Arial" panose="020B0604020202020204" pitchFamily="34" charset="0"/>
                        </a:rPr>
                        <a:t> province</a:t>
                      </a:r>
                      <a:endParaRPr lang="en-ZA" sz="1400" b="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3525" lvl="0"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Contractor appointed on 23 Oct 19 &amp; will be on site by end of Nov 19</a:t>
                      </a:r>
                    </a:p>
                    <a:p>
                      <a:pPr marL="263525"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Project envisaged to be completed by end January 2021. Still need to do connection to correctional services and construct</a:t>
                      </a:r>
                      <a:r>
                        <a:rPr lang="en-ZA" sz="1400" kern="1200" baseline="0" dirty="0" smtClean="0">
                          <a:solidFill>
                            <a:schemeClr val="dk1"/>
                          </a:solidFill>
                          <a:effectLst/>
                          <a:latin typeface="Arial" pitchFamily="34" charset="0"/>
                          <a:ea typeface="+mn-ea"/>
                          <a:cs typeface="Arial" pitchFamily="34" charset="0"/>
                        </a:rPr>
                        <a:t> </a:t>
                      </a:r>
                      <a:r>
                        <a:rPr lang="en-ZA" sz="1400" kern="1200" baseline="0" dirty="0" err="1" smtClean="0">
                          <a:solidFill>
                            <a:schemeClr val="dk1"/>
                          </a:solidFill>
                          <a:effectLst/>
                          <a:latin typeface="Arial" pitchFamily="34" charset="0"/>
                          <a:ea typeface="+mn-ea"/>
                          <a:cs typeface="Arial" pitchFamily="34" charset="0"/>
                        </a:rPr>
                        <a:t>pumpstation</a:t>
                      </a:r>
                      <a:r>
                        <a:rPr lang="en-ZA" sz="1400" kern="1200" baseline="0" dirty="0" smtClean="0">
                          <a:solidFill>
                            <a:schemeClr val="dk1"/>
                          </a:solidFill>
                          <a:effectLst/>
                          <a:latin typeface="Arial" pitchFamily="34" charset="0"/>
                          <a:ea typeface="+mn-ea"/>
                          <a:cs typeface="Arial" pitchFamily="34" charset="0"/>
                        </a:rPr>
                        <a:t>.</a:t>
                      </a:r>
                      <a:endParaRPr lang="en-ZA" sz="1400" dirty="0">
                        <a:effectLst/>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1"/>
                  </a:ext>
                </a:extLst>
              </a:tr>
              <a:tr h="662786">
                <a:tc vMerge="1">
                  <a:txBody>
                    <a:bodyPr/>
                    <a:lstStyle/>
                    <a:p>
                      <a:pPr algn="just">
                        <a:lnSpc>
                          <a:spcPct val="115000"/>
                        </a:lnSpc>
                        <a:spcAft>
                          <a:spcPts val="0"/>
                        </a:spcAft>
                      </a:pPr>
                      <a:endParaRPr lang="en-ZA" sz="1000" dirty="0">
                        <a:effectLst/>
                        <a:latin typeface="Times New Roman"/>
                        <a:ea typeface="Times New Roman"/>
                      </a:endParaRPr>
                    </a:p>
                  </a:txBody>
                  <a:tcPr marL="121920" marR="121920"/>
                </a:tc>
                <a:tc vMerge="1">
                  <a:txBody>
                    <a:bodyPr/>
                    <a:lstStyle/>
                    <a:p>
                      <a:pPr algn="just">
                        <a:lnSpc>
                          <a:spcPct val="115000"/>
                        </a:lnSpc>
                        <a:spcAft>
                          <a:spcPts val="0"/>
                        </a:spcAft>
                      </a:pPr>
                      <a:endParaRPr lang="en-ZA" sz="1000" dirty="0">
                        <a:effectLst/>
                        <a:latin typeface="Times New Roman"/>
                        <a:ea typeface="Times New Roman"/>
                      </a:endParaRPr>
                    </a:p>
                  </a:txBody>
                  <a:tcPr marL="121920" marR="121920"/>
                </a:tc>
                <a:tc>
                  <a:txBody>
                    <a:bodyPr/>
                    <a:lstStyle/>
                    <a:p>
                      <a:pPr marL="179388" indent="-179388" algn="just">
                        <a:lnSpc>
                          <a:spcPct val="100000"/>
                        </a:lnSpc>
                        <a:spcAft>
                          <a:spcPts val="0"/>
                        </a:spcAft>
                        <a:buFont typeface="Arial" panose="020B0604020202020204" pitchFamily="34" charset="0"/>
                        <a:buChar char="•"/>
                      </a:pPr>
                      <a:r>
                        <a:rPr lang="en-ZA" sz="1600" kern="1200" dirty="0" smtClean="0">
                          <a:solidFill>
                            <a:schemeClr val="dk1"/>
                          </a:solidFill>
                          <a:effectLst/>
                          <a:latin typeface="Arial" pitchFamily="34" charset="0"/>
                          <a:ea typeface="+mn-ea"/>
                          <a:cs typeface="Arial" pitchFamily="34" charset="0"/>
                        </a:rPr>
                        <a:t>Upgrading of the WTW by 10Mℓ/day  and  Reservoir</a:t>
                      </a:r>
                      <a:endParaRPr lang="en-ZA" sz="1600" dirty="0">
                        <a:effectLst/>
                        <a:latin typeface="Arial" pitchFamily="34" charset="0"/>
                        <a:ea typeface="Times New Roman"/>
                        <a:cs typeface="Arial" pitchFamily="34" charset="0"/>
                      </a:endParaRPr>
                    </a:p>
                  </a:txBody>
                  <a:tcPr marL="121920" marR="121920"/>
                </a:tc>
                <a:tc>
                  <a:txBody>
                    <a:bodyPr/>
                    <a:lstStyle/>
                    <a:p>
                      <a:pPr>
                        <a:lnSpc>
                          <a:spcPct val="100000"/>
                        </a:lnSpc>
                      </a:pPr>
                      <a:r>
                        <a:rPr lang="en-ZA" sz="1400" b="0" kern="1200" dirty="0" smtClean="0">
                          <a:solidFill>
                            <a:schemeClr val="tx1"/>
                          </a:solidFill>
                          <a:effectLst/>
                          <a:latin typeface="Arial" pitchFamily="34" charset="0"/>
                          <a:ea typeface="+mn-ea"/>
                          <a:cs typeface="Arial" pitchFamily="34" charset="0"/>
                        </a:rPr>
                        <a:t>DWS &amp; SW</a:t>
                      </a:r>
                      <a:endParaRPr lang="en-ZA" sz="1400" b="0" dirty="0" smtClean="0">
                        <a:solidFill>
                          <a:schemeClr val="tx1"/>
                        </a:solidFill>
                        <a:effectLst/>
                        <a:latin typeface="Arial" pitchFamily="34" charset="0"/>
                        <a:cs typeface="Arial" pitchFamily="34" charset="0"/>
                      </a:endParaRPr>
                    </a:p>
                    <a:p>
                      <a:pPr>
                        <a:lnSpc>
                          <a:spcPct val="100000"/>
                        </a:lnSpc>
                      </a:pPr>
                      <a:r>
                        <a:rPr lang="en-ZA" sz="1400" b="0" kern="1200" dirty="0" smtClean="0">
                          <a:solidFill>
                            <a:schemeClr val="tx1"/>
                          </a:solidFill>
                          <a:effectLst/>
                          <a:latin typeface="Arial" pitchFamily="34" charset="0"/>
                          <a:ea typeface="+mn-ea"/>
                          <a:cs typeface="Arial" pitchFamily="34" charset="0"/>
                        </a:rPr>
                        <a:t> </a:t>
                      </a:r>
                      <a:endParaRPr lang="en-ZA" sz="1400" b="0" dirty="0" smtClean="0">
                        <a:solidFill>
                          <a:schemeClr val="tx1"/>
                        </a:solidFill>
                        <a:effectLst/>
                        <a:latin typeface="Arial" pitchFamily="34" charset="0"/>
                        <a:cs typeface="Arial" pitchFamily="34" charset="0"/>
                      </a:endParaRPr>
                    </a:p>
                    <a:p>
                      <a:pPr>
                        <a:lnSpc>
                          <a:spcPct val="100000"/>
                        </a:lnSpc>
                      </a:pPr>
                      <a:r>
                        <a:rPr lang="en-ZA" sz="1400" b="0" kern="1200" dirty="0" smtClean="0">
                          <a:solidFill>
                            <a:schemeClr val="tx1"/>
                          </a:solidFill>
                          <a:effectLst/>
                          <a:latin typeface="Arial" pitchFamily="34" charset="0"/>
                          <a:ea typeface="+mn-ea"/>
                          <a:cs typeface="Arial" pitchFamily="34" charset="0"/>
                        </a:rPr>
                        <a:t>End Mar 2020</a:t>
                      </a:r>
                      <a:endParaRPr lang="en-ZA" sz="1400" b="0" dirty="0" smtClean="0">
                        <a:solidFill>
                          <a:schemeClr val="tx1"/>
                        </a:solidFill>
                        <a:effectLst/>
                        <a:latin typeface="Arial" pitchFamily="34" charset="0"/>
                        <a:cs typeface="Arial" pitchFamily="34" charset="0"/>
                      </a:endParaRPr>
                    </a:p>
                  </a:txBody>
                  <a:tcPr marL="0" marR="0" marT="0" marB="0"/>
                </a:tc>
                <a:tc>
                  <a:txBody>
                    <a:bodyPr/>
                    <a:lstStyle/>
                    <a:p>
                      <a:pPr marL="263525" lvl="0"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Upgrading of the WTW in progress. </a:t>
                      </a:r>
                    </a:p>
                    <a:p>
                      <a:pPr marL="263525"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Contractor, DWS Construction Unit has  submitted acceleration plan and new completion dates</a:t>
                      </a:r>
                      <a:endParaRPr lang="en-ZA" sz="1400" dirty="0">
                        <a:effectLst/>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2"/>
                  </a:ext>
                </a:extLst>
              </a:tr>
              <a:tr h="1325572">
                <a:tc vMerge="1">
                  <a:txBody>
                    <a:bodyPr/>
                    <a:lstStyle/>
                    <a:p>
                      <a:pPr algn="just">
                        <a:lnSpc>
                          <a:spcPct val="115000"/>
                        </a:lnSpc>
                        <a:spcAft>
                          <a:spcPts val="0"/>
                        </a:spcAft>
                      </a:pPr>
                      <a:endParaRPr lang="en-ZA" sz="1000" dirty="0">
                        <a:effectLst/>
                        <a:latin typeface="Times New Roman"/>
                        <a:ea typeface="Times New Roman"/>
                      </a:endParaRPr>
                    </a:p>
                  </a:txBody>
                  <a:tcPr marL="121920" marR="121920"/>
                </a:tc>
                <a:tc vMerge="1">
                  <a:txBody>
                    <a:bodyPr/>
                    <a:lstStyle/>
                    <a:p>
                      <a:pPr algn="just">
                        <a:lnSpc>
                          <a:spcPct val="115000"/>
                        </a:lnSpc>
                        <a:spcAft>
                          <a:spcPts val="0"/>
                        </a:spcAft>
                      </a:pPr>
                      <a:endParaRPr lang="en-ZA" sz="1000" dirty="0">
                        <a:effectLst/>
                        <a:latin typeface="Times New Roman"/>
                        <a:ea typeface="Times New Roman"/>
                      </a:endParaRPr>
                    </a:p>
                  </a:txBody>
                  <a:tcPr marL="121920" marR="121920"/>
                </a:tc>
                <a:tc>
                  <a:txBody>
                    <a:bodyPr/>
                    <a:lstStyle/>
                    <a:p>
                      <a:pPr marL="179388" indent="-179388" algn="just">
                        <a:lnSpc>
                          <a:spcPct val="100000"/>
                        </a:lnSpc>
                        <a:spcAft>
                          <a:spcPts val="0"/>
                        </a:spcAft>
                        <a:buFont typeface="Arial" panose="020B0604020202020204" pitchFamily="34" charset="0"/>
                        <a:buChar char="•"/>
                      </a:pPr>
                      <a:r>
                        <a:rPr lang="en-ZA" sz="1600" kern="1200" dirty="0" smtClean="0">
                          <a:solidFill>
                            <a:schemeClr val="dk1"/>
                          </a:solidFill>
                          <a:effectLst/>
                          <a:latin typeface="Arial" pitchFamily="34" charset="0"/>
                          <a:ea typeface="+mn-ea"/>
                          <a:cs typeface="Arial" pitchFamily="34" charset="0"/>
                        </a:rPr>
                        <a:t>Replacing of Meters </a:t>
                      </a:r>
                      <a:endParaRPr lang="en-ZA" sz="1600" dirty="0">
                        <a:effectLst/>
                        <a:latin typeface="Arial" pitchFamily="34" charset="0"/>
                        <a:ea typeface="Times New Roman"/>
                        <a:cs typeface="Arial" pitchFamily="34" charset="0"/>
                      </a:endParaRPr>
                    </a:p>
                  </a:txBody>
                  <a:tcPr marL="121920" marR="121920"/>
                </a:tc>
                <a:tc>
                  <a:txBody>
                    <a:bodyPr/>
                    <a:lstStyle/>
                    <a:p>
                      <a:pPr marL="0" lvl="0" indent="0" algn="l">
                        <a:lnSpc>
                          <a:spcPct val="100000"/>
                        </a:lnSpc>
                        <a:spcAft>
                          <a:spcPts val="0"/>
                        </a:spcAft>
                        <a:buFont typeface="Symbol"/>
                        <a:buNone/>
                      </a:pPr>
                      <a:r>
                        <a:rPr lang="en-ZA" sz="1400" b="0" dirty="0" smtClean="0">
                          <a:solidFill>
                            <a:schemeClr val="tx1"/>
                          </a:solidFill>
                          <a:effectLst/>
                          <a:latin typeface="Arial" panose="020B0604020202020204" pitchFamily="34" charset="0"/>
                          <a:ea typeface="Times New Roman"/>
                          <a:cs typeface="Arial" panose="020B0604020202020204" pitchFamily="34" charset="0"/>
                        </a:rPr>
                        <a:t>DWS and Sedibeng</a:t>
                      </a:r>
                      <a:endParaRPr lang="en-ZA" sz="1400" b="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3525" lvl="0"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Existing meters were fixed and new final meter installed at </a:t>
                      </a:r>
                      <a:r>
                        <a:rPr lang="en-ZA" sz="1400" kern="1200" dirty="0" err="1" smtClean="0">
                          <a:solidFill>
                            <a:schemeClr val="dk1"/>
                          </a:solidFill>
                          <a:effectLst/>
                          <a:latin typeface="Arial" pitchFamily="34" charset="0"/>
                          <a:ea typeface="+mn-ea"/>
                          <a:cs typeface="Arial" pitchFamily="34" charset="0"/>
                        </a:rPr>
                        <a:t>Mmabatho</a:t>
                      </a:r>
                      <a:r>
                        <a:rPr lang="en-ZA" sz="1400" kern="1200" dirty="0" smtClean="0">
                          <a:solidFill>
                            <a:schemeClr val="dk1"/>
                          </a:solidFill>
                          <a:effectLst/>
                          <a:latin typeface="Arial" pitchFamily="34" charset="0"/>
                          <a:ea typeface="+mn-ea"/>
                          <a:cs typeface="Arial" pitchFamily="34" charset="0"/>
                        </a:rPr>
                        <a:t> WTW.  </a:t>
                      </a:r>
                    </a:p>
                    <a:p>
                      <a:pPr marL="263525" lvl="0"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Additional meters installed at the inlet of Signal Hill Reservoirs. </a:t>
                      </a:r>
                    </a:p>
                    <a:p>
                      <a:pPr marL="263525" indent="-179388">
                        <a:lnSpc>
                          <a:spcPct val="100000"/>
                        </a:lnSpc>
                        <a:buSzPct val="140000"/>
                        <a:buFont typeface="Arial" pitchFamily="34" charset="0"/>
                        <a:buChar char="•"/>
                      </a:pPr>
                      <a:r>
                        <a:rPr lang="en-ZA" sz="1400" kern="1200" dirty="0" smtClean="0">
                          <a:solidFill>
                            <a:schemeClr val="dk1"/>
                          </a:solidFill>
                          <a:effectLst/>
                          <a:latin typeface="Arial" pitchFamily="34" charset="0"/>
                          <a:ea typeface="+mn-ea"/>
                          <a:cs typeface="Arial" pitchFamily="34" charset="0"/>
                        </a:rPr>
                        <a:t>Actions pertaining to installation and repairs of meters completed.</a:t>
                      </a:r>
                      <a:endParaRPr lang="en-ZA" sz="1400" dirty="0">
                        <a:effectLst/>
                        <a:latin typeface="Arial" pitchFamily="34" charset="0"/>
                        <a:ea typeface="Times New Roman"/>
                        <a:cs typeface="Arial" pitchFamily="34" charset="0"/>
                      </a:endParaRPr>
                    </a:p>
                  </a:txBody>
                  <a:tcPr marL="0" marR="0" marT="0" marB="0"/>
                </a:tc>
                <a:extLst>
                  <a:ext uri="{0D108BD9-81ED-4DB2-BD59-A6C34878D82A}">
                    <a16:rowId xmlns:a16="http://schemas.microsoft.com/office/drawing/2014/main" xmlns="" val="10003"/>
                  </a:ext>
                </a:extLst>
              </a:tr>
              <a:tr h="1869397">
                <a:tc vMerge="1">
                  <a:txBody>
                    <a:bodyPr/>
                    <a:lstStyle/>
                    <a:p>
                      <a:pPr algn="just">
                        <a:lnSpc>
                          <a:spcPct val="115000"/>
                        </a:lnSpc>
                        <a:spcAft>
                          <a:spcPts val="0"/>
                        </a:spcAft>
                      </a:pPr>
                      <a:endParaRPr lang="en-ZA" sz="1000" dirty="0">
                        <a:effectLst/>
                        <a:latin typeface="Times New Roman"/>
                        <a:ea typeface="Times New Roman"/>
                      </a:endParaRPr>
                    </a:p>
                  </a:txBody>
                  <a:tcPr marL="121920" marR="121920"/>
                </a:tc>
                <a:tc vMerge="1">
                  <a:txBody>
                    <a:bodyPr/>
                    <a:lstStyle/>
                    <a:p>
                      <a:pPr algn="just">
                        <a:lnSpc>
                          <a:spcPct val="115000"/>
                        </a:lnSpc>
                        <a:spcAft>
                          <a:spcPts val="0"/>
                        </a:spcAft>
                      </a:pPr>
                      <a:endParaRPr lang="en-ZA" sz="1000" dirty="0">
                        <a:effectLst/>
                        <a:latin typeface="Times New Roman"/>
                        <a:ea typeface="Times New Roman"/>
                      </a:endParaRPr>
                    </a:p>
                  </a:txBody>
                  <a:tcPr marL="121920" marR="121920"/>
                </a:tc>
                <a:tc>
                  <a:txBody>
                    <a:bodyPr/>
                    <a:lstStyle/>
                    <a:p>
                      <a:pPr marL="179388" lvl="0" indent="-179388">
                        <a:lnSpc>
                          <a:spcPct val="100000"/>
                        </a:lnSpc>
                        <a:buFont typeface="Arial" panose="020B0604020202020204" pitchFamily="34" charset="0"/>
                        <a:buChar char="•"/>
                      </a:pPr>
                      <a:r>
                        <a:rPr lang="en-ZA" sz="1600" kern="1200" dirty="0" smtClean="0">
                          <a:solidFill>
                            <a:schemeClr val="dk1"/>
                          </a:solidFill>
                          <a:effectLst/>
                          <a:latin typeface="Arial" pitchFamily="34" charset="0"/>
                          <a:ea typeface="+mn-ea"/>
                          <a:cs typeface="Arial" pitchFamily="34" charset="0"/>
                        </a:rPr>
                        <a:t>Re-equipping the Boreholes to be efficiently operated</a:t>
                      </a:r>
                    </a:p>
                    <a:p>
                      <a:pPr marL="179388" lvl="0" indent="-179388">
                        <a:lnSpc>
                          <a:spcPct val="100000"/>
                        </a:lnSpc>
                        <a:buFont typeface="Arial" panose="020B0604020202020204" pitchFamily="34" charset="0"/>
                        <a:buChar char="•"/>
                      </a:pPr>
                      <a:r>
                        <a:rPr lang="en-ZA" sz="1600" kern="1200" dirty="0" smtClean="0">
                          <a:solidFill>
                            <a:schemeClr val="dk1"/>
                          </a:solidFill>
                          <a:effectLst/>
                          <a:latin typeface="Arial" pitchFamily="34" charset="0"/>
                          <a:ea typeface="+mn-ea"/>
                          <a:cs typeface="Arial" pitchFamily="34" charset="0"/>
                        </a:rPr>
                        <a:t>Additional 3 Boreholes with smaller sized pumps. 7 boreholes equipped.</a:t>
                      </a:r>
                    </a:p>
                  </a:txBody>
                  <a:tcPr marL="121920" marR="121920"/>
                </a:tc>
                <a:tc>
                  <a:txBody>
                    <a:bodyPr/>
                    <a:lstStyle/>
                    <a:p>
                      <a:pPr marL="0" lvl="0" indent="0" algn="l">
                        <a:lnSpc>
                          <a:spcPct val="100000"/>
                        </a:lnSpc>
                        <a:spcAft>
                          <a:spcPts val="0"/>
                        </a:spcAft>
                        <a:buFont typeface="Symbol"/>
                        <a:buNone/>
                      </a:pPr>
                      <a:r>
                        <a:rPr lang="en-ZA" sz="1400" b="0" kern="1200" dirty="0" smtClean="0">
                          <a:solidFill>
                            <a:schemeClr val="tx1"/>
                          </a:solidFill>
                          <a:effectLst/>
                          <a:latin typeface="Arial" pitchFamily="34" charset="0"/>
                          <a:ea typeface="+mn-ea"/>
                          <a:cs typeface="Arial" pitchFamily="34" charset="0"/>
                        </a:rPr>
                        <a:t>DWS &amp; SW</a:t>
                      </a:r>
                      <a:endParaRPr lang="en-ZA" sz="1400" b="0" dirty="0">
                        <a:solidFill>
                          <a:schemeClr val="tx1"/>
                        </a:solidFill>
                        <a:effectLst/>
                        <a:latin typeface="Arial" pitchFamily="34" charset="0"/>
                        <a:ea typeface="Times New Roman"/>
                        <a:cs typeface="Arial" pitchFamily="34" charset="0"/>
                      </a:endParaRPr>
                    </a:p>
                  </a:txBody>
                  <a:tcPr marL="0" marR="0" marT="0" marB="0"/>
                </a:tc>
                <a:tc>
                  <a:txBody>
                    <a:bodyPr/>
                    <a:lstStyle/>
                    <a:p>
                      <a:pPr marL="179388" lvl="0" indent="-179388" algn="l">
                        <a:lnSpc>
                          <a:spcPct val="100000"/>
                        </a:lnSpc>
                        <a:spcAft>
                          <a:spcPts val="0"/>
                        </a:spcAft>
                        <a:buFont typeface="Symbol"/>
                        <a:buChar char=""/>
                      </a:pPr>
                      <a:r>
                        <a:rPr lang="en-ZA" sz="1400" dirty="0">
                          <a:effectLst/>
                          <a:latin typeface="Arial" pitchFamily="34" charset="0"/>
                          <a:ea typeface="Times New Roman"/>
                          <a:cs typeface="Arial" pitchFamily="34" charset="0"/>
                        </a:rPr>
                        <a:t>A process of switching </a:t>
                      </a:r>
                      <a:r>
                        <a:rPr lang="en-ZA" sz="1400" dirty="0" smtClean="0">
                          <a:effectLst/>
                          <a:latin typeface="Arial" pitchFamily="34" charset="0"/>
                          <a:ea typeface="Times New Roman"/>
                          <a:cs typeface="Arial" pitchFamily="34" charset="0"/>
                        </a:rPr>
                        <a:t>on 2 of the  </a:t>
                      </a:r>
                      <a:r>
                        <a:rPr lang="en-ZA" sz="1400" dirty="0">
                          <a:effectLst/>
                          <a:latin typeface="Arial" pitchFamily="34" charset="0"/>
                          <a:ea typeface="Times New Roman"/>
                          <a:cs typeface="Arial" pitchFamily="34" charset="0"/>
                        </a:rPr>
                        <a:t>37 kW pumps to allow boreholes to recover is been implemented. </a:t>
                      </a:r>
                    </a:p>
                    <a:p>
                      <a:pPr marL="179388" lvl="0" indent="-179388" algn="l">
                        <a:lnSpc>
                          <a:spcPct val="100000"/>
                        </a:lnSpc>
                        <a:spcAft>
                          <a:spcPts val="0"/>
                        </a:spcAft>
                        <a:buFont typeface="Symbol"/>
                        <a:buChar char=""/>
                      </a:pPr>
                      <a:r>
                        <a:rPr lang="en-ZA" sz="1400" dirty="0">
                          <a:effectLst/>
                          <a:latin typeface="Arial" pitchFamily="34" charset="0"/>
                          <a:ea typeface="Times New Roman"/>
                          <a:cs typeface="Arial" pitchFamily="34" charset="0"/>
                        </a:rPr>
                        <a:t>One (1) new 15 kW submersible pump installed in borehole no 6.</a:t>
                      </a:r>
                    </a:p>
                    <a:p>
                      <a:pPr marL="179388" lvl="0" indent="-179388" algn="l">
                        <a:lnSpc>
                          <a:spcPct val="100000"/>
                        </a:lnSpc>
                        <a:spcAft>
                          <a:spcPts val="0"/>
                        </a:spcAft>
                        <a:buFont typeface="Symbol"/>
                        <a:buChar char=""/>
                      </a:pPr>
                      <a:r>
                        <a:rPr lang="en-ZA" sz="1400" dirty="0">
                          <a:effectLst/>
                          <a:latin typeface="Arial" pitchFamily="34" charset="0"/>
                          <a:ea typeface="Times New Roman"/>
                          <a:cs typeface="Arial" pitchFamily="34" charset="0"/>
                        </a:rPr>
                        <a:t>New electrical panels with all relevant protection </a:t>
                      </a:r>
                      <a:r>
                        <a:rPr lang="en-ZA" sz="1400" dirty="0" smtClean="0">
                          <a:effectLst/>
                          <a:latin typeface="Arial" pitchFamily="34" charset="0"/>
                          <a:ea typeface="Times New Roman"/>
                          <a:cs typeface="Arial" pitchFamily="34" charset="0"/>
                        </a:rPr>
                        <a:t>completed.</a:t>
                      </a:r>
                    </a:p>
                    <a:p>
                      <a:pPr marL="179388" lvl="0" indent="-179388" algn="l">
                        <a:lnSpc>
                          <a:spcPct val="100000"/>
                        </a:lnSpc>
                        <a:spcAft>
                          <a:spcPts val="0"/>
                        </a:spcAft>
                        <a:buFont typeface="Symbol"/>
                        <a:buChar char=""/>
                      </a:pPr>
                      <a:r>
                        <a:rPr lang="en-ZA" sz="1400" dirty="0" smtClean="0">
                          <a:effectLst/>
                          <a:latin typeface="Arial" pitchFamily="34" charset="0"/>
                          <a:ea typeface="Times New Roman"/>
                          <a:cs typeface="Arial" pitchFamily="34" charset="0"/>
                        </a:rPr>
                        <a:t>Pump </a:t>
                      </a:r>
                      <a:r>
                        <a:rPr lang="en-ZA" sz="1400" dirty="0">
                          <a:effectLst/>
                          <a:latin typeface="Arial" pitchFamily="34" charset="0"/>
                          <a:ea typeface="Times New Roman"/>
                          <a:cs typeface="Arial" pitchFamily="34" charset="0"/>
                        </a:rPr>
                        <a:t>no 6 and 9 </a:t>
                      </a:r>
                      <a:r>
                        <a:rPr lang="en-ZA" sz="1400" dirty="0" smtClean="0">
                          <a:effectLst/>
                          <a:latin typeface="Arial" pitchFamily="34" charset="0"/>
                          <a:ea typeface="Times New Roman"/>
                          <a:cs typeface="Arial" pitchFamily="34" charset="0"/>
                        </a:rPr>
                        <a:t>were </a:t>
                      </a:r>
                      <a:r>
                        <a:rPr lang="en-ZA" sz="1400" dirty="0">
                          <a:effectLst/>
                          <a:latin typeface="Arial" pitchFamily="34" charset="0"/>
                          <a:ea typeface="Times New Roman"/>
                          <a:cs typeface="Arial" pitchFamily="34" charset="0"/>
                        </a:rPr>
                        <a:t>equipped with new panels and protection for dry run, overload, phase </a:t>
                      </a:r>
                      <a:r>
                        <a:rPr lang="en-ZA" sz="1400" dirty="0" smtClean="0">
                          <a:effectLst/>
                          <a:latin typeface="Arial" pitchFamily="34" charset="0"/>
                          <a:ea typeface="Times New Roman"/>
                          <a:cs typeface="Arial" pitchFamily="34" charset="0"/>
                        </a:rPr>
                        <a:t>failure.</a:t>
                      </a:r>
                      <a:endParaRPr lang="en-ZA" sz="1400" dirty="0">
                        <a:effectLst/>
                        <a:latin typeface="Arial" pitchFamily="34" charset="0"/>
                        <a:ea typeface="Times New Roman"/>
                        <a:cs typeface="Arial" pitchFamily="34" charset="0"/>
                      </a:endParaRPr>
                    </a:p>
                  </a:txBody>
                  <a:tcPr marL="121920" marR="12192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06793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768" y="114476"/>
            <a:ext cx="11179674" cy="663581"/>
          </a:xfrm>
        </p:spPr>
        <p:txBody>
          <a:bodyPr/>
          <a:lstStyle/>
          <a:p>
            <a:pPr lvl="0" defTabSz="914400" eaLnBrk="1" fontAlgn="auto" hangingPunct="1">
              <a:spcBef>
                <a:spcPts val="0"/>
              </a:spcBef>
              <a:spcAft>
                <a:spcPts val="0"/>
              </a:spcAft>
              <a:defRPr/>
            </a:pPr>
            <a:r>
              <a:rPr lang="en-US" altLang="en-US" sz="2800" b="1" dirty="0" smtClean="0">
                <a:solidFill>
                  <a:srgbClr val="000000"/>
                </a:solidFill>
                <a:latin typeface="Calibri"/>
                <a:ea typeface="+mn-ea"/>
                <a:cs typeface="+mn-cs"/>
              </a:rPr>
              <a:t>Interventions In Bojanala DM</a:t>
            </a:r>
            <a:r>
              <a:rPr lang="en-ZA" altLang="en-US" sz="2800" dirty="0">
                <a:solidFill>
                  <a:srgbClr val="000000"/>
                </a:solidFill>
                <a:latin typeface="Calibri"/>
                <a:ea typeface="+mn-ea"/>
                <a:cs typeface="+mn-cs"/>
              </a:rPr>
              <a:t/>
            </a:r>
            <a:br>
              <a:rPr lang="en-ZA" altLang="en-US" sz="2800" dirty="0">
                <a:solidFill>
                  <a:srgbClr val="000000"/>
                </a:solidFill>
                <a:latin typeface="Calibri"/>
                <a:ea typeface="+mn-ea"/>
                <a:cs typeface="+mn-cs"/>
              </a:rPr>
            </a:b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33</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126688319"/>
              </p:ext>
            </p:extLst>
          </p:nvPr>
        </p:nvGraphicFramePr>
        <p:xfrm>
          <a:off x="480768" y="904973"/>
          <a:ext cx="11101632" cy="4750888"/>
        </p:xfrm>
        <a:graphic>
          <a:graphicData uri="http://schemas.openxmlformats.org/drawingml/2006/table">
            <a:tbl>
              <a:tblPr firstRow="1" bandRow="1">
                <a:tableStyleId>{5C22544A-7EE6-4342-B048-85BDC9FD1C3A}</a:tableStyleId>
              </a:tblPr>
              <a:tblGrid>
                <a:gridCol w="1872526">
                  <a:extLst>
                    <a:ext uri="{9D8B030D-6E8A-4147-A177-3AD203B41FA5}">
                      <a16:colId xmlns:a16="http://schemas.microsoft.com/office/drawing/2014/main" xmlns="" val="20000"/>
                    </a:ext>
                  </a:extLst>
                </a:gridCol>
                <a:gridCol w="2966158">
                  <a:extLst>
                    <a:ext uri="{9D8B030D-6E8A-4147-A177-3AD203B41FA5}">
                      <a16:colId xmlns:a16="http://schemas.microsoft.com/office/drawing/2014/main" xmlns="" val="20001"/>
                    </a:ext>
                  </a:extLst>
                </a:gridCol>
                <a:gridCol w="3487540">
                  <a:extLst>
                    <a:ext uri="{9D8B030D-6E8A-4147-A177-3AD203B41FA5}">
                      <a16:colId xmlns:a16="http://schemas.microsoft.com/office/drawing/2014/main" xmlns="" val="20002"/>
                    </a:ext>
                  </a:extLst>
                </a:gridCol>
                <a:gridCol w="2775408">
                  <a:extLst>
                    <a:ext uri="{9D8B030D-6E8A-4147-A177-3AD203B41FA5}">
                      <a16:colId xmlns:a16="http://schemas.microsoft.com/office/drawing/2014/main" xmlns="" val="20003"/>
                    </a:ext>
                  </a:extLst>
                </a:gridCol>
              </a:tblGrid>
              <a:tr h="608210">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itchFamily="34" charset="0"/>
                          <a:ea typeface="MS PGothic" pitchFamily="34" charset="-128"/>
                          <a:cs typeface="Arial" pitchFamily="34" charset="0"/>
                        </a:rPr>
                        <a:t>Affected DM/LM/ Areas </a:t>
                      </a:r>
                    </a:p>
                  </a:txBody>
                  <a:tcPr marL="121896" marR="121896" marT="45695" marB="45695"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itchFamily="34" charset="0"/>
                          <a:ea typeface="MS PGothic" pitchFamily="34" charset="-128"/>
                          <a:cs typeface="Arial" pitchFamily="34" charset="0"/>
                        </a:rPr>
                        <a:t>Service Delivery Challenges &amp; affected areas</a:t>
                      </a:r>
                    </a:p>
                  </a:txBody>
                  <a:tcPr marL="121896" marR="121896" marT="45695" marB="45695"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itchFamily="34" charset="0"/>
                          <a:ea typeface="MS PGothic" pitchFamily="34" charset="-128"/>
                          <a:cs typeface="Arial" pitchFamily="34" charset="0"/>
                        </a:rPr>
                        <a:t>Current/Proposed Intervention/Progress</a:t>
                      </a:r>
                    </a:p>
                  </a:txBody>
                  <a:tcPr marL="121896" marR="121896" marT="45695" marB="4569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Proposed Comms &amp; </a:t>
                      </a:r>
                      <a:r>
                        <a:rPr kumimoji="0" lang="en-US" altLang="en-US" sz="1400" b="1" i="0" u="none" strike="noStrike" cap="none" normalizeH="0" baseline="0" dirty="0">
                          <a:ln>
                            <a:noFill/>
                          </a:ln>
                          <a:solidFill>
                            <a:schemeClr val="bg1"/>
                          </a:solidFill>
                          <a:effectLst/>
                          <a:latin typeface="Arial" pitchFamily="34" charset="0"/>
                          <a:ea typeface="MS PGothic" pitchFamily="34" charset="-128"/>
                          <a:cs typeface="Arial" pitchFamily="34" charset="0"/>
                        </a:rPr>
                        <a:t>Stakeholder </a:t>
                      </a:r>
                      <a:r>
                        <a:rPr kumimoji="0" lang="en-US" altLang="en-US" sz="14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 Intervention</a:t>
                      </a:r>
                    </a:p>
                  </a:txBody>
                  <a:tcPr marL="121896" marR="121896" marT="45695" marB="45695" horzOverflow="overflow"/>
                </a:tc>
                <a:extLst>
                  <a:ext uri="{0D108BD9-81ED-4DB2-BD59-A6C34878D82A}">
                    <a16:rowId xmlns:a16="http://schemas.microsoft.com/office/drawing/2014/main" xmlns="" val="10000"/>
                  </a:ext>
                </a:extLst>
              </a:tr>
              <a:tr h="2097283">
                <a:tc rowSpan="3">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Bojanala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DM</a:t>
                      </a:r>
                    </a:p>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Moses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Kotane</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LM</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228600" marR="0" lvl="0" indent="-22860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228600" marR="0" lvl="0" indent="-22860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695" marB="45695"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Shortage of water in the following villages</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t>
                      </a:r>
                    </a:p>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Lerome</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Mositwane</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bulk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and reticulation</a:t>
                      </a:r>
                    </a:p>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Lerome</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Phase3 bulk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augmentation</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695" marB="45695" horzOverflow="overflow"/>
                </a:tc>
                <a:tc>
                  <a:txBody>
                    <a:bodyPr/>
                    <a:lstStyle>
                      <a:lvl1pPr marL="228600" indent="-228600">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Reticulation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completed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100%).</a:t>
                      </a:r>
                    </a:p>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Elevated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steel tank= 90%</a:t>
                      </a:r>
                    </a:p>
                    <a:p>
                      <a:pPr marL="228600" marR="0" lvl="0" indent="-228600" algn="l" defTabSz="457200" rtl="0" eaLnBrk="1" fontAlgn="base" latinLnBrk="0" hangingPunct="1">
                        <a:lnSpc>
                          <a:spcPct val="100000"/>
                        </a:lnSpc>
                        <a:spcBef>
                          <a:spcPct val="0"/>
                        </a:spcBef>
                        <a:spcAft>
                          <a:spcPct val="0"/>
                        </a:spcAft>
                        <a:buClrTx/>
                        <a:buSzPct val="130000"/>
                        <a:buFont typeface="Arial" pitchFamily="34" charset="0"/>
                        <a:buChar char="•"/>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2,5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Ml ground reservoir = 10</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txBody>
                  <a:tcPr marL="121896" marR="121896" marT="45695" marB="45695"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The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project is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ongoing, contractors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on site and exemption on EIA was provided</a:t>
                      </a:r>
                    </a:p>
                  </a:txBody>
                  <a:tcPr marL="121896" marR="121896" marT="45695" marB="45695" horzOverflow="overflow"/>
                </a:tc>
                <a:extLst>
                  <a:ext uri="{0D108BD9-81ED-4DB2-BD59-A6C34878D82A}">
                    <a16:rowId xmlns:a16="http://schemas.microsoft.com/office/drawing/2014/main" xmlns="" val="10001"/>
                  </a:ext>
                </a:extLst>
              </a:tr>
              <a:tr h="435330">
                <a:tc vMerge="1">
                  <a:txBody>
                    <a:bodyPr/>
                    <a:lstStyle/>
                    <a:p>
                      <a:endParaRPr lang="en-US"/>
                    </a:p>
                  </a:txBody>
                  <a:tcPr/>
                </a:tc>
                <a:tc>
                  <a:txBody>
                    <a:bodyPr/>
                    <a:lstStyle/>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r>
                        <a:rPr kumimoji="0" lang="en-US" altLang="en-US" sz="1600" b="0" i="0" u="none" strike="noStrike" kern="1200" cap="none" normalizeH="0" baseline="0" dirty="0" smtClean="0">
                          <a:ln>
                            <a:noFill/>
                          </a:ln>
                          <a:solidFill>
                            <a:srgbClr val="000000"/>
                          </a:solidFill>
                          <a:effectLst/>
                          <a:latin typeface="Arial" pitchFamily="34" charset="0"/>
                          <a:ea typeface="MS PGothic" pitchFamily="34" charset="-128"/>
                          <a:cs typeface="Arial" pitchFamily="34" charset="0"/>
                        </a:rPr>
                        <a:t>Community structures </a:t>
                      </a:r>
                    </a:p>
                  </a:txBody>
                  <a:tcPr marL="121896" marR="121896" marT="45695" marB="45695" horzOverflow="overflow"/>
                </a:tc>
                <a:tc>
                  <a:txBody>
                    <a:bodyPr/>
                    <a:lstStyle/>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No structures established</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695" marB="45695" horzOverflow="overflow"/>
                </a:tc>
                <a:tc rowSpan="2">
                  <a:txBody>
                    <a:bodyPr/>
                    <a:lstStyle/>
                    <a:p>
                      <a:pPr marL="0" marR="0" lvl="0" indent="0" algn="just" defTabSz="457200" rtl="0" eaLnBrk="1" fontAlgn="base" latinLnBrk="0" hangingPunct="1">
                        <a:lnSpc>
                          <a:spcPct val="100000"/>
                        </a:lnSpc>
                        <a:spcBef>
                          <a:spcPct val="0"/>
                        </a:spcBef>
                        <a:spcAft>
                          <a:spcPct val="0"/>
                        </a:spcAft>
                        <a:buClrTx/>
                        <a:buSzTx/>
                        <a:buFont typeface="Arial" pitchFamily="34" charset="0"/>
                        <a:buNone/>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Forums to be established in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Lerome</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and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Tlokweng</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villages.</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695" marB="45695" horzOverflow="overflow"/>
                </a:tc>
                <a:extLst>
                  <a:ext uri="{0D108BD9-81ED-4DB2-BD59-A6C34878D82A}">
                    <a16:rowId xmlns:a16="http://schemas.microsoft.com/office/drawing/2014/main" xmlns="" val="10002"/>
                  </a:ext>
                </a:extLst>
              </a:tr>
              <a:tr h="1610065">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91421" marR="91421" marT="45716" marB="45716" horzOverflow="overflow"/>
                </a:tc>
                <a:tc>
                  <a:txBody>
                    <a:bodyPr/>
                    <a:lstStyle/>
                    <a:p>
                      <a:pPr marL="285750" marR="0" lvl="0" indent="-2857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r>
                        <a:rPr kumimoji="0" lang="en-US" altLang="en-US" sz="1600" b="0" i="0" u="none" strike="noStrike" kern="1200" cap="none" normalizeH="0" baseline="0" dirty="0" err="1" smtClean="0">
                          <a:ln>
                            <a:noFill/>
                          </a:ln>
                          <a:solidFill>
                            <a:srgbClr val="000000"/>
                          </a:solidFill>
                          <a:effectLst/>
                          <a:latin typeface="Arial" pitchFamily="34" charset="0"/>
                          <a:ea typeface="MS PGothic" pitchFamily="34" charset="-128"/>
                          <a:cs typeface="Arial" pitchFamily="34" charset="0"/>
                        </a:rPr>
                        <a:t>Tlokweng</a:t>
                      </a:r>
                      <a:r>
                        <a:rPr kumimoji="0" lang="en-US" altLang="en-US" sz="1600" b="0" i="0" u="none" strike="noStrike" kern="1200"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kern="1200" cap="none" normalizeH="0" baseline="0" dirty="0">
                          <a:ln>
                            <a:noFill/>
                          </a:ln>
                          <a:solidFill>
                            <a:srgbClr val="000000"/>
                          </a:solidFill>
                          <a:effectLst/>
                          <a:latin typeface="Arial" pitchFamily="34" charset="0"/>
                          <a:ea typeface="MS PGothic" pitchFamily="34" charset="-128"/>
                          <a:cs typeface="Arial" pitchFamily="34" charset="0"/>
                        </a:rPr>
                        <a:t>bulk water supply</a:t>
                      </a:r>
                    </a:p>
                  </a:txBody>
                  <a:tcPr marL="121896" marR="121896" marT="45695" marB="45695" horzOverflow="overflow"/>
                </a:tc>
                <a:tc>
                  <a:txBody>
                    <a:bodyPr/>
                    <a:lstStyle/>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Installation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pipeline, steel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reservoir</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drilling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and equipping   of boreholes = 15%</a:t>
                      </a:r>
                    </a:p>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defRPr/>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Contractor on site, performance and workmanship good .</a:t>
                      </a:r>
                    </a:p>
                  </a:txBody>
                  <a:tcPr marL="121896" marR="121896" marT="45695" marB="45695" horzOverflow="overflow"/>
                </a:tc>
                <a:tc vMerge="1">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altLang="en-US" sz="12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91422" marR="91422" marT="45706" marB="45706" horzOverflow="overflow"/>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034782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768" y="114476"/>
            <a:ext cx="11179674" cy="663581"/>
          </a:xfrm>
        </p:spPr>
        <p:txBody>
          <a:bodyPr/>
          <a:lstStyle/>
          <a:p>
            <a:pPr lvl="0" defTabSz="914400" eaLnBrk="1" fontAlgn="auto" hangingPunct="1">
              <a:spcBef>
                <a:spcPts val="0"/>
              </a:spcBef>
              <a:spcAft>
                <a:spcPts val="0"/>
              </a:spcAft>
              <a:defRPr/>
            </a:pPr>
            <a:r>
              <a:rPr lang="en-US" altLang="en-US" sz="2800" b="1" dirty="0" smtClean="0">
                <a:solidFill>
                  <a:srgbClr val="000000"/>
                </a:solidFill>
                <a:latin typeface="Calibri"/>
                <a:ea typeface="+mn-ea"/>
                <a:cs typeface="+mn-cs"/>
              </a:rPr>
              <a:t>Interventions In Bojanala DM</a:t>
            </a:r>
            <a:r>
              <a:rPr lang="en-ZA" altLang="en-US" sz="2800" dirty="0">
                <a:solidFill>
                  <a:srgbClr val="000000"/>
                </a:solidFill>
                <a:latin typeface="Calibri"/>
                <a:ea typeface="+mn-ea"/>
                <a:cs typeface="+mn-cs"/>
              </a:rPr>
              <a:t/>
            </a:r>
            <a:br>
              <a:rPr lang="en-ZA" altLang="en-US" sz="2800" dirty="0">
                <a:solidFill>
                  <a:srgbClr val="000000"/>
                </a:solidFill>
                <a:latin typeface="Calibri"/>
                <a:ea typeface="+mn-ea"/>
                <a:cs typeface="+mn-cs"/>
              </a:rPr>
            </a:b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34</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389993235"/>
              </p:ext>
            </p:extLst>
          </p:nvPr>
        </p:nvGraphicFramePr>
        <p:xfrm>
          <a:off x="480768" y="680481"/>
          <a:ext cx="11283884" cy="5519537"/>
        </p:xfrm>
        <a:graphic>
          <a:graphicData uri="http://schemas.openxmlformats.org/drawingml/2006/table">
            <a:tbl>
              <a:tblPr firstRow="1" bandRow="1">
                <a:tableStyleId>{5C22544A-7EE6-4342-B048-85BDC9FD1C3A}</a:tableStyleId>
              </a:tblPr>
              <a:tblGrid>
                <a:gridCol w="1903267">
                  <a:extLst>
                    <a:ext uri="{9D8B030D-6E8A-4147-A177-3AD203B41FA5}">
                      <a16:colId xmlns:a16="http://schemas.microsoft.com/office/drawing/2014/main" xmlns="" val="20000"/>
                    </a:ext>
                  </a:extLst>
                </a:gridCol>
                <a:gridCol w="2734720">
                  <a:extLst>
                    <a:ext uri="{9D8B030D-6E8A-4147-A177-3AD203B41FA5}">
                      <a16:colId xmlns:a16="http://schemas.microsoft.com/office/drawing/2014/main" xmlns="" val="20001"/>
                    </a:ext>
                  </a:extLst>
                </a:gridCol>
                <a:gridCol w="3516198">
                  <a:extLst>
                    <a:ext uri="{9D8B030D-6E8A-4147-A177-3AD203B41FA5}">
                      <a16:colId xmlns:a16="http://schemas.microsoft.com/office/drawing/2014/main" xmlns="" val="20002"/>
                    </a:ext>
                  </a:extLst>
                </a:gridCol>
                <a:gridCol w="3129699">
                  <a:extLst>
                    <a:ext uri="{9D8B030D-6E8A-4147-A177-3AD203B41FA5}">
                      <a16:colId xmlns:a16="http://schemas.microsoft.com/office/drawing/2014/main" xmlns="" val="20003"/>
                    </a:ext>
                  </a:extLst>
                </a:gridCol>
              </a:tblGrid>
              <a:tr h="563509">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Affected DM/LM/ Areas </a:t>
                      </a:r>
                    </a:p>
                  </a:txBody>
                  <a:tcPr marL="121896" marR="12189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Service Delivery Challenges &amp; affected areas</a:t>
                      </a:r>
                    </a:p>
                  </a:txBody>
                  <a:tcPr marL="121896" marR="12189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Current/Proposed Intervention/Progress</a:t>
                      </a:r>
                    </a:p>
                  </a:txBody>
                  <a:tcPr marL="121896" marR="12189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defRPr/>
                      </a:pPr>
                      <a:r>
                        <a:rPr kumimoji="0" lang="en-US" altLang="en-US" sz="16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Proposed Comms &amp; </a:t>
                      </a: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Stakeholder </a:t>
                      </a:r>
                      <a:r>
                        <a:rPr kumimoji="0" lang="en-US" altLang="en-US" sz="16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 Intervention</a:t>
                      </a:r>
                    </a:p>
                  </a:txBody>
                  <a:tcPr marL="121896" marR="121896" marT="45721" marB="45721" horzOverflow="overflow"/>
                </a:tc>
                <a:extLst>
                  <a:ext uri="{0D108BD9-81ED-4DB2-BD59-A6C34878D82A}">
                    <a16:rowId xmlns:a16="http://schemas.microsoft.com/office/drawing/2014/main" xmlns="" val="10000"/>
                  </a:ext>
                </a:extLst>
              </a:tr>
              <a:tr h="2583292">
                <a:tc rowSpan="2">
                  <a:txBody>
                    <a:body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defRPr/>
                      </a:pP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Kgetlengrivier</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LM</a:t>
                      </a:r>
                    </a:p>
                  </a:txBody>
                  <a:tcPr marL="121896" marR="12189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defRPr/>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Shortage of water in Koster,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Swarttruggens</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Pct val="130000"/>
                        <a:buFont typeface="Arial" pitchFamily="34" charset="0"/>
                        <a:buChar char="•"/>
                        <a:tabLst/>
                        <a:defRPr/>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721" marB="45721" horzOverflow="overflow"/>
                </a:tc>
                <a:tc>
                  <a:txBody>
                    <a:bodyPr/>
                    <a:lstStyle/>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Water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leak repair at </a:t>
                      </a:r>
                      <a:r>
                        <a:rPr kumimoji="0" lang="en-US" altLang="en-US" sz="1600" b="0" i="0" u="none" strike="noStrike" cap="none" normalizeH="0" baseline="0" dirty="0" err="1">
                          <a:ln>
                            <a:noFill/>
                          </a:ln>
                          <a:solidFill>
                            <a:schemeClr val="tx1"/>
                          </a:solidFill>
                          <a:effectLst/>
                          <a:latin typeface="Arial" pitchFamily="34" charset="0"/>
                          <a:ea typeface="MS PGothic" pitchFamily="34" charset="-128"/>
                          <a:cs typeface="Arial" pitchFamily="34" charset="0"/>
                        </a:rPr>
                        <a:t>Koster</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Dam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completed (WSIG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funding).</a:t>
                      </a:r>
                    </a:p>
                    <a:p>
                      <a:pPr marL="171450" marR="0" lvl="0" indent="-171450" algn="just" defTabSz="457200" rtl="0" eaLnBrk="1" fontAlgn="base" latinLnBrk="0" hangingPunct="1">
                        <a:lnSpc>
                          <a:spcPct val="100000"/>
                        </a:lnSpc>
                        <a:spcBef>
                          <a:spcPct val="0"/>
                        </a:spcBef>
                        <a:spcAft>
                          <a:spcPct val="0"/>
                        </a:spcAft>
                        <a:buClrTx/>
                        <a:buSzPct val="130000"/>
                        <a:buFont typeface="Arial" pitchFamily="34" charset="0"/>
                        <a:buChar char="•"/>
                        <a:tabLst/>
                      </a:pPr>
                      <a:endPar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Structural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repairs to the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Witrand</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reservoir and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installation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of Non return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valve also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installed at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Witrand</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p>
                      <a:pPr marL="0" marR="0" lvl="0" indent="0" algn="just" defTabSz="457200" rtl="0" eaLnBrk="1" fontAlgn="base" latinLnBrk="0" hangingPunct="1">
                        <a:lnSpc>
                          <a:spcPct val="100000"/>
                        </a:lnSpc>
                        <a:spcBef>
                          <a:spcPct val="0"/>
                        </a:spcBef>
                        <a:spcAft>
                          <a:spcPct val="0"/>
                        </a:spcAft>
                        <a:buClrTx/>
                        <a:buSzPct val="130000"/>
                        <a:buFont typeface="Arial" pitchFamily="34" charset="0"/>
                        <a:buChar char="•"/>
                        <a:tabLst/>
                      </a:pPr>
                      <a:endPar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All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projects are on going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The PSP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and the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contractors appointed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a:t>
                      </a: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defRPr/>
                      </a:pPr>
                      <a:endPar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Assessment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on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Recognition of Prior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Learning for Process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Controllers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conducted.</a:t>
                      </a:r>
                    </a:p>
                  </a:txBody>
                  <a:tcPr marL="121896" marR="121896" marT="45721" marB="45721" horzOverflow="overflow"/>
                </a:tc>
                <a:tc>
                  <a:txBody>
                    <a:bodyPr/>
                    <a:lstStyle/>
                    <a:p>
                      <a:pPr marL="228600" marR="0" lvl="0" indent="-22860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Challenge:</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The Department is struggling to get the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progress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reports from the Municipality for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the work done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t>
                      </a:r>
                    </a:p>
                    <a:p>
                      <a:pPr marL="0" marR="0" lvl="0" indent="0" algn="just" defTabSz="457200" rtl="0" eaLnBrk="1" fontAlgn="base" latinLnBrk="0" hangingPunct="1">
                        <a:lnSpc>
                          <a:spcPct val="100000"/>
                        </a:lnSpc>
                        <a:spcBef>
                          <a:spcPct val="0"/>
                        </a:spcBef>
                        <a:spcAft>
                          <a:spcPct val="0"/>
                        </a:spcAft>
                        <a:buClrTx/>
                        <a:buSzPct val="130000"/>
                        <a:buFont typeface="Arial" pitchFamily="34" charset="0"/>
                        <a:buNone/>
                        <a:tabLst/>
                        <a:defRPr/>
                      </a:pPr>
                      <a:endPar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228600" marR="0" lvl="0" indent="-22860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Remedial Action</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The Provincial Head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to engage the </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Municipal Manager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on the reporting matter .</a:t>
                      </a:r>
                    </a:p>
                  </a:txBody>
                  <a:tcPr marL="121896" marR="121896" marT="45721" marB="45721" horzOverflow="overflow"/>
                </a:tc>
                <a:extLst>
                  <a:ext uri="{0D108BD9-81ED-4DB2-BD59-A6C34878D82A}">
                    <a16:rowId xmlns:a16="http://schemas.microsoft.com/office/drawing/2014/main" xmlns="" val="10001"/>
                  </a:ext>
                </a:extLst>
              </a:tr>
              <a:tr h="947533">
                <a:tc vMerge="1">
                  <a:txBody>
                    <a:bodyPr/>
                    <a:lstStyle/>
                    <a:p>
                      <a:pPr marL="171450" marR="0" lvl="0" indent="-171450" algn="l" defTabSz="457200" rtl="0" eaLnBrk="1" fontAlgn="base" latinLnBrk="0" hangingPunct="1">
                        <a:lnSpc>
                          <a:spcPct val="100000"/>
                        </a:lnSpc>
                        <a:spcBef>
                          <a:spcPct val="0"/>
                        </a:spcBef>
                        <a:spcAft>
                          <a:spcPct val="0"/>
                        </a:spcAft>
                        <a:buClrTx/>
                        <a:buSzPct val="130000"/>
                        <a:buFont typeface="Arial" panose="020B0604020202020204" pitchFamily="34" charset="0"/>
                        <a:buChar char="•"/>
                        <a:tabLst/>
                      </a:pPr>
                      <a:endParaRPr kumimoji="0" lang="en-US" altLang="en-US" sz="12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Community structures </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896" marR="121896" marT="45721" marB="45721" horzOverflow="overflow"/>
                </a:tc>
                <a:tc>
                  <a:txBody>
                    <a:bodyPr/>
                    <a:lstStyle/>
                    <a:p>
                      <a:pPr marL="228600" marR="0" lvl="0" indent="-22860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No water and sanitation forums has been established in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Kgetlengrivier</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LM.</a:t>
                      </a:r>
                    </a:p>
                  </a:txBody>
                  <a:tcPr marL="121896" marR="121896" marT="45721" marB="45721" horzOverflow="overflow"/>
                </a:tc>
                <a:tc>
                  <a:txBody>
                    <a:bodyPr/>
                    <a:lstStyle/>
                    <a:p>
                      <a:pPr marL="228600" marR="0" lvl="0" indent="-228600" algn="just"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Forums to be established in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Borolelo</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and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Reagile</a:t>
                      </a: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t>
                      </a:r>
                    </a:p>
                  </a:txBody>
                  <a:tcPr marL="121896" marR="121896" marT="45721" marB="45721"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8699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2873" y="1"/>
            <a:ext cx="11179674" cy="490194"/>
          </a:xfrm>
        </p:spPr>
        <p:txBody>
          <a:bodyPr/>
          <a:lstStyle/>
          <a:p>
            <a:pPr lvl="0" defTabSz="914400" eaLnBrk="1" fontAlgn="auto" hangingPunct="1">
              <a:spcBef>
                <a:spcPts val="0"/>
              </a:spcBef>
              <a:spcAft>
                <a:spcPts val="0"/>
              </a:spcAft>
              <a:defRPr/>
            </a:pPr>
            <a:r>
              <a:rPr lang="en-US" altLang="en-US" sz="2800" b="1" dirty="0" smtClean="0">
                <a:solidFill>
                  <a:srgbClr val="000000"/>
                </a:solidFill>
                <a:latin typeface="Calibri"/>
                <a:ea typeface="+mn-ea"/>
                <a:cs typeface="+mn-cs"/>
              </a:rPr>
              <a:t>Interventions In Bojanala DM</a:t>
            </a:r>
            <a:r>
              <a:rPr lang="en-ZA" altLang="en-US" sz="2800" dirty="0">
                <a:solidFill>
                  <a:srgbClr val="000000"/>
                </a:solidFill>
                <a:latin typeface="Calibri"/>
                <a:ea typeface="+mn-ea"/>
                <a:cs typeface="+mn-cs"/>
              </a:rPr>
              <a:t/>
            </a:r>
            <a:br>
              <a:rPr lang="en-ZA" altLang="en-US" sz="2800" dirty="0">
                <a:solidFill>
                  <a:srgbClr val="000000"/>
                </a:solidFill>
                <a:latin typeface="Calibri"/>
                <a:ea typeface="+mn-ea"/>
                <a:cs typeface="+mn-cs"/>
              </a:rPr>
            </a:b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35</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0964251"/>
              </p:ext>
            </p:extLst>
          </p:nvPr>
        </p:nvGraphicFramePr>
        <p:xfrm>
          <a:off x="532873" y="631595"/>
          <a:ext cx="11283884" cy="5170519"/>
        </p:xfrm>
        <a:graphic>
          <a:graphicData uri="http://schemas.openxmlformats.org/drawingml/2006/table">
            <a:tbl>
              <a:tblPr firstRow="1" bandRow="1">
                <a:tableStyleId>{5C22544A-7EE6-4342-B048-85BDC9FD1C3A}</a:tableStyleId>
              </a:tblPr>
              <a:tblGrid>
                <a:gridCol w="1903267">
                  <a:extLst>
                    <a:ext uri="{9D8B030D-6E8A-4147-A177-3AD203B41FA5}">
                      <a16:colId xmlns:a16="http://schemas.microsoft.com/office/drawing/2014/main" xmlns="" val="20000"/>
                    </a:ext>
                  </a:extLst>
                </a:gridCol>
                <a:gridCol w="2734720">
                  <a:extLst>
                    <a:ext uri="{9D8B030D-6E8A-4147-A177-3AD203B41FA5}">
                      <a16:colId xmlns:a16="http://schemas.microsoft.com/office/drawing/2014/main" xmlns="" val="20001"/>
                    </a:ext>
                  </a:extLst>
                </a:gridCol>
                <a:gridCol w="3516198">
                  <a:extLst>
                    <a:ext uri="{9D8B030D-6E8A-4147-A177-3AD203B41FA5}">
                      <a16:colId xmlns:a16="http://schemas.microsoft.com/office/drawing/2014/main" xmlns="" val="20002"/>
                    </a:ext>
                  </a:extLst>
                </a:gridCol>
                <a:gridCol w="3129699">
                  <a:extLst>
                    <a:ext uri="{9D8B030D-6E8A-4147-A177-3AD203B41FA5}">
                      <a16:colId xmlns:a16="http://schemas.microsoft.com/office/drawing/2014/main" xmlns="" val="20003"/>
                    </a:ext>
                  </a:extLst>
                </a:gridCol>
              </a:tblGrid>
              <a:tr h="681561">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Affected DM/LM/ Areas </a:t>
                      </a:r>
                    </a:p>
                  </a:txBody>
                  <a:tcPr marL="121896" marR="12189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Service Delivery Challenges &amp; affected areas</a:t>
                      </a:r>
                    </a:p>
                  </a:txBody>
                  <a:tcPr marL="121896" marR="12189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Current/Proposed Intervention/Progress</a:t>
                      </a:r>
                    </a:p>
                  </a:txBody>
                  <a:tcPr marL="121896" marR="12189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defRPr/>
                      </a:pPr>
                      <a:r>
                        <a:rPr kumimoji="0" lang="en-US" altLang="en-US" sz="16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Proposed Comms &amp; </a:t>
                      </a: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Stakeholder </a:t>
                      </a:r>
                      <a:r>
                        <a:rPr kumimoji="0" lang="en-US" altLang="en-US" sz="16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 Intervention</a:t>
                      </a:r>
                    </a:p>
                  </a:txBody>
                  <a:tcPr marL="121896" marR="121896" marT="45721" marB="45721" horzOverflow="overflow"/>
                </a:tc>
                <a:extLst>
                  <a:ext uri="{0D108BD9-81ED-4DB2-BD59-A6C34878D82A}">
                    <a16:rowId xmlns:a16="http://schemas.microsoft.com/office/drawing/2014/main" xmlns="" val="10000"/>
                  </a:ext>
                </a:extLst>
              </a:tr>
              <a:tr h="2059889">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Madibeng </a:t>
                      </a: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LM</a:t>
                      </a:r>
                    </a:p>
                  </a:txBody>
                  <a:tcPr marL="91452" marR="91452" marT="0" marB="0"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Shortage of water in:</a:t>
                      </a:r>
                    </a:p>
                    <a:p>
                      <a:pPr marL="179388" marR="0" lvl="0" indent="-1793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Letlhakaneng</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9388" marR="0" lvl="0" indent="-1793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Madinyane</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9388" marR="0" lvl="0" indent="-1793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Moiletswane</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9388" marR="0" lvl="0" indent="-1793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Shakung</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9388" marR="0" lvl="0" indent="-1793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Makgabetlwane</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9388" marR="0" lvl="0" indent="-179388"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Dipompong</a:t>
                      </a: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939" marR="121939" marT="45701" marB="45701" horzOverflow="overflow"/>
                </a:tc>
                <a:tc>
                  <a:txBody>
                    <a:bodyPr/>
                    <a:lstStyle>
                      <a:lvl1pPr marL="228600" indent="-228600">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New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WSIG allocation to address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sewer spillages and hotspot projects.</a:t>
                      </a:r>
                    </a:p>
                    <a:p>
                      <a:pPr marL="0" marR="0" lvl="0" indent="0" algn="just" defTabSz="457200" rtl="0" eaLnBrk="1" fontAlgn="base" latinLnBrk="0" hangingPunct="1">
                        <a:lnSpc>
                          <a:spcPct val="100000"/>
                        </a:lnSpc>
                        <a:spcBef>
                          <a:spcPct val="0"/>
                        </a:spcBef>
                        <a:spcAft>
                          <a:spcPct val="0"/>
                        </a:spcAft>
                        <a:buClrTx/>
                        <a:buSzPct val="130000"/>
                        <a:buFont typeface="Arial" pitchFamily="34" charset="0"/>
                        <a:buChar char="•"/>
                        <a:tabLst/>
                      </a:pPr>
                      <a:endPar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The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d</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rought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funding earmarked to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address hotspots.</a:t>
                      </a:r>
                    </a:p>
                    <a:p>
                      <a:pPr marL="0" marR="0" lvl="0" indent="0" algn="just" defTabSz="457200" rtl="0" eaLnBrk="1" fontAlgn="base" latinLnBrk="0" hangingPunct="1">
                        <a:lnSpc>
                          <a:spcPct val="100000"/>
                        </a:lnSpc>
                        <a:spcBef>
                          <a:spcPct val="0"/>
                        </a:spcBef>
                        <a:spcAft>
                          <a:spcPct val="0"/>
                        </a:spcAft>
                        <a:buClrTx/>
                        <a:buSzPct val="130000"/>
                        <a:buFont typeface="Arial" pitchFamily="34" charset="0"/>
                        <a:buChar char="•"/>
                        <a:tabLst/>
                      </a:pPr>
                      <a:endPar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Projects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are being implemented and </a:t>
                      </a:r>
                      <a:endPar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285750" marR="0" lvl="0" indent="-285750" algn="just" defTabSz="457200" rtl="0" eaLnBrk="1" fontAlgn="base" latinLnBrk="0" hangingPunct="1">
                        <a:lnSpc>
                          <a:spcPct val="100000"/>
                        </a:lnSpc>
                        <a:spcBef>
                          <a:spcPct val="0"/>
                        </a:spcBef>
                        <a:spcAft>
                          <a:spcPct val="0"/>
                        </a:spcAft>
                        <a:buClrTx/>
                        <a:buSzPct val="130000"/>
                        <a:buFont typeface="Arial" pitchFamily="34" charset="0"/>
                        <a:buChar char="•"/>
                        <a:tabLst/>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contractor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appointed. Currently busy with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source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development which entails </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the testing </a:t>
                      </a:r>
                      <a:r>
                        <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rPr>
                        <a:t>and equipping of boreholes</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endPar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1939" marR="121939" marT="45701" marB="4570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Challenge:</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The work has </a:t>
                      </a:r>
                    </a:p>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been stopped due to  </a:t>
                      </a:r>
                    </a:p>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Contractor's  poor (slow)   </a:t>
                      </a:r>
                    </a:p>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performance on the ground</a:t>
                      </a:r>
                    </a:p>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defRPr/>
                      </a:pPr>
                      <a:endPar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Currently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egaging</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municipality as National Treasury </a:t>
                      </a:r>
                      <a:endParaRPr kumimoji="0" lang="en-US" altLang="en-US" sz="16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1939" marR="121939" marT="45701" marB="45701" horzOverflow="overflow"/>
                </a:tc>
                <a:extLst>
                  <a:ext uri="{0D108BD9-81ED-4DB2-BD59-A6C34878D82A}">
                    <a16:rowId xmlns:a16="http://schemas.microsoft.com/office/drawing/2014/main" xmlns="" val="10001"/>
                  </a:ext>
                </a:extLst>
              </a:tr>
              <a:tr h="1086235">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91452" marR="91452"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en-US" sz="16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Community structures </a:t>
                      </a:r>
                    </a:p>
                  </a:txBody>
                  <a:tcPr marL="121939" marR="121939" marT="45701" marB="45701" horzOverflow="overflow"/>
                </a:tc>
                <a:tc>
                  <a:txBody>
                    <a:bodyPr/>
                    <a:lstStyle/>
                    <a:p>
                      <a:pPr marL="285750" marR="0" lvl="0" indent="-285750" algn="l"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Forums have been established in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Mmakau</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Madidi</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and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Majakaneng</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Jericho and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Klipgat</a:t>
                      </a:r>
                      <a:endPar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121939" marR="121939" marT="45701" marB="4570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itchFamily="34" charset="0"/>
                        <a:buChar char="•"/>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Forums to be established in </a:t>
                      </a:r>
                    </a:p>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Letlhakaneng</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Shakung</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and    </a:t>
                      </a:r>
                    </a:p>
                    <a:p>
                      <a:pPr marL="0" marR="0" lvl="0" indent="0" algn="l" defTabSz="457200" rtl="0" eaLnBrk="1" fontAlgn="base" latinLnBrk="0" hangingPunct="1">
                        <a:lnSpc>
                          <a:spcPct val="100000"/>
                        </a:lnSpc>
                        <a:spcBef>
                          <a:spcPct val="0"/>
                        </a:spcBef>
                        <a:spcAft>
                          <a:spcPct val="0"/>
                        </a:spcAft>
                        <a:buClrTx/>
                        <a:buSzPct val="130000"/>
                        <a:buFont typeface="Arial" pitchFamily="34" charset="0"/>
                        <a:buNone/>
                        <a:tabLst/>
                        <a:defRPr/>
                      </a:pP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6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Makgabetlwane</a:t>
                      </a:r>
                      <a:r>
                        <a:rPr kumimoji="0" lang="en-US" altLang="en-US" sz="16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villages</a:t>
                      </a:r>
                    </a:p>
                  </a:txBody>
                  <a:tcPr marL="121939" marR="121939" marT="45701" marB="45701"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55400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768" y="114476"/>
            <a:ext cx="11179674" cy="663581"/>
          </a:xfrm>
        </p:spPr>
        <p:txBody>
          <a:bodyPr/>
          <a:lstStyle/>
          <a:p>
            <a:pPr lvl="0" defTabSz="914400" eaLnBrk="1" fontAlgn="auto" hangingPunct="1">
              <a:spcBef>
                <a:spcPts val="0"/>
              </a:spcBef>
              <a:spcAft>
                <a:spcPts val="0"/>
              </a:spcAft>
              <a:defRPr/>
            </a:pPr>
            <a:r>
              <a:rPr lang="en-US" altLang="en-US" sz="2800" b="1" dirty="0" smtClean="0">
                <a:solidFill>
                  <a:srgbClr val="000000"/>
                </a:solidFill>
                <a:latin typeface="Calibri"/>
                <a:ea typeface="+mn-ea"/>
                <a:cs typeface="+mn-cs"/>
              </a:rPr>
              <a:t>Interventions In Bojanala DM</a:t>
            </a:r>
            <a:r>
              <a:rPr lang="en-ZA" altLang="en-US" sz="2800" dirty="0">
                <a:solidFill>
                  <a:srgbClr val="000000"/>
                </a:solidFill>
                <a:latin typeface="Calibri"/>
                <a:ea typeface="+mn-ea"/>
                <a:cs typeface="+mn-cs"/>
              </a:rPr>
              <a:t/>
            </a:r>
            <a:br>
              <a:rPr lang="en-ZA" altLang="en-US" sz="2800" dirty="0">
                <a:solidFill>
                  <a:srgbClr val="000000"/>
                </a:solidFill>
                <a:latin typeface="Calibri"/>
                <a:ea typeface="+mn-ea"/>
                <a:cs typeface="+mn-cs"/>
              </a:rPr>
            </a:b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36</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57041253"/>
              </p:ext>
            </p:extLst>
          </p:nvPr>
        </p:nvGraphicFramePr>
        <p:xfrm>
          <a:off x="245097" y="599995"/>
          <a:ext cx="11670383" cy="5789972"/>
        </p:xfrm>
        <a:graphic>
          <a:graphicData uri="http://schemas.openxmlformats.org/drawingml/2006/table">
            <a:tbl>
              <a:tblPr firstRow="1" bandRow="1">
                <a:tableStyleId>{5C22544A-7EE6-4342-B048-85BDC9FD1C3A}</a:tableStyleId>
              </a:tblPr>
              <a:tblGrid>
                <a:gridCol w="1647697">
                  <a:extLst>
                    <a:ext uri="{9D8B030D-6E8A-4147-A177-3AD203B41FA5}">
                      <a16:colId xmlns:a16="http://schemas.microsoft.com/office/drawing/2014/main" xmlns="" val="20000"/>
                    </a:ext>
                  </a:extLst>
                </a:gridCol>
                <a:gridCol w="1871941">
                  <a:extLst>
                    <a:ext uri="{9D8B030D-6E8A-4147-A177-3AD203B41FA5}">
                      <a16:colId xmlns:a16="http://schemas.microsoft.com/office/drawing/2014/main" xmlns="" val="20001"/>
                    </a:ext>
                  </a:extLst>
                </a:gridCol>
                <a:gridCol w="5342833">
                  <a:extLst>
                    <a:ext uri="{9D8B030D-6E8A-4147-A177-3AD203B41FA5}">
                      <a16:colId xmlns:a16="http://schemas.microsoft.com/office/drawing/2014/main" xmlns="" val="20002"/>
                    </a:ext>
                  </a:extLst>
                </a:gridCol>
                <a:gridCol w="2807912">
                  <a:extLst>
                    <a:ext uri="{9D8B030D-6E8A-4147-A177-3AD203B41FA5}">
                      <a16:colId xmlns:a16="http://schemas.microsoft.com/office/drawing/2014/main" xmlns="" val="20003"/>
                    </a:ext>
                  </a:extLst>
                </a:gridCol>
              </a:tblGrid>
              <a:tr h="802935">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Affected DM/LM/ Areas </a:t>
                      </a:r>
                    </a:p>
                  </a:txBody>
                  <a:tcPr marL="121896" marR="12189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Service Delivery Challenges &amp; affected areas</a:t>
                      </a:r>
                    </a:p>
                  </a:txBody>
                  <a:tcPr marL="121896" marR="12189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pP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Current/Proposed Intervention/Progress</a:t>
                      </a:r>
                    </a:p>
                  </a:txBody>
                  <a:tcPr marL="121896" marR="12189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Pct val="130000"/>
                        <a:buFont typeface="Arial" panose="020B0604020202020204" pitchFamily="34" charset="0"/>
                        <a:buNone/>
                        <a:tabLst/>
                        <a:defRPr/>
                      </a:pPr>
                      <a:r>
                        <a:rPr kumimoji="0" lang="en-US" altLang="en-US" sz="16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Proposed Comms &amp; </a:t>
                      </a:r>
                      <a:r>
                        <a:rPr kumimoji="0" lang="en-US" alt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Stakeholder </a:t>
                      </a:r>
                      <a:r>
                        <a:rPr kumimoji="0" lang="en-US" altLang="en-US" sz="1600" b="1" i="0" u="none" strike="noStrike" kern="1200" cap="none" spc="0" normalizeH="0" baseline="0" noProof="0" dirty="0">
                          <a:ln>
                            <a:noFill/>
                          </a:ln>
                          <a:solidFill>
                            <a:schemeClr val="bg1"/>
                          </a:solidFill>
                          <a:effectLst/>
                          <a:uLnTx/>
                          <a:uFillTx/>
                          <a:latin typeface="Arial" pitchFamily="34" charset="0"/>
                          <a:ea typeface="MS PGothic" pitchFamily="34" charset="-128"/>
                          <a:cs typeface="Arial" pitchFamily="34" charset="0"/>
                        </a:rPr>
                        <a:t> Intervention</a:t>
                      </a:r>
                    </a:p>
                  </a:txBody>
                  <a:tcPr marL="121896" marR="121896" marT="45721" marB="45721" horzOverflow="overflow"/>
                </a:tc>
                <a:extLst>
                  <a:ext uri="{0D108BD9-81ED-4DB2-BD59-A6C34878D82A}">
                    <a16:rowId xmlns:a16="http://schemas.microsoft.com/office/drawing/2014/main" xmlns="" val="10000"/>
                  </a:ext>
                </a:extLst>
              </a:tr>
              <a:tr h="3987597">
                <a:tc rowSpan="2">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Dr</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Ruth </a:t>
                      </a:r>
                      <a:r>
                        <a:rPr kumimoji="0" lang="en-US" altLang="en-US" sz="14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Segomotsi</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Mompati</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DM</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Mamusa</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LM </a:t>
                      </a:r>
                    </a:p>
                  </a:txBody>
                  <a:tcPr marL="91456" marR="91456" marT="0" marB="0"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Water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shortages in Schweizer Reneke/ Ipelegeng causing sewer blockages and spillages.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940" marR="121940" marT="45717" marB="45717" horzOverflow="overflow"/>
                </a:tc>
                <a:tc>
                  <a:txBody>
                    <a:bodyPr/>
                    <a:lstStyle>
                      <a:lvl1pPr marL="228600" indent="-228600">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171450" marR="0" lvl="0" indent="-171450" algn="just"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Short-Medium </a:t>
                      </a:r>
                      <a:r>
                        <a:rPr kumimoji="0" lang="en-US" altLang="en-US" sz="1400" b="1" i="0" u="none" strike="noStrike" cap="none" normalizeH="0" baseline="0" dirty="0">
                          <a:ln>
                            <a:noFill/>
                          </a:ln>
                          <a:solidFill>
                            <a:srgbClr val="000000"/>
                          </a:solidFill>
                          <a:effectLst/>
                          <a:latin typeface="Arial" pitchFamily="34" charset="0"/>
                          <a:ea typeface="MS PGothic" pitchFamily="34" charset="-128"/>
                          <a:cs typeface="Arial" pitchFamily="34" charset="0"/>
                        </a:rPr>
                        <a:t>term: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Drought relief funding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allocated to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augment bulk water supply in the </a:t>
                      </a:r>
                      <a:r>
                        <a:rPr kumimoji="0" lang="en-US" altLang="en-US" sz="14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Schweizer-Reneke</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400" b="0" i="0" u="none" strike="noStrike" cap="none" normalizeH="0" baseline="0" dirty="0" err="1" smtClean="0">
                          <a:ln>
                            <a:noFill/>
                          </a:ln>
                          <a:solidFill>
                            <a:srgbClr val="000000"/>
                          </a:solidFill>
                          <a:effectLst/>
                          <a:latin typeface="Arial" pitchFamily="34" charset="0"/>
                          <a:ea typeface="MS PGothic" pitchFamily="34" charset="-128"/>
                          <a:cs typeface="Arial" pitchFamily="34" charset="0"/>
                        </a:rPr>
                        <a:t>Ipelegeng</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and other affected areas in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Mamusa</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LM.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R27m allocated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to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Mamusa</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LM areas for drought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intervention</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Boreholes are being refurbished, drilled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and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equipped to augment the current  supply</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t>
                      </a: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171450" marR="0" lvl="0" indent="-171450" algn="just"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Progress </a:t>
                      </a:r>
                      <a:r>
                        <a:rPr kumimoji="0" lang="en-US" altLang="en-US" sz="1400" b="1" i="0" u="none" strike="noStrike" cap="none" normalizeH="0" baseline="0" dirty="0">
                          <a:ln>
                            <a:noFill/>
                          </a:ln>
                          <a:solidFill>
                            <a:srgbClr val="000000"/>
                          </a:solidFill>
                          <a:effectLst/>
                          <a:latin typeface="Arial" pitchFamily="34" charset="0"/>
                          <a:ea typeface="MS PGothic" pitchFamily="34" charset="-128"/>
                          <a:cs typeface="Arial" pitchFamily="34" charset="0"/>
                        </a:rPr>
                        <a:t>for the whole of </a:t>
                      </a:r>
                      <a:r>
                        <a:rPr kumimoji="0" lang="en-US" altLang="en-US" sz="1400" b="1" i="0" u="none" strike="noStrike" cap="none" normalizeH="0" baseline="0" dirty="0" err="1">
                          <a:ln>
                            <a:noFill/>
                          </a:ln>
                          <a:solidFill>
                            <a:srgbClr val="000000"/>
                          </a:solidFill>
                          <a:effectLst/>
                          <a:latin typeface="Arial" pitchFamily="34" charset="0"/>
                          <a:ea typeface="MS PGothic" pitchFamily="34" charset="-128"/>
                          <a:cs typeface="Arial" pitchFamily="34" charset="0"/>
                        </a:rPr>
                        <a:t>Mamusa</a:t>
                      </a:r>
                      <a:r>
                        <a:rPr kumimoji="0" lang="en-US" altLang="en-US" sz="1400" b="1"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4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LM drought intervention</a:t>
                      </a:r>
                      <a:endParaRPr kumimoji="0" lang="en-US" altLang="en-US" sz="1400" b="1" i="0" u="none" strike="noStrike" cap="none" normalizeH="0" baseline="0" dirty="0">
                        <a:ln>
                          <a:noFill/>
                        </a:ln>
                        <a:solidFill>
                          <a:srgbClr val="000000"/>
                        </a:solidFill>
                        <a:effectLst/>
                        <a:latin typeface="Arial" pitchFamily="34" charset="0"/>
                        <a:ea typeface="MS PGothic" pitchFamily="34" charset="-128"/>
                        <a:cs typeface="Arial" pitchFamily="34" charset="0"/>
                      </a:endParaRPr>
                    </a:p>
                    <a:p>
                      <a:pPr marL="358775" marR="0" lvl="1" indent="-179388" algn="just" defTabSz="457200" rtl="0"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52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Boreholes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quantity tested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&amp; samples sent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to laboratory for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quality test. </a:t>
                      </a:r>
                      <a:endPar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endParaRPr>
                    </a:p>
                    <a:p>
                      <a:pPr marL="358775" marR="0" lvl="1" indent="-179388" algn="just" defTabSz="457200" rtl="0"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32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Boreholes refurbished and connected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to reticulation 7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x 10Kl and 1 x 5Kl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Jojo</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tanks</a:t>
                      </a:r>
                    </a:p>
                    <a:p>
                      <a:pPr marL="358775" marR="0" lvl="1" indent="0" algn="just" defTabSz="457200" rtl="0" eaLnBrk="1" fontAlgn="base" latinLnBrk="0" hangingPunct="1">
                        <a:lnSpc>
                          <a:spcPct val="100000"/>
                        </a:lnSpc>
                        <a:spcBef>
                          <a:spcPct val="0"/>
                        </a:spcBef>
                        <a:spcAft>
                          <a:spcPct val="0"/>
                        </a:spcAft>
                        <a:buClrTx/>
                        <a:buSzTx/>
                        <a:buFont typeface="Courier New" panose="02070309020205020404" pitchFamily="49" charset="0"/>
                        <a:buNone/>
                        <a:tabLst/>
                      </a:pP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delivered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to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Communities 15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boreholes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installed with </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new set of pumps and </a:t>
                      </a: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motors </a:t>
                      </a:r>
                    </a:p>
                    <a:p>
                      <a:pPr marL="171450" marR="0" lvl="0" indent="-171450" algn="just"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Long </a:t>
                      </a:r>
                      <a:r>
                        <a:rPr kumimoji="0" lang="en-US" altLang="en-US" sz="1400" b="1" i="0" u="none" strike="noStrike" cap="none" normalizeH="0" baseline="0" dirty="0">
                          <a:ln>
                            <a:noFill/>
                          </a:ln>
                          <a:solidFill>
                            <a:srgbClr val="000000"/>
                          </a:solidFill>
                          <a:effectLst/>
                          <a:latin typeface="Arial" pitchFamily="34" charset="0"/>
                          <a:ea typeface="MS PGothic" pitchFamily="34" charset="-128"/>
                          <a:cs typeface="Arial" pitchFamily="34" charset="0"/>
                        </a:rPr>
                        <a:t>term: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Mamusa</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Bulk Water Supply Augmentation: the project entails upgrading of raw water abstraction point from Vaal river, Upgrading of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Boemhof</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Water Treatment Plant and bulk pipeline to </a:t>
                      </a:r>
                      <a:r>
                        <a:rPr kumimoji="0" lang="en-US" altLang="en-US" sz="1400" b="0" i="0" u="none" strike="noStrike" cap="none" normalizeH="0" baseline="0" dirty="0" err="1">
                          <a:ln>
                            <a:noFill/>
                          </a:ln>
                          <a:solidFill>
                            <a:srgbClr val="000000"/>
                          </a:solidFill>
                          <a:effectLst/>
                          <a:latin typeface="Arial" pitchFamily="34" charset="0"/>
                          <a:ea typeface="MS PGothic" pitchFamily="34" charset="-128"/>
                          <a:cs typeface="Arial" pitchFamily="34" charset="0"/>
                        </a:rPr>
                        <a:t>Scheizer-Reneke</a:t>
                      </a:r>
                      <a:r>
                        <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rPr>
                        <a:t>, including storage reservoirs. The project is currently under construction.</a:t>
                      </a:r>
                    </a:p>
                  </a:txBody>
                  <a:tcPr marL="121940" marR="121940" marT="45717" marB="45717" horzOverflow="overflow"/>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The drought relief intervention project </a:t>
                      </a:r>
                      <a:r>
                        <a:rPr kumimoji="0" lang="en-US" altLang="en-US" sz="1400" b="0" i="0" u="none" strike="noStrike" cap="none" normalizeH="0" baseline="0" dirty="0">
                          <a:ln>
                            <a:noFill/>
                          </a:ln>
                          <a:solidFill>
                            <a:schemeClr val="tx1"/>
                          </a:solidFill>
                          <a:effectLst/>
                          <a:latin typeface="Arial" pitchFamily="34" charset="0"/>
                          <a:ea typeface="MS PGothic" pitchFamily="34" charset="-128"/>
                          <a:cs typeface="Arial" pitchFamily="34" charset="0"/>
                        </a:rPr>
                        <a:t>is almost </a:t>
                      </a: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completed connection currently underway</a:t>
                      </a:r>
                    </a:p>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All </a:t>
                      </a:r>
                      <a:r>
                        <a:rPr kumimoji="0" lang="en-US" altLang="en-US" sz="1400" b="0" i="0" u="none" strike="noStrike" cap="none" normalizeH="0" baseline="0" dirty="0">
                          <a:ln>
                            <a:noFill/>
                          </a:ln>
                          <a:solidFill>
                            <a:schemeClr val="tx1"/>
                          </a:solidFill>
                          <a:effectLst/>
                          <a:latin typeface="Arial" pitchFamily="34" charset="0"/>
                          <a:ea typeface="MS PGothic" pitchFamily="34" charset="-128"/>
                          <a:cs typeface="Arial" pitchFamily="34" charset="0"/>
                        </a:rPr>
                        <a:t>boreholes drilled and </a:t>
                      </a: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equipped .</a:t>
                      </a:r>
                    </a:p>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171450" marR="0" lvl="0" indent="-171450" algn="just"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Connection of boreholes completed, water already flowing to the storages      </a:t>
                      </a:r>
                      <a:endPar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228600" marR="0" lvl="0" indent="-22860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p>
                      <a:pPr marL="171450" marR="0" lvl="0" indent="-1714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Long term intervention:</a:t>
                      </a:r>
                    </a:p>
                    <a:p>
                      <a:pPr marL="358775" marR="0" lvl="1" indent="-179388"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The civil work= 89% .</a:t>
                      </a:r>
                    </a:p>
                    <a:p>
                      <a:pPr marL="358775" marR="0" lvl="1" indent="-179388"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The </a:t>
                      </a:r>
                      <a:r>
                        <a:rPr kumimoji="0" lang="en-US" altLang="en-US" sz="1400" b="0" i="0" u="none" strike="noStrike" cap="none" normalizeH="0" baseline="0" dirty="0">
                          <a:ln>
                            <a:noFill/>
                          </a:ln>
                          <a:solidFill>
                            <a:schemeClr val="tx1"/>
                          </a:solidFill>
                          <a:effectLst/>
                          <a:latin typeface="Arial" pitchFamily="34" charset="0"/>
                          <a:ea typeface="MS PGothic" pitchFamily="34" charset="-128"/>
                          <a:cs typeface="Arial" pitchFamily="34" charset="0"/>
                        </a:rPr>
                        <a:t>contractor </a:t>
                      </a: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experiencing </a:t>
                      </a:r>
                      <a:r>
                        <a:rPr kumimoji="0" lang="en-US" altLang="en-US" sz="1400" b="0" i="0" u="none" strike="noStrike" cap="none" normalizeH="0" baseline="0" dirty="0">
                          <a:ln>
                            <a:noFill/>
                          </a:ln>
                          <a:solidFill>
                            <a:schemeClr val="tx1"/>
                          </a:solidFill>
                          <a:effectLst/>
                          <a:latin typeface="Arial" pitchFamily="34" charset="0"/>
                          <a:ea typeface="MS PGothic" pitchFamily="34" charset="-128"/>
                          <a:cs typeface="Arial" pitchFamily="34" charset="0"/>
                        </a:rPr>
                        <a:t>problem to lay down the </a:t>
                      </a: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labours and the site closed due to refusal to terminate employment contract. </a:t>
                      </a:r>
                      <a:endParaRPr kumimoji="0" lang="en-US" altLang="en-US" sz="14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121940" marR="121940" marT="45717" marB="45717" horzOverflow="overflow"/>
                </a:tc>
                <a:extLst>
                  <a:ext uri="{0D108BD9-81ED-4DB2-BD59-A6C34878D82A}">
                    <a16:rowId xmlns:a16="http://schemas.microsoft.com/office/drawing/2014/main" xmlns="" val="10001"/>
                  </a:ext>
                </a:extLst>
              </a:tr>
              <a:tr h="821736">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91456" marR="91456"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Community structures </a:t>
                      </a:r>
                    </a:p>
                  </a:txBody>
                  <a:tcPr marL="121940" marR="121940" marT="45717" marB="45717" horzOverflow="overflow"/>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1400" b="0" i="0" u="none" strike="noStrike" cap="none" normalizeH="0" baseline="0" dirty="0">
                        <a:ln>
                          <a:noFill/>
                        </a:ln>
                        <a:solidFill>
                          <a:srgbClr val="000000"/>
                        </a:solidFill>
                        <a:effectLst/>
                        <a:latin typeface="Arial" pitchFamily="34" charset="0"/>
                        <a:ea typeface="MS PGothic" pitchFamily="34" charset="-128"/>
                        <a:cs typeface="Arial" pitchFamily="34" charset="0"/>
                      </a:endParaRPr>
                    </a:p>
                  </a:txBody>
                  <a:tcPr marL="121940" marR="121940" marT="45717" marB="45717" horzOverflow="overflow"/>
                </a:tc>
                <a:tc>
                  <a:txBody>
                    <a:bodyPr/>
                    <a:lstStyle/>
                    <a:p>
                      <a:pPr marL="228600" marR="0" lvl="0" indent="-2286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Forums to be established in </a:t>
                      </a:r>
                      <a:r>
                        <a:rPr kumimoji="0" lang="en-US" altLang="en-US" sz="14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Ipelegeng</a:t>
                      </a: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and </a:t>
                      </a:r>
                      <a:r>
                        <a:rPr kumimoji="0" lang="en-US" altLang="en-US" sz="14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Amalia</a:t>
                      </a:r>
                      <a:r>
                        <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en-US" altLang="en-US" sz="14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Molatswaneng</a:t>
                      </a:r>
                      <a:endParaRPr kumimoji="0" lang="en-US" altLang="en-US" sz="14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121940" marR="121940" marT="45717" marB="45717"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52410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5"/>
            </a:pPr>
            <a:r>
              <a:rPr lang="en-ZA" sz="3600" b="0" dirty="0" smtClean="0">
                <a:solidFill>
                  <a:prstClr val="black"/>
                </a:solidFill>
              </a:rPr>
              <a:t>	Approach</a:t>
            </a:r>
            <a:r>
              <a:rPr lang="en-ZA" sz="2800" dirty="0" smtClean="0"/>
              <a:t> </a:t>
            </a:r>
            <a:r>
              <a:rPr lang="en-ZA" sz="3600" b="0" dirty="0">
                <a:solidFill>
                  <a:prstClr val="black"/>
                </a:solidFill>
              </a:rPr>
              <a:t>to the district development MODEL</a:t>
            </a:r>
          </a:p>
        </p:txBody>
      </p:sp>
      <p:sp>
        <p:nvSpPr>
          <p:cNvPr id="6" name="Text Placeholder 5"/>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37</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798105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425" y="114476"/>
            <a:ext cx="10878017" cy="663581"/>
          </a:xfrm>
        </p:spPr>
        <p:txBody>
          <a:bodyPr/>
          <a:lstStyle/>
          <a:p>
            <a:pPr lvl="0" defTabSz="914400" eaLnBrk="1" fontAlgn="auto" hangingPunct="1">
              <a:spcBef>
                <a:spcPts val="0"/>
              </a:spcBef>
              <a:spcAft>
                <a:spcPts val="0"/>
              </a:spcAft>
              <a:defRPr/>
            </a:pPr>
            <a:r>
              <a:rPr lang="en-ZA" sz="3200" b="1" dirty="0">
                <a:solidFill>
                  <a:prstClr val="black"/>
                </a:solidFill>
                <a:latin typeface="Calibri"/>
                <a:ea typeface="ＭＳ Ｐゴシック" charset="0"/>
              </a:rPr>
              <a:t>District Co-ordination Model</a:t>
            </a:r>
            <a:endParaRPr lang="en-ZA" sz="4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38</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527901" y="778057"/>
            <a:ext cx="11274458" cy="5405927"/>
          </a:xfrm>
        </p:spPr>
        <p:txBody>
          <a:bodyPr/>
          <a:lstStyle/>
          <a:p>
            <a:pPr marL="342900" lvl="0" indent="-342900" algn="just" defTabSz="457200"/>
            <a:r>
              <a:rPr lang="en-ZA" sz="2800" dirty="0">
                <a:solidFill>
                  <a:prstClr val="black"/>
                </a:solidFill>
                <a:ea typeface="ＭＳ Ｐゴシック" charset="0"/>
              </a:rPr>
              <a:t>In the President’s Budget Speech 2019, the President called for the roll-out of new Integrated District Based Approach to address s</a:t>
            </a:r>
            <a:r>
              <a:rPr lang="en-ZA" sz="2800" dirty="0" smtClean="0">
                <a:solidFill>
                  <a:prstClr val="black"/>
                </a:solidFill>
                <a:ea typeface="ＭＳ Ｐゴシック" charset="0"/>
              </a:rPr>
              <a:t>ervice </a:t>
            </a:r>
            <a:r>
              <a:rPr lang="en-ZA" sz="2800" dirty="0">
                <a:solidFill>
                  <a:prstClr val="black"/>
                </a:solidFill>
                <a:ea typeface="ＭＳ Ｐゴシック" charset="0"/>
              </a:rPr>
              <a:t>delivery challenges</a:t>
            </a:r>
          </a:p>
          <a:p>
            <a:pPr marL="342900" lvl="0" indent="-342900" algn="just" defTabSz="457200"/>
            <a:r>
              <a:rPr lang="en-ZA" sz="2800" dirty="0">
                <a:solidFill>
                  <a:prstClr val="black"/>
                </a:solidFill>
                <a:ea typeface="ＭＳ Ｐゴシック" charset="0"/>
              </a:rPr>
              <a:t>Concept note on this model was circulated on the 19</a:t>
            </a:r>
            <a:r>
              <a:rPr lang="en-ZA" sz="2800" baseline="30000" dirty="0">
                <a:solidFill>
                  <a:prstClr val="black"/>
                </a:solidFill>
                <a:ea typeface="ＭＳ Ｐゴシック" charset="0"/>
              </a:rPr>
              <a:t>th</a:t>
            </a:r>
            <a:r>
              <a:rPr lang="en-ZA" sz="2800" dirty="0">
                <a:solidFill>
                  <a:prstClr val="black"/>
                </a:solidFill>
                <a:ea typeface="ＭＳ Ｐゴシック" charset="0"/>
              </a:rPr>
              <a:t> August 2019</a:t>
            </a:r>
          </a:p>
          <a:p>
            <a:pPr marL="342900" lvl="0" indent="-342900" algn="just" defTabSz="457200"/>
            <a:r>
              <a:rPr lang="en-ZA" sz="2800" dirty="0">
                <a:solidFill>
                  <a:prstClr val="black"/>
                </a:solidFill>
                <a:ea typeface="ＭＳ Ｐゴシック" charset="0"/>
              </a:rPr>
              <a:t>DWS evaluated the requirements and the following critical impacting zones have been identified as:</a:t>
            </a:r>
          </a:p>
          <a:p>
            <a:pPr marL="712186" lvl="1" indent="-342900" algn="just" defTabSz="457200"/>
            <a:r>
              <a:rPr lang="en-ZA" sz="2200" dirty="0">
                <a:solidFill>
                  <a:prstClr val="black"/>
                </a:solidFill>
                <a:ea typeface="ＭＳ Ｐゴシック" charset="0"/>
              </a:rPr>
              <a:t>The existing portfolios of infrastructure projects needs to be package</a:t>
            </a:r>
          </a:p>
          <a:p>
            <a:pPr marL="712186" lvl="1" indent="-342900" algn="just" defTabSz="457200"/>
            <a:r>
              <a:rPr lang="en-ZA" sz="2200" dirty="0">
                <a:solidFill>
                  <a:prstClr val="black"/>
                </a:solidFill>
                <a:ea typeface="ＭＳ Ｐゴシック" charset="0"/>
              </a:rPr>
              <a:t>A credible project pipeline must be developed</a:t>
            </a:r>
          </a:p>
          <a:p>
            <a:pPr marL="712186" lvl="1" indent="-342900" algn="just" defTabSz="457200"/>
            <a:r>
              <a:rPr lang="en-ZA" sz="2200" dirty="0">
                <a:solidFill>
                  <a:prstClr val="black"/>
                </a:solidFill>
                <a:ea typeface="ＭＳ Ｐゴシック" charset="0"/>
              </a:rPr>
              <a:t>Reporting protocols on how data is collected, consolidated, validated and verified for credibility</a:t>
            </a:r>
          </a:p>
          <a:p>
            <a:pPr marL="712186" lvl="1" indent="-342900" algn="just" defTabSz="457200"/>
            <a:r>
              <a:rPr lang="en-ZA" sz="2200" dirty="0">
                <a:solidFill>
                  <a:prstClr val="black"/>
                </a:solidFill>
                <a:ea typeface="ＭＳ Ｐゴシック" charset="0"/>
              </a:rPr>
              <a:t>Lack of M&amp;E</a:t>
            </a:r>
          </a:p>
          <a:p>
            <a:pPr marL="712186" lvl="1" indent="-342900" algn="just" defTabSz="457200"/>
            <a:r>
              <a:rPr lang="en-ZA" sz="2200" dirty="0">
                <a:solidFill>
                  <a:prstClr val="black"/>
                </a:solidFill>
                <a:ea typeface="ＭＳ Ｐゴシック" charset="0"/>
              </a:rPr>
              <a:t>All plans must be spatially referenced and projects linked on how, why and by when</a:t>
            </a:r>
          </a:p>
          <a:p>
            <a:endParaRPr lang="en-ZA" dirty="0"/>
          </a:p>
        </p:txBody>
      </p:sp>
    </p:spTree>
    <p:extLst>
      <p:ext uri="{BB962C8B-B14F-4D97-AF65-F5344CB8AC3E}">
        <p14:creationId xmlns:p14="http://schemas.microsoft.com/office/powerpoint/2010/main" xmlns="" val="1105265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611" y="114476"/>
            <a:ext cx="11117831" cy="663581"/>
          </a:xfrm>
        </p:spPr>
        <p:txBody>
          <a:bodyPr/>
          <a:lstStyle/>
          <a:p>
            <a:pPr lvl="0" defTabSz="914400" eaLnBrk="1" fontAlgn="auto" hangingPunct="1">
              <a:spcBef>
                <a:spcPts val="0"/>
              </a:spcBef>
              <a:spcAft>
                <a:spcPts val="0"/>
              </a:spcAft>
              <a:defRPr/>
            </a:pPr>
            <a:r>
              <a:rPr lang="en-ZA" sz="3200" b="1" dirty="0">
                <a:solidFill>
                  <a:prstClr val="black"/>
                </a:solidFill>
                <a:latin typeface="Calibri"/>
                <a:ea typeface="ＭＳ Ｐゴシック" charset="0"/>
              </a:rPr>
              <a:t>District Co-ordination </a:t>
            </a:r>
            <a:r>
              <a:rPr lang="en-ZA" sz="3200" b="1" dirty="0" smtClean="0">
                <a:solidFill>
                  <a:prstClr val="black"/>
                </a:solidFill>
                <a:latin typeface="Calibri"/>
                <a:ea typeface="ＭＳ Ｐゴシック" charset="0"/>
              </a:rPr>
              <a:t>Model (</a:t>
            </a:r>
            <a:r>
              <a:rPr lang="en-ZA" sz="3200" b="1" dirty="0" err="1" smtClean="0">
                <a:solidFill>
                  <a:prstClr val="black"/>
                </a:solidFill>
                <a:latin typeface="Calibri"/>
                <a:ea typeface="ＭＳ Ｐゴシック" charset="0"/>
              </a:rPr>
              <a:t>Cont</a:t>
            </a:r>
            <a:r>
              <a:rPr lang="en-ZA" sz="3200" b="1" dirty="0" smtClean="0">
                <a:solidFill>
                  <a:prstClr val="black"/>
                </a:solidFill>
                <a:latin typeface="Calibri"/>
                <a:ea typeface="ＭＳ Ｐゴシック" charset="0"/>
              </a:rPr>
              <a:t>…)</a:t>
            </a:r>
            <a:endParaRPr lang="en-ZA" sz="4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39</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393750" y="636655"/>
            <a:ext cx="11446316" cy="5622743"/>
          </a:xfrm>
        </p:spPr>
        <p:txBody>
          <a:bodyPr/>
          <a:lstStyle/>
          <a:p>
            <a:pPr marL="342900" lvl="0" indent="-342900" defTabSz="457200"/>
            <a:r>
              <a:rPr lang="en-ZA" sz="2000" dirty="0" smtClean="0">
                <a:solidFill>
                  <a:prstClr val="black"/>
                </a:solidFill>
                <a:ea typeface="ＭＳ Ｐゴシック" charset="0"/>
              </a:rPr>
              <a:t>Consolidating </a:t>
            </a:r>
            <a:r>
              <a:rPr lang="en-ZA" sz="2000" dirty="0">
                <a:solidFill>
                  <a:prstClr val="black"/>
                </a:solidFill>
                <a:ea typeface="ＭＳ Ｐゴシック" charset="0"/>
              </a:rPr>
              <a:t>a better understanding of community needs per d</a:t>
            </a:r>
            <a:r>
              <a:rPr lang="en-ZA" sz="2000" dirty="0" smtClean="0">
                <a:solidFill>
                  <a:prstClr val="black"/>
                </a:solidFill>
                <a:ea typeface="ＭＳ Ｐゴシック" charset="0"/>
              </a:rPr>
              <a:t>istrict</a:t>
            </a:r>
            <a:endParaRPr lang="en-ZA" sz="2000" dirty="0">
              <a:solidFill>
                <a:prstClr val="black"/>
              </a:solidFill>
              <a:ea typeface="ＭＳ Ｐゴシック" charset="0"/>
            </a:endParaRPr>
          </a:p>
          <a:p>
            <a:pPr marL="342900" lvl="0" indent="-342900" defTabSz="457200"/>
            <a:r>
              <a:rPr lang="en-ZA" sz="2000" dirty="0">
                <a:solidFill>
                  <a:prstClr val="black"/>
                </a:solidFill>
                <a:ea typeface="ＭＳ Ｐゴシック" charset="0"/>
              </a:rPr>
              <a:t>Principle of long term integrated development planning</a:t>
            </a:r>
          </a:p>
          <a:p>
            <a:pPr marL="342900" lvl="0" indent="-342900" defTabSz="457200"/>
            <a:r>
              <a:rPr lang="en-ZA" sz="2000" dirty="0">
                <a:solidFill>
                  <a:prstClr val="black"/>
                </a:solidFill>
                <a:ea typeface="ＭＳ Ｐゴシック" charset="0"/>
              </a:rPr>
              <a:t>Priorities over five year term period</a:t>
            </a:r>
          </a:p>
          <a:p>
            <a:pPr marL="342900" lvl="0" indent="-342900" defTabSz="457200"/>
            <a:r>
              <a:rPr lang="en-ZA" sz="2000" dirty="0">
                <a:solidFill>
                  <a:prstClr val="black"/>
                </a:solidFill>
                <a:ea typeface="ＭＳ Ｐゴシック" charset="0"/>
              </a:rPr>
              <a:t>Build on existing good practices</a:t>
            </a:r>
          </a:p>
          <a:p>
            <a:pPr marL="342900" lvl="0" indent="-342900" defTabSz="457200"/>
            <a:r>
              <a:rPr lang="en-ZA" sz="2000" dirty="0">
                <a:ea typeface="ＭＳ Ｐゴシック" charset="0"/>
              </a:rPr>
              <a:t>Focus on all </a:t>
            </a:r>
            <a:r>
              <a:rPr lang="en-ZA" sz="2000" dirty="0" smtClean="0">
                <a:ea typeface="ＭＳ Ｐゴシック" charset="0"/>
              </a:rPr>
              <a:t>4 District Municipalities </a:t>
            </a:r>
            <a:endParaRPr lang="en-ZA" sz="2000" dirty="0">
              <a:ea typeface="ＭＳ Ｐゴシック" charset="0"/>
            </a:endParaRPr>
          </a:p>
          <a:p>
            <a:pPr marL="342900" lvl="0" indent="-342900" defTabSz="457200"/>
            <a:r>
              <a:rPr lang="en-ZA" sz="2000" dirty="0">
                <a:solidFill>
                  <a:prstClr val="black"/>
                </a:solidFill>
                <a:ea typeface="ＭＳ Ｐゴシック" charset="0"/>
              </a:rPr>
              <a:t>Produce a single integrated plan</a:t>
            </a:r>
          </a:p>
          <a:p>
            <a:pPr marL="342900" lvl="0" indent="-342900" defTabSz="457200"/>
            <a:r>
              <a:rPr lang="en-ZA" sz="2000" dirty="0">
                <a:solidFill>
                  <a:prstClr val="black"/>
                </a:solidFill>
                <a:ea typeface="ＭＳ Ｐゴシック" charset="0"/>
              </a:rPr>
              <a:t>Common appreciation and understanding of service delivery dynamics and challenges</a:t>
            </a:r>
          </a:p>
          <a:p>
            <a:pPr marL="342900" lvl="0" indent="-342900" defTabSz="457200"/>
            <a:r>
              <a:rPr lang="en-ZA" sz="2000" dirty="0">
                <a:solidFill>
                  <a:prstClr val="black"/>
                </a:solidFill>
                <a:ea typeface="ＭＳ Ｐゴシック" charset="0"/>
              </a:rPr>
              <a:t>Long term (10 year implementation plan) to be developed</a:t>
            </a:r>
          </a:p>
          <a:p>
            <a:pPr marL="342900" lvl="0" indent="-342900" defTabSz="457200"/>
            <a:r>
              <a:rPr lang="en-ZA" sz="2000" dirty="0">
                <a:solidFill>
                  <a:prstClr val="black"/>
                </a:solidFill>
                <a:ea typeface="ＭＳ Ｐゴシック" charset="0"/>
              </a:rPr>
              <a:t>All grants to be allocated to one plan</a:t>
            </a:r>
          </a:p>
          <a:p>
            <a:pPr marL="342900" lvl="0" indent="-342900" defTabSz="457200"/>
            <a:r>
              <a:rPr lang="en-ZA" sz="2000" dirty="0">
                <a:solidFill>
                  <a:prstClr val="black"/>
                </a:solidFill>
                <a:ea typeface="ＭＳ Ｐゴシック" charset="0"/>
              </a:rPr>
              <a:t>Determine infrastructure investment requirements</a:t>
            </a:r>
          </a:p>
          <a:p>
            <a:pPr marL="342900" lvl="0" indent="-342900" defTabSz="457200"/>
            <a:r>
              <a:rPr lang="en-ZA" sz="2000" dirty="0">
                <a:solidFill>
                  <a:prstClr val="black"/>
                </a:solidFill>
                <a:ea typeface="ＭＳ Ｐゴシック" charset="0"/>
              </a:rPr>
              <a:t>Ensure long-term security of water</a:t>
            </a:r>
          </a:p>
          <a:p>
            <a:pPr marL="342900" lvl="0" indent="-342900" defTabSz="457200"/>
            <a:r>
              <a:rPr lang="en-GB" sz="2000" dirty="0">
                <a:solidFill>
                  <a:prstClr val="black"/>
                </a:solidFill>
                <a:ea typeface="ＭＳ Ｐゴシック" charset="0"/>
              </a:rPr>
              <a:t>Impacts on the one plan process figure relating to</a:t>
            </a:r>
          </a:p>
          <a:p>
            <a:pPr marL="742950" lvl="1" indent="-285750" defTabSz="457200"/>
            <a:r>
              <a:rPr lang="en-ZA" sz="1600" dirty="0">
                <a:solidFill>
                  <a:prstClr val="black"/>
                </a:solidFill>
                <a:ea typeface="ＭＳ Ｐゴシック" charset="0"/>
              </a:rPr>
              <a:t>Demographic and District profile</a:t>
            </a:r>
          </a:p>
          <a:p>
            <a:pPr marL="742950" lvl="1" indent="-285750" defTabSz="457200"/>
            <a:r>
              <a:rPr lang="en-ZA" sz="1600" dirty="0">
                <a:solidFill>
                  <a:prstClr val="black"/>
                </a:solidFill>
                <a:ea typeface="ＭＳ Ｐゴシック" charset="0"/>
              </a:rPr>
              <a:t>Governance and Financial</a:t>
            </a:r>
          </a:p>
          <a:p>
            <a:pPr marL="742950" lvl="1" indent="-285750" defTabSz="457200"/>
            <a:r>
              <a:rPr lang="en-ZA" sz="1600" dirty="0">
                <a:solidFill>
                  <a:prstClr val="black"/>
                </a:solidFill>
                <a:ea typeface="ＭＳ Ｐゴシック" charset="0"/>
              </a:rPr>
              <a:t>Services Provisioning</a:t>
            </a:r>
          </a:p>
          <a:p>
            <a:pPr marL="742950" lvl="1" indent="-285750" defTabSz="457200"/>
            <a:r>
              <a:rPr lang="en-ZA" sz="1600" dirty="0">
                <a:solidFill>
                  <a:prstClr val="black"/>
                </a:solidFill>
                <a:ea typeface="ＭＳ Ｐゴシック" charset="0"/>
              </a:rPr>
              <a:t>Infrastructure Engineering</a:t>
            </a:r>
          </a:p>
          <a:p>
            <a:pPr marL="0" indent="0">
              <a:buNone/>
            </a:pPr>
            <a:endParaRPr lang="en-ZA" dirty="0"/>
          </a:p>
        </p:txBody>
      </p:sp>
    </p:spTree>
    <p:extLst>
      <p:ext uri="{BB962C8B-B14F-4D97-AF65-F5344CB8AC3E}">
        <p14:creationId xmlns:p14="http://schemas.microsoft.com/office/powerpoint/2010/main" xmlns="" val="21671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742950" indent="-742950">
              <a:buFont typeface="+mj-lt"/>
              <a:buAutoNum type="arabicPeriod"/>
            </a:pPr>
            <a:r>
              <a:rPr lang="en-ZA" b="0" dirty="0" smtClean="0"/>
              <a:t>PROVINCIAL OVERVIEW</a:t>
            </a:r>
            <a:endParaRPr lang="en-ZA" b="0" dirty="0"/>
          </a:p>
        </p:txBody>
      </p:sp>
      <p:sp>
        <p:nvSpPr>
          <p:cNvPr id="6" name="Text Placeholder 5"/>
          <p:cNvSpPr>
            <a:spLocks noGrp="1"/>
          </p:cNvSpPr>
          <p:nvPr>
            <p:ph type="body" idx="1"/>
          </p:nvPr>
        </p:nvSpPr>
        <p:spPr/>
        <p:txBody>
          <a:bodyPr/>
          <a:lstStyle/>
          <a:p>
            <a:endParaRPr lang="en-ZA" dirty="0"/>
          </a:p>
        </p:txBody>
      </p:sp>
      <p:sp>
        <p:nvSpPr>
          <p:cNvPr id="2" name="Slide Number Placeholder 1"/>
          <p:cNvSpPr>
            <a:spLocks noGrp="1"/>
          </p:cNvSpPr>
          <p:nvPr>
            <p:ph type="sldNum" sz="quarter" idx="12"/>
          </p:nvPr>
        </p:nvSpPr>
        <p:spPr/>
        <p:txBody>
          <a:bodyPr/>
          <a:lstStyle/>
          <a:p>
            <a:fld id="{F0928AB2-B69A-47A6-B428-B66F316D88B4}" type="slidenum">
              <a:rPr lang="en-US" smtClean="0"/>
              <a:pPr/>
              <a:t>4</a:t>
            </a:fld>
            <a:endParaRPr lang="en-US" dirty="0"/>
          </a:p>
        </p:txBody>
      </p:sp>
    </p:spTree>
    <p:extLst>
      <p:ext uri="{BB962C8B-B14F-4D97-AF65-F5344CB8AC3E}">
        <p14:creationId xmlns:p14="http://schemas.microsoft.com/office/powerpoint/2010/main" xmlns="" val="2745198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391" y="1439"/>
            <a:ext cx="11984609" cy="894107"/>
          </a:xfrm>
        </p:spPr>
        <p:txBody>
          <a:bodyPr/>
          <a:lstStyle/>
          <a:p>
            <a:pPr lvl="0" defTabSz="914400" eaLnBrk="1" fontAlgn="auto" hangingPunct="1">
              <a:spcBef>
                <a:spcPts val="0"/>
              </a:spcBef>
              <a:spcAft>
                <a:spcPts val="0"/>
              </a:spcAft>
              <a:defRPr/>
            </a:pPr>
            <a:r>
              <a:rPr lang="en-ZA" sz="2800" b="1" dirty="0">
                <a:solidFill>
                  <a:prstClr val="black"/>
                </a:solidFill>
                <a:ea typeface="ＭＳ Ｐゴシック" charset="0"/>
              </a:rPr>
              <a:t>Provincial Water Services Planning </a:t>
            </a:r>
            <a:r>
              <a:rPr lang="en-ZA" sz="2800" b="1" dirty="0" smtClean="0">
                <a:solidFill>
                  <a:prstClr val="black"/>
                </a:solidFill>
                <a:ea typeface="ＭＳ Ｐゴシック" charset="0"/>
              </a:rPr>
              <a:t>initiatives </a:t>
            </a:r>
            <a:r>
              <a:rPr lang="en-ZA" sz="2800" b="1" dirty="0">
                <a:solidFill>
                  <a:prstClr val="black"/>
                </a:solidFill>
                <a:ea typeface="ＭＳ Ｐゴシック" charset="0"/>
              </a:rPr>
              <a:t>to address all aspects of the District Model</a:t>
            </a:r>
            <a:endParaRPr lang="en-ZA" sz="4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40</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207391" y="895546"/>
            <a:ext cx="11745798" cy="5373279"/>
          </a:xfrm>
        </p:spPr>
        <p:txBody>
          <a:bodyPr/>
          <a:lstStyle/>
          <a:p>
            <a:pPr marL="342900" lvl="0" indent="-342900" defTabSz="457200"/>
            <a:r>
              <a:rPr lang="en-ZA" altLang="en-US" sz="2400" dirty="0">
                <a:solidFill>
                  <a:prstClr val="black"/>
                </a:solidFill>
                <a:ea typeface="ＭＳ Ｐゴシック" charset="0"/>
              </a:rPr>
              <a:t>Project Description:</a:t>
            </a:r>
          </a:p>
          <a:p>
            <a:pPr marL="742950" lvl="1" indent="-285750" defTabSz="457200"/>
            <a:r>
              <a:rPr lang="en-ZA" altLang="en-US" sz="2000" dirty="0">
                <a:solidFill>
                  <a:prstClr val="black"/>
                </a:solidFill>
                <a:ea typeface="ＭＳ Ｐゴシック" charset="0"/>
              </a:rPr>
              <a:t>Development of a Five Year Reliable Water &amp; Sanitation Services Delivery Implementation Plan for each DM in the Province</a:t>
            </a:r>
          </a:p>
          <a:p>
            <a:pPr marL="342900" indent="-342900" defTabSz="457200"/>
            <a:r>
              <a:rPr lang="en-ZA" altLang="en-US" sz="2400" dirty="0">
                <a:solidFill>
                  <a:prstClr val="black"/>
                </a:solidFill>
                <a:ea typeface="ＭＳ Ｐゴシック" charset="0"/>
              </a:rPr>
              <a:t>Project Purpose:</a:t>
            </a:r>
          </a:p>
          <a:p>
            <a:pPr marL="742950" lvl="1" indent="-285750" defTabSz="457200"/>
            <a:r>
              <a:rPr lang="en-ZA" altLang="en-US" sz="2000" dirty="0">
                <a:solidFill>
                  <a:prstClr val="black"/>
                </a:solidFill>
                <a:ea typeface="ＭＳ Ｐゴシック" charset="0"/>
              </a:rPr>
              <a:t>To assess the existing situation of services delivery in relation to reliability of services provision to all households in the area</a:t>
            </a:r>
          </a:p>
          <a:p>
            <a:pPr marL="742950" lvl="1" indent="-285750" defTabSz="457200"/>
            <a:r>
              <a:rPr lang="en-ZA" altLang="en-US" sz="2000" dirty="0">
                <a:solidFill>
                  <a:prstClr val="black"/>
                </a:solidFill>
                <a:ea typeface="ＭＳ Ｐゴシック" charset="0"/>
              </a:rPr>
              <a:t>Develop a pipeline of projects for the next five years to ensure integration of implementation programmes and grant funding</a:t>
            </a:r>
          </a:p>
          <a:p>
            <a:pPr marL="342900" lvl="0" indent="-342900" defTabSz="457200"/>
            <a:r>
              <a:rPr lang="en-ZA" altLang="en-US" sz="2400" dirty="0">
                <a:solidFill>
                  <a:prstClr val="black"/>
                </a:solidFill>
                <a:ea typeface="ＭＳ Ｐゴシック" charset="0"/>
              </a:rPr>
              <a:t>Project Scope:</a:t>
            </a:r>
          </a:p>
          <a:p>
            <a:pPr marL="742950" lvl="1" indent="-285750" defTabSz="457200"/>
            <a:r>
              <a:rPr lang="en-ZA" altLang="en-US" sz="2000" dirty="0">
                <a:solidFill>
                  <a:prstClr val="black"/>
                </a:solidFill>
                <a:ea typeface="ＭＳ Ｐゴシック" charset="0"/>
              </a:rPr>
              <a:t>The </a:t>
            </a:r>
            <a:r>
              <a:rPr lang="en-ZA" altLang="en-US" sz="2000" dirty="0" err="1">
                <a:solidFill>
                  <a:prstClr val="black"/>
                </a:solidFill>
                <a:ea typeface="ＭＳ Ｐゴシック" charset="0"/>
              </a:rPr>
              <a:t>ToR</a:t>
            </a:r>
            <a:r>
              <a:rPr lang="en-ZA" altLang="en-US" sz="2000" dirty="0">
                <a:solidFill>
                  <a:prstClr val="black"/>
                </a:solidFill>
                <a:ea typeface="ＭＳ Ｐゴシック" charset="0"/>
              </a:rPr>
              <a:t> of this project specifically address all the critical issues raised in the New District Model</a:t>
            </a:r>
          </a:p>
          <a:p>
            <a:pPr marL="342900" indent="-342900" defTabSz="457200"/>
            <a:r>
              <a:rPr lang="en-ZA" altLang="en-US" sz="2400" dirty="0">
                <a:solidFill>
                  <a:prstClr val="black"/>
                </a:solidFill>
                <a:ea typeface="ＭＳ Ｐゴシック" charset="0"/>
              </a:rPr>
              <a:t>Project Implementation Plan:</a:t>
            </a:r>
          </a:p>
          <a:p>
            <a:pPr marL="742950" lvl="1" indent="-285750" defTabSz="457200"/>
            <a:r>
              <a:rPr lang="en-ZA" altLang="en-US" sz="2000" dirty="0">
                <a:solidFill>
                  <a:prstClr val="black"/>
                </a:solidFill>
                <a:ea typeface="ＭＳ Ｐゴシック" charset="0"/>
              </a:rPr>
              <a:t>Five Year Reliability Plan to start implementation in January 2020, project completion June 2020</a:t>
            </a:r>
          </a:p>
          <a:p>
            <a:pPr marL="0" indent="0">
              <a:buNone/>
            </a:pPr>
            <a:endParaRPr lang="en-ZA" dirty="0"/>
          </a:p>
        </p:txBody>
      </p:sp>
    </p:spTree>
    <p:extLst>
      <p:ext uri="{BB962C8B-B14F-4D97-AF65-F5344CB8AC3E}">
        <p14:creationId xmlns:p14="http://schemas.microsoft.com/office/powerpoint/2010/main" xmlns="" val="1732561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611" y="114476"/>
            <a:ext cx="11117831" cy="663581"/>
          </a:xfrm>
        </p:spPr>
        <p:txBody>
          <a:bodyPr/>
          <a:lstStyle/>
          <a:p>
            <a:pPr lvl="0" algn="l" defTabSz="914400" eaLnBrk="1" fontAlgn="auto" hangingPunct="1">
              <a:spcBef>
                <a:spcPts val="0"/>
              </a:spcBef>
              <a:spcAft>
                <a:spcPts val="0"/>
              </a:spcAft>
              <a:defRPr/>
            </a:pPr>
            <a:endParaRPr lang="en-ZA" sz="4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41</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422031" y="778057"/>
            <a:ext cx="11160369" cy="5348113"/>
          </a:xfrm>
        </p:spPr>
        <p:txBody>
          <a:bodyPr/>
          <a:lstStyle/>
          <a:p>
            <a:endParaRPr lang="en-ZA" dirty="0"/>
          </a:p>
        </p:txBody>
      </p:sp>
      <p:pic>
        <p:nvPicPr>
          <p:cNvPr id="6" name="Picture 2" descr="C:\Users\NAK\AppData\Local\Microsoft\Windows\Temporary Internet Files\Content.Outlook\F5OSDV45\NW_RBI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3989" y="0"/>
            <a:ext cx="11712893" cy="63522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084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6"/>
            </a:pPr>
            <a:r>
              <a:rPr lang="en-US" sz="3600" b="0" dirty="0">
                <a:solidFill>
                  <a:prstClr val="black"/>
                </a:solidFill>
              </a:rPr>
              <a:t>RBIG</a:t>
            </a:r>
            <a:r>
              <a:rPr lang="en-US" sz="3600" b="0" cap="none" dirty="0" smtClean="0">
                <a:solidFill>
                  <a:prstClr val="black"/>
                </a:solidFill>
                <a:ea typeface="+mn-ea"/>
              </a:rPr>
              <a:t> ALLOCATIONS AND PROJECT STATUS </a:t>
            </a:r>
            <a:endParaRPr lang="en-ZA" sz="3600" cap="none" dirty="0"/>
          </a:p>
        </p:txBody>
      </p:sp>
      <p:sp>
        <p:nvSpPr>
          <p:cNvPr id="6" name="Text Placeholder 5"/>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42</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13024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descr="DWS Slide Cover pic4.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027" y="0"/>
            <a:ext cx="12234027" cy="6477918"/>
          </a:xfrm>
          <a:prstGeom prst="rect">
            <a:avLst/>
          </a:prstGeom>
          <a:noFill/>
          <a:ln w="9525">
            <a:noFill/>
            <a:miter lim="800000"/>
            <a:headEnd/>
            <a:tailEnd/>
          </a:ln>
        </p:spPr>
      </p:pic>
      <p:graphicFrame>
        <p:nvGraphicFramePr>
          <p:cNvPr id="25" name="Chart 24"/>
          <p:cNvGraphicFramePr/>
          <p:nvPr>
            <p:extLst>
              <p:ext uri="{D42A27DB-BD31-4B8C-83A1-F6EECF244321}">
                <p14:modId xmlns:p14="http://schemas.microsoft.com/office/powerpoint/2010/main" xmlns="" val="538929173"/>
              </p:ext>
            </p:extLst>
          </p:nvPr>
        </p:nvGraphicFramePr>
        <p:xfrm>
          <a:off x="348343" y="936171"/>
          <a:ext cx="7141028" cy="458719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18"/>
          <p:cNvSpPr txBox="1"/>
          <p:nvPr/>
        </p:nvSpPr>
        <p:spPr>
          <a:xfrm flipH="1">
            <a:off x="1424340" y="2738834"/>
            <a:ext cx="2455025" cy="830997"/>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a:ln>
                  <a:solidFill>
                    <a:srgbClr val="2DCA02"/>
                  </a:solidFill>
                </a:ln>
                <a:solidFill>
                  <a:schemeClr val="bg1"/>
                </a:solidFill>
                <a:effectLst/>
                <a:uLnTx/>
                <a:uFillTx/>
                <a:latin typeface="Arial" pitchFamily="34" charset="0"/>
                <a:ea typeface="ＭＳ Ｐゴシック" pitchFamily="34" charset="-128"/>
                <a:cs typeface="+mn-cs"/>
              </a:rPr>
              <a:t>Shifting patterns in water demand; rising energy costs</a:t>
            </a:r>
          </a:p>
        </p:txBody>
      </p:sp>
      <p:sp>
        <p:nvSpPr>
          <p:cNvPr id="34" name="TextBox 19"/>
          <p:cNvSpPr txBox="1"/>
          <p:nvPr/>
        </p:nvSpPr>
        <p:spPr>
          <a:xfrm flipH="1">
            <a:off x="2080856" y="4566507"/>
            <a:ext cx="1963761" cy="830997"/>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solidFill>
                    <a:schemeClr val="accent1">
                      <a:lumMod val="75000"/>
                    </a:schemeClr>
                  </a:solidFill>
                </a:ln>
                <a:solidFill>
                  <a:schemeClr val="bg1"/>
                </a:solidFill>
                <a:effectLst/>
                <a:uLnTx/>
                <a:uFillTx/>
                <a:latin typeface="Arial" pitchFamily="34" charset="0"/>
                <a:ea typeface="ＭＳ Ｐゴシック" pitchFamily="34" charset="-128"/>
                <a:cs typeface="+mn-cs"/>
              </a:rPr>
              <a:t>Water </a:t>
            </a:r>
            <a:r>
              <a:rPr kumimoji="0" lang="en-ZA" sz="1600" b="1" i="0" u="none" strike="noStrike" kern="1200" cap="none" spc="0" normalizeH="0" baseline="0" noProof="0" dirty="0">
                <a:ln>
                  <a:solidFill>
                    <a:schemeClr val="accent1">
                      <a:lumMod val="75000"/>
                    </a:schemeClr>
                  </a:solidFill>
                </a:ln>
                <a:solidFill>
                  <a:schemeClr val="bg1"/>
                </a:solidFill>
                <a:effectLst/>
                <a:uLnTx/>
                <a:uFillTx/>
                <a:latin typeface="Arial" pitchFamily="34" charset="0"/>
                <a:ea typeface="ＭＳ Ｐゴシック" pitchFamily="34" charset="-128"/>
                <a:cs typeface="+mn-cs"/>
              </a:rPr>
              <a:t>resources; climate change impact </a:t>
            </a:r>
          </a:p>
        </p:txBody>
      </p:sp>
      <p:sp>
        <p:nvSpPr>
          <p:cNvPr id="35" name="TextBox 14"/>
          <p:cNvSpPr txBox="1"/>
          <p:nvPr/>
        </p:nvSpPr>
        <p:spPr>
          <a:xfrm flipH="1">
            <a:off x="4900689" y="5400251"/>
            <a:ext cx="2354355" cy="830997"/>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solidFill>
                    <a:schemeClr val="accent6">
                      <a:lumMod val="60000"/>
                      <a:lumOff val="40000"/>
                    </a:schemeClr>
                  </a:solidFill>
                </a:ln>
                <a:solidFill>
                  <a:schemeClr val="bg1"/>
                </a:solidFill>
                <a:effectLst/>
                <a:uLnTx/>
                <a:uFillTx/>
                <a:latin typeface="Arial" pitchFamily="34" charset="0"/>
                <a:ea typeface="ＭＳ Ｐゴシック" pitchFamily="34" charset="-128"/>
                <a:cs typeface="+mn-cs"/>
              </a:rPr>
              <a:t>Economic conditions</a:t>
            </a:r>
            <a:r>
              <a:rPr kumimoji="0" lang="en-ZA" sz="1600" b="1" i="0" u="none" strike="noStrike" kern="1200" cap="none" spc="0" normalizeH="0" baseline="0" noProof="0" dirty="0">
                <a:ln>
                  <a:solidFill>
                    <a:schemeClr val="accent6">
                      <a:lumMod val="60000"/>
                      <a:lumOff val="40000"/>
                    </a:schemeClr>
                  </a:solidFill>
                </a:ln>
                <a:solidFill>
                  <a:schemeClr val="bg1"/>
                </a:solidFill>
                <a:effectLst/>
                <a:uLnTx/>
                <a:uFillTx/>
                <a:latin typeface="Arial" pitchFamily="34" charset="0"/>
                <a:ea typeface="ＭＳ Ｐゴシック" pitchFamily="34" charset="-128"/>
                <a:cs typeface="+mn-cs"/>
              </a:rPr>
              <a:t>, with water services </a:t>
            </a:r>
            <a:r>
              <a:rPr kumimoji="0" lang="en-ZA" sz="1600" b="1" i="0" u="none" strike="noStrike" kern="1200" cap="none" spc="0" normalizeH="0" baseline="0" noProof="0" dirty="0" smtClean="0">
                <a:ln>
                  <a:solidFill>
                    <a:schemeClr val="accent6">
                      <a:lumMod val="60000"/>
                      <a:lumOff val="40000"/>
                    </a:schemeClr>
                  </a:solidFill>
                </a:ln>
                <a:solidFill>
                  <a:schemeClr val="bg1"/>
                </a:solidFill>
                <a:effectLst/>
                <a:uLnTx/>
                <a:uFillTx/>
                <a:latin typeface="Arial" pitchFamily="34" charset="0"/>
                <a:ea typeface="ＭＳ Ｐゴシック" pitchFamily="34" charset="-128"/>
                <a:cs typeface="+mn-cs"/>
              </a:rPr>
              <a:t>provision</a:t>
            </a:r>
            <a:endParaRPr kumimoji="0" lang="en-ZA" sz="1600" b="1" i="0" u="none" strike="noStrike" kern="1200" cap="none" spc="0" normalizeH="0" baseline="0" noProof="0" dirty="0">
              <a:ln>
                <a:solidFill>
                  <a:schemeClr val="accent6">
                    <a:lumMod val="60000"/>
                    <a:lumOff val="40000"/>
                  </a:schemeClr>
                </a:solidFill>
              </a:ln>
              <a:solidFill>
                <a:schemeClr val="bg1"/>
              </a:solidFill>
              <a:effectLst/>
              <a:uLnTx/>
              <a:uFillTx/>
              <a:latin typeface="Arial" pitchFamily="34" charset="0"/>
              <a:ea typeface="ＭＳ Ｐゴシック" pitchFamily="34" charset="-128"/>
              <a:cs typeface="+mn-cs"/>
            </a:endParaRPr>
          </a:p>
        </p:txBody>
      </p:sp>
      <p:sp>
        <p:nvSpPr>
          <p:cNvPr id="36" name="TextBox 16"/>
          <p:cNvSpPr txBox="1"/>
          <p:nvPr/>
        </p:nvSpPr>
        <p:spPr>
          <a:xfrm flipH="1">
            <a:off x="7875669" y="4569253"/>
            <a:ext cx="1540605" cy="830997"/>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solidFill>
                    <a:schemeClr val="bg1">
                      <a:lumMod val="65000"/>
                    </a:schemeClr>
                  </a:solidFill>
                </a:ln>
                <a:solidFill>
                  <a:schemeClr val="bg1"/>
                </a:solidFill>
                <a:effectLst/>
                <a:uLnTx/>
                <a:uFillTx/>
                <a:latin typeface="Arial" pitchFamily="34" charset="0"/>
                <a:ea typeface="ＭＳ Ｐゴシック" pitchFamily="34" charset="-128"/>
                <a:cs typeface="+mn-cs"/>
              </a:rPr>
              <a:t>Workforce &amp;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solidFill>
                    <a:schemeClr val="bg1">
                      <a:lumMod val="65000"/>
                    </a:schemeClr>
                  </a:solidFill>
                </a:ln>
                <a:solidFill>
                  <a:schemeClr val="bg1"/>
                </a:solidFill>
                <a:effectLst/>
                <a:uLnTx/>
                <a:uFillTx/>
                <a:latin typeface="Arial" pitchFamily="34" charset="0"/>
                <a:ea typeface="ＭＳ Ｐゴシック" pitchFamily="34" charset="-128"/>
                <a:cs typeface="+mn-cs"/>
              </a:rPr>
              <a:t>Technical </a:t>
            </a:r>
            <a:r>
              <a:rPr kumimoji="0" lang="en-ZA" sz="1600" b="1" i="0" u="none" strike="noStrike" kern="1200" cap="none" spc="0" normalizeH="0" baseline="0" noProof="0" dirty="0">
                <a:ln>
                  <a:solidFill>
                    <a:schemeClr val="bg1">
                      <a:lumMod val="65000"/>
                    </a:schemeClr>
                  </a:solidFill>
                </a:ln>
                <a:solidFill>
                  <a:schemeClr val="bg1"/>
                </a:solidFill>
                <a:effectLst/>
                <a:uLnTx/>
                <a:uFillTx/>
                <a:latin typeface="Arial" pitchFamily="34" charset="0"/>
                <a:ea typeface="ＭＳ Ｐゴシック" pitchFamily="34" charset="-128"/>
                <a:cs typeface="+mn-cs"/>
              </a:rPr>
              <a:t>skills</a:t>
            </a:r>
          </a:p>
        </p:txBody>
      </p:sp>
      <p:sp>
        <p:nvSpPr>
          <p:cNvPr id="38" name="TextBox 15"/>
          <p:cNvSpPr txBox="1"/>
          <p:nvPr/>
        </p:nvSpPr>
        <p:spPr>
          <a:xfrm flipH="1">
            <a:off x="8042841" y="2738834"/>
            <a:ext cx="1530816" cy="58477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solidFill>
                    <a:schemeClr val="accent6">
                      <a:lumMod val="75000"/>
                    </a:schemeClr>
                  </a:solidFill>
                </a:ln>
                <a:solidFill>
                  <a:schemeClr val="bg1"/>
                </a:solidFill>
                <a:effectLst/>
                <a:uLnTx/>
                <a:uFillTx/>
                <a:latin typeface="Arial" pitchFamily="34" charset="0"/>
                <a:ea typeface="ＭＳ Ｐゴシック" pitchFamily="34" charset="-128"/>
                <a:cs typeface="+mn-cs"/>
              </a:rPr>
              <a:t>Water infrastructure</a:t>
            </a:r>
            <a:endParaRPr kumimoji="0" lang="en-ZA" sz="1600" b="1" i="0" u="none" strike="noStrike" kern="1200" cap="none" spc="0" normalizeH="0" baseline="0" noProof="0" dirty="0">
              <a:ln>
                <a:solidFill>
                  <a:schemeClr val="accent6">
                    <a:lumMod val="75000"/>
                  </a:schemeClr>
                </a:solidFill>
              </a:ln>
              <a:solidFill>
                <a:schemeClr val="bg1"/>
              </a:solidFill>
              <a:effectLst/>
              <a:uLnTx/>
              <a:uFillTx/>
              <a:latin typeface="Arial" pitchFamily="34" charset="0"/>
              <a:ea typeface="ＭＳ Ｐゴシック" pitchFamily="34" charset="-128"/>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7972" y="369178"/>
            <a:ext cx="8615186" cy="5324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TextBox 20"/>
          <p:cNvSpPr txBox="1"/>
          <p:nvPr/>
        </p:nvSpPr>
        <p:spPr>
          <a:xfrm>
            <a:off x="7587314" y="1179381"/>
            <a:ext cx="2284487" cy="830997"/>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ZA" sz="1600" b="1" dirty="0" smtClean="0">
                <a:ln w="3175" cmpd="sng">
                  <a:solidFill>
                    <a:schemeClr val="tx2">
                      <a:lumMod val="60000"/>
                      <a:lumOff val="40000"/>
                    </a:schemeClr>
                  </a:solidFill>
                </a:ln>
                <a:solidFill>
                  <a:schemeClr val="bg1"/>
                </a:solidFill>
              </a:rPr>
              <a:t>Water </a:t>
            </a:r>
            <a:r>
              <a:rPr lang="en-ZA" sz="1600" b="1" dirty="0">
                <a:ln w="3175" cmpd="sng">
                  <a:solidFill>
                    <a:schemeClr val="tx2">
                      <a:lumMod val="60000"/>
                      <a:lumOff val="40000"/>
                    </a:schemeClr>
                  </a:solidFill>
                </a:ln>
                <a:solidFill>
                  <a:schemeClr val="bg1"/>
                </a:solidFill>
              </a:rPr>
              <a:t>services planning &amp; </a:t>
            </a:r>
            <a:r>
              <a:rPr lang="en-ZA" sz="1600" b="1" dirty="0" smtClean="0">
                <a:ln w="3175" cmpd="sng">
                  <a:solidFill>
                    <a:schemeClr val="tx2">
                      <a:lumMod val="60000"/>
                      <a:lumOff val="40000"/>
                    </a:schemeClr>
                  </a:solidFill>
                </a:ln>
                <a:solidFill>
                  <a:schemeClr val="bg1"/>
                </a:solidFill>
              </a:rPr>
              <a:t>prioritization</a:t>
            </a:r>
            <a:endParaRPr lang="en-ZA" sz="1600" b="1" dirty="0">
              <a:ln w="3175" cmpd="sng">
                <a:solidFill>
                  <a:schemeClr val="tx2">
                    <a:lumMod val="60000"/>
                    <a:lumOff val="40000"/>
                  </a:schemeClr>
                </a:solidFill>
              </a:ln>
              <a:solidFill>
                <a:schemeClr val="bg1"/>
              </a:solidFill>
            </a:endParaRPr>
          </a:p>
        </p:txBody>
      </p:sp>
      <p:sp>
        <p:nvSpPr>
          <p:cNvPr id="41" name="TextBox 40"/>
          <p:cNvSpPr txBox="1"/>
          <p:nvPr/>
        </p:nvSpPr>
        <p:spPr>
          <a:xfrm>
            <a:off x="-36265" y="31893"/>
            <a:ext cx="12228265" cy="584775"/>
          </a:xfrm>
          <a:prstGeom prst="rect">
            <a:avLst/>
          </a:prstGeom>
          <a:noFill/>
        </p:spPr>
        <p:txBody>
          <a:bodyPr wrap="square" rtlCol="0">
            <a:spAutoFit/>
          </a:bodyPr>
          <a:lstStyle/>
          <a:p>
            <a:pPr algn="ctr"/>
            <a:r>
              <a:rPr lang="en-ZA" sz="3200" b="1" dirty="0" smtClean="0">
                <a:latin typeface="Arial" panose="020B0604020202020204" pitchFamily="34" charset="0"/>
                <a:cs typeface="Arial" panose="020B0604020202020204" pitchFamily="34" charset="0"/>
              </a:rPr>
              <a:t>Challenges to Delivering Reliable &amp; Safe Water Services</a:t>
            </a:r>
            <a:endParaRPr lang="en-ZA" sz="3200" dirty="0" smtClean="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24870" y="1315133"/>
            <a:ext cx="3769895" cy="3866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6667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8311" y="114476"/>
            <a:ext cx="11088053" cy="663581"/>
          </a:xfrm>
        </p:spPr>
        <p:txBody>
          <a:bodyPr/>
          <a:lstStyle/>
          <a:p>
            <a:pPr lvl="0" defTabSz="914400" eaLnBrk="1" fontAlgn="auto" hangingPunct="1">
              <a:spcBef>
                <a:spcPts val="0"/>
              </a:spcBef>
              <a:spcAft>
                <a:spcPts val="0"/>
              </a:spcAft>
              <a:defRPr/>
            </a:pPr>
            <a:r>
              <a:rPr lang="en-ZA" altLang="en-US" sz="3200" dirty="0" smtClean="0">
                <a:solidFill>
                  <a:prstClr val="black"/>
                </a:solidFill>
                <a:ea typeface="ＭＳ Ｐゴシック" charset="0"/>
              </a:rPr>
              <a:t>Water and sanitation supply chain</a:t>
            </a:r>
            <a:endParaRPr lang="en-ZA" sz="3200"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44</a:t>
            </a:fld>
            <a:endParaRPr lang="en-US" altLang="en-US" dirty="0">
              <a:solidFill>
                <a:prstClr val="black"/>
              </a:solidFill>
              <a:ea typeface="ＭＳ Ｐゴシック" pitchFamily="34" charset="-128"/>
            </a:endParaRPr>
          </a:p>
        </p:txBody>
      </p:sp>
      <p:pic>
        <p:nvPicPr>
          <p:cNvPr id="2" name="Content Placeholder 1"/>
          <p:cNvPicPr>
            <a:picLocks noGrp="1" noChangeAspect="1"/>
          </p:cNvPicPr>
          <p:nvPr>
            <p:ph idx="1"/>
          </p:nvPr>
        </p:nvPicPr>
        <p:blipFill>
          <a:blip r:embed="rId2"/>
          <a:stretch>
            <a:fillRect/>
          </a:stretch>
        </p:blipFill>
        <p:spPr>
          <a:xfrm>
            <a:off x="458310" y="777875"/>
            <a:ext cx="11088054" cy="5348288"/>
          </a:xfrm>
          <a:prstGeom prst="rect">
            <a:avLst/>
          </a:prstGeom>
        </p:spPr>
      </p:pic>
    </p:spTree>
    <p:extLst>
      <p:ext uri="{BB962C8B-B14F-4D97-AF65-F5344CB8AC3E}">
        <p14:creationId xmlns:p14="http://schemas.microsoft.com/office/powerpoint/2010/main" xmlns="" val="612350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6896"/>
          </a:xfrm>
        </p:spPr>
        <p:txBody>
          <a:bodyPr/>
          <a:lstStyle/>
          <a:p>
            <a:pPr lvl="0">
              <a:spcBef>
                <a:spcPct val="20000"/>
              </a:spcBef>
            </a:pPr>
            <a:r>
              <a:rPr lang="en-ZA" altLang="en-US" sz="3600" dirty="0" smtClean="0"/>
              <a:t>Summary of 2020/2021 Grant Allocations</a:t>
            </a:r>
            <a:r>
              <a:rPr lang="en-ZA" sz="3600" dirty="0">
                <a:solidFill>
                  <a:prstClr val="black"/>
                </a:solidFill>
              </a:rPr>
              <a:t/>
            </a:r>
            <a:br>
              <a:rPr lang="en-ZA" sz="3600" dirty="0">
                <a:solidFill>
                  <a:prstClr val="black"/>
                </a:solidFill>
              </a:rPr>
            </a:br>
            <a:endParaRPr lang="en-ZA" sz="3600" dirty="0"/>
          </a:p>
        </p:txBody>
      </p:sp>
      <p:graphicFrame>
        <p:nvGraphicFramePr>
          <p:cNvPr id="7" name="Table Placeholder 6"/>
          <p:cNvGraphicFramePr>
            <a:graphicFrameLocks noGrp="1"/>
          </p:cNvGraphicFramePr>
          <p:nvPr>
            <p:ph idx="1"/>
            <p:extLst>
              <p:ext uri="{D42A27DB-BD31-4B8C-83A1-F6EECF244321}">
                <p14:modId xmlns:p14="http://schemas.microsoft.com/office/powerpoint/2010/main" xmlns="" val="3529038381"/>
              </p:ext>
            </p:extLst>
          </p:nvPr>
        </p:nvGraphicFramePr>
        <p:xfrm>
          <a:off x="609600" y="1140643"/>
          <a:ext cx="10972800" cy="4158792"/>
        </p:xfrm>
        <a:graphic>
          <a:graphicData uri="http://schemas.openxmlformats.org/drawingml/2006/table">
            <a:tbl>
              <a:tblPr firstRow="1" bandRow="1">
                <a:tableStyleId>{5C22544A-7EE6-4342-B048-85BDC9FD1C3A}</a:tableStyleId>
              </a:tblPr>
              <a:tblGrid>
                <a:gridCol w="1643406">
                  <a:extLst>
                    <a:ext uri="{9D8B030D-6E8A-4147-A177-3AD203B41FA5}">
                      <a16:colId xmlns:a16="http://schemas.microsoft.com/office/drawing/2014/main" xmlns="" val="20000"/>
                    </a:ext>
                  </a:extLst>
                </a:gridCol>
                <a:gridCol w="2149312">
                  <a:extLst>
                    <a:ext uri="{9D8B030D-6E8A-4147-A177-3AD203B41FA5}">
                      <a16:colId xmlns:a16="http://schemas.microsoft.com/office/drawing/2014/main" xmlns="" val="20001"/>
                    </a:ext>
                  </a:extLst>
                </a:gridCol>
                <a:gridCol w="1693682">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444567">
                <a:tc>
                  <a:txBody>
                    <a:bodyPr/>
                    <a:lstStyle/>
                    <a:p>
                      <a:pPr algn="ctr" fontAlgn="b"/>
                      <a:r>
                        <a:rPr lang="en-ZA" sz="2000" b="1" i="0" u="none" strike="noStrike" dirty="0" smtClean="0">
                          <a:solidFill>
                            <a:schemeClr val="bg1"/>
                          </a:solidFill>
                          <a:latin typeface="Arial" pitchFamily="34" charset="0"/>
                          <a:cs typeface="Arial" pitchFamily="34" charset="0"/>
                        </a:rPr>
                        <a:t>Programme</a:t>
                      </a:r>
                      <a:endParaRPr lang="en-ZA" sz="2000" b="1" i="0" u="none" strike="noStrike" dirty="0">
                        <a:solidFill>
                          <a:schemeClr val="bg1"/>
                        </a:solidFill>
                        <a:latin typeface="Arial" pitchFamily="34" charset="0"/>
                        <a:cs typeface="Arial" pitchFamily="34" charset="0"/>
                      </a:endParaRPr>
                    </a:p>
                  </a:txBody>
                  <a:tcPr marL="12701" marR="12701" marT="9526" marB="0" anchor="b"/>
                </a:tc>
                <a:tc>
                  <a:txBody>
                    <a:bodyPr/>
                    <a:lstStyle/>
                    <a:p>
                      <a:pPr algn="ctr" fontAlgn="b"/>
                      <a:r>
                        <a:rPr lang="en-ZA" sz="2000" b="1" i="0" u="none" strike="noStrike" dirty="0" smtClean="0">
                          <a:solidFill>
                            <a:schemeClr val="bg1"/>
                          </a:solidFill>
                          <a:latin typeface="Arial" pitchFamily="34" charset="0"/>
                          <a:cs typeface="Arial" pitchFamily="34" charset="0"/>
                        </a:rPr>
                        <a:t>Dora Schedule</a:t>
                      </a:r>
                      <a:endParaRPr lang="en-ZA" sz="2000" b="1" i="0" u="none" strike="noStrike" dirty="0">
                        <a:solidFill>
                          <a:schemeClr val="bg1"/>
                        </a:solidFill>
                        <a:latin typeface="Arial" pitchFamily="34" charset="0"/>
                        <a:cs typeface="Arial" pitchFamily="34" charset="0"/>
                      </a:endParaRPr>
                    </a:p>
                  </a:txBody>
                  <a:tcPr marL="12701" marR="12701" marT="9526" marB="0" anchor="b"/>
                </a:tc>
                <a:tc>
                  <a:txBody>
                    <a:bodyPr/>
                    <a:lstStyle/>
                    <a:p>
                      <a:pPr algn="ctr" fontAlgn="b"/>
                      <a:r>
                        <a:rPr lang="en-ZA" sz="2000" b="1" i="0" u="none" strike="noStrike" dirty="0" smtClean="0">
                          <a:solidFill>
                            <a:schemeClr val="bg1"/>
                          </a:solidFill>
                          <a:latin typeface="Arial" pitchFamily="34" charset="0"/>
                          <a:cs typeface="Arial" pitchFamily="34" charset="0"/>
                        </a:rPr>
                        <a:t>Total per programme</a:t>
                      </a:r>
                    </a:p>
                  </a:txBody>
                  <a:tcPr marL="12701" marR="12701" marT="9526" marB="0" anchor="ctr"/>
                </a:tc>
                <a:tc>
                  <a:txBody>
                    <a:bodyPr/>
                    <a:lstStyle/>
                    <a:p>
                      <a:pPr algn="ctr" fontAlgn="b"/>
                      <a:r>
                        <a:rPr lang="en-ZA" sz="2000" b="1" i="0" u="none" strike="noStrike" dirty="0" smtClean="0">
                          <a:solidFill>
                            <a:schemeClr val="bg1"/>
                          </a:solidFill>
                          <a:latin typeface="Arial" pitchFamily="34" charset="0"/>
                          <a:cs typeface="Arial" pitchFamily="34" charset="0"/>
                        </a:rPr>
                        <a:t>Allocation</a:t>
                      </a:r>
                    </a:p>
                  </a:txBody>
                  <a:tcPr marL="12701" marR="12701" marT="9526" marB="0" anchor="b"/>
                </a:tc>
                <a:tc>
                  <a:txBody>
                    <a:bodyPr/>
                    <a:lstStyle/>
                    <a:p>
                      <a:pPr algn="ctr" fontAlgn="b"/>
                      <a:r>
                        <a:rPr lang="en-ZA" sz="2000" b="1" i="0" u="none" strike="noStrike" dirty="0" smtClean="0">
                          <a:solidFill>
                            <a:schemeClr val="bg1"/>
                          </a:solidFill>
                          <a:latin typeface="Arial" pitchFamily="34" charset="0"/>
                          <a:cs typeface="Arial" pitchFamily="34" charset="0"/>
                        </a:rPr>
                        <a:t>% </a:t>
                      </a:r>
                      <a:r>
                        <a:rPr lang="en-ZA" sz="2000" b="1" i="0" u="none" strike="noStrike" dirty="0" err="1" smtClean="0">
                          <a:solidFill>
                            <a:schemeClr val="bg1"/>
                          </a:solidFill>
                          <a:latin typeface="Arial" pitchFamily="34" charset="0"/>
                          <a:cs typeface="Arial" pitchFamily="34" charset="0"/>
                        </a:rPr>
                        <a:t>Exp</a:t>
                      </a:r>
                      <a:endParaRPr lang="en-ZA" sz="2000" b="1" i="0" u="none" strike="noStrike" dirty="0">
                        <a:solidFill>
                          <a:schemeClr val="bg1"/>
                        </a:solidFill>
                        <a:latin typeface="Arial" pitchFamily="34" charset="0"/>
                        <a:cs typeface="Arial" pitchFamily="34" charset="0"/>
                      </a:endParaRPr>
                    </a:p>
                  </a:txBody>
                  <a:tcPr marL="12701" marR="12701" marT="9526" marB="0" anchor="b"/>
                </a:tc>
                <a:tc>
                  <a:txBody>
                    <a:bodyPr/>
                    <a:lstStyle/>
                    <a:p>
                      <a:pPr algn="ctr" fontAlgn="b"/>
                      <a:r>
                        <a:rPr lang="en-ZA" sz="2000" b="1" i="0" u="none" strike="noStrike" dirty="0" smtClean="0">
                          <a:solidFill>
                            <a:schemeClr val="bg1"/>
                          </a:solidFill>
                          <a:latin typeface="Arial" pitchFamily="34" charset="0"/>
                          <a:cs typeface="Arial" pitchFamily="34" charset="0"/>
                        </a:rPr>
                        <a:t>Balance</a:t>
                      </a:r>
                    </a:p>
                  </a:txBody>
                  <a:tcPr marL="12701" marR="12701" marT="9526" marB="0" anchor="b"/>
                </a:tc>
                <a:extLst>
                  <a:ext uri="{0D108BD9-81ED-4DB2-BD59-A6C34878D82A}">
                    <a16:rowId xmlns:a16="http://schemas.microsoft.com/office/drawing/2014/main" xmlns="" val="10000"/>
                  </a:ext>
                </a:extLst>
              </a:tr>
              <a:tr h="377913">
                <a:tc rowSpan="3">
                  <a:txBody>
                    <a:bodyPr/>
                    <a:lstStyle/>
                    <a:p>
                      <a:pPr marL="0" algn="l" rtl="0" eaLnBrk="1" fontAlgn="ctr" latinLnBrk="0" hangingPunct="1"/>
                      <a:r>
                        <a:rPr kumimoji="0" lang="en-ZA" sz="1600" b="1" i="0" u="none" strike="noStrike" kern="1200" dirty="0">
                          <a:solidFill>
                            <a:srgbClr val="000000"/>
                          </a:solidFill>
                          <a:effectLst/>
                          <a:latin typeface="Arial"/>
                          <a:ea typeface="+mn-ea"/>
                          <a:cs typeface="+mn-cs"/>
                        </a:rPr>
                        <a:t>RBIG</a:t>
                      </a:r>
                    </a:p>
                  </a:txBody>
                  <a:tcPr marL="12701" marR="12701" marT="9526" marB="0" anchor="b"/>
                </a:tc>
                <a:tc>
                  <a:txBody>
                    <a:bodyPr/>
                    <a:lstStyle/>
                    <a:p>
                      <a:pPr marL="0" algn="l" rtl="0" eaLnBrk="1" fontAlgn="ctr" latinLnBrk="0" hangingPunct="1"/>
                      <a:r>
                        <a:rPr kumimoji="0" lang="en-ZA" sz="1600" b="0" i="0" u="none" strike="noStrike" kern="1200" dirty="0">
                          <a:solidFill>
                            <a:schemeClr val="tx1"/>
                          </a:solidFill>
                          <a:effectLst/>
                          <a:latin typeface="Arial"/>
                          <a:ea typeface="+mn-ea"/>
                          <a:cs typeface="+mn-cs"/>
                        </a:rPr>
                        <a:t>SCHEDULE 5B</a:t>
                      </a:r>
                    </a:p>
                  </a:txBody>
                  <a:tcPr marL="10160" marR="10160" marT="7620" marB="0" anchor="b"/>
                </a:tc>
                <a:tc rowSpan="3">
                  <a:txBody>
                    <a:bodyPr/>
                    <a:lstStyle/>
                    <a:p>
                      <a:pPr marL="0" algn="r" rtl="0" eaLnBrk="1" fontAlgn="ctr" latinLnBrk="0" hangingPunct="1"/>
                      <a:r>
                        <a:rPr kumimoji="0" lang="en-US" sz="1600" b="0" i="0" u="none" strike="noStrike" kern="1200" dirty="0" smtClean="0">
                          <a:solidFill>
                            <a:schemeClr val="tx1"/>
                          </a:solidFill>
                          <a:effectLst/>
                          <a:latin typeface="Arial"/>
                          <a:ea typeface="+mn-ea"/>
                          <a:cs typeface="+mn-cs"/>
                        </a:rPr>
                        <a:t>465,188,000</a:t>
                      </a:r>
                      <a:endParaRPr kumimoji="0" lang="en-ZA" sz="1600" b="0" i="0" u="none" strike="noStrike" kern="1200" dirty="0">
                        <a:solidFill>
                          <a:schemeClr val="tx1"/>
                        </a:solidFill>
                        <a:effectLst/>
                        <a:latin typeface="Arial"/>
                        <a:ea typeface="+mn-ea"/>
                        <a:cs typeface="+mn-cs"/>
                      </a:endParaRPr>
                    </a:p>
                  </a:txBody>
                  <a:tcPr marL="10160" marR="10160" marT="7620" marB="0" anchor="b"/>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ZA" sz="1600" b="0" dirty="0" smtClean="0">
                          <a:effectLst/>
                          <a:latin typeface="Arial" pitchFamily="34" charset="0"/>
                          <a:ea typeface="Times New Roman"/>
                          <a:cs typeface="Arial" pitchFamily="34" charset="0"/>
                        </a:rPr>
                        <a:t>179,728</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r>
                        <a:rPr lang="en-ZA" sz="1600" b="0" dirty="0" smtClean="0">
                          <a:effectLst/>
                          <a:latin typeface="Arial" pitchFamily="34" charset="0"/>
                          <a:ea typeface="Times New Roman"/>
                          <a:cs typeface="Arial" pitchFamily="34" charset="0"/>
                        </a:rPr>
                        <a:t> </a:t>
                      </a:r>
                      <a:endParaRPr lang="en-ZA" sz="1600" b="0" dirty="0">
                        <a:effectLst/>
                        <a:latin typeface="Arial" pitchFamily="34" charset="0"/>
                        <a:ea typeface="Times New Roman"/>
                        <a:cs typeface="Arial" pitchFamily="34" charset="0"/>
                      </a:endParaRPr>
                    </a:p>
                  </a:txBody>
                  <a:tcPr marL="10160" marR="10160" marT="7620" marB="0" anchor="b"/>
                </a:tc>
                <a:tc>
                  <a:txBody>
                    <a:bodyPr/>
                    <a:lstStyle/>
                    <a:p>
                      <a:pPr marL="0" algn="r" rtl="0" eaLnBrk="1" fontAlgn="ctr" latinLnBrk="0" hangingPunct="1"/>
                      <a:r>
                        <a:rPr kumimoji="0" lang="en-ZA" sz="1600" b="0" i="0" u="none" strike="noStrike" kern="1200" dirty="0">
                          <a:solidFill>
                            <a:schemeClr val="tx1"/>
                          </a:solidFill>
                          <a:effectLst/>
                          <a:latin typeface="Arial" pitchFamily="34" charset="0"/>
                          <a:ea typeface="+mn-ea"/>
                          <a:cs typeface="Arial" pitchFamily="34" charset="0"/>
                        </a:rPr>
                        <a:t>35%</a:t>
                      </a:r>
                    </a:p>
                  </a:txBody>
                  <a:tcPr marL="12701" marR="12701" marT="9526" marB="0" anchor="b"/>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kumimoji="0" lang="en-US" sz="1600" b="0" i="0" u="none" strike="noStrike" kern="1200" dirty="0">
                          <a:solidFill>
                            <a:schemeClr val="tx1"/>
                          </a:solidFill>
                          <a:effectLst/>
                          <a:latin typeface="Arial" pitchFamily="34" charset="0"/>
                          <a:ea typeface="+mn-ea"/>
                          <a:cs typeface="Arial" pitchFamily="34" charset="0"/>
                        </a:rPr>
                        <a:t>1</a:t>
                      </a:r>
                      <a:r>
                        <a:rPr kumimoji="0" lang="en-ZA" sz="1600" b="0" i="0" u="none" strike="noStrike" kern="1200" dirty="0" smtClean="0">
                          <a:solidFill>
                            <a:schemeClr val="tx1"/>
                          </a:solidFill>
                          <a:effectLst/>
                          <a:latin typeface="Arial" pitchFamily="34" charset="0"/>
                          <a:ea typeface="+mn-ea"/>
                          <a:cs typeface="Arial" pitchFamily="34" charset="0"/>
                        </a:rPr>
                        <a:t>25,810</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12701" marR="12701" marT="9526" marB="0" anchor="b"/>
                </a:tc>
                <a:extLst>
                  <a:ext uri="{0D108BD9-81ED-4DB2-BD59-A6C34878D82A}">
                    <a16:rowId xmlns:a16="http://schemas.microsoft.com/office/drawing/2014/main" xmlns="" val="10001"/>
                  </a:ext>
                </a:extLst>
              </a:tr>
              <a:tr h="377913">
                <a:tc vMerge="1">
                  <a:txBody>
                    <a:bodyPr/>
                    <a:lstStyle/>
                    <a:p>
                      <a:pPr marL="0" algn="l" rtl="0" eaLnBrk="1" fontAlgn="ctr" latinLnBrk="0" hangingPunct="1"/>
                      <a:endParaRPr kumimoji="0" lang="en-ZA" sz="1400" b="0" i="0" u="none" strike="noStrike" kern="1200" dirty="0">
                        <a:solidFill>
                          <a:srgbClr val="000000"/>
                        </a:solidFill>
                        <a:effectLst/>
                        <a:latin typeface="Arial"/>
                        <a:ea typeface="+mn-ea"/>
                        <a:cs typeface="+mn-cs"/>
                      </a:endParaRPr>
                    </a:p>
                  </a:txBody>
                  <a:tcPr marL="9526" marR="9526" marT="9526" marB="0" anchor="ctr"/>
                </a:tc>
                <a:tc>
                  <a:txBody>
                    <a:bodyPr/>
                    <a:lstStyle/>
                    <a:p>
                      <a:pPr marL="0" algn="l" rtl="0" eaLnBrk="1" fontAlgn="ctr" latinLnBrk="0" hangingPunct="1"/>
                      <a:r>
                        <a:rPr kumimoji="0" lang="en-ZA" sz="1600" b="0" i="0" u="none" strike="noStrike" kern="1200" dirty="0">
                          <a:solidFill>
                            <a:schemeClr val="tx1"/>
                          </a:solidFill>
                          <a:effectLst/>
                          <a:latin typeface="Arial"/>
                          <a:ea typeface="+mn-ea"/>
                          <a:cs typeface="+mn-cs"/>
                        </a:rPr>
                        <a:t>SCHEDULE 6B</a:t>
                      </a:r>
                    </a:p>
                  </a:txBody>
                  <a:tcPr marL="10160" marR="10160" marT="7620" marB="0" anchor="b"/>
                </a:tc>
                <a:tc vMerge="1">
                  <a:txBody>
                    <a:bodyPr/>
                    <a:lstStyle/>
                    <a:p>
                      <a:pPr marL="0" algn="ctr" rtl="0" eaLnBrk="1" fontAlgn="ctr" latinLnBrk="0" hangingPunct="1"/>
                      <a:endParaRPr kumimoji="0" lang="en-ZA" sz="1400" b="0" i="0" u="none" strike="noStrike" kern="1200" dirty="0">
                        <a:solidFill>
                          <a:srgbClr val="000000"/>
                        </a:solidFill>
                        <a:effectLst/>
                        <a:latin typeface="Arial"/>
                        <a:ea typeface="+mn-ea"/>
                        <a:cs typeface="+mn-cs"/>
                      </a:endParaRPr>
                    </a:p>
                  </a:txBody>
                  <a:tcPr marL="7620" marR="7620" marT="7620" marB="0" anchor="ctr"/>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US" sz="1600" b="0" dirty="0">
                          <a:effectLst/>
                          <a:latin typeface="Arial" pitchFamily="34" charset="0"/>
                          <a:ea typeface="Times New Roman"/>
                          <a:cs typeface="Arial" pitchFamily="34" charset="0"/>
                        </a:rPr>
                        <a:t>2</a:t>
                      </a:r>
                      <a:r>
                        <a:rPr lang="en-ZA" sz="1600" b="0" dirty="0" smtClean="0">
                          <a:effectLst/>
                          <a:latin typeface="Arial" pitchFamily="34" charset="0"/>
                          <a:ea typeface="Times New Roman"/>
                          <a:cs typeface="Arial" pitchFamily="34" charset="0"/>
                        </a:rPr>
                        <a:t>51,375</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10160" marR="10160" marT="7620" marB="0" anchor="b"/>
                </a:tc>
                <a:tc>
                  <a:txBody>
                    <a:bodyPr/>
                    <a:lstStyle/>
                    <a:p>
                      <a:pPr marL="0" algn="r" rtl="0" eaLnBrk="1" fontAlgn="ctr" latinLnBrk="0" hangingPunct="1"/>
                      <a:r>
                        <a:rPr kumimoji="0" lang="en-ZA" sz="1600" b="0" i="0" u="none" strike="noStrike" kern="1200" dirty="0">
                          <a:solidFill>
                            <a:schemeClr val="tx1"/>
                          </a:solidFill>
                          <a:effectLst/>
                          <a:latin typeface="Arial" pitchFamily="34" charset="0"/>
                          <a:ea typeface="+mn-ea"/>
                          <a:cs typeface="Arial" pitchFamily="34" charset="0"/>
                        </a:rPr>
                        <a:t>30%</a:t>
                      </a:r>
                    </a:p>
                  </a:txBody>
                  <a:tcPr marL="12701" marR="12701" marT="9526" marB="0" anchor="b"/>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175,963</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0" marR="0" marT="0" marB="0" anchor="b"/>
                </a:tc>
                <a:extLst>
                  <a:ext uri="{0D108BD9-81ED-4DB2-BD59-A6C34878D82A}">
                    <a16:rowId xmlns:a16="http://schemas.microsoft.com/office/drawing/2014/main" xmlns="" val="10002"/>
                  </a:ext>
                </a:extLst>
              </a:tr>
              <a:tr h="377913">
                <a:tc vMerge="1">
                  <a:txBody>
                    <a:bodyPr/>
                    <a:lstStyle/>
                    <a:p>
                      <a:pPr marL="0" algn="l" rtl="0" eaLnBrk="1" fontAlgn="ctr" latinLnBrk="0" hangingPunct="1"/>
                      <a:endParaRPr kumimoji="0" lang="en-ZA" sz="1400" b="0" i="0" u="none" strike="noStrike" kern="1200" dirty="0">
                        <a:solidFill>
                          <a:srgbClr val="000000"/>
                        </a:solidFill>
                        <a:effectLst/>
                        <a:latin typeface="Arial"/>
                        <a:ea typeface="+mn-ea"/>
                        <a:cs typeface="+mn-cs"/>
                      </a:endParaRPr>
                    </a:p>
                  </a:txBody>
                  <a:tcPr marL="9526" marR="9526" marT="9526" marB="0" anchor="ctr"/>
                </a:tc>
                <a:tc>
                  <a:txBody>
                    <a:bodyPr/>
                    <a:lstStyle/>
                    <a:p>
                      <a:pPr marL="0" algn="l" rtl="0" eaLnBrk="1" fontAlgn="ctr" latinLnBrk="0" hangingPunct="1"/>
                      <a:r>
                        <a:rPr kumimoji="0" lang="en-ZA" sz="1600" b="0" i="0" u="none" strike="noStrike" kern="1200" dirty="0">
                          <a:solidFill>
                            <a:schemeClr val="tx1"/>
                          </a:solidFill>
                          <a:effectLst/>
                          <a:latin typeface="Arial"/>
                          <a:ea typeface="+mn-ea"/>
                          <a:cs typeface="+mn-cs"/>
                        </a:rPr>
                        <a:t>RANDWATER COV 19</a:t>
                      </a:r>
                    </a:p>
                  </a:txBody>
                  <a:tcPr marL="10160" marR="10160" marT="7620" marB="0" anchor="b"/>
                </a:tc>
                <a:tc vMerge="1">
                  <a:txBody>
                    <a:bodyPr/>
                    <a:lstStyle/>
                    <a:p>
                      <a:pPr marL="0" algn="ctr" rtl="0" eaLnBrk="1" fontAlgn="ctr" latinLnBrk="0" hangingPunct="1"/>
                      <a:endParaRPr kumimoji="0" lang="en-ZA" sz="1400" b="0" i="0" u="none" strike="noStrike" kern="1200" dirty="0">
                        <a:solidFill>
                          <a:srgbClr val="000000"/>
                        </a:solidFill>
                        <a:effectLst/>
                        <a:latin typeface="Arial"/>
                        <a:ea typeface="+mn-ea"/>
                        <a:cs typeface="+mn-cs"/>
                      </a:endParaRPr>
                    </a:p>
                  </a:txBody>
                  <a:tcPr marL="7620" marR="7620" marT="7620" marB="0" anchor="ctr"/>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ZA" sz="1600" b="0" dirty="0" smtClean="0">
                          <a:effectLst/>
                          <a:latin typeface="Arial" pitchFamily="34" charset="0"/>
                          <a:ea typeface="Times New Roman"/>
                          <a:cs typeface="Arial" pitchFamily="34" charset="0"/>
                        </a:rPr>
                        <a:t>34,085</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10160" marR="10160" marT="7620" marB="0" anchor="b"/>
                </a:tc>
                <a:tc>
                  <a:txBody>
                    <a:bodyPr/>
                    <a:lstStyle/>
                    <a:p>
                      <a:pPr marL="0" algn="r" rtl="0" eaLnBrk="1" fontAlgn="ctr" latinLnBrk="0" hangingPunct="1"/>
                      <a:r>
                        <a:rPr kumimoji="0" lang="en-ZA" sz="1600" b="0" i="0" u="none" strike="noStrike" kern="1200" dirty="0">
                          <a:solidFill>
                            <a:schemeClr val="tx1"/>
                          </a:solidFill>
                          <a:effectLst/>
                          <a:latin typeface="Arial" pitchFamily="34" charset="0"/>
                          <a:ea typeface="+mn-ea"/>
                          <a:cs typeface="Arial" pitchFamily="34" charset="0"/>
                        </a:rPr>
                        <a:t>100%</a:t>
                      </a:r>
                    </a:p>
                  </a:txBody>
                  <a:tcPr marL="12701" marR="12701" marT="9526" marB="0" anchor="b"/>
                </a:tc>
                <a:tc>
                  <a:txBody>
                    <a:bodyPr/>
                    <a:lstStyle/>
                    <a:p>
                      <a:pPr marL="0" algn="r" rtl="0" eaLnBrk="1" fontAlgn="ctr" latinLnBrk="0" hangingPunct="1"/>
                      <a:r>
                        <a:rPr kumimoji="0" lang="en-US" sz="1600" b="0" i="0" u="none" strike="noStrike" kern="1200" dirty="0">
                          <a:solidFill>
                            <a:schemeClr val="tx1"/>
                          </a:solidFill>
                          <a:effectLst/>
                          <a:latin typeface="Arial" pitchFamily="34" charset="0"/>
                          <a:ea typeface="+mn-ea"/>
                          <a:cs typeface="Arial" pitchFamily="34" charset="0"/>
                        </a:rPr>
                        <a:t>0</a:t>
                      </a:r>
                      <a:r>
                        <a:rPr kumimoji="0" lang="en-ZA" sz="1600" b="0" i="0" u="none" strike="noStrike" kern="1200" dirty="0">
                          <a:solidFill>
                            <a:schemeClr val="tx1"/>
                          </a:solidFill>
                          <a:effectLst/>
                          <a:latin typeface="Arial" pitchFamily="34" charset="0"/>
                          <a:ea typeface="+mn-ea"/>
                          <a:cs typeface="Arial" pitchFamily="34" charset="0"/>
                        </a:rPr>
                        <a:t>.00</a:t>
                      </a:r>
                    </a:p>
                  </a:txBody>
                  <a:tcPr marL="12701" marR="12701" marT="9526" marB="0" anchor="b"/>
                </a:tc>
                <a:extLst>
                  <a:ext uri="{0D108BD9-81ED-4DB2-BD59-A6C34878D82A}">
                    <a16:rowId xmlns:a16="http://schemas.microsoft.com/office/drawing/2014/main" xmlns="" val="10003"/>
                  </a:ext>
                </a:extLst>
              </a:tr>
              <a:tr h="377913">
                <a:tc rowSpan="2">
                  <a:txBody>
                    <a:bodyPr/>
                    <a:lstStyle/>
                    <a:p>
                      <a:pPr marL="0" algn="l" rtl="0" eaLnBrk="1" fontAlgn="ctr" latinLnBrk="0" hangingPunct="1"/>
                      <a:r>
                        <a:rPr kumimoji="0" lang="en-ZA" sz="1600" b="1" i="0" u="none" strike="noStrike" kern="1200" dirty="0" smtClean="0">
                          <a:solidFill>
                            <a:srgbClr val="000000"/>
                          </a:solidFill>
                          <a:effectLst/>
                          <a:latin typeface="Arial"/>
                          <a:ea typeface="+mn-ea"/>
                          <a:cs typeface="+mn-cs"/>
                        </a:rPr>
                        <a:t>WSIG</a:t>
                      </a:r>
                      <a:endParaRPr kumimoji="0" lang="en-ZA" sz="1600" b="1" i="0" u="none" strike="noStrike" kern="1200" dirty="0">
                        <a:solidFill>
                          <a:srgbClr val="000000"/>
                        </a:solidFill>
                        <a:effectLst/>
                        <a:latin typeface="Arial"/>
                        <a:ea typeface="+mn-ea"/>
                        <a:cs typeface="+mn-cs"/>
                      </a:endParaRPr>
                    </a:p>
                  </a:txBody>
                  <a:tcPr marL="12701" marR="12701" marT="9526" marB="0" anchor="b"/>
                </a:tc>
                <a:tc>
                  <a:txBody>
                    <a:bodyPr/>
                    <a:lstStyle/>
                    <a:p>
                      <a:pPr marL="0" algn="l" rtl="0" eaLnBrk="1" fontAlgn="ctr" latinLnBrk="0" hangingPunct="1"/>
                      <a:r>
                        <a:rPr kumimoji="0" lang="en-ZA" sz="1600" b="0" i="0" u="none" strike="noStrike" kern="1200" dirty="0">
                          <a:solidFill>
                            <a:schemeClr val="tx1"/>
                          </a:solidFill>
                          <a:effectLst/>
                          <a:latin typeface="Arial"/>
                          <a:ea typeface="+mn-ea"/>
                          <a:cs typeface="+mn-cs"/>
                        </a:rPr>
                        <a:t>SCHEDULE 5B</a:t>
                      </a:r>
                    </a:p>
                  </a:txBody>
                  <a:tcPr marL="10160" marR="10160" marT="7620" marB="0" anchor="b"/>
                </a:tc>
                <a:tc rowSpan="2">
                  <a:txBody>
                    <a:bodyPr/>
                    <a:lstStyle/>
                    <a:p>
                      <a:pPr marL="0" algn="r" rtl="0" eaLnBrk="1" fontAlgn="ctr" latinLnBrk="0" hangingPunct="1"/>
                      <a:r>
                        <a:rPr kumimoji="0" lang="en-US" sz="1600" b="0" i="0" u="none" strike="noStrike" kern="1200" dirty="0" smtClean="0">
                          <a:solidFill>
                            <a:schemeClr val="tx1"/>
                          </a:solidFill>
                          <a:effectLst/>
                          <a:latin typeface="Arial"/>
                          <a:ea typeface="+mn-ea"/>
                          <a:cs typeface="+mn-cs"/>
                        </a:rPr>
                        <a:t>364,815,000</a:t>
                      </a:r>
                      <a:endParaRPr kumimoji="0" lang="en-ZA" sz="1600" b="0" i="0" u="none" strike="noStrike" kern="1200" dirty="0">
                        <a:solidFill>
                          <a:schemeClr val="tx1"/>
                        </a:solidFill>
                        <a:effectLst/>
                        <a:latin typeface="Arial"/>
                        <a:ea typeface="+mn-ea"/>
                        <a:cs typeface="+mn-cs"/>
                      </a:endParaRPr>
                    </a:p>
                  </a:txBody>
                  <a:tcPr marL="10160" marR="10160" marT="7620" marB="0" anchor="b"/>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kumimoji="0" lang="en-US" sz="1600" b="0" i="0" u="none" strike="noStrike" kern="1200" dirty="0" smtClean="0">
                          <a:solidFill>
                            <a:schemeClr val="tx1"/>
                          </a:solidFill>
                          <a:effectLst/>
                          <a:latin typeface="Arial" pitchFamily="34" charset="0"/>
                          <a:ea typeface="+mn-ea"/>
                          <a:cs typeface="Arial" pitchFamily="34" charset="0"/>
                        </a:rPr>
                        <a:t>308,265</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10160" marR="10160" marT="7620" marB="0" anchor="b"/>
                </a:tc>
                <a:tc>
                  <a:txBody>
                    <a:bodyPr/>
                    <a:lstStyle/>
                    <a:p>
                      <a:pPr marL="0" algn="r" rtl="0" eaLnBrk="1" fontAlgn="ctr" latinLnBrk="0" hangingPunct="1"/>
                      <a:r>
                        <a:rPr kumimoji="0" lang="en-ZA" sz="1600" b="0" i="0" u="none" strike="noStrike" kern="1200" dirty="0">
                          <a:solidFill>
                            <a:schemeClr val="tx1"/>
                          </a:solidFill>
                          <a:effectLst/>
                          <a:latin typeface="Arial" pitchFamily="34" charset="0"/>
                          <a:ea typeface="+mn-ea"/>
                          <a:cs typeface="Arial" pitchFamily="34" charset="0"/>
                        </a:rPr>
                        <a:t>35%</a:t>
                      </a:r>
                    </a:p>
                  </a:txBody>
                  <a:tcPr marL="12701" marR="12701" marT="9526" marB="0" anchor="b"/>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200,373</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0" marR="0" marT="0" marB="0" anchor="b"/>
                </a:tc>
                <a:extLst>
                  <a:ext uri="{0D108BD9-81ED-4DB2-BD59-A6C34878D82A}">
                    <a16:rowId xmlns:a16="http://schemas.microsoft.com/office/drawing/2014/main" xmlns="" val="10004"/>
                  </a:ext>
                </a:extLst>
              </a:tr>
              <a:tr h="413831">
                <a:tc vMerge="1">
                  <a:txBody>
                    <a:bodyPr/>
                    <a:lstStyle/>
                    <a:p>
                      <a:pPr marL="0" algn="ctr" rtl="0" eaLnBrk="1" fontAlgn="ctr" latinLnBrk="0" hangingPunct="1"/>
                      <a:endParaRPr kumimoji="0" lang="en-ZA" sz="1400" b="0" i="0" u="none" strike="noStrike" kern="1200" dirty="0">
                        <a:solidFill>
                          <a:srgbClr val="000000"/>
                        </a:solidFill>
                        <a:effectLst/>
                        <a:latin typeface="Arial"/>
                        <a:ea typeface="+mn-ea"/>
                        <a:cs typeface="+mn-cs"/>
                      </a:endParaRPr>
                    </a:p>
                  </a:txBody>
                  <a:tcPr marL="9526" marR="9526" marT="9526" marB="0" anchor="ctr"/>
                </a:tc>
                <a:tc>
                  <a:txBody>
                    <a:bodyPr/>
                    <a:lstStyle/>
                    <a:p>
                      <a:pPr marL="0" algn="l" rtl="0" eaLnBrk="1" fontAlgn="ctr" latinLnBrk="0" hangingPunct="1"/>
                      <a:r>
                        <a:rPr kumimoji="0" lang="en-ZA" sz="1600" b="0" i="0" u="none" strike="noStrike" kern="1200" dirty="0">
                          <a:solidFill>
                            <a:schemeClr val="tx1"/>
                          </a:solidFill>
                          <a:effectLst/>
                          <a:latin typeface="Arial"/>
                          <a:ea typeface="+mn-ea"/>
                          <a:cs typeface="+mn-cs"/>
                        </a:rPr>
                        <a:t>SCHEDULE 6B</a:t>
                      </a:r>
                    </a:p>
                  </a:txBody>
                  <a:tcPr marL="10160" marR="10160" marT="7620" marB="0" anchor="b"/>
                </a:tc>
                <a:tc vMerge="1">
                  <a:txBody>
                    <a:bodyPr/>
                    <a:lstStyle/>
                    <a:p>
                      <a:pPr marL="0" algn="ctr" rtl="0" eaLnBrk="1" fontAlgn="ctr" latinLnBrk="0" hangingPunct="1"/>
                      <a:endParaRPr kumimoji="0" lang="en-ZA" sz="1400" b="0" i="0" u="none" strike="noStrike" kern="1200" dirty="0">
                        <a:solidFill>
                          <a:schemeClr val="tx1"/>
                        </a:solidFill>
                        <a:effectLst/>
                        <a:latin typeface="Arial"/>
                        <a:ea typeface="+mn-ea"/>
                        <a:cs typeface="+mn-cs"/>
                      </a:endParaRPr>
                    </a:p>
                  </a:txBody>
                  <a:tcPr marL="7620" marR="7620" marT="7620" marB="0" anchor="ctr"/>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56,550</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0" marR="0" marT="0" marB="0" anchor="b"/>
                </a:tc>
                <a:tc>
                  <a:txBody>
                    <a:bodyPr/>
                    <a:lstStyle/>
                    <a:p>
                      <a:pPr marL="0" algn="r" rtl="0" eaLnBrk="1" fontAlgn="ctr" latinLnBrk="0" hangingPunct="1"/>
                      <a:r>
                        <a:rPr kumimoji="0" lang="en-ZA" sz="1600" b="0" i="0" u="none" strike="noStrike" kern="1200" dirty="0">
                          <a:solidFill>
                            <a:schemeClr val="tx1"/>
                          </a:solidFill>
                          <a:effectLst/>
                          <a:latin typeface="Arial" pitchFamily="34" charset="0"/>
                          <a:ea typeface="+mn-ea"/>
                          <a:cs typeface="Arial" pitchFamily="34" charset="0"/>
                        </a:rPr>
                        <a:t>10%</a:t>
                      </a:r>
                    </a:p>
                  </a:txBody>
                  <a:tcPr marL="12701" marR="12701" marT="9526" marB="0" anchor="b"/>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latin typeface="Arial" panose="020B0604020202020204" pitchFamily="34" charset="0"/>
                          <a:cs typeface="Arial" panose="020B0604020202020204" pitchFamily="34" charset="0"/>
                        </a:rPr>
                        <a:t>  </a:t>
                      </a:r>
                      <a:r>
                        <a:rPr lang="en-US" sz="1600" b="0" i="0" u="none" strike="noStrike" dirty="0" smtClean="0">
                          <a:solidFill>
                            <a:srgbClr val="000000"/>
                          </a:solidFill>
                          <a:latin typeface="Arial" panose="020B0604020202020204" pitchFamily="34" charset="0"/>
                          <a:cs typeface="Arial" panose="020B0604020202020204" pitchFamily="34" charset="0"/>
                        </a:rPr>
                        <a:t>50,895</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,000</a:t>
                      </a:r>
                      <a:endParaRPr kumimoji="0" lang="en-ZA" sz="1600" b="0" i="0" u="none" strike="noStrike" kern="1200" cap="none" spc="0" normalizeH="0" baseline="0" noProof="0" dirty="0" smtClean="0">
                        <a:ln>
                          <a:noFill/>
                        </a:ln>
                        <a:solidFill>
                          <a:prstClr val="black"/>
                        </a:solidFill>
                        <a:effectLst/>
                        <a:uLnTx/>
                        <a:uFillTx/>
                        <a:latin typeface="Arial"/>
                        <a:ea typeface="+mn-ea"/>
                        <a:cs typeface="+mn-cs"/>
                      </a:endParaRPr>
                    </a:p>
                  </a:txBody>
                  <a:tcPr marL="0" marR="0" marT="0" marB="0" anchor="b"/>
                </a:tc>
                <a:extLst>
                  <a:ext uri="{0D108BD9-81ED-4DB2-BD59-A6C34878D82A}">
                    <a16:rowId xmlns:a16="http://schemas.microsoft.com/office/drawing/2014/main" xmlns="" val="10005"/>
                  </a:ext>
                </a:extLst>
              </a:tr>
              <a:tr h="547383">
                <a:tc gridSpan="2">
                  <a:txBody>
                    <a:bodyPr/>
                    <a:lstStyle/>
                    <a:p>
                      <a:pPr marL="0" algn="l" rtl="0" eaLnBrk="1" fontAlgn="ctr" latinLnBrk="0" hangingPunct="1"/>
                      <a:r>
                        <a:rPr kumimoji="0" lang="en-ZA" sz="1600" b="1" i="0" u="none" strike="noStrike" kern="1200" dirty="0">
                          <a:solidFill>
                            <a:srgbClr val="000000"/>
                          </a:solidFill>
                          <a:effectLst/>
                          <a:latin typeface="Arial"/>
                          <a:ea typeface="+mn-ea"/>
                          <a:cs typeface="+mn-cs"/>
                        </a:rPr>
                        <a:t>TOTAL</a:t>
                      </a:r>
                    </a:p>
                  </a:txBody>
                  <a:tcPr marL="12701" marR="12701" marT="9526" marB="0" anchor="ctr"/>
                </a:tc>
                <a:tc hMerge="1">
                  <a:txBody>
                    <a:bodyPr/>
                    <a:lstStyle/>
                    <a:p>
                      <a:pPr marL="0" algn="ctr" rtl="0" eaLnBrk="1" fontAlgn="ctr" latinLnBrk="0" hangingPunct="1"/>
                      <a:endParaRPr kumimoji="0" lang="en-ZA" sz="1400" b="0" i="0" u="none" strike="noStrike" kern="1200" dirty="0">
                        <a:solidFill>
                          <a:srgbClr val="000000"/>
                        </a:solidFill>
                        <a:effectLst/>
                        <a:latin typeface="Arial"/>
                        <a:ea typeface="+mn-ea"/>
                        <a:cs typeface="+mn-cs"/>
                      </a:endParaRPr>
                    </a:p>
                  </a:txBody>
                  <a:tcPr marL="7620" marR="7620" marT="7620" marB="0" anchor="ctr"/>
                </a:tc>
                <a:tc>
                  <a:txBody>
                    <a:bodyPr/>
                    <a:lstStyle/>
                    <a:p>
                      <a:pPr marL="0" algn="r" rtl="0" eaLnBrk="1" fontAlgn="ctr" latinLnBrk="0" hangingPunct="1"/>
                      <a:r>
                        <a:rPr kumimoji="0" lang="en-US" sz="1600" b="1" i="0" u="none" strike="noStrike" kern="1200" dirty="0" smtClean="0">
                          <a:solidFill>
                            <a:srgbClr val="000000"/>
                          </a:solidFill>
                          <a:effectLst/>
                          <a:latin typeface="Arial"/>
                          <a:ea typeface="+mn-ea"/>
                          <a:cs typeface="+mn-cs"/>
                        </a:rPr>
                        <a:t>830, 003,000                            </a:t>
                      </a:r>
                      <a:endParaRPr kumimoji="0" lang="en-ZA" sz="1600" b="1" i="0" u="none" strike="noStrike" kern="1200" dirty="0">
                        <a:solidFill>
                          <a:srgbClr val="000000"/>
                        </a:solidFill>
                        <a:effectLst/>
                        <a:latin typeface="Arial"/>
                        <a:ea typeface="+mn-ea"/>
                        <a:cs typeface="+mn-cs"/>
                      </a:endParaRPr>
                    </a:p>
                  </a:txBody>
                  <a:tcPr marL="12701" marR="12701" marT="9526" marB="0" anchor="ctr"/>
                </a:tc>
                <a:tc>
                  <a:txBody>
                    <a:bodyPr/>
                    <a:lstStyle/>
                    <a:p>
                      <a:pPr marL="0" marR="0" lvl="0" indent="0" algn="r" defTabSz="422041"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a:ea typeface="+mn-ea"/>
                          <a:cs typeface="+mn-cs"/>
                        </a:rPr>
                        <a:t>830, 003,000</a:t>
                      </a:r>
                    </a:p>
                  </a:txBody>
                  <a:tcPr marL="12701" marR="12701" marT="9526" marB="0" anchor="ctr"/>
                </a:tc>
                <a:tc>
                  <a:txBody>
                    <a:bodyPr/>
                    <a:lstStyle/>
                    <a:p>
                      <a:pPr marL="0" algn="r" rtl="0" eaLnBrk="1" fontAlgn="ctr" latinLnBrk="0" hangingPunct="1"/>
                      <a:r>
                        <a:rPr kumimoji="0" lang="en-US" sz="1600" b="1" i="0" u="none" strike="noStrike" kern="1200" dirty="0">
                          <a:solidFill>
                            <a:srgbClr val="000000"/>
                          </a:solidFill>
                          <a:effectLst/>
                          <a:latin typeface="Arial"/>
                          <a:ea typeface="+mn-ea"/>
                          <a:cs typeface="+mn-cs"/>
                        </a:rPr>
                        <a:t>42%</a:t>
                      </a:r>
                      <a:endParaRPr kumimoji="0" lang="en-ZA" sz="1600" b="1" i="0" u="none" strike="noStrike" kern="1200" dirty="0">
                        <a:solidFill>
                          <a:srgbClr val="000000"/>
                        </a:solidFill>
                        <a:effectLst/>
                        <a:latin typeface="Arial"/>
                        <a:ea typeface="+mn-ea"/>
                        <a:cs typeface="+mn-cs"/>
                      </a:endParaRPr>
                    </a:p>
                  </a:txBody>
                  <a:tcPr marL="12701" marR="12701" marT="9526" marB="0" anchor="ctr"/>
                </a:tc>
                <a:tc>
                  <a:txBody>
                    <a:bodyPr/>
                    <a:lstStyle/>
                    <a:p>
                      <a:pPr marL="0" algn="r" rtl="0" eaLnBrk="1" fontAlgn="ctr" latinLnBrk="0" hangingPunct="1"/>
                      <a:r>
                        <a:rPr kumimoji="0" lang="en-US" sz="1600" b="1" i="0" u="none" strike="noStrike" kern="1200" dirty="0" smtClean="0">
                          <a:solidFill>
                            <a:srgbClr val="000000"/>
                          </a:solidFill>
                          <a:effectLst/>
                          <a:latin typeface="Arial"/>
                          <a:ea typeface="+mn-ea"/>
                          <a:cs typeface="+mn-cs"/>
                        </a:rPr>
                        <a:t>553,041,000</a:t>
                      </a:r>
                      <a:endParaRPr kumimoji="0" lang="en-ZA" sz="1600" b="1" i="0" u="none" strike="noStrike" kern="1200" dirty="0">
                        <a:solidFill>
                          <a:srgbClr val="000000"/>
                        </a:solidFill>
                        <a:effectLst/>
                        <a:latin typeface="Arial"/>
                        <a:ea typeface="+mn-ea"/>
                        <a:cs typeface="+mn-cs"/>
                      </a:endParaRPr>
                    </a:p>
                  </a:txBody>
                  <a:tcPr marL="12701" marR="12701" marT="9526" marB="0" anchor="ctr"/>
                </a:tc>
                <a:extLst>
                  <a:ext uri="{0D108BD9-81ED-4DB2-BD59-A6C34878D82A}">
                    <a16:rowId xmlns:a16="http://schemas.microsoft.com/office/drawing/2014/main" xmlns="" val="10006"/>
                  </a:ext>
                </a:extLst>
              </a:tr>
              <a:tr h="1003604">
                <a:tc gridSpan="6">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a:ea typeface="+mn-ea"/>
                          <a:cs typeface="+mn-cs"/>
                        </a:rPr>
                        <a:t>Note: 20% of WSIG allocation under schedule 5b can augmented for tankering in the interim, the municipalities need to ensure that there are plans to provide sustainable water supply .The business plan must be submitted to the DWS for evaluation before  any arrangement of tankering. Already </a:t>
                      </a:r>
                      <a:r>
                        <a:rPr kumimoji="0" lang="en-US" sz="1600" b="0" i="0" u="none" strike="noStrike" kern="1200" cap="none" spc="0" normalizeH="0" baseline="0" noProof="0" dirty="0" err="1" smtClean="0">
                          <a:ln>
                            <a:noFill/>
                          </a:ln>
                          <a:solidFill>
                            <a:schemeClr val="tx1"/>
                          </a:solidFill>
                          <a:effectLst/>
                          <a:uLnTx/>
                          <a:uFillTx/>
                          <a:latin typeface="Arial"/>
                          <a:ea typeface="+mn-ea"/>
                          <a:cs typeface="+mn-cs"/>
                        </a:rPr>
                        <a:t>Dr</a:t>
                      </a:r>
                      <a:r>
                        <a:rPr kumimoji="0" lang="en-US" sz="1600" b="0" i="0" u="none" strike="noStrike" kern="1200" cap="none" spc="0" normalizeH="0" baseline="0" noProof="0" dirty="0" smtClean="0">
                          <a:ln>
                            <a:noFill/>
                          </a:ln>
                          <a:solidFill>
                            <a:schemeClr val="tx1"/>
                          </a:solidFill>
                          <a:effectLst/>
                          <a:uLnTx/>
                          <a:uFillTx/>
                          <a:latin typeface="Arial"/>
                          <a:ea typeface="+mn-ea"/>
                          <a:cs typeface="+mn-cs"/>
                        </a:rPr>
                        <a:t> Ruth submitted for approval, which still with H/O for comments and evaluation.</a:t>
                      </a:r>
                      <a:endParaRPr kumimoji="0" lang="en-ZA" sz="1600" b="0" i="0" u="none" strike="noStrike" kern="1200" cap="none" spc="0" normalizeH="0" baseline="0" noProof="0" dirty="0" smtClean="0">
                        <a:ln>
                          <a:noFill/>
                        </a:ln>
                        <a:solidFill>
                          <a:schemeClr val="tx1"/>
                        </a:solidFill>
                        <a:effectLst/>
                        <a:uLnTx/>
                        <a:uFillTx/>
                        <a:latin typeface="Arial"/>
                        <a:ea typeface="+mn-ea"/>
                        <a:cs typeface="+mn-cs"/>
                      </a:endParaRPr>
                    </a:p>
                  </a:txBody>
                  <a:tcPr marL="96819" marR="96819"/>
                </a:tc>
                <a:tc hMerge="1">
                  <a:txBody>
                    <a:bodyPr/>
                    <a:lstStyle/>
                    <a:p>
                      <a:endParaRPr lang="en-ZA" dirty="0"/>
                    </a:p>
                  </a:txBody>
                  <a:tcPr marL="96819" marR="96819"/>
                </a:tc>
                <a:tc hMerge="1">
                  <a:txBody>
                    <a:bodyPr/>
                    <a:lstStyle/>
                    <a:p>
                      <a:endParaRPr lang="en-ZA" dirty="0"/>
                    </a:p>
                  </a:txBody>
                  <a:tcPr marL="96819" marR="96819"/>
                </a:tc>
                <a:tc hMerge="1">
                  <a:txBody>
                    <a:bodyPr/>
                    <a:lstStyle/>
                    <a:p>
                      <a:endParaRPr lang="en-ZA" dirty="0"/>
                    </a:p>
                  </a:txBody>
                  <a:tcPr marL="96819" marR="96819"/>
                </a:tc>
                <a:tc hMerge="1">
                  <a:txBody>
                    <a:bodyPr/>
                    <a:lstStyle/>
                    <a:p>
                      <a:endParaRPr lang="en-ZA" dirty="0"/>
                    </a:p>
                  </a:txBody>
                  <a:tcPr marL="96819" marR="96819"/>
                </a:tc>
                <a:tc hMerge="1">
                  <a:txBody>
                    <a:bodyPr/>
                    <a:lstStyle/>
                    <a:p>
                      <a:endParaRPr lang="en-ZA" dirty="0"/>
                    </a:p>
                  </a:txBody>
                  <a:tcPr marL="96819" marR="96819"/>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45</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180775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6896"/>
          </a:xfrm>
        </p:spPr>
        <p:txBody>
          <a:bodyPr/>
          <a:lstStyle/>
          <a:p>
            <a:pPr lvl="0">
              <a:spcBef>
                <a:spcPct val="20000"/>
              </a:spcBef>
            </a:pPr>
            <a:r>
              <a:rPr lang="en-ZA" altLang="en-US" sz="3600" dirty="0"/>
              <a:t>RBIG (6B)  2019/2020 </a:t>
            </a:r>
            <a:r>
              <a:rPr lang="en-ZA" altLang="en-US" sz="3600" dirty="0" smtClean="0"/>
              <a:t>Grant Allocations</a:t>
            </a:r>
            <a:r>
              <a:rPr lang="en-ZA" altLang="en-US" sz="2800" dirty="0">
                <a:latin typeface="Calibri"/>
              </a:rPr>
              <a:t/>
            </a:r>
            <a:br>
              <a:rPr lang="en-ZA" altLang="en-US" sz="2800" dirty="0">
                <a:latin typeface="Calibri"/>
              </a:rPr>
            </a:br>
            <a:endParaRPr lang="en-ZA" sz="3600" dirty="0"/>
          </a:p>
        </p:txBody>
      </p:sp>
      <p:graphicFrame>
        <p:nvGraphicFramePr>
          <p:cNvPr id="7" name="Table Placeholder 6"/>
          <p:cNvGraphicFramePr>
            <a:graphicFrameLocks noGrp="1"/>
          </p:cNvGraphicFramePr>
          <p:nvPr>
            <p:ph idx="1"/>
            <p:extLst>
              <p:ext uri="{D42A27DB-BD31-4B8C-83A1-F6EECF244321}">
                <p14:modId xmlns:p14="http://schemas.microsoft.com/office/powerpoint/2010/main" xmlns="" val="942861863"/>
              </p:ext>
            </p:extLst>
          </p:nvPr>
        </p:nvGraphicFramePr>
        <p:xfrm>
          <a:off x="609600" y="1140643"/>
          <a:ext cx="10972800" cy="4624160"/>
        </p:xfrm>
        <a:graphic>
          <a:graphicData uri="http://schemas.openxmlformats.org/drawingml/2006/table">
            <a:tbl>
              <a:tblPr firstRow="1" bandRow="1">
                <a:tableStyleId>{5C22544A-7EE6-4342-B048-85BDC9FD1C3A}</a:tableStyleId>
              </a:tblPr>
              <a:tblGrid>
                <a:gridCol w="1643406">
                  <a:extLst>
                    <a:ext uri="{9D8B030D-6E8A-4147-A177-3AD203B41FA5}">
                      <a16:colId xmlns:a16="http://schemas.microsoft.com/office/drawing/2014/main" xmlns="" val="20000"/>
                    </a:ext>
                  </a:extLst>
                </a:gridCol>
                <a:gridCol w="2149312">
                  <a:extLst>
                    <a:ext uri="{9D8B030D-6E8A-4147-A177-3AD203B41FA5}">
                      <a16:colId xmlns:a16="http://schemas.microsoft.com/office/drawing/2014/main" xmlns="" val="20001"/>
                    </a:ext>
                  </a:extLst>
                </a:gridCol>
                <a:gridCol w="1693682">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444567">
                <a:tc>
                  <a:txBody>
                    <a:bodyPr/>
                    <a:lstStyle/>
                    <a:p>
                      <a:pPr algn="ctr" fontAlgn="b"/>
                      <a:r>
                        <a:rPr lang="en-ZA" sz="1600" b="1" i="0" u="none" strike="noStrike" dirty="0" smtClean="0">
                          <a:solidFill>
                            <a:schemeClr val="bg1"/>
                          </a:solidFill>
                          <a:latin typeface="Arial" pitchFamily="34" charset="0"/>
                          <a:cs typeface="Arial" pitchFamily="34" charset="0"/>
                        </a:rPr>
                        <a:t>No</a:t>
                      </a:r>
                      <a:endParaRPr lang="en-ZA" sz="1600" b="1" i="0" u="none" strike="noStrike" dirty="0">
                        <a:solidFill>
                          <a:schemeClr val="bg1"/>
                        </a:solidFill>
                        <a:latin typeface="Arial" pitchFamily="34" charset="0"/>
                        <a:cs typeface="Arial" pitchFamily="34" charset="0"/>
                      </a:endParaRPr>
                    </a:p>
                  </a:txBody>
                  <a:tcPr marL="12701" marR="12701" marT="9527" marB="0" anchor="ctr"/>
                </a:tc>
                <a:tc>
                  <a:txBody>
                    <a:bodyPr/>
                    <a:lstStyle/>
                    <a:p>
                      <a:pPr algn="ctr" fontAlgn="b"/>
                      <a:r>
                        <a:rPr lang="en-ZA" sz="1600" b="1" i="0" u="none" strike="noStrike" dirty="0" smtClean="0">
                          <a:solidFill>
                            <a:schemeClr val="bg1"/>
                          </a:solidFill>
                          <a:latin typeface="Arial" pitchFamily="34" charset="0"/>
                          <a:cs typeface="Arial" pitchFamily="34" charset="0"/>
                        </a:rPr>
                        <a:t>Project Name </a:t>
                      </a:r>
                      <a:endParaRPr lang="en-ZA" sz="1600" b="1" i="0" u="none" strike="noStrike" dirty="0">
                        <a:solidFill>
                          <a:schemeClr val="bg1"/>
                        </a:solidFill>
                        <a:latin typeface="Arial" pitchFamily="34" charset="0"/>
                        <a:cs typeface="Arial" pitchFamily="34" charset="0"/>
                      </a:endParaRPr>
                    </a:p>
                  </a:txBody>
                  <a:tcPr marL="12701" marR="12701" marT="9527" marB="0" anchor="ctr"/>
                </a:tc>
                <a:tc>
                  <a:txBody>
                    <a:bodyPr/>
                    <a:lstStyle/>
                    <a:p>
                      <a:pPr algn="ctr" fontAlgn="b"/>
                      <a:r>
                        <a:rPr lang="en-ZA" sz="1600" b="1" i="0" u="none" strike="noStrike" dirty="0">
                          <a:solidFill>
                            <a:schemeClr val="bg1"/>
                          </a:solidFill>
                          <a:latin typeface="Arial" pitchFamily="34" charset="0"/>
                          <a:cs typeface="Arial" pitchFamily="34" charset="0"/>
                        </a:rPr>
                        <a:t>2020/21</a:t>
                      </a:r>
                      <a:r>
                        <a:rPr lang="en-ZA" sz="1600" b="1" i="0" u="none" strike="noStrike" baseline="0" dirty="0">
                          <a:solidFill>
                            <a:schemeClr val="bg1"/>
                          </a:solidFill>
                          <a:latin typeface="Arial" pitchFamily="34" charset="0"/>
                          <a:cs typeface="Arial" pitchFamily="34" charset="0"/>
                        </a:rPr>
                        <a:t>      </a:t>
                      </a:r>
                      <a:r>
                        <a:rPr lang="en-ZA" sz="1600" b="1" i="0" u="none" strike="noStrike" baseline="0" dirty="0" smtClean="0">
                          <a:solidFill>
                            <a:schemeClr val="bg1"/>
                          </a:solidFill>
                          <a:latin typeface="Arial" pitchFamily="34" charset="0"/>
                          <a:cs typeface="Arial" pitchFamily="34" charset="0"/>
                        </a:rPr>
                        <a:t>Allocation</a:t>
                      </a:r>
                    </a:p>
                    <a:p>
                      <a:pPr marL="0" marR="0" lvl="0" indent="0" algn="ctr" defTabSz="422041"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’000</a:t>
                      </a:r>
                    </a:p>
                  </a:txBody>
                  <a:tcPr marL="12701" marR="12701" marT="9527" marB="0" anchor="ctr"/>
                </a:tc>
                <a:tc>
                  <a:txBody>
                    <a:bodyPr/>
                    <a:lstStyle/>
                    <a:p>
                      <a:pPr algn="ctr" fontAlgn="b"/>
                      <a:r>
                        <a:rPr lang="en-ZA" sz="1600" b="1" i="0" u="none" strike="noStrike" dirty="0">
                          <a:solidFill>
                            <a:schemeClr val="bg1"/>
                          </a:solidFill>
                          <a:latin typeface="Arial" pitchFamily="34" charset="0"/>
                          <a:cs typeface="Arial" pitchFamily="34" charset="0"/>
                        </a:rPr>
                        <a:t>2020/21 </a:t>
                      </a:r>
                      <a:r>
                        <a:rPr lang="en-ZA" sz="1600" b="1" i="0" u="none" strike="noStrike" dirty="0" smtClean="0">
                          <a:solidFill>
                            <a:schemeClr val="bg1"/>
                          </a:solidFill>
                          <a:latin typeface="Arial" pitchFamily="34" charset="0"/>
                          <a:cs typeface="Arial" pitchFamily="34" charset="0"/>
                        </a:rPr>
                        <a:t>Expenditure</a:t>
                      </a:r>
                    </a:p>
                    <a:p>
                      <a:pPr marL="0" marR="0" lvl="0" indent="0" algn="ctr" defTabSz="422041"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’000</a:t>
                      </a:r>
                    </a:p>
                    <a:p>
                      <a:pPr algn="ctr" fontAlgn="b"/>
                      <a:endParaRPr lang="en-ZA" sz="1600" b="1" i="0" u="none" strike="noStrike" dirty="0">
                        <a:solidFill>
                          <a:schemeClr val="bg1"/>
                        </a:solidFill>
                        <a:latin typeface="Arial" pitchFamily="34" charset="0"/>
                        <a:cs typeface="Arial" pitchFamily="34" charset="0"/>
                      </a:endParaRPr>
                    </a:p>
                  </a:txBody>
                  <a:tcPr marL="12701" marR="12701" marT="9527"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2020/21 </a:t>
                      </a:r>
                      <a:r>
                        <a:rPr kumimoji="0" lang="en-ZA" sz="16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balance</a:t>
                      </a:r>
                    </a:p>
                    <a:p>
                      <a:pPr marL="0" marR="0" lvl="0" indent="0" algn="ctr" defTabSz="422041"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’000</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a:t>
                      </a:r>
                      <a:endParaRPr kumimoji="0" lang="en-ZA"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txBody>
                  <a:tcPr marL="12701" marR="12701" marT="9527" marB="0" anchor="ctr"/>
                </a:tc>
                <a:tc>
                  <a:txBody>
                    <a:bodyPr/>
                    <a:lstStyle/>
                    <a:p>
                      <a:pPr algn="ctr" fontAlgn="b"/>
                      <a:r>
                        <a:rPr lang="en-ZA" sz="1600" b="1" i="0" u="none" strike="noStrike" dirty="0">
                          <a:solidFill>
                            <a:schemeClr val="bg1"/>
                          </a:solidFill>
                          <a:latin typeface="Arial" pitchFamily="34" charset="0"/>
                          <a:cs typeface="Arial" pitchFamily="34" charset="0"/>
                        </a:rPr>
                        <a:t>Invoice</a:t>
                      </a:r>
                      <a:r>
                        <a:rPr lang="en-ZA" sz="1600" b="1" i="0" u="none" strike="noStrike" baseline="0" dirty="0">
                          <a:solidFill>
                            <a:schemeClr val="bg1"/>
                          </a:solidFill>
                          <a:latin typeface="Arial" pitchFamily="34" charset="0"/>
                          <a:cs typeface="Arial" pitchFamily="34" charset="0"/>
                        </a:rPr>
                        <a:t> at Hand</a:t>
                      </a:r>
                      <a:endParaRPr lang="en-ZA" sz="1600" b="1" i="0" u="none" strike="noStrike" dirty="0">
                        <a:solidFill>
                          <a:schemeClr val="bg1"/>
                        </a:solidFill>
                        <a:latin typeface="Arial" pitchFamily="34" charset="0"/>
                        <a:cs typeface="Arial" pitchFamily="34" charset="0"/>
                      </a:endParaRPr>
                    </a:p>
                  </a:txBody>
                  <a:tcPr marL="12701" marR="12701" marT="9527" marB="0" anchor="ctr"/>
                </a:tc>
                <a:extLst>
                  <a:ext uri="{0D108BD9-81ED-4DB2-BD59-A6C34878D82A}">
                    <a16:rowId xmlns:a16="http://schemas.microsoft.com/office/drawing/2014/main" xmlns="" val="10000"/>
                  </a:ext>
                </a:extLst>
              </a:tr>
              <a:tr h="377913">
                <a:tc>
                  <a:txBody>
                    <a:bodyPr/>
                    <a:lstStyle/>
                    <a:p>
                      <a:pPr marL="0" algn="ctr" rtl="0" eaLnBrk="1" fontAlgn="ctr" latinLnBrk="0" hangingPunct="1"/>
                      <a:r>
                        <a:rPr kumimoji="0" lang="en-ZA" sz="1600" b="0" i="0" u="none" strike="noStrike" kern="1200" dirty="0">
                          <a:solidFill>
                            <a:srgbClr val="000000"/>
                          </a:solidFill>
                          <a:effectLst/>
                          <a:latin typeface="Arial" pitchFamily="34" charset="0"/>
                          <a:ea typeface="+mn-ea"/>
                          <a:cs typeface="Arial" pitchFamily="34" charset="0"/>
                        </a:rPr>
                        <a:t>1.</a:t>
                      </a:r>
                    </a:p>
                  </a:txBody>
                  <a:tcPr marL="12701" marR="12701" marT="9527" marB="0" anchor="ctr"/>
                </a:tc>
                <a:tc>
                  <a:txBody>
                    <a:bodyPr/>
                    <a:lstStyle/>
                    <a:p>
                      <a:pPr algn="l" fontAlgn="ctr"/>
                      <a:r>
                        <a:rPr lang="en-US" sz="1600" b="0" i="0" u="none" strike="noStrike" dirty="0">
                          <a:latin typeface="Arial" pitchFamily="34" charset="0"/>
                          <a:cs typeface="Arial" pitchFamily="34" charset="0"/>
                        </a:rPr>
                        <a:t>Madibeng Bulk Water Supply</a:t>
                      </a:r>
                    </a:p>
                  </a:txBody>
                  <a:tcPr marL="0" marR="0" marT="0" marB="0" anchor="ctr"/>
                </a:tc>
                <a:tc>
                  <a:txBody>
                    <a:bodyPr/>
                    <a:lstStyle/>
                    <a:p>
                      <a:pPr algn="r" fontAlgn="ctr"/>
                      <a:r>
                        <a:rPr lang="en-US" sz="1600" b="0" i="0" u="none" strike="noStrike" dirty="0" smtClean="0">
                          <a:latin typeface="Arial" pitchFamily="34" charset="0"/>
                          <a:cs typeface="Arial" pitchFamily="34" charset="0"/>
                        </a:rPr>
                        <a:t>120,000,000</a:t>
                      </a:r>
                      <a:endParaRPr lang="en-US" sz="1600" b="0" i="0" u="none" strike="noStrike" dirty="0">
                        <a:latin typeface="Arial" pitchFamily="34" charset="0"/>
                        <a:cs typeface="Arial" pitchFamily="34" charset="0"/>
                      </a:endParaRPr>
                    </a:p>
                  </a:txBody>
                  <a:tcPr marL="0" marR="0" marT="0" marB="0" anchor="ctr"/>
                </a:tc>
                <a:tc>
                  <a:txBody>
                    <a:bodyPr/>
                    <a:lstStyle/>
                    <a:p>
                      <a:pPr algn="r" fontAlgn="b"/>
                      <a:r>
                        <a:rPr lang="en-US" sz="1600" b="0" i="0" u="none" strike="noStrike" dirty="0">
                          <a:solidFill>
                            <a:srgbClr val="000000"/>
                          </a:solidFill>
                          <a:latin typeface="Arial" pitchFamily="34" charset="0"/>
                          <a:cs typeface="Arial" pitchFamily="34" charset="0"/>
                        </a:rPr>
                        <a:t>16,000,000</a:t>
                      </a:r>
                    </a:p>
                  </a:txBody>
                  <a:tcPr marL="0" marR="0" marT="0" marB="0" anchor="ctr"/>
                </a:tc>
                <a:tc>
                  <a:txBody>
                    <a:bodyPr/>
                    <a:lstStyle/>
                    <a:p>
                      <a:pPr marL="0" algn="r" rtl="0" eaLnBrk="1" fontAlgn="ctr" latinLnBrk="0" hangingPunct="1"/>
                      <a:r>
                        <a:rPr kumimoji="0" lang="en-US" sz="1600" b="0" i="0" u="none" strike="noStrike" kern="1200" dirty="0">
                          <a:solidFill>
                            <a:srgbClr val="000000"/>
                          </a:solidFill>
                          <a:effectLst/>
                          <a:latin typeface="Arial" pitchFamily="34" charset="0"/>
                          <a:ea typeface="+mn-ea"/>
                          <a:cs typeface="Arial" pitchFamily="34" charset="0"/>
                        </a:rPr>
                        <a:t>104,000,000</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21" marB="0" anchor="ctr"/>
                </a:tc>
                <a:tc>
                  <a:txBody>
                    <a:bodyPr/>
                    <a:lstStyle/>
                    <a:p>
                      <a:pPr marL="0" algn="r" rtl="0" eaLnBrk="1" fontAlgn="ctr" latinLnBrk="0" hangingPunct="1"/>
                      <a:r>
                        <a:rPr kumimoji="0" lang="en-ZA" sz="1600" b="0" i="0" u="none" strike="noStrike" kern="1200" dirty="0">
                          <a:solidFill>
                            <a:schemeClr val="tx1"/>
                          </a:solidFill>
                          <a:effectLst/>
                          <a:latin typeface="Arial" pitchFamily="34" charset="0"/>
                          <a:ea typeface="+mn-ea"/>
                          <a:cs typeface="Arial" pitchFamily="34" charset="0"/>
                        </a:rPr>
                        <a:t>R 0.00</a:t>
                      </a:r>
                    </a:p>
                  </a:txBody>
                  <a:tcPr marL="10160" marR="10160" marT="7621" marB="0" anchor="ctr"/>
                </a:tc>
                <a:extLst>
                  <a:ext uri="{0D108BD9-81ED-4DB2-BD59-A6C34878D82A}">
                    <a16:rowId xmlns:a16="http://schemas.microsoft.com/office/drawing/2014/main" xmlns="" val="10001"/>
                  </a:ext>
                </a:extLst>
              </a:tr>
              <a:tr h="377913">
                <a:tc>
                  <a:txBody>
                    <a:bodyPr/>
                    <a:lstStyle/>
                    <a:p>
                      <a:pPr marL="0" algn="ctr" rtl="0" eaLnBrk="1" fontAlgn="ctr" latinLnBrk="0" hangingPunct="1"/>
                      <a:r>
                        <a:rPr kumimoji="0" lang="en-ZA" sz="1600" b="0" i="0" u="none" strike="noStrike" kern="1200" dirty="0">
                          <a:solidFill>
                            <a:srgbClr val="000000"/>
                          </a:solidFill>
                          <a:effectLst/>
                          <a:latin typeface="Arial" pitchFamily="34" charset="0"/>
                          <a:ea typeface="+mn-ea"/>
                          <a:cs typeface="Arial" pitchFamily="34" charset="0"/>
                        </a:rPr>
                        <a:t>2</a:t>
                      </a:r>
                    </a:p>
                  </a:txBody>
                  <a:tcPr marL="12701" marR="12701" marT="9527" marB="0" anchor="ctr"/>
                </a:tc>
                <a:tc>
                  <a:txBody>
                    <a:bodyPr/>
                    <a:lstStyle/>
                    <a:p>
                      <a:pPr algn="l" fontAlgn="ctr"/>
                      <a:r>
                        <a:rPr lang="en-US" sz="1600" b="0" i="0" u="none" strike="noStrike" dirty="0">
                          <a:latin typeface="Arial" pitchFamily="34" charset="0"/>
                          <a:cs typeface="Arial" pitchFamily="34" charset="0"/>
                        </a:rPr>
                        <a:t>Moretele</a:t>
                      </a:r>
                      <a:r>
                        <a:rPr lang="en-US" sz="1600" b="0" i="0" u="none" strike="noStrike" baseline="0" dirty="0">
                          <a:latin typeface="Arial" pitchFamily="34" charset="0"/>
                          <a:cs typeface="Arial" pitchFamily="34" charset="0"/>
                        </a:rPr>
                        <a:t> South </a:t>
                      </a:r>
                      <a:r>
                        <a:rPr lang="en-US" sz="1600" b="0" i="0" u="none" strike="noStrike" dirty="0">
                          <a:latin typeface="Arial" pitchFamily="34" charset="0"/>
                          <a:cs typeface="Arial" pitchFamily="34" charset="0"/>
                        </a:rPr>
                        <a:t> </a:t>
                      </a:r>
                      <a:r>
                        <a:rPr lang="en-US" sz="1600" b="0" i="0" u="none" strike="noStrike" dirty="0" err="1" smtClean="0">
                          <a:latin typeface="Arial" pitchFamily="34" charset="0"/>
                          <a:cs typeface="Arial" pitchFamily="34" charset="0"/>
                        </a:rPr>
                        <a:t>BulkWater</a:t>
                      </a:r>
                      <a:r>
                        <a:rPr lang="en-US" sz="1600" b="0" i="0" u="none" strike="noStrike" dirty="0" smtClean="0">
                          <a:latin typeface="Arial" pitchFamily="34" charset="0"/>
                          <a:cs typeface="Arial" pitchFamily="34" charset="0"/>
                        </a:rPr>
                        <a:t> </a:t>
                      </a:r>
                      <a:r>
                        <a:rPr lang="en-US" sz="1600" b="0" i="0" u="none" strike="noStrike" dirty="0">
                          <a:latin typeface="Arial" pitchFamily="34" charset="0"/>
                          <a:cs typeface="Arial" pitchFamily="34" charset="0"/>
                        </a:rPr>
                        <a:t>Supply</a:t>
                      </a:r>
                    </a:p>
                  </a:txBody>
                  <a:tcPr marL="0" marR="0" marT="0" marB="0" anchor="ctr"/>
                </a:tc>
                <a:tc>
                  <a:txBody>
                    <a:bodyPr/>
                    <a:lstStyle/>
                    <a:p>
                      <a:pPr algn="r" fontAlgn="ctr"/>
                      <a:r>
                        <a:rPr lang="en-US" sz="1600" b="0" i="0" u="none" strike="noStrike" dirty="0" smtClean="0">
                          <a:latin typeface="Arial" pitchFamily="34" charset="0"/>
                          <a:cs typeface="Arial" pitchFamily="34" charset="0"/>
                        </a:rPr>
                        <a:t>30,000,000</a:t>
                      </a:r>
                      <a:endParaRPr lang="en-US" sz="1600" b="0" i="0" u="none" strike="noStrike" dirty="0">
                        <a:latin typeface="Arial" pitchFamily="34" charset="0"/>
                        <a:cs typeface="Arial" pitchFamily="34" charset="0"/>
                      </a:endParaRPr>
                    </a:p>
                  </a:txBody>
                  <a:tcPr marL="0" marR="0" marT="0" marB="0" anchor="ctr"/>
                </a:tc>
                <a:tc>
                  <a:txBody>
                    <a:bodyPr/>
                    <a:lstStyle/>
                    <a:p>
                      <a:pPr algn="r" fontAlgn="ctr"/>
                      <a:r>
                        <a:rPr lang="en-US" sz="1600" b="0" i="0" u="none" strike="noStrike" dirty="0">
                          <a:latin typeface="Arial" pitchFamily="34" charset="0"/>
                          <a:cs typeface="Arial" pitchFamily="34" charset="0"/>
                        </a:rPr>
                        <a:t>30,000,000</a:t>
                      </a:r>
                    </a:p>
                  </a:txBody>
                  <a:tcPr marL="0" marR="0" marT="0" marB="0" anchor="ctr"/>
                </a:tc>
                <a:tc>
                  <a:txBody>
                    <a:bodyPr/>
                    <a:lstStyle/>
                    <a:p>
                      <a:pPr marL="0" algn="r" rtl="0" eaLnBrk="1" fontAlgn="ctr" latinLnBrk="0" hangingPunct="1"/>
                      <a:r>
                        <a:rPr kumimoji="0" lang="en-ZA" sz="1600" b="0" i="0" u="none" strike="noStrike" kern="1200" dirty="0" smtClean="0">
                          <a:solidFill>
                            <a:srgbClr val="000000"/>
                          </a:solidFill>
                          <a:effectLst/>
                          <a:latin typeface="Arial" pitchFamily="34" charset="0"/>
                          <a:ea typeface="+mn-ea"/>
                          <a:cs typeface="Arial" pitchFamily="34" charset="0"/>
                        </a:rPr>
                        <a:t>-</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21" marB="0" anchor="ctr"/>
                </a:tc>
                <a:tc>
                  <a:txBody>
                    <a:bodyPr/>
                    <a:lstStyle/>
                    <a:p>
                      <a:pPr algn="r" fontAlgn="b"/>
                      <a:r>
                        <a:rPr lang="en-US" sz="1600" b="0" i="0" u="none" strike="noStrike" dirty="0" smtClean="0">
                          <a:solidFill>
                            <a:schemeClr val="tx1"/>
                          </a:solidFill>
                          <a:latin typeface="Arial" pitchFamily="34" charset="0"/>
                          <a:cs typeface="Arial" pitchFamily="34" charset="0"/>
                        </a:rPr>
                        <a:t>-</a:t>
                      </a:r>
                      <a:endParaRPr lang="en-US" sz="1600" b="0" i="0" u="none" strike="noStrike" dirty="0">
                        <a:solidFill>
                          <a:schemeClr val="tx1"/>
                        </a:solidFill>
                        <a:latin typeface="Arial" pitchFamily="34" charset="0"/>
                        <a:cs typeface="Arial" pitchFamily="34" charset="0"/>
                      </a:endParaRPr>
                    </a:p>
                  </a:txBody>
                  <a:tcPr marL="12700" marR="12700" marT="9526" marB="0" anchor="ctr"/>
                </a:tc>
                <a:extLst>
                  <a:ext uri="{0D108BD9-81ED-4DB2-BD59-A6C34878D82A}">
                    <a16:rowId xmlns:a16="http://schemas.microsoft.com/office/drawing/2014/main" xmlns="" val="10002"/>
                  </a:ext>
                </a:extLst>
              </a:tr>
              <a:tr h="377913">
                <a:tc gridSpan="2">
                  <a:txBody>
                    <a:bodyPr/>
                    <a:lstStyle/>
                    <a:p>
                      <a:pPr marL="0" algn="l" rtl="0" eaLnBrk="1" fontAlgn="ctr" latinLnBrk="0" hangingPunct="1"/>
                      <a:r>
                        <a:rPr kumimoji="0" lang="en-ZA" sz="1600" b="1" i="0" u="none" strike="noStrike" kern="1200" dirty="0" smtClean="0">
                          <a:solidFill>
                            <a:srgbClr val="000000"/>
                          </a:solidFill>
                          <a:effectLst/>
                          <a:latin typeface="Arial" pitchFamily="34" charset="0"/>
                          <a:ea typeface="+mn-ea"/>
                          <a:cs typeface="Arial" pitchFamily="34" charset="0"/>
                        </a:rPr>
                        <a:t>Total</a:t>
                      </a:r>
                      <a:endParaRPr kumimoji="0" lang="en-ZA" sz="1600" b="1" i="0" u="none" strike="noStrike" kern="1200" dirty="0">
                        <a:solidFill>
                          <a:srgbClr val="000000"/>
                        </a:solidFill>
                        <a:effectLst/>
                        <a:latin typeface="Arial" pitchFamily="34" charset="0"/>
                        <a:ea typeface="+mn-ea"/>
                        <a:cs typeface="Arial" pitchFamily="34" charset="0"/>
                      </a:endParaRPr>
                    </a:p>
                  </a:txBody>
                  <a:tcPr marL="12701" marR="12701" marT="9527" marB="0" anchor="ctr"/>
                </a:tc>
                <a:tc hMerge="1">
                  <a:txBody>
                    <a:bodyPr/>
                    <a:lstStyle/>
                    <a:p>
                      <a:pPr algn="l" fontAlgn="ctr"/>
                      <a:endParaRPr lang="en-US" sz="1600" b="0" i="0" u="none" strike="noStrike" dirty="0">
                        <a:latin typeface="Arial" pitchFamily="34" charset="0"/>
                        <a:cs typeface="Arial" pitchFamily="34" charset="0"/>
                      </a:endParaRPr>
                    </a:p>
                  </a:txBody>
                  <a:tcPr marL="0" marR="0" marT="0" marB="0" anchor="ctr"/>
                </a:tc>
                <a:tc>
                  <a:txBody>
                    <a:bodyPr/>
                    <a:lstStyle/>
                    <a:p>
                      <a:pPr algn="r" fontAlgn="ctr"/>
                      <a:r>
                        <a:rPr lang="en-US" sz="1600" b="1" i="0" u="none" strike="noStrike" dirty="0" smtClean="0">
                          <a:latin typeface="Arial" pitchFamily="34" charset="0"/>
                          <a:cs typeface="Arial" pitchFamily="34" charset="0"/>
                        </a:rPr>
                        <a:t>150,000,000</a:t>
                      </a:r>
                      <a:endParaRPr lang="en-US" sz="1600" b="1" i="0" u="none" strike="noStrike" dirty="0">
                        <a:latin typeface="Arial" pitchFamily="34" charset="0"/>
                        <a:cs typeface="Arial" pitchFamily="34" charset="0"/>
                      </a:endParaRPr>
                    </a:p>
                  </a:txBody>
                  <a:tcPr marL="0" marR="0" marT="0" marB="0" anchor="ctr"/>
                </a:tc>
                <a:tc>
                  <a:txBody>
                    <a:bodyPr/>
                    <a:lstStyle/>
                    <a:p>
                      <a:pPr algn="r" fontAlgn="ctr"/>
                      <a:r>
                        <a:rPr lang="en-US" sz="1600" b="1" i="0" u="none" strike="noStrike" dirty="0" smtClean="0">
                          <a:latin typeface="Arial" pitchFamily="34" charset="0"/>
                          <a:cs typeface="Arial" pitchFamily="34" charset="0"/>
                        </a:rPr>
                        <a:t>46,000,000</a:t>
                      </a:r>
                      <a:endParaRPr lang="en-US" sz="1600" b="1" i="0" u="none" strike="noStrike" dirty="0">
                        <a:latin typeface="Arial" pitchFamily="34" charset="0"/>
                        <a:cs typeface="Arial" pitchFamily="34" charset="0"/>
                      </a:endParaRPr>
                    </a:p>
                  </a:txBody>
                  <a:tcPr marL="0" marR="0" marT="0" marB="0" anchor="ctr"/>
                </a:tc>
                <a:tc>
                  <a:txBody>
                    <a:bodyPr/>
                    <a:lstStyle/>
                    <a:p>
                      <a:pPr marL="0" algn="r" rtl="0" eaLnBrk="1" fontAlgn="ctr" latinLnBrk="0" hangingPunct="1"/>
                      <a:r>
                        <a:rPr kumimoji="0" lang="en-ZA" sz="1600" b="1" i="0" u="none" strike="noStrike" kern="1200" dirty="0" smtClean="0">
                          <a:solidFill>
                            <a:srgbClr val="000000"/>
                          </a:solidFill>
                          <a:effectLst/>
                          <a:latin typeface="Arial" pitchFamily="34" charset="0"/>
                          <a:ea typeface="+mn-ea"/>
                          <a:cs typeface="Arial" pitchFamily="34" charset="0"/>
                        </a:rPr>
                        <a:t>104,000,000</a:t>
                      </a:r>
                      <a:endParaRPr kumimoji="0" lang="en-ZA" sz="1600" b="1" i="0" u="none" strike="noStrike" kern="1200" dirty="0">
                        <a:solidFill>
                          <a:srgbClr val="000000"/>
                        </a:solidFill>
                        <a:effectLst/>
                        <a:latin typeface="Arial" pitchFamily="34" charset="0"/>
                        <a:ea typeface="+mn-ea"/>
                        <a:cs typeface="Arial" pitchFamily="34" charset="0"/>
                      </a:endParaRPr>
                    </a:p>
                  </a:txBody>
                  <a:tcPr marL="10160" marR="10160" marT="7621" marB="0" anchor="ctr"/>
                </a:tc>
                <a:tc>
                  <a:txBody>
                    <a:bodyPr/>
                    <a:lstStyle/>
                    <a:p>
                      <a:pPr algn="r" fontAlgn="b"/>
                      <a:r>
                        <a:rPr lang="en-US" sz="1600" b="1" i="0" u="none" strike="noStrike" dirty="0" smtClean="0">
                          <a:solidFill>
                            <a:schemeClr val="tx1"/>
                          </a:solidFill>
                          <a:latin typeface="Arial" pitchFamily="34" charset="0"/>
                          <a:cs typeface="Arial" pitchFamily="34" charset="0"/>
                        </a:rPr>
                        <a:t>-</a:t>
                      </a:r>
                      <a:endParaRPr lang="en-US" sz="1600" b="1" i="0" u="none" strike="noStrike" dirty="0">
                        <a:solidFill>
                          <a:schemeClr val="tx1"/>
                        </a:solidFill>
                        <a:latin typeface="Arial" pitchFamily="34" charset="0"/>
                        <a:cs typeface="Arial" pitchFamily="34" charset="0"/>
                      </a:endParaRPr>
                    </a:p>
                  </a:txBody>
                  <a:tcPr marL="12700" marR="12700" marT="9526" marB="0" anchor="ctr"/>
                </a:tc>
                <a:extLst>
                  <a:ext uri="{0D108BD9-81ED-4DB2-BD59-A6C34878D82A}">
                    <a16:rowId xmlns:a16="http://schemas.microsoft.com/office/drawing/2014/main" xmlns="" val="10003"/>
                  </a:ext>
                </a:extLst>
              </a:tr>
              <a:tr h="1003604">
                <a:tc gridSpan="6">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Impact Priority Projects </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285750" marR="0" lvl="0"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ZA"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Madibeng</a:t>
                      </a:r>
                      <a:r>
                        <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–The upgrade of Brits WTW covers almost 90% of the villages within Madibeng  jurisdiction . The water backlog will be reduced only after the completion of the system and its associates activities .</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285750" marR="0" lvl="0" indent="-2857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ZA" sz="16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Moretele</a:t>
                      </a:r>
                      <a:r>
                        <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–The first phase of </a:t>
                      </a:r>
                      <a:r>
                        <a:rPr kumimoji="0" lang="en-ZA" sz="16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Kipdrift</a:t>
                      </a:r>
                      <a:r>
                        <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completed ,there is arrangement with MW and COT to supply the </a:t>
                      </a:r>
                      <a:r>
                        <a:rPr kumimoji="0" lang="en-ZA" sz="16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Moretele</a:t>
                      </a:r>
                      <a:r>
                        <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South with Temba plant. The project covers 32 villages without reliable water supply in </a:t>
                      </a:r>
                      <a:r>
                        <a:rPr kumimoji="0" lang="en-ZA" sz="16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Moretele</a:t>
                      </a:r>
                      <a:r>
                        <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.The pipeline  and reservoirs underway .</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rgbClr val="FF0000"/>
                        </a:solidFill>
                        <a:effectLst/>
                        <a:uLnTx/>
                        <a:uFillTx/>
                        <a:latin typeface="Arial"/>
                        <a:ea typeface="+mn-ea"/>
                        <a:cs typeface="+mn-cs"/>
                      </a:endParaRPr>
                    </a:p>
                  </a:txBody>
                  <a:tcPr marL="96819" marR="96819"/>
                </a:tc>
                <a:tc hMerge="1">
                  <a:txBody>
                    <a:bodyPr/>
                    <a:lstStyle/>
                    <a:p>
                      <a:endParaRPr lang="en-ZA" dirty="0"/>
                    </a:p>
                  </a:txBody>
                  <a:tcPr marL="96819" marR="96819"/>
                </a:tc>
                <a:tc hMerge="1">
                  <a:txBody>
                    <a:bodyPr/>
                    <a:lstStyle/>
                    <a:p>
                      <a:endParaRPr lang="en-ZA" dirty="0"/>
                    </a:p>
                  </a:txBody>
                  <a:tcPr marL="96819" marR="96819"/>
                </a:tc>
                <a:tc hMerge="1">
                  <a:txBody>
                    <a:bodyPr/>
                    <a:lstStyle/>
                    <a:p>
                      <a:endParaRPr lang="en-ZA" dirty="0"/>
                    </a:p>
                  </a:txBody>
                  <a:tcPr marL="96819" marR="96819"/>
                </a:tc>
                <a:tc hMerge="1">
                  <a:txBody>
                    <a:bodyPr/>
                    <a:lstStyle/>
                    <a:p>
                      <a:endParaRPr lang="en-ZA" dirty="0"/>
                    </a:p>
                  </a:txBody>
                  <a:tcPr marL="96819" marR="96819"/>
                </a:tc>
                <a:tc hMerge="1">
                  <a:txBody>
                    <a:bodyPr/>
                    <a:lstStyle/>
                    <a:p>
                      <a:endParaRPr lang="en-ZA" dirty="0"/>
                    </a:p>
                  </a:txBody>
                  <a:tcPr marL="96819" marR="96819"/>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46</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669271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6896"/>
          </a:xfrm>
        </p:spPr>
        <p:txBody>
          <a:bodyPr/>
          <a:lstStyle/>
          <a:p>
            <a:pPr lvl="0">
              <a:spcBef>
                <a:spcPct val="20000"/>
              </a:spcBef>
            </a:pPr>
            <a:r>
              <a:rPr lang="en-ZA" altLang="en-US" sz="2800" dirty="0">
                <a:latin typeface="Calibri"/>
              </a:rPr>
              <a:t/>
            </a:r>
            <a:br>
              <a:rPr lang="en-ZA" altLang="en-US" sz="2800" dirty="0">
                <a:latin typeface="Calibri"/>
              </a:rPr>
            </a:br>
            <a:endParaRPr lang="en-ZA" sz="3600" dirty="0"/>
          </a:p>
        </p:txBody>
      </p:sp>
      <p:graphicFrame>
        <p:nvGraphicFramePr>
          <p:cNvPr id="7" name="Table Placeholder 6"/>
          <p:cNvGraphicFramePr>
            <a:graphicFrameLocks noGrp="1"/>
          </p:cNvGraphicFramePr>
          <p:nvPr>
            <p:ph idx="1"/>
            <p:extLst>
              <p:ext uri="{D42A27DB-BD31-4B8C-83A1-F6EECF244321}">
                <p14:modId xmlns:p14="http://schemas.microsoft.com/office/powerpoint/2010/main" xmlns="" val="1732092502"/>
              </p:ext>
            </p:extLst>
          </p:nvPr>
        </p:nvGraphicFramePr>
        <p:xfrm>
          <a:off x="609600" y="1140643"/>
          <a:ext cx="10972800" cy="4012327"/>
        </p:xfrm>
        <a:graphic>
          <a:graphicData uri="http://schemas.openxmlformats.org/drawingml/2006/table">
            <a:tbl>
              <a:tblPr firstRow="1" bandRow="1">
                <a:tableStyleId>{5C22544A-7EE6-4342-B048-85BDC9FD1C3A}</a:tableStyleId>
              </a:tblPr>
              <a:tblGrid>
                <a:gridCol w="1643406">
                  <a:extLst>
                    <a:ext uri="{9D8B030D-6E8A-4147-A177-3AD203B41FA5}">
                      <a16:colId xmlns:a16="http://schemas.microsoft.com/office/drawing/2014/main" xmlns="" val="20000"/>
                    </a:ext>
                  </a:extLst>
                </a:gridCol>
                <a:gridCol w="2149312">
                  <a:extLst>
                    <a:ext uri="{9D8B030D-6E8A-4147-A177-3AD203B41FA5}">
                      <a16:colId xmlns:a16="http://schemas.microsoft.com/office/drawing/2014/main" xmlns="" val="20001"/>
                    </a:ext>
                  </a:extLst>
                </a:gridCol>
                <a:gridCol w="1693682">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314450">
                  <a:extLst>
                    <a:ext uri="{9D8B030D-6E8A-4147-A177-3AD203B41FA5}">
                      <a16:colId xmlns:a16="http://schemas.microsoft.com/office/drawing/2014/main" xmlns="" val="20004"/>
                    </a:ext>
                  </a:extLst>
                </a:gridCol>
                <a:gridCol w="2343150">
                  <a:extLst>
                    <a:ext uri="{9D8B030D-6E8A-4147-A177-3AD203B41FA5}">
                      <a16:colId xmlns:a16="http://schemas.microsoft.com/office/drawing/2014/main" xmlns="" val="20005"/>
                    </a:ext>
                  </a:extLst>
                </a:gridCol>
              </a:tblGrid>
              <a:tr h="444567">
                <a:tc>
                  <a:txBody>
                    <a:bodyPr/>
                    <a:lstStyle/>
                    <a:p>
                      <a:pPr algn="ctr" fontAlgn="b"/>
                      <a:r>
                        <a:rPr lang="en-ZA" sz="1800" b="1" i="0" u="none" strike="noStrike" dirty="0" smtClean="0">
                          <a:solidFill>
                            <a:schemeClr val="bg1"/>
                          </a:solidFill>
                          <a:latin typeface="Arial" pitchFamily="34" charset="0"/>
                          <a:cs typeface="Arial" pitchFamily="34" charset="0"/>
                        </a:rPr>
                        <a:t>No</a:t>
                      </a:r>
                      <a:endParaRPr lang="en-ZA" sz="1800" b="1" i="0" u="none" strike="noStrike" dirty="0">
                        <a:solidFill>
                          <a:schemeClr val="bg1"/>
                        </a:solidFill>
                        <a:latin typeface="Arial" pitchFamily="34" charset="0"/>
                        <a:cs typeface="Arial" pitchFamily="34" charset="0"/>
                      </a:endParaRPr>
                    </a:p>
                  </a:txBody>
                  <a:tcPr marL="12701" marR="12701" marT="9527" marB="0" anchor="b"/>
                </a:tc>
                <a:tc>
                  <a:txBody>
                    <a:bodyPr/>
                    <a:lstStyle/>
                    <a:p>
                      <a:pPr algn="ctr" fontAlgn="b"/>
                      <a:r>
                        <a:rPr lang="en-ZA" sz="1800" b="1" i="0" u="none" strike="noStrike" dirty="0" smtClean="0">
                          <a:solidFill>
                            <a:schemeClr val="bg1"/>
                          </a:solidFill>
                          <a:latin typeface="Arial" pitchFamily="34" charset="0"/>
                          <a:cs typeface="Arial" pitchFamily="34" charset="0"/>
                        </a:rPr>
                        <a:t>Project Name </a:t>
                      </a:r>
                      <a:endParaRPr lang="en-ZA" sz="1800" b="1" i="0" u="none" strike="noStrike" dirty="0">
                        <a:solidFill>
                          <a:schemeClr val="bg1"/>
                        </a:solidFill>
                        <a:latin typeface="Arial" pitchFamily="34" charset="0"/>
                        <a:cs typeface="Arial" pitchFamily="34" charset="0"/>
                      </a:endParaRPr>
                    </a:p>
                  </a:txBody>
                  <a:tcPr marL="12701" marR="12701" marT="9527" marB="0" anchor="b"/>
                </a:tc>
                <a:tc>
                  <a:txBody>
                    <a:bodyPr/>
                    <a:lstStyle/>
                    <a:p>
                      <a:pPr algn="ctr" fontAlgn="b"/>
                      <a:r>
                        <a:rPr lang="en-ZA" sz="1800" b="1" i="0" u="none" strike="noStrike" dirty="0">
                          <a:solidFill>
                            <a:schemeClr val="bg1"/>
                          </a:solidFill>
                          <a:latin typeface="Arial" pitchFamily="34" charset="0"/>
                          <a:cs typeface="Arial" pitchFamily="34" charset="0"/>
                        </a:rPr>
                        <a:t>2020/21</a:t>
                      </a:r>
                      <a:r>
                        <a:rPr lang="en-ZA" sz="1800" b="1" i="0" u="none" strike="noStrike" baseline="0" dirty="0">
                          <a:solidFill>
                            <a:schemeClr val="bg1"/>
                          </a:solidFill>
                          <a:latin typeface="Arial" pitchFamily="34" charset="0"/>
                          <a:cs typeface="Arial" pitchFamily="34" charset="0"/>
                        </a:rPr>
                        <a:t>      </a:t>
                      </a:r>
                      <a:r>
                        <a:rPr lang="en-ZA" sz="1800" b="1" i="0" u="none" strike="noStrike" baseline="0" dirty="0" smtClean="0">
                          <a:solidFill>
                            <a:schemeClr val="bg1"/>
                          </a:solidFill>
                          <a:latin typeface="Arial" pitchFamily="34" charset="0"/>
                          <a:cs typeface="Arial" pitchFamily="34" charset="0"/>
                        </a:rPr>
                        <a:t>Allocation</a:t>
                      </a:r>
                    </a:p>
                  </a:txBody>
                  <a:tcPr marL="12701" marR="12701" marT="9527" marB="0" anchor="b"/>
                </a:tc>
                <a:tc>
                  <a:txBody>
                    <a:bodyPr/>
                    <a:lstStyle/>
                    <a:p>
                      <a:pPr algn="ctr" fontAlgn="b"/>
                      <a:r>
                        <a:rPr lang="en-ZA" sz="1800" b="1" i="0" u="none" strike="noStrike" dirty="0">
                          <a:solidFill>
                            <a:schemeClr val="bg1"/>
                          </a:solidFill>
                          <a:latin typeface="Arial" pitchFamily="34" charset="0"/>
                          <a:cs typeface="Arial" pitchFamily="34" charset="0"/>
                        </a:rPr>
                        <a:t>2020/21 </a:t>
                      </a:r>
                      <a:r>
                        <a:rPr lang="en-ZA" sz="1800" b="1" i="0" u="none" strike="noStrike" dirty="0" smtClean="0">
                          <a:solidFill>
                            <a:schemeClr val="bg1"/>
                          </a:solidFill>
                          <a:latin typeface="Arial" pitchFamily="34" charset="0"/>
                          <a:cs typeface="Arial" pitchFamily="34" charset="0"/>
                        </a:rPr>
                        <a:t>Expenditure</a:t>
                      </a:r>
                    </a:p>
                  </a:txBody>
                  <a:tcPr marL="12701" marR="12701" marT="9527"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2020/21 </a:t>
                      </a:r>
                      <a:r>
                        <a:rPr kumimoji="0" lang="en-ZA" sz="1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balance </a:t>
                      </a:r>
                      <a:endParaRPr kumimoji="0" lang="en-ZA"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txBody>
                  <a:tcPr marL="12701" marR="12701" marT="9527" marB="0" anchor="b"/>
                </a:tc>
                <a:tc>
                  <a:txBody>
                    <a:bodyPr/>
                    <a:lstStyle/>
                    <a:p>
                      <a:pPr algn="ctr" fontAlgn="b"/>
                      <a:r>
                        <a:rPr lang="en-ZA" sz="1800" b="1" i="0" u="none" strike="noStrike" dirty="0">
                          <a:solidFill>
                            <a:schemeClr val="bg1"/>
                          </a:solidFill>
                          <a:latin typeface="Arial" pitchFamily="34" charset="0"/>
                          <a:cs typeface="Arial" pitchFamily="34" charset="0"/>
                        </a:rPr>
                        <a:t>Invoice</a:t>
                      </a:r>
                      <a:r>
                        <a:rPr lang="en-ZA" sz="1800" b="1" i="0" u="none" strike="noStrike" baseline="0" dirty="0">
                          <a:solidFill>
                            <a:schemeClr val="bg1"/>
                          </a:solidFill>
                          <a:latin typeface="Arial" pitchFamily="34" charset="0"/>
                          <a:cs typeface="Arial" pitchFamily="34" charset="0"/>
                        </a:rPr>
                        <a:t> at Hand</a:t>
                      </a:r>
                      <a:endParaRPr lang="en-ZA" sz="1800" b="1" i="0" u="none" strike="noStrike" dirty="0">
                        <a:solidFill>
                          <a:schemeClr val="bg1"/>
                        </a:solidFill>
                        <a:latin typeface="Arial" pitchFamily="34" charset="0"/>
                        <a:cs typeface="Arial" pitchFamily="34" charset="0"/>
                      </a:endParaRPr>
                    </a:p>
                  </a:txBody>
                  <a:tcPr marL="12701" marR="12701" marT="9527" marB="0" anchor="b"/>
                </a:tc>
                <a:extLst>
                  <a:ext uri="{0D108BD9-81ED-4DB2-BD59-A6C34878D82A}">
                    <a16:rowId xmlns:a16="http://schemas.microsoft.com/office/drawing/2014/main" xmlns="" val="10000"/>
                  </a:ext>
                </a:extLst>
              </a:tr>
              <a:tr h="377913">
                <a:tc>
                  <a:txBody>
                    <a:bodyPr/>
                    <a:lstStyle/>
                    <a:p>
                      <a:pPr marL="0" algn="ctr" rtl="0" eaLnBrk="1" fontAlgn="ctr" latinLnBrk="0" hangingPunct="1"/>
                      <a:r>
                        <a:rPr kumimoji="0" lang="en-ZA" sz="1600" b="0" i="0" u="none" strike="noStrike" kern="1200" dirty="0">
                          <a:solidFill>
                            <a:srgbClr val="000000"/>
                          </a:solidFill>
                          <a:effectLst/>
                          <a:latin typeface="Arial"/>
                          <a:ea typeface="+mn-ea"/>
                          <a:cs typeface="+mn-cs"/>
                        </a:rPr>
                        <a:t>1 </a:t>
                      </a:r>
                    </a:p>
                  </a:txBody>
                  <a:tcPr marL="12701" marR="12701" marT="9522" marB="0" anchor="ctr"/>
                </a:tc>
                <a:tc>
                  <a:txBody>
                    <a:bodyPr/>
                    <a:lstStyle/>
                    <a:p>
                      <a:pPr marL="0" marR="0" lvl="0" indent="0" algn="l" defTabSz="422041" rtl="0" eaLnBrk="1" fontAlgn="ctr" latinLnBrk="0" hangingPunct="1">
                        <a:lnSpc>
                          <a:spcPct val="100000"/>
                        </a:lnSpc>
                        <a:spcBef>
                          <a:spcPts val="0"/>
                        </a:spcBef>
                        <a:spcAft>
                          <a:spcPts val="0"/>
                        </a:spcAft>
                        <a:buClrTx/>
                        <a:buSzTx/>
                        <a:buFontTx/>
                        <a:buNone/>
                        <a:tabLst/>
                        <a:defRPr/>
                      </a:pPr>
                      <a:r>
                        <a:rPr kumimoji="0" lang="en-ZA" sz="1600" b="0" i="0" u="none" strike="noStrike" kern="1200" dirty="0" err="1">
                          <a:solidFill>
                            <a:srgbClr val="000000"/>
                          </a:solidFill>
                          <a:effectLst/>
                          <a:latin typeface="Arial" pitchFamily="34" charset="0"/>
                          <a:ea typeface="+mn-ea"/>
                          <a:cs typeface="Arial" pitchFamily="34" charset="0"/>
                        </a:rPr>
                        <a:t>Taung</a:t>
                      </a:r>
                      <a:r>
                        <a:rPr kumimoji="0" lang="en-ZA" sz="1600" b="0" i="0" u="none" strike="noStrike" kern="1200" dirty="0">
                          <a:solidFill>
                            <a:srgbClr val="000000"/>
                          </a:solidFill>
                          <a:effectLst/>
                          <a:latin typeface="Arial" pitchFamily="34" charset="0"/>
                          <a:ea typeface="+mn-ea"/>
                          <a:cs typeface="Arial" pitchFamily="34" charset="0"/>
                        </a:rPr>
                        <a:t>/</a:t>
                      </a:r>
                      <a:r>
                        <a:rPr kumimoji="0" lang="en-ZA" sz="1600" b="0" i="0" u="none" strike="noStrike" kern="1200" dirty="0" err="1">
                          <a:solidFill>
                            <a:srgbClr val="000000"/>
                          </a:solidFill>
                          <a:effectLst/>
                          <a:latin typeface="Arial" pitchFamily="34" charset="0"/>
                          <a:ea typeface="+mn-ea"/>
                          <a:cs typeface="Arial" pitchFamily="34" charset="0"/>
                        </a:rPr>
                        <a:t>Naledi</a:t>
                      </a:r>
                      <a:r>
                        <a:rPr kumimoji="0" lang="en-ZA" sz="1600" b="0" i="0" u="none" strike="noStrike" kern="1200" baseline="0" dirty="0">
                          <a:solidFill>
                            <a:srgbClr val="000000"/>
                          </a:solidFill>
                          <a:effectLst/>
                          <a:latin typeface="Arial" pitchFamily="34" charset="0"/>
                          <a:ea typeface="+mn-ea"/>
                          <a:cs typeface="Arial" pitchFamily="34" charset="0"/>
                        </a:rPr>
                        <a:t> </a:t>
                      </a:r>
                      <a:r>
                        <a:rPr kumimoji="0" lang="en-ZA" sz="16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Bloemhof</a:t>
                      </a:r>
                      <a:r>
                        <a:rPr kumimoji="0" lang="en-ZA"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Bulk Water Supply  Project </a:t>
                      </a:r>
                    </a:p>
                  </a:txBody>
                  <a:tcPr marL="12701" marR="12701" marT="952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600" b="0" i="0" u="none" strike="noStrike" kern="1200" dirty="0">
                          <a:solidFill>
                            <a:srgbClr val="000000"/>
                          </a:solidFill>
                          <a:effectLst/>
                          <a:latin typeface="Arial" pitchFamily="34" charset="0"/>
                          <a:ea typeface="+mn-ea"/>
                          <a:cs typeface="Arial" pitchFamily="34" charset="0"/>
                        </a:rPr>
                        <a:t>7</a:t>
                      </a:r>
                      <a:r>
                        <a:rPr kumimoji="0" lang="en-ZA" sz="1600" b="0" i="0" u="none" strike="noStrike" kern="1200" dirty="0" smtClean="0">
                          <a:solidFill>
                            <a:srgbClr val="000000"/>
                          </a:solidFill>
                          <a:effectLst/>
                          <a:latin typeface="Arial" pitchFamily="34" charset="0"/>
                          <a:ea typeface="+mn-ea"/>
                          <a:cs typeface="Arial" pitchFamily="34" charset="0"/>
                        </a:rPr>
                        <a:t>0,728</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17" marB="0" anchor="b"/>
                </a:tc>
                <a:tc rowSpan="3">
                  <a:txBody>
                    <a:bodyPr/>
                    <a:lstStyle/>
                    <a:p>
                      <a:pPr marL="0" algn="ctr" rtl="0" eaLnBrk="1" fontAlgn="ctr" latinLnBrk="0" hangingPunct="1"/>
                      <a:r>
                        <a:rPr kumimoji="0" lang="en-US" sz="1600" b="0" i="0" u="none" strike="noStrike" kern="1200" dirty="0" smtClean="0">
                          <a:solidFill>
                            <a:srgbClr val="000000"/>
                          </a:solidFill>
                          <a:effectLst/>
                          <a:latin typeface="Arial" pitchFamily="34" charset="0"/>
                          <a:ea typeface="+mn-ea"/>
                          <a:cs typeface="Arial" pitchFamily="34" charset="0"/>
                        </a:rPr>
                        <a:t>29,104</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17" marB="0" anchor="ctr"/>
                </a:tc>
                <a:tc rowSpan="2">
                  <a:txBody>
                    <a:bodyPr/>
                    <a:lstStyle/>
                    <a:p>
                      <a:pPr marL="0" marR="0" indent="0" algn="r" defTabSz="42204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18,108</a:t>
                      </a:r>
                    </a:p>
                  </a:txBody>
                  <a:tcPr marL="10160" marR="10160" marT="7617" marB="0" anchor="b"/>
                </a:tc>
                <a:tc rowSpan="3">
                  <a:txBody>
                    <a:bodyPr/>
                    <a:lstStyle/>
                    <a:p>
                      <a:pPr marL="0" algn="l" rtl="0" eaLnBrk="1" fontAlgn="ctr" latinLnBrk="0" hangingPunct="1"/>
                      <a:r>
                        <a:rPr kumimoji="0" lang="en-ZA" sz="1600" b="0" i="0" u="none" strike="noStrike" kern="1200" dirty="0">
                          <a:solidFill>
                            <a:srgbClr val="000000"/>
                          </a:solidFill>
                          <a:effectLst/>
                          <a:latin typeface="Arial" pitchFamily="34" charset="0"/>
                          <a:ea typeface="+mn-ea"/>
                          <a:cs typeface="Arial" pitchFamily="34" charset="0"/>
                        </a:rPr>
                        <a:t> </a:t>
                      </a:r>
                      <a:r>
                        <a:rPr kumimoji="0" lang="en-ZA" sz="1600" b="0" i="0" u="none" strike="noStrike" kern="1200" dirty="0" smtClean="0">
                          <a:solidFill>
                            <a:srgbClr val="000000"/>
                          </a:solidFill>
                          <a:effectLst/>
                          <a:latin typeface="Arial" pitchFamily="34" charset="0"/>
                          <a:ea typeface="+mn-ea"/>
                          <a:cs typeface="Arial" pitchFamily="34" charset="0"/>
                        </a:rPr>
                        <a:t>A rollover </a:t>
                      </a:r>
                      <a:r>
                        <a:rPr kumimoji="0" lang="en-ZA" sz="1600" b="0" i="0" u="none" strike="noStrike" kern="1200" dirty="0">
                          <a:solidFill>
                            <a:srgbClr val="000000"/>
                          </a:solidFill>
                          <a:effectLst/>
                          <a:latin typeface="Arial" pitchFamily="34" charset="0"/>
                          <a:ea typeface="+mn-ea"/>
                          <a:cs typeface="Arial" pitchFamily="34" charset="0"/>
                        </a:rPr>
                        <a:t>of R27 million was requested by the </a:t>
                      </a:r>
                      <a:r>
                        <a:rPr kumimoji="0" lang="en-ZA" sz="1600" b="0" i="0" u="none" strike="noStrike" kern="1200" dirty="0" smtClean="0">
                          <a:solidFill>
                            <a:srgbClr val="000000"/>
                          </a:solidFill>
                          <a:effectLst/>
                          <a:latin typeface="Arial" pitchFamily="34" charset="0"/>
                          <a:ea typeface="+mn-ea"/>
                          <a:cs typeface="Arial" pitchFamily="34" charset="0"/>
                        </a:rPr>
                        <a:t>DM. </a:t>
                      </a:r>
                    </a:p>
                    <a:p>
                      <a:pPr marL="0" algn="l" rtl="0" eaLnBrk="1" fontAlgn="ctr" latinLnBrk="0" hangingPunct="1"/>
                      <a:endParaRPr kumimoji="0" lang="en-ZA" sz="1600" b="0" i="0" u="none" strike="noStrike" kern="1200" dirty="0" smtClean="0">
                        <a:solidFill>
                          <a:srgbClr val="000000"/>
                        </a:solidFill>
                        <a:effectLst/>
                        <a:latin typeface="Arial" pitchFamily="34" charset="0"/>
                        <a:ea typeface="+mn-ea"/>
                        <a:cs typeface="Arial" pitchFamily="34" charset="0"/>
                      </a:endParaRPr>
                    </a:p>
                    <a:p>
                      <a:pPr marL="0" algn="l" rtl="0" eaLnBrk="1" fontAlgn="ctr" latinLnBrk="0" hangingPunct="1"/>
                      <a:r>
                        <a:rPr kumimoji="0" lang="en-ZA" sz="1600" b="0" i="0" u="none" strike="noStrike" kern="1200" dirty="0" smtClean="0">
                          <a:solidFill>
                            <a:srgbClr val="000000"/>
                          </a:solidFill>
                          <a:effectLst/>
                          <a:latin typeface="Arial" pitchFamily="34" charset="0"/>
                          <a:ea typeface="+mn-ea"/>
                          <a:cs typeface="Arial" pitchFamily="34" charset="0"/>
                        </a:rPr>
                        <a:t>Still </a:t>
                      </a:r>
                      <a:r>
                        <a:rPr kumimoji="0" lang="en-ZA" sz="1600" b="0" i="0" u="none" strike="noStrike" kern="1200" dirty="0">
                          <a:solidFill>
                            <a:srgbClr val="000000"/>
                          </a:solidFill>
                          <a:effectLst/>
                          <a:latin typeface="Arial" pitchFamily="34" charset="0"/>
                          <a:ea typeface="+mn-ea"/>
                          <a:cs typeface="Arial" pitchFamily="34" charset="0"/>
                        </a:rPr>
                        <a:t>awaiting for approval from </a:t>
                      </a:r>
                      <a:r>
                        <a:rPr kumimoji="0" lang="en-ZA" sz="1600" b="0" i="0" u="none" strike="noStrike" kern="1200" dirty="0" smtClean="0">
                          <a:solidFill>
                            <a:srgbClr val="000000"/>
                          </a:solidFill>
                          <a:effectLst/>
                          <a:latin typeface="Arial" pitchFamily="34" charset="0"/>
                          <a:ea typeface="+mn-ea"/>
                          <a:cs typeface="Arial" pitchFamily="34" charset="0"/>
                        </a:rPr>
                        <a:t>National Treasury  </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17" marB="0" anchor="ctr"/>
                </a:tc>
                <a:extLst>
                  <a:ext uri="{0D108BD9-81ED-4DB2-BD59-A6C34878D82A}">
                    <a16:rowId xmlns:a16="http://schemas.microsoft.com/office/drawing/2014/main" xmlns="" val="10001"/>
                  </a:ext>
                </a:extLst>
              </a:tr>
              <a:tr h="0">
                <a:tc rowSpan="2">
                  <a:txBody>
                    <a:bodyPr/>
                    <a:lstStyle/>
                    <a:p>
                      <a:pPr marL="0" algn="ctr" rtl="0" eaLnBrk="1" fontAlgn="ctr" latinLnBrk="0" hangingPunct="1"/>
                      <a:r>
                        <a:rPr kumimoji="0" lang="en-ZA" sz="1600" b="0" i="0" u="none" strike="noStrike" kern="1200" dirty="0">
                          <a:solidFill>
                            <a:srgbClr val="000000"/>
                          </a:solidFill>
                          <a:effectLst/>
                          <a:latin typeface="Arial"/>
                          <a:ea typeface="+mn-ea"/>
                          <a:cs typeface="+mn-cs"/>
                        </a:rPr>
                        <a:t>2.</a:t>
                      </a:r>
                    </a:p>
                  </a:txBody>
                  <a:tcPr marL="12701" marR="12701" marT="9522" marB="0" anchor="ctr"/>
                </a:tc>
                <a:tc rowSpan="2">
                  <a:txBody>
                    <a:bodyPr/>
                    <a:lstStyle/>
                    <a:p>
                      <a:pPr marL="0" algn="l" rtl="0" eaLnBrk="1" fontAlgn="ctr" latinLnBrk="0" hangingPunct="1"/>
                      <a:r>
                        <a:rPr kumimoji="0" lang="en-ZA" sz="1600" b="0" i="0" u="none" strike="noStrike" kern="1200" dirty="0" err="1">
                          <a:solidFill>
                            <a:srgbClr val="000000"/>
                          </a:solidFill>
                          <a:effectLst/>
                          <a:latin typeface="Arial" pitchFamily="34" charset="0"/>
                          <a:ea typeface="+mn-ea"/>
                          <a:cs typeface="Arial" pitchFamily="34" charset="0"/>
                        </a:rPr>
                        <a:t>Bloemhof</a:t>
                      </a:r>
                      <a:r>
                        <a:rPr kumimoji="0" lang="en-ZA" sz="1600" b="0" i="0" u="none" strike="noStrike" kern="1200" baseline="0" dirty="0">
                          <a:solidFill>
                            <a:srgbClr val="000000"/>
                          </a:solidFill>
                          <a:effectLst/>
                          <a:latin typeface="Arial" pitchFamily="34" charset="0"/>
                          <a:ea typeface="+mn-ea"/>
                          <a:cs typeface="Arial" pitchFamily="34" charset="0"/>
                        </a:rPr>
                        <a:t> </a:t>
                      </a:r>
                      <a:r>
                        <a:rPr kumimoji="0" lang="en-ZA" sz="1600" b="0" i="0" u="none" strike="noStrike" kern="1200" baseline="0" dirty="0" smtClean="0">
                          <a:solidFill>
                            <a:srgbClr val="000000"/>
                          </a:solidFill>
                          <a:effectLst/>
                          <a:latin typeface="Arial" pitchFamily="34" charset="0"/>
                          <a:ea typeface="+mn-ea"/>
                          <a:cs typeface="Arial" pitchFamily="34" charset="0"/>
                        </a:rPr>
                        <a:t>Bulk Water Supply  </a:t>
                      </a:r>
                      <a:r>
                        <a:rPr kumimoji="0" lang="en-ZA" sz="1600" b="0" i="0" u="none" strike="noStrike" kern="1200" baseline="0" dirty="0">
                          <a:solidFill>
                            <a:srgbClr val="000000"/>
                          </a:solidFill>
                          <a:effectLst/>
                          <a:latin typeface="Arial" pitchFamily="34" charset="0"/>
                          <a:ea typeface="+mn-ea"/>
                          <a:cs typeface="Arial" pitchFamily="34" charset="0"/>
                        </a:rPr>
                        <a:t>Project </a:t>
                      </a:r>
                      <a:endParaRPr kumimoji="0" lang="en-ZA" sz="1600" b="0" i="0" u="none" strike="noStrike" kern="1200" dirty="0">
                        <a:solidFill>
                          <a:srgbClr val="000000"/>
                        </a:solidFill>
                        <a:effectLst/>
                        <a:latin typeface="Arial" pitchFamily="34" charset="0"/>
                        <a:ea typeface="+mn-ea"/>
                        <a:cs typeface="Arial" pitchFamily="34" charset="0"/>
                      </a:endParaRPr>
                    </a:p>
                  </a:txBody>
                  <a:tcPr marL="12701" marR="12701" marT="9522" marB="0" anchor="ctr"/>
                </a:tc>
                <a:tc rowSpan="2">
                  <a:txBody>
                    <a:bodyPr/>
                    <a:lstStyle/>
                    <a:p>
                      <a:pPr marL="0" algn="ctr" rtl="0" eaLnBrk="1" fontAlgn="ctr" latinLnBrk="0" hangingPunct="1"/>
                      <a:r>
                        <a:rPr kumimoji="0" lang="en-US" sz="1600" b="0" i="0" u="none" strike="noStrike" kern="1200" dirty="0" smtClean="0">
                          <a:solidFill>
                            <a:srgbClr val="000000"/>
                          </a:solidFill>
                          <a:effectLst/>
                          <a:latin typeface="Arial" pitchFamily="34" charset="0"/>
                          <a:ea typeface="+mn-ea"/>
                          <a:cs typeface="Arial" pitchFamily="34" charset="0"/>
                        </a:rPr>
                        <a:t>65,915</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17" marB="0" anchor="b"/>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74843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indent="0" algn="r" defTabSz="42204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10,996</a:t>
                      </a:r>
                    </a:p>
                  </a:txBody>
                  <a:tcPr marL="10160" marR="10160" marT="7617" marB="0" anchor="b"/>
                </a:tc>
                <a:tc vMerge="1">
                  <a:txBody>
                    <a:bodyPr/>
                    <a:lstStyle/>
                    <a:p>
                      <a:endParaRPr lang="en-ZA"/>
                    </a:p>
                  </a:txBody>
                  <a:tcPr/>
                </a:tc>
                <a:extLst>
                  <a:ext uri="{0D108BD9-81ED-4DB2-BD59-A6C34878D82A}">
                    <a16:rowId xmlns:a16="http://schemas.microsoft.com/office/drawing/2014/main" xmlns="" val="10003"/>
                  </a:ext>
                </a:extLst>
              </a:tr>
              <a:tr h="1003604">
                <a:tc gridSpan="6">
                  <a:txBody>
                    <a:bodyPr/>
                    <a:lstStyle/>
                    <a:p>
                      <a:pPr marL="0" algn="l" rtl="0" eaLnBrk="1" fontAlgn="ctr" latinLnBrk="0" hangingPunct="1"/>
                      <a:r>
                        <a:rPr kumimoji="0" lang="en-ZA" sz="1800" b="1" i="0" u="none" strike="noStrike" kern="1200" dirty="0">
                          <a:solidFill>
                            <a:srgbClr val="000000"/>
                          </a:solidFill>
                          <a:effectLst/>
                          <a:latin typeface="Arial"/>
                          <a:ea typeface="+mn-ea"/>
                          <a:cs typeface="+mn-cs"/>
                        </a:rPr>
                        <a:t>High Impact Priority Projects</a:t>
                      </a:r>
                    </a:p>
                    <a:p>
                      <a:pPr marL="285750" indent="-285750" algn="l" rtl="0" eaLnBrk="1" fontAlgn="ctr" latinLnBrk="0" hangingPunct="1">
                        <a:buFont typeface="Arial" panose="020B0604020202020204" pitchFamily="34" charset="0"/>
                        <a:buChar char="•"/>
                      </a:pPr>
                      <a:r>
                        <a:rPr kumimoji="0" lang="en-ZA" sz="1800" b="0" i="0" u="none" strike="noStrike" kern="1200" dirty="0">
                          <a:solidFill>
                            <a:schemeClr val="tx1"/>
                          </a:solidFill>
                          <a:effectLst/>
                          <a:latin typeface="Arial"/>
                          <a:ea typeface="+mn-ea"/>
                          <a:cs typeface="+mn-cs"/>
                        </a:rPr>
                        <a:t>Taung BWS -The project covers the entire Taung and</a:t>
                      </a:r>
                      <a:r>
                        <a:rPr kumimoji="0" lang="en-ZA" sz="1800" b="0" i="0" u="none" strike="noStrike" kern="1200" baseline="0" dirty="0">
                          <a:solidFill>
                            <a:schemeClr val="tx1"/>
                          </a:solidFill>
                          <a:effectLst/>
                          <a:latin typeface="Arial"/>
                          <a:ea typeface="+mn-ea"/>
                          <a:cs typeface="+mn-cs"/>
                        </a:rPr>
                        <a:t> its surrounding area .There are 52 villages to be covered under the Taung/</a:t>
                      </a:r>
                      <a:r>
                        <a:rPr kumimoji="0" lang="en-ZA" sz="1800" b="0" i="0" u="none" strike="noStrike" kern="1200" baseline="0" dirty="0" err="1">
                          <a:solidFill>
                            <a:schemeClr val="tx1"/>
                          </a:solidFill>
                          <a:effectLst/>
                          <a:latin typeface="Arial"/>
                          <a:ea typeface="+mn-ea"/>
                          <a:cs typeface="+mn-cs"/>
                        </a:rPr>
                        <a:t>Naledi</a:t>
                      </a:r>
                      <a:r>
                        <a:rPr kumimoji="0" lang="en-ZA" sz="1800" b="0" i="0" u="none" strike="noStrike" kern="1200" baseline="0" dirty="0">
                          <a:solidFill>
                            <a:schemeClr val="tx1"/>
                          </a:solidFill>
                          <a:effectLst/>
                          <a:latin typeface="Arial"/>
                          <a:ea typeface="+mn-ea"/>
                          <a:cs typeface="+mn-cs"/>
                        </a:rPr>
                        <a:t> project .The project will </a:t>
                      </a:r>
                      <a:r>
                        <a:rPr kumimoji="0" lang="en-ZA" sz="1800" b="0" i="0" u="none" strike="noStrike" kern="1200" baseline="0" dirty="0" smtClean="0">
                          <a:solidFill>
                            <a:schemeClr val="tx1"/>
                          </a:solidFill>
                          <a:effectLst/>
                          <a:latin typeface="Arial"/>
                          <a:ea typeface="+mn-ea"/>
                          <a:cs typeface="+mn-cs"/>
                        </a:rPr>
                        <a:t>allow for the exclusive use of the </a:t>
                      </a:r>
                      <a:r>
                        <a:rPr kumimoji="0" lang="en-ZA" sz="1800" b="0" i="0" u="none" strike="noStrike" kern="1200" baseline="0" dirty="0" err="1" smtClean="0">
                          <a:solidFill>
                            <a:schemeClr val="tx1"/>
                          </a:solidFill>
                          <a:effectLst/>
                          <a:latin typeface="Arial"/>
                          <a:ea typeface="+mn-ea"/>
                          <a:cs typeface="+mn-cs"/>
                        </a:rPr>
                        <a:t>Pudimoe</a:t>
                      </a:r>
                      <a:r>
                        <a:rPr kumimoji="0" lang="en-ZA" sz="1800" b="0" i="0" u="none" strike="noStrike" kern="1200" baseline="0" dirty="0" smtClean="0">
                          <a:solidFill>
                            <a:schemeClr val="tx1"/>
                          </a:solidFill>
                          <a:effectLst/>
                          <a:latin typeface="Arial"/>
                          <a:ea typeface="+mn-ea"/>
                          <a:cs typeface="+mn-cs"/>
                        </a:rPr>
                        <a:t> water treatment plant for  </a:t>
                      </a:r>
                      <a:r>
                        <a:rPr kumimoji="0" lang="en-ZA" sz="1800" b="0" i="0" u="none" strike="noStrike" kern="1200" baseline="0" dirty="0" err="1" smtClean="0">
                          <a:solidFill>
                            <a:schemeClr val="tx1"/>
                          </a:solidFill>
                          <a:effectLst/>
                          <a:latin typeface="Arial"/>
                          <a:ea typeface="+mn-ea"/>
                          <a:cs typeface="+mn-cs"/>
                        </a:rPr>
                        <a:t>Pudumong</a:t>
                      </a:r>
                      <a:r>
                        <a:rPr kumimoji="0" lang="en-ZA" sz="1800" b="0" i="0" u="none" strike="noStrike" kern="1200" baseline="0" dirty="0" smtClean="0">
                          <a:solidFill>
                            <a:schemeClr val="tx1"/>
                          </a:solidFill>
                          <a:effectLst/>
                          <a:latin typeface="Arial"/>
                          <a:ea typeface="+mn-ea"/>
                          <a:cs typeface="+mn-cs"/>
                        </a:rPr>
                        <a:t> and surrounding villages</a:t>
                      </a:r>
                      <a:endParaRPr kumimoji="0" lang="en-ZA" sz="1800" b="0" i="0" u="none" strike="noStrike" kern="1200" baseline="0" dirty="0">
                        <a:solidFill>
                          <a:schemeClr val="tx1"/>
                        </a:solidFill>
                        <a:effectLst/>
                        <a:latin typeface="Arial"/>
                        <a:ea typeface="+mn-ea"/>
                        <a:cs typeface="+mn-cs"/>
                      </a:endParaRPr>
                    </a:p>
                    <a:p>
                      <a:pPr marL="0" algn="l" rtl="0" eaLnBrk="1" fontAlgn="ctr" latinLnBrk="0" hangingPunct="1"/>
                      <a:endParaRPr kumimoji="0" lang="en-ZA" sz="1800" b="0" i="0" u="none" strike="noStrike" kern="1200" baseline="0" dirty="0">
                        <a:solidFill>
                          <a:schemeClr val="tx1"/>
                        </a:solidFill>
                        <a:effectLst/>
                        <a:latin typeface="Arial"/>
                        <a:ea typeface="+mn-ea"/>
                        <a:cs typeface="+mn-cs"/>
                      </a:endParaRPr>
                    </a:p>
                    <a:p>
                      <a:pPr marL="285750" indent="-285750" algn="l" rtl="0" eaLnBrk="1" fontAlgn="ctr" latinLnBrk="0" hangingPunct="1">
                        <a:buFont typeface="Arial" panose="020B0604020202020204" pitchFamily="34" charset="0"/>
                        <a:buChar char="•"/>
                      </a:pPr>
                      <a:r>
                        <a:rPr kumimoji="0" lang="en-ZA" sz="1800" b="0" i="0" u="none" strike="noStrike" kern="1200" baseline="0" dirty="0">
                          <a:solidFill>
                            <a:schemeClr val="tx1"/>
                          </a:solidFill>
                          <a:effectLst/>
                          <a:latin typeface="Arial"/>
                          <a:ea typeface="+mn-ea"/>
                          <a:cs typeface="+mn-cs"/>
                        </a:rPr>
                        <a:t>Bloemhof  BWS – The project covers 5 area include Schweitzer Reneke and </a:t>
                      </a:r>
                      <a:r>
                        <a:rPr kumimoji="0" lang="en-ZA" sz="1800" b="0" i="0" u="none" strike="noStrike" kern="1200" baseline="0" dirty="0" err="1" smtClean="0">
                          <a:solidFill>
                            <a:schemeClr val="tx1"/>
                          </a:solidFill>
                          <a:effectLst/>
                          <a:latin typeface="Arial"/>
                          <a:ea typeface="+mn-ea"/>
                          <a:cs typeface="+mn-cs"/>
                        </a:rPr>
                        <a:t>Ipelegeng</a:t>
                      </a:r>
                      <a:r>
                        <a:rPr kumimoji="0" lang="en-ZA" sz="1800" b="0" i="0" u="none" strike="noStrike" kern="1200" baseline="0" dirty="0" smtClean="0">
                          <a:solidFill>
                            <a:schemeClr val="tx1"/>
                          </a:solidFill>
                          <a:effectLst/>
                          <a:latin typeface="Arial"/>
                          <a:ea typeface="+mn-ea"/>
                          <a:cs typeface="+mn-cs"/>
                        </a:rPr>
                        <a:t>. The </a:t>
                      </a:r>
                      <a:r>
                        <a:rPr kumimoji="0" lang="en-ZA" sz="1800" b="0" i="0" u="none" strike="noStrike" kern="1200" baseline="0" dirty="0">
                          <a:solidFill>
                            <a:schemeClr val="tx1"/>
                          </a:solidFill>
                          <a:effectLst/>
                          <a:latin typeface="Arial"/>
                          <a:ea typeface="+mn-ea"/>
                          <a:cs typeface="+mn-cs"/>
                        </a:rPr>
                        <a:t>project augment then existing supply since it already stressed due to the population growth and </a:t>
                      </a:r>
                      <a:r>
                        <a:rPr kumimoji="0" lang="en-ZA" sz="1800" b="0" i="0" u="none" strike="noStrike" kern="1200" baseline="0" dirty="0" smtClean="0">
                          <a:solidFill>
                            <a:schemeClr val="tx1"/>
                          </a:solidFill>
                          <a:effectLst/>
                          <a:latin typeface="Arial"/>
                          <a:ea typeface="+mn-ea"/>
                          <a:cs typeface="+mn-cs"/>
                        </a:rPr>
                        <a:t>development.</a:t>
                      </a:r>
                      <a:endParaRPr kumimoji="0" lang="en-ZA" sz="1800" b="0" i="0" u="none" strike="noStrike" kern="1200" baseline="0" dirty="0">
                        <a:solidFill>
                          <a:schemeClr val="tx1"/>
                        </a:solidFill>
                        <a:effectLst/>
                        <a:latin typeface="Arial"/>
                        <a:ea typeface="+mn-ea"/>
                        <a:cs typeface="+mn-cs"/>
                      </a:endParaRPr>
                    </a:p>
                  </a:txBody>
                  <a:tcPr marL="12701" marR="12701" marT="9522" marB="0"/>
                </a:tc>
                <a:tc hMerge="1">
                  <a:txBody>
                    <a:bodyPr/>
                    <a:lstStyle/>
                    <a:p>
                      <a:pPr marL="0" algn="ctr" rtl="0" eaLnBrk="1" fontAlgn="ctr" latinLnBrk="0" hangingPunct="1"/>
                      <a:endParaRPr kumimoji="0" lang="en-ZA" sz="1100" b="0" i="0" u="none" strike="noStrike" kern="1200" dirty="0">
                        <a:solidFill>
                          <a:srgbClr val="000000"/>
                        </a:solidFill>
                        <a:effectLst/>
                        <a:latin typeface="Arial" pitchFamily="34" charset="0"/>
                        <a:ea typeface="+mn-ea"/>
                        <a:cs typeface="Arial" pitchFamily="34" charset="0"/>
                      </a:endParaRPr>
                    </a:p>
                  </a:txBody>
                  <a:tcPr marL="9526" marR="9526" marT="9523" marB="0" anchor="ctr"/>
                </a:tc>
                <a:tc hMerge="1">
                  <a:txBody>
                    <a:bodyPr/>
                    <a:lstStyle/>
                    <a:p>
                      <a:pPr marL="0" algn="ctr" rtl="0" eaLnBrk="1" fontAlgn="ctr" latinLnBrk="0" hangingPunct="1"/>
                      <a:endParaRPr kumimoji="0" lang="en-ZA" sz="1100" b="0" i="0" u="none" strike="noStrike" kern="1200" dirty="0">
                        <a:solidFill>
                          <a:srgbClr val="000000"/>
                        </a:solidFill>
                        <a:effectLst/>
                        <a:latin typeface="Arial" pitchFamily="34" charset="0"/>
                        <a:ea typeface="+mn-ea"/>
                        <a:cs typeface="Arial" pitchFamily="34" charset="0"/>
                      </a:endParaRPr>
                    </a:p>
                  </a:txBody>
                  <a:tcPr marL="7620" marR="7620" marT="7618" marB="0" anchor="ctr"/>
                </a:tc>
                <a:tc hMerge="1">
                  <a:txBody>
                    <a:bodyPr/>
                    <a:lstStyle/>
                    <a:p>
                      <a:pPr marL="0" algn="ctr" rtl="0" eaLnBrk="1" fontAlgn="ctr" latinLnBrk="0" hangingPunct="1"/>
                      <a:endParaRPr kumimoji="0" lang="en-ZA" sz="1100" b="0" i="0" u="none" strike="noStrike" kern="1200" dirty="0">
                        <a:solidFill>
                          <a:srgbClr val="000000"/>
                        </a:solidFill>
                        <a:effectLst/>
                        <a:latin typeface="Arial" pitchFamily="34" charset="0"/>
                        <a:ea typeface="+mn-ea"/>
                        <a:cs typeface="Arial" pitchFamily="34" charset="0"/>
                      </a:endParaRPr>
                    </a:p>
                  </a:txBody>
                  <a:tcPr marL="7620" marR="7620" marT="7618" marB="0" anchor="ctr"/>
                </a:tc>
                <a:tc hMerge="1">
                  <a:txBody>
                    <a:bodyPr/>
                    <a:lstStyle/>
                    <a:p>
                      <a:pPr algn="ctr"/>
                      <a:endParaRPr lang="en-US" sz="1100" dirty="0">
                        <a:latin typeface="Arial" pitchFamily="34" charset="0"/>
                        <a:cs typeface="Arial" pitchFamily="34" charset="0"/>
                      </a:endParaRPr>
                    </a:p>
                  </a:txBody>
                  <a:tcPr marL="7620" marR="7620" marT="7618" marB="0" anchor="ctr"/>
                </a:tc>
                <a:tc hMerge="1">
                  <a:txBody>
                    <a:bodyPr/>
                    <a:lstStyle/>
                    <a:p>
                      <a:pPr marL="0" algn="l" rtl="0" eaLnBrk="1" fontAlgn="ctr" latinLnBrk="0" hangingPunct="1"/>
                      <a:endParaRPr kumimoji="0" lang="en-ZA" sz="1100" b="0" i="0" u="none" strike="noStrike" kern="1200" dirty="0">
                        <a:solidFill>
                          <a:srgbClr val="000000"/>
                        </a:solidFill>
                        <a:effectLst/>
                        <a:latin typeface="Arial" pitchFamily="34" charset="0"/>
                        <a:ea typeface="+mn-ea"/>
                        <a:cs typeface="Arial" pitchFamily="34" charset="0"/>
                      </a:endParaRPr>
                    </a:p>
                  </a:txBody>
                  <a:tcPr marL="7620" marR="7620" marT="7618" marB="0" anchor="ct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47</a:t>
            </a:fld>
            <a:endParaRPr lang="en-US" altLang="en-US" dirty="0">
              <a:solidFill>
                <a:prstClr val="black"/>
              </a:solidFill>
              <a:ea typeface="ＭＳ Ｐゴシック" pitchFamily="34" charset="-128"/>
            </a:endParaRPr>
          </a:p>
        </p:txBody>
      </p:sp>
      <p:sp>
        <p:nvSpPr>
          <p:cNvPr id="3" name="Rectangle 2"/>
          <p:cNvSpPr/>
          <p:nvPr/>
        </p:nvSpPr>
        <p:spPr>
          <a:xfrm>
            <a:off x="609600" y="274638"/>
            <a:ext cx="10972800" cy="646331"/>
          </a:xfrm>
          <a:prstGeom prst="rect">
            <a:avLst/>
          </a:prstGeom>
        </p:spPr>
        <p:txBody>
          <a:bodyPr wrap="square">
            <a:spAutoFit/>
          </a:bodyPr>
          <a:lstStyle/>
          <a:p>
            <a:pPr algn="ctr"/>
            <a:r>
              <a:rPr lang="en-ZA" altLang="en-US" sz="3600" dirty="0">
                <a:latin typeface="Arial" panose="020B0604020202020204" pitchFamily="34" charset="0"/>
                <a:ea typeface="MS PGothic" pitchFamily="34" charset="-128"/>
                <a:cs typeface="Arial" panose="020B0604020202020204" pitchFamily="34" charset="0"/>
              </a:rPr>
              <a:t>RBIG (5B)  2020/2021 </a:t>
            </a:r>
            <a:r>
              <a:rPr lang="en-ZA" altLang="en-US" sz="3600" dirty="0" smtClean="0">
                <a:latin typeface="Arial" panose="020B0604020202020204" pitchFamily="34" charset="0"/>
                <a:ea typeface="MS PGothic" pitchFamily="34" charset="-128"/>
                <a:cs typeface="Arial" panose="020B0604020202020204" pitchFamily="34" charset="0"/>
              </a:rPr>
              <a:t>Grant Allocations</a:t>
            </a:r>
            <a:endParaRPr lang="en-Z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2697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idx="1"/>
            <p:extLst>
              <p:ext uri="{D42A27DB-BD31-4B8C-83A1-F6EECF244321}">
                <p14:modId xmlns:p14="http://schemas.microsoft.com/office/powerpoint/2010/main" xmlns="" val="361429175"/>
              </p:ext>
            </p:extLst>
          </p:nvPr>
        </p:nvGraphicFramePr>
        <p:xfrm>
          <a:off x="609601" y="618086"/>
          <a:ext cx="11277600" cy="5351847"/>
        </p:xfrm>
        <a:graphic>
          <a:graphicData uri="http://schemas.openxmlformats.org/drawingml/2006/table">
            <a:tbl>
              <a:tblPr firstRow="1" bandRow="1">
                <a:tableStyleId>{5C22544A-7EE6-4342-B048-85BDC9FD1C3A}</a:tableStyleId>
              </a:tblPr>
              <a:tblGrid>
                <a:gridCol w="744032">
                  <a:extLst>
                    <a:ext uri="{9D8B030D-6E8A-4147-A177-3AD203B41FA5}">
                      <a16:colId xmlns:a16="http://schemas.microsoft.com/office/drawing/2014/main" xmlns="" val="20000"/>
                    </a:ext>
                  </a:extLst>
                </a:gridCol>
                <a:gridCol w="1947141">
                  <a:extLst>
                    <a:ext uri="{9D8B030D-6E8A-4147-A177-3AD203B41FA5}">
                      <a16:colId xmlns:a16="http://schemas.microsoft.com/office/drawing/2014/main" xmlns="" val="20001"/>
                    </a:ext>
                  </a:extLst>
                </a:gridCol>
                <a:gridCol w="2025370">
                  <a:extLst>
                    <a:ext uri="{9D8B030D-6E8A-4147-A177-3AD203B41FA5}">
                      <a16:colId xmlns:a16="http://schemas.microsoft.com/office/drawing/2014/main" xmlns="" val="20002"/>
                    </a:ext>
                  </a:extLst>
                </a:gridCol>
                <a:gridCol w="6561057">
                  <a:extLst>
                    <a:ext uri="{9D8B030D-6E8A-4147-A177-3AD203B41FA5}">
                      <a16:colId xmlns:a16="http://schemas.microsoft.com/office/drawing/2014/main" xmlns="" val="20003"/>
                    </a:ext>
                  </a:extLst>
                </a:gridCol>
              </a:tblGrid>
              <a:tr h="444567">
                <a:tc>
                  <a:txBody>
                    <a:bodyPr/>
                    <a:lstStyle/>
                    <a:p>
                      <a:pPr algn="ctr" fontAlgn="b"/>
                      <a:r>
                        <a:rPr lang="en-ZA" sz="1400" b="1" i="0" u="none" strike="noStrike" dirty="0" smtClean="0">
                          <a:solidFill>
                            <a:schemeClr val="bg1"/>
                          </a:solidFill>
                          <a:latin typeface="Arial" pitchFamily="34" charset="0"/>
                          <a:cs typeface="Arial" pitchFamily="34" charset="0"/>
                        </a:rPr>
                        <a:t>No</a:t>
                      </a:r>
                      <a:endParaRPr lang="en-ZA" sz="1400" b="1" i="0" u="none" strike="noStrike" dirty="0">
                        <a:solidFill>
                          <a:schemeClr val="bg1"/>
                        </a:solidFill>
                        <a:latin typeface="Arial" pitchFamily="34" charset="0"/>
                        <a:cs typeface="Arial" pitchFamily="34" charset="0"/>
                      </a:endParaRPr>
                    </a:p>
                  </a:txBody>
                  <a:tcPr marL="12701" marR="12701" marT="9526" marB="0" anchor="ctr"/>
                </a:tc>
                <a:tc>
                  <a:txBody>
                    <a:bodyPr/>
                    <a:lstStyle/>
                    <a:p>
                      <a:pPr algn="ctr" fontAlgn="b"/>
                      <a:r>
                        <a:rPr lang="en-ZA" sz="1400" b="1" i="0" u="none" strike="noStrike" dirty="0" smtClean="0">
                          <a:solidFill>
                            <a:schemeClr val="bg1"/>
                          </a:solidFill>
                          <a:latin typeface="Arial" pitchFamily="34" charset="0"/>
                          <a:cs typeface="Arial" pitchFamily="34" charset="0"/>
                        </a:rPr>
                        <a:t>Project Name </a:t>
                      </a:r>
                      <a:endParaRPr lang="en-ZA" sz="1400" b="1" i="0" u="none" strike="noStrike" dirty="0">
                        <a:solidFill>
                          <a:schemeClr val="bg1"/>
                        </a:solidFill>
                        <a:latin typeface="Arial" pitchFamily="34" charset="0"/>
                        <a:cs typeface="Arial" pitchFamily="34" charset="0"/>
                      </a:endParaRPr>
                    </a:p>
                  </a:txBody>
                  <a:tcPr marL="12701" marR="12701" marT="9526" marB="0" anchor="ctr"/>
                </a:tc>
                <a:tc>
                  <a:txBody>
                    <a:bodyPr/>
                    <a:lstStyle/>
                    <a:p>
                      <a:pPr algn="ctr" fontAlgn="b"/>
                      <a:r>
                        <a:rPr lang="en-ZA" sz="1400" b="1" i="0" u="none" strike="noStrike" dirty="0">
                          <a:solidFill>
                            <a:schemeClr val="bg1"/>
                          </a:solidFill>
                          <a:latin typeface="Arial" pitchFamily="34" charset="0"/>
                          <a:cs typeface="Arial" pitchFamily="34" charset="0"/>
                        </a:rPr>
                        <a:t>2020/21</a:t>
                      </a:r>
                      <a:r>
                        <a:rPr lang="en-ZA" sz="1400" b="1" i="0" u="none" strike="noStrike" baseline="0" dirty="0">
                          <a:solidFill>
                            <a:schemeClr val="bg1"/>
                          </a:solidFill>
                          <a:latin typeface="Arial" pitchFamily="34" charset="0"/>
                          <a:cs typeface="Arial" pitchFamily="34" charset="0"/>
                        </a:rPr>
                        <a:t>  </a:t>
                      </a:r>
                      <a:r>
                        <a:rPr lang="en-ZA" sz="1400" b="1" i="0" u="none" strike="noStrike" baseline="0" dirty="0" smtClean="0">
                          <a:solidFill>
                            <a:schemeClr val="bg1"/>
                          </a:solidFill>
                          <a:latin typeface="Arial" pitchFamily="34" charset="0"/>
                          <a:cs typeface="Arial" pitchFamily="34" charset="0"/>
                        </a:rPr>
                        <a:t>Allocation</a:t>
                      </a:r>
                      <a:endParaRPr lang="en-ZA" sz="1400" b="1" i="0" u="none" strike="noStrike" dirty="0">
                        <a:solidFill>
                          <a:schemeClr val="bg1"/>
                        </a:solidFill>
                        <a:latin typeface="Arial" pitchFamily="34" charset="0"/>
                        <a:cs typeface="Arial" pitchFamily="34" charset="0"/>
                      </a:endParaRPr>
                    </a:p>
                  </a:txBody>
                  <a:tcPr marL="12701" marR="12701" marT="9526" marB="0" anchor="ctr"/>
                </a:tc>
                <a:tc>
                  <a:txBody>
                    <a:bodyPr/>
                    <a:lstStyle/>
                    <a:p>
                      <a:pPr algn="ctr" fontAlgn="b"/>
                      <a:r>
                        <a:rPr lang="en-ZA" sz="1400" b="1" i="0" u="none" strike="noStrike" dirty="0">
                          <a:solidFill>
                            <a:schemeClr val="bg1"/>
                          </a:solidFill>
                          <a:latin typeface="Arial" pitchFamily="34" charset="0"/>
                          <a:cs typeface="Arial" pitchFamily="34" charset="0"/>
                        </a:rPr>
                        <a:t>2020/21 Expenditure</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Physical Progress </a:t>
                      </a:r>
                    </a:p>
                  </a:txBody>
                  <a:tcPr marL="12701" marR="12701" marT="9526" marB="0" anchor="ctr"/>
                </a:tc>
                <a:extLst>
                  <a:ext uri="{0D108BD9-81ED-4DB2-BD59-A6C34878D82A}">
                    <a16:rowId xmlns:a16="http://schemas.microsoft.com/office/drawing/2014/main" xmlns="" val="10000"/>
                  </a:ext>
                </a:extLst>
              </a:tr>
              <a:tr h="377913">
                <a:tc>
                  <a:txBody>
                    <a:bodyPr/>
                    <a:lstStyle/>
                    <a:p>
                      <a:pPr marL="0" algn="ctr" rtl="0" eaLnBrk="1" fontAlgn="ctr" latinLnBrk="0" hangingPunct="1"/>
                      <a:r>
                        <a:rPr kumimoji="0" lang="en-ZA" sz="1400" b="1" i="0" u="none" strike="noStrike" kern="1200" dirty="0">
                          <a:solidFill>
                            <a:srgbClr val="000000"/>
                          </a:solidFill>
                          <a:effectLst/>
                          <a:latin typeface="Arial" pitchFamily="34" charset="0"/>
                          <a:ea typeface="+mn-ea"/>
                          <a:cs typeface="Arial" pitchFamily="34" charset="0"/>
                        </a:rPr>
                        <a:t>1.</a:t>
                      </a:r>
                    </a:p>
                  </a:txBody>
                  <a:tcPr marL="12701" marR="12701" marT="9526" marB="0" anchor="ctr"/>
                </a:tc>
                <a:tc>
                  <a:txBody>
                    <a:bodyPr/>
                    <a:lstStyle/>
                    <a:p>
                      <a:pPr algn="l" fontAlgn="ctr"/>
                      <a:r>
                        <a:rPr lang="en-US" sz="1400" b="0" i="0" u="none" strike="noStrike" dirty="0">
                          <a:latin typeface="Arial" pitchFamily="34" charset="0"/>
                          <a:cs typeface="Arial" pitchFamily="34" charset="0"/>
                        </a:rPr>
                        <a:t>Madibeng Bulk Water Supply</a:t>
                      </a:r>
                    </a:p>
                  </a:txBody>
                  <a:tcPr marL="0" marR="0" marT="0" marB="0" anchor="ctr"/>
                </a:tc>
                <a:tc>
                  <a:txBody>
                    <a:bodyPr/>
                    <a:lstStyle/>
                    <a:p>
                      <a:pPr algn="r" fontAlgn="ctr"/>
                      <a:r>
                        <a:rPr lang="en-US" sz="1400" b="0" i="0" u="none" strike="noStrike" dirty="0" smtClean="0">
                          <a:latin typeface="Arial" pitchFamily="34" charset="0"/>
                          <a:cs typeface="Arial" pitchFamily="34" charset="0"/>
                        </a:rPr>
                        <a:t>120,000,000</a:t>
                      </a:r>
                      <a:endParaRPr lang="en-US" sz="1400" b="0" i="0" u="none" strike="noStrike" dirty="0">
                        <a:latin typeface="Arial" pitchFamily="34" charset="0"/>
                        <a:cs typeface="Arial" pitchFamily="34" charset="0"/>
                      </a:endParaRPr>
                    </a:p>
                  </a:txBody>
                  <a:tcPr marL="0" marR="0" marT="0" marB="0" anchor="ctr"/>
                </a:tc>
                <a:tc>
                  <a:txBody>
                    <a:bodyPr/>
                    <a:lstStyle/>
                    <a:p>
                      <a:pPr marL="84138" indent="0" algn="just" fontAlgn="b"/>
                      <a:r>
                        <a:rPr kumimoji="0" lang="en-US" sz="1400" b="0" i="0" u="none" strike="noStrike" kern="1200" dirty="0">
                          <a:solidFill>
                            <a:schemeClr val="tx1"/>
                          </a:solidFill>
                          <a:effectLst/>
                          <a:latin typeface="Arial" pitchFamily="34" charset="0"/>
                          <a:ea typeface="+mn-ea"/>
                          <a:cs typeface="Arial" pitchFamily="34" charset="0"/>
                        </a:rPr>
                        <a:t>The contractor is on site, only DWS CU working. The private contractor to return onsite after approval of the VO’s .The Abstraction pump station is 100% completed. The physical progress on upgrade of water works is 59</a:t>
                      </a:r>
                      <a:r>
                        <a:rPr kumimoji="0" lang="en-US" sz="1400" b="0" i="0" u="none" strike="noStrike" kern="1200" dirty="0" smtClean="0">
                          <a:solidFill>
                            <a:schemeClr val="tx1"/>
                          </a:solidFill>
                          <a:effectLst/>
                          <a:latin typeface="Arial" pitchFamily="34" charset="0"/>
                          <a:ea typeface="+mn-ea"/>
                          <a:cs typeface="Arial" pitchFamily="34" charset="0"/>
                        </a:rPr>
                        <a:t>%. Anticipate </a:t>
                      </a:r>
                      <a:r>
                        <a:rPr kumimoji="0" lang="en-US" sz="1400" b="0" i="0" u="none" strike="noStrike" kern="1200" dirty="0">
                          <a:solidFill>
                            <a:schemeClr val="tx1"/>
                          </a:solidFill>
                          <a:effectLst/>
                          <a:latin typeface="Arial" pitchFamily="34" charset="0"/>
                          <a:ea typeface="+mn-ea"/>
                          <a:cs typeface="Arial" pitchFamily="34" charset="0"/>
                        </a:rPr>
                        <a:t>completion date Aug 2021 .</a:t>
                      </a:r>
                      <a:endParaRPr kumimoji="0" lang="en-ZA" sz="1400" b="0" i="0" u="none" strike="noStrike" kern="1200" dirty="0">
                        <a:solidFill>
                          <a:schemeClr val="tx1"/>
                        </a:solidFill>
                        <a:effectLst/>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xmlns="" val="10001"/>
                  </a:ext>
                </a:extLst>
              </a:tr>
              <a:tr h="506700">
                <a:tc>
                  <a:txBody>
                    <a:bodyPr/>
                    <a:lstStyle/>
                    <a:p>
                      <a:pPr marL="0" algn="ctr" rtl="0" eaLnBrk="1" fontAlgn="ctr" latinLnBrk="0" hangingPunct="1"/>
                      <a:r>
                        <a:rPr kumimoji="0" lang="en-ZA" sz="1400" b="1" i="0" u="none" strike="noStrike" kern="1200" dirty="0">
                          <a:solidFill>
                            <a:srgbClr val="000000"/>
                          </a:solidFill>
                          <a:effectLst/>
                          <a:latin typeface="Arial" pitchFamily="34" charset="0"/>
                          <a:ea typeface="+mn-ea"/>
                          <a:cs typeface="Arial" pitchFamily="34" charset="0"/>
                        </a:rPr>
                        <a:t>2</a:t>
                      </a:r>
                    </a:p>
                  </a:txBody>
                  <a:tcPr marL="12701" marR="12701" marT="9526" marB="0" anchor="ctr"/>
                </a:tc>
                <a:tc>
                  <a:txBody>
                    <a:bodyPr/>
                    <a:lstStyle/>
                    <a:p>
                      <a:pPr algn="l" fontAlgn="ctr"/>
                      <a:r>
                        <a:rPr lang="en-US" sz="1400" b="0" i="0" u="none" strike="noStrike" dirty="0">
                          <a:latin typeface="Arial" pitchFamily="34" charset="0"/>
                          <a:cs typeface="Arial" pitchFamily="34" charset="0"/>
                        </a:rPr>
                        <a:t>Moretele</a:t>
                      </a:r>
                      <a:r>
                        <a:rPr lang="en-US" sz="1400" b="0" i="0" u="none" strike="noStrike" baseline="0" dirty="0">
                          <a:latin typeface="Arial" pitchFamily="34" charset="0"/>
                          <a:cs typeface="Arial" pitchFamily="34" charset="0"/>
                        </a:rPr>
                        <a:t> South </a:t>
                      </a:r>
                      <a:r>
                        <a:rPr lang="en-US" sz="1400" b="0" i="0" u="none" strike="noStrike" dirty="0">
                          <a:latin typeface="Arial" pitchFamily="34" charset="0"/>
                          <a:cs typeface="Arial" pitchFamily="34" charset="0"/>
                        </a:rPr>
                        <a:t> Bulk Water Supply</a:t>
                      </a:r>
                    </a:p>
                  </a:txBody>
                  <a:tcPr marL="0" marR="0" marT="0" marB="0" anchor="ctr"/>
                </a:tc>
                <a:tc>
                  <a:txBody>
                    <a:bodyPr/>
                    <a:lstStyle/>
                    <a:p>
                      <a:pPr algn="r" fontAlgn="ctr"/>
                      <a:r>
                        <a:rPr lang="en-US" sz="1400" b="0" i="0" u="none" strike="noStrike" dirty="0" smtClean="0">
                          <a:latin typeface="Arial" pitchFamily="34" charset="0"/>
                          <a:cs typeface="Arial" pitchFamily="34" charset="0"/>
                        </a:rPr>
                        <a:t>30,000,000</a:t>
                      </a:r>
                      <a:endParaRPr lang="en-US" sz="1400" b="0" i="0" u="none" strike="noStrike" dirty="0">
                        <a:latin typeface="Arial" pitchFamily="34" charset="0"/>
                        <a:cs typeface="Arial" pitchFamily="34" charset="0"/>
                      </a:endParaRPr>
                    </a:p>
                  </a:txBody>
                  <a:tcPr marL="0" marR="0" marT="0" marB="0" anchor="ctr"/>
                </a:tc>
                <a:tc>
                  <a:txBody>
                    <a:bodyPr/>
                    <a:lstStyle/>
                    <a:p>
                      <a:pPr marL="84138" indent="0" algn="just" fontAlgn="ctr"/>
                      <a:r>
                        <a:rPr kumimoji="0" lang="en-US" sz="1400" b="0" i="0" u="none" strike="noStrike" kern="1200" dirty="0">
                          <a:solidFill>
                            <a:srgbClr val="000000"/>
                          </a:solidFill>
                          <a:effectLst/>
                          <a:latin typeface="Arial" pitchFamily="34" charset="0"/>
                          <a:ea typeface="+mn-ea"/>
                          <a:cs typeface="Arial" pitchFamily="34" charset="0"/>
                        </a:rPr>
                        <a:t>The </a:t>
                      </a:r>
                      <a:r>
                        <a:rPr kumimoji="0" lang="en-US" sz="1400" b="0" i="0" u="none" strike="noStrike" kern="1200" dirty="0">
                          <a:solidFill>
                            <a:schemeClr val="tx1"/>
                          </a:solidFill>
                          <a:effectLst/>
                          <a:latin typeface="Arial" pitchFamily="34" charset="0"/>
                          <a:ea typeface="+mn-ea"/>
                          <a:cs typeface="Arial" pitchFamily="34" charset="0"/>
                        </a:rPr>
                        <a:t>work continuing very well, all land issues addressed through office of Public Protector .The independent evaluator brought in to provide a final quote of a servitude .The physical progress is 67% on the Bulk pipeline .Reservoir to be budgeted next allocation </a:t>
                      </a:r>
                      <a:r>
                        <a:rPr kumimoji="0" lang="en-US" sz="1400" b="0" i="0" u="none" strike="noStrike" kern="1200" dirty="0">
                          <a:solidFill>
                            <a:srgbClr val="000000"/>
                          </a:solidFill>
                          <a:effectLst/>
                          <a:latin typeface="Arial" pitchFamily="34" charset="0"/>
                          <a:ea typeface="+mn-ea"/>
                          <a:cs typeface="Arial" pitchFamily="34" charset="0"/>
                        </a:rPr>
                        <a:t>.Completion date Dec 2021</a:t>
                      </a:r>
                      <a:endParaRPr kumimoji="0" lang="en-ZA" sz="1400" b="0" i="0" u="none" strike="noStrike" kern="1200" dirty="0">
                        <a:solidFill>
                          <a:srgbClr val="000000"/>
                        </a:solidFill>
                        <a:effectLst/>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xmlns="" val="10002"/>
                  </a:ext>
                </a:extLst>
              </a:tr>
              <a:tr h="546754">
                <a:tc>
                  <a:txBody>
                    <a:bodyPr/>
                    <a:lstStyle/>
                    <a:p>
                      <a:pPr marL="0" algn="ctr" rtl="0" eaLnBrk="1" fontAlgn="ctr" latinLnBrk="0" hangingPunct="1"/>
                      <a:r>
                        <a:rPr kumimoji="0" lang="en-ZA" sz="1400" b="1" i="0" u="none" strike="noStrike" kern="1200" dirty="0">
                          <a:solidFill>
                            <a:srgbClr val="000000"/>
                          </a:solidFill>
                          <a:effectLst/>
                          <a:latin typeface="Arial" pitchFamily="34" charset="0"/>
                          <a:ea typeface="+mn-ea"/>
                          <a:cs typeface="Arial" pitchFamily="34" charset="0"/>
                        </a:rPr>
                        <a:t>3.</a:t>
                      </a:r>
                    </a:p>
                  </a:txBody>
                  <a:tcPr marL="12701" marR="12701" marT="9526" marB="0" anchor="ctr"/>
                </a:tc>
                <a:tc>
                  <a:txBody>
                    <a:bodyPr/>
                    <a:lstStyle/>
                    <a:p>
                      <a:pPr algn="l" fontAlgn="ctr"/>
                      <a:r>
                        <a:rPr lang="en-US" sz="1400" b="0" i="0" u="none" strike="noStrike" dirty="0">
                          <a:latin typeface="Arial" pitchFamily="34" charset="0"/>
                          <a:cs typeface="Arial" pitchFamily="34" charset="0"/>
                        </a:rPr>
                        <a:t>Koster Waste Water Treatment Works upgrade</a:t>
                      </a:r>
                    </a:p>
                  </a:txBody>
                  <a:tcPr marL="0" marR="0" marT="0" marB="0" anchor="ctr"/>
                </a:tc>
                <a:tc>
                  <a:txBody>
                    <a:bodyPr/>
                    <a:lstStyle/>
                    <a:p>
                      <a:pPr algn="r" fontAlgn="b"/>
                      <a:r>
                        <a:rPr lang="en-US" sz="1400" b="0" i="0" u="none" strike="noStrike" dirty="0" smtClean="0">
                          <a:solidFill>
                            <a:srgbClr val="000000"/>
                          </a:solidFill>
                          <a:latin typeface="Arial" pitchFamily="34" charset="0"/>
                          <a:cs typeface="Arial" pitchFamily="34" charset="0"/>
                        </a:rPr>
                        <a:t>3,000,000 </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marL="84138" indent="0" algn="just" fontAlgn="b"/>
                      <a:r>
                        <a:rPr lang="en-US" sz="1400" b="0" i="0" u="none" strike="noStrike" dirty="0">
                          <a:solidFill>
                            <a:schemeClr val="tx1"/>
                          </a:solidFill>
                          <a:latin typeface="Arial" pitchFamily="34" charset="0"/>
                          <a:cs typeface="Arial" pitchFamily="34" charset="0"/>
                        </a:rPr>
                        <a:t>The project is completed ,the municipality still struggling to finalize the appointment of MW to Operate and Maintain the existing infrastructure and new WWTW .Discussion is on going ,Provincial Government support is critical at this moment .The municipality is in financial stress to afford the O&amp;M as per MW </a:t>
                      </a:r>
                      <a:r>
                        <a:rPr lang="en-US" sz="1400" b="0" i="0" u="none" strike="noStrike" dirty="0" smtClean="0">
                          <a:solidFill>
                            <a:schemeClr val="tx1"/>
                          </a:solidFill>
                          <a:latin typeface="Arial" pitchFamily="34" charset="0"/>
                          <a:cs typeface="Arial" pitchFamily="34" charset="0"/>
                        </a:rPr>
                        <a:t>quote</a:t>
                      </a:r>
                      <a:endParaRPr lang="en-US" sz="1400" b="0" i="0" u="none" strike="noStrike" dirty="0">
                        <a:solidFill>
                          <a:schemeClr val="tx1"/>
                        </a:solidFill>
                        <a:latin typeface="Arial" pitchFamily="34" charset="0"/>
                        <a:cs typeface="Arial" pitchFamily="34" charset="0"/>
                      </a:endParaRPr>
                    </a:p>
                  </a:txBody>
                  <a:tcPr marL="0" marR="0" marT="0" marB="0" anchor="ctr"/>
                </a:tc>
                <a:extLst>
                  <a:ext uri="{0D108BD9-81ED-4DB2-BD59-A6C34878D82A}">
                    <a16:rowId xmlns:a16="http://schemas.microsoft.com/office/drawing/2014/main" xmlns="" val="10003"/>
                  </a:ext>
                </a:extLst>
              </a:tr>
              <a:tr h="499621">
                <a:tc>
                  <a:txBody>
                    <a:bodyPr/>
                    <a:lstStyle/>
                    <a:p>
                      <a:pPr marL="0" algn="ctr" rtl="0" eaLnBrk="1" fontAlgn="ctr" latinLnBrk="0" hangingPunct="1"/>
                      <a:r>
                        <a:rPr kumimoji="0" lang="en-ZA" sz="1400" b="1" i="0" u="none" strike="noStrike" kern="1200" dirty="0">
                          <a:solidFill>
                            <a:srgbClr val="000000"/>
                          </a:solidFill>
                          <a:effectLst/>
                          <a:latin typeface="Arial" pitchFamily="34" charset="0"/>
                          <a:ea typeface="+mn-ea"/>
                          <a:cs typeface="Arial" pitchFamily="34" charset="0"/>
                        </a:rPr>
                        <a:t>4.</a:t>
                      </a:r>
                    </a:p>
                  </a:txBody>
                  <a:tcPr marL="12701" marR="12701" marT="9526" marB="0" anchor="ctr"/>
                </a:tc>
                <a:tc>
                  <a:txBody>
                    <a:bodyPr/>
                    <a:lstStyle/>
                    <a:p>
                      <a:pPr algn="l" fontAlgn="ctr"/>
                      <a:r>
                        <a:rPr lang="en-US" sz="1400" b="0" i="0" u="none" strike="noStrike" dirty="0">
                          <a:latin typeface="Arial" pitchFamily="34" charset="0"/>
                          <a:cs typeface="Arial" pitchFamily="34" charset="0"/>
                        </a:rPr>
                        <a:t>Ratlou Local Municipality Bulk Water Supply</a:t>
                      </a:r>
                    </a:p>
                  </a:txBody>
                  <a:tcPr marL="0" marR="0" marT="0" marB="0" anchor="ctr"/>
                </a:tc>
                <a:tc>
                  <a:txBody>
                    <a:bodyPr/>
                    <a:lstStyle/>
                    <a:p>
                      <a:pPr algn="r" fontAlgn="b"/>
                      <a:r>
                        <a:rPr lang="en-US" sz="1400" b="0" i="0" u="none" strike="noStrike" dirty="0">
                          <a:solidFill>
                            <a:srgbClr val="000000"/>
                          </a:solidFill>
                          <a:latin typeface="Arial" pitchFamily="34" charset="0"/>
                          <a:cs typeface="Arial" pitchFamily="34" charset="0"/>
                        </a:rPr>
                        <a:t> </a:t>
                      </a:r>
                      <a:r>
                        <a:rPr lang="en-US" sz="1400" b="0" i="0" u="none" strike="noStrike" dirty="0" smtClean="0">
                          <a:solidFill>
                            <a:srgbClr val="000000"/>
                          </a:solidFill>
                          <a:latin typeface="Arial" pitchFamily="34" charset="0"/>
                          <a:cs typeface="Arial" pitchFamily="34" charset="0"/>
                        </a:rPr>
                        <a:t>30,000,000         </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marL="84138" indent="0" algn="just" fontAlgn="b"/>
                      <a:r>
                        <a:rPr lang="en-US" sz="1400" b="0" i="0" u="none" strike="noStrike" dirty="0">
                          <a:solidFill>
                            <a:schemeClr val="tx1"/>
                          </a:solidFill>
                          <a:latin typeface="Arial" pitchFamily="34" charset="0"/>
                          <a:cs typeface="Arial" pitchFamily="34" charset="0"/>
                        </a:rPr>
                        <a:t>The project in Setlagole almost completed ,the section of pipeline and bulk electricity to be finalized .The project anticipate completion by December 2020 .Madibogo Pan to follow after Setlagole completion .Project progress is at 91% .</a:t>
                      </a:r>
                    </a:p>
                  </a:txBody>
                  <a:tcPr marL="0" marR="0" marT="0" marB="0" anchor="ctr"/>
                </a:tc>
                <a:extLst>
                  <a:ext uri="{0D108BD9-81ED-4DB2-BD59-A6C34878D82A}">
                    <a16:rowId xmlns:a16="http://schemas.microsoft.com/office/drawing/2014/main" xmlns="" val="10004"/>
                  </a:ext>
                </a:extLst>
              </a:tr>
              <a:tr h="452487">
                <a:tc>
                  <a:txBody>
                    <a:bodyPr/>
                    <a:lstStyle/>
                    <a:p>
                      <a:pPr marL="0" algn="ctr" rtl="0" eaLnBrk="1" fontAlgn="ctr" latinLnBrk="0" hangingPunct="1"/>
                      <a:r>
                        <a:rPr kumimoji="0" lang="en-ZA" sz="1400" b="1" i="0" u="none" strike="noStrike" kern="1200" dirty="0">
                          <a:solidFill>
                            <a:srgbClr val="000000"/>
                          </a:solidFill>
                          <a:effectLst/>
                          <a:latin typeface="Arial" pitchFamily="34" charset="0"/>
                          <a:ea typeface="+mn-ea"/>
                          <a:cs typeface="Arial" pitchFamily="34" charset="0"/>
                        </a:rPr>
                        <a:t>5.</a:t>
                      </a:r>
                    </a:p>
                  </a:txBody>
                  <a:tcPr marL="12701" marR="12701" marT="9526" marB="0" anchor="ctr"/>
                </a:tc>
                <a:tc>
                  <a:txBody>
                    <a:bodyPr/>
                    <a:lstStyle/>
                    <a:p>
                      <a:pPr algn="l" fontAlgn="ctr"/>
                      <a:r>
                        <a:rPr lang="en-US" sz="1400" b="0" i="0" u="none" strike="noStrike" dirty="0">
                          <a:latin typeface="Arial" pitchFamily="34" charset="0"/>
                          <a:cs typeface="Arial" pitchFamily="34" charset="0"/>
                        </a:rPr>
                        <a:t>Mafikeng South Bulk Water Supply</a:t>
                      </a:r>
                    </a:p>
                  </a:txBody>
                  <a:tcPr marL="0" marR="0" marT="0" marB="0" anchor="ctr"/>
                </a:tc>
                <a:tc>
                  <a:txBody>
                    <a:bodyPr/>
                    <a:lstStyle/>
                    <a:p>
                      <a:pPr algn="r" fontAlgn="b"/>
                      <a:r>
                        <a:rPr lang="en-US" sz="1400" b="0" i="0" u="none" strike="noStrike" dirty="0">
                          <a:solidFill>
                            <a:srgbClr val="000000"/>
                          </a:solidFill>
                          <a:latin typeface="Arial" pitchFamily="34" charset="0"/>
                          <a:cs typeface="Arial" pitchFamily="34" charset="0"/>
                        </a:rPr>
                        <a:t> </a:t>
                      </a:r>
                      <a:r>
                        <a:rPr lang="en-US" sz="1400" b="0" i="0" u="none" strike="noStrike" dirty="0" smtClean="0">
                          <a:solidFill>
                            <a:srgbClr val="000000"/>
                          </a:solidFill>
                          <a:latin typeface="Arial" pitchFamily="34" charset="0"/>
                          <a:cs typeface="Arial" pitchFamily="34" charset="0"/>
                        </a:rPr>
                        <a:t>43,000,000 </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marL="84138" indent="0" algn="just" fontAlgn="b"/>
                      <a:r>
                        <a:rPr kumimoji="0" lang="en-US" sz="1400" b="0" i="0" u="none" strike="noStrike" kern="1200" dirty="0">
                          <a:solidFill>
                            <a:schemeClr val="tx1"/>
                          </a:solidFill>
                          <a:effectLst/>
                          <a:latin typeface="Arial" pitchFamily="34" charset="0"/>
                          <a:ea typeface="+mn-ea"/>
                          <a:cs typeface="Arial" pitchFamily="34" charset="0"/>
                        </a:rPr>
                        <a:t>The upgrade of the water work is at 89% to completion .Delay caused by the mechanical contractor designs not approved  by the engineer .The DWS CU is back on site since the level 2 lockdown .The completion date expected 01 March 2022 as there still a pipeline and reservoir to be constructed .</a:t>
                      </a:r>
                      <a:endParaRPr kumimoji="0" lang="en-ZA" sz="1400" b="0" i="0" u="none" strike="noStrike" kern="1200" dirty="0">
                        <a:solidFill>
                          <a:schemeClr val="tx1"/>
                        </a:solidFill>
                        <a:effectLst/>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xmlns="" val="10005"/>
                  </a:ext>
                </a:extLst>
              </a:tr>
              <a:tr h="443059">
                <a:tc>
                  <a:txBody>
                    <a:bodyPr/>
                    <a:lstStyle/>
                    <a:p>
                      <a:pPr marL="0" algn="ctr" rtl="0" eaLnBrk="1" fontAlgn="ctr" latinLnBrk="0" hangingPunct="1"/>
                      <a:r>
                        <a:rPr kumimoji="0" lang="en-ZA" sz="1400" b="1" i="0" u="none" strike="noStrike" kern="1200" dirty="0">
                          <a:solidFill>
                            <a:srgbClr val="000000"/>
                          </a:solidFill>
                          <a:effectLst/>
                          <a:latin typeface="Arial" pitchFamily="34" charset="0"/>
                          <a:ea typeface="+mn-ea"/>
                          <a:cs typeface="Arial" pitchFamily="34" charset="0"/>
                        </a:rPr>
                        <a:t>6.</a:t>
                      </a:r>
                    </a:p>
                  </a:txBody>
                  <a:tcPr marL="12701" marR="12701" marT="9526"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latin typeface="Arial" pitchFamily="34" charset="0"/>
                          <a:cs typeface="Arial" pitchFamily="34" charset="0"/>
                        </a:rPr>
                        <a:t>Potchefstroom Bulk</a:t>
                      </a:r>
                      <a:r>
                        <a:rPr lang="en-US" sz="1400" b="0" i="0" u="none" strike="noStrike" baseline="0" dirty="0">
                          <a:latin typeface="Arial" pitchFamily="34" charset="0"/>
                          <a:cs typeface="Arial" pitchFamily="34" charset="0"/>
                        </a:rPr>
                        <a:t> Water Supply </a:t>
                      </a:r>
                      <a:endParaRPr lang="en-US" sz="1400" b="0" i="0" u="none" strike="noStrike" dirty="0">
                        <a:latin typeface="Arial" pitchFamily="34" charset="0"/>
                        <a:cs typeface="Arial" pitchFamily="34" charset="0"/>
                      </a:endParaRPr>
                    </a:p>
                  </a:txBody>
                  <a:tcPr marL="0" marR="0" marT="0" marB="0" anchor="ctr"/>
                </a:tc>
                <a:tc>
                  <a:txBody>
                    <a:bodyPr/>
                    <a:lstStyle/>
                    <a:p>
                      <a:pPr algn="r" fontAlgn="b"/>
                      <a:r>
                        <a:rPr lang="en-US" sz="1400" b="0" i="0" u="none" strike="noStrike" dirty="0" smtClean="0">
                          <a:solidFill>
                            <a:srgbClr val="000000"/>
                          </a:solidFill>
                          <a:latin typeface="Arial" pitchFamily="34" charset="0"/>
                          <a:cs typeface="Arial" pitchFamily="34" charset="0"/>
                        </a:rPr>
                        <a:t>20,000,375 </a:t>
                      </a:r>
                      <a:endParaRPr lang="en-US" sz="1400" b="0" i="0" u="none" strike="noStrike" dirty="0">
                        <a:solidFill>
                          <a:srgbClr val="000000"/>
                        </a:solidFill>
                        <a:latin typeface="Arial" pitchFamily="34" charset="0"/>
                        <a:cs typeface="Arial" pitchFamily="34" charset="0"/>
                      </a:endParaRPr>
                    </a:p>
                  </a:txBody>
                  <a:tcPr marL="0" marR="0" marT="0" marB="0" anchor="ctr"/>
                </a:tc>
                <a:tc>
                  <a:txBody>
                    <a:bodyPr/>
                    <a:lstStyle/>
                    <a:p>
                      <a:pPr marL="84138" indent="0" algn="just" fontAlgn="b"/>
                      <a:r>
                        <a:rPr kumimoji="0" lang="en-US" sz="1400" b="0" i="0" u="none" strike="noStrike" kern="1200" dirty="0">
                          <a:solidFill>
                            <a:schemeClr val="tx1"/>
                          </a:solidFill>
                          <a:effectLst/>
                          <a:latin typeface="Arial" pitchFamily="34" charset="0"/>
                          <a:ea typeface="+mn-ea"/>
                          <a:cs typeface="Arial" pitchFamily="34" charset="0"/>
                        </a:rPr>
                        <a:t>The project on the upgrade is progressing well, together with pump station in Ikageng.Both contractors are on site since level 3 lockdown .The anticipate completion is March 2021 provided that the LM pays the services on time .Progress to date for both phases 77%</a:t>
                      </a:r>
                      <a:endParaRPr kumimoji="0" lang="en-ZA" sz="1400" b="0" i="0" u="none" strike="noStrike" kern="1200" dirty="0">
                        <a:solidFill>
                          <a:schemeClr val="tx1"/>
                        </a:solidFill>
                        <a:effectLst/>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48</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59877" y="-164339"/>
            <a:ext cx="10972800" cy="782425"/>
          </a:xfrm>
        </p:spPr>
        <p:txBody>
          <a:bodyPr/>
          <a:lstStyle/>
          <a:p>
            <a:r>
              <a:rPr lang="en-ZA" dirty="0" smtClean="0"/>
              <a:t>RBIG (6B) Progress Report</a:t>
            </a:r>
            <a:endParaRPr lang="en-ZA" dirty="0"/>
          </a:p>
        </p:txBody>
      </p:sp>
    </p:spTree>
    <p:extLst>
      <p:ext uri="{BB962C8B-B14F-4D97-AF65-F5344CB8AC3E}">
        <p14:creationId xmlns:p14="http://schemas.microsoft.com/office/powerpoint/2010/main" xmlns="" val="2507036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idx="1"/>
            <p:extLst>
              <p:ext uri="{D42A27DB-BD31-4B8C-83A1-F6EECF244321}">
                <p14:modId xmlns:p14="http://schemas.microsoft.com/office/powerpoint/2010/main" xmlns="" val="2665295399"/>
              </p:ext>
            </p:extLst>
          </p:nvPr>
        </p:nvGraphicFramePr>
        <p:xfrm>
          <a:off x="405353" y="475322"/>
          <a:ext cx="11481848" cy="5876922"/>
        </p:xfrm>
        <a:graphic>
          <a:graphicData uri="http://schemas.openxmlformats.org/drawingml/2006/table">
            <a:tbl>
              <a:tblPr firstRow="1" bandRow="1">
                <a:tableStyleId>{5C22544A-7EE6-4342-B048-85BDC9FD1C3A}</a:tableStyleId>
              </a:tblPr>
              <a:tblGrid>
                <a:gridCol w="584461">
                  <a:extLst>
                    <a:ext uri="{9D8B030D-6E8A-4147-A177-3AD203B41FA5}">
                      <a16:colId xmlns:a16="http://schemas.microsoft.com/office/drawing/2014/main" xmlns="" val="20000"/>
                    </a:ext>
                  </a:extLst>
                </a:gridCol>
                <a:gridCol w="1319753">
                  <a:extLst>
                    <a:ext uri="{9D8B030D-6E8A-4147-A177-3AD203B41FA5}">
                      <a16:colId xmlns:a16="http://schemas.microsoft.com/office/drawing/2014/main" xmlns="" val="20001"/>
                    </a:ext>
                  </a:extLst>
                </a:gridCol>
                <a:gridCol w="1357460">
                  <a:extLst>
                    <a:ext uri="{9D8B030D-6E8A-4147-A177-3AD203B41FA5}">
                      <a16:colId xmlns:a16="http://schemas.microsoft.com/office/drawing/2014/main" xmlns="" val="20002"/>
                    </a:ext>
                  </a:extLst>
                </a:gridCol>
                <a:gridCol w="1508288">
                  <a:extLst>
                    <a:ext uri="{9D8B030D-6E8A-4147-A177-3AD203B41FA5}">
                      <a16:colId xmlns:a16="http://schemas.microsoft.com/office/drawing/2014/main" xmlns="" val="20003"/>
                    </a:ext>
                  </a:extLst>
                </a:gridCol>
                <a:gridCol w="6711886">
                  <a:extLst>
                    <a:ext uri="{9D8B030D-6E8A-4147-A177-3AD203B41FA5}">
                      <a16:colId xmlns:a16="http://schemas.microsoft.com/office/drawing/2014/main" xmlns="" val="20004"/>
                    </a:ext>
                  </a:extLst>
                </a:gridCol>
              </a:tblGrid>
              <a:tr h="444567">
                <a:tc>
                  <a:txBody>
                    <a:bodyPr/>
                    <a:lstStyle/>
                    <a:p>
                      <a:pPr algn="ctr" fontAlgn="b"/>
                      <a:r>
                        <a:rPr lang="en-ZA" sz="1600" b="1" i="0" u="none" strike="noStrike" dirty="0">
                          <a:solidFill>
                            <a:schemeClr val="bg1"/>
                          </a:solidFill>
                          <a:latin typeface="Arial" pitchFamily="34" charset="0"/>
                          <a:cs typeface="Arial" pitchFamily="34" charset="0"/>
                        </a:rPr>
                        <a:t>NO</a:t>
                      </a:r>
                    </a:p>
                  </a:txBody>
                  <a:tcPr marL="12701" marR="12701" marT="9524" marB="0" anchor="ctr"/>
                </a:tc>
                <a:tc>
                  <a:txBody>
                    <a:bodyPr/>
                    <a:lstStyle/>
                    <a:p>
                      <a:pPr algn="ctr" fontAlgn="b"/>
                      <a:r>
                        <a:rPr lang="en-ZA" sz="1600" b="1" i="0" u="none" strike="noStrike" dirty="0">
                          <a:solidFill>
                            <a:schemeClr val="bg1"/>
                          </a:solidFill>
                          <a:latin typeface="Arial" pitchFamily="34" charset="0"/>
                          <a:cs typeface="Arial" pitchFamily="34" charset="0"/>
                        </a:rPr>
                        <a:t>PROJECT NAME</a:t>
                      </a:r>
                    </a:p>
                  </a:txBody>
                  <a:tcPr marL="12701" marR="12701" marT="9524" marB="0" anchor="ctr"/>
                </a:tc>
                <a:tc>
                  <a:txBody>
                    <a:bodyPr/>
                    <a:lstStyle/>
                    <a:p>
                      <a:pPr algn="ctr" fontAlgn="b"/>
                      <a:r>
                        <a:rPr lang="en-ZA" sz="1600" b="1" i="0" u="none" strike="noStrike" dirty="0">
                          <a:solidFill>
                            <a:schemeClr val="bg1"/>
                          </a:solidFill>
                          <a:latin typeface="Arial" pitchFamily="34" charset="0"/>
                          <a:cs typeface="Arial" pitchFamily="34" charset="0"/>
                        </a:rPr>
                        <a:t>2021 </a:t>
                      </a:r>
                      <a:r>
                        <a:rPr lang="en-ZA" sz="1600" b="1" i="0" u="none" strike="noStrike" dirty="0" smtClean="0">
                          <a:solidFill>
                            <a:schemeClr val="bg1"/>
                          </a:solidFill>
                          <a:latin typeface="Arial" pitchFamily="34" charset="0"/>
                          <a:cs typeface="Arial" pitchFamily="34" charset="0"/>
                        </a:rPr>
                        <a:t>ALLOCATION</a:t>
                      </a:r>
                      <a:endParaRPr lang="en-ZA" sz="1600" b="1" i="0" u="none" strike="noStrike" dirty="0">
                        <a:solidFill>
                          <a:schemeClr val="bg1"/>
                        </a:solidFill>
                        <a:latin typeface="Arial" pitchFamily="34" charset="0"/>
                        <a:cs typeface="Arial" pitchFamily="34" charset="0"/>
                      </a:endParaRPr>
                    </a:p>
                  </a:txBody>
                  <a:tcPr marL="12701" marR="12701" marT="9524" marB="0" anchor="ctr"/>
                </a:tc>
                <a:tc>
                  <a:txBody>
                    <a:bodyPr/>
                    <a:lstStyle/>
                    <a:p>
                      <a:pPr algn="ctr" fontAlgn="b"/>
                      <a:r>
                        <a:rPr lang="en-ZA" sz="1600" b="1" i="0" u="none" strike="noStrike" dirty="0">
                          <a:solidFill>
                            <a:schemeClr val="bg1"/>
                          </a:solidFill>
                          <a:latin typeface="Arial" pitchFamily="34" charset="0"/>
                          <a:cs typeface="Arial" pitchFamily="34" charset="0"/>
                        </a:rPr>
                        <a:t> FIRST TRANSFER</a:t>
                      </a:r>
                      <a:br>
                        <a:rPr lang="en-ZA" sz="1600" b="1" i="0" u="none" strike="noStrike" dirty="0">
                          <a:solidFill>
                            <a:schemeClr val="bg1"/>
                          </a:solidFill>
                          <a:latin typeface="Arial" pitchFamily="34" charset="0"/>
                          <a:cs typeface="Arial" pitchFamily="34" charset="0"/>
                        </a:rPr>
                      </a:br>
                      <a:r>
                        <a:rPr lang="en-ZA" sz="1600" b="1" i="0" u="none" strike="noStrike" dirty="0" smtClean="0">
                          <a:solidFill>
                            <a:schemeClr val="bg1"/>
                          </a:solidFill>
                          <a:latin typeface="Arial" pitchFamily="34" charset="0"/>
                          <a:cs typeface="Arial" pitchFamily="34" charset="0"/>
                        </a:rPr>
                        <a:t>July </a:t>
                      </a:r>
                      <a:r>
                        <a:rPr lang="en-ZA" sz="1600" b="1" i="0" u="none" strike="noStrike" dirty="0">
                          <a:solidFill>
                            <a:schemeClr val="bg1"/>
                          </a:solidFill>
                          <a:latin typeface="Arial" pitchFamily="34" charset="0"/>
                          <a:cs typeface="Arial" pitchFamily="34" charset="0"/>
                        </a:rPr>
                        <a:t>2020</a:t>
                      </a:r>
                    </a:p>
                  </a:txBody>
                  <a:tcPr marL="12701" marR="12701" marT="9524" marB="0" anchor="ctr"/>
                </a:tc>
                <a:tc>
                  <a:txBody>
                    <a:bodyPr/>
                    <a:lstStyle/>
                    <a:p>
                      <a:pPr algn="ctr" fontAlgn="b"/>
                      <a:r>
                        <a:rPr lang="en-ZA" sz="1600" b="1" i="0" u="none" strike="noStrike" dirty="0">
                          <a:solidFill>
                            <a:schemeClr val="bg1"/>
                          </a:solidFill>
                          <a:latin typeface="Arial" pitchFamily="34" charset="0"/>
                          <a:cs typeface="Arial" pitchFamily="34" charset="0"/>
                        </a:rPr>
                        <a:t>COMMENTS:</a:t>
                      </a:r>
                    </a:p>
                    <a:p>
                      <a:pPr algn="ctr" fontAlgn="b"/>
                      <a:r>
                        <a:rPr lang="en-ZA" sz="1600" b="1" i="0" u="none" strike="noStrike" dirty="0">
                          <a:solidFill>
                            <a:schemeClr val="bg1"/>
                          </a:solidFill>
                          <a:latin typeface="Arial" pitchFamily="34" charset="0"/>
                          <a:cs typeface="Arial" pitchFamily="34" charset="0"/>
                        </a:rPr>
                        <a:t>(Any</a:t>
                      </a:r>
                      <a:r>
                        <a:rPr lang="en-ZA" sz="1600" b="1" i="0" u="none" strike="noStrike" baseline="0" dirty="0">
                          <a:solidFill>
                            <a:schemeClr val="bg1"/>
                          </a:solidFill>
                          <a:latin typeface="Arial" pitchFamily="34" charset="0"/>
                          <a:cs typeface="Arial" pitchFamily="34" charset="0"/>
                        </a:rPr>
                        <a:t> challenges, positives etc)</a:t>
                      </a:r>
                      <a:endParaRPr lang="en-ZA" sz="1600" b="1" i="0" u="none" strike="noStrike" dirty="0">
                        <a:solidFill>
                          <a:schemeClr val="bg1"/>
                        </a:solidFill>
                        <a:latin typeface="Arial" pitchFamily="34" charset="0"/>
                        <a:cs typeface="Arial" pitchFamily="34" charset="0"/>
                      </a:endParaRPr>
                    </a:p>
                  </a:txBody>
                  <a:tcPr marL="12701" marR="12701" marT="9524" marB="0" anchor="ctr"/>
                </a:tc>
                <a:extLst>
                  <a:ext uri="{0D108BD9-81ED-4DB2-BD59-A6C34878D82A}">
                    <a16:rowId xmlns:a16="http://schemas.microsoft.com/office/drawing/2014/main" xmlns="" val="10000"/>
                  </a:ext>
                </a:extLst>
              </a:tr>
              <a:tr h="377913">
                <a:tc>
                  <a:txBody>
                    <a:bodyPr/>
                    <a:lstStyle/>
                    <a:p>
                      <a:pPr marL="0" algn="ctr" rtl="0" eaLnBrk="1" fontAlgn="ctr" latinLnBrk="0" hangingPunct="1"/>
                      <a:r>
                        <a:rPr kumimoji="0" lang="en-ZA" sz="1600" b="0" i="0" u="none" strike="noStrike" kern="1200" dirty="0">
                          <a:solidFill>
                            <a:srgbClr val="000000"/>
                          </a:solidFill>
                          <a:effectLst/>
                          <a:latin typeface="Arial"/>
                          <a:ea typeface="+mn-ea"/>
                          <a:cs typeface="+mn-cs"/>
                        </a:rPr>
                        <a:t>1 </a:t>
                      </a:r>
                    </a:p>
                  </a:txBody>
                  <a:tcPr marL="12701" marR="12701" marT="9524" marB="0" anchor="ctr"/>
                </a:tc>
                <a:tc>
                  <a:txBody>
                    <a:bodyPr/>
                    <a:lstStyle/>
                    <a:p>
                      <a:pPr marL="0" algn="ctr" rtl="0" eaLnBrk="1" fontAlgn="ctr" latinLnBrk="0" hangingPunct="1"/>
                      <a:r>
                        <a:rPr kumimoji="0" lang="en-ZA" sz="1600" b="0" i="0" u="none" strike="noStrike" kern="1200" dirty="0">
                          <a:solidFill>
                            <a:srgbClr val="000000"/>
                          </a:solidFill>
                          <a:effectLst/>
                          <a:latin typeface="Arial" pitchFamily="34" charset="0"/>
                          <a:ea typeface="+mn-ea"/>
                          <a:cs typeface="Arial" pitchFamily="34" charset="0"/>
                        </a:rPr>
                        <a:t>Taung/Naledi</a:t>
                      </a:r>
                      <a:r>
                        <a:rPr kumimoji="0" lang="en-ZA" sz="1600" b="0" i="0" u="none" strike="noStrike" kern="1200" baseline="0" dirty="0">
                          <a:solidFill>
                            <a:srgbClr val="000000"/>
                          </a:solidFill>
                          <a:effectLst/>
                          <a:latin typeface="Arial" pitchFamily="34" charset="0"/>
                          <a:ea typeface="+mn-ea"/>
                          <a:cs typeface="Arial" pitchFamily="34" charset="0"/>
                        </a:rPr>
                        <a:t> BWS Project </a:t>
                      </a:r>
                      <a:endParaRPr kumimoji="0" lang="en-ZA" sz="1600" b="0" i="0" u="none" strike="noStrike" kern="1200" dirty="0">
                        <a:solidFill>
                          <a:srgbClr val="000000"/>
                        </a:solidFill>
                        <a:effectLst/>
                        <a:latin typeface="Arial" pitchFamily="34" charset="0"/>
                        <a:ea typeface="+mn-ea"/>
                        <a:cs typeface="Arial" pitchFamily="34" charset="0"/>
                      </a:endParaRPr>
                    </a:p>
                  </a:txBody>
                  <a:tcPr marL="12701" marR="12701" marT="9524"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600" b="0" i="0" u="none" strike="noStrike" kern="1200" dirty="0">
                          <a:solidFill>
                            <a:srgbClr val="000000"/>
                          </a:solidFill>
                          <a:effectLst/>
                          <a:latin typeface="Arial" pitchFamily="34" charset="0"/>
                          <a:ea typeface="+mn-ea"/>
                          <a:cs typeface="Arial" pitchFamily="34" charset="0"/>
                        </a:rPr>
                        <a:t>7</a:t>
                      </a:r>
                      <a:r>
                        <a:rPr kumimoji="0" lang="en-ZA" sz="1600" b="0" i="0" u="none" strike="noStrike" kern="1200" dirty="0">
                          <a:solidFill>
                            <a:srgbClr val="000000"/>
                          </a:solidFill>
                          <a:effectLst/>
                          <a:latin typeface="Arial" pitchFamily="34" charset="0"/>
                          <a:ea typeface="+mn-ea"/>
                          <a:cs typeface="Arial" pitchFamily="34" charset="0"/>
                        </a:rPr>
                        <a:t>0,728,000</a:t>
                      </a:r>
                    </a:p>
                  </a:txBody>
                  <a:tcPr marL="10160" marR="10160" marT="7619" marB="0" anchor="ctr"/>
                </a:tc>
                <a:tc rowSpan="2">
                  <a:txBody>
                    <a:bodyPr/>
                    <a:lstStyle/>
                    <a:p>
                      <a:pPr marL="0" algn="ctr" rtl="0" eaLnBrk="1" fontAlgn="ctr" latinLnBrk="0" hangingPunct="1"/>
                      <a:r>
                        <a:rPr kumimoji="0" lang="en-US" sz="1600" b="0" i="0" u="none" strike="noStrike" kern="1200" dirty="0">
                          <a:solidFill>
                            <a:srgbClr val="000000"/>
                          </a:solidFill>
                          <a:effectLst/>
                          <a:latin typeface="Arial" pitchFamily="34" charset="0"/>
                          <a:ea typeface="+mn-ea"/>
                          <a:cs typeface="Arial" pitchFamily="34" charset="0"/>
                        </a:rPr>
                        <a:t>29,104,000</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19" marB="0" anchor="ctr"/>
                </a:tc>
                <a:tc>
                  <a:txBody>
                    <a:bodyPr/>
                    <a:lstStyle/>
                    <a:p>
                      <a:pPr marL="84138" indent="0" algn="just"/>
                      <a:r>
                        <a:rPr lang="en-US" sz="1600" dirty="0">
                          <a:latin typeface="Arial" pitchFamily="34" charset="0"/>
                          <a:cs typeface="Arial" pitchFamily="34" charset="0"/>
                        </a:rPr>
                        <a:t>The contractor is on site at the </a:t>
                      </a:r>
                      <a:r>
                        <a:rPr lang="en-US" sz="1600" dirty="0" smtClean="0">
                          <a:latin typeface="Arial" pitchFamily="34" charset="0"/>
                          <a:cs typeface="Arial" pitchFamily="34" charset="0"/>
                        </a:rPr>
                        <a:t>dam,</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they </a:t>
                      </a:r>
                      <a:r>
                        <a:rPr lang="en-US" sz="1600" dirty="0">
                          <a:latin typeface="Arial" pitchFamily="34" charset="0"/>
                          <a:cs typeface="Arial" pitchFamily="34" charset="0"/>
                        </a:rPr>
                        <a:t>are busy with installation of static valves and to connect to the new pipeline to WTW .There are leaks discovered on the pipeline to WTW on chambers , however the contractor is busy repairing the </a:t>
                      </a:r>
                      <a:r>
                        <a:rPr lang="en-US" sz="1600" dirty="0" smtClean="0">
                          <a:latin typeface="Arial" pitchFamily="34" charset="0"/>
                          <a:cs typeface="Arial" pitchFamily="34" charset="0"/>
                        </a:rPr>
                        <a:t>leaks. The </a:t>
                      </a:r>
                      <a:r>
                        <a:rPr lang="en-US" sz="1600" dirty="0">
                          <a:latin typeface="Arial" pitchFamily="34" charset="0"/>
                          <a:cs typeface="Arial" pitchFamily="34" charset="0"/>
                        </a:rPr>
                        <a:t>connection is 99% done ,leaks repair is on going .The WTW to be in operation end of Nov 2020 .Testing will then follow .The accommodation of the DWSCU to work on the pipe configuration of payment system within the DWS,Water Trading.</a:t>
                      </a:r>
                    </a:p>
                  </a:txBody>
                  <a:tcPr marL="10160" marR="10160" marT="7619" marB="0" anchor="ctr"/>
                </a:tc>
                <a:extLst>
                  <a:ext uri="{0D108BD9-81ED-4DB2-BD59-A6C34878D82A}">
                    <a16:rowId xmlns:a16="http://schemas.microsoft.com/office/drawing/2014/main" xmlns="" val="10001"/>
                  </a:ext>
                </a:extLst>
              </a:tr>
              <a:tr h="506700">
                <a:tc>
                  <a:txBody>
                    <a:bodyPr/>
                    <a:lstStyle/>
                    <a:p>
                      <a:pPr marL="0" algn="ctr" rtl="0" eaLnBrk="1" fontAlgn="ctr" latinLnBrk="0" hangingPunct="1"/>
                      <a:r>
                        <a:rPr kumimoji="0" lang="en-ZA" sz="1600" b="0" i="0" u="none" strike="noStrike" kern="1200" dirty="0">
                          <a:solidFill>
                            <a:srgbClr val="000000"/>
                          </a:solidFill>
                          <a:effectLst/>
                          <a:latin typeface="Arial"/>
                          <a:ea typeface="+mn-ea"/>
                          <a:cs typeface="+mn-cs"/>
                        </a:rPr>
                        <a:t>2.</a:t>
                      </a:r>
                    </a:p>
                  </a:txBody>
                  <a:tcPr marL="12701" marR="12701" marT="9524" marB="0" anchor="ctr"/>
                </a:tc>
                <a:tc>
                  <a:txBody>
                    <a:bodyPr/>
                    <a:lstStyle/>
                    <a:p>
                      <a:pPr marL="0" algn="ctr" rtl="0" eaLnBrk="1" fontAlgn="ctr" latinLnBrk="0" hangingPunct="1"/>
                      <a:r>
                        <a:rPr kumimoji="0" lang="en-ZA" sz="1600" b="0" i="0" u="none" strike="noStrike" kern="1200" dirty="0">
                          <a:solidFill>
                            <a:srgbClr val="000000"/>
                          </a:solidFill>
                          <a:effectLst/>
                          <a:latin typeface="Arial" pitchFamily="34" charset="0"/>
                          <a:ea typeface="+mn-ea"/>
                          <a:cs typeface="Arial" pitchFamily="34" charset="0"/>
                        </a:rPr>
                        <a:t>Bloemhof</a:t>
                      </a:r>
                      <a:r>
                        <a:rPr kumimoji="0" lang="en-ZA" sz="1600" b="0" i="0" u="none" strike="noStrike" kern="1200" baseline="0" dirty="0">
                          <a:solidFill>
                            <a:srgbClr val="000000"/>
                          </a:solidFill>
                          <a:effectLst/>
                          <a:latin typeface="Arial" pitchFamily="34" charset="0"/>
                          <a:ea typeface="+mn-ea"/>
                          <a:cs typeface="Arial" pitchFamily="34" charset="0"/>
                        </a:rPr>
                        <a:t> BWS Project </a:t>
                      </a:r>
                      <a:endParaRPr kumimoji="0" lang="en-ZA" sz="1600" b="0" i="0" u="none" strike="noStrike" kern="1200" dirty="0">
                        <a:solidFill>
                          <a:srgbClr val="000000"/>
                        </a:solidFill>
                        <a:effectLst/>
                        <a:latin typeface="Arial" pitchFamily="34" charset="0"/>
                        <a:ea typeface="+mn-ea"/>
                        <a:cs typeface="Arial" pitchFamily="34" charset="0"/>
                      </a:endParaRPr>
                    </a:p>
                  </a:txBody>
                  <a:tcPr marL="12701" marR="12701" marT="9524" marB="0" anchor="ctr"/>
                </a:tc>
                <a:tc>
                  <a:txBody>
                    <a:bodyPr/>
                    <a:lstStyle/>
                    <a:p>
                      <a:pPr marL="0" algn="ctr" rtl="0" eaLnBrk="1" fontAlgn="ctr" latinLnBrk="0" hangingPunct="1"/>
                      <a:r>
                        <a:rPr kumimoji="0" lang="en-US" sz="1600" b="0" i="0" u="none" strike="noStrike" kern="1200" dirty="0">
                          <a:solidFill>
                            <a:srgbClr val="000000"/>
                          </a:solidFill>
                          <a:effectLst/>
                          <a:latin typeface="Arial" pitchFamily="34" charset="0"/>
                          <a:ea typeface="+mn-ea"/>
                          <a:cs typeface="Arial" pitchFamily="34" charset="0"/>
                        </a:rPr>
                        <a:t>65,915,000</a:t>
                      </a:r>
                      <a:endParaRPr kumimoji="0" lang="en-ZA" sz="1600" b="0" i="0" u="none" strike="noStrike" kern="1200" dirty="0">
                        <a:solidFill>
                          <a:srgbClr val="000000"/>
                        </a:solidFill>
                        <a:effectLst/>
                        <a:latin typeface="Arial" pitchFamily="34" charset="0"/>
                        <a:ea typeface="+mn-ea"/>
                        <a:cs typeface="Arial" pitchFamily="34" charset="0"/>
                      </a:endParaRPr>
                    </a:p>
                  </a:txBody>
                  <a:tcPr marL="10160" marR="10160" marT="7619" marB="0" anchor="ctr"/>
                </a:tc>
                <a:tc vMerge="1">
                  <a:txBody>
                    <a:bodyPr/>
                    <a:lstStyle/>
                    <a:p>
                      <a:pPr marL="0" algn="ctr" rtl="0" eaLnBrk="1" fontAlgn="ctr" latinLnBrk="0" hangingPunct="1"/>
                      <a:endParaRPr kumimoji="0" lang="en-ZA" sz="1400" b="0" i="0" u="none" strike="noStrike" kern="1200" dirty="0">
                        <a:solidFill>
                          <a:srgbClr val="000000"/>
                        </a:solidFill>
                        <a:effectLst/>
                        <a:latin typeface="Arial"/>
                        <a:ea typeface="+mn-ea"/>
                        <a:cs typeface="+mn-cs"/>
                      </a:endParaRPr>
                    </a:p>
                  </a:txBody>
                  <a:tcPr marL="7620" marR="7620" marT="7620" marB="0" anchor="ctr"/>
                </a:tc>
                <a:tc>
                  <a:txBody>
                    <a:bodyPr/>
                    <a:lstStyle/>
                    <a:p>
                      <a:pPr marL="84138" indent="0" algn="just"/>
                      <a:r>
                        <a:rPr lang="en-US" sz="1600" dirty="0">
                          <a:latin typeface="Arial" pitchFamily="34" charset="0"/>
                          <a:cs typeface="Arial" pitchFamily="34" charset="0"/>
                        </a:rPr>
                        <a:t>The DWSCU still struggling to complete 5% of the work ,include roof, steel </a:t>
                      </a:r>
                      <a:r>
                        <a:rPr lang="en-US" sz="1600" dirty="0" smtClean="0">
                          <a:latin typeface="Arial" pitchFamily="34" charset="0"/>
                          <a:cs typeface="Arial" pitchFamily="34" charset="0"/>
                        </a:rPr>
                        <a:t>roof, crawl </a:t>
                      </a:r>
                      <a:r>
                        <a:rPr lang="en-US" sz="1600" dirty="0">
                          <a:latin typeface="Arial" pitchFamily="34" charset="0"/>
                          <a:cs typeface="Arial" pitchFamily="34" charset="0"/>
                        </a:rPr>
                        <a:t>beams ,paving,fence,new building for chlorine and air blower and new workshop. The value of the work is almost 20million.The issue of procurement within the DWSCU still a predicament </a:t>
                      </a:r>
                      <a:r>
                        <a:rPr lang="en-US" sz="1600" dirty="0" smtClean="0">
                          <a:latin typeface="Arial" pitchFamily="34" charset="0"/>
                          <a:cs typeface="Arial" pitchFamily="34" charset="0"/>
                        </a:rPr>
                        <a:t>.</a:t>
                      </a:r>
                      <a:r>
                        <a:rPr lang="en-US" sz="1600" dirty="0">
                          <a:latin typeface="Arial" pitchFamily="34" charset="0"/>
                          <a:cs typeface="Arial" pitchFamily="34" charset="0"/>
                        </a:rPr>
                        <a:t>The labour issue was resolved too .The work manpower to scale down in November 2020 ,as major work coming to an </a:t>
                      </a:r>
                      <a:r>
                        <a:rPr lang="en-US" sz="1600" dirty="0" smtClean="0">
                          <a:latin typeface="Arial" pitchFamily="34" charset="0"/>
                          <a:cs typeface="Arial" pitchFamily="34" charset="0"/>
                        </a:rPr>
                        <a:t>end.</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The </a:t>
                      </a:r>
                      <a:r>
                        <a:rPr lang="en-US" sz="1600" dirty="0">
                          <a:latin typeface="Arial" pitchFamily="34" charset="0"/>
                          <a:cs typeface="Arial" pitchFamily="34" charset="0"/>
                        </a:rPr>
                        <a:t>5% work to be ceded to the private contractor (mechanical)already appointed .</a:t>
                      </a:r>
                    </a:p>
                    <a:p>
                      <a:pPr marL="84138" indent="0" algn="just"/>
                      <a:endParaRPr lang="en-US" sz="1600" b="1" dirty="0" smtClean="0">
                        <a:latin typeface="Arial" pitchFamily="34" charset="0"/>
                        <a:cs typeface="Arial" pitchFamily="34" charset="0"/>
                      </a:endParaRPr>
                    </a:p>
                    <a:p>
                      <a:pPr marL="84138" indent="0" algn="just"/>
                      <a:r>
                        <a:rPr lang="en-US" sz="1600" b="1" dirty="0" err="1" smtClean="0">
                          <a:latin typeface="Arial" pitchFamily="34" charset="0"/>
                          <a:cs typeface="Arial" pitchFamily="34" charset="0"/>
                        </a:rPr>
                        <a:t>Schweizer</a:t>
                      </a:r>
                      <a:r>
                        <a:rPr lang="en-US" sz="1600" b="1" dirty="0" smtClean="0">
                          <a:latin typeface="Arial" pitchFamily="34" charset="0"/>
                          <a:cs typeface="Arial" pitchFamily="34" charset="0"/>
                        </a:rPr>
                        <a:t> </a:t>
                      </a:r>
                      <a:r>
                        <a:rPr lang="en-US" sz="1600" b="1" dirty="0">
                          <a:latin typeface="Arial" pitchFamily="34" charset="0"/>
                          <a:cs typeface="Arial" pitchFamily="34" charset="0"/>
                        </a:rPr>
                        <a:t>Reneke </a:t>
                      </a:r>
                    </a:p>
                    <a:p>
                      <a:pPr marL="84138" indent="-84138" algn="just"/>
                      <a:r>
                        <a:rPr lang="en-US" sz="1600" dirty="0">
                          <a:latin typeface="Arial" pitchFamily="34" charset="0"/>
                          <a:cs typeface="Arial" pitchFamily="34" charset="0"/>
                        </a:rPr>
                        <a:t> 35 Km pipeline contractor has been appointed. Handover to be done in October 2020. One contractor is busy with 11km </a:t>
                      </a:r>
                      <a:r>
                        <a:rPr lang="en-US" sz="1600" dirty="0" smtClean="0">
                          <a:latin typeface="Arial" pitchFamily="34" charset="0"/>
                          <a:cs typeface="Arial" pitchFamily="34" charset="0"/>
                        </a:rPr>
                        <a:t>pipeline </a:t>
                      </a:r>
                      <a:r>
                        <a:rPr lang="en-US" sz="1600" dirty="0">
                          <a:latin typeface="Arial" pitchFamily="34" charset="0"/>
                          <a:cs typeface="Arial" pitchFamily="34" charset="0"/>
                        </a:rPr>
                        <a:t>and anticipated completion is December 2020. The tender process for the middle section as well as the electrical and mechanical works has already commenced. The said sections will be out on tender soon. </a:t>
                      </a:r>
                    </a:p>
                  </a:txBody>
                  <a:tcPr marL="10160" marR="10160" marT="7619" marB="0" anchor="ct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49</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59877" y="-164339"/>
            <a:ext cx="10972800" cy="782425"/>
          </a:xfrm>
        </p:spPr>
        <p:txBody>
          <a:bodyPr/>
          <a:lstStyle/>
          <a:p>
            <a:r>
              <a:rPr lang="en-ZA" dirty="0" smtClean="0"/>
              <a:t>RBIG (5B) Progress Report</a:t>
            </a:r>
            <a:endParaRPr lang="en-ZA" dirty="0"/>
          </a:p>
        </p:txBody>
      </p:sp>
    </p:spTree>
    <p:extLst>
      <p:ext uri="{BB962C8B-B14F-4D97-AF65-F5344CB8AC3E}">
        <p14:creationId xmlns:p14="http://schemas.microsoft.com/office/powerpoint/2010/main" xmlns="" val="10480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2" y="114476"/>
            <a:ext cx="10972800" cy="663581"/>
          </a:xfrm>
        </p:spPr>
        <p:txBody>
          <a:bodyPr/>
          <a:lstStyle/>
          <a:p>
            <a:pPr lvl="0" defTabSz="914400" eaLnBrk="1" fontAlgn="auto" hangingPunct="1">
              <a:spcBef>
                <a:spcPts val="0"/>
              </a:spcBef>
              <a:spcAft>
                <a:spcPts val="0"/>
              </a:spcAft>
            </a:pPr>
            <a:r>
              <a:rPr lang="en-ZA" sz="2800" b="1" dirty="0">
                <a:solidFill>
                  <a:prstClr val="black"/>
                </a:solidFill>
                <a:ea typeface="+mn-ea"/>
              </a:rPr>
              <a:t>Provincial </a:t>
            </a:r>
            <a:r>
              <a:rPr lang="en-ZA" sz="2800" b="1" dirty="0" smtClean="0">
                <a:solidFill>
                  <a:prstClr val="black"/>
                </a:solidFill>
                <a:ea typeface="+mn-ea"/>
              </a:rPr>
              <a:t>Overview </a:t>
            </a:r>
            <a:r>
              <a:rPr lang="en-US" sz="2800" b="1" dirty="0">
                <a:solidFill>
                  <a:prstClr val="black"/>
                </a:solidFill>
                <a:ea typeface="+mn-ea"/>
              </a:rPr>
              <a:t/>
            </a:r>
            <a:br>
              <a:rPr lang="en-US" sz="2800" b="1" dirty="0">
                <a:solidFill>
                  <a:prstClr val="black"/>
                </a:solidFill>
                <a:ea typeface="+mn-ea"/>
              </a:rPr>
            </a:br>
            <a:endParaRPr lang="en-ZA" dirty="0"/>
          </a:p>
        </p:txBody>
      </p:sp>
      <p:sp>
        <p:nvSpPr>
          <p:cNvPr id="6" name="Content Placeholder 5"/>
          <p:cNvSpPr>
            <a:spLocks noGrp="1"/>
          </p:cNvSpPr>
          <p:nvPr>
            <p:ph idx="1"/>
          </p:nvPr>
        </p:nvSpPr>
        <p:spPr>
          <a:xfrm>
            <a:off x="609600" y="770120"/>
            <a:ext cx="11582400" cy="5356050"/>
          </a:xfrm>
        </p:spPr>
        <p:txBody>
          <a:bodyPr/>
          <a:lstStyle/>
          <a:p>
            <a:pPr marL="0" indent="0">
              <a:buNone/>
            </a:pPr>
            <a:endParaRPr lang="en-ZA"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a:t>
            </a:fld>
            <a:endParaRPr lang="en-US" altLang="en-US" dirty="0">
              <a:solidFill>
                <a:prstClr val="black"/>
              </a:solidFill>
              <a:ea typeface="ＭＳ Ｐゴシック" pitchFamily="34" charset="-128"/>
            </a:endParaRPr>
          </a:p>
        </p:txBody>
      </p:sp>
      <p:grpSp>
        <p:nvGrpSpPr>
          <p:cNvPr id="7" name="Group 131"/>
          <p:cNvGrpSpPr>
            <a:grpSpLocks noChangeAspect="1"/>
          </p:cNvGrpSpPr>
          <p:nvPr/>
        </p:nvGrpSpPr>
        <p:grpSpPr bwMode="auto">
          <a:xfrm>
            <a:off x="6837892" y="778057"/>
            <a:ext cx="5287139" cy="2781300"/>
            <a:chOff x="4520" y="163"/>
            <a:chExt cx="3100" cy="1752"/>
          </a:xfrm>
        </p:grpSpPr>
        <p:sp>
          <p:nvSpPr>
            <p:cNvPr id="8" name="AutoShape 130"/>
            <p:cNvSpPr>
              <a:spLocks noChangeAspect="1" noChangeArrowheads="1" noTextEdit="1"/>
            </p:cNvSpPr>
            <p:nvPr/>
          </p:nvSpPr>
          <p:spPr bwMode="auto">
            <a:xfrm>
              <a:off x="4520" y="163"/>
              <a:ext cx="3100" cy="1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 name="Rectangle 132"/>
            <p:cNvSpPr>
              <a:spLocks noChangeArrowheads="1"/>
            </p:cNvSpPr>
            <p:nvPr/>
          </p:nvSpPr>
          <p:spPr bwMode="auto">
            <a:xfrm>
              <a:off x="4520" y="163"/>
              <a:ext cx="3100" cy="115"/>
            </a:xfrm>
            <a:prstGeom prst="rect">
              <a:avLst/>
            </a:prstGeom>
            <a:solidFill>
              <a:srgbClr val="3186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 name="Rectangle 133"/>
            <p:cNvSpPr>
              <a:spLocks noChangeArrowheads="1"/>
            </p:cNvSpPr>
            <p:nvPr/>
          </p:nvSpPr>
          <p:spPr bwMode="auto">
            <a:xfrm>
              <a:off x="4520" y="272"/>
              <a:ext cx="3100" cy="115"/>
            </a:xfrm>
            <a:prstGeom prst="rect">
              <a:avLst/>
            </a:prstGeom>
            <a:solidFill>
              <a:srgbClr val="BEBE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 name="Rectangle 134"/>
            <p:cNvSpPr>
              <a:spLocks noChangeArrowheads="1"/>
            </p:cNvSpPr>
            <p:nvPr/>
          </p:nvSpPr>
          <p:spPr bwMode="auto">
            <a:xfrm>
              <a:off x="5213" y="283"/>
              <a:ext cx="5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Settlement Type</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2" name="Rectangle 135"/>
            <p:cNvSpPr>
              <a:spLocks noChangeArrowheads="1"/>
            </p:cNvSpPr>
            <p:nvPr/>
          </p:nvSpPr>
          <p:spPr bwMode="auto">
            <a:xfrm>
              <a:off x="6436" y="283"/>
              <a:ext cx="4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Settlements</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3" name="Rectangle 136"/>
            <p:cNvSpPr>
              <a:spLocks noChangeArrowheads="1"/>
            </p:cNvSpPr>
            <p:nvPr/>
          </p:nvSpPr>
          <p:spPr bwMode="auto">
            <a:xfrm>
              <a:off x="6856" y="283"/>
              <a:ext cx="36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Population</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4" name="Rectangle 137"/>
            <p:cNvSpPr>
              <a:spLocks noChangeArrowheads="1"/>
            </p:cNvSpPr>
            <p:nvPr/>
          </p:nvSpPr>
          <p:spPr bwMode="auto">
            <a:xfrm>
              <a:off x="7227" y="283"/>
              <a:ext cx="40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Households</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5" name="Rectangle 138"/>
            <p:cNvSpPr>
              <a:spLocks noChangeArrowheads="1"/>
            </p:cNvSpPr>
            <p:nvPr/>
          </p:nvSpPr>
          <p:spPr bwMode="auto">
            <a:xfrm>
              <a:off x="4536" y="403"/>
              <a:ext cx="5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Metropolitan Area</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6" name="Rectangle 139"/>
            <p:cNvSpPr>
              <a:spLocks noChangeArrowheads="1"/>
            </p:cNvSpPr>
            <p:nvPr/>
          </p:nvSpPr>
          <p:spPr bwMode="auto">
            <a:xfrm>
              <a:off x="6785" y="403"/>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7" name="Rectangle 140"/>
            <p:cNvSpPr>
              <a:spLocks noChangeArrowheads="1"/>
            </p:cNvSpPr>
            <p:nvPr/>
          </p:nvSpPr>
          <p:spPr bwMode="auto">
            <a:xfrm>
              <a:off x="7156" y="403"/>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8" name="Rectangle 141"/>
            <p:cNvSpPr>
              <a:spLocks noChangeArrowheads="1"/>
            </p:cNvSpPr>
            <p:nvPr/>
          </p:nvSpPr>
          <p:spPr bwMode="auto">
            <a:xfrm>
              <a:off x="7565" y="403"/>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19" name="Rectangle 142"/>
            <p:cNvSpPr>
              <a:spLocks noChangeArrowheads="1"/>
            </p:cNvSpPr>
            <p:nvPr/>
          </p:nvSpPr>
          <p:spPr bwMode="auto">
            <a:xfrm>
              <a:off x="4536" y="512"/>
              <a:ext cx="69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Urban - Formal Town</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 name="Rectangle 143"/>
            <p:cNvSpPr>
              <a:spLocks noChangeArrowheads="1"/>
            </p:cNvSpPr>
            <p:nvPr/>
          </p:nvSpPr>
          <p:spPr bwMode="auto">
            <a:xfrm>
              <a:off x="6709" y="512"/>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117</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1" name="Rectangle 144"/>
            <p:cNvSpPr>
              <a:spLocks noChangeArrowheads="1"/>
            </p:cNvSpPr>
            <p:nvPr/>
          </p:nvSpPr>
          <p:spPr bwMode="auto">
            <a:xfrm>
              <a:off x="6883" y="512"/>
              <a:ext cx="34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1 686 528</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2" name="Rectangle 145"/>
            <p:cNvSpPr>
              <a:spLocks noChangeArrowheads="1"/>
            </p:cNvSpPr>
            <p:nvPr/>
          </p:nvSpPr>
          <p:spPr bwMode="auto">
            <a:xfrm>
              <a:off x="7353" y="512"/>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505 115</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3" name="Rectangle 146"/>
            <p:cNvSpPr>
              <a:spLocks noChangeArrowheads="1"/>
            </p:cNvSpPr>
            <p:nvPr/>
          </p:nvSpPr>
          <p:spPr bwMode="auto">
            <a:xfrm>
              <a:off x="4536" y="621"/>
              <a:ext cx="84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Urban - Former Township</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4" name="Rectangle 147"/>
            <p:cNvSpPr>
              <a:spLocks noChangeArrowheads="1"/>
            </p:cNvSpPr>
            <p:nvPr/>
          </p:nvSpPr>
          <p:spPr bwMode="auto">
            <a:xfrm>
              <a:off x="6785" y="621"/>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5" name="Rectangle 148"/>
            <p:cNvSpPr>
              <a:spLocks noChangeArrowheads="1"/>
            </p:cNvSpPr>
            <p:nvPr/>
          </p:nvSpPr>
          <p:spPr bwMode="auto">
            <a:xfrm>
              <a:off x="6981" y="621"/>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21 221</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6" name="Rectangle 149"/>
            <p:cNvSpPr>
              <a:spLocks noChangeArrowheads="1"/>
            </p:cNvSpPr>
            <p:nvPr/>
          </p:nvSpPr>
          <p:spPr bwMode="auto">
            <a:xfrm>
              <a:off x="7429" y="621"/>
              <a:ext cx="20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5 762</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7" name="Rectangle 150"/>
            <p:cNvSpPr>
              <a:spLocks noChangeArrowheads="1"/>
            </p:cNvSpPr>
            <p:nvPr/>
          </p:nvSpPr>
          <p:spPr bwMode="auto">
            <a:xfrm>
              <a:off x="4536" y="731"/>
              <a:ext cx="97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Rural - Dense Villages &gt; 5000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8" name="Rectangle 151"/>
            <p:cNvSpPr>
              <a:spLocks noChangeArrowheads="1"/>
            </p:cNvSpPr>
            <p:nvPr/>
          </p:nvSpPr>
          <p:spPr bwMode="auto">
            <a:xfrm>
              <a:off x="6709" y="731"/>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169</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9" name="Rectangle 152"/>
            <p:cNvSpPr>
              <a:spLocks noChangeArrowheads="1"/>
            </p:cNvSpPr>
            <p:nvPr/>
          </p:nvSpPr>
          <p:spPr bwMode="auto">
            <a:xfrm>
              <a:off x="6883" y="731"/>
              <a:ext cx="34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1 300 186</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0" name="Rectangle 153"/>
            <p:cNvSpPr>
              <a:spLocks noChangeArrowheads="1"/>
            </p:cNvSpPr>
            <p:nvPr/>
          </p:nvSpPr>
          <p:spPr bwMode="auto">
            <a:xfrm>
              <a:off x="7353" y="731"/>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371 518</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1" name="Rectangle 154"/>
            <p:cNvSpPr>
              <a:spLocks noChangeArrowheads="1"/>
            </p:cNvSpPr>
            <p:nvPr/>
          </p:nvSpPr>
          <p:spPr bwMode="auto">
            <a:xfrm>
              <a:off x="4536" y="840"/>
              <a:ext cx="98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Rural - Small Villages &lt;= 5000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2" name="Rectangle 155"/>
            <p:cNvSpPr>
              <a:spLocks noChangeArrowheads="1"/>
            </p:cNvSpPr>
            <p:nvPr/>
          </p:nvSpPr>
          <p:spPr bwMode="auto">
            <a:xfrm>
              <a:off x="6709" y="840"/>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313</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3" name="Rectangle 156"/>
            <p:cNvSpPr>
              <a:spLocks noChangeArrowheads="1"/>
            </p:cNvSpPr>
            <p:nvPr/>
          </p:nvSpPr>
          <p:spPr bwMode="auto">
            <a:xfrm>
              <a:off x="6943" y="840"/>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481 004</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4" name="Rectangle 157"/>
            <p:cNvSpPr>
              <a:spLocks noChangeArrowheads="1"/>
            </p:cNvSpPr>
            <p:nvPr/>
          </p:nvSpPr>
          <p:spPr bwMode="auto">
            <a:xfrm>
              <a:off x="7353" y="840"/>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134 980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5" name="Rectangle 158"/>
            <p:cNvSpPr>
              <a:spLocks noChangeArrowheads="1"/>
            </p:cNvSpPr>
            <p:nvPr/>
          </p:nvSpPr>
          <p:spPr bwMode="auto">
            <a:xfrm>
              <a:off x="4536" y="949"/>
              <a:ext cx="524"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dirty="0" smtClean="0">
                  <a:ln>
                    <a:noFill/>
                  </a:ln>
                  <a:solidFill>
                    <a:srgbClr val="000000"/>
                  </a:solidFill>
                  <a:effectLst/>
                  <a:uLnTx/>
                  <a:uFillTx/>
                  <a:latin typeface="Arial" pitchFamily="34" charset="0"/>
                  <a:cs typeface="Arial" pitchFamily="34" charset="0"/>
                </a:rPr>
                <a:t>Rural Scattered</a:t>
              </a:r>
              <a:endParaRPr kumimoji="0" lang="en-US" altLang="en-US" sz="1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36" name="Rectangle 159"/>
            <p:cNvSpPr>
              <a:spLocks noChangeArrowheads="1"/>
            </p:cNvSpPr>
            <p:nvPr/>
          </p:nvSpPr>
          <p:spPr bwMode="auto">
            <a:xfrm>
              <a:off x="6709" y="949"/>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314</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7" name="Rectangle 160"/>
            <p:cNvSpPr>
              <a:spLocks noChangeArrowheads="1"/>
            </p:cNvSpPr>
            <p:nvPr/>
          </p:nvSpPr>
          <p:spPr bwMode="auto">
            <a:xfrm>
              <a:off x="6943" y="949"/>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125 169</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8" name="Rectangle 161"/>
            <p:cNvSpPr>
              <a:spLocks noChangeArrowheads="1"/>
            </p:cNvSpPr>
            <p:nvPr/>
          </p:nvSpPr>
          <p:spPr bwMode="auto">
            <a:xfrm>
              <a:off x="7391" y="949"/>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37 589</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39" name="Rectangle 162"/>
            <p:cNvSpPr>
              <a:spLocks noChangeArrowheads="1"/>
            </p:cNvSpPr>
            <p:nvPr/>
          </p:nvSpPr>
          <p:spPr bwMode="auto">
            <a:xfrm>
              <a:off x="4536" y="1058"/>
              <a:ext cx="74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Rural Scattered Dense</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0" name="Rectangle 163"/>
            <p:cNvSpPr>
              <a:spLocks noChangeArrowheads="1"/>
            </p:cNvSpPr>
            <p:nvPr/>
          </p:nvSpPr>
          <p:spPr bwMode="auto">
            <a:xfrm>
              <a:off x="6747" y="1058"/>
              <a:ext cx="1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14</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1" name="Rectangle 164"/>
            <p:cNvSpPr>
              <a:spLocks noChangeArrowheads="1"/>
            </p:cNvSpPr>
            <p:nvPr/>
          </p:nvSpPr>
          <p:spPr bwMode="auto">
            <a:xfrm>
              <a:off x="6981" y="1058"/>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21 796</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2" name="Rectangle 165"/>
            <p:cNvSpPr>
              <a:spLocks noChangeArrowheads="1"/>
            </p:cNvSpPr>
            <p:nvPr/>
          </p:nvSpPr>
          <p:spPr bwMode="auto">
            <a:xfrm>
              <a:off x="7429" y="1058"/>
              <a:ext cx="20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6 510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3" name="Rectangle 166"/>
            <p:cNvSpPr>
              <a:spLocks noChangeArrowheads="1"/>
            </p:cNvSpPr>
            <p:nvPr/>
          </p:nvSpPr>
          <p:spPr bwMode="auto">
            <a:xfrm>
              <a:off x="4536" y="1167"/>
              <a:ext cx="928"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Rural Scattered Low Density</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4" name="Rectangle 167"/>
            <p:cNvSpPr>
              <a:spLocks noChangeArrowheads="1"/>
            </p:cNvSpPr>
            <p:nvPr/>
          </p:nvSpPr>
          <p:spPr bwMode="auto">
            <a:xfrm>
              <a:off x="6785" y="1167"/>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5" name="Rectangle 168"/>
            <p:cNvSpPr>
              <a:spLocks noChangeArrowheads="1"/>
            </p:cNvSpPr>
            <p:nvPr/>
          </p:nvSpPr>
          <p:spPr bwMode="auto">
            <a:xfrm>
              <a:off x="7080" y="1167"/>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500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6" name="Rectangle 169"/>
            <p:cNvSpPr>
              <a:spLocks noChangeArrowheads="1"/>
            </p:cNvSpPr>
            <p:nvPr/>
          </p:nvSpPr>
          <p:spPr bwMode="auto">
            <a:xfrm>
              <a:off x="7489" y="1167"/>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148</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7" name="Rectangle 170"/>
            <p:cNvSpPr>
              <a:spLocks noChangeArrowheads="1"/>
            </p:cNvSpPr>
            <p:nvPr/>
          </p:nvSpPr>
          <p:spPr bwMode="auto">
            <a:xfrm>
              <a:off x="4536" y="1276"/>
              <a:ext cx="109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Rural Scattered Very Low Density</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8" name="Rectangle 171"/>
            <p:cNvSpPr>
              <a:spLocks noChangeArrowheads="1"/>
            </p:cNvSpPr>
            <p:nvPr/>
          </p:nvSpPr>
          <p:spPr bwMode="auto">
            <a:xfrm>
              <a:off x="6785" y="1276"/>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49" name="Rectangle 172"/>
            <p:cNvSpPr>
              <a:spLocks noChangeArrowheads="1"/>
            </p:cNvSpPr>
            <p:nvPr/>
          </p:nvSpPr>
          <p:spPr bwMode="auto">
            <a:xfrm>
              <a:off x="7156" y="1276"/>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0" name="Rectangle 173"/>
            <p:cNvSpPr>
              <a:spLocks noChangeArrowheads="1"/>
            </p:cNvSpPr>
            <p:nvPr/>
          </p:nvSpPr>
          <p:spPr bwMode="auto">
            <a:xfrm>
              <a:off x="7565" y="1276"/>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1" name="Rectangle 174"/>
            <p:cNvSpPr>
              <a:spLocks noChangeArrowheads="1"/>
            </p:cNvSpPr>
            <p:nvPr/>
          </p:nvSpPr>
          <p:spPr bwMode="auto">
            <a:xfrm>
              <a:off x="4536" y="1386"/>
              <a:ext cx="1053"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Farming (People living on farms)</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2" name="Rectangle 175"/>
            <p:cNvSpPr>
              <a:spLocks noChangeArrowheads="1"/>
            </p:cNvSpPr>
            <p:nvPr/>
          </p:nvSpPr>
          <p:spPr bwMode="auto">
            <a:xfrm>
              <a:off x="6747" y="1386"/>
              <a:ext cx="1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42</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3" name="Rectangle 176"/>
            <p:cNvSpPr>
              <a:spLocks noChangeArrowheads="1"/>
            </p:cNvSpPr>
            <p:nvPr/>
          </p:nvSpPr>
          <p:spPr bwMode="auto">
            <a:xfrm>
              <a:off x="6943" y="1386"/>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283 618</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4" name="Rectangle 177"/>
            <p:cNvSpPr>
              <a:spLocks noChangeArrowheads="1"/>
            </p:cNvSpPr>
            <p:nvPr/>
          </p:nvSpPr>
          <p:spPr bwMode="auto">
            <a:xfrm>
              <a:off x="7391" y="1386"/>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81 613</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5" name="Rectangle 178"/>
            <p:cNvSpPr>
              <a:spLocks noChangeArrowheads="1"/>
            </p:cNvSpPr>
            <p:nvPr/>
          </p:nvSpPr>
          <p:spPr bwMode="auto">
            <a:xfrm>
              <a:off x="4536" y="1495"/>
              <a:ext cx="147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Urban - Informal Settlements (Squatter Camp)</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6" name="Rectangle 179"/>
            <p:cNvSpPr>
              <a:spLocks noChangeArrowheads="1"/>
            </p:cNvSpPr>
            <p:nvPr/>
          </p:nvSpPr>
          <p:spPr bwMode="auto">
            <a:xfrm>
              <a:off x="6747" y="1495"/>
              <a:ext cx="1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36</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7" name="Rectangle 180"/>
            <p:cNvSpPr>
              <a:spLocks noChangeArrowheads="1"/>
            </p:cNvSpPr>
            <p:nvPr/>
          </p:nvSpPr>
          <p:spPr bwMode="auto">
            <a:xfrm>
              <a:off x="6943" y="1495"/>
              <a:ext cx="28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133 954</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8" name="Rectangle 181"/>
            <p:cNvSpPr>
              <a:spLocks noChangeArrowheads="1"/>
            </p:cNvSpPr>
            <p:nvPr/>
          </p:nvSpPr>
          <p:spPr bwMode="auto">
            <a:xfrm>
              <a:off x="7391" y="1495"/>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39 411</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59" name="Rectangle 182"/>
            <p:cNvSpPr>
              <a:spLocks noChangeArrowheads="1"/>
            </p:cNvSpPr>
            <p:nvPr/>
          </p:nvSpPr>
          <p:spPr bwMode="auto">
            <a:xfrm>
              <a:off x="4536" y="1604"/>
              <a:ext cx="145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Rural - Informal Settlements (Squatter Camp)</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0" name="Rectangle 183"/>
            <p:cNvSpPr>
              <a:spLocks noChangeArrowheads="1"/>
            </p:cNvSpPr>
            <p:nvPr/>
          </p:nvSpPr>
          <p:spPr bwMode="auto">
            <a:xfrm>
              <a:off x="6747" y="1604"/>
              <a:ext cx="10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22</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1" name="Rectangle 184"/>
            <p:cNvSpPr>
              <a:spLocks noChangeArrowheads="1"/>
            </p:cNvSpPr>
            <p:nvPr/>
          </p:nvSpPr>
          <p:spPr bwMode="auto">
            <a:xfrm>
              <a:off x="6981" y="1604"/>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32 783</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2" name="Rectangle 185"/>
            <p:cNvSpPr>
              <a:spLocks noChangeArrowheads="1"/>
            </p:cNvSpPr>
            <p:nvPr/>
          </p:nvSpPr>
          <p:spPr bwMode="auto">
            <a:xfrm>
              <a:off x="7391" y="1604"/>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12 173</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3" name="Rectangle 186"/>
            <p:cNvSpPr>
              <a:spLocks noChangeArrowheads="1"/>
            </p:cNvSpPr>
            <p:nvPr/>
          </p:nvSpPr>
          <p:spPr bwMode="auto">
            <a:xfrm>
              <a:off x="4536" y="1713"/>
              <a:ext cx="1850"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Working Towns and Service Centres - Mines, Prisons etc.</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4" name="Rectangle 187"/>
            <p:cNvSpPr>
              <a:spLocks noChangeArrowheads="1"/>
            </p:cNvSpPr>
            <p:nvPr/>
          </p:nvSpPr>
          <p:spPr bwMode="auto">
            <a:xfrm>
              <a:off x="6709" y="1713"/>
              <a:ext cx="14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160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5" name="Rectangle 188"/>
            <p:cNvSpPr>
              <a:spLocks noChangeArrowheads="1"/>
            </p:cNvSpPr>
            <p:nvPr/>
          </p:nvSpPr>
          <p:spPr bwMode="auto">
            <a:xfrm>
              <a:off x="6981" y="1713"/>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86 584</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6" name="Rectangle 189"/>
            <p:cNvSpPr>
              <a:spLocks noChangeArrowheads="1"/>
            </p:cNvSpPr>
            <p:nvPr/>
          </p:nvSpPr>
          <p:spPr bwMode="auto">
            <a:xfrm>
              <a:off x="7391" y="1713"/>
              <a:ext cx="246"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27 840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7" name="Rectangle 190"/>
            <p:cNvSpPr>
              <a:spLocks noChangeArrowheads="1"/>
            </p:cNvSpPr>
            <p:nvPr/>
          </p:nvSpPr>
          <p:spPr bwMode="auto">
            <a:xfrm>
              <a:off x="4536" y="1822"/>
              <a:ext cx="327"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Unknown</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8" name="Rectangle 191"/>
            <p:cNvSpPr>
              <a:spLocks noChangeArrowheads="1"/>
            </p:cNvSpPr>
            <p:nvPr/>
          </p:nvSpPr>
          <p:spPr bwMode="auto">
            <a:xfrm>
              <a:off x="6785" y="1822"/>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69" name="Rectangle 192"/>
            <p:cNvSpPr>
              <a:spLocks noChangeArrowheads="1"/>
            </p:cNvSpPr>
            <p:nvPr/>
          </p:nvSpPr>
          <p:spPr bwMode="auto">
            <a:xfrm>
              <a:off x="7156" y="1822"/>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70" name="Rectangle 193"/>
            <p:cNvSpPr>
              <a:spLocks noChangeArrowheads="1"/>
            </p:cNvSpPr>
            <p:nvPr/>
          </p:nvSpPr>
          <p:spPr bwMode="auto">
            <a:xfrm>
              <a:off x="7565" y="1822"/>
              <a:ext cx="71"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900" b="0" i="0" u="none" strike="noStrike" kern="0" cap="none" spc="0" normalizeH="0" baseline="0" noProof="0" smtClean="0">
                  <a:ln>
                    <a:noFill/>
                  </a:ln>
                  <a:solidFill>
                    <a:srgbClr val="000000"/>
                  </a:solidFill>
                  <a:effectLst/>
                  <a:uLnTx/>
                  <a:uFillTx/>
                  <a:latin typeface="Arial" pitchFamily="34" charset="0"/>
                  <a:cs typeface="Arial" pitchFamily="34" charset="0"/>
                </a:rPr>
                <a:t>0</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71" name="Rectangle 194"/>
            <p:cNvSpPr>
              <a:spLocks noChangeArrowheads="1"/>
            </p:cNvSpPr>
            <p:nvPr/>
          </p:nvSpPr>
          <p:spPr bwMode="auto">
            <a:xfrm>
              <a:off x="5519" y="168"/>
              <a:ext cx="120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1" i="0" u="none" strike="noStrike" kern="0" cap="none" spc="0" normalizeH="0" baseline="0" noProof="0" smtClean="0">
                  <a:ln>
                    <a:noFill/>
                  </a:ln>
                  <a:solidFill>
                    <a:srgbClr val="FFFFFF"/>
                  </a:solidFill>
                  <a:effectLst/>
                  <a:uLnTx/>
                  <a:uFillTx/>
                  <a:latin typeface="Arial" pitchFamily="34" charset="0"/>
                  <a:cs typeface="Arial" pitchFamily="34" charset="0"/>
                </a:rPr>
                <a:t>SETTLEMENT TYPES (2016)</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72" name="Rectangle 195"/>
            <p:cNvSpPr>
              <a:spLocks noChangeArrowheads="1"/>
            </p:cNvSpPr>
            <p:nvPr/>
          </p:nvSpPr>
          <p:spPr bwMode="auto">
            <a:xfrm>
              <a:off x="4520" y="163"/>
              <a:ext cx="5"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3" name="Line 196"/>
            <p:cNvSpPr>
              <a:spLocks noChangeShapeType="1"/>
            </p:cNvSpPr>
            <p:nvPr/>
          </p:nvSpPr>
          <p:spPr bwMode="auto">
            <a:xfrm>
              <a:off x="4525" y="163"/>
              <a:ext cx="309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4" name="Rectangle 197"/>
            <p:cNvSpPr>
              <a:spLocks noChangeArrowheads="1"/>
            </p:cNvSpPr>
            <p:nvPr/>
          </p:nvSpPr>
          <p:spPr bwMode="auto">
            <a:xfrm>
              <a:off x="4525" y="163"/>
              <a:ext cx="309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5" name="Rectangle 198"/>
            <p:cNvSpPr>
              <a:spLocks noChangeArrowheads="1"/>
            </p:cNvSpPr>
            <p:nvPr/>
          </p:nvSpPr>
          <p:spPr bwMode="auto">
            <a:xfrm>
              <a:off x="7615" y="163"/>
              <a:ext cx="5"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6" name="Rectangle 199"/>
            <p:cNvSpPr>
              <a:spLocks noChangeArrowheads="1"/>
            </p:cNvSpPr>
            <p:nvPr/>
          </p:nvSpPr>
          <p:spPr bwMode="auto">
            <a:xfrm>
              <a:off x="6414" y="163"/>
              <a:ext cx="5"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7" name="Rectangle 200"/>
            <p:cNvSpPr>
              <a:spLocks noChangeArrowheads="1"/>
            </p:cNvSpPr>
            <p:nvPr/>
          </p:nvSpPr>
          <p:spPr bwMode="auto">
            <a:xfrm>
              <a:off x="6834" y="163"/>
              <a:ext cx="6"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8" name="Rectangle 201"/>
            <p:cNvSpPr>
              <a:spLocks noChangeArrowheads="1"/>
            </p:cNvSpPr>
            <p:nvPr/>
          </p:nvSpPr>
          <p:spPr bwMode="auto">
            <a:xfrm>
              <a:off x="7205" y="163"/>
              <a:ext cx="6"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79" name="Line 202"/>
            <p:cNvSpPr>
              <a:spLocks noChangeShapeType="1"/>
            </p:cNvSpPr>
            <p:nvPr/>
          </p:nvSpPr>
          <p:spPr bwMode="auto">
            <a:xfrm>
              <a:off x="4525" y="272"/>
              <a:ext cx="309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0" name="Rectangle 203"/>
            <p:cNvSpPr>
              <a:spLocks noChangeArrowheads="1"/>
            </p:cNvSpPr>
            <p:nvPr/>
          </p:nvSpPr>
          <p:spPr bwMode="auto">
            <a:xfrm>
              <a:off x="4525" y="272"/>
              <a:ext cx="309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1" name="Line 204"/>
            <p:cNvSpPr>
              <a:spLocks noChangeShapeType="1"/>
            </p:cNvSpPr>
            <p:nvPr/>
          </p:nvSpPr>
          <p:spPr bwMode="auto">
            <a:xfrm>
              <a:off x="6834" y="278"/>
              <a:ext cx="0" cy="109"/>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2" name="Rectangle 205"/>
            <p:cNvSpPr>
              <a:spLocks noChangeArrowheads="1"/>
            </p:cNvSpPr>
            <p:nvPr/>
          </p:nvSpPr>
          <p:spPr bwMode="auto">
            <a:xfrm>
              <a:off x="6834" y="278"/>
              <a:ext cx="6" cy="10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3" name="Line 206"/>
            <p:cNvSpPr>
              <a:spLocks noChangeShapeType="1"/>
            </p:cNvSpPr>
            <p:nvPr/>
          </p:nvSpPr>
          <p:spPr bwMode="auto">
            <a:xfrm>
              <a:off x="7205" y="278"/>
              <a:ext cx="0" cy="109"/>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4" name="Rectangle 207"/>
            <p:cNvSpPr>
              <a:spLocks noChangeArrowheads="1"/>
            </p:cNvSpPr>
            <p:nvPr/>
          </p:nvSpPr>
          <p:spPr bwMode="auto">
            <a:xfrm>
              <a:off x="7205" y="278"/>
              <a:ext cx="6" cy="10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5" name="Line 208"/>
            <p:cNvSpPr>
              <a:spLocks noChangeShapeType="1"/>
            </p:cNvSpPr>
            <p:nvPr/>
          </p:nvSpPr>
          <p:spPr bwMode="auto">
            <a:xfrm>
              <a:off x="4525" y="381"/>
              <a:ext cx="309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6" name="Rectangle 209"/>
            <p:cNvSpPr>
              <a:spLocks noChangeArrowheads="1"/>
            </p:cNvSpPr>
            <p:nvPr/>
          </p:nvSpPr>
          <p:spPr bwMode="auto">
            <a:xfrm>
              <a:off x="4525" y="381"/>
              <a:ext cx="3095"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7" name="Line 210"/>
            <p:cNvSpPr>
              <a:spLocks noChangeShapeType="1"/>
            </p:cNvSpPr>
            <p:nvPr/>
          </p:nvSpPr>
          <p:spPr bwMode="auto">
            <a:xfrm>
              <a:off x="4525" y="491"/>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8" name="Rectangle 211"/>
            <p:cNvSpPr>
              <a:spLocks noChangeArrowheads="1"/>
            </p:cNvSpPr>
            <p:nvPr/>
          </p:nvSpPr>
          <p:spPr bwMode="auto">
            <a:xfrm>
              <a:off x="4525" y="491"/>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89" name="Line 212"/>
            <p:cNvSpPr>
              <a:spLocks noChangeShapeType="1"/>
            </p:cNvSpPr>
            <p:nvPr/>
          </p:nvSpPr>
          <p:spPr bwMode="auto">
            <a:xfrm>
              <a:off x="6419" y="491"/>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0" name="Rectangle 213"/>
            <p:cNvSpPr>
              <a:spLocks noChangeArrowheads="1"/>
            </p:cNvSpPr>
            <p:nvPr/>
          </p:nvSpPr>
          <p:spPr bwMode="auto">
            <a:xfrm>
              <a:off x="6419" y="491"/>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1" name="Line 214"/>
            <p:cNvSpPr>
              <a:spLocks noChangeShapeType="1"/>
            </p:cNvSpPr>
            <p:nvPr/>
          </p:nvSpPr>
          <p:spPr bwMode="auto">
            <a:xfrm>
              <a:off x="4525" y="600"/>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2" name="Rectangle 215"/>
            <p:cNvSpPr>
              <a:spLocks noChangeArrowheads="1"/>
            </p:cNvSpPr>
            <p:nvPr/>
          </p:nvSpPr>
          <p:spPr bwMode="auto">
            <a:xfrm>
              <a:off x="4525" y="600"/>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3" name="Line 216"/>
            <p:cNvSpPr>
              <a:spLocks noChangeShapeType="1"/>
            </p:cNvSpPr>
            <p:nvPr/>
          </p:nvSpPr>
          <p:spPr bwMode="auto">
            <a:xfrm>
              <a:off x="6419" y="600"/>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4" name="Rectangle 217"/>
            <p:cNvSpPr>
              <a:spLocks noChangeArrowheads="1"/>
            </p:cNvSpPr>
            <p:nvPr/>
          </p:nvSpPr>
          <p:spPr bwMode="auto">
            <a:xfrm>
              <a:off x="6419" y="600"/>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5" name="Line 218"/>
            <p:cNvSpPr>
              <a:spLocks noChangeShapeType="1"/>
            </p:cNvSpPr>
            <p:nvPr/>
          </p:nvSpPr>
          <p:spPr bwMode="auto">
            <a:xfrm>
              <a:off x="4525" y="709"/>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6" name="Rectangle 219"/>
            <p:cNvSpPr>
              <a:spLocks noChangeArrowheads="1"/>
            </p:cNvSpPr>
            <p:nvPr/>
          </p:nvSpPr>
          <p:spPr bwMode="auto">
            <a:xfrm>
              <a:off x="4525" y="709"/>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7" name="Line 220"/>
            <p:cNvSpPr>
              <a:spLocks noChangeShapeType="1"/>
            </p:cNvSpPr>
            <p:nvPr/>
          </p:nvSpPr>
          <p:spPr bwMode="auto">
            <a:xfrm>
              <a:off x="6419" y="709"/>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8" name="Rectangle 221"/>
            <p:cNvSpPr>
              <a:spLocks noChangeArrowheads="1"/>
            </p:cNvSpPr>
            <p:nvPr/>
          </p:nvSpPr>
          <p:spPr bwMode="auto">
            <a:xfrm>
              <a:off x="6419" y="709"/>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99" name="Line 222"/>
            <p:cNvSpPr>
              <a:spLocks noChangeShapeType="1"/>
            </p:cNvSpPr>
            <p:nvPr/>
          </p:nvSpPr>
          <p:spPr bwMode="auto">
            <a:xfrm>
              <a:off x="4525" y="818"/>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0" name="Rectangle 223"/>
            <p:cNvSpPr>
              <a:spLocks noChangeArrowheads="1"/>
            </p:cNvSpPr>
            <p:nvPr/>
          </p:nvSpPr>
          <p:spPr bwMode="auto">
            <a:xfrm>
              <a:off x="4525" y="818"/>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1" name="Line 224"/>
            <p:cNvSpPr>
              <a:spLocks noChangeShapeType="1"/>
            </p:cNvSpPr>
            <p:nvPr/>
          </p:nvSpPr>
          <p:spPr bwMode="auto">
            <a:xfrm>
              <a:off x="6419" y="818"/>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2" name="Rectangle 225"/>
            <p:cNvSpPr>
              <a:spLocks noChangeArrowheads="1"/>
            </p:cNvSpPr>
            <p:nvPr/>
          </p:nvSpPr>
          <p:spPr bwMode="auto">
            <a:xfrm>
              <a:off x="6419" y="818"/>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3" name="Line 226"/>
            <p:cNvSpPr>
              <a:spLocks noChangeShapeType="1"/>
            </p:cNvSpPr>
            <p:nvPr/>
          </p:nvSpPr>
          <p:spPr bwMode="auto">
            <a:xfrm>
              <a:off x="4525" y="927"/>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4" name="Rectangle 227"/>
            <p:cNvSpPr>
              <a:spLocks noChangeArrowheads="1"/>
            </p:cNvSpPr>
            <p:nvPr/>
          </p:nvSpPr>
          <p:spPr bwMode="auto">
            <a:xfrm>
              <a:off x="4525" y="927"/>
              <a:ext cx="188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5" name="Line 228"/>
            <p:cNvSpPr>
              <a:spLocks noChangeShapeType="1"/>
            </p:cNvSpPr>
            <p:nvPr/>
          </p:nvSpPr>
          <p:spPr bwMode="auto">
            <a:xfrm>
              <a:off x="6419" y="927"/>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6" name="Rectangle 229"/>
            <p:cNvSpPr>
              <a:spLocks noChangeArrowheads="1"/>
            </p:cNvSpPr>
            <p:nvPr/>
          </p:nvSpPr>
          <p:spPr bwMode="auto">
            <a:xfrm>
              <a:off x="6419" y="927"/>
              <a:ext cx="119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7" name="Line 230"/>
            <p:cNvSpPr>
              <a:spLocks noChangeShapeType="1"/>
            </p:cNvSpPr>
            <p:nvPr/>
          </p:nvSpPr>
          <p:spPr bwMode="auto">
            <a:xfrm>
              <a:off x="4525" y="1036"/>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8" name="Rectangle 231"/>
            <p:cNvSpPr>
              <a:spLocks noChangeArrowheads="1"/>
            </p:cNvSpPr>
            <p:nvPr/>
          </p:nvSpPr>
          <p:spPr bwMode="auto">
            <a:xfrm>
              <a:off x="4525" y="1036"/>
              <a:ext cx="188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09" name="Line 232"/>
            <p:cNvSpPr>
              <a:spLocks noChangeShapeType="1"/>
            </p:cNvSpPr>
            <p:nvPr/>
          </p:nvSpPr>
          <p:spPr bwMode="auto">
            <a:xfrm>
              <a:off x="6419" y="1036"/>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0" name="Rectangle 233"/>
            <p:cNvSpPr>
              <a:spLocks noChangeArrowheads="1"/>
            </p:cNvSpPr>
            <p:nvPr/>
          </p:nvSpPr>
          <p:spPr bwMode="auto">
            <a:xfrm>
              <a:off x="6419" y="1036"/>
              <a:ext cx="119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1" name="Line 234"/>
            <p:cNvSpPr>
              <a:spLocks noChangeShapeType="1"/>
            </p:cNvSpPr>
            <p:nvPr/>
          </p:nvSpPr>
          <p:spPr bwMode="auto">
            <a:xfrm>
              <a:off x="4525" y="1145"/>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2" name="Rectangle 235"/>
            <p:cNvSpPr>
              <a:spLocks noChangeArrowheads="1"/>
            </p:cNvSpPr>
            <p:nvPr/>
          </p:nvSpPr>
          <p:spPr bwMode="auto">
            <a:xfrm>
              <a:off x="4525" y="1145"/>
              <a:ext cx="188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3" name="Line 236"/>
            <p:cNvSpPr>
              <a:spLocks noChangeShapeType="1"/>
            </p:cNvSpPr>
            <p:nvPr/>
          </p:nvSpPr>
          <p:spPr bwMode="auto">
            <a:xfrm>
              <a:off x="6419" y="1145"/>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4" name="Rectangle 237"/>
            <p:cNvSpPr>
              <a:spLocks noChangeArrowheads="1"/>
            </p:cNvSpPr>
            <p:nvPr/>
          </p:nvSpPr>
          <p:spPr bwMode="auto">
            <a:xfrm>
              <a:off x="6419" y="1145"/>
              <a:ext cx="119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5" name="Line 238"/>
            <p:cNvSpPr>
              <a:spLocks noChangeShapeType="1"/>
            </p:cNvSpPr>
            <p:nvPr/>
          </p:nvSpPr>
          <p:spPr bwMode="auto">
            <a:xfrm>
              <a:off x="4525" y="1255"/>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6" name="Rectangle 239"/>
            <p:cNvSpPr>
              <a:spLocks noChangeArrowheads="1"/>
            </p:cNvSpPr>
            <p:nvPr/>
          </p:nvSpPr>
          <p:spPr bwMode="auto">
            <a:xfrm>
              <a:off x="4525" y="1255"/>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7" name="Line 240"/>
            <p:cNvSpPr>
              <a:spLocks noChangeShapeType="1"/>
            </p:cNvSpPr>
            <p:nvPr/>
          </p:nvSpPr>
          <p:spPr bwMode="auto">
            <a:xfrm>
              <a:off x="6419" y="1255"/>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8" name="Rectangle 241"/>
            <p:cNvSpPr>
              <a:spLocks noChangeArrowheads="1"/>
            </p:cNvSpPr>
            <p:nvPr/>
          </p:nvSpPr>
          <p:spPr bwMode="auto">
            <a:xfrm>
              <a:off x="6419" y="1255"/>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19" name="Line 242"/>
            <p:cNvSpPr>
              <a:spLocks noChangeShapeType="1"/>
            </p:cNvSpPr>
            <p:nvPr/>
          </p:nvSpPr>
          <p:spPr bwMode="auto">
            <a:xfrm>
              <a:off x="4525" y="1364"/>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0" name="Rectangle 243"/>
            <p:cNvSpPr>
              <a:spLocks noChangeArrowheads="1"/>
            </p:cNvSpPr>
            <p:nvPr/>
          </p:nvSpPr>
          <p:spPr bwMode="auto">
            <a:xfrm>
              <a:off x="4525" y="1364"/>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1" name="Line 244"/>
            <p:cNvSpPr>
              <a:spLocks noChangeShapeType="1"/>
            </p:cNvSpPr>
            <p:nvPr/>
          </p:nvSpPr>
          <p:spPr bwMode="auto">
            <a:xfrm>
              <a:off x="6419" y="1364"/>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2" name="Rectangle 245"/>
            <p:cNvSpPr>
              <a:spLocks noChangeArrowheads="1"/>
            </p:cNvSpPr>
            <p:nvPr/>
          </p:nvSpPr>
          <p:spPr bwMode="auto">
            <a:xfrm>
              <a:off x="6419" y="1364"/>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3" name="Line 246"/>
            <p:cNvSpPr>
              <a:spLocks noChangeShapeType="1"/>
            </p:cNvSpPr>
            <p:nvPr/>
          </p:nvSpPr>
          <p:spPr bwMode="auto">
            <a:xfrm>
              <a:off x="4525" y="1473"/>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4" name="Rectangle 247"/>
            <p:cNvSpPr>
              <a:spLocks noChangeArrowheads="1"/>
            </p:cNvSpPr>
            <p:nvPr/>
          </p:nvSpPr>
          <p:spPr bwMode="auto">
            <a:xfrm>
              <a:off x="4525" y="1473"/>
              <a:ext cx="188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5" name="Line 248"/>
            <p:cNvSpPr>
              <a:spLocks noChangeShapeType="1"/>
            </p:cNvSpPr>
            <p:nvPr/>
          </p:nvSpPr>
          <p:spPr bwMode="auto">
            <a:xfrm>
              <a:off x="6419" y="1473"/>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6" name="Rectangle 249"/>
            <p:cNvSpPr>
              <a:spLocks noChangeArrowheads="1"/>
            </p:cNvSpPr>
            <p:nvPr/>
          </p:nvSpPr>
          <p:spPr bwMode="auto">
            <a:xfrm>
              <a:off x="6419" y="1473"/>
              <a:ext cx="1196"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7" name="Line 250"/>
            <p:cNvSpPr>
              <a:spLocks noChangeShapeType="1"/>
            </p:cNvSpPr>
            <p:nvPr/>
          </p:nvSpPr>
          <p:spPr bwMode="auto">
            <a:xfrm>
              <a:off x="4525" y="1582"/>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8" name="Rectangle 251"/>
            <p:cNvSpPr>
              <a:spLocks noChangeArrowheads="1"/>
            </p:cNvSpPr>
            <p:nvPr/>
          </p:nvSpPr>
          <p:spPr bwMode="auto">
            <a:xfrm>
              <a:off x="4525" y="1582"/>
              <a:ext cx="188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29" name="Line 252"/>
            <p:cNvSpPr>
              <a:spLocks noChangeShapeType="1"/>
            </p:cNvSpPr>
            <p:nvPr/>
          </p:nvSpPr>
          <p:spPr bwMode="auto">
            <a:xfrm>
              <a:off x="6419" y="1582"/>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0" name="Rectangle 253"/>
            <p:cNvSpPr>
              <a:spLocks noChangeArrowheads="1"/>
            </p:cNvSpPr>
            <p:nvPr/>
          </p:nvSpPr>
          <p:spPr bwMode="auto">
            <a:xfrm>
              <a:off x="6419" y="1582"/>
              <a:ext cx="119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1" name="Line 254"/>
            <p:cNvSpPr>
              <a:spLocks noChangeShapeType="1"/>
            </p:cNvSpPr>
            <p:nvPr/>
          </p:nvSpPr>
          <p:spPr bwMode="auto">
            <a:xfrm>
              <a:off x="4525" y="1691"/>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2" name="Rectangle 255"/>
            <p:cNvSpPr>
              <a:spLocks noChangeArrowheads="1"/>
            </p:cNvSpPr>
            <p:nvPr/>
          </p:nvSpPr>
          <p:spPr bwMode="auto">
            <a:xfrm>
              <a:off x="4525" y="1691"/>
              <a:ext cx="188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3" name="Line 256"/>
            <p:cNvSpPr>
              <a:spLocks noChangeShapeType="1"/>
            </p:cNvSpPr>
            <p:nvPr/>
          </p:nvSpPr>
          <p:spPr bwMode="auto">
            <a:xfrm>
              <a:off x="6419" y="1691"/>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4" name="Rectangle 257"/>
            <p:cNvSpPr>
              <a:spLocks noChangeArrowheads="1"/>
            </p:cNvSpPr>
            <p:nvPr/>
          </p:nvSpPr>
          <p:spPr bwMode="auto">
            <a:xfrm>
              <a:off x="6419" y="1691"/>
              <a:ext cx="119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5" name="Line 258"/>
            <p:cNvSpPr>
              <a:spLocks noChangeShapeType="1"/>
            </p:cNvSpPr>
            <p:nvPr/>
          </p:nvSpPr>
          <p:spPr bwMode="auto">
            <a:xfrm>
              <a:off x="4525" y="1800"/>
              <a:ext cx="188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6" name="Rectangle 259"/>
            <p:cNvSpPr>
              <a:spLocks noChangeArrowheads="1"/>
            </p:cNvSpPr>
            <p:nvPr/>
          </p:nvSpPr>
          <p:spPr bwMode="auto">
            <a:xfrm>
              <a:off x="4525" y="1800"/>
              <a:ext cx="1889"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7" name="Line 260"/>
            <p:cNvSpPr>
              <a:spLocks noChangeShapeType="1"/>
            </p:cNvSpPr>
            <p:nvPr/>
          </p:nvSpPr>
          <p:spPr bwMode="auto">
            <a:xfrm>
              <a:off x="6419" y="1800"/>
              <a:ext cx="119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8" name="Rectangle 261"/>
            <p:cNvSpPr>
              <a:spLocks noChangeArrowheads="1"/>
            </p:cNvSpPr>
            <p:nvPr/>
          </p:nvSpPr>
          <p:spPr bwMode="auto">
            <a:xfrm>
              <a:off x="6419" y="1800"/>
              <a:ext cx="1196"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39" name="Line 262"/>
            <p:cNvSpPr>
              <a:spLocks noChangeShapeType="1"/>
            </p:cNvSpPr>
            <p:nvPr/>
          </p:nvSpPr>
          <p:spPr bwMode="auto">
            <a:xfrm>
              <a:off x="4520" y="163"/>
              <a:ext cx="0" cy="175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0" name="Rectangle 263"/>
            <p:cNvSpPr>
              <a:spLocks noChangeArrowheads="1"/>
            </p:cNvSpPr>
            <p:nvPr/>
          </p:nvSpPr>
          <p:spPr bwMode="auto">
            <a:xfrm>
              <a:off x="4520" y="163"/>
              <a:ext cx="5" cy="175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1" name="Line 264"/>
            <p:cNvSpPr>
              <a:spLocks noChangeShapeType="1"/>
            </p:cNvSpPr>
            <p:nvPr/>
          </p:nvSpPr>
          <p:spPr bwMode="auto">
            <a:xfrm>
              <a:off x="6414" y="278"/>
              <a:ext cx="0" cy="1637"/>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2" name="Rectangle 265"/>
            <p:cNvSpPr>
              <a:spLocks noChangeArrowheads="1"/>
            </p:cNvSpPr>
            <p:nvPr/>
          </p:nvSpPr>
          <p:spPr bwMode="auto">
            <a:xfrm>
              <a:off x="6414" y="278"/>
              <a:ext cx="5" cy="163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3" name="Line 266"/>
            <p:cNvSpPr>
              <a:spLocks noChangeShapeType="1"/>
            </p:cNvSpPr>
            <p:nvPr/>
          </p:nvSpPr>
          <p:spPr bwMode="auto">
            <a:xfrm>
              <a:off x="6834" y="387"/>
              <a:ext cx="0" cy="152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4" name="Rectangle 267"/>
            <p:cNvSpPr>
              <a:spLocks noChangeArrowheads="1"/>
            </p:cNvSpPr>
            <p:nvPr/>
          </p:nvSpPr>
          <p:spPr bwMode="auto">
            <a:xfrm>
              <a:off x="6834" y="387"/>
              <a:ext cx="6" cy="152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5" name="Line 268"/>
            <p:cNvSpPr>
              <a:spLocks noChangeShapeType="1"/>
            </p:cNvSpPr>
            <p:nvPr/>
          </p:nvSpPr>
          <p:spPr bwMode="auto">
            <a:xfrm>
              <a:off x="7205" y="387"/>
              <a:ext cx="0" cy="152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6" name="Rectangle 269"/>
            <p:cNvSpPr>
              <a:spLocks noChangeArrowheads="1"/>
            </p:cNvSpPr>
            <p:nvPr/>
          </p:nvSpPr>
          <p:spPr bwMode="auto">
            <a:xfrm>
              <a:off x="7205" y="387"/>
              <a:ext cx="6" cy="152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7" name="Line 270"/>
            <p:cNvSpPr>
              <a:spLocks noChangeShapeType="1"/>
            </p:cNvSpPr>
            <p:nvPr/>
          </p:nvSpPr>
          <p:spPr bwMode="auto">
            <a:xfrm>
              <a:off x="4525" y="1910"/>
              <a:ext cx="309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8" name="Rectangle 271"/>
            <p:cNvSpPr>
              <a:spLocks noChangeArrowheads="1"/>
            </p:cNvSpPr>
            <p:nvPr/>
          </p:nvSpPr>
          <p:spPr bwMode="auto">
            <a:xfrm>
              <a:off x="4525" y="1910"/>
              <a:ext cx="3095"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49" name="Line 272"/>
            <p:cNvSpPr>
              <a:spLocks noChangeShapeType="1"/>
            </p:cNvSpPr>
            <p:nvPr/>
          </p:nvSpPr>
          <p:spPr bwMode="auto">
            <a:xfrm>
              <a:off x="7615" y="168"/>
              <a:ext cx="0" cy="1747"/>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0" name="Rectangle 273"/>
            <p:cNvSpPr>
              <a:spLocks noChangeArrowheads="1"/>
            </p:cNvSpPr>
            <p:nvPr/>
          </p:nvSpPr>
          <p:spPr bwMode="auto">
            <a:xfrm>
              <a:off x="7615" y="168"/>
              <a:ext cx="5" cy="174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1" name="Line 274"/>
            <p:cNvSpPr>
              <a:spLocks noChangeShapeType="1"/>
            </p:cNvSpPr>
            <p:nvPr/>
          </p:nvSpPr>
          <p:spPr bwMode="auto">
            <a:xfrm>
              <a:off x="4520" y="191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2" name="Rectangle 275"/>
            <p:cNvSpPr>
              <a:spLocks noChangeArrowheads="1"/>
            </p:cNvSpPr>
            <p:nvPr/>
          </p:nvSpPr>
          <p:spPr bwMode="auto">
            <a:xfrm>
              <a:off x="4520" y="1915"/>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3" name="Line 276"/>
            <p:cNvSpPr>
              <a:spLocks noChangeShapeType="1"/>
            </p:cNvSpPr>
            <p:nvPr/>
          </p:nvSpPr>
          <p:spPr bwMode="auto">
            <a:xfrm>
              <a:off x="6414" y="191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4" name="Rectangle 277"/>
            <p:cNvSpPr>
              <a:spLocks noChangeArrowheads="1"/>
            </p:cNvSpPr>
            <p:nvPr/>
          </p:nvSpPr>
          <p:spPr bwMode="auto">
            <a:xfrm>
              <a:off x="6414" y="1915"/>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5" name="Line 278"/>
            <p:cNvSpPr>
              <a:spLocks noChangeShapeType="1"/>
            </p:cNvSpPr>
            <p:nvPr/>
          </p:nvSpPr>
          <p:spPr bwMode="auto">
            <a:xfrm>
              <a:off x="6834" y="191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6" name="Rectangle 279"/>
            <p:cNvSpPr>
              <a:spLocks noChangeArrowheads="1"/>
            </p:cNvSpPr>
            <p:nvPr/>
          </p:nvSpPr>
          <p:spPr bwMode="auto">
            <a:xfrm>
              <a:off x="6834" y="1915"/>
              <a:ext cx="6"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7" name="Line 280"/>
            <p:cNvSpPr>
              <a:spLocks noChangeShapeType="1"/>
            </p:cNvSpPr>
            <p:nvPr/>
          </p:nvSpPr>
          <p:spPr bwMode="auto">
            <a:xfrm>
              <a:off x="7205" y="191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8" name="Rectangle 281"/>
            <p:cNvSpPr>
              <a:spLocks noChangeArrowheads="1"/>
            </p:cNvSpPr>
            <p:nvPr/>
          </p:nvSpPr>
          <p:spPr bwMode="auto">
            <a:xfrm>
              <a:off x="7205" y="1915"/>
              <a:ext cx="6"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59" name="Line 282"/>
            <p:cNvSpPr>
              <a:spLocks noChangeShapeType="1"/>
            </p:cNvSpPr>
            <p:nvPr/>
          </p:nvSpPr>
          <p:spPr bwMode="auto">
            <a:xfrm>
              <a:off x="7615" y="191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0" name="Rectangle 283"/>
            <p:cNvSpPr>
              <a:spLocks noChangeArrowheads="1"/>
            </p:cNvSpPr>
            <p:nvPr/>
          </p:nvSpPr>
          <p:spPr bwMode="auto">
            <a:xfrm>
              <a:off x="7615" y="1915"/>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1" name="Line 284"/>
            <p:cNvSpPr>
              <a:spLocks noChangeShapeType="1"/>
            </p:cNvSpPr>
            <p:nvPr/>
          </p:nvSpPr>
          <p:spPr bwMode="auto">
            <a:xfrm>
              <a:off x="7620" y="163"/>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2" name="Rectangle 285"/>
            <p:cNvSpPr>
              <a:spLocks noChangeArrowheads="1"/>
            </p:cNvSpPr>
            <p:nvPr/>
          </p:nvSpPr>
          <p:spPr bwMode="auto">
            <a:xfrm>
              <a:off x="7620" y="163"/>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3" name="Line 286"/>
            <p:cNvSpPr>
              <a:spLocks noChangeShapeType="1"/>
            </p:cNvSpPr>
            <p:nvPr/>
          </p:nvSpPr>
          <p:spPr bwMode="auto">
            <a:xfrm>
              <a:off x="7620" y="272"/>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4" name="Rectangle 287"/>
            <p:cNvSpPr>
              <a:spLocks noChangeArrowheads="1"/>
            </p:cNvSpPr>
            <p:nvPr/>
          </p:nvSpPr>
          <p:spPr bwMode="auto">
            <a:xfrm>
              <a:off x="7620" y="272"/>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5" name="Line 288"/>
            <p:cNvSpPr>
              <a:spLocks noChangeShapeType="1"/>
            </p:cNvSpPr>
            <p:nvPr/>
          </p:nvSpPr>
          <p:spPr bwMode="auto">
            <a:xfrm>
              <a:off x="7620" y="38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6" name="Rectangle 289"/>
            <p:cNvSpPr>
              <a:spLocks noChangeArrowheads="1"/>
            </p:cNvSpPr>
            <p:nvPr/>
          </p:nvSpPr>
          <p:spPr bwMode="auto">
            <a:xfrm>
              <a:off x="7620" y="381"/>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7" name="Line 290"/>
            <p:cNvSpPr>
              <a:spLocks noChangeShapeType="1"/>
            </p:cNvSpPr>
            <p:nvPr/>
          </p:nvSpPr>
          <p:spPr bwMode="auto">
            <a:xfrm>
              <a:off x="7620" y="49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8" name="Rectangle 291"/>
            <p:cNvSpPr>
              <a:spLocks noChangeArrowheads="1"/>
            </p:cNvSpPr>
            <p:nvPr/>
          </p:nvSpPr>
          <p:spPr bwMode="auto">
            <a:xfrm>
              <a:off x="7620" y="491"/>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69" name="Line 292"/>
            <p:cNvSpPr>
              <a:spLocks noChangeShapeType="1"/>
            </p:cNvSpPr>
            <p:nvPr/>
          </p:nvSpPr>
          <p:spPr bwMode="auto">
            <a:xfrm>
              <a:off x="7620" y="600"/>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0" name="Rectangle 293"/>
            <p:cNvSpPr>
              <a:spLocks noChangeArrowheads="1"/>
            </p:cNvSpPr>
            <p:nvPr/>
          </p:nvSpPr>
          <p:spPr bwMode="auto">
            <a:xfrm>
              <a:off x="7620" y="600"/>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1" name="Line 294"/>
            <p:cNvSpPr>
              <a:spLocks noChangeShapeType="1"/>
            </p:cNvSpPr>
            <p:nvPr/>
          </p:nvSpPr>
          <p:spPr bwMode="auto">
            <a:xfrm>
              <a:off x="7620" y="709"/>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2" name="Rectangle 295"/>
            <p:cNvSpPr>
              <a:spLocks noChangeArrowheads="1"/>
            </p:cNvSpPr>
            <p:nvPr/>
          </p:nvSpPr>
          <p:spPr bwMode="auto">
            <a:xfrm>
              <a:off x="7620" y="709"/>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3" name="Line 296"/>
            <p:cNvSpPr>
              <a:spLocks noChangeShapeType="1"/>
            </p:cNvSpPr>
            <p:nvPr/>
          </p:nvSpPr>
          <p:spPr bwMode="auto">
            <a:xfrm>
              <a:off x="7620" y="818"/>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4" name="Rectangle 297"/>
            <p:cNvSpPr>
              <a:spLocks noChangeArrowheads="1"/>
            </p:cNvSpPr>
            <p:nvPr/>
          </p:nvSpPr>
          <p:spPr bwMode="auto">
            <a:xfrm>
              <a:off x="7620" y="818"/>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5" name="Line 298"/>
            <p:cNvSpPr>
              <a:spLocks noChangeShapeType="1"/>
            </p:cNvSpPr>
            <p:nvPr/>
          </p:nvSpPr>
          <p:spPr bwMode="auto">
            <a:xfrm>
              <a:off x="7620" y="927"/>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6" name="Rectangle 299"/>
            <p:cNvSpPr>
              <a:spLocks noChangeArrowheads="1"/>
            </p:cNvSpPr>
            <p:nvPr/>
          </p:nvSpPr>
          <p:spPr bwMode="auto">
            <a:xfrm>
              <a:off x="7620" y="927"/>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7" name="Line 300"/>
            <p:cNvSpPr>
              <a:spLocks noChangeShapeType="1"/>
            </p:cNvSpPr>
            <p:nvPr/>
          </p:nvSpPr>
          <p:spPr bwMode="auto">
            <a:xfrm>
              <a:off x="7620" y="1036"/>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8" name="Rectangle 301"/>
            <p:cNvSpPr>
              <a:spLocks noChangeArrowheads="1"/>
            </p:cNvSpPr>
            <p:nvPr/>
          </p:nvSpPr>
          <p:spPr bwMode="auto">
            <a:xfrm>
              <a:off x="7620" y="1036"/>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79" name="Line 302"/>
            <p:cNvSpPr>
              <a:spLocks noChangeShapeType="1"/>
            </p:cNvSpPr>
            <p:nvPr/>
          </p:nvSpPr>
          <p:spPr bwMode="auto">
            <a:xfrm>
              <a:off x="7620" y="114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0" name="Rectangle 303"/>
            <p:cNvSpPr>
              <a:spLocks noChangeArrowheads="1"/>
            </p:cNvSpPr>
            <p:nvPr/>
          </p:nvSpPr>
          <p:spPr bwMode="auto">
            <a:xfrm>
              <a:off x="7620" y="1145"/>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1" name="Line 304"/>
            <p:cNvSpPr>
              <a:spLocks noChangeShapeType="1"/>
            </p:cNvSpPr>
            <p:nvPr/>
          </p:nvSpPr>
          <p:spPr bwMode="auto">
            <a:xfrm>
              <a:off x="7620" y="1255"/>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2" name="Rectangle 305"/>
            <p:cNvSpPr>
              <a:spLocks noChangeArrowheads="1"/>
            </p:cNvSpPr>
            <p:nvPr/>
          </p:nvSpPr>
          <p:spPr bwMode="auto">
            <a:xfrm>
              <a:off x="7620" y="1255"/>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3" name="Line 306"/>
            <p:cNvSpPr>
              <a:spLocks noChangeShapeType="1"/>
            </p:cNvSpPr>
            <p:nvPr/>
          </p:nvSpPr>
          <p:spPr bwMode="auto">
            <a:xfrm>
              <a:off x="7620" y="1364"/>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4" name="Rectangle 307"/>
            <p:cNvSpPr>
              <a:spLocks noChangeArrowheads="1"/>
            </p:cNvSpPr>
            <p:nvPr/>
          </p:nvSpPr>
          <p:spPr bwMode="auto">
            <a:xfrm>
              <a:off x="7620" y="1364"/>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5" name="Line 308"/>
            <p:cNvSpPr>
              <a:spLocks noChangeShapeType="1"/>
            </p:cNvSpPr>
            <p:nvPr/>
          </p:nvSpPr>
          <p:spPr bwMode="auto">
            <a:xfrm>
              <a:off x="7620" y="1473"/>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6" name="Rectangle 309"/>
            <p:cNvSpPr>
              <a:spLocks noChangeArrowheads="1"/>
            </p:cNvSpPr>
            <p:nvPr/>
          </p:nvSpPr>
          <p:spPr bwMode="auto">
            <a:xfrm>
              <a:off x="7620" y="1473"/>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7" name="Line 310"/>
            <p:cNvSpPr>
              <a:spLocks noChangeShapeType="1"/>
            </p:cNvSpPr>
            <p:nvPr/>
          </p:nvSpPr>
          <p:spPr bwMode="auto">
            <a:xfrm>
              <a:off x="7620" y="1582"/>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8" name="Rectangle 311"/>
            <p:cNvSpPr>
              <a:spLocks noChangeArrowheads="1"/>
            </p:cNvSpPr>
            <p:nvPr/>
          </p:nvSpPr>
          <p:spPr bwMode="auto">
            <a:xfrm>
              <a:off x="7620" y="1582"/>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89" name="Line 312"/>
            <p:cNvSpPr>
              <a:spLocks noChangeShapeType="1"/>
            </p:cNvSpPr>
            <p:nvPr/>
          </p:nvSpPr>
          <p:spPr bwMode="auto">
            <a:xfrm>
              <a:off x="7620" y="169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90" name="Rectangle 313"/>
            <p:cNvSpPr>
              <a:spLocks noChangeArrowheads="1"/>
            </p:cNvSpPr>
            <p:nvPr/>
          </p:nvSpPr>
          <p:spPr bwMode="auto">
            <a:xfrm>
              <a:off x="7620" y="1691"/>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91" name="Line 314"/>
            <p:cNvSpPr>
              <a:spLocks noChangeShapeType="1"/>
            </p:cNvSpPr>
            <p:nvPr/>
          </p:nvSpPr>
          <p:spPr bwMode="auto">
            <a:xfrm>
              <a:off x="7620" y="1800"/>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92" name="Rectangle 315"/>
            <p:cNvSpPr>
              <a:spLocks noChangeArrowheads="1"/>
            </p:cNvSpPr>
            <p:nvPr/>
          </p:nvSpPr>
          <p:spPr bwMode="auto">
            <a:xfrm>
              <a:off x="7620" y="1800"/>
              <a:ext cx="5"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93" name="Line 316"/>
            <p:cNvSpPr>
              <a:spLocks noChangeShapeType="1"/>
            </p:cNvSpPr>
            <p:nvPr/>
          </p:nvSpPr>
          <p:spPr bwMode="auto">
            <a:xfrm>
              <a:off x="7620" y="1910"/>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194" name="Rectangle 317"/>
            <p:cNvSpPr>
              <a:spLocks noChangeArrowheads="1"/>
            </p:cNvSpPr>
            <p:nvPr/>
          </p:nvSpPr>
          <p:spPr bwMode="auto">
            <a:xfrm>
              <a:off x="7620" y="1910"/>
              <a:ext cx="5" cy="5"/>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grpSp>
      <p:pic>
        <p:nvPicPr>
          <p:cNvPr id="195"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7892" y="3584756"/>
            <a:ext cx="5421180" cy="2767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6" name="Picture 19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417" y="2544945"/>
            <a:ext cx="6799008" cy="3905210"/>
          </a:xfrm>
          <a:prstGeom prst="rect">
            <a:avLst/>
          </a:prstGeom>
        </p:spPr>
      </p:pic>
      <p:pic>
        <p:nvPicPr>
          <p:cNvPr id="19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458" y="770120"/>
            <a:ext cx="2835687" cy="208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98" name="Group 82"/>
          <p:cNvGrpSpPr>
            <a:grpSpLocks noChangeAspect="1"/>
          </p:cNvGrpSpPr>
          <p:nvPr/>
        </p:nvGrpSpPr>
        <p:grpSpPr bwMode="auto">
          <a:xfrm>
            <a:off x="3538246" y="1493838"/>
            <a:ext cx="3187698" cy="771525"/>
            <a:chOff x="2574" y="941"/>
            <a:chExt cx="1830" cy="486"/>
          </a:xfrm>
        </p:grpSpPr>
        <p:sp>
          <p:nvSpPr>
            <p:cNvPr id="199" name="AutoShape 81"/>
            <p:cNvSpPr>
              <a:spLocks noChangeAspect="1" noChangeArrowheads="1" noTextEdit="1"/>
            </p:cNvSpPr>
            <p:nvPr/>
          </p:nvSpPr>
          <p:spPr bwMode="auto">
            <a:xfrm>
              <a:off x="2574" y="941"/>
              <a:ext cx="1830" cy="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00" name="Rectangle 83"/>
            <p:cNvSpPr>
              <a:spLocks noChangeArrowheads="1"/>
            </p:cNvSpPr>
            <p:nvPr/>
          </p:nvSpPr>
          <p:spPr bwMode="auto">
            <a:xfrm>
              <a:off x="2574" y="941"/>
              <a:ext cx="1830" cy="126"/>
            </a:xfrm>
            <a:prstGeom prst="rect">
              <a:avLst/>
            </a:prstGeom>
            <a:solidFill>
              <a:srgbClr val="1636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01" name="Rectangle 84"/>
            <p:cNvSpPr>
              <a:spLocks noChangeArrowheads="1"/>
            </p:cNvSpPr>
            <p:nvPr/>
          </p:nvSpPr>
          <p:spPr bwMode="auto">
            <a:xfrm>
              <a:off x="2592" y="953"/>
              <a:ext cx="1908"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smtClean="0">
                  <a:ln>
                    <a:noFill/>
                  </a:ln>
                  <a:solidFill>
                    <a:srgbClr val="FFFFFF"/>
                  </a:solidFill>
                  <a:effectLst/>
                  <a:uLnTx/>
                  <a:uFillTx/>
                  <a:latin typeface="Arial" pitchFamily="34" charset="0"/>
                  <a:cs typeface="Arial" pitchFamily="34" charset="0"/>
                </a:rPr>
                <a:t>PROVINCE POPULATION DISTRIBUTION</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2" name="Rectangle 85"/>
            <p:cNvSpPr>
              <a:spLocks noChangeArrowheads="1"/>
            </p:cNvSpPr>
            <p:nvPr/>
          </p:nvSpPr>
          <p:spPr bwMode="auto">
            <a:xfrm>
              <a:off x="4044" y="1073"/>
              <a:ext cx="384"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smtClean="0">
                  <a:ln>
                    <a:noFill/>
                  </a:ln>
                  <a:solidFill>
                    <a:srgbClr val="000000"/>
                  </a:solidFill>
                  <a:effectLst/>
                  <a:uLnTx/>
                  <a:uFillTx/>
                  <a:latin typeface="Arial" pitchFamily="34" charset="0"/>
                  <a:cs typeface="Arial" pitchFamily="34" charset="0"/>
                </a:rPr>
                <a:t>4 173 343</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3" name="Rectangle 86"/>
            <p:cNvSpPr>
              <a:spLocks noChangeArrowheads="1"/>
            </p:cNvSpPr>
            <p:nvPr/>
          </p:nvSpPr>
          <p:spPr bwMode="auto">
            <a:xfrm>
              <a:off x="4044" y="1193"/>
              <a:ext cx="384"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smtClean="0">
                  <a:ln>
                    <a:noFill/>
                  </a:ln>
                  <a:solidFill>
                    <a:srgbClr val="000000"/>
                  </a:solidFill>
                  <a:effectLst/>
                  <a:uLnTx/>
                  <a:uFillTx/>
                  <a:latin typeface="Arial" pitchFamily="34" charset="0"/>
                  <a:cs typeface="Arial" pitchFamily="34" charset="0"/>
                </a:rPr>
                <a:t>1 222 659</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4" name="Rectangle 87"/>
            <p:cNvSpPr>
              <a:spLocks noChangeArrowheads="1"/>
            </p:cNvSpPr>
            <p:nvPr/>
          </p:nvSpPr>
          <p:spPr bwMode="auto">
            <a:xfrm>
              <a:off x="4236" y="1313"/>
              <a:ext cx="186"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smtClean="0">
                  <a:ln>
                    <a:noFill/>
                  </a:ln>
                  <a:solidFill>
                    <a:srgbClr val="000000"/>
                  </a:solidFill>
                  <a:effectLst/>
                  <a:uLnTx/>
                  <a:uFillTx/>
                  <a:latin typeface="Arial" pitchFamily="34" charset="0"/>
                  <a:cs typeface="Arial" pitchFamily="34" charset="0"/>
                </a:rPr>
                <a:t>3.41</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5" name="Rectangle 88"/>
            <p:cNvSpPr>
              <a:spLocks noChangeArrowheads="1"/>
            </p:cNvSpPr>
            <p:nvPr/>
          </p:nvSpPr>
          <p:spPr bwMode="auto">
            <a:xfrm>
              <a:off x="2592" y="1073"/>
              <a:ext cx="618"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smtClean="0">
                  <a:ln>
                    <a:noFill/>
                  </a:ln>
                  <a:solidFill>
                    <a:srgbClr val="000000"/>
                  </a:solidFill>
                  <a:effectLst/>
                  <a:uLnTx/>
                  <a:uFillTx/>
                  <a:latin typeface="Arial" pitchFamily="34" charset="0"/>
                  <a:cs typeface="Arial" pitchFamily="34" charset="0"/>
                </a:rPr>
                <a:t>Total Population:</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6" name="Rectangle 89"/>
            <p:cNvSpPr>
              <a:spLocks noChangeArrowheads="1"/>
            </p:cNvSpPr>
            <p:nvPr/>
          </p:nvSpPr>
          <p:spPr bwMode="auto">
            <a:xfrm>
              <a:off x="2592" y="1193"/>
              <a:ext cx="1044"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dirty="0" smtClean="0">
                  <a:ln>
                    <a:noFill/>
                  </a:ln>
                  <a:solidFill>
                    <a:srgbClr val="000000"/>
                  </a:solidFill>
                  <a:effectLst/>
                  <a:uLnTx/>
                  <a:uFillTx/>
                  <a:latin typeface="Arial" pitchFamily="34" charset="0"/>
                  <a:cs typeface="Arial" pitchFamily="34" charset="0"/>
                </a:rPr>
                <a:t>Total Number of Households:</a:t>
              </a:r>
              <a:endParaRPr kumimoji="0" lang="en-US" altLang="en-US" sz="1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
          <p:nvSpPr>
            <p:cNvPr id="207" name="Rectangle 90"/>
            <p:cNvSpPr>
              <a:spLocks noChangeArrowheads="1"/>
            </p:cNvSpPr>
            <p:nvPr/>
          </p:nvSpPr>
          <p:spPr bwMode="auto">
            <a:xfrm>
              <a:off x="2592" y="1313"/>
              <a:ext cx="912"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smtClean="0">
                  <a:ln>
                    <a:noFill/>
                  </a:ln>
                  <a:solidFill>
                    <a:srgbClr val="000000"/>
                  </a:solidFill>
                  <a:effectLst/>
                  <a:uLnTx/>
                  <a:uFillTx/>
                  <a:latin typeface="Arial" pitchFamily="34" charset="0"/>
                  <a:cs typeface="Arial" pitchFamily="34" charset="0"/>
                </a:rPr>
                <a:t>Average Household Size:</a:t>
              </a:r>
              <a:endParaRPr kumimoji="0" lang="en-US" altLang="en-US" sz="1800" b="0" i="0" u="none" strike="noStrike" kern="0" cap="none" spc="0" normalizeH="0" baseline="0" noProof="0" smtClean="0">
                <a:ln>
                  <a:noFill/>
                </a:ln>
                <a:solidFill>
                  <a:prstClr val="black"/>
                </a:solidFill>
                <a:effectLst/>
                <a:uLnTx/>
                <a:uFillTx/>
                <a:latin typeface="Arial" pitchFamily="34" charset="0"/>
                <a:cs typeface="Arial" pitchFamily="34" charset="0"/>
              </a:endParaRPr>
            </a:p>
          </p:txBody>
        </p:sp>
        <p:sp>
          <p:nvSpPr>
            <p:cNvPr id="208" name="Rectangle 91"/>
            <p:cNvSpPr>
              <a:spLocks noChangeArrowheads="1"/>
            </p:cNvSpPr>
            <p:nvPr/>
          </p:nvSpPr>
          <p:spPr bwMode="auto">
            <a:xfrm>
              <a:off x="2574" y="941"/>
              <a:ext cx="6"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09" name="Line 92"/>
            <p:cNvSpPr>
              <a:spLocks noChangeShapeType="1"/>
            </p:cNvSpPr>
            <p:nvPr/>
          </p:nvSpPr>
          <p:spPr bwMode="auto">
            <a:xfrm>
              <a:off x="2580" y="941"/>
              <a:ext cx="1824"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0" name="Rectangle 93"/>
            <p:cNvSpPr>
              <a:spLocks noChangeArrowheads="1"/>
            </p:cNvSpPr>
            <p:nvPr/>
          </p:nvSpPr>
          <p:spPr bwMode="auto">
            <a:xfrm>
              <a:off x="2580" y="941"/>
              <a:ext cx="182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1" name="Rectangle 94"/>
            <p:cNvSpPr>
              <a:spLocks noChangeArrowheads="1"/>
            </p:cNvSpPr>
            <p:nvPr/>
          </p:nvSpPr>
          <p:spPr bwMode="auto">
            <a:xfrm>
              <a:off x="4398" y="941"/>
              <a:ext cx="6"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2" name="Rectangle 95"/>
            <p:cNvSpPr>
              <a:spLocks noChangeArrowheads="1"/>
            </p:cNvSpPr>
            <p:nvPr/>
          </p:nvSpPr>
          <p:spPr bwMode="auto">
            <a:xfrm>
              <a:off x="3762" y="941"/>
              <a:ext cx="6"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3" name="Line 96"/>
            <p:cNvSpPr>
              <a:spLocks noChangeShapeType="1"/>
            </p:cNvSpPr>
            <p:nvPr/>
          </p:nvSpPr>
          <p:spPr bwMode="auto">
            <a:xfrm>
              <a:off x="2580" y="1061"/>
              <a:ext cx="1824"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4" name="Rectangle 97"/>
            <p:cNvSpPr>
              <a:spLocks noChangeArrowheads="1"/>
            </p:cNvSpPr>
            <p:nvPr/>
          </p:nvSpPr>
          <p:spPr bwMode="auto">
            <a:xfrm>
              <a:off x="2580" y="1061"/>
              <a:ext cx="182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5" name="Line 98"/>
            <p:cNvSpPr>
              <a:spLocks noChangeShapeType="1"/>
            </p:cNvSpPr>
            <p:nvPr/>
          </p:nvSpPr>
          <p:spPr bwMode="auto">
            <a:xfrm>
              <a:off x="2580" y="1181"/>
              <a:ext cx="1824"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6" name="Rectangle 99"/>
            <p:cNvSpPr>
              <a:spLocks noChangeArrowheads="1"/>
            </p:cNvSpPr>
            <p:nvPr/>
          </p:nvSpPr>
          <p:spPr bwMode="auto">
            <a:xfrm>
              <a:off x="2580" y="1181"/>
              <a:ext cx="182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7" name="Line 100"/>
            <p:cNvSpPr>
              <a:spLocks noChangeShapeType="1"/>
            </p:cNvSpPr>
            <p:nvPr/>
          </p:nvSpPr>
          <p:spPr bwMode="auto">
            <a:xfrm>
              <a:off x="2580" y="1301"/>
              <a:ext cx="1824"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8" name="Rectangle 101"/>
            <p:cNvSpPr>
              <a:spLocks noChangeArrowheads="1"/>
            </p:cNvSpPr>
            <p:nvPr/>
          </p:nvSpPr>
          <p:spPr bwMode="auto">
            <a:xfrm>
              <a:off x="2580" y="1301"/>
              <a:ext cx="182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19" name="Line 102"/>
            <p:cNvSpPr>
              <a:spLocks noChangeShapeType="1"/>
            </p:cNvSpPr>
            <p:nvPr/>
          </p:nvSpPr>
          <p:spPr bwMode="auto">
            <a:xfrm>
              <a:off x="2574" y="941"/>
              <a:ext cx="0" cy="486"/>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0" name="Rectangle 103"/>
            <p:cNvSpPr>
              <a:spLocks noChangeArrowheads="1"/>
            </p:cNvSpPr>
            <p:nvPr/>
          </p:nvSpPr>
          <p:spPr bwMode="auto">
            <a:xfrm>
              <a:off x="2574" y="941"/>
              <a:ext cx="6" cy="48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1" name="Rectangle 104"/>
            <p:cNvSpPr>
              <a:spLocks noChangeArrowheads="1"/>
            </p:cNvSpPr>
            <p:nvPr/>
          </p:nvSpPr>
          <p:spPr bwMode="auto">
            <a:xfrm>
              <a:off x="3360" y="941"/>
              <a:ext cx="6" cy="1"/>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2" name="Line 105"/>
            <p:cNvSpPr>
              <a:spLocks noChangeShapeType="1"/>
            </p:cNvSpPr>
            <p:nvPr/>
          </p:nvSpPr>
          <p:spPr bwMode="auto">
            <a:xfrm>
              <a:off x="3762" y="1067"/>
              <a:ext cx="0" cy="36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3" name="Rectangle 106"/>
            <p:cNvSpPr>
              <a:spLocks noChangeArrowheads="1"/>
            </p:cNvSpPr>
            <p:nvPr/>
          </p:nvSpPr>
          <p:spPr bwMode="auto">
            <a:xfrm>
              <a:off x="3762" y="1067"/>
              <a:ext cx="6" cy="36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4" name="Line 107"/>
            <p:cNvSpPr>
              <a:spLocks noChangeShapeType="1"/>
            </p:cNvSpPr>
            <p:nvPr/>
          </p:nvSpPr>
          <p:spPr bwMode="auto">
            <a:xfrm>
              <a:off x="2580" y="1421"/>
              <a:ext cx="1824"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5" name="Rectangle 108"/>
            <p:cNvSpPr>
              <a:spLocks noChangeArrowheads="1"/>
            </p:cNvSpPr>
            <p:nvPr/>
          </p:nvSpPr>
          <p:spPr bwMode="auto">
            <a:xfrm>
              <a:off x="2580" y="1421"/>
              <a:ext cx="1824" cy="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6" name="Line 109"/>
            <p:cNvSpPr>
              <a:spLocks noChangeShapeType="1"/>
            </p:cNvSpPr>
            <p:nvPr/>
          </p:nvSpPr>
          <p:spPr bwMode="auto">
            <a:xfrm>
              <a:off x="4398" y="947"/>
              <a:ext cx="0" cy="48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7" name="Rectangle 110"/>
            <p:cNvSpPr>
              <a:spLocks noChangeArrowheads="1"/>
            </p:cNvSpPr>
            <p:nvPr/>
          </p:nvSpPr>
          <p:spPr bwMode="auto">
            <a:xfrm>
              <a:off x="4398" y="947"/>
              <a:ext cx="6" cy="4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8" name="Line 111"/>
            <p:cNvSpPr>
              <a:spLocks noChangeShapeType="1"/>
            </p:cNvSpPr>
            <p:nvPr/>
          </p:nvSpPr>
          <p:spPr bwMode="auto">
            <a:xfrm>
              <a:off x="2574" y="1427"/>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29" name="Rectangle 112"/>
            <p:cNvSpPr>
              <a:spLocks noChangeArrowheads="1"/>
            </p:cNvSpPr>
            <p:nvPr/>
          </p:nvSpPr>
          <p:spPr bwMode="auto">
            <a:xfrm>
              <a:off x="2574" y="1427"/>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0" name="Line 113"/>
            <p:cNvSpPr>
              <a:spLocks noChangeShapeType="1"/>
            </p:cNvSpPr>
            <p:nvPr/>
          </p:nvSpPr>
          <p:spPr bwMode="auto">
            <a:xfrm>
              <a:off x="3360" y="1427"/>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1" name="Rectangle 114"/>
            <p:cNvSpPr>
              <a:spLocks noChangeArrowheads="1"/>
            </p:cNvSpPr>
            <p:nvPr/>
          </p:nvSpPr>
          <p:spPr bwMode="auto">
            <a:xfrm>
              <a:off x="3360" y="1427"/>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2" name="Line 115"/>
            <p:cNvSpPr>
              <a:spLocks noChangeShapeType="1"/>
            </p:cNvSpPr>
            <p:nvPr/>
          </p:nvSpPr>
          <p:spPr bwMode="auto">
            <a:xfrm>
              <a:off x="3762" y="1427"/>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3" name="Rectangle 116"/>
            <p:cNvSpPr>
              <a:spLocks noChangeArrowheads="1"/>
            </p:cNvSpPr>
            <p:nvPr/>
          </p:nvSpPr>
          <p:spPr bwMode="auto">
            <a:xfrm>
              <a:off x="3762" y="1427"/>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4" name="Line 117"/>
            <p:cNvSpPr>
              <a:spLocks noChangeShapeType="1"/>
            </p:cNvSpPr>
            <p:nvPr/>
          </p:nvSpPr>
          <p:spPr bwMode="auto">
            <a:xfrm>
              <a:off x="4398" y="1427"/>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5" name="Rectangle 118"/>
            <p:cNvSpPr>
              <a:spLocks noChangeArrowheads="1"/>
            </p:cNvSpPr>
            <p:nvPr/>
          </p:nvSpPr>
          <p:spPr bwMode="auto">
            <a:xfrm>
              <a:off x="4398" y="1427"/>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6" name="Line 119"/>
            <p:cNvSpPr>
              <a:spLocks noChangeShapeType="1"/>
            </p:cNvSpPr>
            <p:nvPr/>
          </p:nvSpPr>
          <p:spPr bwMode="auto">
            <a:xfrm>
              <a:off x="4404" y="94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7" name="Rectangle 120"/>
            <p:cNvSpPr>
              <a:spLocks noChangeArrowheads="1"/>
            </p:cNvSpPr>
            <p:nvPr/>
          </p:nvSpPr>
          <p:spPr bwMode="auto">
            <a:xfrm>
              <a:off x="4404" y="941"/>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8" name="Line 121"/>
            <p:cNvSpPr>
              <a:spLocks noChangeShapeType="1"/>
            </p:cNvSpPr>
            <p:nvPr/>
          </p:nvSpPr>
          <p:spPr bwMode="auto">
            <a:xfrm>
              <a:off x="4404" y="106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39" name="Rectangle 122"/>
            <p:cNvSpPr>
              <a:spLocks noChangeArrowheads="1"/>
            </p:cNvSpPr>
            <p:nvPr/>
          </p:nvSpPr>
          <p:spPr bwMode="auto">
            <a:xfrm>
              <a:off x="4404" y="1061"/>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40" name="Line 123"/>
            <p:cNvSpPr>
              <a:spLocks noChangeShapeType="1"/>
            </p:cNvSpPr>
            <p:nvPr/>
          </p:nvSpPr>
          <p:spPr bwMode="auto">
            <a:xfrm>
              <a:off x="4404" y="118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41" name="Rectangle 124"/>
            <p:cNvSpPr>
              <a:spLocks noChangeArrowheads="1"/>
            </p:cNvSpPr>
            <p:nvPr/>
          </p:nvSpPr>
          <p:spPr bwMode="auto">
            <a:xfrm>
              <a:off x="4404" y="1181"/>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42" name="Line 125"/>
            <p:cNvSpPr>
              <a:spLocks noChangeShapeType="1"/>
            </p:cNvSpPr>
            <p:nvPr/>
          </p:nvSpPr>
          <p:spPr bwMode="auto">
            <a:xfrm>
              <a:off x="4404" y="130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43" name="Rectangle 126"/>
            <p:cNvSpPr>
              <a:spLocks noChangeArrowheads="1"/>
            </p:cNvSpPr>
            <p:nvPr/>
          </p:nvSpPr>
          <p:spPr bwMode="auto">
            <a:xfrm>
              <a:off x="4404" y="1301"/>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44" name="Line 127"/>
            <p:cNvSpPr>
              <a:spLocks noChangeShapeType="1"/>
            </p:cNvSpPr>
            <p:nvPr/>
          </p:nvSpPr>
          <p:spPr bwMode="auto">
            <a:xfrm>
              <a:off x="4404" y="1421"/>
              <a:ext cx="1" cy="1"/>
            </a:xfrm>
            <a:prstGeom prst="line">
              <a:avLst/>
            </a:prstGeom>
            <a:noFill/>
            <a:ln w="0">
              <a:solidFill>
                <a:srgbClr val="DADCDD"/>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sp>
          <p:nvSpPr>
            <p:cNvPr id="245" name="Rectangle 128"/>
            <p:cNvSpPr>
              <a:spLocks noChangeArrowheads="1"/>
            </p:cNvSpPr>
            <p:nvPr/>
          </p:nvSpPr>
          <p:spPr bwMode="auto">
            <a:xfrm>
              <a:off x="4404" y="1421"/>
              <a:ext cx="6" cy="6"/>
            </a:xfrm>
            <a:prstGeom prst="rect">
              <a:avLst/>
            </a:prstGeom>
            <a:solidFill>
              <a:srgbClr val="DADC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xmlns="" val="1915668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idx="1"/>
            <p:extLst>
              <p:ext uri="{D42A27DB-BD31-4B8C-83A1-F6EECF244321}">
                <p14:modId xmlns:p14="http://schemas.microsoft.com/office/powerpoint/2010/main" xmlns="" val="2513790921"/>
              </p:ext>
            </p:extLst>
          </p:nvPr>
        </p:nvGraphicFramePr>
        <p:xfrm>
          <a:off x="386303" y="832991"/>
          <a:ext cx="11481848" cy="3614454"/>
        </p:xfrm>
        <a:graphic>
          <a:graphicData uri="http://schemas.openxmlformats.org/drawingml/2006/table">
            <a:tbl>
              <a:tblPr firstRow="1" bandRow="1">
                <a:tableStyleId>{5C22544A-7EE6-4342-B048-85BDC9FD1C3A}</a:tableStyleId>
              </a:tblPr>
              <a:tblGrid>
                <a:gridCol w="2403835">
                  <a:extLst>
                    <a:ext uri="{9D8B030D-6E8A-4147-A177-3AD203B41FA5}">
                      <a16:colId xmlns:a16="http://schemas.microsoft.com/office/drawing/2014/main" xmlns="" val="20000"/>
                    </a:ext>
                  </a:extLst>
                </a:gridCol>
                <a:gridCol w="1970202">
                  <a:extLst>
                    <a:ext uri="{9D8B030D-6E8A-4147-A177-3AD203B41FA5}">
                      <a16:colId xmlns:a16="http://schemas.microsoft.com/office/drawing/2014/main" xmlns="" val="20001"/>
                    </a:ext>
                  </a:extLst>
                </a:gridCol>
                <a:gridCol w="2309567">
                  <a:extLst>
                    <a:ext uri="{9D8B030D-6E8A-4147-A177-3AD203B41FA5}">
                      <a16:colId xmlns:a16="http://schemas.microsoft.com/office/drawing/2014/main" xmlns="" val="20002"/>
                    </a:ext>
                  </a:extLst>
                </a:gridCol>
                <a:gridCol w="2337847">
                  <a:extLst>
                    <a:ext uri="{9D8B030D-6E8A-4147-A177-3AD203B41FA5}">
                      <a16:colId xmlns:a16="http://schemas.microsoft.com/office/drawing/2014/main" xmlns="" val="20003"/>
                    </a:ext>
                  </a:extLst>
                </a:gridCol>
                <a:gridCol w="2460397">
                  <a:extLst>
                    <a:ext uri="{9D8B030D-6E8A-4147-A177-3AD203B41FA5}">
                      <a16:colId xmlns:a16="http://schemas.microsoft.com/office/drawing/2014/main" xmlns="" val="20004"/>
                    </a:ext>
                  </a:extLst>
                </a:gridCol>
              </a:tblGrid>
              <a:tr h="444567">
                <a:tc>
                  <a:txBody>
                    <a:bodyPr/>
                    <a:lstStyle/>
                    <a:p>
                      <a:pPr algn="ctr" fontAlgn="b"/>
                      <a:r>
                        <a:rPr lang="en-ZA" sz="1800" b="1" i="0" u="none" strike="noStrike" dirty="0">
                          <a:solidFill>
                            <a:schemeClr val="bg1"/>
                          </a:solidFill>
                          <a:latin typeface="Arial" pitchFamily="34" charset="0"/>
                          <a:cs typeface="Arial" pitchFamily="34" charset="0"/>
                        </a:rPr>
                        <a:t>Municipality</a:t>
                      </a:r>
                    </a:p>
                  </a:txBody>
                  <a:tcPr marL="12701" marR="12701" marT="9528" marB="0" anchor="ctr"/>
                </a:tc>
                <a:tc>
                  <a:txBody>
                    <a:bodyPr/>
                    <a:lstStyle/>
                    <a:p>
                      <a:pPr algn="ctr" fontAlgn="b"/>
                      <a:r>
                        <a:rPr lang="en-ZA" sz="1800" b="1" i="0" u="none" strike="noStrike" dirty="0">
                          <a:solidFill>
                            <a:schemeClr val="bg1"/>
                          </a:solidFill>
                          <a:latin typeface="Arial" pitchFamily="34" charset="0"/>
                          <a:cs typeface="Arial" pitchFamily="34" charset="0"/>
                        </a:rPr>
                        <a:t>Allocation</a:t>
                      </a:r>
                    </a:p>
                    <a:p>
                      <a:pPr algn="ctr" fontAlgn="b"/>
                      <a:r>
                        <a:rPr lang="en-ZA" sz="1800" b="1" i="0" u="none" strike="noStrike" dirty="0">
                          <a:solidFill>
                            <a:schemeClr val="bg1"/>
                          </a:solidFill>
                          <a:latin typeface="Arial" pitchFamily="34" charset="0"/>
                          <a:cs typeface="Arial" pitchFamily="34" charset="0"/>
                        </a:rPr>
                        <a:t>2019/20</a:t>
                      </a:r>
                    </a:p>
                  </a:txBody>
                  <a:tcPr marL="12701" marR="12701" marT="9528"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Actual Exp </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2019/20</a:t>
                      </a:r>
                    </a:p>
                  </a:txBody>
                  <a:tcPr marL="12701" marR="12701" marT="9528" marB="0" anchor="ctr"/>
                </a:tc>
                <a:tc>
                  <a:txBody>
                    <a:bodyPr/>
                    <a:lstStyle/>
                    <a:p>
                      <a:pPr algn="ctr" fontAlgn="b"/>
                      <a:r>
                        <a:rPr lang="en-ZA" sz="1800" b="1" i="0" u="none" strike="noStrike" baseline="0" dirty="0">
                          <a:solidFill>
                            <a:schemeClr val="bg1"/>
                          </a:solidFill>
                          <a:latin typeface="Arial" pitchFamily="34" charset="0"/>
                          <a:cs typeface="Arial" pitchFamily="34" charset="0"/>
                        </a:rPr>
                        <a:t>Last Transferred 2019/20</a:t>
                      </a:r>
                      <a:endParaRPr lang="en-ZA" sz="1800" b="1" i="0" u="none" strike="noStrike" dirty="0">
                        <a:solidFill>
                          <a:schemeClr val="bg1"/>
                        </a:solidFill>
                        <a:latin typeface="Arial" pitchFamily="34" charset="0"/>
                        <a:cs typeface="Arial" pitchFamily="34" charset="0"/>
                      </a:endParaRPr>
                    </a:p>
                  </a:txBody>
                  <a:tcPr marL="12701" marR="12701" marT="9528" marB="0" anchor="ctr"/>
                </a:tc>
                <a:tc>
                  <a:txBody>
                    <a:bodyPr/>
                    <a:lstStyle/>
                    <a:p>
                      <a:pPr algn="ctr" fontAlgn="b"/>
                      <a:r>
                        <a:rPr lang="en-ZA" sz="1800" b="1" i="0" u="none" strike="noStrike" dirty="0">
                          <a:solidFill>
                            <a:schemeClr val="bg1"/>
                          </a:solidFill>
                          <a:latin typeface="Arial" pitchFamily="34" charset="0"/>
                          <a:cs typeface="Arial" pitchFamily="34" charset="0"/>
                        </a:rPr>
                        <a:t>Number</a:t>
                      </a:r>
                      <a:r>
                        <a:rPr lang="en-ZA" sz="1800" b="1" i="0" u="none" strike="noStrike" baseline="0" dirty="0">
                          <a:solidFill>
                            <a:schemeClr val="bg1"/>
                          </a:solidFill>
                          <a:latin typeface="Arial" pitchFamily="34" charset="0"/>
                          <a:cs typeface="Arial" pitchFamily="34" charset="0"/>
                        </a:rPr>
                        <a:t> of Projects Completed </a:t>
                      </a:r>
                      <a:endParaRPr lang="en-ZA" sz="1800" b="1" i="0" u="none" strike="noStrike" dirty="0">
                        <a:solidFill>
                          <a:schemeClr val="bg1"/>
                        </a:solidFill>
                        <a:latin typeface="Arial" pitchFamily="34" charset="0"/>
                        <a:cs typeface="Arial" pitchFamily="34" charset="0"/>
                      </a:endParaRPr>
                    </a:p>
                  </a:txBody>
                  <a:tcPr marL="12701" marR="12701" marT="9528" marB="0" anchor="ctr"/>
                </a:tc>
                <a:extLst>
                  <a:ext uri="{0D108BD9-81ED-4DB2-BD59-A6C34878D82A}">
                    <a16:rowId xmlns:a16="http://schemas.microsoft.com/office/drawing/2014/main" xmlns="" val="10000"/>
                  </a:ext>
                </a:extLst>
              </a:tr>
              <a:tr h="442307">
                <a:tc>
                  <a:txBody>
                    <a:bodyPr/>
                    <a:lstStyle/>
                    <a:p>
                      <a:pPr marL="0" algn="ctr" rtl="0" eaLnBrk="1" fontAlgn="ctr" latinLnBrk="0" hangingPunct="1"/>
                      <a:r>
                        <a:rPr kumimoji="0" lang="en-ZA" sz="1800" b="0" i="0" u="none" strike="noStrike" kern="1200" dirty="0">
                          <a:solidFill>
                            <a:srgbClr val="000000"/>
                          </a:solidFill>
                          <a:effectLst/>
                          <a:latin typeface="Arial" pitchFamily="34" charset="0"/>
                          <a:ea typeface="+mn-ea"/>
                          <a:cs typeface="Arial" pitchFamily="34" charset="0"/>
                        </a:rPr>
                        <a:t>Moses Kotane LM</a:t>
                      </a:r>
                    </a:p>
                  </a:txBody>
                  <a:tcPr marL="12701" marR="12701" marT="9528" marB="0" anchor="ctr"/>
                </a:tc>
                <a:tc>
                  <a:txBody>
                    <a:bodyPr/>
                    <a:lstStyle/>
                    <a:p>
                      <a:pPr algn="r"/>
                      <a:r>
                        <a:rPr lang="en-US" sz="1800" dirty="0">
                          <a:latin typeface="Arial" pitchFamily="34" charset="0"/>
                          <a:cs typeface="Arial" pitchFamily="34" charset="0"/>
                        </a:rPr>
                        <a:t>54,000,000</a:t>
                      </a:r>
                    </a:p>
                  </a:txBody>
                  <a:tcPr marL="121920" marR="121920" marT="45730" marB="45730" anchor="ctr"/>
                </a:tc>
                <a:tc>
                  <a:txBody>
                    <a:bodyPr/>
                    <a:lstStyle/>
                    <a:p>
                      <a:pPr algn="r"/>
                      <a:r>
                        <a:rPr lang="en-US" sz="1800" dirty="0">
                          <a:solidFill>
                            <a:schemeClr val="tx1"/>
                          </a:solidFill>
                          <a:latin typeface="Arial" pitchFamily="34" charset="0"/>
                          <a:cs typeface="Arial" pitchFamily="34" charset="0"/>
                        </a:rPr>
                        <a:t>48,904,000</a:t>
                      </a:r>
                    </a:p>
                  </a:txBody>
                  <a:tcPr marL="121920" marR="121920" marT="45730" marB="45730" anchor="ctr"/>
                </a:tc>
                <a:tc>
                  <a:txBody>
                    <a:bodyPr/>
                    <a:lstStyle/>
                    <a:p>
                      <a:pPr algn="r"/>
                      <a:r>
                        <a:rPr lang="en-US" sz="1800" dirty="0">
                          <a:latin typeface="Arial" pitchFamily="34" charset="0"/>
                          <a:cs typeface="Arial" pitchFamily="34" charset="0"/>
                        </a:rPr>
                        <a:t>54,000,000</a:t>
                      </a:r>
                    </a:p>
                  </a:txBody>
                  <a:tcPr marL="121920" marR="121920" marT="45730" marB="45730" anchor="ctr"/>
                </a:tc>
                <a:tc>
                  <a:txBody>
                    <a:bodyPr/>
                    <a:lstStyle/>
                    <a:p>
                      <a:pPr algn="ctr"/>
                      <a:r>
                        <a:rPr lang="en-US" sz="1800" dirty="0">
                          <a:latin typeface="Arial" pitchFamily="34" charset="0"/>
                          <a:cs typeface="Arial" pitchFamily="34" charset="0"/>
                        </a:rPr>
                        <a:t>3</a:t>
                      </a:r>
                    </a:p>
                  </a:txBody>
                  <a:tcPr marL="121920" marR="121920" marT="45730" marB="45730" anchor="ctr"/>
                </a:tc>
                <a:extLst>
                  <a:ext uri="{0D108BD9-81ED-4DB2-BD59-A6C34878D82A}">
                    <a16:rowId xmlns:a16="http://schemas.microsoft.com/office/drawing/2014/main" xmlns="" val="10001"/>
                  </a:ext>
                </a:extLst>
              </a:tr>
              <a:tr h="442307">
                <a:tc>
                  <a:txBody>
                    <a:bodyPr/>
                    <a:lstStyle/>
                    <a:p>
                      <a:pPr marL="0" algn="ctr" rtl="0" eaLnBrk="1" fontAlgn="ctr" latinLnBrk="0" hangingPunct="1"/>
                      <a:r>
                        <a:rPr kumimoji="0" lang="en-ZA" sz="1800" b="0" i="0" u="none" strike="noStrike" kern="1200" dirty="0">
                          <a:solidFill>
                            <a:srgbClr val="000000"/>
                          </a:solidFill>
                          <a:effectLst/>
                          <a:latin typeface="Arial" pitchFamily="34" charset="0"/>
                          <a:ea typeface="+mn-ea"/>
                          <a:cs typeface="Arial" pitchFamily="34" charset="0"/>
                        </a:rPr>
                        <a:t>Rustenburg LM</a:t>
                      </a:r>
                    </a:p>
                  </a:txBody>
                  <a:tcPr marL="12701" marR="12701" marT="9528" marB="0" anchor="ctr"/>
                </a:tc>
                <a:tc>
                  <a:txBody>
                    <a:bodyPr/>
                    <a:lstStyle/>
                    <a:p>
                      <a:pPr algn="r"/>
                      <a:r>
                        <a:rPr lang="en-US" sz="1800" dirty="0">
                          <a:latin typeface="Arial" pitchFamily="34" charset="0"/>
                          <a:cs typeface="Arial" pitchFamily="34" charset="0"/>
                        </a:rPr>
                        <a:t>88,000,000</a:t>
                      </a:r>
                    </a:p>
                  </a:txBody>
                  <a:tcPr marL="121920" marR="121920" marT="45730" marB="45730" anchor="ctr"/>
                </a:tc>
                <a:tc>
                  <a:txBody>
                    <a:bodyPr/>
                    <a:lstStyle/>
                    <a:p>
                      <a:pPr algn="r"/>
                      <a:r>
                        <a:rPr lang="en-US" sz="1800" dirty="0">
                          <a:solidFill>
                            <a:schemeClr val="tx1"/>
                          </a:solidFill>
                          <a:latin typeface="Arial" pitchFamily="34" charset="0"/>
                          <a:cs typeface="Arial" pitchFamily="34" charset="0"/>
                        </a:rPr>
                        <a:t>87.000,000</a:t>
                      </a:r>
                    </a:p>
                  </a:txBody>
                  <a:tcPr marL="121920" marR="121920" marT="45730" marB="45730" anchor="ctr"/>
                </a:tc>
                <a:tc>
                  <a:txBody>
                    <a:bodyPr/>
                    <a:lstStyle/>
                    <a:p>
                      <a:pPr algn="r"/>
                      <a:r>
                        <a:rPr lang="en-US" sz="1800" dirty="0">
                          <a:latin typeface="Arial" pitchFamily="34" charset="0"/>
                          <a:cs typeface="Arial" pitchFamily="34" charset="0"/>
                        </a:rPr>
                        <a:t>88,000,000</a:t>
                      </a:r>
                    </a:p>
                  </a:txBody>
                  <a:tcPr marL="121920" marR="121920" marT="45730" marB="45730" anchor="ctr"/>
                </a:tc>
                <a:tc>
                  <a:txBody>
                    <a:bodyPr/>
                    <a:lstStyle/>
                    <a:p>
                      <a:pPr algn="ctr"/>
                      <a:r>
                        <a:rPr lang="en-US" sz="1800" dirty="0">
                          <a:latin typeface="Arial" pitchFamily="34" charset="0"/>
                          <a:cs typeface="Arial" pitchFamily="34" charset="0"/>
                        </a:rPr>
                        <a:t>3</a:t>
                      </a:r>
                    </a:p>
                  </a:txBody>
                  <a:tcPr marL="121920" marR="121920" marT="45730" marB="45730" anchor="ctr"/>
                </a:tc>
                <a:extLst>
                  <a:ext uri="{0D108BD9-81ED-4DB2-BD59-A6C34878D82A}">
                    <a16:rowId xmlns:a16="http://schemas.microsoft.com/office/drawing/2014/main" xmlns="" val="10002"/>
                  </a:ext>
                </a:extLst>
              </a:tr>
              <a:tr h="50670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kumimoji="0" lang="en-ZA" sz="1800" b="0" i="0" u="none" strike="noStrike" kern="1200" dirty="0">
                          <a:solidFill>
                            <a:srgbClr val="000000"/>
                          </a:solidFill>
                          <a:effectLst/>
                          <a:latin typeface="Arial" pitchFamily="34" charset="0"/>
                          <a:ea typeface="+mn-ea"/>
                          <a:cs typeface="Arial" pitchFamily="34" charset="0"/>
                        </a:rPr>
                        <a:t>Moretele LM</a:t>
                      </a:r>
                    </a:p>
                  </a:txBody>
                  <a:tcPr marL="12701" marR="12701" marT="9528" marB="0" anchor="ctr"/>
                </a:tc>
                <a:tc>
                  <a:txBody>
                    <a:bodyPr/>
                    <a:lstStyle/>
                    <a:p>
                      <a:pPr algn="r"/>
                      <a:r>
                        <a:rPr lang="en-US" sz="1800" dirty="0">
                          <a:latin typeface="Arial" pitchFamily="34" charset="0"/>
                          <a:cs typeface="Arial" pitchFamily="34" charset="0"/>
                        </a:rPr>
                        <a:t>80,000,000</a:t>
                      </a:r>
                    </a:p>
                  </a:txBody>
                  <a:tcPr marL="121920" marR="121920" marT="45730" marB="45730" anchor="ctr"/>
                </a:tc>
                <a:tc>
                  <a:txBody>
                    <a:bodyPr/>
                    <a:lstStyle/>
                    <a:p>
                      <a:pPr algn="r"/>
                      <a:r>
                        <a:rPr lang="en-US" sz="1800" dirty="0">
                          <a:solidFill>
                            <a:schemeClr val="tx1"/>
                          </a:solidFill>
                          <a:latin typeface="Arial" pitchFamily="34" charset="0"/>
                          <a:cs typeface="Arial" pitchFamily="34" charset="0"/>
                        </a:rPr>
                        <a:t>78,498,101</a:t>
                      </a:r>
                    </a:p>
                  </a:txBody>
                  <a:tcPr marL="121920" marR="121920" marT="45730" marB="45730" anchor="ctr"/>
                </a:tc>
                <a:tc>
                  <a:txBody>
                    <a:bodyPr/>
                    <a:lstStyle/>
                    <a:p>
                      <a:pPr algn="r"/>
                      <a:r>
                        <a:rPr lang="en-US" sz="1800" dirty="0">
                          <a:latin typeface="Arial" pitchFamily="34" charset="0"/>
                          <a:cs typeface="Arial" pitchFamily="34" charset="0"/>
                        </a:rPr>
                        <a:t>80,000,000</a:t>
                      </a:r>
                    </a:p>
                  </a:txBody>
                  <a:tcPr marL="121920" marR="121920" marT="45730" marB="45730" anchor="ctr"/>
                </a:tc>
                <a:tc>
                  <a:txBody>
                    <a:bodyPr/>
                    <a:lstStyle/>
                    <a:p>
                      <a:pPr algn="ctr"/>
                      <a:r>
                        <a:rPr lang="en-US" sz="1800" dirty="0">
                          <a:latin typeface="Arial" pitchFamily="34" charset="0"/>
                          <a:cs typeface="Arial" pitchFamily="34" charset="0"/>
                        </a:rPr>
                        <a:t>9</a:t>
                      </a:r>
                    </a:p>
                  </a:txBody>
                  <a:tcPr marL="121920" marR="121920" marT="45730" marB="45730" anchor="ctr"/>
                </a:tc>
                <a:extLst>
                  <a:ext uri="{0D108BD9-81ED-4DB2-BD59-A6C34878D82A}">
                    <a16:rowId xmlns:a16="http://schemas.microsoft.com/office/drawing/2014/main" xmlns="" val="10003"/>
                  </a:ext>
                </a:extLst>
              </a:tr>
              <a:tr h="506700">
                <a:tc>
                  <a:txBody>
                    <a:bodyPr/>
                    <a:lstStyle/>
                    <a:p>
                      <a:pPr marL="0" algn="ctr" rtl="0" eaLnBrk="1" fontAlgn="ctr" latinLnBrk="0" hangingPunct="1"/>
                      <a:r>
                        <a:rPr kumimoji="0" lang="en-ZA" sz="1800" b="0" i="0" u="none" strike="noStrike" kern="1200" dirty="0">
                          <a:solidFill>
                            <a:srgbClr val="000000"/>
                          </a:solidFill>
                          <a:effectLst/>
                          <a:latin typeface="Arial" pitchFamily="34" charset="0"/>
                          <a:ea typeface="+mn-ea"/>
                          <a:cs typeface="Arial" pitchFamily="34" charset="0"/>
                        </a:rPr>
                        <a:t>Dr</a:t>
                      </a:r>
                      <a:r>
                        <a:rPr kumimoji="0" lang="en-ZA" sz="1800" b="0" i="0" u="none" strike="noStrike" kern="1200" baseline="0" dirty="0">
                          <a:solidFill>
                            <a:srgbClr val="000000"/>
                          </a:solidFill>
                          <a:effectLst/>
                          <a:latin typeface="Arial" pitchFamily="34" charset="0"/>
                          <a:ea typeface="+mn-ea"/>
                          <a:cs typeface="Arial" pitchFamily="34" charset="0"/>
                        </a:rPr>
                        <a:t> Ruth Segomotsi Mompati </a:t>
                      </a:r>
                      <a:endParaRPr kumimoji="0" lang="en-ZA" sz="1800" b="0" i="0" u="none" strike="noStrike" kern="1200" dirty="0">
                        <a:solidFill>
                          <a:srgbClr val="000000"/>
                        </a:solidFill>
                        <a:effectLst/>
                        <a:latin typeface="Arial" pitchFamily="34" charset="0"/>
                        <a:ea typeface="+mn-ea"/>
                        <a:cs typeface="Arial" pitchFamily="34" charset="0"/>
                      </a:endParaRPr>
                    </a:p>
                  </a:txBody>
                  <a:tcPr marL="12701" marR="12701" marT="9528" marB="0" anchor="ctr"/>
                </a:tc>
                <a:tc>
                  <a:txBody>
                    <a:bodyPr/>
                    <a:lstStyle/>
                    <a:p>
                      <a:pPr algn="r"/>
                      <a:r>
                        <a:rPr lang="en-US" sz="1800" dirty="0">
                          <a:latin typeface="Arial" pitchFamily="34" charset="0"/>
                          <a:cs typeface="Arial" pitchFamily="34" charset="0"/>
                        </a:rPr>
                        <a:t>105,000,000</a:t>
                      </a:r>
                    </a:p>
                  </a:txBody>
                  <a:tcPr marL="121920" marR="121920" marT="45730" marB="45730" anchor="ctr"/>
                </a:tc>
                <a:tc>
                  <a:txBody>
                    <a:bodyPr/>
                    <a:lstStyle/>
                    <a:p>
                      <a:pPr algn="r"/>
                      <a:r>
                        <a:rPr lang="en-US" sz="1800" dirty="0">
                          <a:solidFill>
                            <a:schemeClr val="tx1"/>
                          </a:solidFill>
                          <a:latin typeface="Arial" pitchFamily="34" charset="0"/>
                          <a:cs typeface="Arial" pitchFamily="34" charset="0"/>
                        </a:rPr>
                        <a:t>78,000,000</a:t>
                      </a:r>
                    </a:p>
                  </a:txBody>
                  <a:tcPr marL="121920" marR="121920" marT="45730" marB="45730" anchor="ctr"/>
                </a:tc>
                <a:tc>
                  <a:txBody>
                    <a:bodyPr/>
                    <a:lstStyle/>
                    <a:p>
                      <a:pPr algn="r"/>
                      <a:r>
                        <a:rPr lang="en-US" sz="1800" dirty="0">
                          <a:latin typeface="Arial" pitchFamily="34" charset="0"/>
                          <a:cs typeface="Arial" pitchFamily="34" charset="0"/>
                        </a:rPr>
                        <a:t>105,000,000</a:t>
                      </a:r>
                    </a:p>
                  </a:txBody>
                  <a:tcPr marL="121920" marR="121920" marT="45730" marB="45730" anchor="ctr"/>
                </a:tc>
                <a:tc>
                  <a:txBody>
                    <a:bodyPr/>
                    <a:lstStyle/>
                    <a:p>
                      <a:pPr algn="ctr"/>
                      <a:r>
                        <a:rPr lang="en-US" sz="1800" dirty="0">
                          <a:latin typeface="Arial" pitchFamily="34" charset="0"/>
                          <a:cs typeface="Arial" pitchFamily="34" charset="0"/>
                        </a:rPr>
                        <a:t>8</a:t>
                      </a:r>
                    </a:p>
                  </a:txBody>
                  <a:tcPr marL="121920" marR="121920" marT="45730" marB="45730" anchor="ctr"/>
                </a:tc>
                <a:extLst>
                  <a:ext uri="{0D108BD9-81ED-4DB2-BD59-A6C34878D82A}">
                    <a16:rowId xmlns:a16="http://schemas.microsoft.com/office/drawing/2014/main" xmlns="" val="10004"/>
                  </a:ext>
                </a:extLst>
              </a:tr>
              <a:tr h="506700">
                <a:tc gridSpan="5">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Note: </a:t>
                      </a: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The projects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overlap </a:t>
                      </a: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in the year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2020/21, however </a:t>
                      </a: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most of them are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completed. The </a:t>
                      </a: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incomplete ones requires the rollover approval from the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NT. The </a:t>
                      </a: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NT will provide a </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decision </a:t>
                      </a: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on the rollover applications towards the end of October 2020.</a:t>
                      </a:r>
                      <a:endParaRPr kumimoji="0" lang="en-ZA"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txBody>
                  <a:tcPr marL="12701" marR="12701" marT="9524" marB="0" anchor="ctr"/>
                </a:tc>
                <a:tc hMerge="1">
                  <a:txBody>
                    <a:bodyPr/>
                    <a:lstStyle/>
                    <a:p>
                      <a:pPr marL="0" algn="ctr" rtl="0" eaLnBrk="1" fontAlgn="ctr" latinLnBrk="0" hangingPunct="1"/>
                      <a:endParaRPr kumimoji="0" lang="en-ZA" sz="1800" b="0" i="0" u="none" strike="noStrike" kern="1200" dirty="0">
                        <a:solidFill>
                          <a:srgbClr val="000000"/>
                        </a:solidFill>
                        <a:effectLst/>
                        <a:latin typeface="Arial" pitchFamily="34" charset="0"/>
                        <a:ea typeface="+mn-ea"/>
                        <a:cs typeface="Arial" pitchFamily="34" charset="0"/>
                      </a:endParaRPr>
                    </a:p>
                  </a:txBody>
                  <a:tcPr marL="12701" marR="12701" marT="9524" marB="0" anchor="ctr"/>
                </a:tc>
                <a:tc hMerge="1">
                  <a:txBody>
                    <a:bodyPr/>
                    <a:lstStyle/>
                    <a:p>
                      <a:pPr marL="0" algn="ctr" rtl="0" eaLnBrk="1" fontAlgn="ctr" latinLnBrk="0" hangingPunct="1"/>
                      <a:endParaRPr kumimoji="0" lang="en-ZA" sz="1800" b="0" i="0" u="none" strike="noStrike" kern="1200" dirty="0">
                        <a:solidFill>
                          <a:srgbClr val="000000"/>
                        </a:solidFill>
                        <a:effectLst/>
                        <a:latin typeface="Arial" pitchFamily="34" charset="0"/>
                        <a:ea typeface="+mn-ea"/>
                        <a:cs typeface="Arial" pitchFamily="34" charset="0"/>
                      </a:endParaRPr>
                    </a:p>
                  </a:txBody>
                  <a:tcPr marL="10160" marR="10160" marT="7619" marB="0" anchor="ctr"/>
                </a:tc>
                <a:tc hMerge="1">
                  <a:txBody>
                    <a:bodyPr/>
                    <a:lstStyle/>
                    <a:p>
                      <a:pPr marL="0" algn="ctr" rtl="0" eaLnBrk="1" fontAlgn="ctr" latinLnBrk="0" hangingPunct="1"/>
                      <a:endParaRPr kumimoji="0" lang="en-ZA" sz="1800" b="0" i="0" u="none" strike="noStrike" kern="1200" dirty="0">
                        <a:solidFill>
                          <a:srgbClr val="000000"/>
                        </a:solidFill>
                        <a:effectLst/>
                        <a:latin typeface="Arial" pitchFamily="34" charset="0"/>
                        <a:ea typeface="+mn-ea"/>
                        <a:cs typeface="Arial" pitchFamily="34" charset="0"/>
                      </a:endParaRPr>
                    </a:p>
                  </a:txBody>
                  <a:tcPr marL="10160" marR="10160" marT="7619" marB="0" anchor="ctr"/>
                </a:tc>
                <a:tc hMerge="1">
                  <a:txBody>
                    <a:bodyPr/>
                    <a:lstStyle/>
                    <a:p>
                      <a:pPr marL="84138" indent="0" algn="just"/>
                      <a:endParaRPr lang="en-US" sz="1800" dirty="0">
                        <a:latin typeface="Arial" pitchFamily="34" charset="0"/>
                        <a:cs typeface="Arial" pitchFamily="34" charset="0"/>
                      </a:endParaRPr>
                    </a:p>
                  </a:txBody>
                  <a:tcPr marL="10160" marR="10160" marT="7619" marB="0" anchor="ct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50</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59877" y="-164339"/>
            <a:ext cx="10972800" cy="782425"/>
          </a:xfrm>
        </p:spPr>
        <p:txBody>
          <a:bodyPr/>
          <a:lstStyle/>
          <a:p>
            <a:r>
              <a:rPr lang="en-ZA" dirty="0" smtClean="0"/>
              <a:t>WSIG (5B) Progress Report</a:t>
            </a:r>
            <a:endParaRPr lang="en-ZA" dirty="0"/>
          </a:p>
        </p:txBody>
      </p:sp>
    </p:spTree>
    <p:extLst>
      <p:ext uri="{BB962C8B-B14F-4D97-AF65-F5344CB8AC3E}">
        <p14:creationId xmlns:p14="http://schemas.microsoft.com/office/powerpoint/2010/main" xmlns="" val="2171147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51</a:t>
            </a:fld>
            <a:endParaRPr lang="en-US" altLang="en-US" dirty="0">
              <a:solidFill>
                <a:prstClr val="black"/>
              </a:solidFill>
              <a:ea typeface="ＭＳ Ｐゴシック" pitchFamily="34" charset="-128"/>
            </a:endParaRPr>
          </a:p>
        </p:txBody>
      </p:sp>
      <p:pic>
        <p:nvPicPr>
          <p:cNvPr id="3" name="Picture 2"/>
          <p:cNvPicPr>
            <a:picLocks noChangeAspect="1"/>
          </p:cNvPicPr>
          <p:nvPr/>
        </p:nvPicPr>
        <p:blipFill>
          <a:blip r:embed="rId2"/>
          <a:stretch>
            <a:fillRect/>
          </a:stretch>
        </p:blipFill>
        <p:spPr>
          <a:xfrm>
            <a:off x="0" y="141000"/>
            <a:ext cx="12192000" cy="6576000"/>
          </a:xfrm>
          <a:prstGeom prst="rect">
            <a:avLst/>
          </a:prstGeom>
        </p:spPr>
      </p:pic>
    </p:spTree>
    <p:extLst>
      <p:ext uri="{BB962C8B-B14F-4D97-AF65-F5344CB8AC3E}">
        <p14:creationId xmlns:p14="http://schemas.microsoft.com/office/powerpoint/2010/main" xmlns="" val="3594521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132" y="0"/>
            <a:ext cx="10972800" cy="856578"/>
          </a:xfrm>
        </p:spPr>
        <p:txBody>
          <a:bodyPr/>
          <a:lstStyle/>
          <a:p>
            <a:pPr lvl="0" defTabSz="914400" eaLnBrk="1" fontAlgn="auto" hangingPunct="1">
              <a:spcBef>
                <a:spcPts val="0"/>
              </a:spcBef>
              <a:spcAft>
                <a:spcPts val="0"/>
              </a:spcAft>
              <a:defRPr/>
            </a:pPr>
            <a:r>
              <a:rPr lang="en-ZA" altLang="en-US" sz="3200" b="1" dirty="0" smtClean="0">
                <a:ea typeface="+mn-ea"/>
              </a:rPr>
              <a:t>Planning Projects Ready for </a:t>
            </a:r>
            <a:r>
              <a:rPr lang="en-ZA" altLang="en-US" sz="3200" b="1" dirty="0">
                <a:ea typeface="+mn-ea"/>
              </a:rPr>
              <a:t>i</a:t>
            </a:r>
            <a:r>
              <a:rPr lang="en-ZA" altLang="en-US" sz="3200" b="1" dirty="0" smtClean="0">
                <a:ea typeface="+mn-ea"/>
              </a:rPr>
              <a:t>mplementation </a:t>
            </a:r>
            <a:r>
              <a:rPr lang="en-ZA" altLang="en-US" sz="2000" b="1" dirty="0">
                <a:solidFill>
                  <a:srgbClr val="C00000"/>
                </a:solidFill>
                <a:latin typeface="Calibri"/>
                <a:ea typeface="+mn-ea"/>
              </a:rPr>
              <a:t/>
            </a:r>
            <a:br>
              <a:rPr lang="en-ZA" altLang="en-US" sz="2000" b="1" dirty="0">
                <a:solidFill>
                  <a:srgbClr val="C00000"/>
                </a:solidFill>
                <a:latin typeface="Calibri"/>
                <a:ea typeface="+mn-ea"/>
              </a:rPr>
            </a:br>
            <a:endParaRPr lang="en-ZA" dirty="0"/>
          </a:p>
        </p:txBody>
      </p:sp>
      <p:sp>
        <p:nvSpPr>
          <p:cNvPr id="5" name="Content Placeholder 4"/>
          <p:cNvSpPr>
            <a:spLocks noGrp="1"/>
          </p:cNvSpPr>
          <p:nvPr>
            <p:ph idx="1"/>
          </p:nvPr>
        </p:nvSpPr>
        <p:spPr>
          <a:xfrm>
            <a:off x="295196" y="867267"/>
            <a:ext cx="11287204" cy="4788816"/>
          </a:xfrm>
        </p:spPr>
        <p:txBody>
          <a:bodyPr/>
          <a:lstStyle/>
          <a:p>
            <a:endParaRPr lang="en-ZA"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52</a:t>
            </a:fld>
            <a:endParaRPr lang="en-US" altLang="en-US" dirty="0">
              <a:solidFill>
                <a:prstClr val="black"/>
              </a:solidFill>
              <a:ea typeface="ＭＳ Ｐゴシック" pitchFamily="34" charset="-128"/>
            </a:endParaRPr>
          </a:p>
        </p:txBody>
      </p:sp>
      <p:graphicFrame>
        <p:nvGraphicFramePr>
          <p:cNvPr id="8" name="Table 7"/>
          <p:cNvGraphicFramePr>
            <a:graphicFrameLocks noGrp="1"/>
          </p:cNvGraphicFramePr>
          <p:nvPr>
            <p:extLst>
              <p:ext uri="{D42A27DB-BD31-4B8C-83A1-F6EECF244321}">
                <p14:modId xmlns:p14="http://schemas.microsoft.com/office/powerpoint/2010/main" xmlns="" val="3005144584"/>
              </p:ext>
            </p:extLst>
          </p:nvPr>
        </p:nvGraphicFramePr>
        <p:xfrm>
          <a:off x="2395192" y="6126169"/>
          <a:ext cx="2980267" cy="754062"/>
        </p:xfrm>
        <a:graphic>
          <a:graphicData uri="http://schemas.openxmlformats.org/drawingml/2006/table">
            <a:tbl>
              <a:tblPr/>
              <a:tblGrid>
                <a:gridCol w="1761067">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tblGrid>
              <a:tr h="177235">
                <a:tc>
                  <a:txBody>
                    <a:bodyPr/>
                    <a:lstStyle/>
                    <a:p>
                      <a:pPr algn="l" fontAlgn="b"/>
                      <a:endParaRPr lang="en-US" sz="1100" b="0" i="0" u="none" strike="noStrike" dirty="0">
                        <a:solidFill>
                          <a:srgbClr val="000000"/>
                        </a:solidFill>
                        <a:latin typeface="Calibri"/>
                      </a:endParaRPr>
                    </a:p>
                  </a:txBody>
                  <a:tcPr marL="12700" marR="12700" marT="952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12700" marR="12700" marT="952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4941">
                <a:tc>
                  <a:txBody>
                    <a:bodyPr/>
                    <a:lstStyle/>
                    <a:p>
                      <a:pPr algn="l" fontAlgn="b"/>
                      <a:r>
                        <a:rPr lang="en-US" sz="1100" b="0" i="0" u="none" strike="noStrike" dirty="0">
                          <a:solidFill>
                            <a:srgbClr val="000000"/>
                          </a:solidFill>
                          <a:latin typeface="Calibri"/>
                        </a:rPr>
                        <a:t> </a:t>
                      </a:r>
                    </a:p>
                  </a:txBody>
                  <a:tcPr marL="12700" marR="12700" marT="9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smtClean="0">
                          <a:solidFill>
                            <a:schemeClr val="tx1"/>
                          </a:solidFill>
                          <a:latin typeface="Calibri"/>
                        </a:rPr>
                        <a:t>YES </a:t>
                      </a:r>
                      <a:r>
                        <a:rPr lang="en-US" sz="1100" b="1" i="0" u="none" strike="noStrike" dirty="0">
                          <a:solidFill>
                            <a:schemeClr val="tx1"/>
                          </a:solidFill>
                          <a:latin typeface="Calibri"/>
                        </a:rPr>
                        <a:t>/MILESTONES</a:t>
                      </a:r>
                    </a:p>
                  </a:txBody>
                  <a:tcPr marL="12700" marR="12700"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1886">
                <a:tc>
                  <a:txBody>
                    <a:bodyPr/>
                    <a:lstStyle/>
                    <a:p>
                      <a:pPr algn="l" fontAlgn="b"/>
                      <a:r>
                        <a:rPr lang="en-US" sz="1100" b="0" i="0" u="none" strike="noStrike" dirty="0">
                          <a:solidFill>
                            <a:srgbClr val="000000"/>
                          </a:solidFill>
                          <a:latin typeface="Calibri"/>
                        </a:rPr>
                        <a:t> </a:t>
                      </a:r>
                    </a:p>
                  </a:txBody>
                  <a:tcPr marL="12700" marR="12700" marT="9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100" b="1" i="0" u="none" strike="noStrike" smtClean="0">
                          <a:solidFill>
                            <a:schemeClr val="tx1"/>
                          </a:solidFill>
                          <a:latin typeface="Calibri"/>
                        </a:rPr>
                        <a:t>  NO </a:t>
                      </a:r>
                      <a:r>
                        <a:rPr lang="en-US" sz="1100" b="1" i="0" u="none" strike="noStrike" dirty="0">
                          <a:solidFill>
                            <a:schemeClr val="tx1"/>
                          </a:solidFill>
                          <a:latin typeface="Calibri"/>
                        </a:rPr>
                        <a:t>APPROVAL </a:t>
                      </a:r>
                    </a:p>
                  </a:txBody>
                  <a:tcPr marL="12700" marR="12700"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246860857"/>
              </p:ext>
            </p:extLst>
          </p:nvPr>
        </p:nvGraphicFramePr>
        <p:xfrm>
          <a:off x="295196" y="597516"/>
          <a:ext cx="11838672" cy="5258941"/>
        </p:xfrm>
        <a:graphic>
          <a:graphicData uri="http://schemas.openxmlformats.org/drawingml/2006/table">
            <a:tbl>
              <a:tblPr/>
              <a:tblGrid>
                <a:gridCol w="470255">
                  <a:extLst>
                    <a:ext uri="{9D8B030D-6E8A-4147-A177-3AD203B41FA5}">
                      <a16:colId xmlns:a16="http://schemas.microsoft.com/office/drawing/2014/main" xmlns="" val="20000"/>
                    </a:ext>
                  </a:extLst>
                </a:gridCol>
                <a:gridCol w="1863592">
                  <a:extLst>
                    <a:ext uri="{9D8B030D-6E8A-4147-A177-3AD203B41FA5}">
                      <a16:colId xmlns:a16="http://schemas.microsoft.com/office/drawing/2014/main" xmlns="" val="20001"/>
                    </a:ext>
                  </a:extLst>
                </a:gridCol>
                <a:gridCol w="1463008">
                  <a:extLst>
                    <a:ext uri="{9D8B030D-6E8A-4147-A177-3AD203B41FA5}">
                      <a16:colId xmlns:a16="http://schemas.microsoft.com/office/drawing/2014/main" xmlns="" val="20002"/>
                    </a:ext>
                  </a:extLst>
                </a:gridCol>
                <a:gridCol w="557336">
                  <a:extLst>
                    <a:ext uri="{9D8B030D-6E8A-4147-A177-3AD203B41FA5}">
                      <a16:colId xmlns:a16="http://schemas.microsoft.com/office/drawing/2014/main" xmlns="" val="20003"/>
                    </a:ext>
                  </a:extLst>
                </a:gridCol>
                <a:gridCol w="539921">
                  <a:extLst>
                    <a:ext uri="{9D8B030D-6E8A-4147-A177-3AD203B41FA5}">
                      <a16:colId xmlns:a16="http://schemas.microsoft.com/office/drawing/2014/main" xmlns="" val="20004"/>
                    </a:ext>
                  </a:extLst>
                </a:gridCol>
                <a:gridCol w="557336">
                  <a:extLst>
                    <a:ext uri="{9D8B030D-6E8A-4147-A177-3AD203B41FA5}">
                      <a16:colId xmlns:a16="http://schemas.microsoft.com/office/drawing/2014/main" xmlns="" val="20005"/>
                    </a:ext>
                  </a:extLst>
                </a:gridCol>
                <a:gridCol w="627003">
                  <a:extLst>
                    <a:ext uri="{9D8B030D-6E8A-4147-A177-3AD203B41FA5}">
                      <a16:colId xmlns:a16="http://schemas.microsoft.com/office/drawing/2014/main" xmlns="" val="20006"/>
                    </a:ext>
                  </a:extLst>
                </a:gridCol>
                <a:gridCol w="539921">
                  <a:extLst>
                    <a:ext uri="{9D8B030D-6E8A-4147-A177-3AD203B41FA5}">
                      <a16:colId xmlns:a16="http://schemas.microsoft.com/office/drawing/2014/main" xmlns="" val="20007"/>
                    </a:ext>
                  </a:extLst>
                </a:gridCol>
                <a:gridCol w="1253168">
                  <a:extLst>
                    <a:ext uri="{9D8B030D-6E8A-4147-A177-3AD203B41FA5}">
                      <a16:colId xmlns:a16="http://schemas.microsoft.com/office/drawing/2014/main" xmlns="" val="20008"/>
                    </a:ext>
                  </a:extLst>
                </a:gridCol>
                <a:gridCol w="956502">
                  <a:extLst>
                    <a:ext uri="{9D8B030D-6E8A-4147-A177-3AD203B41FA5}">
                      <a16:colId xmlns:a16="http://schemas.microsoft.com/office/drawing/2014/main" xmlns="" val="20009"/>
                    </a:ext>
                  </a:extLst>
                </a:gridCol>
                <a:gridCol w="1034904">
                  <a:extLst>
                    <a:ext uri="{9D8B030D-6E8A-4147-A177-3AD203B41FA5}">
                      <a16:colId xmlns:a16="http://schemas.microsoft.com/office/drawing/2014/main" xmlns="" val="20010"/>
                    </a:ext>
                  </a:extLst>
                </a:gridCol>
                <a:gridCol w="815060">
                  <a:extLst>
                    <a:ext uri="{9D8B030D-6E8A-4147-A177-3AD203B41FA5}">
                      <a16:colId xmlns:a16="http://schemas.microsoft.com/office/drawing/2014/main" xmlns="" val="20011"/>
                    </a:ext>
                  </a:extLst>
                </a:gridCol>
                <a:gridCol w="1160666">
                  <a:extLst>
                    <a:ext uri="{9D8B030D-6E8A-4147-A177-3AD203B41FA5}">
                      <a16:colId xmlns:a16="http://schemas.microsoft.com/office/drawing/2014/main" xmlns="" val="20012"/>
                    </a:ext>
                  </a:extLst>
                </a:gridCol>
              </a:tblGrid>
              <a:tr h="684529">
                <a:tc>
                  <a:txBody>
                    <a:bodyPr/>
                    <a:lstStyle/>
                    <a:p>
                      <a:pPr algn="ctr" fontAlgn="ctr"/>
                      <a:r>
                        <a:rPr lang="en-US" sz="1200" b="1" i="0" u="none" strike="noStrike" dirty="0">
                          <a:solidFill>
                            <a:srgbClr val="000000"/>
                          </a:solidFill>
                          <a:latin typeface="Arial" pitchFamily="34" charset="0"/>
                          <a:cs typeface="Arial" pitchFamily="34" charset="0"/>
                        </a:rPr>
                        <a:t>Nr</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SCHEME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MUNICIPALITY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SR</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TF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IRS</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EIA</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WL</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COUNCIL RESOLUTION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APPROVE BY         DWS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BUDGET       2020/2021</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BUDGET       2021/2022</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200" b="1" i="0" u="none" strike="noStrike" dirty="0">
                          <a:solidFill>
                            <a:srgbClr val="000000"/>
                          </a:solidFill>
                          <a:latin typeface="Arial" pitchFamily="34" charset="0"/>
                          <a:cs typeface="Arial" pitchFamily="34" charset="0"/>
                        </a:rPr>
                        <a:t>READINESS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extLst>
                  <a:ext uri="{0D108BD9-81ED-4DB2-BD59-A6C34878D82A}">
                    <a16:rowId xmlns:a16="http://schemas.microsoft.com/office/drawing/2014/main" xmlns="" val="10000"/>
                  </a:ext>
                </a:extLst>
              </a:tr>
              <a:tr h="494826">
                <a:tc>
                  <a:txBody>
                    <a:bodyPr/>
                    <a:lstStyle/>
                    <a:p>
                      <a:pPr algn="ctr" fontAlgn="b"/>
                      <a:r>
                        <a:rPr lang="en-US" sz="1200" b="0" i="0" u="none" strike="noStrike" dirty="0">
                          <a:solidFill>
                            <a:srgbClr val="000000"/>
                          </a:solidFill>
                          <a:latin typeface="Arial" pitchFamily="34" charset="0"/>
                          <a:cs typeface="Arial" pitchFamily="34" charset="0"/>
                        </a:rPr>
                        <a:t>1</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Bona-Bona BWS Project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Kagisano Molopo</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dirty="0">
                          <a:solidFill>
                            <a:srgbClr val="000000"/>
                          </a:solidFill>
                          <a:latin typeface="Arial" pitchFamily="34" charset="0"/>
                          <a:cs typeface="Arial" pitchFamily="34" charset="0"/>
                        </a:rPr>
                        <a:t>Yes</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494826">
                <a:tc>
                  <a:txBody>
                    <a:bodyPr/>
                    <a:lstStyle/>
                    <a:p>
                      <a:pPr algn="ctr" fontAlgn="b"/>
                      <a:r>
                        <a:rPr lang="en-US" sz="1200" b="0" i="0" u="none" strike="noStrike" dirty="0">
                          <a:solidFill>
                            <a:srgbClr val="000000"/>
                          </a:solidFill>
                          <a:latin typeface="Arial" pitchFamily="34" charset="0"/>
                          <a:cs typeface="Arial" pitchFamily="34" charset="0"/>
                        </a:rPr>
                        <a:t>2</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Tlapeng BWS Project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Kagisano Molopo</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1" i="0" u="none" strike="noStrike" dirty="0">
                          <a:solidFill>
                            <a:srgbClr val="000000"/>
                          </a:solidFill>
                          <a:latin typeface="Arial" pitchFamily="34" charset="0"/>
                          <a:cs typeface="Arial" pitchFamily="34" charset="0"/>
                        </a:rPr>
                        <a:t>No</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989653">
                <a:tc>
                  <a:txBody>
                    <a:bodyPr/>
                    <a:lstStyle/>
                    <a:p>
                      <a:pPr algn="ctr" fontAlgn="b"/>
                      <a:r>
                        <a:rPr lang="en-US" sz="1200" b="0" i="0" u="none" strike="noStrike" dirty="0">
                          <a:solidFill>
                            <a:srgbClr val="000000"/>
                          </a:solidFill>
                          <a:latin typeface="Arial" pitchFamily="34" charset="0"/>
                          <a:cs typeface="Arial" pitchFamily="34" charset="0"/>
                        </a:rPr>
                        <a:t>3</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Pilanesburg Phase 2 -Moruleng</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Moses Kotane</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dirty="0">
                          <a:solidFill>
                            <a:srgbClr val="000000"/>
                          </a:solidFill>
                          <a:latin typeface="Arial" pitchFamily="34" charset="0"/>
                          <a:cs typeface="Arial" pitchFamily="34" charset="0"/>
                        </a:rPr>
                        <a:t>Yes</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494826">
                <a:tc>
                  <a:txBody>
                    <a:bodyPr/>
                    <a:lstStyle/>
                    <a:p>
                      <a:pPr algn="ctr" fontAlgn="b"/>
                      <a:r>
                        <a:rPr lang="en-US" sz="1200" b="0" i="0" u="none" strike="noStrike" dirty="0">
                          <a:solidFill>
                            <a:srgbClr val="000000"/>
                          </a:solidFill>
                          <a:latin typeface="Arial" pitchFamily="34" charset="0"/>
                          <a:cs typeface="Arial" pitchFamily="34" charset="0"/>
                        </a:rPr>
                        <a:t>4</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Madibogo Phase 2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Ratlou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dirty="0">
                          <a:solidFill>
                            <a:srgbClr val="000000"/>
                          </a:solidFill>
                          <a:latin typeface="Arial" pitchFamily="34" charset="0"/>
                          <a:cs typeface="Arial" pitchFamily="34" charset="0"/>
                        </a:rPr>
                        <a:t>yes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94826">
                <a:tc>
                  <a:txBody>
                    <a:bodyPr/>
                    <a:lstStyle/>
                    <a:p>
                      <a:pPr algn="ctr" fontAlgn="b"/>
                      <a:r>
                        <a:rPr lang="en-US" sz="1200" b="0" i="0" u="none" strike="noStrike" dirty="0">
                          <a:solidFill>
                            <a:srgbClr val="000000"/>
                          </a:solidFill>
                          <a:latin typeface="Arial" pitchFamily="34" charset="0"/>
                          <a:cs typeface="Arial" pitchFamily="34" charset="0"/>
                        </a:rPr>
                        <a:t>5</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Klipvoor -Moretele North</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Moretele/Waterberg</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1" i="0" u="none" strike="noStrike" dirty="0">
                          <a:solidFill>
                            <a:srgbClr val="000000"/>
                          </a:solidFill>
                          <a:latin typeface="Arial" pitchFamily="34" charset="0"/>
                          <a:cs typeface="Arial" pitchFamily="34" charset="0"/>
                        </a:rPr>
                        <a:t>yes</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494826">
                <a:tc>
                  <a:txBody>
                    <a:bodyPr/>
                    <a:lstStyle/>
                    <a:p>
                      <a:pPr algn="ctr" fontAlgn="b"/>
                      <a:r>
                        <a:rPr lang="en-US" sz="1200" b="0" i="0" u="none" strike="noStrike" dirty="0">
                          <a:solidFill>
                            <a:srgbClr val="000000"/>
                          </a:solidFill>
                          <a:latin typeface="Arial" pitchFamily="34" charset="0"/>
                          <a:cs typeface="Arial" pitchFamily="34" charset="0"/>
                        </a:rPr>
                        <a:t>6</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Christiana WTW upgrade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Leekwa Taemane</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1" i="0" u="none" strike="noStrike" dirty="0">
                          <a:solidFill>
                            <a:srgbClr val="000000"/>
                          </a:solidFill>
                          <a:latin typeface="Arial" pitchFamily="34" charset="0"/>
                          <a:cs typeface="Arial" pitchFamily="34" charset="0"/>
                        </a:rPr>
                        <a:t>No</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r h="494826">
                <a:tc>
                  <a:txBody>
                    <a:bodyPr/>
                    <a:lstStyle/>
                    <a:p>
                      <a:pPr algn="ctr" fontAlgn="b"/>
                      <a:r>
                        <a:rPr lang="en-US" sz="1200" b="0" i="0" u="none" strike="noStrike" dirty="0">
                          <a:solidFill>
                            <a:srgbClr val="000000"/>
                          </a:solidFill>
                          <a:latin typeface="Arial" pitchFamily="34" charset="0"/>
                          <a:cs typeface="Arial" pitchFamily="34" charset="0"/>
                        </a:rPr>
                        <a:t>7</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Madikwe Upgrade of WTW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Moses Kotane</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1" i="0" u="none" strike="noStrike" dirty="0">
                          <a:solidFill>
                            <a:srgbClr val="000000"/>
                          </a:solidFill>
                          <a:latin typeface="Arial" pitchFamily="34" charset="0"/>
                          <a:cs typeface="Arial" pitchFamily="34" charset="0"/>
                        </a:rPr>
                        <a:t>No</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615803">
                <a:tc>
                  <a:txBody>
                    <a:bodyPr/>
                    <a:lstStyle/>
                    <a:p>
                      <a:pPr algn="ctr" fontAlgn="b"/>
                      <a:r>
                        <a:rPr lang="en-US" sz="1200" b="0" i="0" u="none" strike="noStrike" dirty="0">
                          <a:solidFill>
                            <a:srgbClr val="000000"/>
                          </a:solidFill>
                          <a:latin typeface="Arial" pitchFamily="34" charset="0"/>
                          <a:cs typeface="Arial" pitchFamily="34" charset="0"/>
                        </a:rPr>
                        <a:t>8</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Midvaal BWS Project </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Ngaka Modiri M DM</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7471" marR="7471"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1" i="0" u="none" strike="noStrike" dirty="0">
                          <a:solidFill>
                            <a:srgbClr val="000000"/>
                          </a:solidFill>
                          <a:latin typeface="Arial" pitchFamily="34" charset="0"/>
                          <a:cs typeface="Arial" pitchFamily="34" charset="0"/>
                        </a:rPr>
                        <a:t>No</a:t>
                      </a:r>
                    </a:p>
                  </a:txBody>
                  <a:tcPr marL="7471" marR="7471"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481944287"/>
              </p:ext>
            </p:extLst>
          </p:nvPr>
        </p:nvGraphicFramePr>
        <p:xfrm>
          <a:off x="6789482" y="5984599"/>
          <a:ext cx="4098477" cy="735290"/>
        </p:xfrm>
        <a:graphic>
          <a:graphicData uri="http://schemas.openxmlformats.org/drawingml/2006/table">
            <a:tbl>
              <a:tblPr/>
              <a:tblGrid>
                <a:gridCol w="1155869">
                  <a:extLst>
                    <a:ext uri="{9D8B030D-6E8A-4147-A177-3AD203B41FA5}">
                      <a16:colId xmlns:a16="http://schemas.microsoft.com/office/drawing/2014/main" xmlns="" val="20000"/>
                    </a:ext>
                  </a:extLst>
                </a:gridCol>
                <a:gridCol w="2942608">
                  <a:extLst>
                    <a:ext uri="{9D8B030D-6E8A-4147-A177-3AD203B41FA5}">
                      <a16:colId xmlns:a16="http://schemas.microsoft.com/office/drawing/2014/main" xmlns="" val="20001"/>
                    </a:ext>
                  </a:extLst>
                </a:gridCol>
              </a:tblGrid>
              <a:tr h="179677">
                <a:tc>
                  <a:txBody>
                    <a:bodyPr/>
                    <a:lstStyle/>
                    <a:p>
                      <a:pPr algn="ctr" fontAlgn="ctr"/>
                      <a:r>
                        <a:rPr lang="en-US" sz="1050" b="1" i="0" u="none" strike="noStrike" dirty="0">
                          <a:solidFill>
                            <a:srgbClr val="000000"/>
                          </a:solidFill>
                          <a:latin typeface="Calibri"/>
                        </a:rPr>
                        <a:t>SR </a:t>
                      </a:r>
                    </a:p>
                  </a:txBody>
                  <a:tcPr marL="12699" marR="12699"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Calibri"/>
                        </a:rPr>
                        <a:t>SCOPING REPORT</a:t>
                      </a:r>
                    </a:p>
                  </a:txBody>
                  <a:tcPr marL="12699" marR="12699" marT="952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0"/>
                  </a:ext>
                </a:extLst>
              </a:tr>
              <a:tr h="261408">
                <a:tc>
                  <a:txBody>
                    <a:bodyPr/>
                    <a:lstStyle/>
                    <a:p>
                      <a:pPr algn="ctr" fontAlgn="ctr"/>
                      <a:r>
                        <a:rPr lang="en-US" sz="1050" b="1" i="0" u="none" strike="noStrike" dirty="0">
                          <a:solidFill>
                            <a:srgbClr val="000000"/>
                          </a:solidFill>
                          <a:latin typeface="Calibri"/>
                        </a:rPr>
                        <a:t>TF </a:t>
                      </a:r>
                    </a:p>
                  </a:txBody>
                  <a:tcPr marL="12699" marR="12699"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Calibri"/>
                        </a:rPr>
                        <a:t>TECHNICAL FEASIBILITY</a:t>
                      </a:r>
                    </a:p>
                  </a:txBody>
                  <a:tcPr marL="12699" marR="12699" marT="952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294205">
                <a:tc>
                  <a:txBody>
                    <a:bodyPr/>
                    <a:lstStyle/>
                    <a:p>
                      <a:pPr algn="ctr" fontAlgn="ctr"/>
                      <a:r>
                        <a:rPr lang="en-US" sz="1050" b="1" i="0" u="none" strike="noStrike" dirty="0">
                          <a:solidFill>
                            <a:srgbClr val="000000"/>
                          </a:solidFill>
                          <a:latin typeface="Calibri"/>
                        </a:rPr>
                        <a:t>WL</a:t>
                      </a:r>
                    </a:p>
                  </a:txBody>
                  <a:tcPr marL="12699" marR="12699"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Calibri"/>
                        </a:rPr>
                        <a:t>WATER USE LICENSE </a:t>
                      </a:r>
                    </a:p>
                  </a:txBody>
                  <a:tcPr marL="12699" marR="12699" marT="952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31772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132" y="0"/>
            <a:ext cx="10972800" cy="856578"/>
          </a:xfrm>
        </p:spPr>
        <p:txBody>
          <a:bodyPr/>
          <a:lstStyle/>
          <a:p>
            <a:pPr lvl="0" defTabSz="914400" eaLnBrk="1" fontAlgn="auto" hangingPunct="1">
              <a:spcBef>
                <a:spcPts val="0"/>
              </a:spcBef>
              <a:spcAft>
                <a:spcPts val="0"/>
              </a:spcAft>
              <a:defRPr/>
            </a:pPr>
            <a:r>
              <a:rPr lang="en-ZA" altLang="en-US" sz="3200" b="1" dirty="0" smtClean="0">
                <a:latin typeface="Calibri"/>
                <a:ea typeface="+mn-ea"/>
              </a:rPr>
              <a:t>Planning Projects Ready for </a:t>
            </a:r>
            <a:r>
              <a:rPr lang="en-ZA" altLang="en-US" sz="3200" b="1" dirty="0">
                <a:latin typeface="Calibri"/>
                <a:ea typeface="+mn-ea"/>
              </a:rPr>
              <a:t>i</a:t>
            </a:r>
            <a:r>
              <a:rPr lang="en-ZA" altLang="en-US" sz="3200" b="1" dirty="0" smtClean="0">
                <a:latin typeface="Calibri"/>
                <a:ea typeface="+mn-ea"/>
              </a:rPr>
              <a:t>mplementation </a:t>
            </a:r>
            <a:r>
              <a:rPr lang="en-ZA" altLang="en-US" sz="2000" b="1" dirty="0">
                <a:solidFill>
                  <a:srgbClr val="C00000"/>
                </a:solidFill>
                <a:latin typeface="Calibri"/>
                <a:ea typeface="+mn-ea"/>
              </a:rPr>
              <a:t/>
            </a:r>
            <a:br>
              <a:rPr lang="en-ZA" altLang="en-US" sz="2000" b="1" dirty="0">
                <a:solidFill>
                  <a:srgbClr val="C00000"/>
                </a:solidFill>
                <a:latin typeface="Calibri"/>
                <a:ea typeface="+mn-ea"/>
              </a:rPr>
            </a:br>
            <a:endParaRPr lang="en-ZA"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53</a:t>
            </a:fld>
            <a:endParaRPr lang="en-US" altLang="en-US" dirty="0">
              <a:solidFill>
                <a:prstClr val="black"/>
              </a:solidFill>
              <a:ea typeface="ＭＳ Ｐゴシック" pitchFamily="34" charset="-128"/>
            </a:endParaRPr>
          </a:p>
        </p:txBody>
      </p:sp>
      <p:graphicFrame>
        <p:nvGraphicFramePr>
          <p:cNvPr id="11" name="Table 10"/>
          <p:cNvGraphicFramePr>
            <a:graphicFrameLocks noGrp="1"/>
          </p:cNvGraphicFramePr>
          <p:nvPr>
            <p:extLst>
              <p:ext uri="{D42A27DB-BD31-4B8C-83A1-F6EECF244321}">
                <p14:modId xmlns:p14="http://schemas.microsoft.com/office/powerpoint/2010/main" xmlns="" val="2535684799"/>
              </p:ext>
            </p:extLst>
          </p:nvPr>
        </p:nvGraphicFramePr>
        <p:xfrm>
          <a:off x="237067" y="848413"/>
          <a:ext cx="11700934" cy="4363350"/>
        </p:xfrm>
        <a:graphic>
          <a:graphicData uri="http://schemas.openxmlformats.org/drawingml/2006/table">
            <a:tbl>
              <a:tblPr/>
              <a:tblGrid>
                <a:gridCol w="395523">
                  <a:extLst>
                    <a:ext uri="{9D8B030D-6E8A-4147-A177-3AD203B41FA5}">
                      <a16:colId xmlns:a16="http://schemas.microsoft.com/office/drawing/2014/main" xmlns="" val="20000"/>
                    </a:ext>
                  </a:extLst>
                </a:gridCol>
                <a:gridCol w="1433776">
                  <a:extLst>
                    <a:ext uri="{9D8B030D-6E8A-4147-A177-3AD203B41FA5}">
                      <a16:colId xmlns:a16="http://schemas.microsoft.com/office/drawing/2014/main" xmlns="" val="20001"/>
                    </a:ext>
                  </a:extLst>
                </a:gridCol>
                <a:gridCol w="1532657">
                  <a:extLst>
                    <a:ext uri="{9D8B030D-6E8A-4147-A177-3AD203B41FA5}">
                      <a16:colId xmlns:a16="http://schemas.microsoft.com/office/drawing/2014/main" xmlns="" val="20002"/>
                    </a:ext>
                  </a:extLst>
                </a:gridCol>
                <a:gridCol w="593288">
                  <a:extLst>
                    <a:ext uri="{9D8B030D-6E8A-4147-A177-3AD203B41FA5}">
                      <a16:colId xmlns:a16="http://schemas.microsoft.com/office/drawing/2014/main" xmlns="" val="20003"/>
                    </a:ext>
                  </a:extLst>
                </a:gridCol>
                <a:gridCol w="576807">
                  <a:extLst>
                    <a:ext uri="{9D8B030D-6E8A-4147-A177-3AD203B41FA5}">
                      <a16:colId xmlns:a16="http://schemas.microsoft.com/office/drawing/2014/main" xmlns="" val="20004"/>
                    </a:ext>
                  </a:extLst>
                </a:gridCol>
                <a:gridCol w="642728">
                  <a:extLst>
                    <a:ext uri="{9D8B030D-6E8A-4147-A177-3AD203B41FA5}">
                      <a16:colId xmlns:a16="http://schemas.microsoft.com/office/drawing/2014/main" xmlns="" val="20005"/>
                    </a:ext>
                  </a:extLst>
                </a:gridCol>
                <a:gridCol w="642728">
                  <a:extLst>
                    <a:ext uri="{9D8B030D-6E8A-4147-A177-3AD203B41FA5}">
                      <a16:colId xmlns:a16="http://schemas.microsoft.com/office/drawing/2014/main" xmlns="" val="20006"/>
                    </a:ext>
                  </a:extLst>
                </a:gridCol>
                <a:gridCol w="642727">
                  <a:extLst>
                    <a:ext uri="{9D8B030D-6E8A-4147-A177-3AD203B41FA5}">
                      <a16:colId xmlns:a16="http://schemas.microsoft.com/office/drawing/2014/main" xmlns="" val="20007"/>
                    </a:ext>
                  </a:extLst>
                </a:gridCol>
                <a:gridCol w="1252495">
                  <a:extLst>
                    <a:ext uri="{9D8B030D-6E8A-4147-A177-3AD203B41FA5}">
                      <a16:colId xmlns:a16="http://schemas.microsoft.com/office/drawing/2014/main" xmlns="" val="20008"/>
                    </a:ext>
                  </a:extLst>
                </a:gridCol>
                <a:gridCol w="1038251">
                  <a:extLst>
                    <a:ext uri="{9D8B030D-6E8A-4147-A177-3AD203B41FA5}">
                      <a16:colId xmlns:a16="http://schemas.microsoft.com/office/drawing/2014/main" xmlns="" val="20009"/>
                    </a:ext>
                  </a:extLst>
                </a:gridCol>
                <a:gridCol w="907437">
                  <a:extLst>
                    <a:ext uri="{9D8B030D-6E8A-4147-A177-3AD203B41FA5}">
                      <a16:colId xmlns:a16="http://schemas.microsoft.com/office/drawing/2014/main" xmlns="" val="20010"/>
                    </a:ext>
                  </a:extLst>
                </a:gridCol>
                <a:gridCol w="950009">
                  <a:extLst>
                    <a:ext uri="{9D8B030D-6E8A-4147-A177-3AD203B41FA5}">
                      <a16:colId xmlns:a16="http://schemas.microsoft.com/office/drawing/2014/main" xmlns="" val="20011"/>
                    </a:ext>
                  </a:extLst>
                </a:gridCol>
                <a:gridCol w="1092508">
                  <a:extLst>
                    <a:ext uri="{9D8B030D-6E8A-4147-A177-3AD203B41FA5}">
                      <a16:colId xmlns:a16="http://schemas.microsoft.com/office/drawing/2014/main" xmlns="" val="20012"/>
                    </a:ext>
                  </a:extLst>
                </a:gridCol>
              </a:tblGrid>
              <a:tr h="1073134">
                <a:tc>
                  <a:txBody>
                    <a:bodyPr/>
                    <a:lstStyle/>
                    <a:p>
                      <a:pPr algn="l" fontAlgn="ctr"/>
                      <a:r>
                        <a:rPr lang="en-US" sz="1200" b="1" i="0" u="none" strike="noStrike" dirty="0">
                          <a:solidFill>
                            <a:srgbClr val="000000"/>
                          </a:solidFill>
                          <a:latin typeface="Arial" pitchFamily="34" charset="0"/>
                          <a:cs typeface="Arial" pitchFamily="34" charset="0"/>
                        </a:rPr>
                        <a:t>Nr</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SCHEME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MUNICIPALITY</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SR</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TF</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IRS</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EIA</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WL</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COUNCIL RESOLUTION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APPROVE BY </a:t>
                      </a:r>
                    </a:p>
                    <a:p>
                      <a:pPr algn="l" fontAlgn="ctr"/>
                      <a:r>
                        <a:rPr lang="en-US" sz="1200" b="1" i="0" u="none" strike="noStrike" dirty="0">
                          <a:solidFill>
                            <a:srgbClr val="000000"/>
                          </a:solidFill>
                          <a:latin typeface="Arial" pitchFamily="34" charset="0"/>
                          <a:cs typeface="Arial" pitchFamily="34" charset="0"/>
                        </a:rPr>
                        <a:t>DWS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BUDGET       2020/2021</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BUDGET       2021/2022</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en-US" sz="1200" b="1" i="0" u="none" strike="noStrike" dirty="0">
                          <a:solidFill>
                            <a:srgbClr val="000000"/>
                          </a:solidFill>
                          <a:latin typeface="Arial" pitchFamily="34" charset="0"/>
                          <a:cs typeface="Arial" pitchFamily="34" charset="0"/>
                        </a:rPr>
                        <a:t>READINESS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extLst>
                  <a:ext uri="{0D108BD9-81ED-4DB2-BD59-A6C34878D82A}">
                    <a16:rowId xmlns:a16="http://schemas.microsoft.com/office/drawing/2014/main" xmlns="" val="10000"/>
                  </a:ext>
                </a:extLst>
              </a:tr>
              <a:tr h="822554">
                <a:tc>
                  <a:txBody>
                    <a:bodyPr/>
                    <a:lstStyle/>
                    <a:p>
                      <a:pPr algn="l" fontAlgn="b"/>
                      <a:r>
                        <a:rPr lang="en-US" sz="1200" b="0" i="0" u="none" strike="noStrike" dirty="0">
                          <a:solidFill>
                            <a:srgbClr val="000000"/>
                          </a:solidFill>
                          <a:latin typeface="Arial" pitchFamily="34" charset="0"/>
                          <a:cs typeface="Arial" pitchFamily="34" charset="0"/>
                        </a:rPr>
                        <a:t>9</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Potchefstroom WWTW upgrade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JB Marks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1" i="0" u="none" strike="noStrike" dirty="0">
                          <a:solidFill>
                            <a:srgbClr val="000000"/>
                          </a:solidFill>
                          <a:latin typeface="Arial" pitchFamily="34" charset="0"/>
                          <a:cs typeface="Arial" pitchFamily="34" charset="0"/>
                        </a:rPr>
                        <a:t>No</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822554">
                <a:tc>
                  <a:txBody>
                    <a:bodyPr/>
                    <a:lstStyle/>
                    <a:p>
                      <a:pPr algn="l" fontAlgn="b"/>
                      <a:r>
                        <a:rPr lang="en-US" sz="1200" b="0" i="0" u="none" strike="noStrike" dirty="0">
                          <a:solidFill>
                            <a:srgbClr val="000000"/>
                          </a:solidFill>
                          <a:latin typeface="Arial" pitchFamily="34" charset="0"/>
                          <a:cs typeface="Arial" pitchFamily="34" charset="0"/>
                        </a:rPr>
                        <a:t>10</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Leeudoringstad WWTW Upgrade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Maquasihills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1" i="0" u="none" strike="noStrike" dirty="0">
                          <a:solidFill>
                            <a:srgbClr val="000000"/>
                          </a:solidFill>
                          <a:latin typeface="Arial" pitchFamily="34" charset="0"/>
                          <a:cs typeface="Arial" pitchFamily="34" charset="0"/>
                        </a:rPr>
                        <a:t>No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822554">
                <a:tc>
                  <a:txBody>
                    <a:bodyPr/>
                    <a:lstStyle/>
                    <a:p>
                      <a:pPr algn="l" fontAlgn="b"/>
                      <a:r>
                        <a:rPr lang="en-US" sz="1200" b="0" i="0" u="none" strike="noStrike" dirty="0">
                          <a:solidFill>
                            <a:srgbClr val="000000"/>
                          </a:solidFill>
                          <a:latin typeface="Arial" pitchFamily="34" charset="0"/>
                          <a:cs typeface="Arial" pitchFamily="34" charset="0"/>
                        </a:rPr>
                        <a:t>11</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Schoemasville WTW Upgrade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Madibeng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1" i="0" u="none" strike="noStrike" dirty="0">
                          <a:solidFill>
                            <a:srgbClr val="000000"/>
                          </a:solidFill>
                          <a:latin typeface="Arial" pitchFamily="34" charset="0"/>
                          <a:cs typeface="Arial" pitchFamily="34" charset="0"/>
                        </a:rPr>
                        <a:t>No</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822554">
                <a:tc>
                  <a:txBody>
                    <a:bodyPr/>
                    <a:lstStyle/>
                    <a:p>
                      <a:pPr algn="l" fontAlgn="b"/>
                      <a:r>
                        <a:rPr lang="en-US" sz="1200" b="0" i="0" u="none" strike="noStrike" dirty="0">
                          <a:solidFill>
                            <a:srgbClr val="000000"/>
                          </a:solidFill>
                          <a:latin typeface="Arial" pitchFamily="34" charset="0"/>
                          <a:cs typeface="Arial" pitchFamily="34" charset="0"/>
                        </a:rPr>
                        <a:t>12</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Buisfontein BWS /Sedibeng water</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Maquasihills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0" i="0" u="none" strike="noStrike" dirty="0">
                          <a:solidFill>
                            <a:srgbClr val="000000"/>
                          </a:solidFill>
                          <a:latin typeface="Arial" pitchFamily="34" charset="0"/>
                          <a:cs typeface="Arial" pitchFamily="34" charset="0"/>
                        </a:rPr>
                        <a:t> </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200" b="1" i="0" u="none" strike="noStrike" dirty="0">
                          <a:solidFill>
                            <a:srgbClr val="000000"/>
                          </a:solidFill>
                          <a:latin typeface="Arial" pitchFamily="34" charset="0"/>
                          <a:cs typeface="Arial" pitchFamily="34" charset="0"/>
                        </a:rPr>
                        <a:t>No</a:t>
                      </a:r>
                    </a:p>
                  </a:txBody>
                  <a:tcPr marL="7639" marR="7639" marT="5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graphicFrame>
        <p:nvGraphicFramePr>
          <p:cNvPr id="12" name="Table 11"/>
          <p:cNvGraphicFramePr>
            <a:graphicFrameLocks noGrp="1"/>
          </p:cNvGraphicFramePr>
          <p:nvPr/>
        </p:nvGraphicFramePr>
        <p:xfrm>
          <a:off x="4199467" y="5389564"/>
          <a:ext cx="4538133" cy="757237"/>
        </p:xfrm>
        <a:graphic>
          <a:graphicData uri="http://schemas.openxmlformats.org/drawingml/2006/table">
            <a:tbl>
              <a:tblPr/>
              <a:tblGrid>
                <a:gridCol w="1615672">
                  <a:extLst>
                    <a:ext uri="{9D8B030D-6E8A-4147-A177-3AD203B41FA5}">
                      <a16:colId xmlns:a16="http://schemas.microsoft.com/office/drawing/2014/main" xmlns="" val="20000"/>
                    </a:ext>
                  </a:extLst>
                </a:gridCol>
                <a:gridCol w="2922461">
                  <a:extLst>
                    <a:ext uri="{9D8B030D-6E8A-4147-A177-3AD203B41FA5}">
                      <a16:colId xmlns:a16="http://schemas.microsoft.com/office/drawing/2014/main" xmlns="" val="20001"/>
                    </a:ext>
                  </a:extLst>
                </a:gridCol>
              </a:tblGrid>
              <a:tr h="261432">
                <a:tc>
                  <a:txBody>
                    <a:bodyPr/>
                    <a:lstStyle/>
                    <a:p>
                      <a:pPr algn="ctr" fontAlgn="ctr"/>
                      <a:r>
                        <a:rPr lang="en-US" sz="1100" b="1" i="0" u="none" strike="noStrike" dirty="0">
                          <a:solidFill>
                            <a:srgbClr val="000000"/>
                          </a:solidFill>
                          <a:latin typeface="Calibri"/>
                        </a:rPr>
                        <a:t>SR </a:t>
                      </a:r>
                    </a:p>
                  </a:txBody>
                  <a:tcPr marL="12699" marR="12699"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SCOPING REPORT</a:t>
                      </a:r>
                    </a:p>
                  </a:txBody>
                  <a:tcPr marL="12699" marR="12699" marT="952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0"/>
                  </a:ext>
                </a:extLst>
              </a:tr>
              <a:tr h="233269">
                <a:tc>
                  <a:txBody>
                    <a:bodyPr/>
                    <a:lstStyle/>
                    <a:p>
                      <a:pPr algn="ctr" fontAlgn="ctr"/>
                      <a:r>
                        <a:rPr lang="en-US" sz="1100" b="1" i="0" u="none" strike="noStrike" dirty="0">
                          <a:solidFill>
                            <a:srgbClr val="000000"/>
                          </a:solidFill>
                          <a:latin typeface="Calibri"/>
                        </a:rPr>
                        <a:t>TF </a:t>
                      </a:r>
                    </a:p>
                  </a:txBody>
                  <a:tcPr marL="12699" marR="12699"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TECHNICAL FEASIBILITY</a:t>
                      </a:r>
                    </a:p>
                  </a:txBody>
                  <a:tcPr marL="12699" marR="12699" marT="952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262536">
                <a:tc>
                  <a:txBody>
                    <a:bodyPr/>
                    <a:lstStyle/>
                    <a:p>
                      <a:pPr algn="ctr" fontAlgn="ctr"/>
                      <a:r>
                        <a:rPr lang="en-US" sz="1100" b="1" i="0" u="none" strike="noStrike" dirty="0">
                          <a:solidFill>
                            <a:srgbClr val="000000"/>
                          </a:solidFill>
                          <a:latin typeface="Calibri"/>
                        </a:rPr>
                        <a:t>WL</a:t>
                      </a:r>
                    </a:p>
                  </a:txBody>
                  <a:tcPr marL="12699" marR="12699"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Calibri"/>
                        </a:rPr>
                        <a:t>WATER USE LICENSE </a:t>
                      </a:r>
                    </a:p>
                  </a:txBody>
                  <a:tcPr marL="12699" marR="12699" marT="9521"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nvGraphicFramePr>
        <p:xfrm>
          <a:off x="237066" y="5389563"/>
          <a:ext cx="2980267" cy="754062"/>
        </p:xfrm>
        <a:graphic>
          <a:graphicData uri="http://schemas.openxmlformats.org/drawingml/2006/table">
            <a:tbl>
              <a:tblPr/>
              <a:tblGrid>
                <a:gridCol w="1761067">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tblGrid>
              <a:tr h="177235">
                <a:tc>
                  <a:txBody>
                    <a:bodyPr/>
                    <a:lstStyle/>
                    <a:p>
                      <a:pPr algn="l" fontAlgn="b"/>
                      <a:endParaRPr lang="en-US" sz="1100" b="0" i="0" u="none" strike="noStrike" dirty="0">
                        <a:solidFill>
                          <a:srgbClr val="000000"/>
                        </a:solidFill>
                        <a:latin typeface="Calibri"/>
                      </a:endParaRPr>
                    </a:p>
                  </a:txBody>
                  <a:tcPr marL="12700" marR="12700" marT="952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12700" marR="12700" marT="952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4941">
                <a:tc>
                  <a:txBody>
                    <a:bodyPr/>
                    <a:lstStyle/>
                    <a:p>
                      <a:pPr algn="l" fontAlgn="b"/>
                      <a:r>
                        <a:rPr lang="en-US" sz="1100" b="0" i="0" u="none" strike="noStrike" dirty="0">
                          <a:solidFill>
                            <a:srgbClr val="000000"/>
                          </a:solidFill>
                          <a:latin typeface="Calibri"/>
                        </a:rPr>
                        <a:t> </a:t>
                      </a:r>
                    </a:p>
                  </a:txBody>
                  <a:tcPr marL="12700" marR="12700" marT="9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latin typeface="Calibri"/>
                        </a:rPr>
                        <a:t>YES /MILESTONES</a:t>
                      </a:r>
                    </a:p>
                  </a:txBody>
                  <a:tcPr marL="12700" marR="12700"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1886">
                <a:tc>
                  <a:txBody>
                    <a:bodyPr/>
                    <a:lstStyle/>
                    <a:p>
                      <a:pPr algn="l" fontAlgn="b"/>
                      <a:r>
                        <a:rPr lang="en-US" sz="1100" b="0" i="0" u="none" strike="noStrike" dirty="0">
                          <a:solidFill>
                            <a:srgbClr val="000000"/>
                          </a:solidFill>
                          <a:latin typeface="Calibri"/>
                        </a:rPr>
                        <a:t> </a:t>
                      </a:r>
                    </a:p>
                  </a:txBody>
                  <a:tcPr marL="12700" marR="12700" marT="9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100" b="0" i="0" u="none" strike="noStrike" dirty="0">
                          <a:solidFill>
                            <a:srgbClr val="000000"/>
                          </a:solidFill>
                          <a:latin typeface="Calibri"/>
                        </a:rPr>
                        <a:t>NO APPROVAL </a:t>
                      </a:r>
                    </a:p>
                  </a:txBody>
                  <a:tcPr marL="12700" marR="12700"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93298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54</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solidFill>
                <a:prstClr val="black"/>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59877" y="-164339"/>
            <a:ext cx="10972800" cy="782425"/>
          </a:xfrm>
        </p:spPr>
        <p:txBody>
          <a:bodyPr/>
          <a:lstStyle/>
          <a:p>
            <a:r>
              <a:rPr lang="en-ZA" dirty="0" smtClean="0"/>
              <a:t>RBIG (6B) Progress Report</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74008711"/>
              </p:ext>
            </p:extLst>
          </p:nvPr>
        </p:nvGraphicFramePr>
        <p:xfrm>
          <a:off x="609600" y="618086"/>
          <a:ext cx="11136198" cy="4965192"/>
        </p:xfrm>
        <a:graphic>
          <a:graphicData uri="http://schemas.openxmlformats.org/drawingml/2006/table">
            <a:tbl>
              <a:tblPr firstRow="1" bandRow="1">
                <a:tableStyleId>{5C22544A-7EE6-4342-B048-85BDC9FD1C3A}</a:tableStyleId>
              </a:tblPr>
              <a:tblGrid>
                <a:gridCol w="5568099">
                  <a:extLst>
                    <a:ext uri="{9D8B030D-6E8A-4147-A177-3AD203B41FA5}">
                      <a16:colId xmlns:a16="http://schemas.microsoft.com/office/drawing/2014/main" xmlns="" val="20000"/>
                    </a:ext>
                  </a:extLst>
                </a:gridCol>
                <a:gridCol w="5568099">
                  <a:extLst>
                    <a:ext uri="{9D8B030D-6E8A-4147-A177-3AD203B41FA5}">
                      <a16:colId xmlns:a16="http://schemas.microsoft.com/office/drawing/2014/main" xmlns="" val="20001"/>
                    </a:ext>
                  </a:extLst>
                </a:gridCol>
              </a:tblGrid>
              <a:tr h="370840">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Arial" panose="020B0604020202020204" pitchFamily="34" charset="0"/>
                          <a:ea typeface="Times New Roman"/>
                          <a:cs typeface="Arial" panose="020B0604020202020204" pitchFamily="34" charset="0"/>
                        </a:rPr>
                        <a:t>HOTSPOT  WSA/AREA</a:t>
                      </a:r>
                      <a:endParaRPr lang="en-ZA" sz="1600" dirty="0">
                        <a:solidFill>
                          <a:schemeClr val="bg1"/>
                        </a:solidFill>
                        <a:latin typeface="Arial" panose="020B0604020202020204" pitchFamily="34" charset="0"/>
                        <a:ea typeface="Calibri"/>
                        <a:cs typeface="Arial" panose="020B0604020202020204" pitchFamily="34" charset="0"/>
                      </a:endParaRPr>
                    </a:p>
                  </a:txBody>
                  <a:tcPr marL="45351" marR="45351" marT="0" marB="0"/>
                </a:tc>
                <a:tc>
                  <a:txBody>
                    <a:bodyPr/>
                    <a:lstStyle/>
                    <a:p>
                      <a:pPr algn="ctr">
                        <a:lnSpc>
                          <a:spcPct val="115000"/>
                        </a:lnSpc>
                        <a:spcAft>
                          <a:spcPts val="0"/>
                        </a:spcAft>
                      </a:pPr>
                      <a:r>
                        <a:rPr lang="en-US" sz="1600" b="1" dirty="0">
                          <a:solidFill>
                            <a:schemeClr val="bg1"/>
                          </a:solidFill>
                          <a:latin typeface="Arial" panose="020B0604020202020204" pitchFamily="34" charset="0"/>
                          <a:ea typeface="Times New Roman"/>
                          <a:cs typeface="Arial" panose="020B0604020202020204" pitchFamily="34" charset="0"/>
                        </a:rPr>
                        <a:t>INTERVENTION REQUIRED</a:t>
                      </a:r>
                      <a:r>
                        <a:rPr lang="en-US" sz="1600" b="1" baseline="0" dirty="0">
                          <a:solidFill>
                            <a:schemeClr val="bg1"/>
                          </a:solidFill>
                          <a:latin typeface="Arial" panose="020B0604020202020204" pitchFamily="34" charset="0"/>
                          <a:ea typeface="Times New Roman"/>
                          <a:cs typeface="Arial" panose="020B0604020202020204" pitchFamily="34" charset="0"/>
                        </a:rPr>
                        <a:t> </a:t>
                      </a:r>
                      <a:r>
                        <a:rPr lang="en-US" sz="1600" b="1" dirty="0">
                          <a:solidFill>
                            <a:schemeClr val="bg1"/>
                          </a:solidFill>
                          <a:latin typeface="Arial" panose="020B0604020202020204" pitchFamily="34" charset="0"/>
                          <a:ea typeface="Times New Roman"/>
                          <a:cs typeface="Arial" panose="020B0604020202020204" pitchFamily="34" charset="0"/>
                        </a:rPr>
                        <a:t> </a:t>
                      </a:r>
                      <a:endParaRPr lang="en-ZA" sz="1600" dirty="0">
                        <a:solidFill>
                          <a:schemeClr val="bg1"/>
                        </a:solidFill>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0"/>
                  </a:ext>
                </a:extLst>
              </a:tr>
              <a:tr h="370840">
                <a:tc>
                  <a:txBody>
                    <a:bodyPr/>
                    <a:lstStyle/>
                    <a:p>
                      <a:pPr algn="l">
                        <a:lnSpc>
                          <a:spcPct val="115000"/>
                        </a:lnSpc>
                        <a:spcAft>
                          <a:spcPts val="0"/>
                        </a:spcAft>
                      </a:pPr>
                      <a:r>
                        <a:rPr lang="en-GB" altLang="en-US" sz="1600" dirty="0">
                          <a:latin typeface="Arial" panose="020B0604020202020204" pitchFamily="34" charset="0"/>
                          <a:ea typeface="ＭＳ Ｐゴシック" pitchFamily="34" charset="-128"/>
                          <a:cs typeface="Arial" panose="020B0604020202020204" pitchFamily="34" charset="0"/>
                        </a:rPr>
                        <a:t>Madibeng</a:t>
                      </a:r>
                      <a:r>
                        <a:rPr lang="en-GB" altLang="en-US" sz="1600" baseline="0" dirty="0">
                          <a:latin typeface="Arial" panose="020B0604020202020204" pitchFamily="34" charset="0"/>
                          <a:ea typeface="ＭＳ Ｐゴシック" pitchFamily="34" charset="-128"/>
                          <a:cs typeface="Arial" panose="020B0604020202020204" pitchFamily="34" charset="0"/>
                        </a:rPr>
                        <a:t> LM- </a:t>
                      </a:r>
                      <a:r>
                        <a:rPr lang="en-GB" altLang="en-US" sz="1600" dirty="0" err="1">
                          <a:latin typeface="Arial" panose="020B0604020202020204" pitchFamily="34" charset="0"/>
                          <a:ea typeface="ＭＳ Ｐゴシック" pitchFamily="34" charset="-128"/>
                          <a:cs typeface="Arial" panose="020B0604020202020204" pitchFamily="34" charset="0"/>
                        </a:rPr>
                        <a:t>Mmakau</a:t>
                      </a:r>
                      <a:r>
                        <a:rPr lang="en-GB" altLang="en-US" sz="1600" dirty="0">
                          <a:latin typeface="Arial" panose="020B0604020202020204" pitchFamily="34" charset="0"/>
                          <a:ea typeface="ＭＳ Ｐゴシック" pitchFamily="34" charset="-128"/>
                          <a:cs typeface="Arial" panose="020B0604020202020204" pitchFamily="34" charset="0"/>
                        </a:rPr>
                        <a:t>, </a:t>
                      </a:r>
                      <a:r>
                        <a:rPr lang="en-GB" altLang="en-US" sz="1600" dirty="0" err="1">
                          <a:latin typeface="Arial" panose="020B0604020202020204" pitchFamily="34" charset="0"/>
                          <a:ea typeface="ＭＳ Ｐゴシック" pitchFamily="34" charset="-128"/>
                          <a:cs typeface="Arial" panose="020B0604020202020204" pitchFamily="34" charset="0"/>
                        </a:rPr>
                        <a:t>Lethlabile</a:t>
                      </a:r>
                      <a:r>
                        <a:rPr lang="en-GB" altLang="en-US" sz="1600" dirty="0">
                          <a:latin typeface="Arial" panose="020B0604020202020204" pitchFamily="34" charset="0"/>
                          <a:ea typeface="ＭＳ Ｐゴシック" pitchFamily="34" charset="-128"/>
                          <a:cs typeface="Arial" panose="020B0604020202020204" pitchFamily="34" charset="0"/>
                        </a:rPr>
                        <a:t>, </a:t>
                      </a:r>
                      <a:r>
                        <a:rPr lang="en-GB" altLang="en-US" sz="1600" dirty="0" err="1">
                          <a:latin typeface="Arial" panose="020B0604020202020204" pitchFamily="34" charset="0"/>
                          <a:ea typeface="ＭＳ Ｐゴシック" pitchFamily="34" charset="-128"/>
                          <a:cs typeface="Arial" panose="020B0604020202020204" pitchFamily="34" charset="0"/>
                        </a:rPr>
                        <a:t>Majakaneng</a:t>
                      </a:r>
                      <a:r>
                        <a:rPr lang="en-GB" altLang="en-US" sz="1600" dirty="0">
                          <a:latin typeface="Arial" panose="020B0604020202020204" pitchFamily="34" charset="0"/>
                          <a:ea typeface="ＭＳ Ｐゴシック" pitchFamily="34" charset="-128"/>
                          <a:cs typeface="Arial" panose="020B0604020202020204" pitchFamily="34" charset="0"/>
                        </a:rPr>
                        <a:t> , </a:t>
                      </a:r>
                      <a:r>
                        <a:rPr lang="en-GB" altLang="en-US" sz="1600" dirty="0" err="1">
                          <a:latin typeface="Arial" panose="020B0604020202020204" pitchFamily="34" charset="0"/>
                          <a:ea typeface="ＭＳ Ｐゴシック" pitchFamily="34" charset="-128"/>
                          <a:cs typeface="Arial" panose="020B0604020202020204" pitchFamily="34" charset="0"/>
                        </a:rPr>
                        <a:t>Jerico</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r>
                        <a:rPr lang="en-GB" altLang="en-US" sz="1600" dirty="0">
                          <a:latin typeface="Arial" panose="020B0604020202020204" pitchFamily="34" charset="0"/>
                          <a:ea typeface="ＭＳ Ｐゴシック" pitchFamily="34" charset="-128"/>
                          <a:cs typeface="Arial" panose="020B0604020202020204" pitchFamily="34" charset="0"/>
                        </a:rPr>
                        <a:t>Fast tracking of upgrading of </a:t>
                      </a:r>
                      <a:r>
                        <a:rPr lang="en-GB" altLang="en-US" sz="1600" dirty="0" smtClean="0">
                          <a:latin typeface="Arial" panose="020B0604020202020204" pitchFamily="34" charset="0"/>
                          <a:ea typeface="ＭＳ Ｐゴシック" pitchFamily="34" charset="-128"/>
                          <a:cs typeface="Arial" panose="020B0604020202020204" pitchFamily="34" charset="0"/>
                        </a:rPr>
                        <a:t>Brits </a:t>
                      </a:r>
                      <a:r>
                        <a:rPr lang="en-GB" altLang="en-US" sz="1600" dirty="0">
                          <a:latin typeface="Arial" panose="020B0604020202020204" pitchFamily="34" charset="0"/>
                          <a:ea typeface="ＭＳ Ｐゴシック" pitchFamily="34" charset="-128"/>
                          <a:cs typeface="Arial" panose="020B0604020202020204" pitchFamily="34" charset="0"/>
                        </a:rPr>
                        <a:t>WTW</a:t>
                      </a:r>
                    </a:p>
                    <a:p>
                      <a:pPr>
                        <a:buNone/>
                      </a:pPr>
                      <a:r>
                        <a:rPr lang="en-GB" sz="1600" dirty="0">
                          <a:latin typeface="Arial" panose="020B0604020202020204" pitchFamily="34" charset="0"/>
                          <a:ea typeface="ＭＳ Ｐゴシック" pitchFamily="34" charset="-128"/>
                          <a:cs typeface="Arial" panose="020B0604020202020204" pitchFamily="34" charset="0"/>
                        </a:rPr>
                        <a:t>Appointment of the required operators </a:t>
                      </a:r>
                      <a:endParaRPr lang="en-ZA" sz="1600" dirty="0">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1"/>
                  </a:ext>
                </a:extLst>
              </a:tr>
              <a:tr h="370840">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Rustenburg</a:t>
                      </a:r>
                      <a:r>
                        <a:rPr lang="en-ZA" sz="1600" baseline="0" dirty="0">
                          <a:latin typeface="Arial" panose="020B0604020202020204" pitchFamily="34" charset="0"/>
                          <a:cs typeface="Arial" panose="020B0604020202020204" pitchFamily="34" charset="0"/>
                        </a:rPr>
                        <a:t> LM-</a:t>
                      </a:r>
                      <a:r>
                        <a:rPr lang="en-ZA" sz="1600" dirty="0">
                          <a:latin typeface="Arial" panose="020B0604020202020204" pitchFamily="34" charset="0"/>
                          <a:cs typeface="Arial" panose="020B0604020202020204" pitchFamily="34" charset="0"/>
                        </a:rPr>
                        <a:t>Rustenburg &amp; environs,  </a:t>
                      </a:r>
                      <a:r>
                        <a:rPr lang="en-ZA" sz="1600" dirty="0" err="1">
                          <a:latin typeface="Arial" panose="020B0604020202020204" pitchFamily="34" charset="0"/>
                          <a:cs typeface="Arial" panose="020B0604020202020204" pitchFamily="34" charset="0"/>
                        </a:rPr>
                        <a:t>Tlhabane</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Paardekraal</a:t>
                      </a:r>
                      <a:r>
                        <a:rPr lang="en-ZA" sz="1600" dirty="0">
                          <a:latin typeface="Arial" panose="020B0604020202020204" pitchFamily="34" charset="0"/>
                          <a:cs typeface="Arial" panose="020B0604020202020204" pitchFamily="34" charset="0"/>
                        </a:rPr>
                        <a:t> &amp;</a:t>
                      </a:r>
                    </a:p>
                    <a:p>
                      <a:pPr algn="l">
                        <a:lnSpc>
                          <a:spcPct val="115000"/>
                        </a:lnSpc>
                        <a:spcAft>
                          <a:spcPts val="0"/>
                        </a:spcAft>
                      </a:pPr>
                      <a:r>
                        <a:rPr lang="en-ZA" sz="1600" dirty="0">
                          <a:latin typeface="Arial" panose="020B0604020202020204" pitchFamily="34" charset="0"/>
                          <a:ea typeface="Calibri"/>
                          <a:cs typeface="Arial" panose="020B0604020202020204" pitchFamily="34" charset="0"/>
                        </a:rPr>
                        <a:t>New mining townships</a:t>
                      </a: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Fast tracking of </a:t>
                      </a:r>
                      <a:r>
                        <a:rPr lang="en-ZA" sz="1600" dirty="0" err="1">
                          <a:latin typeface="Arial" panose="020B0604020202020204" pitchFamily="34" charset="0"/>
                          <a:cs typeface="Arial" panose="020B0604020202020204" pitchFamily="34" charset="0"/>
                        </a:rPr>
                        <a:t>Pilanesberg</a:t>
                      </a:r>
                      <a:r>
                        <a:rPr lang="en-ZA" sz="1600" dirty="0">
                          <a:latin typeface="Arial" panose="020B0604020202020204" pitchFamily="34" charset="0"/>
                          <a:cs typeface="Arial" panose="020B0604020202020204" pitchFamily="34" charset="0"/>
                        </a:rPr>
                        <a:t> South Bulk Water Project</a:t>
                      </a:r>
                    </a:p>
                    <a:p>
                      <a:pPr algn="l">
                        <a:lnSpc>
                          <a:spcPct val="115000"/>
                        </a:lnSpc>
                        <a:spcAft>
                          <a:spcPts val="0"/>
                        </a:spcAft>
                      </a:pPr>
                      <a:r>
                        <a:rPr lang="en-ZA" sz="1600" dirty="0">
                          <a:latin typeface="Arial" panose="020B0604020202020204" pitchFamily="34" charset="0"/>
                          <a:ea typeface="Calibri"/>
                          <a:cs typeface="Arial" panose="020B0604020202020204" pitchFamily="34" charset="0"/>
                        </a:rPr>
                        <a:t>Speedy responses to address water quality Challenges </a:t>
                      </a:r>
                    </a:p>
                    <a:p>
                      <a:pPr algn="l">
                        <a:lnSpc>
                          <a:spcPct val="115000"/>
                        </a:lnSpc>
                        <a:spcAft>
                          <a:spcPts val="0"/>
                        </a:spcAft>
                      </a:pPr>
                      <a:r>
                        <a:rPr lang="en-ZA" sz="1600" dirty="0">
                          <a:latin typeface="Arial" panose="020B0604020202020204" pitchFamily="34" charset="0"/>
                          <a:ea typeface="Calibri"/>
                          <a:cs typeface="Arial" panose="020B0604020202020204" pitchFamily="34" charset="0"/>
                        </a:rPr>
                        <a:t>Draught</a:t>
                      </a:r>
                      <a:r>
                        <a:rPr lang="en-ZA" sz="1600" baseline="0" dirty="0">
                          <a:latin typeface="Arial" panose="020B0604020202020204" pitchFamily="34" charset="0"/>
                          <a:ea typeface="Calibri"/>
                          <a:cs typeface="Arial" panose="020B0604020202020204" pitchFamily="34" charset="0"/>
                        </a:rPr>
                        <a:t> Funding </a:t>
                      </a:r>
                      <a:r>
                        <a:rPr lang="en-ZA" sz="1600" baseline="0" dirty="0" smtClean="0">
                          <a:latin typeface="Arial" panose="020B0604020202020204" pitchFamily="34" charset="0"/>
                          <a:ea typeface="Calibri"/>
                          <a:cs typeface="Arial" panose="020B0604020202020204" pitchFamily="34" charset="0"/>
                        </a:rPr>
                        <a:t>Intervention </a:t>
                      </a:r>
                      <a:endParaRPr lang="en-ZA" sz="1600" dirty="0">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2"/>
                  </a:ext>
                </a:extLst>
              </a:tr>
              <a:tr h="370840">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Moses </a:t>
                      </a:r>
                      <a:r>
                        <a:rPr lang="en-ZA" sz="1600" dirty="0" err="1">
                          <a:latin typeface="Arial" panose="020B0604020202020204" pitchFamily="34" charset="0"/>
                          <a:cs typeface="Arial" panose="020B0604020202020204" pitchFamily="34" charset="0"/>
                        </a:rPr>
                        <a:t>Kotane</a:t>
                      </a:r>
                      <a:r>
                        <a:rPr lang="en-ZA" sz="1600" dirty="0">
                          <a:latin typeface="Arial" panose="020B0604020202020204" pitchFamily="34" charset="0"/>
                          <a:cs typeface="Arial" panose="020B0604020202020204" pitchFamily="34" charset="0"/>
                        </a:rPr>
                        <a:t> LM-</a:t>
                      </a:r>
                      <a:r>
                        <a:rPr lang="en-ZA" sz="1600" dirty="0" err="1">
                          <a:latin typeface="Arial" panose="020B0604020202020204" pitchFamily="34" charset="0"/>
                          <a:cs typeface="Arial" panose="020B0604020202020204" pitchFamily="34" charset="0"/>
                        </a:rPr>
                        <a:t>Mabeskraal</a:t>
                      </a:r>
                      <a:r>
                        <a:rPr lang="en-ZA" sz="1600" dirty="0">
                          <a:latin typeface="Arial" panose="020B0604020202020204" pitchFamily="34" charset="0"/>
                          <a:cs typeface="Arial" panose="020B0604020202020204" pitchFamily="34" charset="0"/>
                        </a:rPr>
                        <a:t>, Mogwase, </a:t>
                      </a:r>
                      <a:r>
                        <a:rPr lang="en-ZA" sz="1600" dirty="0" err="1">
                          <a:latin typeface="Arial" panose="020B0604020202020204" pitchFamily="34" charset="0"/>
                          <a:cs typeface="Arial" panose="020B0604020202020204" pitchFamily="34" charset="0"/>
                        </a:rPr>
                        <a:t>Lerome</a:t>
                      </a:r>
                      <a:r>
                        <a:rPr lang="en-ZA" sz="1600" dirty="0">
                          <a:latin typeface="Arial" panose="020B0604020202020204" pitchFamily="34" charset="0"/>
                          <a:cs typeface="Arial" panose="020B0604020202020204" pitchFamily="34" charset="0"/>
                        </a:rPr>
                        <a:t> </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Fast tracking of </a:t>
                      </a:r>
                      <a:r>
                        <a:rPr lang="en-ZA" sz="1600" dirty="0" err="1">
                          <a:latin typeface="Arial" panose="020B0604020202020204" pitchFamily="34" charset="0"/>
                          <a:cs typeface="Arial" panose="020B0604020202020204" pitchFamily="34" charset="0"/>
                        </a:rPr>
                        <a:t>Pilanesberg</a:t>
                      </a:r>
                      <a:r>
                        <a:rPr lang="en-ZA" sz="1600" dirty="0">
                          <a:latin typeface="Arial" panose="020B0604020202020204" pitchFamily="34" charset="0"/>
                          <a:cs typeface="Arial" panose="020B0604020202020204" pitchFamily="34" charset="0"/>
                        </a:rPr>
                        <a:t> North Bulk Water Project</a:t>
                      </a:r>
                    </a:p>
                    <a:p>
                      <a:pPr algn="l">
                        <a:lnSpc>
                          <a:spcPct val="115000"/>
                        </a:lnSpc>
                        <a:spcAft>
                          <a:spcPts val="0"/>
                        </a:spcAft>
                      </a:pPr>
                      <a:r>
                        <a:rPr lang="en-ZA" sz="1600" dirty="0">
                          <a:solidFill>
                            <a:srgbClr val="000000"/>
                          </a:solidFill>
                          <a:latin typeface="Arial" panose="020B0604020202020204" pitchFamily="34" charset="0"/>
                          <a:ea typeface="Times New Roman"/>
                          <a:cs typeface="Arial" panose="020B0604020202020204" pitchFamily="34" charset="0"/>
                        </a:rPr>
                        <a:t>Boreholes not yielding enough water </a:t>
                      </a:r>
                    </a:p>
                    <a:p>
                      <a:pPr algn="l">
                        <a:lnSpc>
                          <a:spcPct val="115000"/>
                        </a:lnSpc>
                        <a:spcAft>
                          <a:spcPts val="0"/>
                        </a:spcAft>
                      </a:pPr>
                      <a:r>
                        <a:rPr lang="en-ZA" sz="1600" dirty="0">
                          <a:solidFill>
                            <a:srgbClr val="000000"/>
                          </a:solidFill>
                          <a:latin typeface="Arial" panose="020B0604020202020204" pitchFamily="34" charset="0"/>
                          <a:ea typeface="Times New Roman"/>
                          <a:cs typeface="Arial" panose="020B0604020202020204" pitchFamily="34" charset="0"/>
                        </a:rPr>
                        <a:t>Draught funding intervention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3"/>
                  </a:ext>
                </a:extLst>
              </a:tr>
              <a:tr h="370840">
                <a:tc>
                  <a:txBody>
                    <a:bodyPr/>
                    <a:lstStyle/>
                    <a:p>
                      <a:pPr algn="l">
                        <a:lnSpc>
                          <a:spcPct val="115000"/>
                        </a:lnSpc>
                        <a:spcAft>
                          <a:spcPts val="0"/>
                        </a:spcAft>
                      </a:pPr>
                      <a:r>
                        <a:rPr lang="en-ZA" sz="1600" dirty="0" err="1">
                          <a:latin typeface="Arial" panose="020B0604020202020204" pitchFamily="34" charset="0"/>
                          <a:cs typeface="Arial" panose="020B0604020202020204" pitchFamily="34" charset="0"/>
                        </a:rPr>
                        <a:t>Ngaka</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Modiri</a:t>
                      </a:r>
                      <a:r>
                        <a:rPr lang="en-ZA" sz="1600" dirty="0">
                          <a:latin typeface="Arial" panose="020B0604020202020204" pitchFamily="34" charset="0"/>
                          <a:cs typeface="Arial" panose="020B0604020202020204" pitchFamily="34" charset="0"/>
                        </a:rPr>
                        <a:t> Molema DM – 102 villages </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Eradicate tankering in Hot Spot villages </a:t>
                      </a:r>
                    </a:p>
                    <a:p>
                      <a:pPr algn="l">
                        <a:lnSpc>
                          <a:spcPct val="115000"/>
                        </a:lnSpc>
                        <a:spcAft>
                          <a:spcPts val="0"/>
                        </a:spcAft>
                      </a:pPr>
                      <a:r>
                        <a:rPr lang="en-ZA" sz="1600" dirty="0">
                          <a:latin typeface="Arial" panose="020B0604020202020204" pitchFamily="34" charset="0"/>
                          <a:cs typeface="Arial" panose="020B0604020202020204" pitchFamily="34" charset="0"/>
                        </a:rPr>
                        <a:t>Draught Funding</a:t>
                      </a:r>
                      <a:r>
                        <a:rPr lang="en-ZA" sz="1600" baseline="0" dirty="0">
                          <a:latin typeface="Arial" panose="020B0604020202020204" pitchFamily="34" charset="0"/>
                          <a:cs typeface="Arial" panose="020B0604020202020204" pitchFamily="34" charset="0"/>
                        </a:rPr>
                        <a:t> </a:t>
                      </a:r>
                      <a:r>
                        <a:rPr lang="en-ZA" sz="1600" baseline="0" dirty="0" smtClean="0">
                          <a:latin typeface="Arial" panose="020B0604020202020204" pitchFamily="34" charset="0"/>
                          <a:cs typeface="Arial" panose="020B0604020202020204" pitchFamily="34" charset="0"/>
                        </a:rPr>
                        <a:t>intervention </a:t>
                      </a:r>
                      <a:endParaRPr lang="en-ZA" sz="1600" dirty="0">
                        <a:latin typeface="Arial" panose="020B0604020202020204" pitchFamily="34" charset="0"/>
                        <a:cs typeface="Arial" panose="020B0604020202020204" pitchFamily="34" charset="0"/>
                      </a:endParaRPr>
                    </a:p>
                  </a:txBody>
                  <a:tcPr marL="45351" marR="45351" marT="0" marB="0"/>
                </a:tc>
                <a:extLst>
                  <a:ext uri="{0D108BD9-81ED-4DB2-BD59-A6C34878D82A}">
                    <a16:rowId xmlns:a16="http://schemas.microsoft.com/office/drawing/2014/main" xmlns="" val="10004"/>
                  </a:ext>
                </a:extLst>
              </a:tr>
              <a:tr h="370840">
                <a:tc rowSpan="3">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Dr Ruth Mompati DM</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Urgent refurbishment of borehole equipment required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5"/>
                  </a:ext>
                </a:extLst>
              </a:tr>
              <a:tr h="370840">
                <a:tc vMerge="1">
                  <a:txBody>
                    <a:bodyPr/>
                    <a:lstStyle/>
                    <a:p>
                      <a:pPr algn="l">
                        <a:lnSpc>
                          <a:spcPct val="115000"/>
                        </a:lnSpc>
                        <a:spcAft>
                          <a:spcPts val="0"/>
                        </a:spcAft>
                      </a:pPr>
                      <a:endParaRPr lang="en-ZA" sz="1600" dirty="0">
                        <a:latin typeface="+mn-lt"/>
                        <a:ea typeface="Calibri"/>
                        <a:cs typeface="Arial" pitchFamily="34" charset="0"/>
                      </a:endParaRPr>
                    </a:p>
                  </a:txBody>
                  <a:tcPr marL="34011" marR="3401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Urgent upgrading of Bloemhof WTW</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6"/>
                  </a:ext>
                </a:extLst>
              </a:tr>
              <a:tr h="370840">
                <a:tc vMerge="1">
                  <a:txBody>
                    <a:bodyPr/>
                    <a:lstStyle/>
                    <a:p>
                      <a:pPr algn="l">
                        <a:lnSpc>
                          <a:spcPct val="115000"/>
                        </a:lnSpc>
                        <a:spcAft>
                          <a:spcPts val="0"/>
                        </a:spcAft>
                      </a:pPr>
                      <a:endParaRPr lang="en-ZA" sz="1600" dirty="0">
                        <a:latin typeface="+mn-lt"/>
                        <a:ea typeface="Calibri"/>
                        <a:cs typeface="Arial" pitchFamily="34" charset="0"/>
                      </a:endParaRPr>
                    </a:p>
                  </a:txBody>
                  <a:tcPr marL="34011" marR="34011"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SW assist on WS issues</a:t>
                      </a:r>
                      <a:r>
                        <a:rPr lang="en-ZA" sz="1600" baseline="0" dirty="0">
                          <a:latin typeface="Arial" panose="020B0604020202020204" pitchFamily="34" charset="0"/>
                          <a:cs typeface="Arial" panose="020B0604020202020204" pitchFamily="34" charset="0"/>
                        </a:rPr>
                        <a:t> in </a:t>
                      </a:r>
                      <a:r>
                        <a:rPr lang="en-ZA" sz="1600" baseline="0" dirty="0" err="1">
                          <a:latin typeface="Arial" panose="020B0604020202020204" pitchFamily="34" charset="0"/>
                          <a:cs typeface="Arial" panose="020B0604020202020204" pitchFamily="34" charset="0"/>
                        </a:rPr>
                        <a:t>Kagisano</a:t>
                      </a:r>
                      <a:r>
                        <a:rPr lang="en-ZA" sz="1600" baseline="0" dirty="0">
                          <a:latin typeface="Arial" panose="020B0604020202020204" pitchFamily="34" charset="0"/>
                          <a:cs typeface="Arial" panose="020B0604020202020204" pitchFamily="34" charset="0"/>
                        </a:rPr>
                        <a:t>-Molopo &amp; </a:t>
                      </a:r>
                      <a:r>
                        <a:rPr lang="en-ZA" sz="1600" baseline="0" dirty="0" err="1">
                          <a:latin typeface="Arial" panose="020B0604020202020204" pitchFamily="34" charset="0"/>
                          <a:cs typeface="Arial" panose="020B0604020202020204" pitchFamily="34" charset="0"/>
                        </a:rPr>
                        <a:t>Mamusa</a:t>
                      </a:r>
                      <a:r>
                        <a:rPr lang="en-ZA" sz="1600" baseline="0" dirty="0">
                          <a:latin typeface="Arial" panose="020B0604020202020204" pitchFamily="34" charset="0"/>
                          <a:cs typeface="Arial" panose="020B0604020202020204" pitchFamily="34" charset="0"/>
                        </a:rPr>
                        <a:t> LMs and Draught Intervention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7"/>
                  </a:ext>
                </a:extLst>
              </a:tr>
              <a:tr h="370840">
                <a:tc>
                  <a:txBody>
                    <a:bodyPr/>
                    <a:lstStyle/>
                    <a:p>
                      <a:pPr algn="l">
                        <a:lnSpc>
                          <a:spcPct val="115000"/>
                        </a:lnSpc>
                        <a:spcAft>
                          <a:spcPts val="0"/>
                        </a:spcAft>
                      </a:pPr>
                      <a:r>
                        <a:rPr lang="en-ZA" sz="1600" dirty="0" err="1">
                          <a:latin typeface="Arial" panose="020B0604020202020204" pitchFamily="34" charset="0"/>
                          <a:ea typeface="Calibri"/>
                          <a:cs typeface="Arial" panose="020B0604020202020204" pitchFamily="34" charset="0"/>
                        </a:rPr>
                        <a:t>Moretele</a:t>
                      </a:r>
                      <a:r>
                        <a:rPr lang="en-ZA" sz="1600" dirty="0">
                          <a:latin typeface="Arial" panose="020B0604020202020204" pitchFamily="34" charset="0"/>
                          <a:ea typeface="Calibri"/>
                          <a:cs typeface="Arial" panose="020B0604020202020204" pitchFamily="34" charset="0"/>
                        </a:rPr>
                        <a:t> LM- 58 villages (Northern &amp; Southern</a:t>
                      </a:r>
                      <a:r>
                        <a:rPr lang="en-ZA" sz="1600" baseline="0" dirty="0">
                          <a:latin typeface="Arial" panose="020B0604020202020204" pitchFamily="34" charset="0"/>
                          <a:ea typeface="Calibri"/>
                          <a:cs typeface="Arial" panose="020B0604020202020204" pitchFamily="34" charset="0"/>
                        </a:rPr>
                        <a:t> cluster</a:t>
                      </a:r>
                      <a:r>
                        <a:rPr lang="en-ZA" sz="1600" dirty="0">
                          <a:latin typeface="Arial" panose="020B0604020202020204" pitchFamily="34" charset="0"/>
                          <a:ea typeface="Calibri"/>
                          <a:cs typeface="Arial" panose="020B0604020202020204" pitchFamily="34" charset="0"/>
                        </a:rPr>
                        <a:t>)</a:t>
                      </a:r>
                    </a:p>
                  </a:txBody>
                  <a:tcPr marL="45351" marR="45351"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dirty="0">
                          <a:solidFill>
                            <a:srgbClr val="000000"/>
                          </a:solidFill>
                          <a:latin typeface="Arial" panose="020B0604020202020204" pitchFamily="34" charset="0"/>
                          <a:ea typeface="Times New Roman"/>
                          <a:cs typeface="Arial" panose="020B0604020202020204" pitchFamily="34" charset="0"/>
                        </a:rPr>
                        <a:t>Emergency</a:t>
                      </a:r>
                      <a:r>
                        <a:rPr lang="en-US" sz="1600" baseline="0" dirty="0">
                          <a:solidFill>
                            <a:srgbClr val="000000"/>
                          </a:solidFill>
                          <a:latin typeface="Arial" panose="020B0604020202020204" pitchFamily="34" charset="0"/>
                          <a:ea typeface="Times New Roman"/>
                          <a:cs typeface="Arial" panose="020B0604020202020204" pitchFamily="34" charset="0"/>
                        </a:rPr>
                        <a:t> </a:t>
                      </a:r>
                      <a:r>
                        <a:rPr lang="en-US" sz="1600" dirty="0">
                          <a:solidFill>
                            <a:srgbClr val="000000"/>
                          </a:solidFill>
                          <a:latin typeface="Arial" panose="020B0604020202020204" pitchFamily="34" charset="0"/>
                          <a:ea typeface="Times New Roman"/>
                          <a:cs typeface="Arial" panose="020B0604020202020204" pitchFamily="34" charset="0"/>
                        </a:rPr>
                        <a:t>Testing, drilling, equipping and connecting</a:t>
                      </a:r>
                      <a:r>
                        <a:rPr lang="en-US" sz="1600" baseline="0" dirty="0">
                          <a:solidFill>
                            <a:srgbClr val="000000"/>
                          </a:solidFill>
                          <a:latin typeface="Arial" panose="020B0604020202020204" pitchFamily="34" charset="0"/>
                          <a:ea typeface="Times New Roman"/>
                          <a:cs typeface="Arial" panose="020B0604020202020204" pitchFamily="34" charset="0"/>
                        </a:rPr>
                        <a:t> pipeline to the storage through Draught funding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757728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55</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solidFill>
                <a:prstClr val="black"/>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91299" y="0"/>
            <a:ext cx="10972800" cy="590761"/>
          </a:xfrm>
        </p:spPr>
        <p:txBody>
          <a:bodyPr/>
          <a:lstStyle/>
          <a:p>
            <a:pPr lvl="0" defTabSz="914400" eaLnBrk="1" fontAlgn="auto" hangingPunct="1">
              <a:lnSpc>
                <a:spcPct val="115000"/>
              </a:lnSpc>
              <a:spcBef>
                <a:spcPts val="0"/>
              </a:spcBef>
              <a:spcAft>
                <a:spcPts val="0"/>
              </a:spcAft>
              <a:defRPr/>
            </a:pPr>
            <a:r>
              <a:rPr lang="en-ZA" sz="4400" dirty="0" smtClean="0">
                <a:solidFill>
                  <a:srgbClr val="000000"/>
                </a:solidFill>
                <a:latin typeface="Calibri"/>
                <a:ea typeface="+mn-ea"/>
              </a:rPr>
              <a:t>Drinking water hotspots</a:t>
            </a:r>
            <a:endParaRPr lang="en-ZA" sz="4400" dirty="0">
              <a:solidFill>
                <a:srgbClr val="000000"/>
              </a:solidFill>
              <a:latin typeface="Calibri"/>
              <a:ea typeface="+mn-ea"/>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22105909"/>
              </p:ext>
            </p:extLst>
          </p:nvPr>
        </p:nvGraphicFramePr>
        <p:xfrm>
          <a:off x="609600" y="712952"/>
          <a:ext cx="11136198" cy="4965192"/>
        </p:xfrm>
        <a:graphic>
          <a:graphicData uri="http://schemas.openxmlformats.org/drawingml/2006/table">
            <a:tbl>
              <a:tblPr firstRow="1" bandRow="1">
                <a:tableStyleId>{5C22544A-7EE6-4342-B048-85BDC9FD1C3A}</a:tableStyleId>
              </a:tblPr>
              <a:tblGrid>
                <a:gridCol w="5568099">
                  <a:extLst>
                    <a:ext uri="{9D8B030D-6E8A-4147-A177-3AD203B41FA5}">
                      <a16:colId xmlns:a16="http://schemas.microsoft.com/office/drawing/2014/main" xmlns="" val="20000"/>
                    </a:ext>
                  </a:extLst>
                </a:gridCol>
                <a:gridCol w="5568099">
                  <a:extLst>
                    <a:ext uri="{9D8B030D-6E8A-4147-A177-3AD203B41FA5}">
                      <a16:colId xmlns:a16="http://schemas.microsoft.com/office/drawing/2014/main" xmlns="" val="20001"/>
                    </a:ext>
                  </a:extLst>
                </a:gridCol>
              </a:tblGrid>
              <a:tr h="370840">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ea typeface="Times New Roman"/>
                          <a:cs typeface="Arial" panose="020B0604020202020204" pitchFamily="34" charset="0"/>
                        </a:rPr>
                        <a:t>HOTSPOT  </a:t>
                      </a:r>
                      <a:r>
                        <a:rPr lang="en-US" sz="1600" b="1" dirty="0">
                          <a:solidFill>
                            <a:schemeClr val="bg1"/>
                          </a:solidFill>
                          <a:latin typeface="Arial" panose="020B0604020202020204" pitchFamily="34" charset="0"/>
                          <a:ea typeface="Times New Roman"/>
                          <a:cs typeface="Arial" panose="020B0604020202020204" pitchFamily="34" charset="0"/>
                        </a:rPr>
                        <a:t>WSA/AREA</a:t>
                      </a:r>
                      <a:endParaRPr lang="en-ZA" sz="1600" dirty="0">
                        <a:solidFill>
                          <a:schemeClr val="bg1"/>
                        </a:solidFill>
                        <a:latin typeface="Arial" panose="020B0604020202020204" pitchFamily="34" charset="0"/>
                        <a:ea typeface="Calibri"/>
                        <a:cs typeface="Arial" panose="020B0604020202020204" pitchFamily="34" charset="0"/>
                      </a:endParaRPr>
                    </a:p>
                  </a:txBody>
                  <a:tcPr marL="45351" marR="45351" marT="0" marB="0"/>
                </a:tc>
                <a:tc>
                  <a:txBody>
                    <a:bodyPr/>
                    <a:lstStyle/>
                    <a:p>
                      <a:pPr algn="ctr">
                        <a:lnSpc>
                          <a:spcPct val="115000"/>
                        </a:lnSpc>
                        <a:spcAft>
                          <a:spcPts val="0"/>
                        </a:spcAft>
                      </a:pPr>
                      <a:r>
                        <a:rPr lang="en-US" sz="1600" b="1" dirty="0">
                          <a:solidFill>
                            <a:schemeClr val="bg1"/>
                          </a:solidFill>
                          <a:latin typeface="Arial" panose="020B0604020202020204" pitchFamily="34" charset="0"/>
                          <a:ea typeface="Times New Roman"/>
                          <a:cs typeface="Arial" panose="020B0604020202020204" pitchFamily="34" charset="0"/>
                        </a:rPr>
                        <a:t>INTERVENTION REQUIRED</a:t>
                      </a:r>
                      <a:r>
                        <a:rPr lang="en-US" sz="1600" b="1" baseline="0" dirty="0">
                          <a:solidFill>
                            <a:schemeClr val="bg1"/>
                          </a:solidFill>
                          <a:latin typeface="Arial" panose="020B0604020202020204" pitchFamily="34" charset="0"/>
                          <a:ea typeface="Times New Roman"/>
                          <a:cs typeface="Arial" panose="020B0604020202020204" pitchFamily="34" charset="0"/>
                        </a:rPr>
                        <a:t> </a:t>
                      </a:r>
                      <a:r>
                        <a:rPr lang="en-US" sz="1600" b="1" dirty="0">
                          <a:solidFill>
                            <a:schemeClr val="bg1"/>
                          </a:solidFill>
                          <a:latin typeface="Arial" panose="020B0604020202020204" pitchFamily="34" charset="0"/>
                          <a:ea typeface="Times New Roman"/>
                          <a:cs typeface="Arial" panose="020B0604020202020204" pitchFamily="34" charset="0"/>
                        </a:rPr>
                        <a:t> </a:t>
                      </a:r>
                      <a:endParaRPr lang="en-ZA" sz="1600" dirty="0">
                        <a:solidFill>
                          <a:schemeClr val="bg1"/>
                        </a:solidFill>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0"/>
                  </a:ext>
                </a:extLst>
              </a:tr>
              <a:tr h="370840">
                <a:tc>
                  <a:txBody>
                    <a:bodyPr/>
                    <a:lstStyle/>
                    <a:p>
                      <a:pPr algn="l">
                        <a:lnSpc>
                          <a:spcPct val="115000"/>
                        </a:lnSpc>
                        <a:spcAft>
                          <a:spcPts val="0"/>
                        </a:spcAft>
                      </a:pPr>
                      <a:r>
                        <a:rPr lang="en-GB" altLang="en-US" sz="1600" dirty="0">
                          <a:latin typeface="Arial" panose="020B0604020202020204" pitchFamily="34" charset="0"/>
                          <a:ea typeface="ＭＳ Ｐゴシック" pitchFamily="34" charset="-128"/>
                          <a:cs typeface="Arial" panose="020B0604020202020204" pitchFamily="34" charset="0"/>
                        </a:rPr>
                        <a:t>Madibeng</a:t>
                      </a:r>
                      <a:r>
                        <a:rPr lang="en-GB" altLang="en-US" sz="1600" baseline="0" dirty="0">
                          <a:latin typeface="Arial" panose="020B0604020202020204" pitchFamily="34" charset="0"/>
                          <a:ea typeface="ＭＳ Ｐゴシック" pitchFamily="34" charset="-128"/>
                          <a:cs typeface="Arial" panose="020B0604020202020204" pitchFamily="34" charset="0"/>
                        </a:rPr>
                        <a:t> LM- </a:t>
                      </a:r>
                      <a:r>
                        <a:rPr lang="en-GB" altLang="en-US" sz="1600" dirty="0" err="1">
                          <a:latin typeface="Arial" panose="020B0604020202020204" pitchFamily="34" charset="0"/>
                          <a:ea typeface="ＭＳ Ｐゴシック" pitchFamily="34" charset="-128"/>
                          <a:cs typeface="Arial" panose="020B0604020202020204" pitchFamily="34" charset="0"/>
                        </a:rPr>
                        <a:t>Mmakau</a:t>
                      </a:r>
                      <a:r>
                        <a:rPr lang="en-GB" altLang="en-US" sz="1600" dirty="0">
                          <a:latin typeface="Arial" panose="020B0604020202020204" pitchFamily="34" charset="0"/>
                          <a:ea typeface="ＭＳ Ｐゴシック" pitchFamily="34" charset="-128"/>
                          <a:cs typeface="Arial" panose="020B0604020202020204" pitchFamily="34" charset="0"/>
                        </a:rPr>
                        <a:t>, </a:t>
                      </a:r>
                      <a:r>
                        <a:rPr lang="en-GB" altLang="en-US" sz="1600" dirty="0" err="1">
                          <a:latin typeface="Arial" panose="020B0604020202020204" pitchFamily="34" charset="0"/>
                          <a:ea typeface="ＭＳ Ｐゴシック" pitchFamily="34" charset="-128"/>
                          <a:cs typeface="Arial" panose="020B0604020202020204" pitchFamily="34" charset="0"/>
                        </a:rPr>
                        <a:t>Lethlabile</a:t>
                      </a:r>
                      <a:r>
                        <a:rPr lang="en-GB" altLang="en-US" sz="1600" dirty="0">
                          <a:latin typeface="Arial" panose="020B0604020202020204" pitchFamily="34" charset="0"/>
                          <a:ea typeface="ＭＳ Ｐゴシック" pitchFamily="34" charset="-128"/>
                          <a:cs typeface="Arial" panose="020B0604020202020204" pitchFamily="34" charset="0"/>
                        </a:rPr>
                        <a:t>, </a:t>
                      </a:r>
                      <a:r>
                        <a:rPr lang="en-GB" altLang="en-US" sz="1600" dirty="0" err="1">
                          <a:latin typeface="Arial" panose="020B0604020202020204" pitchFamily="34" charset="0"/>
                          <a:ea typeface="ＭＳ Ｐゴシック" pitchFamily="34" charset="-128"/>
                          <a:cs typeface="Arial" panose="020B0604020202020204" pitchFamily="34" charset="0"/>
                        </a:rPr>
                        <a:t>Majakaneng</a:t>
                      </a:r>
                      <a:r>
                        <a:rPr lang="en-GB" altLang="en-US" sz="1600" dirty="0">
                          <a:latin typeface="Arial" panose="020B0604020202020204" pitchFamily="34" charset="0"/>
                          <a:ea typeface="ＭＳ Ｐゴシック" pitchFamily="34" charset="-128"/>
                          <a:cs typeface="Arial" panose="020B0604020202020204" pitchFamily="34" charset="0"/>
                        </a:rPr>
                        <a:t> , </a:t>
                      </a:r>
                      <a:r>
                        <a:rPr lang="en-GB" altLang="en-US" sz="1600" dirty="0" err="1">
                          <a:latin typeface="Arial" panose="020B0604020202020204" pitchFamily="34" charset="0"/>
                          <a:ea typeface="ＭＳ Ｐゴシック" pitchFamily="34" charset="-128"/>
                          <a:cs typeface="Arial" panose="020B0604020202020204" pitchFamily="34" charset="0"/>
                        </a:rPr>
                        <a:t>Jerico</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r>
                        <a:rPr lang="en-GB" altLang="en-US" sz="1600" dirty="0">
                          <a:latin typeface="Arial" panose="020B0604020202020204" pitchFamily="34" charset="0"/>
                          <a:ea typeface="ＭＳ Ｐゴシック" pitchFamily="34" charset="-128"/>
                          <a:cs typeface="Arial" panose="020B0604020202020204" pitchFamily="34" charset="0"/>
                        </a:rPr>
                        <a:t>Fast tracking of upgrading of </a:t>
                      </a:r>
                      <a:r>
                        <a:rPr lang="en-GB" altLang="en-US" sz="1600" dirty="0" smtClean="0">
                          <a:latin typeface="Arial" panose="020B0604020202020204" pitchFamily="34" charset="0"/>
                          <a:ea typeface="ＭＳ Ｐゴシック" pitchFamily="34" charset="-128"/>
                          <a:cs typeface="Arial" panose="020B0604020202020204" pitchFamily="34" charset="0"/>
                        </a:rPr>
                        <a:t>Brits </a:t>
                      </a:r>
                      <a:r>
                        <a:rPr lang="en-GB" altLang="en-US" sz="1600" dirty="0">
                          <a:latin typeface="Arial" panose="020B0604020202020204" pitchFamily="34" charset="0"/>
                          <a:ea typeface="ＭＳ Ｐゴシック" pitchFamily="34" charset="-128"/>
                          <a:cs typeface="Arial" panose="020B0604020202020204" pitchFamily="34" charset="0"/>
                        </a:rPr>
                        <a:t>WTW</a:t>
                      </a:r>
                    </a:p>
                    <a:p>
                      <a:pPr>
                        <a:buNone/>
                      </a:pPr>
                      <a:r>
                        <a:rPr lang="en-GB" sz="1600" dirty="0">
                          <a:latin typeface="Arial" panose="020B0604020202020204" pitchFamily="34" charset="0"/>
                          <a:ea typeface="ＭＳ Ｐゴシック" pitchFamily="34" charset="-128"/>
                          <a:cs typeface="Arial" panose="020B0604020202020204" pitchFamily="34" charset="0"/>
                        </a:rPr>
                        <a:t>Appointment of the required operators </a:t>
                      </a:r>
                      <a:endParaRPr lang="en-ZA" sz="1600" dirty="0">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1"/>
                  </a:ext>
                </a:extLst>
              </a:tr>
              <a:tr h="370840">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Rustenburg</a:t>
                      </a:r>
                      <a:r>
                        <a:rPr lang="en-ZA" sz="1600" baseline="0" dirty="0">
                          <a:latin typeface="Arial" panose="020B0604020202020204" pitchFamily="34" charset="0"/>
                          <a:cs typeface="Arial" panose="020B0604020202020204" pitchFamily="34" charset="0"/>
                        </a:rPr>
                        <a:t> LM-</a:t>
                      </a:r>
                      <a:r>
                        <a:rPr lang="en-ZA" sz="1600" dirty="0">
                          <a:latin typeface="Arial" panose="020B0604020202020204" pitchFamily="34" charset="0"/>
                          <a:cs typeface="Arial" panose="020B0604020202020204" pitchFamily="34" charset="0"/>
                        </a:rPr>
                        <a:t>Rustenburg &amp; environs,  </a:t>
                      </a:r>
                      <a:r>
                        <a:rPr lang="en-ZA" sz="1600" dirty="0" err="1">
                          <a:latin typeface="Arial" panose="020B0604020202020204" pitchFamily="34" charset="0"/>
                          <a:cs typeface="Arial" panose="020B0604020202020204" pitchFamily="34" charset="0"/>
                        </a:rPr>
                        <a:t>Tlhabane</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Paardekraal</a:t>
                      </a:r>
                      <a:r>
                        <a:rPr lang="en-ZA" sz="1600" dirty="0">
                          <a:latin typeface="Arial" panose="020B0604020202020204" pitchFamily="34" charset="0"/>
                          <a:cs typeface="Arial" panose="020B0604020202020204" pitchFamily="34" charset="0"/>
                        </a:rPr>
                        <a:t> &amp;</a:t>
                      </a:r>
                    </a:p>
                    <a:p>
                      <a:pPr algn="l">
                        <a:lnSpc>
                          <a:spcPct val="115000"/>
                        </a:lnSpc>
                        <a:spcAft>
                          <a:spcPts val="0"/>
                        </a:spcAft>
                      </a:pPr>
                      <a:r>
                        <a:rPr lang="en-ZA" sz="1600" dirty="0">
                          <a:latin typeface="Arial" panose="020B0604020202020204" pitchFamily="34" charset="0"/>
                          <a:ea typeface="Calibri"/>
                          <a:cs typeface="Arial" panose="020B0604020202020204" pitchFamily="34" charset="0"/>
                        </a:rPr>
                        <a:t>New mining townships</a:t>
                      </a: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Fast tracking of </a:t>
                      </a:r>
                      <a:r>
                        <a:rPr lang="en-ZA" sz="1600" dirty="0" err="1">
                          <a:latin typeface="Arial" panose="020B0604020202020204" pitchFamily="34" charset="0"/>
                          <a:cs typeface="Arial" panose="020B0604020202020204" pitchFamily="34" charset="0"/>
                        </a:rPr>
                        <a:t>Pilanesberg</a:t>
                      </a:r>
                      <a:r>
                        <a:rPr lang="en-ZA" sz="1600" dirty="0">
                          <a:latin typeface="Arial" panose="020B0604020202020204" pitchFamily="34" charset="0"/>
                          <a:cs typeface="Arial" panose="020B0604020202020204" pitchFamily="34" charset="0"/>
                        </a:rPr>
                        <a:t> South Bulk Water Project</a:t>
                      </a:r>
                    </a:p>
                    <a:p>
                      <a:pPr algn="l">
                        <a:lnSpc>
                          <a:spcPct val="115000"/>
                        </a:lnSpc>
                        <a:spcAft>
                          <a:spcPts val="0"/>
                        </a:spcAft>
                      </a:pPr>
                      <a:r>
                        <a:rPr lang="en-ZA" sz="1600" dirty="0">
                          <a:latin typeface="Arial" panose="020B0604020202020204" pitchFamily="34" charset="0"/>
                          <a:ea typeface="Calibri"/>
                          <a:cs typeface="Arial" panose="020B0604020202020204" pitchFamily="34" charset="0"/>
                        </a:rPr>
                        <a:t>Speedy responses to address water quality Challenges </a:t>
                      </a:r>
                    </a:p>
                    <a:p>
                      <a:pPr algn="l">
                        <a:lnSpc>
                          <a:spcPct val="115000"/>
                        </a:lnSpc>
                        <a:spcAft>
                          <a:spcPts val="0"/>
                        </a:spcAft>
                      </a:pPr>
                      <a:r>
                        <a:rPr lang="en-ZA" sz="1600" dirty="0">
                          <a:latin typeface="Arial" panose="020B0604020202020204" pitchFamily="34" charset="0"/>
                          <a:ea typeface="Calibri"/>
                          <a:cs typeface="Arial" panose="020B0604020202020204" pitchFamily="34" charset="0"/>
                        </a:rPr>
                        <a:t>Draught</a:t>
                      </a:r>
                      <a:r>
                        <a:rPr lang="en-ZA" sz="1600" baseline="0" dirty="0">
                          <a:latin typeface="Arial" panose="020B0604020202020204" pitchFamily="34" charset="0"/>
                          <a:ea typeface="Calibri"/>
                          <a:cs typeface="Arial" panose="020B0604020202020204" pitchFamily="34" charset="0"/>
                        </a:rPr>
                        <a:t> Funding </a:t>
                      </a:r>
                      <a:r>
                        <a:rPr lang="en-ZA" sz="1600" baseline="0" dirty="0" smtClean="0">
                          <a:latin typeface="Arial" panose="020B0604020202020204" pitchFamily="34" charset="0"/>
                          <a:ea typeface="Calibri"/>
                          <a:cs typeface="Arial" panose="020B0604020202020204" pitchFamily="34" charset="0"/>
                        </a:rPr>
                        <a:t>Intervention </a:t>
                      </a:r>
                      <a:endParaRPr lang="en-ZA" sz="1600" dirty="0">
                        <a:latin typeface="Arial" panose="020B0604020202020204" pitchFamily="34" charset="0"/>
                        <a:ea typeface="Calibri"/>
                        <a:cs typeface="Arial" panose="020B0604020202020204" pitchFamily="34" charset="0"/>
                      </a:endParaRPr>
                    </a:p>
                  </a:txBody>
                  <a:tcPr marL="45351" marR="45351" marT="0" marB="0"/>
                </a:tc>
                <a:extLst>
                  <a:ext uri="{0D108BD9-81ED-4DB2-BD59-A6C34878D82A}">
                    <a16:rowId xmlns:a16="http://schemas.microsoft.com/office/drawing/2014/main" xmlns="" val="10002"/>
                  </a:ext>
                </a:extLst>
              </a:tr>
              <a:tr h="370840">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Moses </a:t>
                      </a:r>
                      <a:r>
                        <a:rPr lang="en-ZA" sz="1600" dirty="0" err="1">
                          <a:latin typeface="Arial" panose="020B0604020202020204" pitchFamily="34" charset="0"/>
                          <a:cs typeface="Arial" panose="020B0604020202020204" pitchFamily="34" charset="0"/>
                        </a:rPr>
                        <a:t>Kotane</a:t>
                      </a:r>
                      <a:r>
                        <a:rPr lang="en-ZA" sz="1600" dirty="0">
                          <a:latin typeface="Arial" panose="020B0604020202020204" pitchFamily="34" charset="0"/>
                          <a:cs typeface="Arial" panose="020B0604020202020204" pitchFamily="34" charset="0"/>
                        </a:rPr>
                        <a:t> LM-</a:t>
                      </a:r>
                      <a:r>
                        <a:rPr lang="en-ZA" sz="1600" dirty="0" err="1">
                          <a:latin typeface="Arial" panose="020B0604020202020204" pitchFamily="34" charset="0"/>
                          <a:cs typeface="Arial" panose="020B0604020202020204" pitchFamily="34" charset="0"/>
                        </a:rPr>
                        <a:t>Mabeskraal</a:t>
                      </a:r>
                      <a:r>
                        <a:rPr lang="en-ZA" sz="1600" dirty="0">
                          <a:latin typeface="Arial" panose="020B0604020202020204" pitchFamily="34" charset="0"/>
                          <a:cs typeface="Arial" panose="020B0604020202020204" pitchFamily="34" charset="0"/>
                        </a:rPr>
                        <a:t>, Mogwase, </a:t>
                      </a:r>
                      <a:r>
                        <a:rPr lang="en-ZA" sz="1600" dirty="0" err="1">
                          <a:latin typeface="Arial" panose="020B0604020202020204" pitchFamily="34" charset="0"/>
                          <a:cs typeface="Arial" panose="020B0604020202020204" pitchFamily="34" charset="0"/>
                        </a:rPr>
                        <a:t>Lerome</a:t>
                      </a:r>
                      <a:r>
                        <a:rPr lang="en-ZA" sz="1600" dirty="0">
                          <a:latin typeface="Arial" panose="020B0604020202020204" pitchFamily="34" charset="0"/>
                          <a:cs typeface="Arial" panose="020B0604020202020204" pitchFamily="34" charset="0"/>
                        </a:rPr>
                        <a:t> </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Fast tracking of </a:t>
                      </a:r>
                      <a:r>
                        <a:rPr lang="en-ZA" sz="1600" dirty="0" err="1">
                          <a:latin typeface="Arial" panose="020B0604020202020204" pitchFamily="34" charset="0"/>
                          <a:cs typeface="Arial" panose="020B0604020202020204" pitchFamily="34" charset="0"/>
                        </a:rPr>
                        <a:t>Pilanesberg</a:t>
                      </a:r>
                      <a:r>
                        <a:rPr lang="en-ZA" sz="1600" dirty="0">
                          <a:latin typeface="Arial" panose="020B0604020202020204" pitchFamily="34" charset="0"/>
                          <a:cs typeface="Arial" panose="020B0604020202020204" pitchFamily="34" charset="0"/>
                        </a:rPr>
                        <a:t> North Bulk Water Project</a:t>
                      </a:r>
                    </a:p>
                    <a:p>
                      <a:pPr algn="l">
                        <a:lnSpc>
                          <a:spcPct val="115000"/>
                        </a:lnSpc>
                        <a:spcAft>
                          <a:spcPts val="0"/>
                        </a:spcAft>
                      </a:pPr>
                      <a:r>
                        <a:rPr lang="en-ZA" sz="1600" dirty="0">
                          <a:solidFill>
                            <a:srgbClr val="000000"/>
                          </a:solidFill>
                          <a:latin typeface="Arial" panose="020B0604020202020204" pitchFamily="34" charset="0"/>
                          <a:ea typeface="Times New Roman"/>
                          <a:cs typeface="Arial" panose="020B0604020202020204" pitchFamily="34" charset="0"/>
                        </a:rPr>
                        <a:t>Boreholes not yielding enough water </a:t>
                      </a:r>
                    </a:p>
                    <a:p>
                      <a:pPr algn="l">
                        <a:lnSpc>
                          <a:spcPct val="115000"/>
                        </a:lnSpc>
                        <a:spcAft>
                          <a:spcPts val="0"/>
                        </a:spcAft>
                      </a:pPr>
                      <a:r>
                        <a:rPr lang="en-ZA" sz="1600" dirty="0">
                          <a:solidFill>
                            <a:srgbClr val="000000"/>
                          </a:solidFill>
                          <a:latin typeface="Arial" panose="020B0604020202020204" pitchFamily="34" charset="0"/>
                          <a:ea typeface="Times New Roman"/>
                          <a:cs typeface="Arial" panose="020B0604020202020204" pitchFamily="34" charset="0"/>
                        </a:rPr>
                        <a:t>Draught funding intervention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3"/>
                  </a:ext>
                </a:extLst>
              </a:tr>
              <a:tr h="370840">
                <a:tc>
                  <a:txBody>
                    <a:bodyPr/>
                    <a:lstStyle/>
                    <a:p>
                      <a:pPr algn="l">
                        <a:lnSpc>
                          <a:spcPct val="115000"/>
                        </a:lnSpc>
                        <a:spcAft>
                          <a:spcPts val="0"/>
                        </a:spcAft>
                      </a:pPr>
                      <a:r>
                        <a:rPr lang="en-ZA" sz="1600" dirty="0" err="1">
                          <a:latin typeface="Arial" panose="020B0604020202020204" pitchFamily="34" charset="0"/>
                          <a:cs typeface="Arial" panose="020B0604020202020204" pitchFamily="34" charset="0"/>
                        </a:rPr>
                        <a:t>Ngaka</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Modiri</a:t>
                      </a:r>
                      <a:r>
                        <a:rPr lang="en-ZA" sz="1600" dirty="0">
                          <a:latin typeface="Arial" panose="020B0604020202020204" pitchFamily="34" charset="0"/>
                          <a:cs typeface="Arial" panose="020B0604020202020204" pitchFamily="34" charset="0"/>
                        </a:rPr>
                        <a:t> Molema DM – 102 villages </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Eradicate tankering in Hot Spot villages </a:t>
                      </a:r>
                    </a:p>
                    <a:p>
                      <a:pPr algn="l">
                        <a:lnSpc>
                          <a:spcPct val="115000"/>
                        </a:lnSpc>
                        <a:spcAft>
                          <a:spcPts val="0"/>
                        </a:spcAft>
                      </a:pPr>
                      <a:r>
                        <a:rPr lang="en-ZA" sz="1600" dirty="0">
                          <a:latin typeface="Arial" panose="020B0604020202020204" pitchFamily="34" charset="0"/>
                          <a:cs typeface="Arial" panose="020B0604020202020204" pitchFamily="34" charset="0"/>
                        </a:rPr>
                        <a:t>Draught Funding</a:t>
                      </a:r>
                      <a:r>
                        <a:rPr lang="en-ZA" sz="1600" baseline="0" dirty="0">
                          <a:latin typeface="Arial" panose="020B0604020202020204" pitchFamily="34" charset="0"/>
                          <a:cs typeface="Arial" panose="020B0604020202020204" pitchFamily="34" charset="0"/>
                        </a:rPr>
                        <a:t> </a:t>
                      </a:r>
                      <a:r>
                        <a:rPr lang="en-ZA" sz="1600" baseline="0" dirty="0" smtClean="0">
                          <a:latin typeface="Arial" panose="020B0604020202020204" pitchFamily="34" charset="0"/>
                          <a:cs typeface="Arial" panose="020B0604020202020204" pitchFamily="34" charset="0"/>
                        </a:rPr>
                        <a:t>intervention </a:t>
                      </a:r>
                      <a:endParaRPr lang="en-ZA" sz="1600" dirty="0">
                        <a:latin typeface="Arial" panose="020B0604020202020204" pitchFamily="34" charset="0"/>
                        <a:cs typeface="Arial" panose="020B0604020202020204" pitchFamily="34" charset="0"/>
                      </a:endParaRPr>
                    </a:p>
                  </a:txBody>
                  <a:tcPr marL="45351" marR="45351" marT="0" marB="0"/>
                </a:tc>
                <a:extLst>
                  <a:ext uri="{0D108BD9-81ED-4DB2-BD59-A6C34878D82A}">
                    <a16:rowId xmlns:a16="http://schemas.microsoft.com/office/drawing/2014/main" xmlns="" val="10004"/>
                  </a:ext>
                </a:extLst>
              </a:tr>
              <a:tr h="370840">
                <a:tc rowSpan="3">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Dr Ruth Mompati DM</a:t>
                      </a:r>
                      <a:endParaRPr lang="en-ZA" sz="1600" dirty="0">
                        <a:latin typeface="Arial" panose="020B0604020202020204" pitchFamily="34" charset="0"/>
                        <a:ea typeface="Calibri"/>
                        <a:cs typeface="Arial" panose="020B0604020202020204" pitchFamily="34" charset="0"/>
                      </a:endParaRPr>
                    </a:p>
                  </a:txBody>
                  <a:tcPr marL="45351" marR="4535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Urgent refurbishment of borehole equipment required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5"/>
                  </a:ext>
                </a:extLst>
              </a:tr>
              <a:tr h="370840">
                <a:tc vMerge="1">
                  <a:txBody>
                    <a:bodyPr/>
                    <a:lstStyle/>
                    <a:p>
                      <a:pPr algn="l">
                        <a:lnSpc>
                          <a:spcPct val="115000"/>
                        </a:lnSpc>
                        <a:spcAft>
                          <a:spcPts val="0"/>
                        </a:spcAft>
                      </a:pPr>
                      <a:endParaRPr lang="en-ZA" sz="1600" dirty="0">
                        <a:latin typeface="+mn-lt"/>
                        <a:ea typeface="Calibri"/>
                        <a:cs typeface="Arial" pitchFamily="34" charset="0"/>
                      </a:endParaRPr>
                    </a:p>
                  </a:txBody>
                  <a:tcPr marL="34011" marR="34011" marT="0" marB="0"/>
                </a:tc>
                <a:tc>
                  <a:txBody>
                    <a:bodyPr/>
                    <a:lstStyle/>
                    <a:p>
                      <a:pPr algn="l">
                        <a:lnSpc>
                          <a:spcPct val="115000"/>
                        </a:lnSpc>
                        <a:spcAft>
                          <a:spcPts val="0"/>
                        </a:spcAft>
                      </a:pPr>
                      <a:r>
                        <a:rPr lang="en-ZA" sz="1600" dirty="0">
                          <a:latin typeface="Arial" panose="020B0604020202020204" pitchFamily="34" charset="0"/>
                          <a:cs typeface="Arial" panose="020B0604020202020204" pitchFamily="34" charset="0"/>
                        </a:rPr>
                        <a:t>Urgent upgrading of Bloemhof WTW</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6"/>
                  </a:ext>
                </a:extLst>
              </a:tr>
              <a:tr h="370840">
                <a:tc vMerge="1">
                  <a:txBody>
                    <a:bodyPr/>
                    <a:lstStyle/>
                    <a:p>
                      <a:pPr algn="l">
                        <a:lnSpc>
                          <a:spcPct val="115000"/>
                        </a:lnSpc>
                        <a:spcAft>
                          <a:spcPts val="0"/>
                        </a:spcAft>
                      </a:pPr>
                      <a:endParaRPr lang="en-ZA" sz="1600" dirty="0">
                        <a:latin typeface="+mn-lt"/>
                        <a:ea typeface="Calibri"/>
                        <a:cs typeface="Arial" pitchFamily="34" charset="0"/>
                      </a:endParaRPr>
                    </a:p>
                  </a:txBody>
                  <a:tcPr marL="34011" marR="34011"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SW assist on WS issues</a:t>
                      </a:r>
                      <a:r>
                        <a:rPr lang="en-ZA" sz="1600" baseline="0" dirty="0">
                          <a:latin typeface="Arial" panose="020B0604020202020204" pitchFamily="34" charset="0"/>
                          <a:cs typeface="Arial" panose="020B0604020202020204" pitchFamily="34" charset="0"/>
                        </a:rPr>
                        <a:t> in </a:t>
                      </a:r>
                      <a:r>
                        <a:rPr lang="en-ZA" sz="1600" baseline="0" dirty="0" err="1">
                          <a:latin typeface="Arial" panose="020B0604020202020204" pitchFamily="34" charset="0"/>
                          <a:cs typeface="Arial" panose="020B0604020202020204" pitchFamily="34" charset="0"/>
                        </a:rPr>
                        <a:t>Kagisano</a:t>
                      </a:r>
                      <a:r>
                        <a:rPr lang="en-ZA" sz="1600" baseline="0" dirty="0">
                          <a:latin typeface="Arial" panose="020B0604020202020204" pitchFamily="34" charset="0"/>
                          <a:cs typeface="Arial" panose="020B0604020202020204" pitchFamily="34" charset="0"/>
                        </a:rPr>
                        <a:t>-Molopo &amp; </a:t>
                      </a:r>
                      <a:r>
                        <a:rPr lang="en-ZA" sz="1600" baseline="0" dirty="0" err="1">
                          <a:latin typeface="Arial" panose="020B0604020202020204" pitchFamily="34" charset="0"/>
                          <a:cs typeface="Arial" panose="020B0604020202020204" pitchFamily="34" charset="0"/>
                        </a:rPr>
                        <a:t>Mamusa</a:t>
                      </a:r>
                      <a:r>
                        <a:rPr lang="en-ZA" sz="1600" baseline="0" dirty="0">
                          <a:latin typeface="Arial" panose="020B0604020202020204" pitchFamily="34" charset="0"/>
                          <a:cs typeface="Arial" panose="020B0604020202020204" pitchFamily="34" charset="0"/>
                        </a:rPr>
                        <a:t> LMs and Draught Intervention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7"/>
                  </a:ext>
                </a:extLst>
              </a:tr>
              <a:tr h="370840">
                <a:tc>
                  <a:txBody>
                    <a:bodyPr/>
                    <a:lstStyle/>
                    <a:p>
                      <a:pPr algn="l">
                        <a:lnSpc>
                          <a:spcPct val="115000"/>
                        </a:lnSpc>
                        <a:spcAft>
                          <a:spcPts val="0"/>
                        </a:spcAft>
                      </a:pPr>
                      <a:r>
                        <a:rPr lang="en-ZA" sz="1600" dirty="0" err="1">
                          <a:latin typeface="Arial" panose="020B0604020202020204" pitchFamily="34" charset="0"/>
                          <a:ea typeface="Calibri"/>
                          <a:cs typeface="Arial" panose="020B0604020202020204" pitchFamily="34" charset="0"/>
                        </a:rPr>
                        <a:t>Moretele</a:t>
                      </a:r>
                      <a:r>
                        <a:rPr lang="en-ZA" sz="1600" dirty="0">
                          <a:latin typeface="Arial" panose="020B0604020202020204" pitchFamily="34" charset="0"/>
                          <a:ea typeface="Calibri"/>
                          <a:cs typeface="Arial" panose="020B0604020202020204" pitchFamily="34" charset="0"/>
                        </a:rPr>
                        <a:t> LM- 58 villages (Northern &amp; Southern</a:t>
                      </a:r>
                      <a:r>
                        <a:rPr lang="en-ZA" sz="1600" baseline="0" dirty="0">
                          <a:latin typeface="Arial" panose="020B0604020202020204" pitchFamily="34" charset="0"/>
                          <a:ea typeface="Calibri"/>
                          <a:cs typeface="Arial" panose="020B0604020202020204" pitchFamily="34" charset="0"/>
                        </a:rPr>
                        <a:t> cluster</a:t>
                      </a:r>
                      <a:r>
                        <a:rPr lang="en-ZA" sz="1600" dirty="0">
                          <a:latin typeface="Arial" panose="020B0604020202020204" pitchFamily="34" charset="0"/>
                          <a:ea typeface="Calibri"/>
                          <a:cs typeface="Arial" panose="020B0604020202020204" pitchFamily="34" charset="0"/>
                        </a:rPr>
                        <a:t>)</a:t>
                      </a:r>
                    </a:p>
                  </a:txBody>
                  <a:tcPr marL="45351" marR="45351"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dirty="0">
                          <a:solidFill>
                            <a:srgbClr val="000000"/>
                          </a:solidFill>
                          <a:latin typeface="Arial" panose="020B0604020202020204" pitchFamily="34" charset="0"/>
                          <a:ea typeface="Times New Roman"/>
                          <a:cs typeface="Arial" panose="020B0604020202020204" pitchFamily="34" charset="0"/>
                        </a:rPr>
                        <a:t>Emergency</a:t>
                      </a:r>
                      <a:r>
                        <a:rPr lang="en-US" sz="1600" baseline="0" dirty="0">
                          <a:solidFill>
                            <a:srgbClr val="000000"/>
                          </a:solidFill>
                          <a:latin typeface="Arial" panose="020B0604020202020204" pitchFamily="34" charset="0"/>
                          <a:ea typeface="Times New Roman"/>
                          <a:cs typeface="Arial" panose="020B0604020202020204" pitchFamily="34" charset="0"/>
                        </a:rPr>
                        <a:t> </a:t>
                      </a:r>
                      <a:r>
                        <a:rPr lang="en-US" sz="1600" dirty="0">
                          <a:solidFill>
                            <a:srgbClr val="000000"/>
                          </a:solidFill>
                          <a:latin typeface="Arial" panose="020B0604020202020204" pitchFamily="34" charset="0"/>
                          <a:ea typeface="Times New Roman"/>
                          <a:cs typeface="Arial" panose="020B0604020202020204" pitchFamily="34" charset="0"/>
                        </a:rPr>
                        <a:t>Testing, drilling, equipping and connecting</a:t>
                      </a:r>
                      <a:r>
                        <a:rPr lang="en-US" sz="1600" baseline="0" dirty="0">
                          <a:solidFill>
                            <a:srgbClr val="000000"/>
                          </a:solidFill>
                          <a:latin typeface="Arial" panose="020B0604020202020204" pitchFamily="34" charset="0"/>
                          <a:ea typeface="Times New Roman"/>
                          <a:cs typeface="Arial" panose="020B0604020202020204" pitchFamily="34" charset="0"/>
                        </a:rPr>
                        <a:t> pipeline to the storage through Draught funding </a:t>
                      </a:r>
                      <a:endParaRPr lang="en-US" sz="1600" dirty="0">
                        <a:solidFill>
                          <a:srgbClr val="000000"/>
                        </a:solidFill>
                        <a:latin typeface="Arial" panose="020B0604020202020204" pitchFamily="34" charset="0"/>
                        <a:ea typeface="Times New Roman"/>
                        <a:cs typeface="Arial" panose="020B0604020202020204" pitchFamily="34" charset="0"/>
                      </a:endParaRPr>
                    </a:p>
                  </a:txBody>
                  <a:tcPr marL="45351" marR="45351"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751819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56</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solidFill>
                <a:prstClr val="black"/>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91299" y="0"/>
            <a:ext cx="10972800" cy="590761"/>
          </a:xfrm>
        </p:spPr>
        <p:txBody>
          <a:bodyPr/>
          <a:lstStyle/>
          <a:p>
            <a:pPr lvl="0" defTabSz="914400" eaLnBrk="1" fontAlgn="auto" hangingPunct="1">
              <a:spcBef>
                <a:spcPts val="0"/>
              </a:spcBef>
              <a:spcAft>
                <a:spcPts val="0"/>
              </a:spcAft>
              <a:defRPr/>
            </a:pPr>
            <a:r>
              <a:rPr lang="en-US" sz="3200" dirty="0" smtClean="0">
                <a:solidFill>
                  <a:prstClr val="black"/>
                </a:solidFill>
                <a:ea typeface="ＭＳ Ｐゴシック" pitchFamily="34" charset="-128"/>
              </a:rPr>
              <a:t>Infrastructure Projects MTEF Allocations </a:t>
            </a:r>
            <a:r>
              <a:rPr lang="en-US" sz="3200" dirty="0">
                <a:solidFill>
                  <a:prstClr val="black"/>
                </a:solidFill>
                <a:ea typeface="ＭＳ Ｐゴシック" pitchFamily="34" charset="-128"/>
              </a:rPr>
              <a:t/>
            </a:r>
            <a:br>
              <a:rPr lang="en-US" sz="3200" dirty="0">
                <a:solidFill>
                  <a:prstClr val="black"/>
                </a:solidFill>
                <a:ea typeface="ＭＳ Ｐゴシック" pitchFamily="34" charset="-128"/>
              </a:rPr>
            </a:br>
            <a:endParaRPr lang="en-ZA" sz="3200" dirty="0">
              <a:solidFill>
                <a:srgbClr val="000000"/>
              </a:solidFill>
              <a:ea typeface="+mn-ea"/>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29380671"/>
              </p:ext>
            </p:extLst>
          </p:nvPr>
        </p:nvGraphicFramePr>
        <p:xfrm>
          <a:off x="650450" y="572404"/>
          <a:ext cx="11054497" cy="4137075"/>
        </p:xfrm>
        <a:graphic>
          <a:graphicData uri="http://schemas.openxmlformats.org/drawingml/2006/table">
            <a:tbl>
              <a:tblPr firstRow="1" bandRow="1">
                <a:tableStyleId>{5C22544A-7EE6-4342-B048-85BDC9FD1C3A}</a:tableStyleId>
              </a:tblPr>
              <a:tblGrid>
                <a:gridCol w="1291472">
                  <a:extLst>
                    <a:ext uri="{9D8B030D-6E8A-4147-A177-3AD203B41FA5}">
                      <a16:colId xmlns:a16="http://schemas.microsoft.com/office/drawing/2014/main" xmlns="" val="20000"/>
                    </a:ext>
                  </a:extLst>
                </a:gridCol>
                <a:gridCol w="1165083">
                  <a:extLst>
                    <a:ext uri="{9D8B030D-6E8A-4147-A177-3AD203B41FA5}">
                      <a16:colId xmlns:a16="http://schemas.microsoft.com/office/drawing/2014/main" xmlns="" val="20001"/>
                    </a:ext>
                  </a:extLst>
                </a:gridCol>
                <a:gridCol w="1486991">
                  <a:extLst>
                    <a:ext uri="{9D8B030D-6E8A-4147-A177-3AD203B41FA5}">
                      <a16:colId xmlns:a16="http://schemas.microsoft.com/office/drawing/2014/main" xmlns="" val="20002"/>
                    </a:ext>
                  </a:extLst>
                </a:gridCol>
                <a:gridCol w="1090367">
                  <a:extLst>
                    <a:ext uri="{9D8B030D-6E8A-4147-A177-3AD203B41FA5}">
                      <a16:colId xmlns:a16="http://schemas.microsoft.com/office/drawing/2014/main" xmlns="" val="20003"/>
                    </a:ext>
                  </a:extLst>
                </a:gridCol>
                <a:gridCol w="1107475">
                  <a:extLst>
                    <a:ext uri="{9D8B030D-6E8A-4147-A177-3AD203B41FA5}">
                      <a16:colId xmlns:a16="http://schemas.microsoft.com/office/drawing/2014/main" xmlns="" val="20004"/>
                    </a:ext>
                  </a:extLst>
                </a:gridCol>
                <a:gridCol w="1228277">
                  <a:extLst>
                    <a:ext uri="{9D8B030D-6E8A-4147-A177-3AD203B41FA5}">
                      <a16:colId xmlns:a16="http://schemas.microsoft.com/office/drawing/2014/main" xmlns="" val="20005"/>
                    </a:ext>
                  </a:extLst>
                </a:gridCol>
                <a:gridCol w="1228278">
                  <a:extLst>
                    <a:ext uri="{9D8B030D-6E8A-4147-A177-3AD203B41FA5}">
                      <a16:colId xmlns:a16="http://schemas.microsoft.com/office/drawing/2014/main" xmlns="" val="20006"/>
                    </a:ext>
                  </a:extLst>
                </a:gridCol>
                <a:gridCol w="1228277">
                  <a:extLst>
                    <a:ext uri="{9D8B030D-6E8A-4147-A177-3AD203B41FA5}">
                      <a16:colId xmlns:a16="http://schemas.microsoft.com/office/drawing/2014/main" xmlns="" val="20007"/>
                    </a:ext>
                  </a:extLst>
                </a:gridCol>
                <a:gridCol w="1228277">
                  <a:extLst>
                    <a:ext uri="{9D8B030D-6E8A-4147-A177-3AD203B41FA5}">
                      <a16:colId xmlns:a16="http://schemas.microsoft.com/office/drawing/2014/main" xmlns="" val="20008"/>
                    </a:ext>
                  </a:extLst>
                </a:gridCol>
              </a:tblGrid>
              <a:tr h="370840">
                <a:tc>
                  <a:txBody>
                    <a:bodyPr/>
                    <a:lstStyle/>
                    <a:p>
                      <a:pPr algn="l" fontAlgn="ctr"/>
                      <a:r>
                        <a:rPr lang="en-US" sz="1500" b="1" i="0" u="none" strike="noStrike" dirty="0">
                          <a:latin typeface="Arial" panose="020B0604020202020204" pitchFamily="34" charset="0"/>
                          <a:cs typeface="Arial" panose="020B0604020202020204" pitchFamily="34" charset="0"/>
                        </a:rPr>
                        <a:t>Scheme</a:t>
                      </a:r>
                    </a:p>
                  </a:txBody>
                  <a:tcPr marL="5941" marR="5941" marT="4455" marB="0" anchor="ctr"/>
                </a:tc>
                <a:tc>
                  <a:txBody>
                    <a:bodyPr/>
                    <a:lstStyle/>
                    <a:p>
                      <a:pPr algn="ctr" fontAlgn="ctr"/>
                      <a:r>
                        <a:rPr lang="en-US" sz="1500" b="1" i="0" u="none" strike="noStrike" dirty="0">
                          <a:latin typeface="Arial" panose="020B0604020202020204" pitchFamily="34" charset="0"/>
                          <a:cs typeface="Arial" panose="020B0604020202020204" pitchFamily="34" charset="0"/>
                        </a:rPr>
                        <a:t>District Municipality</a:t>
                      </a:r>
                    </a:p>
                  </a:txBody>
                  <a:tcPr marL="5941" marR="5941" marT="4455" marB="0" anchor="ctr"/>
                </a:tc>
                <a:tc>
                  <a:txBody>
                    <a:bodyPr/>
                    <a:lstStyle/>
                    <a:p>
                      <a:pPr algn="ctr" fontAlgn="ctr"/>
                      <a:r>
                        <a:rPr lang="en-US" sz="1500" b="1" i="0" u="none" strike="noStrike" dirty="0">
                          <a:latin typeface="Arial" panose="020B0604020202020204" pitchFamily="34" charset="0"/>
                          <a:cs typeface="Arial" panose="020B0604020202020204" pitchFamily="34" charset="0"/>
                        </a:rPr>
                        <a:t>LM</a:t>
                      </a:r>
                    </a:p>
                  </a:txBody>
                  <a:tcPr marL="5941" marR="5941" marT="4455" marB="0" anchor="ctr"/>
                </a:tc>
                <a:tc>
                  <a:txBody>
                    <a:bodyPr/>
                    <a:lstStyle/>
                    <a:p>
                      <a:pPr algn="ctr" fontAlgn="ctr"/>
                      <a:r>
                        <a:rPr lang="en-US" sz="1500" b="1" i="0" u="none" strike="noStrike" dirty="0">
                          <a:latin typeface="Arial" panose="020B0604020202020204" pitchFamily="34" charset="0"/>
                          <a:cs typeface="Arial" panose="020B0604020202020204" pitchFamily="34" charset="0"/>
                        </a:rPr>
                        <a:t>IA</a:t>
                      </a:r>
                    </a:p>
                  </a:txBody>
                  <a:tcPr marL="5941" marR="5941" marT="4455" marB="0" anchor="ctr"/>
                </a:tc>
                <a:tc>
                  <a:txBody>
                    <a:bodyPr/>
                    <a:lstStyle/>
                    <a:p>
                      <a:pPr algn="ctr" fontAlgn="ctr"/>
                      <a:r>
                        <a:rPr lang="en-US" sz="1500" b="1" i="0" u="none" strike="noStrike" dirty="0">
                          <a:latin typeface="Arial" panose="020B0604020202020204" pitchFamily="34" charset="0"/>
                          <a:cs typeface="Arial" panose="020B0604020202020204" pitchFamily="34" charset="0"/>
                        </a:rPr>
                        <a:t>Project </a:t>
                      </a:r>
                    </a:p>
                    <a:p>
                      <a:pPr algn="ctr" fontAlgn="ctr"/>
                      <a:r>
                        <a:rPr lang="en-US" sz="1500" b="1" i="0" u="none" strike="noStrike" dirty="0">
                          <a:latin typeface="Arial" panose="020B0604020202020204" pitchFamily="34" charset="0"/>
                          <a:cs typeface="Arial" panose="020B0604020202020204" pitchFamily="34" charset="0"/>
                        </a:rPr>
                        <a:t>Cost</a:t>
                      </a:r>
                    </a:p>
                  </a:txBody>
                  <a:tcPr marL="5941" marR="5941" marT="4455" marB="0" anchor="ctr"/>
                </a:tc>
                <a:tc>
                  <a:txBody>
                    <a:bodyPr/>
                    <a:lstStyle/>
                    <a:p>
                      <a:pPr algn="ctr" fontAlgn="ctr"/>
                      <a:r>
                        <a:rPr lang="en-US" sz="1500" b="1" i="0" u="none" strike="noStrike" dirty="0">
                          <a:latin typeface="Arial" panose="020B0604020202020204" pitchFamily="34" charset="0"/>
                          <a:cs typeface="Arial" panose="020B0604020202020204" pitchFamily="34" charset="0"/>
                        </a:rPr>
                        <a:t>Project Cost DWS Commitment</a:t>
                      </a:r>
                    </a:p>
                  </a:txBody>
                  <a:tcPr marL="5941" marR="5941" marT="4455" marB="0" anchor="ctr"/>
                </a:tc>
                <a:tc>
                  <a:txBody>
                    <a:bodyPr/>
                    <a:lstStyle/>
                    <a:p>
                      <a:pPr algn="ctr" fontAlgn="ctr"/>
                      <a:r>
                        <a:rPr lang="en-US" sz="1500" b="1" i="0" u="none" strike="noStrike" dirty="0">
                          <a:solidFill>
                            <a:schemeClr val="bg1"/>
                          </a:solidFill>
                          <a:latin typeface="Arial" panose="020B0604020202020204" pitchFamily="34" charset="0"/>
                          <a:cs typeface="Arial" panose="020B0604020202020204" pitchFamily="34" charset="0"/>
                        </a:rPr>
                        <a:t>Proposed Budget Allocation 2020/21</a:t>
                      </a:r>
                    </a:p>
                  </a:txBody>
                  <a:tcPr marL="5941" marR="5941" marT="4455" marB="0" anchor="ctr"/>
                </a:tc>
                <a:tc>
                  <a:txBody>
                    <a:bodyPr/>
                    <a:lstStyle/>
                    <a:p>
                      <a:pPr algn="ctr" fontAlgn="ctr"/>
                      <a:r>
                        <a:rPr lang="en-US" sz="1500" b="1" i="0" u="none" strike="noStrike" dirty="0">
                          <a:solidFill>
                            <a:schemeClr val="bg1"/>
                          </a:solidFill>
                          <a:latin typeface="Arial" panose="020B0604020202020204" pitchFamily="34" charset="0"/>
                          <a:cs typeface="Arial" panose="020B0604020202020204" pitchFamily="34" charset="0"/>
                        </a:rPr>
                        <a:t>Proposed Budget Allocation 2021/22</a:t>
                      </a:r>
                    </a:p>
                  </a:txBody>
                  <a:tcPr marL="5941" marR="5941" marT="4455" marB="0" anchor="ctr"/>
                </a:tc>
                <a:tc>
                  <a:txBody>
                    <a:bodyPr/>
                    <a:lstStyle/>
                    <a:p>
                      <a:pPr algn="ctr" fontAlgn="ctr"/>
                      <a:r>
                        <a:rPr lang="en-US" sz="1500" b="1" i="0" u="none" strike="noStrike" dirty="0">
                          <a:solidFill>
                            <a:schemeClr val="bg1"/>
                          </a:solidFill>
                          <a:latin typeface="Arial" panose="020B0604020202020204" pitchFamily="34" charset="0"/>
                          <a:cs typeface="Arial" panose="020B0604020202020204" pitchFamily="34" charset="0"/>
                        </a:rPr>
                        <a:t>Proposed Budget Allocation 2022/23</a:t>
                      </a:r>
                    </a:p>
                  </a:txBody>
                  <a:tcPr marL="5941" marR="5941" marT="4455" marB="0" anchor="ctr"/>
                </a:tc>
                <a:extLst>
                  <a:ext uri="{0D108BD9-81ED-4DB2-BD59-A6C34878D82A}">
                    <a16:rowId xmlns:a16="http://schemas.microsoft.com/office/drawing/2014/main" xmlns="" val="10000"/>
                  </a:ext>
                </a:extLst>
              </a:tr>
              <a:tr h="370840">
                <a:tc>
                  <a:txBody>
                    <a:bodyPr/>
                    <a:lstStyle/>
                    <a:p>
                      <a:pPr algn="l" fontAlgn="ctr"/>
                      <a:r>
                        <a:rPr lang="en-US" sz="1500" b="0" i="0" u="none" strike="noStrike" dirty="0" err="1">
                          <a:latin typeface="Arial" panose="020B0604020202020204" pitchFamily="34" charset="0"/>
                          <a:cs typeface="Arial" panose="020B0604020202020204" pitchFamily="34" charset="0"/>
                        </a:rPr>
                        <a:t>Madibeng</a:t>
                      </a:r>
                      <a:r>
                        <a:rPr lang="en-US" sz="1500" b="0" i="0" u="none" strike="noStrike" dirty="0">
                          <a:latin typeface="Arial" panose="020B0604020202020204" pitchFamily="34" charset="0"/>
                          <a:cs typeface="Arial" panose="020B0604020202020204" pitchFamily="34" charset="0"/>
                        </a:rPr>
                        <a:t> Bulk Water Supply</a:t>
                      </a:r>
                    </a:p>
                  </a:txBody>
                  <a:tcPr marL="5941" marR="5941" marT="4455" marB="0" anchor="ctr"/>
                </a:tc>
                <a:tc>
                  <a:txBody>
                    <a:bodyPr/>
                    <a:lstStyle/>
                    <a:p>
                      <a:pPr algn="l" fontAlgn="ctr"/>
                      <a:r>
                        <a:rPr lang="en-US" sz="1500" b="0" i="0" u="none" strike="noStrike" dirty="0">
                          <a:latin typeface="Arial" panose="020B0604020202020204" pitchFamily="34" charset="0"/>
                          <a:cs typeface="Arial" panose="020B0604020202020204" pitchFamily="34" charset="0"/>
                        </a:rPr>
                        <a:t>Bojanala Platinum</a:t>
                      </a: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Madibeng</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Magalies</a:t>
                      </a:r>
                      <a:r>
                        <a:rPr lang="en-US" sz="1500" b="0" i="0" u="none" strike="noStrike" dirty="0">
                          <a:latin typeface="Arial" panose="020B0604020202020204" pitchFamily="34" charset="0"/>
                          <a:cs typeface="Arial" panose="020B0604020202020204" pitchFamily="34" charset="0"/>
                        </a:rPr>
                        <a:t> Water/ DWS Construction</a:t>
                      </a: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405,632,000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405,632,000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120,000,000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a:latin typeface="Arial" panose="020B0604020202020204" pitchFamily="34" charset="0"/>
                          <a:cs typeface="Arial" panose="020B0604020202020204" pitchFamily="34" charset="0"/>
                        </a:rPr>
                        <a:t>144000000</a:t>
                      </a:r>
                    </a:p>
                  </a:txBody>
                  <a:tcPr marL="5941" marR="5941" marT="4455" marB="0" anchor="ctr"/>
                </a:tc>
                <a:tc>
                  <a:txBody>
                    <a:bodyPr/>
                    <a:lstStyle/>
                    <a:p>
                      <a:pPr algn="r" fontAlgn="ctr"/>
                      <a:r>
                        <a:rPr lang="en-US" sz="1500" b="0" i="0" u="none" strike="noStrike" dirty="0">
                          <a:latin typeface="Arial" panose="020B0604020202020204" pitchFamily="34" charset="0"/>
                          <a:cs typeface="Arial" panose="020B0604020202020204" pitchFamily="34" charset="0"/>
                        </a:rPr>
                        <a:t>144000000</a:t>
                      </a:r>
                    </a:p>
                  </a:txBody>
                  <a:tcPr marL="5941" marR="5941" marT="4455" marB="0" anchor="ctr"/>
                </a:tc>
                <a:extLst>
                  <a:ext uri="{0D108BD9-81ED-4DB2-BD59-A6C34878D82A}">
                    <a16:rowId xmlns:a16="http://schemas.microsoft.com/office/drawing/2014/main" xmlns="" val="10001"/>
                  </a:ext>
                </a:extLst>
              </a:tr>
              <a:tr h="370840">
                <a:tc>
                  <a:txBody>
                    <a:bodyPr/>
                    <a:lstStyle/>
                    <a:p>
                      <a:pPr algn="l" fontAlgn="ctr"/>
                      <a:r>
                        <a:rPr lang="en-ZA" sz="1500" b="0" i="0" u="none" strike="noStrike" dirty="0" err="1">
                          <a:solidFill>
                            <a:srgbClr val="000000"/>
                          </a:solidFill>
                          <a:latin typeface="Arial" panose="020B0604020202020204" pitchFamily="34" charset="0"/>
                          <a:cs typeface="Arial" panose="020B0604020202020204" pitchFamily="34" charset="0"/>
                        </a:rPr>
                        <a:t>Koster</a:t>
                      </a:r>
                      <a:r>
                        <a:rPr lang="en-ZA" sz="1500" b="0" i="0" u="none" strike="noStrike" dirty="0">
                          <a:solidFill>
                            <a:srgbClr val="000000"/>
                          </a:solidFill>
                          <a:latin typeface="Arial" panose="020B0604020202020204" pitchFamily="34" charset="0"/>
                          <a:cs typeface="Arial" panose="020B0604020202020204" pitchFamily="34" charset="0"/>
                        </a:rPr>
                        <a:t> Waste Water Treatment Works upgrade</a:t>
                      </a:r>
                      <a:endParaRPr lang="en-US" sz="1500" b="0" i="0" u="none" strike="noStrike" dirty="0">
                        <a:solidFill>
                          <a:srgbClr val="000000"/>
                        </a:solidFill>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a:latin typeface="Arial" panose="020B0604020202020204" pitchFamily="34" charset="0"/>
                          <a:cs typeface="Arial" panose="020B0604020202020204" pitchFamily="34" charset="0"/>
                        </a:rPr>
                        <a:t>Bojanala Platinum</a:t>
                      </a: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Kgetlengrivier</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Magalies</a:t>
                      </a:r>
                      <a:r>
                        <a:rPr lang="en-US" sz="1500" b="0" i="0" u="none" strike="noStrike" dirty="0">
                          <a:latin typeface="Arial" panose="020B0604020202020204" pitchFamily="34" charset="0"/>
                          <a:cs typeface="Arial" panose="020B0604020202020204" pitchFamily="34" charset="0"/>
                        </a:rPr>
                        <a:t> Water</a:t>
                      </a: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109,668,000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109,119,000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300,00,000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extLst>
                  <a:ext uri="{0D108BD9-81ED-4DB2-BD59-A6C34878D82A}">
                    <a16:rowId xmlns:a16="http://schemas.microsoft.com/office/drawing/2014/main" xmlns="" val="10002"/>
                  </a:ext>
                </a:extLst>
              </a:tr>
              <a:tr h="370840">
                <a:tc>
                  <a:txBody>
                    <a:bodyPr/>
                    <a:lstStyle/>
                    <a:p>
                      <a:pPr algn="l" fontAlgn="ctr"/>
                      <a:r>
                        <a:rPr lang="en-US" sz="1500" b="0" i="0" u="none" strike="noStrike" dirty="0" err="1">
                          <a:latin typeface="Arial" panose="020B0604020202020204" pitchFamily="34" charset="0"/>
                          <a:cs typeface="Arial" panose="020B0604020202020204" pitchFamily="34" charset="0"/>
                        </a:rPr>
                        <a:t>Ratlou</a:t>
                      </a:r>
                      <a:r>
                        <a:rPr lang="en-US" sz="1500" b="0" i="0" u="none" strike="noStrike" dirty="0">
                          <a:latin typeface="Arial" panose="020B0604020202020204" pitchFamily="34" charset="0"/>
                          <a:cs typeface="Arial" panose="020B0604020202020204" pitchFamily="34" charset="0"/>
                        </a:rPr>
                        <a:t>  Bulk Water Supply</a:t>
                      </a: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Ngaka</a:t>
                      </a:r>
                      <a:r>
                        <a:rPr lang="en-US" sz="1500" b="0" i="0" u="none" strike="noStrike" dirty="0">
                          <a:latin typeface="Arial" panose="020B0604020202020204" pitchFamily="34" charset="0"/>
                          <a:cs typeface="Arial" panose="020B0604020202020204" pitchFamily="34" charset="0"/>
                        </a:rPr>
                        <a:t> Modiri </a:t>
                      </a:r>
                      <a:r>
                        <a:rPr lang="en-US" sz="1500" b="0" i="0" u="none" strike="noStrike" dirty="0" err="1">
                          <a:latin typeface="Arial" panose="020B0604020202020204" pitchFamily="34" charset="0"/>
                          <a:cs typeface="Arial" panose="020B0604020202020204" pitchFamily="34" charset="0"/>
                        </a:rPr>
                        <a:t>Molema</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Ratlou</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a:latin typeface="Arial" panose="020B0604020202020204" pitchFamily="34" charset="0"/>
                          <a:cs typeface="Arial" panose="020B0604020202020204" pitchFamily="34" charset="0"/>
                        </a:rPr>
                        <a:t>Sedibeng Water/ DWS Construction</a:t>
                      </a: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271,000,000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271,000,000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30,000,000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30,000,050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30,000,000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extLst>
                  <a:ext uri="{0D108BD9-81ED-4DB2-BD59-A6C34878D82A}">
                    <a16:rowId xmlns:a16="http://schemas.microsoft.com/office/drawing/2014/main" xmlns="" val="10003"/>
                  </a:ext>
                </a:extLst>
              </a:tr>
              <a:tr h="370840">
                <a:tc>
                  <a:txBody>
                    <a:bodyPr/>
                    <a:lstStyle/>
                    <a:p>
                      <a:pPr algn="l" fontAlgn="ctr"/>
                      <a:r>
                        <a:rPr lang="en-ZA" sz="1500" b="0" i="0" u="none" strike="noStrike" dirty="0">
                          <a:latin typeface="Arial" panose="020B0604020202020204" pitchFamily="34" charset="0"/>
                          <a:cs typeface="Arial" panose="020B0604020202020204" pitchFamily="34" charset="0"/>
                        </a:rPr>
                        <a:t>Mafikeng South Bulk Water Supply</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err="1">
                          <a:latin typeface="Arial" panose="020B0604020202020204" pitchFamily="34" charset="0"/>
                          <a:cs typeface="Arial" panose="020B0604020202020204" pitchFamily="34" charset="0"/>
                        </a:rPr>
                        <a:t>Ngaka</a:t>
                      </a:r>
                      <a:r>
                        <a:rPr lang="en-US" sz="1500" b="0" i="0" u="none" strike="noStrike" dirty="0">
                          <a:latin typeface="Arial" panose="020B0604020202020204" pitchFamily="34" charset="0"/>
                          <a:cs typeface="Arial" panose="020B0604020202020204" pitchFamily="34" charset="0"/>
                        </a:rPr>
                        <a:t> Modiri </a:t>
                      </a:r>
                      <a:r>
                        <a:rPr lang="en-US" sz="1500" b="0" i="0" u="none" strike="noStrike" dirty="0" err="1">
                          <a:latin typeface="Arial" panose="020B0604020202020204" pitchFamily="34" charset="0"/>
                          <a:cs typeface="Arial" panose="020B0604020202020204" pitchFamily="34" charset="0"/>
                        </a:rPr>
                        <a:t>Molema</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ZA" sz="1500" b="0" i="0" u="none" strike="noStrike" dirty="0">
                          <a:latin typeface="Arial" panose="020B0604020202020204" pitchFamily="34" charset="0"/>
                          <a:cs typeface="Arial" panose="020B0604020202020204" pitchFamily="34" charset="0"/>
                        </a:rPr>
                        <a:t>Mafikeng</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l" fontAlgn="ctr"/>
                      <a:r>
                        <a:rPr lang="en-US" sz="1500" b="0" i="0" u="none" strike="noStrike" dirty="0">
                          <a:latin typeface="Arial" panose="020B0604020202020204" pitchFamily="34" charset="0"/>
                          <a:cs typeface="Arial" panose="020B0604020202020204" pitchFamily="34" charset="0"/>
                        </a:rPr>
                        <a:t>Sedibeng Water/ DWS Construction</a:t>
                      </a: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286,648,000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286,648,000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43,000,000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smtClean="0">
                          <a:latin typeface="Arial" panose="020B0604020202020204" pitchFamily="34" charset="0"/>
                          <a:cs typeface="Arial" panose="020B0604020202020204" pitchFamily="34" charset="0"/>
                        </a:rPr>
                        <a:t>50,000,000</a:t>
                      </a:r>
                      <a:endParaRPr lang="en-US" sz="1500" b="0" i="0" u="none" strike="noStrike" dirty="0">
                        <a:latin typeface="Arial" panose="020B0604020202020204" pitchFamily="34" charset="0"/>
                        <a:cs typeface="Arial" panose="020B0604020202020204" pitchFamily="34" charset="0"/>
                      </a:endParaRPr>
                    </a:p>
                  </a:txBody>
                  <a:tcPr marL="5941" marR="5941" marT="4455" marB="0" anchor="ctr"/>
                </a:tc>
                <a:tc>
                  <a:txBody>
                    <a:bodyPr/>
                    <a:lstStyle/>
                    <a:p>
                      <a:pPr algn="r" fontAlgn="ctr"/>
                      <a:r>
                        <a:rPr lang="en-US" sz="1500" b="0" i="0" u="none" strike="noStrike" dirty="0">
                          <a:latin typeface="Arial" panose="020B0604020202020204" pitchFamily="34" charset="0"/>
                          <a:cs typeface="Arial" panose="020B0604020202020204" pitchFamily="34" charset="0"/>
                        </a:rPr>
                        <a:t>35000000</a:t>
                      </a:r>
                    </a:p>
                  </a:txBody>
                  <a:tcPr marL="5941" marR="5941" marT="4455"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91186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57</a:t>
            </a:fld>
            <a:endParaRPr lang="en-US" altLang="en-US" dirty="0">
              <a:solidFill>
                <a:prstClr val="black"/>
              </a:solidFill>
              <a:ea typeface="ＭＳ Ｐゴシック" pitchFamily="34" charset="-128"/>
            </a:endParaRPr>
          </a:p>
        </p:txBody>
      </p:sp>
      <p:sp>
        <p:nvSpPr>
          <p:cNvPr id="3" name="Rectangle 2"/>
          <p:cNvSpPr/>
          <p:nvPr/>
        </p:nvSpPr>
        <p:spPr>
          <a:xfrm>
            <a:off x="609600" y="94866"/>
            <a:ext cx="10972800" cy="523220"/>
          </a:xfrm>
          <a:prstGeom prst="rect">
            <a:avLst/>
          </a:prstGeom>
        </p:spPr>
        <p:txBody>
          <a:bodyPr wrap="square">
            <a:spAutoFit/>
          </a:bodyPr>
          <a:lstStyle/>
          <a:p>
            <a:pPr algn="ctr"/>
            <a:r>
              <a:rPr lang="en-ZA" altLang="en-US" sz="2800" dirty="0">
                <a:solidFill>
                  <a:prstClr val="white"/>
                </a:solidFill>
                <a:ea typeface="MS PGothic" pitchFamily="34" charset="-128"/>
              </a:rPr>
              <a:t>RBIG (6B)  PHYSICAL PROGRESS REPORT</a:t>
            </a:r>
            <a:endParaRPr lang="en-ZA" sz="3600" dirty="0">
              <a:solidFill>
                <a:prstClr val="black"/>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691299" y="0"/>
            <a:ext cx="10972800" cy="590761"/>
          </a:xfrm>
        </p:spPr>
        <p:txBody>
          <a:bodyPr/>
          <a:lstStyle/>
          <a:p>
            <a:pPr lvl="0" defTabSz="914400" eaLnBrk="1" fontAlgn="auto" hangingPunct="1">
              <a:spcBef>
                <a:spcPts val="0"/>
              </a:spcBef>
              <a:spcAft>
                <a:spcPts val="0"/>
              </a:spcAft>
              <a:defRPr/>
            </a:pPr>
            <a:r>
              <a:rPr lang="en-US" sz="3200" dirty="0" smtClean="0">
                <a:solidFill>
                  <a:prstClr val="black"/>
                </a:solidFill>
                <a:ea typeface="ＭＳ Ｐゴシック" pitchFamily="34" charset="-128"/>
              </a:rPr>
              <a:t>Infrastructure Projects MTEF Allocations </a:t>
            </a:r>
            <a:r>
              <a:rPr lang="en-US" sz="3200" dirty="0">
                <a:solidFill>
                  <a:prstClr val="black"/>
                </a:solidFill>
                <a:ea typeface="ＭＳ Ｐゴシック" pitchFamily="34" charset="-128"/>
              </a:rPr>
              <a:t/>
            </a:r>
            <a:br>
              <a:rPr lang="en-US" sz="3200" dirty="0">
                <a:solidFill>
                  <a:prstClr val="black"/>
                </a:solidFill>
                <a:ea typeface="ＭＳ Ｐゴシック" pitchFamily="34" charset="-128"/>
              </a:rPr>
            </a:br>
            <a:endParaRPr lang="en-ZA" sz="3200" dirty="0">
              <a:solidFill>
                <a:srgbClr val="000000"/>
              </a:solidFill>
              <a:ea typeface="+mn-ea"/>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41684339"/>
              </p:ext>
            </p:extLst>
          </p:nvPr>
        </p:nvGraphicFramePr>
        <p:xfrm>
          <a:off x="650450" y="572404"/>
          <a:ext cx="11054497" cy="3106677"/>
        </p:xfrm>
        <a:graphic>
          <a:graphicData uri="http://schemas.openxmlformats.org/drawingml/2006/table">
            <a:tbl>
              <a:tblPr firstRow="1" bandRow="1">
                <a:tableStyleId>{5C22544A-7EE6-4342-B048-85BDC9FD1C3A}</a:tableStyleId>
              </a:tblPr>
              <a:tblGrid>
                <a:gridCol w="1291472">
                  <a:extLst>
                    <a:ext uri="{9D8B030D-6E8A-4147-A177-3AD203B41FA5}">
                      <a16:colId xmlns:a16="http://schemas.microsoft.com/office/drawing/2014/main" xmlns="" val="20000"/>
                    </a:ext>
                  </a:extLst>
                </a:gridCol>
                <a:gridCol w="1165083">
                  <a:extLst>
                    <a:ext uri="{9D8B030D-6E8A-4147-A177-3AD203B41FA5}">
                      <a16:colId xmlns:a16="http://schemas.microsoft.com/office/drawing/2014/main" xmlns="" val="20001"/>
                    </a:ext>
                  </a:extLst>
                </a:gridCol>
                <a:gridCol w="1342447">
                  <a:extLst>
                    <a:ext uri="{9D8B030D-6E8A-4147-A177-3AD203B41FA5}">
                      <a16:colId xmlns:a16="http://schemas.microsoft.com/office/drawing/2014/main" xmlns="" val="20002"/>
                    </a:ext>
                  </a:extLst>
                </a:gridCol>
                <a:gridCol w="1234911">
                  <a:extLst>
                    <a:ext uri="{9D8B030D-6E8A-4147-A177-3AD203B41FA5}">
                      <a16:colId xmlns:a16="http://schemas.microsoft.com/office/drawing/2014/main" xmlns="" val="20003"/>
                    </a:ext>
                  </a:extLst>
                </a:gridCol>
                <a:gridCol w="1107475">
                  <a:extLst>
                    <a:ext uri="{9D8B030D-6E8A-4147-A177-3AD203B41FA5}">
                      <a16:colId xmlns:a16="http://schemas.microsoft.com/office/drawing/2014/main" xmlns="" val="20004"/>
                    </a:ext>
                  </a:extLst>
                </a:gridCol>
                <a:gridCol w="1228277">
                  <a:extLst>
                    <a:ext uri="{9D8B030D-6E8A-4147-A177-3AD203B41FA5}">
                      <a16:colId xmlns:a16="http://schemas.microsoft.com/office/drawing/2014/main" xmlns="" val="20005"/>
                    </a:ext>
                  </a:extLst>
                </a:gridCol>
                <a:gridCol w="1228278">
                  <a:extLst>
                    <a:ext uri="{9D8B030D-6E8A-4147-A177-3AD203B41FA5}">
                      <a16:colId xmlns:a16="http://schemas.microsoft.com/office/drawing/2014/main" xmlns="" val="20006"/>
                    </a:ext>
                  </a:extLst>
                </a:gridCol>
                <a:gridCol w="1228277">
                  <a:extLst>
                    <a:ext uri="{9D8B030D-6E8A-4147-A177-3AD203B41FA5}">
                      <a16:colId xmlns:a16="http://schemas.microsoft.com/office/drawing/2014/main" xmlns="" val="20007"/>
                    </a:ext>
                  </a:extLst>
                </a:gridCol>
                <a:gridCol w="1228277">
                  <a:extLst>
                    <a:ext uri="{9D8B030D-6E8A-4147-A177-3AD203B41FA5}">
                      <a16:colId xmlns:a16="http://schemas.microsoft.com/office/drawing/2014/main" xmlns="" val="20008"/>
                    </a:ext>
                  </a:extLst>
                </a:gridCol>
              </a:tblGrid>
              <a:tr h="964165">
                <a:tc>
                  <a:txBody>
                    <a:bodyPr/>
                    <a:lstStyle/>
                    <a:p>
                      <a:pPr algn="l" fontAlgn="ctr"/>
                      <a:r>
                        <a:rPr lang="en-US" sz="1400" b="1" i="0" u="none" strike="noStrike" dirty="0">
                          <a:latin typeface="Arial" panose="020B0604020202020204" pitchFamily="34" charset="0"/>
                          <a:cs typeface="Arial" panose="020B0604020202020204" pitchFamily="34" charset="0"/>
                        </a:rPr>
                        <a:t>Scheme</a:t>
                      </a:r>
                    </a:p>
                  </a:txBody>
                  <a:tcPr marL="5941" marR="5941" marT="4455" marB="0" anchor="b"/>
                </a:tc>
                <a:tc>
                  <a:txBody>
                    <a:bodyPr/>
                    <a:lstStyle/>
                    <a:p>
                      <a:pPr algn="l" fontAlgn="ctr"/>
                      <a:r>
                        <a:rPr lang="en-US" sz="1400" b="1" i="0" u="none" strike="noStrike" dirty="0">
                          <a:latin typeface="Arial" panose="020B0604020202020204" pitchFamily="34" charset="0"/>
                          <a:cs typeface="Arial" panose="020B0604020202020204" pitchFamily="34" charset="0"/>
                        </a:rPr>
                        <a:t>District Municipality</a:t>
                      </a:r>
                    </a:p>
                  </a:txBody>
                  <a:tcPr marL="5941" marR="5941" marT="4455" marB="0" anchor="b"/>
                </a:tc>
                <a:tc>
                  <a:txBody>
                    <a:bodyPr/>
                    <a:lstStyle/>
                    <a:p>
                      <a:pPr algn="l" fontAlgn="ctr"/>
                      <a:r>
                        <a:rPr lang="en-US" sz="1400" b="1" i="0" u="none" strike="noStrike" dirty="0">
                          <a:latin typeface="Arial" panose="020B0604020202020204" pitchFamily="34" charset="0"/>
                          <a:cs typeface="Arial" panose="020B0604020202020204" pitchFamily="34" charset="0"/>
                        </a:rPr>
                        <a:t>LM</a:t>
                      </a:r>
                    </a:p>
                  </a:txBody>
                  <a:tcPr marL="5941" marR="5941" marT="4455" marB="0" anchor="b"/>
                </a:tc>
                <a:tc>
                  <a:txBody>
                    <a:bodyPr/>
                    <a:lstStyle/>
                    <a:p>
                      <a:pPr algn="l" fontAlgn="ctr"/>
                      <a:r>
                        <a:rPr lang="en-US" sz="1400" b="1" i="0" u="none" strike="noStrike" dirty="0" err="1" smtClean="0">
                          <a:latin typeface="Arial" panose="020B0604020202020204" pitchFamily="34" charset="0"/>
                          <a:cs typeface="Arial" panose="020B0604020202020204" pitchFamily="34" charset="0"/>
                        </a:rPr>
                        <a:t>ImplementingAgent</a:t>
                      </a:r>
                      <a:endParaRPr lang="en-US" sz="1400" b="1" i="0" u="none" strike="noStrike" dirty="0">
                        <a:latin typeface="Arial" panose="020B0604020202020204" pitchFamily="34" charset="0"/>
                        <a:cs typeface="Arial" panose="020B0604020202020204" pitchFamily="34" charset="0"/>
                      </a:endParaRPr>
                    </a:p>
                  </a:txBody>
                  <a:tcPr marL="5941" marR="5941" marT="4455" marB="0" anchor="b"/>
                </a:tc>
                <a:tc>
                  <a:txBody>
                    <a:bodyPr/>
                    <a:lstStyle/>
                    <a:p>
                      <a:pPr algn="l" fontAlgn="ctr"/>
                      <a:r>
                        <a:rPr lang="en-US" sz="1400" b="1" i="0" u="none" strike="noStrike" dirty="0">
                          <a:latin typeface="Arial" panose="020B0604020202020204" pitchFamily="34" charset="0"/>
                          <a:cs typeface="Arial" panose="020B0604020202020204" pitchFamily="34" charset="0"/>
                        </a:rPr>
                        <a:t>Project </a:t>
                      </a:r>
                    </a:p>
                    <a:p>
                      <a:pPr algn="l" fontAlgn="ctr"/>
                      <a:r>
                        <a:rPr lang="en-US" sz="1400" b="1" i="0" u="none" strike="noStrike" dirty="0">
                          <a:latin typeface="Arial" panose="020B0604020202020204" pitchFamily="34" charset="0"/>
                          <a:cs typeface="Arial" panose="020B0604020202020204" pitchFamily="34" charset="0"/>
                        </a:rPr>
                        <a:t>Cost</a:t>
                      </a:r>
                    </a:p>
                  </a:txBody>
                  <a:tcPr marL="5941" marR="5941" marT="4455" marB="0" anchor="b"/>
                </a:tc>
                <a:tc>
                  <a:txBody>
                    <a:bodyPr/>
                    <a:lstStyle/>
                    <a:p>
                      <a:pPr algn="l" fontAlgn="ctr"/>
                      <a:r>
                        <a:rPr lang="en-US" sz="1400" b="1" i="0" u="none" strike="noStrike" dirty="0">
                          <a:latin typeface="Arial" panose="020B0604020202020204" pitchFamily="34" charset="0"/>
                          <a:cs typeface="Arial" panose="020B0604020202020204" pitchFamily="34" charset="0"/>
                        </a:rPr>
                        <a:t>Project Cost DWS Commitment</a:t>
                      </a:r>
                    </a:p>
                  </a:txBody>
                  <a:tcPr marL="5941" marR="5941" marT="4455" marB="0" anchor="b"/>
                </a:tc>
                <a:tc>
                  <a:txBody>
                    <a:bodyPr/>
                    <a:lstStyle/>
                    <a:p>
                      <a:pPr algn="l" fontAlgn="ctr"/>
                      <a:r>
                        <a:rPr lang="en-US" sz="1400" b="1" i="0" u="none" strike="noStrike" dirty="0">
                          <a:solidFill>
                            <a:schemeClr val="bg1"/>
                          </a:solidFill>
                          <a:latin typeface="Arial" panose="020B0604020202020204" pitchFamily="34" charset="0"/>
                          <a:cs typeface="Arial" panose="020B0604020202020204" pitchFamily="34" charset="0"/>
                        </a:rPr>
                        <a:t>Proposed Budget Allocation 2020/21</a:t>
                      </a:r>
                    </a:p>
                  </a:txBody>
                  <a:tcPr marL="5941" marR="5941" marT="4455" marB="0" anchor="ctr"/>
                </a:tc>
                <a:tc>
                  <a:txBody>
                    <a:bodyPr/>
                    <a:lstStyle/>
                    <a:p>
                      <a:pPr algn="l" fontAlgn="ctr"/>
                      <a:r>
                        <a:rPr lang="en-US" sz="1400" b="1" i="0" u="none" strike="noStrike" dirty="0">
                          <a:solidFill>
                            <a:schemeClr val="bg1"/>
                          </a:solidFill>
                          <a:latin typeface="Arial" panose="020B0604020202020204" pitchFamily="34" charset="0"/>
                          <a:cs typeface="Arial" panose="020B0604020202020204" pitchFamily="34" charset="0"/>
                        </a:rPr>
                        <a:t>Proposed Budget Allocation 2021/22</a:t>
                      </a:r>
                    </a:p>
                  </a:txBody>
                  <a:tcPr marL="5941" marR="5941" marT="4455" marB="0" anchor="ctr"/>
                </a:tc>
                <a:tc>
                  <a:txBody>
                    <a:bodyPr/>
                    <a:lstStyle/>
                    <a:p>
                      <a:pPr algn="l" fontAlgn="ctr"/>
                      <a:r>
                        <a:rPr lang="en-US" sz="1400" b="1" i="0" u="none" strike="noStrike" dirty="0">
                          <a:solidFill>
                            <a:schemeClr val="bg1"/>
                          </a:solidFill>
                          <a:latin typeface="Arial" panose="020B0604020202020204" pitchFamily="34" charset="0"/>
                          <a:cs typeface="Arial" panose="020B0604020202020204" pitchFamily="34" charset="0"/>
                        </a:rPr>
                        <a:t>Proposed Budget Allocation 2022/23</a:t>
                      </a:r>
                    </a:p>
                  </a:txBody>
                  <a:tcPr marL="5941" marR="5941" marT="4455" marB="0" anchor="ctr"/>
                </a:tc>
                <a:extLst>
                  <a:ext uri="{0D108BD9-81ED-4DB2-BD59-A6C34878D82A}">
                    <a16:rowId xmlns:a16="http://schemas.microsoft.com/office/drawing/2014/main" xmlns="" val="10000"/>
                  </a:ext>
                </a:extLst>
              </a:tr>
              <a:tr h="370840">
                <a:tc>
                  <a:txBody>
                    <a:bodyPr/>
                    <a:lstStyle/>
                    <a:p>
                      <a:pPr algn="l" fontAlgn="ctr"/>
                      <a:r>
                        <a:rPr lang="en-ZA" sz="1400" b="0" i="0" u="none" strike="noStrike" dirty="0">
                          <a:latin typeface="Arial" panose="020B0604020202020204" pitchFamily="34" charset="0"/>
                          <a:cs typeface="Arial" panose="020B0604020202020204" pitchFamily="34" charset="0"/>
                        </a:rPr>
                        <a:t>Potchefstroom(</a:t>
                      </a:r>
                      <a:r>
                        <a:rPr lang="en-ZA" sz="1400" b="0" i="0" u="none" strike="noStrike" dirty="0" err="1">
                          <a:latin typeface="Arial" panose="020B0604020202020204" pitchFamily="34" charset="0"/>
                          <a:cs typeface="Arial" panose="020B0604020202020204" pitchFamily="34" charset="0"/>
                        </a:rPr>
                        <a:t>Tlokwe</a:t>
                      </a:r>
                      <a:r>
                        <a:rPr lang="en-ZA" sz="1400" b="0" i="0" u="none" strike="noStrike" dirty="0">
                          <a:latin typeface="Arial" panose="020B0604020202020204" pitchFamily="34" charset="0"/>
                          <a:cs typeface="Arial" panose="020B0604020202020204" pitchFamily="34" charset="0"/>
                        </a:rPr>
                        <a:t>) Waste Water Treatment Works upgrade (including Pipeline)</a:t>
                      </a:r>
                      <a:endParaRPr lang="en-US" sz="1400" b="0" i="0" u="none" strike="noStrike" dirty="0">
                        <a:latin typeface="Arial" panose="020B0604020202020204" pitchFamily="34" charset="0"/>
                        <a:cs typeface="Arial" panose="020B0604020202020204" pitchFamily="34" charset="0"/>
                      </a:endParaRPr>
                    </a:p>
                  </a:txBody>
                  <a:tcPr marL="5941" marR="5941" marT="4456"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err="1">
                          <a:latin typeface="Arial" panose="020B0604020202020204" pitchFamily="34" charset="0"/>
                          <a:cs typeface="Arial" panose="020B0604020202020204" pitchFamily="34" charset="0"/>
                        </a:rPr>
                        <a:t>Dr</a:t>
                      </a:r>
                      <a:r>
                        <a:rPr lang="en-US" sz="1400" b="0" i="0" u="none" strike="noStrike" dirty="0">
                          <a:latin typeface="Arial" panose="020B0604020202020204" pitchFamily="34" charset="0"/>
                          <a:cs typeface="Arial" panose="020B0604020202020204" pitchFamily="34" charset="0"/>
                        </a:rPr>
                        <a:t> Kenneth Kaunda</a:t>
                      </a:r>
                    </a:p>
                  </a:txBody>
                  <a:tcPr marL="5941" marR="5941" marT="4456" marB="0"/>
                </a:tc>
                <a:tc>
                  <a:txBody>
                    <a:bodyPr/>
                    <a:lstStyle/>
                    <a:p>
                      <a:pPr algn="l" fontAlgn="ctr"/>
                      <a:r>
                        <a:rPr lang="en-US" sz="1400" b="0" i="0" u="none" strike="noStrike" dirty="0" err="1">
                          <a:latin typeface="Arial" panose="020B0604020202020204" pitchFamily="34" charset="0"/>
                          <a:cs typeface="Arial" panose="020B0604020202020204" pitchFamily="34" charset="0"/>
                        </a:rPr>
                        <a:t>Tlokwe</a:t>
                      </a:r>
                      <a:endParaRPr lang="en-US" sz="1400" b="0" i="0" u="none" strike="noStrike" dirty="0">
                        <a:latin typeface="Arial" panose="020B0604020202020204" pitchFamily="34" charset="0"/>
                        <a:cs typeface="Arial" panose="020B0604020202020204" pitchFamily="34" charset="0"/>
                      </a:endParaRPr>
                    </a:p>
                  </a:txBody>
                  <a:tcPr marL="5941" marR="5941" marT="4456" marB="0"/>
                </a:tc>
                <a:tc>
                  <a:txBody>
                    <a:bodyPr/>
                    <a:lstStyle/>
                    <a:p>
                      <a:pPr algn="l" fontAlgn="ctr"/>
                      <a:r>
                        <a:rPr lang="en-US" sz="1400" b="0" i="0" u="none" strike="noStrike" dirty="0" err="1">
                          <a:latin typeface="Arial" panose="020B0604020202020204" pitchFamily="34" charset="0"/>
                          <a:cs typeface="Arial" panose="020B0604020202020204" pitchFamily="34" charset="0"/>
                        </a:rPr>
                        <a:t>Tlokwe</a:t>
                      </a:r>
                      <a:endParaRPr lang="en-US" sz="1400" b="0" i="0" u="none" strike="noStrike" dirty="0">
                        <a:latin typeface="Arial" panose="020B0604020202020204" pitchFamily="34" charset="0"/>
                        <a:cs typeface="Arial" panose="020B0604020202020204" pitchFamily="34" charset="0"/>
                      </a:endParaRPr>
                    </a:p>
                  </a:txBody>
                  <a:tcPr marL="5941" marR="5941" marT="4456" marB="0"/>
                </a:tc>
                <a:tc>
                  <a:txBody>
                    <a:bodyPr/>
                    <a:lstStyle/>
                    <a:p>
                      <a:pPr algn="ctr" fontAlgn="ctr"/>
                      <a:r>
                        <a:rPr lang="en-US" sz="1400" b="0" i="0" u="none" strike="noStrike" dirty="0" smtClean="0">
                          <a:latin typeface="Arial" panose="020B0604020202020204" pitchFamily="34" charset="0"/>
                          <a:cs typeface="Arial" panose="020B0604020202020204" pitchFamily="34" charset="0"/>
                        </a:rPr>
                        <a:t>400,000,000</a:t>
                      </a:r>
                      <a:endParaRPr lang="en-US" sz="1400" b="0" i="0" u="none" strike="noStrike" dirty="0">
                        <a:latin typeface="Arial" panose="020B0604020202020204" pitchFamily="34" charset="0"/>
                        <a:cs typeface="Arial" panose="020B0604020202020204" pitchFamily="34" charset="0"/>
                      </a:endParaRPr>
                    </a:p>
                  </a:txBody>
                  <a:tcPr marL="5941" marR="5941" marT="4456" marB="0"/>
                </a:tc>
                <a:tc>
                  <a:txBody>
                    <a:bodyPr/>
                    <a:lstStyle/>
                    <a:p>
                      <a:pPr algn="ctr" fontAlgn="ctr"/>
                      <a:r>
                        <a:rPr lang="en-US" sz="1400" b="0" i="0" u="none" strike="noStrike" dirty="0" smtClean="0">
                          <a:latin typeface="Arial" panose="020B0604020202020204" pitchFamily="34" charset="0"/>
                          <a:cs typeface="Arial" panose="020B0604020202020204" pitchFamily="34" charset="0"/>
                        </a:rPr>
                        <a:t>200,000,000</a:t>
                      </a:r>
                      <a:endParaRPr lang="en-US" sz="1400" b="0" i="0" u="none" strike="noStrike" dirty="0">
                        <a:latin typeface="Arial" panose="020B0604020202020204" pitchFamily="34" charset="0"/>
                        <a:cs typeface="Arial" panose="020B0604020202020204" pitchFamily="34" charset="0"/>
                      </a:endParaRPr>
                    </a:p>
                  </a:txBody>
                  <a:tcPr marL="5941" marR="5941" marT="4456" marB="0"/>
                </a:tc>
                <a:tc>
                  <a:txBody>
                    <a:bodyPr/>
                    <a:lstStyle/>
                    <a:p>
                      <a:pPr algn="ctr" fontAlgn="ctr"/>
                      <a:r>
                        <a:rPr lang="en-US" sz="1400" b="0" i="0" u="none" strike="noStrike" dirty="0" smtClean="0">
                          <a:latin typeface="Arial" panose="020B0604020202020204" pitchFamily="34" charset="0"/>
                          <a:cs typeface="Arial" panose="020B0604020202020204" pitchFamily="34" charset="0"/>
                        </a:rPr>
                        <a:t>20,375,140</a:t>
                      </a:r>
                      <a:endParaRPr lang="en-US" sz="1400" b="0" i="0" u="none" strike="noStrike" dirty="0">
                        <a:latin typeface="Arial" panose="020B0604020202020204" pitchFamily="34" charset="0"/>
                        <a:cs typeface="Arial" panose="020B0604020202020204" pitchFamily="34" charset="0"/>
                      </a:endParaRPr>
                    </a:p>
                  </a:txBody>
                  <a:tcPr marL="5941" marR="5941" marT="4456" marB="0"/>
                </a:tc>
                <a:tc>
                  <a:txBody>
                    <a:bodyPr/>
                    <a:lstStyle/>
                    <a:p>
                      <a:pPr algn="ctr" fontAlgn="ctr"/>
                      <a:r>
                        <a:rPr lang="en-US" sz="1400" b="0" i="0" u="none" strike="noStrike" dirty="0" smtClean="0">
                          <a:latin typeface="Arial" panose="020B0604020202020204" pitchFamily="34" charset="0"/>
                          <a:cs typeface="Arial" panose="020B0604020202020204" pitchFamily="34" charset="0"/>
                        </a:rPr>
                        <a:t>25,000,000</a:t>
                      </a:r>
                      <a:endParaRPr lang="en-US" sz="1400" b="0" i="0" u="none" strike="noStrike" dirty="0">
                        <a:latin typeface="Arial" panose="020B0604020202020204" pitchFamily="34" charset="0"/>
                        <a:cs typeface="Arial" panose="020B0604020202020204" pitchFamily="34" charset="0"/>
                      </a:endParaRPr>
                    </a:p>
                  </a:txBody>
                  <a:tcPr marL="5941" marR="5941" marT="4456" marB="0"/>
                </a:tc>
                <a:tc>
                  <a:txBody>
                    <a:bodyPr/>
                    <a:lstStyle/>
                    <a:p>
                      <a:pPr algn="ctr" fontAlgn="ctr"/>
                      <a:r>
                        <a:rPr lang="en-US" sz="1400" b="0" i="0" u="none" strike="noStrike" dirty="0" smtClean="0">
                          <a:latin typeface="Arial" panose="020B0604020202020204" pitchFamily="34" charset="0"/>
                          <a:cs typeface="Arial" panose="020B0604020202020204" pitchFamily="34" charset="0"/>
                        </a:rPr>
                        <a:t>30,000,000</a:t>
                      </a:r>
                      <a:endParaRPr lang="en-US" sz="1400" b="0" i="0" u="none" strike="noStrike" dirty="0">
                        <a:latin typeface="Arial" panose="020B0604020202020204" pitchFamily="34" charset="0"/>
                        <a:cs typeface="Arial" panose="020B0604020202020204" pitchFamily="34" charset="0"/>
                      </a:endParaRPr>
                    </a:p>
                  </a:txBody>
                  <a:tcPr marL="5941" marR="5941" marT="4456" marB="0"/>
                </a:tc>
                <a:extLst>
                  <a:ext uri="{0D108BD9-81ED-4DB2-BD59-A6C34878D82A}">
                    <a16:rowId xmlns:a16="http://schemas.microsoft.com/office/drawing/2014/main" xmlns="" val="10001"/>
                  </a:ext>
                </a:extLst>
              </a:tr>
              <a:tr h="370840">
                <a:tc>
                  <a:txBody>
                    <a:bodyPr/>
                    <a:lstStyle/>
                    <a:p>
                      <a:pPr algn="l" fontAlgn="ctr"/>
                      <a:r>
                        <a:rPr lang="en-ZA" sz="1400" b="0" i="0" u="none" strike="noStrike" dirty="0" err="1">
                          <a:solidFill>
                            <a:srgbClr val="000000"/>
                          </a:solidFill>
                          <a:latin typeface="Arial" panose="020B0604020202020204" pitchFamily="34" charset="0"/>
                          <a:cs typeface="Arial" panose="020B0604020202020204" pitchFamily="34" charset="0"/>
                        </a:rPr>
                        <a:t>Moretele</a:t>
                      </a:r>
                      <a:r>
                        <a:rPr lang="en-ZA" sz="1400" b="0" i="0" u="none" strike="noStrike" dirty="0">
                          <a:solidFill>
                            <a:srgbClr val="000000"/>
                          </a:solidFill>
                          <a:latin typeface="Arial" panose="020B0604020202020204" pitchFamily="34" charset="0"/>
                          <a:cs typeface="Arial" panose="020B0604020202020204" pitchFamily="34" charset="0"/>
                        </a:rPr>
                        <a:t> North Bulk Water Supply</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5941" marR="5941" marT="4456" marB="0" anchor="ctr"/>
                </a:tc>
                <a:tc>
                  <a:txBody>
                    <a:bodyPr/>
                    <a:lstStyle/>
                    <a:p>
                      <a:pPr algn="l" fontAlgn="ctr"/>
                      <a:r>
                        <a:rPr lang="en-US" sz="1400" b="0" i="0" u="none" strike="noStrike" dirty="0">
                          <a:latin typeface="Arial" panose="020B0604020202020204" pitchFamily="34" charset="0"/>
                          <a:cs typeface="Arial" panose="020B0604020202020204" pitchFamily="34" charset="0"/>
                        </a:rPr>
                        <a:t>Bojanala platinum</a:t>
                      </a:r>
                    </a:p>
                  </a:txBody>
                  <a:tcPr marL="5941" marR="5941" marT="4456" marB="0"/>
                </a:tc>
                <a:tc>
                  <a:txBody>
                    <a:bodyPr/>
                    <a:lstStyle/>
                    <a:p>
                      <a:pPr algn="l" fontAlgn="ctr"/>
                      <a:r>
                        <a:rPr lang="en-US" sz="1400" b="0" i="0" u="none" strike="noStrike" dirty="0">
                          <a:latin typeface="Arial" panose="020B0604020202020204" pitchFamily="34" charset="0"/>
                          <a:cs typeface="Arial" panose="020B0604020202020204" pitchFamily="34" charset="0"/>
                        </a:rPr>
                        <a:t>Moretele</a:t>
                      </a:r>
                    </a:p>
                  </a:txBody>
                  <a:tcPr marL="5941" marR="5941" marT="4456" marB="0"/>
                </a:tc>
                <a:tc>
                  <a:txBody>
                    <a:bodyPr/>
                    <a:lstStyle/>
                    <a:p>
                      <a:pPr algn="l" fontAlgn="ctr"/>
                      <a:r>
                        <a:rPr lang="en-US" sz="1400" b="0" i="0" u="none" strike="noStrike" dirty="0" err="1">
                          <a:latin typeface="Arial" panose="020B0604020202020204" pitchFamily="34" charset="0"/>
                          <a:cs typeface="Arial" panose="020B0604020202020204" pitchFamily="34" charset="0"/>
                        </a:rPr>
                        <a:t>Magalies</a:t>
                      </a:r>
                      <a:r>
                        <a:rPr lang="en-US" sz="1400" b="0" i="0" u="none" strike="noStrike" dirty="0">
                          <a:latin typeface="Arial" panose="020B0604020202020204" pitchFamily="34" charset="0"/>
                          <a:cs typeface="Arial" panose="020B0604020202020204" pitchFamily="34" charset="0"/>
                        </a:rPr>
                        <a:t> Water</a:t>
                      </a:r>
                    </a:p>
                  </a:txBody>
                  <a:tcPr marL="5941" marR="5941" marT="4456" marB="0"/>
                </a:tc>
                <a:tc>
                  <a:txBody>
                    <a:bodyPr/>
                    <a:lstStyle/>
                    <a:p>
                      <a:pPr algn="ctr" fontAlgn="ctr"/>
                      <a:r>
                        <a:rPr lang="en-US" sz="1400" b="0" i="0" u="none" strike="noStrike" dirty="0">
                          <a:latin typeface="Arial" panose="020B0604020202020204" pitchFamily="34" charset="0"/>
                          <a:cs typeface="Arial" panose="020B0604020202020204" pitchFamily="34" charset="0"/>
                        </a:rPr>
                        <a:t>0</a:t>
                      </a:r>
                    </a:p>
                  </a:txBody>
                  <a:tcPr marL="5941" marR="5941" marT="4456" marB="0"/>
                </a:tc>
                <a:tc>
                  <a:txBody>
                    <a:bodyPr/>
                    <a:lstStyle/>
                    <a:p>
                      <a:pPr algn="ctr" fontAlgn="ctr"/>
                      <a:r>
                        <a:rPr lang="en-US" sz="1400" b="0" i="0" u="none" strike="noStrike" dirty="0">
                          <a:latin typeface="Arial" panose="020B0604020202020204" pitchFamily="34" charset="0"/>
                          <a:cs typeface="Arial" panose="020B0604020202020204" pitchFamily="34" charset="0"/>
                        </a:rPr>
                        <a:t>0</a:t>
                      </a:r>
                    </a:p>
                  </a:txBody>
                  <a:tcPr marL="5941" marR="5941" marT="4456" marB="0"/>
                </a:tc>
                <a:tc>
                  <a:txBody>
                    <a:bodyPr/>
                    <a:lstStyle/>
                    <a:p>
                      <a:pPr algn="ctr" fontAlgn="ctr"/>
                      <a:r>
                        <a:rPr lang="en-US" sz="1400" b="0" i="0" u="none" strike="noStrike" dirty="0">
                          <a:latin typeface="Arial" panose="020B0604020202020204" pitchFamily="34" charset="0"/>
                          <a:cs typeface="Arial" panose="020B0604020202020204" pitchFamily="34" charset="0"/>
                        </a:rPr>
                        <a:t>0</a:t>
                      </a:r>
                    </a:p>
                  </a:txBody>
                  <a:tcPr marL="5941" marR="5941" marT="4456" marB="0"/>
                </a:tc>
                <a:tc>
                  <a:txBody>
                    <a:bodyPr/>
                    <a:lstStyle/>
                    <a:p>
                      <a:pPr algn="ctr" fontAlgn="ctr"/>
                      <a:r>
                        <a:rPr lang="en-US" sz="1400" b="0" i="0" u="none" strike="noStrike" dirty="0">
                          <a:latin typeface="Arial" panose="020B0604020202020204" pitchFamily="34" charset="0"/>
                          <a:cs typeface="Arial" panose="020B0604020202020204" pitchFamily="34" charset="0"/>
                        </a:rPr>
                        <a:t>0</a:t>
                      </a:r>
                    </a:p>
                  </a:txBody>
                  <a:tcPr marL="5941" marR="5941" marT="4456" marB="0"/>
                </a:tc>
                <a:tc>
                  <a:txBody>
                    <a:bodyPr/>
                    <a:lstStyle/>
                    <a:p>
                      <a:pPr algn="ctr" fontAlgn="ctr"/>
                      <a:r>
                        <a:rPr lang="en-US" sz="1400" b="0" i="0" u="none" strike="noStrike" dirty="0">
                          <a:latin typeface="Arial" panose="020B0604020202020204" pitchFamily="34" charset="0"/>
                          <a:cs typeface="Arial" panose="020B0604020202020204" pitchFamily="34" charset="0"/>
                        </a:rPr>
                        <a:t>0</a:t>
                      </a:r>
                    </a:p>
                  </a:txBody>
                  <a:tcPr marL="5941" marR="5941" marT="4456"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89378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7"/>
            </a:pPr>
            <a:r>
              <a:rPr lang="en-GB" sz="3600" b="0" cap="none" dirty="0" smtClean="0">
                <a:solidFill>
                  <a:prstClr val="black"/>
                </a:solidFill>
                <a:ea typeface="ＭＳ Ｐゴシック" charset="0"/>
              </a:rPr>
              <a:t>WSIG ALLOCATIONS AND PROJECT STATUS</a:t>
            </a:r>
            <a:endParaRPr lang="en-ZA" sz="3600" b="0" cap="none" dirty="0"/>
          </a:p>
        </p:txBody>
      </p:sp>
      <p:sp>
        <p:nvSpPr>
          <p:cNvPr id="6" name="Text Placeholder 5"/>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58</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4205474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838" y="85237"/>
            <a:ext cx="10850562" cy="1008271"/>
          </a:xfrm>
        </p:spPr>
        <p:txBody>
          <a:bodyPr/>
          <a:lstStyle/>
          <a:p>
            <a:r>
              <a:rPr lang="en-ZA" sz="3600" dirty="0">
                <a:solidFill>
                  <a:prstClr val="black"/>
                </a:solidFill>
                <a:ea typeface="ＭＳ Ｐゴシック" charset="0"/>
              </a:rPr>
              <a:t>Water Services Infrastructure Grant</a:t>
            </a:r>
            <a:endParaRPr lang="en-ZA" sz="3600"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59</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nvPr>
        </p:nvGraphicFramePr>
        <p:xfrm>
          <a:off x="731838" y="990600"/>
          <a:ext cx="10850560" cy="4467521"/>
        </p:xfrm>
        <a:graphic>
          <a:graphicData uri="http://schemas.openxmlformats.org/drawingml/2006/table">
            <a:tbl>
              <a:tblPr firstRow="1" bandRow="1">
                <a:tableStyleId>{5C22544A-7EE6-4342-B048-85BDC9FD1C3A}</a:tableStyleId>
              </a:tblPr>
              <a:tblGrid>
                <a:gridCol w="2170112">
                  <a:extLst>
                    <a:ext uri="{9D8B030D-6E8A-4147-A177-3AD203B41FA5}">
                      <a16:colId xmlns:a16="http://schemas.microsoft.com/office/drawing/2014/main" xmlns="" val="20000"/>
                    </a:ext>
                  </a:extLst>
                </a:gridCol>
                <a:gridCol w="1990561">
                  <a:extLst>
                    <a:ext uri="{9D8B030D-6E8A-4147-A177-3AD203B41FA5}">
                      <a16:colId xmlns:a16="http://schemas.microsoft.com/office/drawing/2014/main" xmlns="" val="20001"/>
                    </a:ext>
                  </a:extLst>
                </a:gridCol>
                <a:gridCol w="2349663">
                  <a:extLst>
                    <a:ext uri="{9D8B030D-6E8A-4147-A177-3AD203B41FA5}">
                      <a16:colId xmlns:a16="http://schemas.microsoft.com/office/drawing/2014/main" xmlns="" val="20002"/>
                    </a:ext>
                  </a:extLst>
                </a:gridCol>
                <a:gridCol w="2170112">
                  <a:extLst>
                    <a:ext uri="{9D8B030D-6E8A-4147-A177-3AD203B41FA5}">
                      <a16:colId xmlns:a16="http://schemas.microsoft.com/office/drawing/2014/main" xmlns="" val="20003"/>
                    </a:ext>
                  </a:extLst>
                </a:gridCol>
                <a:gridCol w="2170112">
                  <a:extLst>
                    <a:ext uri="{9D8B030D-6E8A-4147-A177-3AD203B41FA5}">
                      <a16:colId xmlns:a16="http://schemas.microsoft.com/office/drawing/2014/main" xmlns="" val="20004"/>
                    </a:ext>
                  </a:extLst>
                </a:gridCol>
              </a:tblGrid>
              <a:tr h="686038">
                <a:tc>
                  <a:txBody>
                    <a:bodyPr/>
                    <a:lstStyle/>
                    <a:p>
                      <a:pPr algn="ctr"/>
                      <a:r>
                        <a:rPr lang="en-ZA" sz="1600" dirty="0">
                          <a:latin typeface="Arial" panose="020B0604020202020204" pitchFamily="34" charset="0"/>
                          <a:cs typeface="Arial" panose="020B0604020202020204" pitchFamily="34" charset="0"/>
                        </a:rPr>
                        <a:t>District municipality</a:t>
                      </a:r>
                    </a:p>
                  </a:txBody>
                  <a:tcPr anchor="ctr"/>
                </a:tc>
                <a:tc>
                  <a:txBody>
                    <a:bodyPr/>
                    <a:lstStyle/>
                    <a:p>
                      <a:pPr algn="ctr"/>
                      <a:r>
                        <a:rPr lang="en-ZA" sz="1600" dirty="0">
                          <a:latin typeface="Arial" panose="020B0604020202020204" pitchFamily="34" charset="0"/>
                          <a:cs typeface="Arial" panose="020B0604020202020204" pitchFamily="34" charset="0"/>
                        </a:rPr>
                        <a:t>Local municipality</a:t>
                      </a:r>
                    </a:p>
                  </a:txBody>
                  <a:tcPr anchor="ctr"/>
                </a:tc>
                <a:tc>
                  <a:txBody>
                    <a:bodyPr/>
                    <a:lstStyle/>
                    <a:p>
                      <a:pPr algn="ctr"/>
                      <a:r>
                        <a:rPr lang="en-ZA" sz="1600" dirty="0">
                          <a:latin typeface="Arial" panose="020B0604020202020204" pitchFamily="34" charset="0"/>
                          <a:cs typeface="Arial" panose="020B0604020202020204" pitchFamily="34" charset="0"/>
                        </a:rPr>
                        <a:t>Project name</a:t>
                      </a:r>
                    </a:p>
                  </a:txBody>
                  <a:tcPr anchor="ctr"/>
                </a:tc>
                <a:tc>
                  <a:txBody>
                    <a:bodyPr/>
                    <a:lstStyle/>
                    <a:p>
                      <a:pPr algn="ctr"/>
                      <a:r>
                        <a:rPr lang="en-US" sz="1600" dirty="0">
                          <a:latin typeface="Arial" panose="020B0604020202020204" pitchFamily="34" charset="0"/>
                          <a:cs typeface="Arial" panose="020B0604020202020204" pitchFamily="34" charset="0"/>
                        </a:rPr>
                        <a:t>Stage </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latin typeface="Arial" panose="020B0604020202020204" pitchFamily="34" charset="0"/>
                          <a:cs typeface="Arial" panose="020B0604020202020204" pitchFamily="34" charset="0"/>
                        </a:rPr>
                        <a:t>2020/21 allocation in</a:t>
                      </a:r>
                      <a:r>
                        <a:rPr lang="en-ZA" sz="1600" baseline="0" dirty="0">
                          <a:latin typeface="Arial" panose="020B0604020202020204" pitchFamily="34" charset="0"/>
                          <a:cs typeface="Arial" panose="020B0604020202020204" pitchFamily="34" charset="0"/>
                        </a:rPr>
                        <a:t> R’000</a:t>
                      </a:r>
                      <a:endParaRPr lang="en-ZA"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516785">
                <a:tc rowSpan="6">
                  <a:txBody>
                    <a:bodyPr/>
                    <a:lstStyle/>
                    <a:p>
                      <a:pPr algn="ctr"/>
                      <a:r>
                        <a:rPr lang="en-ZA" sz="1400" dirty="0">
                          <a:latin typeface="Arial" panose="020B0604020202020204" pitchFamily="34" charset="0"/>
                          <a:cs typeface="Arial" panose="020B0604020202020204" pitchFamily="34" charset="0"/>
                        </a:rPr>
                        <a:t>Bojanala</a:t>
                      </a:r>
                    </a:p>
                  </a:txBody>
                  <a:tcPr anchor="ctr"/>
                </a:tc>
                <a:tc rowSpan="6">
                  <a:txBody>
                    <a:bodyPr/>
                    <a:lstStyle/>
                    <a:p>
                      <a:pPr algn="ctr" fontAlgn="ctr"/>
                      <a:r>
                        <a:rPr lang="en-ZA" sz="1400" b="0" i="0" u="none" strike="noStrike" dirty="0" err="1">
                          <a:solidFill>
                            <a:srgbClr val="000000"/>
                          </a:solidFill>
                          <a:effectLst/>
                          <a:latin typeface="Arial" panose="020B0604020202020204" pitchFamily="34" charset="0"/>
                          <a:cs typeface="Arial" panose="020B0604020202020204" pitchFamily="34" charset="0"/>
                        </a:rPr>
                        <a:t>Moretele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Refurbishment of boreholes in various wards</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Construction</a:t>
                      </a:r>
                    </a:p>
                  </a:txBody>
                  <a:tcPr marL="2863" marR="2863" marT="2863" marB="0" anchor="ct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R 2,000,000.00</a:t>
                      </a:r>
                    </a:p>
                  </a:txBody>
                  <a:tcPr marL="9525" marR="9525" marT="9525" marB="0" anchor="ctr"/>
                </a:tc>
                <a:extLst>
                  <a:ext uri="{0D108BD9-81ED-4DB2-BD59-A6C34878D82A}">
                    <a16:rowId xmlns:a16="http://schemas.microsoft.com/office/drawing/2014/main" xmlns="" val="10001"/>
                  </a:ext>
                </a:extLst>
              </a:tr>
              <a:tr h="516785">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Water conservation and demand management</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R 17,721,176.64</a:t>
                      </a:r>
                    </a:p>
                  </a:txBody>
                  <a:tcPr marL="9525" marR="9525" marT="9525" marB="0" anchor="ctr"/>
                </a:tc>
                <a:extLst>
                  <a:ext uri="{0D108BD9-81ED-4DB2-BD59-A6C34878D82A}">
                    <a16:rowId xmlns:a16="http://schemas.microsoft.com/office/drawing/2014/main" xmlns="" val="10002"/>
                  </a:ext>
                </a:extLst>
              </a:tr>
              <a:tr h="1022287">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Olverton</a:t>
                      </a:r>
                      <a:r>
                        <a:rPr lang="en-US" sz="1400" b="0" i="0" u="none" strike="noStrike" dirty="0">
                          <a:solidFill>
                            <a:srgbClr val="000000"/>
                          </a:solidFill>
                          <a:effectLst/>
                          <a:latin typeface="Arial" panose="020B0604020202020204" pitchFamily="34" charset="0"/>
                          <a:cs typeface="Arial" panose="020B0604020202020204" pitchFamily="34" charset="0"/>
                        </a:rPr>
                        <a:t>, Vonteen, </a:t>
                      </a:r>
                      <a:r>
                        <a:rPr lang="en-US" sz="1400" b="0" i="0" u="none" strike="noStrike" dirty="0" err="1">
                          <a:solidFill>
                            <a:srgbClr val="000000"/>
                          </a:solidFill>
                          <a:effectLst/>
                          <a:latin typeface="Arial" panose="020B0604020202020204" pitchFamily="34" charset="0"/>
                          <a:cs typeface="Arial" panose="020B0604020202020204" pitchFamily="34" charset="0"/>
                        </a:rPr>
                        <a:t>Swartboom</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Tloonane</a:t>
                      </a:r>
                      <a:r>
                        <a:rPr lang="en-US" sz="1400" b="0" i="0" u="none" strike="noStrike" dirty="0">
                          <a:solidFill>
                            <a:srgbClr val="000000"/>
                          </a:solidFill>
                          <a:effectLst/>
                          <a:latin typeface="Arial" panose="020B0604020202020204" pitchFamily="34" charset="0"/>
                          <a:cs typeface="Arial" panose="020B0604020202020204" pitchFamily="34" charset="0"/>
                        </a:rPr>
                        <a:t> and </a:t>
                      </a:r>
                      <a:r>
                        <a:rPr lang="en-US" sz="1400" b="0" i="0" u="none" strike="noStrike" dirty="0" err="1">
                          <a:solidFill>
                            <a:srgbClr val="000000"/>
                          </a:solidFill>
                          <a:effectLst/>
                          <a:latin typeface="Arial" panose="020B0604020202020204" pitchFamily="34" charset="0"/>
                          <a:cs typeface="Arial" panose="020B0604020202020204" pitchFamily="34" charset="0"/>
                        </a:rPr>
                        <a:t>Utsane</a:t>
                      </a:r>
                      <a:r>
                        <a:rPr lang="en-US" sz="1400" b="0" i="0" u="none" strike="noStrike" dirty="0">
                          <a:solidFill>
                            <a:srgbClr val="000000"/>
                          </a:solidFill>
                          <a:effectLst/>
                          <a:latin typeface="Arial" panose="020B0604020202020204" pitchFamily="34" charset="0"/>
                          <a:cs typeface="Arial" panose="020B0604020202020204" pitchFamily="34" charset="0"/>
                        </a:rPr>
                        <a:t> Water Rural </a:t>
                      </a:r>
                      <a:r>
                        <a:rPr lang="en-US" sz="1400" b="0" i="0" u="none" strike="noStrike" dirty="0" smtClean="0">
                          <a:solidFill>
                            <a:srgbClr val="000000"/>
                          </a:solidFill>
                          <a:effectLst/>
                          <a:latin typeface="Arial" panose="020B0604020202020204" pitchFamily="34" charset="0"/>
                          <a:cs typeface="Arial" panose="020B0604020202020204" pitchFamily="34" charset="0"/>
                        </a:rPr>
                        <a:t>Supply </a:t>
                      </a:r>
                      <a:r>
                        <a:rPr lang="en-US" sz="1400" b="0" i="0" u="none" strike="noStrike" dirty="0">
                          <a:solidFill>
                            <a:srgbClr val="000000"/>
                          </a:solidFill>
                          <a:effectLst/>
                          <a:latin typeface="Arial" panose="020B0604020202020204" pitchFamily="34" charset="0"/>
                          <a:cs typeface="Arial" panose="020B0604020202020204" pitchFamily="34" charset="0"/>
                        </a:rPr>
                        <a:t>(WARD 2)</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Procurement </a:t>
                      </a:r>
                    </a:p>
                  </a:txBody>
                  <a:tcPr marL="2863" marR="2863" marT="2863" marB="0" anchor="ct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R 34,071,160.33</a:t>
                      </a:r>
                    </a:p>
                  </a:txBody>
                  <a:tcPr marL="9525" marR="9525" marT="9525" marB="0" anchor="ctr"/>
                </a:tc>
                <a:extLst>
                  <a:ext uri="{0D108BD9-81ED-4DB2-BD59-A6C34878D82A}">
                    <a16:rowId xmlns:a16="http://schemas.microsoft.com/office/drawing/2014/main" xmlns="" val="10003"/>
                  </a:ext>
                </a:extLst>
              </a:tr>
              <a:tr h="439305">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Moretele</a:t>
                      </a:r>
                      <a:r>
                        <a:rPr lang="en-US" sz="1400" b="0" i="0" u="none" strike="noStrike" dirty="0">
                          <a:solidFill>
                            <a:srgbClr val="000000"/>
                          </a:solidFill>
                          <a:effectLst/>
                          <a:latin typeface="Arial" panose="020B0604020202020204" pitchFamily="34" charset="0"/>
                          <a:cs typeface="Arial" panose="020B0604020202020204" pitchFamily="34" charset="0"/>
                        </a:rPr>
                        <a:t> basic Sanitation</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4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R 29,163,231.17</a:t>
                      </a:r>
                    </a:p>
                  </a:txBody>
                  <a:tcPr marL="9525" marR="9525" marT="9525" marB="0" anchor="ctr"/>
                </a:tc>
                <a:extLst>
                  <a:ext uri="{0D108BD9-81ED-4DB2-BD59-A6C34878D82A}">
                    <a16:rowId xmlns:a16="http://schemas.microsoft.com/office/drawing/2014/main" xmlns="" val="10004"/>
                  </a:ext>
                </a:extLst>
              </a:tr>
              <a:tr h="516785">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Refurbishment of ward 7 package plants</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R 1,332,527.64</a:t>
                      </a:r>
                    </a:p>
                  </a:txBody>
                  <a:tcPr marL="9525" marR="9525" marT="9525" marB="0" anchor="ctr"/>
                </a:tc>
                <a:extLst>
                  <a:ext uri="{0D108BD9-81ED-4DB2-BD59-A6C34878D82A}">
                    <a16:rowId xmlns:a16="http://schemas.microsoft.com/office/drawing/2014/main" xmlns="" val="10005"/>
                  </a:ext>
                </a:extLst>
              </a:tr>
              <a:tr h="769536">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Moretele</a:t>
                      </a:r>
                      <a:r>
                        <a:rPr lang="en-US" sz="1400" b="0" i="0" u="none" strike="noStrike" dirty="0">
                          <a:solidFill>
                            <a:srgbClr val="000000"/>
                          </a:solidFill>
                          <a:effectLst/>
                          <a:latin typeface="Arial" panose="020B0604020202020204" pitchFamily="34" charset="0"/>
                          <a:cs typeface="Arial" panose="020B0604020202020204" pitchFamily="34" charset="0"/>
                        </a:rPr>
                        <a:t> metered yard connections in ward 21 (</a:t>
                      </a:r>
                      <a:r>
                        <a:rPr lang="en-US" sz="1400" b="0" i="0" u="none" strike="noStrike" dirty="0" err="1">
                          <a:solidFill>
                            <a:srgbClr val="000000"/>
                          </a:solidFill>
                          <a:effectLst/>
                          <a:latin typeface="Arial" panose="020B0604020202020204" pitchFamily="34" charset="0"/>
                          <a:cs typeface="Arial" panose="020B0604020202020204" pitchFamily="34" charset="0"/>
                        </a:rPr>
                        <a:t>Kgomo</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Kgomo</a:t>
                      </a:r>
                      <a:r>
                        <a:rPr lang="en-US" sz="1400" b="0" i="0" u="none" strike="noStrike" dirty="0">
                          <a:solidFill>
                            <a:srgbClr val="000000"/>
                          </a:solidFill>
                          <a:effectLst/>
                          <a:latin typeface="Arial" panose="020B0604020202020204" pitchFamily="34" charset="0"/>
                          <a:cs typeface="Arial" panose="020B0604020202020204" pitchFamily="34" charset="0"/>
                        </a:rPr>
                        <a:t> &amp; </a:t>
                      </a:r>
                      <a:r>
                        <a:rPr lang="en-US" sz="1400" b="0" i="0" u="none" strike="noStrike" dirty="0" err="1">
                          <a:solidFill>
                            <a:srgbClr val="000000"/>
                          </a:solidFill>
                          <a:effectLst/>
                          <a:latin typeface="Arial" panose="020B0604020202020204" pitchFamily="34" charset="0"/>
                          <a:cs typeface="Arial" panose="020B0604020202020204" pitchFamily="34" charset="0"/>
                        </a:rPr>
                        <a:t>Kontant</a:t>
                      </a:r>
                      <a:r>
                        <a:rPr lang="en-US" sz="14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R 111,904.22</a:t>
                      </a:r>
                    </a:p>
                  </a:txBody>
                  <a:tcPr marL="9525" marR="9525" marT="9525"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65898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26970" y="963313"/>
            <a:ext cx="8540993" cy="5280638"/>
          </a:xfrm>
          <a:prstGeom prst="rect">
            <a:avLst/>
          </a:prstGeom>
        </p:spPr>
      </p:pic>
      <p:pic>
        <p:nvPicPr>
          <p:cNvPr id="16" name="Picture 15"/>
          <p:cNvPicPr>
            <a:picLocks noChangeAspect="1"/>
          </p:cNvPicPr>
          <p:nvPr/>
        </p:nvPicPr>
        <p:blipFill>
          <a:blip r:embed="rId3"/>
          <a:stretch>
            <a:fillRect/>
          </a:stretch>
        </p:blipFill>
        <p:spPr>
          <a:xfrm>
            <a:off x="0" y="6476212"/>
            <a:ext cx="12192000" cy="381788"/>
          </a:xfrm>
          <a:prstGeom prst="rect">
            <a:avLst/>
          </a:prstGeom>
        </p:spPr>
      </p:pic>
      <p:sp>
        <p:nvSpPr>
          <p:cNvPr id="17" name="TextBox 16"/>
          <p:cNvSpPr txBox="1"/>
          <p:nvPr/>
        </p:nvSpPr>
        <p:spPr>
          <a:xfrm>
            <a:off x="86716" y="-2807"/>
            <a:ext cx="11299743" cy="738664"/>
          </a:xfrm>
          <a:prstGeom prst="rect">
            <a:avLst/>
          </a:prstGeom>
          <a:noFill/>
        </p:spPr>
        <p:txBody>
          <a:bodyPr wrap="square" rtlCol="0">
            <a:spAutoFit/>
          </a:bodyPr>
          <a:lstStyle/>
          <a:p>
            <a:r>
              <a:rPr lang="en-ZA" sz="2800" b="1" dirty="0" smtClean="0">
                <a:latin typeface="Arial" panose="020B0604020202020204" pitchFamily="34" charset="0"/>
                <a:cs typeface="Arial" panose="020B0604020202020204" pitchFamily="34" charset="0"/>
              </a:rPr>
              <a:t>Service levels – North West</a:t>
            </a:r>
          </a:p>
          <a:p>
            <a:r>
              <a:rPr lang="en-ZA" sz="1400" b="1" dirty="0" smtClean="0">
                <a:latin typeface="Arial" panose="020B0604020202020204" pitchFamily="34" charset="0"/>
                <a:cs typeface="Arial" panose="020B0604020202020204" pitchFamily="34" charset="0"/>
              </a:rPr>
              <a:t>Direct Settlement Backlog Needs: Water</a:t>
            </a:r>
            <a:endParaRPr lang="en-US" sz="1400" b="1"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3857" y="3631457"/>
            <a:ext cx="2105831" cy="1532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713" y="5706235"/>
            <a:ext cx="4438651" cy="72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4"/>
          <p:cNvGrpSpPr>
            <a:grpSpLocks noChangeAspect="1"/>
          </p:cNvGrpSpPr>
          <p:nvPr/>
        </p:nvGrpSpPr>
        <p:grpSpPr bwMode="auto">
          <a:xfrm>
            <a:off x="244475" y="857250"/>
            <a:ext cx="3530600" cy="1908174"/>
            <a:chOff x="154" y="540"/>
            <a:chExt cx="2224" cy="1202"/>
          </a:xfrm>
        </p:grpSpPr>
        <p:sp>
          <p:nvSpPr>
            <p:cNvPr id="4" name="AutoShape 3"/>
            <p:cNvSpPr>
              <a:spLocks noChangeAspect="1" noChangeArrowheads="1" noTextEdit="1"/>
            </p:cNvSpPr>
            <p:nvPr/>
          </p:nvSpPr>
          <p:spPr bwMode="auto">
            <a:xfrm>
              <a:off x="154" y="565"/>
              <a:ext cx="2224" cy="1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 name="Rectangle 5"/>
            <p:cNvSpPr>
              <a:spLocks noChangeArrowheads="1"/>
            </p:cNvSpPr>
            <p:nvPr/>
          </p:nvSpPr>
          <p:spPr bwMode="auto">
            <a:xfrm>
              <a:off x="154" y="540"/>
              <a:ext cx="2223" cy="12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Rectangle 6"/>
            <p:cNvSpPr>
              <a:spLocks noChangeArrowheads="1"/>
            </p:cNvSpPr>
            <p:nvPr/>
          </p:nvSpPr>
          <p:spPr bwMode="auto">
            <a:xfrm>
              <a:off x="200" y="605"/>
              <a:ext cx="2131" cy="216"/>
            </a:xfrm>
            <a:prstGeom prst="rect">
              <a:avLst/>
            </a:prstGeom>
            <a:solidFill>
              <a:srgbClr val="CCCCCC"/>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7" name="Rectangle 7"/>
            <p:cNvSpPr>
              <a:spLocks noChangeArrowheads="1"/>
            </p:cNvSpPr>
            <p:nvPr/>
          </p:nvSpPr>
          <p:spPr bwMode="auto">
            <a:xfrm>
              <a:off x="200" y="828"/>
              <a:ext cx="2131" cy="216"/>
            </a:xfrm>
            <a:prstGeom prst="rect">
              <a:avLst/>
            </a:prstGeom>
            <a:solidFill>
              <a:srgbClr val="FFBEBE"/>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 name="Rectangle 8"/>
            <p:cNvSpPr>
              <a:spLocks noChangeArrowheads="1"/>
            </p:cNvSpPr>
            <p:nvPr/>
          </p:nvSpPr>
          <p:spPr bwMode="auto">
            <a:xfrm>
              <a:off x="200" y="1045"/>
              <a:ext cx="2131" cy="216"/>
            </a:xfrm>
            <a:prstGeom prst="rect">
              <a:avLst/>
            </a:prstGeom>
            <a:solidFill>
              <a:srgbClr val="BED2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9" name="Rectangle 9"/>
            <p:cNvSpPr>
              <a:spLocks noChangeArrowheads="1"/>
            </p:cNvSpPr>
            <p:nvPr/>
          </p:nvSpPr>
          <p:spPr bwMode="auto">
            <a:xfrm>
              <a:off x="200" y="1262"/>
              <a:ext cx="2131" cy="216"/>
            </a:xfrm>
            <a:prstGeom prst="rect">
              <a:avLst/>
            </a:prstGeom>
            <a:solidFill>
              <a:srgbClr val="D3FFBE"/>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0" name="Rectangle 10"/>
            <p:cNvSpPr>
              <a:spLocks noChangeArrowheads="1"/>
            </p:cNvSpPr>
            <p:nvPr/>
          </p:nvSpPr>
          <p:spPr bwMode="auto">
            <a:xfrm>
              <a:off x="200" y="1479"/>
              <a:ext cx="2131" cy="216"/>
            </a:xfrm>
            <a:prstGeom prst="rect">
              <a:avLst/>
            </a:prstGeom>
            <a:solidFill>
              <a:srgbClr val="FFFFBE"/>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Line 11"/>
            <p:cNvSpPr>
              <a:spLocks noChangeShapeType="1"/>
            </p:cNvSpPr>
            <p:nvPr/>
          </p:nvSpPr>
          <p:spPr bwMode="auto">
            <a:xfrm flipV="1">
              <a:off x="1400" y="613"/>
              <a:ext cx="0" cy="1081"/>
            </a:xfrm>
            <a:prstGeom prst="line">
              <a:avLst/>
            </a:prstGeom>
            <a:noFill/>
            <a:ln w="1428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 name="Rectangle 12"/>
            <p:cNvSpPr>
              <a:spLocks noChangeArrowheads="1"/>
            </p:cNvSpPr>
            <p:nvPr/>
          </p:nvSpPr>
          <p:spPr bwMode="auto">
            <a:xfrm>
              <a:off x="249" y="699"/>
              <a:ext cx="856"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Total Households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249" y="905"/>
              <a:ext cx="1044"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Direct Backlog Needs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249" y="1112"/>
              <a:ext cx="963"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Functionality Needs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249" y="1318"/>
              <a:ext cx="1223"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New Infrastructure Needs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6"/>
            <p:cNvSpPr>
              <a:spLocks noChangeArrowheads="1"/>
            </p:cNvSpPr>
            <p:nvPr/>
          </p:nvSpPr>
          <p:spPr bwMode="auto">
            <a:xfrm>
              <a:off x="249" y="1525"/>
              <a:ext cx="80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Resource Needs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1394" y="699"/>
              <a:ext cx="479"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1 222 659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1476" y="905"/>
              <a:ext cx="39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593 781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1476" y="1112"/>
              <a:ext cx="39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607 629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1476" y="1318"/>
              <a:ext cx="39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444 642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1476" y="1525"/>
              <a:ext cx="39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216 168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1960" y="905"/>
              <a:ext cx="31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48.5%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1960" y="1112"/>
              <a:ext cx="31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49.7%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1960" y="1318"/>
              <a:ext cx="31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36.3%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1960" y="1525"/>
              <a:ext cx="31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17.6%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Line 26"/>
            <p:cNvSpPr>
              <a:spLocks noChangeShapeType="1"/>
            </p:cNvSpPr>
            <p:nvPr/>
          </p:nvSpPr>
          <p:spPr bwMode="auto">
            <a:xfrm>
              <a:off x="1951" y="830"/>
              <a:ext cx="0" cy="862"/>
            </a:xfrm>
            <a:prstGeom prst="line">
              <a:avLst/>
            </a:prstGeom>
            <a:noFill/>
            <a:ln w="14288">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ZA"/>
            </a:p>
          </p:txBody>
        </p:sp>
      </p:grpSp>
      <p:sp>
        <p:nvSpPr>
          <p:cNvPr id="31" name="Slide Number Placeholder 30"/>
          <p:cNvSpPr>
            <a:spLocks noGrp="1"/>
          </p:cNvSpPr>
          <p:nvPr>
            <p:ph type="sldNum" sz="quarter" idx="12"/>
          </p:nvPr>
        </p:nvSpPr>
        <p:spPr/>
        <p:txBody>
          <a:bodyPr/>
          <a:lstStyle/>
          <a:p>
            <a:fld id="{F0928AB2-B69A-47A6-B428-B66F316D88B4}" type="slidenum">
              <a:rPr lang="en-US" smtClean="0"/>
              <a:pPr/>
              <a:t>6</a:t>
            </a:fld>
            <a:endParaRPr lang="en-US"/>
          </a:p>
        </p:txBody>
      </p:sp>
    </p:spTree>
    <p:extLst>
      <p:ext uri="{BB962C8B-B14F-4D97-AF65-F5344CB8AC3E}">
        <p14:creationId xmlns:p14="http://schemas.microsoft.com/office/powerpoint/2010/main" xmlns="" val="2507598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838" y="0"/>
            <a:ext cx="10850562" cy="575035"/>
          </a:xfrm>
        </p:spPr>
        <p:txBody>
          <a:bodyPr/>
          <a:lstStyle/>
          <a:p>
            <a:r>
              <a:rPr lang="en-ZA" sz="3600" dirty="0">
                <a:solidFill>
                  <a:prstClr val="black"/>
                </a:solidFill>
                <a:ea typeface="ＭＳ Ｐゴシック" charset="0"/>
              </a:rPr>
              <a:t>Water Services Infrastructure Grant</a:t>
            </a:r>
            <a:endParaRPr lang="en-ZA" sz="3600"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60</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nvPr>
        </p:nvGraphicFramePr>
        <p:xfrm>
          <a:off x="731840" y="619220"/>
          <a:ext cx="10850560" cy="5688839"/>
        </p:xfrm>
        <a:graphic>
          <a:graphicData uri="http://schemas.openxmlformats.org/drawingml/2006/table">
            <a:tbl>
              <a:tblPr firstRow="1" bandRow="1">
                <a:tableStyleId>{5C22544A-7EE6-4342-B048-85BDC9FD1C3A}</a:tableStyleId>
              </a:tblPr>
              <a:tblGrid>
                <a:gridCol w="1558873">
                  <a:extLst>
                    <a:ext uri="{9D8B030D-6E8A-4147-A177-3AD203B41FA5}">
                      <a16:colId xmlns:a16="http://schemas.microsoft.com/office/drawing/2014/main" xmlns="" val="20000"/>
                    </a:ext>
                  </a:extLst>
                </a:gridCol>
                <a:gridCol w="1517716">
                  <a:extLst>
                    <a:ext uri="{9D8B030D-6E8A-4147-A177-3AD203B41FA5}">
                      <a16:colId xmlns:a16="http://schemas.microsoft.com/office/drawing/2014/main" xmlns="" val="20001"/>
                    </a:ext>
                  </a:extLst>
                </a:gridCol>
                <a:gridCol w="3433747">
                  <a:extLst>
                    <a:ext uri="{9D8B030D-6E8A-4147-A177-3AD203B41FA5}">
                      <a16:colId xmlns:a16="http://schemas.microsoft.com/office/drawing/2014/main" xmlns="" val="20002"/>
                    </a:ext>
                  </a:extLst>
                </a:gridCol>
                <a:gridCol w="2170112">
                  <a:extLst>
                    <a:ext uri="{9D8B030D-6E8A-4147-A177-3AD203B41FA5}">
                      <a16:colId xmlns:a16="http://schemas.microsoft.com/office/drawing/2014/main" xmlns="" val="20003"/>
                    </a:ext>
                  </a:extLst>
                </a:gridCol>
                <a:gridCol w="2170112">
                  <a:extLst>
                    <a:ext uri="{9D8B030D-6E8A-4147-A177-3AD203B41FA5}">
                      <a16:colId xmlns:a16="http://schemas.microsoft.com/office/drawing/2014/main" xmlns="" val="20004"/>
                    </a:ext>
                  </a:extLst>
                </a:gridCol>
              </a:tblGrid>
              <a:tr h="352889">
                <a:tc>
                  <a:txBody>
                    <a:bodyPr/>
                    <a:lstStyle/>
                    <a:p>
                      <a:pPr algn="ctr"/>
                      <a:r>
                        <a:rPr lang="en-ZA" sz="1600" dirty="0">
                          <a:latin typeface="Arial" panose="020B0604020202020204" pitchFamily="34" charset="0"/>
                          <a:cs typeface="Arial" panose="020B0604020202020204" pitchFamily="34" charset="0"/>
                        </a:rPr>
                        <a:t>District Municipality</a:t>
                      </a:r>
                    </a:p>
                  </a:txBody>
                  <a:tcPr anchor="ctr"/>
                </a:tc>
                <a:tc>
                  <a:txBody>
                    <a:bodyPr/>
                    <a:lstStyle/>
                    <a:p>
                      <a:pPr algn="ctr"/>
                      <a:r>
                        <a:rPr lang="en-ZA" sz="1600" dirty="0">
                          <a:latin typeface="Arial" panose="020B0604020202020204" pitchFamily="34" charset="0"/>
                          <a:cs typeface="Arial" panose="020B0604020202020204" pitchFamily="34" charset="0"/>
                        </a:rPr>
                        <a:t>Local Municipality</a:t>
                      </a:r>
                    </a:p>
                  </a:txBody>
                  <a:tcPr anchor="ctr"/>
                </a:tc>
                <a:tc>
                  <a:txBody>
                    <a:bodyPr/>
                    <a:lstStyle/>
                    <a:p>
                      <a:pPr algn="ctr"/>
                      <a:r>
                        <a:rPr lang="en-ZA" sz="1600" dirty="0">
                          <a:latin typeface="Arial" panose="020B0604020202020204" pitchFamily="34" charset="0"/>
                          <a:cs typeface="Arial" panose="020B0604020202020204" pitchFamily="34" charset="0"/>
                        </a:rPr>
                        <a:t>Project name</a:t>
                      </a:r>
                    </a:p>
                  </a:txBody>
                  <a:tcPr anchor="ctr"/>
                </a:tc>
                <a:tc>
                  <a:txBody>
                    <a:bodyPr/>
                    <a:lstStyle/>
                    <a:p>
                      <a:pPr algn="ctr"/>
                      <a:r>
                        <a:rPr lang="en-US" sz="1600" dirty="0">
                          <a:latin typeface="Arial" panose="020B0604020202020204" pitchFamily="34" charset="0"/>
                          <a:cs typeface="Arial" panose="020B0604020202020204" pitchFamily="34" charset="0"/>
                        </a:rPr>
                        <a:t>Stage</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latin typeface="Arial" panose="020B0604020202020204" pitchFamily="34" charset="0"/>
                          <a:cs typeface="Arial" panose="020B0604020202020204" pitchFamily="34" charset="0"/>
                        </a:rPr>
                        <a:t>2020/21 allocation in</a:t>
                      </a:r>
                      <a:r>
                        <a:rPr lang="en-ZA" sz="1600" baseline="0" dirty="0">
                          <a:latin typeface="Arial" panose="020B0604020202020204" pitchFamily="34" charset="0"/>
                          <a:cs typeface="Arial" panose="020B0604020202020204" pitchFamily="34" charset="0"/>
                        </a:rPr>
                        <a:t> R’000</a:t>
                      </a:r>
                      <a:endParaRPr lang="en-ZA"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429536">
                <a:tc rowSpan="14">
                  <a:txBody>
                    <a:bodyPr/>
                    <a:lstStyle/>
                    <a:p>
                      <a:pPr algn="ctr"/>
                      <a:r>
                        <a:rPr lang="en-ZA" sz="1400" dirty="0">
                          <a:latin typeface="Arial" panose="020B0604020202020204" pitchFamily="34" charset="0"/>
                          <a:cs typeface="Arial" panose="020B0604020202020204" pitchFamily="34" charset="0"/>
                        </a:rPr>
                        <a:t>Bojanala</a:t>
                      </a:r>
                    </a:p>
                  </a:txBody>
                  <a:tcPr anchor="ctr"/>
                </a:tc>
                <a:tc rowSpan="14">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Rustenburg</a:t>
                      </a:r>
                    </a:p>
                  </a:txBody>
                  <a:tcPr marL="2863" marR="2863" marT="2863" marB="0" anchor="ctr"/>
                </a:tc>
                <a:tc>
                  <a:txBody>
                    <a:bodyPr/>
                    <a:lstStyle/>
                    <a:p>
                      <a:pPr algn="l" fontAlgn="ctr"/>
                      <a:r>
                        <a:rPr lang="en-US" sz="1200" b="0" i="0" u="none" strike="noStrike" dirty="0">
                          <a:solidFill>
                            <a:srgbClr val="000000"/>
                          </a:solidFill>
                          <a:effectLst/>
                          <a:latin typeface="Arial"/>
                        </a:rPr>
                        <a:t>Upgrading of Marikana Outfall Sewer &amp; </a:t>
                      </a:r>
                      <a:r>
                        <a:rPr lang="en-US" sz="1200" b="0" i="0" u="none" strike="noStrike" dirty="0" smtClean="0">
                          <a:solidFill>
                            <a:srgbClr val="000000"/>
                          </a:solidFill>
                          <a:effectLst/>
                          <a:latin typeface="Arial"/>
                        </a:rPr>
                        <a:t>Pumpstation</a:t>
                      </a:r>
                      <a:endParaRPr lang="en-US" sz="1200" b="0" i="0" u="none" strike="noStrike" dirty="0">
                        <a:solidFill>
                          <a:srgbClr val="000000"/>
                        </a:solidFill>
                        <a:effectLst/>
                        <a:latin typeface="Arial"/>
                      </a:endParaRP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fontAlgn="ctr"/>
                      <a:r>
                        <a:rPr lang="en-US" sz="1100" b="1" i="0" u="none" strike="noStrike" dirty="0" smtClean="0">
                          <a:solidFill>
                            <a:srgbClr val="000000"/>
                          </a:solidFill>
                          <a:effectLst/>
                          <a:latin typeface="Arial"/>
                        </a:rPr>
                        <a:t>6,000,000.00</a:t>
                      </a:r>
                      <a:endParaRPr lang="en-US" sz="11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1"/>
                  </a:ext>
                </a:extLst>
              </a:tr>
              <a:tr h="370992">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The Augmentation of Water Supply to Nkandla </a:t>
                      </a:r>
                      <a:r>
                        <a:rPr lang="en-US" sz="1200" b="0" i="0" u="none" strike="noStrike" dirty="0" smtClean="0">
                          <a:solidFill>
                            <a:srgbClr val="000000"/>
                          </a:solidFill>
                          <a:effectLst/>
                          <a:latin typeface="Arial"/>
                        </a:rPr>
                        <a:t>area</a:t>
                      </a:r>
                      <a:endParaRPr lang="en-US" sz="1200" b="0" i="0" u="none" strike="noStrike" dirty="0">
                        <a:solidFill>
                          <a:srgbClr val="000000"/>
                        </a:solidFill>
                        <a:effectLst/>
                        <a:latin typeface="Arial"/>
                      </a:endParaRP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Procurement</a:t>
                      </a:r>
                      <a:r>
                        <a:rPr lang="en-ZA" sz="1100" b="0" i="0" u="none" strike="noStrike" baseline="0" dirty="0">
                          <a:solidFill>
                            <a:srgbClr val="000000"/>
                          </a:solidFill>
                          <a:effectLst/>
                          <a:latin typeface="Arial" panose="020B0604020202020204" pitchFamily="34" charset="0"/>
                          <a:cs typeface="Arial" panose="020B0604020202020204" pitchFamily="34" charset="0"/>
                        </a:rPr>
                        <a:t>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r" fontAlgn="ctr"/>
                      <a:r>
                        <a:rPr lang="en-US" sz="1100" b="1" i="0" u="none" strike="noStrike" dirty="0" smtClean="0">
                          <a:solidFill>
                            <a:srgbClr val="000000"/>
                          </a:solidFill>
                          <a:effectLst/>
                          <a:latin typeface="Arial"/>
                        </a:rPr>
                        <a:t>7,000,000.00</a:t>
                      </a:r>
                      <a:endParaRPr lang="en-US" sz="11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2"/>
                  </a:ext>
                </a:extLst>
              </a:tr>
              <a:tr h="361373">
                <a:tc vMerge="1">
                  <a:txBody>
                    <a:bodyPr/>
                    <a:lstStyle/>
                    <a:p>
                      <a:endParaRPr lang="en-ZA"/>
                    </a:p>
                  </a:txBody>
                  <a:tcPr/>
                </a:tc>
                <a:tc vMerge="1">
                  <a:txBody>
                    <a:bodyPr/>
                    <a:lstStyle/>
                    <a:p>
                      <a:endParaRPr lang="en-ZA"/>
                    </a:p>
                  </a:txBody>
                  <a:tcPr/>
                </a:tc>
                <a:tc>
                  <a:txBody>
                    <a:bodyPr/>
                    <a:lstStyle/>
                    <a:p>
                      <a:pPr algn="l" fontAlgn="ctr"/>
                      <a:r>
                        <a:rPr lang="en-US" sz="1200" b="0" i="0" u="none" strike="noStrike" dirty="0">
                          <a:solidFill>
                            <a:srgbClr val="000000"/>
                          </a:solidFill>
                          <a:effectLst/>
                          <a:latin typeface="Arial"/>
                        </a:rPr>
                        <a:t>The Augmentation of Water Supply to Freedom Park </a:t>
                      </a: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Procurement </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7,000,000.00</a:t>
                      </a:r>
                    </a:p>
                  </a:txBody>
                  <a:tcPr marL="9525" marR="9525" marT="9525" marB="0" anchor="ctr"/>
                </a:tc>
                <a:extLst>
                  <a:ext uri="{0D108BD9-81ED-4DB2-BD59-A6C34878D82A}">
                    <a16:rowId xmlns:a16="http://schemas.microsoft.com/office/drawing/2014/main" xmlns="" val="10003"/>
                  </a:ext>
                </a:extLst>
              </a:tr>
              <a:tr h="449980">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Rustenburg CBD AC Replacement and Aged Water Meters &amp; </a:t>
                      </a:r>
                      <a:r>
                        <a:rPr lang="en-US" sz="1200" b="0" i="0" u="none" strike="noStrike" dirty="0" smtClean="0">
                          <a:solidFill>
                            <a:srgbClr val="000000"/>
                          </a:solidFill>
                          <a:effectLst/>
                          <a:latin typeface="Arial"/>
                        </a:rPr>
                        <a:t>Connections</a:t>
                      </a:r>
                      <a:endParaRPr lang="en-US" sz="1200" b="0" i="0" u="none" strike="noStrike" dirty="0">
                        <a:solidFill>
                          <a:srgbClr val="000000"/>
                        </a:solidFill>
                        <a:effectLst/>
                        <a:latin typeface="Arial"/>
                      </a:endParaRP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Procurement </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500,000.00</a:t>
                      </a:r>
                    </a:p>
                  </a:txBody>
                  <a:tcPr marL="9525" marR="9525" marT="9525" marB="0" anchor="ctr"/>
                </a:tc>
                <a:extLst>
                  <a:ext uri="{0D108BD9-81ED-4DB2-BD59-A6C34878D82A}">
                    <a16:rowId xmlns:a16="http://schemas.microsoft.com/office/drawing/2014/main" xmlns="" val="10004"/>
                  </a:ext>
                </a:extLst>
              </a:tr>
              <a:tr h="216590">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err="1">
                          <a:solidFill>
                            <a:srgbClr val="000000"/>
                          </a:solidFill>
                          <a:effectLst/>
                          <a:latin typeface="Arial"/>
                        </a:rPr>
                        <a:t>Dinie</a:t>
                      </a:r>
                      <a:r>
                        <a:rPr lang="en-US" sz="1200" b="0" i="0" u="none" strike="noStrike" dirty="0">
                          <a:solidFill>
                            <a:srgbClr val="000000"/>
                          </a:solidFill>
                          <a:effectLst/>
                          <a:latin typeface="Arial"/>
                        </a:rPr>
                        <a:t> Estates - Water supply -Phase 2</a:t>
                      </a: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fontAlgn="ctr"/>
                      <a:r>
                        <a:rPr lang="en-US" sz="1100" b="1" i="0" u="none" strike="noStrike" dirty="0" smtClean="0">
                          <a:solidFill>
                            <a:srgbClr val="000000"/>
                          </a:solidFill>
                          <a:effectLst/>
                          <a:latin typeface="Arial"/>
                        </a:rPr>
                        <a:t>2,500,000.00</a:t>
                      </a:r>
                      <a:endParaRPr lang="en-US" sz="11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5"/>
                  </a:ext>
                </a:extLst>
              </a:tr>
              <a:tr h="3613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Lekgalong  - Water supply Phase </a:t>
                      </a:r>
                      <a:r>
                        <a:rPr lang="en-US" sz="1200" b="0" i="0" u="none" strike="noStrike" dirty="0" smtClean="0">
                          <a:solidFill>
                            <a:srgbClr val="000000"/>
                          </a:solidFill>
                          <a:effectLst/>
                          <a:latin typeface="Arial"/>
                        </a:rPr>
                        <a:t>5</a:t>
                      </a:r>
                      <a:endParaRPr lang="en-US" sz="1200" b="0" i="0" u="none" strike="noStrike" dirty="0">
                        <a:solidFill>
                          <a:srgbClr val="000000"/>
                        </a:solidFill>
                        <a:effectLst/>
                        <a:latin typeface="Arial"/>
                      </a:endParaRP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2,500,000.00</a:t>
                      </a:r>
                    </a:p>
                  </a:txBody>
                  <a:tcPr marL="9525" marR="9525" marT="9525" marB="0" anchor="ctr"/>
                </a:tc>
                <a:extLst>
                  <a:ext uri="{0D108BD9-81ED-4DB2-BD59-A6C34878D82A}">
                    <a16:rowId xmlns:a16="http://schemas.microsoft.com/office/drawing/2014/main" xmlns="" val="10006"/>
                  </a:ext>
                </a:extLst>
              </a:tr>
              <a:tr h="3613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Makolokwe - Water supply Phase </a:t>
                      </a:r>
                      <a:r>
                        <a:rPr lang="en-US" sz="1200" b="0" i="0" u="none" strike="noStrike" dirty="0" smtClean="0">
                          <a:solidFill>
                            <a:srgbClr val="000000"/>
                          </a:solidFill>
                          <a:effectLst/>
                          <a:latin typeface="Arial"/>
                        </a:rPr>
                        <a:t>2</a:t>
                      </a:r>
                      <a:endParaRPr lang="en-US" sz="1200" b="0" i="0" u="none" strike="noStrike" dirty="0">
                        <a:solidFill>
                          <a:srgbClr val="000000"/>
                        </a:solidFill>
                        <a:effectLst/>
                        <a:latin typeface="Arial"/>
                      </a:endParaRP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fontAlgn="ctr"/>
                      <a:r>
                        <a:rPr lang="en-US" sz="1100" b="1" i="0" u="none" strike="noStrike" dirty="0" smtClean="0">
                          <a:solidFill>
                            <a:srgbClr val="000000"/>
                          </a:solidFill>
                          <a:effectLst/>
                          <a:latin typeface="Arial"/>
                        </a:rPr>
                        <a:t>2,500,000.00</a:t>
                      </a:r>
                      <a:endParaRPr lang="en-US" sz="11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7"/>
                  </a:ext>
                </a:extLst>
              </a:tr>
              <a:tr h="3613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Erection of A 3MLSteel Tank At </a:t>
                      </a:r>
                      <a:br>
                        <a:rPr lang="en-US" sz="1200" b="0" i="0" u="none" strike="noStrike" dirty="0">
                          <a:solidFill>
                            <a:srgbClr val="000000"/>
                          </a:solidFill>
                          <a:effectLst/>
                          <a:latin typeface="Arial"/>
                        </a:rPr>
                      </a:br>
                      <a:r>
                        <a:rPr lang="en-US" sz="1200" b="0" i="0" u="none" strike="noStrike" dirty="0" err="1">
                          <a:solidFill>
                            <a:srgbClr val="000000"/>
                          </a:solidFill>
                          <a:effectLst/>
                          <a:latin typeface="Arial"/>
                        </a:rPr>
                        <a:t>Tierkloof</a:t>
                      </a:r>
                      <a:endParaRPr lang="en-US" sz="1200" b="0" i="0" u="none" strike="noStrike" dirty="0">
                        <a:solidFill>
                          <a:srgbClr val="000000"/>
                        </a:solidFill>
                        <a:effectLst/>
                        <a:latin typeface="Arial"/>
                      </a:endParaRPr>
                    </a:p>
                  </a:txBody>
                  <a:tcPr marL="9525" marR="9525" marT="9525" marB="0"/>
                </a:tc>
                <a:tc>
                  <a:txBody>
                    <a:bodyPr/>
                    <a:lstStyle/>
                    <a:p>
                      <a:pPr algn="l" fontAlgn="ctr"/>
                      <a:r>
                        <a:rPr lang="en-ZA" sz="11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1,000,000.00</a:t>
                      </a:r>
                    </a:p>
                  </a:txBody>
                  <a:tcPr marL="9525" marR="9525" marT="9525" marB="0" anchor="ctr"/>
                </a:tc>
                <a:extLst>
                  <a:ext uri="{0D108BD9-81ED-4DB2-BD59-A6C34878D82A}">
                    <a16:rowId xmlns:a16="http://schemas.microsoft.com/office/drawing/2014/main" xmlns="" val="10008"/>
                  </a:ext>
                </a:extLst>
              </a:tr>
              <a:tr h="3613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Upgrading </a:t>
                      </a:r>
                      <a:r>
                        <a:rPr lang="en-US" sz="1200" b="0" i="0" u="none" strike="noStrike" dirty="0" err="1">
                          <a:solidFill>
                            <a:srgbClr val="000000"/>
                          </a:solidFill>
                          <a:effectLst/>
                          <a:latin typeface="Arial"/>
                        </a:rPr>
                        <a:t>opf</a:t>
                      </a:r>
                      <a:r>
                        <a:rPr lang="en-US" sz="1200" b="0" i="0" u="none" strike="noStrike" dirty="0">
                          <a:solidFill>
                            <a:srgbClr val="000000"/>
                          </a:solidFill>
                          <a:effectLst/>
                          <a:latin typeface="Arial"/>
                        </a:rPr>
                        <a:t> Water Supply </a:t>
                      </a:r>
                      <a:br>
                        <a:rPr lang="en-US" sz="1200" b="0" i="0" u="none" strike="noStrike" dirty="0">
                          <a:solidFill>
                            <a:srgbClr val="000000"/>
                          </a:solidFill>
                          <a:effectLst/>
                          <a:latin typeface="Arial"/>
                        </a:rPr>
                      </a:br>
                      <a:r>
                        <a:rPr lang="en-US" sz="1200" b="0" i="0" u="none" strike="noStrike" dirty="0">
                          <a:solidFill>
                            <a:srgbClr val="000000"/>
                          </a:solidFill>
                          <a:effectLst/>
                          <a:latin typeface="Arial"/>
                        </a:rPr>
                        <a:t>Infrastructure in </a:t>
                      </a:r>
                      <a:r>
                        <a:rPr lang="en-US" sz="1200" b="0" i="0" u="none" strike="noStrike" dirty="0" err="1">
                          <a:solidFill>
                            <a:srgbClr val="000000"/>
                          </a:solidFill>
                          <a:effectLst/>
                          <a:latin typeface="Arial"/>
                        </a:rPr>
                        <a:t>Syferbult</a:t>
                      </a:r>
                      <a:endParaRPr lang="en-US" sz="1200" b="0" i="0" u="none" strike="noStrike" dirty="0">
                        <a:solidFill>
                          <a:srgbClr val="000000"/>
                        </a:solidFill>
                        <a:effectLst/>
                        <a:latin typeface="Arial"/>
                      </a:endParaRPr>
                    </a:p>
                  </a:txBody>
                  <a:tcPr marL="9525" marR="9525" marT="952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Procurement</a:t>
                      </a:r>
                      <a:r>
                        <a:rPr lang="en-ZA" sz="1100" b="0" i="0" u="none" strike="noStrike" baseline="0" dirty="0">
                          <a:solidFill>
                            <a:srgbClr val="000000"/>
                          </a:solidFill>
                          <a:effectLst/>
                          <a:latin typeface="Arial" panose="020B0604020202020204" pitchFamily="34" charset="0"/>
                          <a:cs typeface="Arial" panose="020B0604020202020204" pitchFamily="34" charset="0"/>
                        </a:rPr>
                        <a:t>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2,700,000.00</a:t>
                      </a:r>
                    </a:p>
                  </a:txBody>
                  <a:tcPr marL="9525" marR="9525" marT="9525" marB="0" anchor="ctr"/>
                </a:tc>
                <a:extLst>
                  <a:ext uri="{0D108BD9-81ED-4DB2-BD59-A6C34878D82A}">
                    <a16:rowId xmlns:a16="http://schemas.microsoft.com/office/drawing/2014/main" xmlns="" val="10009"/>
                  </a:ext>
                </a:extLst>
              </a:tr>
              <a:tr h="3613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err="1">
                          <a:solidFill>
                            <a:srgbClr val="000000"/>
                          </a:solidFill>
                          <a:effectLst/>
                          <a:latin typeface="Arial"/>
                        </a:rPr>
                        <a:t>Marikana:Maditlokwe</a:t>
                      </a:r>
                      <a:r>
                        <a:rPr lang="en-US" sz="1200" b="0" i="0" u="none" strike="noStrike" dirty="0">
                          <a:solidFill>
                            <a:srgbClr val="000000"/>
                          </a:solidFill>
                          <a:effectLst/>
                          <a:latin typeface="Arial"/>
                        </a:rPr>
                        <a:t> Informal </a:t>
                      </a:r>
                      <a:br>
                        <a:rPr lang="en-US" sz="1200" b="0" i="0" u="none" strike="noStrike" dirty="0">
                          <a:solidFill>
                            <a:srgbClr val="000000"/>
                          </a:solidFill>
                          <a:effectLst/>
                          <a:latin typeface="Arial"/>
                        </a:rPr>
                      </a:br>
                      <a:r>
                        <a:rPr lang="en-US" sz="1200" b="0" i="0" u="none" strike="noStrike" dirty="0">
                          <a:solidFill>
                            <a:srgbClr val="000000"/>
                          </a:solidFill>
                          <a:effectLst/>
                          <a:latin typeface="Arial"/>
                        </a:rPr>
                        <a:t>Settlement</a:t>
                      </a:r>
                    </a:p>
                  </a:txBody>
                  <a:tcPr marL="9525" marR="9525" marT="952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Construction</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4,000,000.00</a:t>
                      </a:r>
                    </a:p>
                  </a:txBody>
                  <a:tcPr marL="9525" marR="9525" marT="9525" marB="0" anchor="ctr"/>
                </a:tc>
                <a:extLst>
                  <a:ext uri="{0D108BD9-81ED-4DB2-BD59-A6C34878D82A}">
                    <a16:rowId xmlns:a16="http://schemas.microsoft.com/office/drawing/2014/main" xmlns="" val="10010"/>
                  </a:ext>
                </a:extLst>
              </a:tr>
              <a:tr h="309278">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Provision of Temporary Water Supply in </a:t>
                      </a:r>
                      <a:r>
                        <a:rPr lang="en-US" sz="1200" b="0" i="0" u="none" strike="noStrike" dirty="0" smtClean="0">
                          <a:solidFill>
                            <a:srgbClr val="000000"/>
                          </a:solidFill>
                          <a:effectLst/>
                          <a:latin typeface="Arial"/>
                        </a:rPr>
                        <a:t>Rietvlei</a:t>
                      </a:r>
                      <a:endParaRPr lang="en-US" sz="1200" b="0" i="0" u="none" strike="noStrike" dirty="0">
                        <a:solidFill>
                          <a:srgbClr val="000000"/>
                        </a:solidFill>
                        <a:effectLst/>
                        <a:latin typeface="Arial"/>
                      </a:endParaRPr>
                    </a:p>
                  </a:txBody>
                  <a:tcPr marL="9525" marR="9525" marT="952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Construction</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700,000.00</a:t>
                      </a:r>
                    </a:p>
                  </a:txBody>
                  <a:tcPr marL="9525" marR="9525" marT="9525" marB="0" anchor="ctr"/>
                </a:tc>
                <a:extLst>
                  <a:ext uri="{0D108BD9-81ED-4DB2-BD59-A6C34878D82A}">
                    <a16:rowId xmlns:a16="http://schemas.microsoft.com/office/drawing/2014/main" xmlns="" val="10011"/>
                  </a:ext>
                </a:extLst>
              </a:tr>
              <a:tr h="3613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The augmentation of water supply to the Boschfontein</a:t>
                      </a:r>
                    </a:p>
                  </a:txBody>
                  <a:tcPr marL="9525" marR="9525" marT="952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Construction</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3,400,000.00</a:t>
                      </a:r>
                    </a:p>
                  </a:txBody>
                  <a:tcPr marL="9525" marR="9525" marT="9525" marB="0" anchor="ctr"/>
                </a:tc>
                <a:extLst>
                  <a:ext uri="{0D108BD9-81ED-4DB2-BD59-A6C34878D82A}">
                    <a16:rowId xmlns:a16="http://schemas.microsoft.com/office/drawing/2014/main" xmlns="" val="10012"/>
                  </a:ext>
                </a:extLst>
              </a:tr>
              <a:tr h="185273">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Provision of water supply in Phoane </a:t>
                      </a:r>
                    </a:p>
                  </a:txBody>
                  <a:tcPr marL="9525" marR="9525" marT="952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Construction</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1,700,000.00</a:t>
                      </a:r>
                    </a:p>
                  </a:txBody>
                  <a:tcPr marL="9525" marR="9525" marT="9525" marB="0" anchor="ctr"/>
                </a:tc>
                <a:extLst>
                  <a:ext uri="{0D108BD9-81ED-4DB2-BD59-A6C34878D82A}">
                    <a16:rowId xmlns:a16="http://schemas.microsoft.com/office/drawing/2014/main" xmlns="" val="10013"/>
                  </a:ext>
                </a:extLst>
              </a:tr>
              <a:tr h="537474">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Arial"/>
                        </a:rPr>
                        <a:t>Water Conservation and Demand </a:t>
                      </a:r>
                      <a:br>
                        <a:rPr lang="en-US" sz="1200" b="0" i="0" u="none" strike="noStrike" dirty="0">
                          <a:solidFill>
                            <a:srgbClr val="000000"/>
                          </a:solidFill>
                          <a:effectLst/>
                          <a:latin typeface="Arial"/>
                        </a:rPr>
                      </a:br>
                      <a:r>
                        <a:rPr lang="en-US" sz="1200" b="0" i="0" u="none" strike="noStrike" dirty="0">
                          <a:solidFill>
                            <a:srgbClr val="000000"/>
                          </a:solidFill>
                          <a:effectLst/>
                          <a:latin typeface="Arial"/>
                        </a:rPr>
                        <a:t>Management (WCDM</a:t>
                      </a:r>
                      <a:r>
                        <a:rPr lang="en-US" sz="1200" b="0" i="0" u="none" strike="noStrike" dirty="0" smtClean="0">
                          <a:solidFill>
                            <a:srgbClr val="000000"/>
                          </a:solidFill>
                          <a:effectLst/>
                          <a:latin typeface="Arial"/>
                        </a:rPr>
                        <a:t>)</a:t>
                      </a:r>
                      <a:endParaRPr lang="en-US" sz="1200" b="0" i="0" u="none" strike="noStrike" dirty="0">
                        <a:solidFill>
                          <a:srgbClr val="000000"/>
                        </a:solidFill>
                        <a:effectLst/>
                        <a:latin typeface="Arial"/>
                      </a:endParaRPr>
                    </a:p>
                  </a:txBody>
                  <a:tcPr marL="9525" marR="9525" marT="9525"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Procurement </a:t>
                      </a:r>
                    </a:p>
                  </a:txBody>
                  <a:tcPr marL="2863" marR="2863" marT="2863" marB="0" anchor="ctr"/>
                </a:tc>
                <a:tc>
                  <a:txBody>
                    <a:bodyPr/>
                    <a:lstStyle/>
                    <a:p>
                      <a:pPr algn="r" fontAlgn="ctr"/>
                      <a:r>
                        <a:rPr lang="en-US" sz="1100" b="1" i="0" u="none" strike="noStrike" dirty="0" smtClean="0">
                          <a:solidFill>
                            <a:srgbClr val="000000"/>
                          </a:solidFill>
                          <a:effectLst/>
                          <a:latin typeface="Arial"/>
                        </a:rPr>
                        <a:t> </a:t>
                      </a:r>
                      <a:r>
                        <a:rPr lang="en-US" sz="1100" b="1" i="0" u="none" strike="noStrike" dirty="0">
                          <a:solidFill>
                            <a:srgbClr val="000000"/>
                          </a:solidFill>
                          <a:effectLst/>
                          <a:latin typeface="Arial"/>
                        </a:rPr>
                        <a:t>20,840,000.00</a:t>
                      </a:r>
                    </a:p>
                  </a:txBody>
                  <a:tcPr marL="9525" marR="9525" marT="9525"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1098880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838" y="0"/>
            <a:ext cx="10850562" cy="575035"/>
          </a:xfrm>
        </p:spPr>
        <p:txBody>
          <a:bodyPr/>
          <a:lstStyle/>
          <a:p>
            <a:r>
              <a:rPr lang="en-ZA" sz="3600" dirty="0">
                <a:solidFill>
                  <a:prstClr val="black"/>
                </a:solidFill>
                <a:ea typeface="ＭＳ Ｐゴシック" charset="0"/>
              </a:rPr>
              <a:t>Water Services Infrastructure Grant</a:t>
            </a:r>
            <a:endParaRPr lang="en-ZA" sz="3600"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61</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nvPr>
        </p:nvGraphicFramePr>
        <p:xfrm>
          <a:off x="731840" y="619220"/>
          <a:ext cx="10850560" cy="5379012"/>
        </p:xfrm>
        <a:graphic>
          <a:graphicData uri="http://schemas.openxmlformats.org/drawingml/2006/table">
            <a:tbl>
              <a:tblPr firstRow="1" bandRow="1">
                <a:tableStyleId>{5C22544A-7EE6-4342-B048-85BDC9FD1C3A}</a:tableStyleId>
              </a:tblPr>
              <a:tblGrid>
                <a:gridCol w="1558873">
                  <a:extLst>
                    <a:ext uri="{9D8B030D-6E8A-4147-A177-3AD203B41FA5}">
                      <a16:colId xmlns:a16="http://schemas.microsoft.com/office/drawing/2014/main" xmlns="" val="20000"/>
                    </a:ext>
                  </a:extLst>
                </a:gridCol>
                <a:gridCol w="1517716">
                  <a:extLst>
                    <a:ext uri="{9D8B030D-6E8A-4147-A177-3AD203B41FA5}">
                      <a16:colId xmlns:a16="http://schemas.microsoft.com/office/drawing/2014/main" xmlns="" val="20001"/>
                    </a:ext>
                  </a:extLst>
                </a:gridCol>
                <a:gridCol w="4194928">
                  <a:extLst>
                    <a:ext uri="{9D8B030D-6E8A-4147-A177-3AD203B41FA5}">
                      <a16:colId xmlns:a16="http://schemas.microsoft.com/office/drawing/2014/main" xmlns="" val="20002"/>
                    </a:ext>
                  </a:extLst>
                </a:gridCol>
                <a:gridCol w="1408931">
                  <a:extLst>
                    <a:ext uri="{9D8B030D-6E8A-4147-A177-3AD203B41FA5}">
                      <a16:colId xmlns:a16="http://schemas.microsoft.com/office/drawing/2014/main" xmlns="" val="20003"/>
                    </a:ext>
                  </a:extLst>
                </a:gridCol>
                <a:gridCol w="2170112">
                  <a:extLst>
                    <a:ext uri="{9D8B030D-6E8A-4147-A177-3AD203B41FA5}">
                      <a16:colId xmlns:a16="http://schemas.microsoft.com/office/drawing/2014/main" xmlns="" val="20004"/>
                    </a:ext>
                  </a:extLst>
                </a:gridCol>
              </a:tblGrid>
              <a:tr h="352889">
                <a:tc>
                  <a:txBody>
                    <a:bodyPr/>
                    <a:lstStyle/>
                    <a:p>
                      <a:pPr algn="ctr"/>
                      <a:r>
                        <a:rPr lang="en-ZA" sz="1600" dirty="0">
                          <a:latin typeface="Arial" panose="020B0604020202020204" pitchFamily="34" charset="0"/>
                          <a:cs typeface="Arial" panose="020B0604020202020204" pitchFamily="34" charset="0"/>
                        </a:rPr>
                        <a:t>District Municipality</a:t>
                      </a:r>
                    </a:p>
                  </a:txBody>
                  <a:tcPr anchor="ctr"/>
                </a:tc>
                <a:tc>
                  <a:txBody>
                    <a:bodyPr/>
                    <a:lstStyle/>
                    <a:p>
                      <a:pPr algn="ctr"/>
                      <a:r>
                        <a:rPr lang="en-ZA" sz="1600" dirty="0">
                          <a:latin typeface="Arial" panose="020B0604020202020204" pitchFamily="34" charset="0"/>
                          <a:cs typeface="Arial" panose="020B0604020202020204" pitchFamily="34" charset="0"/>
                        </a:rPr>
                        <a:t>Local Municipality</a:t>
                      </a:r>
                    </a:p>
                  </a:txBody>
                  <a:tcPr anchor="ctr"/>
                </a:tc>
                <a:tc>
                  <a:txBody>
                    <a:bodyPr/>
                    <a:lstStyle/>
                    <a:p>
                      <a:pPr algn="ctr"/>
                      <a:r>
                        <a:rPr lang="en-ZA" sz="1600" dirty="0">
                          <a:latin typeface="Arial" panose="020B0604020202020204" pitchFamily="34" charset="0"/>
                          <a:cs typeface="Arial" panose="020B0604020202020204" pitchFamily="34" charset="0"/>
                        </a:rPr>
                        <a:t>Project name</a:t>
                      </a:r>
                    </a:p>
                  </a:txBody>
                  <a:tcPr anchor="ctr"/>
                </a:tc>
                <a:tc>
                  <a:txBody>
                    <a:bodyPr/>
                    <a:lstStyle/>
                    <a:p>
                      <a:pPr algn="ctr"/>
                      <a:r>
                        <a:rPr lang="en-US" sz="1600" dirty="0">
                          <a:latin typeface="Arial" panose="020B0604020202020204" pitchFamily="34" charset="0"/>
                          <a:cs typeface="Arial" panose="020B0604020202020204" pitchFamily="34" charset="0"/>
                        </a:rPr>
                        <a:t>Stage</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latin typeface="Arial" panose="020B0604020202020204" pitchFamily="34" charset="0"/>
                          <a:cs typeface="Arial" panose="020B0604020202020204" pitchFamily="34" charset="0"/>
                        </a:rPr>
                        <a:t>2020/21 allocation in</a:t>
                      </a:r>
                      <a:r>
                        <a:rPr lang="en-ZA" sz="1600" baseline="0" dirty="0">
                          <a:latin typeface="Arial" panose="020B0604020202020204" pitchFamily="34" charset="0"/>
                          <a:cs typeface="Arial" panose="020B0604020202020204" pitchFamily="34" charset="0"/>
                        </a:rPr>
                        <a:t> R’000</a:t>
                      </a:r>
                      <a:endParaRPr lang="en-ZA"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370992">
                <a:tc rowSpan="13">
                  <a:txBody>
                    <a:bodyPr/>
                    <a:lstStyle/>
                    <a:p>
                      <a:pPr algn="ctr"/>
                      <a:r>
                        <a:rPr lang="en-ZA" sz="1600" dirty="0">
                          <a:latin typeface="Arial" panose="020B0604020202020204" pitchFamily="34" charset="0"/>
                          <a:cs typeface="Arial" panose="020B0604020202020204" pitchFamily="34" charset="0"/>
                        </a:rPr>
                        <a:t>Bojanala</a:t>
                      </a:r>
                    </a:p>
                  </a:txBody>
                  <a:tcPr anchor="ctr"/>
                </a:tc>
                <a:tc rowSpan="13">
                  <a:txBody>
                    <a:bodyPr/>
                    <a:lstStyle/>
                    <a:p>
                      <a:pPr algn="ctr" fontAlgn="ctr"/>
                      <a:r>
                        <a:rPr lang="en-ZA" sz="1600" b="0" i="0" u="none" strike="noStrike" dirty="0" err="1">
                          <a:solidFill>
                            <a:srgbClr val="000000"/>
                          </a:solidFill>
                          <a:effectLst/>
                          <a:latin typeface="Arial" panose="020B0604020202020204" pitchFamily="34" charset="0"/>
                          <a:cs typeface="Arial" panose="020B0604020202020204" pitchFamily="34" charset="0"/>
                        </a:rPr>
                        <a:t>Moretele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Pella Water Supply</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a:r>
                        <a:rPr lang="en-ZA" sz="1400" b="0" dirty="0" smtClean="0">
                          <a:latin typeface="Arial" panose="020B0604020202020204" pitchFamily="34" charset="0"/>
                          <a:cs typeface="Arial" panose="020B0604020202020204" pitchFamily="34" charset="0"/>
                        </a:rPr>
                        <a:t>15,375,074</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Tlokweng</a:t>
                      </a:r>
                      <a:r>
                        <a:rPr lang="en-US" sz="1400" b="0" i="0" u="none" strike="noStrike" dirty="0">
                          <a:solidFill>
                            <a:srgbClr val="000000"/>
                          </a:solidFill>
                          <a:effectLst/>
                          <a:latin typeface="Arial" panose="020B0604020202020204" pitchFamily="34" charset="0"/>
                          <a:cs typeface="Arial" panose="020B0604020202020204" pitchFamily="34" charset="0"/>
                        </a:rPr>
                        <a:t> Bulk Water Augmentation - Phase I</a:t>
                      </a:r>
                    </a:p>
                  </a:txBody>
                  <a:tcPr marL="9525" marR="9525" marT="9525" marB="0" anchor="ctr"/>
                </a:tc>
                <a:tc>
                  <a:txBody>
                    <a:bodyPr/>
                    <a:lstStyle/>
                    <a:p>
                      <a:pPr algn="l" fontAlgn="ctr"/>
                      <a:r>
                        <a:rPr lang="en-ZA" sz="1400" b="0" i="0" u="none" strike="noStrike">
                          <a:solidFill>
                            <a:srgbClr val="000000"/>
                          </a:solidFill>
                          <a:effectLst/>
                          <a:latin typeface="Arial" panose="020B0604020202020204" pitchFamily="34" charset="0"/>
                          <a:cs typeface="Arial" panose="020B0604020202020204" pitchFamily="34" charset="0"/>
                        </a:rPr>
                        <a:t>Construction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5,768,245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449980">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Tlokweng</a:t>
                      </a:r>
                      <a:r>
                        <a:rPr lang="en-US" sz="1400" b="0" i="0" u="none" strike="noStrike" dirty="0">
                          <a:solidFill>
                            <a:srgbClr val="000000"/>
                          </a:solidFill>
                          <a:effectLst/>
                          <a:latin typeface="Arial" panose="020B0604020202020204" pitchFamily="34" charset="0"/>
                          <a:cs typeface="Arial" panose="020B0604020202020204" pitchFamily="34" charset="0"/>
                        </a:rPr>
                        <a:t> Water Supply - Phase II</a:t>
                      </a:r>
                    </a:p>
                  </a:txBody>
                  <a:tcPr marL="9525" marR="9525" marT="9525" marB="0" anchor="ctr"/>
                </a:tc>
                <a:tc>
                  <a:txBody>
                    <a:bodyPr/>
                    <a:lstStyle/>
                    <a:p>
                      <a:pPr algn="l" fontAlgn="ctr"/>
                      <a:r>
                        <a:rPr lang="en-ZA" sz="1400" b="0" i="0" u="none" strike="noStrike">
                          <a:solidFill>
                            <a:srgbClr val="000000"/>
                          </a:solidFill>
                          <a:effectLst/>
                          <a:latin typeface="Arial" panose="020B0604020202020204" pitchFamily="34" charset="0"/>
                          <a:cs typeface="Arial" panose="020B0604020202020204" pitchFamily="34" charset="0"/>
                        </a:rPr>
                        <a:t>Construction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20,756,681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16590">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Ledig</a:t>
                      </a:r>
                      <a:r>
                        <a:rPr lang="en-US" sz="1400" b="0" i="0" u="none" strike="noStrike" dirty="0">
                          <a:solidFill>
                            <a:srgbClr val="000000"/>
                          </a:solidFill>
                          <a:effectLst/>
                          <a:latin typeface="Arial" panose="020B0604020202020204" pitchFamily="34" charset="0"/>
                          <a:cs typeface="Arial" panose="020B0604020202020204" pitchFamily="34" charset="0"/>
                        </a:rPr>
                        <a:t> Bulk Water Supply</a:t>
                      </a:r>
                    </a:p>
                  </a:txBody>
                  <a:tcPr marL="9525" marR="9525" marT="9525" marB="0" anchor="ctr"/>
                </a:tc>
                <a:tc>
                  <a:txBody>
                    <a:bodyPr/>
                    <a:lstStyle/>
                    <a:p>
                      <a:pPr algn="l" fontAlgn="ctr"/>
                      <a:r>
                        <a:rPr lang="en-ZA" sz="1400" b="0" i="0" u="none" strike="noStrike">
                          <a:solidFill>
                            <a:srgbClr val="000000"/>
                          </a:solidFill>
                          <a:effectLst/>
                          <a:latin typeface="Arial" panose="020B0604020202020204" pitchFamily="34" charset="0"/>
                          <a:cs typeface="Arial" panose="020B0604020202020204" pitchFamily="34" charset="0"/>
                        </a:rPr>
                        <a:t>Construction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r"/>
                      <a:r>
                        <a:rPr lang="en-ZA" sz="1400" b="0" dirty="0" smtClean="0">
                          <a:latin typeface="Arial" panose="020B0604020202020204" pitchFamily="34" charset="0"/>
                          <a:cs typeface="Arial" panose="020B0604020202020204" pitchFamily="34" charset="0"/>
                        </a:rPr>
                        <a:t>4,000,00</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Lerome</a:t>
                      </a:r>
                      <a:r>
                        <a:rPr lang="en-US" sz="1400" b="0" i="0" u="none" strike="noStrike" dirty="0">
                          <a:solidFill>
                            <a:srgbClr val="000000"/>
                          </a:solidFill>
                          <a:effectLst/>
                          <a:latin typeface="Arial" panose="020B0604020202020204" pitchFamily="34" charset="0"/>
                          <a:cs typeface="Arial" panose="020B0604020202020204" pitchFamily="34" charset="0"/>
                        </a:rPr>
                        <a:t> Bulk Water Supply</a:t>
                      </a:r>
                    </a:p>
                  </a:txBody>
                  <a:tcPr marL="9525" marR="9525" marT="9525" marB="0" anchor="ctr"/>
                </a:tc>
                <a:tc>
                  <a:txBody>
                    <a:bodyPr/>
                    <a:lstStyle/>
                    <a:p>
                      <a:pPr algn="l" fontAlgn="ctr"/>
                      <a:r>
                        <a:rPr lang="en-ZA" sz="1400" b="0" i="0" u="none" strike="noStrike">
                          <a:solidFill>
                            <a:srgbClr val="000000"/>
                          </a:solidFill>
                          <a:effectLst/>
                          <a:latin typeface="Arial" panose="020B0604020202020204" pitchFamily="34" charset="0"/>
                          <a:cs typeface="Arial" panose="020B0604020202020204" pitchFamily="34" charset="0"/>
                        </a:rPr>
                        <a:t>Construction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r"/>
                      <a:r>
                        <a:rPr lang="en-ZA" sz="1400" b="0" dirty="0" smtClean="0">
                          <a:latin typeface="Arial" panose="020B0604020202020204" pitchFamily="34" charset="0"/>
                          <a:cs typeface="Arial" panose="020B0604020202020204" pitchFamily="34" charset="0"/>
                        </a:rPr>
                        <a:t>5,768,245</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Bulk Water Augmentation </a:t>
                      </a:r>
                      <a:r>
                        <a:rPr lang="en-US" sz="1400" b="0" i="0" u="none" strike="noStrike" dirty="0" err="1">
                          <a:solidFill>
                            <a:srgbClr val="000000"/>
                          </a:solidFill>
                          <a:effectLst/>
                          <a:latin typeface="Arial" panose="020B0604020202020204" pitchFamily="34" charset="0"/>
                          <a:cs typeface="Arial" panose="020B0604020202020204" pitchFamily="34" charset="0"/>
                        </a:rPr>
                        <a:t>Lerome</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Mositwana</a:t>
                      </a:r>
                      <a:r>
                        <a:rPr lang="en-US" sz="1400" b="0" i="0" u="none" strike="noStrike" dirty="0">
                          <a:solidFill>
                            <a:srgbClr val="000000"/>
                          </a:solidFill>
                          <a:effectLst/>
                          <a:latin typeface="Arial" panose="020B0604020202020204" pitchFamily="34" charset="0"/>
                          <a:cs typeface="Arial" panose="020B0604020202020204" pitchFamily="34" charset="0"/>
                        </a:rPr>
                        <a:t> Section)</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Construction </a:t>
                      </a:r>
                    </a:p>
                  </a:txBody>
                  <a:tcPr marL="2863" marR="2863" marT="2863" marB="0" anchor="ctr"/>
                </a:tc>
                <a:tc>
                  <a:txBody>
                    <a:bodyPr/>
                    <a:lstStyle/>
                    <a:p>
                      <a:pPr algn="r"/>
                      <a:r>
                        <a:rPr lang="en-ZA" sz="1400" b="0" dirty="0" smtClean="0">
                          <a:latin typeface="Arial" panose="020B0604020202020204" pitchFamily="34" charset="0"/>
                          <a:cs typeface="Arial" panose="020B0604020202020204" pitchFamily="34" charset="0"/>
                        </a:rPr>
                        <a:t>2,267,549</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Letlhakane</a:t>
                      </a:r>
                      <a:r>
                        <a:rPr lang="en-US" sz="1400" b="0" i="0" u="none" strike="noStrike" dirty="0">
                          <a:solidFill>
                            <a:srgbClr val="000000"/>
                          </a:solidFill>
                          <a:effectLst/>
                          <a:latin typeface="Arial" panose="020B0604020202020204" pitchFamily="34" charset="0"/>
                          <a:cs typeface="Arial" panose="020B0604020202020204" pitchFamily="34" charset="0"/>
                        </a:rPr>
                        <a:t> Water Supply </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1,120,000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Pitsedisulejang</a:t>
                      </a:r>
                      <a:r>
                        <a:rPr lang="en-US" sz="1400" b="0" i="0" u="none" strike="noStrike" dirty="0">
                          <a:solidFill>
                            <a:srgbClr val="000000"/>
                          </a:solidFill>
                          <a:effectLst/>
                          <a:latin typeface="Arial" panose="020B0604020202020204" pitchFamily="34" charset="0"/>
                          <a:cs typeface="Arial" panose="020B0604020202020204" pitchFamily="34" charset="0"/>
                        </a:rPr>
                        <a:t> Water Supply </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6,244,926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Lossmytjerie</a:t>
                      </a:r>
                      <a:r>
                        <a:rPr lang="en-US" sz="1400" b="0" i="0" u="none" strike="noStrike" dirty="0">
                          <a:solidFill>
                            <a:srgbClr val="000000"/>
                          </a:solidFill>
                          <a:effectLst/>
                          <a:latin typeface="Arial" panose="020B0604020202020204" pitchFamily="34" charset="0"/>
                          <a:cs typeface="Arial" panose="020B0604020202020204" pitchFamily="34" charset="0"/>
                        </a:rPr>
                        <a:t> Water Supply </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1,260,000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309278">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Letsheng</a:t>
                      </a:r>
                      <a:r>
                        <a:rPr lang="en-US" sz="1400" b="0" i="0" u="none" strike="noStrike" dirty="0">
                          <a:solidFill>
                            <a:srgbClr val="000000"/>
                          </a:solidFill>
                          <a:effectLst/>
                          <a:latin typeface="Arial" panose="020B0604020202020204" pitchFamily="34" charset="0"/>
                          <a:cs typeface="Arial" panose="020B0604020202020204" pitchFamily="34" charset="0"/>
                        </a:rPr>
                        <a:t> Section Water Supply</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8,000,000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r h="3613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Makoshong</a:t>
                      </a:r>
                      <a:r>
                        <a:rPr lang="en-US" sz="1400" b="0" i="0" u="none" strike="noStrike" dirty="0">
                          <a:solidFill>
                            <a:srgbClr val="000000"/>
                          </a:solidFill>
                          <a:effectLst/>
                          <a:latin typeface="Arial" panose="020B0604020202020204" pitchFamily="34" charset="0"/>
                          <a:cs typeface="Arial" panose="020B0604020202020204" pitchFamily="34" charset="0"/>
                        </a:rPr>
                        <a:t> Water Supply </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4,025,000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1"/>
                  </a:ext>
                </a:extLst>
              </a:tr>
              <a:tr h="185273">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Tweelagte</a:t>
                      </a:r>
                      <a:r>
                        <a:rPr lang="en-US" sz="1400" b="0" i="0" u="none" strike="noStrike" dirty="0">
                          <a:solidFill>
                            <a:srgbClr val="000000"/>
                          </a:solidFill>
                          <a:effectLst/>
                          <a:latin typeface="Arial" panose="020B0604020202020204" pitchFamily="34" charset="0"/>
                          <a:cs typeface="Arial" panose="020B0604020202020204" pitchFamily="34" charset="0"/>
                        </a:rPr>
                        <a:t> Water Supply </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4,000,000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2"/>
                  </a:ext>
                </a:extLst>
              </a:tr>
              <a:tr h="537474">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err="1">
                          <a:solidFill>
                            <a:srgbClr val="000000"/>
                          </a:solidFill>
                          <a:effectLst/>
                          <a:latin typeface="Arial" panose="020B0604020202020204" pitchFamily="34" charset="0"/>
                          <a:cs typeface="Arial" panose="020B0604020202020204" pitchFamily="34" charset="0"/>
                        </a:rPr>
                        <a:t>Lerome</a:t>
                      </a:r>
                      <a:r>
                        <a:rPr lang="en-US" sz="1400" b="0" i="0" u="none" strike="noStrike" dirty="0">
                          <a:solidFill>
                            <a:srgbClr val="000000"/>
                          </a:solidFill>
                          <a:effectLst/>
                          <a:latin typeface="Arial" panose="020B0604020202020204" pitchFamily="34" charset="0"/>
                          <a:cs typeface="Arial" panose="020B0604020202020204" pitchFamily="34" charset="0"/>
                        </a:rPr>
                        <a:t> Bulk Water</a:t>
                      </a:r>
                    </a:p>
                  </a:txBody>
                  <a:tcPr marL="9525" marR="9525" marT="9525" marB="0" anchor="ctr"/>
                </a:tc>
                <a:tc>
                  <a:txBody>
                    <a:bodyPr/>
                    <a:lstStyle/>
                    <a:p>
                      <a:pPr algn="l" fontAlgn="ctr"/>
                      <a:r>
                        <a:rPr lang="en-ZA" sz="1400" b="0" i="0" u="none" strike="noStrike" dirty="0">
                          <a:solidFill>
                            <a:srgbClr val="000000"/>
                          </a:solidFill>
                          <a:effectLst/>
                          <a:latin typeface="Arial" panose="020B0604020202020204" pitchFamily="34" charset="0"/>
                          <a:cs typeface="Arial" panose="020B0604020202020204" pitchFamily="34" charset="0"/>
                        </a:rPr>
                        <a:t>Design Phase</a:t>
                      </a:r>
                    </a:p>
                  </a:txBody>
                  <a:tcPr marL="2863" marR="2863" marT="2863" marB="0" anchor="ctr"/>
                </a:tc>
                <a:tc>
                  <a:txBody>
                    <a:bodyPr/>
                    <a:lstStyle/>
                    <a:p>
                      <a:pPr algn="r" fontAlgn="ctr"/>
                      <a:r>
                        <a:rPr lang="en-US" sz="1400" b="0" i="0" u="none" strike="noStrike" dirty="0" smtClean="0">
                          <a:solidFill>
                            <a:srgbClr val="000000"/>
                          </a:solidFill>
                          <a:effectLst/>
                          <a:latin typeface="Arial" panose="020B0604020202020204" pitchFamily="34" charset="0"/>
                          <a:cs typeface="Arial" panose="020B0604020202020204" pitchFamily="34" charset="0"/>
                        </a:rPr>
                        <a:t>12,000,000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215701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838" y="0"/>
            <a:ext cx="10850562" cy="575035"/>
          </a:xfrm>
        </p:spPr>
        <p:txBody>
          <a:bodyPr/>
          <a:lstStyle/>
          <a:p>
            <a:r>
              <a:rPr lang="en-ZA" sz="3600" dirty="0">
                <a:solidFill>
                  <a:prstClr val="black"/>
                </a:solidFill>
                <a:ea typeface="ＭＳ Ｐゴシック" charset="0"/>
              </a:rPr>
              <a:t>Water Services Infrastructure Grant</a:t>
            </a:r>
            <a:endParaRPr lang="en-ZA" sz="3600"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62</a:t>
            </a:fld>
            <a:endParaRPr lang="en-US" altLang="en-US" dirty="0">
              <a:solidFill>
                <a:prstClr val="black"/>
              </a:solidFill>
              <a:ea typeface="ＭＳ Ｐゴシック" pitchFamily="34" charset="-128"/>
            </a:endParaRPr>
          </a:p>
        </p:txBody>
      </p:sp>
      <p:graphicFrame>
        <p:nvGraphicFramePr>
          <p:cNvPr id="2" name="Content Placeholder 1"/>
          <p:cNvGraphicFramePr>
            <a:graphicFrameLocks noGrp="1"/>
          </p:cNvGraphicFramePr>
          <p:nvPr>
            <p:ph idx="1"/>
            <p:extLst/>
          </p:nvPr>
        </p:nvGraphicFramePr>
        <p:xfrm>
          <a:off x="731840" y="619220"/>
          <a:ext cx="10850560" cy="4751550"/>
        </p:xfrm>
        <a:graphic>
          <a:graphicData uri="http://schemas.openxmlformats.org/drawingml/2006/table">
            <a:tbl>
              <a:tblPr firstRow="1" bandRow="1">
                <a:tableStyleId>{5C22544A-7EE6-4342-B048-85BDC9FD1C3A}</a:tableStyleId>
              </a:tblPr>
              <a:tblGrid>
                <a:gridCol w="1363047">
                  <a:extLst>
                    <a:ext uri="{9D8B030D-6E8A-4147-A177-3AD203B41FA5}">
                      <a16:colId xmlns:a16="http://schemas.microsoft.com/office/drawing/2014/main" xmlns="" val="20000"/>
                    </a:ext>
                  </a:extLst>
                </a:gridCol>
                <a:gridCol w="1363047">
                  <a:extLst>
                    <a:ext uri="{9D8B030D-6E8A-4147-A177-3AD203B41FA5}">
                      <a16:colId xmlns:a16="http://schemas.microsoft.com/office/drawing/2014/main" xmlns="" val="20001"/>
                    </a:ext>
                  </a:extLst>
                </a:gridCol>
                <a:gridCol w="2773184">
                  <a:extLst>
                    <a:ext uri="{9D8B030D-6E8A-4147-A177-3AD203B41FA5}">
                      <a16:colId xmlns:a16="http://schemas.microsoft.com/office/drawing/2014/main" xmlns="" val="20002"/>
                    </a:ext>
                  </a:extLst>
                </a:gridCol>
                <a:gridCol w="2221838">
                  <a:extLst>
                    <a:ext uri="{9D8B030D-6E8A-4147-A177-3AD203B41FA5}">
                      <a16:colId xmlns:a16="http://schemas.microsoft.com/office/drawing/2014/main" xmlns="" val="20003"/>
                    </a:ext>
                  </a:extLst>
                </a:gridCol>
                <a:gridCol w="1231941">
                  <a:extLst>
                    <a:ext uri="{9D8B030D-6E8A-4147-A177-3AD203B41FA5}">
                      <a16:colId xmlns:a16="http://schemas.microsoft.com/office/drawing/2014/main" xmlns="" val="20004"/>
                    </a:ext>
                  </a:extLst>
                </a:gridCol>
                <a:gridCol w="1897503">
                  <a:extLst>
                    <a:ext uri="{9D8B030D-6E8A-4147-A177-3AD203B41FA5}">
                      <a16:colId xmlns:a16="http://schemas.microsoft.com/office/drawing/2014/main" xmlns="" val="20005"/>
                    </a:ext>
                  </a:extLst>
                </a:gridCol>
              </a:tblGrid>
              <a:tr h="352889">
                <a:tc>
                  <a:txBody>
                    <a:bodyPr/>
                    <a:lstStyle/>
                    <a:p>
                      <a:pPr algn="ctr"/>
                      <a:r>
                        <a:rPr lang="en-ZA" sz="1600" dirty="0">
                          <a:latin typeface="Arial" panose="020B0604020202020204" pitchFamily="34" charset="0"/>
                          <a:cs typeface="Arial" panose="020B0604020202020204" pitchFamily="34" charset="0"/>
                        </a:rPr>
                        <a:t>District Municipality</a:t>
                      </a:r>
                    </a:p>
                  </a:txBody>
                  <a:tcPr anchor="ctr"/>
                </a:tc>
                <a:tc>
                  <a:txBody>
                    <a:bodyPr/>
                    <a:lstStyle/>
                    <a:p>
                      <a:pPr algn="ct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latin typeface="Arial" panose="020B0604020202020204" pitchFamily="34" charset="0"/>
                          <a:cs typeface="Arial" panose="020B0604020202020204" pitchFamily="34" charset="0"/>
                        </a:rPr>
                        <a:t>Local Municipality</a:t>
                      </a:r>
                    </a:p>
                  </a:txBody>
                  <a:tcPr anchor="ctr"/>
                </a:tc>
                <a:tc>
                  <a:txBody>
                    <a:bodyPr/>
                    <a:lstStyle/>
                    <a:p>
                      <a:pPr algn="ctr"/>
                      <a:r>
                        <a:rPr lang="en-ZA" sz="1600" dirty="0">
                          <a:latin typeface="Arial" panose="020B0604020202020204" pitchFamily="34" charset="0"/>
                          <a:cs typeface="Arial" panose="020B0604020202020204" pitchFamily="34" charset="0"/>
                        </a:rPr>
                        <a:t>Project name</a:t>
                      </a:r>
                    </a:p>
                  </a:txBody>
                  <a:tcPr anchor="ctr"/>
                </a:tc>
                <a:tc>
                  <a:txBody>
                    <a:bodyPr/>
                    <a:lstStyle/>
                    <a:p>
                      <a:pPr algn="ctr"/>
                      <a:r>
                        <a:rPr lang="en-US" sz="1600" dirty="0">
                          <a:latin typeface="Arial" panose="020B0604020202020204" pitchFamily="34" charset="0"/>
                          <a:cs typeface="Arial" panose="020B0604020202020204" pitchFamily="34" charset="0"/>
                        </a:rPr>
                        <a:t>Stage</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latin typeface="Arial" panose="020B0604020202020204" pitchFamily="34" charset="0"/>
                          <a:cs typeface="Arial" panose="020B0604020202020204" pitchFamily="34" charset="0"/>
                        </a:rPr>
                        <a:t>2020/21 allocation in</a:t>
                      </a:r>
                      <a:r>
                        <a:rPr lang="en-ZA" sz="1600" baseline="0" dirty="0">
                          <a:latin typeface="Arial" panose="020B0604020202020204" pitchFamily="34" charset="0"/>
                          <a:cs typeface="Arial" panose="020B0604020202020204" pitchFamily="34" charset="0"/>
                        </a:rPr>
                        <a:t> R’000</a:t>
                      </a:r>
                      <a:endParaRPr lang="en-ZA"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370992">
                <a:tc rowSpan="10">
                  <a:txBody>
                    <a:bodyPr/>
                    <a:lstStyle/>
                    <a:p>
                      <a:pPr algn="ctr"/>
                      <a:r>
                        <a:rPr lang="en-ZA" sz="1600" dirty="0">
                          <a:latin typeface="Arial" panose="020B0604020202020204" pitchFamily="34" charset="0"/>
                          <a:cs typeface="Arial" panose="020B0604020202020204" pitchFamily="34" charset="0"/>
                        </a:rPr>
                        <a:t>Dr Ruth </a:t>
                      </a:r>
                      <a:r>
                        <a:rPr lang="en-ZA" sz="1600" dirty="0" err="1">
                          <a:latin typeface="Arial" panose="020B0604020202020204" pitchFamily="34" charset="0"/>
                          <a:cs typeface="Arial" panose="020B0604020202020204" pitchFamily="34" charset="0"/>
                        </a:rPr>
                        <a:t>Segomotsi</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Mompati</a:t>
                      </a:r>
                      <a:endParaRPr lang="en-ZA" sz="1600" dirty="0">
                        <a:latin typeface="Arial" panose="020B0604020202020204" pitchFamily="34" charset="0"/>
                        <a:cs typeface="Arial" panose="020B0604020202020204" pitchFamily="34" charset="0"/>
                      </a:endParaRPr>
                    </a:p>
                  </a:txBody>
                  <a:tcPr anchor="ctr"/>
                </a:tc>
                <a:tc rowSpan="4">
                  <a:txBody>
                    <a:bodyPr/>
                    <a:lstStyle/>
                    <a:p>
                      <a:pPr algn="ctr" fontAlgn="ctr"/>
                      <a:r>
                        <a:rPr lang="en-ZA" sz="1600" b="0" i="0" u="none" strike="noStrike" dirty="0">
                          <a:solidFill>
                            <a:srgbClr val="000000"/>
                          </a:solidFill>
                          <a:effectLst/>
                          <a:latin typeface="Arial" panose="020B0604020202020204" pitchFamily="34" charset="0"/>
                          <a:cs typeface="Arial" panose="020B0604020202020204" pitchFamily="34" charset="0"/>
                        </a:rPr>
                        <a:t>Greater </a:t>
                      </a:r>
                      <a:r>
                        <a:rPr lang="en-ZA" sz="1600" b="0" i="0" u="none" strike="noStrike" dirty="0" err="1">
                          <a:solidFill>
                            <a:srgbClr val="000000"/>
                          </a:solidFill>
                          <a:effectLst/>
                          <a:latin typeface="Arial" panose="020B0604020202020204" pitchFamily="34" charset="0"/>
                          <a:cs typeface="Arial" panose="020B0604020202020204" pitchFamily="34" charset="0"/>
                        </a:rPr>
                        <a:t>Taung</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ZA" sz="1600" b="0" i="0" u="none" strike="noStrike" dirty="0" smtClean="0">
                          <a:solidFill>
                            <a:srgbClr val="000000"/>
                          </a:solidFill>
                          <a:effectLst/>
                          <a:latin typeface="Arial" panose="020B0604020202020204" pitchFamily="34" charset="0"/>
                          <a:cs typeface="Arial" panose="020B0604020202020204" pitchFamily="34" charset="0"/>
                        </a:rPr>
                        <a:t>Reivilo Phase 2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100% Complete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Aug 2020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R 1 828</a:t>
                      </a:r>
                      <a:endParaRPr lang="en-US" sz="1600" dirty="0">
                        <a:effectLst/>
                        <a:latin typeface="+mn-lt"/>
                        <a:ea typeface="MS Mincho"/>
                      </a:endParaRPr>
                    </a:p>
                  </a:txBody>
                  <a:tcPr/>
                </a:tc>
                <a:extLst>
                  <a:ext uri="{0D108BD9-81ED-4DB2-BD59-A6C34878D82A}">
                    <a16:rowId xmlns:a16="http://schemas.microsoft.com/office/drawing/2014/main" xmlns="" val="10001"/>
                  </a:ext>
                </a:extLst>
              </a:tr>
              <a:tr h="361373">
                <a:tc vMerge="1">
                  <a:txBody>
                    <a:bodyPr/>
                    <a:lstStyle/>
                    <a:p>
                      <a:endParaRPr lang="en-ZA" sz="1200" dirty="0">
                        <a:latin typeface="Arial" panose="020B0604020202020204" pitchFamily="34" charset="0"/>
                        <a:cs typeface="Arial" panose="020B0604020202020204" pitchFamily="34" charset="0"/>
                      </a:endParaRPr>
                    </a:p>
                  </a:txBody>
                  <a:tcPr/>
                </a:tc>
                <a:tc vMerge="1">
                  <a:txBody>
                    <a:bodyPr/>
                    <a:lstStyle/>
                    <a:p>
                      <a:pPr algn="ctr"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ZA" sz="1600" b="0" i="0" u="none" strike="noStrike" dirty="0" err="1" smtClean="0">
                          <a:solidFill>
                            <a:srgbClr val="000000"/>
                          </a:solidFill>
                          <a:effectLst/>
                          <a:latin typeface="Arial" panose="020B0604020202020204" pitchFamily="34" charset="0"/>
                          <a:cs typeface="Arial" panose="020B0604020202020204" pitchFamily="34" charset="0"/>
                        </a:rPr>
                        <a:t>Matlhako</a:t>
                      </a:r>
                      <a:r>
                        <a:rPr lang="en-ZA" sz="1600" b="0" i="0" u="none" strike="noStrike" dirty="0" smtClean="0">
                          <a:solidFill>
                            <a:srgbClr val="000000"/>
                          </a:solidFill>
                          <a:effectLst/>
                          <a:latin typeface="Arial" panose="020B0604020202020204" pitchFamily="34" charset="0"/>
                          <a:cs typeface="Arial" panose="020B0604020202020204" pitchFamily="34" charset="0"/>
                        </a:rPr>
                        <a:t> 1&amp; 2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a:r>
                        <a:rPr lang="en-ZA" sz="1600" dirty="0">
                          <a:latin typeface="Arial" panose="020B0604020202020204" pitchFamily="34" charset="0"/>
                          <a:cs typeface="Arial" panose="020B0604020202020204" pitchFamily="34" charset="0"/>
                        </a:rPr>
                        <a:t>98% Complete</a:t>
                      </a:r>
                    </a:p>
                  </a:txBody>
                  <a:tcPr/>
                </a:tc>
                <a:tc>
                  <a:txBody>
                    <a:bodyPr/>
                    <a:lstStyle/>
                    <a:p>
                      <a:pPr algn="r"/>
                      <a:r>
                        <a:rPr lang="en-ZA" sz="1600" dirty="0">
                          <a:latin typeface="Arial" panose="020B0604020202020204" pitchFamily="34" charset="0"/>
                          <a:cs typeface="Arial" panose="020B0604020202020204" pitchFamily="34" charset="0"/>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R 1 735</a:t>
                      </a:r>
                      <a:endParaRPr lang="en-US" sz="1600" dirty="0">
                        <a:effectLst/>
                        <a:latin typeface="+mn-lt"/>
                        <a:ea typeface="MS Mincho"/>
                      </a:endParaRPr>
                    </a:p>
                  </a:txBody>
                  <a:tcPr/>
                </a:tc>
                <a:extLst>
                  <a:ext uri="{0D108BD9-81ED-4DB2-BD59-A6C34878D82A}">
                    <a16:rowId xmlns:a16="http://schemas.microsoft.com/office/drawing/2014/main" xmlns="" val="10002"/>
                  </a:ext>
                </a:extLst>
              </a:tr>
              <a:tr h="449980">
                <a:tc vMerge="1">
                  <a:txBody>
                    <a:bodyPr/>
                    <a:lstStyle/>
                    <a:p>
                      <a:endParaRPr lang="en-ZA" sz="1200" dirty="0">
                        <a:latin typeface="Arial" panose="020B0604020202020204" pitchFamily="34" charset="0"/>
                        <a:cs typeface="Arial" panose="020B0604020202020204" pitchFamily="34" charset="0"/>
                      </a:endParaRPr>
                    </a:p>
                  </a:txBody>
                  <a:tcPr/>
                </a:tc>
                <a:tc vMerge="1">
                  <a:txBody>
                    <a:bodyPr/>
                    <a:lstStyle/>
                    <a:p>
                      <a:pPr algn="ctr"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ZA" sz="1600" b="0" i="0" u="none" strike="noStrike" dirty="0" err="1" smtClean="0">
                          <a:solidFill>
                            <a:srgbClr val="000000"/>
                          </a:solidFill>
                          <a:effectLst/>
                          <a:latin typeface="Arial" panose="020B0604020202020204" pitchFamily="34" charset="0"/>
                          <a:cs typeface="Arial" panose="020B0604020202020204" pitchFamily="34" charset="0"/>
                        </a:rPr>
                        <a:t>Pitsong</a:t>
                      </a:r>
                      <a:r>
                        <a:rPr lang="en-ZA" sz="1600" b="0" i="0" u="none" strike="noStrike" dirty="0" smtClean="0">
                          <a:solidFill>
                            <a:srgbClr val="000000"/>
                          </a:solidFill>
                          <a:effectLst/>
                          <a:latin typeface="Arial" panose="020B0604020202020204" pitchFamily="34" charset="0"/>
                          <a:cs typeface="Arial" panose="020B0604020202020204" pitchFamily="34" charset="0"/>
                        </a:rPr>
                        <a:t>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100% Complete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Aug 2020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R 1 501</a:t>
                      </a:r>
                      <a:endParaRPr lang="en-US" sz="1600" dirty="0">
                        <a:effectLst/>
                        <a:latin typeface="+mn-lt"/>
                        <a:ea typeface="MS Mincho"/>
                      </a:endParaRPr>
                    </a:p>
                  </a:txBody>
                  <a:tcPr/>
                </a:tc>
                <a:extLst>
                  <a:ext uri="{0D108BD9-81ED-4DB2-BD59-A6C34878D82A}">
                    <a16:rowId xmlns:a16="http://schemas.microsoft.com/office/drawing/2014/main" xmlns="" val="10003"/>
                  </a:ext>
                </a:extLst>
              </a:tr>
              <a:tr h="216590">
                <a:tc vMerge="1">
                  <a:txBody>
                    <a:bodyPr/>
                    <a:lstStyle/>
                    <a:p>
                      <a:endParaRPr lang="en-ZA" sz="1200" dirty="0">
                        <a:latin typeface="Arial" panose="020B0604020202020204" pitchFamily="34" charset="0"/>
                        <a:cs typeface="Arial" panose="020B0604020202020204" pitchFamily="34" charset="0"/>
                      </a:endParaRPr>
                    </a:p>
                  </a:txBody>
                  <a:tcPr/>
                </a:tc>
                <a:tc vMerge="1">
                  <a:txBody>
                    <a:bodyPr/>
                    <a:lstStyle/>
                    <a:p>
                      <a:pPr algn="ctr"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rowSpan="2">
                  <a:txBody>
                    <a:bodyPr/>
                    <a:lstStyle/>
                    <a:p>
                      <a:pPr algn="l" fontAlgn="ctr"/>
                      <a:r>
                        <a:rPr lang="en-ZA" sz="1600" b="0" i="0" u="none" strike="noStrike" dirty="0" err="1" smtClean="0">
                          <a:solidFill>
                            <a:srgbClr val="000000"/>
                          </a:solidFill>
                          <a:effectLst/>
                          <a:latin typeface="Arial" panose="020B0604020202020204" pitchFamily="34" charset="0"/>
                          <a:cs typeface="Arial" panose="020B0604020202020204" pitchFamily="34" charset="0"/>
                        </a:rPr>
                        <a:t>Refurbushment</a:t>
                      </a:r>
                      <a:r>
                        <a:rPr lang="en-ZA" sz="1600" b="0" i="0" u="none" strike="noStrike" dirty="0" smtClean="0">
                          <a:solidFill>
                            <a:srgbClr val="000000"/>
                          </a:solidFill>
                          <a:effectLst/>
                          <a:latin typeface="Arial" panose="020B0604020202020204" pitchFamily="34" charset="0"/>
                          <a:cs typeface="Arial" panose="020B0604020202020204" pitchFamily="34" charset="0"/>
                        </a:rPr>
                        <a:t> Of </a:t>
                      </a:r>
                      <a:r>
                        <a:rPr lang="en-ZA" sz="1600" b="0" i="0" u="none" strike="noStrike" dirty="0" err="1" smtClean="0">
                          <a:solidFill>
                            <a:srgbClr val="000000"/>
                          </a:solidFill>
                          <a:effectLst/>
                          <a:latin typeface="Arial" panose="020B0604020202020204" pitchFamily="34" charset="0"/>
                          <a:cs typeface="Arial" panose="020B0604020202020204" pitchFamily="34" charset="0"/>
                        </a:rPr>
                        <a:t>Diplankeng</a:t>
                      </a:r>
                      <a:r>
                        <a:rPr lang="en-ZA" sz="1600" b="0" i="0" u="none" strike="noStrike" dirty="0" smtClean="0">
                          <a:solidFill>
                            <a:srgbClr val="000000"/>
                          </a:solidFill>
                          <a:effectLst/>
                          <a:latin typeface="Arial" panose="020B0604020202020204" pitchFamily="34" charset="0"/>
                          <a:cs typeface="Arial" panose="020B0604020202020204" pitchFamily="34" charset="0"/>
                        </a:rPr>
                        <a:t> Sanitation System</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70% Complete</a:t>
                      </a:r>
                    </a:p>
                  </a:txBody>
                  <a:tcPr/>
                </a:tc>
                <a:tc rowSpan="2">
                  <a:txBody>
                    <a:bodyPr/>
                    <a:lstStyle/>
                    <a:p>
                      <a:pPr algn="r"/>
                      <a:r>
                        <a:rPr lang="en-ZA" sz="1600" dirty="0">
                          <a:latin typeface="Arial" panose="020B0604020202020204" pitchFamily="34" charset="0"/>
                          <a:cs typeface="Arial" panose="020B0604020202020204" pitchFamily="34" charset="0"/>
                        </a:rPr>
                        <a:t>-</a:t>
                      </a:r>
                    </a:p>
                  </a:txBody>
                  <a:tcPr/>
                </a:tc>
                <a:tc row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R 3 354 59</a:t>
                      </a:r>
                      <a:endParaRPr lang="en-US" sz="1600" dirty="0">
                        <a:effectLst/>
                        <a:latin typeface="+mn-lt"/>
                        <a:ea typeface="MS Mincho"/>
                      </a:endParaRPr>
                    </a:p>
                  </a:txBody>
                  <a:tcPr/>
                </a:tc>
                <a:extLst>
                  <a:ext uri="{0D108BD9-81ED-4DB2-BD59-A6C34878D82A}">
                    <a16:rowId xmlns:a16="http://schemas.microsoft.com/office/drawing/2014/main" xmlns="" val="10004"/>
                  </a:ext>
                </a:extLst>
              </a:tr>
              <a:tr h="361373">
                <a:tc vMerge="1">
                  <a:txBody>
                    <a:bodyPr/>
                    <a:lstStyle/>
                    <a:p>
                      <a:endParaRPr lang="en-ZA"/>
                    </a:p>
                  </a:txBody>
                  <a:tcPr/>
                </a:tc>
                <a:tc row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err="1">
                          <a:solidFill>
                            <a:srgbClr val="000000"/>
                          </a:solidFill>
                          <a:effectLst/>
                          <a:latin typeface="Arial" panose="020B0604020202020204" pitchFamily="34" charset="0"/>
                          <a:cs typeface="Arial" panose="020B0604020202020204" pitchFamily="34" charset="0"/>
                        </a:rPr>
                        <a:t>Kagisano</a:t>
                      </a:r>
                      <a:r>
                        <a:rPr lang="en-ZA" sz="1600" b="0" i="0" u="none" strike="noStrike" dirty="0">
                          <a:solidFill>
                            <a:srgbClr val="000000"/>
                          </a:solidFill>
                          <a:effectLst/>
                          <a:latin typeface="Arial" panose="020B0604020202020204" pitchFamily="34" charset="0"/>
                          <a:cs typeface="Arial" panose="020B0604020202020204" pitchFamily="34" charset="0"/>
                        </a:rPr>
                        <a:t> Molopo</a:t>
                      </a:r>
                    </a:p>
                  </a:txBody>
                  <a:tcPr marL="2863" marR="2863" marT="2863" marB="0" anchor="ctr"/>
                </a:tc>
                <a:tc vMerge="1">
                  <a:txBody>
                    <a:bodyPr/>
                    <a:lstStyle/>
                    <a:p>
                      <a:endParaRPr lang="en-ZA"/>
                    </a:p>
                  </a:txBody>
                  <a:tcPr/>
                </a:tc>
                <a:tc vMerge="1">
                  <a:txBody>
                    <a:bodyPr/>
                    <a:lstStyle/>
                    <a:p>
                      <a:pPr algn="r"/>
                      <a:endParaRPr lang="en-ZA" sz="1600" dirty="0">
                        <a:latin typeface="Arial" panose="020B0604020202020204" pitchFamily="34" charset="0"/>
                        <a:cs typeface="Arial" panose="020B0604020202020204" pitchFamily="34" charset="0"/>
                      </a:endParaRPr>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5"/>
                  </a:ext>
                </a:extLst>
              </a:tr>
              <a:tr h="361373">
                <a:tc vMerge="1">
                  <a:txBody>
                    <a:bodyPr/>
                    <a:lstStyle/>
                    <a:p>
                      <a:endParaRPr lang="en-ZA" sz="1200" dirty="0">
                        <a:latin typeface="Arial" panose="020B0604020202020204" pitchFamily="34" charset="0"/>
                        <a:cs typeface="Arial" panose="020B0604020202020204" pitchFamily="34" charset="0"/>
                      </a:endParaRPr>
                    </a:p>
                  </a:txBody>
                  <a:tcPr/>
                </a:tc>
                <a:tc vMerge="1">
                  <a:txBody>
                    <a:bodyPr/>
                    <a:lstStyle/>
                    <a:p>
                      <a:endParaRPr lang="en-ZA"/>
                    </a:p>
                  </a:txBody>
                  <a:tcPr/>
                </a:tc>
                <a:tc>
                  <a:txBody>
                    <a:bodyPr/>
                    <a:lstStyle/>
                    <a:p>
                      <a:pPr algn="l" fontAlgn="ctr"/>
                      <a:r>
                        <a:rPr lang="en-ZA" sz="1600" b="0" i="0" u="none" strike="noStrike" dirty="0" err="1" smtClean="0">
                          <a:solidFill>
                            <a:srgbClr val="000000"/>
                          </a:solidFill>
                          <a:effectLst/>
                          <a:latin typeface="Arial" panose="020B0604020202020204" pitchFamily="34" charset="0"/>
                          <a:cs typeface="Arial" panose="020B0604020202020204" pitchFamily="34" charset="0"/>
                        </a:rPr>
                        <a:t>Ditshukutshwaneng</a:t>
                      </a:r>
                      <a:r>
                        <a:rPr lang="en-ZA" sz="1600" b="0" i="0" u="none" strike="noStrike" dirty="0" smtClean="0">
                          <a:solidFill>
                            <a:srgbClr val="000000"/>
                          </a:solidFill>
                          <a:effectLst/>
                          <a:latin typeface="Arial" panose="020B0604020202020204" pitchFamily="34" charset="0"/>
                          <a:cs typeface="Arial" panose="020B0604020202020204" pitchFamily="34" charset="0"/>
                        </a:rPr>
                        <a:t>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100% Complete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Aug 2020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rPr>
                        <a:t>R 12 011</a:t>
                      </a:r>
                      <a:endParaRPr lang="en-US" sz="2400" dirty="0">
                        <a:effectLst/>
                        <a:latin typeface="Times New Roman"/>
                        <a:ea typeface="MS Mincho"/>
                      </a:endParaRPr>
                    </a:p>
                  </a:txBody>
                  <a:tcPr/>
                </a:tc>
                <a:extLst>
                  <a:ext uri="{0D108BD9-81ED-4DB2-BD59-A6C34878D82A}">
                    <a16:rowId xmlns:a16="http://schemas.microsoft.com/office/drawing/2014/main" xmlns="" val="10006"/>
                  </a:ext>
                </a:extLst>
              </a:tr>
              <a:tr h="361373">
                <a:tc vMerge="1">
                  <a:txBody>
                    <a:bodyPr/>
                    <a:lstStyle/>
                    <a:p>
                      <a:pPr algn="ctr"/>
                      <a:endParaRPr lang="en-ZA" sz="1600" dirty="0">
                        <a:latin typeface="Arial" panose="020B0604020202020204" pitchFamily="34" charset="0"/>
                        <a:cs typeface="Arial" panose="020B0604020202020204" pitchFamily="34" charset="0"/>
                      </a:endParaRPr>
                    </a:p>
                  </a:txBody>
                  <a:tcPr anchor="ctr"/>
                </a:tc>
                <a:tc vMerge="1">
                  <a:txBody>
                    <a:bodyPr/>
                    <a:lstStyle/>
                    <a:p>
                      <a:pPr algn="ctr"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ZA" sz="1600" b="0" i="0" u="none" strike="noStrike" dirty="0" err="1" smtClean="0">
                          <a:solidFill>
                            <a:srgbClr val="000000"/>
                          </a:solidFill>
                          <a:effectLst/>
                          <a:latin typeface="Arial" panose="020B0604020202020204" pitchFamily="34" charset="0"/>
                          <a:cs typeface="Arial" panose="020B0604020202020204" pitchFamily="34" charset="0"/>
                        </a:rPr>
                        <a:t>Louwna</a:t>
                      </a:r>
                      <a:r>
                        <a:rPr lang="en-ZA" sz="1600" b="0" i="0" u="none" strike="noStrike" dirty="0" smtClean="0">
                          <a:solidFill>
                            <a:srgbClr val="000000"/>
                          </a:solidFill>
                          <a:effectLst/>
                          <a:latin typeface="Arial" panose="020B0604020202020204" pitchFamily="34" charset="0"/>
                          <a:cs typeface="Arial" panose="020B0604020202020204" pitchFamily="34" charset="0"/>
                        </a:rPr>
                        <a:t>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100% Complete</a:t>
                      </a:r>
                    </a:p>
                  </a:txBody>
                  <a:tcPr/>
                </a:tc>
                <a:tc>
                  <a:txBody>
                    <a:bodyPr/>
                    <a:lstStyle/>
                    <a:p>
                      <a:pPr algn="r"/>
                      <a:r>
                        <a:rPr lang="en-ZA" sz="1400" dirty="0">
                          <a:latin typeface="Arial" panose="020B0604020202020204" pitchFamily="34" charset="0"/>
                          <a:cs typeface="Arial" panose="020B0604020202020204" pitchFamily="34" charset="0"/>
                        </a:rPr>
                        <a:t>30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a:t>
                      </a:r>
                      <a:r>
                        <a:rPr lang="en-ZA" sz="1400" dirty="0">
                          <a:latin typeface="Arial" panose="020B0604020202020204" pitchFamily="34" charset="0"/>
                          <a:cs typeface="Arial" panose="020B0604020202020204" pitchFamily="34" charset="0"/>
                        </a:rPr>
                        <a:t> 2020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rPr>
                        <a:t>R 6 482</a:t>
                      </a:r>
                      <a:endParaRPr lang="en-US" sz="2400" dirty="0">
                        <a:effectLst/>
                        <a:latin typeface="Times New Roman"/>
                        <a:ea typeface="MS Mincho"/>
                      </a:endParaRPr>
                    </a:p>
                  </a:txBody>
                  <a:tcPr/>
                </a:tc>
                <a:extLst>
                  <a:ext uri="{0D108BD9-81ED-4DB2-BD59-A6C34878D82A}">
                    <a16:rowId xmlns:a16="http://schemas.microsoft.com/office/drawing/2014/main" xmlns="" val="10007"/>
                  </a:ext>
                </a:extLst>
              </a:tr>
              <a:tr h="361373">
                <a:tc vMerge="1">
                  <a:txBody>
                    <a:bodyPr/>
                    <a:lstStyle/>
                    <a:p>
                      <a:pPr algn="ctr"/>
                      <a:endParaRPr lang="en-ZA" sz="1600" dirty="0">
                        <a:latin typeface="Arial" panose="020B0604020202020204" pitchFamily="34" charset="0"/>
                        <a:cs typeface="Arial" panose="020B0604020202020204" pitchFamily="34" charset="0"/>
                      </a:endParaRPr>
                    </a:p>
                  </a:txBody>
                  <a:tcPr anchor="ctr"/>
                </a:tc>
                <a:tc vMerge="1">
                  <a:txBody>
                    <a:bodyPr/>
                    <a:lstStyle/>
                    <a:p>
                      <a:pPr algn="ctr"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algn="l" fontAlgn="ctr"/>
                      <a:r>
                        <a:rPr lang="en-ZA" sz="1600" b="0" i="0" u="none" strike="noStrike" dirty="0" err="1" smtClean="0">
                          <a:solidFill>
                            <a:srgbClr val="000000"/>
                          </a:solidFill>
                          <a:effectLst/>
                          <a:latin typeface="Arial" panose="020B0604020202020204" pitchFamily="34" charset="0"/>
                          <a:cs typeface="Arial" panose="020B0604020202020204" pitchFamily="34" charset="0"/>
                        </a:rPr>
                        <a:t>Kagiso</a:t>
                      </a:r>
                      <a:r>
                        <a:rPr lang="en-ZA" sz="1600" b="0" i="0" u="none" strike="noStrike" dirty="0" smtClean="0">
                          <a:solidFill>
                            <a:srgbClr val="000000"/>
                          </a:solidFill>
                          <a:effectLst/>
                          <a:latin typeface="Arial" panose="020B0604020202020204" pitchFamily="34" charset="0"/>
                          <a:cs typeface="Arial" panose="020B0604020202020204" pitchFamily="34" charset="0"/>
                        </a:rPr>
                        <a:t>/</a:t>
                      </a:r>
                      <a:r>
                        <a:rPr lang="en-ZA" sz="1600" b="0" i="0" u="none" strike="noStrike" dirty="0" err="1" smtClean="0">
                          <a:solidFill>
                            <a:srgbClr val="000000"/>
                          </a:solidFill>
                          <a:effectLst/>
                          <a:latin typeface="Arial" panose="020B0604020202020204" pitchFamily="34" charset="0"/>
                          <a:cs typeface="Arial" panose="020B0604020202020204" pitchFamily="34" charset="0"/>
                        </a:rPr>
                        <a:t>Kagisonyane</a:t>
                      </a:r>
                      <a:r>
                        <a:rPr lang="en-ZA" sz="1600" b="0" i="0" u="none" strike="noStrike" dirty="0" smtClean="0">
                          <a:solidFill>
                            <a:srgbClr val="000000"/>
                          </a:solidFill>
                          <a:effectLst/>
                          <a:latin typeface="Arial" panose="020B0604020202020204" pitchFamily="34" charset="0"/>
                          <a:cs typeface="Arial" panose="020B0604020202020204" pitchFamily="34" charset="0"/>
                        </a:rPr>
                        <a:t>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98% Complete</a:t>
                      </a:r>
                    </a:p>
                  </a:txBody>
                  <a:tcPr/>
                </a:tc>
                <a:tc>
                  <a:txBody>
                    <a:bodyPr/>
                    <a:lstStyle/>
                    <a:p>
                      <a:pPr algn="r"/>
                      <a:r>
                        <a:rPr lang="en-ZA" sz="1600" dirty="0">
                          <a:latin typeface="Arial" panose="020B0604020202020204" pitchFamily="34" charset="0"/>
                          <a:cs typeface="Arial" panose="020B0604020202020204" pitchFamily="34" charset="0"/>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effectLst/>
                        </a:rPr>
                        <a:t>R 9 746</a:t>
                      </a:r>
                      <a:endParaRPr lang="en-US" sz="2400" dirty="0">
                        <a:effectLst/>
                        <a:latin typeface="Times New Roman"/>
                        <a:ea typeface="MS Mincho"/>
                      </a:endParaRPr>
                    </a:p>
                  </a:txBody>
                  <a:tcPr/>
                </a:tc>
                <a:extLst>
                  <a:ext uri="{0D108BD9-81ED-4DB2-BD59-A6C34878D82A}">
                    <a16:rowId xmlns:a16="http://schemas.microsoft.com/office/drawing/2014/main" xmlns="" val="10008"/>
                  </a:ext>
                </a:extLst>
              </a:tr>
              <a:tr h="361373">
                <a:tc vMerge="1">
                  <a:txBody>
                    <a:bodyPr/>
                    <a:lstStyle/>
                    <a:p>
                      <a:pPr algn="ctr"/>
                      <a:endParaRPr lang="en-ZA" sz="1600" dirty="0">
                        <a:latin typeface="Arial" panose="020B0604020202020204" pitchFamily="34" charset="0"/>
                        <a:cs typeface="Arial" panose="020B0604020202020204" pitchFamily="34" charset="0"/>
                      </a:endParaRPr>
                    </a:p>
                  </a:txBody>
                  <a:tcPr anchor="ctr"/>
                </a:tc>
                <a:tc vMerge="1">
                  <a:txBody>
                    <a:bodyPr/>
                    <a:lstStyle/>
                    <a:p>
                      <a:pPr algn="ctr" fontAlgn="ct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600" b="0" i="0" u="none" strike="noStrike" dirty="0" smtClean="0">
                          <a:solidFill>
                            <a:srgbClr val="000000"/>
                          </a:solidFill>
                          <a:effectLst/>
                          <a:latin typeface="Arial" panose="020B0604020202020204" pitchFamily="34" charset="0"/>
                          <a:cs typeface="Arial" panose="020B0604020202020204" pitchFamily="34" charset="0"/>
                        </a:rPr>
                        <a:t>Piet Plessis Water Supply Phase 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5% Complete</a:t>
                      </a:r>
                    </a:p>
                  </a:txBody>
                  <a:tcPr/>
                </a:tc>
                <a:tc>
                  <a:txBody>
                    <a:bodyPr/>
                    <a:lstStyle/>
                    <a:p>
                      <a:pPr algn="r"/>
                      <a:r>
                        <a:rPr lang="en-ZA" sz="1600" dirty="0">
                          <a:latin typeface="Arial" panose="020B0604020202020204" pitchFamily="34" charset="0"/>
                          <a:cs typeface="Arial" panose="020B0604020202020204" pitchFamily="34" charset="0"/>
                        </a:rPr>
                        <a:t>-</a:t>
                      </a:r>
                    </a:p>
                  </a:txBody>
                  <a:tcPr/>
                </a:tc>
                <a:tc>
                  <a:txBody>
                    <a:bodyPr/>
                    <a:lstStyle/>
                    <a:p>
                      <a:pPr algn="r"/>
                      <a:r>
                        <a:rPr lang="en-ZA" sz="1600" dirty="0">
                          <a:latin typeface="+mn-lt"/>
                          <a:cs typeface="Arial" panose="020B0604020202020204" pitchFamily="34" charset="0"/>
                        </a:rPr>
                        <a:t>R 7 917</a:t>
                      </a:r>
                    </a:p>
                  </a:txBody>
                  <a:tcPr/>
                </a:tc>
                <a:extLst>
                  <a:ext uri="{0D108BD9-81ED-4DB2-BD59-A6C34878D82A}">
                    <a16:rowId xmlns:a16="http://schemas.microsoft.com/office/drawing/2014/main" xmlns="" val="10009"/>
                  </a:ext>
                </a:extLst>
              </a:tr>
              <a:tr h="309278">
                <a:tc vMerge="1">
                  <a:txBody>
                    <a:bodyPr/>
                    <a:lstStyle/>
                    <a:p>
                      <a:pPr algn="ct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600" b="0" i="0" u="none" strike="noStrike" dirty="0" err="1">
                          <a:solidFill>
                            <a:srgbClr val="000000"/>
                          </a:solidFill>
                          <a:effectLst/>
                          <a:latin typeface="Arial" panose="020B0604020202020204" pitchFamily="34" charset="0"/>
                          <a:cs typeface="Arial" panose="020B0604020202020204" pitchFamily="34" charset="0"/>
                        </a:rPr>
                        <a:t>Mamusa</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600" b="0" i="0" u="none" strike="noStrike" dirty="0" smtClean="0">
                          <a:solidFill>
                            <a:srgbClr val="000000"/>
                          </a:solidFill>
                          <a:effectLst/>
                          <a:latin typeface="Arial" panose="020B0604020202020204" pitchFamily="34" charset="0"/>
                          <a:cs typeface="Arial" panose="020B0604020202020204" pitchFamily="34" charset="0"/>
                        </a:rPr>
                        <a:t>Amalia Basic Water Supply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2863" marR="2863" marT="286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5% Complete</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600" dirty="0">
                          <a:latin typeface="+mn-lt"/>
                          <a:cs typeface="Arial" panose="020B0604020202020204" pitchFamily="34" charset="0"/>
                        </a:rPr>
                        <a:t>R 26 570</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514056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8"/>
            </a:pPr>
            <a:r>
              <a:rPr lang="en-US" sz="3600" b="0" cap="none" dirty="0" smtClean="0">
                <a:solidFill>
                  <a:prstClr val="black"/>
                </a:solidFill>
                <a:ea typeface="ＭＳ Ｐゴシック" charset="0"/>
              </a:rPr>
              <a:t>MINING SECTOR INTERVENTIONS</a:t>
            </a:r>
            <a:endParaRPr lang="en-ZA" sz="3600" b="0" cap="none" dirty="0"/>
          </a:p>
        </p:txBody>
      </p:sp>
      <p:sp>
        <p:nvSpPr>
          <p:cNvPr id="6" name="Text Placeholder 5"/>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63</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660760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1575" y="0"/>
            <a:ext cx="10972800" cy="818871"/>
          </a:xfrm>
        </p:spPr>
        <p:txBody>
          <a:bodyPr/>
          <a:lstStyle/>
          <a:p>
            <a:r>
              <a:rPr lang="en-US" altLang="en-US" sz="3600" dirty="0">
                <a:solidFill>
                  <a:srgbClr val="000000"/>
                </a:solidFill>
                <a:ea typeface="ＭＳ Ｐゴシック" charset="0"/>
              </a:rPr>
              <a:t>Mining Partnerships</a:t>
            </a:r>
            <a:r>
              <a:rPr lang="en-ZA" altLang="en-US" sz="1800" dirty="0">
                <a:solidFill>
                  <a:srgbClr val="000000"/>
                </a:solidFill>
                <a:latin typeface="Calibri"/>
                <a:ea typeface="ＭＳ Ｐゴシック" charset="0"/>
              </a:rPr>
              <a:t/>
            </a:r>
            <a:br>
              <a:rPr lang="en-ZA" altLang="en-US" sz="1800" dirty="0">
                <a:solidFill>
                  <a:srgbClr val="000000"/>
                </a:solidFill>
                <a:latin typeface="Calibri"/>
                <a:ea typeface="ＭＳ Ｐゴシック" charset="0"/>
              </a:rPr>
            </a:b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71093528"/>
              </p:ext>
            </p:extLst>
          </p:nvPr>
        </p:nvGraphicFramePr>
        <p:xfrm>
          <a:off x="741575" y="936037"/>
          <a:ext cx="10972800" cy="5416207"/>
        </p:xfrm>
        <a:graphic>
          <a:graphicData uri="http://schemas.openxmlformats.org/drawingml/2006/table">
            <a:tbl>
              <a:tblPr firstRow="1" bandRow="1">
                <a:tableStyleId>{5C22544A-7EE6-4342-B048-85BDC9FD1C3A}</a:tableStyleId>
              </a:tblPr>
              <a:tblGrid>
                <a:gridCol w="1662260">
                  <a:extLst>
                    <a:ext uri="{9D8B030D-6E8A-4147-A177-3AD203B41FA5}">
                      <a16:colId xmlns:a16="http://schemas.microsoft.com/office/drawing/2014/main" xmlns="" val="20000"/>
                    </a:ext>
                  </a:extLst>
                </a:gridCol>
                <a:gridCol w="1649691">
                  <a:extLst>
                    <a:ext uri="{9D8B030D-6E8A-4147-A177-3AD203B41FA5}">
                      <a16:colId xmlns:a16="http://schemas.microsoft.com/office/drawing/2014/main" xmlns="" val="20001"/>
                    </a:ext>
                  </a:extLst>
                </a:gridCol>
                <a:gridCol w="2601797">
                  <a:extLst>
                    <a:ext uri="{9D8B030D-6E8A-4147-A177-3AD203B41FA5}">
                      <a16:colId xmlns:a16="http://schemas.microsoft.com/office/drawing/2014/main" xmlns="" val="20002"/>
                    </a:ext>
                  </a:extLst>
                </a:gridCol>
                <a:gridCol w="1875934">
                  <a:extLst>
                    <a:ext uri="{9D8B030D-6E8A-4147-A177-3AD203B41FA5}">
                      <a16:colId xmlns:a16="http://schemas.microsoft.com/office/drawing/2014/main" xmlns="" val="20003"/>
                    </a:ext>
                  </a:extLst>
                </a:gridCol>
                <a:gridCol w="3183118">
                  <a:extLst>
                    <a:ext uri="{9D8B030D-6E8A-4147-A177-3AD203B41FA5}">
                      <a16:colId xmlns:a16="http://schemas.microsoft.com/office/drawing/2014/main" xmlns="" val="20004"/>
                    </a:ext>
                  </a:extLst>
                </a:gridCol>
              </a:tblGrid>
              <a:tr h="392378">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Arial" pitchFamily="34" charset="0"/>
                        </a:rPr>
                        <a:t>LM Name</a:t>
                      </a:r>
                    </a:p>
                  </a:txBody>
                  <a:tcPr marL="121936" marR="121936" marT="45721" marB="45721"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mn-lt"/>
                          <a:ea typeface="MS PGothic" pitchFamily="34" charset="-128"/>
                          <a:cs typeface="Arial" pitchFamily="34" charset="0"/>
                        </a:rPr>
                        <a:t>Mines</a:t>
                      </a:r>
                    </a:p>
                  </a:txBody>
                  <a:tcPr marL="121936" marR="12193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mn-lt"/>
                          <a:ea typeface="MS PGothic" pitchFamily="34" charset="-128"/>
                          <a:cs typeface="Arial" pitchFamily="34" charset="0"/>
                        </a:rPr>
                        <a:t>Current Projects</a:t>
                      </a:r>
                    </a:p>
                  </a:txBody>
                  <a:tcPr marL="121936" marR="12193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mn-lt"/>
                          <a:ea typeface="MS PGothic" pitchFamily="34" charset="-128"/>
                          <a:cs typeface="Arial" pitchFamily="34" charset="0"/>
                        </a:rPr>
                        <a:t>Budget</a:t>
                      </a:r>
                    </a:p>
                  </a:txBody>
                  <a:tcPr marL="121936" marR="121936" marT="45721" marB="45721"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mn-lt"/>
                          <a:ea typeface="MS PGothic" pitchFamily="34" charset="-128"/>
                          <a:cs typeface="Arial" pitchFamily="34" charset="0"/>
                        </a:rPr>
                        <a:t>Progress</a:t>
                      </a:r>
                    </a:p>
                  </a:txBody>
                  <a:tcPr marL="121936" marR="121936" marT="45721" marB="45721" horzOverflow="overflow"/>
                </a:tc>
                <a:extLst>
                  <a:ext uri="{0D108BD9-81ED-4DB2-BD59-A6C34878D82A}">
                    <a16:rowId xmlns:a16="http://schemas.microsoft.com/office/drawing/2014/main" xmlns="" val="10000"/>
                  </a:ext>
                </a:extLst>
              </a:tr>
              <a:tr h="1649243">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Madibeng LM</a:t>
                      </a:r>
                    </a:p>
                  </a:txBody>
                  <a:tcPr marL="121919" marR="121919" marT="45737" marB="45737"/>
                </a:tc>
                <a:tc>
                  <a:txBody>
                    <a:bodyPr/>
                    <a:lstStyle/>
                    <a:p>
                      <a:pPr>
                        <a:lnSpc>
                          <a:spcPct val="100000"/>
                        </a:lnSpc>
                        <a:spcAft>
                          <a:spcPts val="0"/>
                        </a:spcAft>
                      </a:pPr>
                      <a:r>
                        <a:rPr lang="en-ZA" sz="1400" b="0" dirty="0" err="1">
                          <a:effectLst/>
                          <a:latin typeface="Arial" panose="020B0604020202020204" pitchFamily="34" charset="0"/>
                          <a:cs typeface="Arial" panose="020B0604020202020204" pitchFamily="34" charset="0"/>
                        </a:rPr>
                        <a:t>Lonmin</a:t>
                      </a:r>
                      <a:r>
                        <a:rPr lang="en-ZA" sz="1400" b="0" dirty="0">
                          <a:effectLst/>
                          <a:latin typeface="Arial" panose="020B0604020202020204" pitchFamily="34" charset="0"/>
                          <a:cs typeface="Arial" panose="020B0604020202020204" pitchFamily="34" charset="0"/>
                        </a:rPr>
                        <a:t> (2014-2018)</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marL="171450" lvl="0" indent="-171450">
                        <a:lnSpc>
                          <a:spcPct val="100000"/>
                        </a:lnSpc>
                        <a:spcAft>
                          <a:spcPts val="0"/>
                        </a:spcAft>
                        <a:buFont typeface="Arial"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Bulk water supply to </a:t>
                      </a:r>
                      <a:r>
                        <a:rPr lang="en-GB" sz="1400" b="0" kern="1200" dirty="0" err="1">
                          <a:solidFill>
                            <a:schemeClr val="dk1"/>
                          </a:solidFill>
                          <a:latin typeface="Arial" panose="020B0604020202020204" pitchFamily="34" charset="0"/>
                          <a:ea typeface="+mn-ea"/>
                          <a:cs typeface="Arial" panose="020B0604020202020204" pitchFamily="34" charset="0"/>
                        </a:rPr>
                        <a:t>Outstad</a:t>
                      </a:r>
                      <a:r>
                        <a:rPr lang="en-GB" sz="1400" b="0" kern="1200" dirty="0">
                          <a:solidFill>
                            <a:schemeClr val="dk1"/>
                          </a:solidFill>
                          <a:latin typeface="Arial" panose="020B0604020202020204" pitchFamily="34" charset="0"/>
                          <a:ea typeface="+mn-ea"/>
                          <a:cs typeface="Arial" panose="020B0604020202020204" pitchFamily="34" charset="0"/>
                        </a:rPr>
                        <a:t>, </a:t>
                      </a:r>
                      <a:r>
                        <a:rPr lang="en-GB" sz="1400" b="0" kern="1200" dirty="0" err="1">
                          <a:solidFill>
                            <a:schemeClr val="dk1"/>
                          </a:solidFill>
                          <a:latin typeface="Arial" panose="020B0604020202020204" pitchFamily="34" charset="0"/>
                          <a:ea typeface="+mn-ea"/>
                          <a:cs typeface="Arial" panose="020B0604020202020204" pitchFamily="34" charset="0"/>
                        </a:rPr>
                        <a:t>Bapong</a:t>
                      </a:r>
                      <a:r>
                        <a:rPr lang="en-GB" sz="1400" b="0" kern="1200" dirty="0">
                          <a:solidFill>
                            <a:schemeClr val="dk1"/>
                          </a:solidFill>
                          <a:latin typeface="Arial" panose="020B0604020202020204" pitchFamily="34" charset="0"/>
                          <a:ea typeface="+mn-ea"/>
                          <a:cs typeface="Arial" panose="020B0604020202020204" pitchFamily="34" charset="0"/>
                        </a:rPr>
                        <a:t> and </a:t>
                      </a:r>
                      <a:r>
                        <a:rPr lang="en-GB" sz="1400" b="0" kern="1200" dirty="0" err="1">
                          <a:solidFill>
                            <a:schemeClr val="dk1"/>
                          </a:solidFill>
                          <a:latin typeface="Arial" panose="020B0604020202020204" pitchFamily="34" charset="0"/>
                          <a:ea typeface="+mn-ea"/>
                          <a:cs typeface="Arial" panose="020B0604020202020204" pitchFamily="34" charset="0"/>
                        </a:rPr>
                        <a:t>Modderspruit</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L="86900" marR="86900" marT="32598" marB="32598"/>
                </a:tc>
                <a:tc>
                  <a:txBody>
                    <a:bodyPr/>
                    <a:lstStyle/>
                    <a:p>
                      <a:pPr>
                        <a:lnSpc>
                          <a:spcPct val="100000"/>
                        </a:lnSpc>
                        <a:spcAft>
                          <a:spcPts val="0"/>
                        </a:spcAft>
                      </a:pPr>
                      <a:r>
                        <a:rPr lang="en-ZA" sz="1400" b="0" kern="1200" dirty="0">
                          <a:solidFill>
                            <a:schemeClr val="dk1"/>
                          </a:solidFill>
                          <a:latin typeface="Arial" panose="020B0604020202020204" pitchFamily="34" charset="0"/>
                          <a:ea typeface="+mn-ea"/>
                          <a:cs typeface="Arial" panose="020B0604020202020204" pitchFamily="34" charset="0"/>
                        </a:rPr>
                        <a:t>R6 058 774</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a:lnSpc>
                          <a:spcPct val="100000"/>
                        </a:lnSpc>
                        <a:spcAft>
                          <a:spcPts val="0"/>
                        </a:spcAft>
                      </a:pPr>
                      <a:r>
                        <a:rPr lang="en-US" sz="1400" b="0" kern="1200" dirty="0">
                          <a:solidFill>
                            <a:schemeClr val="dk1"/>
                          </a:solidFill>
                          <a:latin typeface="Arial" panose="020B0604020202020204" pitchFamily="34" charset="0"/>
                          <a:ea typeface="+mn-ea"/>
                          <a:cs typeface="Arial" panose="020B0604020202020204" pitchFamily="34" charset="0"/>
                        </a:rPr>
                        <a:t>Exploration holes for yield and quality along</a:t>
                      </a:r>
                      <a:r>
                        <a:rPr lang="en-US" sz="1400" b="0" kern="1200" baseline="0" dirty="0">
                          <a:solidFill>
                            <a:schemeClr val="dk1"/>
                          </a:solidFill>
                          <a:latin typeface="Arial" panose="020B0604020202020204" pitchFamily="34" charset="0"/>
                          <a:ea typeface="+mn-ea"/>
                          <a:cs typeface="Arial" panose="020B0604020202020204" pitchFamily="34" charset="0"/>
                        </a:rPr>
                        <a:t> with production boreholes </a:t>
                      </a:r>
                      <a:r>
                        <a:rPr lang="en-US" sz="1400" b="0" kern="1200" dirty="0">
                          <a:solidFill>
                            <a:schemeClr val="dk1"/>
                          </a:solidFill>
                          <a:latin typeface="Arial" panose="020B0604020202020204" pitchFamily="34" charset="0"/>
                          <a:ea typeface="+mn-ea"/>
                          <a:cs typeface="Arial" panose="020B0604020202020204" pitchFamily="34" charset="0"/>
                        </a:rPr>
                        <a:t>in </a:t>
                      </a:r>
                      <a:r>
                        <a:rPr lang="en-US" sz="1400" b="0" kern="1200" dirty="0" err="1">
                          <a:solidFill>
                            <a:schemeClr val="dk1"/>
                          </a:solidFill>
                          <a:latin typeface="Arial" panose="020B0604020202020204" pitchFamily="34" charset="0"/>
                          <a:ea typeface="+mn-ea"/>
                          <a:cs typeface="Arial" panose="020B0604020202020204" pitchFamily="34" charset="0"/>
                        </a:rPr>
                        <a:t>Bapong</a:t>
                      </a:r>
                      <a:r>
                        <a:rPr lang="en-US" sz="1400" b="0" kern="1200" dirty="0">
                          <a:solidFill>
                            <a:schemeClr val="dk1"/>
                          </a:solidFill>
                          <a:latin typeface="Arial" panose="020B0604020202020204" pitchFamily="34" charset="0"/>
                          <a:ea typeface="+mn-ea"/>
                          <a:cs typeface="Arial" panose="020B0604020202020204" pitchFamily="34" charset="0"/>
                        </a:rPr>
                        <a:t>, </a:t>
                      </a:r>
                      <a:r>
                        <a:rPr lang="en-US" sz="1400" b="0" kern="1200" dirty="0" err="1">
                          <a:solidFill>
                            <a:schemeClr val="dk1"/>
                          </a:solidFill>
                          <a:latin typeface="Arial" panose="020B0604020202020204" pitchFamily="34" charset="0"/>
                          <a:ea typeface="+mn-ea"/>
                          <a:cs typeface="Arial" panose="020B0604020202020204" pitchFamily="34" charset="0"/>
                        </a:rPr>
                        <a:t>Oustad</a:t>
                      </a:r>
                      <a:r>
                        <a:rPr lang="en-US" sz="1400" b="0" kern="1200" dirty="0">
                          <a:solidFill>
                            <a:schemeClr val="dk1"/>
                          </a:solidFill>
                          <a:latin typeface="Arial" panose="020B0604020202020204" pitchFamily="34" charset="0"/>
                          <a:ea typeface="+mn-ea"/>
                          <a:cs typeface="Arial" panose="020B0604020202020204" pitchFamily="34" charset="0"/>
                        </a:rPr>
                        <a:t>, </a:t>
                      </a:r>
                      <a:r>
                        <a:rPr lang="en-US" sz="1400" b="0" kern="1200" dirty="0" err="1">
                          <a:solidFill>
                            <a:schemeClr val="dk1"/>
                          </a:solidFill>
                          <a:latin typeface="Arial" panose="020B0604020202020204" pitchFamily="34" charset="0"/>
                          <a:ea typeface="+mn-ea"/>
                          <a:cs typeface="Arial" panose="020B0604020202020204" pitchFamily="34" charset="0"/>
                        </a:rPr>
                        <a:t>Modderspruit</a:t>
                      </a:r>
                      <a:r>
                        <a:rPr lang="en-US" sz="1400" b="0" kern="1200" dirty="0">
                          <a:solidFill>
                            <a:schemeClr val="dk1"/>
                          </a:solidFill>
                          <a:latin typeface="Arial" panose="020B0604020202020204" pitchFamily="34" charset="0"/>
                          <a:ea typeface="+mn-ea"/>
                          <a:cs typeface="Arial" panose="020B0604020202020204" pitchFamily="34" charset="0"/>
                        </a:rPr>
                        <a:t>, completed. </a:t>
                      </a:r>
                    </a:p>
                    <a:p>
                      <a:pPr>
                        <a:lnSpc>
                          <a:spcPct val="100000"/>
                        </a:lnSpc>
                        <a:spcAft>
                          <a:spcPts val="0"/>
                        </a:spcAft>
                      </a:pPr>
                      <a:r>
                        <a:rPr lang="en-US" sz="1400" b="0" kern="1200" dirty="0">
                          <a:solidFill>
                            <a:schemeClr val="dk1"/>
                          </a:solidFill>
                          <a:latin typeface="Arial" panose="020B0604020202020204" pitchFamily="34" charset="0"/>
                          <a:ea typeface="+mn-ea"/>
                          <a:cs typeface="Arial" panose="020B0604020202020204" pitchFamily="34" charset="0"/>
                        </a:rPr>
                        <a:t>Next phase is to Equip boreholes with pumps, Install new pipelines to the reservoirs in the various areas. </a:t>
                      </a:r>
                    </a:p>
                  </a:txBody>
                  <a:tcPr marL="86900" marR="86900" marT="32598" marB="32598"/>
                </a:tc>
                <a:extLst>
                  <a:ext uri="{0D108BD9-81ED-4DB2-BD59-A6C34878D82A}">
                    <a16:rowId xmlns:a16="http://schemas.microsoft.com/office/drawing/2014/main" xmlns="" val="10001"/>
                  </a:ext>
                </a:extLst>
              </a:tr>
              <a:tr h="1423492">
                <a:tc vMerge="1">
                  <a:txBody>
                    <a:bodyPr/>
                    <a:lstStyle/>
                    <a:p>
                      <a:endParaRPr lang="en-US" sz="1100" dirty="0">
                        <a:latin typeface="Arial" pitchFamily="34" charset="0"/>
                        <a:cs typeface="Arial" pitchFamily="34" charset="0"/>
                      </a:endParaRPr>
                    </a:p>
                  </a:txBody>
                  <a:tcPr marL="91439" marR="91439" marT="45731" marB="45731"/>
                </a:tc>
                <a:tc>
                  <a:txBody>
                    <a:bodyPr/>
                    <a:lstStyle/>
                    <a:p>
                      <a:pPr>
                        <a:lnSpc>
                          <a:spcPct val="100000"/>
                        </a:lnSpc>
                        <a:spcAft>
                          <a:spcPts val="0"/>
                        </a:spcAft>
                      </a:pPr>
                      <a:r>
                        <a:rPr lang="en-ZA" sz="1400" b="0" dirty="0">
                          <a:effectLst/>
                          <a:latin typeface="Arial" panose="020B0604020202020204" pitchFamily="34" charset="0"/>
                          <a:cs typeface="Arial" panose="020B0604020202020204" pitchFamily="34" charset="0"/>
                        </a:rPr>
                        <a:t>Samancor (2015-2019)</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marL="171450" lvl="0" indent="-171450">
                        <a:lnSpc>
                          <a:spcPct val="100000"/>
                        </a:lnSpc>
                        <a:spcAft>
                          <a:spcPts val="0"/>
                        </a:spcAft>
                        <a:buFont typeface="Arial"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Bokamoso (Mooinooi Ext 13) Water (construction of 2ml reservoir and bulk water line) and Sanitation (construction of Ventilated Improved Pit Latrines) Project.</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a:lnSpc>
                          <a:spcPct val="100000"/>
                        </a:lnSpc>
                        <a:spcAft>
                          <a:spcPts val="0"/>
                        </a:spcAft>
                      </a:pPr>
                      <a:r>
                        <a:rPr lang="en-ZA" sz="1400" b="0" dirty="0">
                          <a:effectLst/>
                          <a:latin typeface="Arial" panose="020B0604020202020204" pitchFamily="34" charset="0"/>
                          <a:cs typeface="Arial" panose="020B0604020202020204" pitchFamily="34" charset="0"/>
                        </a:rPr>
                        <a:t>R13 593 047</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marL="0" marR="0" algn="l">
                        <a:lnSpc>
                          <a:spcPct val="115000"/>
                        </a:lnSpc>
                        <a:spcBef>
                          <a:spcPts val="0"/>
                        </a:spcBef>
                        <a:spcAft>
                          <a:spcPts val="1000"/>
                        </a:spcAft>
                      </a:pPr>
                      <a:r>
                        <a:rPr lang="en-GB" sz="1400" b="0" dirty="0">
                          <a:latin typeface="Arial" panose="020B0604020202020204" pitchFamily="34" charset="0"/>
                          <a:ea typeface="Calibri"/>
                          <a:cs typeface="Arial" panose="020B0604020202020204" pitchFamily="34" charset="0"/>
                        </a:rPr>
                        <a:t>Completed </a:t>
                      </a:r>
                      <a:r>
                        <a:rPr lang="en-GB" sz="1400" b="0">
                          <a:latin typeface="Arial" panose="020B0604020202020204" pitchFamily="34" charset="0"/>
                          <a:ea typeface="Calibri"/>
                          <a:cs typeface="Arial" panose="020B0604020202020204" pitchFamily="34" charset="0"/>
                        </a:rPr>
                        <a:t>(December 2019)</a:t>
                      </a:r>
                      <a:endParaRPr lang="en-US" sz="1400" b="0" dirty="0">
                        <a:latin typeface="Arial" panose="020B0604020202020204" pitchFamily="34" charset="0"/>
                        <a:ea typeface="Calibri"/>
                        <a:cs typeface="Arial" panose="020B0604020202020204" pitchFamily="34" charset="0"/>
                      </a:endParaRPr>
                    </a:p>
                  </a:txBody>
                  <a:tcPr marL="152399" marR="152399" marT="0" marB="0"/>
                </a:tc>
                <a:extLst>
                  <a:ext uri="{0D108BD9-81ED-4DB2-BD59-A6C34878D82A}">
                    <a16:rowId xmlns:a16="http://schemas.microsoft.com/office/drawing/2014/main" xmlns="" val="10002"/>
                  </a:ext>
                </a:extLst>
              </a:tr>
              <a:tr h="1423492">
                <a:tc vMerge="1">
                  <a:txBody>
                    <a:bodyPr/>
                    <a:lstStyle/>
                    <a:p>
                      <a:endParaRPr lang="en-US" sz="1100" dirty="0">
                        <a:latin typeface="Arial" pitchFamily="34" charset="0"/>
                        <a:cs typeface="Arial" pitchFamily="34" charset="0"/>
                      </a:endParaRPr>
                    </a:p>
                  </a:txBody>
                  <a:tcPr marL="91439" marR="91439" marT="45731" marB="45731"/>
                </a:tc>
                <a:tc>
                  <a:txBody>
                    <a:bodyPr/>
                    <a:lstStyle/>
                    <a:p>
                      <a:pPr>
                        <a:lnSpc>
                          <a:spcPct val="100000"/>
                        </a:lnSpc>
                        <a:spcAft>
                          <a:spcPts val="0"/>
                        </a:spcAft>
                      </a:pPr>
                      <a:r>
                        <a:rPr lang="en-ZA" sz="1400" b="0" dirty="0" err="1">
                          <a:effectLst/>
                          <a:latin typeface="Arial" panose="020B0604020202020204" pitchFamily="34" charset="0"/>
                          <a:cs typeface="Arial" panose="020B0604020202020204" pitchFamily="34" charset="0"/>
                        </a:rPr>
                        <a:t>Hernic</a:t>
                      </a:r>
                      <a:r>
                        <a:rPr lang="en-ZA" sz="1400" b="0" dirty="0">
                          <a:effectLst/>
                          <a:latin typeface="Arial" panose="020B0604020202020204" pitchFamily="34" charset="0"/>
                          <a:cs typeface="Arial" panose="020B0604020202020204" pitchFamily="34" charset="0"/>
                        </a:rPr>
                        <a:t> (2017-2022)</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marL="171450" lvl="0" indent="-171450">
                        <a:lnSpc>
                          <a:spcPct val="100000"/>
                        </a:lnSpc>
                        <a:spcAft>
                          <a:spcPts val="0"/>
                        </a:spcAft>
                        <a:buFont typeface="Arial" pitchFamily="34" charset="0"/>
                        <a:buChar char="•"/>
                      </a:pPr>
                      <a:r>
                        <a:rPr lang="en-GB" sz="1400" b="0" kern="1200" dirty="0">
                          <a:solidFill>
                            <a:schemeClr val="dk1"/>
                          </a:solidFill>
                          <a:latin typeface="Arial" panose="020B0604020202020204" pitchFamily="34" charset="0"/>
                          <a:ea typeface="+mn-ea"/>
                          <a:cs typeface="Arial" panose="020B0604020202020204" pitchFamily="34" charset="0"/>
                        </a:rPr>
                        <a:t>Provision of water to communities of </a:t>
                      </a:r>
                      <a:r>
                        <a:rPr lang="en-GB" sz="1400" b="0" kern="1200" dirty="0" err="1">
                          <a:solidFill>
                            <a:schemeClr val="dk1"/>
                          </a:solidFill>
                          <a:latin typeface="Arial" panose="020B0604020202020204" pitchFamily="34" charset="0"/>
                          <a:ea typeface="+mn-ea"/>
                          <a:cs typeface="Arial" panose="020B0604020202020204" pitchFamily="34" charset="0"/>
                        </a:rPr>
                        <a:t>Maboloka</a:t>
                      </a:r>
                      <a:r>
                        <a:rPr lang="en-GB" sz="1400" b="0" kern="1200" dirty="0">
                          <a:solidFill>
                            <a:schemeClr val="dk1"/>
                          </a:solidFill>
                          <a:latin typeface="Arial" panose="020B0604020202020204" pitchFamily="34" charset="0"/>
                          <a:ea typeface="+mn-ea"/>
                          <a:cs typeface="Arial" panose="020B0604020202020204" pitchFamily="34" charset="0"/>
                        </a:rPr>
                        <a:t>, </a:t>
                      </a:r>
                      <a:r>
                        <a:rPr lang="en-GB" sz="1400" b="0" kern="1200" dirty="0" err="1">
                          <a:solidFill>
                            <a:schemeClr val="dk1"/>
                          </a:solidFill>
                          <a:latin typeface="Arial" panose="020B0604020202020204" pitchFamily="34" charset="0"/>
                          <a:ea typeface="+mn-ea"/>
                          <a:cs typeface="Arial" panose="020B0604020202020204" pitchFamily="34" charset="0"/>
                        </a:rPr>
                        <a:t>Oudstat</a:t>
                      </a:r>
                      <a:r>
                        <a:rPr lang="en-GB" sz="1400" b="0" kern="1200" dirty="0">
                          <a:solidFill>
                            <a:schemeClr val="dk1"/>
                          </a:solidFill>
                          <a:latin typeface="Arial" panose="020B0604020202020204" pitchFamily="34" charset="0"/>
                          <a:ea typeface="+mn-ea"/>
                          <a:cs typeface="Arial" panose="020B0604020202020204" pitchFamily="34" charset="0"/>
                        </a:rPr>
                        <a:t>, </a:t>
                      </a:r>
                      <a:r>
                        <a:rPr lang="en-GB" sz="1400" b="0" kern="1200" dirty="0" err="1">
                          <a:solidFill>
                            <a:schemeClr val="dk1"/>
                          </a:solidFill>
                          <a:latin typeface="Arial" panose="020B0604020202020204" pitchFamily="34" charset="0"/>
                          <a:ea typeface="+mn-ea"/>
                          <a:cs typeface="Arial" panose="020B0604020202020204" pitchFamily="34" charset="0"/>
                        </a:rPr>
                        <a:t>Mmakau</a:t>
                      </a:r>
                      <a:r>
                        <a:rPr lang="en-GB" sz="1400" b="0" kern="1200" dirty="0">
                          <a:solidFill>
                            <a:schemeClr val="dk1"/>
                          </a:solidFill>
                          <a:latin typeface="Arial" panose="020B0604020202020204" pitchFamily="34" charset="0"/>
                          <a:ea typeface="+mn-ea"/>
                          <a:cs typeface="Arial" panose="020B0604020202020204" pitchFamily="34" charset="0"/>
                        </a:rPr>
                        <a:t> and </a:t>
                      </a:r>
                      <a:r>
                        <a:rPr lang="en-GB" sz="1400" b="0" kern="1200" dirty="0" err="1">
                          <a:solidFill>
                            <a:schemeClr val="dk1"/>
                          </a:solidFill>
                          <a:latin typeface="Arial" panose="020B0604020202020204" pitchFamily="34" charset="0"/>
                          <a:ea typeface="+mn-ea"/>
                          <a:cs typeface="Arial" panose="020B0604020202020204" pitchFamily="34" charset="0"/>
                        </a:rPr>
                        <a:t>Koksfontein</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a:lnSpc>
                          <a:spcPct val="100000"/>
                        </a:lnSpc>
                        <a:spcAft>
                          <a:spcPts val="0"/>
                        </a:spcAft>
                      </a:pPr>
                      <a:r>
                        <a:rPr lang="en-GB" sz="1400" b="0" kern="1200" dirty="0">
                          <a:solidFill>
                            <a:schemeClr val="dk1"/>
                          </a:solidFill>
                          <a:latin typeface="Arial" panose="020B0604020202020204" pitchFamily="34" charset="0"/>
                          <a:ea typeface="+mn-ea"/>
                          <a:cs typeface="Arial" panose="020B0604020202020204" pitchFamily="34" charset="0"/>
                        </a:rPr>
                        <a:t>R  2 000 000</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tc>
                  <a:txBody>
                    <a:bodyPr/>
                    <a:lstStyle/>
                    <a:p>
                      <a:pPr>
                        <a:lnSpc>
                          <a:spcPct val="100000"/>
                        </a:lnSpc>
                        <a:spcAft>
                          <a:spcPts val="0"/>
                        </a:spcAft>
                      </a:pPr>
                      <a:r>
                        <a:rPr lang="en-US" sz="1400" b="0" kern="1200" dirty="0">
                          <a:solidFill>
                            <a:schemeClr val="dk1"/>
                          </a:solidFill>
                          <a:latin typeface="Arial" panose="020B0604020202020204" pitchFamily="34" charset="0"/>
                          <a:ea typeface="+mn-ea"/>
                          <a:cs typeface="Arial" panose="020B0604020202020204" pitchFamily="34" charset="0"/>
                        </a:rPr>
                        <a:t>Borehole in </a:t>
                      </a:r>
                      <a:r>
                        <a:rPr lang="en-US" sz="1400" b="0" kern="1200" dirty="0" err="1">
                          <a:solidFill>
                            <a:schemeClr val="dk1"/>
                          </a:solidFill>
                          <a:latin typeface="Arial" panose="020B0604020202020204" pitchFamily="34" charset="0"/>
                          <a:ea typeface="+mn-ea"/>
                          <a:cs typeface="Arial" panose="020B0604020202020204" pitchFamily="34" charset="0"/>
                        </a:rPr>
                        <a:t>Morekolodi</a:t>
                      </a:r>
                      <a:r>
                        <a:rPr lang="en-US" sz="1400" b="0" kern="1200" dirty="0">
                          <a:solidFill>
                            <a:schemeClr val="dk1"/>
                          </a:solidFill>
                          <a:latin typeface="Arial" panose="020B0604020202020204" pitchFamily="34" charset="0"/>
                          <a:ea typeface="+mn-ea"/>
                          <a:cs typeface="Arial" panose="020B0604020202020204" pitchFamily="34" charset="0"/>
                        </a:rPr>
                        <a:t> Primary School in </a:t>
                      </a:r>
                      <a:r>
                        <a:rPr lang="en-US" sz="1400" b="0" kern="1200" dirty="0" err="1">
                          <a:solidFill>
                            <a:schemeClr val="dk1"/>
                          </a:solidFill>
                          <a:latin typeface="Arial" panose="020B0604020202020204" pitchFamily="34" charset="0"/>
                          <a:ea typeface="+mn-ea"/>
                          <a:cs typeface="Arial" panose="020B0604020202020204" pitchFamily="34" charset="0"/>
                        </a:rPr>
                        <a:t>Mmakau</a:t>
                      </a:r>
                      <a:r>
                        <a:rPr lang="en-US" sz="1400" b="0" kern="1200" baseline="0" dirty="0">
                          <a:solidFill>
                            <a:schemeClr val="dk1"/>
                          </a:solidFill>
                          <a:latin typeface="Arial" panose="020B0604020202020204" pitchFamily="34" charset="0"/>
                          <a:ea typeface="+mn-ea"/>
                          <a:cs typeface="Arial" panose="020B0604020202020204" pitchFamily="34" charset="0"/>
                        </a:rPr>
                        <a:t> equipped.</a:t>
                      </a:r>
                    </a:p>
                    <a:p>
                      <a:pPr>
                        <a:lnSpc>
                          <a:spcPct val="100000"/>
                        </a:lnSpc>
                        <a:spcAft>
                          <a:spcPts val="0"/>
                        </a:spcAft>
                      </a:pPr>
                      <a:r>
                        <a:rPr lang="en-US" sz="1400" b="0" dirty="0">
                          <a:effectLst/>
                          <a:latin typeface="Arial" panose="020B0604020202020204" pitchFamily="34" charset="0"/>
                          <a:ea typeface="Calibri"/>
                          <a:cs typeface="Arial" panose="020B0604020202020204" pitchFamily="34" charset="0"/>
                        </a:rPr>
                        <a:t>Equipment including a pump, solar panels procured for the borehole in </a:t>
                      </a:r>
                      <a:r>
                        <a:rPr lang="en-US" sz="1400" b="0" dirty="0" err="1">
                          <a:effectLst/>
                          <a:latin typeface="Arial" panose="020B0604020202020204" pitchFamily="34" charset="0"/>
                          <a:ea typeface="Calibri"/>
                          <a:cs typeface="Arial" panose="020B0604020202020204" pitchFamily="34" charset="0"/>
                        </a:rPr>
                        <a:t>Oustad</a:t>
                      </a:r>
                      <a:r>
                        <a:rPr lang="en-US" sz="1400" b="0" dirty="0">
                          <a:effectLst/>
                          <a:latin typeface="Arial" panose="020B0604020202020204" pitchFamily="34" charset="0"/>
                          <a:ea typeface="Calibri"/>
                          <a:cs typeface="Arial" panose="020B0604020202020204" pitchFamily="34" charset="0"/>
                        </a:rPr>
                        <a:t> which will supply the </a:t>
                      </a:r>
                      <a:r>
                        <a:rPr lang="en-US" sz="1400" b="0" dirty="0" err="1">
                          <a:effectLst/>
                          <a:latin typeface="Arial" panose="020B0604020202020204" pitchFamily="34" charset="0"/>
                          <a:ea typeface="Calibri"/>
                          <a:cs typeface="Arial" panose="020B0604020202020204" pitchFamily="34" charset="0"/>
                        </a:rPr>
                        <a:t>Oustad</a:t>
                      </a:r>
                      <a:r>
                        <a:rPr lang="en-US" sz="1400" b="0" dirty="0">
                          <a:effectLst/>
                          <a:latin typeface="Arial" panose="020B0604020202020204" pitchFamily="34" charset="0"/>
                          <a:ea typeface="Calibri"/>
                          <a:cs typeface="Arial" panose="020B0604020202020204" pitchFamily="34" charset="0"/>
                        </a:rPr>
                        <a:t> community with water.</a:t>
                      </a:r>
                      <a:endParaRPr lang="en-ZA" sz="1400" b="0" dirty="0">
                        <a:effectLst/>
                        <a:latin typeface="Arial" panose="020B0604020202020204" pitchFamily="34" charset="0"/>
                        <a:ea typeface="Calibri"/>
                        <a:cs typeface="Arial" panose="020B0604020202020204" pitchFamily="34" charset="0"/>
                      </a:endParaRPr>
                    </a:p>
                  </a:txBody>
                  <a:tcPr marL="86900" marR="86900" marT="32598" marB="32598"/>
                </a:tc>
                <a:extLst>
                  <a:ext uri="{0D108BD9-81ED-4DB2-BD59-A6C34878D82A}">
                    <a16:rowId xmlns:a16="http://schemas.microsoft.com/office/drawing/2014/main" xmlns="" val="10003"/>
                  </a:ext>
                </a:extLst>
              </a:tr>
              <a:tr h="3923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mn-lt"/>
                          <a:cs typeface="Arial" pitchFamily="34" charset="0"/>
                        </a:rPr>
                        <a:t>Total</a:t>
                      </a:r>
                    </a:p>
                  </a:txBody>
                  <a:tcPr marL="121919" marR="121919" marT="45737" marB="45737"/>
                </a:tc>
                <a:tc>
                  <a:txBody>
                    <a:bodyPr/>
                    <a:lstStyle/>
                    <a:p>
                      <a:pPr>
                        <a:lnSpc>
                          <a:spcPct val="100000"/>
                        </a:lnSpc>
                        <a:spcAft>
                          <a:spcPts val="0"/>
                        </a:spcAft>
                      </a:pPr>
                      <a:endParaRPr lang="en-ZA" sz="1400" b="1" dirty="0">
                        <a:effectLst/>
                        <a:latin typeface="+mn-lt"/>
                        <a:ea typeface="Calibri"/>
                        <a:cs typeface="Arial" pitchFamily="34" charset="0"/>
                      </a:endParaRPr>
                    </a:p>
                  </a:txBody>
                  <a:tcPr marL="86900" marR="86900" marT="32598" marB="32598"/>
                </a:tc>
                <a:tc>
                  <a:txBody>
                    <a:bodyPr/>
                    <a:lstStyle/>
                    <a:p>
                      <a:pPr marL="171450" lvl="0" indent="-171450">
                        <a:lnSpc>
                          <a:spcPct val="100000"/>
                        </a:lnSpc>
                        <a:spcAft>
                          <a:spcPts val="0"/>
                        </a:spcAft>
                        <a:buFont typeface="Arial" pitchFamily="34" charset="0"/>
                        <a:buChar char="•"/>
                      </a:pPr>
                      <a:endParaRPr lang="en-ZA" sz="1400" b="1" dirty="0">
                        <a:effectLst/>
                        <a:latin typeface="+mn-lt"/>
                        <a:ea typeface="Calibri"/>
                        <a:cs typeface="Arial" pitchFamily="34" charset="0"/>
                      </a:endParaRPr>
                    </a:p>
                  </a:txBody>
                  <a:tcPr marL="86900" marR="86900" marT="32598" marB="32598"/>
                </a:tc>
                <a:tc>
                  <a:txBody>
                    <a:bodyPr/>
                    <a:lstStyle/>
                    <a:p>
                      <a:pPr>
                        <a:lnSpc>
                          <a:spcPct val="100000"/>
                        </a:lnSpc>
                        <a:spcAft>
                          <a:spcPts val="0"/>
                        </a:spcAft>
                      </a:pPr>
                      <a:r>
                        <a:rPr lang="en-ZA" sz="1400" b="1" dirty="0">
                          <a:effectLst/>
                          <a:latin typeface="+mn-lt"/>
                          <a:ea typeface="Calibri"/>
                          <a:cs typeface="Arial" pitchFamily="34" charset="0"/>
                        </a:rPr>
                        <a:t>R21,651,821.00</a:t>
                      </a:r>
                    </a:p>
                  </a:txBody>
                  <a:tcPr marL="86900" marR="86900" marT="32598" marB="32598"/>
                </a:tc>
                <a:tc>
                  <a:txBody>
                    <a:bodyPr/>
                    <a:lstStyle/>
                    <a:p>
                      <a:pPr>
                        <a:lnSpc>
                          <a:spcPct val="100000"/>
                        </a:lnSpc>
                        <a:spcAft>
                          <a:spcPts val="0"/>
                        </a:spcAft>
                      </a:pPr>
                      <a:endParaRPr lang="en-ZA" sz="1400" b="1" dirty="0">
                        <a:effectLst/>
                        <a:latin typeface="+mn-lt"/>
                        <a:ea typeface="Calibri"/>
                        <a:cs typeface="Arial" pitchFamily="34" charset="0"/>
                      </a:endParaRPr>
                    </a:p>
                  </a:txBody>
                  <a:tcPr marL="86900" marR="86900" marT="32598" marB="32598"/>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64</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7250228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588" y="49140"/>
            <a:ext cx="10972800" cy="1143000"/>
          </a:xfrm>
        </p:spPr>
        <p:txBody>
          <a:bodyPr/>
          <a:lstStyle/>
          <a:p>
            <a:r>
              <a:rPr lang="en-ZA" dirty="0" smtClean="0"/>
              <a:t>Mining Partnerships</a:t>
            </a:r>
            <a:endParaRPr lang="en-Z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261486914"/>
              </p:ext>
            </p:extLst>
          </p:nvPr>
        </p:nvGraphicFramePr>
        <p:xfrm>
          <a:off x="675588" y="1078273"/>
          <a:ext cx="10972800" cy="4137608"/>
        </p:xfrm>
        <a:graphic>
          <a:graphicData uri="http://schemas.openxmlformats.org/drawingml/2006/table">
            <a:tbl>
              <a:tblPr firstRow="1" bandRow="1">
                <a:tableStyleId>{5C22544A-7EE6-4342-B048-85BDC9FD1C3A}</a:tableStyleId>
              </a:tblPr>
              <a:tblGrid>
                <a:gridCol w="1624552">
                  <a:extLst>
                    <a:ext uri="{9D8B030D-6E8A-4147-A177-3AD203B41FA5}">
                      <a16:colId xmlns:a16="http://schemas.microsoft.com/office/drawing/2014/main" xmlns="" val="20000"/>
                    </a:ext>
                  </a:extLst>
                </a:gridCol>
                <a:gridCol w="2026763">
                  <a:extLst>
                    <a:ext uri="{9D8B030D-6E8A-4147-A177-3AD203B41FA5}">
                      <a16:colId xmlns:a16="http://schemas.microsoft.com/office/drawing/2014/main" xmlns="" val="20001"/>
                    </a:ext>
                  </a:extLst>
                </a:gridCol>
                <a:gridCol w="2932365">
                  <a:extLst>
                    <a:ext uri="{9D8B030D-6E8A-4147-A177-3AD203B41FA5}">
                      <a16:colId xmlns:a16="http://schemas.microsoft.com/office/drawing/2014/main" xmlns="" val="20002"/>
                    </a:ext>
                  </a:extLst>
                </a:gridCol>
                <a:gridCol w="1696196">
                  <a:extLst>
                    <a:ext uri="{9D8B030D-6E8A-4147-A177-3AD203B41FA5}">
                      <a16:colId xmlns:a16="http://schemas.microsoft.com/office/drawing/2014/main" xmlns="" val="20003"/>
                    </a:ext>
                  </a:extLst>
                </a:gridCol>
                <a:gridCol w="2692924">
                  <a:extLst>
                    <a:ext uri="{9D8B030D-6E8A-4147-A177-3AD203B41FA5}">
                      <a16:colId xmlns:a16="http://schemas.microsoft.com/office/drawing/2014/main" xmlns="" val="20004"/>
                    </a:ext>
                  </a:extLst>
                </a:gridCol>
              </a:tblGrid>
              <a:tr h="370840">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LM Name</a:t>
                      </a:r>
                    </a:p>
                  </a:txBody>
                  <a:tcPr marL="121929" marR="121929" marT="45692" marB="45692"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Mines</a:t>
                      </a:r>
                    </a:p>
                  </a:txBody>
                  <a:tcPr marL="121929" marR="121929" marT="45692" marB="4569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Current Projects</a:t>
                      </a:r>
                    </a:p>
                  </a:txBody>
                  <a:tcPr marL="121929" marR="121929" marT="45692" marB="4569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Budget</a:t>
                      </a:r>
                    </a:p>
                  </a:txBody>
                  <a:tcPr marL="121929" marR="121929" marT="45692" marB="4569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Progress</a:t>
                      </a:r>
                    </a:p>
                  </a:txBody>
                  <a:tcPr marL="121929" marR="121929" marT="45692" marB="45692" horzOverflow="overflow"/>
                </a:tc>
                <a:extLst>
                  <a:ext uri="{0D108BD9-81ED-4DB2-BD59-A6C34878D82A}">
                    <a16:rowId xmlns:a16="http://schemas.microsoft.com/office/drawing/2014/main" xmlns="" val="10000"/>
                  </a:ext>
                </a:extLst>
              </a:tr>
              <a:tr h="370840">
                <a:tc rowSpan="3">
                  <a:txBody>
                    <a:bodyPr/>
                    <a:lstStyle/>
                    <a:p>
                      <a:pPr>
                        <a:lnSpc>
                          <a:spcPct val="100000"/>
                        </a:lnSpc>
                        <a:spcAft>
                          <a:spcPts val="0"/>
                        </a:spcAft>
                      </a:pPr>
                      <a:r>
                        <a:rPr lang="en-ZA" sz="1400" b="1" dirty="0">
                          <a:solidFill>
                            <a:schemeClr val="tx1"/>
                          </a:solidFill>
                          <a:effectLst/>
                          <a:latin typeface="Arial" panose="020B0604020202020204" pitchFamily="34" charset="0"/>
                          <a:cs typeface="Arial" panose="020B0604020202020204" pitchFamily="34" charset="0"/>
                        </a:rPr>
                        <a:t>Rustenburg LM</a:t>
                      </a:r>
                      <a:endParaRPr lang="en-ZA" sz="1400" b="1" dirty="0">
                        <a:solidFill>
                          <a:schemeClr val="tx1"/>
                        </a:solidFill>
                        <a:effectLst/>
                        <a:latin typeface="Arial" panose="020B0604020202020204" pitchFamily="34" charset="0"/>
                        <a:ea typeface="Calibri"/>
                        <a:cs typeface="Arial" panose="020B0604020202020204" pitchFamily="34" charset="0"/>
                      </a:endParaRPr>
                    </a:p>
                    <a:p>
                      <a:pPr>
                        <a:lnSpc>
                          <a:spcPct val="100000"/>
                        </a:lnSpc>
                        <a:spcAft>
                          <a:spcPts val="0"/>
                        </a:spcAft>
                      </a:pPr>
                      <a:r>
                        <a:rPr lang="en-ZA" sz="1400" b="0" dirty="0">
                          <a:solidFill>
                            <a:schemeClr val="tx1"/>
                          </a:solidFill>
                          <a:effectLst/>
                          <a:latin typeface="Arial" panose="020B0604020202020204" pitchFamily="34" charset="0"/>
                          <a:cs typeface="Arial" panose="020B0604020202020204" pitchFamily="34" charset="0"/>
                        </a:rPr>
                        <a:t> </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dirty="0">
                          <a:solidFill>
                            <a:schemeClr val="tx1"/>
                          </a:solidFill>
                          <a:effectLst/>
                          <a:latin typeface="Arial" panose="020B0604020202020204" pitchFamily="34" charset="0"/>
                          <a:cs typeface="Arial" panose="020B0604020202020204" pitchFamily="34" charset="0"/>
                        </a:rPr>
                        <a:t>Impala</a:t>
                      </a:r>
                    </a:p>
                    <a:p>
                      <a:pPr>
                        <a:lnSpc>
                          <a:spcPct val="100000"/>
                        </a:lnSpc>
                        <a:spcAft>
                          <a:spcPts val="0"/>
                        </a:spcAft>
                      </a:pPr>
                      <a:r>
                        <a:rPr lang="en-ZA" sz="1400" b="0" dirty="0">
                          <a:solidFill>
                            <a:schemeClr val="tx1"/>
                          </a:solidFill>
                          <a:effectLst/>
                          <a:latin typeface="Arial" panose="020B0604020202020204" pitchFamily="34" charset="0"/>
                          <a:cs typeface="Arial" panose="020B0604020202020204" pitchFamily="34" charset="0"/>
                        </a:rPr>
                        <a:t>(2014-2018)</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kern="1200" dirty="0">
                          <a:solidFill>
                            <a:schemeClr val="dk1"/>
                          </a:solidFill>
                          <a:latin typeface="Arial" panose="020B0604020202020204" pitchFamily="34" charset="0"/>
                          <a:ea typeface="+mn-ea"/>
                          <a:cs typeface="Arial" panose="020B0604020202020204" pitchFamily="34" charset="0"/>
                        </a:rPr>
                        <a:t>Luka/</a:t>
                      </a:r>
                      <a:r>
                        <a:rPr lang="en-ZA" sz="1400" b="0" kern="1200" dirty="0" err="1">
                          <a:solidFill>
                            <a:schemeClr val="dk1"/>
                          </a:solidFill>
                          <a:latin typeface="Arial" panose="020B0604020202020204" pitchFamily="34" charset="0"/>
                          <a:ea typeface="+mn-ea"/>
                          <a:cs typeface="Arial" panose="020B0604020202020204" pitchFamily="34" charset="0"/>
                        </a:rPr>
                        <a:t>Mogono</a:t>
                      </a:r>
                      <a:r>
                        <a:rPr lang="en-ZA" sz="1400" b="0" kern="1200" dirty="0">
                          <a:solidFill>
                            <a:schemeClr val="dk1"/>
                          </a:solidFill>
                          <a:latin typeface="Arial" panose="020B0604020202020204" pitchFamily="34" charset="0"/>
                          <a:ea typeface="+mn-ea"/>
                          <a:cs typeface="Arial" panose="020B0604020202020204" pitchFamily="34" charset="0"/>
                        </a:rPr>
                        <a:t> Water Infrastructure Upgrade (construction and installation of </a:t>
                      </a:r>
                      <a:r>
                        <a:rPr lang="en-ZA" sz="1400" b="0" kern="1200" dirty="0" err="1">
                          <a:solidFill>
                            <a:schemeClr val="dk1"/>
                          </a:solidFill>
                          <a:latin typeface="Arial" panose="020B0604020202020204" pitchFamily="34" charset="0"/>
                          <a:ea typeface="+mn-ea"/>
                          <a:cs typeface="Arial" panose="020B0604020202020204" pitchFamily="34" charset="0"/>
                        </a:rPr>
                        <a:t>upvc</a:t>
                      </a:r>
                      <a:r>
                        <a:rPr lang="en-ZA" sz="1400" b="0" kern="1200" dirty="0">
                          <a:solidFill>
                            <a:schemeClr val="dk1"/>
                          </a:solidFill>
                          <a:latin typeface="Arial" panose="020B0604020202020204" pitchFamily="34" charset="0"/>
                          <a:ea typeface="+mn-ea"/>
                          <a:cs typeface="Arial" panose="020B0604020202020204" pitchFamily="34" charset="0"/>
                        </a:rPr>
                        <a:t> pipeline with pumping station over a 06km length</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dirty="0">
                          <a:solidFill>
                            <a:schemeClr val="tx1"/>
                          </a:solidFill>
                          <a:effectLst/>
                          <a:latin typeface="Arial" panose="020B0604020202020204" pitchFamily="34" charset="0"/>
                          <a:cs typeface="Arial" panose="020B0604020202020204" pitchFamily="34" charset="0"/>
                        </a:rPr>
                        <a:t>R20 000 000</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latin typeface="Arial" panose="020B0604020202020204" pitchFamily="34" charset="0"/>
                          <a:ea typeface="+mn-ea"/>
                          <a:cs typeface="Arial" panose="020B0604020202020204" pitchFamily="34" charset="0"/>
                        </a:rPr>
                        <a:t>Completed</a:t>
                      </a:r>
                      <a:r>
                        <a:rPr lang="en-ZA" sz="1400" b="0" kern="1200" baseline="0" dirty="0">
                          <a:solidFill>
                            <a:schemeClr val="dk1"/>
                          </a:solidFill>
                          <a:latin typeface="Arial" panose="020B0604020202020204" pitchFamily="34" charset="0"/>
                          <a:ea typeface="+mn-ea"/>
                          <a:cs typeface="Arial" panose="020B0604020202020204" pitchFamily="34" charset="0"/>
                        </a:rPr>
                        <a:t> November 2019</a:t>
                      </a:r>
                      <a:endParaRPr lang="en-US" sz="1400" b="0" kern="1200" dirty="0">
                        <a:solidFill>
                          <a:schemeClr val="dk1"/>
                        </a:solidFill>
                        <a:latin typeface="Arial" panose="020B0604020202020204" pitchFamily="34" charset="0"/>
                        <a:ea typeface="+mn-ea"/>
                        <a:cs typeface="Arial" panose="020B0604020202020204" pitchFamily="34" charset="0"/>
                      </a:endParaRPr>
                    </a:p>
                  </a:txBody>
                  <a:tcPr marL="86901" marR="86901" marT="32588" marB="32588"/>
                </a:tc>
                <a:extLst>
                  <a:ext uri="{0D108BD9-81ED-4DB2-BD59-A6C34878D82A}">
                    <a16:rowId xmlns:a16="http://schemas.microsoft.com/office/drawing/2014/main" xmlns="" val="10001"/>
                  </a:ext>
                </a:extLst>
              </a:tr>
              <a:tr h="370840">
                <a:tc vMerge="1">
                  <a:txBody>
                    <a:bodyPr/>
                    <a:lstStyle/>
                    <a:p>
                      <a:pPr>
                        <a:lnSpc>
                          <a:spcPct val="100000"/>
                        </a:lnSpc>
                        <a:spcAft>
                          <a:spcPts val="0"/>
                        </a:spcAft>
                      </a:pPr>
                      <a:endParaRPr lang="en-ZA" sz="1400" b="1">
                        <a:effectLst/>
                        <a:latin typeface="+mn-lt"/>
                        <a:ea typeface="Calibri"/>
                        <a:cs typeface="Times New Roman"/>
                      </a:endParaRPr>
                    </a:p>
                  </a:txBody>
                  <a:tcPr marL="65176" marR="65176" marT="32583" marB="32583"/>
                </a:tc>
                <a:tc>
                  <a:txBody>
                    <a:bodyPr/>
                    <a:lstStyle/>
                    <a:p>
                      <a:pPr>
                        <a:lnSpc>
                          <a:spcPct val="100000"/>
                        </a:lnSpc>
                        <a:spcAft>
                          <a:spcPts val="0"/>
                        </a:spcAft>
                      </a:pPr>
                      <a:r>
                        <a:rPr lang="en-ZA" sz="1400" b="0" dirty="0" err="1">
                          <a:effectLst/>
                          <a:latin typeface="Arial" panose="020B0604020202020204" pitchFamily="34" charset="0"/>
                          <a:cs typeface="Arial" panose="020B0604020202020204" pitchFamily="34" charset="0"/>
                        </a:rPr>
                        <a:t>Tharisa</a:t>
                      </a:r>
                      <a:r>
                        <a:rPr lang="en-ZA" sz="1400" b="0" dirty="0">
                          <a:effectLst/>
                          <a:latin typeface="Arial" panose="020B0604020202020204" pitchFamily="34" charset="0"/>
                          <a:cs typeface="Arial" panose="020B0604020202020204" pitchFamily="34" charset="0"/>
                        </a:rPr>
                        <a:t> </a:t>
                      </a:r>
                      <a:endParaRPr lang="en-ZA" sz="1400" b="0" dirty="0" smtClean="0">
                        <a:effectLst/>
                        <a:latin typeface="Arial" panose="020B0604020202020204" pitchFamily="34" charset="0"/>
                        <a:cs typeface="Arial" panose="020B0604020202020204" pitchFamily="34" charset="0"/>
                      </a:endParaRPr>
                    </a:p>
                    <a:p>
                      <a:pPr>
                        <a:lnSpc>
                          <a:spcPct val="100000"/>
                        </a:lnSpc>
                        <a:spcAft>
                          <a:spcPts val="0"/>
                        </a:spcAft>
                      </a:pPr>
                      <a:r>
                        <a:rPr lang="en-ZA" sz="1400" b="0" dirty="0" smtClean="0">
                          <a:effectLst/>
                          <a:latin typeface="Arial" panose="020B0604020202020204" pitchFamily="34" charset="0"/>
                          <a:cs typeface="Arial" panose="020B0604020202020204" pitchFamily="34" charset="0"/>
                        </a:rPr>
                        <a:t>(</a:t>
                      </a:r>
                      <a:r>
                        <a:rPr lang="en-ZA" sz="1400" b="0" dirty="0">
                          <a:effectLst/>
                          <a:latin typeface="Arial" panose="020B0604020202020204" pitchFamily="34" charset="0"/>
                          <a:cs typeface="Arial" panose="020B0604020202020204" pitchFamily="34" charset="0"/>
                        </a:rPr>
                        <a:t>2014-2018)</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dirty="0" err="1">
                          <a:effectLst/>
                          <a:latin typeface="Arial" panose="020B0604020202020204" pitchFamily="34" charset="0"/>
                          <a:cs typeface="Arial" panose="020B0604020202020204" pitchFamily="34" charset="0"/>
                        </a:rPr>
                        <a:t>Maditlhokwa</a:t>
                      </a:r>
                      <a:r>
                        <a:rPr lang="en-ZA" sz="1400" b="0" dirty="0">
                          <a:effectLst/>
                          <a:latin typeface="Arial" panose="020B0604020202020204" pitchFamily="34" charset="0"/>
                          <a:cs typeface="Arial" panose="020B0604020202020204" pitchFamily="34" charset="0"/>
                        </a:rPr>
                        <a:t> local community water supply project</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dirty="0">
                          <a:effectLst/>
                          <a:latin typeface="Arial" panose="020B0604020202020204" pitchFamily="34" charset="0"/>
                          <a:cs typeface="Arial" panose="020B0604020202020204" pitchFamily="34" charset="0"/>
                        </a:rPr>
                        <a:t>R6 300 000</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kern="1200" dirty="0">
                          <a:solidFill>
                            <a:schemeClr val="dk1"/>
                          </a:solidFill>
                          <a:latin typeface="Arial" panose="020B0604020202020204" pitchFamily="34" charset="0"/>
                          <a:ea typeface="+mn-ea"/>
                          <a:cs typeface="Arial" panose="020B0604020202020204" pitchFamily="34" charset="0"/>
                        </a:rPr>
                        <a:t>Discussions underway between  READ and Tharisa in terms of permanent water use license application recommendation letter from READ</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extLst>
                  <a:ext uri="{0D108BD9-81ED-4DB2-BD59-A6C34878D82A}">
                    <a16:rowId xmlns:a16="http://schemas.microsoft.com/office/drawing/2014/main" xmlns="" val="10002"/>
                  </a:ext>
                </a:extLst>
              </a:tr>
              <a:tr h="370840">
                <a:tc vMerge="1">
                  <a:txBody>
                    <a:bodyPr/>
                    <a:lstStyle/>
                    <a:p>
                      <a:pPr>
                        <a:lnSpc>
                          <a:spcPct val="100000"/>
                        </a:lnSpc>
                        <a:spcAft>
                          <a:spcPts val="0"/>
                        </a:spcAft>
                      </a:pPr>
                      <a:endParaRPr lang="en-ZA" sz="1400" b="1" dirty="0">
                        <a:effectLst/>
                        <a:latin typeface="+mn-lt"/>
                      </a:endParaRPr>
                    </a:p>
                  </a:txBody>
                  <a:tcPr marL="65176" marR="65176" marT="32583" marB="32583"/>
                </a:tc>
                <a:tc>
                  <a:txBody>
                    <a:bodyPr/>
                    <a:lstStyle/>
                    <a:p>
                      <a:pPr>
                        <a:lnSpc>
                          <a:spcPct val="100000"/>
                        </a:lnSpc>
                        <a:spcAft>
                          <a:spcPts val="0"/>
                        </a:spcAft>
                      </a:pPr>
                      <a:r>
                        <a:rPr lang="en-ZA" sz="1400" b="0" dirty="0" err="1">
                          <a:effectLst/>
                          <a:latin typeface="Arial" panose="020B0604020202020204" pitchFamily="34" charset="0"/>
                          <a:cs typeface="Arial" panose="020B0604020202020204" pitchFamily="34" charset="0"/>
                        </a:rPr>
                        <a:t>Sibanye</a:t>
                      </a:r>
                      <a:r>
                        <a:rPr lang="en-ZA" sz="1400" b="0" dirty="0">
                          <a:effectLst/>
                          <a:latin typeface="Arial" panose="020B0604020202020204" pitchFamily="34" charset="0"/>
                          <a:cs typeface="Arial" panose="020B0604020202020204" pitchFamily="34" charset="0"/>
                        </a:rPr>
                        <a:t> Stillwater</a:t>
                      </a:r>
                    </a:p>
                    <a:p>
                      <a:pPr>
                        <a:lnSpc>
                          <a:spcPct val="100000"/>
                        </a:lnSpc>
                        <a:spcAft>
                          <a:spcPts val="0"/>
                        </a:spcAft>
                      </a:pPr>
                      <a:r>
                        <a:rPr lang="en-ZA" sz="1400" b="0" dirty="0">
                          <a:effectLst/>
                          <a:latin typeface="Arial" panose="020B0604020202020204" pitchFamily="34" charset="0"/>
                          <a:cs typeface="Arial" panose="020B0604020202020204" pitchFamily="34" charset="0"/>
                        </a:rPr>
                        <a:t>(2016-2020)</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kern="1200" dirty="0">
                          <a:solidFill>
                            <a:schemeClr val="dk1"/>
                          </a:solidFill>
                          <a:latin typeface="Arial" panose="020B0604020202020204" pitchFamily="34" charset="0"/>
                          <a:ea typeface="+mn-ea"/>
                          <a:cs typeface="Arial" panose="020B0604020202020204" pitchFamily="34" charset="0"/>
                        </a:rPr>
                        <a:t>Upgrading of </a:t>
                      </a:r>
                      <a:r>
                        <a:rPr lang="en-ZA" sz="1400" b="0" kern="1200" dirty="0" err="1">
                          <a:solidFill>
                            <a:schemeClr val="dk1"/>
                          </a:solidFill>
                          <a:latin typeface="Arial" panose="020B0604020202020204" pitchFamily="34" charset="0"/>
                          <a:ea typeface="+mn-ea"/>
                          <a:cs typeface="Arial" panose="020B0604020202020204" pitchFamily="34" charset="0"/>
                        </a:rPr>
                        <a:t>Mfidikwe</a:t>
                      </a:r>
                      <a:r>
                        <a:rPr lang="en-ZA" sz="1400" b="0" kern="1200" dirty="0">
                          <a:solidFill>
                            <a:schemeClr val="dk1"/>
                          </a:solidFill>
                          <a:latin typeface="Arial" panose="020B0604020202020204" pitchFamily="34" charset="0"/>
                          <a:ea typeface="+mn-ea"/>
                          <a:cs typeface="Arial" panose="020B0604020202020204" pitchFamily="34" charset="0"/>
                        </a:rPr>
                        <a:t> village water system, construction of sewage pump station &amp; internal sewer reticulation for 411 households.</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kern="1200" dirty="0">
                          <a:solidFill>
                            <a:schemeClr val="dk1"/>
                          </a:solidFill>
                          <a:latin typeface="Arial" panose="020B0604020202020204" pitchFamily="34" charset="0"/>
                          <a:ea typeface="+mn-ea"/>
                          <a:cs typeface="Arial" panose="020B0604020202020204" pitchFamily="34" charset="0"/>
                        </a:rPr>
                        <a:t>R 37 000 000</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0" kern="1200" dirty="0">
                          <a:solidFill>
                            <a:schemeClr val="dk1"/>
                          </a:solidFill>
                          <a:latin typeface="Arial" panose="020B0604020202020204" pitchFamily="34" charset="0"/>
                          <a:ea typeface="+mn-ea"/>
                          <a:cs typeface="Arial" panose="020B0604020202020204" pitchFamily="34" charset="0"/>
                        </a:rPr>
                        <a:t>Construction</a:t>
                      </a:r>
                      <a:r>
                        <a:rPr lang="en-ZA" sz="1400" b="0" kern="1200" baseline="0" dirty="0">
                          <a:solidFill>
                            <a:schemeClr val="dk1"/>
                          </a:solidFill>
                          <a:latin typeface="Arial" panose="020B0604020202020204" pitchFamily="34" charset="0"/>
                          <a:ea typeface="+mn-ea"/>
                          <a:cs typeface="Arial" panose="020B0604020202020204" pitchFamily="34" charset="0"/>
                        </a:rPr>
                        <a:t> at 90%.</a:t>
                      </a:r>
                      <a:endParaRPr lang="en-ZA" sz="1400" b="0" dirty="0">
                        <a:effectLst/>
                        <a:latin typeface="Arial" panose="020B0604020202020204" pitchFamily="34" charset="0"/>
                        <a:ea typeface="Calibri"/>
                        <a:cs typeface="Arial" panose="020B0604020202020204" pitchFamily="34" charset="0"/>
                      </a:endParaRPr>
                    </a:p>
                  </a:txBody>
                  <a:tcPr marL="86901" marR="86901" marT="32588" marB="32588"/>
                </a:tc>
                <a:extLst>
                  <a:ext uri="{0D108BD9-81ED-4DB2-BD59-A6C34878D82A}">
                    <a16:rowId xmlns:a16="http://schemas.microsoft.com/office/drawing/2014/main" xmlns="" val="10003"/>
                  </a:ext>
                </a:extLst>
              </a:tr>
              <a:tr h="370840">
                <a:tc gridSpan="3">
                  <a:txBody>
                    <a:bodyPr/>
                    <a:lstStyle/>
                    <a:p>
                      <a:pPr>
                        <a:lnSpc>
                          <a:spcPct val="100000"/>
                        </a:lnSpc>
                        <a:spcAft>
                          <a:spcPts val="0"/>
                        </a:spcAft>
                      </a:pPr>
                      <a:r>
                        <a:rPr lang="en-ZA" sz="1400" b="1" dirty="0">
                          <a:solidFill>
                            <a:schemeClr val="tx1"/>
                          </a:solidFill>
                          <a:effectLst/>
                          <a:latin typeface="Arial" panose="020B0604020202020204" pitchFamily="34" charset="0"/>
                          <a:ea typeface="Calibri"/>
                          <a:cs typeface="Arial" panose="020B0604020202020204" pitchFamily="34" charset="0"/>
                        </a:rPr>
                        <a:t>Total</a:t>
                      </a:r>
                    </a:p>
                  </a:txBody>
                  <a:tcPr marL="86901" marR="86901" marT="32588" marB="32588"/>
                </a:tc>
                <a:tc hMerge="1">
                  <a:txBody>
                    <a:bodyPr/>
                    <a:lstStyle/>
                    <a:p>
                      <a:pPr>
                        <a:lnSpc>
                          <a:spcPct val="100000"/>
                        </a:lnSpc>
                        <a:spcAft>
                          <a:spcPts val="0"/>
                        </a:spcAft>
                      </a:pPr>
                      <a:endParaRPr lang="en-ZA" sz="1400" b="1" dirty="0">
                        <a:effectLst/>
                        <a:latin typeface="Arial" panose="020B0604020202020204" pitchFamily="34" charset="0"/>
                        <a:ea typeface="Calibri"/>
                        <a:cs typeface="Arial" panose="020B0604020202020204" pitchFamily="34" charset="0"/>
                      </a:endParaRPr>
                    </a:p>
                  </a:txBody>
                  <a:tcPr marL="86901" marR="86901" marT="32588" marB="32588"/>
                </a:tc>
                <a:tc hMerge="1">
                  <a:txBody>
                    <a:bodyPr/>
                    <a:lstStyle/>
                    <a:p>
                      <a:pPr>
                        <a:lnSpc>
                          <a:spcPct val="100000"/>
                        </a:lnSpc>
                        <a:spcAft>
                          <a:spcPts val="0"/>
                        </a:spcAft>
                      </a:pPr>
                      <a:endParaRPr lang="en-ZA" sz="1400" b="1"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r>
                        <a:rPr lang="en-ZA" sz="1400" b="1" dirty="0">
                          <a:effectLst/>
                          <a:latin typeface="Arial" panose="020B0604020202020204" pitchFamily="34" charset="0"/>
                          <a:ea typeface="Calibri"/>
                          <a:cs typeface="Arial" panose="020B0604020202020204" pitchFamily="34" charset="0"/>
                        </a:rPr>
                        <a:t>R63</a:t>
                      </a:r>
                      <a:r>
                        <a:rPr lang="en-ZA" sz="1400" b="1" baseline="0" dirty="0">
                          <a:effectLst/>
                          <a:latin typeface="Arial" panose="020B0604020202020204" pitchFamily="34" charset="0"/>
                          <a:ea typeface="Calibri"/>
                          <a:cs typeface="Arial" panose="020B0604020202020204" pitchFamily="34" charset="0"/>
                        </a:rPr>
                        <a:t> 300,000.00</a:t>
                      </a:r>
                      <a:endParaRPr lang="en-ZA" sz="1400" b="1" dirty="0">
                        <a:effectLst/>
                        <a:latin typeface="Arial" panose="020B0604020202020204" pitchFamily="34" charset="0"/>
                        <a:ea typeface="Calibri"/>
                        <a:cs typeface="Arial" panose="020B0604020202020204" pitchFamily="34" charset="0"/>
                      </a:endParaRPr>
                    </a:p>
                  </a:txBody>
                  <a:tcPr marL="86901" marR="86901" marT="32588" marB="32588"/>
                </a:tc>
                <a:tc>
                  <a:txBody>
                    <a:bodyPr/>
                    <a:lstStyle/>
                    <a:p>
                      <a:pPr>
                        <a:lnSpc>
                          <a:spcPct val="100000"/>
                        </a:lnSpc>
                        <a:spcAft>
                          <a:spcPts val="0"/>
                        </a:spcAft>
                      </a:pPr>
                      <a:endParaRPr lang="en-ZA" sz="1400" b="1" dirty="0">
                        <a:effectLst/>
                        <a:latin typeface="Arial" panose="020B0604020202020204" pitchFamily="34" charset="0"/>
                        <a:ea typeface="Calibri"/>
                        <a:cs typeface="Arial" panose="020B0604020202020204" pitchFamily="34" charset="0"/>
                      </a:endParaRPr>
                    </a:p>
                  </a:txBody>
                  <a:tcPr marL="86901" marR="86901" marT="32588" marB="32588"/>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65</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317898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588" y="49140"/>
            <a:ext cx="10972800" cy="742713"/>
          </a:xfrm>
        </p:spPr>
        <p:txBody>
          <a:bodyPr/>
          <a:lstStyle/>
          <a:p>
            <a:r>
              <a:rPr lang="en-ZA" dirty="0" smtClean="0"/>
              <a:t>Mining Partnerships</a:t>
            </a:r>
            <a:endParaRPr lang="en-Z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126178360"/>
              </p:ext>
            </p:extLst>
          </p:nvPr>
        </p:nvGraphicFramePr>
        <p:xfrm>
          <a:off x="675588" y="791853"/>
          <a:ext cx="10972800" cy="5439390"/>
        </p:xfrm>
        <a:graphic>
          <a:graphicData uri="http://schemas.openxmlformats.org/drawingml/2006/table">
            <a:tbl>
              <a:tblPr firstRow="1" bandRow="1">
                <a:tableStyleId>{5C22544A-7EE6-4342-B048-85BDC9FD1C3A}</a:tableStyleId>
              </a:tblPr>
              <a:tblGrid>
                <a:gridCol w="1624552">
                  <a:extLst>
                    <a:ext uri="{9D8B030D-6E8A-4147-A177-3AD203B41FA5}">
                      <a16:colId xmlns:a16="http://schemas.microsoft.com/office/drawing/2014/main" xmlns="" val="20000"/>
                    </a:ext>
                  </a:extLst>
                </a:gridCol>
                <a:gridCol w="1753386">
                  <a:extLst>
                    <a:ext uri="{9D8B030D-6E8A-4147-A177-3AD203B41FA5}">
                      <a16:colId xmlns:a16="http://schemas.microsoft.com/office/drawing/2014/main" xmlns="" val="20001"/>
                    </a:ext>
                  </a:extLst>
                </a:gridCol>
                <a:gridCol w="2366128">
                  <a:extLst>
                    <a:ext uri="{9D8B030D-6E8A-4147-A177-3AD203B41FA5}">
                      <a16:colId xmlns:a16="http://schemas.microsoft.com/office/drawing/2014/main" xmlns="" val="20002"/>
                    </a:ext>
                  </a:extLst>
                </a:gridCol>
                <a:gridCol w="1715678">
                  <a:extLst>
                    <a:ext uri="{9D8B030D-6E8A-4147-A177-3AD203B41FA5}">
                      <a16:colId xmlns:a16="http://schemas.microsoft.com/office/drawing/2014/main" xmlns="" val="20003"/>
                    </a:ext>
                  </a:extLst>
                </a:gridCol>
                <a:gridCol w="3513056">
                  <a:extLst>
                    <a:ext uri="{9D8B030D-6E8A-4147-A177-3AD203B41FA5}">
                      <a16:colId xmlns:a16="http://schemas.microsoft.com/office/drawing/2014/main" xmlns="" val="20004"/>
                    </a:ext>
                  </a:extLst>
                </a:gridCol>
              </a:tblGrid>
              <a:tr h="391065">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LM Name</a:t>
                      </a:r>
                    </a:p>
                  </a:txBody>
                  <a:tcPr marL="121929" marR="121929" marT="45692" marB="45692"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Mines</a:t>
                      </a:r>
                    </a:p>
                  </a:txBody>
                  <a:tcPr marL="121929" marR="121929" marT="45692" marB="4569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Current Projects</a:t>
                      </a:r>
                    </a:p>
                  </a:txBody>
                  <a:tcPr marL="121929" marR="121929" marT="45692" marB="4569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Budget</a:t>
                      </a:r>
                    </a:p>
                  </a:txBody>
                  <a:tcPr marL="121929" marR="121929" marT="45692" marB="45692"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Progress</a:t>
                      </a:r>
                    </a:p>
                  </a:txBody>
                  <a:tcPr marL="121929" marR="121929" marT="45692" marB="45692" horzOverflow="overflow"/>
                </a:tc>
                <a:extLst>
                  <a:ext uri="{0D108BD9-81ED-4DB2-BD59-A6C34878D82A}">
                    <a16:rowId xmlns:a16="http://schemas.microsoft.com/office/drawing/2014/main" xmlns="" val="10000"/>
                  </a:ext>
                </a:extLst>
              </a:tr>
              <a:tr h="391065">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pitchFamily="34" charset="0"/>
                          <a:ea typeface="MS PGothic" pitchFamily="34" charset="-128"/>
                          <a:cs typeface="Arial" pitchFamily="34" charset="0"/>
                        </a:rPr>
                        <a:t>LM Name</a:t>
                      </a:r>
                    </a:p>
                  </a:txBody>
                  <a:tcPr marL="121932" marR="121932" marT="45695" marB="45695" horzOverflow="overflow"/>
                </a:tc>
                <a:tc>
                  <a:txBody>
                    <a:bodyPr/>
                    <a:lstStyle>
                      <a:lvl1pPr>
                        <a:spcBef>
                          <a:spcPct val="20000"/>
                        </a:spcBef>
                        <a:buFont typeface="Arial" pitchFamily="34" charset="0"/>
                        <a:defRPr sz="2800">
                          <a:solidFill>
                            <a:schemeClr val="tx1"/>
                          </a:solidFill>
                          <a:latin typeface="Calibri" pitchFamily="34" charset="0"/>
                          <a:ea typeface="MS PGothic" pitchFamily="34" charset="-128"/>
                          <a:cs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Arial" pitchFamily="34" charset="0"/>
                          <a:ea typeface="MS PGothic" pitchFamily="34" charset="-128"/>
                          <a:cs typeface="Arial" pitchFamily="34" charset="0"/>
                        </a:rPr>
                        <a:t>Mines</a:t>
                      </a:r>
                    </a:p>
                  </a:txBody>
                  <a:tcPr marL="121932" marR="121932" marT="45695" marB="4569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Current Projects</a:t>
                      </a:r>
                    </a:p>
                  </a:txBody>
                  <a:tcPr marL="121932" marR="121932" marT="45695" marB="4569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Budget</a:t>
                      </a:r>
                    </a:p>
                  </a:txBody>
                  <a:tcPr marL="121932" marR="121932" marT="45695" marB="4569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Progress</a:t>
                      </a:r>
                    </a:p>
                  </a:txBody>
                  <a:tcPr marL="121932" marR="121932" marT="45695" marB="45695" horzOverflow="overflow"/>
                </a:tc>
                <a:extLst>
                  <a:ext uri="{0D108BD9-81ED-4DB2-BD59-A6C34878D82A}">
                    <a16:rowId xmlns:a16="http://schemas.microsoft.com/office/drawing/2014/main" xmlns="" val="10001"/>
                  </a:ext>
                </a:extLst>
              </a:tr>
              <a:tr h="1895081">
                <a:tc rowSpan="2">
                  <a:txBody>
                    <a:bodyPr/>
                    <a:lstStyle/>
                    <a:p>
                      <a:pPr marL="0" marR="0">
                        <a:lnSpc>
                          <a:spcPct val="115000"/>
                        </a:lnSpc>
                        <a:spcBef>
                          <a:spcPts val="0"/>
                        </a:spcBef>
                        <a:spcAft>
                          <a:spcPts val="1000"/>
                        </a:spcAft>
                      </a:pPr>
                      <a:r>
                        <a:rPr lang="en-GB" sz="1500" b="1" dirty="0">
                          <a:latin typeface="Arial" panose="020B0604020202020204" pitchFamily="34" charset="0"/>
                          <a:ea typeface="Calibri"/>
                          <a:cs typeface="Arial" panose="020B0604020202020204" pitchFamily="34" charset="0"/>
                        </a:rPr>
                        <a:t>Moses </a:t>
                      </a:r>
                      <a:r>
                        <a:rPr lang="en-GB" sz="1500" b="1" dirty="0" err="1">
                          <a:latin typeface="Arial" panose="020B0604020202020204" pitchFamily="34" charset="0"/>
                          <a:ea typeface="Calibri"/>
                          <a:cs typeface="Arial" panose="020B0604020202020204" pitchFamily="34" charset="0"/>
                        </a:rPr>
                        <a:t>Kotane</a:t>
                      </a:r>
                      <a:r>
                        <a:rPr lang="en-GB" sz="1500" b="1" dirty="0">
                          <a:latin typeface="Arial" panose="020B0604020202020204" pitchFamily="34" charset="0"/>
                          <a:ea typeface="Calibri"/>
                          <a:cs typeface="Arial" panose="020B0604020202020204" pitchFamily="34" charset="0"/>
                        </a:rPr>
                        <a:t> LM</a:t>
                      </a:r>
                      <a:endParaRPr lang="en-US" sz="1500" dirty="0">
                        <a:latin typeface="Arial" panose="020B0604020202020204" pitchFamily="34" charset="0"/>
                        <a:ea typeface="Calibri"/>
                        <a:cs typeface="Arial" panose="020B0604020202020204" pitchFamily="34" charset="0"/>
                      </a:endParaRPr>
                    </a:p>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 </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err="1">
                          <a:latin typeface="Arial" panose="020B0604020202020204" pitchFamily="34" charset="0"/>
                          <a:ea typeface="Calibri"/>
                          <a:cs typeface="Arial" panose="020B0604020202020204" pitchFamily="34" charset="0"/>
                        </a:rPr>
                        <a:t>Pilanesburg</a:t>
                      </a:r>
                      <a:r>
                        <a:rPr lang="en-GB" sz="1500" dirty="0">
                          <a:latin typeface="Arial" panose="020B0604020202020204" pitchFamily="34" charset="0"/>
                          <a:ea typeface="Calibri"/>
                          <a:cs typeface="Arial" panose="020B0604020202020204" pitchFamily="34" charset="0"/>
                        </a:rPr>
                        <a:t> Platinum Mines (2015-2019)</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Community water project</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R  9 000 000</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No implementation yet. Efforts underway to secure meeting between DWS, Moses </a:t>
                      </a:r>
                      <a:r>
                        <a:rPr lang="en-GB" sz="1500" dirty="0" err="1">
                          <a:latin typeface="Arial" panose="020B0604020202020204" pitchFamily="34" charset="0"/>
                          <a:ea typeface="Calibri"/>
                          <a:cs typeface="Arial" panose="020B0604020202020204" pitchFamily="34" charset="0"/>
                        </a:rPr>
                        <a:t>Kotane</a:t>
                      </a:r>
                      <a:r>
                        <a:rPr lang="en-GB" sz="1500" dirty="0">
                          <a:latin typeface="Arial" panose="020B0604020202020204" pitchFamily="34" charset="0"/>
                          <a:ea typeface="Calibri"/>
                          <a:cs typeface="Arial" panose="020B0604020202020204" pitchFamily="34" charset="0"/>
                        </a:rPr>
                        <a:t> and Pilanesburg Mine to clarify the budget and scope of work since the water project concept was initiated as a joint venture between the above mentioned parties.</a:t>
                      </a:r>
                      <a:endParaRPr lang="en-US" sz="1500" dirty="0">
                        <a:latin typeface="Arial" panose="020B0604020202020204" pitchFamily="34" charset="0"/>
                        <a:ea typeface="Calibri"/>
                        <a:cs typeface="Arial" panose="020B0604020202020204" pitchFamily="34" charset="0"/>
                      </a:endParaRPr>
                    </a:p>
                  </a:txBody>
                  <a:tcPr marL="83804" marR="83804" marT="0" marB="0"/>
                </a:tc>
                <a:extLst>
                  <a:ext uri="{0D108BD9-81ED-4DB2-BD59-A6C34878D82A}">
                    <a16:rowId xmlns:a16="http://schemas.microsoft.com/office/drawing/2014/main" xmlns="" val="10002"/>
                  </a:ext>
                </a:extLst>
              </a:tr>
              <a:tr h="1639795">
                <a:tc vMerge="1">
                  <a:txBody>
                    <a:bodyPr/>
                    <a:lstStyle/>
                    <a:p>
                      <a:endParaRPr lang="en-US"/>
                    </a:p>
                  </a:txBody>
                  <a:tcPr/>
                </a:tc>
                <a:tc>
                  <a:txBody>
                    <a:bodyPr/>
                    <a:lstStyle/>
                    <a:p>
                      <a:pPr marL="0" marR="0">
                        <a:lnSpc>
                          <a:spcPct val="115000"/>
                        </a:lnSpc>
                        <a:spcBef>
                          <a:spcPts val="0"/>
                        </a:spcBef>
                        <a:spcAft>
                          <a:spcPts val="1000"/>
                        </a:spcAft>
                      </a:pPr>
                      <a:r>
                        <a:rPr lang="en-GB" sz="1500" dirty="0" err="1">
                          <a:latin typeface="Arial" panose="020B0604020202020204" pitchFamily="34" charset="0"/>
                          <a:ea typeface="Calibri"/>
                          <a:cs typeface="Arial" panose="020B0604020202020204" pitchFamily="34" charset="0"/>
                        </a:rPr>
                        <a:t>Bakubung</a:t>
                      </a:r>
                      <a:r>
                        <a:rPr lang="en-GB" sz="1500" dirty="0">
                          <a:latin typeface="Arial" panose="020B0604020202020204" pitchFamily="34" charset="0"/>
                          <a:ea typeface="Calibri"/>
                          <a:cs typeface="Arial" panose="020B0604020202020204" pitchFamily="34" charset="0"/>
                        </a:rPr>
                        <a:t> Platinum (2014-2018)</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The company contracted a PSP to deliver water collected from the municipality’s water supply point while awaiting completion of the 5ml reservoir. </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R  3,600.000</a:t>
                      </a:r>
                      <a:endParaRPr lang="en-US" sz="1500" dirty="0">
                        <a:latin typeface="Arial" panose="020B0604020202020204" pitchFamily="34" charset="0"/>
                        <a:ea typeface="Calibri"/>
                        <a:cs typeface="Arial" panose="020B0604020202020204" pitchFamily="34" charset="0"/>
                      </a:endParaRPr>
                    </a:p>
                  </a:txBody>
                  <a:tcPr marL="83804" marR="83804" marT="0" marB="0"/>
                </a:tc>
                <a:tc>
                  <a:txBody>
                    <a:bodyPr/>
                    <a:lstStyle/>
                    <a:p>
                      <a:pPr marL="0" marR="0">
                        <a:lnSpc>
                          <a:spcPct val="115000"/>
                        </a:lnSpc>
                        <a:spcBef>
                          <a:spcPts val="0"/>
                        </a:spcBef>
                        <a:spcAft>
                          <a:spcPts val="1000"/>
                        </a:spcAft>
                      </a:pPr>
                      <a:r>
                        <a:rPr lang="en-GB" sz="1500" dirty="0">
                          <a:latin typeface="Arial" panose="020B0604020202020204" pitchFamily="34" charset="0"/>
                          <a:ea typeface="Calibri"/>
                          <a:cs typeface="Arial" panose="020B0604020202020204" pitchFamily="34" charset="0"/>
                        </a:rPr>
                        <a:t>Delivery of water to communities ended in June 2019 which was part of the 2014-2018 SLP. The mine has bought three (3) water trucks for the Municipality at a cost of R3m which includes 3 years maintenance plan</a:t>
                      </a:r>
                      <a:endParaRPr lang="en-US" sz="1500" dirty="0">
                        <a:latin typeface="Arial" panose="020B0604020202020204" pitchFamily="34" charset="0"/>
                        <a:ea typeface="Calibri"/>
                        <a:cs typeface="Arial" panose="020B0604020202020204" pitchFamily="34" charset="0"/>
                      </a:endParaRPr>
                    </a:p>
                  </a:txBody>
                  <a:tcPr marL="83804" marR="83804" marT="0" marB="0"/>
                </a:tc>
                <a:extLst>
                  <a:ext uri="{0D108BD9-81ED-4DB2-BD59-A6C34878D82A}">
                    <a16:rowId xmlns:a16="http://schemas.microsoft.com/office/drawing/2014/main" xmlns="" val="10003"/>
                  </a:ext>
                </a:extLst>
              </a:tr>
              <a:tr h="391065">
                <a:tc gridSpan="3">
                  <a:txBody>
                    <a:bodyPr/>
                    <a:lstStyle/>
                    <a:p>
                      <a:pPr marL="0" marR="0">
                        <a:lnSpc>
                          <a:spcPct val="115000"/>
                        </a:lnSpc>
                        <a:spcBef>
                          <a:spcPts val="0"/>
                        </a:spcBef>
                        <a:spcAft>
                          <a:spcPts val="1000"/>
                        </a:spcAft>
                      </a:pPr>
                      <a:r>
                        <a:rPr lang="en-US" sz="1500" b="1" dirty="0">
                          <a:latin typeface="Arial" panose="020B0604020202020204" pitchFamily="34" charset="0"/>
                          <a:ea typeface="Calibri"/>
                          <a:cs typeface="Arial" panose="020B0604020202020204" pitchFamily="34" charset="0"/>
                        </a:rPr>
                        <a:t>Total</a:t>
                      </a:r>
                    </a:p>
                  </a:txBody>
                  <a:tcPr marL="83804" marR="83804" marT="0" marB="0"/>
                </a:tc>
                <a:tc hMerge="1">
                  <a:txBody>
                    <a:bodyPr/>
                    <a:lstStyle/>
                    <a:p>
                      <a:pPr marL="0" marR="0">
                        <a:lnSpc>
                          <a:spcPct val="115000"/>
                        </a:lnSpc>
                        <a:spcBef>
                          <a:spcPts val="0"/>
                        </a:spcBef>
                        <a:spcAft>
                          <a:spcPts val="1000"/>
                        </a:spcAft>
                      </a:pPr>
                      <a:endParaRPr lang="en-US" sz="1400" b="1" dirty="0">
                        <a:latin typeface="Calibri"/>
                        <a:ea typeface="Calibri"/>
                        <a:cs typeface="Times New Roman"/>
                      </a:endParaRPr>
                    </a:p>
                  </a:txBody>
                  <a:tcPr marL="83804" marR="83804" marT="0" marB="0"/>
                </a:tc>
                <a:tc hMerge="1">
                  <a:txBody>
                    <a:bodyPr/>
                    <a:lstStyle/>
                    <a:p>
                      <a:pPr marL="0" marR="0">
                        <a:lnSpc>
                          <a:spcPct val="115000"/>
                        </a:lnSpc>
                        <a:spcBef>
                          <a:spcPts val="0"/>
                        </a:spcBef>
                        <a:spcAft>
                          <a:spcPts val="1000"/>
                        </a:spcAft>
                      </a:pPr>
                      <a:endParaRPr lang="en-US" sz="1400" b="1" dirty="0">
                        <a:latin typeface="Calibri"/>
                        <a:ea typeface="Calibri"/>
                        <a:cs typeface="Times New Roman"/>
                      </a:endParaRPr>
                    </a:p>
                  </a:txBody>
                  <a:tcPr marL="83804" marR="83804" marT="0" marB="0"/>
                </a:tc>
                <a:tc>
                  <a:txBody>
                    <a:bodyPr/>
                    <a:lstStyle/>
                    <a:p>
                      <a:pPr marL="0" marR="0">
                        <a:lnSpc>
                          <a:spcPct val="115000"/>
                        </a:lnSpc>
                        <a:spcBef>
                          <a:spcPts val="0"/>
                        </a:spcBef>
                        <a:spcAft>
                          <a:spcPts val="1000"/>
                        </a:spcAft>
                      </a:pPr>
                      <a:r>
                        <a:rPr lang="en-US" sz="1500" b="1" dirty="0">
                          <a:latin typeface="Arial" panose="020B0604020202020204" pitchFamily="34" charset="0"/>
                          <a:ea typeface="Calibri"/>
                          <a:cs typeface="Arial" panose="020B0604020202020204" pitchFamily="34" charset="0"/>
                        </a:rPr>
                        <a:t>R12,600.000.00</a:t>
                      </a:r>
                    </a:p>
                  </a:txBody>
                  <a:tcPr marL="83804" marR="83804" marT="0" marB="0"/>
                </a:tc>
                <a:tc>
                  <a:txBody>
                    <a:bodyPr/>
                    <a:lstStyle/>
                    <a:p>
                      <a:pPr marL="0" marR="0">
                        <a:lnSpc>
                          <a:spcPct val="115000"/>
                        </a:lnSpc>
                        <a:spcBef>
                          <a:spcPts val="0"/>
                        </a:spcBef>
                        <a:spcAft>
                          <a:spcPts val="1000"/>
                        </a:spcAft>
                      </a:pPr>
                      <a:endParaRPr lang="en-US" sz="1500" b="1" dirty="0">
                        <a:latin typeface="Arial" panose="020B0604020202020204" pitchFamily="34" charset="0"/>
                        <a:ea typeface="Calibri"/>
                        <a:cs typeface="Arial" panose="020B0604020202020204" pitchFamily="34" charset="0"/>
                      </a:endParaRPr>
                    </a:p>
                  </a:txBody>
                  <a:tcPr marL="83804" marR="83804" marT="0" marB="0"/>
                </a:tc>
                <a:extLst>
                  <a:ext uri="{0D108BD9-81ED-4DB2-BD59-A6C34878D82A}">
                    <a16:rowId xmlns:a16="http://schemas.microsoft.com/office/drawing/2014/main" xmlns="" val="10004"/>
                  </a:ext>
                </a:extLst>
              </a:tr>
              <a:tr h="530884">
                <a:tc gridSpan="3">
                  <a:txBody>
                    <a:bodyPr/>
                    <a:lstStyle/>
                    <a:p>
                      <a:pPr marL="0" marR="0">
                        <a:lnSpc>
                          <a:spcPct val="115000"/>
                        </a:lnSpc>
                        <a:spcBef>
                          <a:spcPts val="0"/>
                        </a:spcBef>
                        <a:spcAft>
                          <a:spcPts val="1000"/>
                        </a:spcAft>
                      </a:pPr>
                      <a:r>
                        <a:rPr lang="en-US" sz="1500" b="1" dirty="0">
                          <a:solidFill>
                            <a:schemeClr val="tx1"/>
                          </a:solidFill>
                          <a:latin typeface="Arial" panose="020B0604020202020204" pitchFamily="34" charset="0"/>
                          <a:ea typeface="Calibri"/>
                          <a:cs typeface="Arial" panose="020B0604020202020204" pitchFamily="34" charset="0"/>
                        </a:rPr>
                        <a:t>Grand</a:t>
                      </a:r>
                      <a:r>
                        <a:rPr lang="en-US" sz="1500" b="1" baseline="0" dirty="0">
                          <a:solidFill>
                            <a:schemeClr val="tx1"/>
                          </a:solidFill>
                          <a:latin typeface="Arial" panose="020B0604020202020204" pitchFamily="34" charset="0"/>
                          <a:ea typeface="Calibri"/>
                          <a:cs typeface="Arial" panose="020B0604020202020204" pitchFamily="34" charset="0"/>
                        </a:rPr>
                        <a:t> </a:t>
                      </a:r>
                      <a:r>
                        <a:rPr lang="en-US" sz="1500" b="1" dirty="0">
                          <a:solidFill>
                            <a:schemeClr val="tx1"/>
                          </a:solidFill>
                          <a:latin typeface="Arial" panose="020B0604020202020204" pitchFamily="34" charset="0"/>
                          <a:ea typeface="Calibri"/>
                          <a:cs typeface="Arial" panose="020B0604020202020204" pitchFamily="34" charset="0"/>
                        </a:rPr>
                        <a:t>Total</a:t>
                      </a:r>
                    </a:p>
                  </a:txBody>
                  <a:tcPr marL="83804" marR="83804" marT="0" marB="0"/>
                </a:tc>
                <a:tc hMerge="1">
                  <a:txBody>
                    <a:bodyPr/>
                    <a:lstStyle/>
                    <a:p>
                      <a:pPr marL="0" marR="0">
                        <a:lnSpc>
                          <a:spcPct val="115000"/>
                        </a:lnSpc>
                        <a:spcBef>
                          <a:spcPts val="0"/>
                        </a:spcBef>
                        <a:spcAft>
                          <a:spcPts val="1000"/>
                        </a:spcAft>
                      </a:pPr>
                      <a:endParaRPr lang="en-US" sz="1400" b="1" dirty="0">
                        <a:solidFill>
                          <a:schemeClr val="tx1"/>
                        </a:solidFill>
                        <a:latin typeface="Calibri"/>
                        <a:ea typeface="Calibri"/>
                        <a:cs typeface="Times New Roman"/>
                      </a:endParaRPr>
                    </a:p>
                  </a:txBody>
                  <a:tcPr marL="83804" marR="83804" marT="0" marB="0"/>
                </a:tc>
                <a:tc hMerge="1">
                  <a:txBody>
                    <a:bodyPr/>
                    <a:lstStyle/>
                    <a:p>
                      <a:pPr marL="0" marR="0">
                        <a:lnSpc>
                          <a:spcPct val="115000"/>
                        </a:lnSpc>
                        <a:spcBef>
                          <a:spcPts val="0"/>
                        </a:spcBef>
                        <a:spcAft>
                          <a:spcPts val="1000"/>
                        </a:spcAft>
                      </a:pPr>
                      <a:endParaRPr lang="en-US" sz="1400" b="1" dirty="0">
                        <a:solidFill>
                          <a:schemeClr val="tx1"/>
                        </a:solidFill>
                        <a:latin typeface="Calibri"/>
                        <a:ea typeface="Calibri"/>
                        <a:cs typeface="Times New Roman"/>
                      </a:endParaRPr>
                    </a:p>
                  </a:txBody>
                  <a:tcPr marL="83804" marR="83804" marT="0" marB="0"/>
                </a:tc>
                <a:tc>
                  <a:txBody>
                    <a:bodyPr/>
                    <a:lstStyle/>
                    <a:p>
                      <a:pPr marL="0" marR="0">
                        <a:lnSpc>
                          <a:spcPct val="115000"/>
                        </a:lnSpc>
                        <a:spcBef>
                          <a:spcPts val="0"/>
                        </a:spcBef>
                        <a:spcAft>
                          <a:spcPts val="1000"/>
                        </a:spcAft>
                      </a:pPr>
                      <a:r>
                        <a:rPr lang="en-US" sz="1500" b="1" dirty="0">
                          <a:solidFill>
                            <a:schemeClr val="tx1"/>
                          </a:solidFill>
                          <a:latin typeface="Arial" panose="020B0604020202020204" pitchFamily="34" charset="0"/>
                          <a:ea typeface="Calibri"/>
                          <a:cs typeface="Arial" panose="020B0604020202020204" pitchFamily="34" charset="0"/>
                        </a:rPr>
                        <a:t>R136,251,821.00</a:t>
                      </a:r>
                    </a:p>
                  </a:txBody>
                  <a:tcPr marL="83804" marR="83804" marT="0" marB="0"/>
                </a:tc>
                <a:tc>
                  <a:txBody>
                    <a:bodyPr/>
                    <a:lstStyle/>
                    <a:p>
                      <a:pPr marL="0" marR="0">
                        <a:lnSpc>
                          <a:spcPct val="115000"/>
                        </a:lnSpc>
                        <a:spcBef>
                          <a:spcPts val="0"/>
                        </a:spcBef>
                        <a:spcAft>
                          <a:spcPts val="1000"/>
                        </a:spcAft>
                      </a:pPr>
                      <a:endParaRPr lang="en-US" sz="1500" b="1" dirty="0">
                        <a:solidFill>
                          <a:schemeClr val="tx1"/>
                        </a:solidFill>
                        <a:latin typeface="Arial" panose="020B0604020202020204" pitchFamily="34" charset="0"/>
                        <a:ea typeface="Calibri"/>
                        <a:cs typeface="Arial" panose="020B0604020202020204" pitchFamily="34" charset="0"/>
                      </a:endParaRPr>
                    </a:p>
                  </a:txBody>
                  <a:tcPr marL="83804" marR="83804" marT="0" marB="0"/>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66</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9727766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9"/>
            </a:pPr>
            <a:r>
              <a:rPr lang="en-US" sz="4400" b="0" cap="none" dirty="0" smtClean="0">
                <a:solidFill>
                  <a:prstClr val="black"/>
                </a:solidFill>
                <a:latin typeface="Calibri"/>
                <a:ea typeface="ＭＳ Ｐゴシック" charset="0"/>
              </a:rPr>
              <a:t>COVID19 </a:t>
            </a:r>
            <a:r>
              <a:rPr lang="en-US" sz="4400" b="0" cap="none" dirty="0">
                <a:solidFill>
                  <a:prstClr val="black"/>
                </a:solidFill>
                <a:latin typeface="Calibri"/>
                <a:ea typeface="ＭＳ Ｐゴシック" charset="0"/>
              </a:rPr>
              <a:t> </a:t>
            </a:r>
            <a:r>
              <a:rPr lang="en-US" sz="4400" b="0" cap="none" dirty="0" smtClean="0">
                <a:solidFill>
                  <a:prstClr val="black"/>
                </a:solidFill>
                <a:latin typeface="Calibri"/>
                <a:ea typeface="ＭＳ Ｐゴシック" charset="0"/>
              </a:rPr>
              <a:t>INTERVENTIONS</a:t>
            </a:r>
            <a:endParaRPr lang="en-ZA" b="0" cap="none" dirty="0"/>
          </a:p>
        </p:txBody>
      </p:sp>
      <p:sp>
        <p:nvSpPr>
          <p:cNvPr id="6" name="Text Placeholder 5"/>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67</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63113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0972800" cy="903713"/>
          </a:xfrm>
        </p:spPr>
        <p:txBody>
          <a:bodyPr/>
          <a:lstStyle/>
          <a:p>
            <a:r>
              <a:rPr lang="en-GB" sz="4000" dirty="0" smtClean="0">
                <a:solidFill>
                  <a:srgbClr val="000000"/>
                </a:solidFill>
                <a:ea typeface="ＭＳ Ｐゴシック" charset="0"/>
              </a:rPr>
              <a:t>Bojanala District Municipality</a:t>
            </a:r>
            <a:endParaRPr lang="en-Z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720620253"/>
              </p:ext>
            </p:extLst>
          </p:nvPr>
        </p:nvGraphicFramePr>
        <p:xfrm>
          <a:off x="609600" y="1300900"/>
          <a:ext cx="10972800" cy="365759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904973">
                <a:tc>
                  <a:txBody>
                    <a:bodyPr/>
                    <a:lstStyle/>
                    <a:p>
                      <a:pPr algn="ctr" fontAlgn="ctr"/>
                      <a:r>
                        <a:rPr lang="en-GB" sz="1600" b="1" i="0" u="none" strike="noStrike" dirty="0">
                          <a:solidFill>
                            <a:srgbClr val="FFFFFF"/>
                          </a:solidFill>
                          <a:effectLst/>
                          <a:latin typeface="Arial" panose="020B0604020202020204" pitchFamily="34" charset="0"/>
                          <a:cs typeface="Arial" panose="020B0604020202020204" pitchFamily="34" charset="0"/>
                        </a:rPr>
                        <a:t>MUNICIPALITIES</a:t>
                      </a:r>
                    </a:p>
                  </a:txBody>
                  <a:tcPr marL="0" marR="0" marT="0" marB="0" anchor="ctr"/>
                </a:tc>
                <a:tc>
                  <a:txBody>
                    <a:bodyPr/>
                    <a:lstStyle/>
                    <a:p>
                      <a:pPr algn="ctr" fontAlgn="ctr"/>
                      <a:r>
                        <a:rPr lang="en-ZA" sz="1600" b="1" i="0" u="none" strike="noStrike" dirty="0">
                          <a:solidFill>
                            <a:srgbClr val="FFFFFF"/>
                          </a:solidFill>
                          <a:effectLst/>
                          <a:latin typeface="Arial" panose="020B0604020202020204" pitchFamily="34" charset="0"/>
                          <a:cs typeface="Arial" panose="020B0604020202020204" pitchFamily="34" charset="0"/>
                        </a:rPr>
                        <a:t>ALLOCATED</a:t>
                      </a:r>
                      <a:r>
                        <a:rPr lang="en-ZA" sz="1600" b="1" i="0" u="none" strike="noStrike" baseline="0" dirty="0">
                          <a:solidFill>
                            <a:srgbClr val="FFFFFF"/>
                          </a:solidFill>
                          <a:effectLst/>
                          <a:latin typeface="Arial" panose="020B0604020202020204" pitchFamily="34" charset="0"/>
                          <a:cs typeface="Arial" panose="020B0604020202020204" pitchFamily="34" charset="0"/>
                        </a:rPr>
                        <a:t> NO</a:t>
                      </a:r>
                      <a:r>
                        <a:rPr lang="en-ZA" sz="1600" b="1" i="0" u="none" strike="noStrike" dirty="0">
                          <a:solidFill>
                            <a:srgbClr val="FFFFFF"/>
                          </a:solidFill>
                          <a:effectLst/>
                          <a:latin typeface="Arial" panose="020B0604020202020204" pitchFamily="34" charset="0"/>
                          <a:cs typeface="Arial" panose="020B0604020202020204" pitchFamily="34" charset="0"/>
                        </a:rPr>
                        <a:t> OF TANKS </a:t>
                      </a:r>
                    </a:p>
                  </a:txBody>
                  <a:tcPr marL="0" marR="0" marT="0" marB="0" anchor="ctr"/>
                </a:tc>
                <a:tc>
                  <a:txBody>
                    <a:bodyPr/>
                    <a:lstStyle/>
                    <a:p>
                      <a:pPr algn="ctr" fontAlgn="ctr"/>
                      <a:r>
                        <a:rPr lang="en-GB" sz="1600" b="1" i="0" u="none" strike="noStrike" dirty="0">
                          <a:solidFill>
                            <a:srgbClr val="FFFFFF"/>
                          </a:solidFill>
                          <a:effectLst/>
                          <a:latin typeface="Arial" panose="020B0604020202020204" pitchFamily="34" charset="0"/>
                          <a:cs typeface="Arial" panose="020B0604020202020204" pitchFamily="34" charset="0"/>
                        </a:rPr>
                        <a:t>DELIVERED </a:t>
                      </a:r>
                    </a:p>
                  </a:txBody>
                  <a:tcPr marL="0" marR="0" marT="0" marB="0" anchor="ctr"/>
                </a:tc>
                <a:tc>
                  <a:txBody>
                    <a:bodyPr/>
                    <a:lstStyle/>
                    <a:p>
                      <a:pPr algn="ctr" fontAlgn="ctr"/>
                      <a:r>
                        <a:rPr lang="en-GB" sz="1600" b="1" i="0" u="none" strike="noStrike" dirty="0">
                          <a:solidFill>
                            <a:srgbClr val="FFFFFF"/>
                          </a:solidFill>
                          <a:effectLst/>
                          <a:latin typeface="Arial" panose="020B0604020202020204" pitchFamily="34" charset="0"/>
                          <a:cs typeface="Arial" panose="020B0604020202020204" pitchFamily="34" charset="0"/>
                        </a:rPr>
                        <a:t>INSTALLATION AND COMMISSIONING</a:t>
                      </a:r>
                    </a:p>
                  </a:txBody>
                  <a:tcPr marL="0" marR="0" marT="0" marB="0" anchor="ctr"/>
                </a:tc>
                <a:tc>
                  <a:txBody>
                    <a:bodyPr/>
                    <a:lstStyle/>
                    <a:p>
                      <a:pPr algn="ctr" fontAlgn="ctr"/>
                      <a:r>
                        <a:rPr lang="en-ZA" sz="1600" b="1" i="0" u="none" strike="noStrike" dirty="0">
                          <a:solidFill>
                            <a:srgbClr val="FFFFFF"/>
                          </a:solidFill>
                          <a:effectLst/>
                          <a:latin typeface="Arial" panose="020B0604020202020204" pitchFamily="34" charset="0"/>
                          <a:cs typeface="Arial" panose="020B0604020202020204" pitchFamily="34" charset="0"/>
                        </a:rPr>
                        <a:t>TANKS PROVIDED TO INFORMAL SETTLEMENTS</a:t>
                      </a:r>
                    </a:p>
                  </a:txBody>
                  <a:tcPr marL="0" marR="0" marT="0" marB="0" anchor="ctr"/>
                </a:tc>
                <a:tc>
                  <a:txBody>
                    <a:bodyPr/>
                    <a:lstStyle/>
                    <a:p>
                      <a:pPr algn="ctr" fontAlgn="ctr"/>
                      <a:r>
                        <a:rPr lang="en-ZA" sz="1600" b="1" i="0" u="none" strike="noStrike" dirty="0">
                          <a:solidFill>
                            <a:srgbClr val="FFFFFF"/>
                          </a:solidFill>
                          <a:effectLst/>
                          <a:latin typeface="Arial" panose="020B0604020202020204" pitchFamily="34" charset="0"/>
                          <a:cs typeface="Arial" panose="020B0604020202020204" pitchFamily="34" charset="0"/>
                        </a:rPr>
                        <a:t>NUMBER OF WATER TANKERS ALLOCATED</a:t>
                      </a:r>
                    </a:p>
                  </a:txBody>
                  <a:tcPr marL="0" marR="0" marT="0" marB="0" anchor="ctr"/>
                </a:tc>
                <a:extLst>
                  <a:ext uri="{0D108BD9-81ED-4DB2-BD59-A6C34878D82A}">
                    <a16:rowId xmlns:a16="http://schemas.microsoft.com/office/drawing/2014/main" xmlns="" val="10000"/>
                  </a:ext>
                </a:extLst>
              </a:tr>
              <a:tr h="458771">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Madibeng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140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140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140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22</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6</a:t>
                      </a:r>
                    </a:p>
                  </a:txBody>
                  <a:tcPr marL="0" marR="0" marT="0" marB="0" anchor="ctr"/>
                </a:tc>
                <a:extLst>
                  <a:ext uri="{0D108BD9-81ED-4DB2-BD59-A6C34878D82A}">
                    <a16:rowId xmlns:a16="http://schemas.microsoft.com/office/drawing/2014/main" xmlns="" val="10001"/>
                  </a:ext>
                </a:extLst>
              </a:tr>
              <a:tr h="458771">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Rustenburg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31</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31</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31</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26</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2"/>
                  </a:ext>
                </a:extLst>
              </a:tr>
              <a:tr h="458771">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Moses Kotane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tc>
                <a:extLst>
                  <a:ext uri="{0D108BD9-81ED-4DB2-BD59-A6C34878D82A}">
                    <a16:rowId xmlns:a16="http://schemas.microsoft.com/office/drawing/2014/main" xmlns="" val="10003"/>
                  </a:ext>
                </a:extLst>
              </a:tr>
              <a:tr h="458771">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Kgetleng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53</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53</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53</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35</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tc>
                <a:extLst>
                  <a:ext uri="{0D108BD9-81ED-4DB2-BD59-A6C34878D82A}">
                    <a16:rowId xmlns:a16="http://schemas.microsoft.com/office/drawing/2014/main" xmlns="" val="10004"/>
                  </a:ext>
                </a:extLst>
              </a:tr>
              <a:tr h="458771">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Moretele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34</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34</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34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tc>
                <a:extLst>
                  <a:ext uri="{0D108BD9-81ED-4DB2-BD59-A6C34878D82A}">
                    <a16:rowId xmlns:a16="http://schemas.microsoft.com/office/drawing/2014/main" xmlns="" val="10005"/>
                  </a:ext>
                </a:extLst>
              </a:tr>
              <a:tr h="458771">
                <a:tc>
                  <a:txBody>
                    <a:bodyPr/>
                    <a:lstStyle/>
                    <a:p>
                      <a:pPr algn="l" fontAlgn="ctr"/>
                      <a:r>
                        <a:rPr lang="en-GB" sz="1600" b="1" i="0" u="none" strike="noStrike" dirty="0">
                          <a:solidFill>
                            <a:srgbClr val="000000"/>
                          </a:solidFill>
                          <a:effectLst/>
                          <a:latin typeface="Arial" panose="020B0604020202020204" pitchFamily="34" charset="0"/>
                          <a:cs typeface="Arial" panose="020B0604020202020204" pitchFamily="34" charset="0"/>
                        </a:rPr>
                        <a:t>TOTAL </a:t>
                      </a:r>
                    </a:p>
                  </a:txBody>
                  <a:tcPr marL="0" marR="0" marT="0" marB="0" anchor="ctr"/>
                </a:tc>
                <a:tc>
                  <a:txBody>
                    <a:bodyPr/>
                    <a:lstStyle/>
                    <a:p>
                      <a:pPr algn="ctr" fontAlgn="ctr"/>
                      <a:r>
                        <a:rPr lang="en-GB" sz="1600" b="1" i="0" u="none" strike="noStrike">
                          <a:solidFill>
                            <a:srgbClr val="000000"/>
                          </a:solidFill>
                          <a:effectLst/>
                          <a:latin typeface="Arial" panose="020B0604020202020204" pitchFamily="34" charset="0"/>
                          <a:cs typeface="Arial" panose="020B0604020202020204" pitchFamily="34" charset="0"/>
                        </a:rPr>
                        <a:t>282</a:t>
                      </a:r>
                    </a:p>
                  </a:txBody>
                  <a:tcPr marL="0" marR="0" marT="0" marB="0" anchor="ctr"/>
                </a:tc>
                <a:tc>
                  <a:txBody>
                    <a:bodyPr/>
                    <a:lstStyle/>
                    <a:p>
                      <a:pPr algn="ctr" fontAlgn="ctr"/>
                      <a:r>
                        <a:rPr lang="en-GB" sz="1600" b="1" i="0" u="none" strike="noStrike">
                          <a:solidFill>
                            <a:srgbClr val="000000"/>
                          </a:solidFill>
                          <a:effectLst/>
                          <a:latin typeface="Arial" panose="020B0604020202020204" pitchFamily="34" charset="0"/>
                          <a:cs typeface="Arial" panose="020B0604020202020204" pitchFamily="34" charset="0"/>
                        </a:rPr>
                        <a:t>282</a:t>
                      </a:r>
                    </a:p>
                  </a:txBody>
                  <a:tcPr marL="0" marR="0" marT="0" marB="0" anchor="ctr"/>
                </a:tc>
                <a:tc>
                  <a:txBody>
                    <a:bodyPr/>
                    <a:lstStyle/>
                    <a:p>
                      <a:pPr algn="ctr" fontAlgn="ctr"/>
                      <a:r>
                        <a:rPr lang="en-GB" sz="1600" b="1" i="0" u="none" strike="noStrike">
                          <a:solidFill>
                            <a:srgbClr val="000000"/>
                          </a:solidFill>
                          <a:effectLst/>
                          <a:latin typeface="Arial" panose="020B0604020202020204" pitchFamily="34" charset="0"/>
                          <a:cs typeface="Arial" panose="020B0604020202020204" pitchFamily="34" charset="0"/>
                        </a:rPr>
                        <a:t>282</a:t>
                      </a:r>
                    </a:p>
                  </a:txBody>
                  <a:tcPr marL="0" marR="0" marT="0" marB="0" anchor="ctr"/>
                </a:tc>
                <a:tc>
                  <a:txBody>
                    <a:bodyPr/>
                    <a:lstStyle/>
                    <a:p>
                      <a:pPr algn="ctr" fontAlgn="ctr"/>
                      <a:r>
                        <a:rPr lang="en-GB" sz="1600" b="1" i="0" u="none" strike="noStrike" dirty="0">
                          <a:solidFill>
                            <a:srgbClr val="000000"/>
                          </a:solidFill>
                          <a:effectLst/>
                          <a:latin typeface="Arial" panose="020B0604020202020204" pitchFamily="34" charset="0"/>
                          <a:cs typeface="Arial" panose="020B0604020202020204" pitchFamily="34" charset="0"/>
                        </a:rPr>
                        <a:t>89</a:t>
                      </a:r>
                    </a:p>
                  </a:txBody>
                  <a:tcPr marL="0" marR="0" marT="0" marB="0" anchor="ctr"/>
                </a:tc>
                <a:tc>
                  <a:txBody>
                    <a:bodyPr/>
                    <a:lstStyle/>
                    <a:p>
                      <a:pPr algn="ctr" fontAlgn="ctr"/>
                      <a:r>
                        <a:rPr lang="en-GB" sz="1600" b="1" i="0" u="none" strike="noStrike" dirty="0">
                          <a:solidFill>
                            <a:srgbClr val="000000"/>
                          </a:solidFill>
                          <a:effectLst/>
                          <a:latin typeface="Arial" panose="020B0604020202020204" pitchFamily="34" charset="0"/>
                          <a:cs typeface="Arial" panose="020B0604020202020204" pitchFamily="34" charset="0"/>
                        </a:rPr>
                        <a:t>18</a:t>
                      </a:r>
                    </a:p>
                  </a:txBody>
                  <a:tcPr marL="0" marR="0" marT="0" marB="0"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68</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023609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9382"/>
            <a:ext cx="10972800" cy="1143000"/>
          </a:xfrm>
        </p:spPr>
        <p:txBody>
          <a:bodyPr/>
          <a:lstStyle/>
          <a:p>
            <a:r>
              <a:rPr lang="it-IT" altLang="en-US" sz="3600" dirty="0" smtClean="0">
                <a:solidFill>
                  <a:srgbClr val="000000"/>
                </a:solidFill>
                <a:ea typeface="ＭＳ Ｐゴシック" charset="0"/>
              </a:rPr>
              <a:t>Ngaka Modiri Molema District Municipality</a:t>
            </a:r>
            <a:endParaRPr lang="en-ZA"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258551051"/>
              </p:ext>
            </p:extLst>
          </p:nvPr>
        </p:nvGraphicFramePr>
        <p:xfrm>
          <a:off x="685015" y="735399"/>
          <a:ext cx="10972800" cy="407227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909763">
                <a:tc>
                  <a:txBody>
                    <a:bodyPr/>
                    <a:lstStyle/>
                    <a:p>
                      <a:pPr algn="l" fontAlgn="ctr"/>
                      <a:r>
                        <a:rPr lang="en-GB" sz="1400" b="1" i="0" u="none" strike="noStrike" dirty="0">
                          <a:solidFill>
                            <a:srgbClr val="FFFFFF"/>
                          </a:solidFill>
                          <a:effectLst/>
                          <a:latin typeface="Arial" panose="020B0604020202020204" pitchFamily="34" charset="0"/>
                          <a:cs typeface="Arial" panose="020B0604020202020204" pitchFamily="34" charset="0"/>
                        </a:rPr>
                        <a:t>MUNICIPALITIES</a:t>
                      </a:r>
                    </a:p>
                  </a:txBody>
                  <a:tcPr marL="0" marR="0" marT="0" marB="0" anchor="ctr"/>
                </a:tc>
                <a:tc>
                  <a:txBody>
                    <a:bodyPr/>
                    <a:lstStyle/>
                    <a:p>
                      <a:pPr algn="l" fontAlgn="ctr"/>
                      <a:r>
                        <a:rPr lang="en-ZA" sz="1400" b="1" i="0" u="none" strike="noStrike" dirty="0">
                          <a:solidFill>
                            <a:srgbClr val="FFFFFF"/>
                          </a:solidFill>
                          <a:effectLst/>
                          <a:latin typeface="Arial" panose="020B0604020202020204" pitchFamily="34" charset="0"/>
                          <a:cs typeface="Arial" panose="020B0604020202020204" pitchFamily="34" charset="0"/>
                        </a:rPr>
                        <a:t>ALLOCATED</a:t>
                      </a:r>
                      <a:r>
                        <a:rPr lang="en-ZA" sz="1400" b="1" i="0" u="none" strike="noStrike" baseline="0" dirty="0">
                          <a:solidFill>
                            <a:srgbClr val="FFFFFF"/>
                          </a:solidFill>
                          <a:effectLst/>
                          <a:latin typeface="Arial" panose="020B0604020202020204" pitchFamily="34" charset="0"/>
                          <a:cs typeface="Arial" panose="020B0604020202020204" pitchFamily="34" charset="0"/>
                        </a:rPr>
                        <a:t> NO</a:t>
                      </a:r>
                      <a:r>
                        <a:rPr lang="en-ZA" sz="1400" b="1" i="0" u="none" strike="noStrike" dirty="0">
                          <a:solidFill>
                            <a:srgbClr val="FFFFFF"/>
                          </a:solidFill>
                          <a:effectLst/>
                          <a:latin typeface="Arial" panose="020B0604020202020204" pitchFamily="34" charset="0"/>
                          <a:cs typeface="Arial" panose="020B0604020202020204" pitchFamily="34" charset="0"/>
                        </a:rPr>
                        <a:t> OF TANKS </a:t>
                      </a:r>
                    </a:p>
                  </a:txBody>
                  <a:tcPr marL="0" marR="0" marT="0" marB="0" anchor="ctr"/>
                </a:tc>
                <a:tc>
                  <a:txBody>
                    <a:bodyPr/>
                    <a:lstStyle/>
                    <a:p>
                      <a:pPr algn="l" fontAlgn="ctr"/>
                      <a:r>
                        <a:rPr lang="en-GB" sz="1400" b="1" i="0" u="none" strike="noStrike" dirty="0">
                          <a:solidFill>
                            <a:srgbClr val="FFFFFF"/>
                          </a:solidFill>
                          <a:effectLst/>
                          <a:latin typeface="Arial" panose="020B0604020202020204" pitchFamily="34" charset="0"/>
                          <a:cs typeface="Arial" panose="020B0604020202020204" pitchFamily="34" charset="0"/>
                        </a:rPr>
                        <a:t>DELIVERED </a:t>
                      </a:r>
                    </a:p>
                  </a:txBody>
                  <a:tcPr marL="0" marR="0" marT="0" marB="0" anchor="ctr"/>
                </a:tc>
                <a:tc>
                  <a:txBody>
                    <a:bodyPr/>
                    <a:lstStyle/>
                    <a:p>
                      <a:pPr algn="l" fontAlgn="ctr"/>
                      <a:r>
                        <a:rPr lang="en-GB" sz="1400" b="1" i="0" u="none" strike="noStrike" dirty="0">
                          <a:solidFill>
                            <a:srgbClr val="FFFFFF"/>
                          </a:solidFill>
                          <a:effectLst/>
                          <a:latin typeface="Arial" panose="020B0604020202020204" pitchFamily="34" charset="0"/>
                          <a:cs typeface="Arial" panose="020B0604020202020204" pitchFamily="34" charset="0"/>
                        </a:rPr>
                        <a:t>INSTALLED</a:t>
                      </a:r>
                    </a:p>
                  </a:txBody>
                  <a:tcPr marL="0" marR="0" marT="0" marB="0" anchor="ctr"/>
                </a:tc>
                <a:tc>
                  <a:txBody>
                    <a:bodyPr/>
                    <a:lstStyle/>
                    <a:p>
                      <a:pPr algn="l" fontAlgn="ctr"/>
                      <a:r>
                        <a:rPr lang="en-ZA" sz="1400" b="1" i="0" u="none" strike="noStrike" dirty="0">
                          <a:solidFill>
                            <a:srgbClr val="FFFFFF"/>
                          </a:solidFill>
                          <a:effectLst/>
                          <a:latin typeface="Arial" panose="020B0604020202020204" pitchFamily="34" charset="0"/>
                          <a:cs typeface="Arial" panose="020B0604020202020204" pitchFamily="34" charset="0"/>
                        </a:rPr>
                        <a:t>TANKS PROVIDED TO INFORMAL SETTLEMENTS</a:t>
                      </a:r>
                    </a:p>
                  </a:txBody>
                  <a:tcPr marL="0" marR="0" marT="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400" b="1" i="0" u="none" strike="noStrike" dirty="0">
                          <a:solidFill>
                            <a:srgbClr val="FFFFFF"/>
                          </a:solidFill>
                          <a:effectLst/>
                          <a:latin typeface="Arial" panose="020B0604020202020204" pitchFamily="34" charset="0"/>
                          <a:cs typeface="Arial" panose="020B0604020202020204" pitchFamily="34" charset="0"/>
                        </a:rPr>
                        <a:t>NUMBER OF WATER TANKERS ALLOCATED</a:t>
                      </a:r>
                    </a:p>
                  </a:txBody>
                  <a:tcPr marL="0" marR="0" marT="0" marB="0" anchor="ctr"/>
                </a:tc>
                <a:extLst>
                  <a:ext uri="{0D108BD9-81ED-4DB2-BD59-A6C34878D82A}">
                    <a16:rowId xmlns:a16="http://schemas.microsoft.com/office/drawing/2014/main" xmlns="" val="10000"/>
                  </a:ext>
                </a:extLst>
              </a:tr>
              <a:tr h="527085">
                <a:tc>
                  <a:txBody>
                    <a:bodyPr/>
                    <a:lstStyle/>
                    <a:p>
                      <a:pPr algn="l" fontAlgn="ctr"/>
                      <a:r>
                        <a:rPr lang="en-GB" sz="1600" b="0" i="0" u="none" strike="noStrike" dirty="0" err="1">
                          <a:solidFill>
                            <a:srgbClr val="000000"/>
                          </a:solidFill>
                          <a:effectLst/>
                          <a:latin typeface="Arial" panose="020B0604020202020204" pitchFamily="34" charset="0"/>
                          <a:cs typeface="Arial" panose="020B0604020202020204" pitchFamily="34" charset="0"/>
                        </a:rPr>
                        <a:t>Ramotshere</a:t>
                      </a:r>
                      <a:r>
                        <a:rPr lang="en-GB" sz="1600" b="0" i="0" u="none" strike="noStrike" dirty="0">
                          <a:solidFill>
                            <a:srgbClr val="000000"/>
                          </a:solidFill>
                          <a:effectLst/>
                          <a:latin typeface="Arial" panose="020B0604020202020204" pitchFamily="34" charset="0"/>
                          <a:cs typeface="Arial" panose="020B0604020202020204" pitchFamily="34" charset="0"/>
                        </a:rPr>
                        <a:t>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67</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78</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78</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tc>
                <a:extLst>
                  <a:ext uri="{0D108BD9-81ED-4DB2-BD59-A6C34878D82A}">
                    <a16:rowId xmlns:a16="http://schemas.microsoft.com/office/drawing/2014/main" xmlns="" val="10001"/>
                  </a:ext>
                </a:extLst>
              </a:tr>
              <a:tr h="527085">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Ratlou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42</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42</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42</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2"/>
                  </a:ext>
                </a:extLst>
              </a:tr>
              <a:tr h="527085">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Mafikeng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64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64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64</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tc>
                <a:extLst>
                  <a:ext uri="{0D108BD9-81ED-4DB2-BD59-A6C34878D82A}">
                    <a16:rowId xmlns:a16="http://schemas.microsoft.com/office/drawing/2014/main" xmlns="" val="10003"/>
                  </a:ext>
                </a:extLst>
              </a:tr>
              <a:tr h="527085">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Tswaing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67</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56</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56</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4"/>
                  </a:ext>
                </a:extLst>
              </a:tr>
              <a:tr h="527085">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Ditsobotla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38</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38</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38</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5"/>
                  </a:ext>
                </a:extLst>
              </a:tr>
              <a:tr h="527085">
                <a:tc>
                  <a:txBody>
                    <a:bodyPr/>
                    <a:lstStyle/>
                    <a:p>
                      <a:pPr algn="l" fontAlgn="ctr"/>
                      <a:r>
                        <a:rPr lang="en-GB" sz="1600" b="1" i="0" u="none" strike="noStrike" dirty="0">
                          <a:solidFill>
                            <a:srgbClr val="000000"/>
                          </a:solidFill>
                          <a:effectLst/>
                          <a:latin typeface="Arial" panose="020B0604020202020204" pitchFamily="34" charset="0"/>
                          <a:cs typeface="Arial" panose="020B0604020202020204" pitchFamily="34" charset="0"/>
                        </a:rPr>
                        <a:t>TOTAL </a:t>
                      </a:r>
                    </a:p>
                  </a:txBody>
                  <a:tcPr marL="0" marR="0" marT="0" marB="0" anchor="ctr"/>
                </a:tc>
                <a:tc>
                  <a:txBody>
                    <a:bodyPr/>
                    <a:lstStyle/>
                    <a:p>
                      <a:pPr algn="ctr" fontAlgn="ctr"/>
                      <a:r>
                        <a:rPr lang="en-GB" sz="1600" b="1" i="0" u="none" strike="noStrike" dirty="0">
                          <a:solidFill>
                            <a:srgbClr val="000000"/>
                          </a:solidFill>
                          <a:effectLst/>
                          <a:latin typeface="Arial" panose="020B0604020202020204" pitchFamily="34" charset="0"/>
                          <a:cs typeface="Arial" panose="020B0604020202020204" pitchFamily="34" charset="0"/>
                        </a:rPr>
                        <a:t>278</a:t>
                      </a:r>
                    </a:p>
                  </a:txBody>
                  <a:tcPr marL="0" marR="0" marT="0"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278</a:t>
                      </a:r>
                    </a:p>
                  </a:txBody>
                  <a:tcPr marL="0" marR="0" marT="0"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278</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13</a:t>
                      </a:r>
                    </a:p>
                  </a:txBody>
                  <a:tcPr marL="0" marR="0" marT="0" marB="0"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69</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50111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642" y="114476"/>
            <a:ext cx="10972800" cy="663581"/>
          </a:xfrm>
        </p:spPr>
        <p:txBody>
          <a:bodyPr/>
          <a:lstStyle/>
          <a:p>
            <a:pPr lvl="0" algn="l" defTabSz="914400" eaLnBrk="1" fontAlgn="auto" hangingPunct="1">
              <a:spcBef>
                <a:spcPts val="0"/>
              </a:spcBef>
              <a:spcAft>
                <a:spcPts val="0"/>
              </a:spcAft>
              <a:defRPr/>
            </a:pPr>
            <a:r>
              <a:rPr lang="en-ZA" sz="2000" b="1" dirty="0">
                <a:solidFill>
                  <a:prstClr val="black"/>
                </a:solidFill>
                <a:latin typeface="Calibri"/>
                <a:ea typeface="Times New Roman" pitchFamily="18" charset="0"/>
              </a:rPr>
              <a:t>Percentage Capacity for Dams in North West – Crocodile (West)-Marico catchment</a:t>
            </a:r>
          </a:p>
        </p:txBody>
      </p:sp>
      <p:pic>
        <p:nvPicPr>
          <p:cNvPr id="2" name="Content Placeholder 1"/>
          <p:cNvPicPr>
            <a:picLocks noGrp="1" noChangeAspect="1"/>
          </p:cNvPicPr>
          <p:nvPr>
            <p:ph idx="1"/>
          </p:nvPr>
        </p:nvPicPr>
        <p:blipFill>
          <a:blip r:embed="rId2"/>
          <a:stretch>
            <a:fillRect/>
          </a:stretch>
        </p:blipFill>
        <p:spPr>
          <a:xfrm>
            <a:off x="381837" y="612950"/>
            <a:ext cx="11238650" cy="5513214"/>
          </a:xfrm>
          <a:prstGeom prst="rect">
            <a:avLst/>
          </a:prstGeom>
        </p:spPr>
      </p:pic>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7</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4178577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sz="3200" dirty="0" smtClean="0">
                <a:solidFill>
                  <a:srgbClr val="000000"/>
                </a:solidFill>
                <a:ea typeface="ＭＳ Ｐゴシック" charset="0"/>
              </a:rPr>
              <a:t>Dr Ruth </a:t>
            </a:r>
            <a:r>
              <a:rPr lang="en-GB" altLang="en-US" sz="3200" dirty="0" err="1" smtClean="0">
                <a:solidFill>
                  <a:srgbClr val="000000"/>
                </a:solidFill>
                <a:ea typeface="ＭＳ Ｐゴシック" charset="0"/>
              </a:rPr>
              <a:t>Segomotsi</a:t>
            </a:r>
            <a:r>
              <a:rPr lang="en-GB" altLang="en-US" sz="3200" dirty="0" smtClean="0">
                <a:solidFill>
                  <a:srgbClr val="000000"/>
                </a:solidFill>
                <a:ea typeface="ＭＳ Ｐゴシック" charset="0"/>
              </a:rPr>
              <a:t> </a:t>
            </a:r>
            <a:r>
              <a:rPr lang="en-GB" altLang="en-US" sz="3200" dirty="0" err="1" smtClean="0">
                <a:solidFill>
                  <a:srgbClr val="000000"/>
                </a:solidFill>
                <a:ea typeface="ＭＳ Ｐゴシック" charset="0"/>
              </a:rPr>
              <a:t>Mompati</a:t>
            </a:r>
            <a:r>
              <a:rPr lang="en-GB" altLang="en-US" sz="3200" dirty="0" smtClean="0">
                <a:solidFill>
                  <a:srgbClr val="000000"/>
                </a:solidFill>
                <a:ea typeface="ＭＳ Ｐゴシック" charset="0"/>
              </a:rPr>
              <a:t> District Municipality</a:t>
            </a:r>
            <a:endParaRPr lang="en-Z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116227277"/>
              </p:ext>
            </p:extLst>
          </p:nvPr>
        </p:nvGraphicFramePr>
        <p:xfrm>
          <a:off x="609600" y="1138287"/>
          <a:ext cx="10972800" cy="3747779"/>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836604">
                <a:tc>
                  <a:txBody>
                    <a:bodyPr/>
                    <a:lstStyle/>
                    <a:p>
                      <a:pPr algn="l" fontAlgn="ctr"/>
                      <a:r>
                        <a:rPr lang="en-GB" sz="1400" b="1" i="0" u="none" strike="noStrike" dirty="0">
                          <a:solidFill>
                            <a:srgbClr val="FFFFFF"/>
                          </a:solidFill>
                          <a:effectLst/>
                          <a:latin typeface="Arial" panose="020B0604020202020204" pitchFamily="34" charset="0"/>
                          <a:cs typeface="Arial" panose="020B0604020202020204" pitchFamily="34" charset="0"/>
                        </a:rPr>
                        <a:t>MUNICIPALITIES</a:t>
                      </a:r>
                    </a:p>
                  </a:txBody>
                  <a:tcPr marL="0" marR="0" marT="0" marB="0" anchor="ctr"/>
                </a:tc>
                <a:tc>
                  <a:txBody>
                    <a:bodyPr/>
                    <a:lstStyle/>
                    <a:p>
                      <a:pPr algn="l" fontAlgn="ctr"/>
                      <a:r>
                        <a:rPr lang="en-ZA" sz="1400" b="1" i="0" u="none" strike="noStrike" dirty="0">
                          <a:solidFill>
                            <a:srgbClr val="FFFFFF"/>
                          </a:solidFill>
                          <a:effectLst/>
                          <a:latin typeface="Arial" panose="020B0604020202020204" pitchFamily="34" charset="0"/>
                          <a:cs typeface="Arial" panose="020B0604020202020204" pitchFamily="34" charset="0"/>
                        </a:rPr>
                        <a:t>ALLOCATED</a:t>
                      </a:r>
                      <a:r>
                        <a:rPr lang="en-ZA" sz="1400" b="1" i="0" u="none" strike="noStrike" baseline="0" dirty="0">
                          <a:solidFill>
                            <a:srgbClr val="FFFFFF"/>
                          </a:solidFill>
                          <a:effectLst/>
                          <a:latin typeface="Arial" panose="020B0604020202020204" pitchFamily="34" charset="0"/>
                          <a:cs typeface="Arial" panose="020B0604020202020204" pitchFamily="34" charset="0"/>
                        </a:rPr>
                        <a:t> NO</a:t>
                      </a:r>
                      <a:r>
                        <a:rPr lang="en-ZA" sz="1400" b="1" i="0" u="none" strike="noStrike" dirty="0">
                          <a:solidFill>
                            <a:srgbClr val="FFFFFF"/>
                          </a:solidFill>
                          <a:effectLst/>
                          <a:latin typeface="Arial" panose="020B0604020202020204" pitchFamily="34" charset="0"/>
                          <a:cs typeface="Arial" panose="020B0604020202020204" pitchFamily="34" charset="0"/>
                        </a:rPr>
                        <a:t> OF TANKS </a:t>
                      </a:r>
                    </a:p>
                  </a:txBody>
                  <a:tcPr marL="0" marR="0" marT="0" marB="0" anchor="ctr"/>
                </a:tc>
                <a:tc>
                  <a:txBody>
                    <a:bodyPr/>
                    <a:lstStyle/>
                    <a:p>
                      <a:pPr algn="l" fontAlgn="ctr"/>
                      <a:r>
                        <a:rPr lang="en-GB" sz="1400" b="1" i="0" u="none" strike="noStrike" dirty="0">
                          <a:solidFill>
                            <a:srgbClr val="FFFFFF"/>
                          </a:solidFill>
                          <a:effectLst/>
                          <a:latin typeface="Arial" panose="020B0604020202020204" pitchFamily="34" charset="0"/>
                          <a:cs typeface="Arial" panose="020B0604020202020204" pitchFamily="34" charset="0"/>
                        </a:rPr>
                        <a:t>DELIVERED </a:t>
                      </a:r>
                    </a:p>
                  </a:txBody>
                  <a:tcPr marL="0" marR="0" marT="0" marB="0" anchor="ctr"/>
                </a:tc>
                <a:tc>
                  <a:txBody>
                    <a:bodyPr/>
                    <a:lstStyle/>
                    <a:p>
                      <a:pPr algn="l" fontAlgn="ctr"/>
                      <a:r>
                        <a:rPr lang="en-GB" sz="1400" b="1" i="0" u="none" strike="noStrike" dirty="0">
                          <a:solidFill>
                            <a:srgbClr val="FFFFFF"/>
                          </a:solidFill>
                          <a:effectLst/>
                          <a:latin typeface="Arial" panose="020B0604020202020204" pitchFamily="34" charset="0"/>
                          <a:cs typeface="Arial" panose="020B0604020202020204" pitchFamily="34" charset="0"/>
                        </a:rPr>
                        <a:t>INSTALLED</a:t>
                      </a:r>
                    </a:p>
                  </a:txBody>
                  <a:tcPr marL="0" marR="0" marT="0" marB="0" anchor="ctr"/>
                </a:tc>
                <a:tc>
                  <a:txBody>
                    <a:bodyPr/>
                    <a:lstStyle/>
                    <a:p>
                      <a:pPr algn="l" fontAlgn="ctr"/>
                      <a:r>
                        <a:rPr lang="en-ZA" sz="1400" b="1" i="0" u="none" strike="noStrike" dirty="0">
                          <a:solidFill>
                            <a:srgbClr val="FFFFFF"/>
                          </a:solidFill>
                          <a:effectLst/>
                          <a:latin typeface="Arial" panose="020B0604020202020204" pitchFamily="34" charset="0"/>
                          <a:cs typeface="Arial" panose="020B0604020202020204" pitchFamily="34" charset="0"/>
                        </a:rPr>
                        <a:t>TANKS PROVIDED TO INFORMAL SETTLEMENTS</a:t>
                      </a: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NUMBER OF WATER TANKERS ALLOCATED</a:t>
                      </a:r>
                    </a:p>
                  </a:txBody>
                  <a:tcPr marL="0" marR="0" marT="0" marB="0" anchor="ctr"/>
                </a:tc>
                <a:extLst>
                  <a:ext uri="{0D108BD9-81ED-4DB2-BD59-A6C34878D82A}">
                    <a16:rowId xmlns:a16="http://schemas.microsoft.com/office/drawing/2014/main" xmlns="" val="10000"/>
                  </a:ext>
                </a:extLst>
              </a:tr>
              <a:tr h="484699">
                <a:tc>
                  <a:txBody>
                    <a:bodyPr/>
                    <a:lstStyle/>
                    <a:p>
                      <a:pPr algn="l" fontAlgn="ctr"/>
                      <a:r>
                        <a:rPr lang="en-GB" sz="1600" b="0" i="0" u="none" strike="noStrike" dirty="0" err="1">
                          <a:solidFill>
                            <a:srgbClr val="000000"/>
                          </a:solidFill>
                          <a:effectLst/>
                          <a:latin typeface="Arial" panose="020B0604020202020204" pitchFamily="34" charset="0"/>
                          <a:cs typeface="Arial" panose="020B0604020202020204" pitchFamily="34" charset="0"/>
                        </a:rPr>
                        <a:t>Kagisano</a:t>
                      </a:r>
                      <a:r>
                        <a:rPr lang="en-GB" sz="1600" b="0" i="0" u="none" strike="noStrike" dirty="0">
                          <a:solidFill>
                            <a:srgbClr val="000000"/>
                          </a:solidFill>
                          <a:effectLst/>
                          <a:latin typeface="Arial" panose="020B0604020202020204" pitchFamily="34" charset="0"/>
                          <a:cs typeface="Arial" panose="020B0604020202020204" pitchFamily="34" charset="0"/>
                        </a:rPr>
                        <a:t> Molopo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40</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40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7</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1"/>
                  </a:ext>
                </a:extLst>
              </a:tr>
              <a:tr h="484699">
                <a:tc>
                  <a:txBody>
                    <a:bodyPr/>
                    <a:lstStyle/>
                    <a:p>
                      <a:pPr algn="l" fontAlgn="ctr"/>
                      <a:r>
                        <a:rPr lang="en-GB" sz="1600" b="0" i="0" u="none" strike="noStrike" dirty="0" err="1">
                          <a:solidFill>
                            <a:srgbClr val="000000"/>
                          </a:solidFill>
                          <a:effectLst/>
                          <a:latin typeface="Arial" panose="020B0604020202020204" pitchFamily="34" charset="0"/>
                          <a:cs typeface="Arial" panose="020B0604020202020204" pitchFamily="34" charset="0"/>
                        </a:rPr>
                        <a:t>Naledi</a:t>
                      </a:r>
                      <a:r>
                        <a:rPr lang="en-GB" sz="1600" b="0" i="0" u="none" strike="noStrike" dirty="0">
                          <a:solidFill>
                            <a:srgbClr val="000000"/>
                          </a:solidFill>
                          <a:effectLst/>
                          <a:latin typeface="Arial" panose="020B0604020202020204" pitchFamily="34" charset="0"/>
                          <a:cs typeface="Arial" panose="020B0604020202020204" pitchFamily="34" charset="0"/>
                        </a:rPr>
                        <a:t>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10</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2"/>
                  </a:ext>
                </a:extLst>
              </a:tr>
              <a:tr h="484699">
                <a:tc>
                  <a:txBody>
                    <a:bodyPr/>
                    <a:lstStyle/>
                    <a:p>
                      <a:pPr algn="l" fontAlgn="ctr"/>
                      <a:r>
                        <a:rPr lang="en-GB" sz="1600" b="0" i="0" u="none" strike="noStrike" dirty="0" err="1">
                          <a:solidFill>
                            <a:srgbClr val="000000"/>
                          </a:solidFill>
                          <a:effectLst/>
                          <a:latin typeface="Arial" panose="020B0604020202020204" pitchFamily="34" charset="0"/>
                          <a:cs typeface="Arial" panose="020B0604020202020204" pitchFamily="34" charset="0"/>
                        </a:rPr>
                        <a:t>Mamusa</a:t>
                      </a:r>
                      <a:r>
                        <a:rPr lang="en-GB" sz="1600" b="0" i="0" u="none" strike="noStrike" dirty="0">
                          <a:solidFill>
                            <a:srgbClr val="000000"/>
                          </a:solidFill>
                          <a:effectLst/>
                          <a:latin typeface="Arial" panose="020B0604020202020204" pitchFamily="34" charset="0"/>
                          <a:cs typeface="Arial" panose="020B0604020202020204" pitchFamily="34" charset="0"/>
                        </a:rPr>
                        <a:t>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30</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14</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3"/>
                  </a:ext>
                </a:extLst>
              </a:tr>
              <a:tr h="484699">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Lekwa Teemane</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30</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30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11</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tc>
                <a:extLst>
                  <a:ext uri="{0D108BD9-81ED-4DB2-BD59-A6C34878D82A}">
                    <a16:rowId xmlns:a16="http://schemas.microsoft.com/office/drawing/2014/main" xmlns="" val="10004"/>
                  </a:ext>
                </a:extLst>
              </a:tr>
              <a:tr h="484699">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Greater Taung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57</a:t>
                      </a:r>
                    </a:p>
                  </a:txBody>
                  <a:tcPr marL="0" marR="0" marT="0" marB="0" anchor="ct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67</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67</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tc>
                <a:extLst>
                  <a:ext uri="{0D108BD9-81ED-4DB2-BD59-A6C34878D82A}">
                    <a16:rowId xmlns:a16="http://schemas.microsoft.com/office/drawing/2014/main" xmlns="" val="10005"/>
                  </a:ext>
                </a:extLst>
              </a:tr>
              <a:tr h="484699">
                <a:tc>
                  <a:txBody>
                    <a:bodyPr/>
                    <a:lstStyle/>
                    <a:p>
                      <a:pPr algn="l" fontAlgn="ctr"/>
                      <a:r>
                        <a:rPr lang="en-GB" sz="1600" b="1" i="0" u="none" strike="noStrike" dirty="0">
                          <a:solidFill>
                            <a:srgbClr val="000000"/>
                          </a:solidFill>
                          <a:effectLst/>
                          <a:latin typeface="Arial" panose="020B0604020202020204" pitchFamily="34" charset="0"/>
                          <a:cs typeface="Arial" panose="020B0604020202020204" pitchFamily="34" charset="0"/>
                        </a:rPr>
                        <a:t>TOTAL </a:t>
                      </a:r>
                    </a:p>
                  </a:txBody>
                  <a:tcPr marL="0" marR="0" marT="0" marB="0" anchor="ctr"/>
                </a:tc>
                <a:tc>
                  <a:txBody>
                    <a:bodyPr/>
                    <a:lstStyle/>
                    <a:p>
                      <a:pPr algn="ctr" fontAlgn="ctr"/>
                      <a:r>
                        <a:rPr lang="en-GB" sz="1600" b="1" i="0" u="none" strike="noStrike">
                          <a:solidFill>
                            <a:srgbClr val="000000"/>
                          </a:solidFill>
                          <a:effectLst/>
                          <a:latin typeface="Arial" panose="020B0604020202020204" pitchFamily="34" charset="0"/>
                          <a:cs typeface="Arial" panose="020B0604020202020204" pitchFamily="34" charset="0"/>
                        </a:rPr>
                        <a:t>177</a:t>
                      </a:r>
                    </a:p>
                  </a:txBody>
                  <a:tcPr marL="0" marR="0" marT="0" marB="0" anchor="ctr"/>
                </a:tc>
                <a:tc>
                  <a:txBody>
                    <a:bodyPr/>
                    <a:lstStyle/>
                    <a:p>
                      <a:pPr algn="ctr" fontAlgn="ctr"/>
                      <a:r>
                        <a:rPr lang="en-GB" sz="1600" b="1" i="0" u="none" strike="noStrike" dirty="0">
                          <a:solidFill>
                            <a:srgbClr val="000000"/>
                          </a:solidFill>
                          <a:effectLst/>
                          <a:latin typeface="Arial" panose="020B0604020202020204" pitchFamily="34" charset="0"/>
                          <a:cs typeface="Arial" panose="020B0604020202020204" pitchFamily="34" charset="0"/>
                        </a:rPr>
                        <a:t>177</a:t>
                      </a:r>
                    </a:p>
                  </a:txBody>
                  <a:tcPr marL="0" marR="0" marT="0" marB="0" anchor="ctr"/>
                </a:tc>
                <a:tc>
                  <a:txBody>
                    <a:bodyPr/>
                    <a:lstStyle/>
                    <a:p>
                      <a:pPr algn="ctr" fontAlgn="ctr"/>
                      <a:r>
                        <a:rPr lang="en-GB" sz="1600" b="1" i="0" u="none" strike="noStrike">
                          <a:solidFill>
                            <a:srgbClr val="000000"/>
                          </a:solidFill>
                          <a:effectLst/>
                          <a:latin typeface="Arial" panose="020B0604020202020204" pitchFamily="34" charset="0"/>
                          <a:cs typeface="Arial" panose="020B0604020202020204" pitchFamily="34" charset="0"/>
                        </a:rPr>
                        <a:t>177</a:t>
                      </a:r>
                    </a:p>
                  </a:txBody>
                  <a:tcPr marL="0" marR="0" marT="0" marB="0" anchor="ctr"/>
                </a:tc>
                <a:tc>
                  <a:txBody>
                    <a:bodyPr/>
                    <a:lstStyle/>
                    <a:p>
                      <a:pPr algn="ctr" fontAlgn="ctr"/>
                      <a:r>
                        <a:rPr lang="en-GB" sz="1600" b="1" i="0" u="none" strike="noStrike" dirty="0">
                          <a:solidFill>
                            <a:srgbClr val="000000"/>
                          </a:solidFill>
                          <a:effectLst/>
                          <a:latin typeface="Arial" panose="020B0604020202020204" pitchFamily="34" charset="0"/>
                          <a:cs typeface="Arial" panose="020B0604020202020204" pitchFamily="34" charset="0"/>
                        </a:rPr>
                        <a:t>41</a:t>
                      </a:r>
                    </a:p>
                  </a:txBody>
                  <a:tcPr marL="0" marR="0" marT="0"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13</a:t>
                      </a:r>
                    </a:p>
                  </a:txBody>
                  <a:tcPr marL="0" marR="0" marT="0" marB="0"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70</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41288203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5238"/>
            <a:ext cx="10972800" cy="904576"/>
          </a:xfrm>
        </p:spPr>
        <p:txBody>
          <a:bodyPr/>
          <a:lstStyle/>
          <a:p>
            <a:r>
              <a:rPr lang="en-ZA" dirty="0" smtClean="0"/>
              <a:t>Dr Kenneth Kaunda District Municipality</a:t>
            </a:r>
            <a:endParaRPr lang="en-Z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54888627"/>
              </p:ext>
            </p:extLst>
          </p:nvPr>
        </p:nvGraphicFramePr>
        <p:xfrm>
          <a:off x="609600" y="838986"/>
          <a:ext cx="10972800" cy="3459637"/>
        </p:xfrm>
        <a:graphic>
          <a:graphicData uri="http://schemas.openxmlformats.org/drawingml/2006/table">
            <a:tbl>
              <a:tblPr firstRow="1" bandRow="1">
                <a:tableStyleId>{5C22544A-7EE6-4342-B048-85BDC9FD1C3A}</a:tableStyleId>
              </a:tblPr>
              <a:tblGrid>
                <a:gridCol w="2011052">
                  <a:extLst>
                    <a:ext uri="{9D8B030D-6E8A-4147-A177-3AD203B41FA5}">
                      <a16:colId xmlns:a16="http://schemas.microsoft.com/office/drawing/2014/main" xmlns="" val="20000"/>
                    </a:ext>
                  </a:extLst>
                </a:gridCol>
                <a:gridCol w="1646548">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tblGrid>
              <a:tr h="1042857">
                <a:tc>
                  <a:txBody>
                    <a:bodyPr/>
                    <a:lstStyle/>
                    <a:p>
                      <a:pPr algn="ctr" fontAlgn="ctr"/>
                      <a:r>
                        <a:rPr lang="en-GB" sz="1400" b="1" i="0" u="none" strike="noStrike" dirty="0">
                          <a:solidFill>
                            <a:srgbClr val="FFFFFF"/>
                          </a:solidFill>
                          <a:effectLst/>
                          <a:latin typeface="Arial" panose="020B0604020202020204" pitchFamily="34" charset="0"/>
                          <a:cs typeface="Arial" panose="020B0604020202020204" pitchFamily="34" charset="0"/>
                        </a:rPr>
                        <a:t>MUNICIPALITIES</a:t>
                      </a:r>
                    </a:p>
                  </a:txBody>
                  <a:tcPr marL="0" marR="0" marT="0" marB="0" anchor="ctr"/>
                </a:tc>
                <a:tc>
                  <a:txBody>
                    <a:bodyPr/>
                    <a:lstStyle/>
                    <a:p>
                      <a:pPr algn="ctr" fontAlgn="ctr"/>
                      <a:r>
                        <a:rPr lang="en-ZA" sz="1400" b="1" i="0" u="none" strike="noStrike" dirty="0">
                          <a:solidFill>
                            <a:srgbClr val="FFFFFF"/>
                          </a:solidFill>
                          <a:effectLst/>
                          <a:latin typeface="Arial" panose="020B0604020202020204" pitchFamily="34" charset="0"/>
                          <a:cs typeface="Arial" panose="020B0604020202020204" pitchFamily="34" charset="0"/>
                        </a:rPr>
                        <a:t>ALLOCATED</a:t>
                      </a:r>
                      <a:r>
                        <a:rPr lang="en-ZA" sz="1400" b="1" i="0" u="none" strike="noStrike" baseline="0" dirty="0">
                          <a:solidFill>
                            <a:srgbClr val="FFFFFF"/>
                          </a:solidFill>
                          <a:effectLst/>
                          <a:latin typeface="Arial" panose="020B0604020202020204" pitchFamily="34" charset="0"/>
                          <a:cs typeface="Arial" panose="020B0604020202020204" pitchFamily="34" charset="0"/>
                        </a:rPr>
                        <a:t> NO</a:t>
                      </a:r>
                      <a:r>
                        <a:rPr lang="en-ZA" sz="1400" b="1" i="0" u="none" strike="noStrike" dirty="0">
                          <a:solidFill>
                            <a:srgbClr val="FFFFFF"/>
                          </a:solidFill>
                          <a:effectLst/>
                          <a:latin typeface="Arial" panose="020B0604020202020204" pitchFamily="34" charset="0"/>
                          <a:cs typeface="Arial" panose="020B0604020202020204" pitchFamily="34" charset="0"/>
                        </a:rPr>
                        <a:t> OF TANKS </a:t>
                      </a:r>
                    </a:p>
                  </a:txBody>
                  <a:tcPr marL="0" marR="0" marT="0" marB="0" anchor="ctr"/>
                </a:tc>
                <a:tc>
                  <a:txBody>
                    <a:bodyPr/>
                    <a:lstStyle/>
                    <a:p>
                      <a:pPr algn="ctr" fontAlgn="ctr"/>
                      <a:r>
                        <a:rPr lang="en-GB" sz="1400" b="1" i="0" u="none" strike="noStrike" dirty="0">
                          <a:solidFill>
                            <a:srgbClr val="FFFFFF"/>
                          </a:solidFill>
                          <a:effectLst/>
                          <a:latin typeface="Arial" panose="020B0604020202020204" pitchFamily="34" charset="0"/>
                          <a:cs typeface="Arial" panose="020B0604020202020204" pitchFamily="34" charset="0"/>
                        </a:rPr>
                        <a:t>DELIVERED </a:t>
                      </a:r>
                    </a:p>
                  </a:txBody>
                  <a:tcPr marL="0" marR="0" marT="0" marB="0" anchor="ctr"/>
                </a:tc>
                <a:tc>
                  <a:txBody>
                    <a:bodyPr/>
                    <a:lstStyle/>
                    <a:p>
                      <a:pPr algn="ctr" fontAlgn="ctr"/>
                      <a:r>
                        <a:rPr lang="en-GB" sz="1400" b="1" i="0" u="none" strike="noStrike" dirty="0">
                          <a:solidFill>
                            <a:srgbClr val="FFFFFF"/>
                          </a:solidFill>
                          <a:effectLst/>
                          <a:latin typeface="Arial" panose="020B0604020202020204" pitchFamily="34" charset="0"/>
                          <a:cs typeface="Arial" panose="020B0604020202020204" pitchFamily="34" charset="0"/>
                        </a:rPr>
                        <a:t>INSTALLED</a:t>
                      </a:r>
                    </a:p>
                  </a:txBody>
                  <a:tcPr marL="0" marR="0" marT="0" marB="0" anchor="ctr"/>
                </a:tc>
                <a:tc>
                  <a:txBody>
                    <a:bodyPr/>
                    <a:lstStyle/>
                    <a:p>
                      <a:pPr algn="ctr" fontAlgn="ctr"/>
                      <a:r>
                        <a:rPr lang="en-ZA" sz="1400" b="1" i="0" u="none" strike="noStrike" dirty="0">
                          <a:solidFill>
                            <a:srgbClr val="FFFFFF"/>
                          </a:solidFill>
                          <a:effectLst/>
                          <a:latin typeface="Arial" panose="020B0604020202020204" pitchFamily="34" charset="0"/>
                          <a:cs typeface="Arial" panose="020B0604020202020204" pitchFamily="34" charset="0"/>
                        </a:rPr>
                        <a:t>TANKS PROVIDED TO INFORMAL SETTLEMENTS</a:t>
                      </a: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NUMBER OF WATER TANKERS ALLOCATED</a:t>
                      </a:r>
                    </a:p>
                  </a:txBody>
                  <a:tcPr marL="0" marR="0" marT="0" marB="0" anchor="ctr"/>
                </a:tc>
                <a:extLst>
                  <a:ext uri="{0D108BD9-81ED-4DB2-BD59-A6C34878D82A}">
                    <a16:rowId xmlns:a16="http://schemas.microsoft.com/office/drawing/2014/main" xmlns="" val="10000"/>
                  </a:ext>
                </a:extLst>
              </a:tr>
              <a:tr h="604195">
                <a:tc>
                  <a:txBody>
                    <a:bodyPr/>
                    <a:lstStyle/>
                    <a:p>
                      <a:pPr algn="l" fontAlgn="ctr"/>
                      <a:r>
                        <a:rPr lang="en-GB" sz="1600" b="0" i="0" u="none" strike="noStrike" dirty="0">
                          <a:solidFill>
                            <a:srgbClr val="000000"/>
                          </a:solidFill>
                          <a:effectLst/>
                          <a:latin typeface="Arial" panose="020B0604020202020204" pitchFamily="34" charset="0"/>
                          <a:cs typeface="Arial" panose="020B0604020202020204" pitchFamily="34" charset="0"/>
                        </a:rPr>
                        <a:t>City of </a:t>
                      </a:r>
                      <a:r>
                        <a:rPr lang="en-GB" sz="1600" b="0" i="0" u="none" strike="noStrike" dirty="0" err="1">
                          <a:solidFill>
                            <a:srgbClr val="000000"/>
                          </a:solidFill>
                          <a:effectLst/>
                          <a:latin typeface="Arial" panose="020B0604020202020204" pitchFamily="34" charset="0"/>
                          <a:cs typeface="Arial" panose="020B0604020202020204" pitchFamily="34" charset="0"/>
                        </a:rPr>
                        <a:t>Matlosana</a:t>
                      </a:r>
                      <a:r>
                        <a:rPr lang="en-GB" sz="1600" b="0" i="0" u="none" strike="noStrike" dirty="0">
                          <a:solidFill>
                            <a:srgbClr val="000000"/>
                          </a:solidFill>
                          <a:effectLst/>
                          <a:latin typeface="Arial" panose="020B0604020202020204" pitchFamily="34" charset="0"/>
                          <a:cs typeface="Arial" panose="020B0604020202020204" pitchFamily="34" charset="0"/>
                        </a:rPr>
                        <a:t>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20</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tc>
                <a:extLst>
                  <a:ext uri="{0D108BD9-81ED-4DB2-BD59-A6C34878D82A}">
                    <a16:rowId xmlns:a16="http://schemas.microsoft.com/office/drawing/2014/main" xmlns="" val="10001"/>
                  </a:ext>
                </a:extLst>
              </a:tr>
              <a:tr h="604195">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Maquassi Hills LM</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18</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18</a:t>
                      </a:r>
                    </a:p>
                  </a:txBody>
                  <a:tcPr marL="0" marR="0" marT="0" marB="0" anchor="ct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18</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tc>
                <a:extLst>
                  <a:ext uri="{0D108BD9-81ED-4DB2-BD59-A6C34878D82A}">
                    <a16:rowId xmlns:a16="http://schemas.microsoft.com/office/drawing/2014/main" xmlns="" val="10002"/>
                  </a:ext>
                </a:extLst>
              </a:tr>
              <a:tr h="604195">
                <a:tc>
                  <a:txBody>
                    <a:bodyPr/>
                    <a:lstStyle/>
                    <a:p>
                      <a:pPr algn="l" fontAlgn="ctr"/>
                      <a:r>
                        <a:rPr lang="en-GB" sz="1600" b="0" i="0" u="none" strike="noStrike">
                          <a:solidFill>
                            <a:srgbClr val="000000"/>
                          </a:solidFill>
                          <a:effectLst/>
                          <a:latin typeface="Arial" panose="020B0604020202020204" pitchFamily="34" charset="0"/>
                          <a:cs typeface="Arial" panose="020B0604020202020204" pitchFamily="34" charset="0"/>
                        </a:rPr>
                        <a:t>JB Marks LM</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50</a:t>
                      </a:r>
                    </a:p>
                  </a:txBody>
                  <a:tcPr marL="0" marR="0" marT="0" marB="0" anchor="ct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tc>
                <a:tc>
                  <a:txBody>
                    <a:bodyPr/>
                    <a:lstStyle/>
                    <a:p>
                      <a:pPr algn="ctr" fontAlgn="ctr"/>
                      <a:r>
                        <a:rPr lang="en-GB" sz="1600" b="0" i="0" u="none" strike="noStrike" dirty="0">
                          <a:solidFill>
                            <a:srgbClr val="000000"/>
                          </a:solidFill>
                          <a:effectLst/>
                          <a:latin typeface="Arial" panose="020B0604020202020204" pitchFamily="34" charset="0"/>
                          <a:cs typeface="Arial" panose="020B0604020202020204" pitchFamily="34" charset="0"/>
                        </a:rPr>
                        <a:t>8</a:t>
                      </a:r>
                    </a:p>
                  </a:txBody>
                  <a:tcPr marL="0" marR="0" marT="0" marB="0" anchor="ctr"/>
                </a:tc>
                <a:tc>
                  <a:txBody>
                    <a:bodyPr/>
                    <a:lstStyle/>
                    <a:p>
                      <a:pPr algn="ctr" fontAlgn="ctr"/>
                      <a:r>
                        <a:rPr lang="en-GB" sz="1600" b="0"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tc>
                <a:extLst>
                  <a:ext uri="{0D108BD9-81ED-4DB2-BD59-A6C34878D82A}">
                    <a16:rowId xmlns:a16="http://schemas.microsoft.com/office/drawing/2014/main" xmlns="" val="10003"/>
                  </a:ext>
                </a:extLst>
              </a:tr>
              <a:tr h="604195">
                <a:tc>
                  <a:txBody>
                    <a:bodyPr/>
                    <a:lstStyle/>
                    <a:p>
                      <a:pPr algn="l" fontAlgn="ctr"/>
                      <a:r>
                        <a:rPr lang="en-GB" sz="1600" b="1" i="0" u="none" strike="noStrike" dirty="0">
                          <a:solidFill>
                            <a:srgbClr val="000000"/>
                          </a:solidFill>
                          <a:effectLst/>
                          <a:latin typeface="Arial" panose="020B0604020202020204" pitchFamily="34" charset="0"/>
                          <a:cs typeface="Arial" panose="020B0604020202020204" pitchFamily="34" charset="0"/>
                        </a:rPr>
                        <a:t>TOTAL </a:t>
                      </a:r>
                    </a:p>
                  </a:txBody>
                  <a:tcPr marL="0" marR="0" marT="0" marB="0" anchor="ctr"/>
                </a:tc>
                <a:tc>
                  <a:txBody>
                    <a:bodyPr/>
                    <a:lstStyle/>
                    <a:p>
                      <a:pPr algn="ctr" fontAlgn="ctr"/>
                      <a:r>
                        <a:rPr lang="en-GB" sz="1600" b="1" i="0" u="none" strike="noStrike">
                          <a:solidFill>
                            <a:srgbClr val="000000"/>
                          </a:solidFill>
                          <a:effectLst/>
                          <a:latin typeface="Arial" panose="020B0604020202020204" pitchFamily="34" charset="0"/>
                          <a:cs typeface="Arial" panose="020B0604020202020204" pitchFamily="34" charset="0"/>
                        </a:rPr>
                        <a:t>88</a:t>
                      </a:r>
                    </a:p>
                  </a:txBody>
                  <a:tcPr marL="0" marR="0" marT="0"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88</a:t>
                      </a:r>
                    </a:p>
                  </a:txBody>
                  <a:tcPr marL="0" marR="0" marT="0"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88</a:t>
                      </a:r>
                    </a:p>
                  </a:txBody>
                  <a:tcPr marL="0" marR="0" marT="0"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19</a:t>
                      </a:r>
                    </a:p>
                  </a:txBody>
                  <a:tcPr marL="0" marR="0" marT="0"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6</a:t>
                      </a:r>
                    </a:p>
                  </a:txBody>
                  <a:tcPr marL="0" marR="0" marT="0" marB="0" anchor="ct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71</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778311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5238"/>
            <a:ext cx="10972800" cy="904576"/>
          </a:xfrm>
        </p:spPr>
        <p:txBody>
          <a:bodyPr/>
          <a:lstStyle/>
          <a:p>
            <a:r>
              <a:rPr lang="en-GB" altLang="en-US" sz="4400" dirty="0" smtClean="0">
                <a:solidFill>
                  <a:prstClr val="black"/>
                </a:solidFill>
                <a:ea typeface="ＭＳ Ｐゴシック" charset="0"/>
              </a:rPr>
              <a:t>Covid-19 Interventions</a:t>
            </a:r>
            <a:endParaRPr lang="en-ZA" dirty="0"/>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72</a:t>
            </a:fld>
            <a:endParaRPr lang="en-US" altLang="en-US" dirty="0">
              <a:solidFill>
                <a:prstClr val="black"/>
              </a:solidFill>
              <a:ea typeface="ＭＳ Ｐゴシック" pitchFamily="34" charset="-128"/>
            </a:endParaRPr>
          </a:p>
        </p:txBody>
      </p:sp>
      <p:sp>
        <p:nvSpPr>
          <p:cNvPr id="5" name="Content Placeholder 4"/>
          <p:cNvSpPr>
            <a:spLocks noGrp="1"/>
          </p:cNvSpPr>
          <p:nvPr>
            <p:ph idx="1"/>
          </p:nvPr>
        </p:nvSpPr>
        <p:spPr>
          <a:xfrm>
            <a:off x="732148" y="989814"/>
            <a:ext cx="10972800" cy="4525963"/>
          </a:xfrm>
        </p:spPr>
        <p:txBody>
          <a:bodyPr/>
          <a:lstStyle/>
          <a:p>
            <a:pPr marL="342900" lvl="0" indent="-342900" algn="just" defTabSz="914400" eaLnBrk="1" fontAlgn="auto" hangingPunct="1">
              <a:spcBef>
                <a:spcPts val="0"/>
              </a:spcBef>
              <a:spcAft>
                <a:spcPts val="0"/>
              </a:spcAft>
              <a:defRPr/>
            </a:pPr>
            <a:r>
              <a:rPr lang="en-GB" sz="2000" dirty="0">
                <a:solidFill>
                  <a:prstClr val="black"/>
                </a:solidFill>
                <a:ea typeface="ＭＳ Ｐゴシック" pitchFamily="34" charset="-128"/>
              </a:rPr>
              <a:t>DWS &amp; Rand Water finalising verification and transfer of  assets (Tanks &amp; Stands)</a:t>
            </a:r>
          </a:p>
          <a:p>
            <a:pPr marL="342900" lvl="0" indent="-342900" algn="just" defTabSz="914400" eaLnBrk="1" fontAlgn="auto" hangingPunct="1">
              <a:spcBef>
                <a:spcPts val="0"/>
              </a:spcBef>
              <a:spcAft>
                <a:spcPts val="0"/>
              </a:spcAft>
              <a:defRPr/>
            </a:pPr>
            <a:endParaRPr lang="en-GB" sz="2000" dirty="0">
              <a:solidFill>
                <a:prstClr val="black"/>
              </a:solidFill>
              <a:ea typeface="ＭＳ Ｐゴシック" pitchFamily="34" charset="-128"/>
            </a:endParaRPr>
          </a:p>
          <a:p>
            <a:pPr marL="342900" lvl="0" indent="-342900" algn="just" defTabSz="914400" eaLnBrk="1" fontAlgn="auto" hangingPunct="1">
              <a:spcBef>
                <a:spcPts val="0"/>
              </a:spcBef>
              <a:spcAft>
                <a:spcPts val="0"/>
              </a:spcAft>
              <a:defRPr/>
            </a:pPr>
            <a:r>
              <a:rPr lang="en-GB" sz="2000" dirty="0">
                <a:solidFill>
                  <a:prstClr val="black"/>
                </a:solidFill>
                <a:ea typeface="ＭＳ Ｐゴシック" pitchFamily="34" charset="-128"/>
              </a:rPr>
              <a:t>DWS Trucks services has been demobilised</a:t>
            </a:r>
          </a:p>
          <a:p>
            <a:pPr marL="342900" lvl="0" indent="-342900" algn="just" defTabSz="914400" eaLnBrk="1" fontAlgn="auto" hangingPunct="1">
              <a:spcBef>
                <a:spcPts val="0"/>
              </a:spcBef>
              <a:spcAft>
                <a:spcPts val="0"/>
              </a:spcAft>
              <a:defRPr/>
            </a:pPr>
            <a:endParaRPr lang="en-GB" sz="2000" dirty="0">
              <a:solidFill>
                <a:prstClr val="black"/>
              </a:solidFill>
              <a:ea typeface="ＭＳ Ｐゴシック" pitchFamily="34" charset="-128"/>
            </a:endParaRPr>
          </a:p>
          <a:p>
            <a:pPr marL="342900" lvl="0" indent="-342900" algn="just" defTabSz="914400" eaLnBrk="1" fontAlgn="auto" hangingPunct="1">
              <a:spcBef>
                <a:spcPts val="0"/>
              </a:spcBef>
              <a:spcAft>
                <a:spcPts val="0"/>
              </a:spcAft>
              <a:defRPr/>
            </a:pPr>
            <a:r>
              <a:rPr lang="en-GB" sz="2000" dirty="0">
                <a:solidFill>
                  <a:prstClr val="black"/>
                </a:solidFill>
                <a:ea typeface="ＭＳ Ｐゴシック" pitchFamily="34" charset="-128"/>
              </a:rPr>
              <a:t>Most tanks remains empty for longer period</a:t>
            </a:r>
          </a:p>
          <a:p>
            <a:pPr marL="342900" lvl="0" indent="-342900" algn="just" defTabSz="914400" eaLnBrk="1" fontAlgn="auto" hangingPunct="1">
              <a:spcBef>
                <a:spcPts val="0"/>
              </a:spcBef>
              <a:spcAft>
                <a:spcPts val="0"/>
              </a:spcAft>
              <a:defRPr/>
            </a:pPr>
            <a:endParaRPr lang="en-GB" sz="2000" dirty="0">
              <a:solidFill>
                <a:prstClr val="black"/>
              </a:solidFill>
              <a:ea typeface="ＭＳ Ｐゴシック" pitchFamily="34" charset="-128"/>
            </a:endParaRPr>
          </a:p>
          <a:p>
            <a:pPr marL="342900" lvl="0" indent="-342900" algn="just" defTabSz="914400" eaLnBrk="1" fontAlgn="auto" hangingPunct="1">
              <a:spcBef>
                <a:spcPts val="0"/>
              </a:spcBef>
              <a:spcAft>
                <a:spcPts val="0"/>
              </a:spcAft>
              <a:defRPr/>
            </a:pPr>
            <a:r>
              <a:rPr lang="en-GB" sz="2000" dirty="0">
                <a:solidFill>
                  <a:prstClr val="black"/>
                </a:solidFill>
                <a:ea typeface="ＭＳ Ｐゴシック" pitchFamily="34" charset="-128"/>
              </a:rPr>
              <a:t>DWS call centre inundated with complaints</a:t>
            </a:r>
          </a:p>
          <a:p>
            <a:endParaRPr lang="en-ZA" dirty="0"/>
          </a:p>
        </p:txBody>
      </p:sp>
    </p:spTree>
    <p:extLst>
      <p:ext uri="{BB962C8B-B14F-4D97-AF65-F5344CB8AC3E}">
        <p14:creationId xmlns:p14="http://schemas.microsoft.com/office/powerpoint/2010/main" xmlns="" val="29150890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7"/>
          <p:cNvSpPr txBox="1">
            <a:spLocks noChangeArrowheads="1"/>
          </p:cNvSpPr>
          <p:nvPr/>
        </p:nvSpPr>
        <p:spPr bwMode="auto">
          <a:xfrm>
            <a:off x="1979084" y="1071563"/>
            <a:ext cx="10157883" cy="711200"/>
          </a:xfrm>
          <a:prstGeom prst="rect">
            <a:avLst/>
          </a:prstGeom>
          <a:noFill/>
          <a:ln>
            <a:noFill/>
          </a:ln>
          <a:extLst/>
        </p:spPr>
        <p:txBody>
          <a:bodyPr lIns="67102" tIns="33551" rIns="67102" bIns="3355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09699" indent="-209699" defTabSz="335516">
              <a:lnSpc>
                <a:spcPct val="107000"/>
              </a:lnSpc>
              <a:buFont typeface="Arial" panose="020B0604020202020204" pitchFamily="34" charset="0"/>
              <a:buChar char="•"/>
              <a:defRPr/>
            </a:pPr>
            <a:endParaRPr lang="en-ZA" sz="1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1637" indent="-251637" defTabSz="335516">
              <a:lnSpc>
                <a:spcPct val="107000"/>
              </a:lnSpc>
              <a:buFont typeface="Arial" panose="020B0604020202020204" pitchFamily="34" charset="0"/>
              <a:buChar char="•"/>
              <a:defRPr/>
            </a:pPr>
            <a:endParaRPr lang="en-ZA" sz="1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09699" defTabSz="335516" eaLnBrk="1" fontAlgn="b" hangingPunct="1">
              <a:lnSpc>
                <a:spcPct val="107000"/>
              </a:lnSpc>
              <a:buFont typeface="Arial" panose="020B0604020202020204" pitchFamily="34" charset="0"/>
              <a:buChar char="•"/>
              <a:defRPr/>
            </a:pPr>
            <a:endParaRPr lang="en-US" sz="1300" dirty="0">
              <a:solidFill>
                <a:prstClr val="black"/>
              </a:solidFill>
            </a:endParaRPr>
          </a:p>
        </p:txBody>
      </p:sp>
      <p:sp>
        <p:nvSpPr>
          <p:cNvPr id="72707" name="TextBox 5"/>
          <p:cNvSpPr txBox="1">
            <a:spLocks noChangeArrowheads="1"/>
          </p:cNvSpPr>
          <p:nvPr/>
        </p:nvSpPr>
        <p:spPr bwMode="auto">
          <a:xfrm>
            <a:off x="2377018" y="138114"/>
            <a:ext cx="9313333" cy="682625"/>
          </a:xfrm>
          <a:prstGeom prst="rect">
            <a:avLst/>
          </a:prstGeom>
          <a:noFill/>
          <a:ln w="9525">
            <a:noFill/>
            <a:miter lim="800000"/>
            <a:headEnd/>
            <a:tailEnd/>
          </a:ln>
        </p:spPr>
        <p:txBody>
          <a:bodyPr lIns="67102" tIns="33551" rIns="67102" bIns="33551">
            <a:spAutoFit/>
          </a:bodyPr>
          <a:lstStyle/>
          <a:p>
            <a:pPr algn="ctr" defTabSz="334963"/>
            <a:r>
              <a:rPr lang="en-ZA" sz="4000" b="1">
                <a:solidFill>
                  <a:srgbClr val="000000"/>
                </a:solidFill>
              </a:rPr>
              <a:t>THANK YOU</a:t>
            </a:r>
            <a:endParaRPr lang="en-US" sz="4000" b="1">
              <a:solidFill>
                <a:srgbClr val="000000"/>
              </a:solidFill>
              <a:ea typeface="Gill Sans"/>
              <a:cs typeface="Gill Sans"/>
            </a:endParaRPr>
          </a:p>
        </p:txBody>
      </p:sp>
      <p:pic>
        <p:nvPicPr>
          <p:cNvPr id="72708" name="Picture 1" descr="rt3region4 - EVAAS for Data Teams - Harnett County"/>
          <p:cNvPicPr>
            <a:picLocks noChangeAspect="1"/>
          </p:cNvPicPr>
          <p:nvPr/>
        </p:nvPicPr>
        <p:blipFill>
          <a:blip r:embed="rId3"/>
          <a:srcRect/>
          <a:stretch>
            <a:fillRect/>
          </a:stretch>
        </p:blipFill>
        <p:spPr bwMode="auto">
          <a:xfrm>
            <a:off x="3064933" y="1071563"/>
            <a:ext cx="8128000" cy="4572000"/>
          </a:xfrm>
          <a:prstGeom prst="rect">
            <a:avLst/>
          </a:prstGeom>
          <a:noFill/>
          <a:ln w="9525">
            <a:noFill/>
            <a:miter lim="800000"/>
            <a:headEnd/>
            <a:tailEnd/>
          </a:ln>
        </p:spPr>
      </p:pic>
      <p:pic>
        <p:nvPicPr>
          <p:cNvPr id="72709" name="Picture 6"/>
          <p:cNvPicPr>
            <a:picLocks noChangeAspect="1" noChangeArrowheads="1"/>
          </p:cNvPicPr>
          <p:nvPr/>
        </p:nvPicPr>
        <p:blipFill>
          <a:blip r:embed="rId4"/>
          <a:srcRect/>
          <a:stretch>
            <a:fillRect/>
          </a:stretch>
        </p:blipFill>
        <p:spPr bwMode="auto">
          <a:xfrm>
            <a:off x="8856134" y="5489575"/>
            <a:ext cx="3280833" cy="8715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611" y="114476"/>
            <a:ext cx="11117831" cy="663581"/>
          </a:xfrm>
        </p:spPr>
        <p:txBody>
          <a:bodyPr/>
          <a:lstStyle/>
          <a:p>
            <a:pPr lvl="0" algn="l" defTabSz="914400" eaLnBrk="1" fontAlgn="auto" hangingPunct="1">
              <a:spcBef>
                <a:spcPts val="0"/>
              </a:spcBef>
              <a:spcAft>
                <a:spcPts val="0"/>
              </a:spcAft>
              <a:defRPr/>
            </a:pPr>
            <a:r>
              <a:rPr lang="en-ZA" sz="4000" dirty="0">
                <a:solidFill>
                  <a:prstClr val="black"/>
                </a:solidFill>
                <a:ea typeface="ＭＳ Ｐゴシック" charset="0"/>
              </a:rPr>
              <a:t>Dams in </a:t>
            </a:r>
            <a:r>
              <a:rPr lang="en-ZA" sz="4000" dirty="0" smtClean="0">
                <a:solidFill>
                  <a:prstClr val="black"/>
                </a:solidFill>
                <a:ea typeface="ＭＳ Ｐゴシック" charset="0"/>
              </a:rPr>
              <a:t>the Marico </a:t>
            </a:r>
            <a:r>
              <a:rPr lang="en-ZA" sz="4000" dirty="0">
                <a:solidFill>
                  <a:prstClr val="black"/>
                </a:solidFill>
                <a:ea typeface="ＭＳ Ｐゴシック" charset="0"/>
              </a:rPr>
              <a:t>River </a:t>
            </a:r>
            <a:r>
              <a:rPr lang="en-ZA" sz="4000" dirty="0" smtClean="0">
                <a:solidFill>
                  <a:prstClr val="black"/>
                </a:solidFill>
                <a:ea typeface="ＭＳ Ｐゴシック" charset="0"/>
              </a:rPr>
              <a:t>Catchment</a:t>
            </a:r>
            <a:endParaRPr lang="en-ZA" sz="4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8</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422031" y="778057"/>
            <a:ext cx="11160369" cy="5348113"/>
          </a:xfrm>
        </p:spPr>
        <p:txBody>
          <a:bodyPr/>
          <a:lstStyle/>
          <a:p>
            <a:pPr marL="307975" indent="-285750" defTabSz="457200">
              <a:defRPr/>
            </a:pPr>
            <a:r>
              <a:rPr lang="en-ZA" sz="3200" dirty="0" err="1">
                <a:solidFill>
                  <a:prstClr val="black"/>
                </a:solidFill>
                <a:ea typeface="ＭＳ Ｐゴシック" charset="0"/>
              </a:rPr>
              <a:t>Sehujwane</a:t>
            </a:r>
            <a:r>
              <a:rPr lang="en-ZA" sz="3200" dirty="0">
                <a:solidFill>
                  <a:prstClr val="black"/>
                </a:solidFill>
                <a:ea typeface="ＭＳ Ｐゴシック" charset="0"/>
              </a:rPr>
              <a:t> Dam</a:t>
            </a:r>
          </a:p>
          <a:p>
            <a:pPr lvl="1" defTabSz="457200">
              <a:defRPr/>
            </a:pPr>
            <a:r>
              <a:rPr lang="en-ZA" sz="2400" dirty="0">
                <a:solidFill>
                  <a:prstClr val="black"/>
                </a:solidFill>
                <a:ea typeface="ＭＳ Ｐゴシック" charset="0"/>
              </a:rPr>
              <a:t>In Ngaka Modiri Molema DM, </a:t>
            </a:r>
            <a:r>
              <a:rPr lang="en-ZA" sz="2400" dirty="0" err="1">
                <a:solidFill>
                  <a:prstClr val="black"/>
                </a:solidFill>
                <a:ea typeface="ＭＳ Ｐゴシック" charset="0"/>
              </a:rPr>
              <a:t>Ramotshere</a:t>
            </a:r>
            <a:r>
              <a:rPr lang="en-ZA" sz="2400" dirty="0">
                <a:solidFill>
                  <a:prstClr val="black"/>
                </a:solidFill>
                <a:ea typeface="ＭＳ Ｐゴシック" charset="0"/>
              </a:rPr>
              <a:t> </a:t>
            </a:r>
            <a:r>
              <a:rPr lang="en-ZA" sz="2400" dirty="0" err="1">
                <a:solidFill>
                  <a:prstClr val="black"/>
                </a:solidFill>
                <a:ea typeface="ＭＳ Ｐゴシック" charset="0"/>
              </a:rPr>
              <a:t>Moiloa</a:t>
            </a:r>
            <a:r>
              <a:rPr lang="en-ZA" sz="2400" dirty="0">
                <a:solidFill>
                  <a:prstClr val="black"/>
                </a:solidFill>
                <a:ea typeface="ＭＳ Ｐゴシック" charset="0"/>
              </a:rPr>
              <a:t> LM, north of the town of </a:t>
            </a:r>
            <a:r>
              <a:rPr lang="en-ZA" sz="2400" dirty="0" err="1">
                <a:solidFill>
                  <a:prstClr val="black"/>
                </a:solidFill>
                <a:ea typeface="ＭＳ Ｐゴシック" charset="0"/>
              </a:rPr>
              <a:t>Zeerust</a:t>
            </a:r>
            <a:endParaRPr lang="en-ZA" sz="2400" dirty="0">
              <a:solidFill>
                <a:prstClr val="black"/>
              </a:solidFill>
              <a:ea typeface="ＭＳ Ｐゴシック" charset="0"/>
            </a:endParaRPr>
          </a:p>
          <a:p>
            <a:pPr lvl="1" defTabSz="457200">
              <a:defRPr/>
            </a:pPr>
            <a:r>
              <a:rPr lang="en-ZA" sz="2400" dirty="0" smtClean="0">
                <a:solidFill>
                  <a:prstClr val="black"/>
                </a:solidFill>
                <a:ea typeface="ＭＳ Ｐゴシック" charset="0"/>
              </a:rPr>
              <a:t>Supplies </a:t>
            </a:r>
            <a:r>
              <a:rPr lang="en-ZA" sz="2400" dirty="0">
                <a:solidFill>
                  <a:prstClr val="black"/>
                </a:solidFill>
                <a:ea typeface="ＭＳ Ｐゴシック" charset="0"/>
              </a:rPr>
              <a:t>domestic water to </a:t>
            </a:r>
            <a:r>
              <a:rPr lang="en-ZA" sz="2400" dirty="0" err="1">
                <a:solidFill>
                  <a:prstClr val="black"/>
                </a:solidFill>
                <a:ea typeface="ＭＳ Ｐゴシック" charset="0"/>
              </a:rPr>
              <a:t>Motswedi</a:t>
            </a:r>
            <a:r>
              <a:rPr lang="en-ZA" sz="2400" dirty="0">
                <a:solidFill>
                  <a:prstClr val="black"/>
                </a:solidFill>
                <a:ea typeface="ＭＳ Ｐゴシック" charset="0"/>
              </a:rPr>
              <a:t>, </a:t>
            </a:r>
            <a:r>
              <a:rPr lang="en-ZA" sz="2400" dirty="0" err="1">
                <a:solidFill>
                  <a:prstClr val="black"/>
                </a:solidFill>
                <a:ea typeface="ＭＳ Ｐゴシック" charset="0"/>
              </a:rPr>
              <a:t>Gopane</a:t>
            </a:r>
            <a:r>
              <a:rPr lang="en-ZA" sz="2400" dirty="0">
                <a:solidFill>
                  <a:prstClr val="black"/>
                </a:solidFill>
                <a:ea typeface="ＭＳ Ｐゴシック" charset="0"/>
              </a:rPr>
              <a:t> East and </a:t>
            </a:r>
            <a:r>
              <a:rPr lang="en-ZA" sz="2400" dirty="0" err="1">
                <a:solidFill>
                  <a:prstClr val="black"/>
                </a:solidFill>
                <a:ea typeface="ＭＳ Ｐゴシック" charset="0"/>
              </a:rPr>
              <a:t>Borakolalo</a:t>
            </a:r>
            <a:r>
              <a:rPr lang="en-ZA" sz="2400" dirty="0">
                <a:solidFill>
                  <a:prstClr val="black"/>
                </a:solidFill>
                <a:ea typeface="ＭＳ Ｐゴシック" charset="0"/>
              </a:rPr>
              <a:t> </a:t>
            </a:r>
            <a:r>
              <a:rPr lang="en-ZA" sz="2400" dirty="0" smtClean="0">
                <a:solidFill>
                  <a:prstClr val="black"/>
                </a:solidFill>
                <a:ea typeface="ＭＳ Ｐゴシック" charset="0"/>
              </a:rPr>
              <a:t>villages</a:t>
            </a:r>
          </a:p>
          <a:p>
            <a:pPr lvl="1" defTabSz="457200">
              <a:defRPr/>
            </a:pPr>
            <a:r>
              <a:rPr lang="en-ZA" sz="2400" dirty="0" smtClean="0">
                <a:solidFill>
                  <a:prstClr val="black"/>
                </a:solidFill>
                <a:ea typeface="ＭＳ Ｐゴシック" charset="0"/>
              </a:rPr>
              <a:t>Total </a:t>
            </a:r>
            <a:r>
              <a:rPr lang="en-ZA" sz="2400" dirty="0">
                <a:solidFill>
                  <a:prstClr val="black"/>
                </a:solidFill>
                <a:ea typeface="ＭＳ Ｐゴシック" charset="0"/>
              </a:rPr>
              <a:t>water requirement 0.9 million </a:t>
            </a:r>
            <a:r>
              <a:rPr lang="en-ZA" sz="2400" dirty="0" smtClean="0">
                <a:solidFill>
                  <a:prstClr val="black"/>
                </a:solidFill>
                <a:ea typeface="ＭＳ Ｐゴシック" charset="0"/>
              </a:rPr>
              <a:t>m</a:t>
            </a:r>
            <a:r>
              <a:rPr lang="en-ZA" sz="2400" baseline="30000" dirty="0" smtClean="0">
                <a:solidFill>
                  <a:prstClr val="black"/>
                </a:solidFill>
                <a:ea typeface="ＭＳ Ｐゴシック" charset="0"/>
              </a:rPr>
              <a:t>3</a:t>
            </a:r>
            <a:r>
              <a:rPr lang="en-ZA" sz="2400" dirty="0" smtClean="0">
                <a:solidFill>
                  <a:prstClr val="black"/>
                </a:solidFill>
                <a:ea typeface="ＭＳ Ｐゴシック" charset="0"/>
              </a:rPr>
              <a:t>/annum</a:t>
            </a:r>
          </a:p>
          <a:p>
            <a:pPr lvl="1" defTabSz="457200">
              <a:defRPr/>
            </a:pPr>
            <a:r>
              <a:rPr lang="en-ZA" sz="2400" dirty="0" smtClean="0">
                <a:solidFill>
                  <a:prstClr val="black"/>
                </a:solidFill>
                <a:ea typeface="ＭＳ Ｐゴシック" charset="0"/>
              </a:rPr>
              <a:t>Dam </a:t>
            </a:r>
            <a:r>
              <a:rPr lang="en-ZA" sz="2400" dirty="0">
                <a:solidFill>
                  <a:prstClr val="black"/>
                </a:solidFill>
                <a:ea typeface="ＭＳ Ｐゴシック" charset="0"/>
              </a:rPr>
              <a:t>level at 87% on 21 September 2020</a:t>
            </a:r>
          </a:p>
          <a:p>
            <a:pPr marL="307975" indent="-285750" defTabSz="457200">
              <a:defRPr/>
            </a:pPr>
            <a:r>
              <a:rPr lang="en-ZA" sz="3200" dirty="0">
                <a:solidFill>
                  <a:prstClr val="black"/>
                </a:solidFill>
                <a:ea typeface="ＭＳ Ｐゴシック" charset="0"/>
              </a:rPr>
              <a:t>Pella </a:t>
            </a:r>
            <a:r>
              <a:rPr lang="en-ZA" sz="3200" dirty="0" smtClean="0">
                <a:solidFill>
                  <a:prstClr val="black"/>
                </a:solidFill>
                <a:ea typeface="ＭＳ Ｐゴシック" charset="0"/>
              </a:rPr>
              <a:t>Dam</a:t>
            </a:r>
          </a:p>
          <a:p>
            <a:pPr marL="677261" lvl="1" indent="-285750" defTabSz="457200">
              <a:defRPr/>
            </a:pPr>
            <a:r>
              <a:rPr lang="en-ZA" sz="2400" dirty="0" smtClean="0">
                <a:solidFill>
                  <a:prstClr val="black"/>
                </a:solidFill>
                <a:ea typeface="ＭＳ Ｐゴシック" charset="0"/>
              </a:rPr>
              <a:t>In </a:t>
            </a:r>
            <a:r>
              <a:rPr lang="en-ZA" sz="2400" dirty="0">
                <a:solidFill>
                  <a:prstClr val="black"/>
                </a:solidFill>
                <a:ea typeface="ＭＳ Ｐゴシック" charset="0"/>
              </a:rPr>
              <a:t>Bojanala Platinum DM, Moses </a:t>
            </a:r>
            <a:r>
              <a:rPr lang="en-ZA" sz="2400" dirty="0" err="1">
                <a:solidFill>
                  <a:prstClr val="black"/>
                </a:solidFill>
                <a:ea typeface="ＭＳ Ｐゴシック" charset="0"/>
              </a:rPr>
              <a:t>Kotane</a:t>
            </a:r>
            <a:r>
              <a:rPr lang="en-ZA" sz="2400" dirty="0">
                <a:solidFill>
                  <a:prstClr val="black"/>
                </a:solidFill>
                <a:ea typeface="ＭＳ Ｐゴシック" charset="0"/>
              </a:rPr>
              <a:t> LM, north-east of the town of Groot </a:t>
            </a:r>
            <a:r>
              <a:rPr lang="en-ZA" sz="2400" dirty="0" smtClean="0">
                <a:solidFill>
                  <a:prstClr val="black"/>
                </a:solidFill>
                <a:ea typeface="ＭＳ Ｐゴシック" charset="0"/>
              </a:rPr>
              <a:t>Marico</a:t>
            </a:r>
          </a:p>
          <a:p>
            <a:pPr marL="677261" lvl="1" indent="-285750" defTabSz="457200">
              <a:defRPr/>
            </a:pPr>
            <a:r>
              <a:rPr lang="en-ZA" sz="2400" dirty="0" smtClean="0">
                <a:solidFill>
                  <a:prstClr val="black"/>
                </a:solidFill>
                <a:ea typeface="ＭＳ Ｐゴシック" charset="0"/>
              </a:rPr>
              <a:t>Supplies </a:t>
            </a:r>
            <a:r>
              <a:rPr lang="en-ZA" sz="2400" dirty="0">
                <a:solidFill>
                  <a:prstClr val="black"/>
                </a:solidFill>
                <a:ea typeface="ＭＳ Ｐゴシック" charset="0"/>
              </a:rPr>
              <a:t>domestic water to Pella </a:t>
            </a:r>
            <a:r>
              <a:rPr lang="en-ZA" sz="2400" dirty="0" smtClean="0">
                <a:solidFill>
                  <a:prstClr val="black"/>
                </a:solidFill>
                <a:ea typeface="ＭＳ Ｐゴシック" charset="0"/>
              </a:rPr>
              <a:t>village</a:t>
            </a:r>
          </a:p>
          <a:p>
            <a:pPr marL="677261" lvl="1" indent="-285750" defTabSz="457200">
              <a:defRPr/>
            </a:pPr>
            <a:r>
              <a:rPr lang="en-ZA" sz="2400" dirty="0" smtClean="0">
                <a:solidFill>
                  <a:prstClr val="black"/>
                </a:solidFill>
                <a:ea typeface="ＭＳ Ｐゴシック" charset="0"/>
              </a:rPr>
              <a:t>Total </a:t>
            </a:r>
            <a:r>
              <a:rPr lang="en-ZA" sz="2400" dirty="0">
                <a:solidFill>
                  <a:prstClr val="black"/>
                </a:solidFill>
                <a:ea typeface="ＭＳ Ｐゴシック" charset="0"/>
              </a:rPr>
              <a:t>water requirements 0.3 million </a:t>
            </a:r>
            <a:r>
              <a:rPr lang="en-ZA" sz="2400" dirty="0" smtClean="0">
                <a:solidFill>
                  <a:prstClr val="black"/>
                </a:solidFill>
                <a:ea typeface="ＭＳ Ｐゴシック" charset="0"/>
              </a:rPr>
              <a:t>m</a:t>
            </a:r>
            <a:r>
              <a:rPr lang="en-ZA" sz="2400" baseline="30000" dirty="0" smtClean="0">
                <a:solidFill>
                  <a:prstClr val="black"/>
                </a:solidFill>
                <a:ea typeface="ＭＳ Ｐゴシック" charset="0"/>
              </a:rPr>
              <a:t>3</a:t>
            </a:r>
            <a:r>
              <a:rPr lang="en-ZA" sz="2400" dirty="0" smtClean="0">
                <a:solidFill>
                  <a:prstClr val="black"/>
                </a:solidFill>
                <a:ea typeface="ＭＳ Ｐゴシック" charset="0"/>
              </a:rPr>
              <a:t>/annum</a:t>
            </a:r>
          </a:p>
          <a:p>
            <a:pPr marL="677261" lvl="1" indent="-285750" defTabSz="457200">
              <a:defRPr/>
            </a:pPr>
            <a:r>
              <a:rPr lang="en-ZA" sz="2400" dirty="0" smtClean="0">
                <a:solidFill>
                  <a:prstClr val="black"/>
                </a:solidFill>
                <a:ea typeface="ＭＳ Ｐゴシック" charset="0"/>
              </a:rPr>
              <a:t>Dam </a:t>
            </a:r>
            <a:r>
              <a:rPr lang="en-ZA" sz="2400" dirty="0">
                <a:solidFill>
                  <a:prstClr val="black"/>
                </a:solidFill>
                <a:ea typeface="ＭＳ Ｐゴシック" charset="0"/>
              </a:rPr>
              <a:t>level at 37% on 21 September 2020</a:t>
            </a:r>
          </a:p>
          <a:p>
            <a:endParaRPr lang="en-ZA" dirty="0"/>
          </a:p>
        </p:txBody>
      </p:sp>
    </p:spTree>
    <p:extLst>
      <p:ext uri="{BB962C8B-B14F-4D97-AF65-F5344CB8AC3E}">
        <p14:creationId xmlns:p14="http://schemas.microsoft.com/office/powerpoint/2010/main" xmlns="" val="154067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573" y="114477"/>
            <a:ext cx="10972800" cy="663581"/>
          </a:xfrm>
        </p:spPr>
        <p:txBody>
          <a:bodyPr/>
          <a:lstStyle/>
          <a:p>
            <a:pPr lvl="0" algn="l" defTabSz="914400" eaLnBrk="1" fontAlgn="auto" hangingPunct="1">
              <a:spcBef>
                <a:spcPts val="0"/>
              </a:spcBef>
              <a:spcAft>
                <a:spcPts val="0"/>
              </a:spcAft>
              <a:defRPr/>
            </a:pPr>
            <a:r>
              <a:rPr lang="en-ZA" sz="4000" dirty="0">
                <a:solidFill>
                  <a:prstClr val="black"/>
                </a:solidFill>
                <a:ea typeface="ＭＳ Ｐゴシック" charset="0"/>
              </a:rPr>
              <a:t>Dams in the Marico River </a:t>
            </a:r>
            <a:r>
              <a:rPr lang="en-ZA" sz="4000" dirty="0" smtClean="0">
                <a:solidFill>
                  <a:prstClr val="black"/>
                </a:solidFill>
                <a:ea typeface="ＭＳ Ｐゴシック" charset="0"/>
              </a:rPr>
              <a:t>Catchment… </a:t>
            </a:r>
            <a:r>
              <a:rPr lang="en-ZA" sz="4000" dirty="0" err="1" smtClean="0">
                <a:solidFill>
                  <a:prstClr val="black"/>
                </a:solidFill>
                <a:ea typeface="ＭＳ Ｐゴシック" charset="0"/>
              </a:rPr>
              <a:t>Cont</a:t>
            </a:r>
            <a:r>
              <a:rPr lang="en-ZA" sz="4000" dirty="0" smtClean="0">
                <a:solidFill>
                  <a:prstClr val="black"/>
                </a:solidFill>
                <a:ea typeface="ＭＳ Ｐゴシック" charset="0"/>
              </a:rPr>
              <a:t>’</a:t>
            </a:r>
            <a:endParaRPr lang="en-ZA" sz="2000" b="1" dirty="0">
              <a:solidFill>
                <a:prstClr val="black"/>
              </a:solidFill>
              <a:latin typeface="Calibri"/>
              <a:ea typeface="Times New Roman" pitchFamily="18" charset="0"/>
            </a:endParaRPr>
          </a:p>
        </p:txBody>
      </p:sp>
      <p:sp>
        <p:nvSpPr>
          <p:cNvPr id="4" name="Slide Number Placeholder 3"/>
          <p:cNvSpPr>
            <a:spLocks noGrp="1"/>
          </p:cNvSpPr>
          <p:nvPr>
            <p:ph type="sldNum" sz="quarter" idx="12"/>
          </p:nvPr>
        </p:nvSpPr>
        <p:spPr/>
        <p:txBody>
          <a:bodyPr/>
          <a:lstStyle/>
          <a:p>
            <a:pPr>
              <a:defRPr/>
            </a:pPr>
            <a:fld id="{6E6B949B-FF25-4512-A6F3-1B8E765DDD27}" type="slidenum">
              <a:rPr lang="en-US" altLang="en-US" smtClean="0">
                <a:solidFill>
                  <a:prstClr val="black"/>
                </a:solidFill>
                <a:ea typeface="ＭＳ Ｐゴシック" pitchFamily="34" charset="-128"/>
              </a:rPr>
              <a:pPr>
                <a:defRPr/>
              </a:pPr>
              <a:t>9</a:t>
            </a:fld>
            <a:endParaRPr lang="en-US" altLang="en-US" dirty="0">
              <a:solidFill>
                <a:prstClr val="black"/>
              </a:solidFill>
              <a:ea typeface="ＭＳ Ｐゴシック" pitchFamily="34" charset="-128"/>
            </a:endParaRPr>
          </a:p>
        </p:txBody>
      </p:sp>
      <p:sp>
        <p:nvSpPr>
          <p:cNvPr id="3" name="Content Placeholder 2"/>
          <p:cNvSpPr>
            <a:spLocks noGrp="1"/>
          </p:cNvSpPr>
          <p:nvPr>
            <p:ph idx="1"/>
          </p:nvPr>
        </p:nvSpPr>
        <p:spPr>
          <a:xfrm>
            <a:off x="321547" y="778058"/>
            <a:ext cx="11260853" cy="5348112"/>
          </a:xfrm>
        </p:spPr>
        <p:txBody>
          <a:bodyPr/>
          <a:lstStyle/>
          <a:p>
            <a:pPr defTabSz="457200">
              <a:defRPr/>
            </a:pPr>
            <a:r>
              <a:rPr lang="en-ZA" sz="1800" dirty="0" err="1">
                <a:solidFill>
                  <a:prstClr val="black"/>
                </a:solidFill>
                <a:ea typeface="ＭＳ Ｐゴシック" charset="0"/>
              </a:rPr>
              <a:t>Molatedi</a:t>
            </a:r>
            <a:r>
              <a:rPr lang="en-ZA" sz="1800" dirty="0">
                <a:solidFill>
                  <a:prstClr val="black"/>
                </a:solidFill>
                <a:ea typeface="ＭＳ Ｐゴシック" charset="0"/>
              </a:rPr>
              <a:t> </a:t>
            </a:r>
            <a:r>
              <a:rPr lang="en-ZA" sz="1800" dirty="0" smtClean="0">
                <a:solidFill>
                  <a:prstClr val="black"/>
                </a:solidFill>
                <a:ea typeface="ＭＳ Ｐゴシック" charset="0"/>
              </a:rPr>
              <a:t>Dam</a:t>
            </a:r>
          </a:p>
          <a:p>
            <a:pPr lvl="1" algn="just" defTabSz="457200">
              <a:defRPr/>
            </a:pPr>
            <a:r>
              <a:rPr lang="en-ZA" sz="1600" dirty="0" smtClean="0">
                <a:solidFill>
                  <a:prstClr val="black"/>
                </a:solidFill>
                <a:ea typeface="ＭＳ Ｐゴシック" charset="0"/>
              </a:rPr>
              <a:t>In </a:t>
            </a:r>
            <a:r>
              <a:rPr lang="en-ZA" sz="1600" dirty="0">
                <a:solidFill>
                  <a:prstClr val="black"/>
                </a:solidFill>
                <a:ea typeface="ＭＳ Ｐゴシック" charset="0"/>
              </a:rPr>
              <a:t>NMM DM, </a:t>
            </a:r>
            <a:r>
              <a:rPr lang="en-ZA" sz="1600" dirty="0" err="1">
                <a:solidFill>
                  <a:prstClr val="black"/>
                </a:solidFill>
                <a:ea typeface="ＭＳ Ｐゴシック" charset="0"/>
              </a:rPr>
              <a:t>Ramotshere</a:t>
            </a:r>
            <a:r>
              <a:rPr lang="en-ZA" sz="1600" dirty="0">
                <a:solidFill>
                  <a:prstClr val="black"/>
                </a:solidFill>
                <a:ea typeface="ＭＳ Ｐゴシック" charset="0"/>
              </a:rPr>
              <a:t> </a:t>
            </a:r>
            <a:r>
              <a:rPr lang="en-ZA" sz="1600" dirty="0" err="1">
                <a:solidFill>
                  <a:prstClr val="black"/>
                </a:solidFill>
                <a:ea typeface="ＭＳ Ｐゴシック" charset="0"/>
              </a:rPr>
              <a:t>Moiloa</a:t>
            </a:r>
            <a:r>
              <a:rPr lang="en-ZA" sz="1600" dirty="0">
                <a:solidFill>
                  <a:prstClr val="black"/>
                </a:solidFill>
                <a:ea typeface="ＭＳ Ｐゴシック" charset="0"/>
              </a:rPr>
              <a:t> LM and Bojanala  DM, Moses </a:t>
            </a:r>
            <a:r>
              <a:rPr lang="en-ZA" sz="1600" dirty="0" err="1">
                <a:solidFill>
                  <a:prstClr val="black"/>
                </a:solidFill>
                <a:ea typeface="ＭＳ Ｐゴシック" charset="0"/>
              </a:rPr>
              <a:t>Kotane</a:t>
            </a:r>
            <a:r>
              <a:rPr lang="en-ZA" sz="1600" dirty="0">
                <a:solidFill>
                  <a:prstClr val="black"/>
                </a:solidFill>
                <a:ea typeface="ＭＳ Ｐゴシック" charset="0"/>
              </a:rPr>
              <a:t> </a:t>
            </a:r>
            <a:r>
              <a:rPr lang="en-ZA" sz="1600" dirty="0" smtClean="0">
                <a:solidFill>
                  <a:prstClr val="black"/>
                </a:solidFill>
                <a:ea typeface="ＭＳ Ｐゴシック" charset="0"/>
              </a:rPr>
              <a:t>LM</a:t>
            </a:r>
          </a:p>
          <a:p>
            <a:pPr lvl="1" algn="just" defTabSz="457200">
              <a:defRPr/>
            </a:pPr>
            <a:r>
              <a:rPr lang="en-ZA" sz="1600" dirty="0" smtClean="0">
                <a:solidFill>
                  <a:prstClr val="black"/>
                </a:solidFill>
                <a:ea typeface="ＭＳ Ｐゴシック" charset="0"/>
              </a:rPr>
              <a:t>Supplies </a:t>
            </a:r>
            <a:r>
              <a:rPr lang="en-ZA" sz="1600" dirty="0">
                <a:solidFill>
                  <a:prstClr val="black"/>
                </a:solidFill>
                <a:ea typeface="ＭＳ Ｐゴシック" charset="0"/>
              </a:rPr>
              <a:t>domestic water to Gaborone in </a:t>
            </a:r>
            <a:r>
              <a:rPr lang="en-ZA" sz="1600" dirty="0" smtClean="0">
                <a:solidFill>
                  <a:prstClr val="black"/>
                </a:solidFill>
                <a:ea typeface="ＭＳ Ｐゴシック" charset="0"/>
              </a:rPr>
              <a:t>Botswana</a:t>
            </a:r>
          </a:p>
          <a:p>
            <a:pPr lvl="1" algn="just" defTabSz="457200">
              <a:defRPr/>
            </a:pPr>
            <a:r>
              <a:rPr lang="en-ZA" sz="1600" dirty="0" smtClean="0">
                <a:solidFill>
                  <a:prstClr val="black"/>
                </a:solidFill>
                <a:ea typeface="ＭＳ Ｐゴシック" charset="0"/>
              </a:rPr>
              <a:t>Domestic </a:t>
            </a:r>
            <a:r>
              <a:rPr lang="en-ZA" sz="1600" dirty="0">
                <a:solidFill>
                  <a:prstClr val="black"/>
                </a:solidFill>
                <a:ea typeface="ＭＳ Ｐゴシック" charset="0"/>
              </a:rPr>
              <a:t>water supplied to </a:t>
            </a:r>
            <a:r>
              <a:rPr lang="en-ZA" sz="1600" dirty="0" err="1">
                <a:solidFill>
                  <a:prstClr val="black"/>
                </a:solidFill>
                <a:ea typeface="ＭＳ Ｐゴシック" charset="0"/>
              </a:rPr>
              <a:t>Kopfontein</a:t>
            </a:r>
            <a:r>
              <a:rPr lang="en-ZA" sz="1600" dirty="0">
                <a:solidFill>
                  <a:prstClr val="black"/>
                </a:solidFill>
                <a:ea typeface="ＭＳ Ｐゴシック" charset="0"/>
              </a:rPr>
              <a:t> and </a:t>
            </a:r>
            <a:r>
              <a:rPr lang="en-ZA" sz="1600" dirty="0" err="1">
                <a:solidFill>
                  <a:prstClr val="black"/>
                </a:solidFill>
                <a:ea typeface="ＭＳ Ｐゴシック" charset="0"/>
              </a:rPr>
              <a:t>Derdepoort</a:t>
            </a:r>
            <a:r>
              <a:rPr lang="en-ZA" sz="1600" dirty="0">
                <a:solidFill>
                  <a:prstClr val="black"/>
                </a:solidFill>
                <a:ea typeface="ＭＳ Ｐゴシック" charset="0"/>
              </a:rPr>
              <a:t> border posts, </a:t>
            </a:r>
            <a:r>
              <a:rPr lang="en-ZA" sz="1600" dirty="0" err="1">
                <a:solidFill>
                  <a:prstClr val="black"/>
                </a:solidFill>
                <a:ea typeface="ＭＳ Ｐゴシック" charset="0"/>
              </a:rPr>
              <a:t>Molatedi</a:t>
            </a:r>
            <a:r>
              <a:rPr lang="en-ZA" sz="1600" dirty="0">
                <a:solidFill>
                  <a:prstClr val="black"/>
                </a:solidFill>
                <a:ea typeface="ＭＳ Ｐゴシック" charset="0"/>
              </a:rPr>
              <a:t> village and </a:t>
            </a:r>
            <a:r>
              <a:rPr lang="en-ZA" sz="1600" dirty="0" err="1">
                <a:solidFill>
                  <a:prstClr val="black"/>
                </a:solidFill>
                <a:ea typeface="ＭＳ Ｐゴシック" charset="0"/>
              </a:rPr>
              <a:t>Madikwe</a:t>
            </a:r>
            <a:r>
              <a:rPr lang="en-ZA" sz="1600" dirty="0">
                <a:solidFill>
                  <a:prstClr val="black"/>
                </a:solidFill>
                <a:ea typeface="ＭＳ Ｐゴシック" charset="0"/>
              </a:rPr>
              <a:t> Game </a:t>
            </a:r>
            <a:r>
              <a:rPr lang="en-ZA" sz="1600" dirty="0" smtClean="0">
                <a:solidFill>
                  <a:prstClr val="black"/>
                </a:solidFill>
                <a:ea typeface="ＭＳ Ｐゴシック" charset="0"/>
              </a:rPr>
              <a:t>Reserve</a:t>
            </a:r>
          </a:p>
          <a:p>
            <a:pPr lvl="1" algn="just" defTabSz="457200">
              <a:defRPr/>
            </a:pPr>
            <a:r>
              <a:rPr lang="en-ZA" sz="1600" dirty="0" smtClean="0">
                <a:solidFill>
                  <a:prstClr val="black"/>
                </a:solidFill>
                <a:ea typeface="ＭＳ Ｐゴシック" charset="0"/>
              </a:rPr>
              <a:t>Total </a:t>
            </a:r>
            <a:r>
              <a:rPr lang="en-ZA" sz="1600" dirty="0">
                <a:solidFill>
                  <a:prstClr val="black"/>
                </a:solidFill>
                <a:ea typeface="ＭＳ Ｐゴシック" charset="0"/>
              </a:rPr>
              <a:t>water requirement 23.1 million </a:t>
            </a:r>
            <a:r>
              <a:rPr lang="en-ZA" sz="1600" dirty="0" smtClean="0">
                <a:solidFill>
                  <a:prstClr val="black"/>
                </a:solidFill>
                <a:ea typeface="ＭＳ Ｐゴシック" charset="0"/>
              </a:rPr>
              <a:t>m</a:t>
            </a:r>
            <a:r>
              <a:rPr lang="en-ZA" sz="1600" baseline="30000" dirty="0" smtClean="0">
                <a:solidFill>
                  <a:prstClr val="black"/>
                </a:solidFill>
                <a:ea typeface="ＭＳ Ｐゴシック" charset="0"/>
              </a:rPr>
              <a:t>3</a:t>
            </a:r>
            <a:r>
              <a:rPr lang="en-ZA" sz="1600" dirty="0" smtClean="0">
                <a:solidFill>
                  <a:prstClr val="black"/>
                </a:solidFill>
                <a:ea typeface="ＭＳ Ｐゴシック" charset="0"/>
              </a:rPr>
              <a:t>/annum</a:t>
            </a:r>
          </a:p>
          <a:p>
            <a:pPr lvl="1" algn="just" defTabSz="457200">
              <a:defRPr/>
            </a:pPr>
            <a:r>
              <a:rPr lang="en-ZA" sz="1600" dirty="0" smtClean="0">
                <a:solidFill>
                  <a:prstClr val="black"/>
                </a:solidFill>
                <a:ea typeface="ＭＳ Ｐゴシック" charset="0"/>
              </a:rPr>
              <a:t>Firm </a:t>
            </a:r>
            <a:r>
              <a:rPr lang="en-ZA" sz="1600" dirty="0">
                <a:solidFill>
                  <a:prstClr val="black"/>
                </a:solidFill>
                <a:ea typeface="ＭＳ Ｐゴシック" charset="0"/>
              </a:rPr>
              <a:t>yield of dam, following revision of hydrology in 2010, is only 16.1 million </a:t>
            </a:r>
            <a:r>
              <a:rPr lang="en-ZA" sz="1600" dirty="0" smtClean="0">
                <a:solidFill>
                  <a:prstClr val="black"/>
                </a:solidFill>
                <a:ea typeface="ＭＳ Ｐゴシック" charset="0"/>
              </a:rPr>
              <a:t>m</a:t>
            </a:r>
            <a:r>
              <a:rPr lang="en-ZA" sz="1600" baseline="30000" dirty="0" smtClean="0">
                <a:solidFill>
                  <a:prstClr val="black"/>
                </a:solidFill>
                <a:ea typeface="ＭＳ Ｐゴシック" charset="0"/>
              </a:rPr>
              <a:t>3</a:t>
            </a:r>
            <a:r>
              <a:rPr lang="en-ZA" sz="1600" dirty="0" smtClean="0">
                <a:solidFill>
                  <a:prstClr val="black"/>
                </a:solidFill>
                <a:ea typeface="ＭＳ Ｐゴシック" charset="0"/>
              </a:rPr>
              <a:t>/annum</a:t>
            </a:r>
          </a:p>
          <a:p>
            <a:pPr lvl="1" algn="just" defTabSz="457200">
              <a:defRPr/>
            </a:pPr>
            <a:r>
              <a:rPr lang="en-ZA" sz="1600" dirty="0" smtClean="0">
                <a:solidFill>
                  <a:prstClr val="black"/>
                </a:solidFill>
                <a:ea typeface="ＭＳ Ｐゴシック" charset="0"/>
              </a:rPr>
              <a:t>Revised </a:t>
            </a:r>
            <a:r>
              <a:rPr lang="en-ZA" sz="1600" dirty="0">
                <a:solidFill>
                  <a:prstClr val="black"/>
                </a:solidFill>
                <a:ea typeface="ＭＳ Ｐゴシック" charset="0"/>
              </a:rPr>
              <a:t>allocations still to be </a:t>
            </a:r>
            <a:r>
              <a:rPr lang="en-ZA" sz="1600" dirty="0" smtClean="0">
                <a:solidFill>
                  <a:prstClr val="black"/>
                </a:solidFill>
                <a:ea typeface="ＭＳ Ｐゴシック" charset="0"/>
              </a:rPr>
              <a:t>finalised</a:t>
            </a:r>
          </a:p>
          <a:p>
            <a:pPr lvl="1" algn="just" defTabSz="457200">
              <a:defRPr/>
            </a:pPr>
            <a:r>
              <a:rPr lang="en-ZA" sz="1600" dirty="0" smtClean="0">
                <a:solidFill>
                  <a:prstClr val="black"/>
                </a:solidFill>
                <a:ea typeface="ＭＳ Ｐゴシック" charset="0"/>
              </a:rPr>
              <a:t>Agreement </a:t>
            </a:r>
            <a:r>
              <a:rPr lang="en-ZA" sz="1600" dirty="0">
                <a:solidFill>
                  <a:prstClr val="black"/>
                </a:solidFill>
                <a:ea typeface="ＭＳ Ｐゴシック" charset="0"/>
              </a:rPr>
              <a:t>re operation and maintenance of scheme revised in December 2014 – Sedibeng Water and Botswana Water Utilities Corporation now solely responsible for </a:t>
            </a:r>
            <a:r>
              <a:rPr lang="en-ZA" sz="1600" dirty="0" smtClean="0">
                <a:solidFill>
                  <a:prstClr val="black"/>
                </a:solidFill>
                <a:ea typeface="ＭＳ Ｐゴシック" charset="0"/>
              </a:rPr>
              <a:t>O&amp;M</a:t>
            </a:r>
          </a:p>
          <a:p>
            <a:pPr lvl="1" algn="just" defTabSz="457200">
              <a:defRPr/>
            </a:pPr>
            <a:r>
              <a:rPr lang="en-ZA" sz="1600" dirty="0" smtClean="0">
                <a:solidFill>
                  <a:prstClr val="black"/>
                </a:solidFill>
                <a:ea typeface="ＭＳ Ｐゴシック" charset="0"/>
              </a:rPr>
              <a:t>Dam </a:t>
            </a:r>
            <a:r>
              <a:rPr lang="en-ZA" sz="1600" dirty="0">
                <a:solidFill>
                  <a:prstClr val="black"/>
                </a:solidFill>
                <a:ea typeface="ＭＳ Ｐゴシック" charset="0"/>
              </a:rPr>
              <a:t>level at 12% on 21 September </a:t>
            </a:r>
            <a:r>
              <a:rPr lang="en-ZA" sz="1600" dirty="0" smtClean="0">
                <a:solidFill>
                  <a:prstClr val="black"/>
                </a:solidFill>
                <a:ea typeface="ＭＳ Ｐゴシック" charset="0"/>
              </a:rPr>
              <a:t>2020</a:t>
            </a:r>
          </a:p>
          <a:p>
            <a:pPr lvl="1" algn="just" defTabSz="457200">
              <a:defRPr/>
            </a:pPr>
            <a:r>
              <a:rPr lang="en-ZA" sz="1600" dirty="0" smtClean="0">
                <a:solidFill>
                  <a:prstClr val="black"/>
                </a:solidFill>
                <a:ea typeface="ＭＳ Ｐゴシック" charset="0"/>
              </a:rPr>
              <a:t>Restrictions </a:t>
            </a:r>
            <a:r>
              <a:rPr lang="en-ZA" sz="1600" dirty="0">
                <a:solidFill>
                  <a:prstClr val="black"/>
                </a:solidFill>
                <a:ea typeface="ＭＳ Ｐゴシック" charset="0"/>
              </a:rPr>
              <a:t>to be </a:t>
            </a:r>
            <a:r>
              <a:rPr lang="en-ZA" sz="1600" dirty="0" err="1">
                <a:solidFill>
                  <a:prstClr val="black"/>
                </a:solidFill>
                <a:ea typeface="ＭＳ Ｐゴシック" charset="0"/>
              </a:rPr>
              <a:t>impemented</a:t>
            </a:r>
            <a:r>
              <a:rPr lang="en-ZA" sz="1600" dirty="0">
                <a:solidFill>
                  <a:prstClr val="black"/>
                </a:solidFill>
                <a:ea typeface="ＭＳ Ｐゴシック" charset="0"/>
              </a:rPr>
              <a:t> in terms of Operating Rules as per International Agreement:</a:t>
            </a:r>
          </a:p>
          <a:p>
            <a:pPr marL="1076325" lvl="0" indent="-342900" algn="just" defTabSz="457200">
              <a:defRPr/>
            </a:pPr>
            <a:r>
              <a:rPr lang="en-ZA" sz="1600" dirty="0">
                <a:solidFill>
                  <a:prstClr val="black"/>
                </a:solidFill>
                <a:ea typeface="ＭＳ Ｐゴシック" charset="0"/>
              </a:rPr>
              <a:t>Domestic Supply		50%</a:t>
            </a:r>
          </a:p>
          <a:p>
            <a:pPr marL="1076325" lvl="0" indent="-342900" algn="just" defTabSz="457200">
              <a:defRPr/>
            </a:pPr>
            <a:r>
              <a:rPr lang="en-ZA" sz="1600" dirty="0">
                <a:solidFill>
                  <a:prstClr val="black"/>
                </a:solidFill>
                <a:ea typeface="ＭＳ Ｐゴシック" charset="0"/>
              </a:rPr>
              <a:t>Irrigation			           </a:t>
            </a:r>
            <a:r>
              <a:rPr lang="en-ZA" sz="1600" dirty="0" smtClean="0">
                <a:solidFill>
                  <a:prstClr val="black"/>
                </a:solidFill>
                <a:ea typeface="ＭＳ Ｐゴシック" charset="0"/>
              </a:rPr>
              <a:t>75%</a:t>
            </a:r>
          </a:p>
          <a:p>
            <a:pPr lvl="0" algn="just" defTabSz="457200">
              <a:defRPr/>
            </a:pPr>
            <a:r>
              <a:rPr lang="en-ZA" sz="1800" dirty="0">
                <a:solidFill>
                  <a:prstClr val="black"/>
                </a:solidFill>
                <a:ea typeface="ＭＳ Ｐゴシック" charset="0"/>
              </a:rPr>
              <a:t>Marico-</a:t>
            </a:r>
            <a:r>
              <a:rPr lang="en-ZA" sz="1800" dirty="0" err="1">
                <a:solidFill>
                  <a:prstClr val="black"/>
                </a:solidFill>
                <a:ea typeface="ＭＳ Ｐゴシック" charset="0"/>
              </a:rPr>
              <a:t>Bosveld</a:t>
            </a:r>
            <a:r>
              <a:rPr lang="en-ZA" sz="1800" dirty="0">
                <a:solidFill>
                  <a:prstClr val="black"/>
                </a:solidFill>
                <a:ea typeface="ＭＳ Ｐゴシック" charset="0"/>
              </a:rPr>
              <a:t> and </a:t>
            </a:r>
            <a:r>
              <a:rPr lang="en-ZA" sz="1800" dirty="0" err="1">
                <a:solidFill>
                  <a:prstClr val="black"/>
                </a:solidFill>
                <a:ea typeface="ＭＳ Ｐゴシック" charset="0"/>
              </a:rPr>
              <a:t>Kromellenboog</a:t>
            </a:r>
            <a:r>
              <a:rPr lang="en-ZA" sz="1800" dirty="0">
                <a:solidFill>
                  <a:prstClr val="black"/>
                </a:solidFill>
                <a:ea typeface="ＭＳ Ｐゴシック" charset="0"/>
              </a:rPr>
              <a:t> </a:t>
            </a:r>
            <a:r>
              <a:rPr lang="en-ZA" sz="1800" dirty="0" smtClean="0">
                <a:solidFill>
                  <a:prstClr val="black"/>
                </a:solidFill>
                <a:ea typeface="ＭＳ Ｐゴシック" charset="0"/>
              </a:rPr>
              <a:t>Dams</a:t>
            </a:r>
          </a:p>
          <a:p>
            <a:pPr lvl="1" algn="just" defTabSz="457200">
              <a:defRPr/>
            </a:pPr>
            <a:r>
              <a:rPr lang="en-ZA" sz="1600" dirty="0" smtClean="0">
                <a:solidFill>
                  <a:prstClr val="black"/>
                </a:solidFill>
                <a:ea typeface="ＭＳ Ｐゴシック" charset="0"/>
              </a:rPr>
              <a:t>In </a:t>
            </a:r>
            <a:r>
              <a:rPr lang="en-ZA" sz="1600" dirty="0">
                <a:solidFill>
                  <a:prstClr val="black"/>
                </a:solidFill>
                <a:ea typeface="ＭＳ Ｐゴシック" charset="0"/>
              </a:rPr>
              <a:t>Ngaka Modiri Molema DM, </a:t>
            </a:r>
            <a:r>
              <a:rPr lang="en-ZA" sz="1600" dirty="0" err="1">
                <a:solidFill>
                  <a:prstClr val="black"/>
                </a:solidFill>
                <a:ea typeface="ＭＳ Ｐゴシック" charset="0"/>
              </a:rPr>
              <a:t>Ramotshere</a:t>
            </a:r>
            <a:r>
              <a:rPr lang="en-ZA" sz="1600" dirty="0">
                <a:solidFill>
                  <a:prstClr val="black"/>
                </a:solidFill>
                <a:ea typeface="ＭＳ Ｐゴシック" charset="0"/>
              </a:rPr>
              <a:t> </a:t>
            </a:r>
            <a:r>
              <a:rPr lang="en-ZA" sz="1600" dirty="0" err="1">
                <a:solidFill>
                  <a:prstClr val="black"/>
                </a:solidFill>
                <a:ea typeface="ＭＳ Ｐゴシック" charset="0"/>
              </a:rPr>
              <a:t>Moiloa</a:t>
            </a:r>
            <a:r>
              <a:rPr lang="en-ZA" sz="1600" dirty="0">
                <a:solidFill>
                  <a:prstClr val="black"/>
                </a:solidFill>
                <a:ea typeface="ＭＳ Ｐゴシック" charset="0"/>
              </a:rPr>
              <a:t> LM, east of </a:t>
            </a:r>
            <a:r>
              <a:rPr lang="en-ZA" sz="1600" dirty="0" err="1">
                <a:solidFill>
                  <a:prstClr val="black"/>
                </a:solidFill>
                <a:ea typeface="ＭＳ Ｐゴシック" charset="0"/>
              </a:rPr>
              <a:t>Zeerust</a:t>
            </a:r>
            <a:r>
              <a:rPr lang="en-ZA" sz="1600" dirty="0">
                <a:solidFill>
                  <a:prstClr val="black"/>
                </a:solidFill>
                <a:ea typeface="ＭＳ Ｐゴシック" charset="0"/>
              </a:rPr>
              <a:t>, north of Groot </a:t>
            </a:r>
            <a:r>
              <a:rPr lang="en-ZA" sz="1600" dirty="0" smtClean="0">
                <a:solidFill>
                  <a:prstClr val="black"/>
                </a:solidFill>
                <a:ea typeface="ＭＳ Ｐゴシック" charset="0"/>
              </a:rPr>
              <a:t>Marico</a:t>
            </a:r>
          </a:p>
          <a:p>
            <a:pPr lvl="1" algn="just" defTabSz="457200">
              <a:defRPr/>
            </a:pPr>
            <a:r>
              <a:rPr lang="en-ZA" sz="1600" dirty="0" smtClean="0">
                <a:solidFill>
                  <a:prstClr val="black"/>
                </a:solidFill>
                <a:ea typeface="ＭＳ Ｐゴシック" charset="0"/>
              </a:rPr>
              <a:t>Supplies </a:t>
            </a:r>
            <a:r>
              <a:rPr lang="en-ZA" sz="1600" dirty="0">
                <a:solidFill>
                  <a:prstClr val="black"/>
                </a:solidFill>
                <a:ea typeface="ＭＳ Ｐゴシック" charset="0"/>
              </a:rPr>
              <a:t>only irrigation water to Marico-</a:t>
            </a:r>
            <a:r>
              <a:rPr lang="en-ZA" sz="1600" dirty="0" err="1">
                <a:solidFill>
                  <a:prstClr val="black"/>
                </a:solidFill>
                <a:ea typeface="ＭＳ Ｐゴシック" charset="0"/>
              </a:rPr>
              <a:t>Bosveld</a:t>
            </a:r>
            <a:r>
              <a:rPr lang="en-ZA" sz="1600" dirty="0">
                <a:solidFill>
                  <a:prstClr val="black"/>
                </a:solidFill>
                <a:ea typeface="ＭＳ Ｐゴシック" charset="0"/>
              </a:rPr>
              <a:t> GWS, already </a:t>
            </a:r>
            <a:r>
              <a:rPr lang="en-ZA" sz="1600" dirty="0" smtClean="0">
                <a:solidFill>
                  <a:prstClr val="black"/>
                </a:solidFill>
                <a:ea typeface="ＭＳ Ｐゴシック" charset="0"/>
              </a:rPr>
              <a:t>restricted</a:t>
            </a:r>
          </a:p>
          <a:p>
            <a:pPr lvl="1" algn="just" defTabSz="457200">
              <a:defRPr/>
            </a:pPr>
            <a:r>
              <a:rPr lang="en-ZA" sz="1600" dirty="0" smtClean="0">
                <a:solidFill>
                  <a:prstClr val="black"/>
                </a:solidFill>
                <a:ea typeface="ＭＳ Ｐゴシック" charset="0"/>
              </a:rPr>
              <a:t>Total </a:t>
            </a:r>
            <a:r>
              <a:rPr lang="en-ZA" sz="1600" dirty="0">
                <a:solidFill>
                  <a:prstClr val="black"/>
                </a:solidFill>
                <a:ea typeface="ＭＳ Ｐゴシック" charset="0"/>
              </a:rPr>
              <a:t>water requirement 18 million </a:t>
            </a:r>
            <a:r>
              <a:rPr lang="en-ZA" sz="1600" dirty="0" smtClean="0">
                <a:solidFill>
                  <a:prstClr val="black"/>
                </a:solidFill>
                <a:ea typeface="ＭＳ Ｐゴシック" charset="0"/>
              </a:rPr>
              <a:t>m</a:t>
            </a:r>
            <a:r>
              <a:rPr lang="en-ZA" sz="1600" baseline="30000" dirty="0" smtClean="0">
                <a:solidFill>
                  <a:prstClr val="black"/>
                </a:solidFill>
                <a:ea typeface="ＭＳ Ｐゴシック" charset="0"/>
              </a:rPr>
              <a:t>3</a:t>
            </a:r>
            <a:r>
              <a:rPr lang="en-ZA" sz="1600" dirty="0" smtClean="0">
                <a:solidFill>
                  <a:prstClr val="black"/>
                </a:solidFill>
                <a:ea typeface="ＭＳ Ｐゴシック" charset="0"/>
              </a:rPr>
              <a:t>/annum</a:t>
            </a:r>
          </a:p>
          <a:p>
            <a:pPr lvl="1" algn="just" defTabSz="457200">
              <a:defRPr/>
            </a:pPr>
            <a:r>
              <a:rPr lang="en-ZA" sz="1600" dirty="0" smtClean="0">
                <a:solidFill>
                  <a:prstClr val="black"/>
                </a:solidFill>
                <a:ea typeface="ＭＳ Ｐゴシック" charset="0"/>
              </a:rPr>
              <a:t>Dam </a:t>
            </a:r>
            <a:r>
              <a:rPr lang="en-ZA" sz="1600" dirty="0">
                <a:solidFill>
                  <a:prstClr val="black"/>
                </a:solidFill>
                <a:ea typeface="ＭＳ Ｐゴシック" charset="0"/>
              </a:rPr>
              <a:t>level at 43% (Marico-</a:t>
            </a:r>
            <a:r>
              <a:rPr lang="en-ZA" sz="1600" dirty="0" err="1">
                <a:solidFill>
                  <a:prstClr val="black"/>
                </a:solidFill>
                <a:ea typeface="ＭＳ Ｐゴシック" charset="0"/>
              </a:rPr>
              <a:t>Bosveld</a:t>
            </a:r>
            <a:r>
              <a:rPr lang="en-ZA" sz="1600" dirty="0">
                <a:solidFill>
                  <a:prstClr val="black"/>
                </a:solidFill>
                <a:ea typeface="ＭＳ Ｐゴシック" charset="0"/>
              </a:rPr>
              <a:t>), 14% (Klein </a:t>
            </a:r>
            <a:r>
              <a:rPr lang="en-ZA" sz="1600" dirty="0" err="1">
                <a:solidFill>
                  <a:prstClr val="black"/>
                </a:solidFill>
                <a:ea typeface="ＭＳ Ｐゴシック" charset="0"/>
              </a:rPr>
              <a:t>Maricopoort</a:t>
            </a:r>
            <a:r>
              <a:rPr lang="en-ZA" sz="1600" dirty="0">
                <a:solidFill>
                  <a:prstClr val="black"/>
                </a:solidFill>
                <a:ea typeface="ＭＳ Ｐゴシック" charset="0"/>
              </a:rPr>
              <a:t>) and 24% (</a:t>
            </a:r>
            <a:r>
              <a:rPr lang="en-ZA" sz="1600" dirty="0" err="1">
                <a:solidFill>
                  <a:prstClr val="black"/>
                </a:solidFill>
                <a:ea typeface="ＭＳ Ｐゴシック" charset="0"/>
              </a:rPr>
              <a:t>Kromellenboog</a:t>
            </a:r>
            <a:r>
              <a:rPr lang="en-ZA" sz="1600" dirty="0">
                <a:solidFill>
                  <a:prstClr val="black"/>
                </a:solidFill>
                <a:ea typeface="ＭＳ Ｐゴシック" charset="0"/>
              </a:rPr>
              <a:t>) on 21 September 2020</a:t>
            </a:r>
          </a:p>
          <a:p>
            <a:pPr marL="715963" lvl="0" indent="-342900" defTabSz="457200">
              <a:defRPr/>
            </a:pPr>
            <a:endParaRPr lang="en-ZA" sz="1200" dirty="0">
              <a:solidFill>
                <a:srgbClr val="1F497D"/>
              </a:solidFill>
              <a:ea typeface="ＭＳ Ｐゴシック" charset="0"/>
            </a:endParaRPr>
          </a:p>
          <a:p>
            <a:endParaRPr lang="en-ZA" dirty="0"/>
          </a:p>
        </p:txBody>
      </p:sp>
    </p:spTree>
    <p:extLst>
      <p:ext uri="{BB962C8B-B14F-4D97-AF65-F5344CB8AC3E}">
        <p14:creationId xmlns:p14="http://schemas.microsoft.com/office/powerpoint/2010/main" xmlns="" val="3178687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12518</TotalTime>
  <Words>7437</Words>
  <Application>Microsoft Office PowerPoint</Application>
  <PresentationFormat>Custom</PresentationFormat>
  <Paragraphs>1738</Paragraphs>
  <Slides>73</Slides>
  <Notes>5</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1_Office Theme</vt:lpstr>
      <vt:lpstr>17_Office Theme</vt:lpstr>
      <vt:lpstr>Slide 1</vt:lpstr>
      <vt:lpstr>Slide 2</vt:lpstr>
      <vt:lpstr>Slide 3</vt:lpstr>
      <vt:lpstr>PROVINCIAL OVERVIEW</vt:lpstr>
      <vt:lpstr>Provincial Overview  </vt:lpstr>
      <vt:lpstr>Slide 6</vt:lpstr>
      <vt:lpstr>Percentage Capacity for Dams in North West – Crocodile (West)-Marico catchment</vt:lpstr>
      <vt:lpstr>Dams in the Marico River Catchment</vt:lpstr>
      <vt:lpstr>Dams in the Marico River Catchment… Cont’</vt:lpstr>
      <vt:lpstr>Dams in the Crocodile River Catchment</vt:lpstr>
      <vt:lpstr>Dams in the Crocodile River Catchment</vt:lpstr>
      <vt:lpstr>Challenges in the Crocodile(West)-Marico catchment</vt:lpstr>
      <vt:lpstr>Water Resource Development Perspective </vt:lpstr>
      <vt:lpstr>Reconciliation Strategies for Vaal and Crocodile (West) Water Resource Systems Supplying Areas in the North West Province </vt:lpstr>
      <vt:lpstr>Lesotho-Botswana Water Transfer Project</vt:lpstr>
      <vt:lpstr>Orange River Basin</vt:lpstr>
      <vt:lpstr>Potential routes for water Potential routes for conveyance, three likely routing options were considered. </vt:lpstr>
      <vt:lpstr>MUNICIPAL STRATEGIC SELF-ASSESSMENT REPORTS </vt:lpstr>
      <vt:lpstr>Slide 19</vt:lpstr>
      <vt:lpstr>Vulnerability Index Ranking: NW (2019) </vt:lpstr>
      <vt:lpstr>Vulnerability Index Ranking: NW </vt:lpstr>
      <vt:lpstr> </vt:lpstr>
      <vt:lpstr>Slide 23</vt:lpstr>
      <vt:lpstr>Enforcement on WWTW discharge and pump stations </vt:lpstr>
      <vt:lpstr>Status of Drought</vt:lpstr>
      <vt:lpstr>DROUGHT - 2019/2020 GRANT ALLOCATIONS (Schedule 5B)</vt:lpstr>
      <vt:lpstr>Overall challenges and remedial actions</vt:lpstr>
      <vt:lpstr>Drinking Water Hot Spots </vt:lpstr>
      <vt:lpstr>Interventions in Ngaka Modiri DM: Sources of Raw Water</vt:lpstr>
      <vt:lpstr>Interventions in Ngaka Modiri Treatment Works</vt:lpstr>
      <vt:lpstr>Interventions in Ngaka Modiri : Mahikeng WwTW</vt:lpstr>
      <vt:lpstr>Interventions in Ngaka Modiri DM</vt:lpstr>
      <vt:lpstr>Interventions In Bojanala DM </vt:lpstr>
      <vt:lpstr>Interventions In Bojanala DM </vt:lpstr>
      <vt:lpstr>Interventions In Bojanala DM </vt:lpstr>
      <vt:lpstr>Interventions In Bojanala DM </vt:lpstr>
      <vt:lpstr> Approach to the district development MODEL</vt:lpstr>
      <vt:lpstr>District Co-ordination Model</vt:lpstr>
      <vt:lpstr>District Co-ordination Model (Cont…)</vt:lpstr>
      <vt:lpstr>Provincial Water Services Planning initiatives to address all aspects of the District Model</vt:lpstr>
      <vt:lpstr>Slide 41</vt:lpstr>
      <vt:lpstr>RBIG ALLOCATIONS AND PROJECT STATUS </vt:lpstr>
      <vt:lpstr>Slide 43</vt:lpstr>
      <vt:lpstr>Water and sanitation supply chain</vt:lpstr>
      <vt:lpstr>Summary of 2020/2021 Grant Allocations </vt:lpstr>
      <vt:lpstr>RBIG (6B)  2019/2020 Grant Allocations </vt:lpstr>
      <vt:lpstr> </vt:lpstr>
      <vt:lpstr>RBIG (6B) Progress Report</vt:lpstr>
      <vt:lpstr>RBIG (5B) Progress Report</vt:lpstr>
      <vt:lpstr>WSIG (5B) Progress Report</vt:lpstr>
      <vt:lpstr>Slide 51</vt:lpstr>
      <vt:lpstr>Planning Projects Ready for implementation  </vt:lpstr>
      <vt:lpstr>Planning Projects Ready for implementation  </vt:lpstr>
      <vt:lpstr>RBIG (6B) Progress Report</vt:lpstr>
      <vt:lpstr>Drinking water hotspots</vt:lpstr>
      <vt:lpstr>Infrastructure Projects MTEF Allocations  </vt:lpstr>
      <vt:lpstr>Infrastructure Projects MTEF Allocations  </vt:lpstr>
      <vt:lpstr>WSIG ALLOCATIONS AND PROJECT STATUS</vt:lpstr>
      <vt:lpstr>Water Services Infrastructure Grant</vt:lpstr>
      <vt:lpstr>Water Services Infrastructure Grant</vt:lpstr>
      <vt:lpstr>Water Services Infrastructure Grant</vt:lpstr>
      <vt:lpstr>Water Services Infrastructure Grant</vt:lpstr>
      <vt:lpstr>MINING SECTOR INTERVENTIONS</vt:lpstr>
      <vt:lpstr>Mining Partnerships </vt:lpstr>
      <vt:lpstr>Mining Partnerships</vt:lpstr>
      <vt:lpstr>Mining Partnerships</vt:lpstr>
      <vt:lpstr>COVID19  INTERVENTIONS</vt:lpstr>
      <vt:lpstr>Bojanala District Municipality</vt:lpstr>
      <vt:lpstr>Ngaka Modiri Molema District Municipality</vt:lpstr>
      <vt:lpstr>Dr Ruth Segomotsi Mompati District Municipality</vt:lpstr>
      <vt:lpstr>Dr Kenneth Kaunda District Municipality</vt:lpstr>
      <vt:lpstr>Covid-19 Interventions</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Stopforth</dc:creator>
  <cp:lastModifiedBy>USER</cp:lastModifiedBy>
  <cp:revision>486</cp:revision>
  <cp:lastPrinted>2020-10-09T09:20:59Z</cp:lastPrinted>
  <dcterms:created xsi:type="dcterms:W3CDTF">2018-04-24T08:22:30Z</dcterms:created>
  <dcterms:modified xsi:type="dcterms:W3CDTF">2020-10-19T08:09:49Z</dcterms:modified>
</cp:coreProperties>
</file>