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9"/>
  </p:notesMasterIdLst>
  <p:handoutMasterIdLst>
    <p:handoutMasterId r:id="rId20"/>
  </p:handoutMasterIdLst>
  <p:sldIdLst>
    <p:sldId id="455" r:id="rId5"/>
    <p:sldId id="307" r:id="rId6"/>
    <p:sldId id="456" r:id="rId7"/>
    <p:sldId id="357" r:id="rId8"/>
    <p:sldId id="353" r:id="rId9"/>
    <p:sldId id="356" r:id="rId10"/>
    <p:sldId id="354" r:id="rId11"/>
    <p:sldId id="319" r:id="rId12"/>
    <p:sldId id="348" r:id="rId13"/>
    <p:sldId id="347" r:id="rId14"/>
    <p:sldId id="349" r:id="rId15"/>
    <p:sldId id="350" r:id="rId16"/>
    <p:sldId id="457" r:id="rId17"/>
    <p:sldId id="355" r:id="rId18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3AFB6"/>
    <a:srgbClr val="EBF2F3"/>
    <a:srgbClr val="B5121B"/>
    <a:srgbClr val="0032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623" autoAdjust="0"/>
    <p:restoredTop sz="66857" autoAdjust="0"/>
  </p:normalViewPr>
  <p:slideViewPr>
    <p:cSldViewPr>
      <p:cViewPr varScale="1">
        <p:scale>
          <a:sx n="79" d="100"/>
          <a:sy n="79" d="100"/>
        </p:scale>
        <p:origin x="-678" y="-78"/>
      </p:cViewPr>
      <p:guideLst>
        <p:guide orient="horz" pos="3838"/>
        <p:guide orient="horz" pos="890"/>
        <p:guide pos="56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3936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9B26B-DD5A-4FE6-AC69-0ECF4B217F8F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347FF0-3E5A-451E-A557-E081FB2F3302}">
      <dgm:prSet phldrT="[Text]" custT="1"/>
      <dgm:spPr/>
      <dgm:t>
        <a:bodyPr/>
        <a:lstStyle/>
        <a:p>
          <a:r>
            <a:rPr 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On site Induction</a:t>
          </a:r>
        </a:p>
      </dgm:t>
    </dgm:pt>
    <dgm:pt modelId="{44039D02-12E4-4E41-8C67-73503233698E}" type="parTrans" cxnId="{80CAFC6A-935E-4C7F-B95C-6B3E513F0A18}">
      <dgm:prSet/>
      <dgm:spPr/>
      <dgm:t>
        <a:bodyPr/>
        <a:lstStyle/>
        <a:p>
          <a:endParaRPr lang="en-US"/>
        </a:p>
      </dgm:t>
    </dgm:pt>
    <dgm:pt modelId="{94EAD570-326A-407D-AD17-3C7D44AD19A3}" type="sibTrans" cxnId="{80CAFC6A-935E-4C7F-B95C-6B3E513F0A18}">
      <dgm:prSet/>
      <dgm:spPr/>
      <dgm:t>
        <a:bodyPr/>
        <a:lstStyle/>
        <a:p>
          <a:endParaRPr lang="en-US"/>
        </a:p>
      </dgm:t>
    </dgm:pt>
    <dgm:pt modelId="{064A9AF4-7ECB-4F0A-811A-13227E18F360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Duration  3 weeks</a:t>
          </a:r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Youth exposed to </a:t>
          </a:r>
          <a:r>
            <a:rPr lang="en-US" sz="1400" dirty="0" err="1"/>
            <a:t>Labour</a:t>
          </a:r>
          <a:r>
            <a:rPr lang="en-US" sz="1400" dirty="0"/>
            <a:t> intensive induction prior to training </a:t>
          </a:r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Remuneration begins when learners starts on site.</a:t>
          </a:r>
        </a:p>
      </dgm:t>
    </dgm:pt>
    <dgm:pt modelId="{7452B68E-AF40-4E8A-AA30-0FEB549EE179}" type="parTrans" cxnId="{2A919A9B-BDC3-4819-AA9B-2E532BACCC90}">
      <dgm:prSet/>
      <dgm:spPr/>
      <dgm:t>
        <a:bodyPr/>
        <a:lstStyle/>
        <a:p>
          <a:endParaRPr lang="en-US"/>
        </a:p>
      </dgm:t>
    </dgm:pt>
    <dgm:pt modelId="{580965D8-FBBB-4D0A-A71A-E12FBB52DC2E}" type="sibTrans" cxnId="{2A919A9B-BDC3-4819-AA9B-2E532BACCC90}">
      <dgm:prSet/>
      <dgm:spPr/>
      <dgm:t>
        <a:bodyPr/>
        <a:lstStyle/>
        <a:p>
          <a:endParaRPr lang="en-US"/>
        </a:p>
      </dgm:t>
    </dgm:pt>
    <dgm:pt modelId="{2522E372-0373-4022-B115-E381E8727CB0}">
      <dgm:prSet phldrT="[Text]" custT="1"/>
      <dgm:spPr/>
      <dgm:t>
        <a:bodyPr/>
        <a:lstStyle/>
        <a:p>
          <a:r>
            <a:rPr 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Theory Training phase</a:t>
          </a:r>
          <a:r>
            <a:rPr lang="en-US" sz="2200" b="1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</a:p>
      </dgm:t>
    </dgm:pt>
    <dgm:pt modelId="{A78C1171-FA68-45F7-B965-4356FB943F7A}" type="parTrans" cxnId="{47CDBF30-EACB-46F7-B6FE-16E9170776A5}">
      <dgm:prSet/>
      <dgm:spPr/>
      <dgm:t>
        <a:bodyPr/>
        <a:lstStyle/>
        <a:p>
          <a:endParaRPr lang="en-US"/>
        </a:p>
      </dgm:t>
    </dgm:pt>
    <dgm:pt modelId="{E13EBDE6-987A-4145-AE49-39F583DE13D7}" type="sibTrans" cxnId="{47CDBF30-EACB-46F7-B6FE-16E9170776A5}">
      <dgm:prSet/>
      <dgm:spPr/>
      <dgm:t>
        <a:bodyPr/>
        <a:lstStyle/>
        <a:p>
          <a:endParaRPr lang="en-US"/>
        </a:p>
      </dgm:t>
    </dgm:pt>
    <dgm:pt modelId="{DC3CBFDF-A5E4-4608-99B1-DD6EAA4F5D76}">
      <dgm:prSet phldrT="[Text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Duration 2 months </a:t>
          </a:r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Facilitated  at the local TVET college</a:t>
          </a:r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en-US" sz="1400" dirty="0"/>
            <a:t>Learners provided with PPE and Health and Safety training  before going back onsite</a:t>
          </a:r>
        </a:p>
        <a:p>
          <a:pPr>
            <a:lnSpc>
              <a:spcPct val="150000"/>
            </a:lnSpc>
            <a:spcAft>
              <a:spcPts val="0"/>
            </a:spcAft>
            <a:buNone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None/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  <a:buNone/>
          </a:pPr>
          <a:endParaRPr lang="en-US" sz="1400" dirty="0"/>
        </a:p>
      </dgm:t>
    </dgm:pt>
    <dgm:pt modelId="{BEF3096C-65D3-4D14-8292-5DD3A7818F61}" type="parTrans" cxnId="{B6FBCD1C-F25D-4B9B-9627-F84096803AB4}">
      <dgm:prSet/>
      <dgm:spPr/>
      <dgm:t>
        <a:bodyPr/>
        <a:lstStyle/>
        <a:p>
          <a:endParaRPr lang="en-US"/>
        </a:p>
      </dgm:t>
    </dgm:pt>
    <dgm:pt modelId="{1B51A914-28A5-4107-A506-081D41193DF1}" type="sibTrans" cxnId="{B6FBCD1C-F25D-4B9B-9627-F84096803AB4}">
      <dgm:prSet/>
      <dgm:spPr/>
      <dgm:t>
        <a:bodyPr/>
        <a:lstStyle/>
        <a:p>
          <a:endParaRPr lang="en-US"/>
        </a:p>
      </dgm:t>
    </dgm:pt>
    <dgm:pt modelId="{D5DD99E8-CB2E-4756-A754-12A4D31F36B7}">
      <dgm:prSet phldrT="[Text]" custT="1"/>
      <dgm:spPr/>
      <dgm:t>
        <a:bodyPr/>
        <a:lstStyle/>
        <a:p>
          <a:r>
            <a:rPr lang="en-US" sz="1600" b="1" dirty="0">
              <a:solidFill>
                <a:schemeClr val="tx1">
                  <a:lumMod val="85000"/>
                  <a:lumOff val="15000"/>
                </a:schemeClr>
              </a:solidFill>
            </a:rPr>
            <a:t>Experiential training phase</a:t>
          </a:r>
          <a:r>
            <a:rPr lang="en-US" sz="2000" b="1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</a:p>
      </dgm:t>
    </dgm:pt>
    <dgm:pt modelId="{23E62198-F8CE-4309-BEA3-6AF4E46B829D}" type="parTrans" cxnId="{F8FA7A3B-D817-40C0-962E-3534EC444C66}">
      <dgm:prSet/>
      <dgm:spPr/>
      <dgm:t>
        <a:bodyPr/>
        <a:lstStyle/>
        <a:p>
          <a:endParaRPr lang="en-US"/>
        </a:p>
      </dgm:t>
    </dgm:pt>
    <dgm:pt modelId="{FB4FAB9D-DB83-4032-BF6A-A345792ECDC8}" type="sibTrans" cxnId="{F8FA7A3B-D817-40C0-962E-3534EC444C66}">
      <dgm:prSet/>
      <dgm:spPr/>
      <dgm:t>
        <a:bodyPr/>
        <a:lstStyle/>
        <a:p>
          <a:endParaRPr lang="en-US"/>
        </a:p>
      </dgm:t>
    </dgm:pt>
    <dgm:pt modelId="{B6647193-A0FA-4777-B4AA-FAE3C0228F21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en-US" sz="1400" dirty="0"/>
            <a:t>Duration 2/3 months</a:t>
          </a:r>
        </a:p>
      </dgm:t>
    </dgm:pt>
    <dgm:pt modelId="{FE2086EE-EC2E-41AC-9FC5-D874C2AA8B38}" type="parTrans" cxnId="{5170F424-BE16-4CFB-850E-4B71811D4959}">
      <dgm:prSet/>
      <dgm:spPr/>
      <dgm:t>
        <a:bodyPr/>
        <a:lstStyle/>
        <a:p>
          <a:endParaRPr lang="en-US"/>
        </a:p>
      </dgm:t>
    </dgm:pt>
    <dgm:pt modelId="{E5BB6DCB-66DE-4389-AC56-F08786391937}" type="sibTrans" cxnId="{5170F424-BE16-4CFB-850E-4B71811D4959}">
      <dgm:prSet/>
      <dgm:spPr/>
      <dgm:t>
        <a:bodyPr/>
        <a:lstStyle/>
        <a:p>
          <a:endParaRPr lang="en-US"/>
        </a:p>
      </dgm:t>
    </dgm:pt>
    <dgm:pt modelId="{B56EF71F-63F9-49A9-9A21-598E67831C47}">
      <dgm:prSet phldrT="[Text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400" dirty="0"/>
            <a:t>Theoretical training applied practically on site</a:t>
          </a:r>
        </a:p>
        <a:p>
          <a:pPr>
            <a:lnSpc>
              <a:spcPct val="150000"/>
            </a:lnSpc>
            <a:spcAft>
              <a:spcPts val="0"/>
            </a:spcAft>
          </a:pPr>
          <a:endParaRPr lang="en-US" sz="1400" dirty="0"/>
        </a:p>
        <a:p>
          <a:pPr>
            <a:lnSpc>
              <a:spcPct val="150000"/>
            </a:lnSpc>
            <a:spcAft>
              <a:spcPts val="0"/>
            </a:spcAft>
          </a:pPr>
          <a:r>
            <a:rPr lang="en-US" sz="1400" dirty="0"/>
            <a:t>Learners accessed &amp; Certificated </a:t>
          </a:r>
        </a:p>
      </dgm:t>
    </dgm:pt>
    <dgm:pt modelId="{C6E04AF9-BB77-4609-93B2-325D98A49C22}" type="parTrans" cxnId="{608698BE-225D-4E75-B022-6606F3F6B9A9}">
      <dgm:prSet/>
      <dgm:spPr/>
      <dgm:t>
        <a:bodyPr/>
        <a:lstStyle/>
        <a:p>
          <a:endParaRPr lang="en-US"/>
        </a:p>
      </dgm:t>
    </dgm:pt>
    <dgm:pt modelId="{04D905B1-5B8D-4558-A0AB-90FC138A77E2}" type="sibTrans" cxnId="{608698BE-225D-4E75-B022-6606F3F6B9A9}">
      <dgm:prSet/>
      <dgm:spPr/>
      <dgm:t>
        <a:bodyPr/>
        <a:lstStyle/>
        <a:p>
          <a:endParaRPr lang="en-US"/>
        </a:p>
      </dgm:t>
    </dgm:pt>
    <dgm:pt modelId="{0EC063A9-11CA-4236-A715-577DB4D76ACD}" type="pres">
      <dgm:prSet presAssocID="{EEF9B26B-DD5A-4FE6-AC69-0ECF4B217F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66339FD-E496-4A54-AB8D-033348A70BDA}" type="pres">
      <dgm:prSet presAssocID="{C6347FF0-3E5A-451E-A557-E081FB2F3302}" presName="compositeNode" presStyleCnt="0">
        <dgm:presLayoutVars>
          <dgm:bulletEnabled val="1"/>
        </dgm:presLayoutVars>
      </dgm:prSet>
      <dgm:spPr/>
    </dgm:pt>
    <dgm:pt modelId="{F7EA472B-AC66-48E8-8996-8F8EDC53638F}" type="pres">
      <dgm:prSet presAssocID="{C6347FF0-3E5A-451E-A557-E081FB2F3302}" presName="bgRect" presStyleLbl="node1" presStyleIdx="0" presStyleCnt="3" custScaleX="71157" custLinFactNeighborX="-2512"/>
      <dgm:spPr/>
      <dgm:t>
        <a:bodyPr/>
        <a:lstStyle/>
        <a:p>
          <a:endParaRPr lang="en-ZA"/>
        </a:p>
      </dgm:t>
    </dgm:pt>
    <dgm:pt modelId="{2D7CBCC4-DA69-481F-9EE9-AC228C846656}" type="pres">
      <dgm:prSet presAssocID="{C6347FF0-3E5A-451E-A557-E081FB2F330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E437AF8-7D88-447E-A120-81F07D0F2CA0}" type="pres">
      <dgm:prSet presAssocID="{C6347FF0-3E5A-451E-A557-E081FB2F330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DC4D61A-9077-4F80-AB4E-EC1CAFEAF57D}" type="pres">
      <dgm:prSet presAssocID="{94EAD570-326A-407D-AD17-3C7D44AD19A3}" presName="hSp" presStyleCnt="0"/>
      <dgm:spPr/>
    </dgm:pt>
    <dgm:pt modelId="{9BFD611A-31B1-49BB-8C35-F40A12094A20}" type="pres">
      <dgm:prSet presAssocID="{94EAD570-326A-407D-AD17-3C7D44AD19A3}" presName="vProcSp" presStyleCnt="0"/>
      <dgm:spPr/>
    </dgm:pt>
    <dgm:pt modelId="{A20F0862-E8C4-4F03-BC2E-602D5E50D90B}" type="pres">
      <dgm:prSet presAssocID="{94EAD570-326A-407D-AD17-3C7D44AD19A3}" presName="vSp1" presStyleCnt="0"/>
      <dgm:spPr/>
    </dgm:pt>
    <dgm:pt modelId="{609BCF31-389B-43C2-B5DA-B730D5ECCBB8}" type="pres">
      <dgm:prSet presAssocID="{94EAD570-326A-407D-AD17-3C7D44AD19A3}" presName="simulatedConn" presStyleLbl="solidFgAcc1" presStyleIdx="0" presStyleCnt="2"/>
      <dgm:spPr/>
    </dgm:pt>
    <dgm:pt modelId="{D12AB2BA-302C-4D97-AD2A-5CBEEEB4421B}" type="pres">
      <dgm:prSet presAssocID="{94EAD570-326A-407D-AD17-3C7D44AD19A3}" presName="vSp2" presStyleCnt="0"/>
      <dgm:spPr/>
    </dgm:pt>
    <dgm:pt modelId="{6645CFD8-A827-479D-83A1-A40DD18003AA}" type="pres">
      <dgm:prSet presAssocID="{94EAD570-326A-407D-AD17-3C7D44AD19A3}" presName="sibTrans" presStyleCnt="0"/>
      <dgm:spPr/>
    </dgm:pt>
    <dgm:pt modelId="{82057741-73BB-4A13-8871-C4E00C351EFE}" type="pres">
      <dgm:prSet presAssocID="{2522E372-0373-4022-B115-E381E8727CB0}" presName="compositeNode" presStyleCnt="0">
        <dgm:presLayoutVars>
          <dgm:bulletEnabled val="1"/>
        </dgm:presLayoutVars>
      </dgm:prSet>
      <dgm:spPr/>
    </dgm:pt>
    <dgm:pt modelId="{D587D41D-6D3D-4CC2-8A69-C34D71A4AB7E}" type="pres">
      <dgm:prSet presAssocID="{2522E372-0373-4022-B115-E381E8727CB0}" presName="bgRect" presStyleLbl="node1" presStyleIdx="1" presStyleCnt="3"/>
      <dgm:spPr/>
      <dgm:t>
        <a:bodyPr/>
        <a:lstStyle/>
        <a:p>
          <a:endParaRPr lang="en-ZA"/>
        </a:p>
      </dgm:t>
    </dgm:pt>
    <dgm:pt modelId="{FE585DF4-054A-4ACA-8865-BCF8E35604C5}" type="pres">
      <dgm:prSet presAssocID="{2522E372-0373-4022-B115-E381E8727CB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D0751B8-FFC1-40F9-ACA6-06E6A9D31B46}" type="pres">
      <dgm:prSet presAssocID="{2522E372-0373-4022-B115-E381E8727CB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55381C4-5BE5-44CA-9D5B-BB70119A0EC5}" type="pres">
      <dgm:prSet presAssocID="{E13EBDE6-987A-4145-AE49-39F583DE13D7}" presName="hSp" presStyleCnt="0"/>
      <dgm:spPr/>
    </dgm:pt>
    <dgm:pt modelId="{CAF33876-2876-48ED-B338-B3AE468F2B82}" type="pres">
      <dgm:prSet presAssocID="{E13EBDE6-987A-4145-AE49-39F583DE13D7}" presName="vProcSp" presStyleCnt="0"/>
      <dgm:spPr/>
    </dgm:pt>
    <dgm:pt modelId="{12B0670D-73FB-4302-BE6F-3DE249AD9554}" type="pres">
      <dgm:prSet presAssocID="{E13EBDE6-987A-4145-AE49-39F583DE13D7}" presName="vSp1" presStyleCnt="0"/>
      <dgm:spPr/>
    </dgm:pt>
    <dgm:pt modelId="{E22C252A-AEA3-4BE3-8E05-338B015C9C54}" type="pres">
      <dgm:prSet presAssocID="{E13EBDE6-987A-4145-AE49-39F583DE13D7}" presName="simulatedConn" presStyleLbl="solidFgAcc1" presStyleIdx="1" presStyleCnt="2"/>
      <dgm:spPr/>
    </dgm:pt>
    <dgm:pt modelId="{78151497-7B11-4AB0-910A-E2239FA96F4B}" type="pres">
      <dgm:prSet presAssocID="{E13EBDE6-987A-4145-AE49-39F583DE13D7}" presName="vSp2" presStyleCnt="0"/>
      <dgm:spPr/>
    </dgm:pt>
    <dgm:pt modelId="{03E595DE-23C7-4EE3-BE8D-EAAD5AF35D88}" type="pres">
      <dgm:prSet presAssocID="{E13EBDE6-987A-4145-AE49-39F583DE13D7}" presName="sibTrans" presStyleCnt="0"/>
      <dgm:spPr/>
    </dgm:pt>
    <dgm:pt modelId="{2C887A84-FDA4-4421-AE4A-597BEEABDDC5}" type="pres">
      <dgm:prSet presAssocID="{D5DD99E8-CB2E-4756-A754-12A4D31F36B7}" presName="compositeNode" presStyleCnt="0">
        <dgm:presLayoutVars>
          <dgm:bulletEnabled val="1"/>
        </dgm:presLayoutVars>
      </dgm:prSet>
      <dgm:spPr/>
    </dgm:pt>
    <dgm:pt modelId="{C92B86FA-EC24-43EC-B9F7-2CFEE47EEAA1}" type="pres">
      <dgm:prSet presAssocID="{D5DD99E8-CB2E-4756-A754-12A4D31F36B7}" presName="bgRect" presStyleLbl="node1" presStyleIdx="2" presStyleCnt="3" custLinFactNeighborX="891"/>
      <dgm:spPr/>
      <dgm:t>
        <a:bodyPr/>
        <a:lstStyle/>
        <a:p>
          <a:endParaRPr lang="en-ZA"/>
        </a:p>
      </dgm:t>
    </dgm:pt>
    <dgm:pt modelId="{1984472E-67F8-4051-9F1C-A8244BC075D6}" type="pres">
      <dgm:prSet presAssocID="{D5DD99E8-CB2E-4756-A754-12A4D31F36B7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D3C0EB8-1503-44B1-937D-F2ABC9B5545B}" type="pres">
      <dgm:prSet presAssocID="{D5DD99E8-CB2E-4756-A754-12A4D31F36B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08698BE-225D-4E75-B022-6606F3F6B9A9}" srcId="{D5DD99E8-CB2E-4756-A754-12A4D31F36B7}" destId="{B56EF71F-63F9-49A9-9A21-598E67831C47}" srcOrd="1" destOrd="0" parTransId="{C6E04AF9-BB77-4609-93B2-325D98A49C22}" sibTransId="{04D905B1-5B8D-4558-A0AB-90FC138A77E2}"/>
    <dgm:cxn modelId="{2739767C-CB3B-42BE-BD56-28EFC854D556}" type="presOf" srcId="{DC3CBFDF-A5E4-4608-99B1-DD6EAA4F5D76}" destId="{4D0751B8-FFC1-40F9-ACA6-06E6A9D31B46}" srcOrd="0" destOrd="0" presId="urn:microsoft.com/office/officeart/2005/8/layout/hProcess7#1"/>
    <dgm:cxn modelId="{F4F22355-10D8-43C5-84D7-BBD6A38DDDCF}" type="presOf" srcId="{B6647193-A0FA-4777-B4AA-FAE3C0228F21}" destId="{4D3C0EB8-1503-44B1-937D-F2ABC9B5545B}" srcOrd="0" destOrd="0" presId="urn:microsoft.com/office/officeart/2005/8/layout/hProcess7#1"/>
    <dgm:cxn modelId="{F5996C79-09DE-4E71-8069-AE0ACB7AFC23}" type="presOf" srcId="{2522E372-0373-4022-B115-E381E8727CB0}" destId="{D587D41D-6D3D-4CC2-8A69-C34D71A4AB7E}" srcOrd="0" destOrd="0" presId="urn:microsoft.com/office/officeart/2005/8/layout/hProcess7#1"/>
    <dgm:cxn modelId="{E6A2B9A8-4E6E-4FE8-9F13-4209259F3407}" type="presOf" srcId="{D5DD99E8-CB2E-4756-A754-12A4D31F36B7}" destId="{1984472E-67F8-4051-9F1C-A8244BC075D6}" srcOrd="1" destOrd="0" presId="urn:microsoft.com/office/officeart/2005/8/layout/hProcess7#1"/>
    <dgm:cxn modelId="{5170F424-BE16-4CFB-850E-4B71811D4959}" srcId="{D5DD99E8-CB2E-4756-A754-12A4D31F36B7}" destId="{B6647193-A0FA-4777-B4AA-FAE3C0228F21}" srcOrd="0" destOrd="0" parTransId="{FE2086EE-EC2E-41AC-9FC5-D874C2AA8B38}" sibTransId="{E5BB6DCB-66DE-4389-AC56-F08786391937}"/>
    <dgm:cxn modelId="{7F57AAA3-6CF3-4235-995A-F226814EB24A}" type="presOf" srcId="{064A9AF4-7ECB-4F0A-811A-13227E18F360}" destId="{8E437AF8-7D88-447E-A120-81F07D0F2CA0}" srcOrd="0" destOrd="0" presId="urn:microsoft.com/office/officeart/2005/8/layout/hProcess7#1"/>
    <dgm:cxn modelId="{87BDB53D-4CDC-4393-B07A-7E6275199010}" type="presOf" srcId="{C6347FF0-3E5A-451E-A557-E081FB2F3302}" destId="{2D7CBCC4-DA69-481F-9EE9-AC228C846656}" srcOrd="1" destOrd="0" presId="urn:microsoft.com/office/officeart/2005/8/layout/hProcess7#1"/>
    <dgm:cxn modelId="{3DB67341-4076-48F2-8093-026246215997}" type="presOf" srcId="{EEF9B26B-DD5A-4FE6-AC69-0ECF4B217F8F}" destId="{0EC063A9-11CA-4236-A715-577DB4D76ACD}" srcOrd="0" destOrd="0" presId="urn:microsoft.com/office/officeart/2005/8/layout/hProcess7#1"/>
    <dgm:cxn modelId="{2A919A9B-BDC3-4819-AA9B-2E532BACCC90}" srcId="{C6347FF0-3E5A-451E-A557-E081FB2F3302}" destId="{064A9AF4-7ECB-4F0A-811A-13227E18F360}" srcOrd="0" destOrd="0" parTransId="{7452B68E-AF40-4E8A-AA30-0FEB549EE179}" sibTransId="{580965D8-FBBB-4D0A-A71A-E12FBB52DC2E}"/>
    <dgm:cxn modelId="{F3C182AB-296F-4984-AFC8-575D7F250D26}" type="presOf" srcId="{C6347FF0-3E5A-451E-A557-E081FB2F3302}" destId="{F7EA472B-AC66-48E8-8996-8F8EDC53638F}" srcOrd="0" destOrd="0" presId="urn:microsoft.com/office/officeart/2005/8/layout/hProcess7#1"/>
    <dgm:cxn modelId="{D4D967DA-7C89-4131-B7E2-7F1C5CA46A22}" type="presOf" srcId="{2522E372-0373-4022-B115-E381E8727CB0}" destId="{FE585DF4-054A-4ACA-8865-BCF8E35604C5}" srcOrd="1" destOrd="0" presId="urn:microsoft.com/office/officeart/2005/8/layout/hProcess7#1"/>
    <dgm:cxn modelId="{47CDBF30-EACB-46F7-B6FE-16E9170776A5}" srcId="{EEF9B26B-DD5A-4FE6-AC69-0ECF4B217F8F}" destId="{2522E372-0373-4022-B115-E381E8727CB0}" srcOrd="1" destOrd="0" parTransId="{A78C1171-FA68-45F7-B965-4356FB943F7A}" sibTransId="{E13EBDE6-987A-4145-AE49-39F583DE13D7}"/>
    <dgm:cxn modelId="{E73A04F3-6D37-40E4-BA34-5C3C4BC948A5}" type="presOf" srcId="{B56EF71F-63F9-49A9-9A21-598E67831C47}" destId="{4D3C0EB8-1503-44B1-937D-F2ABC9B5545B}" srcOrd="0" destOrd="1" presId="urn:microsoft.com/office/officeart/2005/8/layout/hProcess7#1"/>
    <dgm:cxn modelId="{80CAFC6A-935E-4C7F-B95C-6B3E513F0A18}" srcId="{EEF9B26B-DD5A-4FE6-AC69-0ECF4B217F8F}" destId="{C6347FF0-3E5A-451E-A557-E081FB2F3302}" srcOrd="0" destOrd="0" parTransId="{44039D02-12E4-4E41-8C67-73503233698E}" sibTransId="{94EAD570-326A-407D-AD17-3C7D44AD19A3}"/>
    <dgm:cxn modelId="{F8FA7A3B-D817-40C0-962E-3534EC444C66}" srcId="{EEF9B26B-DD5A-4FE6-AC69-0ECF4B217F8F}" destId="{D5DD99E8-CB2E-4756-A754-12A4D31F36B7}" srcOrd="2" destOrd="0" parTransId="{23E62198-F8CE-4309-BEA3-6AF4E46B829D}" sibTransId="{FB4FAB9D-DB83-4032-BF6A-A345792ECDC8}"/>
    <dgm:cxn modelId="{E175680D-A44F-41B9-984F-9AA024F7BBE9}" type="presOf" srcId="{D5DD99E8-CB2E-4756-A754-12A4D31F36B7}" destId="{C92B86FA-EC24-43EC-B9F7-2CFEE47EEAA1}" srcOrd="0" destOrd="0" presId="urn:microsoft.com/office/officeart/2005/8/layout/hProcess7#1"/>
    <dgm:cxn modelId="{B6FBCD1C-F25D-4B9B-9627-F84096803AB4}" srcId="{2522E372-0373-4022-B115-E381E8727CB0}" destId="{DC3CBFDF-A5E4-4608-99B1-DD6EAA4F5D76}" srcOrd="0" destOrd="0" parTransId="{BEF3096C-65D3-4D14-8292-5DD3A7818F61}" sibTransId="{1B51A914-28A5-4107-A506-081D41193DF1}"/>
    <dgm:cxn modelId="{3F55D2AB-B328-412C-9FB7-ADCBE0AA52A0}" type="presParOf" srcId="{0EC063A9-11CA-4236-A715-577DB4D76ACD}" destId="{966339FD-E496-4A54-AB8D-033348A70BDA}" srcOrd="0" destOrd="0" presId="urn:microsoft.com/office/officeart/2005/8/layout/hProcess7#1"/>
    <dgm:cxn modelId="{0D6D2037-8DA9-43ED-94B5-B57F02B393CC}" type="presParOf" srcId="{966339FD-E496-4A54-AB8D-033348A70BDA}" destId="{F7EA472B-AC66-48E8-8996-8F8EDC53638F}" srcOrd="0" destOrd="0" presId="urn:microsoft.com/office/officeart/2005/8/layout/hProcess7#1"/>
    <dgm:cxn modelId="{E7D9FCBA-362D-4C64-81B8-45492FEF8A41}" type="presParOf" srcId="{966339FD-E496-4A54-AB8D-033348A70BDA}" destId="{2D7CBCC4-DA69-481F-9EE9-AC228C846656}" srcOrd="1" destOrd="0" presId="urn:microsoft.com/office/officeart/2005/8/layout/hProcess7#1"/>
    <dgm:cxn modelId="{4A4C80C5-509D-4E24-9E55-79606DE1D2C5}" type="presParOf" srcId="{966339FD-E496-4A54-AB8D-033348A70BDA}" destId="{8E437AF8-7D88-447E-A120-81F07D0F2CA0}" srcOrd="2" destOrd="0" presId="urn:microsoft.com/office/officeart/2005/8/layout/hProcess7#1"/>
    <dgm:cxn modelId="{ED9E89AA-2B6B-4D22-B205-B8983AFD496E}" type="presParOf" srcId="{0EC063A9-11CA-4236-A715-577DB4D76ACD}" destId="{6DC4D61A-9077-4F80-AB4E-EC1CAFEAF57D}" srcOrd="1" destOrd="0" presId="urn:microsoft.com/office/officeart/2005/8/layout/hProcess7#1"/>
    <dgm:cxn modelId="{4F0F87FF-CBC8-41E9-8781-7D89C6DAA6F5}" type="presParOf" srcId="{0EC063A9-11CA-4236-A715-577DB4D76ACD}" destId="{9BFD611A-31B1-49BB-8C35-F40A12094A20}" srcOrd="2" destOrd="0" presId="urn:microsoft.com/office/officeart/2005/8/layout/hProcess7#1"/>
    <dgm:cxn modelId="{F218515A-8877-4CD8-B256-596FCC7C2572}" type="presParOf" srcId="{9BFD611A-31B1-49BB-8C35-F40A12094A20}" destId="{A20F0862-E8C4-4F03-BC2E-602D5E50D90B}" srcOrd="0" destOrd="0" presId="urn:microsoft.com/office/officeart/2005/8/layout/hProcess7#1"/>
    <dgm:cxn modelId="{097CA416-88FD-470D-9F83-456ADF1A9D97}" type="presParOf" srcId="{9BFD611A-31B1-49BB-8C35-F40A12094A20}" destId="{609BCF31-389B-43C2-B5DA-B730D5ECCBB8}" srcOrd="1" destOrd="0" presId="urn:microsoft.com/office/officeart/2005/8/layout/hProcess7#1"/>
    <dgm:cxn modelId="{7166FE45-819D-4E5E-AC2A-8F56B4957BD4}" type="presParOf" srcId="{9BFD611A-31B1-49BB-8C35-F40A12094A20}" destId="{D12AB2BA-302C-4D97-AD2A-5CBEEEB4421B}" srcOrd="2" destOrd="0" presId="urn:microsoft.com/office/officeart/2005/8/layout/hProcess7#1"/>
    <dgm:cxn modelId="{54FBECE2-38D8-412B-8C79-6463F80419B3}" type="presParOf" srcId="{0EC063A9-11CA-4236-A715-577DB4D76ACD}" destId="{6645CFD8-A827-479D-83A1-A40DD18003AA}" srcOrd="3" destOrd="0" presId="urn:microsoft.com/office/officeart/2005/8/layout/hProcess7#1"/>
    <dgm:cxn modelId="{6CD18B35-39E1-4193-B478-13EF461E2F58}" type="presParOf" srcId="{0EC063A9-11CA-4236-A715-577DB4D76ACD}" destId="{82057741-73BB-4A13-8871-C4E00C351EFE}" srcOrd="4" destOrd="0" presId="urn:microsoft.com/office/officeart/2005/8/layout/hProcess7#1"/>
    <dgm:cxn modelId="{E46FA5E8-621E-43ED-9C39-85D7105C7066}" type="presParOf" srcId="{82057741-73BB-4A13-8871-C4E00C351EFE}" destId="{D587D41D-6D3D-4CC2-8A69-C34D71A4AB7E}" srcOrd="0" destOrd="0" presId="urn:microsoft.com/office/officeart/2005/8/layout/hProcess7#1"/>
    <dgm:cxn modelId="{94BB0735-66A5-415D-9FD5-BB7B1742F638}" type="presParOf" srcId="{82057741-73BB-4A13-8871-C4E00C351EFE}" destId="{FE585DF4-054A-4ACA-8865-BCF8E35604C5}" srcOrd="1" destOrd="0" presId="urn:microsoft.com/office/officeart/2005/8/layout/hProcess7#1"/>
    <dgm:cxn modelId="{9E260114-C374-42C5-96BB-6F8F5FD65AF4}" type="presParOf" srcId="{82057741-73BB-4A13-8871-C4E00C351EFE}" destId="{4D0751B8-FFC1-40F9-ACA6-06E6A9D31B46}" srcOrd="2" destOrd="0" presId="urn:microsoft.com/office/officeart/2005/8/layout/hProcess7#1"/>
    <dgm:cxn modelId="{69566DD5-65FB-4847-AFA7-73B9497692B7}" type="presParOf" srcId="{0EC063A9-11CA-4236-A715-577DB4D76ACD}" destId="{055381C4-5BE5-44CA-9D5B-BB70119A0EC5}" srcOrd="5" destOrd="0" presId="urn:microsoft.com/office/officeart/2005/8/layout/hProcess7#1"/>
    <dgm:cxn modelId="{F9A3F619-F40B-4853-9B26-00AC17429A9B}" type="presParOf" srcId="{0EC063A9-11CA-4236-A715-577DB4D76ACD}" destId="{CAF33876-2876-48ED-B338-B3AE468F2B82}" srcOrd="6" destOrd="0" presId="urn:microsoft.com/office/officeart/2005/8/layout/hProcess7#1"/>
    <dgm:cxn modelId="{9E8E83BF-761A-40DC-81B4-E7E34369DD68}" type="presParOf" srcId="{CAF33876-2876-48ED-B338-B3AE468F2B82}" destId="{12B0670D-73FB-4302-BE6F-3DE249AD9554}" srcOrd="0" destOrd="0" presId="urn:microsoft.com/office/officeart/2005/8/layout/hProcess7#1"/>
    <dgm:cxn modelId="{972DB6B0-E9DF-4A02-9B33-B0F4E502202E}" type="presParOf" srcId="{CAF33876-2876-48ED-B338-B3AE468F2B82}" destId="{E22C252A-AEA3-4BE3-8E05-338B015C9C54}" srcOrd="1" destOrd="0" presId="urn:microsoft.com/office/officeart/2005/8/layout/hProcess7#1"/>
    <dgm:cxn modelId="{BF04E609-8559-44A8-B73B-6BD436A14254}" type="presParOf" srcId="{CAF33876-2876-48ED-B338-B3AE468F2B82}" destId="{78151497-7B11-4AB0-910A-E2239FA96F4B}" srcOrd="2" destOrd="0" presId="urn:microsoft.com/office/officeart/2005/8/layout/hProcess7#1"/>
    <dgm:cxn modelId="{10D0541E-B90C-47C6-98D7-301365F3A6D8}" type="presParOf" srcId="{0EC063A9-11CA-4236-A715-577DB4D76ACD}" destId="{03E595DE-23C7-4EE3-BE8D-EAAD5AF35D88}" srcOrd="7" destOrd="0" presId="urn:microsoft.com/office/officeart/2005/8/layout/hProcess7#1"/>
    <dgm:cxn modelId="{1F336263-4A8F-4D42-942C-FC91A24B60C8}" type="presParOf" srcId="{0EC063A9-11CA-4236-A715-577DB4D76ACD}" destId="{2C887A84-FDA4-4421-AE4A-597BEEABDDC5}" srcOrd="8" destOrd="0" presId="urn:microsoft.com/office/officeart/2005/8/layout/hProcess7#1"/>
    <dgm:cxn modelId="{731654C5-4B57-4E19-B7BF-5ADB93CBA4EE}" type="presParOf" srcId="{2C887A84-FDA4-4421-AE4A-597BEEABDDC5}" destId="{C92B86FA-EC24-43EC-B9F7-2CFEE47EEAA1}" srcOrd="0" destOrd="0" presId="urn:microsoft.com/office/officeart/2005/8/layout/hProcess7#1"/>
    <dgm:cxn modelId="{D3DD10BE-EF0E-45A6-A0B3-AD8679501C11}" type="presParOf" srcId="{2C887A84-FDA4-4421-AE4A-597BEEABDDC5}" destId="{1984472E-67F8-4051-9F1C-A8244BC075D6}" srcOrd="1" destOrd="0" presId="urn:microsoft.com/office/officeart/2005/8/layout/hProcess7#1"/>
    <dgm:cxn modelId="{18745C09-D95C-4694-AABA-471C6F576C12}" type="presParOf" srcId="{2C887A84-FDA4-4421-AE4A-597BEEABDDC5}" destId="{4D3C0EB8-1503-44B1-937D-F2ABC9B5545B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A472B-AC66-48E8-8996-8F8EDC53638F}">
      <dsp:nvSpPr>
        <dsp:cNvPr id="0" name=""/>
        <dsp:cNvSpPr/>
      </dsp:nvSpPr>
      <dsp:spPr>
        <a:xfrm>
          <a:off x="0" y="123744"/>
          <a:ext cx="2244386" cy="37849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On site Induction</a:t>
          </a:r>
        </a:p>
      </dsp:txBody>
      <dsp:txXfrm rot="16200000">
        <a:off x="-1327394" y="1451139"/>
        <a:ext cx="3103666" cy="448877"/>
      </dsp:txXfrm>
    </dsp:sp>
    <dsp:sp modelId="{8E437AF8-7D88-447E-A120-81F07D0F2CA0}">
      <dsp:nvSpPr>
        <dsp:cNvPr id="0" name=""/>
        <dsp:cNvSpPr/>
      </dsp:nvSpPr>
      <dsp:spPr>
        <a:xfrm>
          <a:off x="514833" y="123744"/>
          <a:ext cx="1672067" cy="3784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Duration  3 weeks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Youth exposed to </a:t>
          </a:r>
          <a:r>
            <a:rPr lang="en-US" sz="1400" kern="1200" dirty="0" err="1"/>
            <a:t>Labour</a:t>
          </a:r>
          <a:r>
            <a:rPr lang="en-US" sz="1400" kern="1200" dirty="0"/>
            <a:t> intensive induction prior to training 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Remuneration begins when learners starts on site.</a:t>
          </a:r>
        </a:p>
      </dsp:txBody>
      <dsp:txXfrm>
        <a:off x="514833" y="123744"/>
        <a:ext cx="1672067" cy="3784959"/>
      </dsp:txXfrm>
    </dsp:sp>
    <dsp:sp modelId="{D587D41D-6D3D-4CC2-8A69-C34D71A4AB7E}">
      <dsp:nvSpPr>
        <dsp:cNvPr id="0" name=""/>
        <dsp:cNvSpPr/>
      </dsp:nvSpPr>
      <dsp:spPr>
        <a:xfrm>
          <a:off x="2356418" y="123744"/>
          <a:ext cx="3154132" cy="37849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Theory Training phase</a:t>
          </a:r>
          <a:r>
            <a:rPr lang="en-US" sz="22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</a:p>
      </dsp:txBody>
      <dsp:txXfrm rot="16200000">
        <a:off x="1119998" y="1360164"/>
        <a:ext cx="3103666" cy="630826"/>
      </dsp:txXfrm>
    </dsp:sp>
    <dsp:sp modelId="{609BCF31-389B-43C2-B5DA-B730D5ECCBB8}">
      <dsp:nvSpPr>
        <dsp:cNvPr id="0" name=""/>
        <dsp:cNvSpPr/>
      </dsp:nvSpPr>
      <dsp:spPr>
        <a:xfrm rot="5400000">
          <a:off x="2094078" y="3131809"/>
          <a:ext cx="556221" cy="47311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751B8-FFC1-40F9-ACA6-06E6A9D31B46}">
      <dsp:nvSpPr>
        <dsp:cNvPr id="0" name=""/>
        <dsp:cNvSpPr/>
      </dsp:nvSpPr>
      <dsp:spPr>
        <a:xfrm>
          <a:off x="2987245" y="123744"/>
          <a:ext cx="2349828" cy="3784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Duration 2 months 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Facilitated  at the local TVET college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en-US" sz="1400" kern="1200" dirty="0"/>
            <a:t>Learners provided with PPE and Health and Safety training  before going back onsite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US" sz="1400" kern="1200" dirty="0"/>
        </a:p>
      </dsp:txBody>
      <dsp:txXfrm>
        <a:off x="2987245" y="123744"/>
        <a:ext cx="2349828" cy="3784959"/>
      </dsp:txXfrm>
    </dsp:sp>
    <dsp:sp modelId="{C92B86FA-EC24-43EC-B9F7-2CFEE47EEAA1}">
      <dsp:nvSpPr>
        <dsp:cNvPr id="0" name=""/>
        <dsp:cNvSpPr/>
      </dsp:nvSpPr>
      <dsp:spPr>
        <a:xfrm>
          <a:off x="5622584" y="123744"/>
          <a:ext cx="3154132" cy="37849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Experiential training phase</a:t>
          </a:r>
          <a:r>
            <a:rPr lang="en-US" sz="2000" b="1" kern="1200" dirty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</a:p>
      </dsp:txBody>
      <dsp:txXfrm rot="16200000">
        <a:off x="4386164" y="1360164"/>
        <a:ext cx="3103666" cy="630826"/>
      </dsp:txXfrm>
    </dsp:sp>
    <dsp:sp modelId="{E22C252A-AEA3-4BE3-8E05-338B015C9C54}">
      <dsp:nvSpPr>
        <dsp:cNvPr id="0" name=""/>
        <dsp:cNvSpPr/>
      </dsp:nvSpPr>
      <dsp:spPr>
        <a:xfrm rot="5400000">
          <a:off x="5358606" y="3131809"/>
          <a:ext cx="556221" cy="47311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C0EB8-1503-44B1-937D-F2ABC9B5545B}">
      <dsp:nvSpPr>
        <dsp:cNvPr id="0" name=""/>
        <dsp:cNvSpPr/>
      </dsp:nvSpPr>
      <dsp:spPr>
        <a:xfrm>
          <a:off x="6253410" y="123744"/>
          <a:ext cx="2349828" cy="3784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/>
            <a:t>Duration 2/3 months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/>
            <a:t>Theoretical training applied practically on site</a:t>
          </a:r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/>
            <a:t>Learners accessed &amp; Certificated </a:t>
          </a:r>
        </a:p>
      </dsp:txBody>
      <dsp:txXfrm>
        <a:off x="6253410" y="123744"/>
        <a:ext cx="2349828" cy="3784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C34F9DA4-4DB2-4C58-8D0C-8E5986D2C247}" type="datetimeFigureOut">
              <a:rPr lang="en-ZA" smtClean="0"/>
              <a:pPr/>
              <a:t>2020/10/14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4CC6050D-D811-40AE-AC9D-B4B7B628E61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05875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3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059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4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19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6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249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2897E-B052-44CE-92A6-D4B2AB10F3F6}" type="slidenum">
              <a:rPr lang="en-ZA" smtClean="0">
                <a:solidFill>
                  <a:prstClr val="black"/>
                </a:solidFill>
              </a:rPr>
              <a:pPr/>
              <a:t>8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70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7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50C29E4-ACB6-4F2A-A135-8C3038DD6103}" type="datetime3">
              <a:rPr lang="en-US" smtClean="0"/>
              <a:pPr/>
              <a:t>14 October 2020</a:t>
            </a:fld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11" name="Picture 2" descr="C:\Users\Conny\Desktop\WCG\WCG - Logo\PNG\Logos blue\Human Settlements\WCG - Logo - Human Settlements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497" y="378028"/>
            <a:ext cx="5594024" cy="158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xmlns="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5" descr="C:\Users\Conny\Desktop\WCG\WCG - Logo\PNG\Logos blue\Human Settlements\WCG - Logo - Human Settlements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Human Settlements\WCG - Logo - Human Settlements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1648" y="1910929"/>
            <a:ext cx="2552902" cy="72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546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17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</p:spTree>
    <p:extLst>
      <p:ext uri="{BB962C8B-B14F-4D97-AF65-F5344CB8AC3E}">
        <p14:creationId xmlns:p14="http://schemas.microsoft.com/office/powerpoint/2010/main" xmlns="" val="1842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</p:spTree>
    <p:extLst>
      <p:ext uri="{BB962C8B-B14F-4D97-AF65-F5344CB8AC3E}">
        <p14:creationId xmlns:p14="http://schemas.microsoft.com/office/powerpoint/2010/main" xmlns="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xmlns="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86" name="think-cell Slide" r:id="rId34" imgW="360" imgH="360" progId="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WCG-PPT Slide Gallery-01112012.pptx</a:t>
            </a:r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5" descr="C:\Users\Conny\Desktop\WCG\WCG - Logo\PNG\Logos blue\Human Settlements\WCG - Logo - Human Settlements - Blue.png"/>
          <p:cNvPicPr>
            <a:picLocks noChangeAspect="1" noChangeArrowheads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7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187624" y="3068960"/>
            <a:ext cx="7488832" cy="627748"/>
          </a:xfrm>
        </p:spPr>
        <p:txBody>
          <a:bodyPr>
            <a:normAutofit/>
          </a:bodyPr>
          <a:lstStyle/>
          <a:p>
            <a:pPr marL="360000" algn="ctr"/>
            <a:r>
              <a:rPr lang="en-GB" sz="2400" dirty="0"/>
              <a:t>STANDING COMMITTEE ON HUMAN SETTLEMENTS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716016" y="5095142"/>
            <a:ext cx="388843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Presented by: 	Ms. J Samson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Date: 		14 October 2020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Location:	MS Teams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5F2193-20BF-404A-AC5A-540F874C6192}"/>
              </a:ext>
            </a:extLst>
          </p:cNvPr>
          <p:cNvSpPr txBox="1"/>
          <p:nvPr/>
        </p:nvSpPr>
        <p:spPr>
          <a:xfrm>
            <a:off x="1403648" y="4005064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Women &amp; Youth in Construction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and Emerging Contractor Training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4502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95A25-1E2E-4902-9B50-DE5BA621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and Selection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B697482-06CC-434C-8E40-1026FCF55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9C7A57-B8C7-4272-9B5F-B948D69C19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1052736"/>
            <a:ext cx="8597205" cy="489607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defRPr/>
            </a:pPr>
            <a:r>
              <a:rPr lang="en-US" dirty="0"/>
              <a:t>The recruitment and selection process is dependent on the municipal human settlements &amp; local economic development components; </a:t>
            </a:r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In cases where the Municipality does not have a job seekers database, then the local youth organizations can assist with the recruitment and selection process; </a:t>
            </a:r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Nominations are made in local area of the respective Human Settlements Projects;</a:t>
            </a:r>
          </a:p>
          <a:p>
            <a:pPr marL="0" lvl="1" indent="0">
              <a:lnSpc>
                <a:spcPct val="150000"/>
              </a:lnSpc>
              <a:buNone/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A Youth Indaba was planned for 2020 to encourage young people to participate in the </a:t>
            </a:r>
            <a:r>
              <a:rPr lang="en-US" dirty="0" err="1"/>
              <a:t>YiHS</a:t>
            </a:r>
            <a:r>
              <a:rPr lang="en-US" dirty="0"/>
              <a:t> </a:t>
            </a:r>
            <a:r>
              <a:rPr lang="en-US" dirty="0" err="1"/>
              <a:t>programme</a:t>
            </a:r>
            <a:r>
              <a:rPr lang="en-US" dirty="0"/>
              <a:t>;</a:t>
            </a:r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While this was postponed due to lockdown regulations, plans are underway to revive this initiative.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983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2CC7B5-0EE2-4E31-88F7-FC07619E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YiHS</a:t>
            </a:r>
            <a:r>
              <a:rPr lang="en-US" dirty="0"/>
              <a:t> Performance 2019/20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A1D6D99-605B-4B54-9C1F-DA42CEFF2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28AA32-F5FA-4421-8CA5-3BA88A965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WCG-PPT Slide Gallery-01112012.pptx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31324B-B78D-45AA-A269-96820A8E7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0FEBB28F-8656-4B20-9783-B1E3D5271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3191736"/>
              </p:ext>
            </p:extLst>
          </p:nvPr>
        </p:nvGraphicFramePr>
        <p:xfrm>
          <a:off x="72009" y="692696"/>
          <a:ext cx="9036495" cy="6149714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899591">
                  <a:extLst>
                    <a:ext uri="{9D8B030D-6E8A-4147-A177-3AD203B41FA5}">
                      <a16:colId xmlns:a16="http://schemas.microsoft.com/office/drawing/2014/main" xmlns="" val="345965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110732349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84475307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188652694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322619172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247019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122213604"/>
                    </a:ext>
                  </a:extLst>
                </a:gridCol>
              </a:tblGrid>
              <a:tr h="3600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Youth empowerment </a:t>
                      </a:r>
                      <a:r>
                        <a:rPr lang="en-US" sz="1400" dirty="0" err="1">
                          <a:effectLst/>
                          <a:latin typeface="+mn-lt"/>
                        </a:rPr>
                        <a:t>programmes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for 2019/20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7484864"/>
                  </a:ext>
                </a:extLst>
              </a:tr>
              <a:tr h="3353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Quarter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District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Area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Project Name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Artisan Trade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No. of learners 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 Trained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>
                    <a:solidFill>
                      <a:srgbClr val="73A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8238827"/>
                  </a:ext>
                </a:extLst>
              </a:tr>
              <a:tr h="329548"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Q1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Cape Winelands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Paarl 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Vlakkeland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Carpentry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4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extLst>
                  <a:ext uri="{0D108BD9-81ED-4DB2-BD59-A6C34878D82A}">
                    <a16:rowId xmlns:a16="http://schemas.microsoft.com/office/drawing/2014/main" xmlns="" val="4103659839"/>
                  </a:ext>
                </a:extLst>
              </a:tr>
              <a:tr h="383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Technical Training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6863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Health and Safety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4285376"/>
                  </a:ext>
                </a:extLst>
              </a:tr>
              <a:tr h="659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 of Cape Town</a:t>
                      </a: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n-lt"/>
                        </a:rPr>
                        <a:t>Delft / Belhar</a:t>
                      </a:r>
                      <a:endParaRPr lang="en-US" dirty="0"/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+mn-lt"/>
                        </a:rPr>
                        <a:t>Delft / Belhar</a:t>
                      </a:r>
                      <a:endParaRPr lang="en-US"/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n-lt"/>
                        </a:rPr>
                        <a:t>Bricklaying</a:t>
                      </a:r>
                      <a:endParaRPr lang="en-US" dirty="0"/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  <a:latin typeface="+mn-lt"/>
                        </a:rPr>
                        <a:t>15</a:t>
                      </a:r>
                      <a:endParaRPr lang="en-US" dirty="0"/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563808"/>
                  </a:ext>
                </a:extLst>
              </a:tr>
              <a:tr h="169250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Q2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City of Cape Town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Blue Downs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Forest Village: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Apprentices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Painting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7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extLst>
                  <a:ext uri="{0D108BD9-81ED-4DB2-BD59-A6C34878D82A}">
                    <a16:rowId xmlns:a16="http://schemas.microsoft.com/office/drawing/2014/main" xmlns="" val="4058124644"/>
                  </a:ext>
                </a:extLst>
              </a:tr>
              <a:tr h="16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Plumbing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8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970899"/>
                  </a:ext>
                </a:extLst>
              </a:tr>
              <a:tr h="16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Bricklaying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8424313"/>
                  </a:ext>
                </a:extLst>
              </a:tr>
              <a:tr h="169250"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Q3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Cape Winelands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Paarl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Vlakkeland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Bricklaying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5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extLst>
                  <a:ext uri="{0D108BD9-81ED-4DB2-BD59-A6C34878D82A}">
                    <a16:rowId xmlns:a16="http://schemas.microsoft.com/office/drawing/2014/main" xmlns="" val="4125231991"/>
                  </a:ext>
                </a:extLst>
              </a:tr>
              <a:tr h="16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Painting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2343373"/>
                  </a:ext>
                </a:extLst>
              </a:tr>
              <a:tr h="341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Worcester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Worcester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Technical Training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5751792"/>
                  </a:ext>
                </a:extLst>
              </a:tr>
              <a:tr h="341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Overberg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Swellendam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Swellendam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Technical Training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385926"/>
                  </a:ext>
                </a:extLst>
              </a:tr>
              <a:tr h="341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Garden Route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George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Uniondale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Technical Training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3396175"/>
                  </a:ext>
                </a:extLst>
              </a:tr>
              <a:tr h="169250"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Q4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Cape Winelands</a:t>
                      </a: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Paarl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Vlakkeland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Plastering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47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extLst>
                  <a:ext uri="{0D108BD9-81ED-4DB2-BD59-A6C34878D82A}">
                    <a16:rowId xmlns:a16="http://schemas.microsoft.com/office/drawing/2014/main" xmlns="" val="3555185612"/>
                  </a:ext>
                </a:extLst>
              </a:tr>
              <a:tr h="16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 of Cape Town</a:t>
                      </a: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Delft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Delft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Painting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7802655"/>
                  </a:ext>
                </a:extLst>
              </a:tr>
              <a:tr h="169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Garden Route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Uniondale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War on Leaks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Plumbing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6347810"/>
                  </a:ext>
                </a:extLst>
              </a:tr>
              <a:tr h="169250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Total Trained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181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01" marR="63001" marT="0" marB="0"/>
                </a:tc>
                <a:extLst>
                  <a:ext uri="{0D108BD9-81ED-4DB2-BD59-A6C34878D82A}">
                    <a16:rowId xmlns:a16="http://schemas.microsoft.com/office/drawing/2014/main" xmlns="" val="347717390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B09256D-3B58-4008-882B-D9D1C1965B62}"/>
              </a:ext>
            </a:extLst>
          </p:cNvPr>
          <p:cNvCxnSpPr>
            <a:cxnSpLocks/>
          </p:cNvCxnSpPr>
          <p:nvPr/>
        </p:nvCxnSpPr>
        <p:spPr>
          <a:xfrm flipV="1">
            <a:off x="611560" y="2708920"/>
            <a:ext cx="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6404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6E61ED-7691-4F7D-AC54-61FC3B6D4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Planned Youth training &amp; Job creation opportunities 2020/21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6DDD211-2863-440D-904A-C05BC7D9D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12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BF8FDC-1A51-4806-A4D9-248A5DD14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WCG-PPT Slide Gallery-01112012.pptx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4CDBD0-3BD6-45F1-8D58-5F8A2588EF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327CA43-02CE-4AEF-A3B8-441A9F1E0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5980323"/>
              </p:ext>
            </p:extLst>
          </p:nvPr>
        </p:nvGraphicFramePr>
        <p:xfrm>
          <a:off x="107504" y="836713"/>
          <a:ext cx="8928992" cy="5914784"/>
        </p:xfrm>
        <a:graphic>
          <a:graphicData uri="http://schemas.openxmlformats.org/drawingml/2006/table">
            <a:tbl>
              <a:tblPr firstRow="1" firstCol="1" lastRow="1">
                <a:tableStyleId>{5C22544A-7EE6-4342-B048-85BDC9FD1C3A}</a:tableStyleId>
              </a:tblPr>
              <a:tblGrid>
                <a:gridCol w="1817653">
                  <a:extLst>
                    <a:ext uri="{9D8B030D-6E8A-4147-A177-3AD203B41FA5}">
                      <a16:colId xmlns:a16="http://schemas.microsoft.com/office/drawing/2014/main" xmlns="" val="1713348010"/>
                    </a:ext>
                  </a:extLst>
                </a:gridCol>
                <a:gridCol w="1607923">
                  <a:extLst>
                    <a:ext uri="{9D8B030D-6E8A-4147-A177-3AD203B41FA5}">
                      <a16:colId xmlns:a16="http://schemas.microsoft.com/office/drawing/2014/main" xmlns="" val="3533602355"/>
                    </a:ext>
                  </a:extLst>
                </a:gridCol>
                <a:gridCol w="1048646">
                  <a:extLst>
                    <a:ext uri="{9D8B030D-6E8A-4147-A177-3AD203B41FA5}">
                      <a16:colId xmlns:a16="http://schemas.microsoft.com/office/drawing/2014/main" xmlns="" val="1411759635"/>
                    </a:ext>
                  </a:extLst>
                </a:gridCol>
                <a:gridCol w="908826">
                  <a:extLst>
                    <a:ext uri="{9D8B030D-6E8A-4147-A177-3AD203B41FA5}">
                      <a16:colId xmlns:a16="http://schemas.microsoft.com/office/drawing/2014/main" xmlns="" val="1495713127"/>
                    </a:ext>
                  </a:extLst>
                </a:gridCol>
                <a:gridCol w="978736">
                  <a:extLst>
                    <a:ext uri="{9D8B030D-6E8A-4147-A177-3AD203B41FA5}">
                      <a16:colId xmlns:a16="http://schemas.microsoft.com/office/drawing/2014/main" xmlns="" val="4106533393"/>
                    </a:ext>
                  </a:extLst>
                </a:gridCol>
                <a:gridCol w="1468104">
                  <a:extLst>
                    <a:ext uri="{9D8B030D-6E8A-4147-A177-3AD203B41FA5}">
                      <a16:colId xmlns:a16="http://schemas.microsoft.com/office/drawing/2014/main" xmlns="" val="631345577"/>
                    </a:ext>
                  </a:extLst>
                </a:gridCol>
                <a:gridCol w="1099104">
                  <a:extLst>
                    <a:ext uri="{9D8B030D-6E8A-4147-A177-3AD203B41FA5}">
                      <a16:colId xmlns:a16="http://schemas.microsoft.com/office/drawing/2014/main" xmlns="" val="1961531349"/>
                    </a:ext>
                  </a:extLst>
                </a:gridCol>
              </a:tblGrid>
              <a:tr h="1217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District &amp;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Municipality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Name of Project &amp; project size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Type of Training identified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+mn-lt"/>
                        </a:rPr>
                        <a:t>Estimated Number of Youth</a:t>
                      </a:r>
                      <a:endParaRPr lang="en-US" sz="140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+mn-lt"/>
                        </a:rPr>
                        <a:t>Cost for 6 months Stipends @ R110/day</a:t>
                      </a:r>
                      <a:endParaRPr lang="en-US" sz="140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Estimated Number of Semi-Skilled persons over 35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Cost for 6 months Stipends @ R140/day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1784415475"/>
                  </a:ext>
                </a:extLst>
              </a:tr>
              <a:tr h="274683">
                <a:tc rowSpan="3"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Garden Route: Mossel Bay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Bricklaying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R283 500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1853842131"/>
                  </a:ext>
                </a:extLst>
              </a:tr>
              <a:tr h="274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Painting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80039"/>
                  </a:ext>
                </a:extLst>
              </a:tr>
              <a:tr h="2855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Plastering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9686777"/>
                  </a:ext>
                </a:extLst>
              </a:tr>
              <a:tr h="274683">
                <a:tc rowSpan="4"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Cape Winelands: </a:t>
                      </a:r>
                      <a:r>
                        <a:rPr lang="en-GB" sz="1400" dirty="0" err="1">
                          <a:effectLst/>
                          <a:latin typeface="+mn-lt"/>
                        </a:rPr>
                        <a:t>Breede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Valley</a:t>
                      </a:r>
                    </a:p>
                  </a:txBody>
                  <a:tcPr marL="34091" marR="34091" marT="0" marB="0"/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Transhex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Bricklaying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20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4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R378 000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19939146"/>
                  </a:ext>
                </a:extLst>
              </a:tr>
              <a:tr h="274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Painting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+mn-lt"/>
                        </a:rPr>
                        <a:t>R222 750</a:t>
                      </a:r>
                      <a:endParaRPr lang="en-US" sz="140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59353"/>
                  </a:ext>
                </a:extLst>
              </a:tr>
              <a:tr h="274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Plastering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+mn-lt"/>
                        </a:rPr>
                        <a:t>R222 750</a:t>
                      </a:r>
                      <a:endParaRPr lang="en-US" sz="140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7735572"/>
                  </a:ext>
                </a:extLst>
              </a:tr>
              <a:tr h="274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Carpentry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2844483"/>
                  </a:ext>
                </a:extLst>
              </a:tr>
              <a:tr h="274683">
                <a:tc rowSpan="2">
                  <a:txBody>
                    <a:bodyPr/>
                    <a:lstStyle/>
                    <a:p>
                      <a:pPr marL="71755" marR="71755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City of Cape Town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Conradie development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Bricklaying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>
                          <a:effectLst/>
                          <a:latin typeface="+mn-lt"/>
                        </a:rPr>
                        <a:t>R222 750</a:t>
                      </a:r>
                      <a:endParaRPr lang="en-US" sz="1400">
                        <a:latin typeface="+mn-lt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R189 000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4255779220"/>
                  </a:ext>
                </a:extLst>
              </a:tr>
              <a:tr h="418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Plastering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232494"/>
                  </a:ext>
                </a:extLst>
              </a:tr>
              <a:tr h="274683">
                <a:tc rowSpan="2"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City of Cape Town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Apex developers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Bricklaying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R189 000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3263947652"/>
                  </a:ext>
                </a:extLst>
              </a:tr>
              <a:tr h="507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Painting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646134"/>
                  </a:ext>
                </a:extLst>
              </a:tr>
              <a:tr h="589248">
                <a:tc>
                  <a:txBody>
                    <a:bodyPr/>
                    <a:lstStyle/>
                    <a:p>
                      <a:pPr marL="71755" marR="71755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City of Cape Town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Forest Village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Plastering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R222 750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15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R283 500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1066473439"/>
                  </a:ext>
                </a:extLst>
              </a:tr>
              <a:tr h="3507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Total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>
                    <a:solidFill>
                      <a:srgbClr val="73AFB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34091" marR="34091" marT="0" marB="0">
                    <a:solidFill>
                      <a:srgbClr val="EBF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34091" marR="34091" marT="0" marB="0">
                    <a:solidFill>
                      <a:srgbClr val="EB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R2 673 000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70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34091" marR="34091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R1 323 000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extLst>
                  <a:ext uri="{0D108BD9-81ED-4DB2-BD59-A6C34878D82A}">
                    <a16:rowId xmlns:a16="http://schemas.microsoft.com/office/drawing/2014/main" xmlns="" val="1235187995"/>
                  </a:ext>
                </a:extLst>
              </a:tr>
              <a:tr h="27405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Budget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091" marR="34091" marT="0" marB="0"/>
                </a:tc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 marL="34091" marR="34091" marT="0" marB="0">
                    <a:solidFill>
                      <a:srgbClr val="73AF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effectLst/>
                          <a:latin typeface="+mn-lt"/>
                        </a:rPr>
                        <a:t>R3 996 000 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rgbClr val="73AF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800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58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821E2-D9D5-467A-8C03-362A5581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Grande" charset="0"/>
                <a:ea typeface="MS PGothic" charset="0"/>
                <a:cs typeface="MS PGothic" charset="0"/>
              </a:rPr>
              <a:t>Emerging Contractor Development Programme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B6293A8-C8E9-4973-8EDB-C6D98DFEE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13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807AA4-AF55-4AB9-B534-63F457406E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980728"/>
            <a:ext cx="8597205" cy="5256584"/>
          </a:xfrm>
        </p:spPr>
        <p:txBody>
          <a:bodyPr>
            <a:normAutofit/>
          </a:bodyPr>
          <a:lstStyle/>
          <a:p>
            <a:pPr marL="0" lvl="1" indent="0">
              <a:lnSpc>
                <a:spcPct val="150000"/>
              </a:lnSpc>
              <a:buNone/>
              <a:defRPr/>
            </a:pPr>
            <a:r>
              <a:rPr lang="en-US" b="1" dirty="0"/>
              <a:t>National Contractor Development Programme (</a:t>
            </a:r>
            <a:r>
              <a:rPr lang="en-US" b="1" dirty="0" err="1"/>
              <a:t>NCDP</a:t>
            </a:r>
            <a:r>
              <a:rPr lang="en-US" b="1" dirty="0"/>
              <a:t>)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500" b="0" dirty="0"/>
              <a:t>A programme that aims to achieve targeted developmental outcomes that improve a contractor: </a:t>
            </a:r>
          </a:p>
          <a:p>
            <a:pPr marL="645750" lvl="2" indent="-285750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500" dirty="0"/>
              <a:t>Grading status;</a:t>
            </a:r>
          </a:p>
          <a:p>
            <a:pPr marL="645750" lvl="2" indent="-285750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500" dirty="0"/>
              <a:t>Performance and quality;</a:t>
            </a:r>
          </a:p>
          <a:p>
            <a:pPr marL="645750" lvl="2" indent="-285750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500" dirty="0"/>
              <a:t>Equity and targeted ownership.</a:t>
            </a:r>
          </a:p>
          <a:p>
            <a:pPr marL="645750" lvl="2" indent="-285750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sz="1500" dirty="0"/>
          </a:p>
          <a:p>
            <a:pPr lvl="1">
              <a:lnSpc>
                <a:spcPct val="150000"/>
              </a:lnSpc>
              <a:defRPr/>
            </a:pPr>
            <a:r>
              <a:rPr lang="en-US"/>
              <a:t>Number </a:t>
            </a:r>
            <a:r>
              <a:rPr lang="en-US" dirty="0"/>
              <a:t>of emerging contractors on our framework – 64 contractors.</a:t>
            </a:r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marL="645750" lvl="2" indent="-285750" algn="just"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endParaRPr lang="en-US" dirty="0"/>
          </a:p>
          <a:p>
            <a:pPr lvl="2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marL="0" lvl="1" indent="0">
              <a:lnSpc>
                <a:spcPct val="150000"/>
              </a:lnSpc>
              <a:buNone/>
            </a:pPr>
            <a:endParaRPr lang="en-US" b="1" dirty="0"/>
          </a:p>
          <a:p>
            <a:pPr marL="0" lvl="1" indent="0">
              <a:lnSpc>
                <a:spcPct val="150000"/>
              </a:lnSpc>
              <a:buNone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xmlns="" id="{5261718F-9B2E-4083-828E-9693E5316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1917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283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Placeholder 6">
            <a:extLst>
              <a:ext uri="{FF2B5EF4-FFF2-40B4-BE49-F238E27FC236}">
                <a16:creationId xmlns:a16="http://schemas.microsoft.com/office/drawing/2014/main" xmlns="" id="{8E00102A-95F1-4D03-996D-DB2DF7EB05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b="1" dirty="0"/>
              <a:t>Thank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0000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Placeholder 6">
            <a:extLst>
              <a:ext uri="{FF2B5EF4-FFF2-40B4-BE49-F238E27FC236}">
                <a16:creationId xmlns:a16="http://schemas.microsoft.com/office/drawing/2014/main" xmlns="" id="{8E00102A-95F1-4D03-996D-DB2DF7EB05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Women &amp; Youth in Construction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3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562253" cy="720080"/>
          </a:xfrm>
        </p:spPr>
        <p:txBody>
          <a:bodyPr/>
          <a:lstStyle/>
          <a:p>
            <a:r>
              <a:rPr lang="en-GB" altLang="en-US" sz="3200" dirty="0"/>
              <a:t>Women &amp; Youth in Construction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9EC207-5DDD-4581-A587-CC7244944ADA}"/>
              </a:ext>
            </a:extLst>
          </p:cNvPr>
          <p:cNvSpPr/>
          <p:nvPr/>
        </p:nvSpPr>
        <p:spPr>
          <a:xfrm>
            <a:off x="323528" y="898635"/>
            <a:ext cx="82296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Z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EBE80C-3E73-4D0B-A6CB-035F2BCD96E5}"/>
              </a:ext>
            </a:extLst>
          </p:cNvPr>
          <p:cNvSpPr/>
          <p:nvPr/>
        </p:nvSpPr>
        <p:spPr>
          <a:xfrm>
            <a:off x="251520" y="1245619"/>
            <a:ext cx="8229600" cy="4551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defRPr/>
            </a:pPr>
            <a:r>
              <a:rPr lang="en-US" b="1" dirty="0"/>
              <a:t>APP Indicators for women and youth in construction 2020/21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2EDA6FD-64DA-4C6A-8272-B66FB0024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25817"/>
              </p:ext>
            </p:extLst>
          </p:nvPr>
        </p:nvGraphicFramePr>
        <p:xfrm>
          <a:off x="51261" y="1939362"/>
          <a:ext cx="9025711" cy="336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449">
                  <a:extLst>
                    <a:ext uri="{9D8B030D-6E8A-4147-A177-3AD203B41FA5}">
                      <a16:colId xmlns:a16="http://schemas.microsoft.com/office/drawing/2014/main" xmlns="" val="1017452400"/>
                    </a:ext>
                  </a:extLst>
                </a:gridCol>
                <a:gridCol w="5089391">
                  <a:extLst>
                    <a:ext uri="{9D8B030D-6E8A-4147-A177-3AD203B41FA5}">
                      <a16:colId xmlns:a16="http://schemas.microsoft.com/office/drawing/2014/main" xmlns="" val="2590610968"/>
                    </a:ext>
                  </a:extLst>
                </a:gridCol>
                <a:gridCol w="1570871">
                  <a:extLst>
                    <a:ext uri="{9D8B030D-6E8A-4147-A177-3AD203B41FA5}">
                      <a16:colId xmlns:a16="http://schemas.microsoft.com/office/drawing/2014/main" xmlns="" val="2133833364"/>
                    </a:ext>
                  </a:extLst>
                </a:gridCol>
              </a:tblGrid>
              <a:tr h="6875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/>
                        <a:t>Output Indicators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Annual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84807"/>
                  </a:ext>
                </a:extLst>
              </a:tr>
              <a:tr h="1101394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Access to adequate housing and empowerment opportunities for citizens in the Western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the amount spent on designated groups paid to contractors with women representation, within the housing sector by 31 March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78188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the amount spent on designated groups paid to contractors with youth representation, within the housing sector by 31 March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348778"/>
                  </a:ext>
                </a:extLst>
              </a:tr>
              <a:tr h="49279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young people trained by 31 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073825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87918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4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562253" cy="720080"/>
          </a:xfrm>
        </p:spPr>
        <p:txBody>
          <a:bodyPr/>
          <a:lstStyle/>
          <a:p>
            <a:r>
              <a:rPr lang="en-GB" altLang="en-US" sz="3200" dirty="0"/>
              <a:t>Women &amp; Youth in Construction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9EC207-5DDD-4581-A587-CC7244944ADA}"/>
              </a:ext>
            </a:extLst>
          </p:cNvPr>
          <p:cNvSpPr/>
          <p:nvPr/>
        </p:nvSpPr>
        <p:spPr>
          <a:xfrm>
            <a:off x="323528" y="898635"/>
            <a:ext cx="82296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Z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EBE80C-3E73-4D0B-A6CB-035F2BCD96E5}"/>
              </a:ext>
            </a:extLst>
          </p:cNvPr>
          <p:cNvSpPr/>
          <p:nvPr/>
        </p:nvSpPr>
        <p:spPr>
          <a:xfrm>
            <a:off x="251520" y="1196752"/>
            <a:ext cx="8229600" cy="4542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defRPr/>
            </a:pPr>
            <a:r>
              <a:rPr lang="en-US" b="1" dirty="0"/>
              <a:t>Actual delivery for women and youth in construction for 2019/20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2EDA6FD-64DA-4C6A-8272-B66FB0024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5121594"/>
              </p:ext>
            </p:extLst>
          </p:nvPr>
        </p:nvGraphicFramePr>
        <p:xfrm>
          <a:off x="101336" y="1849460"/>
          <a:ext cx="8935160" cy="421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331">
                  <a:extLst>
                    <a:ext uri="{9D8B030D-6E8A-4147-A177-3AD203B41FA5}">
                      <a16:colId xmlns:a16="http://schemas.microsoft.com/office/drawing/2014/main" xmlns="" val="1017452400"/>
                    </a:ext>
                  </a:extLst>
                </a:gridCol>
                <a:gridCol w="3219249">
                  <a:extLst>
                    <a:ext uri="{9D8B030D-6E8A-4147-A177-3AD203B41FA5}">
                      <a16:colId xmlns:a16="http://schemas.microsoft.com/office/drawing/2014/main" xmlns="" val="2590610968"/>
                    </a:ext>
                  </a:extLst>
                </a:gridCol>
                <a:gridCol w="1154557">
                  <a:extLst>
                    <a:ext uri="{9D8B030D-6E8A-4147-A177-3AD203B41FA5}">
                      <a16:colId xmlns:a16="http://schemas.microsoft.com/office/drawing/2014/main" xmlns="" val="2133833364"/>
                    </a:ext>
                  </a:extLst>
                </a:gridCol>
                <a:gridCol w="1136481">
                  <a:extLst>
                    <a:ext uri="{9D8B030D-6E8A-4147-A177-3AD203B41FA5}">
                      <a16:colId xmlns:a16="http://schemas.microsoft.com/office/drawing/2014/main" xmlns="" val="2166058860"/>
                    </a:ext>
                  </a:extLst>
                </a:gridCol>
                <a:gridCol w="1403542">
                  <a:extLst>
                    <a:ext uri="{9D8B030D-6E8A-4147-A177-3AD203B41FA5}">
                      <a16:colId xmlns:a16="http://schemas.microsoft.com/office/drawing/2014/main" xmlns="" val="1666859901"/>
                    </a:ext>
                  </a:extLst>
                </a:gridCol>
              </a:tblGrid>
              <a:tr h="691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400" dirty="0"/>
                        <a:t>Output Indicators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Annual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Actual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Expenditure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84807"/>
                  </a:ext>
                </a:extLst>
              </a:tr>
              <a:tr h="1747466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dirty="0"/>
                        <a:t>Access to adequate housing and empowerment opportunities for citizens in the Western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the amount spent on designated groups paid to contractors with women representation, within the housing sector by 31 March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R206 215 701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78188"/>
                  </a:ext>
                </a:extLst>
              </a:tr>
              <a:tr h="17323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 of the amount spent on designated groups paid to contractors with youth representation, within the housing sector by 31 March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R44 990 643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34877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116136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Placeholder 6">
            <a:extLst>
              <a:ext uri="{FF2B5EF4-FFF2-40B4-BE49-F238E27FC236}">
                <a16:creationId xmlns:a16="http://schemas.microsoft.com/office/drawing/2014/main" xmlns="" id="{8E00102A-95F1-4D03-996D-DB2DF7EB05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Public &amp; Private Partnerships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5399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6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562253" cy="720080"/>
          </a:xfrm>
        </p:spPr>
        <p:txBody>
          <a:bodyPr/>
          <a:lstStyle/>
          <a:p>
            <a:r>
              <a:rPr lang="en-GB" altLang="en-US" sz="3200" dirty="0"/>
              <a:t>Public &amp; Private Partnerships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9EC207-5DDD-4581-A587-CC7244944ADA}"/>
              </a:ext>
            </a:extLst>
          </p:cNvPr>
          <p:cNvSpPr/>
          <p:nvPr/>
        </p:nvSpPr>
        <p:spPr>
          <a:xfrm>
            <a:off x="323528" y="898635"/>
            <a:ext cx="82296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Z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EBE80C-3E73-4D0B-A6CB-035F2BCD96E5}"/>
              </a:ext>
            </a:extLst>
          </p:cNvPr>
          <p:cNvSpPr/>
          <p:nvPr/>
        </p:nvSpPr>
        <p:spPr>
          <a:xfrm>
            <a:off x="323528" y="1076866"/>
            <a:ext cx="8229600" cy="503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defRPr/>
            </a:pPr>
            <a:r>
              <a:rPr lang="en-US" sz="1600" dirty="0"/>
              <a:t>Current public partnerships include:</a:t>
            </a:r>
          </a:p>
          <a:p>
            <a:pPr marL="180000" lvl="1" indent="-180000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b="1" dirty="0"/>
              <a:t> </a:t>
            </a:r>
            <a:r>
              <a:rPr lang="en-US" sz="1600" b="1" dirty="0" err="1"/>
              <a:t>NHBRC</a:t>
            </a:r>
            <a:endParaRPr lang="en-US" sz="1600" b="1" dirty="0"/>
          </a:p>
          <a:p>
            <a:pPr marL="742950" lvl="2" indent="-285750">
              <a:lnSpc>
                <a:spcPct val="150000"/>
              </a:lnSpc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MoU was signed between the Department and the </a:t>
            </a:r>
            <a:r>
              <a:rPr lang="en-US" sz="1600" dirty="0" err="1"/>
              <a:t>NHBRC</a:t>
            </a:r>
            <a:r>
              <a:rPr lang="en-US" sz="1600" dirty="0"/>
              <a:t> in August 2019;</a:t>
            </a:r>
          </a:p>
          <a:p>
            <a:pPr marL="742950" lvl="2" indent="-285750">
              <a:lnSpc>
                <a:spcPct val="150000"/>
              </a:lnSpc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The </a:t>
            </a:r>
            <a:r>
              <a:rPr lang="en-US" sz="1600" dirty="0" err="1"/>
              <a:t>NHBRC</a:t>
            </a:r>
            <a:r>
              <a:rPr lang="en-US" sz="1600" dirty="0"/>
              <a:t> provides accredited theory and </a:t>
            </a:r>
            <a:r>
              <a:rPr lang="en-US" sz="1600" dirty="0" err="1"/>
              <a:t>SAQA</a:t>
            </a:r>
            <a:r>
              <a:rPr lang="en-US" sz="1600" dirty="0"/>
              <a:t> aligned training; </a:t>
            </a:r>
          </a:p>
          <a:p>
            <a:pPr marL="742950" lvl="2" indent="-285750">
              <a:lnSpc>
                <a:spcPct val="150000"/>
              </a:lnSpc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Uses construction sites as a conduit for practical experiential learning;</a:t>
            </a:r>
          </a:p>
          <a:p>
            <a:pPr marL="284163" lvl="2" indent="-284163">
              <a:lnSpc>
                <a:spcPct val="150000"/>
              </a:lnSpc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b="1" dirty="0"/>
              <a:t>Construction SETA</a:t>
            </a:r>
          </a:p>
          <a:p>
            <a:pPr marL="742950" lvl="3" indent="-285750">
              <a:lnSpc>
                <a:spcPct val="150000"/>
              </a:lnSpc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US" sz="1600" dirty="0"/>
              <a:t>Apprenticeship funding</a:t>
            </a:r>
          </a:p>
          <a:p>
            <a:pPr marL="180000" lvl="1" indent="-180000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dirty="0"/>
              <a:t>Discussions were also held with the  Department of Economic Development and Tourism; </a:t>
            </a:r>
          </a:p>
          <a:p>
            <a:pPr marL="180000" lvl="1" indent="-180000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dirty="0"/>
              <a:t>The Department is also exploring partnerships with private partners who are already providing support to women, youth and emerging contractors.</a:t>
            </a:r>
          </a:p>
          <a:p>
            <a:pPr marL="180000" lvl="1" indent="-180000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buBlip>
                <a:blip r:embed="rId4"/>
              </a:buBlip>
              <a:defRPr/>
            </a:pPr>
            <a:endParaRPr lang="en-US" sz="1600" dirty="0"/>
          </a:p>
          <a:p>
            <a:pPr marL="0" lvl="1">
              <a:lnSpc>
                <a:spcPct val="150000"/>
              </a:lnSpc>
              <a:spcBef>
                <a:spcPts val="300"/>
              </a:spcBef>
              <a:buClr>
                <a:srgbClr val="002060"/>
              </a:buClr>
              <a:defRPr/>
            </a:pP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3576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Placeholder 6">
            <a:extLst>
              <a:ext uri="{FF2B5EF4-FFF2-40B4-BE49-F238E27FC236}">
                <a16:creationId xmlns:a16="http://schemas.microsoft.com/office/drawing/2014/main" xmlns="" id="{8E00102A-95F1-4D03-996D-DB2DF7EB05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1188" y="2276475"/>
            <a:ext cx="8281987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b="1" dirty="0"/>
              <a:t>Training and Awareness Programmes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4614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>
                <a:solidFill>
                  <a:srgbClr val="003399"/>
                </a:solidFill>
              </a:rPr>
              <a:pPr/>
              <a:t>8</a:t>
            </a:fld>
            <a:endParaRPr lang="en-ZA" dirty="0">
              <a:solidFill>
                <a:srgbClr val="0033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4003" y="116632"/>
            <a:ext cx="3393901" cy="720080"/>
          </a:xfrm>
        </p:spPr>
        <p:txBody>
          <a:bodyPr/>
          <a:lstStyle/>
          <a:p>
            <a:r>
              <a:rPr lang="en-ZA" sz="3000" dirty="0"/>
              <a:t>Training Initiatives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9EC207-5DDD-4581-A587-CC7244944ADA}"/>
              </a:ext>
            </a:extLst>
          </p:cNvPr>
          <p:cNvSpPr/>
          <p:nvPr/>
        </p:nvSpPr>
        <p:spPr>
          <a:xfrm>
            <a:off x="323528" y="980728"/>
            <a:ext cx="8229600" cy="15228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>
              <a:lnSpc>
                <a:spcPct val="150000"/>
              </a:lnSpc>
              <a:buClr>
                <a:srgbClr val="002060"/>
              </a:buClr>
              <a:defRPr/>
            </a:pPr>
            <a:r>
              <a:rPr lang="en-US" sz="1600" b="1" dirty="0"/>
              <a:t>The Youth in Human Settlements Program </a:t>
            </a:r>
            <a:r>
              <a:rPr lang="en-US" sz="1600" dirty="0"/>
              <a:t> </a:t>
            </a:r>
          </a:p>
          <a:p>
            <a:pPr marL="180000" lvl="1" indent="-180000">
              <a:lnSpc>
                <a:spcPct val="150000"/>
              </a:lnSpc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dirty="0"/>
              <a:t>It entices and promotes the participation of young people between the ages of 18 and 35 to actively participate in the Built Environment;</a:t>
            </a:r>
          </a:p>
          <a:p>
            <a:pPr marL="180000" lvl="1" indent="-180000">
              <a:lnSpc>
                <a:spcPct val="150000"/>
              </a:lnSpc>
              <a:buClr>
                <a:srgbClr val="002060"/>
              </a:buClr>
              <a:buBlip>
                <a:blip r:embed="rId4"/>
              </a:buBlip>
              <a:defRPr/>
            </a:pPr>
            <a:r>
              <a:rPr lang="en-US" sz="1600" dirty="0"/>
              <a:t>Learners remunerated at </a:t>
            </a:r>
            <a:r>
              <a:rPr lang="en-US" sz="1600" dirty="0" err="1"/>
              <a:t>EPWP</a:t>
            </a:r>
            <a:r>
              <a:rPr lang="en-US" sz="1600" dirty="0"/>
              <a:t> rates for a minimum period of six months</a:t>
            </a:r>
            <a:r>
              <a:rPr lang="en-ZA" sz="1600" dirty="0"/>
              <a:t>.</a:t>
            </a:r>
            <a:endParaRPr lang="en-US" sz="16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9D34C575-B763-4147-8BFB-01AF661603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963854295"/>
              </p:ext>
            </p:extLst>
          </p:nvPr>
        </p:nvGraphicFramePr>
        <p:xfrm>
          <a:off x="115763" y="2420888"/>
          <a:ext cx="8776717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175680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8821E2-D9D5-467A-8C03-362A5581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Training Initiatives cont.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B6293A8-C8E9-4973-8EDB-C6D98DFEE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6807AA4-AF55-4AB9-B534-63F457406E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908720"/>
            <a:ext cx="8597205" cy="5256584"/>
          </a:xfrm>
        </p:spPr>
        <p:txBody>
          <a:bodyPr>
            <a:normAutofit/>
          </a:bodyPr>
          <a:lstStyle/>
          <a:p>
            <a:pPr marL="0" lvl="1" indent="0">
              <a:lnSpc>
                <a:spcPct val="150000"/>
              </a:lnSpc>
              <a:buNone/>
            </a:pPr>
            <a:r>
              <a:rPr lang="en-US" b="1" dirty="0"/>
              <a:t>Graduate Internship Programme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Appoints graduate interns within the built environment and finance to be employed by the  Department: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Town Planners;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Civil Engineers/technicians/technologists;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Project Managers;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dirty="0"/>
              <a:t>Finance.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For the 2020/21 financial year, the Department approved the placement of 36 graduate interns</a:t>
            </a:r>
          </a:p>
          <a:p>
            <a:pPr marL="180000" lvl="2" indent="0">
              <a:lnSpc>
                <a:spcPct val="150000"/>
              </a:lnSpc>
              <a:buNone/>
              <a:defRPr/>
            </a:pPr>
            <a:r>
              <a:rPr lang="en-US" dirty="0"/>
              <a:t> </a:t>
            </a:r>
          </a:p>
          <a:p>
            <a:pPr marL="180000" lvl="2" indent="0">
              <a:lnSpc>
                <a:spcPct val="150000"/>
              </a:lnSpc>
              <a:buNone/>
              <a:defRPr/>
            </a:pPr>
            <a:endParaRPr lang="en-US" dirty="0"/>
          </a:p>
          <a:p>
            <a:pPr marL="180000" lvl="2" indent="0">
              <a:lnSpc>
                <a:spcPct val="150000"/>
              </a:lnSpc>
              <a:buNone/>
              <a:defRPr/>
            </a:pPr>
            <a:endParaRPr lang="en-US" dirty="0"/>
          </a:p>
          <a:p>
            <a:pPr lvl="2">
              <a:lnSpc>
                <a:spcPct val="150000"/>
              </a:lnSpc>
              <a:defRPr/>
            </a:pPr>
            <a:endParaRPr lang="en-US" dirty="0"/>
          </a:p>
          <a:p>
            <a:pPr lvl="1">
              <a:lnSpc>
                <a:spcPct val="150000"/>
              </a:lnSpc>
              <a:defRPr/>
            </a:pPr>
            <a:endParaRPr lang="en-US" dirty="0"/>
          </a:p>
          <a:p>
            <a:pPr marL="0" lvl="1" indent="0">
              <a:lnSpc>
                <a:spcPct val="150000"/>
              </a:lnSpc>
              <a:buNone/>
            </a:pPr>
            <a:endParaRPr lang="en-US" b="1" dirty="0"/>
          </a:p>
          <a:p>
            <a:pPr marL="0" lvl="1" indent="0">
              <a:lnSpc>
                <a:spcPct val="150000"/>
              </a:lnSpc>
              <a:buNone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4447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ZObwCXmMY6v2a70BuqGI9DoUBkFlWLIQIgb7user9La04mv6A6L3EulvItPmUJo6qQdvk6NXfI1EFJ+YO8p5Vbtvx3KQ9haeEfSg/iOFIDDttg8RN9ZDwwLY8xOfJllqmTX9uJR2UU4ENRDji8btMqMW4wkxv6Jc1XcDQq0NS4w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eRCA8Zcz7xuLKSp6Y3nAt6RaEx7hC40u"/>
  <p:tag name="SMARTBOX_SB8" val="jG+Z6/alwIWig6TypNRlUQ=="/>
  <p:tag name="SMARTBOX_SB7" val="SREosMWFxncNPJQGtk/B/A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eRCA8Zcz7xuLKSp6Y3nAt6RaEx7hC40u"/>
  <p:tag name="SMARTBOX_SB8" val="jG+Z6/alwIWig6TypNRlUQ=="/>
  <p:tag name="SMARTBOX_SB7" val="SREosMWFxncNPJQGtk/B/A==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eRCA8Zcz7xuLKSp6Y3nAt6RaEx7hC40u"/>
  <p:tag name="SMARTBOX_SB8" val="jG+Z6/alwIWig6TypNRlUQ=="/>
  <p:tag name="SMARTBOX_SB7" val="SREosMWFxncNPJQGtk/B/A==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eRCA8Zcz7xuLKSp6Y3nAt6RaEx7hC40u"/>
  <p:tag name="SMARTBOX_SB8" val="jG+Z6/alwIWig6TypNRlUQ=="/>
  <p:tag name="SMARTBOX_SB7" val="SREosMWFxncNPJQGtk/B/A==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kgf6QsQMytz7XQAXBkU45hJoGkBVdF3e"/>
  <p:tag name="SMARTBOX_SB8" val="tTCkwJn3A4ske96X0njIiQ=="/>
  <p:tag name="SMARTBOX_SB7" val="owjU+t/i5LxMWfmvLPlZKw=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heme/theme1.xml><?xml version="1.0" encoding="utf-8"?>
<a:theme xmlns:a="http://schemas.openxmlformats.org/drawingml/2006/main" name="Western Cape Government Master Template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3D00909C9F843B6EB2FCE2D782FB9" ma:contentTypeVersion="15" ma:contentTypeDescription="Create a new document." ma:contentTypeScope="" ma:versionID="4e19934bc2e0bacccba8035c343ec02f">
  <xsd:schema xmlns:xsd="http://www.w3.org/2001/XMLSchema" xmlns:xs="http://www.w3.org/2001/XMLSchema" xmlns:p="http://schemas.microsoft.com/office/2006/metadata/properties" xmlns:ns1="http://schemas.microsoft.com/sharepoint/v3" xmlns:ns3="51998dd3-739d-46cc-b0b3-2c06b7953d6d" xmlns:ns4="3a7ef63a-d523-41ac-a86e-a4210a62acab" targetNamespace="http://schemas.microsoft.com/office/2006/metadata/properties" ma:root="true" ma:fieldsID="277df7c9ba8f11258cfb8756edb3f458" ns1:_="" ns3:_="" ns4:_="">
    <xsd:import namespace="http://schemas.microsoft.com/sharepoint/v3"/>
    <xsd:import namespace="51998dd3-739d-46cc-b0b3-2c06b7953d6d"/>
    <xsd:import namespace="3a7ef63a-d523-41ac-a86e-a4210a62ac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98dd3-739d-46cc-b0b3-2c06b7953d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ef63a-d523-41ac-a86e-a4210a62ac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E1A74F-EB44-410C-A857-58596F789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998dd3-739d-46cc-b0b3-2c06b7953d6d"/>
    <ds:schemaRef ds:uri="3a7ef63a-d523-41ac-a86e-a4210a62a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48B3E-3163-41BB-B44E-D1FDED8B62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F2FA74-FB88-4F72-B21B-563CCAF888A0}">
  <ds:schemaRefs>
    <ds:schemaRef ds:uri="http://schemas.microsoft.com/office/2006/documentManagement/types"/>
    <ds:schemaRef ds:uri="http://purl.org/dc/terms/"/>
    <ds:schemaRef ds:uri="51998dd3-739d-46cc-b0b3-2c06b7953d6d"/>
    <ds:schemaRef ds:uri="http://schemas.microsoft.com/sharepoint/v3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a7ef63a-d523-41ac-a86e-a4210a62aca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19921</TotalTime>
  <Words>886</Words>
  <Application>Microsoft Office PowerPoint</Application>
  <PresentationFormat>On-screen Show (4:3)</PresentationFormat>
  <Paragraphs>298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Western Cape Government Master Template</vt:lpstr>
      <vt:lpstr>think-cell Slide</vt:lpstr>
      <vt:lpstr>STANDING COMMITTEE ON HUMAN SETTLEMENTS</vt:lpstr>
      <vt:lpstr>Slide 2</vt:lpstr>
      <vt:lpstr>Women &amp; Youth in Construction</vt:lpstr>
      <vt:lpstr>Women &amp; Youth in Construction</vt:lpstr>
      <vt:lpstr>Slide 5</vt:lpstr>
      <vt:lpstr>Public &amp; Private Partnerships</vt:lpstr>
      <vt:lpstr>Slide 7</vt:lpstr>
      <vt:lpstr>Training Initiatives </vt:lpstr>
      <vt:lpstr>Training Initiatives cont.</vt:lpstr>
      <vt:lpstr>Recruitment and Selection</vt:lpstr>
      <vt:lpstr>YiHS Performance 2019/20</vt:lpstr>
      <vt:lpstr>Planned Youth training &amp; Job creation opportunities 2020/21</vt:lpstr>
      <vt:lpstr>Emerging Contractor Development Programme </vt:lpstr>
      <vt:lpstr>Slide 14</vt:lpstr>
    </vt:vector>
  </TitlesOfParts>
  <Company>Western Cape Government (WCG)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Master Template</dc:title>
  <dc:creator>Carol Avenant</dc:creator>
  <cp:keywords>POTX</cp:keywords>
  <cp:lastModifiedBy>USER</cp:lastModifiedBy>
  <cp:revision>396</cp:revision>
  <cp:lastPrinted>2020-10-09T11:47:25Z</cp:lastPrinted>
  <dcterms:created xsi:type="dcterms:W3CDTF">2012-02-25T20:29:17Z</dcterms:created>
  <dcterms:modified xsi:type="dcterms:W3CDTF">2020-10-14T11:01:56Z</dcterms:modified>
  <cp:category>CI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0x010100F053D00909C9F843B6EB2FCE2D782FB9</vt:lpwstr>
  </property>
</Properties>
</file>