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380" r:id="rId2"/>
    <p:sldId id="443" r:id="rId3"/>
    <p:sldId id="471" r:id="rId4"/>
    <p:sldId id="462" r:id="rId5"/>
    <p:sldId id="439" r:id="rId6"/>
    <p:sldId id="445" r:id="rId7"/>
    <p:sldId id="446" r:id="rId8"/>
    <p:sldId id="447" r:id="rId9"/>
    <p:sldId id="404" r:id="rId10"/>
    <p:sldId id="477" r:id="rId11"/>
    <p:sldId id="478" r:id="rId12"/>
    <p:sldId id="451" r:id="rId13"/>
    <p:sldId id="480" r:id="rId14"/>
    <p:sldId id="456" r:id="rId15"/>
    <p:sldId id="472" r:id="rId16"/>
    <p:sldId id="467" r:id="rId17"/>
    <p:sldId id="459" r:id="rId18"/>
    <p:sldId id="479" r:id="rId19"/>
    <p:sldId id="42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8E4BC"/>
    <a:srgbClr val="005D2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89803" autoAdjust="0"/>
  </p:normalViewPr>
  <p:slideViewPr>
    <p:cSldViewPr snapToGrid="0" snapToObjects="1">
      <p:cViewPr varScale="1">
        <p:scale>
          <a:sx n="73" d="100"/>
          <a:sy n="7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4EDD1BB-FCAB-4803-A627-4A5A4B26E03E}" type="datetimeFigureOut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87479A-5DB5-4842-9BE3-B90D34F32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ZA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6318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2763" indent="-196850" defTabSz="6318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790575" indent="-157163" defTabSz="6318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106488" indent="-157163" defTabSz="6318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422400" indent="-157163" defTabSz="6318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79600" indent="-157163" defTabSz="631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36800" indent="-157163" defTabSz="631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94000" indent="-157163" defTabSz="631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51200" indent="-157163" defTabSz="6318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1469364-85D9-48C9-94C5-8449FCCFE20B}" type="slidenum">
              <a:rPr lang="en-ZA" altLang="en-US" sz="8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ZA" altLang="en-US" sz="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7479A-5DB5-4842-9BE3-B90D34F32F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5288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7479A-5DB5-4842-9BE3-B90D34F32F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7515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87479A-5DB5-4842-9BE3-B90D34F32F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1124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3A796-D639-4D42-914D-EFBAF07953AB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AB36C-AFF0-42C5-8EAA-F8D2FD25AB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2023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CFFE1-46FD-487C-A4AF-4CBDC25E94BB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43FC-D5FA-456C-8860-913229D65D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713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8A3D6-E6B3-46EC-B4F2-61A9D34A6DD1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AECF-8AC8-4870-BFF6-7EEC95109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950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FCBB3-EFAB-44F2-812F-6809653823FF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416AC-E036-4B16-A391-F7B1B73A59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783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C80FF-FD68-4EB4-B11E-050F97149782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58417-823B-462F-A83D-96BE49D9FB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22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115F-25A0-4630-BED9-436A2F44912A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D791-05A1-423C-955C-6F07CD4425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08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389F-B6BD-436B-B9D8-0FF609B747C1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397A-CF1B-4E74-9018-96FD25D828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0384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39F20-7ED9-4094-BDCC-2FA613D7798A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AC49A-8EF2-4F93-87AB-73A501F13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503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42DD-C748-4B04-BE0B-F59902349177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1929-D6FE-480D-BCCE-A16583A74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8661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47025-AC3F-41B0-944D-07AA24562759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9DB02-98AF-457A-8418-3267DAE2D6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546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1E2D-4F3F-4B76-988C-2A01D6FF10DA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061D0-EA73-4FD0-9667-4BA1CBFD0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48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82FCB3-809E-4F66-8C30-A84DAB6A19F6}" type="datetime1">
              <a:rPr lang="en-US"/>
              <a:pPr>
                <a:defRPr/>
              </a:pPr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A9072-EF0B-4CDD-B9BF-63841A592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C65E35.493B52A0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/>
          <p:cNvSpPr>
            <a:spLocks noGrp="1"/>
          </p:cNvSpPr>
          <p:nvPr>
            <p:ph type="ctrTitle"/>
          </p:nvPr>
        </p:nvSpPr>
        <p:spPr>
          <a:xfrm>
            <a:off x="215900" y="3073400"/>
            <a:ext cx="8072438" cy="1022350"/>
          </a:xfrm>
        </p:spPr>
        <p:txBody>
          <a:bodyPr/>
          <a:lstStyle/>
          <a:p>
            <a:pPr algn="l" eaLnBrk="1" hangingPunct="1">
              <a:defRPr/>
            </a:pPr>
            <a:r>
              <a:rPr lang="en-ZA" altLang="en-US" sz="2341" b="1" dirty="0"/>
              <a:t/>
            </a:r>
            <a:br>
              <a:rPr lang="en-ZA" altLang="en-US" sz="2341" b="1" dirty="0"/>
            </a:br>
            <a:r>
              <a:rPr lang="en-ZA" altLang="en-US" sz="2341" b="1" dirty="0"/>
              <a:t/>
            </a:r>
            <a:br>
              <a:rPr lang="en-ZA" altLang="en-US" sz="2341" b="1" dirty="0"/>
            </a:br>
            <a:endParaRPr lang="en-ZA" altLang="en-US" sz="19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3850" y="4665663"/>
            <a:ext cx="5505450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14338" y="1358900"/>
            <a:ext cx="8416925" cy="35137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sz="20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REPORT ON THE IMPLEMENTATION OF THE NATIONAL SOLAR WATER HEATER PROGRAMME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THE PARLIAMENTARY PORTFOLIO COMMITTEE ON MINERAL RESOURCES AND ENERGY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altLang="en-US" sz="1600" b="1" dirty="0">
              <a:solidFill>
                <a:srgbClr val="005D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ZA" altLang="en-US" sz="20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OCTOBER 2020</a:t>
            </a:r>
            <a:endParaRPr lang="en-ZA" altLang="en-US" sz="20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GB" altLang="en-US" sz="2000" b="1" dirty="0">
              <a:solidFill>
                <a:srgbClr val="005D2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770563"/>
            <a:ext cx="3873500" cy="38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85058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89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en-ZA" sz="1102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312738" y="782638"/>
            <a:ext cx="731335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GB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511" y="847023"/>
            <a:ext cx="7947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 SCHEDULE</a:t>
            </a:r>
            <a:r>
              <a:rPr lang="en-ZA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4326309"/>
              </p:ext>
            </p:extLst>
          </p:nvPr>
        </p:nvGraphicFramePr>
        <p:xfrm>
          <a:off x="346510" y="1291636"/>
          <a:ext cx="8479855" cy="5223664"/>
        </p:xfrm>
        <a:graphic>
          <a:graphicData uri="http://schemas.openxmlformats.org/drawingml/2006/table">
            <a:tbl>
              <a:tblPr/>
              <a:tblGrid>
                <a:gridCol w="6160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48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4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64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58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53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649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0529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122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89954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355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188713">
                <a:tc gridSpan="11">
                  <a:txBody>
                    <a:bodyPr/>
                    <a:lstStyle/>
                    <a:p>
                      <a:pPr algn="ctr" fontAlgn="b"/>
                      <a:endParaRPr lang="en-ZA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4624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 Company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units Allocated for Installation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(12 Oct - 15 Dec 2020) 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Geysers to be </a:t>
                      </a:r>
                      <a:r>
                        <a:rPr lang="en-ZA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installed </a:t>
                      </a:r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day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ZA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</a:t>
                      </a:r>
                      <a:r>
                        <a:rPr lang="en-ZA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 per month</a:t>
                      </a:r>
                      <a:endParaRPr lang="en-ZA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2176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days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12-30 Oct (15 days)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(21 days)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1-15Dec (11 days)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4433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Northern Cape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 Plaatje 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Mbalisto Energy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2079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Emthanjeni 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Gubhuza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335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322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733">
                <a:tc rowSpan="5"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 West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Mahikeng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Swing Trading 458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Thunzi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of Matlosana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Thunzi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7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Swing Trading 458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JB Marks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Seabelo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4433">
                <a:tc rowSpan="8"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Cape</a:t>
                      </a:r>
                    </a:p>
                  </a:txBody>
                  <a:tcPr marL="6959" marR="6959" marT="69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 of Cape Town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Woesa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Swartland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Matzikama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Bitou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Cape Agulhas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Woesa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223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4433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Mossel Bay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759</a:t>
                      </a:r>
                    </a:p>
                  </a:txBody>
                  <a:tcPr marL="6959" marR="6959" marT="69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255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27260" y="712269"/>
            <a:ext cx="7673742" cy="606392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eaLnBrk="0" hangingPunct="0">
              <a:lnSpc>
                <a:spcPct val="100000"/>
              </a:lnSpc>
            </a:pPr>
            <a:r>
              <a:rPr lang="en-ZA" sz="2400" b="1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INSTALLATION SCHEDULE</a:t>
            </a:r>
            <a:r>
              <a:rPr lang="en-ZA" sz="2400" dirty="0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8990359"/>
              </p:ext>
            </p:extLst>
          </p:nvPr>
        </p:nvGraphicFramePr>
        <p:xfrm>
          <a:off x="327258" y="1318664"/>
          <a:ext cx="8460606" cy="5413175"/>
        </p:xfrm>
        <a:graphic>
          <a:graphicData uri="http://schemas.openxmlformats.org/drawingml/2006/table">
            <a:tbl>
              <a:tblPr/>
              <a:tblGrid>
                <a:gridCol w="6545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45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817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1226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3739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085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844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1981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8816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61216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227088">
                <a:tc gridSpan="11">
                  <a:txBody>
                    <a:bodyPr/>
                    <a:lstStyle/>
                    <a:p>
                      <a:pPr algn="ctr" fontAlgn="b"/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3193"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Province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 Company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units Allocated for Installation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Period (12 Oct - 15 Dec 2020)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of Geysers to be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installed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day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</a:t>
                      </a:r>
                      <a:r>
                        <a:rPr lang="en-ZA" sz="9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period in months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572"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days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12-30 Oct (15 days)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(21 days)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1-15Dec (11 days)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4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Cape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Makana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Mbalisto Energy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Elundini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Gubhuza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82607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Kwa Zulu </a:t>
                      </a:r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Natal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Ethekwini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Swing Trading 458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2276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Makana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Mbalisto Energy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1366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Time Traiding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Mpofana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Gubhuza </a:t>
                      </a:r>
                      <a:r>
                        <a:rPr lang="en-ZA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Trading</a:t>
                      </a:r>
                      <a:endParaRPr lang="en-ZA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1852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433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1852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9248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Gauteng 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Tshwane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Mbalisto Energy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605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444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Ekurhuleni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Emzansi Consulting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1942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1942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2487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Z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Limpopo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Polokwane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Lebone Engineering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248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Thunzi Consulting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463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82607"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 Swing Trading 458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414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580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304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1297</a:t>
                      </a:r>
                    </a:p>
                  </a:txBody>
                  <a:tcPr marL="7144" marR="7144" marT="714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92487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ZA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008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05" y="685801"/>
            <a:ext cx="8540918" cy="557784"/>
          </a:xfrm>
        </p:spPr>
        <p:txBody>
          <a:bodyPr/>
          <a:lstStyle/>
          <a:p>
            <a:r>
              <a:rPr lang="en-ZA" sz="1800" b="1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Training OF LEARNERS IN PARTICIPATING MUNICIPALITIES</a:t>
            </a:r>
            <a:endParaRPr lang="en-ZA" sz="1800" b="1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7867" y="6527198"/>
            <a:ext cx="2057400" cy="365125"/>
          </a:xfrm>
        </p:spPr>
        <p:txBody>
          <a:bodyPr/>
          <a:lstStyle/>
          <a:p>
            <a:pPr algn="l"/>
            <a:fld id="{267CA16B-2270-4075-946D-C5E44CAECAC0}" type="slidenum">
              <a:rPr lang="en-ZA" smtClean="0"/>
              <a:pPr algn="l"/>
              <a:t>12</a:t>
            </a:fld>
            <a:endParaRPr lang="en-ZA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342613" y="1362456"/>
            <a:ext cx="8444771" cy="516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4290" rIns="0" bIns="3429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b="1" kern="1200" smtClean="0">
                <a:solidFill>
                  <a:srgbClr val="014C9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Z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Z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dates: All learner lists have been signed off by the DEL in compliance with Unemployment Insurance Fund (UIF). </a:t>
            </a:r>
            <a:r>
              <a:rPr lang="en-ZA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</a:t>
            </a:r>
            <a:r>
              <a:rPr lang="en-ZA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Training Implementation </a:t>
            </a:r>
            <a:r>
              <a:rPr lang="en-ZA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 by CEF and Energy and Water SETA was conducted on </a:t>
            </a:r>
            <a:r>
              <a:rPr lang="en-ZA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en-ZA" sz="1400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ZA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</a:t>
            </a:r>
            <a:r>
              <a:rPr lang="en-ZA" sz="140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 2020. Training Implementation Plans have been submitted to EWSETA for consolidation into one Master  / Integrated Plan </a:t>
            </a:r>
            <a:endParaRPr lang="en-ZA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readiness and notification </a:t>
            </a:r>
            <a:r>
              <a:rPr lang="en-ZA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- 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Mahikeng Municipality: 27</a:t>
            </a:r>
            <a:r>
              <a:rPr lang="en-ZA" sz="15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/28</a:t>
            </a:r>
            <a:r>
              <a:rPr lang="en-ZA" sz="15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 2020. Training commenced on </a:t>
            </a:r>
            <a:r>
              <a:rPr lang="en-ZA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31 August 2020 </a:t>
            </a: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30 learners completed training.  The 2</a:t>
            </a:r>
            <a:r>
              <a:rPr lang="en-ZA" sz="15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 started on </a:t>
            </a:r>
            <a:r>
              <a:rPr lang="en-ZA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October 2020</a:t>
            </a: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of Matlosana  – Started but the municipality insists on having a group of 60 instead of 50 which is line with Covid</a:t>
            </a:r>
            <a:r>
              <a:rPr lang="en-ZA" sz="15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 requirements;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JB Marks  – no venue that was approved based on the due diligence, 5 venues have been identified. </a:t>
            </a:r>
            <a:endParaRPr lang="en-ZA" sz="15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Polokwane – Training is in progress and completing theoretical next week</a:t>
            </a:r>
            <a:r>
              <a:rPr lang="en-ZA" sz="15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5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Swartland learner training commenced last week and is expected to be completed on 13 &amp; 14 October 2020</a:t>
            </a:r>
            <a:r>
              <a:rPr lang="en-ZA" sz="1500" b="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ZA" sz="15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40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505" y="685801"/>
            <a:ext cx="8540918" cy="557784"/>
          </a:xfrm>
        </p:spPr>
        <p:txBody>
          <a:bodyPr/>
          <a:lstStyle/>
          <a:p>
            <a:r>
              <a:rPr lang="en-ZA" sz="1800" b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ON Training OF LEARNERS IN PARTICIPATING MUNICIPALITIES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7867" y="6527198"/>
            <a:ext cx="2057400" cy="365125"/>
          </a:xfrm>
        </p:spPr>
        <p:txBody>
          <a:bodyPr/>
          <a:lstStyle/>
          <a:p>
            <a:pPr algn="l"/>
            <a:fld id="{267CA16B-2270-4075-946D-C5E44CAECAC0}" type="slidenum">
              <a:rPr lang="en-ZA" smtClean="0"/>
              <a:pPr algn="l"/>
              <a:t>13</a:t>
            </a:fld>
            <a:endParaRPr lang="en-ZA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gray">
          <a:xfrm>
            <a:off x="342613" y="1362456"/>
            <a:ext cx="8444771" cy="5166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4290" rIns="0" bIns="3429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b="1" kern="1200" smtClean="0">
                <a:solidFill>
                  <a:srgbClr val="014C9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ZA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ZA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dates: All learner lists have been signed off by the DEL in compliance with UIF</a:t>
            </a:r>
            <a:endParaRPr lang="en-ZA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of readiness and notification </a:t>
            </a:r>
            <a:r>
              <a:rPr lang="en-ZA" sz="14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ZA" sz="14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learners - 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Tshwane Municipality: 27</a:t>
            </a:r>
            <a:r>
              <a:rPr lang="en-ZA" sz="13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/28</a:t>
            </a:r>
            <a:r>
              <a:rPr lang="en-ZA" sz="13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 2020. Training commences on 31 August 2020 – 30 learners completing this week and 2</a:t>
            </a:r>
            <a:r>
              <a:rPr lang="en-ZA" sz="13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 starting next week);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Mpofana Municipality – Induction in progress;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Makana Municipality – Induction in progress; </a:t>
            </a:r>
            <a:endParaRPr lang="en-ZA" sz="13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Elundini Municipality – Induction in progress;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Mosselbay Municipality – Induction in progress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Elundini Municipality – Induction in progress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Emthanjeni Municipality – Recruitment in progress, training to commence on 5</a:t>
            </a:r>
            <a:r>
              <a:rPr lang="en-ZA" sz="13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2020.</a:t>
            </a:r>
            <a:endParaRPr lang="en-ZA" sz="13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Ethekwini Municipality </a:t>
            </a:r>
            <a:r>
              <a:rPr lang="en-Z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in progress, </a:t>
            </a:r>
            <a:r>
              <a:rPr lang="en-ZA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to commence on 5</a:t>
            </a:r>
            <a:r>
              <a:rPr lang="en-ZA" sz="1300" b="1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3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2020.</a:t>
            </a:r>
            <a:endParaRPr lang="en-ZA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 Plaatje Municipality </a:t>
            </a:r>
            <a:r>
              <a:rPr lang="en-Z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 in progress. Training commences on 5</a:t>
            </a:r>
            <a:r>
              <a:rPr lang="en-ZA" sz="1300" b="1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Cape Aghulas and Matzikama municipalities have very few learners currently being confirmed. Still recruiting.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ZA" sz="13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 other municipalities expected to commence mid October </a:t>
            </a:r>
            <a:r>
              <a:rPr lang="en-ZA" sz="13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ZA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anticipated that training for first phase will be completed 30</a:t>
            </a:r>
            <a:r>
              <a:rPr lang="en-ZA" sz="1400" baseline="30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ZA" sz="1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November 2020.</a:t>
            </a:r>
            <a:endParaRPr lang="en-ZA" sz="1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22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36" y="1357161"/>
            <a:ext cx="8525163" cy="518175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Water quality was found to be too hard in some areas.  Hardness causes scale to build up in tubes, thus affecting the efficiency of heating water by the geysers. </a:t>
            </a:r>
          </a:p>
          <a:p>
            <a:pPr algn="just">
              <a:lnSpc>
                <a:spcPct val="150000"/>
              </a:lnSpc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Integrity of the household roofs.  In some areas, the roof supporting beams were identified as inadequate to hold the weight of the geyser with full of water. </a:t>
            </a:r>
          </a:p>
          <a:p>
            <a:pPr algn="just">
              <a:lnSpc>
                <a:spcPct val="150000"/>
              </a:lnSpc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Cracked walls on the beneficiary houses were identified.  The cracks create a problem in that once a geyser is installed on the roof, the load by the geyser may accelerate the crack. </a:t>
            </a:r>
          </a:p>
          <a:p>
            <a:pPr algn="just">
              <a:lnSpc>
                <a:spcPct val="150000"/>
              </a:lnSpc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 some areas houses with asbestos roofs were identified.  Asbestos has been declared unsafe.</a:t>
            </a:r>
          </a:p>
          <a:p>
            <a:pPr algn="just">
              <a:lnSpc>
                <a:spcPct val="15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 on above challenges</a:t>
            </a: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affected municipalities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are being engaged to replace these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households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with houses that have appropriate roofs.</a:t>
            </a:r>
          </a:p>
          <a:p>
            <a:pPr lvl="1" algn="just">
              <a:lnSpc>
                <a:spcPct val="150000"/>
              </a:lnSpc>
            </a:pP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Municipalities have been given the reports to act on the recommendations.</a:t>
            </a:r>
            <a:endParaRPr lang="en-ZA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Affected municipalities should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enhance potable water treatment process which has financial implications.</a:t>
            </a:r>
          </a:p>
          <a:p>
            <a:pPr lvl="1" algn="just"/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Additional material to support the geyser is required in those identified houses to address </a:t>
            </a:r>
            <a:r>
              <a:rPr lang="en-Z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 </a:t>
            </a:r>
            <a:r>
              <a:rPr lang="en-ZA" sz="1400" dirty="0">
                <a:latin typeface="Arial" panose="020B0604020202020204" pitchFamily="34" charset="0"/>
                <a:cs typeface="Arial" panose="020B0604020202020204" pitchFamily="34" charset="0"/>
              </a:rPr>
              <a:t>high risk.</a:t>
            </a:r>
          </a:p>
          <a:p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19217" y="6538912"/>
            <a:ext cx="2057400" cy="365125"/>
          </a:xfrm>
        </p:spPr>
        <p:txBody>
          <a:bodyPr/>
          <a:lstStyle/>
          <a:p>
            <a:pPr>
              <a:defRPr/>
            </a:pPr>
            <a:fld id="{87DB5635-90FE-448B-A05E-CE61D4F52C93}" type="slidenum">
              <a:rPr lang="en-ZA" altLang="en-US" smtClean="0"/>
              <a:pPr>
                <a:defRPr/>
              </a:pPr>
              <a:t>14</a:t>
            </a:fld>
            <a:endParaRPr lang="en-ZA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4036" y="316816"/>
            <a:ext cx="8525164" cy="938052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INTERVENTIONS (Technical specification)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42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36" y="1357161"/>
            <a:ext cx="8525163" cy="5265020"/>
          </a:xfrm>
        </p:spPr>
        <p:txBody>
          <a:bodyPr/>
          <a:lstStyle/>
          <a:p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Storage payments remain a high risk due to the dispute with the contracted suppliers’ demands, to date 70% of the procured goods have been removed from the suppliers.</a:t>
            </a:r>
          </a:p>
          <a:p>
            <a:r>
              <a:rPr lang="en-Z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Some municipalities are also battling with provision of storage facilities and/or secure storage facilities citing budget constraints;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Unavailability of storage facility or storage with insufficient capacity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no secure storage at municipalities;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Municipalities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budget constraints to provide secure storage facilities are requesting the Department to waive some security measures increases the risks – theft: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Minister’s intervention in some of the disputes has resulted in additional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storage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being made available and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such delivery was significantly enabled.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Generl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is leading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of engaging with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suppliers to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all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pending storage issues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and resolve disputes.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Department &amp; CEF are engaging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affected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municipalities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assessing requests by some municipalities to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waive some security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requirements. </a:t>
            </a:r>
          </a:p>
          <a:p>
            <a:pPr lvl="1">
              <a:defRPr/>
            </a:pP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 a last resort, the Department may have to </a:t>
            </a:r>
            <a:r>
              <a:rPr lang="en-ZA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reallocate </a:t>
            </a:r>
            <a:r>
              <a:rPr lang="en-ZA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SWHs from municipalities that are not able to provide storage facilities to municipalities that are ready.</a:t>
            </a:r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519217" y="6538912"/>
            <a:ext cx="2057400" cy="365125"/>
          </a:xfrm>
        </p:spPr>
        <p:txBody>
          <a:bodyPr/>
          <a:lstStyle/>
          <a:p>
            <a:pPr>
              <a:defRPr/>
            </a:pPr>
            <a:fld id="{87DB5635-90FE-448B-A05E-CE61D4F52C93}" type="slidenum">
              <a:rPr lang="en-ZA" altLang="en-US" smtClean="0"/>
              <a:pPr>
                <a:defRPr/>
              </a:pPr>
              <a:t>15</a:t>
            </a:fld>
            <a:endParaRPr lang="en-ZA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14036" y="394637"/>
            <a:ext cx="8525164" cy="962524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INTERVENTIONS (STORAGE)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3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9183" y="1344167"/>
            <a:ext cx="8468307" cy="5194745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endParaRPr lang="en-ZA" altLang="en-US" sz="16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that training of the learners must precede actual installation and that learners be the ones to install instead of the appointed employees of service providers.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Procurement of additional consumables to adapt the piping and the SWHs as most houses are not built in line with building codes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 for 30% of the project to be allocated to local business. </a:t>
            </a:r>
          </a:p>
          <a:p>
            <a:pPr marL="228600" lvl="1" algn="just" eaLnBrk="1" hangingPunct="1">
              <a:lnSpc>
                <a:spcPct val="100000"/>
              </a:lnSpc>
              <a:spcBef>
                <a:spcPts val="1000"/>
              </a:spcBef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ZA" alt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facilitation and </a:t>
            </a: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times lack of support </a:t>
            </a:r>
            <a:r>
              <a:rPr lang="en-ZA" alt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responsible local authority.</a:t>
            </a:r>
            <a:endParaRPr lang="en-ZA" altLang="en-US" sz="1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en-US" sz="1600" b="1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Interventions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n-ZA" alt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addressed the gap on additional consumables by approving </a:t>
            </a: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appointment of installation </a:t>
            </a:r>
            <a:r>
              <a:rPr lang="en-ZA" altLang="en-US" sz="16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providers to procure the additional material as and when </a:t>
            </a: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 but under strict controls.  </a:t>
            </a:r>
            <a:endParaRPr lang="en-ZA" altLang="en-US" sz="1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Ministry is continuously engaging some of the local authorities where there are challenges. </a:t>
            </a:r>
            <a:endParaRPr lang="en-ZA" altLang="en-US" sz="16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endParaRPr lang="en-ZA" altLang="en-US" sz="16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73329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b="1" smtClean="0">
                <a:solidFill>
                  <a:schemeClr val="bg1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29184" y="781050"/>
            <a:ext cx="77998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CHALLENGES AND INTERVETIONS (INSTALLATION)</a:t>
            </a:r>
            <a:endParaRPr lang="en-GB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45213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9184" y="1344167"/>
            <a:ext cx="8477932" cy="522026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defRPr/>
            </a:pPr>
            <a:endParaRPr lang="en-ZA" altLang="en-US" sz="16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would like to assure the Committee that efforts are being made to ensure that SWH geysers are installed without any further delays.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ZA" altLang="en-US" sz="16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Parliamentary Portfolio Committee on Mineral Resources and Energy to note the status of the SWHs Programme as summarised in next slide.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15577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17</a:t>
            </a:fld>
            <a:endParaRPr lang="en-US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29184" y="781050"/>
            <a:ext cx="7799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CONCLUSIONS</a:t>
            </a:r>
            <a:endParaRPr lang="en-GB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5194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0040" y="1325880"/>
            <a:ext cx="8476488" cy="5184648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endParaRPr lang="en-ZA" altLang="en-US" sz="15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altLang="en-US" sz="14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endParaRPr lang="en-ZA" altLang="en-US" sz="1600" b="1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eaLnBrk="1" hangingPunct="1">
              <a:lnSpc>
                <a:spcPct val="100000"/>
              </a:lnSpc>
              <a:buNone/>
              <a:defRPr/>
            </a:pPr>
            <a:endParaRPr lang="en-ZA" altLang="en-US" sz="12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028950" y="6492875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20039" y="781050"/>
            <a:ext cx="8005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CONCLUSIONS - HIGH LEVEL STATUS REPORT  </a:t>
            </a:r>
            <a:endParaRPr lang="en-GB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6508642"/>
              </p:ext>
            </p:extLst>
          </p:nvPr>
        </p:nvGraphicFramePr>
        <p:xfrm>
          <a:off x="320038" y="1392427"/>
          <a:ext cx="8476489" cy="52811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109">
                  <a:extLst>
                    <a:ext uri="{9D8B030D-6E8A-4147-A177-3AD203B41FA5}">
                      <a16:colId xmlns:a16="http://schemas.microsoft.com/office/drawing/2014/main" xmlns="" val="3694113627"/>
                    </a:ext>
                  </a:extLst>
                </a:gridCol>
                <a:gridCol w="4013735">
                  <a:extLst>
                    <a:ext uri="{9D8B030D-6E8A-4147-A177-3AD203B41FA5}">
                      <a16:colId xmlns:a16="http://schemas.microsoft.com/office/drawing/2014/main" xmlns="" val="4035193036"/>
                    </a:ext>
                  </a:extLst>
                </a:gridCol>
                <a:gridCol w="3964645">
                  <a:extLst>
                    <a:ext uri="{9D8B030D-6E8A-4147-A177-3AD203B41FA5}">
                      <a16:colId xmlns:a16="http://schemas.microsoft.com/office/drawing/2014/main" xmlns="" val="2387928456"/>
                    </a:ext>
                  </a:extLst>
                </a:gridCol>
              </a:tblGrid>
              <a:tr h="31933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Phase / Activity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on each phase on activity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8895435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Signing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Framework Agreements between the Department of Municipalities and 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Confirmation of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residential areas and beneficiary households;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296235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Facilitation / Public Participation done across all phases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Social Facilitation  was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</a:t>
                      </a:r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(will be ongoing throughout the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implementation phase)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0642029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Feasibility Assessment</a:t>
                      </a:r>
                    </a:p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in 14 of the 18 municipalities.</a:t>
                      </a:r>
                    </a:p>
                    <a:p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Findings were shared with municipalities for auctioning to enable installation. 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116919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SWHs at participating municipalities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 of SWH units have been delivered to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municipalities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5545119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 of Installation Service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 completed.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Finalizing Tender Documents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Phase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956146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additional technical support capacity (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Coordinators, Quality Assurance analysts and Community Liaison Officers)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municipalities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6285550"/>
                  </a:ext>
                </a:extLst>
              </a:tr>
              <a:tr h="866752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– Product Specific and Learners training – Final TFA results are taken into consideration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the installation companies for roll out with their respective municipalities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0998584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 of Phase I - 33 000 systems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in progress.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phase is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anticipated to be completed in December 2020.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496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03764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 txBox="1">
            <a:spLocks/>
          </p:cNvSpPr>
          <p:nvPr/>
        </p:nvSpPr>
        <p:spPr bwMode="auto">
          <a:xfrm>
            <a:off x="755650" y="1125538"/>
            <a:ext cx="777240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6000" b="1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600" b="1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>
                <a:latin typeface="Arial" panose="020B0604020202020204" pitchFamily="34" charset="0"/>
              </a:rPr>
              <a:t>THANK YOU</a:t>
            </a:r>
            <a:endParaRPr lang="en-ZA" altLang="en-US" sz="4000" b="1">
              <a:latin typeface="Arial" panose="020B0604020202020204" pitchFamily="34" charset="0"/>
            </a:endParaRPr>
          </a:p>
        </p:txBody>
      </p:sp>
      <p:pic>
        <p:nvPicPr>
          <p:cNvPr id="16387" name="Picture 2" descr="cid:image001.jpg@01C65E35.493B52A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3613" y="1484313"/>
            <a:ext cx="2087562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7"/>
          <p:cNvSpPr>
            <a:spLocks noGrp="1"/>
          </p:cNvSpPr>
          <p:nvPr>
            <p:ph type="sldNum" sz="quarter" idx="12"/>
          </p:nvPr>
        </p:nvSpPr>
        <p:spPr bwMode="auto">
          <a:xfrm>
            <a:off x="3028950" y="6356350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7E431312-A394-437B-9F4B-40BB52573AF3}" type="slidenum">
              <a:rPr lang="en-ZA" altLang="en-US" sz="1200" smtClean="0">
                <a:solidFill>
                  <a:srgbClr val="898989"/>
                </a:solidFill>
              </a:rPr>
              <a:pPr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en-ZA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02336" y="1417320"/>
            <a:ext cx="8186166" cy="5012182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Implementation View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Status Report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on Delivery of Solar Water Heaters to Municipalities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on Installation of Solar Water Heaters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on Training of Learners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 and Interventions: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n-US" altLang="en-US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n-US" altLang="en-US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</a:t>
            </a:r>
          </a:p>
          <a:p>
            <a:pPr lvl="1" algn="just" eaLnBrk="1" hangingPunct="1">
              <a:lnSpc>
                <a:spcPct val="100000"/>
              </a:lnSpc>
              <a:defRPr/>
            </a:pPr>
            <a:r>
              <a:rPr lang="en-US" altLang="en-US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Installations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US" altLang="en-US" sz="24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028950" y="6356350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20040" y="781050"/>
            <a:ext cx="63269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PRESENTATION OUTLINE</a:t>
            </a:r>
            <a:endParaRPr lang="en-GB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01533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PROGRAMME PROCESS FLOW CHART</a:t>
            </a:r>
            <a:endParaRPr lang="en-ZA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468" y="1342417"/>
            <a:ext cx="8482520" cy="52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55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0040" y="1325880"/>
            <a:ext cx="8476488" cy="5184648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endParaRPr lang="en-ZA" altLang="en-US" sz="15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r>
              <a:rPr lang="en-ZA" altLang="en-US" sz="16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altLang="en-US" sz="14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endParaRPr lang="en-ZA" altLang="en-US" sz="1600" b="1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 eaLnBrk="1" hangingPunct="1">
              <a:lnSpc>
                <a:spcPct val="100000"/>
              </a:lnSpc>
              <a:buNone/>
              <a:defRPr/>
            </a:pPr>
            <a:endParaRPr lang="en-ZA" altLang="en-US" sz="12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028950" y="6492875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20039" y="781050"/>
            <a:ext cx="80058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HIGH LEVEL STATUS REPORT  </a:t>
            </a:r>
            <a:endParaRPr lang="en-GB" alt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6951973"/>
              </p:ext>
            </p:extLst>
          </p:nvPr>
        </p:nvGraphicFramePr>
        <p:xfrm>
          <a:off x="320038" y="1392427"/>
          <a:ext cx="8476489" cy="528116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8109">
                  <a:extLst>
                    <a:ext uri="{9D8B030D-6E8A-4147-A177-3AD203B41FA5}">
                      <a16:colId xmlns:a16="http://schemas.microsoft.com/office/drawing/2014/main" xmlns="" val="3694113627"/>
                    </a:ext>
                  </a:extLst>
                </a:gridCol>
                <a:gridCol w="4013735">
                  <a:extLst>
                    <a:ext uri="{9D8B030D-6E8A-4147-A177-3AD203B41FA5}">
                      <a16:colId xmlns:a16="http://schemas.microsoft.com/office/drawing/2014/main" xmlns="" val="4035193036"/>
                    </a:ext>
                  </a:extLst>
                </a:gridCol>
                <a:gridCol w="3964645">
                  <a:extLst>
                    <a:ext uri="{9D8B030D-6E8A-4147-A177-3AD203B41FA5}">
                      <a16:colId xmlns:a16="http://schemas.microsoft.com/office/drawing/2014/main" xmlns="" val="2387928456"/>
                    </a:ext>
                  </a:extLst>
                </a:gridCol>
              </a:tblGrid>
              <a:tr h="319332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Phase / Activity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 on each phase on activity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8895435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Signing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Framework Agreements between the Department and Municipalities including c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onfirmation of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residential areas and beneficiary households.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6296235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Facilitation / Public Participation done across all phases.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Initial Social Facilitation was done (will be ongoing through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implementation phase)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0642029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Technical Feasibility Assessment.</a:t>
                      </a:r>
                    </a:p>
                    <a:p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 in 14 of the18 municipalities.</a:t>
                      </a:r>
                    </a:p>
                    <a:p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Findings were shared with municipalities for auctioning to enable installation. 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97116919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Delivery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 SWHs to participating municipalities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 of SWH units have been delivered to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municipalities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5545119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 of Installation Service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 1 completed </a:t>
                      </a:r>
                    </a:p>
                    <a:p>
                      <a:r>
                        <a:rPr lang="en-US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Finalizing Tender Documents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Phase 2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53956146"/>
                  </a:ext>
                </a:extLst>
              </a:tr>
              <a:tr h="671034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Appointment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additional technical support capacity (</a:t>
                      </a:r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Coordinators, Quality Assurance analysts and Community Liaison Officers)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municipalities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26285550"/>
                  </a:ext>
                </a:extLst>
              </a:tr>
              <a:tr h="866752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Training – Product Specific and Learners training – Final TFA results are taken into consideration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the installation companies for roll out with their respective municipalities.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ZA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progress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0998584"/>
                  </a:ext>
                </a:extLst>
              </a:tr>
              <a:tr h="475316"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Installation of Phase I - 33 000 systems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in progress.</a:t>
                      </a:r>
                    </a:p>
                    <a:p>
                      <a:r>
                        <a:rPr lang="en-ZA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phase is anticipated to be completed in December 2020. </a:t>
                      </a:r>
                      <a:endParaRPr lang="en-Z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4964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43345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37514152"/>
              </p:ext>
            </p:extLst>
          </p:nvPr>
        </p:nvGraphicFramePr>
        <p:xfrm>
          <a:off x="301752" y="1335023"/>
          <a:ext cx="8513064" cy="516203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760">
                  <a:extLst>
                    <a:ext uri="{9D8B030D-6E8A-4147-A177-3AD203B41FA5}">
                      <a16:colId xmlns:a16="http://schemas.microsoft.com/office/drawing/2014/main" xmlns="" val="2175961821"/>
                    </a:ext>
                  </a:extLst>
                </a:gridCol>
                <a:gridCol w="1911206">
                  <a:extLst>
                    <a:ext uri="{9D8B030D-6E8A-4147-A177-3AD203B41FA5}">
                      <a16:colId xmlns:a16="http://schemas.microsoft.com/office/drawing/2014/main" xmlns="" val="1238441549"/>
                    </a:ext>
                  </a:extLst>
                </a:gridCol>
                <a:gridCol w="1312171">
                  <a:extLst>
                    <a:ext uri="{9D8B030D-6E8A-4147-A177-3AD203B41FA5}">
                      <a16:colId xmlns:a16="http://schemas.microsoft.com/office/drawing/2014/main" xmlns="" val="4040647441"/>
                    </a:ext>
                  </a:extLst>
                </a:gridCol>
                <a:gridCol w="1445290">
                  <a:extLst>
                    <a:ext uri="{9D8B030D-6E8A-4147-A177-3AD203B41FA5}">
                      <a16:colId xmlns:a16="http://schemas.microsoft.com/office/drawing/2014/main" xmlns="" val="1212178555"/>
                    </a:ext>
                  </a:extLst>
                </a:gridCol>
                <a:gridCol w="3244637">
                  <a:extLst>
                    <a:ext uri="{9D8B030D-6E8A-4147-A177-3AD203B41FA5}">
                      <a16:colId xmlns:a16="http://schemas.microsoft.com/office/drawing/2014/main" xmlns="" val="2102865030"/>
                    </a:ext>
                  </a:extLst>
                </a:gridCol>
              </a:tblGrid>
              <a:tr h="664741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SWHs allocated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Units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3440462"/>
                  </a:ext>
                </a:extLst>
              </a:tr>
              <a:tr h="38512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JB Marks 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Completed. </a:t>
                      </a: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360361787"/>
                  </a:ext>
                </a:extLst>
              </a:tr>
              <a:tr h="38512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Mahikeng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Completed.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281032129"/>
                  </a:ext>
                </a:extLst>
              </a:tr>
              <a:tr h="517944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City of Matlosana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Completed.</a:t>
                      </a: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226098542"/>
                  </a:ext>
                </a:extLst>
              </a:tr>
              <a:tr h="38512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Bitou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Completed. </a:t>
                      </a: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39517654"/>
                  </a:ext>
                </a:extLst>
              </a:tr>
              <a:tr h="1025996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City of Cape Town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Municipality doesn’t have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storage facility. Its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systems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were delivered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 stored at SFF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2723031874"/>
                  </a:ext>
                </a:extLst>
              </a:tr>
              <a:tr h="1025996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Swartland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Municipality doesn’t have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 storage facility. Its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systems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were delivered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&amp; stored at SFF. </a:t>
                      </a: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082959889"/>
                  </a:ext>
                </a:extLst>
              </a:tr>
              <a:tr h="77197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Cape Agulhas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Balance of 1 200 units are stored at SFF. 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2215854758"/>
                  </a:ext>
                </a:extLst>
              </a:tr>
            </a:tbl>
          </a:graphicData>
        </a:graphic>
      </p:graphicFrame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015234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01752" y="764432"/>
            <a:ext cx="7882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DELIVERY OF SOLAR WATER HEATERS TO MUNICIPALITIES</a:t>
            </a:r>
            <a:endParaRPr lang="en-GB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5617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40462199"/>
              </p:ext>
            </p:extLst>
          </p:nvPr>
        </p:nvGraphicFramePr>
        <p:xfrm>
          <a:off x="301752" y="1335022"/>
          <a:ext cx="8513064" cy="51663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760">
                  <a:extLst>
                    <a:ext uri="{9D8B030D-6E8A-4147-A177-3AD203B41FA5}">
                      <a16:colId xmlns:a16="http://schemas.microsoft.com/office/drawing/2014/main" xmlns="" val="2175961821"/>
                    </a:ext>
                  </a:extLst>
                </a:gridCol>
                <a:gridCol w="1911206">
                  <a:extLst>
                    <a:ext uri="{9D8B030D-6E8A-4147-A177-3AD203B41FA5}">
                      <a16:colId xmlns:a16="http://schemas.microsoft.com/office/drawing/2014/main" xmlns="" val="1238441549"/>
                    </a:ext>
                  </a:extLst>
                </a:gridCol>
                <a:gridCol w="1312171">
                  <a:extLst>
                    <a:ext uri="{9D8B030D-6E8A-4147-A177-3AD203B41FA5}">
                      <a16:colId xmlns:a16="http://schemas.microsoft.com/office/drawing/2014/main" xmlns="" val="4040647441"/>
                    </a:ext>
                  </a:extLst>
                </a:gridCol>
                <a:gridCol w="1445290">
                  <a:extLst>
                    <a:ext uri="{9D8B030D-6E8A-4147-A177-3AD203B41FA5}">
                      <a16:colId xmlns:a16="http://schemas.microsoft.com/office/drawing/2014/main" xmlns="" val="1212178555"/>
                    </a:ext>
                  </a:extLst>
                </a:gridCol>
                <a:gridCol w="3244637">
                  <a:extLst>
                    <a:ext uri="{9D8B030D-6E8A-4147-A177-3AD203B41FA5}">
                      <a16:colId xmlns:a16="http://schemas.microsoft.com/office/drawing/2014/main" xmlns="" val="2102865030"/>
                    </a:ext>
                  </a:extLst>
                </a:gridCol>
              </a:tblGrid>
              <a:tr h="676438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SWHs allocated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Units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3440462"/>
                  </a:ext>
                </a:extLst>
              </a:tr>
              <a:tr h="102698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Matzikama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Municipality is busy with security upgrades on identified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 facility. 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Delivery of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 will take place after the 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completion of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security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upgrades. </a:t>
                      </a:r>
                      <a:endParaRPr lang="en-Z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360361787"/>
                  </a:ext>
                </a:extLst>
              </a:tr>
              <a:tr h="391905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Mossel Bay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Completed.</a:t>
                      </a:r>
                      <a:endParaRPr lang="en-Z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281032129"/>
                  </a:ext>
                </a:extLst>
              </a:tr>
              <a:tr h="1026980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 Plaatjie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5 050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Delivery of the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</a:t>
                      </a:r>
                      <a:r>
                        <a:rPr lang="en-ZA" sz="14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systems is pending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resolution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dispute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the Supplier.</a:t>
                      </a:r>
                      <a:endParaRPr lang="en-Z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226098542"/>
                  </a:ext>
                </a:extLst>
              </a:tr>
              <a:tr h="204405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Emthanjeni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4 000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 has been confirmed and</a:t>
                      </a:r>
                      <a:r>
                        <a:rPr lang="en-ZA" sz="14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elivery will</a:t>
                      </a:r>
                      <a:r>
                        <a:rPr lang="en-ZA" sz="14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take place soon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39517654"/>
                  </a:ext>
                </a:extLst>
              </a:tr>
            </a:tbl>
          </a:graphicData>
        </a:graphic>
      </p:graphicFrame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015234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6</a:t>
            </a:fld>
            <a:endParaRPr lang="en-US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173736" y="781050"/>
            <a:ext cx="7882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DELIVERY OF SOLAR WATER HEATERS TO MUNICIPALITIES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34134144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38289401"/>
              </p:ext>
            </p:extLst>
          </p:nvPr>
        </p:nvGraphicFramePr>
        <p:xfrm>
          <a:off x="301752" y="1524528"/>
          <a:ext cx="8513064" cy="47109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760">
                  <a:extLst>
                    <a:ext uri="{9D8B030D-6E8A-4147-A177-3AD203B41FA5}">
                      <a16:colId xmlns:a16="http://schemas.microsoft.com/office/drawing/2014/main" xmlns="" val="2175961821"/>
                    </a:ext>
                  </a:extLst>
                </a:gridCol>
                <a:gridCol w="1911206">
                  <a:extLst>
                    <a:ext uri="{9D8B030D-6E8A-4147-A177-3AD203B41FA5}">
                      <a16:colId xmlns:a16="http://schemas.microsoft.com/office/drawing/2014/main" xmlns="" val="1238441549"/>
                    </a:ext>
                  </a:extLst>
                </a:gridCol>
                <a:gridCol w="1312171">
                  <a:extLst>
                    <a:ext uri="{9D8B030D-6E8A-4147-A177-3AD203B41FA5}">
                      <a16:colId xmlns:a16="http://schemas.microsoft.com/office/drawing/2014/main" xmlns="" val="4040647441"/>
                    </a:ext>
                  </a:extLst>
                </a:gridCol>
                <a:gridCol w="1445290">
                  <a:extLst>
                    <a:ext uri="{9D8B030D-6E8A-4147-A177-3AD203B41FA5}">
                      <a16:colId xmlns:a16="http://schemas.microsoft.com/office/drawing/2014/main" xmlns="" val="1212178555"/>
                    </a:ext>
                  </a:extLst>
                </a:gridCol>
                <a:gridCol w="3244637">
                  <a:extLst>
                    <a:ext uri="{9D8B030D-6E8A-4147-A177-3AD203B41FA5}">
                      <a16:colId xmlns:a16="http://schemas.microsoft.com/office/drawing/2014/main" xmlns="" val="2102865030"/>
                    </a:ext>
                  </a:extLst>
                </a:gridCol>
              </a:tblGrid>
              <a:tr h="650719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No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Municipality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SWHs allocated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Actual Units</a:t>
                      </a:r>
                      <a:r>
                        <a:rPr lang="en-ZA" sz="1600" baseline="0" dirty="0" smtClean="0"/>
                        <a:t> delivered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</a:t>
                      </a:r>
                      <a:endParaRPr lang="en-Z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3440462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Polokwane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10 000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Completed.</a:t>
                      </a: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360361787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Ethekwini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1 195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Manufacturer is refusing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 release the balance of the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systems. Department is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engaging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with the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manufacturer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n-ZA" sz="1400" b="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the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dispute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ZA" sz="1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281032129"/>
                  </a:ext>
                </a:extLst>
              </a:tr>
              <a:tr h="507018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Mpofana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Storage facility has been identified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 security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not adequate.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Municipality 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indicated budget constraints to install necessary security features. </a:t>
                      </a: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Delivery is </a:t>
                      </a:r>
                      <a:r>
                        <a:rPr lang="en-ZA" sz="1400" b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yet to be scheduled.  </a:t>
                      </a:r>
                      <a:endParaRPr lang="en-ZA" sz="1400" b="0" strike="sng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226098542"/>
                  </a:ext>
                </a:extLst>
              </a:tr>
              <a:tr h="377004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Makana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Completed.  </a:t>
                      </a:r>
                      <a:endParaRPr lang="en-Z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39517654"/>
                  </a:ext>
                </a:extLst>
              </a:tr>
              <a:tr h="1004353">
                <a:tc>
                  <a:txBody>
                    <a:bodyPr/>
                    <a:lstStyle/>
                    <a:p>
                      <a:r>
                        <a:rPr lang="en-ZA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</a:t>
                      </a:r>
                      <a:endParaRPr lang="en-ZA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Elundini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5 000</a:t>
                      </a:r>
                      <a:endParaRPr lang="en-ZA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3 600</a:t>
                      </a:r>
                      <a:endParaRPr lang="en-ZA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Available storage is full. Delivery to commence once additional storage warehouse has been found.</a:t>
                      </a:r>
                      <a:endParaRPr lang="en-ZA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2723031874"/>
                  </a:ext>
                </a:extLst>
              </a:tr>
            </a:tbl>
          </a:graphicData>
        </a:graphic>
      </p:graphicFrame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2884571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173736" y="781050"/>
            <a:ext cx="7882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DELIVERY OF SOLAR WATER HEATERS TO MUNICIPALITIES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7657308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6956063"/>
              </p:ext>
            </p:extLst>
          </p:nvPr>
        </p:nvGraphicFramePr>
        <p:xfrm>
          <a:off x="315468" y="1581259"/>
          <a:ext cx="8513064" cy="45575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9760">
                  <a:extLst>
                    <a:ext uri="{9D8B030D-6E8A-4147-A177-3AD203B41FA5}">
                      <a16:colId xmlns:a16="http://schemas.microsoft.com/office/drawing/2014/main" xmlns="" val="2175961821"/>
                    </a:ext>
                  </a:extLst>
                </a:gridCol>
                <a:gridCol w="1911206">
                  <a:extLst>
                    <a:ext uri="{9D8B030D-6E8A-4147-A177-3AD203B41FA5}">
                      <a16:colId xmlns:a16="http://schemas.microsoft.com/office/drawing/2014/main" xmlns="" val="1238441549"/>
                    </a:ext>
                  </a:extLst>
                </a:gridCol>
                <a:gridCol w="1312171">
                  <a:extLst>
                    <a:ext uri="{9D8B030D-6E8A-4147-A177-3AD203B41FA5}">
                      <a16:colId xmlns:a16="http://schemas.microsoft.com/office/drawing/2014/main" xmlns="" val="4040647441"/>
                    </a:ext>
                  </a:extLst>
                </a:gridCol>
                <a:gridCol w="1445290">
                  <a:extLst>
                    <a:ext uri="{9D8B030D-6E8A-4147-A177-3AD203B41FA5}">
                      <a16:colId xmlns:a16="http://schemas.microsoft.com/office/drawing/2014/main" xmlns="" val="1212178555"/>
                    </a:ext>
                  </a:extLst>
                </a:gridCol>
                <a:gridCol w="3244637">
                  <a:extLst>
                    <a:ext uri="{9D8B030D-6E8A-4147-A177-3AD203B41FA5}">
                      <a16:colId xmlns:a16="http://schemas.microsoft.com/office/drawing/2014/main" xmlns="" val="2102865030"/>
                    </a:ext>
                  </a:extLst>
                </a:gridCol>
              </a:tblGrid>
              <a:tr h="870414"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Municipality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SWHs allocated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 Units</a:t>
                      </a:r>
                      <a:r>
                        <a:rPr lang="en-Z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delivered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ZA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3440462"/>
                  </a:ext>
                </a:extLst>
              </a:tr>
              <a:tr h="1296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City of Tshwane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1 250</a:t>
                      </a:r>
                      <a:endParaRPr lang="en-ZA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remaining systems to be delivered once additional storage is confirmed. Current storage </a:t>
                      </a: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 full.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City has not sourced additional storage.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360361787"/>
                  </a:ext>
                </a:extLst>
              </a:tr>
              <a:tr h="13963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0541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Ekurhuleni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5 000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Stored at NECSA</a:t>
                      </a: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Programme is experiencing delays.</a:t>
                      </a: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municipality has not confirmed storage facility.</a:t>
                      </a:r>
                      <a:endParaRPr lang="en-ZA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4281032129"/>
                  </a:ext>
                </a:extLst>
              </a:tr>
              <a:tr h="9942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marL="1847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000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61095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en-ZA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SWH units have been moved from </a:t>
                      </a:r>
                      <a:r>
                        <a:rPr lang="en-ZA" sz="14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Manufacturer Warehouses</a:t>
                      </a:r>
                      <a:endParaRPr lang="en-ZA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9525" marB="0"/>
                </a:tc>
                <a:extLst>
                  <a:ext uri="{0D108BD9-81ED-4DB2-BD59-A6C34878D82A}">
                    <a16:rowId xmlns:a16="http://schemas.microsoft.com/office/drawing/2014/main" xmlns="" val="1226098542"/>
                  </a:ext>
                </a:extLst>
              </a:tr>
            </a:tbl>
          </a:graphicData>
        </a:graphic>
      </p:graphicFrame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028950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smtClean="0">
                <a:solidFill>
                  <a:srgbClr val="898989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8</a:t>
            </a:fld>
            <a:endParaRPr lang="en-US" altLang="en-US" sz="1200" dirty="0" smtClean="0">
              <a:solidFill>
                <a:srgbClr val="898989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173736" y="781050"/>
            <a:ext cx="78821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DELIVERY OF SOLAR WATER HEATERS TO MUNICIPALITIES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25400661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29183" y="1344167"/>
            <a:ext cx="8468307" cy="5194745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defRPr/>
            </a:pPr>
            <a:endParaRPr lang="en-ZA" altLang="en-US" sz="18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endParaRPr lang="en-ZA" altLang="en-US" sz="18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projected that 33 000 systems will be installed by the end of December 2020 as part of Phase 1.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(nine) Installation Service Providers have been appointed to install 33 000 systems in all the participating municipalities.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order to move with speed, the Department has allocated more </a:t>
            </a:r>
            <a:r>
              <a:rPr lang="en-ZA" altLang="en-US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one service </a:t>
            </a:r>
            <a:r>
              <a:rPr lang="en-ZA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provider in some of participating municipalities. 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ZA" altLang="en-US" sz="180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installation teams vary according to contracted allocation</a:t>
            </a:r>
            <a:r>
              <a:rPr lang="en-ZA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defRPr/>
            </a:pPr>
            <a:r>
              <a:rPr lang="en-US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of Leaners which is part of the </a:t>
            </a:r>
            <a:r>
              <a:rPr lang="en-US" altLang="en-US" sz="1800" dirty="0" err="1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underway and is expected to be completed by 30 November 2020.</a:t>
            </a:r>
            <a:endParaRPr lang="en-ZA" altLang="en-US" sz="18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50000"/>
              </a:lnSpc>
              <a:buNone/>
              <a:defRPr/>
            </a:pPr>
            <a:r>
              <a:rPr lang="en-ZA" altLang="en-US" sz="18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en-ZA" altLang="en-US" sz="1600" dirty="0" smtClean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3173329" y="6538912"/>
            <a:ext cx="30861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8F0EC62E-C0BC-493D-8D43-683DD65FE73A}" type="slidenum">
              <a:rPr lang="en-US" altLang="en-US" sz="1200" b="1" smtClean="0">
                <a:solidFill>
                  <a:schemeClr val="bg1"/>
                </a:solidFill>
              </a:rPr>
              <a:pPr algn="ctr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9</a:t>
            </a:fld>
            <a:endParaRPr lang="en-US" alt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5125" name="Rectangle 11"/>
          <p:cNvSpPr>
            <a:spLocks noChangeArrowheads="1"/>
          </p:cNvSpPr>
          <p:nvPr/>
        </p:nvSpPr>
        <p:spPr bwMode="auto">
          <a:xfrm>
            <a:off x="329184" y="781050"/>
            <a:ext cx="7799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ZA" altLang="en-US" sz="24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INSTALLATION OF SWH SYSTEMS</a:t>
            </a:r>
            <a:endParaRPr lang="en-GB" altLang="en-US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16217</TotalTime>
  <Words>2346</Words>
  <Application>Microsoft Office PowerPoint</Application>
  <PresentationFormat>On-screen Show (4:3)</PresentationFormat>
  <Paragraphs>603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</vt:lpstr>
      <vt:lpstr>Slide 2</vt:lpstr>
      <vt:lpstr>HIGH LEVEL PROGRAMME PROCESS FLOW CHART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PrOGRESS ON Training OF LEARNERS IN PARTICIPATING MUNICIPALITIES</vt:lpstr>
      <vt:lpstr>PrOGRESS ON Training OF LEARNERS IN PARTICIPATING MUNICIPALITIES</vt:lpstr>
      <vt:lpstr>  CHALLENGES AND INTERVENTIONS (Technical specification)</vt:lpstr>
      <vt:lpstr> CHALLENGES AND INTERVENTIONS (STORAGE)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449</cp:revision>
  <cp:lastPrinted>2020-01-20T07:26:25Z</cp:lastPrinted>
  <dcterms:created xsi:type="dcterms:W3CDTF">2019-09-11T10:24:32Z</dcterms:created>
  <dcterms:modified xsi:type="dcterms:W3CDTF">2020-10-14T16:09:28Z</dcterms:modified>
</cp:coreProperties>
</file>