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ags/tag5.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4399" r:id="rId2"/>
    <p:sldMasterId id="2147484435" r:id="rId3"/>
    <p:sldMasterId id="2147484450" r:id="rId4"/>
    <p:sldMasterId id="2147484462" r:id="rId5"/>
    <p:sldMasterId id="2147484474" r:id="rId6"/>
    <p:sldMasterId id="2147484486" r:id="rId7"/>
    <p:sldMasterId id="2147484491" r:id="rId8"/>
  </p:sldMasterIdLst>
  <p:notesMasterIdLst>
    <p:notesMasterId r:id="rId94"/>
  </p:notesMasterIdLst>
  <p:handoutMasterIdLst>
    <p:handoutMasterId r:id="rId95"/>
  </p:handoutMasterIdLst>
  <p:sldIdLst>
    <p:sldId id="1890" r:id="rId9"/>
    <p:sldId id="1976" r:id="rId10"/>
    <p:sldId id="1932" r:id="rId11"/>
    <p:sldId id="1933" r:id="rId12"/>
    <p:sldId id="1934" r:id="rId13"/>
    <p:sldId id="1935" r:id="rId14"/>
    <p:sldId id="1936" r:id="rId15"/>
    <p:sldId id="1937" r:id="rId16"/>
    <p:sldId id="1938" r:id="rId17"/>
    <p:sldId id="1939" r:id="rId18"/>
    <p:sldId id="1940" r:id="rId19"/>
    <p:sldId id="1941" r:id="rId20"/>
    <p:sldId id="1942" r:id="rId21"/>
    <p:sldId id="1943" r:id="rId22"/>
    <p:sldId id="1944" r:id="rId23"/>
    <p:sldId id="1945" r:id="rId24"/>
    <p:sldId id="1946" r:id="rId25"/>
    <p:sldId id="1947" r:id="rId26"/>
    <p:sldId id="1948" r:id="rId27"/>
    <p:sldId id="1949" r:id="rId28"/>
    <p:sldId id="1950" r:id="rId29"/>
    <p:sldId id="1951" r:id="rId30"/>
    <p:sldId id="1952" r:id="rId31"/>
    <p:sldId id="1953" r:id="rId32"/>
    <p:sldId id="1954" r:id="rId33"/>
    <p:sldId id="1955" r:id="rId34"/>
    <p:sldId id="1956" r:id="rId35"/>
    <p:sldId id="1957" r:id="rId36"/>
    <p:sldId id="1958" r:id="rId37"/>
    <p:sldId id="1959" r:id="rId38"/>
    <p:sldId id="1960" r:id="rId39"/>
    <p:sldId id="1961" r:id="rId40"/>
    <p:sldId id="1962" r:id="rId41"/>
    <p:sldId id="1963" r:id="rId42"/>
    <p:sldId id="1964" r:id="rId43"/>
    <p:sldId id="1965" r:id="rId44"/>
    <p:sldId id="1966" r:id="rId45"/>
    <p:sldId id="1967" r:id="rId46"/>
    <p:sldId id="1968" r:id="rId47"/>
    <p:sldId id="1969" r:id="rId48"/>
    <p:sldId id="1970" r:id="rId49"/>
    <p:sldId id="1971" r:id="rId50"/>
    <p:sldId id="1972" r:id="rId51"/>
    <p:sldId id="1973" r:id="rId52"/>
    <p:sldId id="1974" r:id="rId53"/>
    <p:sldId id="1975" r:id="rId54"/>
    <p:sldId id="1892" r:id="rId55"/>
    <p:sldId id="1930" r:id="rId56"/>
    <p:sldId id="1894" r:id="rId57"/>
    <p:sldId id="1895" r:id="rId58"/>
    <p:sldId id="1896" r:id="rId59"/>
    <p:sldId id="1897" r:id="rId60"/>
    <p:sldId id="1898" r:id="rId61"/>
    <p:sldId id="1899" r:id="rId62"/>
    <p:sldId id="1900" r:id="rId63"/>
    <p:sldId id="1901" r:id="rId64"/>
    <p:sldId id="1902" r:id="rId65"/>
    <p:sldId id="1903" r:id="rId66"/>
    <p:sldId id="1904" r:id="rId67"/>
    <p:sldId id="1905" r:id="rId68"/>
    <p:sldId id="1906" r:id="rId69"/>
    <p:sldId id="1907" r:id="rId70"/>
    <p:sldId id="1908" r:id="rId71"/>
    <p:sldId id="1909" r:id="rId72"/>
    <p:sldId id="1910" r:id="rId73"/>
    <p:sldId id="1911" r:id="rId74"/>
    <p:sldId id="1912" r:id="rId75"/>
    <p:sldId id="1913" r:id="rId76"/>
    <p:sldId id="1914" r:id="rId77"/>
    <p:sldId id="1915" r:id="rId78"/>
    <p:sldId id="1916" r:id="rId79"/>
    <p:sldId id="1917" r:id="rId80"/>
    <p:sldId id="1918" r:id="rId81"/>
    <p:sldId id="1919" r:id="rId82"/>
    <p:sldId id="1920" r:id="rId83"/>
    <p:sldId id="1921" r:id="rId84"/>
    <p:sldId id="1922" r:id="rId85"/>
    <p:sldId id="1923" r:id="rId86"/>
    <p:sldId id="1924" r:id="rId87"/>
    <p:sldId id="1925" r:id="rId88"/>
    <p:sldId id="1926" r:id="rId89"/>
    <p:sldId id="1927" r:id="rId90"/>
    <p:sldId id="1928" r:id="rId91"/>
    <p:sldId id="1929" r:id="rId92"/>
    <p:sldId id="1891" r:id="rId93"/>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tungufhadzeni Mafenya" initials="NM" lastIdx="36" clrIdx="0"/>
  <p:cmAuthor id="2" name="Joseph Katenga" initials="JK" lastIdx="2" clrIdx="1"/>
  <p:cmAuthor id="3" name="Anbigay Naicker" initials="AN"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92D"/>
    <a:srgbClr val="545D70"/>
    <a:srgbClr val="339933"/>
    <a:srgbClr val="414857"/>
    <a:srgbClr val="F7D9C1"/>
    <a:srgbClr val="009999"/>
    <a:srgbClr val="FF2121"/>
    <a:srgbClr val="336600"/>
    <a:srgbClr val="00CC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62" autoAdjust="0"/>
    <p:restoredTop sz="87018" autoAdjust="0"/>
  </p:normalViewPr>
  <p:slideViewPr>
    <p:cSldViewPr snapToGrid="0" snapToObjects="1">
      <p:cViewPr varScale="1">
        <p:scale>
          <a:sx n="73" d="100"/>
          <a:sy n="73" d="100"/>
        </p:scale>
        <p:origin x="1506" y="7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4.xml"/><Relationship Id="rId90" Type="http://schemas.openxmlformats.org/officeDocument/2006/relationships/slide" Target="slides/slide82.xml"/><Relationship Id="rId95" Type="http://schemas.openxmlformats.org/officeDocument/2006/relationships/handoutMaster" Target="handoutMasters/handoutMaster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presProps" Target="presProps.xml"/><Relationship Id="rId7" Type="http://schemas.openxmlformats.org/officeDocument/2006/relationships/slideMaster" Target="slideMasters/slideMaster6.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1.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tableStyles" Target="tableStyles.xml"/><Relationship Id="rId8" Type="http://schemas.openxmlformats.org/officeDocument/2006/relationships/slideMaster" Target="slideMasters/slideMaster7.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Anbigay%20Naicker\Desktop\2020-21%20QUARTERLY%20REPORTS\Quarter%20One%20Table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Anbigay%20Naicker\Desktop\2020-21%20QUARTERLY%20REPORTS\Quarter%20One%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6550363424419556E-3"/>
          <c:w val="1"/>
          <c:h val="0.99834504353163556"/>
        </c:manualLayout>
      </c:layout>
      <c:pie3DChart>
        <c:varyColors val="1"/>
        <c:ser>
          <c:idx val="0"/>
          <c:order val="0"/>
          <c:tx>
            <c:strRef>
              <c:f>Sheet1!$B$1</c:f>
              <c:strCache>
                <c:ptCount val="1"/>
                <c:pt idx="0">
                  <c:v>Not achieved</c:v>
                </c:pt>
              </c:strCache>
            </c:strRef>
          </c:tx>
          <c:spPr>
            <a:noFill/>
            <a:ln>
              <a:solidFill>
                <a:srgbClr val="FBBD00"/>
              </a:solidFill>
            </a:ln>
          </c:spPr>
          <c:explosion val="11"/>
          <c:dPt>
            <c:idx val="0"/>
            <c:bubble3D val="0"/>
            <c:explosion val="0"/>
            <c:spPr>
              <a:solidFill>
                <a:srgbClr val="FF0000"/>
              </a:solidFill>
              <a:ln>
                <a:solidFill>
                  <a:srgbClr val="FF2121"/>
                </a:solidFill>
              </a:ln>
              <a:effectLst/>
              <a:sp3d>
                <a:contourClr>
                  <a:srgbClr val="FF2121"/>
                </a:contourClr>
              </a:sp3d>
            </c:spPr>
            <c:extLst>
              <c:ext xmlns:c16="http://schemas.microsoft.com/office/drawing/2014/chart" uri="{C3380CC4-5D6E-409C-BE32-E72D297353CC}">
                <c16:uniqueId val="{00000002-FB80-4AF3-8FDB-2E9190F107BE}"/>
              </c:ext>
            </c:extLst>
          </c:dPt>
          <c:dPt>
            <c:idx val="1"/>
            <c:bubble3D val="0"/>
            <c:spPr>
              <a:noFill/>
              <a:ln>
                <a:solidFill>
                  <a:srgbClr val="FF2121"/>
                </a:solidFill>
              </a:ln>
              <a:effectLst/>
              <a:sp3d>
                <a:contourClr>
                  <a:srgbClr val="FF2121"/>
                </a:contourClr>
              </a:sp3d>
            </c:spPr>
            <c:extLst>
              <c:ext xmlns:c16="http://schemas.microsoft.com/office/drawing/2014/chart" uri="{C3380CC4-5D6E-409C-BE32-E72D297353CC}">
                <c16:uniqueId val="{00000003-FB80-4AF3-8FDB-2E9190F107BE}"/>
              </c:ext>
            </c:extLst>
          </c:dPt>
          <c:dPt>
            <c:idx val="2"/>
            <c:bubble3D val="0"/>
            <c:explosion val="20"/>
            <c:spPr>
              <a:noFill/>
              <a:ln>
                <a:solidFill>
                  <a:srgbClr val="FBBD00"/>
                </a:solidFill>
              </a:ln>
              <a:effectLst/>
              <a:sp3d>
                <a:contourClr>
                  <a:srgbClr val="FBBD00"/>
                </a:contourClr>
              </a:sp3d>
            </c:spPr>
            <c:extLst>
              <c:ext xmlns:c16="http://schemas.microsoft.com/office/drawing/2014/chart" uri="{C3380CC4-5D6E-409C-BE32-E72D297353CC}">
                <c16:uniqueId val="{00000004-FB80-4AF3-8FDB-2E9190F107BE}"/>
              </c:ext>
            </c:extLst>
          </c:dPt>
          <c:dPt>
            <c:idx val="3"/>
            <c:bubble3D val="0"/>
            <c:explosion val="0"/>
            <c:spPr>
              <a:noFill/>
              <a:ln>
                <a:solidFill>
                  <a:srgbClr val="FBBD00"/>
                </a:solidFill>
              </a:ln>
              <a:effectLst/>
              <a:sp3d>
                <a:contourClr>
                  <a:srgbClr val="FBBD00"/>
                </a:contourClr>
              </a:sp3d>
            </c:spPr>
            <c:extLst>
              <c:ext xmlns:c16="http://schemas.microsoft.com/office/drawing/2014/chart" uri="{C3380CC4-5D6E-409C-BE32-E72D297353CC}">
                <c16:uniqueId val="{00000005-FB80-4AF3-8FDB-2E9190F107BE}"/>
              </c:ext>
            </c:extLst>
          </c:dPt>
          <c:dLbls>
            <c:dLbl>
              <c:idx val="0"/>
              <c:layout>
                <c:manualLayout>
                  <c:x val="-0.25216146614661467"/>
                  <c:y val="2.1662059313613851E-2"/>
                </c:manualLayout>
              </c:layout>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r>
                      <a:rPr lang="en-US" sz="3200" b="1" dirty="0">
                        <a:solidFill>
                          <a:schemeClr val="bg1"/>
                        </a:solidFill>
                      </a:rPr>
                      <a:t>45%</a:t>
                    </a:r>
                    <a:endParaRPr lang="en-US" b="1" dirty="0"/>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80-4AF3-8FDB-2E9190F107BE}"/>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1st Achieved</c:v>
                </c:pt>
                <c:pt idx="1">
                  <c:v>1st Not Achieved</c:v>
                </c:pt>
              </c:strCache>
            </c:strRef>
          </c:cat>
          <c:val>
            <c:numRef>
              <c:f>Sheet1!$B$2:$B$5</c:f>
              <c:numCache>
                <c:formatCode>General</c:formatCode>
                <c:ptCount val="4"/>
                <c:pt idx="0">
                  <c:v>44</c:v>
                </c:pt>
                <c:pt idx="1">
                  <c:v>55</c:v>
                </c:pt>
              </c:numCache>
            </c:numRef>
          </c:val>
          <c:extLst>
            <c:ext xmlns:c16="http://schemas.microsoft.com/office/drawing/2014/chart" uri="{C3380CC4-5D6E-409C-BE32-E72D297353CC}">
              <c16:uniqueId val="{00000000-FB80-4AF3-8FDB-2E9190F107BE}"/>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ysClr val="window" lastClr="FFFFFF"/>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4.9389734407156508E-3"/>
          <c:w val="1"/>
          <c:h val="0.99423354778932704"/>
        </c:manualLayout>
      </c:layout>
      <c:pie3DChart>
        <c:varyColors val="1"/>
        <c:ser>
          <c:idx val="0"/>
          <c:order val="0"/>
          <c:tx>
            <c:strRef>
              <c:f>Sheet1!$B$1</c:f>
              <c:strCache>
                <c:ptCount val="1"/>
                <c:pt idx="0">
                  <c:v>Targets</c:v>
                </c:pt>
              </c:strCache>
            </c:strRef>
          </c:tx>
          <c:spPr>
            <a:ln>
              <a:solidFill>
                <a:sysClr val="windowText" lastClr="000000"/>
              </a:solidFill>
            </a:ln>
          </c:spPr>
          <c:explosion val="11"/>
          <c:dPt>
            <c:idx val="0"/>
            <c:bubble3D val="0"/>
            <c:explosion val="0"/>
            <c:spPr>
              <a:no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2-FB80-4AF3-8FDB-2E9190F107BE}"/>
              </c:ext>
            </c:extLst>
          </c:dPt>
          <c:dPt>
            <c:idx val="1"/>
            <c:bubble3D val="0"/>
            <c:spPr>
              <a:solidFill>
                <a:srgbClr val="336600"/>
              </a:soli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3-FB80-4AF3-8FDB-2E9190F107BE}"/>
              </c:ext>
            </c:extLst>
          </c:dPt>
          <c:dPt>
            <c:idx val="2"/>
            <c:bubble3D val="0"/>
            <c:explosion val="2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4-FB80-4AF3-8FDB-2E9190F107BE}"/>
              </c:ext>
            </c:extLst>
          </c:dPt>
          <c:dPt>
            <c:idx val="3"/>
            <c:bubble3D val="0"/>
            <c:explosion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5-FB80-4AF3-8FDB-2E9190F107BE}"/>
              </c:ext>
            </c:extLst>
          </c:dPt>
          <c:dLbls>
            <c:dLbl>
              <c:idx val="1"/>
              <c:layout>
                <c:manualLayout>
                  <c:x val="0.25574824193846329"/>
                  <c:y val="-0.11235743715968884"/>
                </c:manualLayout>
              </c:layout>
              <c:tx>
                <c:rich>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r>
                      <a:rPr lang="en-US" sz="3600" dirty="0"/>
                      <a:t>55%</a:t>
                    </a:r>
                  </a:p>
                </c:rich>
              </c:tx>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80-4AF3-8FDB-2E9190F107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1st Not achieved</c:v>
                </c:pt>
                <c:pt idx="1">
                  <c:v>1st achieved</c:v>
                </c:pt>
              </c:strCache>
            </c:strRef>
          </c:cat>
          <c:val>
            <c:numRef>
              <c:f>Sheet1!$B$2:$B$5</c:f>
              <c:numCache>
                <c:formatCode>General</c:formatCode>
                <c:ptCount val="4"/>
                <c:pt idx="0">
                  <c:v>45</c:v>
                </c:pt>
                <c:pt idx="1">
                  <c:v>55</c:v>
                </c:pt>
              </c:numCache>
            </c:numRef>
          </c:val>
          <c:extLst>
            <c:ext xmlns:c16="http://schemas.microsoft.com/office/drawing/2014/chart" uri="{C3380CC4-5D6E-409C-BE32-E72D297353CC}">
              <c16:uniqueId val="{00000000-FB80-4AF3-8FDB-2E9190F107BE}"/>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ZA" sz="2000" b="1"/>
              <a:t>Quarter One Programme performance for 2020/21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Sheet1!$N$2</c:f>
              <c:strCache>
                <c:ptCount val="1"/>
                <c:pt idx="0">
                  <c:v>Total number of performance indicators</c:v>
                </c:pt>
              </c:strCache>
            </c:strRef>
          </c:tx>
          <c:spPr>
            <a:solidFill>
              <a:schemeClr val="accent1"/>
            </a:solidFill>
            <a:ln>
              <a:noFill/>
            </a:ln>
            <a:effectLst/>
            <a:sp3d/>
          </c:spPr>
          <c:invertIfNegative val="0"/>
          <c:cat>
            <c:strRef>
              <c:f>Sheet1!$M$3:$M$7</c:f>
              <c:strCache>
                <c:ptCount val="5"/>
                <c:pt idx="0">
                  <c:v>1. Administration</c:v>
                </c:pt>
                <c:pt idx="1">
                  <c:v>2. Incarceration</c:v>
                </c:pt>
                <c:pt idx="2">
                  <c:v>3. Rehabilitation</c:v>
                </c:pt>
                <c:pt idx="3">
                  <c:v>4. Care</c:v>
                </c:pt>
                <c:pt idx="4">
                  <c:v>5. Social Reintegration</c:v>
                </c:pt>
              </c:strCache>
            </c:strRef>
          </c:cat>
          <c:val>
            <c:numRef>
              <c:f>Sheet1!$N$3:$N$7</c:f>
            </c:numRef>
          </c:val>
          <c:extLst>
            <c:ext xmlns:c16="http://schemas.microsoft.com/office/drawing/2014/chart" uri="{C3380CC4-5D6E-409C-BE32-E72D297353CC}">
              <c16:uniqueId val="{00000000-2120-D049-9D0C-CC2CEFA27702}"/>
            </c:ext>
          </c:extLst>
        </c:ser>
        <c:ser>
          <c:idx val="1"/>
          <c:order val="1"/>
          <c:tx>
            <c:strRef>
              <c:f>Sheet1!$O$2</c:f>
              <c:strCache>
                <c:ptCount val="1"/>
                <c:pt idx="0">
                  <c:v>Total number of annual targets</c:v>
                </c:pt>
              </c:strCache>
            </c:strRef>
          </c:tx>
          <c:spPr>
            <a:solidFill>
              <a:schemeClr val="accent2"/>
            </a:solidFill>
            <a:ln>
              <a:noFill/>
            </a:ln>
            <a:effectLst/>
            <a:sp3d/>
          </c:spPr>
          <c:invertIfNegative val="0"/>
          <c:cat>
            <c:strRef>
              <c:f>Sheet1!$M$3:$M$7</c:f>
              <c:strCache>
                <c:ptCount val="5"/>
                <c:pt idx="0">
                  <c:v>1. Administration</c:v>
                </c:pt>
                <c:pt idx="1">
                  <c:v>2. Incarceration</c:v>
                </c:pt>
                <c:pt idx="2">
                  <c:v>3. Rehabilitation</c:v>
                </c:pt>
                <c:pt idx="3">
                  <c:v>4. Care</c:v>
                </c:pt>
                <c:pt idx="4">
                  <c:v>5. Social Reintegration</c:v>
                </c:pt>
              </c:strCache>
            </c:strRef>
          </c:cat>
          <c:val>
            <c:numRef>
              <c:f>Sheet1!$O$3:$O$7</c:f>
            </c:numRef>
          </c:val>
          <c:extLst>
            <c:ext xmlns:c16="http://schemas.microsoft.com/office/drawing/2014/chart" uri="{C3380CC4-5D6E-409C-BE32-E72D297353CC}">
              <c16:uniqueId val="{00000001-2120-D049-9D0C-CC2CEFA27702}"/>
            </c:ext>
          </c:extLst>
        </c:ser>
        <c:ser>
          <c:idx val="2"/>
          <c:order val="2"/>
          <c:tx>
            <c:strRef>
              <c:f>Sheet1!$P$2</c:f>
              <c:strCache>
                <c:ptCount val="1"/>
                <c:pt idx="0">
                  <c:v>Total number of quarterly targets</c:v>
                </c:pt>
              </c:strCache>
            </c:strRef>
          </c:tx>
          <c:spPr>
            <a:solidFill>
              <a:schemeClr val="accent3"/>
            </a:solidFill>
            <a:ln>
              <a:noFill/>
            </a:ln>
            <a:effectLst/>
            <a:sp3d/>
          </c:spPr>
          <c:invertIfNegative val="0"/>
          <c:cat>
            <c:strRef>
              <c:f>Sheet1!$M$3:$M$7</c:f>
              <c:strCache>
                <c:ptCount val="5"/>
                <c:pt idx="0">
                  <c:v>1. Administration</c:v>
                </c:pt>
                <c:pt idx="1">
                  <c:v>2. Incarceration</c:v>
                </c:pt>
                <c:pt idx="2">
                  <c:v>3. Rehabilitation</c:v>
                </c:pt>
                <c:pt idx="3">
                  <c:v>4. Care</c:v>
                </c:pt>
                <c:pt idx="4">
                  <c:v>5. Social Reintegration</c:v>
                </c:pt>
              </c:strCache>
            </c:strRef>
          </c:cat>
          <c:val>
            <c:numRef>
              <c:f>Sheet1!$P$3:$P$7</c:f>
            </c:numRef>
          </c:val>
          <c:extLst>
            <c:ext xmlns:c16="http://schemas.microsoft.com/office/drawing/2014/chart" uri="{C3380CC4-5D6E-409C-BE32-E72D297353CC}">
              <c16:uniqueId val="{00000002-2120-D049-9D0C-CC2CEFA27702}"/>
            </c:ext>
          </c:extLst>
        </c:ser>
        <c:ser>
          <c:idx val="3"/>
          <c:order val="3"/>
          <c:tx>
            <c:strRef>
              <c:f>Sheet1!$Q$2</c:f>
              <c:strCache>
                <c:ptCount val="1"/>
                <c:pt idx="0">
                  <c:v>Achieved</c:v>
                </c:pt>
              </c:strCache>
            </c:strRef>
          </c:tx>
          <c:spPr>
            <a:solidFill>
              <a:srgbClr val="00B050"/>
            </a:solidFill>
            <a:ln>
              <a:noFill/>
            </a:ln>
            <a:effectLst/>
            <a:sp3d/>
          </c:spPr>
          <c:invertIfNegative val="0"/>
          <c:dPt>
            <c:idx val="0"/>
            <c:invertIfNegative val="0"/>
            <c:bubble3D val="0"/>
            <c: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a:effectLst/>
              <a:sp3d/>
            </c:spPr>
            <c:extLst>
              <c:ext xmlns:c16="http://schemas.microsoft.com/office/drawing/2014/chart" uri="{C3380CC4-5D6E-409C-BE32-E72D297353CC}">
                <c16:uniqueId val="{00000001-22F3-42C2-A406-245CD32DD8FD}"/>
              </c:ext>
            </c:extLst>
          </c:dPt>
          <c:dPt>
            <c:idx val="1"/>
            <c:invertIfNegative val="0"/>
            <c:bubble3D val="0"/>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100000" t="100000"/>
                </a:path>
                <a:tileRect r="-100000" b="-100000"/>
              </a:gradFill>
              <a:ln>
                <a:noFill/>
              </a:ln>
              <a:effectLst/>
              <a:sp3d/>
            </c:spPr>
            <c:extLst>
              <c:ext xmlns:c16="http://schemas.microsoft.com/office/drawing/2014/chart" uri="{C3380CC4-5D6E-409C-BE32-E72D297353CC}">
                <c16:uniqueId val="{00000003-22F3-42C2-A406-245CD32DD8FD}"/>
              </c:ext>
            </c:extLst>
          </c:dPt>
          <c:dPt>
            <c:idx val="2"/>
            <c:invertIfNegative val="0"/>
            <c:bubble3D val="0"/>
            <c:spPr>
              <a:gradFill flip="none" rotWithShape="1">
                <a:gsLst>
                  <a:gs pos="100000">
                    <a:srgbClr val="7030A0">
                      <a:shade val="30000"/>
                      <a:satMod val="115000"/>
                    </a:srgbClr>
                  </a:gs>
                  <a:gs pos="0">
                    <a:srgbClr val="7030A0">
                      <a:shade val="100000"/>
                      <a:satMod val="115000"/>
                    </a:srgbClr>
                  </a:gs>
                </a:gsLst>
                <a:path path="circle">
                  <a:fillToRect l="100000" t="100000"/>
                </a:path>
                <a:tileRect r="-100000" b="-100000"/>
              </a:gradFill>
              <a:ln>
                <a:noFill/>
              </a:ln>
              <a:effectLst/>
              <a:sp3d/>
            </c:spPr>
            <c:extLst>
              <c:ext xmlns:c16="http://schemas.microsoft.com/office/drawing/2014/chart" uri="{C3380CC4-5D6E-409C-BE32-E72D297353CC}">
                <c16:uniqueId val="{00000005-22F3-42C2-A406-245CD32DD8FD}"/>
              </c:ext>
            </c:extLst>
          </c:dPt>
          <c:dPt>
            <c:idx val="3"/>
            <c:invertIfNegative val="0"/>
            <c:bubble3D val="0"/>
            <c:spPr>
              <a:gradFill flip="none" rotWithShape="1">
                <a:gsLst>
                  <a:gs pos="0">
                    <a:srgbClr val="44546A">
                      <a:shade val="30000"/>
                      <a:satMod val="115000"/>
                    </a:srgbClr>
                  </a:gs>
                  <a:gs pos="0">
                    <a:srgbClr val="44546A">
                      <a:shade val="67500"/>
                      <a:satMod val="115000"/>
                      <a:alpha val="64000"/>
                    </a:srgbClr>
                  </a:gs>
                  <a:gs pos="100000">
                    <a:srgbClr val="44546A">
                      <a:shade val="100000"/>
                      <a:satMod val="115000"/>
                    </a:srgbClr>
                  </a:gs>
                </a:gsLst>
                <a:path path="rect">
                  <a:fillToRect l="100000" t="100000"/>
                </a:path>
                <a:tileRect r="-100000" b="-100000"/>
              </a:gradFill>
              <a:ln>
                <a:noFill/>
              </a:ln>
              <a:effectLst/>
              <a:sp3d/>
            </c:spPr>
            <c:extLst>
              <c:ext xmlns:c16="http://schemas.microsoft.com/office/drawing/2014/chart" uri="{C3380CC4-5D6E-409C-BE32-E72D297353CC}">
                <c16:uniqueId val="{00000007-22F3-42C2-A406-245CD32DD8FD}"/>
              </c:ext>
            </c:extLst>
          </c:dPt>
          <c:dPt>
            <c:idx val="4"/>
            <c:invertIfNegative val="0"/>
            <c:bubble3D val="0"/>
            <c:spPr>
              <a:gradFill flip="none" rotWithShape="1">
                <a:gsLst>
                  <a:gs pos="0">
                    <a:srgbClr val="C00000">
                      <a:shade val="30000"/>
                      <a:satMod val="115000"/>
                    </a:srgbClr>
                  </a:gs>
                  <a:gs pos="50000">
                    <a:srgbClr val="C00000">
                      <a:shade val="67500"/>
                      <a:satMod val="115000"/>
                      <a:alpha val="64000"/>
                    </a:srgbClr>
                  </a:gs>
                  <a:gs pos="100000">
                    <a:srgbClr val="C00000">
                      <a:shade val="100000"/>
                      <a:satMod val="115000"/>
                    </a:srgbClr>
                  </a:gs>
                </a:gsLst>
                <a:lin ang="2700000" scaled="1"/>
                <a:tileRect/>
              </a:gradFill>
              <a:ln>
                <a:noFill/>
              </a:ln>
              <a:effectLst/>
              <a:sp3d/>
            </c:spPr>
            <c:extLst>
              <c:ext xmlns:c16="http://schemas.microsoft.com/office/drawing/2014/chart" uri="{C3380CC4-5D6E-409C-BE32-E72D297353CC}">
                <c16:uniqueId val="{00000009-22F3-42C2-A406-245CD32DD8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Sheet1!$M$3:$M$7</c:f>
              <c:strCache>
                <c:ptCount val="5"/>
                <c:pt idx="0">
                  <c:v>1. Administration</c:v>
                </c:pt>
                <c:pt idx="1">
                  <c:v>2. Incarceration</c:v>
                </c:pt>
                <c:pt idx="2">
                  <c:v>3. Rehabilitation</c:v>
                </c:pt>
                <c:pt idx="3">
                  <c:v>4. Care</c:v>
                </c:pt>
                <c:pt idx="4">
                  <c:v>5. Social Reintegration</c:v>
                </c:pt>
              </c:strCache>
            </c:strRef>
          </c:cat>
          <c:val>
            <c:numRef>
              <c:f>Sheet1!$Q$3:$Q$7</c:f>
              <c:numCache>
                <c:formatCode>0%</c:formatCode>
                <c:ptCount val="5"/>
                <c:pt idx="0">
                  <c:v>0.5</c:v>
                </c:pt>
                <c:pt idx="1">
                  <c:v>0.4</c:v>
                </c:pt>
                <c:pt idx="2">
                  <c:v>0.42857142857142855</c:v>
                </c:pt>
                <c:pt idx="3">
                  <c:v>0.8</c:v>
                </c:pt>
                <c:pt idx="4">
                  <c:v>0.5</c:v>
                </c:pt>
              </c:numCache>
            </c:numRef>
          </c:val>
          <c:extLst>
            <c:ext xmlns:c16="http://schemas.microsoft.com/office/drawing/2014/chart" uri="{C3380CC4-5D6E-409C-BE32-E72D297353CC}">
              <c16:uniqueId val="{00000003-2120-D049-9D0C-CC2CEFA27702}"/>
            </c:ext>
          </c:extLst>
        </c:ser>
        <c:ser>
          <c:idx val="4"/>
          <c:order val="4"/>
          <c:tx>
            <c:strRef>
              <c:f>Sheet1!$R$2</c:f>
              <c:strCache>
                <c:ptCount val="1"/>
                <c:pt idx="0">
                  <c:v>Not achieved</c:v>
                </c:pt>
              </c:strCache>
            </c:strRef>
          </c:tx>
          <c:spPr>
            <a:noFill/>
            <a:ln>
              <a:noFill/>
            </a:ln>
            <a:effectLst/>
            <a:sp3d/>
          </c:spPr>
          <c:invertIfNegative val="0"/>
          <c:cat>
            <c:strRef>
              <c:f>Sheet1!$M$3:$M$7</c:f>
              <c:strCache>
                <c:ptCount val="5"/>
                <c:pt idx="0">
                  <c:v>1. Administration</c:v>
                </c:pt>
                <c:pt idx="1">
                  <c:v>2. Incarceration</c:v>
                </c:pt>
                <c:pt idx="2">
                  <c:v>3. Rehabilitation</c:v>
                </c:pt>
                <c:pt idx="3">
                  <c:v>4. Care</c:v>
                </c:pt>
                <c:pt idx="4">
                  <c:v>5. Social Reintegration</c:v>
                </c:pt>
              </c:strCache>
            </c:strRef>
          </c:cat>
          <c:val>
            <c:numRef>
              <c:f>Sheet1!$R$3:$R$7</c:f>
              <c:numCache>
                <c:formatCode>0%</c:formatCode>
                <c:ptCount val="5"/>
                <c:pt idx="0">
                  <c:v>0.5</c:v>
                </c:pt>
                <c:pt idx="1">
                  <c:v>0.6</c:v>
                </c:pt>
                <c:pt idx="2">
                  <c:v>0.5714285714285714</c:v>
                </c:pt>
                <c:pt idx="3">
                  <c:v>0.2</c:v>
                </c:pt>
                <c:pt idx="4">
                  <c:v>0.5</c:v>
                </c:pt>
              </c:numCache>
            </c:numRef>
          </c:val>
          <c:extLst>
            <c:ext xmlns:c16="http://schemas.microsoft.com/office/drawing/2014/chart" uri="{C3380CC4-5D6E-409C-BE32-E72D297353CC}">
              <c16:uniqueId val="{00000004-2120-D049-9D0C-CC2CEFA27702}"/>
            </c:ext>
          </c:extLst>
        </c:ser>
        <c:dLbls>
          <c:showLegendKey val="0"/>
          <c:showVal val="0"/>
          <c:showCatName val="0"/>
          <c:showSerName val="0"/>
          <c:showPercent val="0"/>
          <c:showBubbleSize val="0"/>
        </c:dLbls>
        <c:gapWidth val="150"/>
        <c:shape val="box"/>
        <c:axId val="2129099104"/>
        <c:axId val="2129094208"/>
        <c:axId val="0"/>
      </c:bar3DChart>
      <c:catAx>
        <c:axId val="2129099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129094208"/>
        <c:crosses val="autoZero"/>
        <c:auto val="1"/>
        <c:lblAlgn val="ctr"/>
        <c:lblOffset val="100"/>
        <c:noMultiLvlLbl val="0"/>
      </c:catAx>
      <c:valAx>
        <c:axId val="2129094208"/>
        <c:scaling>
          <c:orientation val="minMax"/>
          <c:max val="0.8"/>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09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a:t>Quarter One Regional Performance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rgbClr val="00B0F0"/>
                </a:gs>
                <a:gs pos="100000">
                  <a:srgbClr val="71FB9E">
                    <a:alpha val="85000"/>
                  </a:srgbClr>
                </a:gs>
              </a:gsLst>
              <a:path path="circle">
                <a:fillToRect l="100000" t="100000"/>
              </a:path>
            </a:gradFill>
            <a:ln>
              <a:noFill/>
            </a:ln>
            <a:effectLst>
              <a:outerShdw blurRad="57150" dist="19050" dir="5400000" algn="ctr" rotWithShape="0">
                <a:srgbClr val="000000">
                  <a:alpha val="63000"/>
                </a:srgbClr>
              </a:outerShdw>
            </a:effectLst>
          </c:spPr>
          <c:invertIfNegative val="0"/>
          <c:dPt>
            <c:idx val="1"/>
            <c:invertIfNegative val="0"/>
            <c:bubble3D val="0"/>
            <c:spPr>
              <a:gradFill rotWithShape="1">
                <a:gsLst>
                  <a:gs pos="0">
                    <a:srgbClr val="7179ED"/>
                  </a:gs>
                  <a:gs pos="100000">
                    <a:srgbClr val="7030A0"/>
                  </a:gs>
                </a:gsLst>
                <a:path path="circle">
                  <a:fillToRect l="100000" t="100000"/>
                </a:path>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01F-41C3-BC04-2C031C72EE79}"/>
              </c:ext>
            </c:extLst>
          </c:dPt>
          <c:dPt>
            <c:idx val="2"/>
            <c:invertIfNegative val="0"/>
            <c:bubble3D val="0"/>
            <c:spPr>
              <a:gradFill rotWithShape="1">
                <a:gsLst>
                  <a:gs pos="0">
                    <a:srgbClr val="EA10FD"/>
                  </a:gs>
                  <a:gs pos="100000">
                    <a:srgbClr val="7179ED"/>
                  </a:gs>
                </a:gsLst>
                <a:path path="circle">
                  <a:fillToRect l="100000" t="100000"/>
                </a:path>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01F-41C3-BC04-2C031C72EE79}"/>
              </c:ext>
            </c:extLst>
          </c:dPt>
          <c:dPt>
            <c:idx val="3"/>
            <c:invertIfNegative val="0"/>
            <c:bubble3D val="0"/>
            <c:spPr>
              <a:gradFill rotWithShape="1">
                <a:gsLst>
                  <a:gs pos="0">
                    <a:srgbClr val="FFC000"/>
                  </a:gs>
                  <a:gs pos="100000">
                    <a:schemeClr val="accent2">
                      <a:lumMod val="75000"/>
                    </a:schemeClr>
                  </a:gs>
                </a:gsLst>
                <a:path path="circle">
                  <a:fillToRect l="100000" t="100000"/>
                </a:path>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01F-41C3-BC04-2C031C72EE79}"/>
              </c:ext>
            </c:extLst>
          </c:dPt>
          <c:dPt>
            <c:idx val="4"/>
            <c:invertIfNegative val="0"/>
            <c:bubble3D val="0"/>
            <c:spPr>
              <a:gradFill rotWithShape="1">
                <a:gsLst>
                  <a:gs pos="0">
                    <a:srgbClr val="FFF458"/>
                  </a:gs>
                  <a:gs pos="100000">
                    <a:srgbClr val="5ECC74"/>
                  </a:gs>
                </a:gsLst>
                <a:path path="circle">
                  <a:fillToRect l="100000" t="100000"/>
                </a:path>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01F-41C3-BC04-2C031C72EE79}"/>
              </c:ext>
            </c:extLst>
          </c:dPt>
          <c:dPt>
            <c:idx val="5"/>
            <c:invertIfNegative val="0"/>
            <c:bubble3D val="0"/>
            <c:spPr>
              <a:gradFill rotWithShape="1">
                <a:gsLst>
                  <a:gs pos="0">
                    <a:srgbClr val="FF76BB"/>
                  </a:gs>
                  <a:gs pos="100000">
                    <a:srgbClr val="FF7952"/>
                  </a:gs>
                </a:gsLst>
                <a:path path="circle">
                  <a:fillToRect l="100000" t="100000"/>
                </a:path>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01F-41C3-BC04-2C031C72EE79}"/>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Sheet1!$B$40:$B$45</c:f>
              <c:strCache>
                <c:ptCount val="6"/>
                <c:pt idx="0">
                  <c:v>LMN</c:v>
                </c:pt>
                <c:pt idx="1">
                  <c:v>FS/NC</c:v>
                </c:pt>
                <c:pt idx="2">
                  <c:v>KZN</c:v>
                </c:pt>
                <c:pt idx="3">
                  <c:v>WC</c:v>
                </c:pt>
                <c:pt idx="4">
                  <c:v>GP</c:v>
                </c:pt>
                <c:pt idx="5">
                  <c:v>EC</c:v>
                </c:pt>
              </c:strCache>
            </c:strRef>
          </c:cat>
          <c:val>
            <c:numRef>
              <c:f>Sheet1!$C$40:$C$45</c:f>
              <c:numCache>
                <c:formatCode>0%</c:formatCode>
                <c:ptCount val="6"/>
                <c:pt idx="0">
                  <c:v>0.64</c:v>
                </c:pt>
                <c:pt idx="1">
                  <c:v>0.68</c:v>
                </c:pt>
                <c:pt idx="2">
                  <c:v>0.73</c:v>
                </c:pt>
                <c:pt idx="3">
                  <c:v>0.64</c:v>
                </c:pt>
                <c:pt idx="4">
                  <c:v>0.59</c:v>
                </c:pt>
                <c:pt idx="5">
                  <c:v>0.73</c:v>
                </c:pt>
              </c:numCache>
            </c:numRef>
          </c:val>
          <c:extLst>
            <c:ext xmlns:c16="http://schemas.microsoft.com/office/drawing/2014/chart" uri="{C3380CC4-5D6E-409C-BE32-E72D297353CC}">
              <c16:uniqueId val="{00000000-C2D0-D84A-86F7-8EB0C4EE0856}"/>
            </c:ext>
          </c:extLst>
        </c:ser>
        <c:dLbls>
          <c:dLblPos val="inEnd"/>
          <c:showLegendKey val="0"/>
          <c:showVal val="1"/>
          <c:showCatName val="0"/>
          <c:showSerName val="0"/>
          <c:showPercent val="0"/>
          <c:showBubbleSize val="0"/>
        </c:dLbls>
        <c:gapWidth val="100"/>
        <c:overlap val="-24"/>
        <c:axId val="2129092576"/>
        <c:axId val="2129097472"/>
      </c:barChart>
      <c:catAx>
        <c:axId val="212909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129097472"/>
        <c:crosses val="autoZero"/>
        <c:auto val="1"/>
        <c:lblAlgn val="ctr"/>
        <c:lblOffset val="100"/>
        <c:noMultiLvlLbl val="0"/>
      </c:catAx>
      <c:valAx>
        <c:axId val="2129097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092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2AA08F-E44A-4B8C-9B72-F74FB94CF38D}" type="datetimeFigureOut">
              <a:rPr lang="en-ZA" smtClean="0"/>
              <a:t>2020/10/06</a:t>
            </a:fld>
            <a:endParaRPr lang="en-ZA"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E335A7-D4D7-488B-A1E8-C8D075D457E0}" type="slidenum">
              <a:rPr lang="en-ZA" smtClean="0"/>
              <a:t>‹#›</a:t>
            </a:fld>
            <a:endParaRPr lang="en-ZA" dirty="0"/>
          </a:p>
        </p:txBody>
      </p:sp>
    </p:spTree>
    <p:extLst>
      <p:ext uri="{BB962C8B-B14F-4D97-AF65-F5344CB8AC3E}">
        <p14:creationId xmlns:p14="http://schemas.microsoft.com/office/powerpoint/2010/main" val="251193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F07506-ED01-E944-9C8B-BD578786F8BD}" type="datetimeFigureOut">
              <a:rPr lang="en-US" smtClean="0"/>
              <a:pPr/>
              <a:t>10/6/2020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C2001C5-D33E-594E-9876-F760EB365DB6}" type="slidenum">
              <a:rPr lang="en-US" smtClean="0"/>
              <a:pPr/>
              <a:t>‹#›</a:t>
            </a:fld>
            <a:endParaRPr lang="en-US" dirty="0"/>
          </a:p>
        </p:txBody>
      </p:sp>
    </p:spTree>
    <p:extLst>
      <p:ext uri="{BB962C8B-B14F-4D97-AF65-F5344CB8AC3E}">
        <p14:creationId xmlns:p14="http://schemas.microsoft.com/office/powerpoint/2010/main" val="39756587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="https://www.freepik.com/free-photos-vectors/business"&gt;Business photo created by </a:t>
            </a:r>
            <a:r>
              <a:rPr lang="en-US" dirty="0" err="1"/>
              <a:t>pressfoto</a:t>
            </a:r>
            <a:r>
              <a:rPr lang="en-US" dirty="0"/>
              <a:t> - www.freepik.com&lt;/a&gt;</a:t>
            </a:r>
          </a:p>
        </p:txBody>
      </p:sp>
      <p:sp>
        <p:nvSpPr>
          <p:cNvPr id="4" name="Slide Number Placeholder 3"/>
          <p:cNvSpPr>
            <a:spLocks noGrp="1"/>
          </p:cNvSpPr>
          <p:nvPr>
            <p:ph type="sldNum" sz="quarter" idx="5"/>
          </p:nvPr>
        </p:nvSpPr>
        <p:spPr/>
        <p:txBody>
          <a:bodyPr/>
          <a:lstStyle/>
          <a:p>
            <a:fld id="{60E947F7-104F-4DA3-9A0F-C450E9708B3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1509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ZA" dirty="0"/>
              <a:t> </a:t>
            </a:r>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58681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ZA" dirty="0"/>
              <a:t> </a:t>
            </a:r>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304884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="https://www.freepik.com/free-photos-vectors/business"&gt;Business photo created by </a:t>
            </a:r>
            <a:r>
              <a:rPr lang="en-US" dirty="0" err="1"/>
              <a:t>pressfoto</a:t>
            </a:r>
            <a:r>
              <a:rPr lang="en-US" dirty="0"/>
              <a:t> - www.freepik.com&lt;/a&gt;</a:t>
            </a:r>
          </a:p>
        </p:txBody>
      </p:sp>
      <p:sp>
        <p:nvSpPr>
          <p:cNvPr id="4" name="Slide Number Placeholder 3"/>
          <p:cNvSpPr>
            <a:spLocks noGrp="1"/>
          </p:cNvSpPr>
          <p:nvPr>
            <p:ph type="sldNum" sz="quarter" idx="5"/>
          </p:nvPr>
        </p:nvSpPr>
        <p:spPr/>
        <p:txBody>
          <a:bodyPr/>
          <a:lstStyle/>
          <a:p>
            <a:fld id="{60E947F7-104F-4DA3-9A0F-C450E9708B3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0628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="https://www.freepik.com/free-photos-vectors/business"&gt;Business photo created by </a:t>
            </a:r>
            <a:r>
              <a:rPr lang="en-US" dirty="0" err="1"/>
              <a:t>pressfoto</a:t>
            </a:r>
            <a:r>
              <a:rPr lang="en-US" dirty="0"/>
              <a:t> - www.freepik.com&lt;/a&gt;</a:t>
            </a:r>
          </a:p>
        </p:txBody>
      </p:sp>
      <p:sp>
        <p:nvSpPr>
          <p:cNvPr id="4" name="Slide Number Placeholder 3"/>
          <p:cNvSpPr>
            <a:spLocks noGrp="1"/>
          </p:cNvSpPr>
          <p:nvPr>
            <p:ph type="sldNum" sz="quarter" idx="5"/>
          </p:nvPr>
        </p:nvSpPr>
        <p:spPr/>
        <p:txBody>
          <a:bodyPr/>
          <a:lstStyle/>
          <a:p>
            <a:fld id="{60E947F7-104F-4DA3-9A0F-C450E9708B3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1163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="https://www.freepik.com/free-photos-vectors/business"&gt;Business photo created by </a:t>
            </a:r>
            <a:r>
              <a:rPr lang="en-US" dirty="0" err="1"/>
              <a:t>pressfoto</a:t>
            </a:r>
            <a:r>
              <a:rPr lang="en-US" dirty="0"/>
              <a:t> - www.freepik.com&lt;/a&gt;</a:t>
            </a:r>
          </a:p>
        </p:txBody>
      </p:sp>
      <p:sp>
        <p:nvSpPr>
          <p:cNvPr id="4" name="Slide Number Placeholder 3"/>
          <p:cNvSpPr>
            <a:spLocks noGrp="1"/>
          </p:cNvSpPr>
          <p:nvPr>
            <p:ph type="sldNum" sz="quarter" idx="5"/>
          </p:nvPr>
        </p:nvSpPr>
        <p:spPr/>
        <p:txBody>
          <a:bodyPr/>
          <a:lstStyle/>
          <a:p>
            <a:fld id="{60E947F7-104F-4DA3-9A0F-C450E9708B3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688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96319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105FAE8-03D8-4D98-AAFC-7A059A2391EA}"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195713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="https://www.freepik.com/free-photos-vectors/business"&gt;Business photo created by </a:t>
            </a:r>
            <a:r>
              <a:rPr lang="en-US" dirty="0" err="1"/>
              <a:t>pressfoto</a:t>
            </a:r>
            <a:r>
              <a:rPr lang="en-US" dirty="0"/>
              <a:t> - www.freepik.com&lt;/a&gt;</a:t>
            </a:r>
          </a:p>
        </p:txBody>
      </p:sp>
      <p:sp>
        <p:nvSpPr>
          <p:cNvPr id="4" name="Slide Number Placeholder 3"/>
          <p:cNvSpPr>
            <a:spLocks noGrp="1"/>
          </p:cNvSpPr>
          <p:nvPr>
            <p:ph type="sldNum" sz="quarter" idx="5"/>
          </p:nvPr>
        </p:nvSpPr>
        <p:spPr/>
        <p:txBody>
          <a:bodyPr/>
          <a:lstStyle/>
          <a:p>
            <a:fld id="{60E947F7-104F-4DA3-9A0F-C450E9708B3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6998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02507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863830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6" r:id="rId4" imgW="0" imgH="0" progId="">
                  <p:embed/>
                </p:oleObj>
              </mc:Choice>
              <mc:Fallback>
                <p:oleObj r:id="rId4" imgW="0" imgH="0" progId="">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5" y="3124202"/>
            <a:ext cx="6861175" cy="401648"/>
          </a:xfrm>
          <a:prstGeom prst="rect">
            <a:avLst/>
          </a:prstGeom>
          <a:ln algn="ctr"/>
        </p:spPr>
        <p:txBody>
          <a:bodyPr anchor="ctr"/>
          <a:lstStyle>
            <a:lvl1pPr algn="ctr">
              <a:defRPr sz="2900"/>
            </a:lvl1pPr>
          </a:lstStyle>
          <a:p>
            <a:r>
              <a:rPr lang="en-US" noProof="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a:t>Click to edit Master subtitle style</a:t>
            </a:r>
            <a:endParaRPr lang="en-GB" noProof="0"/>
          </a:p>
        </p:txBody>
      </p:sp>
    </p:spTree>
    <p:extLst>
      <p:ext uri="{BB962C8B-B14F-4D97-AF65-F5344CB8AC3E}">
        <p14:creationId xmlns:p14="http://schemas.microsoft.com/office/powerpoint/2010/main" val="300474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74212" y="6329779"/>
            <a:ext cx="1362075" cy="447675"/>
          </a:xfrm>
          <a:prstGeom prst="rect">
            <a:avLst/>
          </a:prstGeom>
          <a:noFill/>
          <a:ln w="9525">
            <a:noFill/>
            <a:miter lim="800000"/>
            <a:headEnd/>
            <a:tailEnd/>
          </a:ln>
        </p:spPr>
      </p:pic>
      <p:sp>
        <p:nvSpPr>
          <p:cNvPr id="2" name="Title 1"/>
          <p:cNvSpPr>
            <a:spLocks noGrp="1"/>
          </p:cNvSpPr>
          <p:nvPr>
            <p:ph type="title"/>
          </p:nvPr>
        </p:nvSpPr>
        <p:spPr>
          <a:xfrm>
            <a:off x="246063" y="596900"/>
            <a:ext cx="8647112" cy="276225"/>
          </a:xfrm>
          <a:prstGeom prst="rect">
            <a:avLst/>
          </a:prstGeom>
        </p:spPr>
        <p:txBody>
          <a:bodyPr/>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5053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91967" y="6320901"/>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a:prstGeom prst="rect">
            <a:avLst/>
          </a:prstGeom>
        </p:spPr>
        <p:txBody>
          <a:bodyPr vert="eaVert"/>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71544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FFAA-25BE-47A2-A60E-349BE354A81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D"/>
          </a:p>
        </p:txBody>
      </p:sp>
      <p:sp>
        <p:nvSpPr>
          <p:cNvPr id="3" name="Subtitle 2">
            <a:extLst>
              <a:ext uri="{FF2B5EF4-FFF2-40B4-BE49-F238E27FC236}">
                <a16:creationId xmlns:a16="http://schemas.microsoft.com/office/drawing/2014/main" id="{993DAA34-980C-44A0-9965-D1AF72E12A4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D"/>
          </a:p>
        </p:txBody>
      </p:sp>
    </p:spTree>
    <p:extLst>
      <p:ext uri="{BB962C8B-B14F-4D97-AF65-F5344CB8AC3E}">
        <p14:creationId xmlns:p14="http://schemas.microsoft.com/office/powerpoint/2010/main" val="53310097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3E93-BC38-4864-A0B9-1D0652470EC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804DEF6-B94F-4858-A2BA-F37F3A9A606E}"/>
              </a:ext>
            </a:extLst>
          </p:cNvPr>
          <p:cNvSpPr>
            <a:spLocks noGrp="1"/>
          </p:cNvSpPr>
          <p:nvPr>
            <p:ph idx="1"/>
          </p:nvPr>
        </p:nvSpPr>
        <p:spPr>
          <a:xfrm>
            <a:off x="400050" y="1825624"/>
            <a:ext cx="83439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3" name="Rectangle 12">
            <a:extLst>
              <a:ext uri="{FF2B5EF4-FFF2-40B4-BE49-F238E27FC236}">
                <a16:creationId xmlns:a16="http://schemas.microsoft.com/office/drawing/2014/main" id="{A83CFA3F-9BFB-394E-B024-801F5C16AFBF}"/>
              </a:ext>
            </a:extLst>
          </p:cNvPr>
          <p:cNvSpPr/>
          <p:nvPr userDrawn="1"/>
        </p:nvSpPr>
        <p:spPr>
          <a:xfrm>
            <a:off x="8402241" y="6438640"/>
            <a:ext cx="341709"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ID">
              <a:solidFill>
                <a:srgbClr val="FFFFFF"/>
              </a:solidFill>
            </a:endParaRPr>
          </a:p>
        </p:txBody>
      </p:sp>
      <p:sp>
        <p:nvSpPr>
          <p:cNvPr id="14" name="TextBox 13">
            <a:extLst>
              <a:ext uri="{FF2B5EF4-FFF2-40B4-BE49-F238E27FC236}">
                <a16:creationId xmlns:a16="http://schemas.microsoft.com/office/drawing/2014/main" id="{6618A9FD-B820-B240-9420-22134C01C43C}"/>
              </a:ext>
            </a:extLst>
          </p:cNvPr>
          <p:cNvSpPr txBox="1"/>
          <p:nvPr userDrawn="1"/>
        </p:nvSpPr>
        <p:spPr>
          <a:xfrm>
            <a:off x="8448675" y="6590612"/>
            <a:ext cx="248841" cy="115416"/>
          </a:xfrm>
          <a:prstGeom prst="rect">
            <a:avLst/>
          </a:prstGeom>
          <a:noFill/>
        </p:spPr>
        <p:txBody>
          <a:bodyPr wrap="square" lIns="0" tIns="0" rIns="0" bIns="0" rtlCol="0" anchor="ctr">
            <a:spAutoFit/>
          </a:bodyPr>
          <a:lstStyle/>
          <a:p>
            <a:pPr algn="ctr" defTabSz="685800" fontAlgn="auto">
              <a:spcBef>
                <a:spcPts val="0"/>
              </a:spcBef>
              <a:spcAft>
                <a:spcPts val="0"/>
              </a:spcAft>
            </a:pPr>
            <a:fld id="{40876BFF-1584-4FA6-A406-00684317F9C8}" type="slidenum">
              <a:rPr lang="en-US" sz="750" b="1" smtClean="0">
                <a:solidFill>
                  <a:srgbClr val="FFFFFF"/>
                </a:solidFill>
                <a:latin typeface="Segoe UI" panose="020B0502040204020203" pitchFamily="34" charset="0"/>
                <a:cs typeface="Segoe UI" panose="020B0502040204020203" pitchFamily="34" charset="0"/>
              </a:rPr>
              <a:pPr algn="ctr" defTabSz="685800" fontAlgn="auto">
                <a:spcBef>
                  <a:spcPts val="0"/>
                </a:spcBef>
                <a:spcAft>
                  <a:spcPts val="0"/>
                </a:spcAft>
              </a:pPr>
              <a:t>‹#›</a:t>
            </a:fld>
            <a:endParaRPr lang="en-US" sz="75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CBACB319-1A34-0E43-B81E-5DE55CAF099D}"/>
              </a:ext>
            </a:extLst>
          </p:cNvPr>
          <p:cNvSpPr txBox="1"/>
          <p:nvPr userDrawn="1"/>
        </p:nvSpPr>
        <p:spPr>
          <a:xfrm>
            <a:off x="7256642" y="6602155"/>
            <a:ext cx="996344" cy="92333"/>
          </a:xfrm>
          <a:prstGeom prst="rect">
            <a:avLst/>
          </a:prstGeom>
          <a:noFill/>
        </p:spPr>
        <p:txBody>
          <a:bodyPr wrap="square" lIns="0" tIns="0" rIns="0" bIns="0" rtlCol="0" anchor="ctr">
            <a:spAutoFit/>
          </a:bodyPr>
          <a:lstStyle/>
          <a:p>
            <a:pPr algn="r" defTabSz="685800" fontAlgn="auto">
              <a:spcBef>
                <a:spcPts val="0"/>
              </a:spcBef>
              <a:spcAft>
                <a:spcPts val="0"/>
              </a:spcAft>
            </a:pPr>
            <a:r>
              <a:rPr lang="en-US" sz="600" dirty="0">
                <a:solidFill>
                  <a:srgbClr val="FFFFFF">
                    <a:lumMod val="65000"/>
                  </a:srgbClr>
                </a:solidFill>
                <a:latin typeface="Segoe UI Light" panose="020B0502040204020203" pitchFamily="34" charset="0"/>
                <a:cs typeface="Segoe UI Light" panose="020B0502040204020203" pitchFamily="34" charset="0"/>
              </a:rPr>
              <a:t>LEADERSHIP PRESENTATION</a:t>
            </a:r>
          </a:p>
        </p:txBody>
      </p:sp>
      <p:cxnSp>
        <p:nvCxnSpPr>
          <p:cNvPr id="16" name="Straight Connector 15">
            <a:extLst>
              <a:ext uri="{FF2B5EF4-FFF2-40B4-BE49-F238E27FC236}">
                <a16:creationId xmlns:a16="http://schemas.microsoft.com/office/drawing/2014/main" id="{BC8222F1-2A79-4F48-AD19-D3E7155A5973}"/>
              </a:ext>
            </a:extLst>
          </p:cNvPr>
          <p:cNvCxnSpPr>
            <a:cxnSpLocks/>
          </p:cNvCxnSpPr>
          <p:nvPr userDrawn="1"/>
        </p:nvCxnSpPr>
        <p:spPr>
          <a:xfrm flipH="1">
            <a:off x="1" y="6648320"/>
            <a:ext cx="71473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7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3D7A-540E-425A-BEF5-69BB8D40BCD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2F3CBEA5-6625-4A00-B51E-8641A4AE23D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25389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00FA-CA57-4FCA-BFA6-C374C16C9DB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E40965A-09CA-4AA8-9C52-A5770F423454}"/>
              </a:ext>
            </a:extLst>
          </p:cNvPr>
          <p:cNvSpPr>
            <a:spLocks noGrp="1"/>
          </p:cNvSpPr>
          <p:nvPr>
            <p:ph sz="half" idx="1"/>
          </p:nvPr>
        </p:nvSpPr>
        <p:spPr>
          <a:xfrm>
            <a:off x="400050" y="1825624"/>
            <a:ext cx="41148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FE9E6E0D-8C89-4C4D-B2ED-BC0A4867F963}"/>
              </a:ext>
            </a:extLst>
          </p:cNvPr>
          <p:cNvSpPr>
            <a:spLocks noGrp="1"/>
          </p:cNvSpPr>
          <p:nvPr>
            <p:ph sz="half" idx="2"/>
          </p:nvPr>
        </p:nvSpPr>
        <p:spPr>
          <a:xfrm>
            <a:off x="4629150" y="1825624"/>
            <a:ext cx="41148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1" name="Rectangle 10">
            <a:extLst>
              <a:ext uri="{FF2B5EF4-FFF2-40B4-BE49-F238E27FC236}">
                <a16:creationId xmlns:a16="http://schemas.microsoft.com/office/drawing/2014/main" id="{CCDF1EEE-0E33-4A4C-B856-E1D2CAD41B1D}"/>
              </a:ext>
            </a:extLst>
          </p:cNvPr>
          <p:cNvSpPr/>
          <p:nvPr userDrawn="1"/>
        </p:nvSpPr>
        <p:spPr>
          <a:xfrm>
            <a:off x="8402241" y="6438640"/>
            <a:ext cx="341709"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ID">
              <a:solidFill>
                <a:srgbClr val="FFFFFF"/>
              </a:solidFill>
            </a:endParaRPr>
          </a:p>
        </p:txBody>
      </p:sp>
      <p:sp>
        <p:nvSpPr>
          <p:cNvPr id="12" name="TextBox 11">
            <a:extLst>
              <a:ext uri="{FF2B5EF4-FFF2-40B4-BE49-F238E27FC236}">
                <a16:creationId xmlns:a16="http://schemas.microsoft.com/office/drawing/2014/main" id="{A4DADB03-1FEF-B848-8AD4-1107C28DE259}"/>
              </a:ext>
            </a:extLst>
          </p:cNvPr>
          <p:cNvSpPr txBox="1"/>
          <p:nvPr userDrawn="1"/>
        </p:nvSpPr>
        <p:spPr>
          <a:xfrm>
            <a:off x="8448675" y="6590612"/>
            <a:ext cx="248841" cy="115416"/>
          </a:xfrm>
          <a:prstGeom prst="rect">
            <a:avLst/>
          </a:prstGeom>
          <a:noFill/>
        </p:spPr>
        <p:txBody>
          <a:bodyPr wrap="square" lIns="0" tIns="0" rIns="0" bIns="0" rtlCol="0" anchor="ctr">
            <a:spAutoFit/>
          </a:bodyPr>
          <a:lstStyle/>
          <a:p>
            <a:pPr algn="ctr" defTabSz="685800" fontAlgn="auto">
              <a:spcBef>
                <a:spcPts val="0"/>
              </a:spcBef>
              <a:spcAft>
                <a:spcPts val="0"/>
              </a:spcAft>
            </a:pPr>
            <a:fld id="{40876BFF-1584-4FA6-A406-00684317F9C8}" type="slidenum">
              <a:rPr lang="en-US" sz="750" b="1" smtClean="0">
                <a:solidFill>
                  <a:srgbClr val="FFFFFF"/>
                </a:solidFill>
                <a:latin typeface="Segoe UI" panose="020B0502040204020203" pitchFamily="34" charset="0"/>
                <a:cs typeface="Segoe UI" panose="020B0502040204020203" pitchFamily="34" charset="0"/>
              </a:rPr>
              <a:pPr algn="ctr" defTabSz="685800" fontAlgn="auto">
                <a:spcBef>
                  <a:spcPts val="0"/>
                </a:spcBef>
                <a:spcAft>
                  <a:spcPts val="0"/>
                </a:spcAft>
              </a:pPr>
              <a:t>‹#›</a:t>
            </a:fld>
            <a:endParaRPr lang="en-US" sz="75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000A049B-BEAF-8145-AFF0-55736D747D60}"/>
              </a:ext>
            </a:extLst>
          </p:cNvPr>
          <p:cNvSpPr txBox="1"/>
          <p:nvPr userDrawn="1"/>
        </p:nvSpPr>
        <p:spPr>
          <a:xfrm>
            <a:off x="7256642" y="6602155"/>
            <a:ext cx="996344" cy="92333"/>
          </a:xfrm>
          <a:prstGeom prst="rect">
            <a:avLst/>
          </a:prstGeom>
          <a:noFill/>
        </p:spPr>
        <p:txBody>
          <a:bodyPr wrap="square" lIns="0" tIns="0" rIns="0" bIns="0" rtlCol="0" anchor="ctr">
            <a:spAutoFit/>
          </a:bodyPr>
          <a:lstStyle/>
          <a:p>
            <a:pPr algn="r" defTabSz="685800" fontAlgn="auto">
              <a:spcBef>
                <a:spcPts val="0"/>
              </a:spcBef>
              <a:spcAft>
                <a:spcPts val="0"/>
              </a:spcAft>
            </a:pPr>
            <a:r>
              <a:rPr lang="en-US" sz="600" dirty="0">
                <a:solidFill>
                  <a:srgbClr val="FFFFFF">
                    <a:lumMod val="65000"/>
                  </a:srgbClr>
                </a:solidFill>
                <a:latin typeface="Segoe UI Light" panose="020B0502040204020203" pitchFamily="34" charset="0"/>
                <a:cs typeface="Segoe UI Light" panose="020B0502040204020203" pitchFamily="34" charset="0"/>
              </a:rPr>
              <a:t>LEADERSHIP PRESENTATION</a:t>
            </a:r>
          </a:p>
        </p:txBody>
      </p:sp>
      <p:cxnSp>
        <p:nvCxnSpPr>
          <p:cNvPr id="20" name="Straight Connector 19">
            <a:extLst>
              <a:ext uri="{FF2B5EF4-FFF2-40B4-BE49-F238E27FC236}">
                <a16:creationId xmlns:a16="http://schemas.microsoft.com/office/drawing/2014/main" id="{3AC4DCFB-9E5E-4343-B88F-BFF79008DD22}"/>
              </a:ext>
            </a:extLst>
          </p:cNvPr>
          <p:cNvCxnSpPr>
            <a:cxnSpLocks/>
          </p:cNvCxnSpPr>
          <p:nvPr userDrawn="1"/>
        </p:nvCxnSpPr>
        <p:spPr>
          <a:xfrm flipH="1">
            <a:off x="1" y="6648320"/>
            <a:ext cx="71473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2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B064-2B6B-4DB3-B5F2-73FB6436F6E4}"/>
              </a:ext>
            </a:extLst>
          </p:cNvPr>
          <p:cNvSpPr>
            <a:spLocks noGrp="1"/>
          </p:cNvSpPr>
          <p:nvPr>
            <p:ph type="title"/>
          </p:nvPr>
        </p:nvSpPr>
        <p:spPr>
          <a:xfrm>
            <a:off x="400050" y="365126"/>
            <a:ext cx="8346282" cy="1325563"/>
          </a:xfrm>
        </p:spPr>
        <p:txBody>
          <a:body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320364BD-656F-49D4-978C-1EF0460DC833}"/>
              </a:ext>
            </a:extLst>
          </p:cNvPr>
          <p:cNvSpPr>
            <a:spLocks noGrp="1"/>
          </p:cNvSpPr>
          <p:nvPr>
            <p:ph type="body" idx="1"/>
          </p:nvPr>
        </p:nvSpPr>
        <p:spPr>
          <a:xfrm>
            <a:off x="400051" y="1681163"/>
            <a:ext cx="4098131" cy="83704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2CC1E74-B5DE-489B-8062-6F648F39AF21}"/>
              </a:ext>
            </a:extLst>
          </p:cNvPr>
          <p:cNvSpPr>
            <a:spLocks noGrp="1"/>
          </p:cNvSpPr>
          <p:nvPr>
            <p:ph sz="half" idx="2"/>
          </p:nvPr>
        </p:nvSpPr>
        <p:spPr>
          <a:xfrm>
            <a:off x="400051" y="2505075"/>
            <a:ext cx="4098131"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5" name="Text Placeholder 4">
            <a:extLst>
              <a:ext uri="{FF2B5EF4-FFF2-40B4-BE49-F238E27FC236}">
                <a16:creationId xmlns:a16="http://schemas.microsoft.com/office/drawing/2014/main" id="{ACD74AC3-B164-43D5-8EE3-2B3FACE1F05B}"/>
              </a:ext>
            </a:extLst>
          </p:cNvPr>
          <p:cNvSpPr>
            <a:spLocks noGrp="1"/>
          </p:cNvSpPr>
          <p:nvPr>
            <p:ph type="body" sz="quarter" idx="3"/>
          </p:nvPr>
        </p:nvSpPr>
        <p:spPr>
          <a:xfrm>
            <a:off x="4629150" y="1681163"/>
            <a:ext cx="41148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59746C-CBAC-4D9D-AFCA-8ED31A88891C}"/>
              </a:ext>
            </a:extLst>
          </p:cNvPr>
          <p:cNvSpPr>
            <a:spLocks noGrp="1"/>
          </p:cNvSpPr>
          <p:nvPr>
            <p:ph sz="quarter" idx="4"/>
          </p:nvPr>
        </p:nvSpPr>
        <p:spPr>
          <a:xfrm>
            <a:off x="4629150" y="2505075"/>
            <a:ext cx="4114800"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13" name="Rectangle 12">
            <a:extLst>
              <a:ext uri="{FF2B5EF4-FFF2-40B4-BE49-F238E27FC236}">
                <a16:creationId xmlns:a16="http://schemas.microsoft.com/office/drawing/2014/main" id="{27CBF80B-F7BE-684E-B80A-86103702FD93}"/>
              </a:ext>
            </a:extLst>
          </p:cNvPr>
          <p:cNvSpPr/>
          <p:nvPr userDrawn="1"/>
        </p:nvSpPr>
        <p:spPr>
          <a:xfrm>
            <a:off x="8402241" y="6438640"/>
            <a:ext cx="341709"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ID">
              <a:solidFill>
                <a:srgbClr val="FFFFFF"/>
              </a:solidFill>
            </a:endParaRPr>
          </a:p>
        </p:txBody>
      </p:sp>
      <p:sp>
        <p:nvSpPr>
          <p:cNvPr id="14" name="TextBox 13">
            <a:extLst>
              <a:ext uri="{FF2B5EF4-FFF2-40B4-BE49-F238E27FC236}">
                <a16:creationId xmlns:a16="http://schemas.microsoft.com/office/drawing/2014/main" id="{B7DD9B41-86AC-8F4C-900D-2BDD191394A0}"/>
              </a:ext>
            </a:extLst>
          </p:cNvPr>
          <p:cNvSpPr txBox="1"/>
          <p:nvPr userDrawn="1"/>
        </p:nvSpPr>
        <p:spPr>
          <a:xfrm>
            <a:off x="8448675" y="6590612"/>
            <a:ext cx="248841" cy="115416"/>
          </a:xfrm>
          <a:prstGeom prst="rect">
            <a:avLst/>
          </a:prstGeom>
          <a:noFill/>
        </p:spPr>
        <p:txBody>
          <a:bodyPr wrap="square" lIns="0" tIns="0" rIns="0" bIns="0" rtlCol="0" anchor="ctr">
            <a:spAutoFit/>
          </a:bodyPr>
          <a:lstStyle/>
          <a:p>
            <a:pPr algn="ctr" defTabSz="685800" fontAlgn="auto">
              <a:spcBef>
                <a:spcPts val="0"/>
              </a:spcBef>
              <a:spcAft>
                <a:spcPts val="0"/>
              </a:spcAft>
            </a:pPr>
            <a:fld id="{40876BFF-1584-4FA6-A406-00684317F9C8}" type="slidenum">
              <a:rPr lang="en-US" sz="750" b="1" smtClean="0">
                <a:solidFill>
                  <a:srgbClr val="FFFFFF"/>
                </a:solidFill>
                <a:latin typeface="Segoe UI" panose="020B0502040204020203" pitchFamily="34" charset="0"/>
                <a:cs typeface="Segoe UI" panose="020B0502040204020203" pitchFamily="34" charset="0"/>
              </a:rPr>
              <a:pPr algn="ctr" defTabSz="685800" fontAlgn="auto">
                <a:spcBef>
                  <a:spcPts val="0"/>
                </a:spcBef>
                <a:spcAft>
                  <a:spcPts val="0"/>
                </a:spcAft>
              </a:pPr>
              <a:t>‹#›</a:t>
            </a:fld>
            <a:endParaRPr lang="en-US" sz="75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29D4882F-7788-6A46-ACDB-A2C45EC5B49B}"/>
              </a:ext>
            </a:extLst>
          </p:cNvPr>
          <p:cNvSpPr txBox="1"/>
          <p:nvPr userDrawn="1"/>
        </p:nvSpPr>
        <p:spPr>
          <a:xfrm>
            <a:off x="7256642" y="6602155"/>
            <a:ext cx="996344" cy="92333"/>
          </a:xfrm>
          <a:prstGeom prst="rect">
            <a:avLst/>
          </a:prstGeom>
          <a:noFill/>
        </p:spPr>
        <p:txBody>
          <a:bodyPr wrap="square" lIns="0" tIns="0" rIns="0" bIns="0" rtlCol="0" anchor="ctr">
            <a:spAutoFit/>
          </a:bodyPr>
          <a:lstStyle/>
          <a:p>
            <a:pPr algn="r" defTabSz="685800" fontAlgn="auto">
              <a:spcBef>
                <a:spcPts val="0"/>
              </a:spcBef>
              <a:spcAft>
                <a:spcPts val="0"/>
              </a:spcAft>
            </a:pPr>
            <a:r>
              <a:rPr lang="en-US" sz="600" dirty="0">
                <a:solidFill>
                  <a:srgbClr val="FFFFFF">
                    <a:lumMod val="65000"/>
                  </a:srgbClr>
                </a:solidFill>
                <a:latin typeface="Segoe UI Light" panose="020B0502040204020203" pitchFamily="34" charset="0"/>
                <a:cs typeface="Segoe UI Light" panose="020B0502040204020203" pitchFamily="34" charset="0"/>
              </a:rPr>
              <a:t>LEADERSHIP PRESENTATION</a:t>
            </a:r>
          </a:p>
        </p:txBody>
      </p:sp>
      <p:cxnSp>
        <p:nvCxnSpPr>
          <p:cNvPr id="22" name="Straight Connector 21">
            <a:extLst>
              <a:ext uri="{FF2B5EF4-FFF2-40B4-BE49-F238E27FC236}">
                <a16:creationId xmlns:a16="http://schemas.microsoft.com/office/drawing/2014/main" id="{687CA224-252A-DB42-9CB3-604E913644BF}"/>
              </a:ext>
            </a:extLst>
          </p:cNvPr>
          <p:cNvCxnSpPr>
            <a:cxnSpLocks/>
          </p:cNvCxnSpPr>
          <p:nvPr userDrawn="1"/>
        </p:nvCxnSpPr>
        <p:spPr>
          <a:xfrm flipH="1">
            <a:off x="1" y="6648320"/>
            <a:ext cx="71473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648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DFF5-D2DF-4F4C-B84D-A9AF846D83A3}"/>
              </a:ext>
            </a:extLst>
          </p:cNvPr>
          <p:cNvSpPr>
            <a:spLocks noGrp="1"/>
          </p:cNvSpPr>
          <p:nvPr>
            <p:ph type="title"/>
          </p:nvPr>
        </p:nvSpPr>
        <p:spPr/>
        <p:txBody>
          <a:bodyPr/>
          <a:lstStyle/>
          <a:p>
            <a:r>
              <a:rPr lang="en-US"/>
              <a:t>Click to edit Master title style</a:t>
            </a:r>
            <a:endParaRPr lang="en-ID"/>
          </a:p>
        </p:txBody>
      </p:sp>
      <p:sp>
        <p:nvSpPr>
          <p:cNvPr id="15" name="Rectangle 14">
            <a:extLst>
              <a:ext uri="{FF2B5EF4-FFF2-40B4-BE49-F238E27FC236}">
                <a16:creationId xmlns:a16="http://schemas.microsoft.com/office/drawing/2014/main" id="{3479D463-626D-4D34-B749-7F089E12D7CA}"/>
              </a:ext>
            </a:extLst>
          </p:cNvPr>
          <p:cNvSpPr/>
          <p:nvPr userDrawn="1"/>
        </p:nvSpPr>
        <p:spPr>
          <a:xfrm>
            <a:off x="8402241" y="6438640"/>
            <a:ext cx="341709"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ID">
              <a:solidFill>
                <a:srgbClr val="FFFFFF"/>
              </a:solidFill>
            </a:endParaRPr>
          </a:p>
        </p:txBody>
      </p:sp>
      <p:sp>
        <p:nvSpPr>
          <p:cNvPr id="16" name="TextBox 15">
            <a:extLst>
              <a:ext uri="{FF2B5EF4-FFF2-40B4-BE49-F238E27FC236}">
                <a16:creationId xmlns:a16="http://schemas.microsoft.com/office/drawing/2014/main" id="{081B3419-F562-4556-ADD7-D768E4EA415A}"/>
              </a:ext>
            </a:extLst>
          </p:cNvPr>
          <p:cNvSpPr txBox="1"/>
          <p:nvPr userDrawn="1"/>
        </p:nvSpPr>
        <p:spPr>
          <a:xfrm>
            <a:off x="8448675" y="6590612"/>
            <a:ext cx="248841" cy="115416"/>
          </a:xfrm>
          <a:prstGeom prst="rect">
            <a:avLst/>
          </a:prstGeom>
          <a:noFill/>
        </p:spPr>
        <p:txBody>
          <a:bodyPr wrap="square" lIns="0" tIns="0" rIns="0" bIns="0" rtlCol="0" anchor="ctr">
            <a:spAutoFit/>
          </a:bodyPr>
          <a:lstStyle/>
          <a:p>
            <a:pPr algn="ctr" defTabSz="685800" fontAlgn="auto">
              <a:spcBef>
                <a:spcPts val="0"/>
              </a:spcBef>
              <a:spcAft>
                <a:spcPts val="0"/>
              </a:spcAft>
            </a:pPr>
            <a:fld id="{40876BFF-1584-4FA6-A406-00684317F9C8}" type="slidenum">
              <a:rPr lang="en-US" sz="750" b="1" smtClean="0">
                <a:solidFill>
                  <a:srgbClr val="FFFFFF"/>
                </a:solidFill>
                <a:latin typeface="Segoe UI" panose="020B0502040204020203" pitchFamily="34" charset="0"/>
                <a:cs typeface="Segoe UI" panose="020B0502040204020203" pitchFamily="34" charset="0"/>
              </a:rPr>
              <a:pPr algn="ctr" defTabSz="685800" fontAlgn="auto">
                <a:spcBef>
                  <a:spcPts val="0"/>
                </a:spcBef>
                <a:spcAft>
                  <a:spcPts val="0"/>
                </a:spcAft>
              </a:pPr>
              <a:t>‹#›</a:t>
            </a:fld>
            <a:endParaRPr lang="en-US" sz="750" b="1" dirty="0">
              <a:solidFill>
                <a:srgbClr val="FFFFFF"/>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EFDD757A-A93F-4A87-AABA-56DAE452BE14}"/>
              </a:ext>
            </a:extLst>
          </p:cNvPr>
          <p:cNvSpPr txBox="1"/>
          <p:nvPr userDrawn="1"/>
        </p:nvSpPr>
        <p:spPr>
          <a:xfrm>
            <a:off x="7256642" y="6602155"/>
            <a:ext cx="996344" cy="92333"/>
          </a:xfrm>
          <a:prstGeom prst="rect">
            <a:avLst/>
          </a:prstGeom>
          <a:noFill/>
        </p:spPr>
        <p:txBody>
          <a:bodyPr wrap="square" lIns="0" tIns="0" rIns="0" bIns="0" rtlCol="0" anchor="ctr">
            <a:spAutoFit/>
          </a:bodyPr>
          <a:lstStyle/>
          <a:p>
            <a:pPr algn="r" defTabSz="685800" fontAlgn="auto">
              <a:spcBef>
                <a:spcPts val="0"/>
              </a:spcBef>
              <a:spcAft>
                <a:spcPts val="0"/>
              </a:spcAft>
            </a:pPr>
            <a:r>
              <a:rPr lang="en-US" sz="600" dirty="0">
                <a:solidFill>
                  <a:srgbClr val="FFFFFF">
                    <a:lumMod val="65000"/>
                  </a:srgbClr>
                </a:solidFill>
                <a:latin typeface="Segoe UI Light" panose="020B0502040204020203" pitchFamily="34" charset="0"/>
                <a:cs typeface="Segoe UI Light" panose="020B0502040204020203" pitchFamily="34" charset="0"/>
              </a:rPr>
              <a:t>LEADERSHIP PRESENTATION</a:t>
            </a:r>
          </a:p>
        </p:txBody>
      </p:sp>
      <p:cxnSp>
        <p:nvCxnSpPr>
          <p:cNvPr id="6" name="Straight Connector 5">
            <a:extLst>
              <a:ext uri="{FF2B5EF4-FFF2-40B4-BE49-F238E27FC236}">
                <a16:creationId xmlns:a16="http://schemas.microsoft.com/office/drawing/2014/main" id="{4B86A402-833A-414F-8B21-CB235D6F827F}"/>
              </a:ext>
            </a:extLst>
          </p:cNvPr>
          <p:cNvCxnSpPr>
            <a:cxnSpLocks/>
          </p:cNvCxnSpPr>
          <p:nvPr userDrawn="1"/>
        </p:nvCxnSpPr>
        <p:spPr>
          <a:xfrm flipH="1">
            <a:off x="1" y="6648320"/>
            <a:ext cx="71473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815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93BA3B-C4DB-9346-8386-CB62A06CFE52}"/>
              </a:ext>
            </a:extLst>
          </p:cNvPr>
          <p:cNvSpPr/>
          <p:nvPr userDrawn="1"/>
        </p:nvSpPr>
        <p:spPr>
          <a:xfrm>
            <a:off x="8402241" y="6438640"/>
            <a:ext cx="341709"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ID">
              <a:solidFill>
                <a:srgbClr val="FFFFFF"/>
              </a:solidFill>
            </a:endParaRPr>
          </a:p>
        </p:txBody>
      </p:sp>
      <p:sp>
        <p:nvSpPr>
          <p:cNvPr id="9" name="TextBox 8">
            <a:extLst>
              <a:ext uri="{FF2B5EF4-FFF2-40B4-BE49-F238E27FC236}">
                <a16:creationId xmlns:a16="http://schemas.microsoft.com/office/drawing/2014/main" id="{034F4A44-6379-C844-B743-22309C4305B4}"/>
              </a:ext>
            </a:extLst>
          </p:cNvPr>
          <p:cNvSpPr txBox="1"/>
          <p:nvPr userDrawn="1"/>
        </p:nvSpPr>
        <p:spPr>
          <a:xfrm>
            <a:off x="8448675" y="6590612"/>
            <a:ext cx="248841" cy="115416"/>
          </a:xfrm>
          <a:prstGeom prst="rect">
            <a:avLst/>
          </a:prstGeom>
          <a:noFill/>
        </p:spPr>
        <p:txBody>
          <a:bodyPr wrap="square" lIns="0" tIns="0" rIns="0" bIns="0" rtlCol="0" anchor="ctr">
            <a:spAutoFit/>
          </a:bodyPr>
          <a:lstStyle/>
          <a:p>
            <a:pPr algn="ctr" defTabSz="685800" fontAlgn="auto">
              <a:spcBef>
                <a:spcPts val="0"/>
              </a:spcBef>
              <a:spcAft>
                <a:spcPts val="0"/>
              </a:spcAft>
            </a:pPr>
            <a:fld id="{40876BFF-1584-4FA6-A406-00684317F9C8}" type="slidenum">
              <a:rPr lang="en-US" sz="750" b="1" smtClean="0">
                <a:solidFill>
                  <a:srgbClr val="FFFFFF"/>
                </a:solidFill>
                <a:latin typeface="Segoe UI" panose="020B0502040204020203" pitchFamily="34" charset="0"/>
                <a:cs typeface="Segoe UI" panose="020B0502040204020203" pitchFamily="34" charset="0"/>
              </a:rPr>
              <a:pPr algn="ctr" defTabSz="685800" fontAlgn="auto">
                <a:spcBef>
                  <a:spcPts val="0"/>
                </a:spcBef>
                <a:spcAft>
                  <a:spcPts val="0"/>
                </a:spcAft>
              </a:pPr>
              <a:t>‹#›</a:t>
            </a:fld>
            <a:endParaRPr lang="en-US" sz="750" b="1" dirty="0">
              <a:solidFill>
                <a:srgbClr val="FFFFFF"/>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43DCB562-F21B-0C48-ADFD-506D203737A1}"/>
              </a:ext>
            </a:extLst>
          </p:cNvPr>
          <p:cNvSpPr txBox="1"/>
          <p:nvPr userDrawn="1"/>
        </p:nvSpPr>
        <p:spPr>
          <a:xfrm>
            <a:off x="7256642" y="6602155"/>
            <a:ext cx="996344" cy="92333"/>
          </a:xfrm>
          <a:prstGeom prst="rect">
            <a:avLst/>
          </a:prstGeom>
          <a:noFill/>
        </p:spPr>
        <p:txBody>
          <a:bodyPr wrap="square" lIns="0" tIns="0" rIns="0" bIns="0" rtlCol="0" anchor="ctr">
            <a:spAutoFit/>
          </a:bodyPr>
          <a:lstStyle/>
          <a:p>
            <a:pPr algn="r" defTabSz="685800" fontAlgn="auto">
              <a:spcBef>
                <a:spcPts val="0"/>
              </a:spcBef>
              <a:spcAft>
                <a:spcPts val="0"/>
              </a:spcAft>
            </a:pPr>
            <a:r>
              <a:rPr lang="en-US" sz="600" dirty="0">
                <a:solidFill>
                  <a:srgbClr val="FFFFFF">
                    <a:lumMod val="65000"/>
                  </a:srgbClr>
                </a:solidFill>
                <a:latin typeface="Segoe UI Light" panose="020B0502040204020203" pitchFamily="34" charset="0"/>
                <a:cs typeface="Segoe UI Light" panose="020B0502040204020203" pitchFamily="34" charset="0"/>
              </a:rPr>
              <a:t>LEADERSHIP PRESENTATION</a:t>
            </a:r>
          </a:p>
        </p:txBody>
      </p:sp>
      <p:cxnSp>
        <p:nvCxnSpPr>
          <p:cNvPr id="17" name="Straight Connector 16">
            <a:extLst>
              <a:ext uri="{FF2B5EF4-FFF2-40B4-BE49-F238E27FC236}">
                <a16:creationId xmlns:a16="http://schemas.microsoft.com/office/drawing/2014/main" id="{91C8FB76-362B-314B-8CD5-C776CC4E9D5E}"/>
              </a:ext>
            </a:extLst>
          </p:cNvPr>
          <p:cNvCxnSpPr>
            <a:cxnSpLocks/>
          </p:cNvCxnSpPr>
          <p:nvPr userDrawn="1"/>
        </p:nvCxnSpPr>
        <p:spPr>
          <a:xfrm flipH="1">
            <a:off x="1" y="6648320"/>
            <a:ext cx="71473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084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52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6225"/>
          </a:xfrm>
          <a:prstGeom prst="rect">
            <a:avLst/>
          </a:prstGeom>
        </p:spPr>
        <p:txBody>
          <a:bodyPr/>
          <a:lstStyle/>
          <a:p>
            <a:r>
              <a:rPr lang="en-US" noProof="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71591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3DCC-E58D-4E90-BD32-93612EB101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FB7CF97-5037-48C8-8243-48B5F787021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26953ED2-55B1-4F90-9569-25377B50E6D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Rectangle 10">
            <a:extLst>
              <a:ext uri="{FF2B5EF4-FFF2-40B4-BE49-F238E27FC236}">
                <a16:creationId xmlns:a16="http://schemas.microsoft.com/office/drawing/2014/main" id="{3989266A-499E-2343-B303-4B178C30E570}"/>
              </a:ext>
            </a:extLst>
          </p:cNvPr>
          <p:cNvSpPr/>
          <p:nvPr userDrawn="1"/>
        </p:nvSpPr>
        <p:spPr>
          <a:xfrm>
            <a:off x="8402241" y="6438640"/>
            <a:ext cx="341709"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ID">
              <a:solidFill>
                <a:srgbClr val="FFFFFF"/>
              </a:solidFill>
            </a:endParaRPr>
          </a:p>
        </p:txBody>
      </p:sp>
      <p:sp>
        <p:nvSpPr>
          <p:cNvPr id="12" name="TextBox 11">
            <a:extLst>
              <a:ext uri="{FF2B5EF4-FFF2-40B4-BE49-F238E27FC236}">
                <a16:creationId xmlns:a16="http://schemas.microsoft.com/office/drawing/2014/main" id="{2F05756C-735A-1542-A4CF-6C2913A561ED}"/>
              </a:ext>
            </a:extLst>
          </p:cNvPr>
          <p:cNvSpPr txBox="1"/>
          <p:nvPr userDrawn="1"/>
        </p:nvSpPr>
        <p:spPr>
          <a:xfrm>
            <a:off x="8448675" y="6590612"/>
            <a:ext cx="248841" cy="115416"/>
          </a:xfrm>
          <a:prstGeom prst="rect">
            <a:avLst/>
          </a:prstGeom>
          <a:noFill/>
        </p:spPr>
        <p:txBody>
          <a:bodyPr wrap="square" lIns="0" tIns="0" rIns="0" bIns="0" rtlCol="0" anchor="ctr">
            <a:spAutoFit/>
          </a:bodyPr>
          <a:lstStyle/>
          <a:p>
            <a:pPr algn="ctr" defTabSz="685800" fontAlgn="auto">
              <a:spcBef>
                <a:spcPts val="0"/>
              </a:spcBef>
              <a:spcAft>
                <a:spcPts val="0"/>
              </a:spcAft>
            </a:pPr>
            <a:fld id="{40876BFF-1584-4FA6-A406-00684317F9C8}" type="slidenum">
              <a:rPr lang="en-US" sz="750" b="1" smtClean="0">
                <a:solidFill>
                  <a:srgbClr val="FFFFFF"/>
                </a:solidFill>
                <a:latin typeface="Segoe UI" panose="020B0502040204020203" pitchFamily="34" charset="0"/>
                <a:cs typeface="Segoe UI" panose="020B0502040204020203" pitchFamily="34" charset="0"/>
              </a:rPr>
              <a:pPr algn="ctr" defTabSz="685800" fontAlgn="auto">
                <a:spcBef>
                  <a:spcPts val="0"/>
                </a:spcBef>
                <a:spcAft>
                  <a:spcPts val="0"/>
                </a:spcAft>
              </a:pPr>
              <a:t>‹#›</a:t>
            </a:fld>
            <a:endParaRPr lang="en-US" sz="75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5D58A4D1-5981-C340-BAD7-3ED40B65EE05}"/>
              </a:ext>
            </a:extLst>
          </p:cNvPr>
          <p:cNvSpPr txBox="1"/>
          <p:nvPr userDrawn="1"/>
        </p:nvSpPr>
        <p:spPr>
          <a:xfrm>
            <a:off x="7256642" y="6602155"/>
            <a:ext cx="996344" cy="92333"/>
          </a:xfrm>
          <a:prstGeom prst="rect">
            <a:avLst/>
          </a:prstGeom>
          <a:noFill/>
        </p:spPr>
        <p:txBody>
          <a:bodyPr wrap="square" lIns="0" tIns="0" rIns="0" bIns="0" rtlCol="0" anchor="ctr">
            <a:spAutoFit/>
          </a:bodyPr>
          <a:lstStyle/>
          <a:p>
            <a:pPr algn="r" defTabSz="685800" fontAlgn="auto">
              <a:spcBef>
                <a:spcPts val="0"/>
              </a:spcBef>
              <a:spcAft>
                <a:spcPts val="0"/>
              </a:spcAft>
            </a:pPr>
            <a:r>
              <a:rPr lang="en-US" sz="600" dirty="0">
                <a:solidFill>
                  <a:srgbClr val="FFFFFF">
                    <a:lumMod val="65000"/>
                  </a:srgbClr>
                </a:solidFill>
                <a:latin typeface="Segoe UI Light" panose="020B0502040204020203" pitchFamily="34" charset="0"/>
                <a:cs typeface="Segoe UI Light" panose="020B0502040204020203" pitchFamily="34" charset="0"/>
              </a:rPr>
              <a:t>LEADERSHIP PRESENTATION</a:t>
            </a:r>
          </a:p>
        </p:txBody>
      </p:sp>
      <p:cxnSp>
        <p:nvCxnSpPr>
          <p:cNvPr id="20" name="Straight Connector 19">
            <a:extLst>
              <a:ext uri="{FF2B5EF4-FFF2-40B4-BE49-F238E27FC236}">
                <a16:creationId xmlns:a16="http://schemas.microsoft.com/office/drawing/2014/main" id="{119B55FB-0CFF-5E46-A4B3-3D6E62F4E84A}"/>
              </a:ext>
            </a:extLst>
          </p:cNvPr>
          <p:cNvCxnSpPr>
            <a:cxnSpLocks/>
          </p:cNvCxnSpPr>
          <p:nvPr userDrawn="1"/>
        </p:nvCxnSpPr>
        <p:spPr>
          <a:xfrm flipH="1">
            <a:off x="1" y="6648320"/>
            <a:ext cx="71473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295E-5F2E-469B-B4C3-767643F2808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3A84A6C5-DA12-455A-81DD-2B5C41D0E99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D"/>
          </a:p>
        </p:txBody>
      </p:sp>
      <p:sp>
        <p:nvSpPr>
          <p:cNvPr id="4" name="Text Placeholder 3">
            <a:extLst>
              <a:ext uri="{FF2B5EF4-FFF2-40B4-BE49-F238E27FC236}">
                <a16:creationId xmlns:a16="http://schemas.microsoft.com/office/drawing/2014/main" id="{A5A59A1D-8CC0-43CE-9EB7-F5DE71D0A3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Rectangle 10">
            <a:extLst>
              <a:ext uri="{FF2B5EF4-FFF2-40B4-BE49-F238E27FC236}">
                <a16:creationId xmlns:a16="http://schemas.microsoft.com/office/drawing/2014/main" id="{D872BFBD-2615-9640-9703-8EEEC0944B27}"/>
              </a:ext>
            </a:extLst>
          </p:cNvPr>
          <p:cNvSpPr/>
          <p:nvPr userDrawn="1"/>
        </p:nvSpPr>
        <p:spPr>
          <a:xfrm>
            <a:off x="8402241" y="6438640"/>
            <a:ext cx="341709"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ID">
              <a:solidFill>
                <a:srgbClr val="FFFFFF"/>
              </a:solidFill>
            </a:endParaRPr>
          </a:p>
        </p:txBody>
      </p:sp>
      <p:sp>
        <p:nvSpPr>
          <p:cNvPr id="12" name="TextBox 11">
            <a:extLst>
              <a:ext uri="{FF2B5EF4-FFF2-40B4-BE49-F238E27FC236}">
                <a16:creationId xmlns:a16="http://schemas.microsoft.com/office/drawing/2014/main" id="{D55BD58D-CDDC-0B45-BA7A-2D58ACD8E367}"/>
              </a:ext>
            </a:extLst>
          </p:cNvPr>
          <p:cNvSpPr txBox="1"/>
          <p:nvPr userDrawn="1"/>
        </p:nvSpPr>
        <p:spPr>
          <a:xfrm>
            <a:off x="8448675" y="6590612"/>
            <a:ext cx="248841" cy="115416"/>
          </a:xfrm>
          <a:prstGeom prst="rect">
            <a:avLst/>
          </a:prstGeom>
          <a:noFill/>
        </p:spPr>
        <p:txBody>
          <a:bodyPr wrap="square" lIns="0" tIns="0" rIns="0" bIns="0" rtlCol="0" anchor="ctr">
            <a:spAutoFit/>
          </a:bodyPr>
          <a:lstStyle/>
          <a:p>
            <a:pPr algn="ctr" defTabSz="685800" fontAlgn="auto">
              <a:spcBef>
                <a:spcPts val="0"/>
              </a:spcBef>
              <a:spcAft>
                <a:spcPts val="0"/>
              </a:spcAft>
            </a:pPr>
            <a:fld id="{40876BFF-1584-4FA6-A406-00684317F9C8}" type="slidenum">
              <a:rPr lang="en-US" sz="750" b="1" smtClean="0">
                <a:solidFill>
                  <a:srgbClr val="FFFFFF"/>
                </a:solidFill>
                <a:latin typeface="Segoe UI" panose="020B0502040204020203" pitchFamily="34" charset="0"/>
                <a:cs typeface="Segoe UI" panose="020B0502040204020203" pitchFamily="34" charset="0"/>
              </a:rPr>
              <a:pPr algn="ctr" defTabSz="685800" fontAlgn="auto">
                <a:spcBef>
                  <a:spcPts val="0"/>
                </a:spcBef>
                <a:spcAft>
                  <a:spcPts val="0"/>
                </a:spcAft>
              </a:pPr>
              <a:t>‹#›</a:t>
            </a:fld>
            <a:endParaRPr lang="en-US" sz="75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DDF31592-E398-C448-9356-F7FEFD601356}"/>
              </a:ext>
            </a:extLst>
          </p:cNvPr>
          <p:cNvSpPr txBox="1"/>
          <p:nvPr userDrawn="1"/>
        </p:nvSpPr>
        <p:spPr>
          <a:xfrm>
            <a:off x="7256642" y="6602155"/>
            <a:ext cx="996344" cy="92333"/>
          </a:xfrm>
          <a:prstGeom prst="rect">
            <a:avLst/>
          </a:prstGeom>
          <a:noFill/>
        </p:spPr>
        <p:txBody>
          <a:bodyPr wrap="square" lIns="0" tIns="0" rIns="0" bIns="0" rtlCol="0" anchor="ctr">
            <a:spAutoFit/>
          </a:bodyPr>
          <a:lstStyle/>
          <a:p>
            <a:pPr algn="r" defTabSz="685800" fontAlgn="auto">
              <a:spcBef>
                <a:spcPts val="0"/>
              </a:spcBef>
              <a:spcAft>
                <a:spcPts val="0"/>
              </a:spcAft>
            </a:pPr>
            <a:r>
              <a:rPr lang="en-US" sz="600" dirty="0">
                <a:solidFill>
                  <a:srgbClr val="FFFFFF">
                    <a:lumMod val="65000"/>
                  </a:srgbClr>
                </a:solidFill>
                <a:latin typeface="Segoe UI Light" panose="020B0502040204020203" pitchFamily="34" charset="0"/>
                <a:cs typeface="Segoe UI Light" panose="020B0502040204020203" pitchFamily="34" charset="0"/>
              </a:rPr>
              <a:t>LEADERSHIP PRESENTATION</a:t>
            </a:r>
          </a:p>
        </p:txBody>
      </p:sp>
      <p:cxnSp>
        <p:nvCxnSpPr>
          <p:cNvPr id="20" name="Straight Connector 19">
            <a:extLst>
              <a:ext uri="{FF2B5EF4-FFF2-40B4-BE49-F238E27FC236}">
                <a16:creationId xmlns:a16="http://schemas.microsoft.com/office/drawing/2014/main" id="{FD5EB6E1-447A-E449-9E7F-AD2F2F82B068}"/>
              </a:ext>
            </a:extLst>
          </p:cNvPr>
          <p:cNvCxnSpPr>
            <a:cxnSpLocks/>
          </p:cNvCxnSpPr>
          <p:nvPr userDrawn="1"/>
        </p:nvCxnSpPr>
        <p:spPr>
          <a:xfrm flipH="1">
            <a:off x="1" y="6648320"/>
            <a:ext cx="71473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924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B649-33B5-49E0-AF95-5C2F743605D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B1F3234-B853-4DD4-ACD3-949D5F2843AC}"/>
              </a:ext>
            </a:extLst>
          </p:cNvPr>
          <p:cNvSpPr>
            <a:spLocks noGrp="1"/>
          </p:cNvSpPr>
          <p:nvPr>
            <p:ph type="body" orient="vert" idx="1"/>
          </p:nvPr>
        </p:nvSpPr>
        <p:spPr>
          <a:xfrm>
            <a:off x="400050" y="1825624"/>
            <a:ext cx="8343900" cy="442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a16="http://schemas.microsoft.com/office/drawing/2014/main" id="{CCD772A1-19DF-FC40-93B0-113A11233C2C}"/>
              </a:ext>
            </a:extLst>
          </p:cNvPr>
          <p:cNvSpPr/>
          <p:nvPr userDrawn="1"/>
        </p:nvSpPr>
        <p:spPr>
          <a:xfrm>
            <a:off x="8402241" y="6438640"/>
            <a:ext cx="341709"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ID">
              <a:solidFill>
                <a:srgbClr val="FFFFFF"/>
              </a:solidFill>
            </a:endParaRPr>
          </a:p>
        </p:txBody>
      </p:sp>
      <p:sp>
        <p:nvSpPr>
          <p:cNvPr id="11" name="TextBox 10">
            <a:extLst>
              <a:ext uri="{FF2B5EF4-FFF2-40B4-BE49-F238E27FC236}">
                <a16:creationId xmlns:a16="http://schemas.microsoft.com/office/drawing/2014/main" id="{60F58FA3-9F95-6E4E-8DB3-1983AF82D083}"/>
              </a:ext>
            </a:extLst>
          </p:cNvPr>
          <p:cNvSpPr txBox="1"/>
          <p:nvPr userDrawn="1"/>
        </p:nvSpPr>
        <p:spPr>
          <a:xfrm>
            <a:off x="8448675" y="6590612"/>
            <a:ext cx="248841" cy="115416"/>
          </a:xfrm>
          <a:prstGeom prst="rect">
            <a:avLst/>
          </a:prstGeom>
          <a:noFill/>
        </p:spPr>
        <p:txBody>
          <a:bodyPr wrap="square" lIns="0" tIns="0" rIns="0" bIns="0" rtlCol="0" anchor="ctr">
            <a:spAutoFit/>
          </a:bodyPr>
          <a:lstStyle/>
          <a:p>
            <a:pPr algn="ctr" defTabSz="685800" fontAlgn="auto">
              <a:spcBef>
                <a:spcPts val="0"/>
              </a:spcBef>
              <a:spcAft>
                <a:spcPts val="0"/>
              </a:spcAft>
            </a:pPr>
            <a:fld id="{40876BFF-1584-4FA6-A406-00684317F9C8}" type="slidenum">
              <a:rPr lang="en-US" sz="750" b="1" smtClean="0">
                <a:solidFill>
                  <a:srgbClr val="FFFFFF"/>
                </a:solidFill>
                <a:latin typeface="Segoe UI" panose="020B0502040204020203" pitchFamily="34" charset="0"/>
                <a:cs typeface="Segoe UI" panose="020B0502040204020203" pitchFamily="34" charset="0"/>
              </a:rPr>
              <a:pPr algn="ctr" defTabSz="685800" fontAlgn="auto">
                <a:spcBef>
                  <a:spcPts val="0"/>
                </a:spcBef>
                <a:spcAft>
                  <a:spcPts val="0"/>
                </a:spcAft>
              </a:pPr>
              <a:t>‹#›</a:t>
            </a:fld>
            <a:endParaRPr lang="en-US" sz="75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F8220442-8EC3-8142-8D68-4D0002EC4B0E}"/>
              </a:ext>
            </a:extLst>
          </p:cNvPr>
          <p:cNvSpPr txBox="1"/>
          <p:nvPr userDrawn="1"/>
        </p:nvSpPr>
        <p:spPr>
          <a:xfrm>
            <a:off x="7256642" y="6602155"/>
            <a:ext cx="996344" cy="92333"/>
          </a:xfrm>
          <a:prstGeom prst="rect">
            <a:avLst/>
          </a:prstGeom>
          <a:noFill/>
        </p:spPr>
        <p:txBody>
          <a:bodyPr wrap="square" lIns="0" tIns="0" rIns="0" bIns="0" rtlCol="0" anchor="ctr">
            <a:spAutoFit/>
          </a:bodyPr>
          <a:lstStyle/>
          <a:p>
            <a:pPr algn="r" defTabSz="685800" fontAlgn="auto">
              <a:spcBef>
                <a:spcPts val="0"/>
              </a:spcBef>
              <a:spcAft>
                <a:spcPts val="0"/>
              </a:spcAft>
            </a:pPr>
            <a:r>
              <a:rPr lang="en-US" sz="600" dirty="0">
                <a:solidFill>
                  <a:srgbClr val="FFFFFF">
                    <a:lumMod val="65000"/>
                  </a:srgbClr>
                </a:solidFill>
                <a:latin typeface="Segoe UI Light" panose="020B0502040204020203" pitchFamily="34" charset="0"/>
                <a:cs typeface="Segoe UI Light" panose="020B0502040204020203" pitchFamily="34" charset="0"/>
              </a:rPr>
              <a:t>LEADERSHIP PRESENTATION</a:t>
            </a:r>
          </a:p>
        </p:txBody>
      </p:sp>
      <p:cxnSp>
        <p:nvCxnSpPr>
          <p:cNvPr id="19" name="Straight Connector 18">
            <a:extLst>
              <a:ext uri="{FF2B5EF4-FFF2-40B4-BE49-F238E27FC236}">
                <a16:creationId xmlns:a16="http://schemas.microsoft.com/office/drawing/2014/main" id="{859C459C-D3A2-F444-AA24-2FF13DDB64C9}"/>
              </a:ext>
            </a:extLst>
          </p:cNvPr>
          <p:cNvCxnSpPr>
            <a:cxnSpLocks/>
          </p:cNvCxnSpPr>
          <p:nvPr userDrawn="1"/>
        </p:nvCxnSpPr>
        <p:spPr>
          <a:xfrm flipH="1">
            <a:off x="1" y="6648320"/>
            <a:ext cx="71473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330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74D309-A159-49EF-AA30-9AD12AF5DB54}"/>
              </a:ext>
            </a:extLst>
          </p:cNvPr>
          <p:cNvSpPr>
            <a:spLocks noGrp="1"/>
          </p:cNvSpPr>
          <p:nvPr>
            <p:ph type="title" orient="vert"/>
          </p:nvPr>
        </p:nvSpPr>
        <p:spPr>
          <a:xfrm>
            <a:off x="6543675" y="365125"/>
            <a:ext cx="2200275" cy="5883275"/>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C069772-6562-4B91-92CF-F6615BFA124D}"/>
              </a:ext>
            </a:extLst>
          </p:cNvPr>
          <p:cNvSpPr>
            <a:spLocks noGrp="1"/>
          </p:cNvSpPr>
          <p:nvPr>
            <p:ph type="body" orient="vert" idx="1"/>
          </p:nvPr>
        </p:nvSpPr>
        <p:spPr>
          <a:xfrm>
            <a:off x="400050" y="365125"/>
            <a:ext cx="6029325"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a16="http://schemas.microsoft.com/office/drawing/2014/main" id="{C4F8C710-60E3-E749-A6EB-7EE4C02A26EA}"/>
              </a:ext>
            </a:extLst>
          </p:cNvPr>
          <p:cNvSpPr/>
          <p:nvPr userDrawn="1"/>
        </p:nvSpPr>
        <p:spPr>
          <a:xfrm>
            <a:off x="8402241" y="6438640"/>
            <a:ext cx="341709"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ID">
              <a:solidFill>
                <a:srgbClr val="FFFFFF"/>
              </a:solidFill>
            </a:endParaRPr>
          </a:p>
        </p:txBody>
      </p:sp>
      <p:sp>
        <p:nvSpPr>
          <p:cNvPr id="11" name="TextBox 10">
            <a:extLst>
              <a:ext uri="{FF2B5EF4-FFF2-40B4-BE49-F238E27FC236}">
                <a16:creationId xmlns:a16="http://schemas.microsoft.com/office/drawing/2014/main" id="{F046843F-F29D-064F-B757-5F1CF13F0C7B}"/>
              </a:ext>
            </a:extLst>
          </p:cNvPr>
          <p:cNvSpPr txBox="1"/>
          <p:nvPr userDrawn="1"/>
        </p:nvSpPr>
        <p:spPr>
          <a:xfrm>
            <a:off x="8448675" y="6590612"/>
            <a:ext cx="248841" cy="115416"/>
          </a:xfrm>
          <a:prstGeom prst="rect">
            <a:avLst/>
          </a:prstGeom>
          <a:noFill/>
        </p:spPr>
        <p:txBody>
          <a:bodyPr wrap="square" lIns="0" tIns="0" rIns="0" bIns="0" rtlCol="0" anchor="ctr">
            <a:spAutoFit/>
          </a:bodyPr>
          <a:lstStyle/>
          <a:p>
            <a:pPr algn="ctr" defTabSz="685800" fontAlgn="auto">
              <a:spcBef>
                <a:spcPts val="0"/>
              </a:spcBef>
              <a:spcAft>
                <a:spcPts val="0"/>
              </a:spcAft>
            </a:pPr>
            <a:fld id="{40876BFF-1584-4FA6-A406-00684317F9C8}" type="slidenum">
              <a:rPr lang="en-US" sz="750" b="1" smtClean="0">
                <a:solidFill>
                  <a:srgbClr val="FFFFFF"/>
                </a:solidFill>
                <a:latin typeface="Segoe UI" panose="020B0502040204020203" pitchFamily="34" charset="0"/>
                <a:cs typeface="Segoe UI" panose="020B0502040204020203" pitchFamily="34" charset="0"/>
              </a:rPr>
              <a:pPr algn="ctr" defTabSz="685800" fontAlgn="auto">
                <a:spcBef>
                  <a:spcPts val="0"/>
                </a:spcBef>
                <a:spcAft>
                  <a:spcPts val="0"/>
                </a:spcAft>
              </a:pPr>
              <a:t>‹#›</a:t>
            </a:fld>
            <a:endParaRPr lang="en-US" sz="75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64F24F20-2E9E-974F-B756-97AD6FA57349}"/>
              </a:ext>
            </a:extLst>
          </p:cNvPr>
          <p:cNvSpPr txBox="1"/>
          <p:nvPr userDrawn="1"/>
        </p:nvSpPr>
        <p:spPr>
          <a:xfrm>
            <a:off x="7256642" y="6602155"/>
            <a:ext cx="996344" cy="92333"/>
          </a:xfrm>
          <a:prstGeom prst="rect">
            <a:avLst/>
          </a:prstGeom>
          <a:noFill/>
        </p:spPr>
        <p:txBody>
          <a:bodyPr wrap="square" lIns="0" tIns="0" rIns="0" bIns="0" rtlCol="0" anchor="ctr">
            <a:spAutoFit/>
          </a:bodyPr>
          <a:lstStyle/>
          <a:p>
            <a:pPr algn="r" defTabSz="685800" fontAlgn="auto">
              <a:spcBef>
                <a:spcPts val="0"/>
              </a:spcBef>
              <a:spcAft>
                <a:spcPts val="0"/>
              </a:spcAft>
            </a:pPr>
            <a:r>
              <a:rPr lang="en-US" sz="600" dirty="0">
                <a:solidFill>
                  <a:srgbClr val="FFFFFF">
                    <a:lumMod val="65000"/>
                  </a:srgbClr>
                </a:solidFill>
                <a:latin typeface="Segoe UI Light" panose="020B0502040204020203" pitchFamily="34" charset="0"/>
                <a:cs typeface="Segoe UI Light" panose="020B0502040204020203" pitchFamily="34" charset="0"/>
              </a:rPr>
              <a:t>LEADERSHIP PRESENTATION</a:t>
            </a:r>
          </a:p>
        </p:txBody>
      </p:sp>
      <p:cxnSp>
        <p:nvCxnSpPr>
          <p:cNvPr id="19" name="Straight Connector 18">
            <a:extLst>
              <a:ext uri="{FF2B5EF4-FFF2-40B4-BE49-F238E27FC236}">
                <a16:creationId xmlns:a16="http://schemas.microsoft.com/office/drawing/2014/main" id="{1FDA2B64-5758-0541-A488-9683D27A3A67}"/>
              </a:ext>
            </a:extLst>
          </p:cNvPr>
          <p:cNvCxnSpPr>
            <a:cxnSpLocks/>
          </p:cNvCxnSpPr>
          <p:nvPr userDrawn="1"/>
        </p:nvCxnSpPr>
        <p:spPr>
          <a:xfrm flipH="1">
            <a:off x="1" y="6648320"/>
            <a:ext cx="71473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342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F224-688A-4A1B-BF08-3729847CD66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3B12B2C-ED7C-45B6-9E56-09E8E55273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08B99E7-1A06-48BE-8295-6F813DC6FB6D}"/>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D65F97F-1448-400E-8C46-117698C20C2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C5481F-3511-4797-882F-C31FB650F0F0}"/>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30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BBD8-412B-42D4-AE33-1DEA03FC69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F293D6-99F2-4C77-B17F-8C26627E07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4A782-4F0D-418D-85E0-7B765C215146}"/>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A074ECA-9750-4DBC-A34C-49BA1125EE8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AC921E9-1980-4CF8-92EB-55E084DCC13F}"/>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990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6BA2-8916-402D-AA99-00FD6495C77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FB493EE-9A0A-487D-855A-53DC6059B5E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F20431-C155-4876-B649-265B28F1ED1A}"/>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103346-2AD0-4F9B-86B7-EED05B2FA7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FA0ABC-B199-4918-BD5A-CBE24248A998}"/>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576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7A35-E962-4C83-BA7B-C873427945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E06D5-1E7F-4872-9FA5-3C181C730CB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396CD9-43F3-48F9-A748-5208E1AB8CD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0C443D-A30A-4675-80EE-D94A9F264CA6}"/>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E37E108-9E60-4CCE-A286-9DBBB1D8A1E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060DFC0-5813-4C9E-A844-398A91A115C3}"/>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93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61E0-EA24-48F8-AA0D-929D6526291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4FC769-5332-45F4-81B1-3267EC49966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3108789-3DDB-4E71-8046-D8B81034E26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477BA8-34DC-44F7-A731-F213396CB8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193131A-B584-489F-B636-21EDF930771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095E4-59CC-44F7-B8A3-6C7EEF8BC6FA}"/>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EEF33E9-C719-440E-B330-C9E27A44C59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2D12C49-875D-4AB0-BC52-434DA95D7864}"/>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076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42CA-7A9D-468E-9779-95233ED4AA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1C93A0-6EF1-4270-9ABF-8244457BB050}"/>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04F3084-4E69-4728-9BEA-1041C3052CF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76FABB3-088C-405C-B016-DCB6D30BB8F6}"/>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34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a:prstGeom prst="rect">
            <a:avLst/>
          </a:prstGeom>
        </p:spPr>
        <p:txBody>
          <a:bodyPr/>
          <a:lstStyle>
            <a:lvl1pPr algn="ctr">
              <a:defRPr sz="3900" b="1" cap="all"/>
            </a:lvl1pPr>
          </a:lstStyle>
          <a:p>
            <a:r>
              <a:rPr lang="en-US" noProof="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a:t>Click to edit Master text styles</a:t>
            </a:r>
          </a:p>
        </p:txBody>
      </p:sp>
    </p:spTree>
    <p:extLst>
      <p:ext uri="{BB962C8B-B14F-4D97-AF65-F5344CB8AC3E}">
        <p14:creationId xmlns:p14="http://schemas.microsoft.com/office/powerpoint/2010/main" val="1625648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F3519-BD9B-4CF6-BE6F-125F16A004FC}"/>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5F0EA4F-4346-47C5-8FD4-999897A5F2A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78BAE8F-36E0-41A8-8286-5CC152D17EA5}"/>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252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D61B-ADE6-4089-975B-A3EE20883A0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D5F9F49-DACD-40C9-98F2-1E82D8A7414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E0D1FA-7E9C-428E-A7AE-ADC1C6BB11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BDE9E9F-4903-42DA-B15E-206E895C9777}"/>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6ED4D8E-5D1D-4684-8F7E-FE1D8566417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A9415D7-D0C1-4ECF-9A19-359008040A25}"/>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010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84D2-A167-41DD-8D7F-84C1BA5FB75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672A4A2-3327-41AB-BB48-07F296339D3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8DC3873-41E1-4737-AD3D-0AB09729BC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4EE66B6-A17F-493E-A360-11BFF3B72E2A}"/>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72FA449-1261-4E46-86FD-9FE3D001B80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2DB028-B1D0-4E99-9150-1E3663D0CBF7}"/>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519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6B98-977A-4AAE-A2EC-480235AC44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568E8D-C7E6-4EF5-BD10-528E1D977B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E88D-1E80-4425-A75F-E80351970E99}"/>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700B10F-61E8-45BB-A389-D7330378C0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FBE49DC-19D7-44DF-9F98-DBB19AA763BA}"/>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091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DF6C5B-4BC9-449C-A825-492D98CB2BE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5E91F9-90BC-4B3B-BD33-7FBECFBB2F8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9CDC0-DFE7-441E-AB4F-6060D0E2884B}"/>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C92143F-306B-47CE-8768-F06EEACE226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DC7D8B5-3531-48EE-9B2F-D98CDB6521A0}"/>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7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F224-688A-4A1B-BF08-3729847CD66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3B12B2C-ED7C-45B6-9E56-09E8E55273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08B99E7-1A06-48BE-8295-6F813DC6FB6D}"/>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D65F97F-1448-400E-8C46-117698C20C2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C5481F-3511-4797-882F-C31FB650F0F0}"/>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209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BBD8-412B-42D4-AE33-1DEA03FC69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F293D6-99F2-4C77-B17F-8C26627E07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4A782-4F0D-418D-85E0-7B765C215146}"/>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A074ECA-9750-4DBC-A34C-49BA1125EE8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AC921E9-1980-4CF8-92EB-55E084DCC13F}"/>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586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6BA2-8916-402D-AA99-00FD6495C77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FB493EE-9A0A-487D-855A-53DC6059B5E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F20431-C155-4876-B649-265B28F1ED1A}"/>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103346-2AD0-4F9B-86B7-EED05B2FA7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FA0ABC-B199-4918-BD5A-CBE24248A998}"/>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457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7A35-E962-4C83-BA7B-C873427945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E06D5-1E7F-4872-9FA5-3C181C730CB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396CD9-43F3-48F9-A748-5208E1AB8CD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0C443D-A30A-4675-80EE-D94A9F264CA6}"/>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E37E108-9E60-4CCE-A286-9DBBB1D8A1E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060DFC0-5813-4C9E-A844-398A91A115C3}"/>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8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61E0-EA24-48F8-AA0D-929D6526291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4FC769-5332-45F4-81B1-3267EC49966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3108789-3DDB-4E71-8046-D8B81034E26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477BA8-34DC-44F7-A731-F213396CB8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193131A-B584-489F-B636-21EDF930771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095E4-59CC-44F7-B8A3-6C7EEF8BC6FA}"/>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EEF33E9-C719-440E-B330-C9E27A44C59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2D12C49-875D-4AB0-BC52-434DA95D7864}"/>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39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6225"/>
          </a:xfrm>
          <a:prstGeom prst="rect">
            <a:avLst/>
          </a:prstGeom>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330113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42CA-7A9D-468E-9779-95233ED4AA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1C93A0-6EF1-4270-9ABF-8244457BB050}"/>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04F3084-4E69-4728-9BEA-1041C3052CF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76FABB3-088C-405C-B016-DCB6D30BB8F6}"/>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361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F3519-BD9B-4CF6-BE6F-125F16A004FC}"/>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5F0EA4F-4346-47C5-8FD4-999897A5F2A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78BAE8F-36E0-41A8-8286-5CC152D17EA5}"/>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632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D61B-ADE6-4089-975B-A3EE20883A0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D5F9F49-DACD-40C9-98F2-1E82D8A7414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E0D1FA-7E9C-428E-A7AE-ADC1C6BB11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BDE9E9F-4903-42DA-B15E-206E895C9777}"/>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6ED4D8E-5D1D-4684-8F7E-FE1D8566417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A9415D7-D0C1-4ECF-9A19-359008040A25}"/>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059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84D2-A167-41DD-8D7F-84C1BA5FB75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672A4A2-3327-41AB-BB48-07F296339D3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8DC3873-41E1-4737-AD3D-0AB09729BC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4EE66B6-A17F-493E-A360-11BFF3B72E2A}"/>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72FA449-1261-4E46-86FD-9FE3D001B80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2DB028-B1D0-4E99-9150-1E3663D0CBF7}"/>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732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6B98-977A-4AAE-A2EC-480235AC44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568E8D-C7E6-4EF5-BD10-528E1D977B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E88D-1E80-4425-A75F-E80351970E99}"/>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700B10F-61E8-45BB-A389-D7330378C0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FBE49DC-19D7-44DF-9F98-DBB19AA763BA}"/>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358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DF6C5B-4BC9-449C-A825-492D98CB2BE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5E91F9-90BC-4B3B-BD33-7FBECFBB2F8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9CDC0-DFE7-441E-AB4F-6060D0E2884B}"/>
              </a:ext>
            </a:extLst>
          </p:cNvPr>
          <p:cNvSpPr>
            <a:spLocks noGrp="1"/>
          </p:cNvSpPr>
          <p:nvPr>
            <p:ph type="dt" sz="half" idx="10"/>
          </p:nvPr>
        </p:nvSpPr>
        <p:spPr/>
        <p:txBody>
          <a:bodyPr/>
          <a:lstStyle/>
          <a:p>
            <a:fld id="{627F4E9D-3A3A-494F-96FE-D962D202CEE9}"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C92143F-306B-47CE-8768-F06EEACE226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DC7D8B5-3531-48EE-9B2F-D98CDB6521A0}"/>
              </a:ext>
            </a:extLst>
          </p:cNvPr>
          <p:cNvSpPr>
            <a:spLocks noGrp="1"/>
          </p:cNvSpPr>
          <p:nvPr>
            <p:ph type="sldNum" sz="quarter" idx="12"/>
          </p:nvPr>
        </p:nvSpPr>
        <p:spPr/>
        <p:txBody>
          <a:bodyPr/>
          <a:lstStyle/>
          <a:p>
            <a:fld id="{BA6CF7BC-F86E-4A38-906F-DA4DB4AE55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095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BECA9-52D4-48A9-92B9-396475EDB79C}"/>
              </a:ext>
            </a:extLst>
          </p:cNvPr>
          <p:cNvSpPr>
            <a:spLocks noGrp="1"/>
          </p:cNvSpPr>
          <p:nvPr>
            <p:ph type="ctrTitle"/>
          </p:nvPr>
        </p:nvSpPr>
        <p:spPr>
          <a:xfrm>
            <a:off x="1143000" y="1122363"/>
            <a:ext cx="6858000" cy="2387600"/>
          </a:xfrm>
        </p:spPr>
        <p:txBody>
          <a:bodyPr anchor="b"/>
          <a:lstStyle>
            <a:lvl1pPr algn="ctr">
              <a:defRPr sz="4500">
                <a:solidFill>
                  <a:schemeClr val="tx1">
                    <a:lumMod val="75000"/>
                    <a:lumOff val="25000"/>
                  </a:schemeClr>
                </a:solidFill>
                <a:latin typeface="Arial Black" panose="020B0A04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646F52E-4963-4234-B767-D0175F58A74D}"/>
              </a:ext>
            </a:extLst>
          </p:cNvPr>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17A35A07-DC6A-4A6E-9323-10C8046348C3}"/>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5B47214-0F4B-4193-976D-C1DCA9FF4EF3}"/>
              </a:ext>
            </a:extLst>
          </p:cNvPr>
          <p:cNvSpPr>
            <a:spLocks noGrp="1"/>
          </p:cNvSpPr>
          <p:nvPr>
            <p:ph type="ftr" sz="quarter" idx="11"/>
          </p:nvPr>
        </p:nvSpPr>
        <p:spPr/>
        <p:txBody>
          <a:bodyPr/>
          <a:lstStyle/>
          <a:p>
            <a:r>
              <a:rPr lang="en-US">
                <a:solidFill>
                  <a:prstClr val="black">
                    <a:tint val="75000"/>
                  </a:prstClr>
                </a:solidFill>
              </a:rPr>
              <a:t>CONFIDENTIALL</a:t>
            </a:r>
          </a:p>
        </p:txBody>
      </p:sp>
      <p:sp>
        <p:nvSpPr>
          <p:cNvPr id="6" name="Slide Number Placeholder 5">
            <a:extLst>
              <a:ext uri="{FF2B5EF4-FFF2-40B4-BE49-F238E27FC236}">
                <a16:creationId xmlns:a16="http://schemas.microsoft.com/office/drawing/2014/main" id="{6F458299-6944-4336-A030-79C85510CA66}"/>
              </a:ext>
            </a:extLst>
          </p:cNvPr>
          <p:cNvSpPr>
            <a:spLocks noGrp="1"/>
          </p:cNvSpPr>
          <p:nvPr>
            <p:ph type="sldNum" sz="quarter" idx="12"/>
          </p:nvPr>
        </p:nvSpPr>
        <p:spPr/>
        <p:txBody>
          <a:bodyPr/>
          <a:lstStyle/>
          <a:p>
            <a:fld id="{F84AF86C-FC2E-4DF7-AB8E-1654D3A31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577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23C410-26F8-40E7-9DD7-3A635A69C84E}"/>
              </a:ext>
            </a:extLst>
          </p:cNvPr>
          <p:cNvSpPr/>
          <p:nvPr userDrawn="1"/>
        </p:nvSpPr>
        <p:spPr>
          <a:xfrm>
            <a:off x="0" y="0"/>
            <a:ext cx="9144000" cy="1295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2" name="Title 1">
            <a:extLst>
              <a:ext uri="{FF2B5EF4-FFF2-40B4-BE49-F238E27FC236}">
                <a16:creationId xmlns:a16="http://schemas.microsoft.com/office/drawing/2014/main" id="{F00F36F2-C505-4D18-8249-CD2D3E679C8A}"/>
              </a:ext>
            </a:extLst>
          </p:cNvPr>
          <p:cNvSpPr>
            <a:spLocks noGrp="1"/>
          </p:cNvSpPr>
          <p:nvPr>
            <p:ph type="title"/>
          </p:nvPr>
        </p:nvSpPr>
        <p:spPr>
          <a:xfrm>
            <a:off x="266701" y="273050"/>
            <a:ext cx="8658873" cy="815975"/>
          </a:xfrm>
        </p:spPr>
        <p:txBody>
          <a:bodyPr/>
          <a:lstStyle>
            <a:lvl1pPr>
              <a:defRPr>
                <a:solidFill>
                  <a:schemeClr val="bg1"/>
                </a:solidFill>
                <a:latin typeface="Arial Black" panose="020B0A04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9570643-0184-4665-AF47-080D4173B41B}"/>
              </a:ext>
            </a:extLst>
          </p:cNvPr>
          <p:cNvSpPr>
            <a:spLocks noGrp="1"/>
          </p:cNvSpPr>
          <p:nvPr>
            <p:ph idx="1"/>
          </p:nvPr>
        </p:nvSpPr>
        <p:spPr>
          <a:xfrm>
            <a:off x="266701" y="1495553"/>
            <a:ext cx="8658873" cy="4681410"/>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9CF7E81-E058-4597-9461-63C073601C32}"/>
              </a:ext>
            </a:extLst>
          </p:cNvPr>
          <p:cNvSpPr>
            <a:spLocks noGrp="1"/>
          </p:cNvSpPr>
          <p:nvPr>
            <p:ph type="ftr" sz="quarter" idx="11"/>
          </p:nvPr>
        </p:nvSpPr>
        <p:spPr>
          <a:xfrm>
            <a:off x="266701" y="6433602"/>
            <a:ext cx="3086100" cy="365125"/>
          </a:xfrm>
        </p:spPr>
        <p:txBody>
          <a:bodyPr/>
          <a:lstStyle>
            <a:lvl1pPr algn="l">
              <a:defRPr i="1">
                <a:latin typeface="Arial" panose="020B0604020202020204" pitchFamily="34" charset="0"/>
                <a:cs typeface="Arial" panose="020B0604020202020204" pitchFamily="34" charset="0"/>
              </a:defRPr>
            </a:lvl1pPr>
          </a:lstStyle>
          <a:p>
            <a:r>
              <a:rPr lang="en-US">
                <a:solidFill>
                  <a:prstClr val="black">
                    <a:tint val="75000"/>
                  </a:prstClr>
                </a:solidFill>
              </a:rPr>
              <a:t>CONFIDENTIALL</a:t>
            </a:r>
            <a:endParaRPr lang="en-US" dirty="0">
              <a:solidFill>
                <a:prstClr val="black">
                  <a:tint val="75000"/>
                </a:prstClr>
              </a:solidFill>
            </a:endParaRPr>
          </a:p>
        </p:txBody>
      </p:sp>
      <p:sp>
        <p:nvSpPr>
          <p:cNvPr id="7" name="Slide Number Placeholder 5">
            <a:extLst>
              <a:ext uri="{FF2B5EF4-FFF2-40B4-BE49-F238E27FC236}">
                <a16:creationId xmlns:a16="http://schemas.microsoft.com/office/drawing/2014/main" id="{F660CC87-E082-45B8-AD50-4AE9F1C50824}"/>
              </a:ext>
            </a:extLst>
          </p:cNvPr>
          <p:cNvSpPr txBox="1">
            <a:spLocks/>
          </p:cNvSpPr>
          <p:nvPr userDrawn="1"/>
        </p:nvSpPr>
        <p:spPr>
          <a:xfrm>
            <a:off x="8563773" y="6377117"/>
            <a:ext cx="361801" cy="482600"/>
          </a:xfrm>
          <a:prstGeom prst="rect">
            <a:avLst/>
          </a:prstGeom>
          <a:solidFill>
            <a:schemeClr val="accent1">
              <a:lumMod val="50000"/>
            </a:schemeClr>
          </a:solidFill>
        </p:spPr>
        <p:txBody>
          <a:bodyPr vert="horz" lIns="68580" tIns="34290" rIns="68580" bIns="34290" rtlCol="0" anchor="ctr"/>
          <a:lstStyle>
            <a:defPPr>
              <a:defRPr lang="en-US"/>
            </a:defPPr>
            <a:lvl1pPr marL="0" algn="ctr" defTabSz="914400" rtl="0" eaLnBrk="1" latinLnBrk="0" hangingPunct="1">
              <a:defRPr lang="en-US" sz="1200" b="1" kern="1200" smtClean="0">
                <a:solidFill>
                  <a:schemeClr val="l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sz="900" dirty="0">
              <a:solidFill>
                <a:prstClr val="white"/>
              </a:solidFill>
            </a:endParaRPr>
          </a:p>
        </p:txBody>
      </p:sp>
      <p:sp>
        <p:nvSpPr>
          <p:cNvPr id="8" name="Rectangle 7">
            <a:extLst>
              <a:ext uri="{FF2B5EF4-FFF2-40B4-BE49-F238E27FC236}">
                <a16:creationId xmlns:a16="http://schemas.microsoft.com/office/drawing/2014/main" id="{64EA4640-9D16-4554-BA55-3EABEF1F45A0}"/>
              </a:ext>
            </a:extLst>
          </p:cNvPr>
          <p:cNvSpPr/>
          <p:nvPr userDrawn="1"/>
        </p:nvSpPr>
        <p:spPr>
          <a:xfrm>
            <a:off x="8563774" y="6377117"/>
            <a:ext cx="361800" cy="61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6" name="Slide Number Placeholder 5">
            <a:extLst>
              <a:ext uri="{FF2B5EF4-FFF2-40B4-BE49-F238E27FC236}">
                <a16:creationId xmlns:a16="http://schemas.microsoft.com/office/drawing/2014/main" id="{6068B943-667B-45FD-8680-F23B67DD6B7B}"/>
              </a:ext>
            </a:extLst>
          </p:cNvPr>
          <p:cNvSpPr>
            <a:spLocks noGrp="1"/>
          </p:cNvSpPr>
          <p:nvPr>
            <p:ph type="sldNum" sz="quarter" idx="12"/>
          </p:nvPr>
        </p:nvSpPr>
        <p:spPr>
          <a:xfrm>
            <a:off x="8563771" y="6433602"/>
            <a:ext cx="361802" cy="365125"/>
          </a:xfrm>
        </p:spPr>
        <p:txBody>
          <a:bodyPr/>
          <a:lstStyle>
            <a:lvl1pPr algn="ctr">
              <a:defRPr b="1">
                <a:solidFill>
                  <a:schemeClr val="bg1"/>
                </a:solidFill>
                <a:latin typeface="Arial" panose="020B0604020202020204" pitchFamily="34" charset="0"/>
                <a:cs typeface="Arial" panose="020B0604020202020204" pitchFamily="34" charset="0"/>
              </a:defRPr>
            </a:lvl1pPr>
          </a:lstStyle>
          <a:p>
            <a:fld id="{F84AF86C-FC2E-4DF7-AB8E-1654D3A316D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11226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6F47-9C6B-4A92-BA8A-F79AB7C93F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6F5BE77-62F9-4E14-BD67-0323155430F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A33ED1-7580-460A-A6AA-CA673F52CF34}"/>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2CD1302-287B-4188-AD72-81968786B9DA}"/>
              </a:ext>
            </a:extLst>
          </p:cNvPr>
          <p:cNvSpPr>
            <a:spLocks noGrp="1"/>
          </p:cNvSpPr>
          <p:nvPr>
            <p:ph type="ftr" sz="quarter" idx="11"/>
          </p:nvPr>
        </p:nvSpPr>
        <p:spPr/>
        <p:txBody>
          <a:bodyPr/>
          <a:lstStyle/>
          <a:p>
            <a:r>
              <a:rPr lang="en-US">
                <a:solidFill>
                  <a:prstClr val="black">
                    <a:tint val="75000"/>
                  </a:prstClr>
                </a:solidFill>
              </a:rPr>
              <a:t>CONFIDENTIALL</a:t>
            </a:r>
          </a:p>
        </p:txBody>
      </p:sp>
      <p:sp>
        <p:nvSpPr>
          <p:cNvPr id="6" name="Slide Number Placeholder 5">
            <a:extLst>
              <a:ext uri="{FF2B5EF4-FFF2-40B4-BE49-F238E27FC236}">
                <a16:creationId xmlns:a16="http://schemas.microsoft.com/office/drawing/2014/main" id="{962ED4B1-DE18-4A80-A303-2C0C44F41098}"/>
              </a:ext>
            </a:extLst>
          </p:cNvPr>
          <p:cNvSpPr>
            <a:spLocks noGrp="1"/>
          </p:cNvSpPr>
          <p:nvPr>
            <p:ph type="sldNum" sz="quarter" idx="12"/>
          </p:nvPr>
        </p:nvSpPr>
        <p:spPr/>
        <p:txBody>
          <a:bodyPr/>
          <a:lstStyle/>
          <a:p>
            <a:fld id="{F84AF86C-FC2E-4DF7-AB8E-1654D3A31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9878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57B5-67E7-4FA6-AE02-0736A67995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EBA80-E7D3-491F-90C5-50427754969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323761-EB6D-42EC-BE92-ADEE9948F35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F73663-0AFF-4F28-9BE7-CC6B7DAA516A}"/>
              </a:ext>
            </a:extLst>
          </p:cNvPr>
          <p:cNvSpPr>
            <a:spLocks noGrp="1"/>
          </p:cNvSpPr>
          <p:nvPr>
            <p:ph type="dt" sz="half" idx="10"/>
          </p:nvPr>
        </p:nvSpPr>
        <p:spPr/>
        <p:txBody>
          <a:bodyPr/>
          <a:lstStyle/>
          <a:p>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83397A3-3686-4DF1-93ED-CC81501FD7DC}"/>
              </a:ext>
            </a:extLst>
          </p:cNvPr>
          <p:cNvSpPr>
            <a:spLocks noGrp="1"/>
          </p:cNvSpPr>
          <p:nvPr>
            <p:ph type="ftr" sz="quarter" idx="11"/>
          </p:nvPr>
        </p:nvSpPr>
        <p:spPr/>
        <p:txBody>
          <a:bodyPr/>
          <a:lstStyle/>
          <a:p>
            <a:r>
              <a:rPr lang="en-US">
                <a:solidFill>
                  <a:prstClr val="black">
                    <a:tint val="75000"/>
                  </a:prstClr>
                </a:solidFill>
              </a:rPr>
              <a:t>CONFIDENTIALL</a:t>
            </a:r>
          </a:p>
        </p:txBody>
      </p:sp>
      <p:sp>
        <p:nvSpPr>
          <p:cNvPr id="7" name="Slide Number Placeholder 6">
            <a:extLst>
              <a:ext uri="{FF2B5EF4-FFF2-40B4-BE49-F238E27FC236}">
                <a16:creationId xmlns:a16="http://schemas.microsoft.com/office/drawing/2014/main" id="{AC00FD93-1562-4D06-A0D4-9EBBB4466336}"/>
              </a:ext>
            </a:extLst>
          </p:cNvPr>
          <p:cNvSpPr>
            <a:spLocks noGrp="1"/>
          </p:cNvSpPr>
          <p:nvPr>
            <p:ph type="sldNum" sz="quarter" idx="12"/>
          </p:nvPr>
        </p:nvSpPr>
        <p:spPr/>
        <p:txBody>
          <a:bodyPr/>
          <a:lstStyle/>
          <a:p>
            <a:fld id="{F84AF86C-FC2E-4DF7-AB8E-1654D3A31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12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0" y="6410325"/>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a:prstGeom prst="rect">
            <a:avLst/>
          </a:prstGeom>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896379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0AEB-93AF-4408-B5FE-DED33F6D982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8C4759-1A9A-462E-AE62-D9984F81E1B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9B8A4D5-519B-4271-A60B-563D3E7FB82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05A202-C834-46BE-B295-1E8953B47F6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4CFE7-216B-44D2-98D8-F8BF00871F1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611361-6235-4FB3-8E77-33C5B7500417}"/>
              </a:ext>
            </a:extLst>
          </p:cNvPr>
          <p:cNvSpPr>
            <a:spLocks noGrp="1"/>
          </p:cNvSpPr>
          <p:nvPr>
            <p:ph type="dt" sz="half" idx="10"/>
          </p:nvPr>
        </p:nvSpPr>
        <p:spPr/>
        <p:txBody>
          <a:bodyPr/>
          <a:lstStyle/>
          <a:p>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C668E94-4044-4CAF-A7CE-B0E35191F73D}"/>
              </a:ext>
            </a:extLst>
          </p:cNvPr>
          <p:cNvSpPr>
            <a:spLocks noGrp="1"/>
          </p:cNvSpPr>
          <p:nvPr>
            <p:ph type="ftr" sz="quarter" idx="11"/>
          </p:nvPr>
        </p:nvSpPr>
        <p:spPr/>
        <p:txBody>
          <a:bodyPr/>
          <a:lstStyle/>
          <a:p>
            <a:r>
              <a:rPr lang="en-US">
                <a:solidFill>
                  <a:prstClr val="black">
                    <a:tint val="75000"/>
                  </a:prstClr>
                </a:solidFill>
              </a:rPr>
              <a:t>CONFIDENTIALL</a:t>
            </a:r>
          </a:p>
        </p:txBody>
      </p:sp>
      <p:sp>
        <p:nvSpPr>
          <p:cNvPr id="9" name="Slide Number Placeholder 8">
            <a:extLst>
              <a:ext uri="{FF2B5EF4-FFF2-40B4-BE49-F238E27FC236}">
                <a16:creationId xmlns:a16="http://schemas.microsoft.com/office/drawing/2014/main" id="{8CC7DD45-5542-4356-B37A-F375A7E014BD}"/>
              </a:ext>
            </a:extLst>
          </p:cNvPr>
          <p:cNvSpPr>
            <a:spLocks noGrp="1"/>
          </p:cNvSpPr>
          <p:nvPr>
            <p:ph type="sldNum" sz="quarter" idx="12"/>
          </p:nvPr>
        </p:nvSpPr>
        <p:spPr/>
        <p:txBody>
          <a:bodyPr/>
          <a:lstStyle/>
          <a:p>
            <a:fld id="{F84AF86C-FC2E-4DF7-AB8E-1654D3A31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9005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C9A4-A53B-4F2C-9AB6-927A165918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359898-651F-4C01-9DB5-3787289861B2}"/>
              </a:ext>
            </a:extLst>
          </p:cNvPr>
          <p:cNvSpPr>
            <a:spLocks noGrp="1"/>
          </p:cNvSpPr>
          <p:nvPr>
            <p:ph type="dt" sz="half" idx="10"/>
          </p:nvPr>
        </p:nvSpPr>
        <p:spPr/>
        <p:txBody>
          <a:bodyPr/>
          <a:lstStyle/>
          <a:p>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A4DC6A7-2619-43E7-97EC-36F5FFA66B0E}"/>
              </a:ext>
            </a:extLst>
          </p:cNvPr>
          <p:cNvSpPr>
            <a:spLocks noGrp="1"/>
          </p:cNvSpPr>
          <p:nvPr>
            <p:ph type="ftr" sz="quarter" idx="11"/>
          </p:nvPr>
        </p:nvSpPr>
        <p:spPr/>
        <p:txBody>
          <a:bodyPr/>
          <a:lstStyle/>
          <a:p>
            <a:r>
              <a:rPr lang="en-US">
                <a:solidFill>
                  <a:prstClr val="black">
                    <a:tint val="75000"/>
                  </a:prstClr>
                </a:solidFill>
              </a:rPr>
              <a:t>CONFIDENTIALL</a:t>
            </a:r>
          </a:p>
        </p:txBody>
      </p:sp>
      <p:sp>
        <p:nvSpPr>
          <p:cNvPr id="5" name="Slide Number Placeholder 4">
            <a:extLst>
              <a:ext uri="{FF2B5EF4-FFF2-40B4-BE49-F238E27FC236}">
                <a16:creationId xmlns:a16="http://schemas.microsoft.com/office/drawing/2014/main" id="{A9327BA8-3F4E-4739-970A-867BF1013908}"/>
              </a:ext>
            </a:extLst>
          </p:cNvPr>
          <p:cNvSpPr>
            <a:spLocks noGrp="1"/>
          </p:cNvSpPr>
          <p:nvPr>
            <p:ph type="sldNum" sz="quarter" idx="12"/>
          </p:nvPr>
        </p:nvSpPr>
        <p:spPr/>
        <p:txBody>
          <a:bodyPr/>
          <a:lstStyle/>
          <a:p>
            <a:fld id="{F84AF86C-FC2E-4DF7-AB8E-1654D3A31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395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53D01A-4E06-4700-B895-25035DA8FC95}"/>
              </a:ext>
            </a:extLst>
          </p:cNvPr>
          <p:cNvSpPr>
            <a:spLocks noGrp="1"/>
          </p:cNvSpPr>
          <p:nvPr>
            <p:ph type="dt" sz="half" idx="10"/>
          </p:nvPr>
        </p:nvSpPr>
        <p:spPr/>
        <p:txBody>
          <a:bodyPr/>
          <a:lstStyle/>
          <a:p>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E870220-4DBB-48FE-86DA-34EADB5F739E}"/>
              </a:ext>
            </a:extLst>
          </p:cNvPr>
          <p:cNvSpPr>
            <a:spLocks noGrp="1"/>
          </p:cNvSpPr>
          <p:nvPr>
            <p:ph type="ftr" sz="quarter" idx="11"/>
          </p:nvPr>
        </p:nvSpPr>
        <p:spPr/>
        <p:txBody>
          <a:bodyPr/>
          <a:lstStyle/>
          <a:p>
            <a:r>
              <a:rPr lang="en-US">
                <a:solidFill>
                  <a:prstClr val="black">
                    <a:tint val="75000"/>
                  </a:prstClr>
                </a:solidFill>
              </a:rPr>
              <a:t>CONFIDENTIALL</a:t>
            </a:r>
          </a:p>
        </p:txBody>
      </p:sp>
      <p:sp>
        <p:nvSpPr>
          <p:cNvPr id="4" name="Slide Number Placeholder 3">
            <a:extLst>
              <a:ext uri="{FF2B5EF4-FFF2-40B4-BE49-F238E27FC236}">
                <a16:creationId xmlns:a16="http://schemas.microsoft.com/office/drawing/2014/main" id="{AF844F4F-0749-4410-BDB3-DC6E99F70AC4}"/>
              </a:ext>
            </a:extLst>
          </p:cNvPr>
          <p:cNvSpPr>
            <a:spLocks noGrp="1"/>
          </p:cNvSpPr>
          <p:nvPr>
            <p:ph type="sldNum" sz="quarter" idx="12"/>
          </p:nvPr>
        </p:nvSpPr>
        <p:spPr/>
        <p:txBody>
          <a:bodyPr/>
          <a:lstStyle/>
          <a:p>
            <a:fld id="{F84AF86C-FC2E-4DF7-AB8E-1654D3A31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824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1447-B6EB-4039-94B9-A0EC3212549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140F573-08F8-4B27-985C-ECBE823A2E4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7CF390-34CE-4B83-AC22-3966619107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E3F015-4E4A-4BC8-B50A-54519AC5B017}"/>
              </a:ext>
            </a:extLst>
          </p:cNvPr>
          <p:cNvSpPr>
            <a:spLocks noGrp="1"/>
          </p:cNvSpPr>
          <p:nvPr>
            <p:ph type="dt" sz="half" idx="10"/>
          </p:nvPr>
        </p:nvSpPr>
        <p:spPr/>
        <p:txBody>
          <a:bodyPr/>
          <a:lstStyle/>
          <a:p>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BEBC743-F9B3-4FE6-B82F-40D8379A1731}"/>
              </a:ext>
            </a:extLst>
          </p:cNvPr>
          <p:cNvSpPr>
            <a:spLocks noGrp="1"/>
          </p:cNvSpPr>
          <p:nvPr>
            <p:ph type="ftr" sz="quarter" idx="11"/>
          </p:nvPr>
        </p:nvSpPr>
        <p:spPr/>
        <p:txBody>
          <a:bodyPr/>
          <a:lstStyle/>
          <a:p>
            <a:r>
              <a:rPr lang="en-US">
                <a:solidFill>
                  <a:prstClr val="black">
                    <a:tint val="75000"/>
                  </a:prstClr>
                </a:solidFill>
              </a:rPr>
              <a:t>CONFIDENTIALL</a:t>
            </a:r>
          </a:p>
        </p:txBody>
      </p:sp>
      <p:sp>
        <p:nvSpPr>
          <p:cNvPr id="7" name="Slide Number Placeholder 6">
            <a:extLst>
              <a:ext uri="{FF2B5EF4-FFF2-40B4-BE49-F238E27FC236}">
                <a16:creationId xmlns:a16="http://schemas.microsoft.com/office/drawing/2014/main" id="{CC3D59B8-D19E-4448-B9F1-302E5C859AF3}"/>
              </a:ext>
            </a:extLst>
          </p:cNvPr>
          <p:cNvSpPr>
            <a:spLocks noGrp="1"/>
          </p:cNvSpPr>
          <p:nvPr>
            <p:ph type="sldNum" sz="quarter" idx="12"/>
          </p:nvPr>
        </p:nvSpPr>
        <p:spPr/>
        <p:txBody>
          <a:bodyPr/>
          <a:lstStyle/>
          <a:p>
            <a:fld id="{F84AF86C-FC2E-4DF7-AB8E-1654D3A31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949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D4BB-EF4A-4911-99B8-EEBD0CE776D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DD32B77-EC04-439D-A04C-8D0F16345F4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818F73E-B78A-4FDB-B814-79289CC125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6ADD2B-D9D1-4151-B5F5-A4FB09B5E3F2}"/>
              </a:ext>
            </a:extLst>
          </p:cNvPr>
          <p:cNvSpPr>
            <a:spLocks noGrp="1"/>
          </p:cNvSpPr>
          <p:nvPr>
            <p:ph type="dt" sz="half" idx="10"/>
          </p:nvPr>
        </p:nvSpPr>
        <p:spPr/>
        <p:txBody>
          <a:bodyPr/>
          <a:lstStyle/>
          <a:p>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FA0A35-C80C-4686-A32A-91133051C97E}"/>
              </a:ext>
            </a:extLst>
          </p:cNvPr>
          <p:cNvSpPr>
            <a:spLocks noGrp="1"/>
          </p:cNvSpPr>
          <p:nvPr>
            <p:ph type="ftr" sz="quarter" idx="11"/>
          </p:nvPr>
        </p:nvSpPr>
        <p:spPr/>
        <p:txBody>
          <a:bodyPr/>
          <a:lstStyle/>
          <a:p>
            <a:r>
              <a:rPr lang="en-US">
                <a:solidFill>
                  <a:prstClr val="black">
                    <a:tint val="75000"/>
                  </a:prstClr>
                </a:solidFill>
              </a:rPr>
              <a:t>CONFIDENTIALL</a:t>
            </a:r>
          </a:p>
        </p:txBody>
      </p:sp>
      <p:sp>
        <p:nvSpPr>
          <p:cNvPr id="7" name="Slide Number Placeholder 6">
            <a:extLst>
              <a:ext uri="{FF2B5EF4-FFF2-40B4-BE49-F238E27FC236}">
                <a16:creationId xmlns:a16="http://schemas.microsoft.com/office/drawing/2014/main" id="{826343BA-A356-4B6C-8759-36B7BF6B96C1}"/>
              </a:ext>
            </a:extLst>
          </p:cNvPr>
          <p:cNvSpPr>
            <a:spLocks noGrp="1"/>
          </p:cNvSpPr>
          <p:nvPr>
            <p:ph type="sldNum" sz="quarter" idx="12"/>
          </p:nvPr>
        </p:nvSpPr>
        <p:spPr/>
        <p:txBody>
          <a:bodyPr/>
          <a:lstStyle/>
          <a:p>
            <a:fld id="{F84AF86C-FC2E-4DF7-AB8E-1654D3A31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2313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C9CB-BE39-4514-B183-624E25F9E2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8D830D-1D0F-4AE8-A44F-6A1781828F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73A7D-6163-45FD-8352-FEA8DE3B082B}"/>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56BD02-4972-450A-B182-FD66AC2CA57E}"/>
              </a:ext>
            </a:extLst>
          </p:cNvPr>
          <p:cNvSpPr>
            <a:spLocks noGrp="1"/>
          </p:cNvSpPr>
          <p:nvPr>
            <p:ph type="ftr" sz="quarter" idx="11"/>
          </p:nvPr>
        </p:nvSpPr>
        <p:spPr/>
        <p:txBody>
          <a:bodyPr/>
          <a:lstStyle/>
          <a:p>
            <a:r>
              <a:rPr lang="en-US">
                <a:solidFill>
                  <a:prstClr val="black">
                    <a:tint val="75000"/>
                  </a:prstClr>
                </a:solidFill>
              </a:rPr>
              <a:t>CONFIDENTIALL</a:t>
            </a:r>
          </a:p>
        </p:txBody>
      </p:sp>
      <p:sp>
        <p:nvSpPr>
          <p:cNvPr id="6" name="Slide Number Placeholder 5">
            <a:extLst>
              <a:ext uri="{FF2B5EF4-FFF2-40B4-BE49-F238E27FC236}">
                <a16:creationId xmlns:a16="http://schemas.microsoft.com/office/drawing/2014/main" id="{E1130A88-862C-4E5B-A6B1-7429064B3682}"/>
              </a:ext>
            </a:extLst>
          </p:cNvPr>
          <p:cNvSpPr>
            <a:spLocks noGrp="1"/>
          </p:cNvSpPr>
          <p:nvPr>
            <p:ph type="sldNum" sz="quarter" idx="12"/>
          </p:nvPr>
        </p:nvSpPr>
        <p:spPr/>
        <p:txBody>
          <a:bodyPr/>
          <a:lstStyle/>
          <a:p>
            <a:fld id="{F84AF86C-FC2E-4DF7-AB8E-1654D3A31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983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10E3C-F6FC-47F9-AF17-E02CDF92A1B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02A751-8360-4C85-91F0-5DEF90F7B11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947A-74F0-4CBA-8B11-9C26FDAA95AB}"/>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36D0296-BE2C-490A-BFA4-B94A24005834}"/>
              </a:ext>
            </a:extLst>
          </p:cNvPr>
          <p:cNvSpPr>
            <a:spLocks noGrp="1"/>
          </p:cNvSpPr>
          <p:nvPr>
            <p:ph type="ftr" sz="quarter" idx="11"/>
          </p:nvPr>
        </p:nvSpPr>
        <p:spPr/>
        <p:txBody>
          <a:bodyPr/>
          <a:lstStyle/>
          <a:p>
            <a:r>
              <a:rPr lang="en-US">
                <a:solidFill>
                  <a:prstClr val="black">
                    <a:tint val="75000"/>
                  </a:prstClr>
                </a:solidFill>
              </a:rPr>
              <a:t>CONFIDENTIALL</a:t>
            </a:r>
          </a:p>
        </p:txBody>
      </p:sp>
      <p:sp>
        <p:nvSpPr>
          <p:cNvPr id="6" name="Slide Number Placeholder 5">
            <a:extLst>
              <a:ext uri="{FF2B5EF4-FFF2-40B4-BE49-F238E27FC236}">
                <a16:creationId xmlns:a16="http://schemas.microsoft.com/office/drawing/2014/main" id="{D1021386-177E-4BB0-B91D-238FB50296F7}"/>
              </a:ext>
            </a:extLst>
          </p:cNvPr>
          <p:cNvSpPr>
            <a:spLocks noGrp="1"/>
          </p:cNvSpPr>
          <p:nvPr>
            <p:ph type="sldNum" sz="quarter" idx="12"/>
          </p:nvPr>
        </p:nvSpPr>
        <p:spPr/>
        <p:txBody>
          <a:bodyPr/>
          <a:lstStyle/>
          <a:p>
            <a:fld id="{F84AF86C-FC2E-4DF7-AB8E-1654D3A31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9596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3074" r:id="rId4" imgW="0" imgH="0" progId="">
                  <p:embed/>
                </p:oleObj>
              </mc:Choice>
              <mc:Fallback>
                <p:oleObj r:id="rId4" imgW="0" imgH="0" progId="">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7" y="3124202"/>
            <a:ext cx="6861175" cy="401648"/>
          </a:xfrm>
          <a:ln algn="ctr"/>
        </p:spPr>
        <p:txBody>
          <a:bodyPr anchor="ctr"/>
          <a:lstStyle>
            <a:lvl1pPr algn="ctr">
              <a:defRPr sz="2900"/>
            </a:lvl1pPr>
          </a:lstStyle>
          <a:p>
            <a:r>
              <a:rPr lang="en-US" noProof="0"/>
              <a:t>Click to edit Master title style</a:t>
            </a:r>
            <a:endParaRPr lang="en-GB" noProof="0"/>
          </a:p>
        </p:txBody>
      </p:sp>
      <p:sp>
        <p:nvSpPr>
          <p:cNvPr id="6167" name="Rectangle 23"/>
          <p:cNvSpPr>
            <a:spLocks noGrp="1" noChangeArrowheads="1"/>
          </p:cNvSpPr>
          <p:nvPr>
            <p:ph type="subTitle" sz="quarter" idx="1"/>
          </p:nvPr>
        </p:nvSpPr>
        <p:spPr>
          <a:xfrm>
            <a:off x="1371600" y="4351345"/>
            <a:ext cx="6400800" cy="221599"/>
          </a:xfrm>
        </p:spPr>
        <p:txBody>
          <a:bodyPr anchor="ctr"/>
          <a:lstStyle>
            <a:lvl1pPr marL="0" indent="0" algn="ctr">
              <a:buFont typeface="Wingdings" pitchFamily="2" charset="2"/>
              <a:buNone/>
              <a:defRPr i="1"/>
            </a:lvl1pPr>
          </a:lstStyle>
          <a:p>
            <a:r>
              <a:rPr lang="en-US" noProof="0"/>
              <a:t>Click to edit Master subtitle style</a:t>
            </a:r>
            <a:endParaRPr lang="en-GB" noProof="0"/>
          </a:p>
        </p:txBody>
      </p:sp>
    </p:spTree>
    <p:extLst>
      <p:ext uri="{BB962C8B-B14F-4D97-AF65-F5344CB8AC3E}">
        <p14:creationId xmlns:p14="http://schemas.microsoft.com/office/powerpoint/2010/main" val="4186698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246064" y="2092333"/>
            <a:ext cx="8647112" cy="1329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991707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a:t>Click to edit Master title style</a:t>
            </a:r>
            <a:endParaRPr lang="en-GB" noProof="0"/>
          </a:p>
        </p:txBody>
      </p:sp>
      <p:sp>
        <p:nvSpPr>
          <p:cNvPr id="3" name="Text Placeholder 2"/>
          <p:cNvSpPr>
            <a:spLocks noGrp="1"/>
          </p:cNvSpPr>
          <p:nvPr>
            <p:ph type="body" idx="1"/>
          </p:nvPr>
        </p:nvSpPr>
        <p:spPr>
          <a:xfrm>
            <a:off x="722313" y="2906721"/>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a:t>Click to edit Master text styles</a:t>
            </a:r>
          </a:p>
        </p:txBody>
      </p:sp>
    </p:spTree>
    <p:extLst>
      <p:ext uri="{BB962C8B-B14F-4D97-AF65-F5344CB8AC3E}">
        <p14:creationId xmlns:p14="http://schemas.microsoft.com/office/powerpoint/2010/main" val="296410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0" y="6410325"/>
            <a:ext cx="1362075" cy="447675"/>
          </a:xfrm>
          <a:prstGeom prst="rect">
            <a:avLst/>
          </a:prstGeom>
          <a:noFill/>
          <a:ln w="9525">
            <a:noFill/>
            <a:miter lim="800000"/>
            <a:headEnd/>
            <a:tailEnd/>
          </a:ln>
        </p:spPr>
      </p:pic>
      <p:sp>
        <p:nvSpPr>
          <p:cNvPr id="2" name="Title 1"/>
          <p:cNvSpPr>
            <a:spLocks noGrp="1"/>
          </p:cNvSpPr>
          <p:nvPr>
            <p:ph type="title"/>
          </p:nvPr>
        </p:nvSpPr>
        <p:spPr>
          <a:xfrm>
            <a:off x="246063" y="596900"/>
            <a:ext cx="8647112" cy="276225"/>
          </a:xfrm>
          <a:prstGeom prst="rect">
            <a:avLst/>
          </a:prstGeom>
        </p:spPr>
        <p:txBody>
          <a:bodyPr/>
          <a:lstStyle/>
          <a:p>
            <a:r>
              <a:rPr lang="en-US" noProof="0" dirty="0"/>
              <a:t>Click to edit Master title style</a:t>
            </a:r>
            <a:endParaRPr lang="en-GB" noProof="0" dirty="0"/>
          </a:p>
        </p:txBody>
      </p:sp>
    </p:spTree>
    <p:extLst>
      <p:ext uri="{BB962C8B-B14F-4D97-AF65-F5344CB8AC3E}">
        <p14:creationId xmlns:p14="http://schemas.microsoft.com/office/powerpoint/2010/main" val="3064549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B6CE9-D962-46FF-9E7A-2391CD75AE84}"/>
              </a:ext>
            </a:extLst>
          </p:cNvPr>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880646CC-E651-4536-8649-7C73267C3864}"/>
              </a:ext>
            </a:extLst>
          </p:cNvPr>
          <p:cNvSpPr>
            <a:spLocks noGrp="1"/>
          </p:cNvSpPr>
          <p:nvPr>
            <p:ph type="sldNum" sz="quarter" idx="12"/>
          </p:nvPr>
        </p:nvSpPr>
        <p:spPr>
          <a:xfrm>
            <a:off x="6457950" y="6356351"/>
            <a:ext cx="2057400" cy="365125"/>
          </a:xfrm>
          <a:prstGeom prst="rect">
            <a:avLst/>
          </a:prstGeom>
        </p:spPr>
        <p:txBody>
          <a:bodyPr/>
          <a:lstStyle/>
          <a:p>
            <a:fld id="{E08D205E-34E0-4D4E-B6CF-D546C54444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1773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098" r:id="rId4" imgW="0" imgH="0" progId="">
                  <p:embed/>
                </p:oleObj>
              </mc:Choice>
              <mc:Fallback>
                <p:oleObj r:id="rId4" imgW="0" imgH="0" progId="">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7" y="3124202"/>
            <a:ext cx="6861175" cy="401648"/>
          </a:xfrm>
          <a:ln algn="ctr"/>
        </p:spPr>
        <p:txBody>
          <a:bodyPr anchor="ctr"/>
          <a:lstStyle>
            <a:lvl1pPr algn="ctr">
              <a:defRPr sz="2900"/>
            </a:lvl1pPr>
          </a:lstStyle>
          <a:p>
            <a:r>
              <a:rPr lang="en-US" noProof="0"/>
              <a:t>Click to edit Master title style</a:t>
            </a:r>
            <a:endParaRPr lang="en-GB" noProof="0"/>
          </a:p>
        </p:txBody>
      </p:sp>
      <p:sp>
        <p:nvSpPr>
          <p:cNvPr id="6167" name="Rectangle 23"/>
          <p:cNvSpPr>
            <a:spLocks noGrp="1" noChangeArrowheads="1"/>
          </p:cNvSpPr>
          <p:nvPr>
            <p:ph type="subTitle" sz="quarter" idx="1"/>
          </p:nvPr>
        </p:nvSpPr>
        <p:spPr>
          <a:xfrm>
            <a:off x="1371600" y="4351365"/>
            <a:ext cx="6400800" cy="221599"/>
          </a:xfrm>
        </p:spPr>
        <p:txBody>
          <a:bodyPr anchor="ctr"/>
          <a:lstStyle>
            <a:lvl1pPr marL="0" indent="0" algn="ctr">
              <a:buFont typeface="Wingdings" pitchFamily="2" charset="2"/>
              <a:buNone/>
              <a:defRPr i="1"/>
            </a:lvl1pPr>
          </a:lstStyle>
          <a:p>
            <a:r>
              <a:rPr lang="en-US" noProof="0"/>
              <a:t>Click to edit Master subtitle style</a:t>
            </a:r>
            <a:endParaRPr lang="en-GB" noProof="0"/>
          </a:p>
        </p:txBody>
      </p:sp>
    </p:spTree>
    <p:extLst>
      <p:ext uri="{BB962C8B-B14F-4D97-AF65-F5344CB8AC3E}">
        <p14:creationId xmlns:p14="http://schemas.microsoft.com/office/powerpoint/2010/main" val="11282490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246064" y="2092334"/>
            <a:ext cx="8647112" cy="1329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8627248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a:t>Click to edit Master title style</a:t>
            </a:r>
            <a:endParaRPr lang="en-GB" noProof="0"/>
          </a:p>
        </p:txBody>
      </p:sp>
      <p:sp>
        <p:nvSpPr>
          <p:cNvPr id="3" name="Text Placeholder 2"/>
          <p:cNvSpPr>
            <a:spLocks noGrp="1"/>
          </p:cNvSpPr>
          <p:nvPr>
            <p:ph type="body" idx="1"/>
          </p:nvPr>
        </p:nvSpPr>
        <p:spPr>
          <a:xfrm>
            <a:off x="722313" y="2906741"/>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a:t>Click to edit Master text styles</a:t>
            </a:r>
          </a:p>
        </p:txBody>
      </p:sp>
    </p:spTree>
    <p:extLst>
      <p:ext uri="{BB962C8B-B14F-4D97-AF65-F5344CB8AC3E}">
        <p14:creationId xmlns:p14="http://schemas.microsoft.com/office/powerpoint/2010/main" val="30603749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B6CE9-D962-46FF-9E7A-2391CD75AE84}"/>
              </a:ext>
            </a:extLst>
          </p:cNvPr>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3" name="Footer Placeholder 2">
            <a:extLst>
              <a:ext uri="{FF2B5EF4-FFF2-40B4-BE49-F238E27FC236}">
                <a16:creationId xmlns:a16="http://schemas.microsoft.com/office/drawing/2014/main" id="{D17574D7-7592-45AB-8139-E18CBC913E66}"/>
              </a:ext>
            </a:extLst>
          </p:cNvPr>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CONFIDENTIALL</a:t>
            </a:r>
          </a:p>
        </p:txBody>
      </p:sp>
      <p:sp>
        <p:nvSpPr>
          <p:cNvPr id="4" name="Slide Number Placeholder 3">
            <a:extLst>
              <a:ext uri="{FF2B5EF4-FFF2-40B4-BE49-F238E27FC236}">
                <a16:creationId xmlns:a16="http://schemas.microsoft.com/office/drawing/2014/main" id="{880646CC-E651-4536-8649-7C73267C3864}"/>
              </a:ext>
            </a:extLst>
          </p:cNvPr>
          <p:cNvSpPr>
            <a:spLocks noGrp="1"/>
          </p:cNvSpPr>
          <p:nvPr>
            <p:ph type="sldNum" sz="quarter" idx="12"/>
          </p:nvPr>
        </p:nvSpPr>
        <p:spPr>
          <a:xfrm>
            <a:off x="6457950" y="6356351"/>
            <a:ext cx="2057400" cy="365125"/>
          </a:xfrm>
          <a:prstGeom prst="rect">
            <a:avLst/>
          </a:prstGeom>
        </p:spPr>
        <p:txBody>
          <a:bodyPr/>
          <a:lstStyle/>
          <a:p>
            <a:fld id="{E08D205E-34E0-4D4E-B6CF-D546C54444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5011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0" y="6410325"/>
            <a:ext cx="1362075" cy="447675"/>
          </a:xfrm>
          <a:prstGeom prst="rect">
            <a:avLst/>
          </a:prstGeom>
          <a:noFill/>
          <a:ln w="9525">
            <a:noFill/>
            <a:miter lim="800000"/>
            <a:headEnd/>
            <a:tailEnd/>
          </a:ln>
        </p:spPr>
      </p:pic>
    </p:spTree>
    <p:extLst>
      <p:ext uri="{BB962C8B-B14F-4D97-AF65-F5344CB8AC3E}">
        <p14:creationId xmlns:p14="http://schemas.microsoft.com/office/powerpoint/2010/main" val="147534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65334" y="6303146"/>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a:prstGeom prst="rect">
            <a:avLst/>
          </a:prstGeom>
        </p:spPr>
        <p:txBody>
          <a:bodyPr anchor="b"/>
          <a:lstStyle>
            <a:lvl1pPr algn="l">
              <a:defRPr sz="2000" b="1"/>
            </a:lvl1pPr>
          </a:lstStyle>
          <a:p>
            <a:r>
              <a:rPr lang="en-US" noProof="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a:t>Click to edit Master text styles</a:t>
            </a:r>
          </a:p>
        </p:txBody>
      </p:sp>
    </p:spTree>
    <p:extLst>
      <p:ext uri="{BB962C8B-B14F-4D97-AF65-F5344CB8AC3E}">
        <p14:creationId xmlns:p14="http://schemas.microsoft.com/office/powerpoint/2010/main" val="221624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145234" y="6285391"/>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a:prstGeom prst="rect">
            <a:avLst/>
          </a:prstGeom>
        </p:spPr>
        <p:txBody>
          <a:bodyPr anchor="b"/>
          <a:lstStyle>
            <a:lvl1pPr algn="l">
              <a:defRPr sz="2000" b="1"/>
            </a:lvl1pPr>
          </a:lstStyle>
          <a:p>
            <a:r>
              <a:rPr lang="en-US" noProof="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a:t>Click to edit Master text styles</a:t>
            </a:r>
          </a:p>
        </p:txBody>
      </p:sp>
    </p:spTree>
    <p:extLst>
      <p:ext uri="{BB962C8B-B14F-4D97-AF65-F5344CB8AC3E}">
        <p14:creationId xmlns:p14="http://schemas.microsoft.com/office/powerpoint/2010/main" val="114322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2.bin"/><Relationship Id="rId2" Type="http://schemas.openxmlformats.org/officeDocument/2006/relationships/slideLayout" Target="../slideLayouts/slideLayout13.xml"/><Relationship Id="rId16" Type="http://schemas.openxmlformats.org/officeDocument/2006/relationships/tags" Target="../tags/tag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3.png"/><Relationship Id="rId5" Type="http://schemas.openxmlformats.org/officeDocument/2006/relationships/theme" Target="../theme/theme6.xml"/><Relationship Id="rId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3.png"/><Relationship Id="rId5" Type="http://schemas.openxmlformats.org/officeDocument/2006/relationships/theme" Target="../theme/theme7.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a:t>Text: 16-pt. Arial with Wingdings square square bullet 100%</a:t>
            </a:r>
          </a:p>
          <a:p>
            <a:pPr lvl="1"/>
            <a:r>
              <a:rPr lang="en-GB"/>
              <a:t>Second-level bullet — Arial round</a:t>
            </a:r>
          </a:p>
          <a:p>
            <a:pPr lvl="2"/>
            <a:r>
              <a:rPr lang="en-GB"/>
              <a:t>Third-level bullet — Arial Em dash</a:t>
            </a:r>
          </a:p>
          <a:p>
            <a:pPr lvl="3"/>
            <a:r>
              <a:rPr lang="en-GB"/>
              <a:t>Fourth-level bullet — Arial Em dash</a:t>
            </a:r>
          </a:p>
          <a:p>
            <a:pPr lvl="4"/>
            <a:r>
              <a:rPr lang="en-GB"/>
              <a:t>xx</a:t>
            </a:r>
          </a:p>
          <a:p>
            <a:pPr lvl="0"/>
            <a:r>
              <a:rPr lang="en-GB"/>
              <a:t>Text: 16 pt. Arial, plain text sentence case</a:t>
            </a:r>
          </a:p>
          <a:p>
            <a:pPr lvl="1"/>
            <a:r>
              <a:rPr lang="en-GB"/>
              <a:t>Second-level bullet</a:t>
            </a:r>
          </a:p>
          <a:p>
            <a:pPr lvl="2"/>
            <a:r>
              <a:rPr lang="en-GB"/>
              <a:t>Third-level bullet</a:t>
            </a:r>
          </a:p>
          <a:p>
            <a:pPr lvl="3"/>
            <a:r>
              <a:rPr lang="en-GB"/>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defTabSz="914400" eaLnBrk="0" hangingPunct="0"/>
            <a:fld id="{51A58D84-14E6-4784-B865-6B877E1372B0}" type="slidenum">
              <a:rPr lang="en-GB" sz="900">
                <a:solidFill>
                  <a:srgbClr val="77787B"/>
                </a:solidFill>
                <a:latin typeface="Arial"/>
              </a:rPr>
              <a:pPr algn="r" defTabSz="914400" eaLnBrk="0" hangingPunct="0"/>
              <a:t>‹#›</a:t>
            </a:fld>
            <a:endParaRPr lang="en-GB" sz="900" dirty="0">
              <a:solidFill>
                <a:srgbClr val="77787B"/>
              </a:solidFill>
              <a:latin typeface="Arial"/>
            </a:endParaRPr>
          </a:p>
        </p:txBody>
      </p:sp>
      <p:sp>
        <p:nvSpPr>
          <p:cNvPr id="8" name="Rectangle 7">
            <a:extLst>
              <a:ext uri="{FF2B5EF4-FFF2-40B4-BE49-F238E27FC236}">
                <a16:creationId xmlns:a16="http://schemas.microsoft.com/office/drawing/2014/main" id="{6B12DE1F-585B-2140-B2BD-40C67FF0C1F0}"/>
              </a:ext>
            </a:extLst>
          </p:cNvPr>
          <p:cNvSpPr/>
          <p:nvPr userDrawn="1"/>
        </p:nvSpPr>
        <p:spPr>
          <a:xfrm rot="5400000">
            <a:off x="4102098" y="-4102097"/>
            <a:ext cx="939802" cy="9144000"/>
          </a:xfrm>
          <a:prstGeom prst="rect">
            <a:avLst/>
          </a:prstGeom>
          <a:solidFill>
            <a:srgbClr val="33993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Light"/>
            </a:endParaRPr>
          </a:p>
        </p:txBody>
      </p:sp>
    </p:spTree>
    <p:extLst>
      <p:ext uri="{BB962C8B-B14F-4D97-AF65-F5344CB8AC3E}">
        <p14:creationId xmlns:p14="http://schemas.microsoft.com/office/powerpoint/2010/main" val="119024562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hf sldNum="0" hd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607F61-C91A-47FF-BBFB-DF776E24F283}"/>
              </a:ext>
            </a:extLst>
          </p:cNvPr>
          <p:cNvGraphicFramePr>
            <a:graphicFrameLocks noChangeAspect="1"/>
          </p:cNvGraphicFramePr>
          <p:nvPr userDrawn="1">
            <p:custDataLst>
              <p:tags r:id="rId15"/>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2050" name="think-cell Slide" r:id="rId17" imgW="383" imgH="384" progId="TCLayout.ActiveDocument.1">
                  <p:embed/>
                </p:oleObj>
              </mc:Choice>
              <mc:Fallback>
                <p:oleObj name="think-cell Slide" r:id="rId17" imgW="383" imgH="384" progId="TCLayout.ActiveDocument.1">
                  <p:embed/>
                  <p:pic>
                    <p:nvPicPr>
                      <p:cNvPr id="5" name="Object 4" hidden="1">
                        <a:extLst>
                          <a:ext uri="{FF2B5EF4-FFF2-40B4-BE49-F238E27FC236}">
                            <a16:creationId xmlns:a16="http://schemas.microsoft.com/office/drawing/2014/main" id="{6A607F61-C91A-47FF-BBFB-DF776E24F283}"/>
                          </a:ext>
                        </a:extLst>
                      </p:cNvPr>
                      <p:cNvPicPr/>
                      <p:nvPr/>
                    </p:nvPicPr>
                    <p:blipFill>
                      <a:blip r:embed="rId18"/>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8082631-599A-467D-B49A-E699D64CA6CB}"/>
              </a:ext>
            </a:extLst>
          </p:cNvPr>
          <p:cNvSpPr/>
          <p:nvPr userDrawn="1">
            <p:custDataLst>
              <p:tags r:id="rId16"/>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800" fontAlgn="auto">
              <a:spcBef>
                <a:spcPts val="0"/>
              </a:spcBef>
              <a:spcAft>
                <a:spcPts val="0"/>
              </a:spcAft>
            </a:pPr>
            <a:endParaRPr lang="en-US" sz="3300" b="1" dirty="0">
              <a:solidFill>
                <a:srgbClr val="FFFFFF"/>
              </a:solidFill>
              <a:latin typeface="Georgia" panose="02040502050405020303" pitchFamily="18" charset="0"/>
              <a:ea typeface="+mj-ea"/>
              <a:cs typeface="+mj-cs"/>
              <a:sym typeface="Georgia" panose="02040502050405020303" pitchFamily="18" charset="0"/>
            </a:endParaRPr>
          </a:p>
        </p:txBody>
      </p:sp>
      <p:sp>
        <p:nvSpPr>
          <p:cNvPr id="2" name="Title Placeholder 1">
            <a:extLst>
              <a:ext uri="{FF2B5EF4-FFF2-40B4-BE49-F238E27FC236}">
                <a16:creationId xmlns:a16="http://schemas.microsoft.com/office/drawing/2014/main" id="{21DE9C95-668D-4C97-99D8-074E1701B424}"/>
              </a:ext>
            </a:extLst>
          </p:cNvPr>
          <p:cNvSpPr>
            <a:spLocks noGrp="1"/>
          </p:cNvSpPr>
          <p:nvPr>
            <p:ph type="title"/>
          </p:nvPr>
        </p:nvSpPr>
        <p:spPr>
          <a:xfrm>
            <a:off x="400050" y="406400"/>
            <a:ext cx="8343900" cy="889000"/>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A2F9BE55-B1B7-4BDF-8E9F-D05E93906AC4}"/>
              </a:ext>
            </a:extLst>
          </p:cNvPr>
          <p:cNvSpPr>
            <a:spLocks noGrp="1"/>
          </p:cNvSpPr>
          <p:nvPr>
            <p:ph type="body" idx="1"/>
          </p:nvPr>
        </p:nvSpPr>
        <p:spPr>
          <a:xfrm>
            <a:off x="400050" y="1524001"/>
            <a:ext cx="8343900" cy="4652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Tree>
    <p:extLst>
      <p:ext uri="{BB962C8B-B14F-4D97-AF65-F5344CB8AC3E}">
        <p14:creationId xmlns:p14="http://schemas.microsoft.com/office/powerpoint/2010/main" val="3768710001"/>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Lst>
  <p:hf sldNum="0" hdr="0" dt="0"/>
  <p:txStyles>
    <p:titleStyle>
      <a:lvl1pPr algn="l" defTabSz="685800" rtl="0" eaLnBrk="1" latinLnBrk="0" hangingPunct="1">
        <a:lnSpc>
          <a:spcPct val="90000"/>
        </a:lnSpc>
        <a:spcBef>
          <a:spcPct val="0"/>
        </a:spcBef>
        <a:buNone/>
        <a:defRPr sz="3300" b="1" kern="1200">
          <a:solidFill>
            <a:schemeClr val="tx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egoe UI Light" panose="020B0502040204020203" pitchFamily="34" charset="0"/>
          <a:ea typeface="+mn-ea"/>
          <a:cs typeface="Segoe UI Light"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egoe UI Light" panose="020B0502040204020203" pitchFamily="34" charset="0"/>
          <a:ea typeface="+mn-ea"/>
          <a:cs typeface="Segoe UI Light"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pos="7344">
          <p15:clr>
            <a:srgbClr val="F26B43"/>
          </p15:clr>
        </p15:guide>
        <p15:guide id="3" orient="horz" pos="3936">
          <p15:clr>
            <a:srgbClr val="F26B43"/>
          </p15:clr>
        </p15:guide>
        <p15:guide id="4" orient="horz" pos="960">
          <p15:clr>
            <a:srgbClr val="F26B43"/>
          </p15:clr>
        </p15:guide>
        <p15:guide id="5" orient="horz" pos="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90DDE-6B56-4F9F-88FD-D581FBE9C1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16F0-77AE-4F9F-ABB0-253D2E1B17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132A3-84C3-4352-8BB5-7302105F087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627F4E9D-3A3A-494F-96FE-D962D202CEE9}" type="datetimeFigureOut">
              <a:rPr lang="en-US" smtClean="0">
                <a:solidFill>
                  <a:prstClr val="black">
                    <a:tint val="75000"/>
                  </a:prstClr>
                </a:solidFill>
                <a:latin typeface="Calibri Light"/>
              </a:rPr>
              <a:pPr defTabSz="685800" fontAlgn="auto">
                <a:spcBef>
                  <a:spcPts val="0"/>
                </a:spcBef>
                <a:spcAft>
                  <a:spcPts val="0"/>
                </a:spcAft>
              </a:pPr>
              <a:t>10/6/2020</a:t>
            </a:fld>
            <a:endParaRPr lang="en-US">
              <a:solidFill>
                <a:prstClr val="black">
                  <a:tint val="75000"/>
                </a:prstClr>
              </a:solidFill>
              <a:latin typeface="Calibri Light"/>
            </a:endParaRPr>
          </a:p>
        </p:txBody>
      </p:sp>
      <p:sp>
        <p:nvSpPr>
          <p:cNvPr id="5" name="Footer Placeholder 4">
            <a:extLst>
              <a:ext uri="{FF2B5EF4-FFF2-40B4-BE49-F238E27FC236}">
                <a16:creationId xmlns:a16="http://schemas.microsoft.com/office/drawing/2014/main" id="{F4164254-FA16-4DE3-9882-C8D3CBC877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a:solidFill>
                <a:prstClr val="black">
                  <a:tint val="75000"/>
                </a:prstClr>
              </a:solidFill>
              <a:latin typeface="Calibri Light"/>
            </a:endParaRPr>
          </a:p>
        </p:txBody>
      </p:sp>
      <p:sp>
        <p:nvSpPr>
          <p:cNvPr id="6" name="Slide Number Placeholder 5">
            <a:extLst>
              <a:ext uri="{FF2B5EF4-FFF2-40B4-BE49-F238E27FC236}">
                <a16:creationId xmlns:a16="http://schemas.microsoft.com/office/drawing/2014/main" id="{F1E2F2F1-A803-4E55-AFD0-4AC0D99C6E8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BA6CF7BC-F86E-4A38-906F-DA4DB4AE557B}" type="slidenum">
              <a:rPr lang="en-US" smtClean="0">
                <a:solidFill>
                  <a:prstClr val="black">
                    <a:tint val="75000"/>
                  </a:prstClr>
                </a:solidFill>
                <a:latin typeface="Calibri Light"/>
              </a:rPr>
              <a:pPr defTabSz="685800" fontAlgn="auto">
                <a:spcBef>
                  <a:spcPts val="0"/>
                </a:spcBef>
                <a:spcAft>
                  <a:spcPts val="0"/>
                </a:spcAft>
              </a:pPr>
              <a:t>‹#›</a:t>
            </a:fld>
            <a:endParaRPr lang="en-US">
              <a:solidFill>
                <a:prstClr val="black">
                  <a:tint val="75000"/>
                </a:prstClr>
              </a:solidFill>
              <a:latin typeface="Calibri Light"/>
            </a:endParaRPr>
          </a:p>
        </p:txBody>
      </p:sp>
    </p:spTree>
    <p:extLst>
      <p:ext uri="{BB962C8B-B14F-4D97-AF65-F5344CB8AC3E}">
        <p14:creationId xmlns:p14="http://schemas.microsoft.com/office/powerpoint/2010/main" val="2097576301"/>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90DDE-6B56-4F9F-88FD-D581FBE9C1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16F0-77AE-4F9F-ABB0-253D2E1B17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132A3-84C3-4352-8BB5-7302105F087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627F4E9D-3A3A-494F-96FE-D962D202CEE9}" type="datetimeFigureOut">
              <a:rPr lang="en-US" smtClean="0">
                <a:solidFill>
                  <a:prstClr val="black">
                    <a:tint val="75000"/>
                  </a:prstClr>
                </a:solidFill>
                <a:latin typeface="Calibri Light"/>
              </a:rPr>
              <a:pPr defTabSz="685800" fontAlgn="auto">
                <a:spcBef>
                  <a:spcPts val="0"/>
                </a:spcBef>
                <a:spcAft>
                  <a:spcPts val="0"/>
                </a:spcAft>
              </a:pPr>
              <a:t>10/6/2020</a:t>
            </a:fld>
            <a:endParaRPr lang="en-US">
              <a:solidFill>
                <a:prstClr val="black">
                  <a:tint val="75000"/>
                </a:prstClr>
              </a:solidFill>
              <a:latin typeface="Calibri Light"/>
            </a:endParaRPr>
          </a:p>
        </p:txBody>
      </p:sp>
      <p:sp>
        <p:nvSpPr>
          <p:cNvPr id="5" name="Footer Placeholder 4">
            <a:extLst>
              <a:ext uri="{FF2B5EF4-FFF2-40B4-BE49-F238E27FC236}">
                <a16:creationId xmlns:a16="http://schemas.microsoft.com/office/drawing/2014/main" id="{F4164254-FA16-4DE3-9882-C8D3CBC877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a:solidFill>
                <a:prstClr val="black">
                  <a:tint val="75000"/>
                </a:prstClr>
              </a:solidFill>
              <a:latin typeface="Calibri Light"/>
            </a:endParaRPr>
          </a:p>
        </p:txBody>
      </p:sp>
      <p:sp>
        <p:nvSpPr>
          <p:cNvPr id="6" name="Slide Number Placeholder 5">
            <a:extLst>
              <a:ext uri="{FF2B5EF4-FFF2-40B4-BE49-F238E27FC236}">
                <a16:creationId xmlns:a16="http://schemas.microsoft.com/office/drawing/2014/main" id="{F1E2F2F1-A803-4E55-AFD0-4AC0D99C6E8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BA6CF7BC-F86E-4A38-906F-DA4DB4AE557B}" type="slidenum">
              <a:rPr lang="en-US" smtClean="0">
                <a:solidFill>
                  <a:prstClr val="black">
                    <a:tint val="75000"/>
                  </a:prstClr>
                </a:solidFill>
                <a:latin typeface="Calibri Light"/>
              </a:rPr>
              <a:pPr defTabSz="685800" fontAlgn="auto">
                <a:spcBef>
                  <a:spcPts val="0"/>
                </a:spcBef>
                <a:spcAft>
                  <a:spcPts val="0"/>
                </a:spcAft>
              </a:pPr>
              <a:t>‹#›</a:t>
            </a:fld>
            <a:endParaRPr lang="en-US">
              <a:solidFill>
                <a:prstClr val="black">
                  <a:tint val="75000"/>
                </a:prstClr>
              </a:solidFill>
              <a:latin typeface="Calibri Light"/>
            </a:endParaRPr>
          </a:p>
        </p:txBody>
      </p:sp>
    </p:spTree>
    <p:extLst>
      <p:ext uri="{BB962C8B-B14F-4D97-AF65-F5344CB8AC3E}">
        <p14:creationId xmlns:p14="http://schemas.microsoft.com/office/powerpoint/2010/main" val="1202923314"/>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DE7B6-FFBF-40F8-9ABE-2FC4CC46A76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4AD4F6-C913-4861-9651-1D0BBF9659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CE047-0111-4443-A79C-F8616A29726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26B6829D-8F61-4BC3-B0CB-FE7EBDC0742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r>
              <a:rPr lang="en-US">
                <a:solidFill>
                  <a:prstClr val="black">
                    <a:tint val="75000"/>
                  </a:prstClr>
                </a:solidFill>
                <a:latin typeface="Calibri" panose="020F0502020204030204"/>
              </a:rPr>
              <a:t>CONFIDENTIALL</a:t>
            </a:r>
          </a:p>
        </p:txBody>
      </p:sp>
      <p:sp>
        <p:nvSpPr>
          <p:cNvPr id="6" name="Slide Number Placeholder 5">
            <a:extLst>
              <a:ext uri="{FF2B5EF4-FFF2-40B4-BE49-F238E27FC236}">
                <a16:creationId xmlns:a16="http://schemas.microsoft.com/office/drawing/2014/main" id="{426E3D21-D012-47E5-9D21-31199384DF1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F84AF86C-FC2E-4DF7-AB8E-1654D3A316DE}"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32912561"/>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4"/>
          <p:cNvSpPr>
            <a:spLocks noGrp="1" noChangeArrowheads="1"/>
          </p:cNvSpPr>
          <p:nvPr>
            <p:ph type="title"/>
          </p:nvPr>
        </p:nvSpPr>
        <p:spPr bwMode="auto">
          <a:xfrm>
            <a:off x="246064" y="596904"/>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a:t>Headline: (20 pt.) Arial bold</a:t>
            </a:r>
          </a:p>
        </p:txBody>
      </p:sp>
      <p:sp>
        <p:nvSpPr>
          <p:cNvPr id="1028" name="Rectangle 26"/>
          <p:cNvSpPr>
            <a:spLocks noGrp="1" noChangeArrowheads="1"/>
          </p:cNvSpPr>
          <p:nvPr>
            <p:ph type="body" idx="1"/>
          </p:nvPr>
        </p:nvSpPr>
        <p:spPr bwMode="auto">
          <a:xfrm>
            <a:off x="246064" y="2092329"/>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a:t>Text: 16-pt. Arial with Wingdings square square bullet 100%</a:t>
            </a:r>
          </a:p>
          <a:p>
            <a:pPr lvl="1"/>
            <a:r>
              <a:rPr lang="en-GB"/>
              <a:t>Second-level bullet — Arial round</a:t>
            </a:r>
          </a:p>
          <a:p>
            <a:pPr lvl="2"/>
            <a:r>
              <a:rPr lang="en-GB"/>
              <a:t>Third-level bullet — Arial Em dash</a:t>
            </a:r>
          </a:p>
          <a:p>
            <a:pPr lvl="3"/>
            <a:r>
              <a:rPr lang="en-GB"/>
              <a:t>Fourth-level bullet — Arial Em dash</a:t>
            </a:r>
          </a:p>
          <a:p>
            <a:pPr lvl="4"/>
            <a:r>
              <a:rPr lang="en-GB"/>
              <a:t>xx</a:t>
            </a:r>
          </a:p>
          <a:p>
            <a:pPr lvl="0"/>
            <a:r>
              <a:rPr lang="en-GB"/>
              <a:t>Text: 16 pt. Arial, plain text sentence case</a:t>
            </a:r>
          </a:p>
          <a:p>
            <a:pPr lvl="1"/>
            <a:r>
              <a:rPr lang="en-GB"/>
              <a:t>Second-level bullet</a:t>
            </a:r>
          </a:p>
          <a:p>
            <a:pPr lvl="2"/>
            <a:r>
              <a:rPr lang="en-GB"/>
              <a:t>Third-level bullet</a:t>
            </a:r>
          </a:p>
          <a:p>
            <a:pPr lvl="3"/>
            <a:r>
              <a:rPr lang="en-GB"/>
              <a:t>Fourth-level bullet</a:t>
            </a:r>
          </a:p>
        </p:txBody>
      </p:sp>
      <p:sp>
        <p:nvSpPr>
          <p:cNvPr id="1029" name="Rectangle 28"/>
          <p:cNvSpPr>
            <a:spLocks noChangeArrowheads="1"/>
          </p:cNvSpPr>
          <p:nvPr/>
        </p:nvSpPr>
        <p:spPr bwMode="auto">
          <a:xfrm>
            <a:off x="8650288" y="6705604"/>
            <a:ext cx="265112" cy="138113"/>
          </a:xfrm>
          <a:prstGeom prst="rect">
            <a:avLst/>
          </a:prstGeom>
          <a:noFill/>
          <a:ln w="12700">
            <a:noFill/>
            <a:miter lim="800000"/>
            <a:headEnd/>
            <a:tailEnd/>
          </a:ln>
        </p:spPr>
        <p:txBody>
          <a:bodyPr lIns="0" tIns="0" rIns="0" bIns="0" anchor="ctr">
            <a:spAutoFit/>
          </a:bodyPr>
          <a:lstStyle/>
          <a:p>
            <a:pPr algn="r" defTabSz="914400" eaLnBrk="0" hangingPunct="0"/>
            <a:fld id="{51A58D84-14E6-4784-B865-6B877E1372B0}" type="slidenum">
              <a:rPr lang="en-GB" sz="900">
                <a:solidFill>
                  <a:srgbClr val="77787B"/>
                </a:solidFill>
                <a:latin typeface="Arial"/>
              </a:rPr>
              <a:pPr algn="r" defTabSz="914400" eaLnBrk="0" hangingPunct="0"/>
              <a:t>‹#›</a:t>
            </a:fld>
            <a:endParaRPr lang="en-GB" sz="900" dirty="0">
              <a:solidFill>
                <a:srgbClr val="77787B"/>
              </a:solidFill>
              <a:latin typeface="Arial"/>
            </a:endParaRPr>
          </a:p>
        </p:txBody>
      </p:sp>
      <p:pic>
        <p:nvPicPr>
          <p:cNvPr id="5"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0270" y="6326432"/>
            <a:ext cx="1470476" cy="44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248400"/>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Lst>
  <p:hf sldNum="0" hd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4"/>
          <p:cNvSpPr>
            <a:spLocks noGrp="1" noChangeArrowheads="1"/>
          </p:cNvSpPr>
          <p:nvPr>
            <p:ph type="title"/>
          </p:nvPr>
        </p:nvSpPr>
        <p:spPr bwMode="auto">
          <a:xfrm>
            <a:off x="246064" y="596924"/>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a:t>Headline: (20 pt.) Arial bold</a:t>
            </a:r>
          </a:p>
        </p:txBody>
      </p:sp>
      <p:sp>
        <p:nvSpPr>
          <p:cNvPr id="1028" name="Rectangle 26"/>
          <p:cNvSpPr>
            <a:spLocks noGrp="1" noChangeArrowheads="1"/>
          </p:cNvSpPr>
          <p:nvPr>
            <p:ph type="body" idx="1"/>
          </p:nvPr>
        </p:nvSpPr>
        <p:spPr bwMode="auto">
          <a:xfrm>
            <a:off x="246064" y="2092336"/>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a:t>Text: 16-pt. Arial with Wingdings square square bullet 100%</a:t>
            </a:r>
          </a:p>
          <a:p>
            <a:pPr lvl="1"/>
            <a:r>
              <a:rPr lang="en-GB"/>
              <a:t>Second-level bullet — Arial round</a:t>
            </a:r>
          </a:p>
          <a:p>
            <a:pPr lvl="2"/>
            <a:r>
              <a:rPr lang="en-GB"/>
              <a:t>Third-level bullet — Arial Em dash</a:t>
            </a:r>
          </a:p>
          <a:p>
            <a:pPr lvl="3"/>
            <a:r>
              <a:rPr lang="en-GB"/>
              <a:t>Fourth-level bullet — Arial Em dash</a:t>
            </a:r>
          </a:p>
          <a:p>
            <a:pPr lvl="4"/>
            <a:r>
              <a:rPr lang="en-GB"/>
              <a:t>xx</a:t>
            </a:r>
          </a:p>
          <a:p>
            <a:pPr lvl="0"/>
            <a:r>
              <a:rPr lang="en-GB"/>
              <a:t>Text: 16 pt. Arial, plain text sentence case</a:t>
            </a:r>
          </a:p>
          <a:p>
            <a:pPr lvl="1"/>
            <a:r>
              <a:rPr lang="en-GB"/>
              <a:t>Second-level bullet</a:t>
            </a:r>
          </a:p>
          <a:p>
            <a:pPr lvl="2"/>
            <a:r>
              <a:rPr lang="en-GB"/>
              <a:t>Third-level bullet</a:t>
            </a:r>
          </a:p>
          <a:p>
            <a:pPr lvl="3"/>
            <a:r>
              <a:rPr lang="en-GB"/>
              <a:t>Fourth-level bullet</a:t>
            </a:r>
          </a:p>
        </p:txBody>
      </p:sp>
      <p:sp>
        <p:nvSpPr>
          <p:cNvPr id="1029" name="Rectangle 28"/>
          <p:cNvSpPr>
            <a:spLocks noChangeArrowheads="1"/>
          </p:cNvSpPr>
          <p:nvPr/>
        </p:nvSpPr>
        <p:spPr bwMode="auto">
          <a:xfrm>
            <a:off x="8650288" y="6705624"/>
            <a:ext cx="265112" cy="138113"/>
          </a:xfrm>
          <a:prstGeom prst="rect">
            <a:avLst/>
          </a:prstGeom>
          <a:noFill/>
          <a:ln w="12700">
            <a:noFill/>
            <a:miter lim="800000"/>
            <a:headEnd/>
            <a:tailEnd/>
          </a:ln>
        </p:spPr>
        <p:txBody>
          <a:bodyPr lIns="0" tIns="0" rIns="0" bIns="0" anchor="ctr">
            <a:spAutoFit/>
          </a:bodyPr>
          <a:lstStyle/>
          <a:p>
            <a:pPr algn="r" defTabSz="914400" eaLnBrk="0" hangingPunct="0"/>
            <a:fld id="{51A58D84-14E6-4784-B865-6B877E1372B0}" type="slidenum">
              <a:rPr lang="en-GB" sz="900">
                <a:solidFill>
                  <a:srgbClr val="77787B"/>
                </a:solidFill>
                <a:latin typeface="Arial"/>
              </a:rPr>
              <a:pPr algn="r" defTabSz="914400" eaLnBrk="0" hangingPunct="0"/>
              <a:t>‹#›</a:t>
            </a:fld>
            <a:endParaRPr lang="en-GB" sz="900" dirty="0">
              <a:solidFill>
                <a:srgbClr val="77787B"/>
              </a:solidFill>
              <a:latin typeface="Arial"/>
            </a:endParaRPr>
          </a:p>
        </p:txBody>
      </p:sp>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6052" y="6301204"/>
            <a:ext cx="1470476" cy="44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174954"/>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Lst>
  <p:hf sldNum="0" hd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7.emf"/></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11.emf"/></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12.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14.emf"/></Relationships>
</file>

<file path=ppt/slides/_rels/slide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15.emf"/><Relationship Id="rId4" Type="http://schemas.openxmlformats.org/officeDocument/2006/relationships/package" Target="../embeddings/Microsoft_Excel_Worksheet10.xlsx"/></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16.emf"/><Relationship Id="rId4" Type="http://schemas.openxmlformats.org/officeDocument/2006/relationships/package" Target="../embeddings/Microsoft_Excel_Worksheet11.xlsx"/></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17.emf"/></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18.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19.emf"/></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image" Target="../media/image21.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2.emf"/><Relationship Id="rId4" Type="http://schemas.openxmlformats.org/officeDocument/2006/relationships/package" Target="../embeddings/Microsoft_Excel_Worksheet16.xlsx"/></Relationships>
</file>

<file path=ppt/slides/_rels/slide7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23.emf"/></Relationships>
</file>

<file path=ppt/slides/_rels/slide7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24.emf"/></Relationships>
</file>

<file path=ppt/slides/_rels/slide77.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image" Target="../media/image25.emf"/></Relationships>
</file>

<file path=ppt/slides/_rels/slide7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image" Target="../media/image26.emf"/></Relationships>
</file>

<file path=ppt/slides/_rels/slide79.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image" Target="../media/image28.emf"/></Relationships>
</file>

<file path=ppt/slides/_rels/slide8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image" Target="../media/image29.emf"/></Relationships>
</file>

<file path=ppt/slides/_rels/slide82.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openxmlformats.org/officeDocument/2006/relationships/slideLayout" Target="../slideLayouts/slideLayout6.xml"/><Relationship Id="rId1" Type="http://schemas.openxmlformats.org/officeDocument/2006/relationships/vmlDrawing" Target="../drawings/vmlDrawing29.vml"/><Relationship Id="rId4" Type="http://schemas.openxmlformats.org/officeDocument/2006/relationships/image" Target="../media/image30.emf"/></Relationships>
</file>

<file path=ppt/slides/_rels/slide8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image" Target="../media/image31.e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hyperlink" Target="http://www.publicworks.gov.za/" TargetMode="External"/><Relationship Id="rId2" Type="http://schemas.openxmlformats.org/officeDocument/2006/relationships/image" Target="../media/image32.jpeg"/><Relationship Id="rId1" Type="http://schemas.openxmlformats.org/officeDocument/2006/relationships/slideLayout" Target="../slideLayouts/slideLayout41.xml"/><Relationship Id="rId4" Type="http://schemas.openxmlformats.org/officeDocument/2006/relationships/hyperlink" Target="http://www.dcs.gov.za/" TargetMode="Externa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6" name="Group 5">
            <a:extLst>
              <a:ext uri="{FF2B5EF4-FFF2-40B4-BE49-F238E27FC236}">
                <a16:creationId xmlns:a16="http://schemas.microsoft.com/office/drawing/2014/main" id="{AE2A3745-C6D2-4E91-8176-3384E632447B}"/>
              </a:ext>
            </a:extLst>
          </p:cNvPr>
          <p:cNvGrpSpPr/>
          <p:nvPr/>
        </p:nvGrpSpPr>
        <p:grpSpPr>
          <a:xfrm>
            <a:off x="0" y="1215623"/>
            <a:ext cx="9144000" cy="4408398"/>
            <a:chOff x="3048" y="1320475"/>
            <a:chExt cx="12192000" cy="5877863"/>
          </a:xfrm>
        </p:grpSpPr>
        <p:sp>
          <p:nvSpPr>
            <p:cNvPr id="4" name="Rectangle 3">
              <a:extLst>
                <a:ext uri="{FF2B5EF4-FFF2-40B4-BE49-F238E27FC236}">
                  <a16:creationId xmlns:a16="http://schemas.microsoft.com/office/drawing/2014/main" id="{81127C15-6540-4B80-A44D-518CF9108CBC}"/>
                </a:ext>
              </a:extLst>
            </p:cNvPr>
            <p:cNvSpPr/>
            <p:nvPr/>
          </p:nvSpPr>
          <p:spPr>
            <a:xfrm>
              <a:off x="3048" y="1320475"/>
              <a:ext cx="12192000" cy="6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5" name="Rectangle 4">
              <a:extLst>
                <a:ext uri="{FF2B5EF4-FFF2-40B4-BE49-F238E27FC236}">
                  <a16:creationId xmlns:a16="http://schemas.microsoft.com/office/drawing/2014/main" id="{6D01CC6F-ED22-47AB-9095-06CAC7881C24}"/>
                </a:ext>
              </a:extLst>
            </p:cNvPr>
            <p:cNvSpPr/>
            <p:nvPr/>
          </p:nvSpPr>
          <p:spPr>
            <a:xfrm>
              <a:off x="3048" y="7134838"/>
              <a:ext cx="12192000" cy="6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grpSp>
      <p:sp>
        <p:nvSpPr>
          <p:cNvPr id="8" name="Rectangle 7">
            <a:extLst>
              <a:ext uri="{FF2B5EF4-FFF2-40B4-BE49-F238E27FC236}">
                <a16:creationId xmlns:a16="http://schemas.microsoft.com/office/drawing/2014/main" id="{9414216B-DD10-43D1-B8C8-15B779F360DA}"/>
              </a:ext>
            </a:extLst>
          </p:cNvPr>
          <p:cNvSpPr/>
          <p:nvPr/>
        </p:nvSpPr>
        <p:spPr>
          <a:xfrm rot="5400000">
            <a:off x="3950835" y="3406141"/>
            <a:ext cx="68580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9" name="Rectangle 8">
            <a:extLst>
              <a:ext uri="{FF2B5EF4-FFF2-40B4-BE49-F238E27FC236}">
                <a16:creationId xmlns:a16="http://schemas.microsoft.com/office/drawing/2014/main" id="{28D8E245-71A4-4861-8D99-1B324D6EEE25}"/>
              </a:ext>
            </a:extLst>
          </p:cNvPr>
          <p:cNvSpPr/>
          <p:nvPr/>
        </p:nvSpPr>
        <p:spPr>
          <a:xfrm>
            <a:off x="5295" y="1272427"/>
            <a:ext cx="7354690" cy="4294790"/>
          </a:xfrm>
          <a:prstGeom prst="rect">
            <a:avLst/>
          </a:prstGeom>
          <a:solidFill>
            <a:srgbClr val="00B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10" name="TextBox 9">
            <a:extLst>
              <a:ext uri="{FF2B5EF4-FFF2-40B4-BE49-F238E27FC236}">
                <a16:creationId xmlns:a16="http://schemas.microsoft.com/office/drawing/2014/main" id="{B531A7B7-3866-454E-B19E-3B55EE1E7500}"/>
              </a:ext>
            </a:extLst>
          </p:cNvPr>
          <p:cNvSpPr txBox="1"/>
          <p:nvPr/>
        </p:nvSpPr>
        <p:spPr>
          <a:xfrm>
            <a:off x="334653" y="1504640"/>
            <a:ext cx="6687670" cy="1846659"/>
          </a:xfrm>
          <a:prstGeom prst="rect">
            <a:avLst/>
          </a:prstGeom>
          <a:noFill/>
        </p:spPr>
        <p:txBody>
          <a:bodyPr wrap="square" lIns="0" tIns="0" rIns="0" bIns="0" rtlCol="0" anchor="ctr">
            <a:spAutoFit/>
          </a:bodyPr>
          <a:lstStyle/>
          <a:p>
            <a:pPr algn="ctr" defTabSz="685800" fontAlgn="auto">
              <a:spcBef>
                <a:spcPts val="0"/>
              </a:spcBef>
              <a:spcAft>
                <a:spcPts val="0"/>
              </a:spcAft>
            </a:pPr>
            <a:r>
              <a:rPr lang="en-US" sz="4400" b="1" dirty="0">
                <a:solidFill>
                  <a:prstClr val="white"/>
                </a:solidFill>
                <a:latin typeface="Segoe UI"/>
              </a:rPr>
              <a:t>DCS QUARTER ONE</a:t>
            </a:r>
          </a:p>
          <a:p>
            <a:pPr algn="ctr" defTabSz="685800" fontAlgn="auto">
              <a:spcBef>
                <a:spcPts val="0"/>
              </a:spcBef>
              <a:spcAft>
                <a:spcPts val="0"/>
              </a:spcAft>
            </a:pPr>
            <a:r>
              <a:rPr lang="en-US" sz="4400" dirty="0">
                <a:solidFill>
                  <a:prstClr val="white"/>
                </a:solidFill>
                <a:latin typeface="Segoe UI"/>
              </a:rPr>
              <a:t> </a:t>
            </a:r>
            <a:r>
              <a:rPr lang="en-US" sz="4400" b="1" dirty="0">
                <a:solidFill>
                  <a:prstClr val="white"/>
                </a:solidFill>
                <a:latin typeface="Segoe UI"/>
              </a:rPr>
              <a:t>PERFORMANCE REPORT</a:t>
            </a:r>
          </a:p>
          <a:p>
            <a:pPr algn="ctr" defTabSz="685800" fontAlgn="auto">
              <a:spcBef>
                <a:spcPts val="0"/>
              </a:spcBef>
              <a:spcAft>
                <a:spcPts val="0"/>
              </a:spcAft>
            </a:pPr>
            <a:r>
              <a:rPr lang="en-US" sz="3200" dirty="0">
                <a:solidFill>
                  <a:prstClr val="white"/>
                </a:solidFill>
                <a:latin typeface="Segoe UI"/>
              </a:rPr>
              <a:t>2020/21 FINANCIAL YEAR</a:t>
            </a:r>
            <a:endParaRPr lang="en-US" sz="3200" b="1" dirty="0">
              <a:solidFill>
                <a:prstClr val="white"/>
              </a:solidFill>
              <a:latin typeface="Segoe UI"/>
            </a:endParaRPr>
          </a:p>
        </p:txBody>
      </p:sp>
      <p:sp>
        <p:nvSpPr>
          <p:cNvPr id="13" name="TextBox 12">
            <a:extLst>
              <a:ext uri="{FF2B5EF4-FFF2-40B4-BE49-F238E27FC236}">
                <a16:creationId xmlns:a16="http://schemas.microsoft.com/office/drawing/2014/main" id="{B531A7B7-3866-454E-B19E-3B55EE1E7500}"/>
              </a:ext>
            </a:extLst>
          </p:cNvPr>
          <p:cNvSpPr txBox="1"/>
          <p:nvPr/>
        </p:nvSpPr>
        <p:spPr>
          <a:xfrm>
            <a:off x="626595" y="3637403"/>
            <a:ext cx="6687670" cy="1723549"/>
          </a:xfrm>
          <a:prstGeom prst="rect">
            <a:avLst/>
          </a:prstGeom>
          <a:noFill/>
        </p:spPr>
        <p:txBody>
          <a:bodyPr wrap="square" lIns="0" tIns="0" rIns="0" bIns="0" rtlCol="0" anchor="ctr">
            <a:spAutoFit/>
          </a:bodyPr>
          <a:lstStyle/>
          <a:p>
            <a:pPr algn="ctr" defTabSz="685800" fontAlgn="auto">
              <a:spcBef>
                <a:spcPts val="0"/>
              </a:spcBef>
              <a:spcAft>
                <a:spcPts val="0"/>
              </a:spcAft>
            </a:pPr>
            <a:r>
              <a:rPr lang="en-US" sz="2800" b="1" dirty="0">
                <a:solidFill>
                  <a:prstClr val="white"/>
                </a:solidFill>
                <a:latin typeface="Segoe UI"/>
              </a:rPr>
              <a:t>14 OCTOBER 2020</a:t>
            </a:r>
          </a:p>
          <a:p>
            <a:pPr algn="ctr" defTabSz="685800" fontAlgn="auto">
              <a:spcBef>
                <a:spcPts val="0"/>
              </a:spcBef>
              <a:spcAft>
                <a:spcPts val="0"/>
              </a:spcAft>
            </a:pPr>
            <a:r>
              <a:rPr lang="en-US" sz="2800" dirty="0">
                <a:solidFill>
                  <a:prstClr val="white"/>
                </a:solidFill>
                <a:latin typeface="Segoe UI"/>
              </a:rPr>
              <a:t>PRESENTATION TO THE PORTFOLIO COMMITTEE ON JUSTICE AND CORRECTIONAL SERVICES</a:t>
            </a:r>
            <a:endParaRPr lang="en-US" sz="2800" b="1" dirty="0">
              <a:solidFill>
                <a:prstClr val="white"/>
              </a:solidFill>
              <a:latin typeface="Segoe UI"/>
            </a:endParaRPr>
          </a:p>
        </p:txBody>
      </p:sp>
    </p:spTree>
    <p:extLst>
      <p:ext uri="{BB962C8B-B14F-4D97-AF65-F5344CB8AC3E}">
        <p14:creationId xmlns:p14="http://schemas.microsoft.com/office/powerpoint/2010/main" val="3261602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9727885-EAA1-472D-AC46-FA364467267D}"/>
              </a:ext>
            </a:extLst>
          </p:cNvPr>
          <p:cNvSpPr txBox="1">
            <a:spLocks/>
          </p:cNvSpPr>
          <p:nvPr/>
        </p:nvSpPr>
        <p:spPr>
          <a:xfrm>
            <a:off x="740228" y="2426142"/>
            <a:ext cx="3548744" cy="159512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lumMod val="75000"/>
                    <a:lumOff val="25000"/>
                  </a:schemeClr>
                </a:solidFill>
                <a:latin typeface="Arial Black" panose="020B0A04020102020204" pitchFamily="34" charset="0"/>
                <a:ea typeface="+mj-ea"/>
                <a:cs typeface="+mj-cs"/>
              </a:defRPr>
            </a:lvl1pPr>
          </a:lstStyle>
          <a:p>
            <a:pPr algn="l" fontAlgn="auto">
              <a:spcAft>
                <a:spcPts val="0"/>
              </a:spcAft>
            </a:pPr>
            <a:r>
              <a:rPr lang="en-US" sz="3600" dirty="0">
                <a:solidFill>
                  <a:prstClr val="white"/>
                </a:solidFill>
              </a:rPr>
              <a:t>Value Proposition Canvas</a:t>
            </a:r>
          </a:p>
        </p:txBody>
      </p:sp>
      <p:cxnSp>
        <p:nvCxnSpPr>
          <p:cNvPr id="13" name="Straight Connector 12">
            <a:extLst>
              <a:ext uri="{FF2B5EF4-FFF2-40B4-BE49-F238E27FC236}">
                <a16:creationId xmlns:a16="http://schemas.microsoft.com/office/drawing/2014/main" id="{1960F5BB-CF73-432B-9E1C-7B63215D0ECE}"/>
              </a:ext>
            </a:extLst>
          </p:cNvPr>
          <p:cNvCxnSpPr/>
          <p:nvPr/>
        </p:nvCxnSpPr>
        <p:spPr>
          <a:xfrm>
            <a:off x="742951" y="2241770"/>
            <a:ext cx="35647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B85838F-B856-4F93-A63D-35FA79D3278C}"/>
              </a:ext>
            </a:extLst>
          </p:cNvPr>
          <p:cNvSpPr/>
          <p:nvPr/>
        </p:nvSpPr>
        <p:spPr>
          <a:xfrm>
            <a:off x="0" y="0"/>
            <a:ext cx="9144000" cy="6858000"/>
          </a:xfrm>
          <a:prstGeom prst="rect">
            <a:avLst/>
          </a:prstGeom>
          <a:solidFill>
            <a:srgbClr val="3399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grpSp>
        <p:nvGrpSpPr>
          <p:cNvPr id="9" name="Group 8"/>
          <p:cNvGrpSpPr/>
          <p:nvPr/>
        </p:nvGrpSpPr>
        <p:grpSpPr>
          <a:xfrm>
            <a:off x="939203" y="-63058"/>
            <a:ext cx="5757582" cy="5522259"/>
            <a:chOff x="939203" y="-63058"/>
            <a:chExt cx="5757582" cy="5522259"/>
          </a:xfrm>
        </p:grpSpPr>
        <p:sp>
          <p:nvSpPr>
            <p:cNvPr id="7" name="Rectangle 6">
              <a:extLst>
                <a:ext uri="{FF2B5EF4-FFF2-40B4-BE49-F238E27FC236}">
                  <a16:creationId xmlns:a16="http://schemas.microsoft.com/office/drawing/2014/main" id="{EC712674-A4F6-4CBF-ABFE-9D83257F838F}"/>
                </a:ext>
              </a:extLst>
            </p:cNvPr>
            <p:cNvSpPr/>
            <p:nvPr/>
          </p:nvSpPr>
          <p:spPr>
            <a:xfrm>
              <a:off x="1110653" y="-63058"/>
              <a:ext cx="5414682" cy="5522259"/>
            </a:xfrm>
            <a:prstGeom prst="rect">
              <a:avLst/>
            </a:prstGeom>
            <a:solidFill>
              <a:srgbClr val="33993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17" name="Right Triangle 16">
              <a:extLst>
                <a:ext uri="{FF2B5EF4-FFF2-40B4-BE49-F238E27FC236}">
                  <a16:creationId xmlns:a16="http://schemas.microsoft.com/office/drawing/2014/main" id="{2C375972-9C28-4C3B-94C7-BDAC3A5EB1C4}"/>
                </a:ext>
              </a:extLst>
            </p:cNvPr>
            <p:cNvSpPr/>
            <p:nvPr/>
          </p:nvSpPr>
          <p:spPr>
            <a:xfrm>
              <a:off x="6525335" y="-54210"/>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ight Triangle 18">
              <a:extLst>
                <a:ext uri="{FF2B5EF4-FFF2-40B4-BE49-F238E27FC236}">
                  <a16:creationId xmlns:a16="http://schemas.microsoft.com/office/drawing/2014/main" id="{2C375972-9C28-4C3B-94C7-BDAC3A5EB1C4}"/>
                </a:ext>
              </a:extLst>
            </p:cNvPr>
            <p:cNvSpPr/>
            <p:nvPr/>
          </p:nvSpPr>
          <p:spPr>
            <a:xfrm flipH="1">
              <a:off x="939203" y="-50428"/>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Title 1">
            <a:extLst>
              <a:ext uri="{FF2B5EF4-FFF2-40B4-BE49-F238E27FC236}">
                <a16:creationId xmlns:a16="http://schemas.microsoft.com/office/drawing/2014/main" id="{29727885-EAA1-472D-AC46-FA364467267D}"/>
              </a:ext>
            </a:extLst>
          </p:cNvPr>
          <p:cNvSpPr txBox="1">
            <a:spLocks/>
          </p:cNvSpPr>
          <p:nvPr/>
        </p:nvSpPr>
        <p:spPr>
          <a:xfrm>
            <a:off x="1533279" y="977603"/>
            <a:ext cx="4731658" cy="28787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lumMod val="75000"/>
                    <a:lumOff val="25000"/>
                  </a:schemeClr>
                </a:solidFill>
                <a:latin typeface="Arial Black" panose="020B0A04020102020204" pitchFamily="34" charset="0"/>
                <a:ea typeface="+mj-ea"/>
                <a:cs typeface="+mj-cs"/>
              </a:defRPr>
            </a:lvl1pPr>
          </a:lstStyle>
          <a:p>
            <a:r>
              <a:rPr lang="en-US" sz="4800" dirty="0">
                <a:solidFill>
                  <a:srgbClr val="FFFFFF"/>
                </a:solidFill>
              </a:rPr>
              <a:t>Targets not achieved</a:t>
            </a:r>
          </a:p>
        </p:txBody>
      </p:sp>
      <p:sp>
        <p:nvSpPr>
          <p:cNvPr id="15" name="Rectangle: Rounded Corners 8">
            <a:extLst>
              <a:ext uri="{FF2B5EF4-FFF2-40B4-BE49-F238E27FC236}">
                <a16:creationId xmlns:a16="http://schemas.microsoft.com/office/drawing/2014/main" id="{60CEC877-F66A-4F4E-8FFB-54366BE31DBA}"/>
              </a:ext>
            </a:extLst>
          </p:cNvPr>
          <p:cNvSpPr/>
          <p:nvPr/>
        </p:nvSpPr>
        <p:spPr>
          <a:xfrm>
            <a:off x="1471141" y="4187019"/>
            <a:ext cx="4793796" cy="43180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latin typeface="Arial" panose="020B0604020202020204" pitchFamily="34" charset="0"/>
                <a:cs typeface="Arial" panose="020B0604020202020204" pitchFamily="34" charset="0"/>
              </a:rPr>
              <a:t>Quarter One</a:t>
            </a:r>
          </a:p>
        </p:txBody>
      </p:sp>
      <p:cxnSp>
        <p:nvCxnSpPr>
          <p:cNvPr id="16" name="Straight Connector 15">
            <a:extLst>
              <a:ext uri="{FF2B5EF4-FFF2-40B4-BE49-F238E27FC236}">
                <a16:creationId xmlns:a16="http://schemas.microsoft.com/office/drawing/2014/main" id="{1960F5BB-CF73-432B-9E1C-7B63215D0ECE}"/>
              </a:ext>
            </a:extLst>
          </p:cNvPr>
          <p:cNvCxnSpPr/>
          <p:nvPr/>
        </p:nvCxnSpPr>
        <p:spPr>
          <a:xfrm>
            <a:off x="1475956" y="835584"/>
            <a:ext cx="4752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92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31843"/>
            <a:ext cx="9144000" cy="970056"/>
          </a:xfrm>
          <a:prstGeom prst="rect">
            <a:avLst/>
          </a:prstGeom>
          <a:noFill/>
        </p:spPr>
        <p:txBody>
          <a:bodyPr/>
          <a:lstStyle/>
          <a:p>
            <a:pPr algn="ctr" defTabSz="914331" fontAlgn="auto">
              <a:lnSpc>
                <a:spcPct val="100000"/>
              </a:lnSpc>
              <a:spcBef>
                <a:spcPts val="0"/>
              </a:spcBef>
              <a:spcAft>
                <a:spcPts val="0"/>
              </a:spcAft>
              <a:defRPr/>
            </a:pPr>
            <a:r>
              <a:rPr lang="en-US" sz="3200" kern="1200" dirty="0">
                <a:solidFill>
                  <a:schemeClr val="bg1"/>
                </a:solidFill>
                <a:latin typeface="Arial Black" panose="020B0A04020102020204" pitchFamily="34" charset="0"/>
              </a:rPr>
              <a:t>INDICATORS NOT ACHIEVED DURING Q1 </a:t>
            </a:r>
          </a:p>
        </p:txBody>
      </p:sp>
      <p:graphicFrame>
        <p:nvGraphicFramePr>
          <p:cNvPr id="4" name="Content Placeholder 3"/>
          <p:cNvGraphicFramePr>
            <a:graphicFrameLocks noGrp="1"/>
          </p:cNvGraphicFramePr>
          <p:nvPr>
            <p:ph idx="4294967295"/>
          </p:nvPr>
        </p:nvGraphicFramePr>
        <p:xfrm>
          <a:off x="179514" y="992016"/>
          <a:ext cx="8784974" cy="5772030"/>
        </p:xfrm>
        <a:graphic>
          <a:graphicData uri="http://schemas.openxmlformats.org/drawingml/2006/table">
            <a:tbl>
              <a:tblPr firstRow="1" bandRow="1">
                <a:tableStyleId>{5C22544A-7EE6-4342-B048-85BDC9FD1C3A}</a:tableStyleId>
              </a:tblPr>
              <a:tblGrid>
                <a:gridCol w="1613073">
                  <a:extLst>
                    <a:ext uri="{9D8B030D-6E8A-4147-A177-3AD203B41FA5}">
                      <a16:colId xmlns:a16="http://schemas.microsoft.com/office/drawing/2014/main" val="20000"/>
                    </a:ext>
                  </a:extLst>
                </a:gridCol>
                <a:gridCol w="1165766">
                  <a:extLst>
                    <a:ext uri="{9D8B030D-6E8A-4147-A177-3AD203B41FA5}">
                      <a16:colId xmlns:a16="http://schemas.microsoft.com/office/drawing/2014/main" val="20001"/>
                    </a:ext>
                  </a:extLst>
                </a:gridCol>
                <a:gridCol w="2120642">
                  <a:extLst>
                    <a:ext uri="{9D8B030D-6E8A-4147-A177-3AD203B41FA5}">
                      <a16:colId xmlns:a16="http://schemas.microsoft.com/office/drawing/2014/main" val="20002"/>
                    </a:ext>
                  </a:extLst>
                </a:gridCol>
                <a:gridCol w="2171703">
                  <a:extLst>
                    <a:ext uri="{9D8B030D-6E8A-4147-A177-3AD203B41FA5}">
                      <a16:colId xmlns:a16="http://schemas.microsoft.com/office/drawing/2014/main" val="20003"/>
                    </a:ext>
                  </a:extLst>
                </a:gridCol>
                <a:gridCol w="1713790">
                  <a:extLst>
                    <a:ext uri="{9D8B030D-6E8A-4147-A177-3AD203B41FA5}">
                      <a16:colId xmlns:a16="http://schemas.microsoft.com/office/drawing/2014/main" val="20004"/>
                    </a:ext>
                  </a:extLst>
                </a:gridCol>
              </a:tblGrid>
              <a:tr h="576000">
                <a:tc>
                  <a:txBody>
                    <a:bodyPr/>
                    <a:lstStyle/>
                    <a:p>
                      <a:pPr algn="l">
                        <a:lnSpc>
                          <a:spcPct val="100000"/>
                        </a:lnSpc>
                      </a:pPr>
                      <a:r>
                        <a:rPr lang="en-US" sz="1400" dirty="0">
                          <a:latin typeface="+mn-lt"/>
                          <a:cs typeface="Calibri" pitchFamily="34" charset="0"/>
                        </a:rPr>
                        <a:t>Programme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400" dirty="0">
                          <a:latin typeface="+mn-lt"/>
                          <a:cs typeface="Calibri" pitchFamily="34" charset="0"/>
                        </a:rPr>
                        <a:t>Sub-programme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400" dirty="0">
                          <a:latin typeface="+mn-lt"/>
                          <a:cs typeface="Calibri" pitchFamily="34" charset="0"/>
                        </a:rPr>
                        <a:t>Indicator not achieved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400" dirty="0">
                          <a:latin typeface="+mn-lt"/>
                          <a:cs typeface="Calibri" pitchFamily="34" charset="0"/>
                        </a:rPr>
                        <a:t>Reasons for under-achievement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400" dirty="0">
                          <a:latin typeface="+mn-lt"/>
                          <a:cs typeface="Calibri" pitchFamily="34" charset="0"/>
                        </a:rPr>
                        <a:t> Corrective action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852455">
                <a:tc rowSpan="4">
                  <a:txBody>
                    <a:bodyPr/>
                    <a:lstStyle/>
                    <a:p>
                      <a:pPr algn="l" fontAlgn="t">
                        <a:lnSpc>
                          <a:spcPct val="100000"/>
                        </a:lnSpc>
                      </a:pPr>
                      <a:r>
                        <a:rPr lang="en-US" sz="1600" b="1" i="0" u="none" strike="noStrike" kern="1200" baseline="0" dirty="0">
                          <a:solidFill>
                            <a:srgbClr val="000000"/>
                          </a:solidFill>
                          <a:effectLst/>
                          <a:latin typeface="+mn-lt"/>
                          <a:ea typeface="+mn-ea"/>
                          <a:cs typeface="Calibri" pitchFamily="34" charset="0"/>
                        </a:rPr>
                        <a:t>Administration</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lnSpc>
                          <a:spcPct val="100000"/>
                        </a:lnSpc>
                      </a:pPr>
                      <a:r>
                        <a:rPr lang="en-US" sz="1200" b="1" i="0" u="none" strike="noStrike" kern="1200" baseline="0" dirty="0">
                          <a:solidFill>
                            <a:srgbClr val="000000"/>
                          </a:solidFill>
                          <a:effectLst/>
                          <a:latin typeface="+mn-lt"/>
                          <a:ea typeface="+mn-ea"/>
                          <a:cs typeface="Calibri" pitchFamily="34" charset="0"/>
                        </a:rPr>
                        <a:t>Management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lnSpc>
                          <a:spcPct val="100000"/>
                        </a:lnSpc>
                      </a:pPr>
                      <a:r>
                        <a:rPr lang="en-US" sz="1300" b="0" i="0" u="none" strike="noStrike" kern="1200" baseline="0" dirty="0">
                          <a:solidFill>
                            <a:srgbClr val="000000"/>
                          </a:solidFill>
                          <a:effectLst/>
                          <a:latin typeface="+mn-lt"/>
                          <a:ea typeface="+mn-ea"/>
                          <a:cs typeface="Calibri" pitchFamily="34" charset="0"/>
                        </a:rPr>
                        <a:t>Percentage of investigations completed for reported allegations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300" b="0" i="0" u="none" strike="noStrike" kern="1200" baseline="0" dirty="0">
                          <a:solidFill>
                            <a:srgbClr val="000000"/>
                          </a:solidFill>
                          <a:effectLst/>
                          <a:latin typeface="+mn-lt"/>
                          <a:ea typeface="+mn-ea"/>
                          <a:cs typeface="Calibri" pitchFamily="34" charset="0"/>
                        </a:rPr>
                        <a:t>Due to Covid-19 lockdown levels 5 &amp; 4 no investigation could be conducted as no travelling was permitted.</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300" b="0" i="0" u="none" strike="noStrike" kern="1200" baseline="0" dirty="0">
                          <a:solidFill>
                            <a:srgbClr val="000000"/>
                          </a:solidFill>
                          <a:effectLst/>
                          <a:latin typeface="+mn-lt"/>
                          <a:ea typeface="+mn-ea"/>
                          <a:cs typeface="Calibri" pitchFamily="34" charset="0"/>
                        </a:rPr>
                        <a:t>Performance will improve if the National Lockdown Regulations are eased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69895">
                <a:tc vMerge="1">
                  <a:txBody>
                    <a:bodyPr/>
                    <a:lstStyle/>
                    <a:p>
                      <a:pPr algn="l" fontAlgn="t">
                        <a:lnSpc>
                          <a:spcPct val="200000"/>
                        </a:lnSpc>
                      </a:pPr>
                      <a:endParaRPr lang="en-US" sz="1100" b="1" i="0" u="none" strike="noStrike" kern="1200" baseline="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US" sz="1200" b="1" i="0" u="none" strike="noStrike" kern="1200" baseline="0" dirty="0">
                          <a:solidFill>
                            <a:srgbClr val="000000"/>
                          </a:solidFill>
                          <a:effectLst/>
                          <a:latin typeface="+mn-lt"/>
                          <a:ea typeface="+mn-ea"/>
                          <a:cs typeface="Calibri" pitchFamily="34" charset="0"/>
                        </a:rPr>
                        <a:t>Finance</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lnSpc>
                          <a:spcPct val="100000"/>
                        </a:lnSpc>
                      </a:pPr>
                      <a:r>
                        <a:rPr lang="en-US" sz="1300" b="0" i="0" u="none" strike="noStrike" kern="1200" baseline="0" dirty="0">
                          <a:solidFill>
                            <a:srgbClr val="000000"/>
                          </a:solidFill>
                          <a:effectLst/>
                          <a:latin typeface="+mn-lt"/>
                          <a:ea typeface="+mn-ea"/>
                          <a:cs typeface="Calibri" pitchFamily="34" charset="0"/>
                        </a:rPr>
                        <a:t>Approved Integrated finance and SCM strategy</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300" b="0" i="0" u="none" strike="noStrike" kern="1200" baseline="0" dirty="0">
                          <a:solidFill>
                            <a:srgbClr val="000000"/>
                          </a:solidFill>
                          <a:effectLst/>
                          <a:latin typeface="+mn-lt"/>
                          <a:ea typeface="+mn-ea"/>
                          <a:cs typeface="Calibri" pitchFamily="34" charset="0"/>
                        </a:rPr>
                        <a:t>Draft integrated finance and SCM Strategy could not be completed due to the prioritization of the Covi-19 related activities ( budget readjustment  and PPE procurement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300" b="0" i="0" u="none" strike="noStrike" kern="1200" baseline="0" dirty="0">
                          <a:solidFill>
                            <a:srgbClr val="000000"/>
                          </a:solidFill>
                          <a:effectLst/>
                          <a:latin typeface="+mn-lt"/>
                          <a:ea typeface="+mn-ea"/>
                          <a:cs typeface="Calibri" pitchFamily="34" charset="0"/>
                        </a:rPr>
                        <a:t>Identification of additional resources to assist  the Department in the development of integrated finance and SCM Strategy</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03699">
                <a:tc vMerge="1">
                  <a:txBody>
                    <a:bodyPr/>
                    <a:lstStyle/>
                    <a:p>
                      <a:pPr algn="l" fontAlgn="t">
                        <a:lnSpc>
                          <a:spcPct val="200000"/>
                        </a:lnSpc>
                      </a:pPr>
                      <a:endParaRPr lang="en-US" sz="1100" b="1" i="0" u="none" strike="noStrike" kern="1200" baseline="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US" sz="1200" b="1" i="0" u="none" strike="noStrike" kern="1200" baseline="0" dirty="0">
                          <a:solidFill>
                            <a:srgbClr val="000000"/>
                          </a:solidFill>
                          <a:effectLst/>
                          <a:latin typeface="+mn-lt"/>
                          <a:ea typeface="+mn-ea"/>
                          <a:cs typeface="Calibri" pitchFamily="34" charset="0"/>
                        </a:rPr>
                        <a:t>Information Technology</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lnSpc>
                          <a:spcPct val="100000"/>
                        </a:lnSpc>
                      </a:pPr>
                      <a:r>
                        <a:rPr lang="en-US" sz="1300" b="0" i="0" u="none" strike="noStrike" kern="1200" baseline="0" dirty="0">
                          <a:solidFill>
                            <a:srgbClr val="000000"/>
                          </a:solidFill>
                          <a:effectLst/>
                          <a:latin typeface="+mn-lt"/>
                          <a:ea typeface="+mn-ea"/>
                          <a:cs typeface="Calibri" pitchFamily="34" charset="0"/>
                        </a:rPr>
                        <a:t>Percentage of Information Systems implemented as per the MISSTP</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300" b="0" i="0" u="none" strike="noStrike" kern="1200" baseline="0" dirty="0">
                          <a:solidFill>
                            <a:srgbClr val="000000"/>
                          </a:solidFill>
                          <a:effectLst/>
                          <a:latin typeface="+mn-lt"/>
                          <a:ea typeface="+mn-ea"/>
                          <a:cs typeface="Calibri" pitchFamily="34" charset="0"/>
                        </a:rPr>
                        <a:t>All training ceased from the 23</a:t>
                      </a:r>
                      <a:r>
                        <a:rPr lang="en-US" sz="1300" b="0" i="0" u="none" strike="noStrike" kern="1200" baseline="30000" dirty="0">
                          <a:solidFill>
                            <a:srgbClr val="000000"/>
                          </a:solidFill>
                          <a:effectLst/>
                          <a:latin typeface="+mn-lt"/>
                          <a:ea typeface="+mn-ea"/>
                          <a:cs typeface="Calibri" pitchFamily="34" charset="0"/>
                        </a:rPr>
                        <a:t>rd</a:t>
                      </a:r>
                      <a:r>
                        <a:rPr lang="en-US" sz="1300" b="0" i="0" u="none" strike="noStrike" kern="1200" baseline="0" dirty="0">
                          <a:solidFill>
                            <a:srgbClr val="000000"/>
                          </a:solidFill>
                          <a:effectLst/>
                          <a:latin typeface="+mn-lt"/>
                          <a:ea typeface="+mn-ea"/>
                          <a:cs typeface="Calibri" pitchFamily="34" charset="0"/>
                        </a:rPr>
                        <a:t> of  March because of the level 5 lockdown alert and there was no travelling allowed and no accommodation hotels were closed .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300" b="0" i="0" u="none" strike="noStrike" kern="1200" baseline="0" dirty="0">
                          <a:solidFill>
                            <a:srgbClr val="000000"/>
                          </a:solidFill>
                          <a:effectLst/>
                          <a:latin typeface="+mn-lt"/>
                          <a:ea typeface="+mn-ea"/>
                          <a:cs typeface="Calibri" pitchFamily="34" charset="0"/>
                        </a:rPr>
                        <a:t>Sites will be reprioritized where officials are able to revel and do not require accommodation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38358">
                <a:tc vMerge="1">
                  <a:txBody>
                    <a:bodyPr/>
                    <a:lstStyle/>
                    <a:p>
                      <a:pPr algn="l" fontAlgn="t">
                        <a:lnSpc>
                          <a:spcPct val="200000"/>
                        </a:lnSpc>
                      </a:pPr>
                      <a:endParaRPr lang="en-US" sz="1100" b="1" i="0" u="none" strike="noStrike" kern="1200" baseline="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lnSpc>
                          <a:spcPct val="100000"/>
                        </a:lnSpc>
                      </a:pPr>
                      <a:r>
                        <a:rPr lang="en-US" sz="1200" b="1" i="0" u="none" strike="noStrike" kern="1200" baseline="0" dirty="0">
                          <a:solidFill>
                            <a:srgbClr val="000000"/>
                          </a:solidFill>
                          <a:effectLst/>
                          <a:latin typeface="+mn-lt"/>
                          <a:ea typeface="+mn-ea"/>
                          <a:cs typeface="Calibri" pitchFamily="34" charset="0"/>
                        </a:rPr>
                        <a:t>JICS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lnSpc>
                          <a:spcPct val="100000"/>
                        </a:lnSpc>
                      </a:pPr>
                      <a:r>
                        <a:rPr lang="en-US" sz="1300" b="0" i="0" u="none" strike="noStrike" kern="1200" baseline="0" dirty="0">
                          <a:solidFill>
                            <a:srgbClr val="000000"/>
                          </a:solidFill>
                          <a:effectLst/>
                          <a:latin typeface="+mn-lt"/>
                          <a:ea typeface="+mn-ea"/>
                          <a:cs typeface="Calibri" pitchFamily="34" charset="0"/>
                        </a:rPr>
                        <a:t>Percentage of correctional facilities and PPP's facilities inspected on the conditions and treatment of inmates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300" b="0" i="0" u="none" strike="noStrike" kern="1200" baseline="0" dirty="0">
                          <a:solidFill>
                            <a:srgbClr val="000000"/>
                          </a:solidFill>
                          <a:effectLst/>
                          <a:latin typeface="+mn-lt"/>
                          <a:ea typeface="+mn-ea"/>
                          <a:cs typeface="Calibri" pitchFamily="34" charset="0"/>
                        </a:rPr>
                        <a:t>National Lockdown in response to COVID -19 pandemic and the COVID-19 related restrictions placed in correctional facilities,   prohibited JICS from conducting the inspections.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300" b="0" i="0" u="none" strike="noStrike" kern="1200" baseline="0" dirty="0">
                          <a:solidFill>
                            <a:srgbClr val="000000"/>
                          </a:solidFill>
                          <a:effectLst/>
                          <a:latin typeface="+mn-lt"/>
                          <a:ea typeface="+mn-ea"/>
                          <a:cs typeface="Calibri" pitchFamily="34" charset="0"/>
                        </a:rPr>
                        <a:t>The inspections will be done during Q2 and Q3 of the financial year</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552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561"/>
            <a:ext cx="9143999" cy="973978"/>
          </a:xfrm>
          <a:prstGeom prst="rect">
            <a:avLst/>
          </a:prstGeom>
          <a:noFill/>
        </p:spPr>
        <p:txBody>
          <a:bodyPr/>
          <a:lstStyle/>
          <a:p>
            <a:pPr algn="ctr" defTabSz="914331" fontAlgn="auto">
              <a:lnSpc>
                <a:spcPct val="100000"/>
              </a:lnSpc>
              <a:spcBef>
                <a:spcPts val="0"/>
              </a:spcBef>
              <a:spcAft>
                <a:spcPts val="0"/>
              </a:spcAft>
              <a:defRPr/>
            </a:pPr>
            <a:r>
              <a:rPr lang="en-US" sz="3200" kern="1200" dirty="0">
                <a:solidFill>
                  <a:schemeClr val="bg1"/>
                </a:solidFill>
                <a:latin typeface="Arial Black" panose="020B0A04020102020204" pitchFamily="34" charset="0"/>
              </a:rPr>
              <a:t>INDICATORS  NOT ACHIEVED DURING Q1 </a:t>
            </a:r>
          </a:p>
        </p:txBody>
      </p:sp>
      <p:graphicFrame>
        <p:nvGraphicFramePr>
          <p:cNvPr id="4" name="Content Placeholder 3"/>
          <p:cNvGraphicFramePr>
            <a:graphicFrameLocks noGrp="1"/>
          </p:cNvGraphicFramePr>
          <p:nvPr>
            <p:ph idx="4294967295"/>
          </p:nvPr>
        </p:nvGraphicFramePr>
        <p:xfrm>
          <a:off x="116541" y="981075"/>
          <a:ext cx="8856984" cy="5672869"/>
        </p:xfrm>
        <a:graphic>
          <a:graphicData uri="http://schemas.openxmlformats.org/drawingml/2006/table">
            <a:tbl>
              <a:tblPr firstRow="1" bandRow="1">
                <a:tableStyleId>{5C22544A-7EE6-4342-B048-85BDC9FD1C3A}</a:tableStyleId>
              </a:tblPr>
              <a:tblGrid>
                <a:gridCol w="1277676">
                  <a:extLst>
                    <a:ext uri="{9D8B030D-6E8A-4147-A177-3AD203B41FA5}">
                      <a16:colId xmlns:a16="http://schemas.microsoft.com/office/drawing/2014/main" val="20000"/>
                    </a:ext>
                  </a:extLst>
                </a:gridCol>
                <a:gridCol w="1231271">
                  <a:extLst>
                    <a:ext uri="{9D8B030D-6E8A-4147-A177-3AD203B41FA5}">
                      <a16:colId xmlns:a16="http://schemas.microsoft.com/office/drawing/2014/main" val="20001"/>
                    </a:ext>
                  </a:extLst>
                </a:gridCol>
                <a:gridCol w="2027557">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gridCol w="2016224">
                  <a:extLst>
                    <a:ext uri="{9D8B030D-6E8A-4147-A177-3AD203B41FA5}">
                      <a16:colId xmlns:a16="http://schemas.microsoft.com/office/drawing/2014/main" val="20004"/>
                    </a:ext>
                  </a:extLst>
                </a:gridCol>
              </a:tblGrid>
              <a:tr h="867503">
                <a:tc>
                  <a:txBody>
                    <a:bodyPr/>
                    <a:lstStyle/>
                    <a:p>
                      <a:pPr algn="l">
                        <a:lnSpc>
                          <a:spcPct val="100000"/>
                        </a:lnSpc>
                      </a:pPr>
                      <a:r>
                        <a:rPr lang="en-US" sz="1400" dirty="0"/>
                        <a:t>Programme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400" dirty="0"/>
                        <a:t>Sub-programme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400" dirty="0"/>
                        <a:t>Indicator not achieved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400" dirty="0"/>
                        <a:t>Reasons for under-achievement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400" dirty="0"/>
                        <a:t> Corrective action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84625">
                <a:tc rowSpan="3">
                  <a:txBody>
                    <a:bodyPr/>
                    <a:lstStyle/>
                    <a:p>
                      <a:pPr algn="l" fontAlgn="t"/>
                      <a:r>
                        <a:rPr lang="en-US" sz="1100" b="1" i="0" u="none" strike="noStrike" kern="1200" baseline="0" dirty="0">
                          <a:solidFill>
                            <a:srgbClr val="000000"/>
                          </a:solidFill>
                          <a:effectLst/>
                          <a:latin typeface="+mn-lt"/>
                          <a:ea typeface="+mn-ea"/>
                          <a:cs typeface="+mn-cs"/>
                        </a:rPr>
                        <a:t>Incarceration</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l" fontAlgn="t"/>
                      <a:r>
                        <a:rPr lang="en-US" sz="1100" b="1" i="0" u="none" strike="noStrike" kern="1200" baseline="0" dirty="0">
                          <a:solidFill>
                            <a:srgbClr val="000000"/>
                          </a:solidFill>
                          <a:effectLst/>
                          <a:latin typeface="+mn-lt"/>
                          <a:ea typeface="+mn-ea"/>
                          <a:cs typeface="+mn-cs"/>
                        </a:rPr>
                        <a:t>Security Operations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100" b="0" i="0" u="none" strike="noStrike" kern="1200" baseline="0" dirty="0">
                          <a:solidFill>
                            <a:srgbClr val="000000"/>
                          </a:solidFill>
                          <a:effectLst/>
                          <a:latin typeface="+mn-lt"/>
                          <a:ea typeface="+mn-ea"/>
                          <a:cs typeface="+mn-cs"/>
                        </a:rPr>
                        <a:t>Percentage of inmates who escaped from Correctional Facilities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100" b="0" i="0" u="none" strike="noStrike" kern="1200" baseline="0" dirty="0">
                          <a:solidFill>
                            <a:srgbClr val="000000"/>
                          </a:solidFill>
                          <a:effectLst/>
                          <a:latin typeface="+mn-lt"/>
                          <a:ea typeface="+mn-ea"/>
                          <a:cs typeface="+mn-cs"/>
                        </a:rPr>
                        <a:t>Non adherence to policies and procedures and negligence.</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100" b="0" i="0" u="none" strike="noStrike" kern="1200" baseline="0" dirty="0">
                          <a:solidFill>
                            <a:srgbClr val="000000"/>
                          </a:solidFill>
                          <a:effectLst/>
                          <a:latin typeface="+mn-lt"/>
                          <a:ea typeface="+mn-ea"/>
                          <a:cs typeface="+mn-cs"/>
                        </a:rPr>
                        <a:t>Continuous monitoring of policies and procedures especially the escape prevention plan</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4625">
                <a:tc vMerge="1">
                  <a:txBody>
                    <a:bodyPr/>
                    <a:lstStyle/>
                    <a:p>
                      <a:pPr algn="l" fontAlgn="t"/>
                      <a:endParaRPr lang="en-US" sz="1100" b="1" i="0" u="none" strike="noStrike" kern="1200" baseline="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en-US" sz="1100" b="1" i="0" u="none" strike="noStrike" kern="1200" baseline="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kern="1200" baseline="0" dirty="0">
                          <a:solidFill>
                            <a:srgbClr val="000000"/>
                          </a:solidFill>
                          <a:effectLst/>
                          <a:latin typeface="+mn-lt"/>
                          <a:ea typeface="+mn-ea"/>
                          <a:cs typeface="+mn-cs"/>
                        </a:rPr>
                        <a:t>Percentage of inmates injured as a result of reported assaults in Correctional Facilities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100" b="0" i="0" u="none" strike="noStrike" kern="1200" baseline="0" dirty="0">
                          <a:solidFill>
                            <a:srgbClr val="000000"/>
                          </a:solidFill>
                          <a:effectLst/>
                          <a:latin typeface="+mn-lt"/>
                          <a:ea typeface="+mn-ea"/>
                          <a:cs typeface="+mn-cs"/>
                        </a:rPr>
                        <a:t>Non adherence to policies and procedures and idleness of inmates due to lockdown regulations during the COVID 19 period.</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100" b="0" i="0" u="none" strike="noStrike" kern="1200" baseline="0" dirty="0">
                          <a:solidFill>
                            <a:srgbClr val="000000"/>
                          </a:solidFill>
                          <a:effectLst/>
                          <a:latin typeface="+mn-lt"/>
                          <a:ea typeface="+mn-ea"/>
                          <a:cs typeface="+mn-cs"/>
                        </a:rPr>
                        <a:t>Continuous monitoring of Policies and procedures. Facilitate indoor activities and programmes to prevent idleness and frustrations among inmates.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4625">
                <a:tc vMerge="1">
                  <a:txBody>
                    <a:bodyPr/>
                    <a:lstStyle/>
                    <a:p>
                      <a:pPr algn="l" fontAlgn="t"/>
                      <a:endParaRPr lang="en-US" sz="1100" b="1" i="0" u="none" strike="noStrike" kern="1200" baseline="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1" i="0" u="none" strike="noStrike" kern="1200" baseline="0" dirty="0">
                          <a:solidFill>
                            <a:srgbClr val="000000"/>
                          </a:solidFill>
                          <a:effectLst/>
                          <a:latin typeface="+mn-lt"/>
                          <a:ea typeface="+mn-ea"/>
                          <a:cs typeface="+mn-cs"/>
                        </a:rPr>
                        <a:t>Remand Detention</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100" b="0" i="0" u="none" strike="noStrike" kern="1200" baseline="0" dirty="0">
                          <a:solidFill>
                            <a:srgbClr val="000000"/>
                          </a:solidFill>
                          <a:effectLst/>
                          <a:latin typeface="+mn-lt"/>
                          <a:ea typeface="+mn-ea"/>
                          <a:cs typeface="+mn-cs"/>
                        </a:rPr>
                        <a:t>Percentage of Remand Detainees (RDs) subjected to Continuous Risk Assessment (CRA)</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100" b="0" i="0" u="none" strike="noStrike" kern="1200" baseline="0" dirty="0">
                          <a:solidFill>
                            <a:srgbClr val="000000"/>
                          </a:solidFill>
                          <a:effectLst/>
                          <a:latin typeface="+mn-lt"/>
                          <a:ea typeface="+mn-ea"/>
                          <a:cs typeface="+mn-cs"/>
                        </a:rPr>
                        <a:t>Target revised from 60% to 40% due to Covid-19 Pandemic</a:t>
                      </a:r>
                    </a:p>
                    <a:p>
                      <a:pPr marL="0" algn="l" defTabSz="914331" rtl="0" eaLnBrk="1" fontAlgn="t" latinLnBrk="0" hangingPunct="1"/>
                      <a:r>
                        <a:rPr lang="en-US" sz="1100" b="0" i="0" u="none" strike="noStrike" kern="1200" baseline="0" dirty="0">
                          <a:solidFill>
                            <a:srgbClr val="000000"/>
                          </a:solidFill>
                          <a:effectLst/>
                          <a:latin typeface="+mn-lt"/>
                          <a:ea typeface="+mn-ea"/>
                          <a:cs typeface="+mn-cs"/>
                        </a:rPr>
                        <a:t>Underachievement was due to the revised target.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100" b="0" i="0" u="none" strike="noStrike" kern="1200" baseline="0" dirty="0">
                          <a:solidFill>
                            <a:srgbClr val="000000"/>
                          </a:solidFill>
                          <a:effectLst/>
                          <a:latin typeface="+mn-lt"/>
                          <a:ea typeface="+mn-ea"/>
                          <a:cs typeface="+mn-cs"/>
                        </a:rPr>
                        <a:t>The target of 40% will be achieved on ease of lockdown   regulations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3396">
                <a:tc rowSpan="4">
                  <a:txBody>
                    <a:bodyPr/>
                    <a:lstStyle/>
                    <a:p>
                      <a:pPr algn="l" fontAlgn="t"/>
                      <a:r>
                        <a:rPr lang="en-US" sz="1100" b="1" i="0" u="none" strike="noStrike" kern="1200" baseline="0" dirty="0">
                          <a:solidFill>
                            <a:srgbClr val="000000"/>
                          </a:solidFill>
                          <a:effectLst/>
                          <a:latin typeface="+mn-lt"/>
                          <a:ea typeface="+mn-ea"/>
                          <a:cs typeface="+mn-cs"/>
                        </a:rPr>
                        <a:t>Rehabilitation</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100" b="1" i="0" u="none" strike="noStrike" kern="1200" baseline="0" dirty="0">
                          <a:solidFill>
                            <a:srgbClr val="000000"/>
                          </a:solidFill>
                          <a:effectLst/>
                          <a:latin typeface="+mn-lt"/>
                          <a:ea typeface="+mn-ea"/>
                          <a:cs typeface="+mn-cs"/>
                        </a:rPr>
                        <a:t>Correctional Programmes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100" b="0" i="0" u="none" strike="noStrike" kern="1200" baseline="0" dirty="0">
                          <a:solidFill>
                            <a:srgbClr val="000000"/>
                          </a:solidFill>
                          <a:effectLst/>
                          <a:latin typeface="+mn-lt"/>
                          <a:ea typeface="+mn-ea"/>
                          <a:cs typeface="+mn-cs"/>
                        </a:rPr>
                        <a:t>Percentage of sentenced offenders with CSPs who completed correctional programmes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100" b="0" i="0" u="none" strike="noStrike" kern="1200" baseline="0" dirty="0">
                          <a:solidFill>
                            <a:srgbClr val="000000"/>
                          </a:solidFill>
                          <a:effectLst/>
                          <a:latin typeface="+mn-lt"/>
                          <a:ea typeface="+mn-ea"/>
                          <a:cs typeface="+mn-cs"/>
                        </a:rPr>
                        <a:t>Due to COVID 19 DMA Regulations, Correctional Programmes rendered as prescribed by the CSPB  for placement purposes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100" b="0" i="0" u="none" strike="noStrike" kern="1200" baseline="0" dirty="0">
                          <a:solidFill>
                            <a:srgbClr val="000000"/>
                          </a:solidFill>
                          <a:effectLst/>
                          <a:latin typeface="+mn-lt"/>
                          <a:ea typeface="+mn-ea"/>
                          <a:cs typeface="+mn-cs"/>
                        </a:rPr>
                        <a:t>Performance will improve if the National Lockdown Regulations are eased.</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79473">
                <a:tc vMerge="1">
                  <a:txBody>
                    <a:bodyPr/>
                    <a:lstStyle/>
                    <a:p>
                      <a:pPr algn="l" fontAlgn="t"/>
                      <a:endParaRPr lang="en-US" sz="1100" b="1" i="0" u="none" strike="noStrike" kern="1200" baseline="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t"/>
                      <a:r>
                        <a:rPr lang="en-US" sz="1100" b="1" i="0" u="none" strike="noStrike" kern="1200" baseline="0" dirty="0">
                          <a:solidFill>
                            <a:srgbClr val="000000"/>
                          </a:solidFill>
                          <a:effectLst/>
                          <a:latin typeface="+mn-lt"/>
                          <a:ea typeface="+mn-ea"/>
                          <a:cs typeface="+mn-cs"/>
                        </a:rPr>
                        <a:t>Offender Development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100" b="0" i="0" u="none" strike="noStrike" kern="1200" baseline="0" dirty="0">
                          <a:solidFill>
                            <a:srgbClr val="000000"/>
                          </a:solidFill>
                          <a:effectLst/>
                          <a:latin typeface="+mn-lt"/>
                          <a:ea typeface="+mn-ea"/>
                          <a:cs typeface="+mn-cs"/>
                        </a:rPr>
                        <a:t>Percentage of offenders participating in Long  Occupational Skills Programmes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100" b="0" i="0" u="none" strike="noStrike" kern="1200" baseline="0" dirty="0">
                          <a:solidFill>
                            <a:srgbClr val="000000"/>
                          </a:solidFill>
                          <a:effectLst/>
                          <a:latin typeface="+mn-lt"/>
                          <a:ea typeface="+mn-ea"/>
                          <a:cs typeface="+mn-cs"/>
                        </a:rPr>
                        <a:t>The targets were reviewed to zero due to the implementation of the National Lockdown Regulations Act.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100" b="0" i="0" u="none" strike="noStrike" kern="1200" baseline="0" dirty="0">
                          <a:solidFill>
                            <a:srgbClr val="000000"/>
                          </a:solidFill>
                          <a:effectLst/>
                          <a:latin typeface="+mn-lt"/>
                          <a:ea typeface="+mn-ea"/>
                          <a:cs typeface="+mn-cs"/>
                        </a:rPr>
                        <a:t>Performance will improve if the National Lockdown Regulations are eased.</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52617">
                <a:tc vMerge="1">
                  <a:txBody>
                    <a:bodyPr/>
                    <a:lstStyle/>
                    <a:p>
                      <a:pPr algn="l" fontAlgn="t"/>
                      <a:endParaRPr lang="en-US" sz="1100" b="1" i="0" u="none" strike="noStrike" kern="1200" baseline="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en-US" sz="1100" b="1" i="0" u="none" strike="noStrike" kern="1200" baseline="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kern="1200" baseline="0" dirty="0">
                          <a:solidFill>
                            <a:srgbClr val="000000"/>
                          </a:solidFill>
                          <a:effectLst/>
                          <a:latin typeface="+mn-lt"/>
                          <a:ea typeface="+mn-ea"/>
                          <a:cs typeface="+mn-cs"/>
                        </a:rPr>
                        <a:t>Percentage of offenders participating in TVET College Programmes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100" b="0" i="0" u="none" strike="noStrike" kern="1200" baseline="0" dirty="0">
                          <a:solidFill>
                            <a:srgbClr val="000000"/>
                          </a:solidFill>
                          <a:effectLst/>
                          <a:latin typeface="+mn-lt"/>
                          <a:ea typeface="+mn-ea"/>
                          <a:cs typeface="+mn-cs"/>
                        </a:rPr>
                        <a:t>The targets were reviewed to zero due to the implementation of the National Lockdown Regulations Act.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100" b="0" i="0" u="none" strike="noStrike" kern="1200" baseline="0" dirty="0">
                          <a:solidFill>
                            <a:srgbClr val="000000"/>
                          </a:solidFill>
                          <a:effectLst/>
                          <a:latin typeface="+mn-lt"/>
                          <a:ea typeface="+mn-ea"/>
                          <a:cs typeface="+mn-cs"/>
                        </a:rPr>
                        <a:t>Performance will improve if the National Lockdown Regulations are eased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84625">
                <a:tc vMerge="1">
                  <a:txBody>
                    <a:bodyPr/>
                    <a:lstStyle/>
                    <a:p>
                      <a:pPr algn="l" fontAlgn="t"/>
                      <a:endParaRPr lang="en-US" sz="1100" b="1" i="0" u="none" strike="noStrike" kern="1200" baseline="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1" i="0" u="none" strike="noStrike" kern="1200" baseline="0" dirty="0">
                          <a:solidFill>
                            <a:srgbClr val="000000"/>
                          </a:solidFill>
                          <a:effectLst/>
                          <a:latin typeface="+mn-lt"/>
                          <a:ea typeface="+mn-ea"/>
                          <a:cs typeface="+mn-cs"/>
                        </a:rPr>
                        <a:t>Psychological , Social Work and Spiritual Care</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100" b="0" i="0" u="none" strike="noStrike" kern="1200" baseline="0" dirty="0">
                          <a:solidFill>
                            <a:srgbClr val="000000"/>
                          </a:solidFill>
                          <a:effectLst/>
                          <a:latin typeface="+mn-lt"/>
                          <a:ea typeface="+mn-ea"/>
                          <a:cs typeface="+mn-cs"/>
                        </a:rPr>
                        <a:t>Percentage of inmates receiving spiritual care services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100" b="0" i="0" u="none" strike="noStrike" kern="1200" baseline="0" dirty="0">
                          <a:solidFill>
                            <a:srgbClr val="000000"/>
                          </a:solidFill>
                          <a:effectLst/>
                          <a:latin typeface="+mn-lt"/>
                          <a:ea typeface="+mn-ea"/>
                          <a:cs typeface="+mn-cs"/>
                        </a:rPr>
                        <a:t>'Spiritual Workers were not allowed to render any programmes to inmates due to Covid 19 regulations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100" b="0" i="0" u="none" strike="noStrike" kern="1200" baseline="0" dirty="0">
                          <a:solidFill>
                            <a:srgbClr val="000000"/>
                          </a:solidFill>
                          <a:effectLst/>
                          <a:latin typeface="+mn-lt"/>
                          <a:ea typeface="+mn-ea"/>
                          <a:cs typeface="+mn-cs"/>
                        </a:rPr>
                        <a:t>Encourage participation in spiritual care services once Lock down regulations have been relaxed</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8660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97"/>
            <a:ext cx="9144000" cy="943162"/>
          </a:xfrm>
          <a:prstGeom prst="rect">
            <a:avLst/>
          </a:prstGeom>
          <a:noFill/>
        </p:spPr>
        <p:txBody>
          <a:bodyPr/>
          <a:lstStyle/>
          <a:p>
            <a:pPr algn="ctr" defTabSz="914331" fontAlgn="auto">
              <a:lnSpc>
                <a:spcPct val="100000"/>
              </a:lnSpc>
              <a:spcBef>
                <a:spcPts val="0"/>
              </a:spcBef>
              <a:spcAft>
                <a:spcPts val="0"/>
              </a:spcAft>
              <a:defRPr/>
            </a:pPr>
            <a:r>
              <a:rPr lang="en-US" sz="3200" kern="1200" dirty="0">
                <a:solidFill>
                  <a:schemeClr val="bg1"/>
                </a:solidFill>
                <a:latin typeface="Arial Black" panose="020B0A04020102020204" pitchFamily="34" charset="0"/>
              </a:rPr>
              <a:t>INDICATORS  NOT ACHIEVED DURING Q1 </a:t>
            </a:r>
          </a:p>
        </p:txBody>
      </p:sp>
      <p:graphicFrame>
        <p:nvGraphicFramePr>
          <p:cNvPr id="4" name="Content Placeholder 3"/>
          <p:cNvGraphicFramePr>
            <a:graphicFrameLocks noGrp="1"/>
          </p:cNvGraphicFramePr>
          <p:nvPr>
            <p:ph idx="4294967295"/>
          </p:nvPr>
        </p:nvGraphicFramePr>
        <p:xfrm>
          <a:off x="314698" y="1035890"/>
          <a:ext cx="8568950" cy="5004529"/>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gridCol w="1944214">
                  <a:extLst>
                    <a:ext uri="{9D8B030D-6E8A-4147-A177-3AD203B41FA5}">
                      <a16:colId xmlns:a16="http://schemas.microsoft.com/office/drawing/2014/main" val="20004"/>
                    </a:ext>
                  </a:extLst>
                </a:gridCol>
              </a:tblGrid>
              <a:tr h="867503">
                <a:tc>
                  <a:txBody>
                    <a:bodyPr/>
                    <a:lstStyle/>
                    <a:p>
                      <a:pPr algn="l">
                        <a:lnSpc>
                          <a:spcPct val="100000"/>
                        </a:lnSpc>
                      </a:pPr>
                      <a:r>
                        <a:rPr lang="en-US" sz="1400" dirty="0"/>
                        <a:t>Programme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400" dirty="0"/>
                        <a:t>Sub-programme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400" dirty="0"/>
                        <a:t>Indicator not achieved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400" dirty="0"/>
                        <a:t>Reasons for under-achievement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400" dirty="0"/>
                        <a:t> Corrective action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368725">
                <a:tc>
                  <a:txBody>
                    <a:bodyPr/>
                    <a:lstStyle/>
                    <a:p>
                      <a:pPr algn="l" fontAlgn="t"/>
                      <a:r>
                        <a:rPr lang="en-US" sz="1200" b="1" i="0" u="none" strike="noStrike" kern="1200" baseline="0" dirty="0">
                          <a:solidFill>
                            <a:srgbClr val="000000"/>
                          </a:solidFill>
                          <a:effectLst/>
                          <a:latin typeface="+mn-lt"/>
                          <a:ea typeface="+mn-ea"/>
                          <a:cs typeface="+mn-cs"/>
                        </a:rPr>
                        <a:t>Care</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200" b="1" i="0" u="none" strike="noStrike" kern="1200" baseline="0" dirty="0">
                          <a:solidFill>
                            <a:srgbClr val="000000"/>
                          </a:solidFill>
                          <a:effectLst/>
                          <a:latin typeface="+mn-lt"/>
                          <a:ea typeface="+mn-ea"/>
                          <a:cs typeface="+mn-cs"/>
                        </a:rPr>
                        <a:t>Health  and Hygiene Services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200" b="0" i="0" u="none" strike="noStrike" kern="1200" baseline="0" dirty="0">
                          <a:solidFill>
                            <a:srgbClr val="000000"/>
                          </a:solidFill>
                          <a:effectLst/>
                          <a:latin typeface="+mn-lt"/>
                          <a:ea typeface="+mn-ea"/>
                          <a:cs typeface="+mn-cs"/>
                        </a:rPr>
                        <a:t>Offenders Viral load suppression rate (at 12 months)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200" b="0" i="0" u="none" strike="noStrike" kern="1200" baseline="0" dirty="0">
                          <a:solidFill>
                            <a:srgbClr val="000000"/>
                          </a:solidFill>
                          <a:effectLst/>
                          <a:latin typeface="+mn-lt"/>
                          <a:ea typeface="+mn-ea"/>
                          <a:cs typeface="+mn-cs"/>
                        </a:rPr>
                        <a:t>Patients  not adhering to treatment.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200" b="0" i="0" u="none" strike="noStrike" kern="1200" baseline="0" dirty="0">
                          <a:solidFill>
                            <a:srgbClr val="000000"/>
                          </a:solidFill>
                          <a:effectLst/>
                          <a:latin typeface="+mn-lt"/>
                          <a:ea typeface="+mn-ea"/>
                          <a:cs typeface="+mn-cs"/>
                        </a:rPr>
                        <a:t>Strengthening continuous adherence counseling and reference  to MDT for comprehensive counseling. </a:t>
                      </a:r>
                    </a:p>
                    <a:p>
                      <a:pPr marL="0" algn="l" defTabSz="914331" rtl="0" eaLnBrk="1" fontAlgn="t" latinLnBrk="0" hangingPunct="1">
                        <a:lnSpc>
                          <a:spcPct val="100000"/>
                        </a:lnSpc>
                      </a:pPr>
                      <a:endParaRPr lang="en-US" sz="1200" b="0" i="0" u="none" strike="noStrike" kern="1200" baseline="0" dirty="0">
                        <a:solidFill>
                          <a:srgbClr val="000000"/>
                        </a:solidFill>
                        <a:effectLst/>
                        <a:latin typeface="+mn-lt"/>
                        <a:ea typeface="+mn-ea"/>
                        <a:cs typeface="+mn-cs"/>
                      </a:endParaRPr>
                    </a:p>
                    <a:p>
                      <a:pPr marL="0" algn="l" defTabSz="914331" rtl="0" eaLnBrk="1" fontAlgn="t" latinLnBrk="0" hangingPunct="1">
                        <a:lnSpc>
                          <a:spcPct val="100000"/>
                        </a:lnSpc>
                      </a:pPr>
                      <a:r>
                        <a:rPr lang="en-US" sz="1200" b="0" i="0" u="none" strike="noStrike" kern="1200" baseline="0" dirty="0">
                          <a:solidFill>
                            <a:srgbClr val="000000"/>
                          </a:solidFill>
                          <a:effectLst/>
                          <a:latin typeface="+mn-lt"/>
                          <a:ea typeface="+mn-ea"/>
                          <a:cs typeface="+mn-cs"/>
                        </a:rPr>
                        <a:t>Effective monitoring of offenders on ART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88141">
                <a:tc rowSpan="2">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baseline="0" dirty="0">
                          <a:solidFill>
                            <a:srgbClr val="000000"/>
                          </a:solidFill>
                          <a:effectLst/>
                          <a:latin typeface="+mn-lt"/>
                          <a:ea typeface="+mn-ea"/>
                          <a:cs typeface="+mn-cs"/>
                        </a:rPr>
                        <a:t>Social Reintegration</a:t>
                      </a:r>
                    </a:p>
                    <a:p>
                      <a:pPr algn="l" fontAlgn="t"/>
                      <a:endParaRPr lang="en-US" sz="1200" b="1" i="0" u="none" strike="noStrike" kern="1200" baseline="0" dirty="0">
                        <a:solidFill>
                          <a:srgbClr val="000000"/>
                        </a:solidFill>
                        <a:effectLst/>
                        <a:latin typeface="+mn-lt"/>
                        <a:ea typeface="+mn-ea"/>
                        <a:cs typeface="+mn-cs"/>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l" fontAlgn="t"/>
                      <a:r>
                        <a:rPr lang="en-US" sz="1200" b="1" i="0" u="none" strike="noStrike" kern="1200" baseline="0" dirty="0">
                          <a:solidFill>
                            <a:srgbClr val="000000"/>
                          </a:solidFill>
                          <a:effectLst/>
                          <a:latin typeface="+mn-lt"/>
                          <a:ea typeface="+mn-ea"/>
                          <a:cs typeface="+mn-cs"/>
                        </a:rPr>
                        <a:t>Community Reintegration</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200" b="0" i="0" u="none" strike="noStrike" kern="1200" baseline="0" dirty="0">
                          <a:solidFill>
                            <a:srgbClr val="000000"/>
                          </a:solidFill>
                          <a:effectLst/>
                          <a:latin typeface="+mn-lt"/>
                          <a:ea typeface="+mn-ea"/>
                          <a:cs typeface="+mn-cs"/>
                        </a:rPr>
                        <a:t>Percentage increase of victims participating in Restorative Justice Programme</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200" b="0" i="0" u="none" strike="noStrike" kern="1200" baseline="0" dirty="0">
                          <a:solidFill>
                            <a:srgbClr val="000000"/>
                          </a:solidFill>
                          <a:effectLst/>
                          <a:latin typeface="+mn-lt"/>
                          <a:ea typeface="+mn-ea"/>
                          <a:cs typeface="+mn-cs"/>
                        </a:rPr>
                        <a:t>Due to COVID-19  Regulations Restorative Justice programmes and </a:t>
                      </a:r>
                      <a:r>
                        <a:rPr lang="en-US" sz="1200" b="0" i="0" u="none" strike="noStrike" kern="1200" baseline="0" dirty="0" err="1">
                          <a:solidFill>
                            <a:srgbClr val="000000"/>
                          </a:solidFill>
                          <a:effectLst/>
                          <a:latin typeface="+mn-lt"/>
                          <a:ea typeface="+mn-ea"/>
                          <a:cs typeface="+mn-cs"/>
                        </a:rPr>
                        <a:t>Imbizos</a:t>
                      </a:r>
                      <a:r>
                        <a:rPr lang="en-US" sz="1200" b="0" i="0" u="none" strike="noStrike" kern="1200" baseline="0" dirty="0">
                          <a:solidFill>
                            <a:srgbClr val="000000"/>
                          </a:solidFill>
                          <a:effectLst/>
                          <a:latin typeface="+mn-lt"/>
                          <a:ea typeface="+mn-ea"/>
                          <a:cs typeface="+mn-cs"/>
                        </a:rPr>
                        <a:t> remained suspended  and contact sessions with parolees/ probationers could not be conducted  effectively including.</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200" b="0" i="0" u="none" strike="noStrike" kern="1200" baseline="0" dirty="0">
                          <a:solidFill>
                            <a:srgbClr val="000000"/>
                          </a:solidFill>
                          <a:effectLst/>
                          <a:latin typeface="+mn-lt"/>
                          <a:ea typeface="+mn-ea"/>
                          <a:cs typeface="+mn-cs"/>
                        </a:rPr>
                        <a:t>Restorative Justice  processes will resume under lockdown level 2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4625">
                <a:tc vMerge="1">
                  <a:txBody>
                    <a:bodyPr/>
                    <a:lstStyle/>
                    <a:p>
                      <a:pPr algn="l" fontAlgn="t"/>
                      <a:endParaRPr lang="en-US" sz="1200" b="1" i="0" u="none" strike="noStrike" kern="1200" baseline="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en-US" sz="1200" b="1" i="0" u="none" strike="noStrike" kern="1200" baseline="0" dirty="0">
                        <a:solidFill>
                          <a:srgbClr val="000000"/>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kern="1200" baseline="0" dirty="0">
                          <a:solidFill>
                            <a:srgbClr val="000000"/>
                          </a:solidFill>
                          <a:effectLst/>
                          <a:latin typeface="+mn-lt"/>
                          <a:ea typeface="+mn-ea"/>
                          <a:cs typeface="+mn-cs"/>
                        </a:rPr>
                        <a:t>Percentage increase of offenders, parolees and probationers participating in Restorative Justice Programme</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200" b="0" i="0" u="none" strike="noStrike" kern="1200" baseline="0" dirty="0">
                          <a:solidFill>
                            <a:srgbClr val="000000"/>
                          </a:solidFill>
                          <a:effectLst/>
                          <a:latin typeface="+mn-lt"/>
                          <a:ea typeface="+mn-ea"/>
                          <a:cs typeface="+mn-cs"/>
                        </a:rPr>
                        <a:t>Due to COVID-19  Regulations Restorative Justice programmes and </a:t>
                      </a:r>
                      <a:r>
                        <a:rPr lang="en-US" sz="1200" b="0" i="0" u="none" strike="noStrike" kern="1200" baseline="0" dirty="0" err="1">
                          <a:solidFill>
                            <a:srgbClr val="000000"/>
                          </a:solidFill>
                          <a:effectLst/>
                          <a:latin typeface="+mn-lt"/>
                          <a:ea typeface="+mn-ea"/>
                          <a:cs typeface="+mn-cs"/>
                        </a:rPr>
                        <a:t>Imbizos</a:t>
                      </a:r>
                      <a:r>
                        <a:rPr lang="en-US" sz="1200" b="0" i="0" u="none" strike="noStrike" kern="1200" baseline="0" dirty="0">
                          <a:solidFill>
                            <a:srgbClr val="000000"/>
                          </a:solidFill>
                          <a:effectLst/>
                          <a:latin typeface="+mn-lt"/>
                          <a:ea typeface="+mn-ea"/>
                          <a:cs typeface="+mn-cs"/>
                        </a:rPr>
                        <a:t> remained suspended  and contact sessions with parolees/ probationers could not be conducted  effectively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pPr>
                      <a:r>
                        <a:rPr lang="en-US" sz="1200" b="0" i="0" u="none" strike="noStrike" kern="1200" baseline="0" dirty="0">
                          <a:solidFill>
                            <a:srgbClr val="000000"/>
                          </a:solidFill>
                          <a:effectLst/>
                          <a:latin typeface="+mn-lt"/>
                          <a:ea typeface="+mn-ea"/>
                          <a:cs typeface="+mn-cs"/>
                        </a:rPr>
                        <a:t>Restorative Justice  processes will resume under lockdown level 2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9663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9727885-EAA1-472D-AC46-FA364467267D}"/>
              </a:ext>
            </a:extLst>
          </p:cNvPr>
          <p:cNvSpPr txBox="1">
            <a:spLocks/>
          </p:cNvSpPr>
          <p:nvPr/>
        </p:nvSpPr>
        <p:spPr>
          <a:xfrm>
            <a:off x="740228" y="2426142"/>
            <a:ext cx="3548744" cy="159512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lumMod val="75000"/>
                    <a:lumOff val="25000"/>
                  </a:schemeClr>
                </a:solidFill>
                <a:latin typeface="Arial Black" panose="020B0A04020102020204" pitchFamily="34" charset="0"/>
                <a:ea typeface="+mj-ea"/>
                <a:cs typeface="+mj-cs"/>
              </a:defRPr>
            </a:lvl1pPr>
          </a:lstStyle>
          <a:p>
            <a:pPr algn="l" fontAlgn="auto">
              <a:spcAft>
                <a:spcPts val="0"/>
              </a:spcAft>
            </a:pPr>
            <a:r>
              <a:rPr lang="en-US" sz="3600" dirty="0">
                <a:solidFill>
                  <a:prstClr val="white"/>
                </a:solidFill>
              </a:rPr>
              <a:t>Value Proposition Canvas</a:t>
            </a:r>
          </a:p>
        </p:txBody>
      </p:sp>
      <p:cxnSp>
        <p:nvCxnSpPr>
          <p:cNvPr id="13" name="Straight Connector 12">
            <a:extLst>
              <a:ext uri="{FF2B5EF4-FFF2-40B4-BE49-F238E27FC236}">
                <a16:creationId xmlns:a16="http://schemas.microsoft.com/office/drawing/2014/main" id="{1960F5BB-CF73-432B-9E1C-7B63215D0ECE}"/>
              </a:ext>
            </a:extLst>
          </p:cNvPr>
          <p:cNvCxnSpPr/>
          <p:nvPr/>
        </p:nvCxnSpPr>
        <p:spPr>
          <a:xfrm>
            <a:off x="742951" y="2241770"/>
            <a:ext cx="35647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B85838F-B856-4F93-A63D-35FA79D3278C}"/>
              </a:ext>
            </a:extLst>
          </p:cNvPr>
          <p:cNvSpPr/>
          <p:nvPr/>
        </p:nvSpPr>
        <p:spPr>
          <a:xfrm>
            <a:off x="0" y="-27129"/>
            <a:ext cx="9144000" cy="6858000"/>
          </a:xfrm>
          <a:prstGeom prst="rect">
            <a:avLst/>
          </a:prstGeom>
          <a:solidFill>
            <a:srgbClr val="3399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7" name="Rectangle 6">
            <a:extLst>
              <a:ext uri="{FF2B5EF4-FFF2-40B4-BE49-F238E27FC236}">
                <a16:creationId xmlns:a16="http://schemas.microsoft.com/office/drawing/2014/main" id="{EC712674-A4F6-4CBF-ABFE-9D83257F838F}"/>
              </a:ext>
            </a:extLst>
          </p:cNvPr>
          <p:cNvSpPr/>
          <p:nvPr/>
        </p:nvSpPr>
        <p:spPr>
          <a:xfrm>
            <a:off x="1124006" y="-4638"/>
            <a:ext cx="5414682" cy="5522259"/>
          </a:xfrm>
          <a:prstGeom prst="rect">
            <a:avLst/>
          </a:prstGeom>
          <a:solidFill>
            <a:srgbClr val="33993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14" name="Title 1">
            <a:extLst>
              <a:ext uri="{FF2B5EF4-FFF2-40B4-BE49-F238E27FC236}">
                <a16:creationId xmlns:a16="http://schemas.microsoft.com/office/drawing/2014/main" id="{29727885-EAA1-472D-AC46-FA364467267D}"/>
              </a:ext>
            </a:extLst>
          </p:cNvPr>
          <p:cNvSpPr txBox="1">
            <a:spLocks/>
          </p:cNvSpPr>
          <p:nvPr/>
        </p:nvSpPr>
        <p:spPr>
          <a:xfrm>
            <a:off x="1465518" y="1230163"/>
            <a:ext cx="4731658" cy="28787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lumMod val="75000"/>
                    <a:lumOff val="25000"/>
                  </a:schemeClr>
                </a:solidFill>
                <a:latin typeface="Arial Black" panose="020B0A04020102020204" pitchFamily="34" charset="0"/>
                <a:ea typeface="+mj-ea"/>
                <a:cs typeface="+mj-cs"/>
              </a:defRPr>
            </a:lvl1pPr>
          </a:lstStyle>
          <a:p>
            <a:r>
              <a:rPr lang="en-US" sz="4800" dirty="0">
                <a:solidFill>
                  <a:prstClr val="white"/>
                </a:solidFill>
              </a:rPr>
              <a:t>Progress on MTSF Targets</a:t>
            </a:r>
          </a:p>
        </p:txBody>
      </p:sp>
      <p:sp>
        <p:nvSpPr>
          <p:cNvPr id="15" name="Rectangle: Rounded Corners 8">
            <a:extLst>
              <a:ext uri="{FF2B5EF4-FFF2-40B4-BE49-F238E27FC236}">
                <a16:creationId xmlns:a16="http://schemas.microsoft.com/office/drawing/2014/main" id="{60CEC877-F66A-4F4E-8FFB-54366BE31DBA}"/>
              </a:ext>
            </a:extLst>
          </p:cNvPr>
          <p:cNvSpPr/>
          <p:nvPr/>
        </p:nvSpPr>
        <p:spPr>
          <a:xfrm>
            <a:off x="1465518" y="4333766"/>
            <a:ext cx="4793796" cy="43180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Quarter One</a:t>
            </a:r>
          </a:p>
        </p:txBody>
      </p:sp>
      <p:cxnSp>
        <p:nvCxnSpPr>
          <p:cNvPr id="16" name="Straight Connector 15">
            <a:extLst>
              <a:ext uri="{FF2B5EF4-FFF2-40B4-BE49-F238E27FC236}">
                <a16:creationId xmlns:a16="http://schemas.microsoft.com/office/drawing/2014/main" id="{1960F5BB-CF73-432B-9E1C-7B63215D0ECE}"/>
              </a:ext>
            </a:extLst>
          </p:cNvPr>
          <p:cNvCxnSpPr/>
          <p:nvPr/>
        </p:nvCxnSpPr>
        <p:spPr>
          <a:xfrm>
            <a:off x="1465518" y="1195007"/>
            <a:ext cx="4752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ight Triangle 16">
            <a:extLst>
              <a:ext uri="{FF2B5EF4-FFF2-40B4-BE49-F238E27FC236}">
                <a16:creationId xmlns:a16="http://schemas.microsoft.com/office/drawing/2014/main" id="{2C375972-9C28-4C3B-94C7-BDAC3A5EB1C4}"/>
              </a:ext>
            </a:extLst>
          </p:cNvPr>
          <p:cNvSpPr/>
          <p:nvPr/>
        </p:nvSpPr>
        <p:spPr>
          <a:xfrm>
            <a:off x="6536647" y="-27129"/>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Triangle 17">
            <a:extLst>
              <a:ext uri="{FF2B5EF4-FFF2-40B4-BE49-F238E27FC236}">
                <a16:creationId xmlns:a16="http://schemas.microsoft.com/office/drawing/2014/main" id="{2C375972-9C28-4C3B-94C7-BDAC3A5EB1C4}"/>
              </a:ext>
            </a:extLst>
          </p:cNvPr>
          <p:cNvSpPr/>
          <p:nvPr/>
        </p:nvSpPr>
        <p:spPr>
          <a:xfrm flipH="1">
            <a:off x="963215" y="-27129"/>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035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91666" y="1094399"/>
          <a:ext cx="8568270" cy="4324086"/>
        </p:xfrm>
        <a:graphic>
          <a:graphicData uri="http://schemas.openxmlformats.org/drawingml/2006/table">
            <a:tbl>
              <a:tblPr firstRow="1" bandRow="1">
                <a:tableStyleId>{5C22544A-7EE6-4342-B048-85BDC9FD1C3A}</a:tableStyleId>
              </a:tblPr>
              <a:tblGrid>
                <a:gridCol w="1160616">
                  <a:extLst>
                    <a:ext uri="{9D8B030D-6E8A-4147-A177-3AD203B41FA5}">
                      <a16:colId xmlns:a16="http://schemas.microsoft.com/office/drawing/2014/main" val="20000"/>
                    </a:ext>
                  </a:extLst>
                </a:gridCol>
                <a:gridCol w="1391198">
                  <a:extLst>
                    <a:ext uri="{9D8B030D-6E8A-4147-A177-3AD203B41FA5}">
                      <a16:colId xmlns:a16="http://schemas.microsoft.com/office/drawing/2014/main" val="20001"/>
                    </a:ext>
                  </a:extLst>
                </a:gridCol>
                <a:gridCol w="1936750">
                  <a:extLst>
                    <a:ext uri="{9D8B030D-6E8A-4147-A177-3AD203B41FA5}">
                      <a16:colId xmlns:a16="http://schemas.microsoft.com/office/drawing/2014/main" val="20002"/>
                    </a:ext>
                  </a:extLst>
                </a:gridCol>
                <a:gridCol w="1249378">
                  <a:extLst>
                    <a:ext uri="{9D8B030D-6E8A-4147-A177-3AD203B41FA5}">
                      <a16:colId xmlns:a16="http://schemas.microsoft.com/office/drawing/2014/main" val="20003"/>
                    </a:ext>
                  </a:extLst>
                </a:gridCol>
                <a:gridCol w="1774479">
                  <a:extLst>
                    <a:ext uri="{9D8B030D-6E8A-4147-A177-3AD203B41FA5}">
                      <a16:colId xmlns:a16="http://schemas.microsoft.com/office/drawing/2014/main" val="20004"/>
                    </a:ext>
                  </a:extLst>
                </a:gridCol>
                <a:gridCol w="1055849">
                  <a:extLst>
                    <a:ext uri="{9D8B030D-6E8A-4147-A177-3AD203B41FA5}">
                      <a16:colId xmlns:a16="http://schemas.microsoft.com/office/drawing/2014/main" val="20005"/>
                    </a:ext>
                  </a:extLst>
                </a:gridCol>
              </a:tblGrid>
              <a:tr h="555107">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976374">
                <a:tc>
                  <a:txBody>
                    <a:bodyPr/>
                    <a:lstStyle/>
                    <a:p>
                      <a:pPr algn="l" fontAlgn="t"/>
                      <a:r>
                        <a:rPr lang="en-US" sz="1300" b="1" i="0" u="none" strike="noStrike" kern="1200" dirty="0">
                          <a:solidFill>
                            <a:schemeClr val="tx1"/>
                          </a:solidFill>
                          <a:effectLst/>
                          <a:latin typeface="Arial Narrow" panose="020B0606020202030204" pitchFamily="34" charset="0"/>
                          <a:ea typeface="+mn-ea"/>
                          <a:cs typeface="+mn-cs"/>
                        </a:rPr>
                        <a:t>Percentage of parolees without violations per year</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300" b="1" u="none" strike="noStrike" dirty="0">
                          <a:solidFill>
                            <a:schemeClr val="tx1"/>
                          </a:solidFill>
                          <a:effectLst/>
                          <a:latin typeface="Arial Narrow" panose="020B0606020202030204" pitchFamily="34" charset="0"/>
                        </a:rPr>
                        <a:t>97% </a:t>
                      </a:r>
                    </a:p>
                    <a:p>
                      <a:pPr marL="0" marR="0" indent="0" algn="l" defTabSz="914331" rtl="0" eaLnBrk="1" fontAlgn="b" latinLnBrk="0" hangingPunct="1">
                        <a:lnSpc>
                          <a:spcPct val="100000"/>
                        </a:lnSpc>
                        <a:spcBef>
                          <a:spcPts val="0"/>
                        </a:spcBef>
                        <a:spcAft>
                          <a:spcPts val="0"/>
                        </a:spcAft>
                        <a:buClrTx/>
                        <a:buSzTx/>
                        <a:buFontTx/>
                        <a:buNone/>
                        <a:tabLst/>
                        <a:defRPr/>
                      </a:pPr>
                      <a:endParaRPr lang="en-US" sz="1300" b="1" u="none" strike="noStrike" dirty="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endParaRPr lang="en-US" sz="1300" b="1" u="none" strike="noStrike" dirty="0">
                        <a:solidFill>
                          <a:schemeClr val="tx1"/>
                        </a:solidFill>
                        <a:effectLst/>
                        <a:latin typeface="Arial Narrow" panose="020B0606020202030204" pitchFamily="34" charset="0"/>
                      </a:endParaRPr>
                    </a:p>
                    <a:p>
                      <a:pPr algn="l" fontAlgn="t"/>
                      <a:r>
                        <a:rPr lang="en-US" sz="1300" b="0" i="0" u="none" strike="noStrike" kern="1200" dirty="0">
                          <a:solidFill>
                            <a:srgbClr val="000000"/>
                          </a:solidFill>
                          <a:effectLst/>
                          <a:latin typeface="Arial Narrow" panose="020B0606020202030204" pitchFamily="34" charset="0"/>
                          <a:ea typeface="+mn-ea"/>
                          <a:cs typeface="+mn-cs"/>
                        </a:rPr>
                        <a:t>LMN:  97%</a:t>
                      </a:r>
                    </a:p>
                    <a:p>
                      <a:pPr algn="l" fontAlgn="t"/>
                      <a:r>
                        <a:rPr lang="en-US" sz="1300" b="0" i="0" u="none" strike="noStrike" kern="1200" dirty="0">
                          <a:solidFill>
                            <a:srgbClr val="000000"/>
                          </a:solidFill>
                          <a:effectLst/>
                          <a:latin typeface="Arial Narrow" panose="020B0606020202030204" pitchFamily="34" charset="0"/>
                          <a:ea typeface="+mn-ea"/>
                          <a:cs typeface="+mn-cs"/>
                        </a:rPr>
                        <a:t>FSNC:97%</a:t>
                      </a:r>
                    </a:p>
                    <a:p>
                      <a:pPr algn="l" fontAlgn="t"/>
                      <a:r>
                        <a:rPr lang="en-US" sz="1300" b="0" i="0" u="none" strike="noStrike" kern="1200" dirty="0">
                          <a:solidFill>
                            <a:srgbClr val="000000"/>
                          </a:solidFill>
                          <a:effectLst/>
                          <a:latin typeface="Arial Narrow" panose="020B0606020202030204" pitchFamily="34" charset="0"/>
                          <a:ea typeface="+mn-ea"/>
                          <a:cs typeface="+mn-cs"/>
                        </a:rPr>
                        <a:t>KZN: 97%</a:t>
                      </a:r>
                    </a:p>
                    <a:p>
                      <a:pPr algn="l" fontAlgn="t"/>
                      <a:r>
                        <a:rPr lang="en-US" sz="1300" b="0" i="0" u="none" strike="noStrike" kern="1200" dirty="0">
                          <a:solidFill>
                            <a:srgbClr val="000000"/>
                          </a:solidFill>
                          <a:effectLst/>
                          <a:latin typeface="Arial Narrow" panose="020B0606020202030204" pitchFamily="34" charset="0"/>
                          <a:ea typeface="+mn-ea"/>
                          <a:cs typeface="+mn-cs"/>
                        </a:rPr>
                        <a:t>WC: 97%</a:t>
                      </a:r>
                    </a:p>
                    <a:p>
                      <a:pPr algn="l" fontAlgn="t"/>
                      <a:r>
                        <a:rPr lang="en-US" sz="1300" b="0" i="0" u="none" strike="noStrike" kern="1200" dirty="0">
                          <a:solidFill>
                            <a:srgbClr val="000000"/>
                          </a:solidFill>
                          <a:effectLst/>
                          <a:latin typeface="Arial Narrow" panose="020B0606020202030204" pitchFamily="34" charset="0"/>
                          <a:ea typeface="+mn-ea"/>
                          <a:cs typeface="+mn-cs"/>
                        </a:rPr>
                        <a:t>GP: 97%</a:t>
                      </a:r>
                    </a:p>
                    <a:p>
                      <a:pPr algn="l" fontAlgn="t"/>
                      <a:r>
                        <a:rPr lang="en-US" sz="1300" b="0" i="0" u="none" strike="noStrike" kern="1200" dirty="0">
                          <a:solidFill>
                            <a:srgbClr val="000000"/>
                          </a:solidFill>
                          <a:effectLst/>
                          <a:latin typeface="Arial Narrow" panose="020B0606020202030204" pitchFamily="34" charset="0"/>
                          <a:ea typeface="+mn-ea"/>
                          <a:cs typeface="+mn-cs"/>
                        </a:rPr>
                        <a:t>EC: 97%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Narrow" panose="020B0606020202030204" pitchFamily="34" charset="0"/>
                        </a:rPr>
                        <a:t>99.42%</a:t>
                      </a:r>
                      <a:endParaRPr lang="en-US" sz="1300" b="0" i="0" u="none" strike="noStrike" dirty="0">
                        <a:solidFill>
                          <a:srgbClr val="000000"/>
                        </a:solidFill>
                        <a:effectLst/>
                        <a:latin typeface="Arial Narrow" panose="020B0606020202030204" pitchFamily="34" charset="0"/>
                      </a:endParaRPr>
                    </a:p>
                    <a:p>
                      <a:pPr algn="l" fontAlgn="t"/>
                      <a:r>
                        <a:rPr lang="en-US" sz="1300" b="0" i="0" u="none" strike="noStrike" dirty="0">
                          <a:solidFill>
                            <a:srgbClr val="000000"/>
                          </a:solidFill>
                          <a:effectLst/>
                          <a:latin typeface="Arial Narrow" panose="020B0606020202030204" pitchFamily="34" charset="0"/>
                        </a:rPr>
                        <a:t>(46</a:t>
                      </a:r>
                      <a:r>
                        <a:rPr lang="en-US" sz="1300" b="0" i="0" u="none" strike="noStrike" baseline="0" dirty="0">
                          <a:solidFill>
                            <a:srgbClr val="000000"/>
                          </a:solidFill>
                          <a:effectLst/>
                          <a:latin typeface="Arial Narrow" panose="020B0606020202030204" pitchFamily="34" charset="0"/>
                        </a:rPr>
                        <a:t> 784/47 056</a:t>
                      </a:r>
                      <a:r>
                        <a:rPr lang="en-US" sz="1300" b="0" i="0" u="none" strike="noStrike" dirty="0">
                          <a:solidFill>
                            <a:srgbClr val="000000"/>
                          </a:solidFill>
                          <a:effectLst/>
                          <a:latin typeface="Arial Narrow" panose="020B0606020202030204" pitchFamily="34" charset="0"/>
                        </a:rPr>
                        <a:t>)</a:t>
                      </a:r>
                    </a:p>
                    <a:p>
                      <a:pPr algn="l" fontAlgn="t"/>
                      <a:endParaRPr lang="en-US" sz="1300" b="1" i="0" u="none" strike="noStrike" dirty="0">
                        <a:solidFill>
                          <a:srgbClr val="000000"/>
                        </a:solidFill>
                        <a:effectLst/>
                        <a:latin typeface="Arial Narrow" panose="020B0606020202030204" pitchFamily="34" charset="0"/>
                      </a:endParaRPr>
                    </a:p>
                    <a:p>
                      <a:pPr algn="l" fontAlgn="t"/>
                      <a:r>
                        <a:rPr lang="en-US" sz="1300" b="0" i="0" u="none" strike="noStrike" dirty="0">
                          <a:solidFill>
                            <a:srgbClr val="000000"/>
                          </a:solidFill>
                          <a:effectLst/>
                          <a:latin typeface="Arial Narrow" panose="020B0606020202030204" pitchFamily="34" charset="0"/>
                        </a:rPr>
                        <a:t>LMN:</a:t>
                      </a:r>
                      <a:r>
                        <a:rPr lang="en-US" sz="1300" b="0" i="0" u="none" strike="noStrike" baseline="0" dirty="0">
                          <a:solidFill>
                            <a:srgbClr val="000000"/>
                          </a:solidFill>
                          <a:effectLst/>
                          <a:latin typeface="Arial Narrow" panose="020B0606020202030204" pitchFamily="34" charset="0"/>
                        </a:rPr>
                        <a:t> </a:t>
                      </a:r>
                      <a:r>
                        <a:rPr lang="en-US" sz="1300" b="0" i="0" u="none" strike="noStrike" dirty="0">
                          <a:solidFill>
                            <a:srgbClr val="000000"/>
                          </a:solidFill>
                          <a:effectLst/>
                          <a:latin typeface="Arial Narrow" panose="020B0606020202030204" pitchFamily="34" charset="0"/>
                        </a:rPr>
                        <a:t>(8</a:t>
                      </a:r>
                      <a:r>
                        <a:rPr lang="en-US" sz="1300" b="0" i="0" u="none" strike="noStrike" baseline="0" dirty="0">
                          <a:solidFill>
                            <a:srgbClr val="000000"/>
                          </a:solidFill>
                          <a:effectLst/>
                          <a:latin typeface="Arial Narrow" panose="020B0606020202030204" pitchFamily="34" charset="0"/>
                        </a:rPr>
                        <a:t> 657/8 697</a:t>
                      </a:r>
                      <a:r>
                        <a:rPr lang="en-US" sz="1300" b="0" i="0" u="none" strike="noStrike" dirty="0">
                          <a:solidFill>
                            <a:srgbClr val="000000"/>
                          </a:solidFill>
                          <a:effectLst/>
                          <a:latin typeface="Arial Narrow" panose="020B0606020202030204" pitchFamily="34" charset="0"/>
                        </a:rPr>
                        <a:t>)</a:t>
                      </a:r>
                      <a:r>
                        <a:rPr lang="en-US" sz="1300" b="0" i="0" u="none" strike="noStrike" baseline="0" dirty="0">
                          <a:solidFill>
                            <a:srgbClr val="000000"/>
                          </a:solidFill>
                          <a:effectLst/>
                          <a:latin typeface="Arial Narrow" panose="020B0606020202030204" pitchFamily="34" charset="0"/>
                        </a:rPr>
                        <a:t> 99.54</a:t>
                      </a:r>
                      <a:r>
                        <a:rPr lang="en-US" sz="1300" b="0" i="0" u="none" strike="noStrike" dirty="0">
                          <a:solidFill>
                            <a:srgbClr val="000000"/>
                          </a:solidFill>
                          <a:effectLst/>
                          <a:latin typeface="Arial Narrow" panose="020B0606020202030204" pitchFamily="34" charset="0"/>
                        </a:rPr>
                        <a:t>%</a:t>
                      </a:r>
                    </a:p>
                    <a:p>
                      <a:pPr algn="l" fontAlgn="t"/>
                      <a:r>
                        <a:rPr lang="en-US" sz="1300" b="0" i="0" u="none" strike="noStrike" dirty="0">
                          <a:solidFill>
                            <a:srgbClr val="000000"/>
                          </a:solidFill>
                          <a:effectLst/>
                          <a:latin typeface="Arial Narrow" panose="020B0606020202030204" pitchFamily="34" charset="0"/>
                        </a:rPr>
                        <a:t>FSNC: (4</a:t>
                      </a:r>
                      <a:r>
                        <a:rPr lang="en-US" sz="1300" b="0" i="0" u="none" strike="noStrike" baseline="0" dirty="0">
                          <a:solidFill>
                            <a:srgbClr val="000000"/>
                          </a:solidFill>
                          <a:effectLst/>
                          <a:latin typeface="Arial Narrow" panose="020B0606020202030204" pitchFamily="34" charset="0"/>
                        </a:rPr>
                        <a:t> 468/4 503 )99.22</a:t>
                      </a:r>
                      <a:r>
                        <a:rPr lang="en-US" sz="1300" b="0" i="0" u="none" strike="noStrike" dirty="0">
                          <a:solidFill>
                            <a:srgbClr val="000000"/>
                          </a:solidFill>
                          <a:effectLst/>
                          <a:latin typeface="Arial Narrow" panose="020B0606020202030204" pitchFamily="34" charset="0"/>
                        </a:rPr>
                        <a:t>%</a:t>
                      </a:r>
                    </a:p>
                    <a:p>
                      <a:pPr algn="l" fontAlgn="t"/>
                      <a:r>
                        <a:rPr lang="en-US" sz="1300" b="0" i="0" u="none" strike="noStrike" dirty="0">
                          <a:solidFill>
                            <a:srgbClr val="000000"/>
                          </a:solidFill>
                          <a:effectLst/>
                          <a:latin typeface="Arial Narrow" panose="020B0606020202030204" pitchFamily="34" charset="0"/>
                        </a:rPr>
                        <a:t>KZN: (10</a:t>
                      </a:r>
                      <a:r>
                        <a:rPr lang="en-US" sz="1300" b="0" i="0" u="none" strike="noStrike" baseline="0" dirty="0">
                          <a:solidFill>
                            <a:srgbClr val="000000"/>
                          </a:solidFill>
                          <a:effectLst/>
                          <a:latin typeface="Arial Narrow" panose="020B0606020202030204" pitchFamily="34" charset="0"/>
                        </a:rPr>
                        <a:t> 587/10 667</a:t>
                      </a:r>
                      <a:r>
                        <a:rPr lang="en-US" sz="1300" b="0" i="0" u="none" strike="noStrike" dirty="0">
                          <a:solidFill>
                            <a:schemeClr val="tx1"/>
                          </a:solidFill>
                          <a:effectLst/>
                          <a:latin typeface="Arial Narrow" panose="020B0606020202030204" pitchFamily="34" charset="0"/>
                        </a:rPr>
                        <a:t>)</a:t>
                      </a:r>
                      <a:r>
                        <a:rPr lang="en-US" sz="1300" b="0" i="0" u="none" strike="noStrike" baseline="0" dirty="0">
                          <a:solidFill>
                            <a:schemeClr val="tx1"/>
                          </a:solidFill>
                          <a:effectLst/>
                          <a:latin typeface="Arial Narrow" panose="020B0606020202030204" pitchFamily="34" charset="0"/>
                        </a:rPr>
                        <a:t> 99.25</a:t>
                      </a:r>
                      <a:r>
                        <a:rPr lang="en-US" sz="1300" b="0" i="0" u="none" strike="noStrike" dirty="0">
                          <a:solidFill>
                            <a:schemeClr val="tx1"/>
                          </a:solidFill>
                          <a:effectLst/>
                          <a:latin typeface="Arial Narrow" panose="020B0606020202030204" pitchFamily="34" charset="0"/>
                        </a:rPr>
                        <a:t>%</a:t>
                      </a:r>
                    </a:p>
                    <a:p>
                      <a:pPr algn="l" fontAlgn="t"/>
                      <a:r>
                        <a:rPr lang="en-US" sz="1300" b="0" i="0" u="none" strike="noStrike" dirty="0">
                          <a:solidFill>
                            <a:schemeClr val="tx1"/>
                          </a:solidFill>
                          <a:effectLst/>
                          <a:latin typeface="Arial Narrow" panose="020B0606020202030204" pitchFamily="34" charset="0"/>
                        </a:rPr>
                        <a:t>WC:</a:t>
                      </a:r>
                      <a:r>
                        <a:rPr lang="en-US" sz="1300" b="0" i="0" u="none" strike="noStrike" baseline="0" dirty="0">
                          <a:solidFill>
                            <a:schemeClr val="tx1"/>
                          </a:solidFill>
                          <a:effectLst/>
                          <a:latin typeface="Arial Narrow" panose="020B0606020202030204" pitchFamily="34" charset="0"/>
                        </a:rPr>
                        <a:t> </a:t>
                      </a:r>
                      <a:r>
                        <a:rPr lang="en-US" sz="1300" b="0" i="0" u="none" strike="noStrike" dirty="0">
                          <a:solidFill>
                            <a:schemeClr val="tx1"/>
                          </a:solidFill>
                          <a:effectLst/>
                          <a:latin typeface="Arial Narrow" panose="020B0606020202030204" pitchFamily="34" charset="0"/>
                        </a:rPr>
                        <a:t>(5</a:t>
                      </a:r>
                      <a:r>
                        <a:rPr lang="en-US" sz="1300" b="0" i="0" u="none" strike="noStrike" baseline="0" dirty="0">
                          <a:solidFill>
                            <a:schemeClr val="tx1"/>
                          </a:solidFill>
                          <a:effectLst/>
                          <a:latin typeface="Arial Narrow" panose="020B0606020202030204" pitchFamily="34" charset="0"/>
                        </a:rPr>
                        <a:t> 273/5 335</a:t>
                      </a:r>
                      <a:r>
                        <a:rPr lang="en-US" sz="1300" b="0" i="0" u="none" strike="noStrike" dirty="0">
                          <a:solidFill>
                            <a:schemeClr val="tx1"/>
                          </a:solidFill>
                          <a:effectLst/>
                          <a:latin typeface="Arial Narrow" panose="020B0606020202030204" pitchFamily="34" charset="0"/>
                        </a:rPr>
                        <a:t>)</a:t>
                      </a:r>
                      <a:r>
                        <a:rPr lang="en-US" sz="1300" b="0" i="0" u="none" strike="noStrike" baseline="0" dirty="0">
                          <a:solidFill>
                            <a:schemeClr val="tx1"/>
                          </a:solidFill>
                          <a:effectLst/>
                          <a:latin typeface="Arial Narrow" panose="020B0606020202030204" pitchFamily="34" charset="0"/>
                        </a:rPr>
                        <a:t> 98.84</a:t>
                      </a:r>
                      <a:r>
                        <a:rPr lang="en-US" sz="1300" b="0" i="0" u="none" strike="noStrike" dirty="0">
                          <a:solidFill>
                            <a:schemeClr val="tx1"/>
                          </a:solidFill>
                          <a:effectLst/>
                          <a:latin typeface="Arial Narrow" panose="020B0606020202030204" pitchFamily="34" charset="0"/>
                        </a:rPr>
                        <a:t>%</a:t>
                      </a:r>
                    </a:p>
                    <a:p>
                      <a:pPr algn="l" fontAlgn="t"/>
                      <a:r>
                        <a:rPr lang="en-US" sz="1300" b="0" i="0" u="none" strike="noStrike" dirty="0">
                          <a:solidFill>
                            <a:srgbClr val="000000"/>
                          </a:solidFill>
                          <a:effectLst/>
                          <a:latin typeface="Arial Narrow" panose="020B0606020202030204" pitchFamily="34" charset="0"/>
                        </a:rPr>
                        <a:t>GP:</a:t>
                      </a:r>
                      <a:r>
                        <a:rPr lang="en-US" sz="1300" b="0" i="0" u="none" strike="noStrike" baseline="0" dirty="0">
                          <a:solidFill>
                            <a:srgbClr val="000000"/>
                          </a:solidFill>
                          <a:effectLst/>
                          <a:latin typeface="Arial Narrow" panose="020B0606020202030204" pitchFamily="34" charset="0"/>
                        </a:rPr>
                        <a:t> </a:t>
                      </a:r>
                      <a:r>
                        <a:rPr lang="en-US" sz="1300" b="0" i="0" u="none" strike="noStrike" dirty="0">
                          <a:solidFill>
                            <a:srgbClr val="000000"/>
                          </a:solidFill>
                          <a:effectLst/>
                          <a:latin typeface="Arial Narrow" panose="020B0606020202030204" pitchFamily="34" charset="0"/>
                        </a:rPr>
                        <a:t>(9</a:t>
                      </a:r>
                      <a:r>
                        <a:rPr lang="en-US" sz="1300" b="0" i="0" u="none" strike="noStrike" baseline="0" dirty="0">
                          <a:solidFill>
                            <a:srgbClr val="000000"/>
                          </a:solidFill>
                          <a:effectLst/>
                          <a:latin typeface="Arial Narrow" panose="020B0606020202030204" pitchFamily="34" charset="0"/>
                        </a:rPr>
                        <a:t> 704/9 742</a:t>
                      </a:r>
                      <a:r>
                        <a:rPr lang="en-US" sz="1300" b="0" i="0" u="none" strike="noStrike" dirty="0">
                          <a:solidFill>
                            <a:srgbClr val="000000"/>
                          </a:solidFill>
                          <a:effectLst/>
                          <a:latin typeface="Arial Narrow" panose="020B0606020202030204" pitchFamily="34" charset="0"/>
                        </a:rPr>
                        <a:t>)</a:t>
                      </a:r>
                      <a:r>
                        <a:rPr lang="en-US" sz="1300" b="0" i="0" u="none" strike="noStrike" baseline="0" dirty="0">
                          <a:solidFill>
                            <a:srgbClr val="000000"/>
                          </a:solidFill>
                          <a:effectLst/>
                          <a:latin typeface="Arial Narrow" panose="020B0606020202030204" pitchFamily="34" charset="0"/>
                        </a:rPr>
                        <a:t> 99.61</a:t>
                      </a:r>
                      <a:r>
                        <a:rPr lang="en-US" sz="1300" b="0" i="0" u="none" strike="noStrike" dirty="0">
                          <a:solidFill>
                            <a:srgbClr val="000000"/>
                          </a:solidFill>
                          <a:effectLst/>
                          <a:latin typeface="Arial Narrow" panose="020B0606020202030204" pitchFamily="34" charset="0"/>
                        </a:rPr>
                        <a:t>%</a:t>
                      </a:r>
                    </a:p>
                    <a:p>
                      <a:pPr algn="l" fontAlgn="t"/>
                      <a:r>
                        <a:rPr lang="en-US" sz="1300" b="0" i="0" u="none" strike="noStrike" dirty="0">
                          <a:solidFill>
                            <a:srgbClr val="000000"/>
                          </a:solidFill>
                          <a:effectLst/>
                          <a:latin typeface="Arial Narrow" panose="020B0606020202030204" pitchFamily="34" charset="0"/>
                        </a:rPr>
                        <a:t>EC:</a:t>
                      </a:r>
                      <a:r>
                        <a:rPr lang="en-US" sz="1300" b="0" i="0" u="none" strike="noStrike" baseline="0" dirty="0">
                          <a:solidFill>
                            <a:srgbClr val="000000"/>
                          </a:solidFill>
                          <a:effectLst/>
                          <a:latin typeface="Arial Narrow" panose="020B0606020202030204" pitchFamily="34" charset="0"/>
                        </a:rPr>
                        <a:t> </a:t>
                      </a:r>
                      <a:r>
                        <a:rPr lang="en-US" sz="1300" b="0" i="0" u="none" strike="noStrike" dirty="0">
                          <a:solidFill>
                            <a:srgbClr val="000000"/>
                          </a:solidFill>
                          <a:effectLst/>
                          <a:latin typeface="Arial Narrow" panose="020B0606020202030204" pitchFamily="34" charset="0"/>
                        </a:rPr>
                        <a:t>(8</a:t>
                      </a:r>
                      <a:r>
                        <a:rPr lang="en-US" sz="1300" b="0" i="0" u="none" strike="noStrike" baseline="0" dirty="0">
                          <a:solidFill>
                            <a:srgbClr val="000000"/>
                          </a:solidFill>
                          <a:effectLst/>
                          <a:latin typeface="Arial Narrow" panose="020B0606020202030204" pitchFamily="34" charset="0"/>
                        </a:rPr>
                        <a:t> 095/8 111</a:t>
                      </a:r>
                      <a:r>
                        <a:rPr lang="en-US" sz="1300" b="0" i="0" u="none" strike="noStrike" dirty="0">
                          <a:solidFill>
                            <a:srgbClr val="000000"/>
                          </a:solidFill>
                          <a:effectLst/>
                          <a:latin typeface="Arial Narrow" panose="020B0606020202030204" pitchFamily="34" charset="0"/>
                        </a:rPr>
                        <a:t>)</a:t>
                      </a:r>
                      <a:r>
                        <a:rPr lang="en-US" sz="1300" b="0" i="0" u="none" strike="noStrike" baseline="0" dirty="0">
                          <a:solidFill>
                            <a:srgbClr val="000000"/>
                          </a:solidFill>
                          <a:effectLst/>
                          <a:latin typeface="Arial Narrow" panose="020B0606020202030204" pitchFamily="34" charset="0"/>
                        </a:rPr>
                        <a:t> 99.76 </a:t>
                      </a:r>
                      <a:r>
                        <a:rPr lang="en-US" sz="1300" b="0" i="0" u="none" strike="noStrike" dirty="0">
                          <a:solidFill>
                            <a:srgbClr val="000000"/>
                          </a:solidFill>
                          <a:effectLst/>
                          <a:latin typeface="Arial Narrow" panose="020B0606020202030204" pitchFamily="34" charset="0"/>
                        </a:rPr>
                        <a: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50"/>
                    </a:solidFill>
                  </a:tcPr>
                </a:tc>
                <a:tc>
                  <a:txBody>
                    <a:bodyPr/>
                    <a:lstStyle/>
                    <a:p>
                      <a:pPr algn="l" fontAlgn="t"/>
                      <a:r>
                        <a:rPr lang="en-US" sz="1300" b="1" i="0" u="none" strike="noStrike" dirty="0">
                          <a:solidFill>
                            <a:schemeClr val="tx1"/>
                          </a:solidFill>
                          <a:effectLst/>
                          <a:latin typeface="Arial Narrow" panose="020B0606020202030204" pitchFamily="34" charset="0"/>
                        </a:rPr>
                        <a:t>2.42%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300" b="0" i="0" u="none" strike="noStrike" dirty="0">
                          <a:solidFill>
                            <a:srgbClr val="000000"/>
                          </a:solidFill>
                          <a:effectLst/>
                          <a:latin typeface="Arial Narrow" panose="020B0606020202030204" pitchFamily="34" charset="0"/>
                        </a:rPr>
                        <a:t>Physical monitoring of high risk parolees was done as prescribed within  the Protocols.</a:t>
                      </a:r>
                    </a:p>
                    <a:p>
                      <a:endParaRPr lang="en-US" sz="1300" b="0" i="0" u="none" strike="noStrike" dirty="0">
                        <a:solidFill>
                          <a:srgbClr val="000000"/>
                        </a:solidFill>
                        <a:effectLst/>
                        <a:latin typeface="Arial Narrow" panose="020B0606020202030204" pitchFamily="34" charset="0"/>
                      </a:endParaRPr>
                    </a:p>
                    <a:p>
                      <a:r>
                        <a:rPr lang="en-US" sz="1300" b="0" i="0" u="none" strike="noStrike" dirty="0">
                          <a:solidFill>
                            <a:srgbClr val="000000"/>
                          </a:solidFill>
                          <a:effectLst/>
                          <a:latin typeface="Arial Narrow" panose="020B0606020202030204" pitchFamily="34" charset="0"/>
                        </a:rPr>
                        <a:t>The lockdown regulations contributed to their compliance with conditions.</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300" b="0" i="0" u="none" strike="noStrike" kern="1200" dirty="0">
                          <a:solidFill>
                            <a:schemeClr val="tx1"/>
                          </a:solidFill>
                          <a:effectLst/>
                          <a:latin typeface="Arial Narrow" panose="020B0606020202030204" pitchFamily="34" charset="0"/>
                          <a:ea typeface="+mn-ea"/>
                          <a:cs typeface="+mn-cs"/>
                        </a:rPr>
                        <a:t>n/a</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63779">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a:solidFill>
                            <a:schemeClr val="tx1"/>
                          </a:solidFill>
                          <a:effectLst/>
                          <a:latin typeface="Arial Narrow" panose="020B0606020202030204" pitchFamily="34" charset="0"/>
                          <a:ea typeface="+mn-ea"/>
                          <a:cs typeface="+mn-cs"/>
                        </a:rPr>
                        <a:t>Percentage of probationers without violations per year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300" b="1" u="none" strike="noStrike" dirty="0">
                          <a:solidFill>
                            <a:schemeClr val="tx1"/>
                          </a:solidFill>
                          <a:effectLst/>
                          <a:latin typeface="Arial Narrow" panose="020B0606020202030204" pitchFamily="34" charset="0"/>
                        </a:rPr>
                        <a:t>97%</a:t>
                      </a:r>
                    </a:p>
                    <a:p>
                      <a:pPr marL="0" marR="0" indent="0" algn="l" defTabSz="914331" rtl="0" eaLnBrk="1" fontAlgn="b" latinLnBrk="0" hangingPunct="1">
                        <a:lnSpc>
                          <a:spcPct val="100000"/>
                        </a:lnSpc>
                        <a:spcBef>
                          <a:spcPts val="0"/>
                        </a:spcBef>
                        <a:spcAft>
                          <a:spcPts val="0"/>
                        </a:spcAft>
                        <a:buClrTx/>
                        <a:buSzTx/>
                        <a:buFontTx/>
                        <a:buNone/>
                        <a:tabLst/>
                        <a:defRPr/>
                      </a:pPr>
                      <a:endParaRPr lang="en-US" sz="1300" b="1" u="none" strike="noStrike" dirty="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endParaRPr lang="en-US" sz="1300" b="1" u="none" strike="noStrike" dirty="0">
                        <a:solidFill>
                          <a:schemeClr val="tx1"/>
                        </a:solidFill>
                        <a:effectLst/>
                        <a:latin typeface="Arial Narrow" panose="020B0606020202030204" pitchFamily="34" charset="0"/>
                      </a:endParaRPr>
                    </a:p>
                    <a:p>
                      <a:pPr algn="l" fontAlgn="t"/>
                      <a:r>
                        <a:rPr lang="en-US" sz="1300" b="0" i="0" u="none" strike="noStrike" kern="1200" dirty="0">
                          <a:solidFill>
                            <a:srgbClr val="000000"/>
                          </a:solidFill>
                          <a:effectLst/>
                          <a:latin typeface="Arial Narrow" panose="020B0606020202030204" pitchFamily="34" charset="0"/>
                          <a:ea typeface="+mn-ea"/>
                          <a:cs typeface="+mn-cs"/>
                        </a:rPr>
                        <a:t>LMN:  97%</a:t>
                      </a:r>
                    </a:p>
                    <a:p>
                      <a:pPr algn="l" fontAlgn="t"/>
                      <a:r>
                        <a:rPr lang="en-US" sz="1300" b="0" i="0" u="none" strike="noStrike" kern="1200" dirty="0">
                          <a:solidFill>
                            <a:srgbClr val="000000"/>
                          </a:solidFill>
                          <a:effectLst/>
                          <a:latin typeface="Arial Narrow" panose="020B0606020202030204" pitchFamily="34" charset="0"/>
                          <a:ea typeface="+mn-ea"/>
                          <a:cs typeface="+mn-cs"/>
                        </a:rPr>
                        <a:t>FSNC:97%</a:t>
                      </a:r>
                    </a:p>
                    <a:p>
                      <a:pPr algn="l" fontAlgn="t"/>
                      <a:r>
                        <a:rPr lang="en-US" sz="1300" b="0" i="0" u="none" strike="noStrike" kern="1200" dirty="0">
                          <a:solidFill>
                            <a:srgbClr val="000000"/>
                          </a:solidFill>
                          <a:effectLst/>
                          <a:latin typeface="Arial Narrow" panose="020B0606020202030204" pitchFamily="34" charset="0"/>
                          <a:ea typeface="+mn-ea"/>
                          <a:cs typeface="+mn-cs"/>
                        </a:rPr>
                        <a:t>KZN: 97%</a:t>
                      </a:r>
                    </a:p>
                    <a:p>
                      <a:pPr algn="l" fontAlgn="t"/>
                      <a:r>
                        <a:rPr lang="en-US" sz="1300" b="0" i="0" u="none" strike="noStrike" kern="1200" dirty="0">
                          <a:solidFill>
                            <a:srgbClr val="000000"/>
                          </a:solidFill>
                          <a:effectLst/>
                          <a:latin typeface="Arial Narrow" panose="020B0606020202030204" pitchFamily="34" charset="0"/>
                          <a:ea typeface="+mn-ea"/>
                          <a:cs typeface="+mn-cs"/>
                        </a:rPr>
                        <a:t>WC: 97%</a:t>
                      </a:r>
                    </a:p>
                    <a:p>
                      <a:pPr algn="l" fontAlgn="t"/>
                      <a:r>
                        <a:rPr lang="en-US" sz="1300" b="0" i="0" u="none" strike="noStrike" kern="1200" dirty="0">
                          <a:solidFill>
                            <a:srgbClr val="000000"/>
                          </a:solidFill>
                          <a:effectLst/>
                          <a:latin typeface="Arial Narrow" panose="020B0606020202030204" pitchFamily="34" charset="0"/>
                          <a:ea typeface="+mn-ea"/>
                          <a:cs typeface="+mn-cs"/>
                        </a:rPr>
                        <a:t>GP: 97%</a:t>
                      </a:r>
                    </a:p>
                    <a:p>
                      <a:pPr algn="l" fontAlgn="t"/>
                      <a:r>
                        <a:rPr lang="en-US" sz="1300" b="0" i="0" u="none" strike="noStrike" kern="1200" dirty="0">
                          <a:solidFill>
                            <a:srgbClr val="000000"/>
                          </a:solidFill>
                          <a:effectLst/>
                          <a:latin typeface="Arial Narrow" panose="020B0606020202030204" pitchFamily="34" charset="0"/>
                          <a:ea typeface="+mn-ea"/>
                          <a:cs typeface="+mn-cs"/>
                        </a:rPr>
                        <a:t>EC: 97%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99.37%</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(7 516/7 564)</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ZA" sz="13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LMN (968/973) 99.49%</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FS/NC (740/748</a:t>
                      </a:r>
                      <a:r>
                        <a:rPr kumimoji="0" lang="en-US" sz="13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 98.93%</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KZN  ( 1 349/1 352</a:t>
                      </a:r>
                      <a:r>
                        <a:rPr kumimoji="0" lang="en-US" sz="13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 99.78%</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WC  (2 001/2 024</a:t>
                      </a:r>
                      <a:r>
                        <a:rPr kumimoji="0" lang="en-US" sz="13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 98.86%</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GP  (1 109/1 116</a:t>
                      </a:r>
                      <a:r>
                        <a:rPr kumimoji="0" lang="en-US" sz="13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 99.37%</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EC (1 350/1 351</a:t>
                      </a:r>
                      <a:r>
                        <a:rPr kumimoji="0" lang="en-US" sz="13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 99.93%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300" b="1" i="0" u="none" strike="noStrike" kern="1200" cap="none" spc="0" normalizeH="0" baseline="0" dirty="0">
                          <a:ln>
                            <a:noFill/>
                          </a:ln>
                          <a:solidFill>
                            <a:schemeClr val="tx1"/>
                          </a:solidFill>
                          <a:effectLst/>
                          <a:uLnTx/>
                          <a:uFillTx/>
                          <a:latin typeface="Arial Narrow" panose="020B0606020202030204" pitchFamily="34" charset="0"/>
                          <a:ea typeface="+mn-ea"/>
                          <a:cs typeface="+mn-cs"/>
                        </a:rPr>
                        <a:t>2.37%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300" b="0" i="0" u="none" strike="noStrike" dirty="0">
                          <a:solidFill>
                            <a:srgbClr val="000000"/>
                          </a:solidFill>
                          <a:effectLst/>
                          <a:latin typeface="Arial Narrow" panose="020B0606020202030204" pitchFamily="34" charset="0"/>
                        </a:rPr>
                        <a:t>Physical monitoring of high risk probationers was done as prescribed within </a:t>
                      </a:r>
                    </a:p>
                    <a:p>
                      <a:endParaRPr lang="en-US" sz="1300" b="0" i="0" u="none" strike="noStrike" dirty="0">
                        <a:solidFill>
                          <a:srgbClr val="000000"/>
                        </a:solidFill>
                        <a:effectLst/>
                        <a:latin typeface="Arial Narrow" panose="020B0606020202030204" pitchFamily="34" charset="0"/>
                      </a:endParaRPr>
                    </a:p>
                    <a:p>
                      <a:r>
                        <a:rPr lang="en-US" sz="1300" b="0" i="0" u="none" strike="noStrike" dirty="0">
                          <a:solidFill>
                            <a:srgbClr val="000000"/>
                          </a:solidFill>
                          <a:effectLst/>
                          <a:latin typeface="Arial Narrow" panose="020B0606020202030204" pitchFamily="34" charset="0"/>
                        </a:rPr>
                        <a:t>The Protocols and the lockdown regulations contributed to their compliance with conditions.</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n/a</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Title 3"/>
          <p:cNvSpPr>
            <a:spLocks noGrp="1"/>
          </p:cNvSpPr>
          <p:nvPr>
            <p:ph type="title" idx="4294967295"/>
          </p:nvPr>
        </p:nvSpPr>
        <p:spPr>
          <a:xfrm>
            <a:off x="84510" y="1"/>
            <a:ext cx="9059489" cy="932328"/>
          </a:xfrm>
          <a:prstGeom prst="rect">
            <a:avLst/>
          </a:prstGeom>
        </p:spPr>
        <p:txBody>
          <a:bodyPr anchor="ctr"/>
          <a:lstStyle/>
          <a:p>
            <a:pPr lvl="0" algn="ctr"/>
            <a:r>
              <a:rPr lang="en-US" sz="3200" kern="1200" dirty="0">
                <a:solidFill>
                  <a:schemeClr val="bg1"/>
                </a:solidFill>
                <a:latin typeface="Arial Black" panose="020B0A04020102020204" pitchFamily="34" charset="0"/>
              </a:rPr>
              <a:t>MTSF INDICATORS FOR Q1</a:t>
            </a:r>
          </a:p>
        </p:txBody>
      </p:sp>
    </p:spTree>
    <p:extLst>
      <p:ext uri="{BB962C8B-B14F-4D97-AF65-F5344CB8AC3E}">
        <p14:creationId xmlns:p14="http://schemas.microsoft.com/office/powerpoint/2010/main" val="114286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02019" y="1184045"/>
          <a:ext cx="8775004" cy="3535702"/>
        </p:xfrm>
        <a:graphic>
          <a:graphicData uri="http://schemas.openxmlformats.org/drawingml/2006/table">
            <a:tbl>
              <a:tblPr firstRow="1" bandRow="1">
                <a:tableStyleId>{5C22544A-7EE6-4342-B048-85BDC9FD1C3A}</a:tableStyleId>
              </a:tblPr>
              <a:tblGrid>
                <a:gridCol w="1133722">
                  <a:extLst>
                    <a:ext uri="{9D8B030D-6E8A-4147-A177-3AD203B41FA5}">
                      <a16:colId xmlns:a16="http://schemas.microsoft.com/office/drawing/2014/main" val="20000"/>
                    </a:ext>
                  </a:extLst>
                </a:gridCol>
                <a:gridCol w="715696">
                  <a:extLst>
                    <a:ext uri="{9D8B030D-6E8A-4147-A177-3AD203B41FA5}">
                      <a16:colId xmlns:a16="http://schemas.microsoft.com/office/drawing/2014/main" val="20001"/>
                    </a:ext>
                  </a:extLst>
                </a:gridCol>
                <a:gridCol w="2369488">
                  <a:extLst>
                    <a:ext uri="{9D8B030D-6E8A-4147-A177-3AD203B41FA5}">
                      <a16:colId xmlns:a16="http://schemas.microsoft.com/office/drawing/2014/main" val="20002"/>
                    </a:ext>
                  </a:extLst>
                </a:gridCol>
                <a:gridCol w="938254">
                  <a:extLst>
                    <a:ext uri="{9D8B030D-6E8A-4147-A177-3AD203B41FA5}">
                      <a16:colId xmlns:a16="http://schemas.microsoft.com/office/drawing/2014/main" val="20003"/>
                    </a:ext>
                  </a:extLst>
                </a:gridCol>
                <a:gridCol w="1812898">
                  <a:extLst>
                    <a:ext uri="{9D8B030D-6E8A-4147-A177-3AD203B41FA5}">
                      <a16:colId xmlns:a16="http://schemas.microsoft.com/office/drawing/2014/main" val="20004"/>
                    </a:ext>
                  </a:extLst>
                </a:gridCol>
                <a:gridCol w="1804946">
                  <a:extLst>
                    <a:ext uri="{9D8B030D-6E8A-4147-A177-3AD203B41FA5}">
                      <a16:colId xmlns:a16="http://schemas.microsoft.com/office/drawing/2014/main" val="20005"/>
                    </a:ext>
                  </a:extLst>
                </a:gridCol>
              </a:tblGrid>
              <a:tr h="967484">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2568218">
                <a:tc>
                  <a:txBody>
                    <a:bodyPr/>
                    <a:lstStyle/>
                    <a:p>
                      <a:pPr algn="l" fontAlgn="t"/>
                      <a:r>
                        <a:rPr lang="en-US" sz="1400" b="1" i="0" u="none" strike="noStrike" kern="1200" dirty="0">
                          <a:solidFill>
                            <a:schemeClr val="tx1"/>
                          </a:solidFill>
                          <a:effectLst/>
                          <a:latin typeface="Arial Narrow" panose="020B0606020202030204" pitchFamily="34" charset="0"/>
                          <a:ea typeface="+mn-ea"/>
                          <a:cs typeface="+mn-cs"/>
                        </a:rPr>
                        <a:t>Percentage increase of victims participating in Restorative Justice </a:t>
                      </a:r>
                      <a:r>
                        <a:rPr lang="en-US" sz="1400" b="1" i="0" u="none" strike="noStrike" kern="1200" dirty="0" err="1">
                          <a:solidFill>
                            <a:schemeClr val="tx1"/>
                          </a:solidFill>
                          <a:effectLst/>
                          <a:latin typeface="Arial Narrow" panose="020B0606020202030204" pitchFamily="34" charset="0"/>
                          <a:ea typeface="+mn-ea"/>
                          <a:cs typeface="+mn-cs"/>
                        </a:rPr>
                        <a:t>Programme</a:t>
                      </a:r>
                      <a:endParaRPr lang="en-US" sz="1400" b="1"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Arial Narrow" panose="020B0606020202030204" pitchFamily="34" charset="0"/>
                        </a:rPr>
                        <a:t>7%</a:t>
                      </a:r>
                    </a:p>
                    <a:p>
                      <a:pPr algn="l" fontAlgn="t"/>
                      <a:endParaRPr lang="en-US" sz="1400" b="1"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p>
                      <a:pPr algn="l" fontAlgn="t"/>
                      <a:endParaRPr lang="en-US" sz="1400" b="1"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p>
                      <a:pPr algn="l" fontAlgn="t"/>
                      <a:r>
                        <a:rPr lang="en-US" sz="1400" b="0" i="0" u="none" strike="noStrike" kern="1200" dirty="0">
                          <a:solidFill>
                            <a:srgbClr val="000000"/>
                          </a:solidFill>
                          <a:effectLst/>
                          <a:latin typeface="Arial Narrow" panose="020B0606020202030204" pitchFamily="34" charset="0"/>
                          <a:ea typeface="+mn-ea"/>
                          <a:cs typeface="+mn-cs"/>
                        </a:rPr>
                        <a:t>LMN:  7%</a:t>
                      </a:r>
                    </a:p>
                    <a:p>
                      <a:pPr algn="l" fontAlgn="t"/>
                      <a:r>
                        <a:rPr lang="en-US" sz="1400" b="0" i="0" u="none" strike="noStrike" kern="1200" dirty="0">
                          <a:solidFill>
                            <a:srgbClr val="000000"/>
                          </a:solidFill>
                          <a:effectLst/>
                          <a:latin typeface="Arial Narrow" panose="020B0606020202030204" pitchFamily="34" charset="0"/>
                          <a:ea typeface="+mn-ea"/>
                          <a:cs typeface="+mn-cs"/>
                        </a:rPr>
                        <a:t>FSNC:7%</a:t>
                      </a:r>
                    </a:p>
                    <a:p>
                      <a:pPr algn="l" fontAlgn="t"/>
                      <a:r>
                        <a:rPr lang="en-US" sz="1400" b="0" i="0" u="none" strike="noStrike" kern="1200" dirty="0">
                          <a:solidFill>
                            <a:srgbClr val="000000"/>
                          </a:solidFill>
                          <a:effectLst/>
                          <a:latin typeface="Arial Narrow" panose="020B0606020202030204" pitchFamily="34" charset="0"/>
                          <a:ea typeface="+mn-ea"/>
                          <a:cs typeface="+mn-cs"/>
                        </a:rPr>
                        <a:t>KZN: 7%</a:t>
                      </a:r>
                    </a:p>
                    <a:p>
                      <a:pPr algn="l" fontAlgn="t"/>
                      <a:r>
                        <a:rPr lang="en-US" sz="1400" b="0" i="0" u="none" strike="noStrike" kern="1200" dirty="0">
                          <a:solidFill>
                            <a:srgbClr val="000000"/>
                          </a:solidFill>
                          <a:effectLst/>
                          <a:latin typeface="Arial Narrow" panose="020B0606020202030204" pitchFamily="34" charset="0"/>
                          <a:ea typeface="+mn-ea"/>
                          <a:cs typeface="+mn-cs"/>
                        </a:rPr>
                        <a:t>WC: 7%</a:t>
                      </a:r>
                    </a:p>
                    <a:p>
                      <a:pPr algn="l" fontAlgn="t"/>
                      <a:r>
                        <a:rPr lang="en-US" sz="1400" b="0" i="0" u="none" strike="noStrike" kern="1200" dirty="0">
                          <a:solidFill>
                            <a:srgbClr val="000000"/>
                          </a:solidFill>
                          <a:effectLst/>
                          <a:latin typeface="Arial Narrow" panose="020B0606020202030204" pitchFamily="34" charset="0"/>
                          <a:ea typeface="+mn-ea"/>
                          <a:cs typeface="+mn-cs"/>
                        </a:rPr>
                        <a:t>GP:7%</a:t>
                      </a:r>
                    </a:p>
                    <a:p>
                      <a:pPr algn="l" fontAlgn="t"/>
                      <a:r>
                        <a:rPr lang="en-US" sz="1400" b="0" i="0" u="none" strike="noStrike" kern="1200" dirty="0">
                          <a:solidFill>
                            <a:srgbClr val="000000"/>
                          </a:solidFill>
                          <a:effectLst/>
                          <a:latin typeface="Arial Narrow" panose="020B0606020202030204" pitchFamily="34" charset="0"/>
                          <a:ea typeface="+mn-ea"/>
                          <a:cs typeface="+mn-cs"/>
                        </a:rPr>
                        <a:t>EC: 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Narrow" panose="020B0606020202030204" pitchFamily="34" charset="0"/>
                        </a:rPr>
                        <a:t>-84.94%</a:t>
                      </a:r>
                      <a:endParaRPr lang="en-US" sz="1400" b="0" i="0" u="none" strike="noStrike" dirty="0">
                        <a:solidFill>
                          <a:srgbClr val="000000"/>
                        </a:solidFill>
                        <a:effectLst/>
                        <a:latin typeface="Arial Narrow" panose="020B0606020202030204" pitchFamily="34" charset="0"/>
                      </a:endParaRPr>
                    </a:p>
                    <a:p>
                      <a:pPr algn="l" fontAlgn="t"/>
                      <a:r>
                        <a:rPr lang="en-US" sz="1400" b="0" i="0" u="none" strike="noStrike" dirty="0">
                          <a:solidFill>
                            <a:srgbClr val="000000"/>
                          </a:solidFill>
                          <a:effectLst/>
                          <a:latin typeface="Arial Narrow" panose="020B0606020202030204" pitchFamily="34" charset="0"/>
                        </a:rPr>
                        <a:t>(-3 948/4</a:t>
                      </a:r>
                      <a:r>
                        <a:rPr lang="en-US" sz="1400" b="0" i="0" u="none" strike="noStrike" baseline="0" dirty="0">
                          <a:solidFill>
                            <a:srgbClr val="000000"/>
                          </a:solidFill>
                          <a:effectLst/>
                          <a:latin typeface="Arial Narrow" panose="020B0606020202030204" pitchFamily="34" charset="0"/>
                        </a:rPr>
                        <a:t> 594</a:t>
                      </a:r>
                      <a:r>
                        <a:rPr lang="en-US" sz="1400" b="0" i="0" u="none" strike="noStrike" dirty="0">
                          <a:solidFill>
                            <a:srgbClr val="000000"/>
                          </a:solidFill>
                          <a:effectLst/>
                          <a:latin typeface="Arial Narrow" panose="020B0606020202030204" pitchFamily="34" charset="0"/>
                        </a:rPr>
                        <a:t>)</a:t>
                      </a:r>
                    </a:p>
                    <a:p>
                      <a:pPr algn="l" fontAlgn="t"/>
                      <a:endParaRPr lang="en-US" sz="1400" b="1" i="0" u="none" strike="noStrike" dirty="0">
                        <a:solidFill>
                          <a:srgbClr val="000000"/>
                        </a:solidFill>
                        <a:effectLst/>
                        <a:latin typeface="Arial Narrow" panose="020B0606020202030204" pitchFamily="34" charset="0"/>
                      </a:endParaRPr>
                    </a:p>
                    <a:p>
                      <a:pPr algn="l" fontAlgn="t"/>
                      <a:r>
                        <a:rPr lang="en-US" sz="1400" b="0" i="0" u="none" strike="noStrike" dirty="0">
                          <a:solidFill>
                            <a:srgbClr val="000000"/>
                          </a:solidFill>
                          <a:effectLst/>
                          <a:latin typeface="Arial Narrow" panose="020B0606020202030204" pitchFamily="34" charset="0"/>
                        </a:rPr>
                        <a:t>LMN:</a:t>
                      </a:r>
                      <a:r>
                        <a:rPr lang="en-US" sz="1400" b="0" i="0" u="none" strike="noStrike" baseline="0" dirty="0">
                          <a:solidFill>
                            <a:srgbClr val="000000"/>
                          </a:solidFill>
                          <a:effectLst/>
                          <a:latin typeface="Arial Narrow" panose="020B0606020202030204" pitchFamily="34" charset="0"/>
                        </a:rPr>
                        <a:t> </a:t>
                      </a:r>
                      <a:r>
                        <a:rPr lang="en-US" sz="1400" b="0" i="0" u="none" strike="noStrike" dirty="0">
                          <a:solidFill>
                            <a:srgbClr val="000000"/>
                          </a:solidFill>
                          <a:effectLst/>
                          <a:latin typeface="Arial Narrow" panose="020B0606020202030204" pitchFamily="34" charset="0"/>
                        </a:rPr>
                        <a:t>(-300/507)</a:t>
                      </a:r>
                      <a:r>
                        <a:rPr lang="en-US" sz="1400" b="0" i="0" u="none" strike="noStrike" baseline="0" dirty="0">
                          <a:solidFill>
                            <a:srgbClr val="000000"/>
                          </a:solidFill>
                          <a:effectLst/>
                          <a:latin typeface="Arial Narrow" panose="020B0606020202030204" pitchFamily="34" charset="0"/>
                        </a:rPr>
                        <a:t> -59.17</a:t>
                      </a:r>
                      <a:r>
                        <a:rPr lang="en-US" sz="1400" b="0" i="0" u="none" strike="noStrike" dirty="0">
                          <a:solidFill>
                            <a:srgbClr val="000000"/>
                          </a:solidFill>
                          <a:effectLst/>
                          <a:latin typeface="Arial Narrow" panose="020B0606020202030204" pitchFamily="34" charset="0"/>
                        </a:rPr>
                        <a:t>%</a:t>
                      </a:r>
                    </a:p>
                    <a:p>
                      <a:pPr algn="l" fontAlgn="t"/>
                      <a:r>
                        <a:rPr lang="en-US" sz="1400" b="0" i="0" u="none" strike="noStrike" dirty="0">
                          <a:solidFill>
                            <a:srgbClr val="000000"/>
                          </a:solidFill>
                          <a:effectLst/>
                          <a:latin typeface="Arial Narrow" panose="020B0606020202030204" pitchFamily="34" charset="0"/>
                        </a:rPr>
                        <a:t>FSNC: (-1 221/1 319</a:t>
                      </a:r>
                      <a:r>
                        <a:rPr lang="en-US" sz="1400" b="0" i="0" u="none" strike="noStrike" baseline="0" dirty="0">
                          <a:solidFill>
                            <a:srgbClr val="000000"/>
                          </a:solidFill>
                          <a:effectLst/>
                          <a:latin typeface="Arial Narrow" panose="020B0606020202030204" pitchFamily="34" charset="0"/>
                        </a:rPr>
                        <a:t> )-92.57</a:t>
                      </a:r>
                      <a:r>
                        <a:rPr lang="en-US" sz="1400" b="0" i="0" u="none" strike="noStrike" dirty="0">
                          <a:solidFill>
                            <a:srgbClr val="000000"/>
                          </a:solidFill>
                          <a:effectLst/>
                          <a:latin typeface="Arial Narrow" panose="020B0606020202030204" pitchFamily="34" charset="0"/>
                        </a:rPr>
                        <a:t>%</a:t>
                      </a:r>
                    </a:p>
                    <a:p>
                      <a:pPr algn="l" fontAlgn="t"/>
                      <a:r>
                        <a:rPr lang="en-US" sz="1400" b="0" i="0" u="none" strike="noStrike" dirty="0">
                          <a:solidFill>
                            <a:srgbClr val="000000"/>
                          </a:solidFill>
                          <a:effectLst/>
                          <a:latin typeface="Arial Narrow" panose="020B0606020202030204" pitchFamily="34" charset="0"/>
                        </a:rPr>
                        <a:t>KZN: (-703/727</a:t>
                      </a:r>
                      <a:r>
                        <a:rPr lang="en-US" sz="1400" b="0" i="0" u="none" strike="noStrike" dirty="0">
                          <a:solidFill>
                            <a:schemeClr val="tx1"/>
                          </a:solidFill>
                          <a:effectLst/>
                          <a:latin typeface="Arial Narrow" panose="020B0606020202030204" pitchFamily="34" charset="0"/>
                        </a:rPr>
                        <a:t>)</a:t>
                      </a:r>
                      <a:r>
                        <a:rPr lang="en-US" sz="1400" b="0" i="0" u="none" strike="noStrike" baseline="0" dirty="0">
                          <a:solidFill>
                            <a:schemeClr val="tx1"/>
                          </a:solidFill>
                          <a:effectLst/>
                          <a:latin typeface="Arial Narrow" panose="020B0606020202030204" pitchFamily="34" charset="0"/>
                        </a:rPr>
                        <a:t> -96.70</a:t>
                      </a:r>
                      <a:r>
                        <a:rPr lang="en-US" sz="1400" b="0" i="0" u="none" strike="noStrike" dirty="0">
                          <a:solidFill>
                            <a:schemeClr val="tx1"/>
                          </a:solidFill>
                          <a:effectLst/>
                          <a:latin typeface="Arial Narrow" panose="020B0606020202030204" pitchFamily="34" charset="0"/>
                        </a:rPr>
                        <a:t>%</a:t>
                      </a:r>
                    </a:p>
                    <a:p>
                      <a:pPr algn="l" fontAlgn="t"/>
                      <a:r>
                        <a:rPr lang="en-US" sz="1400" b="0" i="0" u="none" strike="noStrike" dirty="0">
                          <a:solidFill>
                            <a:schemeClr val="tx1"/>
                          </a:solidFill>
                          <a:effectLst/>
                          <a:latin typeface="Arial Narrow" panose="020B0606020202030204" pitchFamily="34" charset="0"/>
                        </a:rPr>
                        <a:t>WC:</a:t>
                      </a:r>
                      <a:r>
                        <a:rPr lang="en-US" sz="1400" b="0" i="0" u="none" strike="noStrike" baseline="0" dirty="0">
                          <a:solidFill>
                            <a:schemeClr val="tx1"/>
                          </a:solidFill>
                          <a:effectLst/>
                          <a:latin typeface="Arial Narrow" panose="020B0606020202030204" pitchFamily="34" charset="0"/>
                        </a:rPr>
                        <a:t> </a:t>
                      </a:r>
                      <a:r>
                        <a:rPr lang="en-US" sz="1400" b="0" i="0" u="none" strike="noStrike" dirty="0">
                          <a:solidFill>
                            <a:schemeClr val="tx1"/>
                          </a:solidFill>
                          <a:effectLst/>
                          <a:latin typeface="Arial Narrow" panose="020B0606020202030204" pitchFamily="34" charset="0"/>
                        </a:rPr>
                        <a:t>(-413/416)</a:t>
                      </a:r>
                      <a:r>
                        <a:rPr lang="en-US" sz="1400" b="0" i="0" u="none" strike="noStrike" baseline="0" dirty="0">
                          <a:solidFill>
                            <a:schemeClr val="tx1"/>
                          </a:solidFill>
                          <a:effectLst/>
                          <a:latin typeface="Arial Narrow" panose="020B0606020202030204" pitchFamily="34" charset="0"/>
                        </a:rPr>
                        <a:t> -99.28</a:t>
                      </a:r>
                      <a:r>
                        <a:rPr lang="en-US" sz="1400" b="0" i="0" u="none" strike="noStrike" dirty="0">
                          <a:solidFill>
                            <a:schemeClr val="tx1"/>
                          </a:solidFill>
                          <a:effectLst/>
                          <a:latin typeface="Arial Narrow" panose="020B0606020202030204" pitchFamily="34" charset="0"/>
                        </a:rPr>
                        <a:t>%</a:t>
                      </a:r>
                    </a:p>
                    <a:p>
                      <a:pPr algn="l" fontAlgn="t"/>
                      <a:r>
                        <a:rPr lang="en-US" sz="1400" b="0" i="0" u="none" strike="noStrike" dirty="0">
                          <a:solidFill>
                            <a:srgbClr val="000000"/>
                          </a:solidFill>
                          <a:effectLst/>
                          <a:latin typeface="Arial Narrow" panose="020B0606020202030204" pitchFamily="34" charset="0"/>
                        </a:rPr>
                        <a:t>GP:</a:t>
                      </a:r>
                      <a:r>
                        <a:rPr lang="en-US" sz="1400" b="0" i="0" u="none" strike="noStrike" baseline="0" dirty="0">
                          <a:solidFill>
                            <a:srgbClr val="000000"/>
                          </a:solidFill>
                          <a:effectLst/>
                          <a:latin typeface="Arial Narrow" panose="020B0606020202030204" pitchFamily="34" charset="0"/>
                        </a:rPr>
                        <a:t> </a:t>
                      </a:r>
                      <a:r>
                        <a:rPr lang="en-US" sz="1400" b="0" i="0" u="none" strike="noStrike" dirty="0">
                          <a:solidFill>
                            <a:srgbClr val="000000"/>
                          </a:solidFill>
                          <a:effectLst/>
                          <a:latin typeface="Arial Narrow" panose="020B0606020202030204" pitchFamily="34" charset="0"/>
                        </a:rPr>
                        <a:t>(-885/906)</a:t>
                      </a:r>
                      <a:r>
                        <a:rPr lang="en-US" sz="1400" b="0" i="0" u="none" strike="noStrike" baseline="0" dirty="0">
                          <a:solidFill>
                            <a:srgbClr val="000000"/>
                          </a:solidFill>
                          <a:effectLst/>
                          <a:latin typeface="Arial Narrow" panose="020B0606020202030204" pitchFamily="34" charset="0"/>
                        </a:rPr>
                        <a:t> -97.68</a:t>
                      </a:r>
                      <a:r>
                        <a:rPr lang="en-US" sz="1400" b="0" i="0" u="none" strike="noStrike" dirty="0">
                          <a:solidFill>
                            <a:srgbClr val="000000"/>
                          </a:solidFill>
                          <a:effectLst/>
                          <a:latin typeface="Arial Narrow" panose="020B0606020202030204" pitchFamily="34" charset="0"/>
                        </a:rPr>
                        <a:t>%</a:t>
                      </a:r>
                    </a:p>
                    <a:p>
                      <a:pPr algn="l" fontAlgn="t"/>
                      <a:r>
                        <a:rPr lang="en-US" sz="1400" b="0" i="0" u="none" strike="noStrike" dirty="0">
                          <a:solidFill>
                            <a:srgbClr val="000000"/>
                          </a:solidFill>
                          <a:effectLst/>
                          <a:latin typeface="Arial Narrow" panose="020B0606020202030204" pitchFamily="34" charset="0"/>
                        </a:rPr>
                        <a:t>EC:</a:t>
                      </a:r>
                      <a:r>
                        <a:rPr lang="en-US" sz="1400" b="0" i="0" u="none" strike="noStrike" baseline="0" dirty="0">
                          <a:solidFill>
                            <a:srgbClr val="000000"/>
                          </a:solidFill>
                          <a:effectLst/>
                          <a:latin typeface="Arial Narrow" panose="020B0606020202030204" pitchFamily="34" charset="0"/>
                        </a:rPr>
                        <a:t> </a:t>
                      </a:r>
                      <a:r>
                        <a:rPr lang="en-US" sz="1400" b="0" i="0" u="none" strike="noStrike" dirty="0">
                          <a:solidFill>
                            <a:srgbClr val="000000"/>
                          </a:solidFill>
                          <a:effectLst/>
                          <a:latin typeface="Arial Narrow" panose="020B0606020202030204" pitchFamily="34" charset="0"/>
                        </a:rPr>
                        <a:t>(-426/719)</a:t>
                      </a:r>
                      <a:r>
                        <a:rPr lang="en-US" sz="1400" b="0" i="0" u="none" strike="noStrike" baseline="0" dirty="0">
                          <a:solidFill>
                            <a:srgbClr val="000000"/>
                          </a:solidFill>
                          <a:effectLst/>
                          <a:latin typeface="Arial Narrow" panose="020B0606020202030204" pitchFamily="34" charset="0"/>
                        </a:rPr>
                        <a:t> -59.25</a:t>
                      </a:r>
                      <a:r>
                        <a:rPr lang="en-US" sz="1400" b="0" i="0" u="none" strike="noStrike" dirty="0">
                          <a:solidFill>
                            <a:srgbClr val="000000"/>
                          </a:solidFill>
                          <a:effectLst/>
                          <a:latin typeface="Arial Narrow" panose="020B0606020202030204" pitchFamily="34" charset="0"/>
                        </a:rPr>
                        <a: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-77.94%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a:solidFill>
                            <a:srgbClr val="000000"/>
                          </a:solidFill>
                          <a:effectLst/>
                          <a:latin typeface="Arial Narrow" panose="020B0606020202030204" pitchFamily="34" charset="0"/>
                          <a:ea typeface="+mn-ea"/>
                          <a:cs typeface="+mn-cs"/>
                        </a:rPr>
                        <a:t>Due to COVID-19  Regulations Restorative Justice programmes and </a:t>
                      </a:r>
                      <a:r>
                        <a:rPr lang="en-US" sz="1400" b="0" i="0" u="none" strike="noStrike" kern="1200" dirty="0" err="1">
                          <a:solidFill>
                            <a:srgbClr val="000000"/>
                          </a:solidFill>
                          <a:effectLst/>
                          <a:latin typeface="Arial Narrow" panose="020B0606020202030204" pitchFamily="34" charset="0"/>
                          <a:ea typeface="+mn-ea"/>
                          <a:cs typeface="+mn-cs"/>
                        </a:rPr>
                        <a:t>Imbizos</a:t>
                      </a:r>
                      <a:r>
                        <a:rPr lang="en-US" sz="1400" b="0" i="0" u="none" strike="noStrike" kern="1200" dirty="0">
                          <a:solidFill>
                            <a:srgbClr val="000000"/>
                          </a:solidFill>
                          <a:effectLst/>
                          <a:latin typeface="Arial Narrow" panose="020B0606020202030204" pitchFamily="34" charset="0"/>
                          <a:ea typeface="+mn-ea"/>
                          <a:cs typeface="+mn-cs"/>
                        </a:rPr>
                        <a:t> remained suspended  and contact sessions with parolees/ probationers could not be conducted  effectively</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a:solidFill>
                            <a:srgbClr val="000000"/>
                          </a:solidFill>
                          <a:effectLst/>
                          <a:latin typeface="Arial Narrow" panose="020B0606020202030204" pitchFamily="34" charset="0"/>
                          <a:ea typeface="+mn-ea"/>
                          <a:cs typeface="+mn-cs"/>
                        </a:rPr>
                        <a:t>Restorative Justice  processes will resume under lockdown level 2. </a:t>
                      </a:r>
                      <a:endParaRPr lang="en-ZA" sz="1400" b="0" i="0" u="none" strike="noStrike" kern="1200" dirty="0">
                        <a:solidFill>
                          <a:srgbClr val="000000"/>
                        </a:solidFill>
                        <a:effectLst/>
                        <a:latin typeface="Arial Narrow" panose="020B0606020202030204" pitchFamily="34" charset="0"/>
                        <a:ea typeface="+mn-ea"/>
                        <a:cs typeface="+mn-cs"/>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3"/>
          <p:cNvSpPr txBox="1">
            <a:spLocks/>
          </p:cNvSpPr>
          <p:nvPr/>
        </p:nvSpPr>
        <p:spPr>
          <a:xfrm>
            <a:off x="84510" y="1"/>
            <a:ext cx="9059489" cy="932328"/>
          </a:xfrm>
          <a:prstGeom prst="rect">
            <a:avLst/>
          </a:prstGeom>
        </p:spPr>
        <p:txBody>
          <a:bodyPr anchor="ctr"/>
          <a:lst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sz="3200" dirty="0">
                <a:solidFill>
                  <a:prstClr val="white"/>
                </a:solidFill>
                <a:latin typeface="Arial Black" panose="020B0A04020102020204" pitchFamily="34" charset="0"/>
              </a:rPr>
              <a:t>MTSF INDICATORS FOR Q1</a:t>
            </a:r>
          </a:p>
        </p:txBody>
      </p:sp>
    </p:spTree>
    <p:extLst>
      <p:ext uri="{BB962C8B-B14F-4D97-AF65-F5344CB8AC3E}">
        <p14:creationId xmlns:p14="http://schemas.microsoft.com/office/powerpoint/2010/main" val="752886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divot">
          <a:fgClr>
            <a:srgbClr val="92D050"/>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0D39BF-1365-4396-85E4-B282C97F2348}"/>
              </a:ext>
            </a:extLst>
          </p:cNvPr>
          <p:cNvSpPr/>
          <p:nvPr/>
        </p:nvSpPr>
        <p:spPr>
          <a:xfrm>
            <a:off x="0" y="1971520"/>
            <a:ext cx="9144000" cy="2915273"/>
          </a:xfrm>
          <a:prstGeom prst="rect">
            <a:avLst/>
          </a:prstGeom>
          <a:pattFill prst="dkUpDiag">
            <a:fgClr>
              <a:schemeClr val="tx2"/>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4354DE71-EDF1-454A-98CB-6A5B30AE1215}"/>
              </a:ext>
            </a:extLst>
          </p:cNvPr>
          <p:cNvSpPr/>
          <p:nvPr/>
        </p:nvSpPr>
        <p:spPr>
          <a:xfrm>
            <a:off x="647700" y="1628619"/>
            <a:ext cx="2962275" cy="360045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ight Triangle 5">
            <a:extLst>
              <a:ext uri="{FF2B5EF4-FFF2-40B4-BE49-F238E27FC236}">
                <a16:creationId xmlns:a16="http://schemas.microsoft.com/office/drawing/2014/main" id="{0F414CA8-9AAD-4C2C-A88A-8A74E8E805B8}"/>
              </a:ext>
            </a:extLst>
          </p:cNvPr>
          <p:cNvSpPr/>
          <p:nvPr/>
        </p:nvSpPr>
        <p:spPr>
          <a:xfrm flipV="1">
            <a:off x="3609975" y="4886481"/>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Triangle 8">
            <a:extLst>
              <a:ext uri="{FF2B5EF4-FFF2-40B4-BE49-F238E27FC236}">
                <a16:creationId xmlns:a16="http://schemas.microsoft.com/office/drawing/2014/main" id="{2C375972-9C28-4C3B-94C7-BDAC3A5EB1C4}"/>
              </a:ext>
            </a:extLst>
          </p:cNvPr>
          <p:cNvSpPr/>
          <p:nvPr/>
        </p:nvSpPr>
        <p:spPr>
          <a:xfrm>
            <a:off x="3609975" y="1628619"/>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a:extLst>
              <a:ext uri="{FF2B5EF4-FFF2-40B4-BE49-F238E27FC236}">
                <a16:creationId xmlns:a16="http://schemas.microsoft.com/office/drawing/2014/main" id="{E32DB6D3-732C-4FB9-AA9C-FCB2162A76E6}"/>
              </a:ext>
            </a:extLst>
          </p:cNvPr>
          <p:cNvSpPr txBox="1"/>
          <p:nvPr/>
        </p:nvSpPr>
        <p:spPr>
          <a:xfrm>
            <a:off x="3981450" y="3672937"/>
            <a:ext cx="4791075" cy="461665"/>
          </a:xfrm>
          <a:prstGeom prst="rect">
            <a:avLst/>
          </a:prstGeom>
          <a:noFill/>
        </p:spPr>
        <p:txBody>
          <a:bodyPr wrap="square" lIns="0" tIns="0" rIns="0" bIns="0" rtlCol="0">
            <a:spAutoFit/>
          </a:bodyPr>
          <a:lstStyle/>
          <a:p>
            <a:r>
              <a:rPr lang="en-ZA" sz="3000" b="1" dirty="0">
                <a:solidFill>
                  <a:prstClr val="white"/>
                </a:solidFill>
                <a:latin typeface="Arial"/>
              </a:rPr>
              <a:t>Programme One</a:t>
            </a:r>
            <a:endParaRPr lang="id-ID" sz="3000" b="1" dirty="0">
              <a:solidFill>
                <a:prstClr val="white"/>
              </a:solidFill>
              <a:latin typeface="Arial"/>
            </a:endParaRPr>
          </a:p>
        </p:txBody>
      </p:sp>
      <p:sp>
        <p:nvSpPr>
          <p:cNvPr id="8" name="TextBox 7">
            <a:extLst>
              <a:ext uri="{FF2B5EF4-FFF2-40B4-BE49-F238E27FC236}">
                <a16:creationId xmlns:a16="http://schemas.microsoft.com/office/drawing/2014/main" id="{FBA01745-9969-4F40-88EA-CE12D0423906}"/>
              </a:ext>
            </a:extLst>
          </p:cNvPr>
          <p:cNvSpPr txBox="1"/>
          <p:nvPr/>
        </p:nvSpPr>
        <p:spPr>
          <a:xfrm>
            <a:off x="3981450" y="4127670"/>
            <a:ext cx="4791075" cy="323165"/>
          </a:xfrm>
          <a:prstGeom prst="rect">
            <a:avLst/>
          </a:prstGeom>
          <a:noFill/>
        </p:spPr>
        <p:txBody>
          <a:bodyPr wrap="square" lIns="0" tIns="0" rIns="0" bIns="0" rtlCol="0">
            <a:spAutoFit/>
          </a:bodyPr>
          <a:lstStyle/>
          <a:p>
            <a:r>
              <a:rPr lang="en-US" sz="2100" dirty="0">
                <a:solidFill>
                  <a:prstClr val="white"/>
                </a:solidFill>
                <a:latin typeface="Arial"/>
              </a:rPr>
              <a:t>Administration</a:t>
            </a:r>
            <a:endParaRPr lang="id-ID" sz="2100" dirty="0">
              <a:solidFill>
                <a:prstClr val="white"/>
              </a:solidFill>
              <a:latin typeface="Arial"/>
            </a:endParaRPr>
          </a:p>
        </p:txBody>
      </p:sp>
      <p:sp>
        <p:nvSpPr>
          <p:cNvPr id="2" name="Rectangle 1"/>
          <p:cNvSpPr/>
          <p:nvPr/>
        </p:nvSpPr>
        <p:spPr>
          <a:xfrm>
            <a:off x="825500" y="2204066"/>
            <a:ext cx="2667000" cy="2246769"/>
          </a:xfrm>
          <a:prstGeom prst="rect">
            <a:avLst/>
          </a:prstGeom>
        </p:spPr>
        <p:txBody>
          <a:bodyPr wrap="square">
            <a:spAutoFit/>
          </a:bodyPr>
          <a:lstStyle/>
          <a:p>
            <a:pPr defTabSz="914400" fontAlgn="auto">
              <a:spcBef>
                <a:spcPts val="0"/>
              </a:spcBef>
              <a:spcAft>
                <a:spcPts val="0"/>
              </a:spcAft>
            </a:pPr>
            <a:r>
              <a:rPr lang="en-ZA" sz="2800" dirty="0">
                <a:solidFill>
                  <a:prstClr val="white"/>
                </a:solidFill>
                <a:latin typeface="Century Gothic"/>
              </a:rPr>
              <a:t>2020/21</a:t>
            </a:r>
          </a:p>
          <a:p>
            <a:pPr defTabSz="914400" fontAlgn="auto">
              <a:spcBef>
                <a:spcPts val="0"/>
              </a:spcBef>
              <a:spcAft>
                <a:spcPts val="0"/>
              </a:spcAft>
            </a:pPr>
            <a:endParaRPr lang="en-ZA" sz="2800" dirty="0">
              <a:solidFill>
                <a:prstClr val="white"/>
              </a:solidFill>
              <a:latin typeface="Century Gothic"/>
            </a:endParaRPr>
          </a:p>
          <a:p>
            <a:pPr defTabSz="914400" fontAlgn="auto">
              <a:spcBef>
                <a:spcPts val="0"/>
              </a:spcBef>
              <a:spcAft>
                <a:spcPts val="0"/>
              </a:spcAft>
            </a:pPr>
            <a:r>
              <a:rPr lang="en-ZA" sz="2800" dirty="0">
                <a:solidFill>
                  <a:prstClr val="white"/>
                </a:solidFill>
                <a:latin typeface="Century Gothic"/>
              </a:rPr>
              <a:t>Quarter One Performance Report </a:t>
            </a:r>
            <a:endParaRPr lang="id-ID" sz="2800" b="1" dirty="0">
              <a:solidFill>
                <a:prstClr val="white"/>
              </a:solidFill>
              <a:latin typeface="Century Gothic"/>
            </a:endParaRPr>
          </a:p>
        </p:txBody>
      </p:sp>
    </p:spTree>
    <p:extLst>
      <p:ext uri="{BB962C8B-B14F-4D97-AF65-F5344CB8AC3E}">
        <p14:creationId xmlns:p14="http://schemas.microsoft.com/office/powerpoint/2010/main" val="356110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9549" y="923082"/>
          <a:ext cx="8680452" cy="4542217"/>
        </p:xfrm>
        <a:graphic>
          <a:graphicData uri="http://schemas.openxmlformats.org/drawingml/2006/table">
            <a:tbl>
              <a:tblPr firstRow="1" bandRow="1">
                <a:tableStyleId>{5C22544A-7EE6-4342-B048-85BDC9FD1C3A}</a:tableStyleId>
              </a:tblPr>
              <a:tblGrid>
                <a:gridCol w="1967834">
                  <a:extLst>
                    <a:ext uri="{9D8B030D-6E8A-4147-A177-3AD203B41FA5}">
                      <a16:colId xmlns:a16="http://schemas.microsoft.com/office/drawing/2014/main" val="20000"/>
                    </a:ext>
                  </a:extLst>
                </a:gridCol>
                <a:gridCol w="1194091">
                  <a:extLst>
                    <a:ext uri="{9D8B030D-6E8A-4147-A177-3AD203B41FA5}">
                      <a16:colId xmlns:a16="http://schemas.microsoft.com/office/drawing/2014/main" val="20001"/>
                    </a:ext>
                  </a:extLst>
                </a:gridCol>
                <a:gridCol w="1257935">
                  <a:extLst>
                    <a:ext uri="{9D8B030D-6E8A-4147-A177-3AD203B41FA5}">
                      <a16:colId xmlns:a16="http://schemas.microsoft.com/office/drawing/2014/main" val="20002"/>
                    </a:ext>
                  </a:extLst>
                </a:gridCol>
                <a:gridCol w="1533724">
                  <a:extLst>
                    <a:ext uri="{9D8B030D-6E8A-4147-A177-3AD203B41FA5}">
                      <a16:colId xmlns:a16="http://schemas.microsoft.com/office/drawing/2014/main" val="20003"/>
                    </a:ext>
                  </a:extLst>
                </a:gridCol>
                <a:gridCol w="1380030">
                  <a:extLst>
                    <a:ext uri="{9D8B030D-6E8A-4147-A177-3AD203B41FA5}">
                      <a16:colId xmlns:a16="http://schemas.microsoft.com/office/drawing/2014/main" val="20004"/>
                    </a:ext>
                  </a:extLst>
                </a:gridCol>
                <a:gridCol w="1346838">
                  <a:extLst>
                    <a:ext uri="{9D8B030D-6E8A-4147-A177-3AD203B41FA5}">
                      <a16:colId xmlns:a16="http://schemas.microsoft.com/office/drawing/2014/main" val="20005"/>
                    </a:ext>
                  </a:extLst>
                </a:gridCol>
              </a:tblGrid>
              <a:tr h="833584">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p>
                      <a:pPr marL="0" algn="l" defTabSz="914331" rtl="0" eaLnBrk="1" fontAlgn="t" latinLnBrk="0" hangingPunct="1"/>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919078">
                <a:tc>
                  <a:txBody>
                    <a:bodyPr/>
                    <a:lstStyle/>
                    <a:p>
                      <a:pPr algn="l" fontAlgn="t"/>
                      <a:r>
                        <a:rPr lang="en-US" sz="1400" b="1" i="0" u="none" strike="noStrike" dirty="0">
                          <a:solidFill>
                            <a:srgbClr val="000000"/>
                          </a:solidFill>
                          <a:effectLst/>
                          <a:latin typeface="Arial Narrow" panose="020B0606020202030204" pitchFamily="34" charset="0"/>
                        </a:rPr>
                        <a:t>Number of ethics, fraud prevention and anti-corruption awareness workshops conducted</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Arial Narrow" panose="020B0606020202030204" pitchFamily="34" charset="0"/>
                        </a:rPr>
                        <a:t>No</a:t>
                      </a:r>
                      <a:r>
                        <a:rPr lang="en-US" sz="1400" b="0" i="0" u="none" strike="noStrike" baseline="0" dirty="0">
                          <a:solidFill>
                            <a:srgbClr val="000000"/>
                          </a:solidFill>
                          <a:effectLst/>
                          <a:latin typeface="Arial Narrow" panose="020B0606020202030204" pitchFamily="34" charset="0"/>
                        </a:rPr>
                        <a:t> target </a:t>
                      </a:r>
                      <a:endParaRPr lang="en-US" sz="1400" b="0"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Arial Narrow" panose="020B0606020202030204" pitchFamily="34" charset="0"/>
                        </a:rPr>
                        <a:t>No</a:t>
                      </a:r>
                      <a:r>
                        <a:rPr lang="en-US" sz="1400" b="0" i="0" u="none" strike="noStrike" baseline="0" dirty="0">
                          <a:solidFill>
                            <a:srgbClr val="000000"/>
                          </a:solidFill>
                          <a:effectLst/>
                          <a:latin typeface="Arial Narrow" panose="020B0606020202030204" pitchFamily="34" charset="0"/>
                        </a:rPr>
                        <a:t> target </a:t>
                      </a:r>
                      <a:endParaRPr lang="en-US" sz="1400" b="0"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Narrow" panose="020B0606020202030204" pitchFamily="34" charset="0"/>
                        </a:rPr>
                        <a:t>No</a:t>
                      </a:r>
                      <a:r>
                        <a:rPr lang="en-US" sz="1400" b="0" i="0" u="none" strike="noStrike" baseline="0" dirty="0">
                          <a:solidFill>
                            <a:srgbClr val="000000"/>
                          </a:solidFill>
                          <a:effectLst/>
                          <a:latin typeface="Arial Narrow" panose="020B0606020202030204" pitchFamily="34" charset="0"/>
                        </a:rPr>
                        <a:t> target </a:t>
                      </a:r>
                      <a:endParaRPr lang="en-US" sz="1400" b="0" i="0" u="none" strike="noStrike" dirty="0">
                        <a:solidFill>
                          <a:srgbClr val="000000"/>
                        </a:solidFill>
                        <a:effectLst/>
                        <a:latin typeface="Arial Narrow" panose="020B0606020202030204" pitchFamily="34" charset="0"/>
                      </a:endParaRPr>
                    </a:p>
                    <a:p>
                      <a:pPr algn="l" fontAlgn="t"/>
                      <a:endParaRPr lang="en-US" sz="1400" b="0"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Arial Narrow" panose="020B0606020202030204" pitchFamily="34" charset="0"/>
                        </a:rPr>
                        <a:t>No</a:t>
                      </a:r>
                      <a:r>
                        <a:rPr lang="en-US" sz="1400" b="0" i="0" u="none" strike="noStrike" baseline="0" dirty="0">
                          <a:solidFill>
                            <a:srgbClr val="000000"/>
                          </a:solidFill>
                          <a:effectLst/>
                          <a:latin typeface="Arial Narrow" panose="020B0606020202030204" pitchFamily="34" charset="0"/>
                        </a:rPr>
                        <a:t> target </a:t>
                      </a:r>
                      <a:endParaRPr lang="en-US" sz="1400" b="0"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Arial Narrow" panose="020B0606020202030204" pitchFamily="34" charset="0"/>
                        </a:rPr>
                        <a:t>No</a:t>
                      </a:r>
                      <a:r>
                        <a:rPr lang="en-US" sz="1400" b="0" i="0" u="none" strike="noStrike" baseline="0" dirty="0">
                          <a:solidFill>
                            <a:srgbClr val="000000"/>
                          </a:solidFill>
                          <a:effectLst/>
                          <a:latin typeface="Arial Narrow" panose="020B0606020202030204" pitchFamily="34" charset="0"/>
                        </a:rPr>
                        <a:t> target </a:t>
                      </a:r>
                      <a:endParaRPr lang="en-US" sz="1400" b="0"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47547">
                <a:tc>
                  <a:txBody>
                    <a:bodyPr/>
                    <a:lstStyle/>
                    <a:p>
                      <a:pPr algn="l" fontAlgn="t"/>
                      <a:r>
                        <a:rPr lang="en-US" sz="1400" b="1" i="0" u="none" strike="noStrike" kern="1200" dirty="0">
                          <a:solidFill>
                            <a:srgbClr val="000000"/>
                          </a:solidFill>
                          <a:effectLst/>
                          <a:latin typeface="Arial Narrow" panose="020B0606020202030204" pitchFamily="34" charset="0"/>
                          <a:ea typeface="+mn-ea"/>
                          <a:cs typeface="+mn-cs"/>
                        </a:rPr>
                        <a:t>Percentage of investigations completed for reported allegations </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Arial Narrow" panose="020B0606020202030204" pitchFamily="34" charset="0"/>
                        </a:rPr>
                        <a:t>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400" b="0" i="0" u="none" strike="noStrike" kern="1200" dirty="0">
                          <a:solidFill>
                            <a:srgbClr val="000000"/>
                          </a:solidFill>
                          <a:effectLst/>
                          <a:latin typeface="Arial Narrow" panose="020B0606020202030204" pitchFamily="34" charset="0"/>
                          <a:ea typeface="+mn-ea"/>
                          <a:cs typeface="+mn-cs"/>
                        </a:rPr>
                        <a:t>2.50%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2121"/>
                    </a:solidFill>
                  </a:tcPr>
                </a:tc>
                <a:tc>
                  <a:txBody>
                    <a:bodyPr/>
                    <a:lstStyle/>
                    <a:p>
                      <a:pPr algn="l" fontAlgn="t"/>
                      <a:r>
                        <a:rPr lang="en-US" sz="1400" b="0" i="0" u="none" strike="noStrike" kern="1200" dirty="0">
                          <a:solidFill>
                            <a:srgbClr val="000000"/>
                          </a:solidFill>
                          <a:effectLst/>
                          <a:latin typeface="Arial Narrow" panose="020B0606020202030204" pitchFamily="34" charset="0"/>
                          <a:ea typeface="+mn-ea"/>
                          <a:cs typeface="+mn-cs"/>
                        </a:rPr>
                        <a:t>7.50%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400" b="0" i="0" u="none" strike="noStrike" baseline="0" dirty="0">
                          <a:solidFill>
                            <a:srgbClr val="000000"/>
                          </a:solidFill>
                          <a:effectLst/>
                          <a:latin typeface="Arial Narrow" panose="020B0606020202030204" pitchFamily="34" charset="0"/>
                        </a:rPr>
                        <a:t>Due to Covid-19 lockdown levels 5 &amp; 4 no investigation could be conducted as no travelling was permitted.</a:t>
                      </a:r>
                      <a:endParaRPr lang="en-US" sz="1400" b="0"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Arial Narrow" panose="020B0606020202030204" pitchFamily="34" charset="0"/>
                        </a:rPr>
                        <a:t>Performance will improve when the National Lockdown Regulations are eased.</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38088">
                <a:tc>
                  <a:txBody>
                    <a:bodyPr/>
                    <a:lstStyle/>
                    <a:p>
                      <a:pPr algn="l" fontAlgn="t"/>
                      <a:r>
                        <a:rPr lang="en-US" sz="1400" b="1" i="0" u="none" strike="noStrike" kern="1200" dirty="0">
                          <a:solidFill>
                            <a:srgbClr val="000000"/>
                          </a:solidFill>
                          <a:effectLst/>
                          <a:latin typeface="Arial Narrow" panose="020B0606020202030204" pitchFamily="34" charset="0"/>
                          <a:ea typeface="+mn-ea"/>
                          <a:cs typeface="+mn-cs"/>
                        </a:rPr>
                        <a:t>Percentage of officials charged and found guilty for corrupt activities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400" b="0" i="0" u="none" strike="noStrike" kern="1200" dirty="0">
                          <a:solidFill>
                            <a:srgbClr val="000000"/>
                          </a:solidFill>
                          <a:effectLst/>
                          <a:latin typeface="Arial Narrow" panose="020B0606020202030204" pitchFamily="34" charset="0"/>
                          <a:ea typeface="+mn-ea"/>
                          <a:cs typeface="+mn-cs"/>
                        </a:rPr>
                        <a:t>95%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400" b="0" i="0" u="none" strike="noStrike" kern="1200" dirty="0">
                          <a:solidFill>
                            <a:srgbClr val="000000"/>
                          </a:solidFill>
                          <a:effectLst/>
                          <a:latin typeface="Arial Narrow" panose="020B0606020202030204" pitchFamily="34" charset="0"/>
                          <a:ea typeface="+mn-ea"/>
                          <a:cs typeface="+mn-cs"/>
                        </a:rPr>
                        <a:t>100%</a:t>
                      </a:r>
                    </a:p>
                    <a:p>
                      <a:pPr algn="l" fontAlgn="t"/>
                      <a:r>
                        <a:rPr lang="en-US" sz="1400" b="0" i="0" u="none" strike="noStrike" kern="1200" dirty="0">
                          <a:solidFill>
                            <a:srgbClr val="000000"/>
                          </a:solidFill>
                          <a:effectLst/>
                          <a:latin typeface="Arial Narrow" panose="020B0606020202030204" pitchFamily="34" charset="0"/>
                          <a:ea typeface="+mn-ea"/>
                          <a:cs typeface="+mn-cs"/>
                        </a:rPr>
                        <a:t>(1/1)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algn="l" fontAlgn="t"/>
                      <a:r>
                        <a:rPr lang="en-US" sz="1400" b="0" i="0" u="none" strike="noStrike" kern="1200" dirty="0">
                          <a:solidFill>
                            <a:srgbClr val="000000"/>
                          </a:solidFill>
                          <a:effectLst/>
                          <a:latin typeface="Arial Narrow" panose="020B0606020202030204" pitchFamily="34" charset="0"/>
                          <a:ea typeface="+mn-ea"/>
                          <a:cs typeface="+mn-cs"/>
                        </a:rPr>
                        <a:t>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Arial Narrow" panose="020B0606020202030204" pitchFamily="34" charset="0"/>
                        </a:rPr>
                        <a:t>Due to Covid 19 lockdown no cases were finalized in April and May 2020. Only 1 case finalized after hearings  commence in June.</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Arial Narrow" panose="020B0606020202030204" pitchFamily="34" charset="0"/>
                        </a:rPr>
                        <a:t>n/a</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Content Placeholder 4"/>
          <p:cNvSpPr>
            <a:spLocks noGrp="1"/>
          </p:cNvSpPr>
          <p:nvPr>
            <p:ph idx="4294967295"/>
          </p:nvPr>
        </p:nvSpPr>
        <p:spPr>
          <a:xfrm>
            <a:off x="0" y="29523"/>
            <a:ext cx="9144000" cy="846386"/>
          </a:xfrm>
        </p:spPr>
        <p:txBody>
          <a:bodyPr anchor="ctr"/>
          <a:lstStyle/>
          <a:p>
            <a:pPr marL="0" lvl="0" indent="0" algn="ctr" defTabSz="914331" eaLnBrk="1" fontAlgn="auto" hangingPunct="1">
              <a:lnSpc>
                <a:spcPct val="110000"/>
              </a:lnSpc>
              <a:spcBef>
                <a:spcPts val="0"/>
              </a:spcBef>
              <a:spcAft>
                <a:spcPts val="0"/>
              </a:spcAft>
              <a:buClrTx/>
              <a:buNone/>
              <a:defRPr/>
            </a:pPr>
            <a:r>
              <a:rPr lang="en-US" sz="3000" b="1" kern="1200" dirty="0">
                <a:solidFill>
                  <a:schemeClr val="bg1"/>
                </a:solidFill>
                <a:latin typeface="Arial Black" panose="020B0A04020102020204" pitchFamily="34" charset="0"/>
              </a:rPr>
              <a:t>PROGRAMME 1: ADMINISTRATION</a:t>
            </a:r>
          </a:p>
          <a:p>
            <a:pPr marL="0" lvl="0" indent="0" algn="ctr" defTabSz="914331" eaLnBrk="1" fontAlgn="auto" hangingPunct="1">
              <a:lnSpc>
                <a:spcPct val="110000"/>
              </a:lnSpc>
              <a:spcBef>
                <a:spcPts val="0"/>
              </a:spcBef>
              <a:spcAft>
                <a:spcPts val="0"/>
              </a:spcAft>
              <a:buClrTx/>
              <a:buNone/>
              <a:defRPr/>
            </a:pPr>
            <a:r>
              <a:rPr lang="en-US" sz="2000" b="1" kern="1200" dirty="0">
                <a:solidFill>
                  <a:schemeClr val="bg1"/>
                </a:solidFill>
                <a:latin typeface="Arial Black" panose="020B0A04020102020204" pitchFamily="34" charset="0"/>
              </a:rPr>
              <a:t>MANAGEMENT </a:t>
            </a:r>
          </a:p>
        </p:txBody>
      </p:sp>
    </p:spTree>
    <p:extLst>
      <p:ext uri="{BB962C8B-B14F-4D97-AF65-F5344CB8AC3E}">
        <p14:creationId xmlns:p14="http://schemas.microsoft.com/office/powerpoint/2010/main" val="89652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8516" y="1084195"/>
          <a:ext cx="8581365" cy="4563570"/>
        </p:xfrm>
        <a:graphic>
          <a:graphicData uri="http://schemas.openxmlformats.org/drawingml/2006/table">
            <a:tbl>
              <a:tblPr firstRow="1" bandRow="1">
                <a:tableStyleId>{5C22544A-7EE6-4342-B048-85BDC9FD1C3A}</a:tableStyleId>
              </a:tblPr>
              <a:tblGrid>
                <a:gridCol w="1945372">
                  <a:extLst>
                    <a:ext uri="{9D8B030D-6E8A-4147-A177-3AD203B41FA5}">
                      <a16:colId xmlns:a16="http://schemas.microsoft.com/office/drawing/2014/main" val="20000"/>
                    </a:ext>
                  </a:extLst>
                </a:gridCol>
                <a:gridCol w="1180460">
                  <a:extLst>
                    <a:ext uri="{9D8B030D-6E8A-4147-A177-3AD203B41FA5}">
                      <a16:colId xmlns:a16="http://schemas.microsoft.com/office/drawing/2014/main" val="20001"/>
                    </a:ext>
                  </a:extLst>
                </a:gridCol>
                <a:gridCol w="1103304">
                  <a:extLst>
                    <a:ext uri="{9D8B030D-6E8A-4147-A177-3AD203B41FA5}">
                      <a16:colId xmlns:a16="http://schemas.microsoft.com/office/drawing/2014/main" val="20002"/>
                    </a:ext>
                  </a:extLst>
                </a:gridCol>
                <a:gridCol w="1383847">
                  <a:extLst>
                    <a:ext uri="{9D8B030D-6E8A-4147-A177-3AD203B41FA5}">
                      <a16:colId xmlns:a16="http://schemas.microsoft.com/office/drawing/2014/main" val="20003"/>
                    </a:ext>
                  </a:extLst>
                </a:gridCol>
                <a:gridCol w="1636918">
                  <a:extLst>
                    <a:ext uri="{9D8B030D-6E8A-4147-A177-3AD203B41FA5}">
                      <a16:colId xmlns:a16="http://schemas.microsoft.com/office/drawing/2014/main" val="20004"/>
                    </a:ext>
                  </a:extLst>
                </a:gridCol>
                <a:gridCol w="1331464">
                  <a:extLst>
                    <a:ext uri="{9D8B030D-6E8A-4147-A177-3AD203B41FA5}">
                      <a16:colId xmlns:a16="http://schemas.microsoft.com/office/drawing/2014/main" val="20005"/>
                    </a:ext>
                  </a:extLst>
                </a:gridCol>
              </a:tblGrid>
              <a:tr h="689834">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p>
                      <a:pPr marL="0" algn="l" defTabSz="914331" rtl="0" eaLnBrk="1" fontAlgn="t" latinLnBrk="0" hangingPunct="1"/>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016856">
                <a:tc>
                  <a:txBody>
                    <a:bodyPr/>
                    <a:lstStyle/>
                    <a:p>
                      <a:pPr algn="l" fontAlgn="t"/>
                      <a:r>
                        <a:rPr lang="en-US" sz="1600" b="1" i="0" u="none" strike="noStrike" dirty="0">
                          <a:solidFill>
                            <a:srgbClr val="000000"/>
                          </a:solidFill>
                          <a:effectLst/>
                          <a:latin typeface="Arial Narrow" panose="020B0606020202030204" pitchFamily="34" charset="0"/>
                        </a:rPr>
                        <a:t>Approved Integrated Human Resource Strategy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baseline="0" dirty="0">
                          <a:solidFill>
                            <a:srgbClr val="000000"/>
                          </a:solidFill>
                          <a:effectLst/>
                          <a:latin typeface="Arial Narrow" panose="020B0606020202030204" pitchFamily="34" charset="0"/>
                          <a:ea typeface="+mn-ea"/>
                          <a:cs typeface="+mn-cs"/>
                        </a:rPr>
                        <a:t>No target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baseline="0" dirty="0">
                          <a:solidFill>
                            <a:schemeClr val="tx1"/>
                          </a:solidFill>
                          <a:effectLst/>
                          <a:latin typeface="Arial Narrow" panose="020B0606020202030204" pitchFamily="34" charset="0"/>
                          <a:ea typeface="+mn-ea"/>
                          <a:cs typeface="+mn-cs"/>
                        </a:rPr>
                        <a:t>No target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600" b="0" i="0" u="none" strike="noStrike" dirty="0">
                          <a:solidFill>
                            <a:srgbClr val="000000"/>
                          </a:solidFill>
                          <a:effectLst/>
                          <a:latin typeface="Arial Narrow" panose="020B0606020202030204" pitchFamily="34" charset="0"/>
                        </a:rPr>
                        <a:t>No</a:t>
                      </a:r>
                      <a:r>
                        <a:rPr lang="en-US" sz="1600" b="0" i="0" u="none" strike="noStrike" baseline="0" dirty="0">
                          <a:solidFill>
                            <a:srgbClr val="000000"/>
                          </a:solidFill>
                          <a:effectLst/>
                          <a:latin typeface="Arial Narrow" panose="020B0606020202030204" pitchFamily="34" charset="0"/>
                        </a:rPr>
                        <a:t> target </a:t>
                      </a:r>
                      <a:endParaRPr lang="en-US" sz="1600" b="0"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000000"/>
                          </a:solidFill>
                          <a:effectLst/>
                          <a:latin typeface="Arial Narrow" panose="020B0606020202030204" pitchFamily="34" charset="0"/>
                        </a:rPr>
                        <a:t>No</a:t>
                      </a:r>
                      <a:r>
                        <a:rPr lang="en-US" sz="1600" b="0" i="0" u="none" strike="noStrike" baseline="0" dirty="0">
                          <a:solidFill>
                            <a:srgbClr val="000000"/>
                          </a:solidFill>
                          <a:effectLst/>
                          <a:latin typeface="Arial Narrow" panose="020B0606020202030204" pitchFamily="34" charset="0"/>
                        </a:rPr>
                        <a:t> target </a:t>
                      </a:r>
                      <a:endParaRPr lang="en-US" sz="1600" b="0" i="0" u="none" strike="noStrike" dirty="0">
                        <a:solidFill>
                          <a:srgbClr val="000000"/>
                        </a:solidFill>
                        <a:effectLst/>
                        <a:latin typeface="Arial Narrow" panose="020B0606020202030204" pitchFamily="34" charset="0"/>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baseline="0" dirty="0">
                          <a:solidFill>
                            <a:srgbClr val="000000"/>
                          </a:solidFill>
                          <a:effectLst/>
                          <a:latin typeface="Arial Narrow" panose="020B0606020202030204" pitchFamily="34" charset="0"/>
                          <a:ea typeface="+mn-ea"/>
                          <a:cs typeface="+mn-cs"/>
                        </a:rPr>
                        <a:t>No target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28440">
                <a:tc>
                  <a:txBody>
                    <a:bodyPr/>
                    <a:lstStyle/>
                    <a:p>
                      <a:pPr algn="l" fontAlgn="t"/>
                      <a:r>
                        <a:rPr lang="en-US" sz="1600" b="1" i="0" u="none" strike="noStrike" dirty="0">
                          <a:solidFill>
                            <a:srgbClr val="000000"/>
                          </a:solidFill>
                          <a:effectLst/>
                          <a:latin typeface="Arial Narrow" panose="020B0606020202030204" pitchFamily="34" charset="0"/>
                        </a:rPr>
                        <a:t>Percentage of youth employed within the Department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baseline="0" dirty="0">
                          <a:solidFill>
                            <a:srgbClr val="000000"/>
                          </a:solidFill>
                          <a:effectLst/>
                          <a:latin typeface="Arial Narrow" panose="020B0606020202030204" pitchFamily="34" charset="0"/>
                          <a:ea typeface="+mn-ea"/>
                          <a:cs typeface="+mn-cs"/>
                        </a:rPr>
                        <a:t>No target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baseline="0" dirty="0">
                          <a:solidFill>
                            <a:schemeClr val="tx1"/>
                          </a:solidFill>
                          <a:effectLst/>
                          <a:latin typeface="Arial Narrow" panose="020B0606020202030204" pitchFamily="34" charset="0"/>
                          <a:ea typeface="+mn-ea"/>
                          <a:cs typeface="+mn-cs"/>
                        </a:rPr>
                        <a:t>No target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600" b="0" i="0" u="none" strike="noStrike" dirty="0">
                          <a:solidFill>
                            <a:srgbClr val="000000"/>
                          </a:solidFill>
                          <a:effectLst/>
                          <a:latin typeface="Arial Narrow" panose="020B0606020202030204" pitchFamily="34" charset="0"/>
                        </a:rPr>
                        <a:t>No</a:t>
                      </a:r>
                      <a:r>
                        <a:rPr lang="en-US" sz="1600" b="0" i="0" u="none" strike="noStrike" baseline="0" dirty="0">
                          <a:solidFill>
                            <a:srgbClr val="000000"/>
                          </a:solidFill>
                          <a:effectLst/>
                          <a:latin typeface="Arial Narrow" panose="020B0606020202030204" pitchFamily="34" charset="0"/>
                        </a:rPr>
                        <a:t> target </a:t>
                      </a:r>
                      <a:endParaRPr lang="en-US" sz="1600" b="0"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000000"/>
                          </a:solidFill>
                          <a:effectLst/>
                          <a:latin typeface="Arial Narrow" panose="020B0606020202030204" pitchFamily="34" charset="0"/>
                        </a:rPr>
                        <a:t>No</a:t>
                      </a:r>
                      <a:r>
                        <a:rPr lang="en-US" sz="1600" b="0" i="0" u="none" strike="noStrike" baseline="0" dirty="0">
                          <a:solidFill>
                            <a:srgbClr val="000000"/>
                          </a:solidFill>
                          <a:effectLst/>
                          <a:latin typeface="Arial Narrow" panose="020B0606020202030204" pitchFamily="34" charset="0"/>
                        </a:rPr>
                        <a:t> target </a:t>
                      </a:r>
                      <a:endParaRPr lang="en-US" sz="1600" b="0" i="0" u="none" strike="noStrike" dirty="0">
                        <a:solidFill>
                          <a:srgbClr val="000000"/>
                        </a:solidFill>
                        <a:effectLst/>
                        <a:latin typeface="Arial Narrow" panose="020B0606020202030204" pitchFamily="34" charset="0"/>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baseline="0" dirty="0">
                          <a:solidFill>
                            <a:srgbClr val="000000"/>
                          </a:solidFill>
                          <a:effectLst/>
                          <a:latin typeface="Arial Narrow" panose="020B0606020202030204" pitchFamily="34" charset="0"/>
                          <a:ea typeface="+mn-ea"/>
                          <a:cs typeface="+mn-cs"/>
                        </a:rPr>
                        <a:t>No target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428440">
                <a:tc>
                  <a:txBody>
                    <a:bodyPr/>
                    <a:lstStyle/>
                    <a:p>
                      <a:pPr algn="l" fontAlgn="t"/>
                      <a:r>
                        <a:rPr lang="en-US" sz="1600" b="1" i="0" u="none" strike="noStrike" dirty="0">
                          <a:solidFill>
                            <a:srgbClr val="000000"/>
                          </a:solidFill>
                          <a:effectLst/>
                          <a:latin typeface="Arial Narrow" panose="020B0606020202030204" pitchFamily="34" charset="0"/>
                        </a:rPr>
                        <a:t>Percentage compliance to the EE plan in the  filling of positions</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baseline="0" dirty="0">
                          <a:solidFill>
                            <a:srgbClr val="000000"/>
                          </a:solidFill>
                          <a:effectLst/>
                          <a:latin typeface="Arial Narrow" panose="020B0606020202030204" pitchFamily="34" charset="0"/>
                          <a:ea typeface="+mn-ea"/>
                          <a:cs typeface="+mn-cs"/>
                        </a:rPr>
                        <a:t>No target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baseline="0" dirty="0">
                          <a:solidFill>
                            <a:schemeClr val="tx1"/>
                          </a:solidFill>
                          <a:effectLst/>
                          <a:latin typeface="Arial Narrow" panose="020B0606020202030204" pitchFamily="34" charset="0"/>
                          <a:ea typeface="+mn-ea"/>
                          <a:cs typeface="+mn-cs"/>
                        </a:rPr>
                        <a:t>No target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600" b="0" i="0" u="none" strike="noStrike" dirty="0">
                          <a:solidFill>
                            <a:srgbClr val="000000"/>
                          </a:solidFill>
                          <a:effectLst/>
                          <a:latin typeface="Arial Narrow" panose="020B0606020202030204" pitchFamily="34" charset="0"/>
                        </a:rPr>
                        <a:t>No</a:t>
                      </a:r>
                      <a:r>
                        <a:rPr lang="en-US" sz="1600" b="0" i="0" u="none" strike="noStrike" baseline="0" dirty="0">
                          <a:solidFill>
                            <a:srgbClr val="000000"/>
                          </a:solidFill>
                          <a:effectLst/>
                          <a:latin typeface="Arial Narrow" panose="020B0606020202030204" pitchFamily="34" charset="0"/>
                        </a:rPr>
                        <a:t> target </a:t>
                      </a:r>
                      <a:endParaRPr lang="en-US" sz="1600" b="0"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000000"/>
                          </a:solidFill>
                          <a:effectLst/>
                          <a:latin typeface="Arial Narrow" panose="020B0606020202030204" pitchFamily="34" charset="0"/>
                        </a:rPr>
                        <a:t>No</a:t>
                      </a:r>
                      <a:r>
                        <a:rPr lang="en-US" sz="1600" b="0" i="0" u="none" strike="noStrike" baseline="0" dirty="0">
                          <a:solidFill>
                            <a:srgbClr val="000000"/>
                          </a:solidFill>
                          <a:effectLst/>
                          <a:latin typeface="Arial Narrow" panose="020B0606020202030204" pitchFamily="34" charset="0"/>
                        </a:rPr>
                        <a:t> target </a:t>
                      </a:r>
                      <a:endParaRPr lang="en-US" sz="1600" b="0" i="0" u="none" strike="noStrike" dirty="0">
                        <a:solidFill>
                          <a:srgbClr val="000000"/>
                        </a:solidFill>
                        <a:effectLst/>
                        <a:latin typeface="Arial Narrow" panose="020B0606020202030204" pitchFamily="34" charset="0"/>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baseline="0" dirty="0">
                          <a:solidFill>
                            <a:srgbClr val="000000"/>
                          </a:solidFill>
                          <a:effectLst/>
                          <a:latin typeface="Arial Narrow" panose="020B0606020202030204" pitchFamily="34" charset="0"/>
                          <a:ea typeface="+mn-ea"/>
                          <a:cs typeface="+mn-cs"/>
                        </a:rPr>
                        <a:t>No target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Content Placeholder 4"/>
          <p:cNvSpPr>
            <a:spLocks noGrp="1"/>
          </p:cNvSpPr>
          <p:nvPr>
            <p:ph idx="4294967295"/>
          </p:nvPr>
        </p:nvSpPr>
        <p:spPr>
          <a:xfrm>
            <a:off x="0" y="26910"/>
            <a:ext cx="9144000" cy="846386"/>
          </a:xfrm>
        </p:spPr>
        <p:txBody>
          <a:bodyPr anchor="ctr"/>
          <a:lstStyle/>
          <a:p>
            <a:pPr marL="0" lvl="0" indent="0" algn="ctr" defTabSz="914331" eaLnBrk="1" fontAlgn="auto" hangingPunct="1">
              <a:lnSpc>
                <a:spcPct val="110000"/>
              </a:lnSpc>
              <a:spcBef>
                <a:spcPts val="0"/>
              </a:spcBef>
              <a:spcAft>
                <a:spcPts val="0"/>
              </a:spcAft>
              <a:buClrTx/>
              <a:buNone/>
              <a:defRPr/>
            </a:pPr>
            <a:r>
              <a:rPr lang="en-US" sz="3000" b="1" kern="1200" dirty="0">
                <a:solidFill>
                  <a:schemeClr val="bg1"/>
                </a:solidFill>
                <a:latin typeface="Arial Black" panose="020B0A04020102020204" pitchFamily="34" charset="0"/>
              </a:rPr>
              <a:t>PROGRAMME 1: ADMINISTRATION</a:t>
            </a:r>
          </a:p>
          <a:p>
            <a:pPr marL="0" lvl="0" indent="0" algn="ctr" defTabSz="914331" eaLnBrk="1" fontAlgn="auto" hangingPunct="1">
              <a:lnSpc>
                <a:spcPct val="110000"/>
              </a:lnSpc>
              <a:spcBef>
                <a:spcPts val="0"/>
              </a:spcBef>
              <a:spcAft>
                <a:spcPts val="0"/>
              </a:spcAft>
              <a:buClrTx/>
              <a:buNone/>
              <a:defRPr/>
            </a:pPr>
            <a:r>
              <a:rPr lang="en-US" sz="2000" b="1" kern="1200" dirty="0">
                <a:solidFill>
                  <a:schemeClr val="bg1"/>
                </a:solidFill>
                <a:latin typeface="Arial Black" panose="020B0A04020102020204" pitchFamily="34" charset="0"/>
              </a:rPr>
              <a:t>HUMAN RESOURCES </a:t>
            </a:r>
          </a:p>
        </p:txBody>
      </p:sp>
    </p:spTree>
    <p:extLst>
      <p:ext uri="{BB962C8B-B14F-4D97-AF65-F5344CB8AC3E}">
        <p14:creationId xmlns:p14="http://schemas.microsoft.com/office/powerpoint/2010/main" val="262426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92F4C0-6738-478C-B1C9-E2F4F8500B13}"/>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5122"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4392F4C0-6738-478C-B1C9-E2F4F8500B13}"/>
                          </a:ext>
                        </a:extLst>
                      </p:cNvPr>
                      <p:cNvPicPr/>
                      <p:nvPr/>
                    </p:nvPicPr>
                    <p:blipFill>
                      <a:blip r:embed="rId5"/>
                      <a:stretch>
                        <a:fillRect/>
                      </a:stretch>
                    </p:blipFill>
                    <p:spPr>
                      <a:xfrm>
                        <a:off x="1191" y="858441"/>
                        <a:ext cx="1191" cy="1191"/>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6D0D4A4D-E24D-2F41-9FA6-C98D876AAF6D}"/>
              </a:ext>
            </a:extLst>
          </p:cNvPr>
          <p:cNvSpPr/>
          <p:nvPr/>
        </p:nvSpPr>
        <p:spPr>
          <a:xfrm>
            <a:off x="216738" y="228421"/>
            <a:ext cx="1120855" cy="53329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a:solidFill>
                <a:srgbClr val="FFFFFF"/>
              </a:solidFill>
            </a:endParaRPr>
          </a:p>
        </p:txBody>
      </p:sp>
      <p:sp>
        <p:nvSpPr>
          <p:cNvPr id="3" name="Rectangle 2">
            <a:extLst>
              <a:ext uri="{FF2B5EF4-FFF2-40B4-BE49-F238E27FC236}">
                <a16:creationId xmlns:a16="http://schemas.microsoft.com/office/drawing/2014/main" id="{6B12DE1F-585B-2140-B2BD-40C67FF0C1F0}"/>
              </a:ext>
            </a:extLst>
          </p:cNvPr>
          <p:cNvSpPr/>
          <p:nvPr/>
        </p:nvSpPr>
        <p:spPr>
          <a:xfrm>
            <a:off x="1395667" y="246568"/>
            <a:ext cx="1938701" cy="6467371"/>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Aft>
                <a:spcPts val="0"/>
              </a:spcAft>
            </a:pPr>
            <a:endParaRPr lang="en-US" sz="3000" b="1" i="1" dirty="0">
              <a:solidFill>
                <a:srgbClr val="FFFFFF"/>
              </a:solidFill>
              <a:latin typeface="Georgia"/>
            </a:endParaRPr>
          </a:p>
        </p:txBody>
      </p:sp>
      <p:sp>
        <p:nvSpPr>
          <p:cNvPr id="2" name="Title 1">
            <a:extLst>
              <a:ext uri="{FF2B5EF4-FFF2-40B4-BE49-F238E27FC236}">
                <a16:creationId xmlns:a16="http://schemas.microsoft.com/office/drawing/2014/main" id="{F5A4D105-B434-874D-A09A-E945722F8660}"/>
              </a:ext>
            </a:extLst>
          </p:cNvPr>
          <p:cNvSpPr>
            <a:spLocks noGrp="1"/>
          </p:cNvSpPr>
          <p:nvPr>
            <p:ph type="title" idx="4294967295"/>
          </p:nvPr>
        </p:nvSpPr>
        <p:spPr>
          <a:xfrm rot="16200000">
            <a:off x="-984670" y="1529581"/>
            <a:ext cx="3522408" cy="914096"/>
          </a:xfrm>
        </p:spPr>
        <p:txBody>
          <a:bodyPr vert="horz" wrap="square" lIns="0" tIns="0" rIns="0" bIns="0" rtlCol="0" anchor="ctr">
            <a:spAutoFit/>
          </a:bodyPr>
          <a:lstStyle/>
          <a:p>
            <a:pPr algn="ctr"/>
            <a:r>
              <a:rPr lang="en-US" i="1" dirty="0">
                <a:solidFill>
                  <a:schemeClr val="bg1"/>
                </a:solidFill>
                <a:latin typeface="+mj-lt"/>
              </a:rPr>
              <a:t>Presentation outline</a:t>
            </a:r>
          </a:p>
        </p:txBody>
      </p:sp>
      <p:cxnSp>
        <p:nvCxnSpPr>
          <p:cNvPr id="8" name="Straight Connector 7">
            <a:extLst>
              <a:ext uri="{FF2B5EF4-FFF2-40B4-BE49-F238E27FC236}">
                <a16:creationId xmlns:a16="http://schemas.microsoft.com/office/drawing/2014/main" id="{ADE5B180-9DA6-5E46-AEB8-F210FCF9F0EA}"/>
              </a:ext>
            </a:extLst>
          </p:cNvPr>
          <p:cNvCxnSpPr/>
          <p:nvPr/>
        </p:nvCxnSpPr>
        <p:spPr>
          <a:xfrm flipH="1">
            <a:off x="754065" y="3473209"/>
            <a:ext cx="22469" cy="18578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754301D-7909-4E47-A8FF-76DB3A7026AC}"/>
              </a:ext>
            </a:extLst>
          </p:cNvPr>
          <p:cNvGrpSpPr/>
          <p:nvPr/>
        </p:nvGrpSpPr>
        <p:grpSpPr>
          <a:xfrm>
            <a:off x="557165" y="6208717"/>
            <a:ext cx="366624" cy="370002"/>
            <a:chOff x="2684463" y="3619500"/>
            <a:chExt cx="344487" cy="347663"/>
          </a:xfrm>
        </p:grpSpPr>
        <p:sp>
          <p:nvSpPr>
            <p:cNvPr id="10" name="Rectangle 9">
              <a:extLst>
                <a:ext uri="{FF2B5EF4-FFF2-40B4-BE49-F238E27FC236}">
                  <a16:creationId xmlns:a16="http://schemas.microsoft.com/office/drawing/2014/main" id="{B2D94E15-2FA1-FF47-BF7E-D9BE50FE3481}"/>
                </a:ext>
              </a:extLst>
            </p:cNvPr>
            <p:cNvSpPr>
              <a:spLocks noChangeArrowheads="1"/>
            </p:cNvSpPr>
            <p:nvPr/>
          </p:nvSpPr>
          <p:spPr bwMode="auto">
            <a:xfrm>
              <a:off x="2728913" y="3709988"/>
              <a:ext cx="180975" cy="257175"/>
            </a:xfrm>
            <a:prstGeom prst="rect">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1" name="Freeform 10">
              <a:extLst>
                <a:ext uri="{FF2B5EF4-FFF2-40B4-BE49-F238E27FC236}">
                  <a16:creationId xmlns:a16="http://schemas.microsoft.com/office/drawing/2014/main" id="{21276784-E644-DE42-9D60-B45B2C1ECAF1}"/>
                </a:ext>
              </a:extLst>
            </p:cNvPr>
            <p:cNvSpPr>
              <a:spLocks/>
            </p:cNvSpPr>
            <p:nvPr/>
          </p:nvSpPr>
          <p:spPr bwMode="auto">
            <a:xfrm>
              <a:off x="2684463" y="3619500"/>
              <a:ext cx="90488" cy="241300"/>
            </a:xfrm>
            <a:custGeom>
              <a:avLst/>
              <a:gdLst>
                <a:gd name="T0" fmla="*/ 12 w 24"/>
                <a:gd name="T1" fmla="*/ 64 h 64"/>
                <a:gd name="T2" fmla="*/ 0 w 24"/>
                <a:gd name="T3" fmla="*/ 64 h 64"/>
                <a:gd name="T4" fmla="*/ 0 w 24"/>
                <a:gd name="T5" fmla="*/ 12 h 64"/>
                <a:gd name="T6" fmla="*/ 12 w 24"/>
                <a:gd name="T7" fmla="*/ 0 h 64"/>
                <a:gd name="T8" fmla="*/ 24 w 24"/>
                <a:gd name="T9" fmla="*/ 12 h 64"/>
                <a:gd name="T10" fmla="*/ 12 w 24"/>
                <a:gd name="T11" fmla="*/ 24 h 64"/>
                <a:gd name="T12" fmla="*/ 12 w 24"/>
                <a:gd name="T13" fmla="*/ 16 h 64"/>
                <a:gd name="T14" fmla="*/ 23 w 24"/>
                <a:gd name="T15" fmla="*/ 1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12" y="64"/>
                  </a:moveTo>
                  <a:cubicBezTo>
                    <a:pt x="0" y="64"/>
                    <a:pt x="0" y="64"/>
                    <a:pt x="0" y="64"/>
                  </a:cubicBezTo>
                  <a:cubicBezTo>
                    <a:pt x="0" y="12"/>
                    <a:pt x="0" y="12"/>
                    <a:pt x="0" y="12"/>
                  </a:cubicBezTo>
                  <a:cubicBezTo>
                    <a:pt x="0" y="5"/>
                    <a:pt x="5" y="0"/>
                    <a:pt x="12" y="0"/>
                  </a:cubicBezTo>
                  <a:cubicBezTo>
                    <a:pt x="19" y="0"/>
                    <a:pt x="24" y="5"/>
                    <a:pt x="24" y="12"/>
                  </a:cubicBezTo>
                  <a:cubicBezTo>
                    <a:pt x="24" y="19"/>
                    <a:pt x="19" y="24"/>
                    <a:pt x="12" y="24"/>
                  </a:cubicBezTo>
                  <a:cubicBezTo>
                    <a:pt x="12" y="16"/>
                    <a:pt x="12" y="16"/>
                    <a:pt x="12" y="16"/>
                  </a:cubicBezTo>
                  <a:cubicBezTo>
                    <a:pt x="23" y="16"/>
                    <a:pt x="23" y="16"/>
                    <a:pt x="23" y="16"/>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2" name="Freeform 11">
              <a:extLst>
                <a:ext uri="{FF2B5EF4-FFF2-40B4-BE49-F238E27FC236}">
                  <a16:creationId xmlns:a16="http://schemas.microsoft.com/office/drawing/2014/main" id="{5CE7BAA0-5111-E049-A8FC-3DA51D4A76EA}"/>
                </a:ext>
              </a:extLst>
            </p:cNvPr>
            <p:cNvSpPr>
              <a:spLocks/>
            </p:cNvSpPr>
            <p:nvPr/>
          </p:nvSpPr>
          <p:spPr bwMode="auto">
            <a:xfrm>
              <a:off x="2728913" y="3619500"/>
              <a:ext cx="225425" cy="90488"/>
            </a:xfrm>
            <a:custGeom>
              <a:avLst/>
              <a:gdLst>
                <a:gd name="T0" fmla="*/ 48 w 60"/>
                <a:gd name="T1" fmla="*/ 24 h 24"/>
                <a:gd name="T2" fmla="*/ 60 w 60"/>
                <a:gd name="T3" fmla="*/ 12 h 24"/>
                <a:gd name="T4" fmla="*/ 48 w 60"/>
                <a:gd name="T5" fmla="*/ 0 h 24"/>
                <a:gd name="T6" fmla="*/ 0 w 60"/>
                <a:gd name="T7" fmla="*/ 0 h 24"/>
              </a:gdLst>
              <a:ahLst/>
              <a:cxnLst>
                <a:cxn ang="0">
                  <a:pos x="T0" y="T1"/>
                </a:cxn>
                <a:cxn ang="0">
                  <a:pos x="T2" y="T3"/>
                </a:cxn>
                <a:cxn ang="0">
                  <a:pos x="T4" y="T5"/>
                </a:cxn>
                <a:cxn ang="0">
                  <a:pos x="T6" y="T7"/>
                </a:cxn>
              </a:cxnLst>
              <a:rect l="0" t="0" r="r" b="b"/>
              <a:pathLst>
                <a:path w="60" h="24">
                  <a:moveTo>
                    <a:pt x="48" y="24"/>
                  </a:moveTo>
                  <a:cubicBezTo>
                    <a:pt x="55" y="24"/>
                    <a:pt x="60" y="19"/>
                    <a:pt x="60" y="12"/>
                  </a:cubicBezTo>
                  <a:cubicBezTo>
                    <a:pt x="60" y="5"/>
                    <a:pt x="55" y="0"/>
                    <a:pt x="48" y="0"/>
                  </a:cubicBezTo>
                  <a:cubicBezTo>
                    <a:pt x="0" y="0"/>
                    <a:pt x="0" y="0"/>
                    <a:pt x="0"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3" name="Line 8">
              <a:extLst>
                <a:ext uri="{FF2B5EF4-FFF2-40B4-BE49-F238E27FC236}">
                  <a16:creationId xmlns:a16="http://schemas.microsoft.com/office/drawing/2014/main" id="{89F9E849-A05B-F24B-852B-5A761D029431}"/>
                </a:ext>
              </a:extLst>
            </p:cNvPr>
            <p:cNvSpPr>
              <a:spLocks noChangeShapeType="1"/>
            </p:cNvSpPr>
            <p:nvPr/>
          </p:nvSpPr>
          <p:spPr bwMode="auto">
            <a:xfrm>
              <a:off x="2819400" y="3770313"/>
              <a:ext cx="603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4" name="Line 9">
              <a:extLst>
                <a:ext uri="{FF2B5EF4-FFF2-40B4-BE49-F238E27FC236}">
                  <a16:creationId xmlns:a16="http://schemas.microsoft.com/office/drawing/2014/main" id="{DC79CA80-B487-554E-B037-F222E432C593}"/>
                </a:ext>
              </a:extLst>
            </p:cNvPr>
            <p:cNvSpPr>
              <a:spLocks noChangeShapeType="1"/>
            </p:cNvSpPr>
            <p:nvPr/>
          </p:nvSpPr>
          <p:spPr bwMode="auto">
            <a:xfrm>
              <a:off x="2819400" y="3830638"/>
              <a:ext cx="603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5" name="Line 10">
              <a:extLst>
                <a:ext uri="{FF2B5EF4-FFF2-40B4-BE49-F238E27FC236}">
                  <a16:creationId xmlns:a16="http://schemas.microsoft.com/office/drawing/2014/main" id="{51D013D5-59E6-FA4E-A68D-173782DA1217}"/>
                </a:ext>
              </a:extLst>
            </p:cNvPr>
            <p:cNvSpPr>
              <a:spLocks noChangeShapeType="1"/>
            </p:cNvSpPr>
            <p:nvPr/>
          </p:nvSpPr>
          <p:spPr bwMode="auto">
            <a:xfrm>
              <a:off x="2819400" y="3892550"/>
              <a:ext cx="603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6" name="Freeform 15">
              <a:extLst>
                <a:ext uri="{FF2B5EF4-FFF2-40B4-BE49-F238E27FC236}">
                  <a16:creationId xmlns:a16="http://schemas.microsoft.com/office/drawing/2014/main" id="{A078636B-6B87-AF47-8C90-C4128E8FD4E5}"/>
                </a:ext>
              </a:extLst>
            </p:cNvPr>
            <p:cNvSpPr>
              <a:spLocks/>
            </p:cNvSpPr>
            <p:nvPr/>
          </p:nvSpPr>
          <p:spPr bwMode="auto">
            <a:xfrm>
              <a:off x="2759075" y="3740150"/>
              <a:ext cx="38100" cy="30163"/>
            </a:xfrm>
            <a:custGeom>
              <a:avLst/>
              <a:gdLst>
                <a:gd name="T0" fmla="*/ 0 w 24"/>
                <a:gd name="T1" fmla="*/ 14 h 19"/>
                <a:gd name="T2" fmla="*/ 5 w 24"/>
                <a:gd name="T3" fmla="*/ 19 h 19"/>
                <a:gd name="T4" fmla="*/ 24 w 24"/>
                <a:gd name="T5" fmla="*/ 0 h 19"/>
              </a:gdLst>
              <a:ahLst/>
              <a:cxnLst>
                <a:cxn ang="0">
                  <a:pos x="T0" y="T1"/>
                </a:cxn>
                <a:cxn ang="0">
                  <a:pos x="T2" y="T3"/>
                </a:cxn>
                <a:cxn ang="0">
                  <a:pos x="T4" y="T5"/>
                </a:cxn>
              </a:cxnLst>
              <a:rect l="0" t="0" r="r" b="b"/>
              <a:pathLst>
                <a:path w="24" h="19">
                  <a:moveTo>
                    <a:pt x="0" y="14"/>
                  </a:moveTo>
                  <a:lnTo>
                    <a:pt x="5" y="19"/>
                  </a:lnTo>
                  <a:lnTo>
                    <a:pt x="24"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7" name="Freeform 16">
              <a:extLst>
                <a:ext uri="{FF2B5EF4-FFF2-40B4-BE49-F238E27FC236}">
                  <a16:creationId xmlns:a16="http://schemas.microsoft.com/office/drawing/2014/main" id="{7EA4DE0E-17A1-5545-8B6A-D0835797A3B0}"/>
                </a:ext>
              </a:extLst>
            </p:cNvPr>
            <p:cNvSpPr>
              <a:spLocks/>
            </p:cNvSpPr>
            <p:nvPr/>
          </p:nvSpPr>
          <p:spPr bwMode="auto">
            <a:xfrm>
              <a:off x="2759075" y="3800475"/>
              <a:ext cx="38100" cy="30163"/>
            </a:xfrm>
            <a:custGeom>
              <a:avLst/>
              <a:gdLst>
                <a:gd name="T0" fmla="*/ 0 w 24"/>
                <a:gd name="T1" fmla="*/ 15 h 19"/>
                <a:gd name="T2" fmla="*/ 5 w 24"/>
                <a:gd name="T3" fmla="*/ 19 h 19"/>
                <a:gd name="T4" fmla="*/ 24 w 24"/>
                <a:gd name="T5" fmla="*/ 0 h 19"/>
              </a:gdLst>
              <a:ahLst/>
              <a:cxnLst>
                <a:cxn ang="0">
                  <a:pos x="T0" y="T1"/>
                </a:cxn>
                <a:cxn ang="0">
                  <a:pos x="T2" y="T3"/>
                </a:cxn>
                <a:cxn ang="0">
                  <a:pos x="T4" y="T5"/>
                </a:cxn>
              </a:cxnLst>
              <a:rect l="0" t="0" r="r" b="b"/>
              <a:pathLst>
                <a:path w="24" h="19">
                  <a:moveTo>
                    <a:pt x="0" y="15"/>
                  </a:moveTo>
                  <a:lnTo>
                    <a:pt x="5" y="19"/>
                  </a:lnTo>
                  <a:lnTo>
                    <a:pt x="24"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8" name="Freeform 17">
              <a:extLst>
                <a:ext uri="{FF2B5EF4-FFF2-40B4-BE49-F238E27FC236}">
                  <a16:creationId xmlns:a16="http://schemas.microsoft.com/office/drawing/2014/main" id="{3F646A96-E533-1347-9880-1815BB593586}"/>
                </a:ext>
              </a:extLst>
            </p:cNvPr>
            <p:cNvSpPr>
              <a:spLocks/>
            </p:cNvSpPr>
            <p:nvPr/>
          </p:nvSpPr>
          <p:spPr bwMode="auto">
            <a:xfrm>
              <a:off x="2984500" y="3702050"/>
              <a:ext cx="44450" cy="265113"/>
            </a:xfrm>
            <a:custGeom>
              <a:avLst/>
              <a:gdLst>
                <a:gd name="T0" fmla="*/ 12 w 12"/>
                <a:gd name="T1" fmla="*/ 64 h 70"/>
                <a:gd name="T2" fmla="*/ 6 w 12"/>
                <a:gd name="T3" fmla="*/ 70 h 70"/>
                <a:gd name="T4" fmla="*/ 0 w 12"/>
                <a:gd name="T5" fmla="*/ 64 h 70"/>
                <a:gd name="T6" fmla="*/ 0 w 12"/>
                <a:gd name="T7" fmla="*/ 6 h 70"/>
                <a:gd name="T8" fmla="*/ 6 w 12"/>
                <a:gd name="T9" fmla="*/ 0 h 70"/>
                <a:gd name="T10" fmla="*/ 12 w 12"/>
                <a:gd name="T11" fmla="*/ 6 h 70"/>
                <a:gd name="T12" fmla="*/ 12 w 12"/>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12" h="70">
                  <a:moveTo>
                    <a:pt x="12" y="64"/>
                  </a:moveTo>
                  <a:cubicBezTo>
                    <a:pt x="12" y="67"/>
                    <a:pt x="9" y="70"/>
                    <a:pt x="6" y="70"/>
                  </a:cubicBezTo>
                  <a:cubicBezTo>
                    <a:pt x="3" y="70"/>
                    <a:pt x="0" y="67"/>
                    <a:pt x="0" y="64"/>
                  </a:cubicBezTo>
                  <a:cubicBezTo>
                    <a:pt x="0" y="6"/>
                    <a:pt x="0" y="6"/>
                    <a:pt x="0" y="6"/>
                  </a:cubicBezTo>
                  <a:cubicBezTo>
                    <a:pt x="0" y="3"/>
                    <a:pt x="3" y="0"/>
                    <a:pt x="6" y="0"/>
                  </a:cubicBezTo>
                  <a:cubicBezTo>
                    <a:pt x="9" y="0"/>
                    <a:pt x="12" y="3"/>
                    <a:pt x="12" y="6"/>
                  </a:cubicBezTo>
                  <a:lnTo>
                    <a:pt x="12" y="64"/>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9" name="Line 14">
              <a:extLst>
                <a:ext uri="{FF2B5EF4-FFF2-40B4-BE49-F238E27FC236}">
                  <a16:creationId xmlns:a16="http://schemas.microsoft.com/office/drawing/2014/main" id="{3042381B-03B0-2340-BBD9-8B4BC5232F8A}"/>
                </a:ext>
              </a:extLst>
            </p:cNvPr>
            <p:cNvSpPr>
              <a:spLocks noChangeShapeType="1"/>
            </p:cNvSpPr>
            <p:nvPr/>
          </p:nvSpPr>
          <p:spPr bwMode="auto">
            <a:xfrm>
              <a:off x="2984500" y="3937000"/>
              <a:ext cx="444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20" name="Line 15">
              <a:extLst>
                <a:ext uri="{FF2B5EF4-FFF2-40B4-BE49-F238E27FC236}">
                  <a16:creationId xmlns:a16="http://schemas.microsoft.com/office/drawing/2014/main" id="{8A0CD713-A0DF-FD46-9E43-C2241B0297E8}"/>
                </a:ext>
              </a:extLst>
            </p:cNvPr>
            <p:cNvSpPr>
              <a:spLocks noChangeShapeType="1"/>
            </p:cNvSpPr>
            <p:nvPr/>
          </p:nvSpPr>
          <p:spPr bwMode="auto">
            <a:xfrm>
              <a:off x="2984500" y="3830638"/>
              <a:ext cx="444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21" name="Freeform 20">
              <a:extLst>
                <a:ext uri="{FF2B5EF4-FFF2-40B4-BE49-F238E27FC236}">
                  <a16:creationId xmlns:a16="http://schemas.microsoft.com/office/drawing/2014/main" id="{BFEA82A5-A081-F346-9158-CF8B5EF97B61}"/>
                </a:ext>
              </a:extLst>
            </p:cNvPr>
            <p:cNvSpPr>
              <a:spLocks/>
            </p:cNvSpPr>
            <p:nvPr/>
          </p:nvSpPr>
          <p:spPr bwMode="auto">
            <a:xfrm>
              <a:off x="2954338" y="3717925"/>
              <a:ext cx="30163" cy="136525"/>
            </a:xfrm>
            <a:custGeom>
              <a:avLst/>
              <a:gdLst>
                <a:gd name="T0" fmla="*/ 0 w 8"/>
                <a:gd name="T1" fmla="*/ 36 h 36"/>
                <a:gd name="T2" fmla="*/ 0 w 8"/>
                <a:gd name="T3" fmla="*/ 6 h 36"/>
                <a:gd name="T4" fmla="*/ 6 w 8"/>
                <a:gd name="T5" fmla="*/ 0 h 36"/>
                <a:gd name="T6" fmla="*/ 8 w 8"/>
                <a:gd name="T7" fmla="*/ 0 h 36"/>
              </a:gdLst>
              <a:ahLst/>
              <a:cxnLst>
                <a:cxn ang="0">
                  <a:pos x="T0" y="T1"/>
                </a:cxn>
                <a:cxn ang="0">
                  <a:pos x="T2" y="T3"/>
                </a:cxn>
                <a:cxn ang="0">
                  <a:pos x="T4" y="T5"/>
                </a:cxn>
                <a:cxn ang="0">
                  <a:pos x="T6" y="T7"/>
                </a:cxn>
              </a:cxnLst>
              <a:rect l="0" t="0" r="r" b="b"/>
              <a:pathLst>
                <a:path w="8" h="36">
                  <a:moveTo>
                    <a:pt x="0" y="36"/>
                  </a:moveTo>
                  <a:cubicBezTo>
                    <a:pt x="0" y="6"/>
                    <a:pt x="0" y="6"/>
                    <a:pt x="0" y="6"/>
                  </a:cubicBezTo>
                  <a:cubicBezTo>
                    <a:pt x="0" y="3"/>
                    <a:pt x="3" y="0"/>
                    <a:pt x="6" y="0"/>
                  </a:cubicBezTo>
                  <a:cubicBezTo>
                    <a:pt x="8" y="0"/>
                    <a:pt x="8" y="0"/>
                    <a:pt x="8"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grpSp>
      <p:cxnSp>
        <p:nvCxnSpPr>
          <p:cNvPr id="25" name="Straight Connector 24">
            <a:extLst>
              <a:ext uri="{FF2B5EF4-FFF2-40B4-BE49-F238E27FC236}">
                <a16:creationId xmlns:a16="http://schemas.microsoft.com/office/drawing/2014/main" id="{DA7E0BE5-A2F5-B142-851F-9CD8523AEDBD}"/>
              </a:ext>
            </a:extLst>
          </p:cNvPr>
          <p:cNvCxnSpPr>
            <a:cxnSpLocks/>
          </p:cNvCxnSpPr>
          <p:nvPr/>
        </p:nvCxnSpPr>
        <p:spPr>
          <a:xfrm>
            <a:off x="1939235" y="1144996"/>
            <a:ext cx="68899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9D199700-AD76-D343-A55C-887A70EA7D40}"/>
              </a:ext>
            </a:extLst>
          </p:cNvPr>
          <p:cNvSpPr txBox="1">
            <a:spLocks/>
          </p:cNvSpPr>
          <p:nvPr/>
        </p:nvSpPr>
        <p:spPr>
          <a:xfrm>
            <a:off x="1939235" y="490199"/>
            <a:ext cx="644111" cy="4154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fontAlgn="auto">
              <a:spcAft>
                <a:spcPts val="0"/>
              </a:spcAft>
            </a:pPr>
            <a:r>
              <a:rPr lang="en-US" sz="3000" i="1" dirty="0">
                <a:solidFill>
                  <a:srgbClr val="FFFFFF"/>
                </a:solidFill>
                <a:latin typeface="Georgia"/>
              </a:rPr>
              <a:t>1</a:t>
            </a:r>
          </a:p>
        </p:txBody>
      </p:sp>
      <p:sp>
        <p:nvSpPr>
          <p:cNvPr id="27" name="Title 1">
            <a:extLst>
              <a:ext uri="{FF2B5EF4-FFF2-40B4-BE49-F238E27FC236}">
                <a16:creationId xmlns:a16="http://schemas.microsoft.com/office/drawing/2014/main" id="{B65BA0C7-E76F-D84D-BE32-949A534B7F81}"/>
              </a:ext>
            </a:extLst>
          </p:cNvPr>
          <p:cNvSpPr txBox="1">
            <a:spLocks/>
          </p:cNvSpPr>
          <p:nvPr/>
        </p:nvSpPr>
        <p:spPr>
          <a:xfrm>
            <a:off x="3480199" y="620043"/>
            <a:ext cx="5145702" cy="18697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fontAlgn="auto">
              <a:spcAft>
                <a:spcPts val="0"/>
              </a:spcAft>
            </a:pPr>
            <a:r>
              <a:rPr lang="en-US" sz="1350" b="0" dirty="0">
                <a:solidFill>
                  <a:srgbClr val="44546A"/>
                </a:solidFill>
                <a:latin typeface="Segoe UI Light"/>
                <a:cs typeface="Segoe UI" panose="020B0502040204020203" pitchFamily="34" charset="0"/>
              </a:rPr>
              <a:t>Quarterly Reporting Process</a:t>
            </a:r>
          </a:p>
        </p:txBody>
      </p:sp>
      <p:cxnSp>
        <p:nvCxnSpPr>
          <p:cNvPr id="32" name="Straight Connector 31">
            <a:extLst>
              <a:ext uri="{FF2B5EF4-FFF2-40B4-BE49-F238E27FC236}">
                <a16:creationId xmlns:a16="http://schemas.microsoft.com/office/drawing/2014/main" id="{374B5933-1EA8-8547-81E6-E9EC6575CBFB}"/>
              </a:ext>
            </a:extLst>
          </p:cNvPr>
          <p:cNvCxnSpPr>
            <a:cxnSpLocks/>
          </p:cNvCxnSpPr>
          <p:nvPr/>
        </p:nvCxnSpPr>
        <p:spPr>
          <a:xfrm>
            <a:off x="1957145" y="2004951"/>
            <a:ext cx="68899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AEB55162-AE57-614A-847C-62709F243392}"/>
              </a:ext>
            </a:extLst>
          </p:cNvPr>
          <p:cNvSpPr txBox="1">
            <a:spLocks/>
          </p:cNvSpPr>
          <p:nvPr/>
        </p:nvSpPr>
        <p:spPr>
          <a:xfrm>
            <a:off x="1939235" y="1329180"/>
            <a:ext cx="644111" cy="4154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fontAlgn="auto">
              <a:spcAft>
                <a:spcPts val="0"/>
              </a:spcAft>
            </a:pPr>
            <a:r>
              <a:rPr lang="en-US" sz="3000" i="1" dirty="0">
                <a:solidFill>
                  <a:srgbClr val="FFFFFF"/>
                </a:solidFill>
                <a:latin typeface="Georgia"/>
              </a:rPr>
              <a:t>2</a:t>
            </a:r>
          </a:p>
        </p:txBody>
      </p:sp>
      <p:sp>
        <p:nvSpPr>
          <p:cNvPr id="33" name="Title 1">
            <a:extLst>
              <a:ext uri="{FF2B5EF4-FFF2-40B4-BE49-F238E27FC236}">
                <a16:creationId xmlns:a16="http://schemas.microsoft.com/office/drawing/2014/main" id="{04FB868E-041B-D844-9F4D-49DE445F6104}"/>
              </a:ext>
            </a:extLst>
          </p:cNvPr>
          <p:cNvSpPr txBox="1">
            <a:spLocks/>
          </p:cNvSpPr>
          <p:nvPr/>
        </p:nvSpPr>
        <p:spPr>
          <a:xfrm>
            <a:off x="3480199" y="1472485"/>
            <a:ext cx="5145702" cy="18697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fontAlgn="auto">
              <a:spcAft>
                <a:spcPts val="0"/>
              </a:spcAft>
            </a:pPr>
            <a:r>
              <a:rPr lang="en-US" sz="1350" b="0" dirty="0">
                <a:solidFill>
                  <a:srgbClr val="44546A"/>
                </a:solidFill>
                <a:latin typeface="Segoe UI Light"/>
                <a:cs typeface="Segoe UI" panose="020B0502040204020203" pitchFamily="34" charset="0"/>
              </a:rPr>
              <a:t>Overview of Quarter One Performance Report</a:t>
            </a:r>
          </a:p>
        </p:txBody>
      </p:sp>
      <p:cxnSp>
        <p:nvCxnSpPr>
          <p:cNvPr id="36" name="Straight Connector 35">
            <a:extLst>
              <a:ext uri="{FF2B5EF4-FFF2-40B4-BE49-F238E27FC236}">
                <a16:creationId xmlns:a16="http://schemas.microsoft.com/office/drawing/2014/main" id="{62331442-37E9-CA48-9F6A-FFB146587553}"/>
              </a:ext>
            </a:extLst>
          </p:cNvPr>
          <p:cNvCxnSpPr>
            <a:cxnSpLocks/>
          </p:cNvCxnSpPr>
          <p:nvPr/>
        </p:nvCxnSpPr>
        <p:spPr>
          <a:xfrm>
            <a:off x="1939235" y="2931208"/>
            <a:ext cx="68899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55904E00-A980-1F44-AF5A-862EE22E7864}"/>
              </a:ext>
            </a:extLst>
          </p:cNvPr>
          <p:cNvSpPr txBox="1">
            <a:spLocks/>
          </p:cNvSpPr>
          <p:nvPr/>
        </p:nvSpPr>
        <p:spPr>
          <a:xfrm>
            <a:off x="1939235" y="2139204"/>
            <a:ext cx="644111" cy="4154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fontAlgn="auto">
              <a:spcAft>
                <a:spcPts val="0"/>
              </a:spcAft>
            </a:pPr>
            <a:r>
              <a:rPr lang="en-US" sz="3000" i="1" dirty="0">
                <a:solidFill>
                  <a:srgbClr val="FFFFFF"/>
                </a:solidFill>
                <a:latin typeface="Georgia"/>
              </a:rPr>
              <a:t>3</a:t>
            </a:r>
          </a:p>
        </p:txBody>
      </p:sp>
      <p:sp>
        <p:nvSpPr>
          <p:cNvPr id="37" name="Title 1">
            <a:extLst>
              <a:ext uri="{FF2B5EF4-FFF2-40B4-BE49-F238E27FC236}">
                <a16:creationId xmlns:a16="http://schemas.microsoft.com/office/drawing/2014/main" id="{E425898E-E88B-EE49-80B7-274ED254A1E1}"/>
              </a:ext>
            </a:extLst>
          </p:cNvPr>
          <p:cNvSpPr txBox="1">
            <a:spLocks/>
          </p:cNvSpPr>
          <p:nvPr/>
        </p:nvSpPr>
        <p:spPr>
          <a:xfrm>
            <a:off x="3480199" y="2357542"/>
            <a:ext cx="5145702" cy="18697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fontAlgn="auto">
              <a:spcAft>
                <a:spcPts val="0"/>
              </a:spcAft>
            </a:pPr>
            <a:r>
              <a:rPr lang="en-US" sz="1350" b="0" dirty="0">
                <a:solidFill>
                  <a:srgbClr val="44546A"/>
                </a:solidFill>
                <a:latin typeface="Segoe UI Light"/>
                <a:cs typeface="Segoe UI" panose="020B0502040204020203" pitchFamily="34" charset="0"/>
              </a:rPr>
              <a:t>Targets not achieved</a:t>
            </a:r>
          </a:p>
        </p:txBody>
      </p:sp>
      <p:cxnSp>
        <p:nvCxnSpPr>
          <p:cNvPr id="40" name="Straight Connector 39">
            <a:extLst>
              <a:ext uri="{FF2B5EF4-FFF2-40B4-BE49-F238E27FC236}">
                <a16:creationId xmlns:a16="http://schemas.microsoft.com/office/drawing/2014/main" id="{00E28B30-223A-CA40-AC2A-675CD919D117}"/>
              </a:ext>
            </a:extLst>
          </p:cNvPr>
          <p:cNvCxnSpPr>
            <a:cxnSpLocks/>
          </p:cNvCxnSpPr>
          <p:nvPr/>
        </p:nvCxnSpPr>
        <p:spPr>
          <a:xfrm>
            <a:off x="1939235" y="3790646"/>
            <a:ext cx="68899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4CAF1A13-F11E-704D-92A7-03AC212D71E4}"/>
              </a:ext>
            </a:extLst>
          </p:cNvPr>
          <p:cNvSpPr txBox="1">
            <a:spLocks/>
          </p:cNvSpPr>
          <p:nvPr/>
        </p:nvSpPr>
        <p:spPr>
          <a:xfrm>
            <a:off x="1844918" y="3057711"/>
            <a:ext cx="644111" cy="4154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fontAlgn="auto">
              <a:spcAft>
                <a:spcPts val="0"/>
              </a:spcAft>
            </a:pPr>
            <a:r>
              <a:rPr lang="en-US" sz="3000" i="1" dirty="0">
                <a:solidFill>
                  <a:srgbClr val="FFFFFF"/>
                </a:solidFill>
                <a:latin typeface="Georgia"/>
              </a:rPr>
              <a:t>4</a:t>
            </a:r>
          </a:p>
        </p:txBody>
      </p:sp>
      <p:sp>
        <p:nvSpPr>
          <p:cNvPr id="41" name="Title 1">
            <a:extLst>
              <a:ext uri="{FF2B5EF4-FFF2-40B4-BE49-F238E27FC236}">
                <a16:creationId xmlns:a16="http://schemas.microsoft.com/office/drawing/2014/main" id="{B9D1549B-349F-A343-99CD-4593EB402A3A}"/>
              </a:ext>
            </a:extLst>
          </p:cNvPr>
          <p:cNvSpPr txBox="1">
            <a:spLocks/>
          </p:cNvSpPr>
          <p:nvPr/>
        </p:nvSpPr>
        <p:spPr>
          <a:xfrm>
            <a:off x="3510767" y="3296798"/>
            <a:ext cx="5145702" cy="18697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fontAlgn="auto">
              <a:spcAft>
                <a:spcPts val="0"/>
              </a:spcAft>
            </a:pPr>
            <a:r>
              <a:rPr lang="en-US" sz="1350" b="0" dirty="0">
                <a:solidFill>
                  <a:srgbClr val="44546A"/>
                </a:solidFill>
                <a:latin typeface="Segoe UI Light"/>
                <a:cs typeface="Segoe UI" panose="020B0502040204020203" pitchFamily="34" charset="0"/>
              </a:rPr>
              <a:t>Progress on MTSF Targets</a:t>
            </a:r>
          </a:p>
        </p:txBody>
      </p:sp>
      <p:cxnSp>
        <p:nvCxnSpPr>
          <p:cNvPr id="44" name="Straight Connector 43">
            <a:extLst>
              <a:ext uri="{FF2B5EF4-FFF2-40B4-BE49-F238E27FC236}">
                <a16:creationId xmlns:a16="http://schemas.microsoft.com/office/drawing/2014/main" id="{EB5D3C42-E69D-F94F-AA59-BDE7883792D8}"/>
              </a:ext>
            </a:extLst>
          </p:cNvPr>
          <p:cNvCxnSpPr>
            <a:cxnSpLocks/>
          </p:cNvCxnSpPr>
          <p:nvPr/>
        </p:nvCxnSpPr>
        <p:spPr>
          <a:xfrm>
            <a:off x="1939235" y="4704086"/>
            <a:ext cx="68899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3" name="Title 1">
            <a:extLst>
              <a:ext uri="{FF2B5EF4-FFF2-40B4-BE49-F238E27FC236}">
                <a16:creationId xmlns:a16="http://schemas.microsoft.com/office/drawing/2014/main" id="{7F818509-1AB2-2E41-A4E6-76411D9D936A}"/>
              </a:ext>
            </a:extLst>
          </p:cNvPr>
          <p:cNvSpPr txBox="1">
            <a:spLocks/>
          </p:cNvSpPr>
          <p:nvPr/>
        </p:nvSpPr>
        <p:spPr>
          <a:xfrm>
            <a:off x="1844918" y="4908121"/>
            <a:ext cx="644111" cy="4154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fontAlgn="auto">
              <a:spcAft>
                <a:spcPts val="0"/>
              </a:spcAft>
            </a:pPr>
            <a:r>
              <a:rPr lang="en-US" sz="3000" i="1" dirty="0">
                <a:solidFill>
                  <a:srgbClr val="FFFFFF"/>
                </a:solidFill>
                <a:latin typeface="Georgia"/>
              </a:rPr>
              <a:t>6</a:t>
            </a:r>
          </a:p>
        </p:txBody>
      </p:sp>
      <p:sp>
        <p:nvSpPr>
          <p:cNvPr id="45" name="Title 1">
            <a:extLst>
              <a:ext uri="{FF2B5EF4-FFF2-40B4-BE49-F238E27FC236}">
                <a16:creationId xmlns:a16="http://schemas.microsoft.com/office/drawing/2014/main" id="{4CF1F3D9-EF39-7441-B83F-99149B966BD5}"/>
              </a:ext>
            </a:extLst>
          </p:cNvPr>
          <p:cNvSpPr txBox="1">
            <a:spLocks/>
          </p:cNvSpPr>
          <p:nvPr/>
        </p:nvSpPr>
        <p:spPr>
          <a:xfrm>
            <a:off x="3494810" y="4164051"/>
            <a:ext cx="5145702" cy="18697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fontAlgn="auto">
              <a:spcAft>
                <a:spcPts val="0"/>
              </a:spcAft>
            </a:pPr>
            <a:r>
              <a:rPr lang="en-US" sz="1350" b="0" dirty="0">
                <a:solidFill>
                  <a:srgbClr val="44546A"/>
                </a:solidFill>
                <a:latin typeface="Segoe UI Light"/>
                <a:cs typeface="Segoe UI" panose="020B0502040204020203" pitchFamily="34" charset="0"/>
              </a:rPr>
              <a:t>Performance per </a:t>
            </a:r>
            <a:r>
              <a:rPr lang="en-US" sz="1350" b="0" dirty="0" err="1">
                <a:solidFill>
                  <a:srgbClr val="44546A"/>
                </a:solidFill>
                <a:latin typeface="Segoe UI Light"/>
                <a:cs typeface="Segoe UI" panose="020B0502040204020203" pitchFamily="34" charset="0"/>
              </a:rPr>
              <a:t>Programme</a:t>
            </a:r>
            <a:endParaRPr lang="en-US" sz="1350" b="0" dirty="0">
              <a:solidFill>
                <a:srgbClr val="44546A"/>
              </a:solidFill>
              <a:latin typeface="Segoe UI Light"/>
              <a:cs typeface="Segoe UI" panose="020B0502040204020203" pitchFamily="34" charset="0"/>
            </a:endParaRPr>
          </a:p>
        </p:txBody>
      </p:sp>
      <p:sp>
        <p:nvSpPr>
          <p:cNvPr id="42" name="Rectangle 41">
            <a:extLst>
              <a:ext uri="{FF2B5EF4-FFF2-40B4-BE49-F238E27FC236}">
                <a16:creationId xmlns:a16="http://schemas.microsoft.com/office/drawing/2014/main" id="{232FC7D8-2C69-3447-8C60-C8D12747CDF8}"/>
              </a:ext>
            </a:extLst>
          </p:cNvPr>
          <p:cNvSpPr/>
          <p:nvPr/>
        </p:nvSpPr>
        <p:spPr>
          <a:xfrm>
            <a:off x="218040" y="5573243"/>
            <a:ext cx="1119554" cy="111955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754301D-7909-4E47-A8FF-76DB3A7026AC}"/>
              </a:ext>
            </a:extLst>
          </p:cNvPr>
          <p:cNvGrpSpPr/>
          <p:nvPr/>
        </p:nvGrpSpPr>
        <p:grpSpPr>
          <a:xfrm>
            <a:off x="533402" y="5886353"/>
            <a:ext cx="488832" cy="493336"/>
            <a:chOff x="2684463" y="3619500"/>
            <a:chExt cx="344487" cy="347663"/>
          </a:xfrm>
        </p:grpSpPr>
        <p:sp>
          <p:nvSpPr>
            <p:cNvPr id="48" name="Rectangle 47">
              <a:extLst>
                <a:ext uri="{FF2B5EF4-FFF2-40B4-BE49-F238E27FC236}">
                  <a16:creationId xmlns:a16="http://schemas.microsoft.com/office/drawing/2014/main" id="{B2D94E15-2FA1-FF47-BF7E-D9BE50FE3481}"/>
                </a:ext>
              </a:extLst>
            </p:cNvPr>
            <p:cNvSpPr>
              <a:spLocks noChangeArrowheads="1"/>
            </p:cNvSpPr>
            <p:nvPr/>
          </p:nvSpPr>
          <p:spPr bwMode="auto">
            <a:xfrm>
              <a:off x="2728913" y="3709988"/>
              <a:ext cx="180975" cy="257175"/>
            </a:xfrm>
            <a:prstGeom prst="rect">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0" name="Freeform 49">
              <a:extLst>
                <a:ext uri="{FF2B5EF4-FFF2-40B4-BE49-F238E27FC236}">
                  <a16:creationId xmlns:a16="http://schemas.microsoft.com/office/drawing/2014/main" id="{21276784-E644-DE42-9D60-B45B2C1ECAF1}"/>
                </a:ext>
              </a:extLst>
            </p:cNvPr>
            <p:cNvSpPr>
              <a:spLocks/>
            </p:cNvSpPr>
            <p:nvPr/>
          </p:nvSpPr>
          <p:spPr bwMode="auto">
            <a:xfrm>
              <a:off x="2684463" y="3619500"/>
              <a:ext cx="90488" cy="241300"/>
            </a:xfrm>
            <a:custGeom>
              <a:avLst/>
              <a:gdLst>
                <a:gd name="T0" fmla="*/ 12 w 24"/>
                <a:gd name="T1" fmla="*/ 64 h 64"/>
                <a:gd name="T2" fmla="*/ 0 w 24"/>
                <a:gd name="T3" fmla="*/ 64 h 64"/>
                <a:gd name="T4" fmla="*/ 0 w 24"/>
                <a:gd name="T5" fmla="*/ 12 h 64"/>
                <a:gd name="T6" fmla="*/ 12 w 24"/>
                <a:gd name="T7" fmla="*/ 0 h 64"/>
                <a:gd name="T8" fmla="*/ 24 w 24"/>
                <a:gd name="T9" fmla="*/ 12 h 64"/>
                <a:gd name="T10" fmla="*/ 12 w 24"/>
                <a:gd name="T11" fmla="*/ 24 h 64"/>
                <a:gd name="T12" fmla="*/ 12 w 24"/>
                <a:gd name="T13" fmla="*/ 16 h 64"/>
                <a:gd name="T14" fmla="*/ 23 w 24"/>
                <a:gd name="T15" fmla="*/ 1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12" y="64"/>
                  </a:moveTo>
                  <a:cubicBezTo>
                    <a:pt x="0" y="64"/>
                    <a:pt x="0" y="64"/>
                    <a:pt x="0" y="64"/>
                  </a:cubicBezTo>
                  <a:cubicBezTo>
                    <a:pt x="0" y="12"/>
                    <a:pt x="0" y="12"/>
                    <a:pt x="0" y="12"/>
                  </a:cubicBezTo>
                  <a:cubicBezTo>
                    <a:pt x="0" y="5"/>
                    <a:pt x="5" y="0"/>
                    <a:pt x="12" y="0"/>
                  </a:cubicBezTo>
                  <a:cubicBezTo>
                    <a:pt x="19" y="0"/>
                    <a:pt x="24" y="5"/>
                    <a:pt x="24" y="12"/>
                  </a:cubicBezTo>
                  <a:cubicBezTo>
                    <a:pt x="24" y="19"/>
                    <a:pt x="19" y="24"/>
                    <a:pt x="12" y="24"/>
                  </a:cubicBezTo>
                  <a:cubicBezTo>
                    <a:pt x="12" y="16"/>
                    <a:pt x="12" y="16"/>
                    <a:pt x="12" y="16"/>
                  </a:cubicBezTo>
                  <a:cubicBezTo>
                    <a:pt x="23" y="16"/>
                    <a:pt x="23" y="16"/>
                    <a:pt x="23" y="16"/>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1" name="Freeform 50">
              <a:extLst>
                <a:ext uri="{FF2B5EF4-FFF2-40B4-BE49-F238E27FC236}">
                  <a16:creationId xmlns:a16="http://schemas.microsoft.com/office/drawing/2014/main" id="{5CE7BAA0-5111-E049-A8FC-3DA51D4A76EA}"/>
                </a:ext>
              </a:extLst>
            </p:cNvPr>
            <p:cNvSpPr>
              <a:spLocks/>
            </p:cNvSpPr>
            <p:nvPr/>
          </p:nvSpPr>
          <p:spPr bwMode="auto">
            <a:xfrm>
              <a:off x="2728913" y="3619500"/>
              <a:ext cx="225425" cy="90488"/>
            </a:xfrm>
            <a:custGeom>
              <a:avLst/>
              <a:gdLst>
                <a:gd name="T0" fmla="*/ 48 w 60"/>
                <a:gd name="T1" fmla="*/ 24 h 24"/>
                <a:gd name="T2" fmla="*/ 60 w 60"/>
                <a:gd name="T3" fmla="*/ 12 h 24"/>
                <a:gd name="T4" fmla="*/ 48 w 60"/>
                <a:gd name="T5" fmla="*/ 0 h 24"/>
                <a:gd name="T6" fmla="*/ 0 w 60"/>
                <a:gd name="T7" fmla="*/ 0 h 24"/>
              </a:gdLst>
              <a:ahLst/>
              <a:cxnLst>
                <a:cxn ang="0">
                  <a:pos x="T0" y="T1"/>
                </a:cxn>
                <a:cxn ang="0">
                  <a:pos x="T2" y="T3"/>
                </a:cxn>
                <a:cxn ang="0">
                  <a:pos x="T4" y="T5"/>
                </a:cxn>
                <a:cxn ang="0">
                  <a:pos x="T6" y="T7"/>
                </a:cxn>
              </a:cxnLst>
              <a:rect l="0" t="0" r="r" b="b"/>
              <a:pathLst>
                <a:path w="60" h="24">
                  <a:moveTo>
                    <a:pt x="48" y="24"/>
                  </a:moveTo>
                  <a:cubicBezTo>
                    <a:pt x="55" y="24"/>
                    <a:pt x="60" y="19"/>
                    <a:pt x="60" y="12"/>
                  </a:cubicBezTo>
                  <a:cubicBezTo>
                    <a:pt x="60" y="5"/>
                    <a:pt x="55" y="0"/>
                    <a:pt x="48" y="0"/>
                  </a:cubicBezTo>
                  <a:cubicBezTo>
                    <a:pt x="0" y="0"/>
                    <a:pt x="0" y="0"/>
                    <a:pt x="0"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2" name="Line 8">
              <a:extLst>
                <a:ext uri="{FF2B5EF4-FFF2-40B4-BE49-F238E27FC236}">
                  <a16:creationId xmlns:a16="http://schemas.microsoft.com/office/drawing/2014/main" id="{89F9E849-A05B-F24B-852B-5A761D029431}"/>
                </a:ext>
              </a:extLst>
            </p:cNvPr>
            <p:cNvSpPr>
              <a:spLocks noChangeShapeType="1"/>
            </p:cNvSpPr>
            <p:nvPr/>
          </p:nvSpPr>
          <p:spPr bwMode="auto">
            <a:xfrm>
              <a:off x="2819400" y="3770313"/>
              <a:ext cx="603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3" name="Line 9">
              <a:extLst>
                <a:ext uri="{FF2B5EF4-FFF2-40B4-BE49-F238E27FC236}">
                  <a16:creationId xmlns:a16="http://schemas.microsoft.com/office/drawing/2014/main" id="{DC79CA80-B487-554E-B037-F222E432C593}"/>
                </a:ext>
              </a:extLst>
            </p:cNvPr>
            <p:cNvSpPr>
              <a:spLocks noChangeShapeType="1"/>
            </p:cNvSpPr>
            <p:nvPr/>
          </p:nvSpPr>
          <p:spPr bwMode="auto">
            <a:xfrm>
              <a:off x="2819400" y="3830638"/>
              <a:ext cx="603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4" name="Line 10">
              <a:extLst>
                <a:ext uri="{FF2B5EF4-FFF2-40B4-BE49-F238E27FC236}">
                  <a16:creationId xmlns:a16="http://schemas.microsoft.com/office/drawing/2014/main" id="{51D013D5-59E6-FA4E-A68D-173782DA1217}"/>
                </a:ext>
              </a:extLst>
            </p:cNvPr>
            <p:cNvSpPr>
              <a:spLocks noChangeShapeType="1"/>
            </p:cNvSpPr>
            <p:nvPr/>
          </p:nvSpPr>
          <p:spPr bwMode="auto">
            <a:xfrm>
              <a:off x="2819400" y="3892550"/>
              <a:ext cx="603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5" name="Freeform 54">
              <a:extLst>
                <a:ext uri="{FF2B5EF4-FFF2-40B4-BE49-F238E27FC236}">
                  <a16:creationId xmlns:a16="http://schemas.microsoft.com/office/drawing/2014/main" id="{A078636B-6B87-AF47-8C90-C4128E8FD4E5}"/>
                </a:ext>
              </a:extLst>
            </p:cNvPr>
            <p:cNvSpPr>
              <a:spLocks/>
            </p:cNvSpPr>
            <p:nvPr/>
          </p:nvSpPr>
          <p:spPr bwMode="auto">
            <a:xfrm>
              <a:off x="2759075" y="3740150"/>
              <a:ext cx="38100" cy="30163"/>
            </a:xfrm>
            <a:custGeom>
              <a:avLst/>
              <a:gdLst>
                <a:gd name="T0" fmla="*/ 0 w 24"/>
                <a:gd name="T1" fmla="*/ 14 h 19"/>
                <a:gd name="T2" fmla="*/ 5 w 24"/>
                <a:gd name="T3" fmla="*/ 19 h 19"/>
                <a:gd name="T4" fmla="*/ 24 w 24"/>
                <a:gd name="T5" fmla="*/ 0 h 19"/>
              </a:gdLst>
              <a:ahLst/>
              <a:cxnLst>
                <a:cxn ang="0">
                  <a:pos x="T0" y="T1"/>
                </a:cxn>
                <a:cxn ang="0">
                  <a:pos x="T2" y="T3"/>
                </a:cxn>
                <a:cxn ang="0">
                  <a:pos x="T4" y="T5"/>
                </a:cxn>
              </a:cxnLst>
              <a:rect l="0" t="0" r="r" b="b"/>
              <a:pathLst>
                <a:path w="24" h="19">
                  <a:moveTo>
                    <a:pt x="0" y="14"/>
                  </a:moveTo>
                  <a:lnTo>
                    <a:pt x="5" y="19"/>
                  </a:lnTo>
                  <a:lnTo>
                    <a:pt x="24"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6" name="Freeform 55">
              <a:extLst>
                <a:ext uri="{FF2B5EF4-FFF2-40B4-BE49-F238E27FC236}">
                  <a16:creationId xmlns:a16="http://schemas.microsoft.com/office/drawing/2014/main" id="{7EA4DE0E-17A1-5545-8B6A-D0835797A3B0}"/>
                </a:ext>
              </a:extLst>
            </p:cNvPr>
            <p:cNvSpPr>
              <a:spLocks/>
            </p:cNvSpPr>
            <p:nvPr/>
          </p:nvSpPr>
          <p:spPr bwMode="auto">
            <a:xfrm>
              <a:off x="2759075" y="3800475"/>
              <a:ext cx="38100" cy="30163"/>
            </a:xfrm>
            <a:custGeom>
              <a:avLst/>
              <a:gdLst>
                <a:gd name="T0" fmla="*/ 0 w 24"/>
                <a:gd name="T1" fmla="*/ 15 h 19"/>
                <a:gd name="T2" fmla="*/ 5 w 24"/>
                <a:gd name="T3" fmla="*/ 19 h 19"/>
                <a:gd name="T4" fmla="*/ 24 w 24"/>
                <a:gd name="T5" fmla="*/ 0 h 19"/>
              </a:gdLst>
              <a:ahLst/>
              <a:cxnLst>
                <a:cxn ang="0">
                  <a:pos x="T0" y="T1"/>
                </a:cxn>
                <a:cxn ang="0">
                  <a:pos x="T2" y="T3"/>
                </a:cxn>
                <a:cxn ang="0">
                  <a:pos x="T4" y="T5"/>
                </a:cxn>
              </a:cxnLst>
              <a:rect l="0" t="0" r="r" b="b"/>
              <a:pathLst>
                <a:path w="24" h="19">
                  <a:moveTo>
                    <a:pt x="0" y="15"/>
                  </a:moveTo>
                  <a:lnTo>
                    <a:pt x="5" y="19"/>
                  </a:lnTo>
                  <a:lnTo>
                    <a:pt x="24"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7" name="Freeform 56">
              <a:extLst>
                <a:ext uri="{FF2B5EF4-FFF2-40B4-BE49-F238E27FC236}">
                  <a16:creationId xmlns:a16="http://schemas.microsoft.com/office/drawing/2014/main" id="{3F646A96-E533-1347-9880-1815BB593586}"/>
                </a:ext>
              </a:extLst>
            </p:cNvPr>
            <p:cNvSpPr>
              <a:spLocks/>
            </p:cNvSpPr>
            <p:nvPr/>
          </p:nvSpPr>
          <p:spPr bwMode="auto">
            <a:xfrm>
              <a:off x="2984500" y="3702050"/>
              <a:ext cx="44450" cy="265113"/>
            </a:xfrm>
            <a:custGeom>
              <a:avLst/>
              <a:gdLst>
                <a:gd name="T0" fmla="*/ 12 w 12"/>
                <a:gd name="T1" fmla="*/ 64 h 70"/>
                <a:gd name="T2" fmla="*/ 6 w 12"/>
                <a:gd name="T3" fmla="*/ 70 h 70"/>
                <a:gd name="T4" fmla="*/ 0 w 12"/>
                <a:gd name="T5" fmla="*/ 64 h 70"/>
                <a:gd name="T6" fmla="*/ 0 w 12"/>
                <a:gd name="T7" fmla="*/ 6 h 70"/>
                <a:gd name="T8" fmla="*/ 6 w 12"/>
                <a:gd name="T9" fmla="*/ 0 h 70"/>
                <a:gd name="T10" fmla="*/ 12 w 12"/>
                <a:gd name="T11" fmla="*/ 6 h 70"/>
                <a:gd name="T12" fmla="*/ 12 w 12"/>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12" h="70">
                  <a:moveTo>
                    <a:pt x="12" y="64"/>
                  </a:moveTo>
                  <a:cubicBezTo>
                    <a:pt x="12" y="67"/>
                    <a:pt x="9" y="70"/>
                    <a:pt x="6" y="70"/>
                  </a:cubicBezTo>
                  <a:cubicBezTo>
                    <a:pt x="3" y="70"/>
                    <a:pt x="0" y="67"/>
                    <a:pt x="0" y="64"/>
                  </a:cubicBezTo>
                  <a:cubicBezTo>
                    <a:pt x="0" y="6"/>
                    <a:pt x="0" y="6"/>
                    <a:pt x="0" y="6"/>
                  </a:cubicBezTo>
                  <a:cubicBezTo>
                    <a:pt x="0" y="3"/>
                    <a:pt x="3" y="0"/>
                    <a:pt x="6" y="0"/>
                  </a:cubicBezTo>
                  <a:cubicBezTo>
                    <a:pt x="9" y="0"/>
                    <a:pt x="12" y="3"/>
                    <a:pt x="12" y="6"/>
                  </a:cubicBezTo>
                  <a:lnTo>
                    <a:pt x="12" y="64"/>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8" name="Line 14">
              <a:extLst>
                <a:ext uri="{FF2B5EF4-FFF2-40B4-BE49-F238E27FC236}">
                  <a16:creationId xmlns:a16="http://schemas.microsoft.com/office/drawing/2014/main" id="{3042381B-03B0-2340-BBD9-8B4BC5232F8A}"/>
                </a:ext>
              </a:extLst>
            </p:cNvPr>
            <p:cNvSpPr>
              <a:spLocks noChangeShapeType="1"/>
            </p:cNvSpPr>
            <p:nvPr/>
          </p:nvSpPr>
          <p:spPr bwMode="auto">
            <a:xfrm>
              <a:off x="2984500" y="3937000"/>
              <a:ext cx="444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9" name="Line 15">
              <a:extLst>
                <a:ext uri="{FF2B5EF4-FFF2-40B4-BE49-F238E27FC236}">
                  <a16:creationId xmlns:a16="http://schemas.microsoft.com/office/drawing/2014/main" id="{8A0CD713-A0DF-FD46-9E43-C2241B0297E8}"/>
                </a:ext>
              </a:extLst>
            </p:cNvPr>
            <p:cNvSpPr>
              <a:spLocks noChangeShapeType="1"/>
            </p:cNvSpPr>
            <p:nvPr/>
          </p:nvSpPr>
          <p:spPr bwMode="auto">
            <a:xfrm>
              <a:off x="2984500" y="3830638"/>
              <a:ext cx="444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0" name="Freeform 59">
              <a:extLst>
                <a:ext uri="{FF2B5EF4-FFF2-40B4-BE49-F238E27FC236}">
                  <a16:creationId xmlns:a16="http://schemas.microsoft.com/office/drawing/2014/main" id="{BFEA82A5-A081-F346-9158-CF8B5EF97B61}"/>
                </a:ext>
              </a:extLst>
            </p:cNvPr>
            <p:cNvSpPr>
              <a:spLocks/>
            </p:cNvSpPr>
            <p:nvPr/>
          </p:nvSpPr>
          <p:spPr bwMode="auto">
            <a:xfrm>
              <a:off x="2954338" y="3717925"/>
              <a:ext cx="30163" cy="136525"/>
            </a:xfrm>
            <a:custGeom>
              <a:avLst/>
              <a:gdLst>
                <a:gd name="T0" fmla="*/ 0 w 8"/>
                <a:gd name="T1" fmla="*/ 36 h 36"/>
                <a:gd name="T2" fmla="*/ 0 w 8"/>
                <a:gd name="T3" fmla="*/ 6 h 36"/>
                <a:gd name="T4" fmla="*/ 6 w 8"/>
                <a:gd name="T5" fmla="*/ 0 h 36"/>
                <a:gd name="T6" fmla="*/ 8 w 8"/>
                <a:gd name="T7" fmla="*/ 0 h 36"/>
              </a:gdLst>
              <a:ahLst/>
              <a:cxnLst>
                <a:cxn ang="0">
                  <a:pos x="T0" y="T1"/>
                </a:cxn>
                <a:cxn ang="0">
                  <a:pos x="T2" y="T3"/>
                </a:cxn>
                <a:cxn ang="0">
                  <a:pos x="T4" y="T5"/>
                </a:cxn>
                <a:cxn ang="0">
                  <a:pos x="T6" y="T7"/>
                </a:cxn>
              </a:cxnLst>
              <a:rect l="0" t="0" r="r" b="b"/>
              <a:pathLst>
                <a:path w="8" h="36">
                  <a:moveTo>
                    <a:pt x="0" y="36"/>
                  </a:moveTo>
                  <a:cubicBezTo>
                    <a:pt x="0" y="6"/>
                    <a:pt x="0" y="6"/>
                    <a:pt x="0" y="6"/>
                  </a:cubicBezTo>
                  <a:cubicBezTo>
                    <a:pt x="0" y="3"/>
                    <a:pt x="3" y="0"/>
                    <a:pt x="6" y="0"/>
                  </a:cubicBezTo>
                  <a:cubicBezTo>
                    <a:pt x="8" y="0"/>
                    <a:pt x="8" y="0"/>
                    <a:pt x="8"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62" name="Title 1">
            <a:extLst>
              <a:ext uri="{FF2B5EF4-FFF2-40B4-BE49-F238E27FC236}">
                <a16:creationId xmlns:a16="http://schemas.microsoft.com/office/drawing/2014/main" id="{7F818509-1AB2-2E41-A4E6-76411D9D936A}"/>
              </a:ext>
            </a:extLst>
          </p:cNvPr>
          <p:cNvSpPr txBox="1">
            <a:spLocks/>
          </p:cNvSpPr>
          <p:nvPr/>
        </p:nvSpPr>
        <p:spPr>
          <a:xfrm>
            <a:off x="1844918" y="3942201"/>
            <a:ext cx="644111" cy="4154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fontAlgn="auto">
              <a:spcAft>
                <a:spcPts val="0"/>
              </a:spcAft>
            </a:pPr>
            <a:r>
              <a:rPr lang="en-US" sz="3000" i="1" dirty="0">
                <a:solidFill>
                  <a:srgbClr val="FFFFFF"/>
                </a:solidFill>
                <a:latin typeface="Georgia"/>
              </a:rPr>
              <a:t>5</a:t>
            </a:r>
          </a:p>
        </p:txBody>
      </p:sp>
      <p:cxnSp>
        <p:nvCxnSpPr>
          <p:cNvPr id="63" name="Straight Connector 62">
            <a:extLst>
              <a:ext uri="{FF2B5EF4-FFF2-40B4-BE49-F238E27FC236}">
                <a16:creationId xmlns:a16="http://schemas.microsoft.com/office/drawing/2014/main" id="{EB5D3C42-E69D-F94F-AA59-BDE7883792D8}"/>
              </a:ext>
            </a:extLst>
          </p:cNvPr>
          <p:cNvCxnSpPr>
            <a:cxnSpLocks/>
          </p:cNvCxnSpPr>
          <p:nvPr/>
        </p:nvCxnSpPr>
        <p:spPr>
          <a:xfrm>
            <a:off x="1957145" y="5561337"/>
            <a:ext cx="6984228"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64" name="Title 1">
            <a:extLst>
              <a:ext uri="{FF2B5EF4-FFF2-40B4-BE49-F238E27FC236}">
                <a16:creationId xmlns:a16="http://schemas.microsoft.com/office/drawing/2014/main" id="{4CF1F3D9-EF39-7441-B83F-99149B966BD5}"/>
              </a:ext>
            </a:extLst>
          </p:cNvPr>
          <p:cNvSpPr txBox="1">
            <a:spLocks/>
          </p:cNvSpPr>
          <p:nvPr/>
        </p:nvSpPr>
        <p:spPr>
          <a:xfrm>
            <a:off x="3510767" y="5001625"/>
            <a:ext cx="5145702" cy="18697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fontAlgn="auto">
              <a:spcAft>
                <a:spcPts val="0"/>
              </a:spcAft>
            </a:pPr>
            <a:r>
              <a:rPr lang="en-US" sz="1350" b="0" dirty="0">
                <a:solidFill>
                  <a:srgbClr val="44546A"/>
                </a:solidFill>
                <a:latin typeface="Segoe UI Light"/>
                <a:cs typeface="Segoe UI" panose="020B0502040204020203" pitchFamily="34" charset="0"/>
              </a:rPr>
              <a:t>Financial Report</a:t>
            </a:r>
          </a:p>
        </p:txBody>
      </p:sp>
    </p:spTree>
    <p:extLst>
      <p:ext uri="{BB962C8B-B14F-4D97-AF65-F5344CB8AC3E}">
        <p14:creationId xmlns:p14="http://schemas.microsoft.com/office/powerpoint/2010/main" val="333189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5867" y="1055559"/>
          <a:ext cx="8803095" cy="4543068"/>
        </p:xfrm>
        <a:graphic>
          <a:graphicData uri="http://schemas.openxmlformats.org/drawingml/2006/table">
            <a:tbl>
              <a:tblPr firstRow="1" bandRow="1">
                <a:tableStyleId>{5C22544A-7EE6-4342-B048-85BDC9FD1C3A}</a:tableStyleId>
              </a:tblPr>
              <a:tblGrid>
                <a:gridCol w="1505493">
                  <a:extLst>
                    <a:ext uri="{9D8B030D-6E8A-4147-A177-3AD203B41FA5}">
                      <a16:colId xmlns:a16="http://schemas.microsoft.com/office/drawing/2014/main" val="20000"/>
                    </a:ext>
                  </a:extLst>
                </a:gridCol>
                <a:gridCol w="1412850">
                  <a:extLst>
                    <a:ext uri="{9D8B030D-6E8A-4147-A177-3AD203B41FA5}">
                      <a16:colId xmlns:a16="http://schemas.microsoft.com/office/drawing/2014/main" val="20001"/>
                    </a:ext>
                  </a:extLst>
                </a:gridCol>
                <a:gridCol w="1156930">
                  <a:extLst>
                    <a:ext uri="{9D8B030D-6E8A-4147-A177-3AD203B41FA5}">
                      <a16:colId xmlns:a16="http://schemas.microsoft.com/office/drawing/2014/main" val="20002"/>
                    </a:ext>
                  </a:extLst>
                </a:gridCol>
                <a:gridCol w="1213945">
                  <a:extLst>
                    <a:ext uri="{9D8B030D-6E8A-4147-A177-3AD203B41FA5}">
                      <a16:colId xmlns:a16="http://schemas.microsoft.com/office/drawing/2014/main" val="20003"/>
                    </a:ext>
                  </a:extLst>
                </a:gridCol>
                <a:gridCol w="1813034">
                  <a:extLst>
                    <a:ext uri="{9D8B030D-6E8A-4147-A177-3AD203B41FA5}">
                      <a16:colId xmlns:a16="http://schemas.microsoft.com/office/drawing/2014/main" val="20004"/>
                    </a:ext>
                  </a:extLst>
                </a:gridCol>
                <a:gridCol w="1700843">
                  <a:extLst>
                    <a:ext uri="{9D8B030D-6E8A-4147-A177-3AD203B41FA5}">
                      <a16:colId xmlns:a16="http://schemas.microsoft.com/office/drawing/2014/main" val="20005"/>
                    </a:ext>
                  </a:extLst>
                </a:gridCol>
              </a:tblGrid>
              <a:tr h="602912">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p>
                      <a:pPr marL="0" algn="l" defTabSz="914331" rtl="0" eaLnBrk="1" fontAlgn="t" latinLnBrk="0" hangingPunct="1"/>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824620">
                <a:tc>
                  <a:txBody>
                    <a:bodyPr/>
                    <a:lstStyle/>
                    <a:p>
                      <a:pPr marL="0" algn="l" defTabSz="914331" rtl="0" eaLnBrk="1" fontAlgn="t" latinLnBrk="0" hangingPunct="1"/>
                      <a:r>
                        <a:rPr lang="en-US" sz="1600" b="1" i="0" u="none" strike="noStrike" kern="1200" dirty="0">
                          <a:solidFill>
                            <a:schemeClr val="tx1"/>
                          </a:solidFill>
                          <a:effectLst/>
                          <a:latin typeface="Arial Narrow" panose="020B0606020202030204" pitchFamily="34" charset="0"/>
                          <a:ea typeface="+mn-ea"/>
                          <a:cs typeface="+mn-cs"/>
                        </a:rPr>
                        <a:t>Number of audit qualifications</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noProof="0" dirty="0">
                          <a:solidFill>
                            <a:schemeClr val="tx1"/>
                          </a:solidFill>
                          <a:effectLst/>
                          <a:latin typeface="Arial Narrow" panose="020B0606020202030204" pitchFamily="34" charset="0"/>
                          <a:ea typeface="+mn-ea"/>
                          <a:cs typeface="+mn-cs"/>
                        </a:rPr>
                        <a:t>No target</a:t>
                      </a:r>
                      <a:endParaRPr lang="en-US"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annually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annually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annually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annually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47027">
                <a:tc>
                  <a:txBody>
                    <a:bodyPr/>
                    <a:lstStyle/>
                    <a:p>
                      <a:pPr marL="0" algn="l" defTabSz="914331" rtl="0" eaLnBrk="1" fontAlgn="t" latinLnBrk="0" hangingPunct="1"/>
                      <a:r>
                        <a:rPr lang="en-US" sz="1600" b="1" i="0" u="none" strike="noStrike" kern="1200" dirty="0">
                          <a:solidFill>
                            <a:schemeClr val="tx1"/>
                          </a:solidFill>
                          <a:effectLst/>
                          <a:latin typeface="Arial Narrow" panose="020B0606020202030204" pitchFamily="34" charset="0"/>
                          <a:ea typeface="+mn-ea"/>
                          <a:cs typeface="+mn-cs"/>
                        </a:rPr>
                        <a:t>Approved Integrated finance and SCM strategy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Draft integrated finance and SCM Strategy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Draft integrated finance and SCM Strategy could not be completed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2121"/>
                    </a:solid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Draft integrated finance and SCM Strategy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Draft integrated finance and SCM Strategy could not be completed due to the prioritization of the Covi-19 related activities ( budget readjustment  and PPE procurement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Identification of additional resources to assist  the Department in the development of integrated finance and SCM Strategy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08598">
                <a:tc>
                  <a:txBody>
                    <a:bodyPr/>
                    <a:lstStyle/>
                    <a:p>
                      <a:pPr marL="0" algn="l" defTabSz="914331" rtl="0" eaLnBrk="1" fontAlgn="t" latinLnBrk="0" hangingPunct="1"/>
                      <a:r>
                        <a:rPr lang="en-US" sz="1600" b="1" i="0" u="none" strike="noStrike" kern="1200" dirty="0">
                          <a:solidFill>
                            <a:schemeClr val="tx1"/>
                          </a:solidFill>
                          <a:effectLst/>
                          <a:latin typeface="Arial Narrow" panose="020B0606020202030204" pitchFamily="34" charset="0"/>
                          <a:ea typeface="+mn-ea"/>
                          <a:cs typeface="+mn-cs"/>
                        </a:rPr>
                        <a:t>Percentage of tenders above R30 million awarded to designated groups</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 target</a:t>
                      </a:r>
                    </a:p>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endParaRPr lang="en-US"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annually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annually</a:t>
                      </a:r>
                    </a:p>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endParaRPr lang="en-US"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annually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annually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Content Placeholder 4"/>
          <p:cNvSpPr>
            <a:spLocks noGrp="1"/>
          </p:cNvSpPr>
          <p:nvPr>
            <p:ph idx="4294967295"/>
          </p:nvPr>
        </p:nvSpPr>
        <p:spPr>
          <a:xfrm>
            <a:off x="0" y="71814"/>
            <a:ext cx="9144000" cy="846386"/>
          </a:xfrm>
        </p:spPr>
        <p:txBody>
          <a:bodyPr anchor="ctr"/>
          <a:lstStyle/>
          <a:p>
            <a:pPr marL="0" lvl="0" indent="0" algn="ctr" defTabSz="914331" eaLnBrk="1" fontAlgn="auto" hangingPunct="1">
              <a:lnSpc>
                <a:spcPct val="110000"/>
              </a:lnSpc>
              <a:spcBef>
                <a:spcPts val="0"/>
              </a:spcBef>
              <a:spcAft>
                <a:spcPts val="0"/>
              </a:spcAft>
              <a:buClrTx/>
              <a:buNone/>
              <a:defRPr/>
            </a:pPr>
            <a:r>
              <a:rPr lang="en-US" sz="3000" b="1" kern="1200" dirty="0">
                <a:solidFill>
                  <a:schemeClr val="bg1"/>
                </a:solidFill>
                <a:latin typeface="Arial Black" panose="020B0A04020102020204" pitchFamily="34" charset="0"/>
              </a:rPr>
              <a:t>PROGRAMME 1: ADMINISTRATION</a:t>
            </a:r>
          </a:p>
          <a:p>
            <a:pPr marL="0" lvl="0" indent="0" algn="ctr" defTabSz="914331" eaLnBrk="1" fontAlgn="auto" hangingPunct="1">
              <a:lnSpc>
                <a:spcPct val="110000"/>
              </a:lnSpc>
              <a:spcBef>
                <a:spcPts val="0"/>
              </a:spcBef>
              <a:spcAft>
                <a:spcPts val="0"/>
              </a:spcAft>
              <a:buClrTx/>
              <a:buNone/>
              <a:defRPr/>
            </a:pPr>
            <a:r>
              <a:rPr lang="en-US" sz="2000" b="1" kern="1200" dirty="0">
                <a:solidFill>
                  <a:schemeClr val="bg1"/>
                </a:solidFill>
                <a:latin typeface="Arial Black" panose="020B0A04020102020204" pitchFamily="34" charset="0"/>
              </a:rPr>
              <a:t>FINANCE </a:t>
            </a:r>
          </a:p>
        </p:txBody>
      </p:sp>
    </p:spTree>
    <p:extLst>
      <p:ext uri="{BB962C8B-B14F-4D97-AF65-F5344CB8AC3E}">
        <p14:creationId xmlns:p14="http://schemas.microsoft.com/office/powerpoint/2010/main" val="518436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51011" y="1069544"/>
          <a:ext cx="8643521" cy="3341648"/>
        </p:xfrm>
        <a:graphic>
          <a:graphicData uri="http://schemas.openxmlformats.org/drawingml/2006/table">
            <a:tbl>
              <a:tblPr firstRow="1" bandRow="1">
                <a:tableStyleId>{5C22544A-7EE6-4342-B048-85BDC9FD1C3A}</a:tableStyleId>
              </a:tblPr>
              <a:tblGrid>
                <a:gridCol w="1783142">
                  <a:extLst>
                    <a:ext uri="{9D8B030D-6E8A-4147-A177-3AD203B41FA5}">
                      <a16:colId xmlns:a16="http://schemas.microsoft.com/office/drawing/2014/main" val="20000"/>
                    </a:ext>
                  </a:extLst>
                </a:gridCol>
                <a:gridCol w="1434889">
                  <a:extLst>
                    <a:ext uri="{9D8B030D-6E8A-4147-A177-3AD203B41FA5}">
                      <a16:colId xmlns:a16="http://schemas.microsoft.com/office/drawing/2014/main" val="20001"/>
                    </a:ext>
                  </a:extLst>
                </a:gridCol>
                <a:gridCol w="1493542">
                  <a:extLst>
                    <a:ext uri="{9D8B030D-6E8A-4147-A177-3AD203B41FA5}">
                      <a16:colId xmlns:a16="http://schemas.microsoft.com/office/drawing/2014/main" val="20002"/>
                    </a:ext>
                  </a:extLst>
                </a:gridCol>
                <a:gridCol w="1124173">
                  <a:extLst>
                    <a:ext uri="{9D8B030D-6E8A-4147-A177-3AD203B41FA5}">
                      <a16:colId xmlns:a16="http://schemas.microsoft.com/office/drawing/2014/main" val="20003"/>
                    </a:ext>
                  </a:extLst>
                </a:gridCol>
                <a:gridCol w="1670197">
                  <a:extLst>
                    <a:ext uri="{9D8B030D-6E8A-4147-A177-3AD203B41FA5}">
                      <a16:colId xmlns:a16="http://schemas.microsoft.com/office/drawing/2014/main" val="20004"/>
                    </a:ext>
                  </a:extLst>
                </a:gridCol>
                <a:gridCol w="1137578">
                  <a:extLst>
                    <a:ext uri="{9D8B030D-6E8A-4147-A177-3AD203B41FA5}">
                      <a16:colId xmlns:a16="http://schemas.microsoft.com/office/drawing/2014/main" val="20005"/>
                    </a:ext>
                  </a:extLst>
                </a:gridCol>
              </a:tblGrid>
              <a:tr h="499280">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379328">
                <a:tc>
                  <a:txBody>
                    <a:bodyPr/>
                    <a:lstStyle/>
                    <a:p>
                      <a:pPr algn="l" fontAlgn="t"/>
                      <a:r>
                        <a:rPr lang="en-US" sz="1600" b="1" i="0" u="none" strike="noStrike" kern="1200" baseline="0" dirty="0">
                          <a:solidFill>
                            <a:srgbClr val="000000"/>
                          </a:solidFill>
                          <a:effectLst/>
                          <a:latin typeface="Arial Narrow" panose="020B0606020202030204" pitchFamily="34" charset="0"/>
                          <a:ea typeface="+mn-ea"/>
                          <a:cs typeface="+mn-cs"/>
                        </a:rPr>
                        <a:t>Approved Master Information System and Security Technology Plan (MISSTP)</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dirty="0">
                          <a:solidFill>
                            <a:srgbClr val="000000"/>
                          </a:solidFill>
                          <a:effectLst/>
                          <a:latin typeface="Arial Narrow" panose="020B0606020202030204" pitchFamily="34" charset="0"/>
                          <a:ea typeface="+mn-ea"/>
                          <a:cs typeface="+mn-cs"/>
                        </a:rPr>
                        <a:t>Draft Master Information System and Security Technology Plan (MISSTP)</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ZA" sz="1600" b="0" i="0" u="none" strike="noStrike" kern="1200" dirty="0">
                          <a:solidFill>
                            <a:srgbClr val="000000"/>
                          </a:solidFill>
                          <a:effectLst/>
                          <a:latin typeface="Arial Narrow" panose="020B0606020202030204" pitchFamily="34" charset="0"/>
                          <a:ea typeface="+mn-ea"/>
                          <a:cs typeface="+mn-cs"/>
                        </a:rPr>
                        <a:t>Draft MISSTP completed</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algn="l" fontAlgn="t"/>
                      <a:r>
                        <a:rPr lang="en-ZA" sz="1600" b="0" i="0" u="none" strike="noStrike" kern="1200" dirty="0">
                          <a:solidFill>
                            <a:schemeClr val="tx1"/>
                          </a:solidFill>
                          <a:effectLst/>
                          <a:latin typeface="Arial Narrow" panose="020B0606020202030204" pitchFamily="34" charset="0"/>
                          <a:ea typeface="+mn-ea"/>
                          <a:cs typeface="+mn-cs"/>
                        </a:rPr>
                        <a:t>none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noProof="0" dirty="0">
                          <a:solidFill>
                            <a:schemeClr val="tx1"/>
                          </a:solidFill>
                          <a:effectLst/>
                          <a:latin typeface="Arial Narrow" panose="020B0606020202030204" pitchFamily="34" charset="0"/>
                          <a:ea typeface="+mn-ea"/>
                          <a:cs typeface="+mn-cs"/>
                        </a:rPr>
                        <a:t>none</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noProof="0" dirty="0">
                          <a:solidFill>
                            <a:schemeClr val="tx1"/>
                          </a:solidFill>
                          <a:effectLst/>
                          <a:latin typeface="Arial Narrow" panose="020B0606020202030204" pitchFamily="34" charset="0"/>
                          <a:ea typeface="+mn-ea"/>
                          <a:cs typeface="+mn-cs"/>
                        </a:rPr>
                        <a:t>n/a</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99883">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rgbClr val="000000"/>
                          </a:solidFill>
                          <a:effectLst/>
                          <a:latin typeface="Arial Narrow" panose="020B0606020202030204" pitchFamily="34" charset="0"/>
                          <a:ea typeface="+mn-ea"/>
                          <a:cs typeface="+mn-cs"/>
                        </a:rPr>
                        <a:t>Percentage of Physical Security Technology implemented as per MISSTP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dirty="0">
                          <a:solidFill>
                            <a:srgbClr val="000000"/>
                          </a:solidFill>
                          <a:effectLst/>
                          <a:latin typeface="Arial Narrow" panose="020B0606020202030204" pitchFamily="34" charset="0"/>
                          <a:ea typeface="+mn-ea"/>
                          <a:cs typeface="+mn-cs"/>
                        </a:rPr>
                        <a:t>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dirty="0">
                          <a:solidFill>
                            <a:srgbClr val="000000"/>
                          </a:solidFill>
                          <a:effectLst/>
                          <a:latin typeface="Arial Narrow" panose="020B0606020202030204" pitchFamily="34" charset="0"/>
                          <a:ea typeface="+mn-ea"/>
                          <a:cs typeface="+mn-cs"/>
                        </a:rPr>
                        <a:t>28.57%</a:t>
                      </a:r>
                    </a:p>
                    <a:p>
                      <a:pPr algn="l" fontAlgn="t"/>
                      <a:r>
                        <a:rPr lang="en-US" sz="1600" b="0" i="0" u="none" strike="noStrike" kern="1200" dirty="0">
                          <a:solidFill>
                            <a:srgbClr val="000000"/>
                          </a:solidFill>
                          <a:effectLst/>
                          <a:latin typeface="Arial Narrow" panose="020B0606020202030204" pitchFamily="34" charset="0"/>
                          <a:ea typeface="+mn-ea"/>
                          <a:cs typeface="+mn-cs"/>
                        </a:rPr>
                        <a:t>(2/7)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algn="l" fontAlgn="t"/>
                      <a:r>
                        <a:rPr lang="en-ZA" sz="1600" b="0" i="0" u="none" strike="noStrike" kern="1200" dirty="0">
                          <a:solidFill>
                            <a:srgbClr val="000000"/>
                          </a:solidFill>
                          <a:effectLst/>
                          <a:latin typeface="Arial Narrow" panose="020B0606020202030204" pitchFamily="34" charset="0"/>
                          <a:ea typeface="+mn-ea"/>
                          <a:cs typeface="+mn-cs"/>
                        </a:rPr>
                        <a:t>23.57%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noProof="0" dirty="0">
                          <a:solidFill>
                            <a:schemeClr val="tx1"/>
                          </a:solidFill>
                          <a:effectLst/>
                          <a:latin typeface="Arial Narrow" panose="020B0606020202030204" pitchFamily="34" charset="0"/>
                          <a:ea typeface="+mn-ea"/>
                          <a:cs typeface="+mn-cs"/>
                        </a:rPr>
                        <a:t>The service provider was able to prioritize the two(2) sites which are </a:t>
                      </a:r>
                      <a:r>
                        <a:rPr lang="en-US" sz="1600" b="0" i="0" u="none" strike="noStrike" kern="1200" noProof="0" dirty="0" err="1">
                          <a:solidFill>
                            <a:schemeClr val="tx1"/>
                          </a:solidFill>
                          <a:effectLst/>
                          <a:latin typeface="Arial Narrow" panose="020B0606020202030204" pitchFamily="34" charset="0"/>
                          <a:ea typeface="+mn-ea"/>
                          <a:cs typeface="+mn-cs"/>
                        </a:rPr>
                        <a:t>Kgosi</a:t>
                      </a:r>
                      <a:r>
                        <a:rPr lang="en-US" sz="1600" b="0" i="0" u="none" strike="noStrike" kern="1200" noProof="0" dirty="0">
                          <a:solidFill>
                            <a:schemeClr val="tx1"/>
                          </a:solidFill>
                          <a:effectLst/>
                          <a:latin typeface="Arial Narrow" panose="020B0606020202030204" pitchFamily="34" charset="0"/>
                          <a:ea typeface="+mn-ea"/>
                          <a:cs typeface="+mn-cs"/>
                        </a:rPr>
                        <a:t> Mampuru and Pollsmoor Management Area.</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noProof="0" dirty="0">
                          <a:solidFill>
                            <a:schemeClr val="tx1"/>
                          </a:solidFill>
                          <a:effectLst/>
                          <a:latin typeface="Arial Narrow" panose="020B0606020202030204" pitchFamily="34" charset="0"/>
                          <a:ea typeface="+mn-ea"/>
                          <a:cs typeface="+mn-cs"/>
                        </a:rPr>
                        <a:t>n/a</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itle 3"/>
          <p:cNvSpPr>
            <a:spLocks noGrp="1"/>
          </p:cNvSpPr>
          <p:nvPr>
            <p:ph type="title" idx="4294967295"/>
          </p:nvPr>
        </p:nvSpPr>
        <p:spPr>
          <a:xfrm>
            <a:off x="0" y="9524"/>
            <a:ext cx="9144000" cy="931769"/>
          </a:xfrm>
          <a:prstGeom prst="rect">
            <a:avLst/>
          </a:prstGeom>
        </p:spPr>
        <p:txBody>
          <a:bodyPr anchor="ctr"/>
          <a:lstStyle/>
          <a:p>
            <a:pPr lvl="0" algn="ctr">
              <a:lnSpc>
                <a:spcPct val="110000"/>
              </a:lnSpc>
              <a:spcAft>
                <a:spcPts val="1800"/>
              </a:spcAft>
            </a:pPr>
            <a:r>
              <a:rPr lang="en-US" sz="3000" kern="1200" dirty="0">
                <a:solidFill>
                  <a:schemeClr val="bg1"/>
                </a:solidFill>
                <a:latin typeface="Arial Black" panose="020B0A04020102020204" pitchFamily="34" charset="0"/>
              </a:rPr>
              <a:t>PROGRAMME 1: ADMINISTRATION</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INFORMATION TECHNOLOGY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303377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50370" y="1132297"/>
          <a:ext cx="8591480" cy="4552059"/>
        </p:xfrm>
        <a:graphic>
          <a:graphicData uri="http://schemas.openxmlformats.org/drawingml/2006/table">
            <a:tbl>
              <a:tblPr firstRow="1" bandRow="1">
                <a:tableStyleId>{5C22544A-7EE6-4342-B048-85BDC9FD1C3A}</a:tableStyleId>
              </a:tblPr>
              <a:tblGrid>
                <a:gridCol w="1641492">
                  <a:extLst>
                    <a:ext uri="{9D8B030D-6E8A-4147-A177-3AD203B41FA5}">
                      <a16:colId xmlns:a16="http://schemas.microsoft.com/office/drawing/2014/main" val="20000"/>
                    </a:ext>
                  </a:extLst>
                </a:gridCol>
                <a:gridCol w="1450428">
                  <a:extLst>
                    <a:ext uri="{9D8B030D-6E8A-4147-A177-3AD203B41FA5}">
                      <a16:colId xmlns:a16="http://schemas.microsoft.com/office/drawing/2014/main" val="20001"/>
                    </a:ext>
                  </a:extLst>
                </a:gridCol>
                <a:gridCol w="1166100">
                  <a:extLst>
                    <a:ext uri="{9D8B030D-6E8A-4147-A177-3AD203B41FA5}">
                      <a16:colId xmlns:a16="http://schemas.microsoft.com/office/drawing/2014/main" val="20002"/>
                    </a:ext>
                  </a:extLst>
                </a:gridCol>
                <a:gridCol w="1246024">
                  <a:extLst>
                    <a:ext uri="{9D8B030D-6E8A-4147-A177-3AD203B41FA5}">
                      <a16:colId xmlns:a16="http://schemas.microsoft.com/office/drawing/2014/main" val="20003"/>
                    </a:ext>
                  </a:extLst>
                </a:gridCol>
                <a:gridCol w="1592317">
                  <a:extLst>
                    <a:ext uri="{9D8B030D-6E8A-4147-A177-3AD203B41FA5}">
                      <a16:colId xmlns:a16="http://schemas.microsoft.com/office/drawing/2014/main" val="20004"/>
                    </a:ext>
                  </a:extLst>
                </a:gridCol>
                <a:gridCol w="1495119">
                  <a:extLst>
                    <a:ext uri="{9D8B030D-6E8A-4147-A177-3AD203B41FA5}">
                      <a16:colId xmlns:a16="http://schemas.microsoft.com/office/drawing/2014/main" val="20005"/>
                    </a:ext>
                  </a:extLst>
                </a:gridCol>
              </a:tblGrid>
              <a:tr h="777185">
                <a:tc>
                  <a:txBody>
                    <a:body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098949">
                <a:tc>
                  <a:txBody>
                    <a:bodyPr/>
                    <a:lstStyle/>
                    <a:p>
                      <a:pPr algn="l" fontAlgn="t"/>
                      <a:r>
                        <a:rPr lang="en-US" sz="1600" b="1" i="0" u="none" strike="noStrike" kern="1200" baseline="0" dirty="0">
                          <a:solidFill>
                            <a:srgbClr val="000000"/>
                          </a:solidFill>
                          <a:effectLst/>
                          <a:latin typeface="Arial Narrow" panose="020B0606020202030204" pitchFamily="34" charset="0"/>
                          <a:ea typeface="+mn-ea"/>
                          <a:cs typeface="+mn-cs"/>
                        </a:rPr>
                        <a:t>Percentage of sites installed with network infrastructure</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800" b="0" i="0" u="none" strike="noStrike" kern="1200" dirty="0">
                          <a:solidFill>
                            <a:srgbClr val="000000"/>
                          </a:solidFill>
                          <a:effectLst/>
                          <a:latin typeface="Arial Narrow" panose="020B0606020202030204" pitchFamily="34" charset="0"/>
                          <a:ea typeface="+mn-ea"/>
                          <a:cs typeface="+mn-cs"/>
                        </a:rPr>
                        <a:t>41.6%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Narrow" panose="020B0606020202030204" pitchFamily="34" charset="0"/>
                          <a:ea typeface="+mn-ea"/>
                          <a:cs typeface="+mn-cs"/>
                        </a:rPr>
                        <a:t>41.67%</a:t>
                      </a:r>
                    </a:p>
                    <a:p>
                      <a:pPr algn="l" fontAlgn="t"/>
                      <a:endParaRPr lang="en-ZA" sz="1600" b="0" i="0" u="none" strike="noStrike" kern="1200" dirty="0">
                        <a:solidFill>
                          <a:srgbClr val="000000"/>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algn="l" fontAlgn="t"/>
                      <a:r>
                        <a:rPr lang="en-ZA" sz="1800" b="0" i="0" u="none" strike="noStrike" kern="1200" dirty="0">
                          <a:solidFill>
                            <a:schemeClr val="tx1"/>
                          </a:solidFill>
                          <a:effectLst/>
                          <a:latin typeface="Arial Narrow" panose="020B0606020202030204" pitchFamily="34" charset="0"/>
                          <a:ea typeface="+mn-ea"/>
                          <a:cs typeface="+mn-cs"/>
                        </a:rPr>
                        <a:t>none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noProof="0" dirty="0">
                          <a:solidFill>
                            <a:schemeClr val="tx1"/>
                          </a:solidFill>
                          <a:effectLst/>
                          <a:latin typeface="Arial Narrow" panose="020B0606020202030204" pitchFamily="34" charset="0"/>
                          <a:ea typeface="+mn-ea"/>
                          <a:cs typeface="+mn-cs"/>
                        </a:rPr>
                        <a:t>none</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noProof="0" dirty="0">
                          <a:solidFill>
                            <a:schemeClr val="tx1"/>
                          </a:solidFill>
                          <a:effectLst/>
                          <a:latin typeface="Arial Narrow" panose="020B0606020202030204" pitchFamily="34" charset="0"/>
                          <a:ea typeface="+mn-ea"/>
                          <a:cs typeface="+mn-cs"/>
                        </a:rPr>
                        <a:t>n/a</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75925">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rgbClr val="000000"/>
                          </a:solidFill>
                          <a:effectLst/>
                          <a:latin typeface="Arial Narrow" panose="020B0606020202030204" pitchFamily="34" charset="0"/>
                          <a:ea typeface="+mn-ea"/>
                          <a:cs typeface="+mn-cs"/>
                        </a:rPr>
                        <a:t>Percentage of Information Systems implemented as per the MISSTP</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800" b="0" i="0" u="none" strike="noStrike" kern="1200" dirty="0">
                          <a:solidFill>
                            <a:srgbClr val="000000"/>
                          </a:solidFill>
                          <a:effectLst/>
                          <a:latin typeface="Arial Narrow" panose="020B0606020202030204" pitchFamily="34" charset="0"/>
                          <a:ea typeface="+mn-ea"/>
                          <a:cs typeface="+mn-cs"/>
                        </a:rPr>
                        <a:t>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800" b="0" i="0" u="none" strike="noStrike" kern="1200" dirty="0">
                          <a:solidFill>
                            <a:srgbClr val="000000"/>
                          </a:solidFill>
                          <a:effectLst/>
                          <a:latin typeface="Arial Narrow" panose="020B0606020202030204" pitchFamily="34" charset="0"/>
                          <a:ea typeface="+mn-ea"/>
                          <a:cs typeface="+mn-cs"/>
                        </a:rPr>
                        <a:t>1.95%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algn="l" fontAlgn="t"/>
                      <a:r>
                        <a:rPr lang="en-ZA" sz="1800" b="0" i="0" u="none" strike="noStrike" kern="1200" dirty="0">
                          <a:solidFill>
                            <a:srgbClr val="000000"/>
                          </a:solidFill>
                          <a:effectLst/>
                          <a:latin typeface="Arial Narrow" panose="020B0606020202030204" pitchFamily="34" charset="0"/>
                          <a:ea typeface="+mn-ea"/>
                          <a:cs typeface="+mn-cs"/>
                        </a:rPr>
                        <a:t>1.05%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noProof="0" dirty="0">
                          <a:solidFill>
                            <a:schemeClr val="tx1"/>
                          </a:solidFill>
                          <a:effectLst/>
                          <a:latin typeface="Arial Narrow" panose="020B0606020202030204" pitchFamily="34" charset="0"/>
                          <a:ea typeface="+mn-ea"/>
                          <a:cs typeface="+mn-cs"/>
                        </a:rPr>
                        <a:t>All training ceased from 23rd of March because of the level 5 lockdown alert and there was no travelling allowed and no accommodation as hotels were closed</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noProof="0" dirty="0">
                          <a:solidFill>
                            <a:schemeClr val="tx1"/>
                          </a:solidFill>
                          <a:effectLst/>
                          <a:latin typeface="Arial Narrow" panose="020B0606020202030204" pitchFamily="34" charset="0"/>
                          <a:ea typeface="+mn-ea"/>
                          <a:cs typeface="+mn-cs"/>
                        </a:rPr>
                        <a:t>Sites will be reprioritized where officials are able to travel and do not require accommodation.</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itle 3"/>
          <p:cNvSpPr>
            <a:spLocks noGrp="1"/>
          </p:cNvSpPr>
          <p:nvPr>
            <p:ph type="title" idx="4294967295"/>
          </p:nvPr>
        </p:nvSpPr>
        <p:spPr>
          <a:xfrm>
            <a:off x="0" y="40715"/>
            <a:ext cx="9144000" cy="891614"/>
          </a:xfrm>
          <a:prstGeom prst="rect">
            <a:avLst/>
          </a:prstGeom>
        </p:spPr>
        <p:txBody>
          <a:bodyPr anchor="ctr"/>
          <a:lstStyle/>
          <a:p>
            <a:pPr lvl="0" algn="ctr">
              <a:lnSpc>
                <a:spcPct val="110000"/>
              </a:lnSpc>
              <a:spcAft>
                <a:spcPts val="1800"/>
              </a:spcAft>
            </a:pPr>
            <a:r>
              <a:rPr lang="en-US" sz="3000" kern="1200" dirty="0">
                <a:solidFill>
                  <a:schemeClr val="bg1"/>
                </a:solidFill>
                <a:latin typeface="Arial Black" panose="020B0A04020102020204" pitchFamily="34" charset="0"/>
              </a:rPr>
              <a:t>PROGRAMME 1: ADMINISTRATION</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INFORMATION TECHNOLOGY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305633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46063" y="1064176"/>
          <a:ext cx="8677220" cy="3696083"/>
        </p:xfrm>
        <a:graphic>
          <a:graphicData uri="http://schemas.openxmlformats.org/drawingml/2006/table">
            <a:tbl>
              <a:tblPr firstRow="1" bandRow="1">
                <a:tableStyleId>{5C22544A-7EE6-4342-B048-85BDC9FD1C3A}</a:tableStyleId>
              </a:tblPr>
              <a:tblGrid>
                <a:gridCol w="1645799">
                  <a:extLst>
                    <a:ext uri="{9D8B030D-6E8A-4147-A177-3AD203B41FA5}">
                      <a16:colId xmlns:a16="http://schemas.microsoft.com/office/drawing/2014/main" val="20000"/>
                    </a:ext>
                  </a:extLst>
                </a:gridCol>
                <a:gridCol w="1324304">
                  <a:extLst>
                    <a:ext uri="{9D8B030D-6E8A-4147-A177-3AD203B41FA5}">
                      <a16:colId xmlns:a16="http://schemas.microsoft.com/office/drawing/2014/main" val="20001"/>
                    </a:ext>
                  </a:extLst>
                </a:gridCol>
                <a:gridCol w="1503622">
                  <a:extLst>
                    <a:ext uri="{9D8B030D-6E8A-4147-A177-3AD203B41FA5}">
                      <a16:colId xmlns:a16="http://schemas.microsoft.com/office/drawing/2014/main" val="20002"/>
                    </a:ext>
                  </a:extLst>
                </a:gridCol>
                <a:gridCol w="1192125">
                  <a:extLst>
                    <a:ext uri="{9D8B030D-6E8A-4147-A177-3AD203B41FA5}">
                      <a16:colId xmlns:a16="http://schemas.microsoft.com/office/drawing/2014/main" val="20003"/>
                    </a:ext>
                  </a:extLst>
                </a:gridCol>
                <a:gridCol w="163977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782553">
                <a:tc>
                  <a:txBody>
                    <a:body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2913530">
                <a:tc>
                  <a:txBody>
                    <a:bodyPr/>
                    <a:lstStyle/>
                    <a:p>
                      <a:pPr marL="0" algn="l" defTabSz="914331" rtl="0" eaLnBrk="1" fontAlgn="t" latinLnBrk="0" hangingPunct="1"/>
                      <a:r>
                        <a:rPr lang="en-US" sz="1600" b="1" i="0" u="none" strike="noStrike" kern="1200" dirty="0">
                          <a:solidFill>
                            <a:srgbClr val="000000"/>
                          </a:solidFill>
                          <a:effectLst/>
                          <a:latin typeface="Arial Narrow" panose="020B0606020202030204" pitchFamily="34" charset="0"/>
                          <a:ea typeface="+mn-ea"/>
                          <a:cs typeface="+mn-cs"/>
                        </a:rPr>
                        <a:t>Percentage of correctional facilities and PPP's facilities inspected on the conditions and treatment of inmates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dirty="0">
                          <a:solidFill>
                            <a:srgbClr val="000000"/>
                          </a:solidFill>
                          <a:effectLst/>
                          <a:latin typeface="Arial Narrow" panose="020B0606020202030204" pitchFamily="34" charset="0"/>
                          <a:ea typeface="+mn-ea"/>
                          <a:cs typeface="+mn-cs"/>
                        </a:rPr>
                        <a:t>14%  </a:t>
                      </a:r>
                    </a:p>
                    <a:p>
                      <a:pPr marL="0" algn="l" defTabSz="914331" rtl="0" eaLnBrk="1" fontAlgn="t" latinLnBrk="0" hangingPunct="1"/>
                      <a:r>
                        <a:rPr lang="en-US" sz="1600" b="0" i="0" u="none" strike="noStrike" kern="1200" dirty="0">
                          <a:solidFill>
                            <a:srgbClr val="000000"/>
                          </a:solidFill>
                          <a:effectLst/>
                          <a:latin typeface="Arial Narrow" panose="020B0606020202030204" pitchFamily="34" charset="0"/>
                          <a:ea typeface="+mn-ea"/>
                          <a:cs typeface="+mn-cs"/>
                        </a:rPr>
                        <a:t>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2.88%</a:t>
                      </a: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(7/243) </a:t>
                      </a:r>
                      <a:endParaRPr lang="en-ZA" sz="1600" b="0"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endParaRPr lang="en-ZA" sz="1600" b="0" i="0" u="none" strike="noStrike" kern="1200" dirty="0">
                        <a:solidFill>
                          <a:schemeClr val="bg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2121"/>
                    </a:solidFill>
                  </a:tcPr>
                </a:tc>
                <a:tc>
                  <a:txBody>
                    <a:bodyPr/>
                    <a:lstStyle/>
                    <a:p>
                      <a:pPr marL="0" algn="l" defTabSz="914331" rtl="0" eaLnBrk="1" fontAlgn="t" latinLnBrk="0" hangingPunct="1"/>
                      <a:r>
                        <a:rPr lang="en-ZA" sz="1600" b="0" i="0" u="none" strike="noStrike" kern="1200" dirty="0">
                          <a:solidFill>
                            <a:srgbClr val="000000"/>
                          </a:solidFill>
                          <a:effectLst/>
                          <a:latin typeface="Arial Narrow" panose="020B0606020202030204" pitchFamily="34" charset="0"/>
                          <a:ea typeface="+mn-ea"/>
                          <a:cs typeface="+mn-cs"/>
                        </a:rPr>
                        <a:t>11.12% </a:t>
                      </a:r>
                      <a:r>
                        <a:rPr lang="en-ZA" sz="1600" b="1" i="0" u="none" strike="noStrike" kern="1200" dirty="0">
                          <a:solidFill>
                            <a:srgbClr val="000000"/>
                          </a:solidFill>
                          <a:effectLst/>
                          <a:latin typeface="Arial Narrow" panose="020B0606020202030204" pitchFamily="34" charset="0"/>
                          <a:ea typeface="+mn-ea"/>
                          <a:cs typeface="+mn-cs"/>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Narrow" panose="020B0606020202030204" pitchFamily="34" charset="0"/>
                          <a:ea typeface="+mn-ea"/>
                          <a:cs typeface="+mn-cs"/>
                        </a:rPr>
                        <a:t>COVID-19 related restrictions prohibited JICS from conducting the inspections on correctional facilities.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Narrow" panose="020B0606020202030204" pitchFamily="34" charset="0"/>
                          <a:ea typeface="+mn-ea"/>
                          <a:cs typeface="+mn-cs"/>
                        </a:rPr>
                        <a:t>The inspections will be  conducted during Q2 and Q3 of the financial year.</a:t>
                      </a:r>
                      <a:endParaRPr lang="en-ZA" sz="18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Title 3"/>
          <p:cNvSpPr>
            <a:spLocks noGrp="1"/>
          </p:cNvSpPr>
          <p:nvPr>
            <p:ph type="title" idx="4294967295"/>
          </p:nvPr>
        </p:nvSpPr>
        <p:spPr>
          <a:xfrm>
            <a:off x="0" y="5229"/>
            <a:ext cx="9144000" cy="945030"/>
          </a:xfrm>
          <a:prstGeom prst="rect">
            <a:avLst/>
          </a:prstGeom>
        </p:spPr>
        <p:txBody>
          <a:bodyPr anchor="ctr"/>
          <a:lstStyle/>
          <a:p>
            <a:pPr lvl="0" algn="ctr">
              <a:lnSpc>
                <a:spcPct val="110000"/>
              </a:lnSpc>
            </a:pPr>
            <a:r>
              <a:rPr lang="en-US" sz="3000" kern="1200" dirty="0">
                <a:solidFill>
                  <a:schemeClr val="bg1"/>
                </a:solidFill>
                <a:latin typeface="Arial Black" panose="020B0A04020102020204" pitchFamily="34" charset="0"/>
              </a:rPr>
              <a:t>PROGRAMME 1: ADMINISTRATION</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JICS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4037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divot">
          <a:fgClr>
            <a:srgbClr val="92D050"/>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0D39BF-1365-4396-85E4-B282C97F2348}"/>
              </a:ext>
            </a:extLst>
          </p:cNvPr>
          <p:cNvSpPr/>
          <p:nvPr/>
        </p:nvSpPr>
        <p:spPr>
          <a:xfrm>
            <a:off x="0" y="1971520"/>
            <a:ext cx="9144000" cy="2915273"/>
          </a:xfrm>
          <a:prstGeom prst="rect">
            <a:avLst/>
          </a:prstGeom>
          <a:pattFill prst="dkUpDiag">
            <a:fgClr>
              <a:schemeClr val="tx2"/>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4354DE71-EDF1-454A-98CB-6A5B30AE1215}"/>
              </a:ext>
            </a:extLst>
          </p:cNvPr>
          <p:cNvSpPr/>
          <p:nvPr/>
        </p:nvSpPr>
        <p:spPr>
          <a:xfrm>
            <a:off x="647700" y="1628619"/>
            <a:ext cx="2962275" cy="360045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ight Triangle 5">
            <a:extLst>
              <a:ext uri="{FF2B5EF4-FFF2-40B4-BE49-F238E27FC236}">
                <a16:creationId xmlns:a16="http://schemas.microsoft.com/office/drawing/2014/main" id="{0F414CA8-9AAD-4C2C-A88A-8A74E8E805B8}"/>
              </a:ext>
            </a:extLst>
          </p:cNvPr>
          <p:cNvSpPr/>
          <p:nvPr/>
        </p:nvSpPr>
        <p:spPr>
          <a:xfrm flipV="1">
            <a:off x="3609975" y="4886481"/>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Triangle 8">
            <a:extLst>
              <a:ext uri="{FF2B5EF4-FFF2-40B4-BE49-F238E27FC236}">
                <a16:creationId xmlns:a16="http://schemas.microsoft.com/office/drawing/2014/main" id="{2C375972-9C28-4C3B-94C7-BDAC3A5EB1C4}"/>
              </a:ext>
            </a:extLst>
          </p:cNvPr>
          <p:cNvSpPr/>
          <p:nvPr/>
        </p:nvSpPr>
        <p:spPr>
          <a:xfrm>
            <a:off x="3609975" y="1628619"/>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a:extLst>
              <a:ext uri="{FF2B5EF4-FFF2-40B4-BE49-F238E27FC236}">
                <a16:creationId xmlns:a16="http://schemas.microsoft.com/office/drawing/2014/main" id="{E32DB6D3-732C-4FB9-AA9C-FCB2162A76E6}"/>
              </a:ext>
            </a:extLst>
          </p:cNvPr>
          <p:cNvSpPr txBox="1"/>
          <p:nvPr/>
        </p:nvSpPr>
        <p:spPr>
          <a:xfrm>
            <a:off x="3981450" y="3672937"/>
            <a:ext cx="4791075" cy="461665"/>
          </a:xfrm>
          <a:prstGeom prst="rect">
            <a:avLst/>
          </a:prstGeom>
          <a:noFill/>
        </p:spPr>
        <p:txBody>
          <a:bodyPr wrap="square" lIns="0" tIns="0" rIns="0" bIns="0" rtlCol="0">
            <a:spAutoFit/>
          </a:bodyPr>
          <a:lstStyle/>
          <a:p>
            <a:r>
              <a:rPr lang="en-ZA" sz="3000" b="1" dirty="0">
                <a:solidFill>
                  <a:prstClr val="white"/>
                </a:solidFill>
                <a:latin typeface="Arial"/>
              </a:rPr>
              <a:t>Programme Two</a:t>
            </a:r>
            <a:endParaRPr lang="id-ID" sz="3000" b="1" dirty="0">
              <a:solidFill>
                <a:prstClr val="white"/>
              </a:solidFill>
              <a:latin typeface="Arial"/>
            </a:endParaRPr>
          </a:p>
        </p:txBody>
      </p:sp>
      <p:sp>
        <p:nvSpPr>
          <p:cNvPr id="8" name="TextBox 7">
            <a:extLst>
              <a:ext uri="{FF2B5EF4-FFF2-40B4-BE49-F238E27FC236}">
                <a16:creationId xmlns:a16="http://schemas.microsoft.com/office/drawing/2014/main" id="{FBA01745-9969-4F40-88EA-CE12D0423906}"/>
              </a:ext>
            </a:extLst>
          </p:cNvPr>
          <p:cNvSpPr txBox="1"/>
          <p:nvPr/>
        </p:nvSpPr>
        <p:spPr>
          <a:xfrm>
            <a:off x="3981450" y="4127670"/>
            <a:ext cx="4791075" cy="323165"/>
          </a:xfrm>
          <a:prstGeom prst="rect">
            <a:avLst/>
          </a:prstGeom>
          <a:noFill/>
        </p:spPr>
        <p:txBody>
          <a:bodyPr wrap="square" lIns="0" tIns="0" rIns="0" bIns="0" rtlCol="0">
            <a:spAutoFit/>
          </a:bodyPr>
          <a:lstStyle/>
          <a:p>
            <a:r>
              <a:rPr lang="en-US" sz="2100" dirty="0">
                <a:solidFill>
                  <a:prstClr val="white"/>
                </a:solidFill>
                <a:latin typeface="Arial"/>
              </a:rPr>
              <a:t>Incarceration</a:t>
            </a:r>
            <a:endParaRPr lang="id-ID" sz="2100" dirty="0">
              <a:solidFill>
                <a:prstClr val="white"/>
              </a:solidFill>
              <a:latin typeface="Arial"/>
            </a:endParaRPr>
          </a:p>
        </p:txBody>
      </p:sp>
      <p:sp>
        <p:nvSpPr>
          <p:cNvPr id="2" name="Rectangle 1"/>
          <p:cNvSpPr/>
          <p:nvPr/>
        </p:nvSpPr>
        <p:spPr>
          <a:xfrm>
            <a:off x="825500" y="2204066"/>
            <a:ext cx="2667000" cy="2246769"/>
          </a:xfrm>
          <a:prstGeom prst="rect">
            <a:avLst/>
          </a:prstGeom>
        </p:spPr>
        <p:txBody>
          <a:bodyPr wrap="square">
            <a:spAutoFit/>
          </a:bodyPr>
          <a:lstStyle/>
          <a:p>
            <a:pPr defTabSz="914400" fontAlgn="auto">
              <a:spcBef>
                <a:spcPts val="0"/>
              </a:spcBef>
              <a:spcAft>
                <a:spcPts val="0"/>
              </a:spcAft>
            </a:pPr>
            <a:r>
              <a:rPr lang="en-ZA" sz="2800" dirty="0">
                <a:solidFill>
                  <a:prstClr val="white"/>
                </a:solidFill>
                <a:latin typeface="Century Gothic"/>
              </a:rPr>
              <a:t>2020/21</a:t>
            </a:r>
          </a:p>
          <a:p>
            <a:pPr defTabSz="914400" fontAlgn="auto">
              <a:spcBef>
                <a:spcPts val="0"/>
              </a:spcBef>
              <a:spcAft>
                <a:spcPts val="0"/>
              </a:spcAft>
            </a:pPr>
            <a:endParaRPr lang="en-ZA" sz="2800" dirty="0">
              <a:solidFill>
                <a:prstClr val="white"/>
              </a:solidFill>
              <a:latin typeface="Century Gothic"/>
            </a:endParaRPr>
          </a:p>
          <a:p>
            <a:pPr defTabSz="914400" fontAlgn="auto">
              <a:spcBef>
                <a:spcPts val="0"/>
              </a:spcBef>
              <a:spcAft>
                <a:spcPts val="0"/>
              </a:spcAft>
            </a:pPr>
            <a:r>
              <a:rPr lang="en-ZA" sz="2800" dirty="0">
                <a:solidFill>
                  <a:prstClr val="white"/>
                </a:solidFill>
                <a:latin typeface="Century Gothic"/>
              </a:rPr>
              <a:t>Quarter One Performance Report </a:t>
            </a:r>
            <a:endParaRPr lang="id-ID" sz="2800" b="1" dirty="0">
              <a:solidFill>
                <a:prstClr val="white"/>
              </a:solidFill>
              <a:latin typeface="Century Gothic"/>
            </a:endParaRPr>
          </a:p>
        </p:txBody>
      </p:sp>
    </p:spTree>
    <p:extLst>
      <p:ext uri="{BB962C8B-B14F-4D97-AF65-F5344CB8AC3E}">
        <p14:creationId xmlns:p14="http://schemas.microsoft.com/office/powerpoint/2010/main" val="567876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0988" y="1167563"/>
          <a:ext cx="8607563" cy="3815091"/>
        </p:xfrm>
        <a:graphic>
          <a:graphicData uri="http://schemas.openxmlformats.org/drawingml/2006/table">
            <a:tbl>
              <a:tblPr firstRow="1" bandRow="1">
                <a:tableStyleId>{5C22544A-7EE6-4342-B048-85BDC9FD1C3A}</a:tableStyleId>
              </a:tblPr>
              <a:tblGrid>
                <a:gridCol w="1247836">
                  <a:extLst>
                    <a:ext uri="{9D8B030D-6E8A-4147-A177-3AD203B41FA5}">
                      <a16:colId xmlns:a16="http://schemas.microsoft.com/office/drawing/2014/main" val="20000"/>
                    </a:ext>
                  </a:extLst>
                </a:gridCol>
                <a:gridCol w="2011304">
                  <a:extLst>
                    <a:ext uri="{9D8B030D-6E8A-4147-A177-3AD203B41FA5}">
                      <a16:colId xmlns:a16="http://schemas.microsoft.com/office/drawing/2014/main" val="20001"/>
                    </a:ext>
                  </a:extLst>
                </a:gridCol>
                <a:gridCol w="2035763">
                  <a:extLst>
                    <a:ext uri="{9D8B030D-6E8A-4147-A177-3AD203B41FA5}">
                      <a16:colId xmlns:a16="http://schemas.microsoft.com/office/drawing/2014/main" val="20002"/>
                    </a:ext>
                  </a:extLst>
                </a:gridCol>
                <a:gridCol w="845205">
                  <a:extLst>
                    <a:ext uri="{9D8B030D-6E8A-4147-A177-3AD203B41FA5}">
                      <a16:colId xmlns:a16="http://schemas.microsoft.com/office/drawing/2014/main" val="20003"/>
                    </a:ext>
                  </a:extLst>
                </a:gridCol>
                <a:gridCol w="1264203">
                  <a:extLst>
                    <a:ext uri="{9D8B030D-6E8A-4147-A177-3AD203B41FA5}">
                      <a16:colId xmlns:a16="http://schemas.microsoft.com/office/drawing/2014/main" val="20004"/>
                    </a:ext>
                  </a:extLst>
                </a:gridCol>
                <a:gridCol w="1203252">
                  <a:extLst>
                    <a:ext uri="{9D8B030D-6E8A-4147-A177-3AD203B41FA5}">
                      <a16:colId xmlns:a16="http://schemas.microsoft.com/office/drawing/2014/main" val="20005"/>
                    </a:ext>
                  </a:extLst>
                </a:gridCol>
              </a:tblGrid>
              <a:tr h="1073613">
                <a:tc>
                  <a:txBody>
                    <a:body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2741478">
                <a:tc>
                  <a:txBody>
                    <a:bodyPr/>
                    <a:lstStyle/>
                    <a:p>
                      <a:pPr marL="0" algn="l" defTabSz="914331" rtl="0" eaLnBrk="1" fontAlgn="t" latinLnBrk="0" hangingPunct="1"/>
                      <a:r>
                        <a:rPr lang="en-US" sz="1600" b="1" i="0" u="none" strike="noStrike" kern="1200" dirty="0">
                          <a:solidFill>
                            <a:srgbClr val="000000"/>
                          </a:solidFill>
                          <a:effectLst/>
                          <a:latin typeface="Arial Narrow" panose="020B0606020202030204" pitchFamily="34" charset="0"/>
                          <a:ea typeface="+mn-ea"/>
                          <a:cs typeface="+mn-cs"/>
                        </a:rPr>
                        <a:t>Percentage of inmates who escaped from Correctional Facilities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1" i="0" u="none" strike="noStrike" kern="1200" dirty="0">
                          <a:solidFill>
                            <a:schemeClr val="tx1"/>
                          </a:solidFill>
                          <a:effectLst/>
                          <a:latin typeface="Arial Narrow" panose="020B0606020202030204" pitchFamily="34" charset="0"/>
                          <a:ea typeface="+mn-ea"/>
                          <a:cs typeface="+mn-cs"/>
                        </a:rPr>
                        <a:t>0.008%</a:t>
                      </a:r>
                    </a:p>
                    <a:p>
                      <a:pPr marL="0" algn="l" defTabSz="914331" rtl="0" eaLnBrk="1" fontAlgn="t" latinLnBrk="0" hangingPunct="1"/>
                      <a:endParaRPr lang="en-US" sz="1600" b="0"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endParaRPr lang="en-US" sz="1600" b="0"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LMN: 0.008%</a:t>
                      </a: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FSNC: 0.008%</a:t>
                      </a: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KZN: 0.008%</a:t>
                      </a: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WC: </a:t>
                      </a:r>
                      <a:r>
                        <a:rPr lang="en-US" sz="1600" b="0" i="0" u="none" strike="noStrike" kern="1200" baseline="0" dirty="0">
                          <a:solidFill>
                            <a:schemeClr val="tx1"/>
                          </a:solidFill>
                          <a:effectLst/>
                          <a:latin typeface="Arial Narrow" panose="020B0606020202030204" pitchFamily="34" charset="0"/>
                          <a:ea typeface="+mn-ea"/>
                          <a:cs typeface="+mn-cs"/>
                        </a:rPr>
                        <a:t>0.008</a:t>
                      </a:r>
                      <a:r>
                        <a:rPr lang="en-US" sz="1600" b="0" i="0" u="none" strike="noStrike" kern="1200" dirty="0">
                          <a:solidFill>
                            <a:schemeClr val="tx1"/>
                          </a:solidFill>
                          <a:effectLst/>
                          <a:latin typeface="Arial Narrow" panose="020B0606020202030204" pitchFamily="34" charset="0"/>
                          <a:ea typeface="+mn-ea"/>
                          <a:cs typeface="+mn-cs"/>
                        </a:rPr>
                        <a:t>%</a:t>
                      </a: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GP: 0.008%</a:t>
                      </a: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EC: 0.008%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ZA" sz="1600" b="1" i="0" u="none" strike="noStrike" kern="1200" dirty="0">
                          <a:solidFill>
                            <a:schemeClr val="tx1"/>
                          </a:solidFill>
                          <a:effectLst/>
                          <a:latin typeface="Arial Narrow" panose="020B0606020202030204" pitchFamily="34" charset="0"/>
                          <a:ea typeface="+mn-ea"/>
                          <a:cs typeface="+mn-cs"/>
                        </a:rPr>
                        <a:t>0.016%</a:t>
                      </a:r>
                    </a:p>
                    <a:p>
                      <a:pPr marL="0" marR="0" indent="0" algn="l" defTabSz="914331"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effectLst/>
                          <a:latin typeface="Arial Narrow" panose="020B0606020202030204" pitchFamily="34" charset="0"/>
                          <a:ea typeface="+mn-ea"/>
                          <a:cs typeface="+mn-cs"/>
                        </a:rPr>
                        <a:t>(23/146 130)</a:t>
                      </a:r>
                      <a:r>
                        <a:rPr lang="en-ZA" sz="1600" b="1" i="0" u="none" strike="noStrike" kern="1200" dirty="0">
                          <a:solidFill>
                            <a:schemeClr val="tx1"/>
                          </a:solidFill>
                          <a:effectLst/>
                          <a:latin typeface="Arial Narrow" panose="020B0606020202030204" pitchFamily="34" charset="0"/>
                          <a:ea typeface="+mn-ea"/>
                          <a:cs typeface="+mn-cs"/>
                        </a:rPr>
                        <a:t> </a:t>
                      </a:r>
                    </a:p>
                    <a:p>
                      <a:pPr marL="0" marR="0" indent="0" algn="l" defTabSz="914331" rtl="0" eaLnBrk="1" fontAlgn="t" latinLnBrk="0" hangingPunct="1">
                        <a:lnSpc>
                          <a:spcPct val="100000"/>
                        </a:lnSpc>
                        <a:spcBef>
                          <a:spcPts val="0"/>
                        </a:spcBef>
                        <a:spcAft>
                          <a:spcPts val="0"/>
                        </a:spcAft>
                        <a:buClrTx/>
                        <a:buSzTx/>
                        <a:buFontTx/>
                        <a:buNone/>
                        <a:tabLst/>
                        <a:defRPr/>
                      </a:pPr>
                      <a:endParaRPr lang="en-ZA" sz="1600" b="1" i="0" u="none" strike="noStrike" kern="1200" dirty="0">
                        <a:solidFill>
                          <a:schemeClr val="tx1"/>
                        </a:solidFill>
                        <a:effectLst/>
                        <a:latin typeface="Arial Narrow" panose="020B0606020202030204" pitchFamily="34" charset="0"/>
                        <a:ea typeface="+mn-ea"/>
                        <a:cs typeface="+mn-cs"/>
                      </a:endParaRPr>
                    </a:p>
                    <a:p>
                      <a:pPr marL="0" marR="0" indent="0" algn="l" defTabSz="914331"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effectLst/>
                          <a:latin typeface="Arial Narrow" panose="020B0606020202030204" pitchFamily="34" charset="0"/>
                          <a:ea typeface="+mn-ea"/>
                          <a:cs typeface="+mn-cs"/>
                        </a:rPr>
                        <a:t>LMN: (1/22 705) 0.004%</a:t>
                      </a:r>
                    </a:p>
                    <a:p>
                      <a:pPr marL="0" marR="0" indent="0" algn="l" defTabSz="914331"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bg1"/>
                          </a:solidFill>
                          <a:effectLst/>
                          <a:latin typeface="Arial Narrow" panose="020B0606020202030204" pitchFamily="34" charset="0"/>
                          <a:ea typeface="+mn-ea"/>
                          <a:cs typeface="+mn-cs"/>
                        </a:rPr>
                        <a:t>FSNC: (9/19</a:t>
                      </a:r>
                      <a:r>
                        <a:rPr lang="en-ZA" sz="1600" b="0" i="0" u="none" strike="noStrike" kern="1200" baseline="0" dirty="0">
                          <a:solidFill>
                            <a:schemeClr val="bg1"/>
                          </a:solidFill>
                          <a:effectLst/>
                          <a:latin typeface="Arial Narrow" panose="020B0606020202030204" pitchFamily="34" charset="0"/>
                          <a:ea typeface="+mn-ea"/>
                          <a:cs typeface="+mn-cs"/>
                        </a:rPr>
                        <a:t> 765</a:t>
                      </a:r>
                      <a:r>
                        <a:rPr lang="en-ZA" sz="1600" b="0" i="0" u="none" strike="noStrike" kern="1200" dirty="0">
                          <a:solidFill>
                            <a:schemeClr val="bg1"/>
                          </a:solidFill>
                          <a:effectLst/>
                          <a:latin typeface="Arial Narrow" panose="020B0606020202030204" pitchFamily="34" charset="0"/>
                          <a:ea typeface="+mn-ea"/>
                          <a:cs typeface="+mn-cs"/>
                        </a:rPr>
                        <a:t>/) 0.046%</a:t>
                      </a:r>
                    </a:p>
                    <a:p>
                      <a:pPr marL="0" marR="0" indent="0" algn="l" defTabSz="914331"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effectLst/>
                          <a:latin typeface="Arial Narrow" panose="020B0606020202030204" pitchFamily="34" charset="0"/>
                          <a:ea typeface="+mn-ea"/>
                          <a:cs typeface="+mn-cs"/>
                        </a:rPr>
                        <a:t>KZN: (1/</a:t>
                      </a:r>
                      <a:r>
                        <a:rPr lang="en-ZA" sz="1600" b="0" i="0" u="none" strike="noStrike" kern="1200" baseline="0" dirty="0">
                          <a:solidFill>
                            <a:schemeClr val="tx1"/>
                          </a:solidFill>
                          <a:effectLst/>
                          <a:latin typeface="Arial Narrow" panose="020B0606020202030204" pitchFamily="34" charset="0"/>
                          <a:ea typeface="+mn-ea"/>
                          <a:cs typeface="+mn-cs"/>
                        </a:rPr>
                        <a:t> </a:t>
                      </a:r>
                      <a:r>
                        <a:rPr lang="en-ZA" sz="1600" b="0" i="0" u="none" strike="noStrike" kern="1200" dirty="0">
                          <a:solidFill>
                            <a:schemeClr val="tx1"/>
                          </a:solidFill>
                          <a:effectLst/>
                          <a:latin typeface="Arial Narrow" panose="020B0606020202030204" pitchFamily="34" charset="0"/>
                          <a:ea typeface="+mn-ea"/>
                          <a:cs typeface="+mn-cs"/>
                        </a:rPr>
                        <a:t>23 537/) 0.004%</a:t>
                      </a:r>
                    </a:p>
                    <a:p>
                      <a:pPr marL="0" marR="0" indent="0" algn="l" defTabSz="914331"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bg1"/>
                          </a:solidFill>
                          <a:effectLst/>
                          <a:latin typeface="Arial Narrow" panose="020B0606020202030204" pitchFamily="34" charset="0"/>
                          <a:ea typeface="+mn-ea"/>
                          <a:cs typeface="+mn-cs"/>
                        </a:rPr>
                        <a:t>WC: (5/24 833) 0.020%</a:t>
                      </a:r>
                    </a:p>
                    <a:p>
                      <a:pPr marL="0" marR="0" indent="0" algn="l" defTabSz="914331"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bg1"/>
                          </a:solidFill>
                          <a:effectLst/>
                          <a:latin typeface="Arial Narrow" panose="020B0606020202030204" pitchFamily="34" charset="0"/>
                          <a:ea typeface="+mn-ea"/>
                          <a:cs typeface="+mn-cs"/>
                        </a:rPr>
                        <a:t>GP: (7/35 917)</a:t>
                      </a:r>
                      <a:r>
                        <a:rPr lang="en-ZA" sz="1600" b="0" i="0" u="none" strike="noStrike" kern="1200" baseline="0" dirty="0">
                          <a:solidFill>
                            <a:schemeClr val="bg1"/>
                          </a:solidFill>
                          <a:effectLst/>
                          <a:latin typeface="Arial Narrow" panose="020B0606020202030204" pitchFamily="34" charset="0"/>
                          <a:ea typeface="+mn-ea"/>
                          <a:cs typeface="+mn-cs"/>
                        </a:rPr>
                        <a:t> 0.019</a:t>
                      </a:r>
                      <a:r>
                        <a:rPr lang="en-ZA" sz="1600" b="0" i="0" u="none" strike="noStrike" kern="1200" dirty="0">
                          <a:solidFill>
                            <a:schemeClr val="bg1"/>
                          </a:solidFill>
                          <a:effectLst/>
                          <a:latin typeface="Arial Narrow" panose="020B0606020202030204" pitchFamily="34" charset="0"/>
                          <a:ea typeface="+mn-ea"/>
                          <a:cs typeface="+mn-cs"/>
                        </a:rPr>
                        <a:t>%</a:t>
                      </a:r>
                    </a:p>
                    <a:p>
                      <a:pPr marL="0" marR="0" indent="0" algn="l" defTabSz="914331" rtl="0" eaLnBrk="1" fontAlgn="t"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effectLst/>
                          <a:latin typeface="Arial Narrow" panose="020B0606020202030204" pitchFamily="34" charset="0"/>
                          <a:ea typeface="+mn-ea"/>
                          <a:cs typeface="+mn-cs"/>
                        </a:rPr>
                        <a:t>EC: (0/19 373) 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2121"/>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tx1"/>
                          </a:solidFill>
                          <a:effectLst/>
                          <a:latin typeface="Arial Narrow" panose="020B0606020202030204" pitchFamily="34" charset="0"/>
                          <a:ea typeface="+mn-ea"/>
                          <a:cs typeface="+mn-cs"/>
                        </a:rPr>
                        <a:t>0.008</a:t>
                      </a:r>
                      <a:r>
                        <a:rPr lang="en-US" sz="1600" b="1" i="0" u="none" strike="noStrike" dirty="0">
                          <a:solidFill>
                            <a:srgbClr val="000000"/>
                          </a:solidFill>
                          <a:effectLst/>
                          <a:latin typeface="Arial Narrow" panose="020B0606020202030204" pitchFamily="34" charset="0"/>
                        </a:rPr>
                        <a:t>%</a:t>
                      </a:r>
                      <a:endParaRPr lang="en-ZA" sz="1600" b="1"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Arial Narrow" panose="020B0606020202030204" pitchFamily="34" charset="0"/>
                          <a:ea typeface="+mn-ea"/>
                          <a:cs typeface="+mn-cs"/>
                        </a:rPr>
                        <a:t>Non adherence to policies and procedures.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Arial Narrow" panose="020B0606020202030204" pitchFamily="34" charset="0"/>
                          <a:ea typeface="+mn-ea"/>
                          <a:cs typeface="+mn-cs"/>
                        </a:rPr>
                        <a:t>Continuous monitoring of the</a:t>
                      </a:r>
                      <a:r>
                        <a:rPr lang="en-US" sz="1600" b="0" i="0" u="none" strike="noStrike" kern="1200" baseline="0" dirty="0">
                          <a:solidFill>
                            <a:schemeClr val="tx1"/>
                          </a:solidFill>
                          <a:effectLst/>
                          <a:latin typeface="Arial Narrow" panose="020B0606020202030204" pitchFamily="34" charset="0"/>
                          <a:ea typeface="+mn-ea"/>
                          <a:cs typeface="+mn-cs"/>
                        </a:rPr>
                        <a:t> implementation of </a:t>
                      </a:r>
                      <a:r>
                        <a:rPr lang="en-US" sz="1600" b="0" i="0" u="none" strike="noStrike" kern="1200" dirty="0">
                          <a:solidFill>
                            <a:schemeClr val="tx1"/>
                          </a:solidFill>
                          <a:effectLst/>
                          <a:latin typeface="Arial Narrow" panose="020B0606020202030204" pitchFamily="34" charset="0"/>
                          <a:ea typeface="+mn-ea"/>
                          <a:cs typeface="+mn-cs"/>
                        </a:rPr>
                        <a:t>policies, procedures and the</a:t>
                      </a:r>
                      <a:r>
                        <a:rPr lang="en-US" sz="1600" b="0" i="0" u="none" strike="noStrike" kern="1200" baseline="0" dirty="0">
                          <a:solidFill>
                            <a:schemeClr val="tx1"/>
                          </a:solidFill>
                          <a:effectLst/>
                          <a:latin typeface="Arial Narrow" panose="020B0606020202030204" pitchFamily="34" charset="0"/>
                          <a:ea typeface="+mn-ea"/>
                          <a:cs typeface="+mn-cs"/>
                        </a:rPr>
                        <a:t> </a:t>
                      </a:r>
                      <a:r>
                        <a:rPr lang="en-US" sz="1600" b="0" i="0" u="none" strike="noStrike" kern="1200" dirty="0">
                          <a:solidFill>
                            <a:schemeClr val="tx1"/>
                          </a:solidFill>
                          <a:effectLst/>
                          <a:latin typeface="Arial Narrow" panose="020B0606020202030204" pitchFamily="34" charset="0"/>
                          <a:ea typeface="+mn-ea"/>
                          <a:cs typeface="+mn-cs"/>
                        </a:rPr>
                        <a:t>escape prevention plan</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Content Placeholder 4"/>
          <p:cNvSpPr>
            <a:spLocks noGrp="1"/>
          </p:cNvSpPr>
          <p:nvPr>
            <p:ph idx="4294967295"/>
          </p:nvPr>
        </p:nvSpPr>
        <p:spPr>
          <a:xfrm>
            <a:off x="0" y="-1"/>
            <a:ext cx="9144000" cy="846386"/>
          </a:xfrm>
        </p:spPr>
        <p:txBody>
          <a:bodyPr/>
          <a:lstStyle/>
          <a:p>
            <a:pPr marL="0" lvl="0" indent="0" algn="ctr" defTabSz="914331" eaLnBrk="1" fontAlgn="auto" hangingPunct="1">
              <a:lnSpc>
                <a:spcPct val="110000"/>
              </a:lnSpc>
              <a:spcBef>
                <a:spcPts val="0"/>
              </a:spcBef>
              <a:spcAft>
                <a:spcPts val="0"/>
              </a:spcAft>
              <a:buClrTx/>
              <a:buNone/>
              <a:defRPr/>
            </a:pPr>
            <a:r>
              <a:rPr lang="en-US" sz="3000" b="1" kern="1200" dirty="0">
                <a:solidFill>
                  <a:schemeClr val="bg1"/>
                </a:solidFill>
                <a:latin typeface="Arial Black" panose="020B0A04020102020204" pitchFamily="34" charset="0"/>
              </a:rPr>
              <a:t>PROGRAMME 2: INCARCERATION</a:t>
            </a:r>
          </a:p>
          <a:p>
            <a:pPr marL="0" lvl="0" indent="0" algn="ctr" defTabSz="914331" eaLnBrk="1" fontAlgn="auto" hangingPunct="1">
              <a:lnSpc>
                <a:spcPct val="110000"/>
              </a:lnSpc>
              <a:spcBef>
                <a:spcPts val="0"/>
              </a:spcBef>
              <a:spcAft>
                <a:spcPts val="0"/>
              </a:spcAft>
              <a:buClrTx/>
              <a:buNone/>
              <a:defRPr/>
            </a:pPr>
            <a:r>
              <a:rPr lang="en-US" sz="2000" b="1" kern="1200" dirty="0">
                <a:solidFill>
                  <a:schemeClr val="bg1"/>
                </a:solidFill>
                <a:latin typeface="Arial Black" panose="020B0A04020102020204" pitchFamily="34" charset="0"/>
              </a:rPr>
              <a:t>SECURITY OPERATIONS </a:t>
            </a:r>
          </a:p>
        </p:txBody>
      </p:sp>
    </p:spTree>
    <p:extLst>
      <p:ext uri="{BB962C8B-B14F-4D97-AF65-F5344CB8AC3E}">
        <p14:creationId xmlns:p14="http://schemas.microsoft.com/office/powerpoint/2010/main" val="2347523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43737" y="1054706"/>
          <a:ext cx="8677626" cy="4526167"/>
        </p:xfrm>
        <a:graphic>
          <a:graphicData uri="http://schemas.openxmlformats.org/drawingml/2006/table">
            <a:tbl>
              <a:tblPr firstRow="1" bandRow="1">
                <a:tableStyleId>{5C22544A-7EE6-4342-B048-85BDC9FD1C3A}</a:tableStyleId>
              </a:tblPr>
              <a:tblGrid>
                <a:gridCol w="1217502">
                  <a:extLst>
                    <a:ext uri="{9D8B030D-6E8A-4147-A177-3AD203B41FA5}">
                      <a16:colId xmlns:a16="http://schemas.microsoft.com/office/drawing/2014/main" val="20000"/>
                    </a:ext>
                  </a:extLst>
                </a:gridCol>
                <a:gridCol w="1834222">
                  <a:extLst>
                    <a:ext uri="{9D8B030D-6E8A-4147-A177-3AD203B41FA5}">
                      <a16:colId xmlns:a16="http://schemas.microsoft.com/office/drawing/2014/main" val="20001"/>
                    </a:ext>
                  </a:extLst>
                </a:gridCol>
                <a:gridCol w="1855961">
                  <a:extLst>
                    <a:ext uri="{9D8B030D-6E8A-4147-A177-3AD203B41FA5}">
                      <a16:colId xmlns:a16="http://schemas.microsoft.com/office/drawing/2014/main" val="20002"/>
                    </a:ext>
                  </a:extLst>
                </a:gridCol>
                <a:gridCol w="1091723">
                  <a:extLst>
                    <a:ext uri="{9D8B030D-6E8A-4147-A177-3AD203B41FA5}">
                      <a16:colId xmlns:a16="http://schemas.microsoft.com/office/drawing/2014/main" val="20003"/>
                    </a:ext>
                  </a:extLst>
                </a:gridCol>
                <a:gridCol w="1261241">
                  <a:extLst>
                    <a:ext uri="{9D8B030D-6E8A-4147-A177-3AD203B41FA5}">
                      <a16:colId xmlns:a16="http://schemas.microsoft.com/office/drawing/2014/main" val="20004"/>
                    </a:ext>
                  </a:extLst>
                </a:gridCol>
                <a:gridCol w="1416977">
                  <a:extLst>
                    <a:ext uri="{9D8B030D-6E8A-4147-A177-3AD203B41FA5}">
                      <a16:colId xmlns:a16="http://schemas.microsoft.com/office/drawing/2014/main" val="20005"/>
                    </a:ext>
                  </a:extLst>
                </a:gridCol>
              </a:tblGrid>
              <a:tr h="985109">
                <a:tc>
                  <a:txBody>
                    <a:body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2354194">
                <a:tc>
                  <a:txBody>
                    <a:bodyPr/>
                    <a:lstStyle/>
                    <a:p>
                      <a:pPr algn="l" fontAlgn="t"/>
                      <a:r>
                        <a:rPr lang="en-US" sz="1400" b="1" i="0" u="none" strike="noStrike" dirty="0">
                          <a:solidFill>
                            <a:srgbClr val="000000"/>
                          </a:solidFill>
                          <a:effectLst/>
                          <a:latin typeface="Arial Narrow" panose="020B0606020202030204" pitchFamily="34" charset="0"/>
                        </a:rPr>
                        <a:t>Percentage of inmates injured as a result of reported assaults in Correctional Facilities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1" i="0" u="none" strike="noStrike" kern="1200" dirty="0">
                          <a:solidFill>
                            <a:schemeClr val="tx1"/>
                          </a:solidFill>
                          <a:effectLst/>
                          <a:latin typeface="Arial Narrow" panose="020B0606020202030204" pitchFamily="34" charset="0"/>
                          <a:ea typeface="+mn-ea"/>
                          <a:cs typeface="+mn-cs"/>
                        </a:rPr>
                        <a:t>1.16%</a:t>
                      </a:r>
                    </a:p>
                    <a:p>
                      <a:pPr marL="0" algn="l" defTabSz="914331" rtl="0" eaLnBrk="1" fontAlgn="t" latinLnBrk="0" hangingPunct="1"/>
                      <a:endParaRPr lang="en-US" sz="1400" b="0"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LMN:1.16%</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FSNC:1.16 %</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KZN: 1.16 %</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WC:</a:t>
                      </a:r>
                      <a:r>
                        <a:rPr lang="en-US" sz="1400" b="0" i="0" u="none" strike="noStrike" kern="1200" baseline="0" dirty="0">
                          <a:solidFill>
                            <a:schemeClr val="tx1"/>
                          </a:solidFill>
                          <a:effectLst/>
                          <a:latin typeface="Arial Narrow" panose="020B0606020202030204" pitchFamily="34" charset="0"/>
                          <a:ea typeface="+mn-ea"/>
                          <a:cs typeface="+mn-cs"/>
                        </a:rPr>
                        <a:t> 1.16</a:t>
                      </a:r>
                      <a:r>
                        <a:rPr lang="en-US" sz="1400" b="0" i="0" u="none" strike="noStrike" kern="1200" dirty="0">
                          <a:solidFill>
                            <a:schemeClr val="tx1"/>
                          </a:solidFill>
                          <a:effectLst/>
                          <a:latin typeface="Arial Narrow" panose="020B0606020202030204" pitchFamily="34" charset="0"/>
                          <a:ea typeface="+mn-ea"/>
                          <a:cs typeface="+mn-cs"/>
                        </a:rPr>
                        <a:t>%</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GP: 1.16%</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EC: 1.16%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ZA" sz="1400" b="1" i="0" u="none" strike="noStrike" kern="1200" dirty="0">
                          <a:solidFill>
                            <a:schemeClr val="tx1"/>
                          </a:solidFill>
                          <a:effectLst/>
                          <a:latin typeface="Arial Narrow" panose="020B0606020202030204" pitchFamily="34" charset="0"/>
                          <a:ea typeface="+mn-ea"/>
                          <a:cs typeface="+mn-cs"/>
                        </a:rPr>
                        <a:t>1.20%</a:t>
                      </a:r>
                    </a:p>
                    <a:p>
                      <a:pPr marL="0" marR="0" indent="0" algn="l" defTabSz="914331"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(1</a:t>
                      </a:r>
                      <a:r>
                        <a:rPr lang="en-ZA" sz="1400" b="0" i="0" u="none" strike="noStrike" kern="1200" baseline="0" dirty="0">
                          <a:solidFill>
                            <a:schemeClr val="tx1"/>
                          </a:solidFill>
                          <a:effectLst/>
                          <a:latin typeface="Arial Narrow" panose="020B0606020202030204" pitchFamily="34" charset="0"/>
                          <a:ea typeface="+mn-ea"/>
                          <a:cs typeface="+mn-cs"/>
                        </a:rPr>
                        <a:t> 748</a:t>
                      </a:r>
                      <a:r>
                        <a:rPr lang="en-ZA" sz="1400" b="0" i="0" u="none" strike="noStrike" kern="1200" dirty="0">
                          <a:solidFill>
                            <a:schemeClr val="tx1"/>
                          </a:solidFill>
                          <a:effectLst/>
                          <a:latin typeface="Arial Narrow" panose="020B0606020202030204" pitchFamily="34" charset="0"/>
                          <a:ea typeface="+mn-ea"/>
                          <a:cs typeface="+mn-cs"/>
                        </a:rPr>
                        <a:t>/146 130)</a:t>
                      </a:r>
                      <a:r>
                        <a:rPr lang="en-ZA" sz="1400" b="1" i="0" u="none" strike="noStrike" kern="1200" dirty="0">
                          <a:solidFill>
                            <a:schemeClr val="tx1"/>
                          </a:solidFill>
                          <a:effectLst/>
                          <a:latin typeface="Arial Narrow" panose="020B0606020202030204" pitchFamily="34" charset="0"/>
                          <a:ea typeface="+mn-ea"/>
                          <a:cs typeface="+mn-cs"/>
                        </a:rPr>
                        <a:t> </a:t>
                      </a:r>
                    </a:p>
                    <a:p>
                      <a:pPr marL="0" marR="0" indent="0" algn="l" defTabSz="914331" rtl="0" eaLnBrk="1" fontAlgn="t" latinLnBrk="0" hangingPunct="1">
                        <a:lnSpc>
                          <a:spcPct val="100000"/>
                        </a:lnSpc>
                        <a:spcBef>
                          <a:spcPts val="0"/>
                        </a:spcBef>
                        <a:spcAft>
                          <a:spcPts val="0"/>
                        </a:spcAft>
                        <a:buClrTx/>
                        <a:buSzTx/>
                        <a:buFontTx/>
                        <a:buNone/>
                        <a:tabLst/>
                        <a:defRPr/>
                      </a:pPr>
                      <a:endParaRPr lang="en-ZA" sz="1400" b="1" i="0" u="none" strike="noStrike" kern="1200" dirty="0">
                        <a:solidFill>
                          <a:schemeClr val="tx1"/>
                        </a:solidFill>
                        <a:effectLst/>
                        <a:latin typeface="Arial Narrow" panose="020B0606020202030204" pitchFamily="34" charset="0"/>
                        <a:ea typeface="+mn-ea"/>
                        <a:cs typeface="+mn-cs"/>
                      </a:endParaRPr>
                    </a:p>
                    <a:p>
                      <a:pPr marL="0" marR="0" indent="0" algn="l" defTabSz="914331"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LMN: (190/22 705) 0.84%</a:t>
                      </a:r>
                    </a:p>
                    <a:p>
                      <a:pPr marL="0" marR="0" indent="0" algn="l" defTabSz="914331"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bg1"/>
                          </a:solidFill>
                          <a:effectLst/>
                          <a:latin typeface="Arial Narrow" panose="020B0606020202030204" pitchFamily="34" charset="0"/>
                          <a:ea typeface="+mn-ea"/>
                          <a:cs typeface="+mn-cs"/>
                        </a:rPr>
                        <a:t>FSNC: (255/19</a:t>
                      </a:r>
                      <a:r>
                        <a:rPr lang="en-ZA" sz="1400" b="0" i="0" u="none" strike="noStrike" kern="1200" baseline="0" dirty="0">
                          <a:solidFill>
                            <a:schemeClr val="bg1"/>
                          </a:solidFill>
                          <a:effectLst/>
                          <a:latin typeface="Arial Narrow" panose="020B0606020202030204" pitchFamily="34" charset="0"/>
                          <a:ea typeface="+mn-ea"/>
                          <a:cs typeface="+mn-cs"/>
                        </a:rPr>
                        <a:t> 765</a:t>
                      </a:r>
                      <a:r>
                        <a:rPr lang="en-ZA" sz="1400" b="0" i="0" u="none" strike="noStrike" kern="1200" dirty="0">
                          <a:solidFill>
                            <a:schemeClr val="bg1"/>
                          </a:solidFill>
                          <a:effectLst/>
                          <a:latin typeface="Arial Narrow" panose="020B0606020202030204" pitchFamily="34" charset="0"/>
                          <a:ea typeface="+mn-ea"/>
                          <a:cs typeface="+mn-cs"/>
                        </a:rPr>
                        <a:t>/) 1.29%</a:t>
                      </a:r>
                    </a:p>
                    <a:p>
                      <a:pPr marL="0" marR="0" indent="0" algn="l" defTabSz="914331"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KZN: (251/</a:t>
                      </a:r>
                      <a:r>
                        <a:rPr lang="en-ZA" sz="1400" b="0" i="0" u="none" strike="noStrike" kern="1200" baseline="0" dirty="0">
                          <a:solidFill>
                            <a:schemeClr val="tx1"/>
                          </a:solidFill>
                          <a:effectLst/>
                          <a:latin typeface="Arial Narrow" panose="020B0606020202030204" pitchFamily="34" charset="0"/>
                          <a:ea typeface="+mn-ea"/>
                          <a:cs typeface="+mn-cs"/>
                        </a:rPr>
                        <a:t> </a:t>
                      </a:r>
                      <a:r>
                        <a:rPr lang="en-ZA" sz="1400" b="0" i="0" u="none" strike="noStrike" kern="1200" dirty="0">
                          <a:solidFill>
                            <a:schemeClr val="tx1"/>
                          </a:solidFill>
                          <a:effectLst/>
                          <a:latin typeface="Arial Narrow" panose="020B0606020202030204" pitchFamily="34" charset="0"/>
                          <a:ea typeface="+mn-ea"/>
                          <a:cs typeface="+mn-cs"/>
                        </a:rPr>
                        <a:t>23 537/) 1.07%</a:t>
                      </a:r>
                    </a:p>
                    <a:p>
                      <a:pPr marL="0" marR="0" indent="0" algn="l" defTabSz="914331"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bg1"/>
                          </a:solidFill>
                          <a:effectLst/>
                          <a:latin typeface="Arial Narrow" panose="020B0606020202030204" pitchFamily="34" charset="0"/>
                          <a:ea typeface="+mn-ea"/>
                          <a:cs typeface="+mn-cs"/>
                        </a:rPr>
                        <a:t>WC: (336/24 833) 1.35%</a:t>
                      </a:r>
                    </a:p>
                    <a:p>
                      <a:pPr marL="0" marR="0" indent="0" algn="l" defTabSz="914331"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rial Narrow" panose="020B0606020202030204" pitchFamily="34" charset="0"/>
                          <a:ea typeface="+mn-ea"/>
                          <a:cs typeface="+mn-cs"/>
                        </a:rPr>
                        <a:t>GP: (421/35 917)</a:t>
                      </a:r>
                      <a:r>
                        <a:rPr lang="en-ZA" sz="1400" b="0" i="0" u="none" strike="noStrike" kern="1200" baseline="0" dirty="0">
                          <a:solidFill>
                            <a:schemeClr val="tx1"/>
                          </a:solidFill>
                          <a:effectLst/>
                          <a:latin typeface="Arial Narrow" panose="020B0606020202030204" pitchFamily="34" charset="0"/>
                          <a:ea typeface="+mn-ea"/>
                          <a:cs typeface="+mn-cs"/>
                        </a:rPr>
                        <a:t> 1.17</a:t>
                      </a:r>
                      <a:r>
                        <a:rPr lang="en-ZA" sz="1400" b="0" i="0" u="none" strike="noStrike" kern="1200" dirty="0">
                          <a:solidFill>
                            <a:schemeClr val="tx1"/>
                          </a:solidFill>
                          <a:effectLst/>
                          <a:latin typeface="Arial Narrow" panose="020B0606020202030204" pitchFamily="34" charset="0"/>
                          <a:ea typeface="+mn-ea"/>
                          <a:cs typeface="+mn-cs"/>
                        </a:rPr>
                        <a:t>%</a:t>
                      </a:r>
                    </a:p>
                    <a:p>
                      <a:pPr marL="0" marR="0" indent="0" algn="l" defTabSz="914331" rtl="0" eaLnBrk="1" fontAlgn="t" latinLnBrk="0" hangingPunct="1">
                        <a:lnSpc>
                          <a:spcPct val="100000"/>
                        </a:lnSpc>
                        <a:spcBef>
                          <a:spcPts val="0"/>
                        </a:spcBef>
                        <a:spcAft>
                          <a:spcPts val="0"/>
                        </a:spcAft>
                        <a:buClrTx/>
                        <a:buSzTx/>
                        <a:buFontTx/>
                        <a:buNone/>
                        <a:tabLst/>
                        <a:defRPr/>
                      </a:pPr>
                      <a:r>
                        <a:rPr lang="en-ZA" sz="1400" b="0" i="0" u="none" strike="noStrike" kern="1200" dirty="0">
                          <a:solidFill>
                            <a:schemeClr val="bg1"/>
                          </a:solidFill>
                          <a:effectLst/>
                          <a:latin typeface="Arial Narrow" panose="020B0606020202030204" pitchFamily="34" charset="0"/>
                          <a:ea typeface="+mn-ea"/>
                          <a:cs typeface="+mn-cs"/>
                        </a:rPr>
                        <a:t>EC: (295/19 373) 1.52%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2121"/>
                    </a:solidFill>
                  </a:tcPr>
                </a:tc>
                <a:tc>
                  <a:txBody>
                    <a:bodyPr/>
                    <a:lstStyle/>
                    <a:p>
                      <a:r>
                        <a:rPr lang="en-US" sz="1400" b="1" i="0" u="none" strike="noStrike" dirty="0">
                          <a:solidFill>
                            <a:schemeClr val="tx1"/>
                          </a:solidFill>
                          <a:effectLst/>
                          <a:latin typeface="Arial Narrow" panose="020B0606020202030204" pitchFamily="34" charset="0"/>
                        </a:rPr>
                        <a:t>0.04%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Narrow" panose="020B0606020202030204" pitchFamily="34" charset="0"/>
                          <a:ea typeface="+mn-ea"/>
                          <a:cs typeface="+mn-cs"/>
                        </a:rPr>
                        <a:t>Non adherence to policies and procedures.</a:t>
                      </a:r>
                    </a:p>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Narrow" panose="020B0606020202030204" pitchFamily="34" charset="0"/>
                          <a:ea typeface="+mn-ea"/>
                          <a:cs typeface="+mn-cs"/>
                        </a:rPr>
                        <a:t> </a:t>
                      </a:r>
                    </a:p>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Narrow" panose="020B0606020202030204" pitchFamily="34" charset="0"/>
                          <a:ea typeface="+mn-ea"/>
                          <a:cs typeface="+mn-cs"/>
                        </a:rPr>
                        <a:t>Idleness of inmates as a result of  COVID 19 lockdown regulations.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Narrow" panose="020B0606020202030204" pitchFamily="34" charset="0"/>
                          <a:ea typeface="+mn-ea"/>
                          <a:cs typeface="+mn-cs"/>
                        </a:rPr>
                        <a:t>Continuous monitoring of Policies and procedures. </a:t>
                      </a:r>
                    </a:p>
                    <a:p>
                      <a:pPr marL="0" marR="0" lvl="0" indent="0" algn="l" defTabSz="914331" rtl="0" eaLnBrk="1" fontAlgn="t" latinLnBrk="0" hangingPunct="1">
                        <a:lnSpc>
                          <a:spcPct val="100000"/>
                        </a:lnSpc>
                        <a:spcBef>
                          <a:spcPts val="0"/>
                        </a:spcBef>
                        <a:spcAft>
                          <a:spcPts val="0"/>
                        </a:spcAft>
                        <a:buClrTx/>
                        <a:buSzTx/>
                        <a:buFontTx/>
                        <a:buNone/>
                        <a:tabLst/>
                        <a:defRPr/>
                      </a:pPr>
                      <a:endParaRPr lang="en-US" sz="1400" b="0" i="0" u="none" strike="noStrike" kern="1200" dirty="0">
                        <a:solidFill>
                          <a:schemeClr val="tx1"/>
                        </a:solidFill>
                        <a:effectLst/>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Narrow" panose="020B0606020202030204" pitchFamily="34" charset="0"/>
                          <a:ea typeface="+mn-ea"/>
                          <a:cs typeface="+mn-cs"/>
                        </a:rPr>
                        <a:t>Facilitation</a:t>
                      </a:r>
                      <a:r>
                        <a:rPr lang="en-US" sz="1400" b="0" i="0" u="none" strike="noStrike" kern="1200" baseline="0" dirty="0">
                          <a:solidFill>
                            <a:schemeClr val="tx1"/>
                          </a:solidFill>
                          <a:effectLst/>
                          <a:latin typeface="Arial Narrow" panose="020B0606020202030204" pitchFamily="34" charset="0"/>
                          <a:ea typeface="+mn-ea"/>
                          <a:cs typeface="+mn-cs"/>
                        </a:rPr>
                        <a:t> of </a:t>
                      </a:r>
                      <a:r>
                        <a:rPr lang="en-US" sz="1400" b="0" i="0" u="none" strike="noStrike" kern="1200" dirty="0">
                          <a:solidFill>
                            <a:schemeClr val="tx1"/>
                          </a:solidFill>
                          <a:effectLst/>
                          <a:latin typeface="Arial Narrow" panose="020B0606020202030204" pitchFamily="34" charset="0"/>
                          <a:ea typeface="+mn-ea"/>
                          <a:cs typeface="+mn-cs"/>
                        </a:rPr>
                        <a:t> indoor activities and programmes to prevent idleness and frustrations among inmates.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86864">
                <a:tc>
                  <a:txBody>
                    <a:bodyPr/>
                    <a:lstStyle/>
                    <a:p>
                      <a:pPr marL="0" algn="l" defTabSz="914331" rtl="0" eaLnBrk="1" fontAlgn="t" latinLnBrk="0" hangingPunct="1"/>
                      <a:r>
                        <a:rPr lang="en-US" sz="1400" b="1" i="0" u="none" strike="noStrike" kern="1200" dirty="0">
                          <a:solidFill>
                            <a:srgbClr val="000000"/>
                          </a:solidFill>
                          <a:effectLst/>
                          <a:latin typeface="Arial Narrow" panose="020B0606020202030204" pitchFamily="34" charset="0"/>
                          <a:ea typeface="+mn-ea"/>
                          <a:cs typeface="+mn-cs"/>
                        </a:rPr>
                        <a:t>Percentage of confirmed unnatural deaths in Correctional Facilities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Arial Narrow" panose="020B0606020202030204" pitchFamily="34" charset="0"/>
                          <a:ea typeface="+mn-ea"/>
                          <a:cs typeface="+mn-cs"/>
                        </a:rPr>
                        <a:t>No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Arial Narrow" panose="020B0606020202030204" pitchFamily="34" charset="0"/>
                          <a:ea typeface="+mn-ea"/>
                          <a:cs typeface="+mn-cs"/>
                        </a:rPr>
                        <a:t>Target Measured Annually</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Arial Narrow" panose="020B0606020202030204" pitchFamily="34" charset="0"/>
                          <a:ea typeface="+mn-ea"/>
                          <a:cs typeface="+mn-cs"/>
                        </a:rPr>
                        <a:t>Target Measured Annually</a:t>
                      </a: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Arial Narrow" panose="020B0606020202030204" pitchFamily="34" charset="0"/>
                          <a:ea typeface="+mn-ea"/>
                          <a:cs typeface="+mn-cs"/>
                        </a:rPr>
                        <a:t>Target Measured Annually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Narrow" panose="020B0606020202030204" pitchFamily="34" charset="0"/>
                          <a:ea typeface="+mn-ea"/>
                          <a:cs typeface="+mn-cs"/>
                        </a:rPr>
                        <a:t>Target Measured Annually</a:t>
                      </a:r>
                    </a:p>
                    <a:p>
                      <a:pPr marL="0" marR="0" lvl="0" indent="0" algn="l" defTabSz="914331" rtl="0" eaLnBrk="1" fontAlgn="t" latinLnBrk="0" hangingPunct="1">
                        <a:lnSpc>
                          <a:spcPct val="100000"/>
                        </a:lnSpc>
                        <a:spcBef>
                          <a:spcPts val="0"/>
                        </a:spcBef>
                        <a:spcAft>
                          <a:spcPts val="0"/>
                        </a:spcAft>
                        <a:buClrTx/>
                        <a:buSzTx/>
                        <a:buFontTx/>
                        <a:buNone/>
                        <a:tabLst/>
                        <a:defRPr/>
                      </a:pPr>
                      <a:endParaRPr lang="en-US" sz="14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Content Placeholder 4"/>
          <p:cNvSpPr>
            <a:spLocks noGrp="1"/>
          </p:cNvSpPr>
          <p:nvPr>
            <p:ph idx="4294967295"/>
          </p:nvPr>
        </p:nvSpPr>
        <p:spPr>
          <a:xfrm>
            <a:off x="0" y="16530"/>
            <a:ext cx="9144000" cy="846386"/>
          </a:xfrm>
        </p:spPr>
        <p:txBody>
          <a:bodyPr anchor="ctr"/>
          <a:lstStyle/>
          <a:p>
            <a:pPr marL="0" lvl="0" indent="0" algn="ctr" defTabSz="914331" eaLnBrk="1" fontAlgn="auto" hangingPunct="1">
              <a:lnSpc>
                <a:spcPct val="110000"/>
              </a:lnSpc>
              <a:spcBef>
                <a:spcPts val="0"/>
              </a:spcBef>
              <a:spcAft>
                <a:spcPts val="0"/>
              </a:spcAft>
              <a:buClrTx/>
              <a:buNone/>
              <a:defRPr/>
            </a:pPr>
            <a:r>
              <a:rPr lang="en-US" sz="3000" b="1" kern="1200" dirty="0">
                <a:solidFill>
                  <a:schemeClr val="bg1"/>
                </a:solidFill>
                <a:latin typeface="Arial Black" panose="020B0A04020102020204" pitchFamily="34" charset="0"/>
              </a:rPr>
              <a:t>PROGRAMME 2: INCARCERATION</a:t>
            </a:r>
          </a:p>
          <a:p>
            <a:pPr marL="0" lvl="0" indent="0" algn="ctr" defTabSz="914331" eaLnBrk="1" fontAlgn="auto" hangingPunct="1">
              <a:lnSpc>
                <a:spcPct val="110000"/>
              </a:lnSpc>
              <a:spcBef>
                <a:spcPts val="0"/>
              </a:spcBef>
              <a:spcAft>
                <a:spcPts val="0"/>
              </a:spcAft>
              <a:buClrTx/>
              <a:buNone/>
              <a:defRPr/>
            </a:pPr>
            <a:r>
              <a:rPr lang="en-US" sz="2000" b="1" kern="1200" dirty="0">
                <a:solidFill>
                  <a:schemeClr val="bg1"/>
                </a:solidFill>
                <a:latin typeface="Arial Black" panose="020B0A04020102020204" pitchFamily="34" charset="0"/>
              </a:rPr>
              <a:t>SECURITY OPERATIONS </a:t>
            </a:r>
          </a:p>
        </p:txBody>
      </p:sp>
    </p:spTree>
    <p:extLst>
      <p:ext uri="{BB962C8B-B14F-4D97-AF65-F5344CB8AC3E}">
        <p14:creationId xmlns:p14="http://schemas.microsoft.com/office/powerpoint/2010/main" val="4027718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61833" y="1050536"/>
          <a:ext cx="8527726" cy="1432687"/>
        </p:xfrm>
        <a:graphic>
          <a:graphicData uri="http://schemas.openxmlformats.org/drawingml/2006/table">
            <a:tbl>
              <a:tblPr firstRow="1" bandRow="1">
                <a:tableStyleId>{5C22544A-7EE6-4342-B048-85BDC9FD1C3A}</a:tableStyleId>
              </a:tblPr>
              <a:tblGrid>
                <a:gridCol w="1545935">
                  <a:extLst>
                    <a:ext uri="{9D8B030D-6E8A-4147-A177-3AD203B41FA5}">
                      <a16:colId xmlns:a16="http://schemas.microsoft.com/office/drawing/2014/main" val="20000"/>
                    </a:ext>
                  </a:extLst>
                </a:gridCol>
                <a:gridCol w="1104953">
                  <a:extLst>
                    <a:ext uri="{9D8B030D-6E8A-4147-A177-3AD203B41FA5}">
                      <a16:colId xmlns:a16="http://schemas.microsoft.com/office/drawing/2014/main" val="20001"/>
                    </a:ext>
                  </a:extLst>
                </a:gridCol>
                <a:gridCol w="1444979">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421959">
                  <a:extLst>
                    <a:ext uri="{9D8B030D-6E8A-4147-A177-3AD203B41FA5}">
                      <a16:colId xmlns:a16="http://schemas.microsoft.com/office/drawing/2014/main" val="20005"/>
                    </a:ext>
                  </a:extLst>
                </a:gridCol>
              </a:tblGrid>
              <a:tr h="598970">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833717">
                <a:tc>
                  <a:txBody>
                    <a:bodyPr/>
                    <a:lstStyle/>
                    <a:p>
                      <a:pPr algn="l" fontAlgn="t"/>
                      <a:r>
                        <a:rPr lang="en-US" sz="1600" b="1" i="0" u="none" strike="noStrike" dirty="0">
                          <a:solidFill>
                            <a:srgbClr val="000000"/>
                          </a:solidFill>
                          <a:effectLst/>
                          <a:latin typeface="Arial Narrow" panose="020B0606020202030204" pitchFamily="34" charset="0"/>
                          <a:cs typeface="Arial" panose="020B0604020202020204" pitchFamily="34" charset="0"/>
                        </a:rPr>
                        <a:t>Number of infrastructure projects completed</a:t>
                      </a:r>
                      <a:endParaRPr lang="en-US" sz="1600" b="1" i="0" u="none" strike="noStrike" baseline="0" dirty="0">
                        <a:solidFill>
                          <a:srgbClr val="000000"/>
                        </a:solidFill>
                        <a:effectLst/>
                        <a:latin typeface="Arial Narrow" panose="020B0606020202030204" pitchFamily="34" charset="0"/>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000000"/>
                          </a:solidFill>
                          <a:effectLst/>
                          <a:latin typeface="Arial Narrow" panose="020B0606020202030204" pitchFamily="34" charset="0"/>
                          <a:cs typeface="Arial" panose="020B0604020202020204" pitchFamily="34" charset="0"/>
                        </a:rPr>
                        <a:t>No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000000"/>
                          </a:solidFill>
                          <a:effectLst/>
                          <a:latin typeface="Arial Narrow" panose="020B0606020202030204" pitchFamily="34" charset="0"/>
                          <a:cs typeface="Arial" panose="020B0604020202020204" pitchFamily="34" charset="0"/>
                        </a:rPr>
                        <a:t>Target Measured Annually</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600" b="0" i="0" u="none" strike="noStrike" dirty="0">
                          <a:solidFill>
                            <a:srgbClr val="000000"/>
                          </a:solidFill>
                          <a:effectLst/>
                          <a:latin typeface="Arial Narrow" panose="020B0606020202030204" pitchFamily="34" charset="0"/>
                          <a:cs typeface="Arial" panose="020B0604020202020204" pitchFamily="34" charset="0"/>
                        </a:rPr>
                        <a:t>Target Measured Annually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000000"/>
                          </a:solidFill>
                          <a:effectLst/>
                          <a:latin typeface="Arial Narrow" panose="020B0606020202030204" pitchFamily="34" charset="0"/>
                          <a:cs typeface="Arial" panose="020B0604020202020204" pitchFamily="34" charset="0"/>
                        </a:rPr>
                        <a:t>Target Measured Annually</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000000"/>
                          </a:solidFill>
                          <a:effectLst/>
                          <a:latin typeface="Arial Narrow" panose="020B0606020202030204" pitchFamily="34" charset="0"/>
                          <a:cs typeface="Arial" panose="020B0604020202020204" pitchFamily="34" charset="0"/>
                        </a:rPr>
                        <a:t>Target Measured Annually</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Title 3"/>
          <p:cNvSpPr>
            <a:spLocks noGrp="1"/>
          </p:cNvSpPr>
          <p:nvPr>
            <p:ph type="title" idx="4294967295"/>
          </p:nvPr>
        </p:nvSpPr>
        <p:spPr>
          <a:xfrm>
            <a:off x="0" y="0"/>
            <a:ext cx="9144000" cy="959224"/>
          </a:xfrm>
          <a:prstGeom prst="rect">
            <a:avLst/>
          </a:prstGeom>
        </p:spPr>
        <p:txBody>
          <a:bodyPr anchor="ctr"/>
          <a:lstStyle/>
          <a:p>
            <a:pPr lvl="0" algn="ctr">
              <a:lnSpc>
                <a:spcPct val="110000"/>
              </a:lnSpc>
            </a:pPr>
            <a:r>
              <a:rPr lang="en-US" sz="3000" kern="1200" dirty="0">
                <a:solidFill>
                  <a:schemeClr val="bg1"/>
                </a:solidFill>
                <a:latin typeface="Arial Black" panose="020B0A04020102020204" pitchFamily="34" charset="0"/>
              </a:rPr>
              <a:t>PROGRAMME 2: INCARCERATION</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FACILITIES</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515700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65847" y="1170642"/>
          <a:ext cx="8694684" cy="3634440"/>
        </p:xfrm>
        <a:graphic>
          <a:graphicData uri="http://schemas.openxmlformats.org/drawingml/2006/table">
            <a:tbl>
              <a:tblPr firstRow="1" bandRow="1">
                <a:tableStyleId>{5C22544A-7EE6-4342-B048-85BDC9FD1C3A}</a:tableStyleId>
              </a:tblPr>
              <a:tblGrid>
                <a:gridCol w="1207604">
                  <a:extLst>
                    <a:ext uri="{9D8B030D-6E8A-4147-A177-3AD203B41FA5}">
                      <a16:colId xmlns:a16="http://schemas.microsoft.com/office/drawing/2014/main" val="20000"/>
                    </a:ext>
                  </a:extLst>
                </a:gridCol>
                <a:gridCol w="1087052">
                  <a:extLst>
                    <a:ext uri="{9D8B030D-6E8A-4147-A177-3AD203B41FA5}">
                      <a16:colId xmlns:a16="http://schemas.microsoft.com/office/drawing/2014/main" val="20001"/>
                    </a:ext>
                  </a:extLst>
                </a:gridCol>
                <a:gridCol w="1352031">
                  <a:extLst>
                    <a:ext uri="{9D8B030D-6E8A-4147-A177-3AD203B41FA5}">
                      <a16:colId xmlns:a16="http://schemas.microsoft.com/office/drawing/2014/main" val="20002"/>
                    </a:ext>
                  </a:extLst>
                </a:gridCol>
                <a:gridCol w="1426563">
                  <a:extLst>
                    <a:ext uri="{9D8B030D-6E8A-4147-A177-3AD203B41FA5}">
                      <a16:colId xmlns:a16="http://schemas.microsoft.com/office/drawing/2014/main" val="20003"/>
                    </a:ext>
                  </a:extLst>
                </a:gridCol>
                <a:gridCol w="1729571">
                  <a:extLst>
                    <a:ext uri="{9D8B030D-6E8A-4147-A177-3AD203B41FA5}">
                      <a16:colId xmlns:a16="http://schemas.microsoft.com/office/drawing/2014/main" val="20004"/>
                    </a:ext>
                  </a:extLst>
                </a:gridCol>
                <a:gridCol w="1891863">
                  <a:extLst>
                    <a:ext uri="{9D8B030D-6E8A-4147-A177-3AD203B41FA5}">
                      <a16:colId xmlns:a16="http://schemas.microsoft.com/office/drawing/2014/main" val="20005"/>
                    </a:ext>
                  </a:extLst>
                </a:gridCol>
              </a:tblGrid>
              <a:tr h="846417">
                <a:tc>
                  <a:txBody>
                    <a:body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6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2788023">
                <a:tc>
                  <a:txBody>
                    <a:bodyPr/>
                    <a:lstStyle/>
                    <a:p>
                      <a:pPr algn="l" fontAlgn="t"/>
                      <a:r>
                        <a:rPr lang="en-US" sz="1400" b="1" i="0" u="none" strike="noStrike" dirty="0">
                          <a:solidFill>
                            <a:schemeClr val="tx1"/>
                          </a:solidFill>
                          <a:effectLst/>
                          <a:latin typeface="Arial Narrow" panose="020B0606020202030204" pitchFamily="34" charset="0"/>
                        </a:rPr>
                        <a:t>Percentage of Remand Detainees (RDs) subjected to Continuous Risk Assessment (CRA)</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000000"/>
                          </a:solidFill>
                          <a:effectLst/>
                          <a:latin typeface="Arial Narrow" panose="020B0606020202030204" pitchFamily="34" charset="0"/>
                        </a:rPr>
                        <a:t>60%</a:t>
                      </a:r>
                    </a:p>
                    <a:p>
                      <a:pPr algn="l" fontAlgn="t"/>
                      <a:r>
                        <a:rPr lang="en-US" sz="1600" b="0" i="0" u="none" strike="noStrike" dirty="0">
                          <a:solidFill>
                            <a:srgbClr val="000000"/>
                          </a:solidFill>
                          <a:effectLst/>
                          <a:latin typeface="Arial Narrow" panose="020B0606020202030204" pitchFamily="34" charset="0"/>
                        </a:rPr>
                        <a:t/>
                      </a:r>
                      <a:br>
                        <a:rPr lang="en-US" sz="1600" b="0" i="0" u="none" strike="noStrike" dirty="0">
                          <a:solidFill>
                            <a:srgbClr val="000000"/>
                          </a:solidFill>
                          <a:effectLst/>
                          <a:latin typeface="Arial Narrow" panose="020B0606020202030204" pitchFamily="34" charset="0"/>
                        </a:rPr>
                      </a:br>
                      <a:endParaRPr lang="en-US" sz="1600" b="0"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000000"/>
                          </a:solidFill>
                          <a:effectLst/>
                          <a:latin typeface="Arial Narrow" panose="020B0606020202030204" pitchFamily="34" charset="0"/>
                        </a:rPr>
                        <a:t>58.10%</a:t>
                      </a:r>
                    </a:p>
                    <a:p>
                      <a:pPr algn="l" fontAlgn="t"/>
                      <a:r>
                        <a:rPr lang="en-US" sz="1600" b="0" i="0" u="none" strike="noStrike" dirty="0">
                          <a:solidFill>
                            <a:srgbClr val="000000"/>
                          </a:solidFill>
                          <a:effectLst/>
                          <a:latin typeface="Arial Narrow" panose="020B0606020202030204" pitchFamily="34" charset="0"/>
                        </a:rPr>
                        <a:t>(91</a:t>
                      </a:r>
                      <a:r>
                        <a:rPr lang="en-US" sz="1600" b="0" i="0" u="none" strike="noStrike" baseline="0" dirty="0">
                          <a:solidFill>
                            <a:srgbClr val="000000"/>
                          </a:solidFill>
                          <a:effectLst/>
                          <a:latin typeface="Arial Narrow" panose="020B0606020202030204" pitchFamily="34" charset="0"/>
                        </a:rPr>
                        <a:t> 566/157 577)</a:t>
                      </a:r>
                      <a:r>
                        <a:rPr lang="en-US" sz="1600" b="0" i="0" u="none" strike="noStrike" dirty="0">
                          <a:solidFill>
                            <a:srgbClr val="000000"/>
                          </a:solidFill>
                          <a:effectLst/>
                          <a:latin typeface="Arial Narrow" panose="020B0606020202030204" pitchFamily="34" charset="0"/>
                        </a:rPr>
                        <a:t> </a:t>
                      </a:r>
                    </a:p>
                    <a:p>
                      <a:pPr algn="l" fontAlgn="t"/>
                      <a:endParaRPr lang="en-US" sz="1600" b="0" i="0" u="none" strike="noStrike" kern="1200" dirty="0">
                        <a:solidFill>
                          <a:srgbClr val="000000"/>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algn="l" fontAlgn="t"/>
                      <a:r>
                        <a:rPr lang="en-US" sz="1600" b="0" i="0" u="none" strike="noStrike" dirty="0">
                          <a:solidFill>
                            <a:srgbClr val="000000"/>
                          </a:solidFill>
                          <a:effectLst/>
                          <a:latin typeface="Arial Narrow" panose="020B0606020202030204" pitchFamily="34" charset="0"/>
                        </a:rPr>
                        <a:t>1.90%</a:t>
                      </a:r>
                    </a:p>
                    <a:p>
                      <a:pPr algn="l" fontAlgn="t"/>
                      <a:r>
                        <a:rPr lang="en-US" sz="1600" b="0" i="0" u="none" strike="noStrike" dirty="0">
                          <a:solidFill>
                            <a:srgbClr val="000000"/>
                          </a:solidFill>
                          <a:effectLst/>
                          <a:latin typeface="Arial Narrow" panose="020B0606020202030204" pitchFamily="34" charset="0"/>
                        </a:rPr>
                        <a:t> </a:t>
                      </a:r>
                    </a:p>
                    <a:p>
                      <a:pPr algn="l" fontAlgn="t"/>
                      <a:endParaRPr lang="en-US" sz="1600" b="0" i="0" u="none" strike="noStrike" kern="1200" dirty="0">
                        <a:solidFill>
                          <a:srgbClr val="000000"/>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baseline="0" noProof="0" dirty="0">
                          <a:solidFill>
                            <a:srgbClr val="000000"/>
                          </a:solidFill>
                          <a:effectLst/>
                          <a:latin typeface="Arial Narrow" panose="020B0606020202030204" pitchFamily="34" charset="0"/>
                          <a:ea typeface="+mn-ea"/>
                          <a:cs typeface="Arial" panose="020B0604020202020204" pitchFamily="34" charset="0"/>
                        </a:rPr>
                        <a:t>Target was revised from 60% to 40% due to Covid-19 </a:t>
                      </a:r>
                      <a:r>
                        <a:rPr lang="en-US" sz="1600" b="0" i="0" u="none" strike="noStrike" kern="1200" baseline="0" dirty="0">
                          <a:solidFill>
                            <a:srgbClr val="000000"/>
                          </a:solidFill>
                          <a:effectLst/>
                          <a:latin typeface="Arial Narrow" panose="020B0606020202030204" pitchFamily="34" charset="0"/>
                          <a:ea typeface="+mn-ea"/>
                          <a:cs typeface="Arial" panose="020B0604020202020204" pitchFamily="34" charset="0"/>
                        </a:rPr>
                        <a:t>lockdown   regulations.</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baseline="0" dirty="0">
                          <a:solidFill>
                            <a:srgbClr val="000000"/>
                          </a:solidFill>
                          <a:effectLst/>
                          <a:latin typeface="Arial Narrow" panose="020B0606020202030204" pitchFamily="34" charset="0"/>
                          <a:ea typeface="+mn-ea"/>
                          <a:cs typeface="Arial" panose="020B0604020202020204" pitchFamily="34" charset="0"/>
                        </a:rPr>
                        <a:t>The  revised target of 40% will be achieved on ease of lockdown   regulations </a:t>
                      </a:r>
                      <a:endParaRPr lang="en-ZA" sz="16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Title 3"/>
          <p:cNvSpPr>
            <a:spLocks noGrp="1"/>
          </p:cNvSpPr>
          <p:nvPr>
            <p:ph type="title" idx="4294967295"/>
          </p:nvPr>
        </p:nvSpPr>
        <p:spPr>
          <a:xfrm>
            <a:off x="0" y="747"/>
            <a:ext cx="9144000" cy="922618"/>
          </a:xfrm>
          <a:prstGeom prst="rect">
            <a:avLst/>
          </a:prstGeom>
        </p:spPr>
        <p:txBody>
          <a:bodyPr anchor="ctr"/>
          <a:lstStyle/>
          <a:p>
            <a:pPr lvl="0" algn="ctr">
              <a:lnSpc>
                <a:spcPct val="110000"/>
              </a:lnSpc>
            </a:pPr>
            <a:r>
              <a:rPr lang="en-US" sz="3000" kern="1200" dirty="0">
                <a:solidFill>
                  <a:schemeClr val="bg1"/>
                </a:solidFill>
                <a:latin typeface="Arial Black" panose="020B0A04020102020204" pitchFamily="34" charset="0"/>
              </a:rPr>
              <a:t>PROGRAMME 2: INCARCERATION</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REMAND DETENTION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3563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8838" y="957804"/>
          <a:ext cx="8767260" cy="5807336"/>
        </p:xfrm>
        <a:graphic>
          <a:graphicData uri="http://schemas.openxmlformats.org/drawingml/2006/table">
            <a:tbl>
              <a:tblPr firstRow="1" bandRow="1">
                <a:tableStyleId>{5C22544A-7EE6-4342-B048-85BDC9FD1C3A}</a:tableStyleId>
              </a:tblPr>
              <a:tblGrid>
                <a:gridCol w="1428273">
                  <a:extLst>
                    <a:ext uri="{9D8B030D-6E8A-4147-A177-3AD203B41FA5}">
                      <a16:colId xmlns:a16="http://schemas.microsoft.com/office/drawing/2014/main" val="20000"/>
                    </a:ext>
                  </a:extLst>
                </a:gridCol>
                <a:gridCol w="1709465">
                  <a:extLst>
                    <a:ext uri="{9D8B030D-6E8A-4147-A177-3AD203B41FA5}">
                      <a16:colId xmlns:a16="http://schemas.microsoft.com/office/drawing/2014/main" val="20001"/>
                    </a:ext>
                  </a:extLst>
                </a:gridCol>
                <a:gridCol w="2067339">
                  <a:extLst>
                    <a:ext uri="{9D8B030D-6E8A-4147-A177-3AD203B41FA5}">
                      <a16:colId xmlns:a16="http://schemas.microsoft.com/office/drawing/2014/main" val="20002"/>
                    </a:ext>
                  </a:extLst>
                </a:gridCol>
                <a:gridCol w="898497">
                  <a:extLst>
                    <a:ext uri="{9D8B030D-6E8A-4147-A177-3AD203B41FA5}">
                      <a16:colId xmlns:a16="http://schemas.microsoft.com/office/drawing/2014/main" val="20003"/>
                    </a:ext>
                  </a:extLst>
                </a:gridCol>
                <a:gridCol w="1643054">
                  <a:extLst>
                    <a:ext uri="{9D8B030D-6E8A-4147-A177-3AD203B41FA5}">
                      <a16:colId xmlns:a16="http://schemas.microsoft.com/office/drawing/2014/main" val="20004"/>
                    </a:ext>
                  </a:extLst>
                </a:gridCol>
                <a:gridCol w="1020632">
                  <a:extLst>
                    <a:ext uri="{9D8B030D-6E8A-4147-A177-3AD203B41FA5}">
                      <a16:colId xmlns:a16="http://schemas.microsoft.com/office/drawing/2014/main" val="20005"/>
                    </a:ext>
                  </a:extLst>
                </a:gridCol>
              </a:tblGrid>
              <a:tr h="951491">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605572">
                <a:tc>
                  <a:txBody>
                    <a:bodyPr/>
                    <a:lstStyle/>
                    <a:p>
                      <a:pPr algn="l" fontAlgn="t"/>
                      <a:r>
                        <a:rPr lang="en-US" sz="1200" b="1" i="0" u="none" strike="noStrike" kern="1200" dirty="0">
                          <a:solidFill>
                            <a:srgbClr val="000000"/>
                          </a:solidFill>
                          <a:effectLst/>
                          <a:latin typeface="Arial Narrow" panose="020B0606020202030204" pitchFamily="34" charset="0"/>
                          <a:ea typeface="+mn-ea"/>
                          <a:cs typeface="+mn-cs"/>
                        </a:rPr>
                        <a:t>Percentage of overcrowding in correctional facilities in excess of approved  bedspace capacity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Arial Narrow" panose="020B0606020202030204" pitchFamily="34" charset="0"/>
                          <a:ea typeface="+mn-ea"/>
                          <a:cs typeface="+mn-cs"/>
                        </a:rPr>
                        <a:t>41%</a:t>
                      </a:r>
                    </a:p>
                    <a:p>
                      <a:pPr marL="0" marR="0" indent="0" algn="l" defTabSz="914331" rtl="0" eaLnBrk="1" fontAlgn="t"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LMN:41%</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FSNC:41 %</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KZN: 41 %</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WC:</a:t>
                      </a:r>
                      <a:r>
                        <a:rPr lang="en-US" sz="1200" b="0" i="0" u="none" strike="noStrike" kern="1200" baseline="0" dirty="0">
                          <a:solidFill>
                            <a:schemeClr val="tx1"/>
                          </a:solidFill>
                          <a:effectLst/>
                          <a:latin typeface="Arial Narrow" panose="020B0606020202030204" pitchFamily="34" charset="0"/>
                          <a:ea typeface="+mn-ea"/>
                          <a:cs typeface="+mn-cs"/>
                        </a:rPr>
                        <a:t> 41</a:t>
                      </a:r>
                      <a:r>
                        <a:rPr lang="en-US" sz="1200" b="0" i="0" u="none" strike="noStrike" kern="1200" dirty="0">
                          <a:solidFill>
                            <a:schemeClr val="tx1"/>
                          </a:solidFill>
                          <a:effectLst/>
                          <a:latin typeface="Arial Narrow" panose="020B0606020202030204" pitchFamily="34" charset="0"/>
                          <a:ea typeface="+mn-ea"/>
                          <a:cs typeface="+mn-cs"/>
                        </a:rPr>
                        <a:t>%</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GP: 41%</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EC: 41%</a:t>
                      </a:r>
                    </a:p>
                    <a:p>
                      <a:pPr marL="0" marR="0" indent="0" algn="l" defTabSz="914331" rtl="0" eaLnBrk="1" fontAlgn="t"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22.39%</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(26 995/120 567) </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LMN: (5 103/18 929) 26.96%</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FSNC: (-1 820/21 585) -8.43 %</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KZN: (2 259/21 278) 10.62%</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WC: (4 128/20 725) 19.92%</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GP: (10 798/25 204) 44.56 %</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EC: (6 527/12 846) 50.81%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Narrow" panose="020B0606020202030204" pitchFamily="34" charset="0"/>
                        </a:rPr>
                        <a:t>18.61%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rPr>
                        <a:t>Target achieved due to implementation of special parole dispensation in response to COVID-19 pandemic outbreak.</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rPr>
                        <a:t>n/a</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03982">
                <a:tc>
                  <a:txBody>
                    <a:bodyPr/>
                    <a:lstStyle/>
                    <a:p>
                      <a:pPr marL="0" algn="l" defTabSz="914331" rtl="0" eaLnBrk="1" fontAlgn="t" latinLnBrk="0" hangingPunct="1"/>
                      <a:r>
                        <a:rPr lang="en-US" sz="1200" b="1" i="0" u="none" strike="noStrike" kern="1200" dirty="0">
                          <a:solidFill>
                            <a:srgbClr val="000000"/>
                          </a:solidFill>
                          <a:effectLst/>
                          <a:latin typeface="Arial Narrow" panose="020B0606020202030204" pitchFamily="34" charset="0"/>
                          <a:ea typeface="+mn-ea"/>
                          <a:cs typeface="+mn-cs"/>
                        </a:rPr>
                        <a:t>Percentage of offenders’ profiles approved for placement by the Correctional Supervision and Parole Boards (CSPBs)</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Arial Narrow" panose="020B0606020202030204" pitchFamily="34" charset="0"/>
                          <a:ea typeface="+mn-ea"/>
                          <a:cs typeface="+mn-cs"/>
                        </a:rPr>
                        <a:t>53%</a:t>
                      </a:r>
                    </a:p>
                    <a:p>
                      <a:pPr marL="0" algn="l" defTabSz="914331" rtl="0" eaLnBrk="1" fontAlgn="t" latinLnBrk="0" hangingPunct="1"/>
                      <a:endParaRPr lang="en-US" sz="1200" b="0"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           </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LMN:  53%</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FSNC: 53%</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KZN: 53%</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WC:  53%</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GP:  53%</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EC:  53%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ZA" sz="1200" b="1" i="0" u="none" strike="noStrike" kern="1200" dirty="0">
                          <a:solidFill>
                            <a:schemeClr val="tx1"/>
                          </a:solidFill>
                          <a:effectLst/>
                          <a:latin typeface="Arial Narrow" panose="020B0606020202030204" pitchFamily="34" charset="0"/>
                          <a:ea typeface="+mn-ea"/>
                          <a:cs typeface="+mn-cs"/>
                        </a:rPr>
                        <a:t>79.09%</a:t>
                      </a:r>
                    </a:p>
                    <a:p>
                      <a:pPr marL="0" algn="l" defTabSz="914331"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(8</a:t>
                      </a:r>
                      <a:r>
                        <a:rPr lang="en-ZA" sz="1200" b="0" i="0" u="none" strike="noStrike" kern="1200" baseline="0" dirty="0">
                          <a:solidFill>
                            <a:schemeClr val="tx1"/>
                          </a:solidFill>
                          <a:effectLst/>
                          <a:latin typeface="Arial Narrow" panose="020B0606020202030204" pitchFamily="34" charset="0"/>
                          <a:ea typeface="+mn-ea"/>
                          <a:cs typeface="+mn-cs"/>
                        </a:rPr>
                        <a:t> 199/10 619</a:t>
                      </a:r>
                      <a:r>
                        <a:rPr lang="en-ZA" sz="1200" b="0" i="0" u="none" strike="noStrike" kern="1200" dirty="0">
                          <a:solidFill>
                            <a:schemeClr val="tx1"/>
                          </a:solidFill>
                          <a:effectLst/>
                          <a:latin typeface="Arial Narrow" panose="020B0606020202030204" pitchFamily="34" charset="0"/>
                          <a:ea typeface="+mn-ea"/>
                          <a:cs typeface="+mn-cs"/>
                        </a:rPr>
                        <a:t>)</a:t>
                      </a:r>
                    </a:p>
                    <a:p>
                      <a:pPr marL="0" algn="l" defTabSz="914331" rtl="0" eaLnBrk="1" fontAlgn="t" latinLnBrk="0" hangingPunct="1"/>
                      <a:endParaRPr lang="en-ZA" sz="1200" b="1"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LMN: (1</a:t>
                      </a:r>
                      <a:r>
                        <a:rPr lang="en-ZA" sz="1200" b="0" i="0" u="none" strike="noStrike" kern="1200" baseline="0" dirty="0">
                          <a:solidFill>
                            <a:schemeClr val="tx1"/>
                          </a:solidFill>
                          <a:effectLst/>
                          <a:latin typeface="Arial Narrow" panose="020B0606020202030204" pitchFamily="34" charset="0"/>
                          <a:ea typeface="+mn-ea"/>
                          <a:cs typeface="+mn-cs"/>
                        </a:rPr>
                        <a:t> 205/1 360</a:t>
                      </a:r>
                      <a:r>
                        <a:rPr lang="en-ZA" sz="1200" b="0" i="0" u="none" strike="noStrike" kern="1200" dirty="0">
                          <a:solidFill>
                            <a:schemeClr val="tx1"/>
                          </a:solidFill>
                          <a:effectLst/>
                          <a:latin typeface="Arial Narrow" panose="020B0606020202030204" pitchFamily="34" charset="0"/>
                          <a:ea typeface="+mn-ea"/>
                          <a:cs typeface="+mn-cs"/>
                        </a:rPr>
                        <a:t>) 88.60%</a:t>
                      </a:r>
                    </a:p>
                    <a:p>
                      <a:pPr marL="0" algn="l" defTabSz="914331"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FSNC: (1</a:t>
                      </a:r>
                      <a:r>
                        <a:rPr lang="en-ZA" sz="1200" b="0" i="0" u="none" strike="noStrike" kern="1200" baseline="0" dirty="0">
                          <a:solidFill>
                            <a:schemeClr val="tx1"/>
                          </a:solidFill>
                          <a:effectLst/>
                          <a:latin typeface="Arial Narrow" panose="020B0606020202030204" pitchFamily="34" charset="0"/>
                          <a:ea typeface="+mn-ea"/>
                          <a:cs typeface="+mn-cs"/>
                        </a:rPr>
                        <a:t> 139/2 019</a:t>
                      </a:r>
                      <a:r>
                        <a:rPr lang="en-ZA" sz="1200" b="0" i="0" u="none" strike="noStrike" kern="1200" dirty="0">
                          <a:solidFill>
                            <a:schemeClr val="tx1"/>
                          </a:solidFill>
                          <a:effectLst/>
                          <a:latin typeface="Arial Narrow" panose="020B0606020202030204" pitchFamily="34" charset="0"/>
                          <a:ea typeface="+mn-ea"/>
                          <a:cs typeface="+mn-cs"/>
                        </a:rPr>
                        <a:t>) 56.41 %</a:t>
                      </a:r>
                    </a:p>
                    <a:p>
                      <a:pPr marL="0" algn="l" defTabSz="914331"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KZN: (1</a:t>
                      </a:r>
                      <a:r>
                        <a:rPr lang="en-ZA" sz="1200" b="0" i="0" u="none" strike="noStrike" kern="1200" baseline="0" dirty="0">
                          <a:solidFill>
                            <a:schemeClr val="tx1"/>
                          </a:solidFill>
                          <a:effectLst/>
                          <a:latin typeface="Arial Narrow" panose="020B0606020202030204" pitchFamily="34" charset="0"/>
                          <a:ea typeface="+mn-ea"/>
                          <a:cs typeface="+mn-cs"/>
                        </a:rPr>
                        <a:t> 735/2 099</a:t>
                      </a:r>
                      <a:r>
                        <a:rPr lang="en-ZA" sz="1200" b="0" i="0" u="none" strike="noStrike" kern="1200" dirty="0">
                          <a:solidFill>
                            <a:schemeClr val="tx1"/>
                          </a:solidFill>
                          <a:effectLst/>
                          <a:latin typeface="Arial Narrow" panose="020B0606020202030204" pitchFamily="34" charset="0"/>
                          <a:ea typeface="+mn-ea"/>
                          <a:cs typeface="+mn-cs"/>
                        </a:rPr>
                        <a:t>) 82.66 %</a:t>
                      </a:r>
                    </a:p>
                    <a:p>
                      <a:pPr marL="0" algn="l" defTabSz="914331"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WC: (1</a:t>
                      </a:r>
                      <a:r>
                        <a:rPr lang="en-ZA" sz="1200" b="0" i="0" u="none" strike="noStrike" kern="1200" baseline="0" dirty="0">
                          <a:solidFill>
                            <a:schemeClr val="tx1"/>
                          </a:solidFill>
                          <a:effectLst/>
                          <a:latin typeface="Arial Narrow" panose="020B0606020202030204" pitchFamily="34" charset="0"/>
                          <a:ea typeface="+mn-ea"/>
                          <a:cs typeface="+mn-cs"/>
                        </a:rPr>
                        <a:t> 501/1 608</a:t>
                      </a:r>
                      <a:r>
                        <a:rPr lang="en-ZA" sz="1200" b="0" i="0" u="none" strike="noStrike" kern="1200" dirty="0">
                          <a:solidFill>
                            <a:schemeClr val="tx1"/>
                          </a:solidFill>
                          <a:effectLst/>
                          <a:latin typeface="Arial Narrow" panose="020B0606020202030204" pitchFamily="34" charset="0"/>
                          <a:ea typeface="+mn-ea"/>
                          <a:cs typeface="+mn-cs"/>
                        </a:rPr>
                        <a:t>) 93.35%</a:t>
                      </a:r>
                    </a:p>
                    <a:p>
                      <a:pPr marL="0" algn="l" defTabSz="914331"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GP: (1</a:t>
                      </a:r>
                      <a:r>
                        <a:rPr lang="en-ZA" sz="1200" b="0" i="0" u="none" strike="noStrike" kern="1200" baseline="0" dirty="0">
                          <a:solidFill>
                            <a:schemeClr val="tx1"/>
                          </a:solidFill>
                          <a:effectLst/>
                          <a:latin typeface="Arial Narrow" panose="020B0606020202030204" pitchFamily="34" charset="0"/>
                          <a:ea typeface="+mn-ea"/>
                          <a:cs typeface="+mn-cs"/>
                        </a:rPr>
                        <a:t> 745/1 876</a:t>
                      </a:r>
                      <a:r>
                        <a:rPr lang="en-ZA" sz="1200" b="0" i="0" u="none" strike="noStrike" kern="1200" dirty="0">
                          <a:solidFill>
                            <a:schemeClr val="tx1"/>
                          </a:solidFill>
                          <a:effectLst/>
                          <a:latin typeface="Arial Narrow" panose="020B0606020202030204" pitchFamily="34" charset="0"/>
                          <a:ea typeface="+mn-ea"/>
                          <a:cs typeface="+mn-cs"/>
                        </a:rPr>
                        <a:t>) 92.91%</a:t>
                      </a:r>
                    </a:p>
                    <a:p>
                      <a:pPr marL="0" algn="l" defTabSz="914331" rtl="0" eaLnBrk="1" fontAlgn="t" latinLnBrk="0" hangingPunct="1"/>
                      <a:r>
                        <a:rPr lang="en-ZA" sz="1200" b="0" i="0" u="none" strike="noStrike" kern="1200" dirty="0">
                          <a:solidFill>
                            <a:schemeClr val="tx1"/>
                          </a:solidFill>
                          <a:effectLst/>
                          <a:latin typeface="Arial Narrow" panose="020B0606020202030204" pitchFamily="34" charset="0"/>
                          <a:ea typeface="+mn-ea"/>
                          <a:cs typeface="+mn-cs"/>
                        </a:rPr>
                        <a:t>EC</a:t>
                      </a:r>
                      <a:r>
                        <a:rPr lang="en-ZA" sz="1200" b="0" i="0" u="none" strike="noStrike" kern="1200" dirty="0">
                          <a:solidFill>
                            <a:schemeClr val="tx1"/>
                          </a:solidFill>
                          <a:effectLst/>
                          <a:latin typeface="Arial Narrow" panose="020B0606020202030204" pitchFamily="34" charset="0"/>
                          <a:ea typeface="+mn-ea"/>
                          <a:cs typeface="+mn-cs"/>
                          <a:sym typeface="Wingdings" panose="05000000000000000000" pitchFamily="2" charset="2"/>
                        </a:rPr>
                        <a:t>:(1 076/1 657)</a:t>
                      </a:r>
                      <a:r>
                        <a:rPr lang="en-ZA" sz="1200" b="0" i="0" u="none" strike="noStrike" kern="1200" baseline="0" dirty="0">
                          <a:solidFill>
                            <a:schemeClr val="tx1"/>
                          </a:solidFill>
                          <a:effectLst/>
                          <a:latin typeface="Arial Narrow" panose="020B0606020202030204" pitchFamily="34" charset="0"/>
                          <a:ea typeface="+mn-ea"/>
                          <a:cs typeface="+mn-cs"/>
                          <a:sym typeface="Wingdings" panose="05000000000000000000" pitchFamily="2" charset="2"/>
                        </a:rPr>
                        <a:t> 64.94%</a:t>
                      </a:r>
                      <a:endParaRPr lang="en-ZA" sz="12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Narrow" panose="020B0606020202030204" pitchFamily="34" charset="0"/>
                        </a:rPr>
                        <a:t>26.09%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rPr>
                        <a:t>Effective case management processes wich result in submission of  profiles reports to  CSPB with relevant documents such as support, report on therapeutic and non therapeutic programmes.</a:t>
                      </a:r>
                    </a:p>
                    <a:p>
                      <a:pPr marL="0" algn="l" defTabSz="914331" rtl="0" eaLnBrk="1" fontAlgn="t" latinLnBrk="0" hangingPunct="1"/>
                      <a:endPar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p>
                      <a:pPr marL="0" algn="l" defTabSz="914331" rtl="0" eaLnBrk="1" fontAlgn="t" latinLnBrk="0" hangingPunct="1"/>
                      <a:r>
                        <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rPr>
                        <a:t>implementation of special parole dispensation in response to COVID-19 pandemic outbreak.</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rPr>
                        <a:t>n/a</a:t>
                      </a:r>
                      <a:endParaRPr lang="en-ZA"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itle 3"/>
          <p:cNvSpPr>
            <a:spLocks noGrp="1"/>
          </p:cNvSpPr>
          <p:nvPr>
            <p:ph type="title" idx="4294967295"/>
          </p:nvPr>
        </p:nvSpPr>
        <p:spPr>
          <a:xfrm>
            <a:off x="0" y="0"/>
            <a:ext cx="9144000" cy="950259"/>
          </a:xfrm>
          <a:prstGeom prst="rect">
            <a:avLst/>
          </a:prstGeom>
        </p:spPr>
        <p:txBody>
          <a:bodyPr/>
          <a:lstStyle/>
          <a:p>
            <a:pPr lvl="0" algn="ctr">
              <a:lnSpc>
                <a:spcPct val="110000"/>
              </a:lnSpc>
            </a:pPr>
            <a:r>
              <a:rPr lang="en-US" sz="3000" kern="1200" dirty="0">
                <a:solidFill>
                  <a:schemeClr val="bg1"/>
                </a:solidFill>
                <a:latin typeface="Arial Black" panose="020B0A04020102020204" pitchFamily="34" charset="0"/>
              </a:rPr>
              <a:t>PROGRAMME 2: INCARCERATION</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OFFENDER MANAGEMENT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78817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9727885-EAA1-472D-AC46-FA364467267D}"/>
              </a:ext>
            </a:extLst>
          </p:cNvPr>
          <p:cNvSpPr txBox="1">
            <a:spLocks/>
          </p:cNvSpPr>
          <p:nvPr/>
        </p:nvSpPr>
        <p:spPr>
          <a:xfrm>
            <a:off x="740228" y="2426142"/>
            <a:ext cx="3548744" cy="159512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lumMod val="75000"/>
                    <a:lumOff val="25000"/>
                  </a:schemeClr>
                </a:solidFill>
                <a:latin typeface="Arial Black" panose="020B0A04020102020204" pitchFamily="34" charset="0"/>
                <a:ea typeface="+mj-ea"/>
                <a:cs typeface="+mj-cs"/>
              </a:defRPr>
            </a:lvl1pPr>
          </a:lstStyle>
          <a:p>
            <a:pPr algn="l" fontAlgn="auto">
              <a:spcAft>
                <a:spcPts val="0"/>
              </a:spcAft>
            </a:pPr>
            <a:r>
              <a:rPr lang="en-US" sz="3600" dirty="0">
                <a:solidFill>
                  <a:prstClr val="white"/>
                </a:solidFill>
              </a:rPr>
              <a:t>Value Proposition Canvas</a:t>
            </a:r>
          </a:p>
        </p:txBody>
      </p:sp>
      <p:cxnSp>
        <p:nvCxnSpPr>
          <p:cNvPr id="13" name="Straight Connector 12">
            <a:extLst>
              <a:ext uri="{FF2B5EF4-FFF2-40B4-BE49-F238E27FC236}">
                <a16:creationId xmlns:a16="http://schemas.microsoft.com/office/drawing/2014/main" id="{1960F5BB-CF73-432B-9E1C-7B63215D0ECE}"/>
              </a:ext>
            </a:extLst>
          </p:cNvPr>
          <p:cNvCxnSpPr/>
          <p:nvPr/>
        </p:nvCxnSpPr>
        <p:spPr>
          <a:xfrm>
            <a:off x="742951" y="2241770"/>
            <a:ext cx="35647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B85838F-B856-4F93-A63D-35FA79D3278C}"/>
              </a:ext>
            </a:extLst>
          </p:cNvPr>
          <p:cNvSpPr/>
          <p:nvPr/>
        </p:nvSpPr>
        <p:spPr>
          <a:xfrm>
            <a:off x="0" y="0"/>
            <a:ext cx="9144000" cy="6858000"/>
          </a:xfrm>
          <a:prstGeom prst="rect">
            <a:avLst/>
          </a:prstGeom>
          <a:solidFill>
            <a:srgbClr val="3399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7" name="Rectangle 6">
            <a:extLst>
              <a:ext uri="{FF2B5EF4-FFF2-40B4-BE49-F238E27FC236}">
                <a16:creationId xmlns:a16="http://schemas.microsoft.com/office/drawing/2014/main" id="{EC712674-A4F6-4CBF-ABFE-9D83257F838F}"/>
              </a:ext>
            </a:extLst>
          </p:cNvPr>
          <p:cNvSpPr/>
          <p:nvPr/>
        </p:nvSpPr>
        <p:spPr>
          <a:xfrm>
            <a:off x="1110653" y="0"/>
            <a:ext cx="5414682" cy="5522259"/>
          </a:xfrm>
          <a:prstGeom prst="rect">
            <a:avLst/>
          </a:prstGeom>
          <a:solidFill>
            <a:srgbClr val="33993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17" name="Right Triangle 16">
            <a:extLst>
              <a:ext uri="{FF2B5EF4-FFF2-40B4-BE49-F238E27FC236}">
                <a16:creationId xmlns:a16="http://schemas.microsoft.com/office/drawing/2014/main" id="{2C375972-9C28-4C3B-94C7-BDAC3A5EB1C4}"/>
              </a:ext>
            </a:extLst>
          </p:cNvPr>
          <p:cNvSpPr/>
          <p:nvPr/>
        </p:nvSpPr>
        <p:spPr>
          <a:xfrm>
            <a:off x="6525335" y="-18350"/>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a:extLst>
              <a:ext uri="{FF2B5EF4-FFF2-40B4-BE49-F238E27FC236}">
                <a16:creationId xmlns:a16="http://schemas.microsoft.com/office/drawing/2014/main" id="{2C375972-9C28-4C3B-94C7-BDAC3A5EB1C4}"/>
              </a:ext>
            </a:extLst>
          </p:cNvPr>
          <p:cNvSpPr/>
          <p:nvPr/>
        </p:nvSpPr>
        <p:spPr>
          <a:xfrm flipH="1">
            <a:off x="939203" y="-27129"/>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itle 1">
            <a:extLst>
              <a:ext uri="{FF2B5EF4-FFF2-40B4-BE49-F238E27FC236}">
                <a16:creationId xmlns:a16="http://schemas.microsoft.com/office/drawing/2014/main" id="{29727885-EAA1-472D-AC46-FA364467267D}"/>
              </a:ext>
            </a:extLst>
          </p:cNvPr>
          <p:cNvSpPr txBox="1">
            <a:spLocks/>
          </p:cNvSpPr>
          <p:nvPr/>
        </p:nvSpPr>
        <p:spPr>
          <a:xfrm>
            <a:off x="1452165" y="1195007"/>
            <a:ext cx="4731658" cy="28787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lumMod val="75000"/>
                    <a:lumOff val="25000"/>
                  </a:schemeClr>
                </a:solidFill>
                <a:latin typeface="Arial Black" panose="020B0A04020102020204" pitchFamily="34" charset="0"/>
                <a:ea typeface="+mj-ea"/>
                <a:cs typeface="+mj-cs"/>
              </a:defRPr>
            </a:lvl1pPr>
          </a:lstStyle>
          <a:p>
            <a:r>
              <a:rPr lang="en-US" sz="4800" dirty="0">
                <a:solidFill>
                  <a:srgbClr val="FFFFFF"/>
                </a:solidFill>
              </a:rPr>
              <a:t>Quarterly Reporting Process</a:t>
            </a:r>
          </a:p>
        </p:txBody>
      </p:sp>
      <p:sp>
        <p:nvSpPr>
          <p:cNvPr id="15" name="Rectangle: Rounded Corners 8">
            <a:extLst>
              <a:ext uri="{FF2B5EF4-FFF2-40B4-BE49-F238E27FC236}">
                <a16:creationId xmlns:a16="http://schemas.microsoft.com/office/drawing/2014/main" id="{60CEC877-F66A-4F4E-8FFB-54366BE31DBA}"/>
              </a:ext>
            </a:extLst>
          </p:cNvPr>
          <p:cNvSpPr/>
          <p:nvPr/>
        </p:nvSpPr>
        <p:spPr>
          <a:xfrm>
            <a:off x="1390027" y="4444455"/>
            <a:ext cx="4793796" cy="43180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latin typeface="Arial" panose="020B0604020202020204" pitchFamily="34" charset="0"/>
                <a:cs typeface="Arial" panose="020B0604020202020204" pitchFamily="34" charset="0"/>
              </a:rPr>
              <a:t>2020/21</a:t>
            </a:r>
          </a:p>
        </p:txBody>
      </p:sp>
      <p:cxnSp>
        <p:nvCxnSpPr>
          <p:cNvPr id="16" name="Straight Connector 15">
            <a:extLst>
              <a:ext uri="{FF2B5EF4-FFF2-40B4-BE49-F238E27FC236}">
                <a16:creationId xmlns:a16="http://schemas.microsoft.com/office/drawing/2014/main" id="{1960F5BB-CF73-432B-9E1C-7B63215D0ECE}"/>
              </a:ext>
            </a:extLst>
          </p:cNvPr>
          <p:cNvCxnSpPr/>
          <p:nvPr/>
        </p:nvCxnSpPr>
        <p:spPr>
          <a:xfrm>
            <a:off x="1410437" y="1129598"/>
            <a:ext cx="4752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08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divot">
          <a:fgClr>
            <a:srgbClr val="92D050"/>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0D39BF-1365-4396-85E4-B282C97F2348}"/>
              </a:ext>
            </a:extLst>
          </p:cNvPr>
          <p:cNvSpPr/>
          <p:nvPr/>
        </p:nvSpPr>
        <p:spPr>
          <a:xfrm>
            <a:off x="0" y="1971520"/>
            <a:ext cx="9144000" cy="2915273"/>
          </a:xfrm>
          <a:prstGeom prst="rect">
            <a:avLst/>
          </a:prstGeom>
          <a:pattFill prst="dkUpDiag">
            <a:fgClr>
              <a:schemeClr val="tx2"/>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a:extLst>
              <a:ext uri="{FF2B5EF4-FFF2-40B4-BE49-F238E27FC236}">
                <a16:creationId xmlns:a16="http://schemas.microsoft.com/office/drawing/2014/main" id="{4354DE71-EDF1-454A-98CB-6A5B30AE1215}"/>
              </a:ext>
            </a:extLst>
          </p:cNvPr>
          <p:cNvSpPr/>
          <p:nvPr/>
        </p:nvSpPr>
        <p:spPr>
          <a:xfrm>
            <a:off x="647700" y="1628619"/>
            <a:ext cx="2962275" cy="360045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ight Triangle 5">
            <a:extLst>
              <a:ext uri="{FF2B5EF4-FFF2-40B4-BE49-F238E27FC236}">
                <a16:creationId xmlns:a16="http://schemas.microsoft.com/office/drawing/2014/main" id="{0F414CA8-9AAD-4C2C-A88A-8A74E8E805B8}"/>
              </a:ext>
            </a:extLst>
          </p:cNvPr>
          <p:cNvSpPr/>
          <p:nvPr/>
        </p:nvSpPr>
        <p:spPr>
          <a:xfrm flipV="1">
            <a:off x="3609975" y="4886481"/>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ight Triangle 8">
            <a:extLst>
              <a:ext uri="{FF2B5EF4-FFF2-40B4-BE49-F238E27FC236}">
                <a16:creationId xmlns:a16="http://schemas.microsoft.com/office/drawing/2014/main" id="{2C375972-9C28-4C3B-94C7-BDAC3A5EB1C4}"/>
              </a:ext>
            </a:extLst>
          </p:cNvPr>
          <p:cNvSpPr/>
          <p:nvPr/>
        </p:nvSpPr>
        <p:spPr>
          <a:xfrm>
            <a:off x="3609975" y="1628619"/>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E32DB6D3-732C-4FB9-AA9C-FCB2162A76E6}"/>
              </a:ext>
            </a:extLst>
          </p:cNvPr>
          <p:cNvSpPr txBox="1"/>
          <p:nvPr/>
        </p:nvSpPr>
        <p:spPr>
          <a:xfrm>
            <a:off x="3981450" y="3672937"/>
            <a:ext cx="4791075" cy="461665"/>
          </a:xfrm>
          <a:prstGeom prst="rect">
            <a:avLst/>
          </a:prstGeom>
          <a:noFill/>
        </p:spPr>
        <p:txBody>
          <a:bodyPr wrap="square" lIns="0" tIns="0" rIns="0" bIns="0" rtlCol="0">
            <a:spAutoFit/>
          </a:bodyPr>
          <a:lstStyle/>
          <a:p>
            <a:r>
              <a:rPr lang="en-ZA" sz="3000" b="1" dirty="0">
                <a:solidFill>
                  <a:prstClr val="white"/>
                </a:solidFill>
                <a:latin typeface="Arial"/>
              </a:rPr>
              <a:t>Programme Three</a:t>
            </a:r>
            <a:endParaRPr lang="id-ID" sz="3000" b="1" dirty="0">
              <a:solidFill>
                <a:prstClr val="white"/>
              </a:solidFill>
              <a:latin typeface="Arial"/>
            </a:endParaRPr>
          </a:p>
        </p:txBody>
      </p:sp>
      <p:sp>
        <p:nvSpPr>
          <p:cNvPr id="8" name="TextBox 7">
            <a:extLst>
              <a:ext uri="{FF2B5EF4-FFF2-40B4-BE49-F238E27FC236}">
                <a16:creationId xmlns:a16="http://schemas.microsoft.com/office/drawing/2014/main" id="{FBA01745-9969-4F40-88EA-CE12D0423906}"/>
              </a:ext>
            </a:extLst>
          </p:cNvPr>
          <p:cNvSpPr txBox="1"/>
          <p:nvPr/>
        </p:nvSpPr>
        <p:spPr>
          <a:xfrm>
            <a:off x="3981450" y="4127670"/>
            <a:ext cx="4791075" cy="323165"/>
          </a:xfrm>
          <a:prstGeom prst="rect">
            <a:avLst/>
          </a:prstGeom>
          <a:noFill/>
        </p:spPr>
        <p:txBody>
          <a:bodyPr wrap="square" lIns="0" tIns="0" rIns="0" bIns="0" rtlCol="0">
            <a:spAutoFit/>
          </a:bodyPr>
          <a:lstStyle/>
          <a:p>
            <a:r>
              <a:rPr lang="en-US" sz="2100" dirty="0">
                <a:solidFill>
                  <a:prstClr val="white"/>
                </a:solidFill>
                <a:latin typeface="Arial"/>
              </a:rPr>
              <a:t>Rehabilitation</a:t>
            </a:r>
            <a:endParaRPr lang="id-ID" sz="2100" dirty="0">
              <a:solidFill>
                <a:prstClr val="white"/>
              </a:solidFill>
              <a:latin typeface="Arial"/>
            </a:endParaRPr>
          </a:p>
        </p:txBody>
      </p:sp>
      <p:sp>
        <p:nvSpPr>
          <p:cNvPr id="2" name="Rectangle 1"/>
          <p:cNvSpPr/>
          <p:nvPr/>
        </p:nvSpPr>
        <p:spPr>
          <a:xfrm>
            <a:off x="825500" y="2204066"/>
            <a:ext cx="2667000" cy="2246769"/>
          </a:xfrm>
          <a:prstGeom prst="rect">
            <a:avLst/>
          </a:prstGeom>
        </p:spPr>
        <p:txBody>
          <a:bodyPr wrap="square">
            <a:spAutoFit/>
          </a:bodyPr>
          <a:lstStyle/>
          <a:p>
            <a:pPr defTabSz="914400" fontAlgn="auto">
              <a:spcBef>
                <a:spcPts val="0"/>
              </a:spcBef>
              <a:spcAft>
                <a:spcPts val="0"/>
              </a:spcAft>
            </a:pPr>
            <a:r>
              <a:rPr lang="en-ZA" sz="2800" dirty="0">
                <a:solidFill>
                  <a:prstClr val="white"/>
                </a:solidFill>
                <a:latin typeface="Century Gothic"/>
              </a:rPr>
              <a:t>2020/21</a:t>
            </a:r>
          </a:p>
          <a:p>
            <a:pPr defTabSz="914400" fontAlgn="auto">
              <a:spcBef>
                <a:spcPts val="0"/>
              </a:spcBef>
              <a:spcAft>
                <a:spcPts val="0"/>
              </a:spcAft>
            </a:pPr>
            <a:endParaRPr lang="en-ZA" sz="2800" dirty="0">
              <a:solidFill>
                <a:prstClr val="white"/>
              </a:solidFill>
              <a:latin typeface="Century Gothic"/>
            </a:endParaRPr>
          </a:p>
          <a:p>
            <a:pPr defTabSz="914400" fontAlgn="auto">
              <a:spcBef>
                <a:spcPts val="0"/>
              </a:spcBef>
              <a:spcAft>
                <a:spcPts val="0"/>
              </a:spcAft>
            </a:pPr>
            <a:r>
              <a:rPr lang="en-ZA" sz="2800" dirty="0">
                <a:solidFill>
                  <a:prstClr val="white"/>
                </a:solidFill>
                <a:latin typeface="Century Gothic"/>
              </a:rPr>
              <a:t>Quarter One Performance Report </a:t>
            </a:r>
            <a:endParaRPr lang="id-ID" sz="2800" b="1" dirty="0">
              <a:solidFill>
                <a:prstClr val="white"/>
              </a:solidFill>
              <a:latin typeface="Century Gothic"/>
            </a:endParaRPr>
          </a:p>
        </p:txBody>
      </p:sp>
    </p:spTree>
    <p:extLst>
      <p:ext uri="{BB962C8B-B14F-4D97-AF65-F5344CB8AC3E}">
        <p14:creationId xmlns:p14="http://schemas.microsoft.com/office/powerpoint/2010/main" val="3219323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15151" y="1132971"/>
          <a:ext cx="8619462" cy="2917311"/>
        </p:xfrm>
        <a:graphic>
          <a:graphicData uri="http://schemas.openxmlformats.org/drawingml/2006/table">
            <a:tbl>
              <a:tblPr firstRow="1" bandRow="1">
                <a:tableStyleId>{5C22544A-7EE6-4342-B048-85BDC9FD1C3A}</a:tableStyleId>
              </a:tblPr>
              <a:tblGrid>
                <a:gridCol w="1203552">
                  <a:extLst>
                    <a:ext uri="{9D8B030D-6E8A-4147-A177-3AD203B41FA5}">
                      <a16:colId xmlns:a16="http://schemas.microsoft.com/office/drawing/2014/main" val="20000"/>
                    </a:ext>
                  </a:extLst>
                </a:gridCol>
                <a:gridCol w="1640747">
                  <a:extLst>
                    <a:ext uri="{9D8B030D-6E8A-4147-A177-3AD203B41FA5}">
                      <a16:colId xmlns:a16="http://schemas.microsoft.com/office/drawing/2014/main" val="20001"/>
                    </a:ext>
                  </a:extLst>
                </a:gridCol>
                <a:gridCol w="1991762">
                  <a:extLst>
                    <a:ext uri="{9D8B030D-6E8A-4147-A177-3AD203B41FA5}">
                      <a16:colId xmlns:a16="http://schemas.microsoft.com/office/drawing/2014/main" val="20002"/>
                    </a:ext>
                  </a:extLst>
                </a:gridCol>
                <a:gridCol w="1041149">
                  <a:extLst>
                    <a:ext uri="{9D8B030D-6E8A-4147-A177-3AD203B41FA5}">
                      <a16:colId xmlns:a16="http://schemas.microsoft.com/office/drawing/2014/main" val="20003"/>
                    </a:ext>
                  </a:extLst>
                </a:gridCol>
                <a:gridCol w="1810378">
                  <a:extLst>
                    <a:ext uri="{9D8B030D-6E8A-4147-A177-3AD203B41FA5}">
                      <a16:colId xmlns:a16="http://schemas.microsoft.com/office/drawing/2014/main" val="20004"/>
                    </a:ext>
                  </a:extLst>
                </a:gridCol>
                <a:gridCol w="931874">
                  <a:extLst>
                    <a:ext uri="{9D8B030D-6E8A-4147-A177-3AD203B41FA5}">
                      <a16:colId xmlns:a16="http://schemas.microsoft.com/office/drawing/2014/main" val="20005"/>
                    </a:ext>
                  </a:extLst>
                </a:gridCol>
              </a:tblGrid>
              <a:tr h="713758">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2203553">
                <a:tc>
                  <a:txBody>
                    <a:bodyPr/>
                    <a:lstStyle/>
                    <a:p>
                      <a:pPr algn="l" fontAlgn="t"/>
                      <a:r>
                        <a:rPr lang="en-US" sz="1400" b="1" i="0" u="none" strike="noStrike" kern="1200" dirty="0">
                          <a:solidFill>
                            <a:schemeClr val="tx1"/>
                          </a:solidFill>
                          <a:effectLst/>
                          <a:latin typeface="Arial Narrow" panose="020B0606020202030204" pitchFamily="34" charset="0"/>
                          <a:ea typeface="+mn-ea"/>
                          <a:cs typeface="+mn-cs"/>
                        </a:rPr>
                        <a:t>Percentage of sentenced offenders subjected to correctional programmes per year.</a:t>
                      </a:r>
                    </a:p>
                    <a:p>
                      <a:pPr algn="l" fontAlgn="t"/>
                      <a:endParaRPr lang="en-US" sz="1400" b="1" i="0" u="none" strike="noStrike" kern="1200" dirty="0">
                        <a:solidFill>
                          <a:schemeClr val="tx1"/>
                        </a:solidFill>
                        <a:effectLst/>
                        <a:latin typeface="Arial Narrow" panose="020B0606020202030204" pitchFamily="34" charset="0"/>
                        <a:ea typeface="+mn-ea"/>
                        <a:cs typeface="+mn-cs"/>
                      </a:endParaRPr>
                    </a:p>
                    <a:p>
                      <a:pPr algn="l" fontAlgn="t"/>
                      <a:endParaRPr lang="en-US" sz="1400" b="1" i="0" u="none" strike="noStrike" kern="1200" dirty="0">
                        <a:solidFill>
                          <a:schemeClr val="tx1"/>
                        </a:solidFill>
                        <a:effectLst/>
                        <a:latin typeface="Arial Narrow" panose="020B0606020202030204" pitchFamily="34" charset="0"/>
                        <a:ea typeface="+mn-ea"/>
                        <a:cs typeface="+mn-cs"/>
                      </a:endParaRPr>
                    </a:p>
                    <a:p>
                      <a:pPr algn="l" fontAlgn="t"/>
                      <a:endParaRPr lang="en-US" sz="1400" b="1"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Arial Narrow" panose="020B0606020202030204" pitchFamily="34" charset="0"/>
                          <a:ea typeface="+mn-ea"/>
                          <a:cs typeface="+mn-cs"/>
                        </a:rPr>
                        <a:t>20%</a:t>
                      </a:r>
                    </a:p>
                    <a:p>
                      <a:pPr marL="0" marR="0" indent="0" algn="l" defTabSz="914331" rtl="0" eaLnBrk="1" fontAlgn="t" latinLnBrk="0" hangingPunct="1">
                        <a:lnSpc>
                          <a:spcPct val="100000"/>
                        </a:lnSpc>
                        <a:spcBef>
                          <a:spcPts val="0"/>
                        </a:spcBef>
                        <a:spcAft>
                          <a:spcPts val="0"/>
                        </a:spcAft>
                        <a:buClrTx/>
                        <a:buSzTx/>
                        <a:buFontTx/>
                        <a:buNone/>
                        <a:tabLst/>
                        <a:defRPr/>
                      </a:pPr>
                      <a:endParaRPr lang="en-US" sz="1400" b="1" i="0" u="none" strike="noStrike" kern="1200" dirty="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LMN:  20%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FSNC: 20%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KZN: 20%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WC:  20%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GP:  20%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EC:  20%</a:t>
                      </a:r>
                    </a:p>
                    <a:p>
                      <a:pPr marL="0" marR="0" indent="0" algn="l" defTabSz="914331" rtl="0" eaLnBrk="1" fontAlgn="t" latinLnBrk="0" hangingPunct="1">
                        <a:lnSpc>
                          <a:spcPct val="100000"/>
                        </a:lnSpc>
                        <a:spcBef>
                          <a:spcPts val="0"/>
                        </a:spcBef>
                        <a:spcAft>
                          <a:spcPts val="0"/>
                        </a:spcAft>
                        <a:buClrTx/>
                        <a:buSzTx/>
                        <a:buFontTx/>
                        <a:buNone/>
                        <a:tabLst/>
                        <a:defRPr/>
                      </a:pPr>
                      <a:endParaRPr lang="en-US" sz="1400" b="1" i="0" u="none" strike="noStrike" kern="1200" dirty="0">
                        <a:solidFill>
                          <a:srgbClr val="000000"/>
                        </a:solidFill>
                        <a:effectLst/>
                        <a:latin typeface="Arial Narrow" panose="020B0606020202030204" pitchFamily="34" charset="0"/>
                        <a:ea typeface="+mn-ea"/>
                        <a:cs typeface="+mn-cs"/>
                      </a:endParaRPr>
                    </a:p>
                    <a:p>
                      <a:pPr algn="l" fontAlgn="t"/>
                      <a:endParaRPr lang="en-US" sz="1400" b="0" i="0" u="none" strike="noStrike" kern="1200" dirty="0">
                        <a:solidFill>
                          <a:srgbClr val="000000"/>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Narrow" panose="020B0606020202030204" pitchFamily="34" charset="0"/>
                        </a:rPr>
                        <a:t>18.85%</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(16</a:t>
                      </a:r>
                      <a:r>
                        <a:rPr lang="en-US" sz="1400" b="0" i="0" u="none" strike="noStrike" baseline="0" dirty="0">
                          <a:solidFill>
                            <a:schemeClr val="tx1"/>
                          </a:solidFill>
                          <a:effectLst/>
                          <a:latin typeface="Arial Narrow" panose="020B0606020202030204" pitchFamily="34" charset="0"/>
                        </a:rPr>
                        <a:t> 967/89 991)</a:t>
                      </a:r>
                      <a:endParaRPr lang="en-US" sz="1400" b="0" i="0" u="none" strike="noStrike" dirty="0">
                        <a:solidFill>
                          <a:schemeClr val="tx1"/>
                        </a:solidFill>
                        <a:effectLst/>
                        <a:latin typeface="Arial Narrow" panose="020B060602020203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endParaRPr lang="en-US" sz="1400" b="1" i="0" u="none" strike="noStrike" dirty="0">
                        <a:solidFill>
                          <a:schemeClr val="tx1"/>
                        </a:solidFill>
                        <a:effectLst/>
                        <a:latin typeface="Arial Narrow" panose="020B060602020203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Narrow" panose="020B0606020202030204" pitchFamily="34" charset="0"/>
                        </a:rPr>
                        <a:t>LMN: (2</a:t>
                      </a:r>
                      <a:r>
                        <a:rPr lang="en-US" sz="1400" b="0" i="0" u="none" strike="noStrike" baseline="0" dirty="0">
                          <a:solidFill>
                            <a:schemeClr val="bg1"/>
                          </a:solidFill>
                          <a:effectLst/>
                          <a:latin typeface="Arial Narrow" panose="020B0606020202030204" pitchFamily="34" charset="0"/>
                        </a:rPr>
                        <a:t> 739/15 387</a:t>
                      </a:r>
                      <a:r>
                        <a:rPr lang="en-US" sz="1400" b="0" i="0" u="none" strike="noStrike" dirty="0">
                          <a:solidFill>
                            <a:schemeClr val="bg1"/>
                          </a:solidFill>
                          <a:effectLst/>
                          <a:latin typeface="Arial Narrow" panose="020B0606020202030204" pitchFamily="34" charset="0"/>
                        </a:rPr>
                        <a:t>)</a:t>
                      </a:r>
                      <a:r>
                        <a:rPr lang="en-US" sz="1400" b="0" i="0" u="none" strike="noStrike" baseline="0" dirty="0">
                          <a:solidFill>
                            <a:schemeClr val="bg1"/>
                          </a:solidFill>
                          <a:effectLst/>
                          <a:latin typeface="Arial Narrow" panose="020B0606020202030204" pitchFamily="34" charset="0"/>
                        </a:rPr>
                        <a:t> 17.80</a:t>
                      </a:r>
                      <a:r>
                        <a:rPr lang="en-US" sz="1400" b="0" i="0" u="none" strike="noStrike" dirty="0">
                          <a:solidFill>
                            <a:schemeClr val="bg1"/>
                          </a:solidFill>
                          <a:effectLst/>
                          <a:latin typeface="Arial Narrow" panose="020B0606020202030204" pitchFamily="34" charset="0"/>
                        </a:rPr>
                        <a:t>% </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Narrow" panose="020B0606020202030204" pitchFamily="34" charset="0"/>
                        </a:rPr>
                        <a:t>FSNC:(2</a:t>
                      </a:r>
                      <a:r>
                        <a:rPr lang="en-US" sz="1400" b="0" i="0" u="none" strike="noStrike" baseline="0" dirty="0">
                          <a:solidFill>
                            <a:schemeClr val="bg1"/>
                          </a:solidFill>
                          <a:effectLst/>
                          <a:latin typeface="Arial Narrow" panose="020B0606020202030204" pitchFamily="34" charset="0"/>
                        </a:rPr>
                        <a:t> 642/14 163</a:t>
                      </a:r>
                      <a:r>
                        <a:rPr lang="en-US" sz="1400" b="0" i="0" u="none" strike="noStrike" dirty="0">
                          <a:solidFill>
                            <a:schemeClr val="bg1"/>
                          </a:solidFill>
                          <a:effectLst/>
                          <a:latin typeface="Arial Narrow" panose="020B0606020202030204" pitchFamily="34" charset="0"/>
                        </a:rPr>
                        <a:t>)18.65%</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Narrow" panose="020B0606020202030204" pitchFamily="34" charset="0"/>
                        </a:rPr>
                        <a:t>KZN: (2</a:t>
                      </a:r>
                      <a:r>
                        <a:rPr lang="en-US" sz="1400" b="0" i="0" u="none" strike="noStrike" baseline="0" dirty="0">
                          <a:solidFill>
                            <a:schemeClr val="bg1"/>
                          </a:solidFill>
                          <a:effectLst/>
                          <a:latin typeface="Arial Narrow" panose="020B0606020202030204" pitchFamily="34" charset="0"/>
                        </a:rPr>
                        <a:t> 795/15 958</a:t>
                      </a:r>
                      <a:r>
                        <a:rPr lang="en-US" sz="1400" b="0" i="0" u="none" strike="noStrike" dirty="0">
                          <a:solidFill>
                            <a:schemeClr val="bg1"/>
                          </a:solidFill>
                          <a:effectLst/>
                          <a:latin typeface="Arial Narrow" panose="020B0606020202030204" pitchFamily="34" charset="0"/>
                        </a:rPr>
                        <a:t>) 17.51%</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WC: (2</a:t>
                      </a:r>
                      <a:r>
                        <a:rPr lang="en-US" sz="1400" b="0" i="0" u="none" strike="noStrike" baseline="0" dirty="0">
                          <a:solidFill>
                            <a:schemeClr val="tx1"/>
                          </a:solidFill>
                          <a:effectLst/>
                          <a:latin typeface="Arial Narrow" panose="020B0606020202030204" pitchFamily="34" charset="0"/>
                        </a:rPr>
                        <a:t> 507/12 128</a:t>
                      </a:r>
                      <a:r>
                        <a:rPr lang="en-US" sz="1400" b="0" i="0" u="none" strike="noStrike" dirty="0">
                          <a:solidFill>
                            <a:schemeClr val="tx1"/>
                          </a:solidFill>
                          <a:effectLst/>
                          <a:latin typeface="Arial Narrow" panose="020B0606020202030204" pitchFamily="34" charset="0"/>
                        </a:rPr>
                        <a:t>) 20.67%</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Narrow" panose="020B0606020202030204" pitchFamily="34" charset="0"/>
                        </a:rPr>
                        <a:t>GP: (3</a:t>
                      </a:r>
                      <a:r>
                        <a:rPr lang="en-US" sz="1400" b="0" i="0" u="none" strike="noStrike" baseline="0" dirty="0">
                          <a:solidFill>
                            <a:schemeClr val="bg1"/>
                          </a:solidFill>
                          <a:effectLst/>
                          <a:latin typeface="Arial Narrow" panose="020B0606020202030204" pitchFamily="34" charset="0"/>
                        </a:rPr>
                        <a:t> 731/19 568</a:t>
                      </a:r>
                      <a:r>
                        <a:rPr lang="en-US" sz="1400" b="0" i="0" u="none" strike="noStrike" dirty="0">
                          <a:solidFill>
                            <a:schemeClr val="bg1"/>
                          </a:solidFill>
                          <a:effectLst/>
                          <a:latin typeface="Arial Narrow" panose="020B0606020202030204" pitchFamily="34" charset="0"/>
                        </a:rPr>
                        <a:t>) 19.07%</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EC: (2</a:t>
                      </a:r>
                      <a:r>
                        <a:rPr lang="en-US" sz="1400" b="0" i="0" u="none" strike="noStrike" baseline="0" dirty="0">
                          <a:solidFill>
                            <a:schemeClr val="tx1"/>
                          </a:solidFill>
                          <a:effectLst/>
                          <a:latin typeface="Arial Narrow" panose="020B0606020202030204" pitchFamily="34" charset="0"/>
                        </a:rPr>
                        <a:t> 553/12 787</a:t>
                      </a:r>
                      <a:r>
                        <a:rPr lang="en-US" sz="1400" b="0" i="0" u="none" strike="noStrike" dirty="0">
                          <a:solidFill>
                            <a:schemeClr val="tx1"/>
                          </a:solidFill>
                          <a:effectLst/>
                          <a:latin typeface="Arial Narrow" panose="020B0606020202030204" pitchFamily="34" charset="0"/>
                        </a:rPr>
                        <a:t>) 19.97% </a:t>
                      </a:r>
                    </a:p>
                    <a:p>
                      <a:pPr marL="0" marR="0" indent="0" algn="l" defTabSz="914331" rtl="0" eaLnBrk="1" fontAlgn="t" latinLnBrk="0" hangingPunct="1">
                        <a:lnSpc>
                          <a:spcPct val="100000"/>
                        </a:lnSpc>
                        <a:spcBef>
                          <a:spcPts val="0"/>
                        </a:spcBef>
                        <a:spcAft>
                          <a:spcPts val="0"/>
                        </a:spcAft>
                        <a:buClrTx/>
                        <a:buSzTx/>
                        <a:buFontTx/>
                        <a:buNone/>
                        <a:tabLst/>
                        <a:defRPr/>
                      </a:pPr>
                      <a:endParaRPr lang="en-US" sz="1400" b="1" i="0" u="none" strike="noStrike" dirty="0">
                        <a:solidFill>
                          <a:srgbClr val="FF0000"/>
                        </a:solidFill>
                        <a:effectLst/>
                        <a:latin typeface="Arial Narrow" panose="020B0606020202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2121"/>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effectLst/>
                          <a:latin typeface="Arial Narrow" panose="020B0606020202030204" pitchFamily="34" charset="0"/>
                          <a:ea typeface="+mn-ea"/>
                          <a:cs typeface="Arial" panose="020B0604020202020204" pitchFamily="34" charset="0"/>
                        </a:rPr>
                        <a:t>1.15%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rPr>
                        <a:t>Facilitation of correctional programmes was negatively impacted by COVID 19 lockdown regulations. </a:t>
                      </a:r>
                      <a:endParaRPr lang="en-ZA"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rPr>
                        <a:t>Facilitation of correctional programmes to be conducted during Lockdown level 3,2 and 1.</a:t>
                      </a:r>
                      <a:endParaRPr lang="en-ZA"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Title 3"/>
          <p:cNvSpPr>
            <a:spLocks noGrp="1"/>
          </p:cNvSpPr>
          <p:nvPr>
            <p:ph type="title" idx="4294967295"/>
          </p:nvPr>
        </p:nvSpPr>
        <p:spPr>
          <a:xfrm>
            <a:off x="0" y="27454"/>
            <a:ext cx="9144000" cy="913840"/>
          </a:xfrm>
          <a:prstGeom prst="rect">
            <a:avLst/>
          </a:prstGeom>
        </p:spPr>
        <p:txBody>
          <a:bodyPr anchor="ctr"/>
          <a:lstStyle/>
          <a:p>
            <a:pPr lvl="0" algn="ctr">
              <a:lnSpc>
                <a:spcPct val="110000"/>
              </a:lnSpc>
            </a:pPr>
            <a:r>
              <a:rPr lang="en-US" sz="3000" kern="1200" dirty="0">
                <a:solidFill>
                  <a:schemeClr val="bg1"/>
                </a:solidFill>
                <a:latin typeface="Arial Black" panose="020B0A04020102020204" pitchFamily="34" charset="0"/>
              </a:rPr>
              <a:t>PROGRAMME 3: REHABILITATION</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CORRECTIONAL PROGRAMMES</a:t>
            </a:r>
          </a:p>
        </p:txBody>
      </p:sp>
    </p:spTree>
    <p:extLst>
      <p:ext uri="{BB962C8B-B14F-4D97-AF65-F5344CB8AC3E}">
        <p14:creationId xmlns:p14="http://schemas.microsoft.com/office/powerpoint/2010/main" val="1063079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69239" y="1105249"/>
          <a:ext cx="8591739" cy="4325276"/>
        </p:xfrm>
        <a:graphic>
          <a:graphicData uri="http://schemas.openxmlformats.org/drawingml/2006/table">
            <a:tbl>
              <a:tblPr firstRow="1" bandRow="1">
                <a:tableStyleId>{5C22544A-7EE6-4342-B048-85BDC9FD1C3A}</a:tableStyleId>
              </a:tblPr>
              <a:tblGrid>
                <a:gridCol w="1140737">
                  <a:extLst>
                    <a:ext uri="{9D8B030D-6E8A-4147-A177-3AD203B41FA5}">
                      <a16:colId xmlns:a16="http://schemas.microsoft.com/office/drawing/2014/main" val="20000"/>
                    </a:ext>
                  </a:extLst>
                </a:gridCol>
                <a:gridCol w="1157398">
                  <a:extLst>
                    <a:ext uri="{9D8B030D-6E8A-4147-A177-3AD203B41FA5}">
                      <a16:colId xmlns:a16="http://schemas.microsoft.com/office/drawing/2014/main" val="20001"/>
                    </a:ext>
                  </a:extLst>
                </a:gridCol>
                <a:gridCol w="1689100">
                  <a:extLst>
                    <a:ext uri="{9D8B030D-6E8A-4147-A177-3AD203B41FA5}">
                      <a16:colId xmlns:a16="http://schemas.microsoft.com/office/drawing/2014/main" val="20002"/>
                    </a:ext>
                  </a:extLst>
                </a:gridCol>
                <a:gridCol w="1481059">
                  <a:extLst>
                    <a:ext uri="{9D8B030D-6E8A-4147-A177-3AD203B41FA5}">
                      <a16:colId xmlns:a16="http://schemas.microsoft.com/office/drawing/2014/main" val="20003"/>
                    </a:ext>
                  </a:extLst>
                </a:gridCol>
                <a:gridCol w="1656784">
                  <a:extLst>
                    <a:ext uri="{9D8B030D-6E8A-4147-A177-3AD203B41FA5}">
                      <a16:colId xmlns:a16="http://schemas.microsoft.com/office/drawing/2014/main" val="20004"/>
                    </a:ext>
                  </a:extLst>
                </a:gridCol>
                <a:gridCol w="1466661">
                  <a:extLst>
                    <a:ext uri="{9D8B030D-6E8A-4147-A177-3AD203B41FA5}">
                      <a16:colId xmlns:a16="http://schemas.microsoft.com/office/drawing/2014/main" val="20005"/>
                    </a:ext>
                  </a:extLst>
                </a:gridCol>
              </a:tblGrid>
              <a:tr h="619170">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867410">
                <a:tc>
                  <a:txBody>
                    <a:bodyPr/>
                    <a:lstStyle/>
                    <a:p>
                      <a:pPr algn="l" fontAlgn="t"/>
                      <a:r>
                        <a:rPr lang="en-US" sz="1050" b="1" i="0" u="none" strike="noStrike" dirty="0">
                          <a:solidFill>
                            <a:schemeClr val="tx1"/>
                          </a:solidFill>
                          <a:effectLst/>
                          <a:latin typeface="Arial Narrow" panose="020B0606020202030204" pitchFamily="34" charset="0"/>
                        </a:rPr>
                        <a:t>Percentage of offenders participating in Long  Occupational Skills Programmes</a:t>
                      </a:r>
                    </a:p>
                    <a:p>
                      <a:pPr algn="l" fontAlgn="t"/>
                      <a:endParaRPr lang="en-US" sz="1050" b="1" i="0" u="none" strike="noStrike" dirty="0">
                        <a:solidFill>
                          <a:schemeClr val="accent5"/>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80%</a:t>
                      </a:r>
                    </a:p>
                    <a:p>
                      <a:pPr marL="0" marR="0" lvl="0" indent="0" algn="l" defTabSz="914331"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LMN:  80%</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FSNC: 80%</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KZN: 80%</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WC:  80%</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GP:  80%</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EC:  80%</a:t>
                      </a:r>
                    </a:p>
                    <a:p>
                      <a:pPr marL="0" marR="0" lvl="0" indent="0" algn="l" defTabSz="914331"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200" b="1" dirty="0">
                          <a:latin typeface="Arial Narrow" panose="020B0606020202030204" pitchFamily="34" charset="0"/>
                        </a:rPr>
                        <a:t>74.15%</a:t>
                      </a:r>
                    </a:p>
                    <a:p>
                      <a:r>
                        <a:rPr lang="en-US" sz="1200" b="0" dirty="0">
                          <a:latin typeface="Arial Narrow" panose="020B0606020202030204" pitchFamily="34" charset="0"/>
                        </a:rPr>
                        <a:t>(1</a:t>
                      </a:r>
                      <a:r>
                        <a:rPr lang="en-US" sz="1200" b="0" baseline="0" dirty="0">
                          <a:latin typeface="Arial Narrow" panose="020B0606020202030204" pitchFamily="34" charset="0"/>
                        </a:rPr>
                        <a:t> 959/2 642</a:t>
                      </a:r>
                      <a:r>
                        <a:rPr lang="en-US" sz="1200" b="0" dirty="0">
                          <a:latin typeface="Arial Narrow" panose="020B0606020202030204" pitchFamily="34" charset="0"/>
                        </a:rPr>
                        <a:t>)</a:t>
                      </a:r>
                    </a:p>
                    <a:p>
                      <a:endParaRPr lang="en-US" sz="1200" b="1" dirty="0">
                        <a:latin typeface="Arial Narrow" panose="020B0606020202030204" pitchFamily="34" charset="0"/>
                      </a:endParaRPr>
                    </a:p>
                    <a:p>
                      <a:r>
                        <a:rPr lang="en-US" sz="1200" b="0" dirty="0">
                          <a:latin typeface="Arial Narrow" panose="020B0606020202030204" pitchFamily="34" charset="0"/>
                        </a:rPr>
                        <a:t>LMN: (208/763) 27.26%</a:t>
                      </a:r>
                    </a:p>
                    <a:p>
                      <a:r>
                        <a:rPr lang="en-US" sz="1200" b="0" dirty="0">
                          <a:latin typeface="Arial Narrow" panose="020B0606020202030204" pitchFamily="34" charset="0"/>
                        </a:rPr>
                        <a:t>FSNC: (336/434) 77.42%</a:t>
                      </a:r>
                    </a:p>
                    <a:p>
                      <a:r>
                        <a:rPr lang="en-US" sz="1200" b="0" dirty="0">
                          <a:latin typeface="Arial Narrow" panose="020B0606020202030204" pitchFamily="34" charset="0"/>
                        </a:rPr>
                        <a:t>KZN: (137/167) 82.04%</a:t>
                      </a:r>
                    </a:p>
                    <a:p>
                      <a:r>
                        <a:rPr lang="en-US" sz="1200" b="0" dirty="0">
                          <a:latin typeface="Arial Narrow" panose="020B0606020202030204" pitchFamily="34" charset="0"/>
                        </a:rPr>
                        <a:t>WC: (163/163) 100 %</a:t>
                      </a:r>
                    </a:p>
                    <a:p>
                      <a:r>
                        <a:rPr lang="en-US" sz="1200" b="0" dirty="0">
                          <a:latin typeface="Arial Narrow" panose="020B0606020202030204" pitchFamily="34" charset="0"/>
                        </a:rPr>
                        <a:t>GP: (36//36) 100%</a:t>
                      </a:r>
                    </a:p>
                    <a:p>
                      <a:r>
                        <a:rPr lang="en-US" sz="1200" b="0" dirty="0">
                          <a:latin typeface="Arial Narrow" panose="020B0606020202030204" pitchFamily="34" charset="0"/>
                        </a:rPr>
                        <a:t>EC: (1</a:t>
                      </a:r>
                      <a:r>
                        <a:rPr lang="en-US" sz="1200" b="0" baseline="0" dirty="0">
                          <a:latin typeface="Arial Narrow" panose="020B0606020202030204" pitchFamily="34" charset="0"/>
                        </a:rPr>
                        <a:t> 079/1 079</a:t>
                      </a:r>
                      <a:r>
                        <a:rPr lang="en-US" sz="1200" b="0" dirty="0">
                          <a:latin typeface="Arial Narrow" panose="020B0606020202030204" pitchFamily="34" charset="0"/>
                        </a:rPr>
                        <a:t>) 100%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2121"/>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200" b="1" dirty="0">
                          <a:latin typeface="Arial Narrow" panose="020B0606020202030204" pitchFamily="34" charset="0"/>
                        </a:rPr>
                        <a:t>5.85%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rPr>
                        <a:t>The targets were reviewed to zero due to the implementation of the National Lockdown Regulations Act.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rPr>
                        <a:t>Performance will improve when National Lockdown Regulations are eased.</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08261">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050" b="1" i="0" u="none" strike="noStrike" dirty="0">
                          <a:solidFill>
                            <a:schemeClr val="tx1"/>
                          </a:solidFill>
                          <a:effectLst/>
                          <a:latin typeface="Arial Narrow" panose="020B0606020202030204" pitchFamily="34" charset="0"/>
                        </a:rPr>
                        <a:t>Percentage of offenders participating in Short Occupational Skills Programmes</a:t>
                      </a:r>
                      <a:endParaRPr lang="en-US" sz="1050" b="1" i="0" u="none" strike="noStrike" dirty="0">
                        <a:solidFill>
                          <a:schemeClr val="accent5"/>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80%</a:t>
                      </a:r>
                    </a:p>
                    <a:p>
                      <a:pPr marL="0" algn="l" defTabSz="914331" rtl="0" eaLnBrk="1" fontAlgn="t" latinLnBrk="0" hangingPunct="1"/>
                      <a:endParaRPr lang="en-ZA" sz="1200" b="0" i="0" u="none" strike="noStrike" kern="1200" dirty="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LMN:  80%</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FSNC: 80%</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KZN: 80%</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WC:  80%</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GP:  80%</a:t>
                      </a:r>
                    </a:p>
                    <a:p>
                      <a:pPr marL="0" algn="l" defTabSz="914331" rtl="0" eaLnBrk="1" fontAlgn="t" latinLnBrk="0" hangingPunct="1"/>
                      <a:r>
                        <a:rPr lang="en-US" sz="1200" b="0" i="0" u="none" strike="noStrike" kern="1200" dirty="0">
                          <a:solidFill>
                            <a:schemeClr val="tx1"/>
                          </a:solidFill>
                          <a:effectLst/>
                          <a:latin typeface="Arial Narrow" panose="020B0606020202030204" pitchFamily="34" charset="0"/>
                          <a:ea typeface="+mn-ea"/>
                          <a:cs typeface="+mn-cs"/>
                        </a:rPr>
                        <a:t>EC:  80%</a:t>
                      </a:r>
                    </a:p>
                    <a:p>
                      <a:pPr marL="0" algn="l" defTabSz="914331" rtl="0" eaLnBrk="1" fontAlgn="t" latinLnBrk="0" hangingPunct="1"/>
                      <a:endParaRPr lang="en-ZA" sz="1200" b="0" i="0" u="none" strike="noStrike" kern="1200" dirty="0">
                        <a:solidFill>
                          <a:srgbClr val="000000"/>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99.76%</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(415/416)</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LMN: (92/92) 100 %</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FSNC: (189/190) 99.47%</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KZN: (105/105) 100%</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WC: (28/28) 100%</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GP: (0/0) 0%</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EC: (1/1) 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19.76%</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rPr>
                        <a:t>Enrolled offenders attended skills training programmes.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rPr>
                        <a:t>n/a</a:t>
                      </a:r>
                      <a:endParaRPr lang="en-ZA"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itle 3"/>
          <p:cNvSpPr>
            <a:spLocks noGrp="1"/>
          </p:cNvSpPr>
          <p:nvPr>
            <p:ph type="title" idx="4294967295"/>
          </p:nvPr>
        </p:nvSpPr>
        <p:spPr>
          <a:xfrm>
            <a:off x="0" y="0"/>
            <a:ext cx="9144000" cy="968188"/>
          </a:xfrm>
          <a:prstGeom prst="rect">
            <a:avLst/>
          </a:prstGeom>
        </p:spPr>
        <p:txBody>
          <a:bodyPr anchor="ctr"/>
          <a:lstStyle/>
          <a:p>
            <a:pPr lvl="0" algn="ctr">
              <a:lnSpc>
                <a:spcPct val="110000"/>
              </a:lnSpc>
            </a:pPr>
            <a:r>
              <a:rPr lang="en-US" sz="3000" kern="1200" dirty="0">
                <a:solidFill>
                  <a:schemeClr val="bg1"/>
                </a:solidFill>
                <a:latin typeface="Arial Black" panose="020B0A04020102020204" pitchFamily="34" charset="0"/>
              </a:rPr>
              <a:t>PROGRAMME 3: REHABILITATION</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OFFENDER DEVELOPMENT</a:t>
            </a:r>
          </a:p>
        </p:txBody>
      </p:sp>
    </p:spTree>
    <p:extLst>
      <p:ext uri="{BB962C8B-B14F-4D97-AF65-F5344CB8AC3E}">
        <p14:creationId xmlns:p14="http://schemas.microsoft.com/office/powerpoint/2010/main" val="605962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18409" y="1098881"/>
          <a:ext cx="8671150" cy="3231632"/>
        </p:xfrm>
        <a:graphic>
          <a:graphicData uri="http://schemas.openxmlformats.org/drawingml/2006/table">
            <a:tbl>
              <a:tblPr firstRow="1" bandRow="1">
                <a:tableStyleId>{5C22544A-7EE6-4342-B048-85BDC9FD1C3A}</a:tableStyleId>
              </a:tblPr>
              <a:tblGrid>
                <a:gridCol w="1530878">
                  <a:extLst>
                    <a:ext uri="{9D8B030D-6E8A-4147-A177-3AD203B41FA5}">
                      <a16:colId xmlns:a16="http://schemas.microsoft.com/office/drawing/2014/main" val="20000"/>
                    </a:ext>
                  </a:extLst>
                </a:gridCol>
                <a:gridCol w="1337945">
                  <a:extLst>
                    <a:ext uri="{9D8B030D-6E8A-4147-A177-3AD203B41FA5}">
                      <a16:colId xmlns:a16="http://schemas.microsoft.com/office/drawing/2014/main" val="20001"/>
                    </a:ext>
                  </a:extLst>
                </a:gridCol>
                <a:gridCol w="1937992">
                  <a:extLst>
                    <a:ext uri="{9D8B030D-6E8A-4147-A177-3AD203B41FA5}">
                      <a16:colId xmlns:a16="http://schemas.microsoft.com/office/drawing/2014/main" val="20002"/>
                    </a:ext>
                  </a:extLst>
                </a:gridCol>
                <a:gridCol w="1013437">
                  <a:extLst>
                    <a:ext uri="{9D8B030D-6E8A-4147-A177-3AD203B41FA5}">
                      <a16:colId xmlns:a16="http://schemas.microsoft.com/office/drawing/2014/main" val="20003"/>
                    </a:ext>
                  </a:extLst>
                </a:gridCol>
                <a:gridCol w="1902551">
                  <a:extLst>
                    <a:ext uri="{9D8B030D-6E8A-4147-A177-3AD203B41FA5}">
                      <a16:colId xmlns:a16="http://schemas.microsoft.com/office/drawing/2014/main" val="20004"/>
                    </a:ext>
                  </a:extLst>
                </a:gridCol>
                <a:gridCol w="948347">
                  <a:extLst>
                    <a:ext uri="{9D8B030D-6E8A-4147-A177-3AD203B41FA5}">
                      <a16:colId xmlns:a16="http://schemas.microsoft.com/office/drawing/2014/main" val="20005"/>
                    </a:ext>
                  </a:extLst>
                </a:gridCol>
              </a:tblGrid>
              <a:tr h="783707">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2352634">
                <a:tc>
                  <a:txBody>
                    <a:bodyPr/>
                    <a:lstStyle/>
                    <a:p>
                      <a:pPr algn="l" fontAlgn="t"/>
                      <a:r>
                        <a:rPr lang="en-US" sz="1600" b="1" i="0" u="none" strike="noStrike" dirty="0">
                          <a:solidFill>
                            <a:schemeClr val="tx1"/>
                          </a:solidFill>
                          <a:effectLst/>
                          <a:latin typeface="Arial Narrow" panose="020B0606020202030204" pitchFamily="34" charset="0"/>
                        </a:rPr>
                        <a:t>Percentage of offenders participating in TVET College Programmes </a:t>
                      </a:r>
                    </a:p>
                    <a:p>
                      <a:pPr algn="l" fontAlgn="t"/>
                      <a:endParaRPr lang="en-US" sz="1600" b="1" i="0" u="none" strike="noStrike" dirty="0">
                        <a:solidFill>
                          <a:srgbClr val="FF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1" i="0" u="none" strike="noStrike" kern="1200" dirty="0">
                          <a:solidFill>
                            <a:srgbClr val="000000"/>
                          </a:solidFill>
                          <a:effectLst/>
                          <a:latin typeface="Arial Narrow" panose="020B0606020202030204" pitchFamily="34" charset="0"/>
                          <a:ea typeface="+mn-ea"/>
                          <a:cs typeface="+mn-cs"/>
                        </a:rPr>
                        <a:t>80%</a:t>
                      </a:r>
                    </a:p>
                    <a:p>
                      <a:pPr algn="l" fontAlgn="t"/>
                      <a:endParaRPr lang="en-US" sz="1600" b="0" i="0" u="none" strike="noStrike" kern="1200" dirty="0">
                        <a:solidFill>
                          <a:srgbClr val="000000"/>
                        </a:solidFill>
                        <a:effectLst/>
                        <a:latin typeface="Arial Narrow" panose="020B0606020202030204" pitchFamily="34" charset="0"/>
                        <a:ea typeface="+mn-ea"/>
                        <a:cs typeface="+mn-cs"/>
                      </a:endParaRPr>
                    </a:p>
                    <a:p>
                      <a:pPr marL="0" algn="l" defTabSz="914331" rtl="0" eaLnBrk="1" fontAlgn="t" latinLnBrk="0" hangingPunct="1"/>
                      <a:endParaRPr lang="en-US" sz="1600" b="0"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LMN:  80%</a:t>
                      </a: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FSNC: 80%</a:t>
                      </a: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KZN: 80%</a:t>
                      </a: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WC:  80%</a:t>
                      </a: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GP:  80%</a:t>
                      </a:r>
                    </a:p>
                    <a:p>
                      <a:pPr marL="0" algn="l" defTabSz="914331" rtl="0" eaLnBrk="1" fontAlgn="t" latinLnBrk="0" hangingPunct="1"/>
                      <a:r>
                        <a:rPr lang="en-US" sz="1600" b="0" i="0" u="none" strike="noStrike" kern="1200" dirty="0">
                          <a:solidFill>
                            <a:schemeClr val="tx1"/>
                          </a:solidFill>
                          <a:effectLst/>
                          <a:latin typeface="Arial Narrow" panose="020B0606020202030204" pitchFamily="34" charset="0"/>
                          <a:ea typeface="+mn-ea"/>
                          <a:cs typeface="+mn-cs"/>
                        </a:rPr>
                        <a:t>EC:  80%</a:t>
                      </a:r>
                    </a:p>
                    <a:p>
                      <a:pPr algn="l" fontAlgn="t"/>
                      <a:endParaRPr lang="en-US" sz="1600" b="0" i="0" u="none" strike="noStrike" kern="1200" dirty="0">
                        <a:solidFill>
                          <a:srgbClr val="000000"/>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Narrow" panose="020B0606020202030204" pitchFamily="34" charset="0"/>
                        </a:rPr>
                        <a:t>31.38%</a:t>
                      </a:r>
                    </a:p>
                    <a:p>
                      <a:pPr marL="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Arial Narrow" panose="020B0606020202030204" pitchFamily="34" charset="0"/>
                        </a:rPr>
                        <a:t>(1</a:t>
                      </a:r>
                      <a:r>
                        <a:rPr lang="en-US" sz="1600" b="0" i="0" u="none" strike="noStrike" baseline="0" dirty="0">
                          <a:solidFill>
                            <a:schemeClr val="tx1"/>
                          </a:solidFill>
                          <a:effectLst/>
                          <a:latin typeface="Arial Narrow" panose="020B0606020202030204" pitchFamily="34" charset="0"/>
                        </a:rPr>
                        <a:t> 173/3 738</a:t>
                      </a:r>
                      <a:r>
                        <a:rPr lang="en-US" sz="1600" b="0" i="0" u="none" strike="noStrike" dirty="0">
                          <a:solidFill>
                            <a:schemeClr val="tx1"/>
                          </a:solidFill>
                          <a:effectLst/>
                          <a:latin typeface="Arial Narrow" panose="020B060602020203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endParaRPr lang="en-US" sz="1600" b="1" i="0" u="none" strike="noStrike" dirty="0">
                        <a:solidFill>
                          <a:schemeClr val="tx1"/>
                        </a:solidFill>
                        <a:effectLst/>
                        <a:latin typeface="Arial Narrow" panose="020B060602020203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bg1"/>
                          </a:solidFill>
                          <a:effectLst/>
                          <a:latin typeface="Arial Narrow" panose="020B0606020202030204" pitchFamily="34" charset="0"/>
                        </a:rPr>
                        <a:t>LMN: (255/873) 30.47%</a:t>
                      </a:r>
                    </a:p>
                    <a:p>
                      <a:pPr marL="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Arial Narrow" panose="020B0606020202030204" pitchFamily="34" charset="0"/>
                        </a:rPr>
                        <a:t>FSNC: (269/304) 88.49%</a:t>
                      </a:r>
                    </a:p>
                    <a:p>
                      <a:pPr marL="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bg1"/>
                          </a:solidFill>
                          <a:effectLst/>
                          <a:latin typeface="Arial Narrow" panose="020B0606020202030204" pitchFamily="34" charset="0"/>
                        </a:rPr>
                        <a:t>KZN: (1</a:t>
                      </a:r>
                      <a:r>
                        <a:rPr lang="en-US" sz="1600" b="0" i="0" u="none" strike="noStrike" baseline="0" dirty="0">
                          <a:solidFill>
                            <a:schemeClr val="bg1"/>
                          </a:solidFill>
                          <a:effectLst/>
                          <a:latin typeface="Arial Narrow" panose="020B0606020202030204" pitchFamily="34" charset="0"/>
                        </a:rPr>
                        <a:t>66/224</a:t>
                      </a:r>
                      <a:r>
                        <a:rPr lang="en-US" sz="1600" b="0" i="0" u="none" strike="noStrike" dirty="0">
                          <a:solidFill>
                            <a:schemeClr val="bg1"/>
                          </a:solidFill>
                          <a:effectLst/>
                          <a:latin typeface="Arial Narrow" panose="020B0606020202030204" pitchFamily="34" charset="0"/>
                        </a:rPr>
                        <a:t>) 74.11%</a:t>
                      </a:r>
                    </a:p>
                    <a:p>
                      <a:pPr marL="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bg1"/>
                          </a:solidFill>
                          <a:effectLst/>
                          <a:latin typeface="Arial Narrow" panose="020B0606020202030204" pitchFamily="34" charset="0"/>
                        </a:rPr>
                        <a:t>WC: (0/1</a:t>
                      </a:r>
                      <a:r>
                        <a:rPr lang="en-US" sz="1600" b="0" i="0" u="none" strike="noStrike" baseline="0" dirty="0">
                          <a:solidFill>
                            <a:schemeClr val="bg1"/>
                          </a:solidFill>
                          <a:effectLst/>
                          <a:latin typeface="Arial Narrow" panose="020B0606020202030204" pitchFamily="34" charset="0"/>
                        </a:rPr>
                        <a:t> 890</a:t>
                      </a:r>
                      <a:r>
                        <a:rPr lang="en-US" sz="1600" b="0" i="0" u="none" strike="noStrike" dirty="0">
                          <a:solidFill>
                            <a:schemeClr val="bg1"/>
                          </a:solidFill>
                          <a:effectLst/>
                          <a:latin typeface="Arial Narrow" panose="020B0606020202030204" pitchFamily="34" charset="0"/>
                        </a:rPr>
                        <a:t>) 0%</a:t>
                      </a:r>
                    </a:p>
                    <a:p>
                      <a:pPr marL="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Arial Narrow" panose="020B0606020202030204" pitchFamily="34" charset="0"/>
                        </a:rPr>
                        <a:t>GP: (303/303) 100%</a:t>
                      </a:r>
                    </a:p>
                    <a:p>
                      <a:pPr marL="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Arial Narrow" panose="020B0606020202030204" pitchFamily="34" charset="0"/>
                        </a:rPr>
                        <a:t>EC: (180/180) 100%</a:t>
                      </a:r>
                    </a:p>
                    <a:p>
                      <a:pPr marL="0" marR="0" indent="0" algn="l" defTabSz="914331" rtl="0" eaLnBrk="1" fontAlgn="t" latinLnBrk="0" hangingPunct="1">
                        <a:lnSpc>
                          <a:spcPct val="100000"/>
                        </a:lnSpc>
                        <a:spcBef>
                          <a:spcPts val="0"/>
                        </a:spcBef>
                        <a:spcAft>
                          <a:spcPts val="0"/>
                        </a:spcAft>
                        <a:buClrTx/>
                        <a:buSzTx/>
                        <a:buFontTx/>
                        <a:buNone/>
                        <a:tabLst/>
                        <a:defRPr/>
                      </a:pPr>
                      <a:endParaRPr lang="en-US" sz="1600" b="1" i="0" u="none" strike="noStrike" dirty="0">
                        <a:solidFill>
                          <a:schemeClr val="tx1"/>
                        </a:solidFill>
                        <a:effectLst/>
                        <a:latin typeface="Arial Narrow" panose="020B0606020202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Arial Narrow" panose="020B0606020202030204" pitchFamily="34" charset="0"/>
                        </a:rPr>
                        <a:t>48.62%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baseline="0" dirty="0">
                          <a:solidFill>
                            <a:srgbClr val="000000"/>
                          </a:solidFill>
                          <a:effectLst/>
                          <a:latin typeface="Arial Narrow" panose="020B0606020202030204" pitchFamily="34" charset="0"/>
                          <a:ea typeface="+mn-ea"/>
                          <a:cs typeface="Arial" panose="020B0604020202020204" pitchFamily="34" charset="0"/>
                        </a:rPr>
                        <a:t>Target was reviewed to zero due to the implementation of the National Lockdown Regulations Act.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baseline="0" dirty="0">
                          <a:solidFill>
                            <a:srgbClr val="000000"/>
                          </a:solidFill>
                          <a:effectLst/>
                          <a:latin typeface="Arial Narrow" panose="020B0606020202030204" pitchFamily="34" charset="0"/>
                          <a:ea typeface="+mn-ea"/>
                          <a:cs typeface="Arial" panose="020B0604020202020204" pitchFamily="34" charset="0"/>
                        </a:rPr>
                        <a:t>Performance will improve when the National Lockdown Regulations are eased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Title 3"/>
          <p:cNvSpPr>
            <a:spLocks noGrp="1"/>
          </p:cNvSpPr>
          <p:nvPr>
            <p:ph type="title" idx="4294967295"/>
          </p:nvPr>
        </p:nvSpPr>
        <p:spPr>
          <a:xfrm>
            <a:off x="0" y="-1"/>
            <a:ext cx="9144000" cy="950259"/>
          </a:xfrm>
          <a:prstGeom prst="rect">
            <a:avLst/>
          </a:prstGeom>
        </p:spPr>
        <p:txBody>
          <a:bodyPr anchor="ctr"/>
          <a:lstStyle/>
          <a:p>
            <a:pPr lvl="0" algn="ctr">
              <a:lnSpc>
                <a:spcPct val="110000"/>
              </a:lnSpc>
            </a:pPr>
            <a:r>
              <a:rPr lang="en-US" sz="3000" kern="1200" dirty="0">
                <a:solidFill>
                  <a:schemeClr val="bg1"/>
                </a:solidFill>
                <a:latin typeface="Arial Black" panose="020B0A04020102020204" pitchFamily="34" charset="0"/>
              </a:rPr>
              <a:t>PROGRAMME 3: REHABILITATION</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OFFENDER DEVELOPMENT</a:t>
            </a:r>
          </a:p>
        </p:txBody>
      </p:sp>
    </p:spTree>
    <p:extLst>
      <p:ext uri="{BB962C8B-B14F-4D97-AF65-F5344CB8AC3E}">
        <p14:creationId xmlns:p14="http://schemas.microsoft.com/office/powerpoint/2010/main" val="3782784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18409" y="1095000"/>
          <a:ext cx="8671150" cy="4999767"/>
        </p:xfrm>
        <a:graphic>
          <a:graphicData uri="http://schemas.openxmlformats.org/drawingml/2006/table">
            <a:tbl>
              <a:tblPr firstRow="1" bandRow="1">
                <a:tableStyleId>{5C22544A-7EE6-4342-B048-85BDC9FD1C3A}</a:tableStyleId>
              </a:tblPr>
              <a:tblGrid>
                <a:gridCol w="1530878">
                  <a:extLst>
                    <a:ext uri="{9D8B030D-6E8A-4147-A177-3AD203B41FA5}">
                      <a16:colId xmlns:a16="http://schemas.microsoft.com/office/drawing/2014/main" val="20000"/>
                    </a:ext>
                  </a:extLst>
                </a:gridCol>
                <a:gridCol w="1337945">
                  <a:extLst>
                    <a:ext uri="{9D8B030D-6E8A-4147-A177-3AD203B41FA5}">
                      <a16:colId xmlns:a16="http://schemas.microsoft.com/office/drawing/2014/main" val="20001"/>
                    </a:ext>
                  </a:extLst>
                </a:gridCol>
                <a:gridCol w="1937992">
                  <a:extLst>
                    <a:ext uri="{9D8B030D-6E8A-4147-A177-3AD203B41FA5}">
                      <a16:colId xmlns:a16="http://schemas.microsoft.com/office/drawing/2014/main" val="20002"/>
                    </a:ext>
                  </a:extLst>
                </a:gridCol>
                <a:gridCol w="1013437">
                  <a:extLst>
                    <a:ext uri="{9D8B030D-6E8A-4147-A177-3AD203B41FA5}">
                      <a16:colId xmlns:a16="http://schemas.microsoft.com/office/drawing/2014/main" val="20003"/>
                    </a:ext>
                  </a:extLst>
                </a:gridCol>
                <a:gridCol w="1912643">
                  <a:extLst>
                    <a:ext uri="{9D8B030D-6E8A-4147-A177-3AD203B41FA5}">
                      <a16:colId xmlns:a16="http://schemas.microsoft.com/office/drawing/2014/main" val="20004"/>
                    </a:ext>
                  </a:extLst>
                </a:gridCol>
                <a:gridCol w="938255">
                  <a:extLst>
                    <a:ext uri="{9D8B030D-6E8A-4147-A177-3AD203B41FA5}">
                      <a16:colId xmlns:a16="http://schemas.microsoft.com/office/drawing/2014/main" val="20005"/>
                    </a:ext>
                  </a:extLst>
                </a:gridCol>
              </a:tblGrid>
              <a:tr h="814482">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928388">
                <a:tc>
                  <a:txBody>
                    <a:bodyPr/>
                    <a:lstStyle/>
                    <a:p>
                      <a:pPr algn="l" fontAlgn="t"/>
                      <a:r>
                        <a:rPr lang="en-US" sz="1600" b="1" i="0" u="none" strike="noStrike" dirty="0">
                          <a:solidFill>
                            <a:schemeClr val="tx1"/>
                          </a:solidFill>
                          <a:effectLst/>
                          <a:latin typeface="Arial Narrow" panose="020B0606020202030204" pitchFamily="34" charset="0"/>
                        </a:rPr>
                        <a:t>Percentage of offenders participating in GET per academic year</a:t>
                      </a:r>
                      <a:endParaRPr lang="en-US" sz="1600" b="1" i="0" u="none" strike="noStrike" dirty="0">
                        <a:solidFill>
                          <a:srgbClr val="FF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1" i="0" u="none" strike="noStrike" kern="1200" dirty="0">
                          <a:solidFill>
                            <a:schemeClr val="tx1"/>
                          </a:solidFill>
                          <a:effectLst/>
                          <a:latin typeface="Arial Narrow" panose="020B0606020202030204" pitchFamily="34" charset="0"/>
                          <a:ea typeface="+mn-ea"/>
                          <a:cs typeface="+mn-cs"/>
                        </a:rPr>
                        <a:t>80%</a:t>
                      </a:r>
                    </a:p>
                    <a:p>
                      <a:pPr algn="l" fontAlgn="t"/>
                      <a:endParaRPr lang="en-US" sz="1600" b="0"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LMN:  80%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FSNC: 80%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KZN: 80%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WC:  80%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GP:  80%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EC:  80%</a:t>
                      </a:r>
                    </a:p>
                    <a:p>
                      <a:pPr algn="l" fontAlgn="t"/>
                      <a:endParaRPr lang="en-US"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Narrow" panose="020B0606020202030204" pitchFamily="34" charset="0"/>
                        </a:rPr>
                        <a:t>97.78%</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(29</a:t>
                      </a:r>
                      <a:r>
                        <a:rPr lang="en-US" sz="1400" b="0" i="0" u="none" strike="noStrike" baseline="0" dirty="0">
                          <a:solidFill>
                            <a:schemeClr val="tx1"/>
                          </a:solidFill>
                          <a:effectLst/>
                          <a:latin typeface="Arial Narrow" panose="020B0606020202030204" pitchFamily="34" charset="0"/>
                        </a:rPr>
                        <a:t> 851/30 530</a:t>
                      </a:r>
                      <a:r>
                        <a:rPr lang="en-US" sz="1400" b="0" i="0" u="none" strike="noStrike" dirty="0">
                          <a:solidFill>
                            <a:schemeClr val="tx1"/>
                          </a:solidFill>
                          <a:effectLst/>
                          <a:latin typeface="Arial Narrow" panose="020B060602020203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endParaRPr lang="en-US" sz="1400" b="1" i="0" u="none" strike="noStrike" dirty="0">
                        <a:solidFill>
                          <a:schemeClr val="tx1"/>
                        </a:solidFill>
                        <a:effectLst/>
                        <a:latin typeface="Arial Narrow" panose="020B060602020203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LMN: (2</a:t>
                      </a:r>
                      <a:r>
                        <a:rPr lang="en-US" sz="1400" b="0" i="0" u="none" strike="noStrike" baseline="0" dirty="0">
                          <a:solidFill>
                            <a:schemeClr val="tx1"/>
                          </a:solidFill>
                          <a:effectLst/>
                          <a:latin typeface="Arial Narrow" panose="020B0606020202030204" pitchFamily="34" charset="0"/>
                        </a:rPr>
                        <a:t> 471/2 471</a:t>
                      </a:r>
                      <a:r>
                        <a:rPr lang="en-US" sz="1400" b="0" i="0" u="none" strike="noStrike" dirty="0">
                          <a:solidFill>
                            <a:schemeClr val="tx1"/>
                          </a:solidFill>
                          <a:effectLst/>
                          <a:latin typeface="Arial Narrow" panose="020B0606020202030204" pitchFamily="34" charset="0"/>
                        </a:rPr>
                        <a:t>) 100%</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FSNC: (1</a:t>
                      </a:r>
                      <a:r>
                        <a:rPr lang="en-US" sz="1400" b="0" i="0" u="none" strike="noStrike" baseline="0" dirty="0">
                          <a:solidFill>
                            <a:schemeClr val="tx1"/>
                          </a:solidFill>
                          <a:effectLst/>
                          <a:latin typeface="Arial Narrow" panose="020B0606020202030204" pitchFamily="34" charset="0"/>
                        </a:rPr>
                        <a:t> 763/1 816</a:t>
                      </a:r>
                      <a:r>
                        <a:rPr lang="en-US" sz="1400" b="0" i="0" u="none" strike="noStrike" dirty="0">
                          <a:solidFill>
                            <a:schemeClr val="tx1"/>
                          </a:solidFill>
                          <a:effectLst/>
                          <a:latin typeface="Arial Narrow" panose="020B0606020202030204" pitchFamily="34" charset="0"/>
                        </a:rPr>
                        <a:t>) 97.08%</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KZN: (1</a:t>
                      </a:r>
                      <a:r>
                        <a:rPr lang="en-US" sz="1400" b="0" i="0" u="none" strike="noStrike" baseline="0" dirty="0">
                          <a:solidFill>
                            <a:schemeClr val="tx1"/>
                          </a:solidFill>
                          <a:effectLst/>
                          <a:latin typeface="Arial Narrow" panose="020B0606020202030204" pitchFamily="34" charset="0"/>
                        </a:rPr>
                        <a:t> 251/1 310</a:t>
                      </a:r>
                      <a:r>
                        <a:rPr lang="en-US" sz="1400" b="0" i="0" u="none" strike="noStrike" dirty="0">
                          <a:solidFill>
                            <a:schemeClr val="tx1"/>
                          </a:solidFill>
                          <a:effectLst/>
                          <a:latin typeface="Arial Narrow" panose="020B0606020202030204" pitchFamily="34" charset="0"/>
                        </a:rPr>
                        <a:t>) 95.50%</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WC: (1</a:t>
                      </a:r>
                      <a:r>
                        <a:rPr lang="en-US" sz="1400" b="0" i="0" u="none" strike="noStrike" baseline="0" dirty="0">
                          <a:solidFill>
                            <a:schemeClr val="tx1"/>
                          </a:solidFill>
                          <a:effectLst/>
                          <a:latin typeface="Arial Narrow" panose="020B0606020202030204" pitchFamily="34" charset="0"/>
                        </a:rPr>
                        <a:t> 516/1 623</a:t>
                      </a:r>
                      <a:r>
                        <a:rPr lang="en-US" sz="1400" b="0" i="0" u="none" strike="noStrike" dirty="0">
                          <a:solidFill>
                            <a:schemeClr val="tx1"/>
                          </a:solidFill>
                          <a:effectLst/>
                          <a:latin typeface="Arial Narrow" panose="020B0606020202030204" pitchFamily="34" charset="0"/>
                        </a:rPr>
                        <a:t>) 93.41%</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GP: (1</a:t>
                      </a:r>
                      <a:r>
                        <a:rPr lang="en-US" sz="1400" b="0" i="0" u="none" strike="noStrike" baseline="0" dirty="0">
                          <a:solidFill>
                            <a:schemeClr val="tx1"/>
                          </a:solidFill>
                          <a:effectLst/>
                          <a:latin typeface="Arial Narrow" panose="020B0606020202030204" pitchFamily="34" charset="0"/>
                        </a:rPr>
                        <a:t> 653/1 661</a:t>
                      </a:r>
                      <a:r>
                        <a:rPr lang="en-US" sz="1400" b="0" i="0" u="none" strike="noStrike" dirty="0">
                          <a:solidFill>
                            <a:schemeClr val="tx1"/>
                          </a:solidFill>
                          <a:effectLst/>
                          <a:latin typeface="Arial Narrow" panose="020B0606020202030204" pitchFamily="34" charset="0"/>
                        </a:rPr>
                        <a:t>) 99.52%</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EC: (1</a:t>
                      </a:r>
                      <a:r>
                        <a:rPr lang="en-US" sz="1400" b="0" i="0" u="none" strike="noStrike" baseline="0" dirty="0">
                          <a:solidFill>
                            <a:schemeClr val="tx1"/>
                          </a:solidFill>
                          <a:effectLst/>
                          <a:latin typeface="Arial Narrow" panose="020B0606020202030204" pitchFamily="34" charset="0"/>
                        </a:rPr>
                        <a:t> 296/1 296</a:t>
                      </a:r>
                      <a:r>
                        <a:rPr lang="en-US" sz="1400" b="0" i="0" u="none" strike="noStrike" dirty="0">
                          <a:solidFill>
                            <a:schemeClr val="tx1"/>
                          </a:solidFill>
                          <a:effectLst/>
                          <a:latin typeface="Arial Narrow" panose="020B0606020202030204" pitchFamily="34" charset="0"/>
                        </a:rPr>
                        <a:t>) 100%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Arial Narrow" panose="020B0606020202030204" pitchFamily="34" charset="0"/>
                        </a:rPr>
                        <a:t>17.78%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baseline="0" dirty="0">
                          <a:solidFill>
                            <a:srgbClr val="000000"/>
                          </a:solidFill>
                          <a:effectLst/>
                          <a:latin typeface="Arial Narrow" panose="020B0606020202030204" pitchFamily="34" charset="0"/>
                          <a:ea typeface="+mn-ea"/>
                          <a:cs typeface="Arial" panose="020B0604020202020204" pitchFamily="34" charset="0"/>
                        </a:rPr>
                        <a:t>Recruitment drives were effective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baseline="0" dirty="0">
                          <a:solidFill>
                            <a:srgbClr val="000000"/>
                          </a:solidFill>
                          <a:effectLst/>
                          <a:latin typeface="Arial Narrow" panose="020B0606020202030204" pitchFamily="34" charset="0"/>
                          <a:ea typeface="+mn-ea"/>
                          <a:cs typeface="Arial" panose="020B0604020202020204" pitchFamily="34" charset="0"/>
                        </a:rPr>
                        <a:t>n/a</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84680">
                <a:tc>
                  <a:txBody>
                    <a:bodyPr/>
                    <a:lstStyle/>
                    <a:p>
                      <a:pPr algn="l" fontAlgn="t"/>
                      <a:r>
                        <a:rPr lang="en-US" sz="1600" b="1" i="0" u="none" strike="noStrike" dirty="0">
                          <a:solidFill>
                            <a:schemeClr val="tx1"/>
                          </a:solidFill>
                          <a:effectLst/>
                          <a:latin typeface="Arial Narrow" panose="020B0606020202030204" pitchFamily="34" charset="0"/>
                        </a:rPr>
                        <a:t>Percentage of offenders participating in FET per academic year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a:solidFill>
                            <a:schemeClr val="tx1"/>
                          </a:solidFill>
                          <a:effectLst/>
                          <a:latin typeface="Arial Narrow" panose="020B0606020202030204" pitchFamily="34" charset="0"/>
                          <a:ea typeface="+mn-ea"/>
                          <a:cs typeface="+mn-cs"/>
                        </a:rPr>
                        <a:t>80%</a:t>
                      </a:r>
                    </a:p>
                    <a:p>
                      <a:pPr algn="l" fontAlgn="t"/>
                      <a:endParaRPr lang="en-US" sz="1600" b="0"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LMN:  80%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FSNC: 80%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KZN: 80%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WC:  80%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GP:  80%</a:t>
                      </a:r>
                    </a:p>
                    <a:p>
                      <a:pPr marL="0" algn="l" defTabSz="914331" rtl="0" eaLnBrk="1" fontAlgn="t" latinLnBrk="0" hangingPunct="1"/>
                      <a:r>
                        <a:rPr lang="en-US" sz="1400" b="0" i="0" u="none" strike="noStrike" kern="1200" dirty="0">
                          <a:solidFill>
                            <a:schemeClr val="tx1"/>
                          </a:solidFill>
                          <a:effectLst/>
                          <a:latin typeface="Arial Narrow" panose="020B0606020202030204" pitchFamily="34" charset="0"/>
                          <a:ea typeface="+mn-ea"/>
                          <a:cs typeface="+mn-cs"/>
                        </a:rPr>
                        <a:t>EC:  80%</a:t>
                      </a:r>
                    </a:p>
                    <a:p>
                      <a:pPr algn="l" fontAlgn="t"/>
                      <a:endParaRPr lang="en-US"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Narrow" panose="020B0606020202030204" pitchFamily="34" charset="0"/>
                        </a:rPr>
                        <a:t>98.95%</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(3</a:t>
                      </a:r>
                      <a:r>
                        <a:rPr lang="en-US" sz="1400" b="0" i="0" u="none" strike="noStrike" baseline="0" dirty="0">
                          <a:solidFill>
                            <a:schemeClr val="tx1"/>
                          </a:solidFill>
                          <a:effectLst/>
                          <a:latin typeface="Arial Narrow" panose="020B0606020202030204" pitchFamily="34" charset="0"/>
                        </a:rPr>
                        <a:t> 392/3 428</a:t>
                      </a:r>
                      <a:r>
                        <a:rPr lang="en-US" sz="1400" b="0" i="0" u="none" strike="noStrike" dirty="0">
                          <a:solidFill>
                            <a:schemeClr val="tx1"/>
                          </a:solidFill>
                          <a:effectLst/>
                          <a:latin typeface="Arial Narrow" panose="020B060602020203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endParaRPr lang="en-US" sz="1400" b="1" i="0" u="none" strike="noStrike" dirty="0">
                        <a:solidFill>
                          <a:schemeClr val="tx1"/>
                        </a:solidFill>
                        <a:effectLst/>
                        <a:latin typeface="Arial Narrow" panose="020B060602020203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LMN: (430/430) 100%</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FSNC: (125/129) 96.90%</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KZN: (1</a:t>
                      </a:r>
                      <a:r>
                        <a:rPr lang="en-US" sz="1400" b="0" i="0" u="none" strike="noStrike" baseline="0" dirty="0">
                          <a:solidFill>
                            <a:schemeClr val="tx1"/>
                          </a:solidFill>
                          <a:effectLst/>
                          <a:latin typeface="Arial Narrow" panose="020B0606020202030204" pitchFamily="34" charset="0"/>
                        </a:rPr>
                        <a:t>64/170</a:t>
                      </a:r>
                      <a:r>
                        <a:rPr lang="en-US" sz="1400" b="0" i="0" u="none" strike="noStrike" dirty="0">
                          <a:solidFill>
                            <a:schemeClr val="tx1"/>
                          </a:solidFill>
                          <a:effectLst/>
                          <a:latin typeface="Arial Narrow" panose="020B0606020202030204" pitchFamily="34" charset="0"/>
                        </a:rPr>
                        <a:t>) 96.47%</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WC: (48/48) 100%</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GP: (129/131) 98.47%</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Narrow" panose="020B0606020202030204" pitchFamily="34" charset="0"/>
                        </a:rPr>
                        <a:t>EC: (234/234) 100%</a:t>
                      </a:r>
                    </a:p>
                    <a:p>
                      <a:pPr marL="0" marR="0" indent="0" algn="l" defTabSz="914331" rtl="0" eaLnBrk="1" fontAlgn="t" latinLnBrk="0" hangingPunct="1">
                        <a:lnSpc>
                          <a:spcPct val="100000"/>
                        </a:lnSpc>
                        <a:spcBef>
                          <a:spcPts val="0"/>
                        </a:spcBef>
                        <a:spcAft>
                          <a:spcPts val="0"/>
                        </a:spcAft>
                        <a:buClrTx/>
                        <a:buSzTx/>
                        <a:buFontTx/>
                        <a:buNone/>
                        <a:tabLst/>
                        <a:defRPr/>
                      </a:pPr>
                      <a:endParaRPr lang="en-US" sz="1600" b="1" i="0" u="none" strike="noStrike" dirty="0">
                        <a:solidFill>
                          <a:schemeClr val="tx1"/>
                        </a:solidFill>
                        <a:effectLst/>
                        <a:latin typeface="Arial Narrow" panose="020B0606020202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Arial Narrow" panose="020B0606020202030204" pitchFamily="34" charset="0"/>
                        </a:rPr>
                        <a:t>18.95%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baseline="0" dirty="0">
                          <a:solidFill>
                            <a:srgbClr val="000000"/>
                          </a:solidFill>
                          <a:effectLst/>
                          <a:latin typeface="Arial Narrow" panose="020B0606020202030204" pitchFamily="34" charset="0"/>
                          <a:ea typeface="+mn-ea"/>
                          <a:cs typeface="Arial" panose="020B0604020202020204" pitchFamily="34" charset="0"/>
                        </a:rPr>
                        <a:t>Recruitment drives were effective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baseline="0" dirty="0">
                          <a:solidFill>
                            <a:srgbClr val="000000"/>
                          </a:solidFill>
                          <a:effectLst/>
                          <a:latin typeface="Arial Narrow" panose="020B0606020202030204" pitchFamily="34" charset="0"/>
                          <a:ea typeface="+mn-ea"/>
                          <a:cs typeface="Arial" panose="020B0604020202020204" pitchFamily="34" charset="0"/>
                        </a:rPr>
                        <a:t>n/a</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itle 3"/>
          <p:cNvSpPr>
            <a:spLocks noGrp="1"/>
          </p:cNvSpPr>
          <p:nvPr>
            <p:ph type="title" idx="4294967295"/>
          </p:nvPr>
        </p:nvSpPr>
        <p:spPr>
          <a:xfrm>
            <a:off x="0" y="16995"/>
            <a:ext cx="9144000" cy="933263"/>
          </a:xfrm>
          <a:prstGeom prst="rect">
            <a:avLst/>
          </a:prstGeom>
        </p:spPr>
        <p:txBody>
          <a:bodyPr anchor="ctr"/>
          <a:lstStyle/>
          <a:p>
            <a:pPr lvl="0" algn="ctr">
              <a:lnSpc>
                <a:spcPct val="110000"/>
              </a:lnSpc>
            </a:pPr>
            <a:r>
              <a:rPr lang="en-US" sz="3000" kern="1200" dirty="0">
                <a:solidFill>
                  <a:schemeClr val="bg1"/>
                </a:solidFill>
                <a:latin typeface="Arial Black" panose="020B0A04020102020204" pitchFamily="34" charset="0"/>
              </a:rPr>
              <a:t>PROGRAMME 3: REHABILITATION</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OFFENDER DEVELOPMENT</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859092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91506" y="1096288"/>
          <a:ext cx="8653008" cy="2597171"/>
        </p:xfrm>
        <a:graphic>
          <a:graphicData uri="http://schemas.openxmlformats.org/drawingml/2006/table">
            <a:tbl>
              <a:tblPr firstRow="1" bandRow="1">
                <a:tableStyleId>{5C22544A-7EE6-4342-B048-85BDC9FD1C3A}</a:tableStyleId>
              </a:tblPr>
              <a:tblGrid>
                <a:gridCol w="1446397">
                  <a:extLst>
                    <a:ext uri="{9D8B030D-6E8A-4147-A177-3AD203B41FA5}">
                      <a16:colId xmlns:a16="http://schemas.microsoft.com/office/drawing/2014/main" val="20000"/>
                    </a:ext>
                  </a:extLst>
                </a:gridCol>
                <a:gridCol w="1750901">
                  <a:extLst>
                    <a:ext uri="{9D8B030D-6E8A-4147-A177-3AD203B41FA5}">
                      <a16:colId xmlns:a16="http://schemas.microsoft.com/office/drawing/2014/main" val="20001"/>
                    </a:ext>
                  </a:extLst>
                </a:gridCol>
                <a:gridCol w="1847810">
                  <a:extLst>
                    <a:ext uri="{9D8B030D-6E8A-4147-A177-3AD203B41FA5}">
                      <a16:colId xmlns:a16="http://schemas.microsoft.com/office/drawing/2014/main" val="20002"/>
                    </a:ext>
                  </a:extLst>
                </a:gridCol>
                <a:gridCol w="1248338">
                  <a:extLst>
                    <a:ext uri="{9D8B030D-6E8A-4147-A177-3AD203B41FA5}">
                      <a16:colId xmlns:a16="http://schemas.microsoft.com/office/drawing/2014/main" val="20003"/>
                    </a:ext>
                  </a:extLst>
                </a:gridCol>
                <a:gridCol w="1217808">
                  <a:extLst>
                    <a:ext uri="{9D8B030D-6E8A-4147-A177-3AD203B41FA5}">
                      <a16:colId xmlns:a16="http://schemas.microsoft.com/office/drawing/2014/main" val="20004"/>
                    </a:ext>
                  </a:extLst>
                </a:gridCol>
                <a:gridCol w="1141754">
                  <a:extLst>
                    <a:ext uri="{9D8B030D-6E8A-4147-A177-3AD203B41FA5}">
                      <a16:colId xmlns:a16="http://schemas.microsoft.com/office/drawing/2014/main" val="20005"/>
                    </a:ext>
                  </a:extLst>
                </a:gridCol>
              </a:tblGrid>
              <a:tr h="840088">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896471">
                <a:tc>
                  <a:txBody>
                    <a:bodyPr/>
                    <a:lstStyle/>
                    <a:p>
                      <a:pPr algn="l" fontAlgn="t"/>
                      <a:r>
                        <a:rPr lang="en-US" sz="1600" b="1" i="0" u="none" strike="noStrike" dirty="0">
                          <a:solidFill>
                            <a:schemeClr val="tx1"/>
                          </a:solidFill>
                          <a:effectLst/>
                          <a:latin typeface="Arial Narrow" panose="020B0606020202030204" pitchFamily="34" charset="0"/>
                        </a:rPr>
                        <a:t>Grade 12 pass rate obtained per academic year.</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Arial Narrow" panose="020B0606020202030204" pitchFamily="34" charset="0"/>
                          <a:ea typeface="+mn-ea"/>
                          <a:cs typeface="+mn-cs"/>
                        </a:rPr>
                        <a:t>No target</a:t>
                      </a:r>
                      <a:endParaRPr lang="en-ZA"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per academic year</a:t>
                      </a:r>
                      <a:endParaRPr lang="en-ZA"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per academic year</a:t>
                      </a:r>
                      <a:endParaRPr lang="en-ZA"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per academic year</a:t>
                      </a:r>
                      <a:endParaRPr lang="en-ZA"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per academic year</a:t>
                      </a:r>
                      <a:endParaRPr lang="en-ZA"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60612">
                <a:tc>
                  <a:txBody>
                    <a:bodyPr/>
                    <a:lstStyle/>
                    <a:p>
                      <a:pPr algn="l" fontAlgn="t"/>
                      <a:r>
                        <a:rPr lang="en-US" sz="1600" b="1" i="0" u="none" strike="noStrike" dirty="0">
                          <a:solidFill>
                            <a:schemeClr val="tx1"/>
                          </a:solidFill>
                          <a:effectLst/>
                          <a:latin typeface="Arial Narrow" panose="020B0606020202030204" pitchFamily="34" charset="0"/>
                        </a:rPr>
                        <a:t>Approved self-sufficiency strategy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 target</a:t>
                      </a:r>
                      <a:endPar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lang="en-ZA"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Target measured per academic year</a:t>
                      </a:r>
                      <a:endPar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lang="en-ZA"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per academic year</a:t>
                      </a:r>
                      <a:endParaRPr lang="en-ZA"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per academic year</a:t>
                      </a:r>
                      <a:endParaRPr lang="en-ZA"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Arial Narrow" panose="020B0606020202030204" pitchFamily="34" charset="0"/>
                          <a:ea typeface="+mn-ea"/>
                          <a:cs typeface="+mn-cs"/>
                        </a:rPr>
                        <a:t>Target measured per academic year</a:t>
                      </a:r>
                      <a:endParaRPr lang="en-ZA"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itle 3"/>
          <p:cNvSpPr>
            <a:spLocks noGrp="1"/>
          </p:cNvSpPr>
          <p:nvPr>
            <p:ph type="title" idx="4294967295"/>
          </p:nvPr>
        </p:nvSpPr>
        <p:spPr>
          <a:xfrm>
            <a:off x="0" y="-4762"/>
            <a:ext cx="9144000" cy="946056"/>
          </a:xfrm>
          <a:prstGeom prst="rect">
            <a:avLst/>
          </a:prstGeom>
        </p:spPr>
        <p:txBody>
          <a:bodyPr anchor="ctr"/>
          <a:lstStyle/>
          <a:p>
            <a:pPr lvl="0" algn="ctr">
              <a:lnSpc>
                <a:spcPct val="110000"/>
              </a:lnSpc>
            </a:pPr>
            <a:r>
              <a:rPr lang="en-US" sz="3000" kern="1200" dirty="0">
                <a:solidFill>
                  <a:schemeClr val="bg1"/>
                </a:solidFill>
                <a:latin typeface="Arial Black" panose="020B0A04020102020204" pitchFamily="34" charset="0"/>
              </a:rPr>
              <a:t>PROGRAMME 3: REHABILITATION</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OFFENDER DEVELOPMENT</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078361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01321" y="1013455"/>
          <a:ext cx="8575126" cy="5485819"/>
        </p:xfrm>
        <a:graphic>
          <a:graphicData uri="http://schemas.openxmlformats.org/drawingml/2006/table">
            <a:tbl>
              <a:tblPr firstRow="1" bandRow="1">
                <a:tableStyleId>{5C22544A-7EE6-4342-B048-85BDC9FD1C3A}</a:tableStyleId>
              </a:tblPr>
              <a:tblGrid>
                <a:gridCol w="1783638">
                  <a:extLst>
                    <a:ext uri="{9D8B030D-6E8A-4147-A177-3AD203B41FA5}">
                      <a16:colId xmlns:a16="http://schemas.microsoft.com/office/drawing/2014/main" val="20000"/>
                    </a:ext>
                  </a:extLst>
                </a:gridCol>
                <a:gridCol w="1858101">
                  <a:extLst>
                    <a:ext uri="{9D8B030D-6E8A-4147-A177-3AD203B41FA5}">
                      <a16:colId xmlns:a16="http://schemas.microsoft.com/office/drawing/2014/main" val="20001"/>
                    </a:ext>
                  </a:extLst>
                </a:gridCol>
                <a:gridCol w="1755958">
                  <a:extLst>
                    <a:ext uri="{9D8B030D-6E8A-4147-A177-3AD203B41FA5}">
                      <a16:colId xmlns:a16="http://schemas.microsoft.com/office/drawing/2014/main" val="20002"/>
                    </a:ext>
                  </a:extLst>
                </a:gridCol>
                <a:gridCol w="751347">
                  <a:extLst>
                    <a:ext uri="{9D8B030D-6E8A-4147-A177-3AD203B41FA5}">
                      <a16:colId xmlns:a16="http://schemas.microsoft.com/office/drawing/2014/main" val="20003"/>
                    </a:ext>
                  </a:extLst>
                </a:gridCol>
                <a:gridCol w="1394609">
                  <a:extLst>
                    <a:ext uri="{9D8B030D-6E8A-4147-A177-3AD203B41FA5}">
                      <a16:colId xmlns:a16="http://schemas.microsoft.com/office/drawing/2014/main" val="20004"/>
                    </a:ext>
                  </a:extLst>
                </a:gridCol>
                <a:gridCol w="1031473">
                  <a:extLst>
                    <a:ext uri="{9D8B030D-6E8A-4147-A177-3AD203B41FA5}">
                      <a16:colId xmlns:a16="http://schemas.microsoft.com/office/drawing/2014/main" val="20005"/>
                    </a:ext>
                  </a:extLst>
                </a:gridCol>
              </a:tblGrid>
              <a:tr h="986209">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332001">
                <a:tc>
                  <a:txBody>
                    <a:bodyPr/>
                    <a:lstStyle/>
                    <a:p>
                      <a:pPr algn="l" fontAlgn="t"/>
                      <a:r>
                        <a:rPr lang="en-US" sz="1050" b="1" i="0" u="none" strike="noStrike" kern="1200" dirty="0">
                          <a:solidFill>
                            <a:schemeClr val="tx1"/>
                          </a:solidFill>
                          <a:effectLst/>
                          <a:latin typeface="Arial Narrow" panose="020B0606020202030204" pitchFamily="34" charset="0"/>
                          <a:ea typeface="+mn-ea"/>
                          <a:cs typeface="+mn-cs"/>
                        </a:rPr>
                        <a:t>Percentage of incarcerated offenders, probationers and parolees who are involved in Social Work services per year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050" b="1" i="0" u="none" strike="noStrike" kern="1200" dirty="0">
                          <a:solidFill>
                            <a:schemeClr val="tx1"/>
                          </a:solidFill>
                          <a:effectLst/>
                          <a:latin typeface="Arial Narrow" panose="020B0606020202030204" pitchFamily="34" charset="0"/>
                          <a:ea typeface="+mn-ea"/>
                          <a:cs typeface="+mn-cs"/>
                        </a:rPr>
                        <a:t>14%</a:t>
                      </a:r>
                    </a:p>
                    <a:p>
                      <a:pPr algn="l" fontAlgn="t"/>
                      <a:endParaRPr lang="en-US" sz="1050" b="0" i="0" u="none" strike="noStrike" kern="1200" dirty="0">
                        <a:solidFill>
                          <a:schemeClr val="tx1"/>
                        </a:solidFill>
                        <a:effectLst/>
                        <a:latin typeface="Arial Narrow" panose="020B0606020202030204" pitchFamily="34" charset="0"/>
                        <a:ea typeface="+mn-ea"/>
                        <a:cs typeface="+mn-cs"/>
                      </a:endParaRPr>
                    </a:p>
                    <a:p>
                      <a:pPr algn="l" fontAlgn="t"/>
                      <a:endParaRPr lang="en-US" sz="1050" b="1" i="0" u="none" strike="noStrike" kern="1200" dirty="0">
                        <a:solidFill>
                          <a:schemeClr val="tx1"/>
                        </a:solidFill>
                        <a:effectLst/>
                        <a:latin typeface="Arial Narrow" panose="020B0606020202030204" pitchFamily="34" charset="0"/>
                        <a:ea typeface="+mn-ea"/>
                        <a:cs typeface="+mn-cs"/>
                      </a:endParaRPr>
                    </a:p>
                    <a:p>
                      <a:pPr algn="l" fontAlgn="t"/>
                      <a:r>
                        <a:rPr lang="en-US" sz="1050" b="0" i="0" u="none" strike="noStrike" kern="1200" dirty="0">
                          <a:solidFill>
                            <a:schemeClr val="tx1"/>
                          </a:solidFill>
                          <a:effectLst/>
                          <a:latin typeface="Arial Narrow" panose="020B0606020202030204" pitchFamily="34" charset="0"/>
                          <a:ea typeface="+mn-ea"/>
                          <a:cs typeface="+mn-cs"/>
                        </a:rPr>
                        <a:t>LMN:  14%</a:t>
                      </a:r>
                    </a:p>
                    <a:p>
                      <a:pPr algn="l" fontAlgn="t"/>
                      <a:r>
                        <a:rPr lang="en-US" sz="1050" b="0" i="0" u="none" strike="noStrike" kern="1200" dirty="0">
                          <a:solidFill>
                            <a:schemeClr val="tx1"/>
                          </a:solidFill>
                          <a:effectLst/>
                          <a:latin typeface="Arial Narrow" panose="020B0606020202030204" pitchFamily="34" charset="0"/>
                          <a:ea typeface="+mn-ea"/>
                          <a:cs typeface="+mn-cs"/>
                        </a:rPr>
                        <a:t>FSNC:14%</a:t>
                      </a:r>
                    </a:p>
                    <a:p>
                      <a:pPr algn="l" fontAlgn="t"/>
                      <a:r>
                        <a:rPr lang="en-US" sz="1050" b="0" i="0" u="none" strike="noStrike" kern="1200" dirty="0">
                          <a:solidFill>
                            <a:schemeClr val="tx1"/>
                          </a:solidFill>
                          <a:effectLst/>
                          <a:latin typeface="Arial Narrow" panose="020B0606020202030204" pitchFamily="34" charset="0"/>
                          <a:ea typeface="+mn-ea"/>
                          <a:cs typeface="+mn-cs"/>
                        </a:rPr>
                        <a:t>KZN: </a:t>
                      </a:r>
                      <a:r>
                        <a:rPr lang="en-US" sz="1050" b="0" i="0" u="none" strike="noStrike" kern="1200" baseline="0" dirty="0">
                          <a:solidFill>
                            <a:schemeClr val="tx1"/>
                          </a:solidFill>
                          <a:effectLst/>
                          <a:latin typeface="Arial Narrow" panose="020B0606020202030204" pitchFamily="34" charset="0"/>
                          <a:ea typeface="+mn-ea"/>
                          <a:cs typeface="+mn-cs"/>
                        </a:rPr>
                        <a:t>14</a:t>
                      </a:r>
                      <a:r>
                        <a:rPr lang="en-US" sz="1050" b="0" i="0" u="none" strike="noStrike" kern="1200" dirty="0">
                          <a:solidFill>
                            <a:schemeClr val="tx1"/>
                          </a:solidFill>
                          <a:effectLst/>
                          <a:latin typeface="Arial Narrow" panose="020B0606020202030204" pitchFamily="34" charset="0"/>
                          <a:ea typeface="+mn-ea"/>
                          <a:cs typeface="+mn-cs"/>
                        </a:rPr>
                        <a:t>%</a:t>
                      </a:r>
                    </a:p>
                    <a:p>
                      <a:pPr algn="l" fontAlgn="t"/>
                      <a:r>
                        <a:rPr lang="en-US" sz="1050" b="0" i="0" u="none" strike="noStrike" kern="1200" dirty="0">
                          <a:solidFill>
                            <a:schemeClr val="tx1"/>
                          </a:solidFill>
                          <a:effectLst/>
                          <a:latin typeface="Arial Narrow" panose="020B0606020202030204" pitchFamily="34" charset="0"/>
                          <a:ea typeface="+mn-ea"/>
                          <a:cs typeface="+mn-cs"/>
                        </a:rPr>
                        <a:t>WC: 14%</a:t>
                      </a:r>
                    </a:p>
                    <a:p>
                      <a:pPr algn="l" fontAlgn="t"/>
                      <a:r>
                        <a:rPr lang="en-US" sz="1050" b="0" i="0" u="none" strike="noStrike" kern="1200" dirty="0">
                          <a:solidFill>
                            <a:schemeClr val="tx1"/>
                          </a:solidFill>
                          <a:effectLst/>
                          <a:latin typeface="Arial Narrow" panose="020B0606020202030204" pitchFamily="34" charset="0"/>
                          <a:ea typeface="+mn-ea"/>
                          <a:cs typeface="+mn-cs"/>
                        </a:rPr>
                        <a:t>GP: 14%</a:t>
                      </a:r>
                    </a:p>
                    <a:p>
                      <a:pPr algn="l" fontAlgn="t"/>
                      <a:r>
                        <a:rPr lang="en-US" sz="1050" b="0" i="0" u="none" strike="noStrike" kern="1200" dirty="0">
                          <a:solidFill>
                            <a:schemeClr val="tx1"/>
                          </a:solidFill>
                          <a:effectLst/>
                          <a:latin typeface="Arial Narrow" panose="020B0606020202030204" pitchFamily="34" charset="0"/>
                          <a:ea typeface="+mn-ea"/>
                          <a:cs typeface="+mn-cs"/>
                        </a:rPr>
                        <a:t>EC: 14%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050" b="1" dirty="0">
                          <a:latin typeface="Arial Narrow" panose="020B0606020202030204" pitchFamily="34" charset="0"/>
                        </a:rPr>
                        <a:t>16.53%</a:t>
                      </a:r>
                    </a:p>
                    <a:p>
                      <a:r>
                        <a:rPr lang="en-US" sz="1050" dirty="0">
                          <a:latin typeface="Arial Narrow" panose="020B0606020202030204" pitchFamily="34" charset="0"/>
                        </a:rPr>
                        <a:t>(23</a:t>
                      </a:r>
                      <a:r>
                        <a:rPr lang="en-US" sz="1050" baseline="0" dirty="0">
                          <a:latin typeface="Arial Narrow" panose="020B0606020202030204" pitchFamily="34" charset="0"/>
                        </a:rPr>
                        <a:t> 967/145  018</a:t>
                      </a:r>
                      <a:r>
                        <a:rPr lang="en-US" sz="1050" dirty="0">
                          <a:latin typeface="Arial Narrow" panose="020B0606020202030204" pitchFamily="34" charset="0"/>
                        </a:rPr>
                        <a:t>)</a:t>
                      </a:r>
                    </a:p>
                    <a:p>
                      <a:endParaRPr lang="en-US" sz="1050" dirty="0">
                        <a:latin typeface="Arial Narrow" panose="020B0606020202030204" pitchFamily="34" charset="0"/>
                      </a:endParaRPr>
                    </a:p>
                    <a:p>
                      <a:r>
                        <a:rPr lang="en-US" sz="1050" dirty="0">
                          <a:latin typeface="Arial Narrow" panose="020B0606020202030204" pitchFamily="34" charset="0"/>
                        </a:rPr>
                        <a:t>LMN: (4</a:t>
                      </a:r>
                      <a:r>
                        <a:rPr lang="en-US" sz="1050" baseline="0" dirty="0">
                          <a:latin typeface="Arial Narrow" panose="020B0606020202030204" pitchFamily="34" charset="0"/>
                        </a:rPr>
                        <a:t> 186/26 308</a:t>
                      </a:r>
                      <a:r>
                        <a:rPr lang="en-US" sz="1050" dirty="0">
                          <a:latin typeface="Arial Narrow" panose="020B0606020202030204" pitchFamily="34" charset="0"/>
                        </a:rPr>
                        <a:t>)  15.91%</a:t>
                      </a:r>
                    </a:p>
                    <a:p>
                      <a:r>
                        <a:rPr lang="en-US" sz="1050" dirty="0">
                          <a:latin typeface="Arial Narrow" panose="020B0606020202030204" pitchFamily="34" charset="0"/>
                        </a:rPr>
                        <a:t>FSNC: (2</a:t>
                      </a:r>
                      <a:r>
                        <a:rPr lang="en-US" sz="1050" baseline="0" dirty="0">
                          <a:latin typeface="Arial Narrow" panose="020B0606020202030204" pitchFamily="34" charset="0"/>
                        </a:rPr>
                        <a:t> 927/16 964</a:t>
                      </a:r>
                      <a:r>
                        <a:rPr lang="en-US" sz="1050" dirty="0">
                          <a:latin typeface="Arial Narrow" panose="020B0606020202030204" pitchFamily="34" charset="0"/>
                        </a:rPr>
                        <a:t>)  17.25%</a:t>
                      </a:r>
                    </a:p>
                    <a:p>
                      <a:r>
                        <a:rPr lang="en-US" sz="1050" dirty="0">
                          <a:latin typeface="Arial Narrow" panose="020B0606020202030204" pitchFamily="34" charset="0"/>
                        </a:rPr>
                        <a:t>KZN: (5</a:t>
                      </a:r>
                      <a:r>
                        <a:rPr lang="en-US" sz="1050" baseline="0" dirty="0">
                          <a:latin typeface="Arial Narrow" panose="020B0606020202030204" pitchFamily="34" charset="0"/>
                        </a:rPr>
                        <a:t> 506/28 765</a:t>
                      </a:r>
                      <a:r>
                        <a:rPr lang="en-US" sz="1050" dirty="0">
                          <a:latin typeface="Arial Narrow" panose="020B0606020202030204" pitchFamily="34" charset="0"/>
                        </a:rPr>
                        <a:t>)  19.14%</a:t>
                      </a:r>
                    </a:p>
                    <a:p>
                      <a:r>
                        <a:rPr lang="en-US" sz="1050" dirty="0">
                          <a:latin typeface="Arial Narrow" panose="020B0606020202030204" pitchFamily="34" charset="0"/>
                        </a:rPr>
                        <a:t>WC: (3</a:t>
                      </a:r>
                      <a:r>
                        <a:rPr lang="en-US" sz="1050" baseline="0" dirty="0">
                          <a:latin typeface="Arial Narrow" panose="020B0606020202030204" pitchFamily="34" charset="0"/>
                        </a:rPr>
                        <a:t> 320/18 175</a:t>
                      </a:r>
                      <a:r>
                        <a:rPr lang="en-US" sz="1050" dirty="0">
                          <a:latin typeface="Arial Narrow" panose="020B0606020202030204" pitchFamily="34" charset="0"/>
                        </a:rPr>
                        <a:t>) 18.27%</a:t>
                      </a:r>
                    </a:p>
                    <a:p>
                      <a:r>
                        <a:rPr lang="en-US" sz="1050" dirty="0">
                          <a:latin typeface="Arial Narrow" panose="020B0606020202030204" pitchFamily="34" charset="0"/>
                        </a:rPr>
                        <a:t>GP: (4</a:t>
                      </a:r>
                      <a:r>
                        <a:rPr lang="en-US" sz="1050" baseline="0" dirty="0">
                          <a:latin typeface="Arial Narrow" panose="020B0606020202030204" pitchFamily="34" charset="0"/>
                        </a:rPr>
                        <a:t> 479/31 671</a:t>
                      </a:r>
                      <a:r>
                        <a:rPr lang="en-US" sz="1050" dirty="0">
                          <a:latin typeface="Arial Narrow" panose="020B0606020202030204" pitchFamily="34" charset="0"/>
                        </a:rPr>
                        <a:t>)  14.14%</a:t>
                      </a:r>
                    </a:p>
                    <a:p>
                      <a:r>
                        <a:rPr lang="en-US" sz="1050" dirty="0">
                          <a:latin typeface="Arial Narrow" panose="020B0606020202030204" pitchFamily="34" charset="0"/>
                        </a:rPr>
                        <a:t>EC: (3</a:t>
                      </a:r>
                      <a:r>
                        <a:rPr lang="en-US" sz="1050" baseline="0" dirty="0">
                          <a:latin typeface="Arial Narrow" panose="020B0606020202030204" pitchFamily="34" charset="0"/>
                        </a:rPr>
                        <a:t> 549/23 135</a:t>
                      </a:r>
                      <a:r>
                        <a:rPr lang="en-US" sz="1050" dirty="0">
                          <a:latin typeface="Arial Narrow" panose="020B0606020202030204" pitchFamily="34" charset="0"/>
                        </a:rPr>
                        <a:t>)  15.34%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r>
                        <a:rPr lang="en-US" sz="1050" b="1" dirty="0">
                          <a:latin typeface="Arial Narrow" panose="020B0606020202030204" pitchFamily="34" charset="0"/>
                        </a:rPr>
                        <a:t>2.53%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050" b="0" i="0" u="none" strike="noStrike" kern="1200" dirty="0">
                          <a:solidFill>
                            <a:schemeClr val="tx1"/>
                          </a:solidFill>
                          <a:effectLst/>
                          <a:latin typeface="Arial Narrow" panose="020B0606020202030204" pitchFamily="34" charset="0"/>
                          <a:ea typeface="+mn-ea"/>
                          <a:cs typeface="+mn-cs"/>
                        </a:rPr>
                        <a:t>Risk mitigating strategy provided for limited movement of offenders thus impacting on services</a:t>
                      </a:r>
                      <a:endParaRPr lang="en-ZA" sz="105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n/a</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32001">
                <a:tc>
                  <a:txBody>
                    <a:bodyPr/>
                    <a:lstStyle/>
                    <a:p>
                      <a:pPr algn="l" fontAlgn="t"/>
                      <a:r>
                        <a:rPr lang="en-US" sz="1050" b="1" i="0" u="none" strike="noStrike" dirty="0">
                          <a:solidFill>
                            <a:schemeClr val="tx1"/>
                          </a:solidFill>
                          <a:effectLst/>
                          <a:latin typeface="Arial Narrow" panose="020B0606020202030204" pitchFamily="34" charset="0"/>
                        </a:rPr>
                        <a:t>Percentage of inmates receiving spiritual care services </a:t>
                      </a:r>
                      <a:br>
                        <a:rPr lang="en-US" sz="1050" b="1" i="0" u="none" strike="noStrike" dirty="0">
                          <a:solidFill>
                            <a:schemeClr val="tx1"/>
                          </a:solidFill>
                          <a:effectLst/>
                          <a:latin typeface="Arial Narrow" panose="020B0606020202030204" pitchFamily="34" charset="0"/>
                        </a:rPr>
                      </a:br>
                      <a:r>
                        <a:rPr lang="en-US" sz="1050" b="1" i="0" u="none" strike="noStrike" dirty="0">
                          <a:solidFill>
                            <a:schemeClr val="tx1"/>
                          </a:solidFill>
                          <a:effectLst/>
                          <a:latin typeface="Arial Narrow" panose="020B0606020202030204" pitchFamily="34" charset="0"/>
                        </a:rPr>
                        <a:t/>
                      </a:r>
                      <a:br>
                        <a:rPr lang="en-US" sz="1050" b="1" i="0" u="none" strike="noStrike" dirty="0">
                          <a:solidFill>
                            <a:schemeClr val="tx1"/>
                          </a:solidFill>
                          <a:effectLst/>
                          <a:latin typeface="Arial Narrow" panose="020B0606020202030204" pitchFamily="34" charset="0"/>
                        </a:rPr>
                      </a:br>
                      <a:endParaRPr lang="en-US" sz="1050" b="1" i="0" u="none" strike="noStrike" dirty="0">
                        <a:solidFill>
                          <a:schemeClr val="tx1"/>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050" b="1" i="0" u="none" strike="noStrike" kern="1200" dirty="0">
                          <a:solidFill>
                            <a:schemeClr val="tx1"/>
                          </a:solidFill>
                          <a:effectLst/>
                          <a:latin typeface="Arial Narrow" panose="020B0606020202030204" pitchFamily="34" charset="0"/>
                          <a:ea typeface="+mn-ea"/>
                          <a:cs typeface="+mn-cs"/>
                        </a:rPr>
                        <a:t>20%</a:t>
                      </a:r>
                    </a:p>
                    <a:p>
                      <a:pPr marL="0" algn="l" defTabSz="914331" rtl="0" eaLnBrk="1" fontAlgn="t" latinLnBrk="0" hangingPunct="1"/>
                      <a:endParaRPr lang="en-US" sz="1050" b="1"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endParaRPr lang="en-US" sz="1050" b="0"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050" b="0" i="0" u="none" strike="noStrike" kern="1200" dirty="0">
                          <a:solidFill>
                            <a:schemeClr val="tx1"/>
                          </a:solidFill>
                          <a:effectLst/>
                          <a:latin typeface="Arial Narrow" panose="020B0606020202030204" pitchFamily="34" charset="0"/>
                          <a:ea typeface="+mn-ea"/>
                          <a:cs typeface="+mn-cs"/>
                        </a:rPr>
                        <a:t>LMN: 20%</a:t>
                      </a:r>
                    </a:p>
                    <a:p>
                      <a:pPr marL="0" algn="l" defTabSz="914331" rtl="0" eaLnBrk="1" fontAlgn="t" latinLnBrk="0" hangingPunct="1"/>
                      <a:r>
                        <a:rPr lang="en-US" sz="1050" b="0" i="0" u="none" strike="noStrike" kern="1200" dirty="0">
                          <a:solidFill>
                            <a:schemeClr val="tx1"/>
                          </a:solidFill>
                          <a:effectLst/>
                          <a:latin typeface="Arial Narrow" panose="020B0606020202030204" pitchFamily="34" charset="0"/>
                          <a:ea typeface="+mn-ea"/>
                          <a:cs typeface="+mn-cs"/>
                        </a:rPr>
                        <a:t>FSNC:20 %</a:t>
                      </a:r>
                    </a:p>
                    <a:p>
                      <a:pPr marL="0" algn="l" defTabSz="914331" rtl="0" eaLnBrk="1" fontAlgn="t" latinLnBrk="0" hangingPunct="1"/>
                      <a:r>
                        <a:rPr lang="en-US" sz="1050" b="0" i="0" u="none" strike="noStrike" kern="1200" dirty="0">
                          <a:solidFill>
                            <a:schemeClr val="tx1"/>
                          </a:solidFill>
                          <a:effectLst/>
                          <a:latin typeface="Arial Narrow" panose="020B0606020202030204" pitchFamily="34" charset="0"/>
                          <a:ea typeface="+mn-ea"/>
                          <a:cs typeface="+mn-cs"/>
                        </a:rPr>
                        <a:t>KZN: 20 %</a:t>
                      </a:r>
                    </a:p>
                    <a:p>
                      <a:pPr marL="0" algn="l" defTabSz="914331" rtl="0" eaLnBrk="1" fontAlgn="t" latinLnBrk="0" hangingPunct="1"/>
                      <a:r>
                        <a:rPr lang="en-US" sz="1050" b="0" i="0" u="none" strike="noStrike" kern="1200" dirty="0">
                          <a:solidFill>
                            <a:schemeClr val="tx1"/>
                          </a:solidFill>
                          <a:effectLst/>
                          <a:latin typeface="Arial Narrow" panose="020B0606020202030204" pitchFamily="34" charset="0"/>
                          <a:ea typeface="+mn-ea"/>
                          <a:cs typeface="+mn-cs"/>
                        </a:rPr>
                        <a:t>WC: </a:t>
                      </a:r>
                      <a:r>
                        <a:rPr lang="en-US" sz="1050" b="0" i="0" u="none" strike="noStrike" kern="1200" baseline="0" dirty="0">
                          <a:solidFill>
                            <a:schemeClr val="tx1"/>
                          </a:solidFill>
                          <a:effectLst/>
                          <a:latin typeface="Arial Narrow" panose="020B0606020202030204" pitchFamily="34" charset="0"/>
                          <a:ea typeface="+mn-ea"/>
                          <a:cs typeface="+mn-cs"/>
                        </a:rPr>
                        <a:t> 20</a:t>
                      </a:r>
                      <a:r>
                        <a:rPr lang="en-US" sz="1050" b="0" i="0" u="none" strike="noStrike" kern="1200" dirty="0">
                          <a:solidFill>
                            <a:schemeClr val="tx1"/>
                          </a:solidFill>
                          <a:effectLst/>
                          <a:latin typeface="Arial Narrow" panose="020B0606020202030204" pitchFamily="34" charset="0"/>
                          <a:ea typeface="+mn-ea"/>
                          <a:cs typeface="+mn-cs"/>
                        </a:rPr>
                        <a:t>%</a:t>
                      </a:r>
                    </a:p>
                    <a:p>
                      <a:pPr marL="0" algn="l" defTabSz="914331" rtl="0" eaLnBrk="1" fontAlgn="t" latinLnBrk="0" hangingPunct="1"/>
                      <a:r>
                        <a:rPr lang="en-US" sz="1050" b="0" i="0" u="none" strike="noStrike" kern="1200" dirty="0">
                          <a:solidFill>
                            <a:schemeClr val="tx1"/>
                          </a:solidFill>
                          <a:effectLst/>
                          <a:latin typeface="Arial Narrow" panose="020B0606020202030204" pitchFamily="34" charset="0"/>
                          <a:ea typeface="+mn-ea"/>
                          <a:cs typeface="+mn-cs"/>
                        </a:rPr>
                        <a:t>GP:  20%</a:t>
                      </a:r>
                    </a:p>
                    <a:p>
                      <a:pPr marL="0" algn="l" defTabSz="914331" rtl="0" eaLnBrk="1" fontAlgn="t" latinLnBrk="0" hangingPunct="1"/>
                      <a:r>
                        <a:rPr lang="en-US" sz="1050" b="0" i="0" u="none" strike="noStrike" kern="1200" dirty="0">
                          <a:solidFill>
                            <a:schemeClr val="tx1"/>
                          </a:solidFill>
                          <a:effectLst/>
                          <a:latin typeface="Arial Narrow" panose="020B0606020202030204" pitchFamily="34" charset="0"/>
                          <a:ea typeface="+mn-ea"/>
                          <a:cs typeface="+mn-cs"/>
                        </a:rPr>
                        <a:t>EC:  20%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ZA" sz="1050" b="1" i="0" u="none" strike="noStrike" kern="1200" dirty="0">
                          <a:solidFill>
                            <a:schemeClr val="tx1"/>
                          </a:solidFill>
                          <a:effectLst/>
                          <a:latin typeface="Arial Narrow" panose="020B0606020202030204" pitchFamily="34" charset="0"/>
                          <a:ea typeface="+mn-ea"/>
                          <a:cs typeface="+mn-cs"/>
                        </a:rPr>
                        <a:t>6.25%</a:t>
                      </a: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(9</a:t>
                      </a:r>
                      <a:r>
                        <a:rPr lang="en-ZA" sz="1050" b="0" i="0" u="none" strike="noStrike" kern="1200" baseline="0" dirty="0">
                          <a:solidFill>
                            <a:schemeClr val="tx1"/>
                          </a:solidFill>
                          <a:effectLst/>
                          <a:latin typeface="Arial Narrow" panose="020B0606020202030204" pitchFamily="34" charset="0"/>
                          <a:ea typeface="+mn-ea"/>
                          <a:cs typeface="+mn-cs"/>
                        </a:rPr>
                        <a:t> 139</a:t>
                      </a:r>
                      <a:r>
                        <a:rPr lang="en-ZA" sz="1050" b="0" i="0" u="none" strike="noStrike" kern="1200" dirty="0">
                          <a:solidFill>
                            <a:schemeClr val="tx1"/>
                          </a:solidFill>
                          <a:effectLst/>
                          <a:latin typeface="Arial Narrow" panose="020B0606020202030204" pitchFamily="34" charset="0"/>
                          <a:ea typeface="+mn-ea"/>
                          <a:cs typeface="+mn-cs"/>
                        </a:rPr>
                        <a:t>/146 130)</a:t>
                      </a:r>
                      <a:r>
                        <a:rPr lang="en-ZA" sz="1050" b="1" i="0" u="none" strike="noStrike" kern="1200" dirty="0">
                          <a:solidFill>
                            <a:schemeClr val="tx1"/>
                          </a:solidFill>
                          <a:effectLst/>
                          <a:latin typeface="Arial Narrow" panose="020B0606020202030204" pitchFamily="34" charset="0"/>
                          <a:ea typeface="+mn-ea"/>
                          <a:cs typeface="+mn-cs"/>
                        </a:rPr>
                        <a:t> </a:t>
                      </a:r>
                    </a:p>
                    <a:p>
                      <a:pPr marL="0" marR="0" indent="0" algn="l" defTabSz="914331" rtl="0" eaLnBrk="1" fontAlgn="t" latinLnBrk="0" hangingPunct="1">
                        <a:lnSpc>
                          <a:spcPct val="100000"/>
                        </a:lnSpc>
                        <a:spcBef>
                          <a:spcPts val="0"/>
                        </a:spcBef>
                        <a:spcAft>
                          <a:spcPts val="0"/>
                        </a:spcAft>
                        <a:buClrTx/>
                        <a:buSzTx/>
                        <a:buFontTx/>
                        <a:buNone/>
                        <a:tabLst/>
                        <a:defRPr/>
                      </a:pPr>
                      <a:endParaRPr lang="en-ZA" sz="1050" b="1" i="0" u="none" strike="noStrike" kern="1200" dirty="0">
                        <a:solidFill>
                          <a:schemeClr val="tx1"/>
                        </a:solidFill>
                        <a:effectLst/>
                        <a:latin typeface="Arial Narrow" panose="020B0606020202030204" pitchFamily="34" charset="0"/>
                        <a:ea typeface="+mn-ea"/>
                        <a:cs typeface="+mn-cs"/>
                      </a:endParaRP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LMN: (2</a:t>
                      </a:r>
                      <a:r>
                        <a:rPr lang="en-ZA" sz="1050" b="0" i="0" u="none" strike="noStrike" kern="1200" baseline="0" dirty="0">
                          <a:solidFill>
                            <a:schemeClr val="tx1"/>
                          </a:solidFill>
                          <a:effectLst/>
                          <a:latin typeface="Arial Narrow" panose="020B0606020202030204" pitchFamily="34" charset="0"/>
                          <a:ea typeface="+mn-ea"/>
                          <a:cs typeface="+mn-cs"/>
                        </a:rPr>
                        <a:t> 006/</a:t>
                      </a:r>
                      <a:r>
                        <a:rPr lang="en-ZA" sz="1050" b="0" i="0" u="none" strike="noStrike" kern="1200" dirty="0">
                          <a:solidFill>
                            <a:schemeClr val="tx1"/>
                          </a:solidFill>
                          <a:effectLst/>
                          <a:latin typeface="Arial Narrow" panose="020B0606020202030204" pitchFamily="34" charset="0"/>
                          <a:ea typeface="+mn-ea"/>
                          <a:cs typeface="+mn-cs"/>
                        </a:rPr>
                        <a:t>22 705) 8.84%</a:t>
                      </a: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FSNC: (1</a:t>
                      </a:r>
                      <a:r>
                        <a:rPr lang="en-ZA" sz="1050" b="0" i="0" u="none" strike="noStrike" kern="1200" baseline="0" dirty="0">
                          <a:solidFill>
                            <a:schemeClr val="tx1"/>
                          </a:solidFill>
                          <a:effectLst/>
                          <a:latin typeface="Arial Narrow" panose="020B0606020202030204" pitchFamily="34" charset="0"/>
                          <a:ea typeface="+mn-ea"/>
                          <a:cs typeface="+mn-cs"/>
                        </a:rPr>
                        <a:t> 066</a:t>
                      </a:r>
                      <a:r>
                        <a:rPr lang="en-ZA" sz="1050" b="0" i="0" u="none" strike="noStrike" kern="1200" dirty="0">
                          <a:solidFill>
                            <a:schemeClr val="tx1"/>
                          </a:solidFill>
                          <a:effectLst/>
                          <a:latin typeface="Arial Narrow" panose="020B0606020202030204" pitchFamily="34" charset="0"/>
                          <a:ea typeface="+mn-ea"/>
                          <a:cs typeface="+mn-cs"/>
                        </a:rPr>
                        <a:t>/19</a:t>
                      </a:r>
                      <a:r>
                        <a:rPr lang="en-ZA" sz="1050" b="0" i="0" u="none" strike="noStrike" kern="1200" baseline="0" dirty="0">
                          <a:solidFill>
                            <a:schemeClr val="tx1"/>
                          </a:solidFill>
                          <a:effectLst/>
                          <a:latin typeface="Arial Narrow" panose="020B0606020202030204" pitchFamily="34" charset="0"/>
                          <a:ea typeface="+mn-ea"/>
                          <a:cs typeface="+mn-cs"/>
                        </a:rPr>
                        <a:t> 765</a:t>
                      </a:r>
                      <a:r>
                        <a:rPr lang="en-ZA" sz="1050" b="0" i="0" u="none" strike="noStrike" kern="1200" dirty="0">
                          <a:solidFill>
                            <a:schemeClr val="tx1"/>
                          </a:solidFill>
                          <a:effectLst/>
                          <a:latin typeface="Arial Narrow" panose="020B0606020202030204" pitchFamily="34" charset="0"/>
                          <a:ea typeface="+mn-ea"/>
                          <a:cs typeface="+mn-cs"/>
                        </a:rPr>
                        <a:t>/) 5.39%</a:t>
                      </a: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KZN: (2</a:t>
                      </a:r>
                      <a:r>
                        <a:rPr lang="en-ZA" sz="1050" b="0" i="0" u="none" strike="noStrike" kern="1200" baseline="0" dirty="0">
                          <a:solidFill>
                            <a:schemeClr val="tx1"/>
                          </a:solidFill>
                          <a:effectLst/>
                          <a:latin typeface="Arial Narrow" panose="020B0606020202030204" pitchFamily="34" charset="0"/>
                          <a:ea typeface="+mn-ea"/>
                          <a:cs typeface="+mn-cs"/>
                        </a:rPr>
                        <a:t> 134</a:t>
                      </a:r>
                      <a:r>
                        <a:rPr lang="en-ZA" sz="1050" b="0" i="0" u="none" strike="noStrike" kern="1200" dirty="0">
                          <a:solidFill>
                            <a:schemeClr val="tx1"/>
                          </a:solidFill>
                          <a:effectLst/>
                          <a:latin typeface="Arial Narrow" panose="020B0606020202030204" pitchFamily="34" charset="0"/>
                          <a:ea typeface="+mn-ea"/>
                          <a:cs typeface="+mn-cs"/>
                        </a:rPr>
                        <a:t>/</a:t>
                      </a:r>
                      <a:r>
                        <a:rPr lang="en-ZA" sz="1050" b="0" i="0" u="none" strike="noStrike" kern="1200" baseline="0" dirty="0">
                          <a:solidFill>
                            <a:schemeClr val="tx1"/>
                          </a:solidFill>
                          <a:effectLst/>
                          <a:latin typeface="Arial Narrow" panose="020B0606020202030204" pitchFamily="34" charset="0"/>
                          <a:ea typeface="+mn-ea"/>
                          <a:cs typeface="+mn-cs"/>
                        </a:rPr>
                        <a:t> </a:t>
                      </a:r>
                      <a:r>
                        <a:rPr lang="en-ZA" sz="1050" b="0" i="0" u="none" strike="noStrike" kern="1200" dirty="0">
                          <a:solidFill>
                            <a:schemeClr val="tx1"/>
                          </a:solidFill>
                          <a:effectLst/>
                          <a:latin typeface="Arial Narrow" panose="020B0606020202030204" pitchFamily="34" charset="0"/>
                          <a:ea typeface="+mn-ea"/>
                          <a:cs typeface="+mn-cs"/>
                        </a:rPr>
                        <a:t>23 537/) 9.07%</a:t>
                      </a: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WC: (1</a:t>
                      </a:r>
                      <a:r>
                        <a:rPr lang="en-ZA" sz="1050" b="0" i="0" u="none" strike="noStrike" kern="1200" baseline="0" dirty="0">
                          <a:solidFill>
                            <a:schemeClr val="tx1"/>
                          </a:solidFill>
                          <a:effectLst/>
                          <a:latin typeface="Arial Narrow" panose="020B0606020202030204" pitchFamily="34" charset="0"/>
                          <a:ea typeface="+mn-ea"/>
                          <a:cs typeface="+mn-cs"/>
                        </a:rPr>
                        <a:t> 005</a:t>
                      </a:r>
                      <a:r>
                        <a:rPr lang="en-ZA" sz="1050" b="0" i="0" u="none" strike="noStrike" kern="1200" dirty="0">
                          <a:solidFill>
                            <a:schemeClr val="tx1"/>
                          </a:solidFill>
                          <a:effectLst/>
                          <a:latin typeface="Arial Narrow" panose="020B0606020202030204" pitchFamily="34" charset="0"/>
                          <a:ea typeface="+mn-ea"/>
                          <a:cs typeface="+mn-cs"/>
                        </a:rPr>
                        <a:t>/24 833) 4.05%</a:t>
                      </a: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GP: (1</a:t>
                      </a:r>
                      <a:r>
                        <a:rPr lang="en-ZA" sz="1050" b="0" i="0" u="none" strike="noStrike" kern="1200" baseline="0" dirty="0">
                          <a:solidFill>
                            <a:schemeClr val="tx1"/>
                          </a:solidFill>
                          <a:effectLst/>
                          <a:latin typeface="Arial Narrow" panose="020B0606020202030204" pitchFamily="34" charset="0"/>
                          <a:ea typeface="+mn-ea"/>
                          <a:cs typeface="+mn-cs"/>
                        </a:rPr>
                        <a:t> 416</a:t>
                      </a:r>
                      <a:r>
                        <a:rPr lang="en-ZA" sz="1050" b="0" i="0" u="none" strike="noStrike" kern="1200" dirty="0">
                          <a:solidFill>
                            <a:schemeClr val="tx1"/>
                          </a:solidFill>
                          <a:effectLst/>
                          <a:latin typeface="Arial Narrow" panose="020B0606020202030204" pitchFamily="34" charset="0"/>
                          <a:ea typeface="+mn-ea"/>
                          <a:cs typeface="+mn-cs"/>
                        </a:rPr>
                        <a:t>/35 917)</a:t>
                      </a:r>
                      <a:r>
                        <a:rPr lang="en-ZA" sz="1050" b="0" i="0" u="none" strike="noStrike" kern="1200" baseline="0" dirty="0">
                          <a:solidFill>
                            <a:schemeClr val="tx1"/>
                          </a:solidFill>
                          <a:effectLst/>
                          <a:latin typeface="Arial Narrow" panose="020B0606020202030204" pitchFamily="34" charset="0"/>
                          <a:ea typeface="+mn-ea"/>
                          <a:cs typeface="+mn-cs"/>
                        </a:rPr>
                        <a:t> 3. 94</a:t>
                      </a:r>
                      <a:r>
                        <a:rPr lang="en-ZA" sz="1050" b="0" i="0" u="none" strike="noStrike" kern="1200" dirty="0">
                          <a:solidFill>
                            <a:schemeClr val="tx1"/>
                          </a:solidFill>
                          <a:effectLst/>
                          <a:latin typeface="Arial Narrow" panose="020B0606020202030204" pitchFamily="34" charset="0"/>
                          <a:ea typeface="+mn-ea"/>
                          <a:cs typeface="+mn-cs"/>
                        </a:rPr>
                        <a:t>%</a:t>
                      </a: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EC: (1</a:t>
                      </a:r>
                      <a:r>
                        <a:rPr lang="en-ZA" sz="1050" b="0" i="0" u="none" strike="noStrike" kern="1200" baseline="0" dirty="0">
                          <a:solidFill>
                            <a:schemeClr val="tx1"/>
                          </a:solidFill>
                          <a:effectLst/>
                          <a:latin typeface="Arial Narrow" panose="020B0606020202030204" pitchFamily="34" charset="0"/>
                          <a:ea typeface="+mn-ea"/>
                          <a:cs typeface="+mn-cs"/>
                        </a:rPr>
                        <a:t> 512</a:t>
                      </a:r>
                      <a:r>
                        <a:rPr lang="en-ZA" sz="1050" b="0" i="0" u="none" strike="noStrike" kern="1200" dirty="0">
                          <a:solidFill>
                            <a:schemeClr val="tx1"/>
                          </a:solidFill>
                          <a:effectLst/>
                          <a:latin typeface="Arial Narrow" panose="020B0606020202030204" pitchFamily="34" charset="0"/>
                          <a:ea typeface="+mn-ea"/>
                          <a:cs typeface="+mn-cs"/>
                        </a:rPr>
                        <a:t>/19 373) 7.80%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r>
                        <a:rPr lang="en-US" sz="1050" b="1" dirty="0">
                          <a:solidFill>
                            <a:schemeClr val="tx1"/>
                          </a:solidFill>
                          <a:latin typeface="Arial Narrow" panose="020B0606020202030204" pitchFamily="34" charset="0"/>
                        </a:rPr>
                        <a:t>13.75%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050" b="0" i="0" u="none" strike="noStrike" kern="1200" dirty="0">
                          <a:solidFill>
                            <a:schemeClr val="tx1"/>
                          </a:solidFill>
                          <a:effectLst/>
                          <a:latin typeface="Arial Narrow" panose="020B0606020202030204" pitchFamily="34" charset="0"/>
                          <a:ea typeface="+mn-ea"/>
                          <a:cs typeface="+mn-cs"/>
                        </a:rPr>
                        <a:t>Spiritual Workers were not allowed to render any programmes to inmates due to Covid 19 regulations</a:t>
                      </a:r>
                      <a:endParaRPr lang="en-ZA" sz="105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050" b="0" i="0" u="none" strike="noStrike" kern="1200" dirty="0">
                          <a:solidFill>
                            <a:schemeClr val="tx1"/>
                          </a:solidFill>
                          <a:effectLst/>
                          <a:latin typeface="Arial Narrow" panose="020B0606020202030204" pitchFamily="34" charset="0"/>
                          <a:ea typeface="+mn-ea"/>
                          <a:cs typeface="+mn-cs"/>
                        </a:rPr>
                        <a:t>Encourage participation in spiritual care services once Lock down regulations have been relaxed</a:t>
                      </a:r>
                      <a:endParaRPr lang="en-ZA" sz="105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484348">
                <a:tc>
                  <a:txBody>
                    <a:bodyPr/>
                    <a:lstStyle/>
                    <a:p>
                      <a:pPr marL="0" algn="l" defTabSz="914331" rtl="0" eaLnBrk="1" fontAlgn="t" latinLnBrk="0" hangingPunct="1"/>
                      <a:r>
                        <a:rPr lang="en-US" sz="1050" b="1" i="0" u="none" strike="noStrike" kern="1200" dirty="0">
                          <a:solidFill>
                            <a:schemeClr val="tx1"/>
                          </a:solidFill>
                          <a:effectLst/>
                          <a:latin typeface="Arial Narrow" panose="020B0606020202030204" pitchFamily="34" charset="0"/>
                          <a:ea typeface="+mn-ea"/>
                          <a:cs typeface="+mn-cs"/>
                        </a:rPr>
                        <a:t>Percentage of inmates receiving psychological care services</a:t>
                      </a:r>
                      <a:r>
                        <a:rPr lang="en-US" sz="1050" b="1" i="0" u="none" strike="noStrike" kern="1200" dirty="0">
                          <a:solidFill>
                            <a:srgbClr val="000000"/>
                          </a:solidFill>
                          <a:effectLst/>
                          <a:latin typeface="Arial Narrow" panose="020B0606020202030204" pitchFamily="34" charset="0"/>
                          <a:ea typeface="+mn-ea"/>
                          <a:cs typeface="+mn-cs"/>
                        </a:rPr>
                        <a:t/>
                      </a:r>
                      <a:br>
                        <a:rPr lang="en-US" sz="1050" b="1" i="0" u="none" strike="noStrike" kern="1200" dirty="0">
                          <a:solidFill>
                            <a:srgbClr val="000000"/>
                          </a:solidFill>
                          <a:effectLst/>
                          <a:latin typeface="Arial Narrow" panose="020B0606020202030204" pitchFamily="34" charset="0"/>
                          <a:ea typeface="+mn-ea"/>
                          <a:cs typeface="+mn-cs"/>
                        </a:rPr>
                      </a:br>
                      <a:r>
                        <a:rPr lang="en-US" sz="1050" b="0" i="0" u="none" strike="noStrike" kern="1200" dirty="0">
                          <a:solidFill>
                            <a:srgbClr val="000000"/>
                          </a:solidFill>
                          <a:effectLst/>
                          <a:latin typeface="Arial Narrow" panose="020B0606020202030204" pitchFamily="34" charset="0"/>
                          <a:ea typeface="+mn-ea"/>
                          <a:cs typeface="+mn-cs"/>
                        </a:rPr>
                        <a:t/>
                      </a:r>
                      <a:br>
                        <a:rPr lang="en-US" sz="1050" b="0" i="0" u="none" strike="noStrike" kern="1200" dirty="0">
                          <a:solidFill>
                            <a:srgbClr val="000000"/>
                          </a:solidFill>
                          <a:effectLst/>
                          <a:latin typeface="Arial Narrow" panose="020B0606020202030204" pitchFamily="34" charset="0"/>
                          <a:ea typeface="+mn-ea"/>
                          <a:cs typeface="+mn-cs"/>
                        </a:rPr>
                      </a:br>
                      <a:endParaRPr lang="en-US" sz="1050" b="0" i="0" u="none" strike="noStrike" kern="1200" dirty="0">
                        <a:solidFill>
                          <a:srgbClr val="000000"/>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050" b="1" i="0" u="none" strike="noStrike" kern="1200" dirty="0">
                          <a:solidFill>
                            <a:schemeClr val="tx1"/>
                          </a:solidFill>
                          <a:effectLst/>
                          <a:latin typeface="Arial Narrow" panose="020B0606020202030204" pitchFamily="34" charset="0"/>
                          <a:ea typeface="+mn-ea"/>
                          <a:cs typeface="+mn-cs"/>
                        </a:rPr>
                        <a:t>5%</a:t>
                      </a:r>
                    </a:p>
                    <a:p>
                      <a:pPr marL="0" algn="l" defTabSz="914331" rtl="0" eaLnBrk="1" fontAlgn="t" latinLnBrk="0" hangingPunct="1"/>
                      <a:r>
                        <a:rPr lang="en-US" sz="1050" b="1" i="0" u="none" strike="noStrike" kern="1200" dirty="0">
                          <a:solidFill>
                            <a:schemeClr val="tx1"/>
                          </a:solidFill>
                          <a:effectLst/>
                          <a:latin typeface="Arial Narrow" panose="020B0606020202030204" pitchFamily="34" charset="0"/>
                          <a:ea typeface="+mn-ea"/>
                          <a:cs typeface="+mn-cs"/>
                        </a:rPr>
                        <a:t> </a:t>
                      </a:r>
                    </a:p>
                    <a:p>
                      <a:pPr marL="0" algn="l" defTabSz="914331" rtl="0" eaLnBrk="1" fontAlgn="t" latinLnBrk="0" hangingPunct="1"/>
                      <a:endParaRPr lang="en-US" sz="1050" b="0" i="0" u="none" strike="noStrike" kern="1200" dirty="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050" b="0" i="0" u="none" strike="noStrike" kern="1200" dirty="0">
                          <a:solidFill>
                            <a:schemeClr val="tx1"/>
                          </a:solidFill>
                          <a:effectLst/>
                          <a:latin typeface="Arial Narrow" panose="020B0606020202030204" pitchFamily="34" charset="0"/>
                          <a:ea typeface="+mn-ea"/>
                          <a:cs typeface="+mn-cs"/>
                        </a:rPr>
                        <a:t>LMN:  5%</a:t>
                      </a:r>
                    </a:p>
                    <a:p>
                      <a:pPr marL="0" algn="l" defTabSz="914331" rtl="0" eaLnBrk="1" fontAlgn="t" latinLnBrk="0" hangingPunct="1"/>
                      <a:r>
                        <a:rPr lang="en-US" sz="1050" b="0" i="0" u="none" strike="noStrike" kern="1200" dirty="0">
                          <a:solidFill>
                            <a:schemeClr val="tx1"/>
                          </a:solidFill>
                          <a:effectLst/>
                          <a:latin typeface="Arial Narrow" panose="020B0606020202030204" pitchFamily="34" charset="0"/>
                          <a:ea typeface="+mn-ea"/>
                          <a:cs typeface="+mn-cs"/>
                        </a:rPr>
                        <a:t>FSNC: 5 %</a:t>
                      </a:r>
                    </a:p>
                    <a:p>
                      <a:pPr marL="0" algn="l" defTabSz="914331" rtl="0" eaLnBrk="1" fontAlgn="t" latinLnBrk="0" hangingPunct="1"/>
                      <a:r>
                        <a:rPr lang="en-US" sz="1050" b="0" i="0" u="none" strike="noStrike" kern="1200" dirty="0">
                          <a:solidFill>
                            <a:schemeClr val="tx1"/>
                          </a:solidFill>
                          <a:effectLst/>
                          <a:latin typeface="Arial Narrow" panose="020B0606020202030204" pitchFamily="34" charset="0"/>
                          <a:ea typeface="+mn-ea"/>
                          <a:cs typeface="+mn-cs"/>
                        </a:rPr>
                        <a:t>KZN:  5 %</a:t>
                      </a:r>
                    </a:p>
                    <a:p>
                      <a:pPr marL="0" algn="l" defTabSz="914331" rtl="0" eaLnBrk="1" fontAlgn="t" latinLnBrk="0" hangingPunct="1"/>
                      <a:r>
                        <a:rPr lang="en-US" sz="1050" b="0" i="0" u="none" strike="noStrike" kern="1200" dirty="0">
                          <a:solidFill>
                            <a:schemeClr val="tx1"/>
                          </a:solidFill>
                          <a:effectLst/>
                          <a:latin typeface="Arial Narrow" panose="020B0606020202030204" pitchFamily="34" charset="0"/>
                          <a:ea typeface="+mn-ea"/>
                          <a:cs typeface="+mn-cs"/>
                        </a:rPr>
                        <a:t>WC: </a:t>
                      </a:r>
                      <a:r>
                        <a:rPr lang="en-US" sz="1050" b="0" i="0" u="none" strike="noStrike" kern="1200" baseline="0" dirty="0">
                          <a:solidFill>
                            <a:schemeClr val="tx1"/>
                          </a:solidFill>
                          <a:effectLst/>
                          <a:latin typeface="Arial Narrow" panose="020B0606020202030204" pitchFamily="34" charset="0"/>
                          <a:ea typeface="+mn-ea"/>
                          <a:cs typeface="+mn-cs"/>
                        </a:rPr>
                        <a:t> 5</a:t>
                      </a:r>
                      <a:r>
                        <a:rPr lang="en-US" sz="1050" b="0" i="0" u="none" strike="noStrike" kern="1200" dirty="0">
                          <a:solidFill>
                            <a:schemeClr val="tx1"/>
                          </a:solidFill>
                          <a:effectLst/>
                          <a:latin typeface="Arial Narrow" panose="020B0606020202030204" pitchFamily="34" charset="0"/>
                          <a:ea typeface="+mn-ea"/>
                          <a:cs typeface="+mn-cs"/>
                        </a:rPr>
                        <a:t>%</a:t>
                      </a:r>
                    </a:p>
                    <a:p>
                      <a:pPr marL="0" algn="l" defTabSz="914331" rtl="0" eaLnBrk="1" fontAlgn="t" latinLnBrk="0" hangingPunct="1"/>
                      <a:r>
                        <a:rPr lang="en-US" sz="1050" b="0" i="0" u="none" strike="noStrike" kern="1200" dirty="0">
                          <a:solidFill>
                            <a:schemeClr val="tx1"/>
                          </a:solidFill>
                          <a:effectLst/>
                          <a:latin typeface="Arial Narrow" panose="020B0606020202030204" pitchFamily="34" charset="0"/>
                          <a:ea typeface="+mn-ea"/>
                          <a:cs typeface="+mn-cs"/>
                        </a:rPr>
                        <a:t>GP:  5%</a:t>
                      </a:r>
                    </a:p>
                    <a:p>
                      <a:pPr marL="0" algn="l" defTabSz="914331" rtl="0" eaLnBrk="1" fontAlgn="t" latinLnBrk="0" hangingPunct="1"/>
                      <a:r>
                        <a:rPr lang="en-US" sz="1050" b="0" i="0" u="none" strike="noStrike" kern="1200" dirty="0">
                          <a:solidFill>
                            <a:schemeClr val="tx1"/>
                          </a:solidFill>
                          <a:effectLst/>
                          <a:latin typeface="Arial Narrow" panose="020B0606020202030204" pitchFamily="34" charset="0"/>
                          <a:ea typeface="+mn-ea"/>
                          <a:cs typeface="+mn-cs"/>
                        </a:rPr>
                        <a:t>EC: 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ZA" sz="1050" b="1" i="0" u="none" strike="noStrike" kern="1200" dirty="0">
                          <a:solidFill>
                            <a:schemeClr val="tx1"/>
                          </a:solidFill>
                          <a:effectLst/>
                          <a:latin typeface="Arial Narrow" panose="020B0606020202030204" pitchFamily="34" charset="0"/>
                          <a:ea typeface="+mn-ea"/>
                          <a:cs typeface="+mn-cs"/>
                        </a:rPr>
                        <a:t>5.12%</a:t>
                      </a: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(7 476/146 130)</a:t>
                      </a:r>
                      <a:r>
                        <a:rPr lang="en-ZA" sz="1050" b="1" i="0" u="none" strike="noStrike" kern="1200" dirty="0">
                          <a:solidFill>
                            <a:schemeClr val="tx1"/>
                          </a:solidFill>
                          <a:effectLst/>
                          <a:latin typeface="Arial Narrow" panose="020B0606020202030204" pitchFamily="34" charset="0"/>
                          <a:ea typeface="+mn-ea"/>
                          <a:cs typeface="+mn-cs"/>
                        </a:rPr>
                        <a:t> </a:t>
                      </a:r>
                    </a:p>
                    <a:p>
                      <a:pPr marL="0" marR="0" indent="0" algn="l" defTabSz="914331" rtl="0" eaLnBrk="1" fontAlgn="t" latinLnBrk="0" hangingPunct="1">
                        <a:lnSpc>
                          <a:spcPct val="100000"/>
                        </a:lnSpc>
                        <a:spcBef>
                          <a:spcPts val="0"/>
                        </a:spcBef>
                        <a:spcAft>
                          <a:spcPts val="0"/>
                        </a:spcAft>
                        <a:buClrTx/>
                        <a:buSzTx/>
                        <a:buFontTx/>
                        <a:buNone/>
                        <a:tabLst/>
                        <a:defRPr/>
                      </a:pPr>
                      <a:endParaRPr lang="en-ZA" sz="1050" b="1" i="0" u="none" strike="noStrike" kern="1200" dirty="0">
                        <a:solidFill>
                          <a:schemeClr val="tx1"/>
                        </a:solidFill>
                        <a:effectLst/>
                        <a:latin typeface="Arial Narrow" panose="020B0606020202030204" pitchFamily="34" charset="0"/>
                        <a:ea typeface="+mn-ea"/>
                        <a:cs typeface="+mn-cs"/>
                      </a:endParaRP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LMN: (953/22 705) 4</a:t>
                      </a:r>
                      <a:r>
                        <a:rPr lang="en-ZA" sz="1050" b="0" i="0" u="none" strike="noStrike" kern="1200" baseline="0" dirty="0">
                          <a:solidFill>
                            <a:schemeClr val="tx1"/>
                          </a:solidFill>
                          <a:effectLst/>
                          <a:latin typeface="Arial Narrow" panose="020B0606020202030204" pitchFamily="34" charset="0"/>
                          <a:ea typeface="+mn-ea"/>
                          <a:cs typeface="+mn-cs"/>
                        </a:rPr>
                        <a:t> .20</a:t>
                      </a:r>
                      <a:r>
                        <a:rPr lang="en-ZA" sz="1050" b="0" i="0" u="none" strike="noStrike" kern="1200" dirty="0">
                          <a:solidFill>
                            <a:schemeClr val="tx1"/>
                          </a:solidFill>
                          <a:effectLst/>
                          <a:latin typeface="Arial Narrow" panose="020B0606020202030204" pitchFamily="34" charset="0"/>
                          <a:ea typeface="+mn-ea"/>
                          <a:cs typeface="+mn-cs"/>
                        </a:rPr>
                        <a:t>%</a:t>
                      </a: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FSNC: (1</a:t>
                      </a:r>
                      <a:r>
                        <a:rPr lang="en-ZA" sz="1050" b="0" i="0" u="none" strike="noStrike" kern="1200" baseline="0" dirty="0">
                          <a:solidFill>
                            <a:schemeClr val="tx1"/>
                          </a:solidFill>
                          <a:effectLst/>
                          <a:latin typeface="Arial Narrow" panose="020B0606020202030204" pitchFamily="34" charset="0"/>
                          <a:ea typeface="+mn-ea"/>
                          <a:cs typeface="+mn-cs"/>
                        </a:rPr>
                        <a:t> 072</a:t>
                      </a:r>
                      <a:r>
                        <a:rPr lang="en-ZA" sz="1050" b="0" i="0" u="none" strike="noStrike" kern="1200" dirty="0">
                          <a:solidFill>
                            <a:schemeClr val="tx1"/>
                          </a:solidFill>
                          <a:effectLst/>
                          <a:latin typeface="Arial Narrow" panose="020B0606020202030204" pitchFamily="34" charset="0"/>
                          <a:ea typeface="+mn-ea"/>
                          <a:cs typeface="+mn-cs"/>
                        </a:rPr>
                        <a:t>/19</a:t>
                      </a:r>
                      <a:r>
                        <a:rPr lang="en-ZA" sz="1050" b="0" i="0" u="none" strike="noStrike" kern="1200" baseline="0" dirty="0">
                          <a:solidFill>
                            <a:schemeClr val="tx1"/>
                          </a:solidFill>
                          <a:effectLst/>
                          <a:latin typeface="Arial Narrow" panose="020B0606020202030204" pitchFamily="34" charset="0"/>
                          <a:ea typeface="+mn-ea"/>
                          <a:cs typeface="+mn-cs"/>
                        </a:rPr>
                        <a:t> 765</a:t>
                      </a:r>
                      <a:r>
                        <a:rPr lang="en-ZA" sz="1050" b="0" i="0" u="none" strike="noStrike" kern="1200" dirty="0">
                          <a:solidFill>
                            <a:schemeClr val="tx1"/>
                          </a:solidFill>
                          <a:effectLst/>
                          <a:latin typeface="Arial Narrow" panose="020B0606020202030204" pitchFamily="34" charset="0"/>
                          <a:ea typeface="+mn-ea"/>
                          <a:cs typeface="+mn-cs"/>
                        </a:rPr>
                        <a:t>/) </a:t>
                      </a:r>
                      <a:r>
                        <a:rPr lang="en-ZA" sz="1050" b="0" i="0" u="none" strike="noStrike" kern="1200" baseline="0" dirty="0">
                          <a:solidFill>
                            <a:schemeClr val="tx1"/>
                          </a:solidFill>
                          <a:effectLst/>
                          <a:latin typeface="Arial Narrow" panose="020B0606020202030204" pitchFamily="34" charset="0"/>
                          <a:ea typeface="+mn-ea"/>
                          <a:cs typeface="+mn-cs"/>
                        </a:rPr>
                        <a:t> 5.42</a:t>
                      </a:r>
                      <a:r>
                        <a:rPr lang="en-ZA" sz="1050" b="0" i="0" u="none" strike="noStrike" kern="1200" dirty="0">
                          <a:solidFill>
                            <a:schemeClr val="tx1"/>
                          </a:solidFill>
                          <a:effectLst/>
                          <a:latin typeface="Arial Narrow" panose="020B0606020202030204" pitchFamily="34" charset="0"/>
                          <a:ea typeface="+mn-ea"/>
                          <a:cs typeface="+mn-cs"/>
                        </a:rPr>
                        <a:t>%</a:t>
                      </a: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bg1"/>
                          </a:solidFill>
                          <a:effectLst/>
                          <a:latin typeface="Arial Narrow" panose="020B0606020202030204" pitchFamily="34" charset="0"/>
                          <a:ea typeface="+mn-ea"/>
                          <a:cs typeface="+mn-cs"/>
                        </a:rPr>
                        <a:t>KZN: (757/</a:t>
                      </a:r>
                      <a:r>
                        <a:rPr lang="en-ZA" sz="1050" b="0" i="0" u="none" strike="noStrike" kern="1200" baseline="0" dirty="0">
                          <a:solidFill>
                            <a:schemeClr val="bg1"/>
                          </a:solidFill>
                          <a:effectLst/>
                          <a:latin typeface="Arial Narrow" panose="020B0606020202030204" pitchFamily="34" charset="0"/>
                          <a:ea typeface="+mn-ea"/>
                          <a:cs typeface="+mn-cs"/>
                        </a:rPr>
                        <a:t> </a:t>
                      </a:r>
                      <a:r>
                        <a:rPr lang="en-ZA" sz="1050" b="0" i="0" u="none" strike="noStrike" kern="1200" dirty="0">
                          <a:solidFill>
                            <a:schemeClr val="bg1"/>
                          </a:solidFill>
                          <a:effectLst/>
                          <a:latin typeface="Arial Narrow" panose="020B0606020202030204" pitchFamily="34" charset="0"/>
                          <a:ea typeface="+mn-ea"/>
                          <a:cs typeface="+mn-cs"/>
                        </a:rPr>
                        <a:t>23 537/) 3.22%</a:t>
                      </a: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WC: (2</a:t>
                      </a:r>
                      <a:r>
                        <a:rPr lang="en-ZA" sz="1050" b="0" i="0" u="none" strike="noStrike" kern="1200" baseline="0" dirty="0">
                          <a:solidFill>
                            <a:schemeClr val="tx1"/>
                          </a:solidFill>
                          <a:effectLst/>
                          <a:latin typeface="Arial Narrow" panose="020B0606020202030204" pitchFamily="34" charset="0"/>
                          <a:ea typeface="+mn-ea"/>
                          <a:cs typeface="+mn-cs"/>
                        </a:rPr>
                        <a:t> 588/</a:t>
                      </a:r>
                      <a:r>
                        <a:rPr lang="en-ZA" sz="1050" b="0" i="0" u="none" strike="noStrike" kern="1200" dirty="0">
                          <a:solidFill>
                            <a:schemeClr val="tx1"/>
                          </a:solidFill>
                          <a:effectLst/>
                          <a:latin typeface="Arial Narrow" panose="020B0606020202030204" pitchFamily="34" charset="0"/>
                          <a:ea typeface="+mn-ea"/>
                          <a:cs typeface="+mn-cs"/>
                        </a:rPr>
                        <a:t>24 833) 10.42%</a:t>
                      </a: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bg1"/>
                          </a:solidFill>
                          <a:effectLst/>
                          <a:latin typeface="Arial Narrow" panose="020B0606020202030204" pitchFamily="34" charset="0"/>
                          <a:ea typeface="+mn-ea"/>
                          <a:cs typeface="+mn-cs"/>
                        </a:rPr>
                        <a:t>GP: (1</a:t>
                      </a:r>
                      <a:r>
                        <a:rPr lang="en-ZA" sz="1050" b="0" i="0" u="none" strike="noStrike" kern="1200" baseline="0" dirty="0">
                          <a:solidFill>
                            <a:schemeClr val="bg1"/>
                          </a:solidFill>
                          <a:effectLst/>
                          <a:latin typeface="Arial Narrow" panose="020B0606020202030204" pitchFamily="34" charset="0"/>
                          <a:ea typeface="+mn-ea"/>
                          <a:cs typeface="+mn-cs"/>
                        </a:rPr>
                        <a:t> 481</a:t>
                      </a:r>
                      <a:r>
                        <a:rPr lang="en-ZA" sz="1050" b="0" i="0" u="none" strike="noStrike" kern="1200" dirty="0">
                          <a:solidFill>
                            <a:schemeClr val="bg1"/>
                          </a:solidFill>
                          <a:effectLst/>
                          <a:latin typeface="Arial Narrow" panose="020B0606020202030204" pitchFamily="34" charset="0"/>
                          <a:ea typeface="+mn-ea"/>
                          <a:cs typeface="+mn-cs"/>
                        </a:rPr>
                        <a:t>/35 917)</a:t>
                      </a:r>
                      <a:r>
                        <a:rPr lang="en-ZA" sz="1050" b="0" i="0" u="none" strike="noStrike" kern="1200" baseline="0" dirty="0">
                          <a:solidFill>
                            <a:schemeClr val="bg1"/>
                          </a:solidFill>
                          <a:effectLst/>
                          <a:latin typeface="Arial Narrow" panose="020B0606020202030204" pitchFamily="34" charset="0"/>
                          <a:ea typeface="+mn-ea"/>
                          <a:cs typeface="+mn-cs"/>
                        </a:rPr>
                        <a:t> 4.12</a:t>
                      </a:r>
                      <a:r>
                        <a:rPr lang="en-ZA" sz="1050" b="0" i="0" u="none" strike="noStrike" kern="1200" dirty="0">
                          <a:solidFill>
                            <a:schemeClr val="bg1"/>
                          </a:solidFill>
                          <a:effectLst/>
                          <a:latin typeface="Arial Narrow" panose="020B0606020202030204" pitchFamily="34" charset="0"/>
                          <a:ea typeface="+mn-ea"/>
                          <a:cs typeface="+mn-cs"/>
                        </a:rPr>
                        <a:t>%</a:t>
                      </a:r>
                    </a:p>
                    <a:p>
                      <a:pPr marL="0" marR="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bg1"/>
                          </a:solidFill>
                          <a:effectLst/>
                          <a:latin typeface="Arial Narrow" panose="020B0606020202030204" pitchFamily="34" charset="0"/>
                          <a:ea typeface="+mn-ea"/>
                          <a:cs typeface="+mn-cs"/>
                        </a:rPr>
                        <a:t>EC: (625/19 373) 3.23%</a:t>
                      </a:r>
                    </a:p>
                    <a:p>
                      <a:endParaRPr lang="en-US" sz="1050" dirty="0">
                        <a:latin typeface="Arial Narrow" panose="020B0606020202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r>
                        <a:rPr lang="en-US" sz="1050" b="1" dirty="0">
                          <a:latin typeface="Arial Narrow" panose="020B0606020202030204" pitchFamily="34" charset="0"/>
                        </a:rPr>
                        <a:t>0.12%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050" b="0" i="0" u="none" strike="noStrike" kern="1200" dirty="0">
                          <a:solidFill>
                            <a:schemeClr val="tx1"/>
                          </a:solidFill>
                          <a:effectLst/>
                          <a:latin typeface="Arial Narrow" panose="020B0606020202030204" pitchFamily="34" charset="0"/>
                          <a:ea typeface="+mn-ea"/>
                          <a:cs typeface="+mn-cs"/>
                        </a:rPr>
                        <a:t>Target achieved due to support given by psychologists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ZA" sz="1050" b="0" i="0" u="none" strike="noStrike" kern="1200" dirty="0">
                          <a:solidFill>
                            <a:schemeClr val="tx1"/>
                          </a:solidFill>
                          <a:effectLst/>
                          <a:latin typeface="Arial Narrow" panose="020B0606020202030204" pitchFamily="34" charset="0"/>
                          <a:ea typeface="+mn-ea"/>
                          <a:cs typeface="+mn-cs"/>
                        </a:rPr>
                        <a:t>n/a</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3"/>
          <p:cNvSpPr>
            <a:spLocks noGrp="1"/>
          </p:cNvSpPr>
          <p:nvPr>
            <p:ph type="title" idx="4294967295"/>
          </p:nvPr>
        </p:nvSpPr>
        <p:spPr>
          <a:xfrm>
            <a:off x="0" y="0"/>
            <a:ext cx="9144000" cy="950259"/>
          </a:xfrm>
          <a:prstGeom prst="rect">
            <a:avLst/>
          </a:prstGeom>
        </p:spPr>
        <p:txBody>
          <a:bodyPr anchor="ctr"/>
          <a:lstStyle/>
          <a:p>
            <a:pPr lvl="0" algn="ctr">
              <a:lnSpc>
                <a:spcPct val="110000"/>
              </a:lnSpc>
              <a:spcBef>
                <a:spcPct val="90000"/>
              </a:spcBef>
              <a:buClr>
                <a:srgbClr val="7D0900"/>
              </a:buClr>
            </a:pPr>
            <a:r>
              <a:rPr lang="en-US" sz="3000" kern="1200" dirty="0">
                <a:solidFill>
                  <a:schemeClr val="bg1"/>
                </a:solidFill>
                <a:latin typeface="Arial Black" panose="020B0A04020102020204" pitchFamily="34" charset="0"/>
              </a:rPr>
              <a:t>PROGRAMME 3: REHABILITATION</a:t>
            </a:r>
            <a:r>
              <a:rPr lang="en-US" sz="1600" kern="1200" dirty="0">
                <a:solidFill>
                  <a:schemeClr val="bg1"/>
                </a:solidFill>
                <a:latin typeface="Arial Black" panose="020B0A04020102020204" pitchFamily="34" charset="0"/>
              </a:rPr>
              <a:t/>
            </a:r>
            <a:br>
              <a:rPr lang="en-US" sz="16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PSYCHOLOGICAL, SOCIAL WORK AND SPIRITUAL SERVICES</a:t>
            </a:r>
            <a:endParaRPr lang="en-US" sz="2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96947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divot">
          <a:fgClr>
            <a:srgbClr val="92D050"/>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0D39BF-1365-4396-85E4-B282C97F2348}"/>
              </a:ext>
            </a:extLst>
          </p:cNvPr>
          <p:cNvSpPr/>
          <p:nvPr/>
        </p:nvSpPr>
        <p:spPr>
          <a:xfrm>
            <a:off x="0" y="1971520"/>
            <a:ext cx="9144000" cy="2915273"/>
          </a:xfrm>
          <a:prstGeom prst="rect">
            <a:avLst/>
          </a:prstGeom>
          <a:pattFill prst="dkUpDiag">
            <a:fgClr>
              <a:schemeClr val="tx2"/>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a:extLst>
              <a:ext uri="{FF2B5EF4-FFF2-40B4-BE49-F238E27FC236}">
                <a16:creationId xmlns:a16="http://schemas.microsoft.com/office/drawing/2014/main" id="{4354DE71-EDF1-454A-98CB-6A5B30AE1215}"/>
              </a:ext>
            </a:extLst>
          </p:cNvPr>
          <p:cNvSpPr/>
          <p:nvPr/>
        </p:nvSpPr>
        <p:spPr>
          <a:xfrm>
            <a:off x="647700" y="1628619"/>
            <a:ext cx="2962275" cy="360045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ight Triangle 5">
            <a:extLst>
              <a:ext uri="{FF2B5EF4-FFF2-40B4-BE49-F238E27FC236}">
                <a16:creationId xmlns:a16="http://schemas.microsoft.com/office/drawing/2014/main" id="{0F414CA8-9AAD-4C2C-A88A-8A74E8E805B8}"/>
              </a:ext>
            </a:extLst>
          </p:cNvPr>
          <p:cNvSpPr/>
          <p:nvPr/>
        </p:nvSpPr>
        <p:spPr>
          <a:xfrm flipV="1">
            <a:off x="3609975" y="4886481"/>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ight Triangle 8">
            <a:extLst>
              <a:ext uri="{FF2B5EF4-FFF2-40B4-BE49-F238E27FC236}">
                <a16:creationId xmlns:a16="http://schemas.microsoft.com/office/drawing/2014/main" id="{2C375972-9C28-4C3B-94C7-BDAC3A5EB1C4}"/>
              </a:ext>
            </a:extLst>
          </p:cNvPr>
          <p:cNvSpPr/>
          <p:nvPr/>
        </p:nvSpPr>
        <p:spPr>
          <a:xfrm>
            <a:off x="3609975" y="1628619"/>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E32DB6D3-732C-4FB9-AA9C-FCB2162A76E6}"/>
              </a:ext>
            </a:extLst>
          </p:cNvPr>
          <p:cNvSpPr txBox="1"/>
          <p:nvPr/>
        </p:nvSpPr>
        <p:spPr>
          <a:xfrm>
            <a:off x="3981450" y="3672937"/>
            <a:ext cx="4791075" cy="461665"/>
          </a:xfrm>
          <a:prstGeom prst="rect">
            <a:avLst/>
          </a:prstGeom>
          <a:noFill/>
        </p:spPr>
        <p:txBody>
          <a:bodyPr wrap="square" lIns="0" tIns="0" rIns="0" bIns="0" rtlCol="0">
            <a:spAutoFit/>
          </a:bodyPr>
          <a:lstStyle/>
          <a:p>
            <a:r>
              <a:rPr lang="en-ZA" sz="3000" b="1" dirty="0">
                <a:solidFill>
                  <a:prstClr val="white"/>
                </a:solidFill>
                <a:latin typeface="Arial"/>
              </a:rPr>
              <a:t>Programme Four</a:t>
            </a:r>
            <a:endParaRPr lang="id-ID" sz="3000" b="1" dirty="0">
              <a:solidFill>
                <a:prstClr val="white"/>
              </a:solidFill>
              <a:latin typeface="Arial"/>
            </a:endParaRPr>
          </a:p>
        </p:txBody>
      </p:sp>
      <p:sp>
        <p:nvSpPr>
          <p:cNvPr id="8" name="TextBox 7">
            <a:extLst>
              <a:ext uri="{FF2B5EF4-FFF2-40B4-BE49-F238E27FC236}">
                <a16:creationId xmlns:a16="http://schemas.microsoft.com/office/drawing/2014/main" id="{FBA01745-9969-4F40-88EA-CE12D0423906}"/>
              </a:ext>
            </a:extLst>
          </p:cNvPr>
          <p:cNvSpPr txBox="1"/>
          <p:nvPr/>
        </p:nvSpPr>
        <p:spPr>
          <a:xfrm>
            <a:off x="3981450" y="4127670"/>
            <a:ext cx="4791075" cy="323165"/>
          </a:xfrm>
          <a:prstGeom prst="rect">
            <a:avLst/>
          </a:prstGeom>
          <a:noFill/>
        </p:spPr>
        <p:txBody>
          <a:bodyPr wrap="square" lIns="0" tIns="0" rIns="0" bIns="0" rtlCol="0">
            <a:spAutoFit/>
          </a:bodyPr>
          <a:lstStyle/>
          <a:p>
            <a:r>
              <a:rPr lang="en-US" sz="2100" dirty="0">
                <a:solidFill>
                  <a:prstClr val="white"/>
                </a:solidFill>
                <a:latin typeface="Arial"/>
              </a:rPr>
              <a:t>Care</a:t>
            </a:r>
            <a:endParaRPr lang="id-ID" sz="2100" dirty="0">
              <a:solidFill>
                <a:prstClr val="white"/>
              </a:solidFill>
              <a:latin typeface="Arial"/>
            </a:endParaRPr>
          </a:p>
        </p:txBody>
      </p:sp>
      <p:sp>
        <p:nvSpPr>
          <p:cNvPr id="2" name="Rectangle 1"/>
          <p:cNvSpPr/>
          <p:nvPr/>
        </p:nvSpPr>
        <p:spPr>
          <a:xfrm>
            <a:off x="825500" y="2204066"/>
            <a:ext cx="2667000" cy="2246769"/>
          </a:xfrm>
          <a:prstGeom prst="rect">
            <a:avLst/>
          </a:prstGeom>
        </p:spPr>
        <p:txBody>
          <a:bodyPr wrap="square">
            <a:spAutoFit/>
          </a:bodyPr>
          <a:lstStyle/>
          <a:p>
            <a:pPr defTabSz="914400" fontAlgn="auto">
              <a:spcBef>
                <a:spcPts val="0"/>
              </a:spcBef>
              <a:spcAft>
                <a:spcPts val="0"/>
              </a:spcAft>
            </a:pPr>
            <a:r>
              <a:rPr lang="en-ZA" sz="2800" dirty="0">
                <a:solidFill>
                  <a:prstClr val="white"/>
                </a:solidFill>
                <a:latin typeface="Century Gothic"/>
              </a:rPr>
              <a:t>2020/21</a:t>
            </a:r>
          </a:p>
          <a:p>
            <a:pPr defTabSz="914400" fontAlgn="auto">
              <a:spcBef>
                <a:spcPts val="0"/>
              </a:spcBef>
              <a:spcAft>
                <a:spcPts val="0"/>
              </a:spcAft>
            </a:pPr>
            <a:endParaRPr lang="en-ZA" sz="2800" dirty="0">
              <a:solidFill>
                <a:prstClr val="white"/>
              </a:solidFill>
              <a:latin typeface="Century Gothic"/>
            </a:endParaRPr>
          </a:p>
          <a:p>
            <a:pPr defTabSz="914400" fontAlgn="auto">
              <a:spcBef>
                <a:spcPts val="0"/>
              </a:spcBef>
              <a:spcAft>
                <a:spcPts val="0"/>
              </a:spcAft>
            </a:pPr>
            <a:r>
              <a:rPr lang="en-ZA" sz="2800" dirty="0">
                <a:solidFill>
                  <a:prstClr val="white"/>
                </a:solidFill>
                <a:latin typeface="Century Gothic"/>
              </a:rPr>
              <a:t>Quarter One Performance Report </a:t>
            </a:r>
            <a:endParaRPr lang="id-ID" sz="2800" b="1" dirty="0">
              <a:solidFill>
                <a:prstClr val="white"/>
              </a:solidFill>
              <a:latin typeface="Century Gothic"/>
            </a:endParaRPr>
          </a:p>
        </p:txBody>
      </p:sp>
    </p:spTree>
    <p:extLst>
      <p:ext uri="{BB962C8B-B14F-4D97-AF65-F5344CB8AC3E}">
        <p14:creationId xmlns:p14="http://schemas.microsoft.com/office/powerpoint/2010/main" val="4021833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7547" y="1174751"/>
          <a:ext cx="8532421" cy="5105586"/>
        </p:xfrm>
        <a:graphic>
          <a:graphicData uri="http://schemas.openxmlformats.org/drawingml/2006/table">
            <a:tbl>
              <a:tblPr firstRow="1" bandRow="1">
                <a:tableStyleId>{5C22544A-7EE6-4342-B048-85BDC9FD1C3A}</a:tableStyleId>
              </a:tblPr>
              <a:tblGrid>
                <a:gridCol w="1372994">
                  <a:extLst>
                    <a:ext uri="{9D8B030D-6E8A-4147-A177-3AD203B41FA5}">
                      <a16:colId xmlns:a16="http://schemas.microsoft.com/office/drawing/2014/main" val="20000"/>
                    </a:ext>
                  </a:extLst>
                </a:gridCol>
                <a:gridCol w="1192306">
                  <a:extLst>
                    <a:ext uri="{9D8B030D-6E8A-4147-A177-3AD203B41FA5}">
                      <a16:colId xmlns:a16="http://schemas.microsoft.com/office/drawing/2014/main" val="20001"/>
                    </a:ext>
                  </a:extLst>
                </a:gridCol>
                <a:gridCol w="1604571">
                  <a:extLst>
                    <a:ext uri="{9D8B030D-6E8A-4147-A177-3AD203B41FA5}">
                      <a16:colId xmlns:a16="http://schemas.microsoft.com/office/drawing/2014/main" val="20002"/>
                    </a:ext>
                  </a:extLst>
                </a:gridCol>
                <a:gridCol w="1021822">
                  <a:extLst>
                    <a:ext uri="{9D8B030D-6E8A-4147-A177-3AD203B41FA5}">
                      <a16:colId xmlns:a16="http://schemas.microsoft.com/office/drawing/2014/main" val="20003"/>
                    </a:ext>
                  </a:extLst>
                </a:gridCol>
                <a:gridCol w="1530035">
                  <a:extLst>
                    <a:ext uri="{9D8B030D-6E8A-4147-A177-3AD203B41FA5}">
                      <a16:colId xmlns:a16="http://schemas.microsoft.com/office/drawing/2014/main" val="20004"/>
                    </a:ext>
                  </a:extLst>
                </a:gridCol>
                <a:gridCol w="1810693">
                  <a:extLst>
                    <a:ext uri="{9D8B030D-6E8A-4147-A177-3AD203B41FA5}">
                      <a16:colId xmlns:a16="http://schemas.microsoft.com/office/drawing/2014/main" val="20005"/>
                    </a:ext>
                  </a:extLst>
                </a:gridCol>
              </a:tblGrid>
              <a:tr h="999590">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886671">
                <a:tc>
                  <a:txBody>
                    <a:bodyPr/>
                    <a:lstStyle/>
                    <a:p>
                      <a:pPr marL="0" algn="l" defTabSz="914331" rtl="0" eaLnBrk="1" fontAlgn="t" latinLnBrk="0" hangingPunct="1"/>
                      <a:r>
                        <a:rPr lang="en-US" sz="1300" b="1" i="0" u="none" strike="noStrike" kern="1200" dirty="0">
                          <a:solidFill>
                            <a:schemeClr val="tx1"/>
                          </a:solidFill>
                          <a:effectLst/>
                          <a:latin typeface="Arial Narrow" panose="020B0606020202030204" pitchFamily="34" charset="0"/>
                          <a:ea typeface="+mn-ea"/>
                          <a:cs typeface="Arial" panose="020B0604020202020204" pitchFamily="34" charset="0"/>
                        </a:rPr>
                        <a:t>Offenders Viral load suppression rate (at 12 months)</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90%</a:t>
                      </a: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kern="1200" dirty="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endParaRPr>
                    </a:p>
                    <a:p>
                      <a:pPr algn="l" fontAlgn="t"/>
                      <a:endParaRPr lang="en-US" sz="1400" b="0" i="0" u="none" strike="noStrike" kern="1200" dirty="0">
                        <a:solidFill>
                          <a:schemeClr val="tx1"/>
                        </a:solidFill>
                        <a:effectLst/>
                        <a:latin typeface="Arial Narrow" panose="020B0606020202030204" pitchFamily="34" charset="0"/>
                        <a:ea typeface="+mn-ea"/>
                        <a:cs typeface="+mn-cs"/>
                      </a:endParaRPr>
                    </a:p>
                    <a:p>
                      <a:pPr algn="l" fontAlgn="t"/>
                      <a:r>
                        <a:rPr lang="en-US" sz="1300" b="0" i="0" u="none" strike="noStrike" kern="1200" dirty="0">
                          <a:solidFill>
                            <a:schemeClr val="tx1"/>
                          </a:solidFill>
                          <a:effectLst/>
                          <a:latin typeface="Arial Narrow" panose="020B0606020202030204" pitchFamily="34" charset="0"/>
                          <a:ea typeface="+mn-ea"/>
                          <a:cs typeface="Arial" panose="020B0604020202020204" pitchFamily="34" charset="0"/>
                        </a:rPr>
                        <a:t>LMN:  90%</a:t>
                      </a:r>
                    </a:p>
                    <a:p>
                      <a:pPr algn="l" fontAlgn="t"/>
                      <a:r>
                        <a:rPr lang="en-US" sz="1300" b="0" i="0" u="none" strike="noStrike" kern="1200" dirty="0">
                          <a:solidFill>
                            <a:schemeClr val="tx1"/>
                          </a:solidFill>
                          <a:effectLst/>
                          <a:latin typeface="Arial Narrow" panose="020B0606020202030204" pitchFamily="34" charset="0"/>
                          <a:ea typeface="+mn-ea"/>
                          <a:cs typeface="Arial" panose="020B0604020202020204" pitchFamily="34" charset="0"/>
                        </a:rPr>
                        <a:t>FSNC:90%</a:t>
                      </a:r>
                    </a:p>
                    <a:p>
                      <a:pPr algn="l" fontAlgn="t"/>
                      <a:r>
                        <a:rPr lang="en-US" sz="1300" b="0" i="0" u="none" strike="noStrike" kern="1200" dirty="0">
                          <a:solidFill>
                            <a:schemeClr val="tx1"/>
                          </a:solidFill>
                          <a:effectLst/>
                          <a:latin typeface="Arial Narrow" panose="020B0606020202030204" pitchFamily="34" charset="0"/>
                          <a:ea typeface="+mn-ea"/>
                          <a:cs typeface="Arial" panose="020B0604020202020204" pitchFamily="34" charset="0"/>
                        </a:rPr>
                        <a:t>KZN: 90%</a:t>
                      </a:r>
                    </a:p>
                    <a:p>
                      <a:pPr algn="l" fontAlgn="t"/>
                      <a:r>
                        <a:rPr lang="en-US" sz="1300" b="0" i="0" u="none" strike="noStrike" kern="1200" dirty="0">
                          <a:solidFill>
                            <a:schemeClr val="tx1"/>
                          </a:solidFill>
                          <a:effectLst/>
                          <a:latin typeface="Arial Narrow" panose="020B0606020202030204" pitchFamily="34" charset="0"/>
                          <a:ea typeface="+mn-ea"/>
                          <a:cs typeface="Arial" panose="020B0604020202020204" pitchFamily="34" charset="0"/>
                        </a:rPr>
                        <a:t>WC: 90%</a:t>
                      </a:r>
                    </a:p>
                    <a:p>
                      <a:pPr algn="l" fontAlgn="t"/>
                      <a:r>
                        <a:rPr lang="en-US" sz="1300" b="0" i="0" u="none" strike="noStrike" kern="1200" dirty="0">
                          <a:solidFill>
                            <a:schemeClr val="tx1"/>
                          </a:solidFill>
                          <a:effectLst/>
                          <a:latin typeface="Arial Narrow" panose="020B0606020202030204" pitchFamily="34" charset="0"/>
                          <a:ea typeface="+mn-ea"/>
                          <a:cs typeface="Arial" panose="020B0604020202020204" pitchFamily="34" charset="0"/>
                        </a:rPr>
                        <a:t>GP: 90%</a:t>
                      </a:r>
                    </a:p>
                    <a:p>
                      <a:pPr algn="l" fontAlgn="t"/>
                      <a:r>
                        <a:rPr lang="en-US" sz="1300" b="0" i="0" u="none" strike="noStrike" kern="1200" dirty="0">
                          <a:solidFill>
                            <a:schemeClr val="tx1"/>
                          </a:solidFill>
                          <a:effectLst/>
                          <a:latin typeface="Arial Narrow" panose="020B0606020202030204" pitchFamily="34" charset="0"/>
                          <a:ea typeface="+mn-ea"/>
                          <a:cs typeface="Arial" panose="020B0604020202020204" pitchFamily="34" charset="0"/>
                        </a:rPr>
                        <a:t>EC: 90%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Narrow" panose="020B0606020202030204" pitchFamily="34" charset="0"/>
                          <a:cs typeface="Arial" panose="020B0604020202020204" pitchFamily="34" charset="0"/>
                        </a:rPr>
                        <a:t>84.55%</a:t>
                      </a:r>
                    </a:p>
                    <a:p>
                      <a:pPr algn="l" fontAlgn="t"/>
                      <a:r>
                        <a:rPr lang="en-US" sz="1300" b="0" i="0" u="none" strike="noStrike" dirty="0">
                          <a:solidFill>
                            <a:srgbClr val="000000"/>
                          </a:solidFill>
                          <a:effectLst/>
                          <a:latin typeface="Arial Narrow" panose="020B0606020202030204" pitchFamily="34" charset="0"/>
                          <a:cs typeface="Arial" panose="020B0604020202020204" pitchFamily="34" charset="0"/>
                        </a:rPr>
                        <a:t>(</a:t>
                      </a:r>
                      <a:r>
                        <a:rPr lang="en-US" sz="1300" b="0" i="0" u="none" strike="noStrike" baseline="0" dirty="0">
                          <a:solidFill>
                            <a:srgbClr val="000000"/>
                          </a:solidFill>
                          <a:effectLst/>
                          <a:latin typeface="Arial Narrow" panose="020B0606020202030204" pitchFamily="34" charset="0"/>
                          <a:cs typeface="Arial" panose="020B0604020202020204" pitchFamily="34" charset="0"/>
                        </a:rPr>
                        <a:t>1 872/2 214</a:t>
                      </a:r>
                      <a:r>
                        <a:rPr lang="en-US" sz="1300" b="0" i="0" u="none" strike="noStrike" dirty="0">
                          <a:solidFill>
                            <a:srgbClr val="000000"/>
                          </a:solidFill>
                          <a:effectLst/>
                          <a:latin typeface="Arial Narrow" panose="020B0606020202030204" pitchFamily="34" charset="0"/>
                          <a:cs typeface="Arial" panose="020B0604020202020204" pitchFamily="34" charset="0"/>
                        </a:rPr>
                        <a:t>)</a:t>
                      </a:r>
                    </a:p>
                    <a:p>
                      <a:pPr algn="l" fontAlgn="t"/>
                      <a:endParaRPr lang="en-US" sz="1300" b="1" i="0" u="none" strike="noStrike" dirty="0">
                        <a:solidFill>
                          <a:srgbClr val="000000"/>
                        </a:solidFill>
                        <a:effectLst/>
                        <a:latin typeface="Arial Narrow" panose="020B0606020202030204" pitchFamily="34" charset="0"/>
                        <a:cs typeface="Arial" panose="020B0604020202020204" pitchFamily="34" charset="0"/>
                      </a:endParaRPr>
                    </a:p>
                    <a:p>
                      <a:pPr algn="l" fontAlgn="t"/>
                      <a:r>
                        <a:rPr lang="en-US" sz="1300" b="0" i="0" u="none" strike="noStrike" dirty="0">
                          <a:solidFill>
                            <a:schemeClr val="bg1"/>
                          </a:solidFill>
                          <a:effectLst/>
                          <a:latin typeface="Arial Narrow" panose="020B0606020202030204" pitchFamily="34" charset="0"/>
                          <a:cs typeface="Arial" panose="020B0604020202020204" pitchFamily="34" charset="0"/>
                        </a:rPr>
                        <a:t>LMN: ( 291/331) 87.92%</a:t>
                      </a:r>
                    </a:p>
                    <a:p>
                      <a:pPr algn="l" fontAlgn="t"/>
                      <a:r>
                        <a:rPr lang="en-US" sz="1300" b="0" i="0" u="none" strike="noStrike" dirty="0">
                          <a:solidFill>
                            <a:srgbClr val="000000"/>
                          </a:solidFill>
                          <a:effectLst/>
                          <a:latin typeface="Arial Narrow" panose="020B0606020202030204" pitchFamily="34" charset="0"/>
                          <a:cs typeface="Arial" panose="020B0604020202020204" pitchFamily="34" charset="0"/>
                        </a:rPr>
                        <a:t>FSNC:(</a:t>
                      </a:r>
                      <a:r>
                        <a:rPr lang="en-US" sz="1300" b="0" i="0" u="none" strike="noStrike" baseline="0" dirty="0">
                          <a:solidFill>
                            <a:srgbClr val="000000"/>
                          </a:solidFill>
                          <a:effectLst/>
                          <a:latin typeface="Arial Narrow" panose="020B0606020202030204" pitchFamily="34" charset="0"/>
                          <a:cs typeface="Arial" panose="020B0604020202020204" pitchFamily="34" charset="0"/>
                        </a:rPr>
                        <a:t> 192/211</a:t>
                      </a:r>
                      <a:r>
                        <a:rPr lang="en-US" sz="1300" b="0" i="0" u="none" strike="noStrike" dirty="0">
                          <a:solidFill>
                            <a:srgbClr val="000000"/>
                          </a:solidFill>
                          <a:effectLst/>
                          <a:latin typeface="Arial Narrow" panose="020B0606020202030204" pitchFamily="34" charset="0"/>
                          <a:cs typeface="Arial" panose="020B0604020202020204" pitchFamily="34" charset="0"/>
                        </a:rPr>
                        <a:t>) 91.00%</a:t>
                      </a:r>
                    </a:p>
                    <a:p>
                      <a:pPr algn="l" fontAlgn="t"/>
                      <a:r>
                        <a:rPr lang="en-US" sz="1300" b="0" i="0" u="none" strike="noStrike" dirty="0">
                          <a:solidFill>
                            <a:srgbClr val="000000"/>
                          </a:solidFill>
                          <a:effectLst/>
                          <a:latin typeface="Arial Narrow" panose="020B0606020202030204" pitchFamily="34" charset="0"/>
                          <a:cs typeface="Arial" panose="020B0604020202020204" pitchFamily="34" charset="0"/>
                        </a:rPr>
                        <a:t>KZN: (607/638) 95.14%</a:t>
                      </a:r>
                    </a:p>
                    <a:p>
                      <a:pPr algn="l" fontAlgn="t"/>
                      <a:r>
                        <a:rPr lang="en-US" sz="1300" b="0" i="0" u="none" strike="noStrike" dirty="0">
                          <a:solidFill>
                            <a:schemeClr val="bg1"/>
                          </a:solidFill>
                          <a:effectLst/>
                          <a:latin typeface="Arial Narrow" panose="020B0606020202030204" pitchFamily="34" charset="0"/>
                          <a:cs typeface="Arial" panose="020B0604020202020204" pitchFamily="34" charset="0"/>
                        </a:rPr>
                        <a:t>WC: (382/593) 64.42%</a:t>
                      </a:r>
                    </a:p>
                    <a:p>
                      <a:pPr algn="l" fontAlgn="t"/>
                      <a:r>
                        <a:rPr lang="en-US" sz="1300" b="0" i="0" u="none" strike="noStrike" dirty="0">
                          <a:solidFill>
                            <a:schemeClr val="bg1"/>
                          </a:solidFill>
                          <a:effectLst/>
                          <a:latin typeface="Arial Narrow" panose="020B0606020202030204" pitchFamily="34" charset="0"/>
                          <a:cs typeface="Arial" panose="020B0604020202020204" pitchFamily="34" charset="0"/>
                        </a:rPr>
                        <a:t>GP: (</a:t>
                      </a:r>
                      <a:r>
                        <a:rPr lang="en-US" sz="1300" b="0" i="0" u="none" strike="noStrike" baseline="0" dirty="0">
                          <a:solidFill>
                            <a:schemeClr val="bg1"/>
                          </a:solidFill>
                          <a:effectLst/>
                          <a:latin typeface="Arial Narrow" panose="020B0606020202030204" pitchFamily="34" charset="0"/>
                          <a:cs typeface="Arial" panose="020B0604020202020204" pitchFamily="34" charset="0"/>
                        </a:rPr>
                        <a:t> 90/102</a:t>
                      </a:r>
                      <a:r>
                        <a:rPr lang="en-US" sz="1300" b="0" i="0" u="none" strike="noStrike" dirty="0">
                          <a:solidFill>
                            <a:schemeClr val="bg1"/>
                          </a:solidFill>
                          <a:effectLst/>
                          <a:latin typeface="Arial Narrow" panose="020B0606020202030204" pitchFamily="34" charset="0"/>
                          <a:cs typeface="Arial" panose="020B0604020202020204" pitchFamily="34" charset="0"/>
                        </a:rPr>
                        <a:t>) 88.24%</a:t>
                      </a:r>
                    </a:p>
                    <a:p>
                      <a:pPr algn="l" fontAlgn="t"/>
                      <a:r>
                        <a:rPr lang="en-US" sz="1300" b="0" i="0" u="none" strike="noStrike" dirty="0">
                          <a:solidFill>
                            <a:schemeClr val="tx1"/>
                          </a:solidFill>
                          <a:effectLst/>
                          <a:latin typeface="Arial Narrow" panose="020B0606020202030204" pitchFamily="34" charset="0"/>
                          <a:cs typeface="Arial" panose="020B0604020202020204" pitchFamily="34" charset="0"/>
                        </a:rPr>
                        <a:t>EC: (310/339) 91.45%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algn="l" fontAlgn="t"/>
                      <a:r>
                        <a:rPr lang="en-US" sz="1300" b="0" i="0" u="none" strike="noStrike" dirty="0">
                          <a:solidFill>
                            <a:schemeClr val="tx1"/>
                          </a:solidFill>
                          <a:effectLst/>
                          <a:latin typeface="Arial Narrow" panose="020B0606020202030204" pitchFamily="34" charset="0"/>
                          <a:cs typeface="Arial" panose="020B0604020202020204" pitchFamily="34" charset="0"/>
                        </a:rPr>
                        <a:t>5.45%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300" b="0" i="0" u="none" strike="noStrike" dirty="0">
                          <a:solidFill>
                            <a:srgbClr val="000000"/>
                          </a:solidFill>
                          <a:effectLst/>
                          <a:latin typeface="Arial Narrow" panose="020B0606020202030204" pitchFamily="34" charset="0"/>
                          <a:cs typeface="Arial" panose="020B0604020202020204" pitchFamily="34" charset="0"/>
                        </a:rPr>
                        <a:t>Patients  not adhering to treatment.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a:solidFill>
                            <a:schemeClr val="tx1"/>
                          </a:solidFill>
                          <a:effectLst/>
                          <a:latin typeface="Arial Narrow" panose="020B0606020202030204" pitchFamily="34" charset="0"/>
                          <a:ea typeface="+mn-ea"/>
                          <a:cs typeface="+mn-cs"/>
                        </a:rPr>
                        <a:t>Strengthening continuous adherence counseling and reference  to MDT for comprehensive counseling. </a:t>
                      </a:r>
                    </a:p>
                    <a:p>
                      <a:pPr marL="0" marR="0" lvl="0" indent="0" algn="l" defTabSz="914331" rtl="0" eaLnBrk="1" fontAlgn="t" latinLnBrk="0" hangingPunct="1">
                        <a:lnSpc>
                          <a:spcPct val="100000"/>
                        </a:lnSpc>
                        <a:spcBef>
                          <a:spcPts val="0"/>
                        </a:spcBef>
                        <a:spcAft>
                          <a:spcPts val="0"/>
                        </a:spcAft>
                        <a:buClrTx/>
                        <a:buSzTx/>
                        <a:buFontTx/>
                        <a:buNone/>
                        <a:tabLst/>
                        <a:defRPr/>
                      </a:pPr>
                      <a:endParaRPr lang="en-US" sz="1300" b="0" i="0" u="none" strike="noStrike" kern="1200" dirty="0">
                        <a:solidFill>
                          <a:schemeClr val="tx1"/>
                        </a:solidFill>
                        <a:effectLst/>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a:solidFill>
                            <a:schemeClr val="tx1"/>
                          </a:solidFill>
                          <a:effectLst/>
                          <a:latin typeface="Arial Narrow" panose="020B0606020202030204" pitchFamily="34" charset="0"/>
                          <a:ea typeface="+mn-ea"/>
                          <a:cs typeface="+mn-cs"/>
                        </a:rPr>
                        <a:t>Effective monitoring of offenders on ART</a:t>
                      </a:r>
                      <a:endParaRPr lang="en-ZA" sz="13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64659">
                <a:tc>
                  <a:txBody>
                    <a:bodyPr/>
                    <a:lstStyle/>
                    <a:p>
                      <a:pPr algn="l" fontAlgn="t"/>
                      <a:r>
                        <a:rPr lang="en-US" sz="1300" b="1" i="0" u="none" strike="noStrike" kern="1200" dirty="0">
                          <a:solidFill>
                            <a:schemeClr val="tx1"/>
                          </a:solidFill>
                          <a:effectLst/>
                          <a:latin typeface="Arial Narrow" panose="020B0606020202030204" pitchFamily="34" charset="0"/>
                          <a:ea typeface="+mn-ea"/>
                          <a:cs typeface="Arial" panose="020B0604020202020204" pitchFamily="34" charset="0"/>
                        </a:rPr>
                        <a:t>Offenders TB (new Pulmonary) Cure Rate </a:t>
                      </a:r>
                    </a:p>
                    <a:p>
                      <a:pPr algn="l" fontAlgn="t"/>
                      <a:endParaRPr lang="en-US" sz="1300" b="1" i="0" u="none" strike="noStrike" kern="1200" dirty="0">
                        <a:solidFill>
                          <a:schemeClr val="tx1"/>
                        </a:solidFill>
                        <a:effectLst/>
                        <a:latin typeface="Arial Narrow" panose="020B0606020202030204" pitchFamily="34" charset="0"/>
                        <a:ea typeface="+mn-ea"/>
                        <a:cs typeface="Arial" panose="020B0604020202020204" pitchFamily="34" charset="0"/>
                      </a:endParaRPr>
                    </a:p>
                    <a:p>
                      <a:pPr algn="l" fontAlgn="t"/>
                      <a:r>
                        <a:rPr lang="en-US" sz="1300" b="1" i="0" u="none" strike="noStrike" kern="1200" dirty="0">
                          <a:solidFill>
                            <a:srgbClr val="000000"/>
                          </a:solidFill>
                          <a:effectLst/>
                          <a:latin typeface="Arial Narrow" panose="020B0606020202030204" pitchFamily="34" charset="0"/>
                          <a:ea typeface="+mn-ea"/>
                          <a:cs typeface="Arial" panose="020B0604020202020204" pitchFamily="34" charset="0"/>
                        </a:rPr>
                        <a:t/>
                      </a:r>
                      <a:br>
                        <a:rPr lang="en-US" sz="1300" b="1" i="0" u="none" strike="noStrike" kern="1200" dirty="0">
                          <a:solidFill>
                            <a:srgbClr val="000000"/>
                          </a:solidFill>
                          <a:effectLst/>
                          <a:latin typeface="Arial Narrow" panose="020B0606020202030204" pitchFamily="34" charset="0"/>
                          <a:ea typeface="+mn-ea"/>
                          <a:cs typeface="Arial" panose="020B0604020202020204" pitchFamily="34" charset="0"/>
                        </a:rPr>
                      </a:br>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
                      </a:r>
                      <a:b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br>
                      <a:endPar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a:solidFill>
                            <a:schemeClr val="tx1"/>
                          </a:solidFill>
                          <a:effectLst/>
                          <a:latin typeface="Arial Narrow" panose="020B0606020202030204" pitchFamily="34" charset="0"/>
                          <a:ea typeface="+mn-ea"/>
                          <a:cs typeface="Arial" panose="020B0604020202020204" pitchFamily="34" charset="0"/>
                        </a:rPr>
                        <a:t>90%</a:t>
                      </a: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kern="1200" dirty="0">
                        <a:solidFill>
                          <a:schemeClr val="tx1"/>
                        </a:solidFill>
                        <a:effectLst/>
                        <a:latin typeface="Arial Narrow" panose="020B0606020202030204" pitchFamily="34" charset="0"/>
                        <a:ea typeface="+mn-ea"/>
                        <a:cs typeface="Arial" panose="020B0604020202020204" pitchFamily="34" charset="0"/>
                      </a:endParaRPr>
                    </a:p>
                    <a:p>
                      <a:pPr algn="l" fontAlgn="t"/>
                      <a:endParaRPr lang="en-US" sz="1400" b="0" i="0" u="none" strike="noStrike" kern="1200" dirty="0">
                        <a:solidFill>
                          <a:schemeClr val="tx1"/>
                        </a:solidFill>
                        <a:effectLst/>
                        <a:latin typeface="Arial Narrow" panose="020B0606020202030204" pitchFamily="34" charset="0"/>
                        <a:ea typeface="+mn-ea"/>
                        <a:cs typeface="+mn-cs"/>
                      </a:endParaRPr>
                    </a:p>
                    <a:p>
                      <a:pPr algn="l" fontAlgn="t"/>
                      <a:r>
                        <a:rPr lang="en-US" sz="1300" b="0" i="0" u="none" strike="noStrike" kern="1200" dirty="0">
                          <a:solidFill>
                            <a:schemeClr val="tx1"/>
                          </a:solidFill>
                          <a:effectLst/>
                          <a:latin typeface="Arial Narrow" panose="020B0606020202030204" pitchFamily="34" charset="0"/>
                          <a:ea typeface="+mn-ea"/>
                          <a:cs typeface="Arial" panose="020B0604020202020204" pitchFamily="34" charset="0"/>
                        </a:rPr>
                        <a:t>LMN:  90%</a:t>
                      </a:r>
                    </a:p>
                    <a:p>
                      <a:pPr algn="l" fontAlgn="t"/>
                      <a:r>
                        <a:rPr lang="en-US" sz="1300" b="0" i="0" u="none" strike="noStrike" kern="1200" dirty="0">
                          <a:solidFill>
                            <a:schemeClr val="tx1"/>
                          </a:solidFill>
                          <a:effectLst/>
                          <a:latin typeface="Arial Narrow" panose="020B0606020202030204" pitchFamily="34" charset="0"/>
                          <a:ea typeface="+mn-ea"/>
                          <a:cs typeface="Arial" panose="020B0604020202020204" pitchFamily="34" charset="0"/>
                        </a:rPr>
                        <a:t>FSNC:90%</a:t>
                      </a:r>
                    </a:p>
                    <a:p>
                      <a:pPr algn="l" fontAlgn="t"/>
                      <a:r>
                        <a:rPr lang="en-US" sz="1300" b="0" i="0" u="none" strike="noStrike" kern="1200" dirty="0">
                          <a:solidFill>
                            <a:schemeClr val="tx1"/>
                          </a:solidFill>
                          <a:effectLst/>
                          <a:latin typeface="Arial Narrow" panose="020B0606020202030204" pitchFamily="34" charset="0"/>
                          <a:ea typeface="+mn-ea"/>
                          <a:cs typeface="Arial" panose="020B0604020202020204" pitchFamily="34" charset="0"/>
                        </a:rPr>
                        <a:t>KZN: 90%</a:t>
                      </a:r>
                    </a:p>
                    <a:p>
                      <a:pPr algn="l" fontAlgn="t"/>
                      <a:r>
                        <a:rPr lang="en-US" sz="1300" b="0" i="0" u="none" strike="noStrike" kern="1200" dirty="0">
                          <a:solidFill>
                            <a:schemeClr val="tx1"/>
                          </a:solidFill>
                          <a:effectLst/>
                          <a:latin typeface="Arial Narrow" panose="020B0606020202030204" pitchFamily="34" charset="0"/>
                          <a:ea typeface="+mn-ea"/>
                          <a:cs typeface="Arial" panose="020B0604020202020204" pitchFamily="34" charset="0"/>
                        </a:rPr>
                        <a:t>WC: 90%</a:t>
                      </a:r>
                    </a:p>
                    <a:p>
                      <a:pPr algn="l" fontAlgn="t"/>
                      <a:r>
                        <a:rPr lang="en-US" sz="1300" b="0" i="0" u="none" strike="noStrike" kern="1200" dirty="0">
                          <a:solidFill>
                            <a:schemeClr val="tx1"/>
                          </a:solidFill>
                          <a:effectLst/>
                          <a:latin typeface="Arial Narrow" panose="020B0606020202030204" pitchFamily="34" charset="0"/>
                          <a:ea typeface="+mn-ea"/>
                          <a:cs typeface="Arial" panose="020B0604020202020204" pitchFamily="34" charset="0"/>
                        </a:rPr>
                        <a:t>GP: 90%</a:t>
                      </a:r>
                    </a:p>
                    <a:p>
                      <a:pPr algn="l" fontAlgn="t"/>
                      <a:r>
                        <a:rPr lang="en-US" sz="1300" b="0" i="0" u="none" strike="noStrike" kern="1200" dirty="0">
                          <a:solidFill>
                            <a:schemeClr val="tx1"/>
                          </a:solidFill>
                          <a:effectLst/>
                          <a:latin typeface="Arial Narrow" panose="020B0606020202030204" pitchFamily="34" charset="0"/>
                          <a:ea typeface="+mn-ea"/>
                          <a:cs typeface="Arial" panose="020B0604020202020204" pitchFamily="34" charset="0"/>
                        </a:rPr>
                        <a:t>EC: 90%</a:t>
                      </a:r>
                    </a:p>
                    <a:p>
                      <a:pPr algn="l" fontAlgn="t"/>
                      <a:endParaRPr lang="en-US" sz="1400" b="0" i="0" u="none" strike="noStrike" kern="1200" dirty="0">
                        <a:solidFill>
                          <a:schemeClr val="tx1"/>
                        </a:solidFill>
                        <a:effectLst/>
                        <a:latin typeface="Arial Narrow" panose="020B0606020202030204" pitchFamily="34" charset="0"/>
                        <a:ea typeface="+mn-ea"/>
                        <a:cs typeface="+mn-cs"/>
                      </a:endParaRP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kern="1200" dirty="0">
                        <a:solidFill>
                          <a:schemeClr val="tx1"/>
                        </a:solidFill>
                        <a:effectLst/>
                        <a:latin typeface="Arial Narrow" panose="020B0606020202030204" pitchFamily="34" charset="0"/>
                        <a:ea typeface="+mn-ea"/>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a:solidFill>
                            <a:schemeClr val="tx1"/>
                          </a:solidFill>
                          <a:effectLst/>
                          <a:latin typeface="Arial Narrow" panose="020B0606020202030204" pitchFamily="34" charset="0"/>
                          <a:cs typeface="Arial" panose="020B0604020202020204" pitchFamily="34" charset="0"/>
                        </a:rPr>
                        <a:t>96.47%</a:t>
                      </a: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Narrow" panose="020B0606020202030204" pitchFamily="34" charset="0"/>
                          <a:cs typeface="Arial" panose="020B0604020202020204" pitchFamily="34" charset="0"/>
                        </a:rPr>
                        <a:t>(</a:t>
                      </a:r>
                      <a:r>
                        <a:rPr lang="en-US" sz="1300" b="0" i="0" u="none" strike="noStrike" baseline="0" dirty="0">
                          <a:solidFill>
                            <a:srgbClr val="000000"/>
                          </a:solidFill>
                          <a:effectLst/>
                          <a:latin typeface="Arial Narrow" panose="020B0606020202030204" pitchFamily="34" charset="0"/>
                          <a:cs typeface="Arial" panose="020B0604020202020204" pitchFamily="34" charset="0"/>
                        </a:rPr>
                        <a:t>82/85</a:t>
                      </a:r>
                      <a:r>
                        <a:rPr lang="en-US" sz="1300" b="0" i="0" u="none" strike="noStrike" dirty="0">
                          <a:solidFill>
                            <a:srgbClr val="000000"/>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dirty="0">
                        <a:solidFill>
                          <a:srgbClr val="000000"/>
                        </a:solidFill>
                        <a:effectLst/>
                        <a:latin typeface="Arial Narrow" panose="020B0606020202030204" pitchFamily="34" charset="0"/>
                        <a:cs typeface="Arial" panose="020B060402020202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LMN: ( 5/5) 100</a:t>
                      </a:r>
                      <a:r>
                        <a:rPr lang="en-US" sz="1300" b="0" i="0" u="none" strike="noStrike" baseline="0" dirty="0">
                          <a:solidFill>
                            <a:schemeClr val="tx1"/>
                          </a:solidFill>
                          <a:effectLst/>
                          <a:latin typeface="Arial Narrow" panose="020B0606020202030204" pitchFamily="34" charset="0"/>
                          <a:cs typeface="Arial" panose="020B0604020202020204" pitchFamily="34" charset="0"/>
                        </a:rPr>
                        <a:t> </a:t>
                      </a:r>
                      <a:r>
                        <a:rPr lang="en-US" sz="1300" b="0" i="0" u="none" strike="noStrike" dirty="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FSNC:(8/8)</a:t>
                      </a:r>
                      <a:r>
                        <a:rPr lang="en-US" sz="1300" b="0" i="0" u="none" strike="noStrike" baseline="0" dirty="0">
                          <a:solidFill>
                            <a:schemeClr val="tx1"/>
                          </a:solidFill>
                          <a:effectLst/>
                          <a:latin typeface="Arial Narrow" panose="020B0606020202030204" pitchFamily="34" charset="0"/>
                          <a:cs typeface="Arial" panose="020B0604020202020204" pitchFamily="34" charset="0"/>
                        </a:rPr>
                        <a:t> 100</a:t>
                      </a:r>
                      <a:r>
                        <a:rPr lang="en-US" sz="1300" b="0" i="0" u="none" strike="noStrike" dirty="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KZN: (10/10)</a:t>
                      </a:r>
                      <a:r>
                        <a:rPr lang="en-US" sz="1300" b="0" i="0" u="none" strike="noStrike" baseline="0" dirty="0">
                          <a:solidFill>
                            <a:schemeClr val="tx1"/>
                          </a:solidFill>
                          <a:effectLst/>
                          <a:latin typeface="Arial Narrow" panose="020B0606020202030204" pitchFamily="34" charset="0"/>
                          <a:cs typeface="Arial" panose="020B0604020202020204" pitchFamily="34" charset="0"/>
                        </a:rPr>
                        <a:t> 100</a:t>
                      </a:r>
                      <a:r>
                        <a:rPr lang="en-US" sz="1300" b="0" i="0" u="none" strike="noStrike" dirty="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WC: (20/22)</a:t>
                      </a:r>
                      <a:r>
                        <a:rPr lang="en-US" sz="1300" b="0" i="0" u="none" strike="noStrike" baseline="0" dirty="0">
                          <a:solidFill>
                            <a:schemeClr val="tx1"/>
                          </a:solidFill>
                          <a:effectLst/>
                          <a:latin typeface="Arial Narrow" panose="020B0606020202030204" pitchFamily="34" charset="0"/>
                          <a:cs typeface="Arial" panose="020B0604020202020204" pitchFamily="34" charset="0"/>
                        </a:rPr>
                        <a:t> 90.91</a:t>
                      </a:r>
                      <a:r>
                        <a:rPr lang="en-US" sz="1300" b="0" i="0" u="none" strike="noStrike" dirty="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GP: (10/10)</a:t>
                      </a:r>
                      <a:r>
                        <a:rPr lang="en-US" sz="1300" b="0" i="0" u="none" strike="noStrike" baseline="0" dirty="0">
                          <a:solidFill>
                            <a:schemeClr val="tx1"/>
                          </a:solidFill>
                          <a:effectLst/>
                          <a:latin typeface="Arial Narrow" panose="020B0606020202030204" pitchFamily="34" charset="0"/>
                          <a:cs typeface="Arial" panose="020B0604020202020204" pitchFamily="34" charset="0"/>
                        </a:rPr>
                        <a:t> 100</a:t>
                      </a:r>
                      <a:r>
                        <a:rPr lang="en-US" sz="1300" b="0" i="0" u="none" strike="noStrike" dirty="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EC: (29/30) 96.67%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6.47%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300" b="0" i="0" u="none" strike="noStrike" kern="1200" baseline="0" dirty="0">
                          <a:solidFill>
                            <a:srgbClr val="000000"/>
                          </a:solidFill>
                          <a:effectLst/>
                          <a:latin typeface="Arial Narrow" panose="020B0606020202030204" pitchFamily="34" charset="0"/>
                          <a:ea typeface="+mn-ea"/>
                          <a:cs typeface="Arial" panose="020B0604020202020204" pitchFamily="34" charset="0"/>
                        </a:rPr>
                        <a:t>Effective  monitoring of initiated patients through Direct Observed Treatment System (DOTS)</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a:solidFill>
                            <a:schemeClr val="tx1"/>
                          </a:solidFill>
                          <a:effectLst/>
                          <a:latin typeface="Arial Narrow" panose="020B0606020202030204" pitchFamily="34" charset="0"/>
                          <a:ea typeface="+mn-ea"/>
                          <a:cs typeface="+mn-cs"/>
                        </a:rPr>
                        <a:t>n/a</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itle 3"/>
          <p:cNvSpPr>
            <a:spLocks noGrp="1"/>
          </p:cNvSpPr>
          <p:nvPr>
            <p:ph type="title" idx="4294967295"/>
          </p:nvPr>
        </p:nvSpPr>
        <p:spPr>
          <a:xfrm>
            <a:off x="0" y="0"/>
            <a:ext cx="9144000" cy="968188"/>
          </a:xfrm>
          <a:prstGeom prst="rect">
            <a:avLst/>
          </a:prstGeom>
        </p:spPr>
        <p:txBody>
          <a:bodyPr anchor="ctr"/>
          <a:lstStyle/>
          <a:p>
            <a:pPr algn="ctr">
              <a:lnSpc>
                <a:spcPct val="110000"/>
              </a:lnSpc>
            </a:pPr>
            <a:r>
              <a:rPr lang="en-US" sz="3000" kern="1200" dirty="0">
                <a:solidFill>
                  <a:schemeClr val="bg1"/>
                </a:solidFill>
                <a:latin typeface="Arial Black" panose="020B0A04020102020204" pitchFamily="34" charset="0"/>
              </a:rPr>
              <a:t>PROGRAMME 4: CARE</a:t>
            </a:r>
            <a:br>
              <a:rPr lang="en-US" sz="3000" kern="1200"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HEALTH AND HYGIENE SERVICES </a:t>
            </a:r>
            <a:r>
              <a:rPr lang="en-US" kern="1200" dirty="0">
                <a:solidFill>
                  <a:schemeClr val="bg1"/>
                </a:solidFill>
                <a:latin typeface="Arial Black" panose="020B0A04020102020204" pitchFamily="34" charset="0"/>
              </a:rPr>
              <a:t>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373306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7547" y="1103034"/>
          <a:ext cx="8532421" cy="4927599"/>
        </p:xfrm>
        <a:graphic>
          <a:graphicData uri="http://schemas.openxmlformats.org/drawingml/2006/table">
            <a:tbl>
              <a:tblPr firstRow="1" bandRow="1">
                <a:tableStyleId>{5C22544A-7EE6-4342-B048-85BDC9FD1C3A}</a:tableStyleId>
              </a:tblPr>
              <a:tblGrid>
                <a:gridCol w="1139912">
                  <a:extLst>
                    <a:ext uri="{9D8B030D-6E8A-4147-A177-3AD203B41FA5}">
                      <a16:colId xmlns:a16="http://schemas.microsoft.com/office/drawing/2014/main" val="20000"/>
                    </a:ext>
                  </a:extLst>
                </a:gridCol>
                <a:gridCol w="1267708">
                  <a:extLst>
                    <a:ext uri="{9D8B030D-6E8A-4147-A177-3AD203B41FA5}">
                      <a16:colId xmlns:a16="http://schemas.microsoft.com/office/drawing/2014/main" val="20001"/>
                    </a:ext>
                  </a:extLst>
                </a:gridCol>
                <a:gridCol w="2014528">
                  <a:extLst>
                    <a:ext uri="{9D8B030D-6E8A-4147-A177-3AD203B41FA5}">
                      <a16:colId xmlns:a16="http://schemas.microsoft.com/office/drawing/2014/main" val="20002"/>
                    </a:ext>
                  </a:extLst>
                </a:gridCol>
                <a:gridCol w="1506281">
                  <a:extLst>
                    <a:ext uri="{9D8B030D-6E8A-4147-A177-3AD203B41FA5}">
                      <a16:colId xmlns:a16="http://schemas.microsoft.com/office/drawing/2014/main" val="20003"/>
                    </a:ext>
                  </a:extLst>
                </a:gridCol>
                <a:gridCol w="1073957">
                  <a:extLst>
                    <a:ext uri="{9D8B030D-6E8A-4147-A177-3AD203B41FA5}">
                      <a16:colId xmlns:a16="http://schemas.microsoft.com/office/drawing/2014/main" val="20004"/>
                    </a:ext>
                  </a:extLst>
                </a:gridCol>
                <a:gridCol w="1530035">
                  <a:extLst>
                    <a:ext uri="{9D8B030D-6E8A-4147-A177-3AD203B41FA5}">
                      <a16:colId xmlns:a16="http://schemas.microsoft.com/office/drawing/2014/main" val="20005"/>
                    </a:ext>
                  </a:extLst>
                </a:gridCol>
              </a:tblGrid>
              <a:tr h="946149">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809114">
                <a:tc>
                  <a:txBody>
                    <a:bodyPr/>
                    <a:lstStyle/>
                    <a:p>
                      <a:pPr marL="0" algn="l" defTabSz="914331" rtl="0" eaLnBrk="1" fontAlgn="t" latinLnBrk="0" hangingPunct="1"/>
                      <a:r>
                        <a:rPr lang="en-US" sz="1300" b="1" i="0" u="none" strike="noStrike" kern="1200" dirty="0">
                          <a:solidFill>
                            <a:schemeClr val="tx1"/>
                          </a:solidFill>
                          <a:effectLst/>
                          <a:latin typeface="Arial Narrow" panose="020B0606020202030204" pitchFamily="34" charset="0"/>
                          <a:ea typeface="+mn-ea"/>
                          <a:cs typeface="Arial" panose="020B0604020202020204" pitchFamily="34" charset="0"/>
                        </a:rPr>
                        <a:t>Percentage of inmates screened for diabetes</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22.50%</a:t>
                      </a: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kern="1200" dirty="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endParaRP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kern="1200" dirty="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endParaRPr>
                    </a:p>
                    <a:p>
                      <a:pPr algn="l" fontAlgn="t"/>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LMN:  22.50%</a:t>
                      </a:r>
                    </a:p>
                    <a:p>
                      <a:pPr algn="l" fontAlgn="t"/>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FSNC:22.50%</a:t>
                      </a:r>
                    </a:p>
                    <a:p>
                      <a:pPr algn="l" fontAlgn="t"/>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KZN: 22.50%</a:t>
                      </a:r>
                    </a:p>
                    <a:p>
                      <a:pPr algn="l" fontAlgn="t"/>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WC: 22.50%</a:t>
                      </a:r>
                    </a:p>
                    <a:p>
                      <a:pPr algn="l" fontAlgn="t"/>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GP: 22.50%</a:t>
                      </a:r>
                    </a:p>
                    <a:p>
                      <a:pPr algn="l" fontAlgn="t"/>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EC: 22.50%</a:t>
                      </a: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kern="1200" dirty="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Narrow" panose="020B0606020202030204" pitchFamily="34" charset="0"/>
                          <a:cs typeface="Arial" panose="020B0604020202020204" pitchFamily="34" charset="0"/>
                        </a:rPr>
                        <a:t>55.75%</a:t>
                      </a:r>
                    </a:p>
                    <a:p>
                      <a:pPr algn="l" fontAlgn="t"/>
                      <a:r>
                        <a:rPr lang="en-US" sz="1300" b="0" i="0" u="none" strike="noStrike" dirty="0">
                          <a:solidFill>
                            <a:srgbClr val="000000"/>
                          </a:solidFill>
                          <a:effectLst/>
                          <a:latin typeface="Arial Narrow" panose="020B0606020202030204" pitchFamily="34" charset="0"/>
                          <a:cs typeface="Arial" panose="020B0604020202020204" pitchFamily="34" charset="0"/>
                        </a:rPr>
                        <a:t>(</a:t>
                      </a:r>
                      <a:r>
                        <a:rPr lang="en-US" sz="1300" b="0" i="0" u="none" strike="noStrike" baseline="0" dirty="0">
                          <a:solidFill>
                            <a:srgbClr val="000000"/>
                          </a:solidFill>
                          <a:effectLst/>
                          <a:latin typeface="Arial Narrow" panose="020B0606020202030204" pitchFamily="34" charset="0"/>
                          <a:cs typeface="Arial" panose="020B0604020202020204" pitchFamily="34" charset="0"/>
                        </a:rPr>
                        <a:t>15 015/26 992</a:t>
                      </a:r>
                      <a:r>
                        <a:rPr lang="en-US" sz="1300" b="0" i="0" u="none" strike="noStrike" dirty="0">
                          <a:solidFill>
                            <a:srgbClr val="000000"/>
                          </a:solidFill>
                          <a:effectLst/>
                          <a:latin typeface="Arial Narrow" panose="020B0606020202030204" pitchFamily="34" charset="0"/>
                          <a:cs typeface="Arial" panose="020B0604020202020204" pitchFamily="34" charset="0"/>
                        </a:rPr>
                        <a:t>)</a:t>
                      </a:r>
                    </a:p>
                    <a:p>
                      <a:pPr algn="l" fontAlgn="t"/>
                      <a:endParaRPr lang="en-US" sz="1300" b="1" i="0" u="none" strike="noStrike" dirty="0">
                        <a:solidFill>
                          <a:srgbClr val="000000"/>
                        </a:solidFill>
                        <a:effectLst/>
                        <a:latin typeface="Arial Narrow" panose="020B0606020202030204" pitchFamily="34" charset="0"/>
                        <a:cs typeface="Arial" panose="020B0604020202020204" pitchFamily="34" charset="0"/>
                      </a:endParaRPr>
                    </a:p>
                    <a:p>
                      <a:pPr algn="l" fontAlgn="t"/>
                      <a:r>
                        <a:rPr lang="en-US" sz="1300" b="0" i="0" u="none" strike="noStrike" dirty="0">
                          <a:solidFill>
                            <a:srgbClr val="000000"/>
                          </a:solidFill>
                          <a:effectLst/>
                          <a:latin typeface="Arial Narrow" panose="020B0606020202030204" pitchFamily="34" charset="0"/>
                          <a:cs typeface="Arial" panose="020B0604020202020204" pitchFamily="34" charset="0"/>
                        </a:rPr>
                        <a:t>LMN: ( 4</a:t>
                      </a:r>
                      <a:r>
                        <a:rPr lang="en-US" sz="1300" b="0" i="0" u="none" strike="noStrike" baseline="0" dirty="0">
                          <a:solidFill>
                            <a:srgbClr val="000000"/>
                          </a:solidFill>
                          <a:effectLst/>
                          <a:latin typeface="Arial Narrow" panose="020B0606020202030204" pitchFamily="34" charset="0"/>
                          <a:cs typeface="Arial" panose="020B0604020202020204" pitchFamily="34" charset="0"/>
                        </a:rPr>
                        <a:t>2 970/4 037)</a:t>
                      </a:r>
                      <a:r>
                        <a:rPr lang="en-US" sz="1300" b="0" i="0" u="none" strike="noStrike" dirty="0">
                          <a:solidFill>
                            <a:srgbClr val="000000"/>
                          </a:solidFill>
                          <a:effectLst/>
                          <a:latin typeface="Arial Narrow" panose="020B0606020202030204" pitchFamily="34" charset="0"/>
                          <a:cs typeface="Arial" panose="020B0604020202020204" pitchFamily="34" charset="0"/>
                        </a:rPr>
                        <a:t> 73.57%</a:t>
                      </a:r>
                    </a:p>
                    <a:p>
                      <a:pPr algn="l" fontAlgn="t"/>
                      <a:r>
                        <a:rPr lang="en-US" sz="1300" b="0" i="0" u="none" strike="noStrike" dirty="0">
                          <a:solidFill>
                            <a:srgbClr val="000000"/>
                          </a:solidFill>
                          <a:effectLst/>
                          <a:latin typeface="Arial Narrow" panose="020B0606020202030204" pitchFamily="34" charset="0"/>
                          <a:cs typeface="Arial" panose="020B0604020202020204" pitchFamily="34" charset="0"/>
                        </a:rPr>
                        <a:t>FSNC:(</a:t>
                      </a:r>
                      <a:r>
                        <a:rPr lang="en-US" sz="1300" b="0" i="0" u="none" strike="noStrike" baseline="0" dirty="0">
                          <a:solidFill>
                            <a:srgbClr val="000000"/>
                          </a:solidFill>
                          <a:effectLst/>
                          <a:latin typeface="Arial Narrow" panose="020B0606020202030204" pitchFamily="34" charset="0"/>
                          <a:cs typeface="Arial" panose="020B0604020202020204" pitchFamily="34" charset="0"/>
                        </a:rPr>
                        <a:t> 1 584/4 226</a:t>
                      </a:r>
                      <a:r>
                        <a:rPr lang="en-US" sz="1300" b="0" i="0" u="none" strike="noStrike" dirty="0">
                          <a:solidFill>
                            <a:srgbClr val="000000"/>
                          </a:solidFill>
                          <a:effectLst/>
                          <a:latin typeface="Arial Narrow" panose="020B0606020202030204" pitchFamily="34" charset="0"/>
                          <a:cs typeface="Arial" panose="020B0604020202020204" pitchFamily="34" charset="0"/>
                        </a:rPr>
                        <a:t>) 37.48%</a:t>
                      </a:r>
                    </a:p>
                    <a:p>
                      <a:pPr algn="l" fontAlgn="t"/>
                      <a:r>
                        <a:rPr lang="en-US" sz="1300" b="0" i="0" u="none" strike="noStrike" dirty="0">
                          <a:solidFill>
                            <a:srgbClr val="000000"/>
                          </a:solidFill>
                          <a:effectLst/>
                          <a:latin typeface="Arial Narrow" panose="020B0606020202030204" pitchFamily="34" charset="0"/>
                          <a:cs typeface="Arial" panose="020B0604020202020204" pitchFamily="34" charset="0"/>
                        </a:rPr>
                        <a:t>KZN: (1</a:t>
                      </a:r>
                      <a:r>
                        <a:rPr lang="en-US" sz="1300" b="0" i="0" u="none" strike="noStrike" baseline="0" dirty="0">
                          <a:solidFill>
                            <a:srgbClr val="000000"/>
                          </a:solidFill>
                          <a:effectLst/>
                          <a:latin typeface="Arial Narrow" panose="020B0606020202030204" pitchFamily="34" charset="0"/>
                          <a:cs typeface="Arial" panose="020B0604020202020204" pitchFamily="34" charset="0"/>
                        </a:rPr>
                        <a:t> 864/4 821</a:t>
                      </a:r>
                      <a:r>
                        <a:rPr lang="en-US" sz="1300" b="0" i="0" u="none" strike="noStrike" dirty="0">
                          <a:solidFill>
                            <a:srgbClr val="000000"/>
                          </a:solidFill>
                          <a:effectLst/>
                          <a:latin typeface="Arial Narrow" panose="020B0606020202030204" pitchFamily="34" charset="0"/>
                          <a:cs typeface="Arial" panose="020B0604020202020204" pitchFamily="34" charset="0"/>
                        </a:rPr>
                        <a:t>) 38.67%</a:t>
                      </a:r>
                    </a:p>
                    <a:p>
                      <a:pPr algn="l" fontAlgn="t"/>
                      <a:r>
                        <a:rPr lang="en-US" sz="1300" b="0" i="0" u="none" strike="noStrike" dirty="0">
                          <a:solidFill>
                            <a:schemeClr val="tx1"/>
                          </a:solidFill>
                          <a:effectLst/>
                          <a:latin typeface="Arial Narrow" panose="020B0606020202030204" pitchFamily="34" charset="0"/>
                          <a:cs typeface="Arial" panose="020B0604020202020204" pitchFamily="34" charset="0"/>
                        </a:rPr>
                        <a:t>WC: (502/2</a:t>
                      </a:r>
                      <a:r>
                        <a:rPr lang="en-US" sz="1300" b="0" i="0" u="none" strike="noStrike" baseline="0" dirty="0">
                          <a:solidFill>
                            <a:schemeClr val="tx1"/>
                          </a:solidFill>
                          <a:effectLst/>
                          <a:latin typeface="Arial Narrow" panose="020B0606020202030204" pitchFamily="34" charset="0"/>
                          <a:cs typeface="Arial" panose="020B0604020202020204" pitchFamily="34" charset="0"/>
                        </a:rPr>
                        <a:t> 829</a:t>
                      </a:r>
                      <a:r>
                        <a:rPr lang="en-US" sz="1300" b="0" i="0" u="none" strike="noStrike" dirty="0">
                          <a:solidFill>
                            <a:schemeClr val="tx1"/>
                          </a:solidFill>
                          <a:effectLst/>
                          <a:latin typeface="Arial Narrow" panose="020B0606020202030204" pitchFamily="34" charset="0"/>
                          <a:cs typeface="Arial" panose="020B0604020202020204" pitchFamily="34" charset="0"/>
                        </a:rPr>
                        <a:t>) 17.75%</a:t>
                      </a:r>
                    </a:p>
                    <a:p>
                      <a:pPr algn="l" fontAlgn="t"/>
                      <a:r>
                        <a:rPr lang="en-US" sz="1300" b="0" i="0" u="none" strike="noStrike" dirty="0">
                          <a:solidFill>
                            <a:schemeClr val="tx1"/>
                          </a:solidFill>
                          <a:effectLst/>
                          <a:latin typeface="Arial Narrow" panose="020B0606020202030204" pitchFamily="34" charset="0"/>
                          <a:cs typeface="Arial" panose="020B0604020202020204" pitchFamily="34" charset="0"/>
                        </a:rPr>
                        <a:t>GP: (</a:t>
                      </a:r>
                      <a:r>
                        <a:rPr lang="en-US" sz="1300" b="0" i="0" u="none" strike="noStrike" baseline="0" dirty="0">
                          <a:solidFill>
                            <a:schemeClr val="tx1"/>
                          </a:solidFill>
                          <a:effectLst/>
                          <a:latin typeface="Arial Narrow" panose="020B0606020202030204" pitchFamily="34" charset="0"/>
                          <a:cs typeface="Arial" panose="020B0604020202020204" pitchFamily="34" charset="0"/>
                        </a:rPr>
                        <a:t> 7 280/7 345</a:t>
                      </a:r>
                      <a:r>
                        <a:rPr lang="en-US" sz="1300" b="0" i="0" u="none" strike="noStrike" dirty="0">
                          <a:solidFill>
                            <a:schemeClr val="tx1"/>
                          </a:solidFill>
                          <a:effectLst/>
                          <a:latin typeface="Arial Narrow" panose="020B0606020202030204" pitchFamily="34" charset="0"/>
                          <a:cs typeface="Arial" panose="020B0604020202020204" pitchFamily="34" charset="0"/>
                        </a:rPr>
                        <a:t>) 99.12%</a:t>
                      </a:r>
                    </a:p>
                    <a:p>
                      <a:pPr algn="l" fontAlgn="t"/>
                      <a:r>
                        <a:rPr lang="en-US" sz="1300" b="0" i="0" u="none" strike="noStrike" dirty="0">
                          <a:solidFill>
                            <a:schemeClr val="tx1"/>
                          </a:solidFill>
                          <a:effectLst/>
                          <a:latin typeface="Arial Narrow" panose="020B0606020202030204" pitchFamily="34" charset="0"/>
                          <a:cs typeface="Arial" panose="020B0604020202020204" pitchFamily="34" charset="0"/>
                        </a:rPr>
                        <a:t>EC: (2</a:t>
                      </a:r>
                      <a:r>
                        <a:rPr lang="en-US" sz="1300" b="0" i="0" u="none" strike="noStrike" baseline="0" dirty="0">
                          <a:solidFill>
                            <a:schemeClr val="tx1"/>
                          </a:solidFill>
                          <a:effectLst/>
                          <a:latin typeface="Arial Narrow" panose="020B0606020202030204" pitchFamily="34" charset="0"/>
                          <a:cs typeface="Arial" panose="020B0604020202020204" pitchFamily="34" charset="0"/>
                        </a:rPr>
                        <a:t>815/3 735</a:t>
                      </a:r>
                      <a:r>
                        <a:rPr lang="en-US" sz="1300" b="0" i="0" u="none" strike="noStrike" dirty="0">
                          <a:solidFill>
                            <a:schemeClr val="tx1"/>
                          </a:solidFill>
                          <a:effectLst/>
                          <a:latin typeface="Arial Narrow" panose="020B0606020202030204" pitchFamily="34" charset="0"/>
                          <a:cs typeface="Arial" panose="020B0604020202020204" pitchFamily="34" charset="0"/>
                        </a:rPr>
                        <a:t>) 21.82%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algn="l" fontAlgn="t"/>
                      <a:r>
                        <a:rPr lang="en-US" sz="1300" b="1" i="0" u="none" strike="noStrike" dirty="0">
                          <a:solidFill>
                            <a:schemeClr val="tx1"/>
                          </a:solidFill>
                          <a:effectLst/>
                          <a:latin typeface="Arial Narrow" panose="020B0606020202030204" pitchFamily="34" charset="0"/>
                          <a:cs typeface="Arial" panose="020B0604020202020204" pitchFamily="34" charset="0"/>
                        </a:rPr>
                        <a:t>33.25%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300" b="0" i="0" u="none" strike="noStrike" dirty="0">
                          <a:solidFill>
                            <a:srgbClr val="000000"/>
                          </a:solidFill>
                          <a:effectLst/>
                          <a:latin typeface="Arial Narrow" panose="020B0606020202030204" pitchFamily="34" charset="0"/>
                          <a:cs typeface="Arial" panose="020B0604020202020204" pitchFamily="34" charset="0"/>
                        </a:rPr>
                        <a:t>Inmates  were offered screening during admission and  PHC consultation.</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ZA" sz="1300" b="0" i="0" u="none" strike="noStrike" kern="1200" dirty="0">
                          <a:solidFill>
                            <a:schemeClr val="tx1"/>
                          </a:solidFill>
                          <a:effectLst/>
                          <a:latin typeface="Arial Narrow" panose="020B0606020202030204" pitchFamily="34" charset="0"/>
                          <a:ea typeface="+mn-ea"/>
                          <a:cs typeface="+mn-cs"/>
                        </a:rPr>
                        <a:t>n/a</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44644">
                <a:tc>
                  <a:txBody>
                    <a:bodyPr/>
                    <a:lstStyle/>
                    <a:p>
                      <a:pPr algn="l" fontAlgn="t"/>
                      <a:r>
                        <a:rPr lang="en-US" sz="1300" b="1" i="0" u="none" strike="noStrike" kern="1200" dirty="0">
                          <a:solidFill>
                            <a:schemeClr val="tx1"/>
                          </a:solidFill>
                          <a:effectLst/>
                          <a:latin typeface="Arial Narrow" panose="020B0606020202030204" pitchFamily="34" charset="0"/>
                          <a:ea typeface="+mn-ea"/>
                          <a:cs typeface="Arial" panose="020B0604020202020204" pitchFamily="34" charset="0"/>
                        </a:rPr>
                        <a:t>Percentage of inmates screened for hypertension</a:t>
                      </a:r>
                    </a:p>
                    <a:p>
                      <a:pPr algn="l" fontAlgn="t"/>
                      <a:r>
                        <a:rPr lang="en-US" sz="1300" b="1" i="0" u="none" strike="noStrike" kern="1200" dirty="0">
                          <a:solidFill>
                            <a:srgbClr val="000000"/>
                          </a:solidFill>
                          <a:effectLst/>
                          <a:latin typeface="Arial Narrow" panose="020B0606020202030204" pitchFamily="34" charset="0"/>
                          <a:ea typeface="+mn-ea"/>
                          <a:cs typeface="Arial" panose="020B0604020202020204" pitchFamily="34" charset="0"/>
                        </a:rPr>
                        <a:t/>
                      </a:r>
                      <a:br>
                        <a:rPr lang="en-US" sz="1300" b="1" i="0" u="none" strike="noStrike" kern="1200" dirty="0">
                          <a:solidFill>
                            <a:srgbClr val="000000"/>
                          </a:solidFill>
                          <a:effectLst/>
                          <a:latin typeface="Arial Narrow" panose="020B0606020202030204" pitchFamily="34" charset="0"/>
                          <a:ea typeface="+mn-ea"/>
                          <a:cs typeface="Arial" panose="020B0604020202020204" pitchFamily="34" charset="0"/>
                        </a:rPr>
                      </a:br>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
                      </a:r>
                      <a:b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br>
                      <a:endPar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22.50%</a:t>
                      </a: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kern="1200" dirty="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endParaRP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kern="1200" dirty="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endParaRPr>
                    </a:p>
                    <a:p>
                      <a:pPr algn="l" fontAlgn="t"/>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LMN:  22.50%</a:t>
                      </a:r>
                    </a:p>
                    <a:p>
                      <a:pPr algn="l" fontAlgn="t"/>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FSNC:22.50%</a:t>
                      </a:r>
                    </a:p>
                    <a:p>
                      <a:pPr algn="l" fontAlgn="t"/>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KZN: 22.50%</a:t>
                      </a:r>
                    </a:p>
                    <a:p>
                      <a:pPr algn="l" fontAlgn="t"/>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WC: 22.50%</a:t>
                      </a:r>
                    </a:p>
                    <a:p>
                      <a:pPr algn="l" fontAlgn="t"/>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GP: 22.50%</a:t>
                      </a:r>
                    </a:p>
                    <a:p>
                      <a:pPr algn="l" fontAlgn="t"/>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EC: 22.50%</a:t>
                      </a: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kern="1200" dirty="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a:solidFill>
                            <a:schemeClr val="tx1"/>
                          </a:solidFill>
                          <a:effectLst/>
                          <a:latin typeface="Arial Narrow" panose="020B0606020202030204" pitchFamily="34" charset="0"/>
                          <a:cs typeface="Arial" panose="020B0604020202020204" pitchFamily="34" charset="0"/>
                        </a:rPr>
                        <a:t>67.60%</a:t>
                      </a: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Narrow" panose="020B0606020202030204" pitchFamily="34" charset="0"/>
                          <a:cs typeface="Arial" panose="020B0604020202020204" pitchFamily="34" charset="0"/>
                        </a:rPr>
                        <a:t>(</a:t>
                      </a:r>
                      <a:r>
                        <a:rPr lang="en-US" sz="1300" b="0" i="0" u="none" strike="noStrike" baseline="0" dirty="0">
                          <a:solidFill>
                            <a:srgbClr val="000000"/>
                          </a:solidFill>
                          <a:effectLst/>
                          <a:latin typeface="Arial Narrow" panose="020B0606020202030204" pitchFamily="34" charset="0"/>
                          <a:cs typeface="Arial" panose="020B0604020202020204" pitchFamily="34" charset="0"/>
                        </a:rPr>
                        <a:t>18 247/26 992)</a:t>
                      </a:r>
                      <a:endParaRPr lang="en-US" sz="1300" b="0" i="0" u="none" strike="noStrike" dirty="0">
                        <a:solidFill>
                          <a:srgbClr val="000000"/>
                        </a:solidFill>
                        <a:effectLst/>
                        <a:latin typeface="Arial Narrow" panose="020B0606020202030204" pitchFamily="34" charset="0"/>
                        <a:cs typeface="Arial" panose="020B060402020202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dirty="0">
                        <a:solidFill>
                          <a:srgbClr val="000000"/>
                        </a:solidFill>
                        <a:effectLst/>
                        <a:latin typeface="Arial Narrow" panose="020B0606020202030204" pitchFamily="34" charset="0"/>
                        <a:cs typeface="Arial" panose="020B060402020202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LMN: ( 3</a:t>
                      </a:r>
                      <a:r>
                        <a:rPr lang="en-US" sz="1300" b="0" i="0" u="none" strike="noStrike" baseline="0" dirty="0">
                          <a:solidFill>
                            <a:schemeClr val="tx1"/>
                          </a:solidFill>
                          <a:effectLst/>
                          <a:latin typeface="Arial Narrow" panose="020B0606020202030204" pitchFamily="34" charset="0"/>
                          <a:cs typeface="Arial" panose="020B0604020202020204" pitchFamily="34" charset="0"/>
                        </a:rPr>
                        <a:t> 152/4 037</a:t>
                      </a:r>
                      <a:r>
                        <a:rPr lang="en-US" sz="1300" b="0" i="0" u="none" strike="noStrike" dirty="0">
                          <a:solidFill>
                            <a:schemeClr val="tx1"/>
                          </a:solidFill>
                          <a:effectLst/>
                          <a:latin typeface="Arial Narrow" panose="020B0606020202030204" pitchFamily="34" charset="0"/>
                          <a:cs typeface="Arial" panose="020B0604020202020204" pitchFamily="34" charset="0"/>
                        </a:rPr>
                        <a:t>) 78.08</a:t>
                      </a:r>
                      <a:r>
                        <a:rPr lang="en-US" sz="1300" b="0" i="0" u="none" strike="noStrike" baseline="0" dirty="0">
                          <a:solidFill>
                            <a:schemeClr val="tx1"/>
                          </a:solidFill>
                          <a:effectLst/>
                          <a:latin typeface="Arial Narrow" panose="020B0606020202030204" pitchFamily="34" charset="0"/>
                          <a:cs typeface="Arial" panose="020B0604020202020204" pitchFamily="34" charset="0"/>
                        </a:rPr>
                        <a:t> </a:t>
                      </a:r>
                      <a:r>
                        <a:rPr lang="en-US" sz="1300" b="0" i="0" u="none" strike="noStrike" dirty="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FSNC: (</a:t>
                      </a:r>
                      <a:r>
                        <a:rPr lang="en-US" sz="1300" b="0" i="0" u="none" strike="noStrike" baseline="0" dirty="0">
                          <a:solidFill>
                            <a:schemeClr val="tx1"/>
                          </a:solidFill>
                          <a:effectLst/>
                          <a:latin typeface="Arial Narrow" panose="020B0606020202030204" pitchFamily="34" charset="0"/>
                          <a:cs typeface="Arial" panose="020B0604020202020204" pitchFamily="34" charset="0"/>
                        </a:rPr>
                        <a:t> 2 372/4 226</a:t>
                      </a:r>
                      <a:r>
                        <a:rPr lang="en-US" sz="1300" b="0" i="0" u="none" strike="noStrike" dirty="0">
                          <a:solidFill>
                            <a:schemeClr val="tx1"/>
                          </a:solidFill>
                          <a:effectLst/>
                          <a:latin typeface="Arial Narrow" panose="020B0606020202030204" pitchFamily="34" charset="0"/>
                          <a:cs typeface="Arial" panose="020B0604020202020204" pitchFamily="34" charset="0"/>
                        </a:rPr>
                        <a:t>)</a:t>
                      </a:r>
                      <a:r>
                        <a:rPr lang="en-US" sz="1300" b="0" i="0" u="none" strike="noStrike" baseline="0" dirty="0">
                          <a:solidFill>
                            <a:schemeClr val="tx1"/>
                          </a:solidFill>
                          <a:effectLst/>
                          <a:latin typeface="Arial Narrow" panose="020B0606020202030204" pitchFamily="34" charset="0"/>
                          <a:cs typeface="Arial" panose="020B0604020202020204" pitchFamily="34" charset="0"/>
                        </a:rPr>
                        <a:t> 56.13</a:t>
                      </a:r>
                      <a:r>
                        <a:rPr lang="en-US" sz="1300" b="0" i="0" u="none" strike="noStrike" dirty="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KZN: (2</a:t>
                      </a:r>
                      <a:r>
                        <a:rPr lang="en-US" sz="1300" b="0" i="0" u="none" strike="noStrike" baseline="0" dirty="0">
                          <a:solidFill>
                            <a:schemeClr val="tx1"/>
                          </a:solidFill>
                          <a:effectLst/>
                          <a:latin typeface="Arial Narrow" panose="020B0606020202030204" pitchFamily="34" charset="0"/>
                          <a:cs typeface="Arial" panose="020B0604020202020204" pitchFamily="34" charset="0"/>
                        </a:rPr>
                        <a:t> 768/4 821</a:t>
                      </a:r>
                      <a:r>
                        <a:rPr lang="en-US" sz="1300" b="0" i="0" u="none" strike="noStrike" dirty="0">
                          <a:solidFill>
                            <a:schemeClr val="tx1"/>
                          </a:solidFill>
                          <a:effectLst/>
                          <a:latin typeface="Arial Narrow" panose="020B0606020202030204" pitchFamily="34" charset="0"/>
                          <a:cs typeface="Arial" panose="020B0604020202020204" pitchFamily="34" charset="0"/>
                        </a:rPr>
                        <a:t>)</a:t>
                      </a:r>
                      <a:r>
                        <a:rPr lang="en-US" sz="1300" b="0" i="0" u="none" strike="noStrike" baseline="0" dirty="0">
                          <a:solidFill>
                            <a:schemeClr val="tx1"/>
                          </a:solidFill>
                          <a:effectLst/>
                          <a:latin typeface="Arial Narrow" panose="020B0606020202030204" pitchFamily="34" charset="0"/>
                          <a:cs typeface="Arial" panose="020B0604020202020204" pitchFamily="34" charset="0"/>
                        </a:rPr>
                        <a:t> 57.42</a:t>
                      </a:r>
                      <a:r>
                        <a:rPr lang="en-US" sz="1300" b="0" i="0" u="none" strike="noStrike" dirty="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WC: (757/2</a:t>
                      </a:r>
                      <a:r>
                        <a:rPr lang="en-US" sz="1300" b="0" i="0" u="none" strike="noStrike" baseline="0" dirty="0">
                          <a:solidFill>
                            <a:schemeClr val="tx1"/>
                          </a:solidFill>
                          <a:effectLst/>
                          <a:latin typeface="Arial Narrow" panose="020B0606020202030204" pitchFamily="34" charset="0"/>
                          <a:cs typeface="Arial" panose="020B0604020202020204" pitchFamily="34" charset="0"/>
                        </a:rPr>
                        <a:t> 829</a:t>
                      </a:r>
                      <a:r>
                        <a:rPr lang="en-US" sz="1300" b="0" i="0" u="none" strike="noStrike" dirty="0">
                          <a:solidFill>
                            <a:schemeClr val="tx1"/>
                          </a:solidFill>
                          <a:effectLst/>
                          <a:latin typeface="Arial Narrow" panose="020B0606020202030204" pitchFamily="34" charset="0"/>
                          <a:cs typeface="Arial" panose="020B0604020202020204" pitchFamily="34" charset="0"/>
                        </a:rPr>
                        <a:t>)</a:t>
                      </a:r>
                      <a:r>
                        <a:rPr lang="en-US" sz="1300" b="0" i="0" u="none" strike="noStrike" baseline="0" dirty="0">
                          <a:solidFill>
                            <a:schemeClr val="tx1"/>
                          </a:solidFill>
                          <a:effectLst/>
                          <a:latin typeface="Arial Narrow" panose="020B0606020202030204" pitchFamily="34" charset="0"/>
                          <a:cs typeface="Arial" panose="020B0604020202020204" pitchFamily="34" charset="0"/>
                        </a:rPr>
                        <a:t> 26.76</a:t>
                      </a:r>
                      <a:r>
                        <a:rPr lang="en-US" sz="1300" b="0" i="0" u="none" strike="noStrike" dirty="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GP: (7</a:t>
                      </a:r>
                      <a:r>
                        <a:rPr lang="en-US" sz="1300" b="0" i="0" u="none" strike="noStrike" baseline="0" dirty="0">
                          <a:solidFill>
                            <a:schemeClr val="tx1"/>
                          </a:solidFill>
                          <a:effectLst/>
                          <a:latin typeface="Arial Narrow" panose="020B0606020202030204" pitchFamily="34" charset="0"/>
                          <a:cs typeface="Arial" panose="020B0604020202020204" pitchFamily="34" charset="0"/>
                        </a:rPr>
                        <a:t> 716/7 345</a:t>
                      </a:r>
                      <a:r>
                        <a:rPr lang="en-US" sz="1300" b="0" i="0" u="none" strike="noStrike" dirty="0">
                          <a:solidFill>
                            <a:schemeClr val="tx1"/>
                          </a:solidFill>
                          <a:effectLst/>
                          <a:latin typeface="Arial Narrow" panose="020B0606020202030204" pitchFamily="34" charset="0"/>
                          <a:cs typeface="Arial" panose="020B0604020202020204" pitchFamily="34" charset="0"/>
                        </a:rPr>
                        <a:t>)</a:t>
                      </a:r>
                      <a:r>
                        <a:rPr lang="en-US" sz="1300" b="0" i="0" u="none" strike="noStrike" baseline="0" dirty="0">
                          <a:solidFill>
                            <a:schemeClr val="tx1"/>
                          </a:solidFill>
                          <a:effectLst/>
                          <a:latin typeface="Arial Narrow" panose="020B0606020202030204" pitchFamily="34" charset="0"/>
                          <a:cs typeface="Arial" panose="020B0604020202020204" pitchFamily="34" charset="0"/>
                        </a:rPr>
                        <a:t> 105.05</a:t>
                      </a:r>
                      <a:r>
                        <a:rPr lang="en-US" sz="1300" b="0" i="0" u="none" strike="noStrike" dirty="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cs typeface="Arial" panose="020B0604020202020204" pitchFamily="34" charset="0"/>
                        </a:rPr>
                        <a:t>EC: (1</a:t>
                      </a:r>
                      <a:r>
                        <a:rPr lang="en-US" sz="1300" b="0" i="0" u="none" strike="noStrike" baseline="0" dirty="0">
                          <a:solidFill>
                            <a:schemeClr val="tx1"/>
                          </a:solidFill>
                          <a:effectLst/>
                          <a:latin typeface="Arial Narrow" panose="020B0606020202030204" pitchFamily="34" charset="0"/>
                          <a:cs typeface="Arial" panose="020B0604020202020204" pitchFamily="34" charset="0"/>
                        </a:rPr>
                        <a:t> 482/3 735</a:t>
                      </a:r>
                      <a:r>
                        <a:rPr lang="en-US" sz="1300" b="0" i="0" u="none" strike="noStrike" dirty="0">
                          <a:solidFill>
                            <a:schemeClr val="tx1"/>
                          </a:solidFill>
                          <a:effectLst/>
                          <a:latin typeface="Arial Narrow" panose="020B0606020202030204" pitchFamily="34" charset="0"/>
                          <a:cs typeface="Arial" panose="020B0604020202020204" pitchFamily="34" charset="0"/>
                        </a:rPr>
                        <a:t>) 39.68%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a:solidFill>
                            <a:schemeClr val="tx1"/>
                          </a:solidFill>
                          <a:effectLst/>
                          <a:latin typeface="Arial Narrow" panose="020B0606020202030204" pitchFamily="34" charset="0"/>
                          <a:cs typeface="Arial" panose="020B0604020202020204" pitchFamily="34" charset="0"/>
                        </a:rPr>
                        <a:t>45.10%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300" b="0" i="0" u="none" strike="noStrike" kern="1200" baseline="0" dirty="0">
                          <a:solidFill>
                            <a:srgbClr val="000000"/>
                          </a:solidFill>
                          <a:effectLst/>
                          <a:latin typeface="Arial Narrow" panose="020B0606020202030204" pitchFamily="34" charset="0"/>
                          <a:ea typeface="+mn-ea"/>
                          <a:cs typeface="Arial" panose="020B0604020202020204" pitchFamily="34" charset="0"/>
                        </a:rPr>
                        <a:t>Inmates  were offered screening during admission and  PHC consultation.</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a:solidFill>
                            <a:schemeClr val="tx1"/>
                          </a:solidFill>
                          <a:effectLst/>
                          <a:latin typeface="Arial Narrow" panose="020B0606020202030204" pitchFamily="34" charset="0"/>
                          <a:ea typeface="+mn-ea"/>
                          <a:cs typeface="+mn-cs"/>
                        </a:rPr>
                        <a:t>n/a</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itle 3"/>
          <p:cNvSpPr>
            <a:spLocks noGrp="1"/>
          </p:cNvSpPr>
          <p:nvPr>
            <p:ph type="title" idx="4294967295"/>
          </p:nvPr>
        </p:nvSpPr>
        <p:spPr>
          <a:xfrm>
            <a:off x="0" y="-22412"/>
            <a:ext cx="9144000" cy="963706"/>
          </a:xfrm>
          <a:prstGeom prst="rect">
            <a:avLst/>
          </a:prstGeom>
        </p:spPr>
        <p:txBody>
          <a:bodyPr/>
          <a:lstStyle/>
          <a:p>
            <a:pPr algn="ctr">
              <a:lnSpc>
                <a:spcPct val="110000"/>
              </a:lnSpc>
            </a:pPr>
            <a:r>
              <a:rPr lang="en-US" sz="3000" kern="1200" dirty="0">
                <a:solidFill>
                  <a:schemeClr val="bg1"/>
                </a:solidFill>
                <a:latin typeface="Arial Black" panose="020B0A04020102020204" pitchFamily="34" charset="0"/>
              </a:rPr>
              <a:t>PROGRAMME 4: CARE</a:t>
            </a:r>
            <a:br>
              <a:rPr lang="en-US" sz="3000" kern="1200"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HEALTH AND HYGIENE SERVICES </a:t>
            </a:r>
            <a:br>
              <a:rPr lang="en-US" dirty="0">
                <a:solidFill>
                  <a:schemeClr val="bg1"/>
                </a:solidFill>
                <a:latin typeface="Arial Black" panose="020B0A04020102020204" pitchFamily="34" charset="0"/>
              </a:rPr>
            </a:br>
            <a:r>
              <a:rPr lang="en-US" sz="3000" kern="1200" dirty="0">
                <a:solidFill>
                  <a:schemeClr val="bg1"/>
                </a:solidFill>
                <a:latin typeface="Arial Black" panose="020B0A04020102020204" pitchFamily="34" charset="0"/>
              </a:rPr>
              <a:t> </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0289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412"/>
            <a:ext cx="9141784" cy="923330"/>
          </a:xfrm>
        </p:spPr>
        <p:txBody>
          <a:bodyPr/>
          <a:lstStyle/>
          <a:p>
            <a:pPr marL="0" lvl="0" indent="0" algn="ctr" eaLnBrk="0" hangingPunct="0">
              <a:lnSpc>
                <a:spcPct val="100000"/>
              </a:lnSpc>
              <a:spcBef>
                <a:spcPct val="20000"/>
              </a:spcBef>
              <a:buClr>
                <a:srgbClr val="FFCC00"/>
              </a:buClr>
              <a:buNone/>
              <a:defRPr/>
            </a:pPr>
            <a:r>
              <a:rPr kumimoji="1" lang="en-US" sz="3000" dirty="0">
                <a:solidFill>
                  <a:srgbClr val="000000"/>
                </a:solidFill>
                <a:effectLst>
                  <a:outerShdw blurRad="38100" dist="38100" dir="2700000" algn="tl">
                    <a:srgbClr val="000000">
                      <a:alpha val="43137"/>
                    </a:srgbClr>
                  </a:outerShdw>
                </a:effectLst>
                <a:cs typeface="Calibri" pitchFamily="34" charset="0"/>
              </a:rPr>
              <a:t>	</a:t>
            </a:r>
            <a:r>
              <a:rPr lang="en-US" sz="3000" kern="1200" dirty="0">
                <a:solidFill>
                  <a:schemeClr val="bg1"/>
                </a:solidFill>
                <a:latin typeface="Arial Black" panose="020B0A04020102020204" pitchFamily="34" charset="0"/>
                <a:ea typeface="+mj-ea"/>
                <a:cs typeface="+mj-cs"/>
              </a:rPr>
              <a:t>2020/21 QUARTERLY REPORTING PROCESS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6317632"/>
            <a:ext cx="1470476" cy="44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bwMode="auto">
          <a:xfrm>
            <a:off x="302584" y="1068205"/>
            <a:ext cx="8612816" cy="5293757"/>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444500" indent="-444500" algn="just" defTabSz="914400" eaLnBrk="0" hangingPunct="0">
              <a:lnSpc>
                <a:spcPct val="100000"/>
              </a:lnSpc>
              <a:spcBef>
                <a:spcPts val="800"/>
              </a:spcBef>
              <a:buClrTx/>
              <a:defRPr/>
            </a:pPr>
            <a:r>
              <a:rPr kumimoji="1" lang="en-ZA" sz="1900" dirty="0">
                <a:solidFill>
                  <a:srgbClr val="000000"/>
                </a:solidFill>
                <a:cs typeface="Calibri" pitchFamily="34" charset="0"/>
              </a:rPr>
              <a:t>The DPME has reviewed the quarterly reporting process as from 2020/21.  The Department adjusted the reporting timeframes to align to the DPME guidelines.</a:t>
            </a:r>
          </a:p>
          <a:p>
            <a:pPr marL="444500" indent="-444500" algn="just" defTabSz="914400" eaLnBrk="0" hangingPunct="0">
              <a:lnSpc>
                <a:spcPct val="100000"/>
              </a:lnSpc>
              <a:spcBef>
                <a:spcPts val="800"/>
              </a:spcBef>
              <a:buClrTx/>
              <a:defRPr/>
            </a:pPr>
            <a:r>
              <a:rPr kumimoji="1" lang="en-US" sz="1900" dirty="0">
                <a:solidFill>
                  <a:srgbClr val="000000"/>
                </a:solidFill>
                <a:cs typeface="Calibri" pitchFamily="34" charset="0"/>
              </a:rPr>
              <a:t>In 2020/21 financial year, departments will no longer be reporting preliminary data at the end of quarter. The data that is reported at the end of each quarter is validated at the time of reporting.</a:t>
            </a:r>
          </a:p>
          <a:p>
            <a:pPr marL="444500" indent="-444500" algn="just" defTabSz="914400" eaLnBrk="0" hangingPunct="0">
              <a:lnSpc>
                <a:spcPct val="100000"/>
              </a:lnSpc>
              <a:spcBef>
                <a:spcPts val="800"/>
              </a:spcBef>
              <a:buClrTx/>
              <a:defRPr/>
            </a:pPr>
            <a:r>
              <a:rPr kumimoji="1" lang="en-US" sz="1900" dirty="0">
                <a:solidFill>
                  <a:srgbClr val="000000"/>
                </a:solidFill>
                <a:cs typeface="Calibri" pitchFamily="34" charset="0"/>
              </a:rPr>
              <a:t>The timing of the changes to the reporting process is not ideal as the Department becomes stretched out and stretched thin due to COVID-19.</a:t>
            </a:r>
            <a:endParaRPr kumimoji="1" lang="en-ZA" sz="1900" dirty="0">
              <a:solidFill>
                <a:srgbClr val="000000"/>
              </a:solidFill>
              <a:cs typeface="Calibri" pitchFamily="34" charset="0"/>
            </a:endParaRPr>
          </a:p>
          <a:p>
            <a:pPr marL="444500" indent="-444500" algn="just" defTabSz="914400" eaLnBrk="0" hangingPunct="0">
              <a:lnSpc>
                <a:spcPct val="100000"/>
              </a:lnSpc>
              <a:spcBef>
                <a:spcPts val="800"/>
              </a:spcBef>
              <a:buClrTx/>
              <a:defRPr/>
            </a:pPr>
            <a:r>
              <a:rPr kumimoji="1" lang="en-US" sz="1900" dirty="0">
                <a:solidFill>
                  <a:srgbClr val="000000"/>
                </a:solidFill>
                <a:cs typeface="Calibri" pitchFamily="34" charset="0"/>
              </a:rPr>
              <a:t>Departments will consider strengthening its systems to ensure that within 30 days of quarter’s end information reported is validated, reliable and credible.</a:t>
            </a:r>
            <a:endParaRPr kumimoji="1" lang="en-ZA" sz="1900" dirty="0">
              <a:solidFill>
                <a:srgbClr val="000000"/>
              </a:solidFill>
              <a:cs typeface="Calibri" pitchFamily="34" charset="0"/>
            </a:endParaRPr>
          </a:p>
          <a:p>
            <a:pPr marL="444500" indent="-444500" algn="just" defTabSz="914400" eaLnBrk="0" hangingPunct="0">
              <a:lnSpc>
                <a:spcPct val="100000"/>
              </a:lnSpc>
              <a:spcBef>
                <a:spcPts val="800"/>
              </a:spcBef>
              <a:buClrTx/>
              <a:defRPr/>
            </a:pPr>
            <a:r>
              <a:rPr kumimoji="1" lang="en-US" sz="1900" dirty="0">
                <a:solidFill>
                  <a:srgbClr val="000000"/>
                </a:solidFill>
                <a:cs typeface="Calibri" pitchFamily="34" charset="0"/>
              </a:rPr>
              <a:t>In the instance where the Department notes discrepancies in previous quarter’s performance reports, these discrepancies will be augmented in the Pre-Audited Annual Report.</a:t>
            </a:r>
          </a:p>
          <a:p>
            <a:pPr marL="444500" indent="-444500" algn="just" defTabSz="914400" eaLnBrk="0" hangingPunct="0">
              <a:lnSpc>
                <a:spcPct val="100000"/>
              </a:lnSpc>
              <a:spcBef>
                <a:spcPts val="800"/>
              </a:spcBef>
              <a:buClrTx/>
              <a:defRPr/>
            </a:pPr>
            <a:r>
              <a:rPr kumimoji="1" lang="en-US" sz="1900" dirty="0">
                <a:solidFill>
                  <a:srgbClr val="000000"/>
                </a:solidFill>
                <a:cs typeface="Calibri" pitchFamily="34" charset="0"/>
              </a:rPr>
              <a:t>The QPR 1 is aligned to the 2020/21 APP tabled on 08 May 2020.</a:t>
            </a:r>
          </a:p>
          <a:p>
            <a:pPr marL="444500" indent="-444500" algn="just" defTabSz="914400" eaLnBrk="0" hangingPunct="0">
              <a:lnSpc>
                <a:spcPct val="100000"/>
              </a:lnSpc>
              <a:spcBef>
                <a:spcPts val="800"/>
              </a:spcBef>
              <a:buClrTx/>
              <a:defRPr/>
            </a:pPr>
            <a:r>
              <a:rPr kumimoji="1" lang="en-US" sz="1900" dirty="0">
                <a:solidFill>
                  <a:srgbClr val="000000"/>
                </a:solidFill>
                <a:cs typeface="Calibri" pitchFamily="34" charset="0"/>
              </a:rPr>
              <a:t>The QPR 2 – QPR 4 will be aligned to the 2020/21 Revised APP tabled on 09 July 2020.</a:t>
            </a:r>
          </a:p>
        </p:txBody>
      </p:sp>
    </p:spTree>
    <p:extLst>
      <p:ext uri="{BB962C8B-B14F-4D97-AF65-F5344CB8AC3E}">
        <p14:creationId xmlns:p14="http://schemas.microsoft.com/office/powerpoint/2010/main" val="181675130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25168" y="1210236"/>
          <a:ext cx="8437375" cy="2901580"/>
        </p:xfrm>
        <a:graphic>
          <a:graphicData uri="http://schemas.openxmlformats.org/drawingml/2006/table">
            <a:tbl>
              <a:tblPr firstRow="1" bandRow="1">
                <a:tableStyleId>{5C22544A-7EE6-4342-B048-85BDC9FD1C3A}</a:tableStyleId>
              </a:tblPr>
              <a:tblGrid>
                <a:gridCol w="1188479">
                  <a:extLst>
                    <a:ext uri="{9D8B030D-6E8A-4147-A177-3AD203B41FA5}">
                      <a16:colId xmlns:a16="http://schemas.microsoft.com/office/drawing/2014/main" val="20000"/>
                    </a:ext>
                  </a:extLst>
                </a:gridCol>
                <a:gridCol w="1291360">
                  <a:extLst>
                    <a:ext uri="{9D8B030D-6E8A-4147-A177-3AD203B41FA5}">
                      <a16:colId xmlns:a16="http://schemas.microsoft.com/office/drawing/2014/main" val="20001"/>
                    </a:ext>
                  </a:extLst>
                </a:gridCol>
                <a:gridCol w="1824249">
                  <a:extLst>
                    <a:ext uri="{9D8B030D-6E8A-4147-A177-3AD203B41FA5}">
                      <a16:colId xmlns:a16="http://schemas.microsoft.com/office/drawing/2014/main" val="20002"/>
                    </a:ext>
                  </a:extLst>
                </a:gridCol>
                <a:gridCol w="1571157">
                  <a:extLst>
                    <a:ext uri="{9D8B030D-6E8A-4147-A177-3AD203B41FA5}">
                      <a16:colId xmlns:a16="http://schemas.microsoft.com/office/drawing/2014/main" val="20003"/>
                    </a:ext>
                  </a:extLst>
                </a:gridCol>
                <a:gridCol w="937415">
                  <a:extLst>
                    <a:ext uri="{9D8B030D-6E8A-4147-A177-3AD203B41FA5}">
                      <a16:colId xmlns:a16="http://schemas.microsoft.com/office/drawing/2014/main" val="20004"/>
                    </a:ext>
                  </a:extLst>
                </a:gridCol>
                <a:gridCol w="1624715">
                  <a:extLst>
                    <a:ext uri="{9D8B030D-6E8A-4147-A177-3AD203B41FA5}">
                      <a16:colId xmlns:a16="http://schemas.microsoft.com/office/drawing/2014/main" val="20005"/>
                    </a:ext>
                  </a:extLst>
                </a:gridCol>
              </a:tblGrid>
              <a:tr h="910855">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787521">
                <a:tc>
                  <a:txBody>
                    <a:bodyPr/>
                    <a:lstStyle/>
                    <a:p>
                      <a:pPr algn="l" fontAlgn="t"/>
                      <a:r>
                        <a:rPr lang="en-US" sz="1300" b="1" i="0" u="none" strike="noStrike" kern="1200" dirty="0">
                          <a:solidFill>
                            <a:schemeClr val="tx1"/>
                          </a:solidFill>
                          <a:effectLst/>
                          <a:latin typeface="Arial Narrow" panose="020B0606020202030204" pitchFamily="34" charset="0"/>
                          <a:ea typeface="+mn-ea"/>
                          <a:cs typeface="+mn-cs"/>
                        </a:rPr>
                        <a:t>Percentage of therapeutic diets prescribed  for inmates</a:t>
                      </a:r>
                    </a:p>
                    <a:p>
                      <a:pPr algn="l" fontAlgn="t"/>
                      <a:endParaRPr lang="en-US" sz="1300" b="1"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a:solidFill>
                            <a:schemeClr val="tx1"/>
                          </a:solidFill>
                          <a:effectLst/>
                          <a:latin typeface="Arial Narrow" panose="020B0606020202030204" pitchFamily="34" charset="0"/>
                          <a:ea typeface="+mn-ea"/>
                          <a:cs typeface="+mn-cs"/>
                        </a:rPr>
                        <a:t>12%</a:t>
                      </a: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kern="1200" dirty="0">
                        <a:solidFill>
                          <a:schemeClr val="tx1"/>
                        </a:solidFill>
                        <a:effectLst/>
                        <a:latin typeface="Arial Narrow" panose="020B0606020202030204" pitchFamily="34" charset="0"/>
                        <a:ea typeface="+mn-ea"/>
                        <a:cs typeface="+mn-cs"/>
                      </a:endParaRP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kern="1200" dirty="0">
                        <a:solidFill>
                          <a:schemeClr val="tx1"/>
                        </a:solidFill>
                        <a:effectLst/>
                        <a:latin typeface="Arial Narrow" panose="020B0606020202030204" pitchFamily="34" charset="0"/>
                        <a:ea typeface="+mn-ea"/>
                        <a:cs typeface="+mn-cs"/>
                      </a:endParaRPr>
                    </a:p>
                    <a:p>
                      <a:pPr algn="l" fontAlgn="t"/>
                      <a:r>
                        <a:rPr lang="en-US" sz="1300" b="0" kern="1200" dirty="0">
                          <a:solidFill>
                            <a:schemeClr val="tx1"/>
                          </a:solidFill>
                          <a:latin typeface="Arial Narrow" panose="020B0606020202030204" pitchFamily="34" charset="0"/>
                          <a:ea typeface="+mn-ea"/>
                          <a:cs typeface="+mn-cs"/>
                        </a:rPr>
                        <a:t>LMN:  12%</a:t>
                      </a:r>
                    </a:p>
                    <a:p>
                      <a:pPr algn="l" fontAlgn="t"/>
                      <a:r>
                        <a:rPr lang="en-US" sz="1300" b="0" kern="1200" dirty="0">
                          <a:solidFill>
                            <a:schemeClr val="tx1"/>
                          </a:solidFill>
                          <a:latin typeface="Arial Narrow" panose="020B0606020202030204" pitchFamily="34" charset="0"/>
                          <a:ea typeface="+mn-ea"/>
                          <a:cs typeface="+mn-cs"/>
                        </a:rPr>
                        <a:t>FSNC:12%</a:t>
                      </a:r>
                    </a:p>
                    <a:p>
                      <a:pPr algn="l" fontAlgn="t"/>
                      <a:r>
                        <a:rPr lang="en-US" sz="1300" b="0" kern="1200" dirty="0">
                          <a:solidFill>
                            <a:schemeClr val="tx1"/>
                          </a:solidFill>
                          <a:latin typeface="Arial Narrow" panose="020B0606020202030204" pitchFamily="34" charset="0"/>
                          <a:ea typeface="+mn-ea"/>
                          <a:cs typeface="+mn-cs"/>
                        </a:rPr>
                        <a:t>KZN: 12%</a:t>
                      </a:r>
                    </a:p>
                    <a:p>
                      <a:pPr algn="l" fontAlgn="t"/>
                      <a:r>
                        <a:rPr lang="en-US" sz="1300" b="0" kern="1200" dirty="0">
                          <a:solidFill>
                            <a:schemeClr val="tx1"/>
                          </a:solidFill>
                          <a:latin typeface="Arial Narrow" panose="020B0606020202030204" pitchFamily="34" charset="0"/>
                          <a:ea typeface="+mn-ea"/>
                          <a:cs typeface="+mn-cs"/>
                        </a:rPr>
                        <a:t>WC: 12%</a:t>
                      </a:r>
                    </a:p>
                    <a:p>
                      <a:pPr algn="l" fontAlgn="t"/>
                      <a:r>
                        <a:rPr lang="en-US" sz="1300" b="0" kern="1200" dirty="0">
                          <a:solidFill>
                            <a:schemeClr val="tx1"/>
                          </a:solidFill>
                          <a:latin typeface="Arial Narrow" panose="020B0606020202030204" pitchFamily="34" charset="0"/>
                          <a:ea typeface="+mn-ea"/>
                          <a:cs typeface="+mn-cs"/>
                        </a:rPr>
                        <a:t>GP: 12%</a:t>
                      </a:r>
                    </a:p>
                    <a:p>
                      <a:pPr algn="l" fontAlgn="t"/>
                      <a:r>
                        <a:rPr lang="en-US" sz="1300" b="0" kern="1200" dirty="0">
                          <a:solidFill>
                            <a:schemeClr val="tx1"/>
                          </a:solidFill>
                          <a:latin typeface="Arial Narrow" panose="020B0606020202030204" pitchFamily="34" charset="0"/>
                          <a:ea typeface="+mn-ea"/>
                          <a:cs typeface="+mn-cs"/>
                        </a:rPr>
                        <a:t>EC: 12%</a:t>
                      </a:r>
                    </a:p>
                    <a:p>
                      <a:pPr algn="l" fontAlgn="t"/>
                      <a:endParaRPr lang="en-US" sz="13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300" b="1" dirty="0">
                          <a:solidFill>
                            <a:schemeClr val="tx1"/>
                          </a:solidFill>
                          <a:latin typeface="Arial Narrow" panose="020B0606020202030204" pitchFamily="34" charset="0"/>
                        </a:rPr>
                        <a:t>6.02%</a:t>
                      </a:r>
                    </a:p>
                    <a:p>
                      <a:r>
                        <a:rPr lang="en-US" sz="1300" b="0" dirty="0">
                          <a:solidFill>
                            <a:schemeClr val="tx1"/>
                          </a:solidFill>
                          <a:latin typeface="Arial Narrow" panose="020B0606020202030204" pitchFamily="34" charset="0"/>
                        </a:rPr>
                        <a:t>(8</a:t>
                      </a:r>
                      <a:r>
                        <a:rPr lang="en-US" sz="1300" b="0" baseline="0" dirty="0">
                          <a:solidFill>
                            <a:schemeClr val="tx1"/>
                          </a:solidFill>
                          <a:latin typeface="Arial Narrow" panose="020B0606020202030204" pitchFamily="34" charset="0"/>
                        </a:rPr>
                        <a:t> 804/146 213)</a:t>
                      </a:r>
                      <a:endParaRPr lang="en-US" sz="1300" b="0" dirty="0">
                        <a:solidFill>
                          <a:schemeClr val="tx1"/>
                        </a:solidFill>
                        <a:latin typeface="Arial Narrow" panose="020B0606020202030204" pitchFamily="34" charset="0"/>
                      </a:endParaRPr>
                    </a:p>
                    <a:p>
                      <a:endParaRPr lang="en-US" sz="1300" dirty="0">
                        <a:solidFill>
                          <a:schemeClr val="tx1"/>
                        </a:solidFill>
                        <a:latin typeface="Arial Narrow" panose="020B0606020202030204" pitchFamily="34" charset="0"/>
                      </a:endParaRPr>
                    </a:p>
                    <a:p>
                      <a:r>
                        <a:rPr lang="en-US" sz="1300" b="0" dirty="0">
                          <a:solidFill>
                            <a:schemeClr val="tx1"/>
                          </a:solidFill>
                          <a:latin typeface="Arial Narrow" panose="020B0606020202030204" pitchFamily="34" charset="0"/>
                        </a:rPr>
                        <a:t>LMN: (1</a:t>
                      </a:r>
                      <a:r>
                        <a:rPr lang="en-US" sz="1300" b="0" baseline="0" dirty="0">
                          <a:solidFill>
                            <a:schemeClr val="tx1"/>
                          </a:solidFill>
                          <a:latin typeface="Arial Narrow" panose="020B0606020202030204" pitchFamily="34" charset="0"/>
                        </a:rPr>
                        <a:t> 597/22 075</a:t>
                      </a:r>
                      <a:r>
                        <a:rPr lang="en-US" sz="1300" b="0" dirty="0">
                          <a:solidFill>
                            <a:schemeClr val="tx1"/>
                          </a:solidFill>
                          <a:latin typeface="Arial Narrow" panose="020B0606020202030204" pitchFamily="34" charset="0"/>
                        </a:rPr>
                        <a:t>) 7.23%</a:t>
                      </a:r>
                    </a:p>
                    <a:p>
                      <a:r>
                        <a:rPr lang="en-US" sz="1300" b="0" dirty="0">
                          <a:solidFill>
                            <a:schemeClr val="tx1"/>
                          </a:solidFill>
                          <a:latin typeface="Arial Narrow" panose="020B0606020202030204" pitchFamily="34" charset="0"/>
                        </a:rPr>
                        <a:t>FSNC: (1</a:t>
                      </a:r>
                      <a:r>
                        <a:rPr lang="en-US" sz="1300" b="0" baseline="0" dirty="0">
                          <a:solidFill>
                            <a:schemeClr val="tx1"/>
                          </a:solidFill>
                          <a:latin typeface="Arial Narrow" panose="020B0606020202030204" pitchFamily="34" charset="0"/>
                        </a:rPr>
                        <a:t> 009/19 765</a:t>
                      </a:r>
                      <a:r>
                        <a:rPr lang="en-US" sz="1300" b="0" dirty="0">
                          <a:solidFill>
                            <a:schemeClr val="tx1"/>
                          </a:solidFill>
                          <a:latin typeface="Arial Narrow" panose="020B0606020202030204" pitchFamily="34" charset="0"/>
                        </a:rPr>
                        <a:t>) 5.10%</a:t>
                      </a:r>
                    </a:p>
                    <a:p>
                      <a:r>
                        <a:rPr lang="en-US" sz="1300" b="0" dirty="0">
                          <a:solidFill>
                            <a:schemeClr val="tx1"/>
                          </a:solidFill>
                          <a:latin typeface="Arial Narrow" panose="020B0606020202030204" pitchFamily="34" charset="0"/>
                        </a:rPr>
                        <a:t>KZN: (1</a:t>
                      </a:r>
                      <a:r>
                        <a:rPr lang="en-US" sz="1300" b="0" baseline="0" dirty="0">
                          <a:solidFill>
                            <a:schemeClr val="tx1"/>
                          </a:solidFill>
                          <a:latin typeface="Arial Narrow" panose="020B0606020202030204" pitchFamily="34" charset="0"/>
                        </a:rPr>
                        <a:t> 507/23 537</a:t>
                      </a:r>
                      <a:r>
                        <a:rPr lang="en-US" sz="1300" b="0" dirty="0">
                          <a:solidFill>
                            <a:schemeClr val="tx1"/>
                          </a:solidFill>
                          <a:latin typeface="Arial Narrow" panose="020B0606020202030204" pitchFamily="34" charset="0"/>
                        </a:rPr>
                        <a:t>) 6.40 %</a:t>
                      </a:r>
                    </a:p>
                    <a:p>
                      <a:r>
                        <a:rPr lang="en-US" sz="1300" b="0" dirty="0">
                          <a:solidFill>
                            <a:schemeClr val="tx1"/>
                          </a:solidFill>
                          <a:latin typeface="Arial Narrow" panose="020B0606020202030204" pitchFamily="34" charset="0"/>
                        </a:rPr>
                        <a:t>WC: (1</a:t>
                      </a:r>
                      <a:r>
                        <a:rPr lang="en-US" sz="1300" b="0" baseline="0" dirty="0">
                          <a:solidFill>
                            <a:schemeClr val="tx1"/>
                          </a:solidFill>
                          <a:latin typeface="Arial Narrow" panose="020B0606020202030204" pitchFamily="34" charset="0"/>
                        </a:rPr>
                        <a:t> 141/24 836</a:t>
                      </a:r>
                      <a:r>
                        <a:rPr lang="en-US" sz="1300" b="0" dirty="0">
                          <a:solidFill>
                            <a:schemeClr val="tx1"/>
                          </a:solidFill>
                          <a:latin typeface="Arial Narrow" panose="020B0606020202030204" pitchFamily="34" charset="0"/>
                        </a:rPr>
                        <a:t>) 4.59%</a:t>
                      </a:r>
                    </a:p>
                    <a:p>
                      <a:r>
                        <a:rPr lang="en-US" sz="1300" b="0" dirty="0">
                          <a:solidFill>
                            <a:schemeClr val="tx1"/>
                          </a:solidFill>
                          <a:latin typeface="Arial Narrow" panose="020B0606020202030204" pitchFamily="34" charset="0"/>
                        </a:rPr>
                        <a:t>GP: (2</a:t>
                      </a:r>
                      <a:r>
                        <a:rPr lang="en-US" sz="1300" b="0" baseline="0" dirty="0">
                          <a:solidFill>
                            <a:schemeClr val="tx1"/>
                          </a:solidFill>
                          <a:latin typeface="Arial Narrow" panose="020B0606020202030204" pitchFamily="34" charset="0"/>
                        </a:rPr>
                        <a:t> 249/35 917</a:t>
                      </a:r>
                      <a:r>
                        <a:rPr lang="en-US" sz="1300" b="0" dirty="0">
                          <a:solidFill>
                            <a:schemeClr val="tx1"/>
                          </a:solidFill>
                          <a:latin typeface="Arial Narrow" panose="020B0606020202030204" pitchFamily="34" charset="0"/>
                        </a:rPr>
                        <a:t>)  6.26%</a:t>
                      </a:r>
                    </a:p>
                    <a:p>
                      <a:r>
                        <a:rPr lang="en-US" sz="1300" b="0" dirty="0">
                          <a:solidFill>
                            <a:schemeClr val="tx1"/>
                          </a:solidFill>
                          <a:latin typeface="Arial Narrow" panose="020B0606020202030204" pitchFamily="34" charset="0"/>
                        </a:rPr>
                        <a:t>EC: (1</a:t>
                      </a:r>
                      <a:r>
                        <a:rPr lang="en-US" sz="1300" b="0" baseline="0" dirty="0">
                          <a:solidFill>
                            <a:schemeClr val="tx1"/>
                          </a:solidFill>
                          <a:latin typeface="Arial Narrow" panose="020B0606020202030204" pitchFamily="34" charset="0"/>
                        </a:rPr>
                        <a:t> 301/19 373</a:t>
                      </a:r>
                      <a:r>
                        <a:rPr lang="en-US" sz="1300" b="0" dirty="0">
                          <a:solidFill>
                            <a:schemeClr val="tx1"/>
                          </a:solidFill>
                          <a:latin typeface="Arial Narrow" panose="020B0606020202030204" pitchFamily="34" charset="0"/>
                        </a:rPr>
                        <a:t>) 6.72%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r>
                        <a:rPr lang="fr-FR" sz="1300" b="1" i="0" u="none" strike="noStrike" kern="1200" dirty="0">
                          <a:solidFill>
                            <a:schemeClr val="tx1"/>
                          </a:solidFill>
                          <a:effectLst/>
                          <a:latin typeface="Arial Narrow" panose="020B0606020202030204" pitchFamily="34" charset="0"/>
                          <a:ea typeface="+mn-ea"/>
                          <a:cs typeface="+mn-cs"/>
                        </a:rPr>
                        <a:t>5.98%</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300" b="0" i="0" u="none" strike="noStrike" kern="1200" dirty="0">
                          <a:solidFill>
                            <a:schemeClr val="tx1"/>
                          </a:solidFill>
                          <a:effectLst/>
                          <a:latin typeface="Arial Narrow" panose="020B0606020202030204" pitchFamily="34" charset="0"/>
                          <a:ea typeface="+mn-ea"/>
                          <a:cs typeface="+mn-cs"/>
                        </a:rPr>
                        <a:t>Review of prescribed diets scripts  </a:t>
                      </a:r>
                      <a:endParaRPr lang="fr-FR" sz="13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300" b="0" i="0" u="none" strike="noStrike" kern="1200" dirty="0">
                          <a:solidFill>
                            <a:schemeClr val="tx1"/>
                          </a:solidFill>
                          <a:effectLst/>
                          <a:latin typeface="Arial Narrow" panose="020B0606020202030204" pitchFamily="34" charset="0"/>
                          <a:ea typeface="+mn-ea"/>
                          <a:cs typeface="+mn-cs"/>
                        </a:rPr>
                        <a:t>n/a</a:t>
                      </a:r>
                      <a:endParaRPr lang="en-ZA" sz="1300" b="0" i="0" u="none" strike="noStrike" kern="1200" dirty="0">
                        <a:solidFill>
                          <a:schemeClr val="tx1"/>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Title 3"/>
          <p:cNvSpPr txBox="1">
            <a:spLocks/>
          </p:cNvSpPr>
          <p:nvPr/>
        </p:nvSpPr>
        <p:spPr bwMode="auto">
          <a:xfrm>
            <a:off x="-112716" y="72525"/>
            <a:ext cx="9256715" cy="829330"/>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lnSpc>
                <a:spcPct val="110000"/>
              </a:lnSpc>
            </a:pPr>
            <a:r>
              <a:rPr lang="en-US" sz="3000" dirty="0">
                <a:solidFill>
                  <a:prstClr val="white"/>
                </a:solidFill>
                <a:latin typeface="Arial Black" panose="020B0A04020102020204" pitchFamily="34" charset="0"/>
              </a:rPr>
              <a:t>PROGRAMME 4: CARE</a:t>
            </a:r>
            <a:br>
              <a:rPr lang="en-US" sz="3000" dirty="0">
                <a:solidFill>
                  <a:prstClr val="white"/>
                </a:solidFill>
                <a:latin typeface="Arial Black" panose="020B0A04020102020204" pitchFamily="34" charset="0"/>
              </a:rPr>
            </a:br>
            <a:r>
              <a:rPr lang="en-US" dirty="0">
                <a:solidFill>
                  <a:prstClr val="white"/>
                </a:solidFill>
                <a:latin typeface="Arial Black" panose="020B0A04020102020204" pitchFamily="34" charset="0"/>
              </a:rPr>
              <a:t>NUTRITIONAL SERVICES</a:t>
            </a:r>
            <a:endParaRPr lang="en-US" kern="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063023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divot">
          <a:fgClr>
            <a:srgbClr val="92D050"/>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0D39BF-1365-4396-85E4-B282C97F2348}"/>
              </a:ext>
            </a:extLst>
          </p:cNvPr>
          <p:cNvSpPr/>
          <p:nvPr/>
        </p:nvSpPr>
        <p:spPr>
          <a:xfrm>
            <a:off x="0" y="1971520"/>
            <a:ext cx="9144000" cy="2915273"/>
          </a:xfrm>
          <a:prstGeom prst="rect">
            <a:avLst/>
          </a:prstGeom>
          <a:pattFill prst="dkUpDiag">
            <a:fgClr>
              <a:schemeClr val="tx2"/>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a:extLst>
              <a:ext uri="{FF2B5EF4-FFF2-40B4-BE49-F238E27FC236}">
                <a16:creationId xmlns:a16="http://schemas.microsoft.com/office/drawing/2014/main" id="{4354DE71-EDF1-454A-98CB-6A5B30AE1215}"/>
              </a:ext>
            </a:extLst>
          </p:cNvPr>
          <p:cNvSpPr/>
          <p:nvPr/>
        </p:nvSpPr>
        <p:spPr>
          <a:xfrm>
            <a:off x="647700" y="1628619"/>
            <a:ext cx="2962275" cy="360045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ight Triangle 5">
            <a:extLst>
              <a:ext uri="{FF2B5EF4-FFF2-40B4-BE49-F238E27FC236}">
                <a16:creationId xmlns:a16="http://schemas.microsoft.com/office/drawing/2014/main" id="{0F414CA8-9AAD-4C2C-A88A-8A74E8E805B8}"/>
              </a:ext>
            </a:extLst>
          </p:cNvPr>
          <p:cNvSpPr/>
          <p:nvPr/>
        </p:nvSpPr>
        <p:spPr>
          <a:xfrm flipV="1">
            <a:off x="3609975" y="4886481"/>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ight Triangle 8">
            <a:extLst>
              <a:ext uri="{FF2B5EF4-FFF2-40B4-BE49-F238E27FC236}">
                <a16:creationId xmlns:a16="http://schemas.microsoft.com/office/drawing/2014/main" id="{2C375972-9C28-4C3B-94C7-BDAC3A5EB1C4}"/>
              </a:ext>
            </a:extLst>
          </p:cNvPr>
          <p:cNvSpPr/>
          <p:nvPr/>
        </p:nvSpPr>
        <p:spPr>
          <a:xfrm>
            <a:off x="3609975" y="1628619"/>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E32DB6D3-732C-4FB9-AA9C-FCB2162A76E6}"/>
              </a:ext>
            </a:extLst>
          </p:cNvPr>
          <p:cNvSpPr txBox="1"/>
          <p:nvPr/>
        </p:nvSpPr>
        <p:spPr>
          <a:xfrm>
            <a:off x="3981450" y="3672937"/>
            <a:ext cx="4791075" cy="461665"/>
          </a:xfrm>
          <a:prstGeom prst="rect">
            <a:avLst/>
          </a:prstGeom>
          <a:noFill/>
        </p:spPr>
        <p:txBody>
          <a:bodyPr wrap="square" lIns="0" tIns="0" rIns="0" bIns="0" rtlCol="0">
            <a:spAutoFit/>
          </a:bodyPr>
          <a:lstStyle/>
          <a:p>
            <a:r>
              <a:rPr lang="en-ZA" sz="3000" b="1" dirty="0">
                <a:solidFill>
                  <a:prstClr val="white"/>
                </a:solidFill>
                <a:latin typeface="Arial"/>
              </a:rPr>
              <a:t>Programme Five</a:t>
            </a:r>
            <a:endParaRPr lang="id-ID" sz="3000" b="1" dirty="0">
              <a:solidFill>
                <a:prstClr val="white"/>
              </a:solidFill>
              <a:latin typeface="Arial"/>
            </a:endParaRPr>
          </a:p>
        </p:txBody>
      </p:sp>
      <p:sp>
        <p:nvSpPr>
          <p:cNvPr id="8" name="TextBox 7">
            <a:extLst>
              <a:ext uri="{FF2B5EF4-FFF2-40B4-BE49-F238E27FC236}">
                <a16:creationId xmlns:a16="http://schemas.microsoft.com/office/drawing/2014/main" id="{FBA01745-9969-4F40-88EA-CE12D0423906}"/>
              </a:ext>
            </a:extLst>
          </p:cNvPr>
          <p:cNvSpPr txBox="1"/>
          <p:nvPr/>
        </p:nvSpPr>
        <p:spPr>
          <a:xfrm>
            <a:off x="3981450" y="4127670"/>
            <a:ext cx="4791075" cy="323165"/>
          </a:xfrm>
          <a:prstGeom prst="rect">
            <a:avLst/>
          </a:prstGeom>
          <a:noFill/>
        </p:spPr>
        <p:txBody>
          <a:bodyPr wrap="square" lIns="0" tIns="0" rIns="0" bIns="0" rtlCol="0">
            <a:spAutoFit/>
          </a:bodyPr>
          <a:lstStyle/>
          <a:p>
            <a:r>
              <a:rPr lang="en-US" sz="2100" dirty="0">
                <a:solidFill>
                  <a:prstClr val="white"/>
                </a:solidFill>
                <a:latin typeface="Arial"/>
              </a:rPr>
              <a:t>Social Reintegration</a:t>
            </a:r>
            <a:endParaRPr lang="id-ID" sz="2100" dirty="0">
              <a:solidFill>
                <a:prstClr val="white"/>
              </a:solidFill>
              <a:latin typeface="Arial"/>
            </a:endParaRPr>
          </a:p>
        </p:txBody>
      </p:sp>
      <p:sp>
        <p:nvSpPr>
          <p:cNvPr id="2" name="Rectangle 1"/>
          <p:cNvSpPr/>
          <p:nvPr/>
        </p:nvSpPr>
        <p:spPr>
          <a:xfrm>
            <a:off x="825500" y="2204066"/>
            <a:ext cx="2667000" cy="2246769"/>
          </a:xfrm>
          <a:prstGeom prst="rect">
            <a:avLst/>
          </a:prstGeom>
        </p:spPr>
        <p:txBody>
          <a:bodyPr wrap="square">
            <a:spAutoFit/>
          </a:bodyPr>
          <a:lstStyle/>
          <a:p>
            <a:pPr defTabSz="914400" fontAlgn="auto">
              <a:spcBef>
                <a:spcPts val="0"/>
              </a:spcBef>
              <a:spcAft>
                <a:spcPts val="0"/>
              </a:spcAft>
            </a:pPr>
            <a:r>
              <a:rPr lang="en-ZA" sz="2800" dirty="0">
                <a:solidFill>
                  <a:prstClr val="white"/>
                </a:solidFill>
                <a:latin typeface="Century Gothic"/>
              </a:rPr>
              <a:t>2020/21</a:t>
            </a:r>
          </a:p>
          <a:p>
            <a:pPr defTabSz="914400" fontAlgn="auto">
              <a:spcBef>
                <a:spcPts val="0"/>
              </a:spcBef>
              <a:spcAft>
                <a:spcPts val="0"/>
              </a:spcAft>
            </a:pPr>
            <a:endParaRPr lang="en-ZA" sz="2800" dirty="0">
              <a:solidFill>
                <a:prstClr val="white"/>
              </a:solidFill>
              <a:latin typeface="Century Gothic"/>
            </a:endParaRPr>
          </a:p>
          <a:p>
            <a:pPr defTabSz="914400" fontAlgn="auto">
              <a:spcBef>
                <a:spcPts val="0"/>
              </a:spcBef>
              <a:spcAft>
                <a:spcPts val="0"/>
              </a:spcAft>
            </a:pPr>
            <a:r>
              <a:rPr lang="en-ZA" sz="2800" dirty="0">
                <a:solidFill>
                  <a:prstClr val="white"/>
                </a:solidFill>
                <a:latin typeface="Century Gothic"/>
              </a:rPr>
              <a:t>Quarter One Performance Report </a:t>
            </a:r>
            <a:endParaRPr lang="id-ID" sz="2800" b="1" dirty="0">
              <a:solidFill>
                <a:prstClr val="white"/>
              </a:solidFill>
              <a:latin typeface="Century Gothic"/>
            </a:endParaRPr>
          </a:p>
        </p:txBody>
      </p:sp>
    </p:spTree>
    <p:extLst>
      <p:ext uri="{BB962C8B-B14F-4D97-AF65-F5344CB8AC3E}">
        <p14:creationId xmlns:p14="http://schemas.microsoft.com/office/powerpoint/2010/main" val="2478317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4058" y="1076052"/>
          <a:ext cx="8727541" cy="5485902"/>
        </p:xfrm>
        <a:graphic>
          <a:graphicData uri="http://schemas.openxmlformats.org/drawingml/2006/table">
            <a:tbl>
              <a:tblPr firstRow="1" bandRow="1">
                <a:tableStyleId>{5C22544A-7EE6-4342-B048-85BDC9FD1C3A}</a:tableStyleId>
              </a:tblPr>
              <a:tblGrid>
                <a:gridCol w="1110647">
                  <a:extLst>
                    <a:ext uri="{9D8B030D-6E8A-4147-A177-3AD203B41FA5}">
                      <a16:colId xmlns:a16="http://schemas.microsoft.com/office/drawing/2014/main" val="20000"/>
                    </a:ext>
                  </a:extLst>
                </a:gridCol>
                <a:gridCol w="1279468">
                  <a:extLst>
                    <a:ext uri="{9D8B030D-6E8A-4147-A177-3AD203B41FA5}">
                      <a16:colId xmlns:a16="http://schemas.microsoft.com/office/drawing/2014/main" val="20001"/>
                    </a:ext>
                  </a:extLst>
                </a:gridCol>
                <a:gridCol w="2038362">
                  <a:extLst>
                    <a:ext uri="{9D8B030D-6E8A-4147-A177-3AD203B41FA5}">
                      <a16:colId xmlns:a16="http://schemas.microsoft.com/office/drawing/2014/main" val="20002"/>
                    </a:ext>
                  </a:extLst>
                </a:gridCol>
                <a:gridCol w="1086415">
                  <a:extLst>
                    <a:ext uri="{9D8B030D-6E8A-4147-A177-3AD203B41FA5}">
                      <a16:colId xmlns:a16="http://schemas.microsoft.com/office/drawing/2014/main" val="20003"/>
                    </a:ext>
                  </a:extLst>
                </a:gridCol>
                <a:gridCol w="1747319">
                  <a:extLst>
                    <a:ext uri="{9D8B030D-6E8A-4147-A177-3AD203B41FA5}">
                      <a16:colId xmlns:a16="http://schemas.microsoft.com/office/drawing/2014/main" val="20004"/>
                    </a:ext>
                  </a:extLst>
                </a:gridCol>
                <a:gridCol w="1465330">
                  <a:extLst>
                    <a:ext uri="{9D8B030D-6E8A-4147-A177-3AD203B41FA5}">
                      <a16:colId xmlns:a16="http://schemas.microsoft.com/office/drawing/2014/main" val="20005"/>
                    </a:ext>
                  </a:extLst>
                </a:gridCol>
              </a:tblGrid>
              <a:tr h="725854">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699608">
                <a:tc>
                  <a:txBody>
                    <a:bodyPr/>
                    <a:lstStyle/>
                    <a:p>
                      <a:pPr algn="l" fontAlgn="t"/>
                      <a:r>
                        <a:rPr lang="en-US" sz="1300" b="1" i="0" u="none" strike="noStrike" kern="1200" dirty="0">
                          <a:solidFill>
                            <a:schemeClr val="tx1"/>
                          </a:solidFill>
                          <a:effectLst/>
                          <a:latin typeface="Arial Narrow" panose="020B0606020202030204" pitchFamily="34" charset="0"/>
                          <a:ea typeface="+mn-ea"/>
                          <a:cs typeface="+mn-cs"/>
                        </a:rPr>
                        <a:t>Percentage of parolees without violations per year</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300" b="1" u="none" strike="noStrike" dirty="0">
                          <a:solidFill>
                            <a:schemeClr val="tx1"/>
                          </a:solidFill>
                          <a:effectLst/>
                          <a:latin typeface="Arial Narrow" panose="020B0606020202030204" pitchFamily="34" charset="0"/>
                        </a:rPr>
                        <a:t>97% </a:t>
                      </a:r>
                    </a:p>
                    <a:p>
                      <a:pPr marL="0" marR="0" indent="0" algn="l" defTabSz="914331" rtl="0" eaLnBrk="1" fontAlgn="b" latinLnBrk="0" hangingPunct="1">
                        <a:lnSpc>
                          <a:spcPct val="100000"/>
                        </a:lnSpc>
                        <a:spcBef>
                          <a:spcPts val="0"/>
                        </a:spcBef>
                        <a:spcAft>
                          <a:spcPts val="0"/>
                        </a:spcAft>
                        <a:buClrTx/>
                        <a:buSzTx/>
                        <a:buFontTx/>
                        <a:buNone/>
                        <a:tabLst/>
                        <a:defRPr/>
                      </a:pPr>
                      <a:endParaRPr lang="en-US" sz="1300" b="1" u="none" strike="noStrike" dirty="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endParaRPr lang="en-US" sz="1300" b="1" u="none" strike="noStrike" dirty="0">
                        <a:solidFill>
                          <a:schemeClr val="tx1"/>
                        </a:solidFill>
                        <a:effectLst/>
                        <a:latin typeface="Arial Narrow" panose="020B0606020202030204" pitchFamily="34" charset="0"/>
                      </a:endParaRPr>
                    </a:p>
                    <a:p>
                      <a:pPr algn="l" fontAlgn="t"/>
                      <a:r>
                        <a:rPr lang="en-US" sz="1300" b="0" i="0" u="none" strike="noStrike" kern="1200" dirty="0">
                          <a:solidFill>
                            <a:srgbClr val="000000"/>
                          </a:solidFill>
                          <a:effectLst/>
                          <a:latin typeface="Arial Narrow" panose="020B0606020202030204" pitchFamily="34" charset="0"/>
                          <a:ea typeface="+mn-ea"/>
                          <a:cs typeface="+mn-cs"/>
                        </a:rPr>
                        <a:t>LMN:  97%</a:t>
                      </a:r>
                    </a:p>
                    <a:p>
                      <a:pPr algn="l" fontAlgn="t"/>
                      <a:r>
                        <a:rPr lang="en-US" sz="1300" b="0" i="0" u="none" strike="noStrike" kern="1200" dirty="0">
                          <a:solidFill>
                            <a:srgbClr val="000000"/>
                          </a:solidFill>
                          <a:effectLst/>
                          <a:latin typeface="Arial Narrow" panose="020B0606020202030204" pitchFamily="34" charset="0"/>
                          <a:ea typeface="+mn-ea"/>
                          <a:cs typeface="+mn-cs"/>
                        </a:rPr>
                        <a:t>FSNC:97%</a:t>
                      </a:r>
                    </a:p>
                    <a:p>
                      <a:pPr algn="l" fontAlgn="t"/>
                      <a:r>
                        <a:rPr lang="en-US" sz="1300" b="0" i="0" u="none" strike="noStrike" kern="1200" dirty="0">
                          <a:solidFill>
                            <a:srgbClr val="000000"/>
                          </a:solidFill>
                          <a:effectLst/>
                          <a:latin typeface="Arial Narrow" panose="020B0606020202030204" pitchFamily="34" charset="0"/>
                          <a:ea typeface="+mn-ea"/>
                          <a:cs typeface="+mn-cs"/>
                        </a:rPr>
                        <a:t>KZN: 97%</a:t>
                      </a:r>
                    </a:p>
                    <a:p>
                      <a:pPr algn="l" fontAlgn="t"/>
                      <a:r>
                        <a:rPr lang="en-US" sz="1300" b="0" i="0" u="none" strike="noStrike" kern="1200" dirty="0">
                          <a:solidFill>
                            <a:srgbClr val="000000"/>
                          </a:solidFill>
                          <a:effectLst/>
                          <a:latin typeface="Arial Narrow" panose="020B0606020202030204" pitchFamily="34" charset="0"/>
                          <a:ea typeface="+mn-ea"/>
                          <a:cs typeface="+mn-cs"/>
                        </a:rPr>
                        <a:t>WC: 97%</a:t>
                      </a:r>
                    </a:p>
                    <a:p>
                      <a:pPr algn="l" fontAlgn="t"/>
                      <a:r>
                        <a:rPr lang="en-US" sz="1300" b="0" i="0" u="none" strike="noStrike" kern="1200" dirty="0">
                          <a:solidFill>
                            <a:srgbClr val="000000"/>
                          </a:solidFill>
                          <a:effectLst/>
                          <a:latin typeface="Arial Narrow" panose="020B0606020202030204" pitchFamily="34" charset="0"/>
                          <a:ea typeface="+mn-ea"/>
                          <a:cs typeface="+mn-cs"/>
                        </a:rPr>
                        <a:t>GP: 97%</a:t>
                      </a:r>
                    </a:p>
                    <a:p>
                      <a:pPr algn="l" fontAlgn="t"/>
                      <a:r>
                        <a:rPr lang="en-US" sz="1300" b="0" i="0" u="none" strike="noStrike" kern="1200" dirty="0">
                          <a:solidFill>
                            <a:srgbClr val="000000"/>
                          </a:solidFill>
                          <a:effectLst/>
                          <a:latin typeface="Arial Narrow" panose="020B0606020202030204" pitchFamily="34" charset="0"/>
                          <a:ea typeface="+mn-ea"/>
                          <a:cs typeface="+mn-cs"/>
                        </a:rPr>
                        <a:t>EC: 97%</a:t>
                      </a:r>
                    </a:p>
                    <a:p>
                      <a:pPr marL="0" marR="0" indent="0" algn="l" defTabSz="914331" rtl="0" eaLnBrk="1" fontAlgn="b" latinLnBrk="0" hangingPunct="1">
                        <a:lnSpc>
                          <a:spcPct val="100000"/>
                        </a:lnSpc>
                        <a:spcBef>
                          <a:spcPts val="0"/>
                        </a:spcBef>
                        <a:spcAft>
                          <a:spcPts val="0"/>
                        </a:spcAft>
                        <a:buClrTx/>
                        <a:buSzTx/>
                        <a:buFontTx/>
                        <a:buNone/>
                        <a:tabLst/>
                        <a:defRPr/>
                      </a:pPr>
                      <a:endParaRPr lang="en-US" sz="1300" b="1" u="none" strike="noStrike" dirty="0">
                        <a:solidFill>
                          <a:schemeClr val="tx1"/>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Narrow" panose="020B0606020202030204" pitchFamily="34" charset="0"/>
                        </a:rPr>
                        <a:t>99.42%</a:t>
                      </a:r>
                      <a:endParaRPr lang="en-US" sz="1300" b="0" i="0" u="none" strike="noStrike" dirty="0">
                        <a:solidFill>
                          <a:srgbClr val="000000"/>
                        </a:solidFill>
                        <a:effectLst/>
                        <a:latin typeface="Arial Narrow" panose="020B0606020202030204" pitchFamily="34" charset="0"/>
                      </a:endParaRPr>
                    </a:p>
                    <a:p>
                      <a:pPr algn="l" fontAlgn="t"/>
                      <a:r>
                        <a:rPr lang="en-US" sz="1300" b="0" i="0" u="none" strike="noStrike" dirty="0">
                          <a:solidFill>
                            <a:srgbClr val="000000"/>
                          </a:solidFill>
                          <a:effectLst/>
                          <a:latin typeface="Arial Narrow" panose="020B0606020202030204" pitchFamily="34" charset="0"/>
                        </a:rPr>
                        <a:t>(46</a:t>
                      </a:r>
                      <a:r>
                        <a:rPr lang="en-US" sz="1300" b="0" i="0" u="none" strike="noStrike" baseline="0" dirty="0">
                          <a:solidFill>
                            <a:srgbClr val="000000"/>
                          </a:solidFill>
                          <a:effectLst/>
                          <a:latin typeface="Arial Narrow" panose="020B0606020202030204" pitchFamily="34" charset="0"/>
                        </a:rPr>
                        <a:t> 784/47 056</a:t>
                      </a:r>
                      <a:r>
                        <a:rPr lang="en-US" sz="1300" b="0" i="0" u="none" strike="noStrike" dirty="0">
                          <a:solidFill>
                            <a:srgbClr val="000000"/>
                          </a:solidFill>
                          <a:effectLst/>
                          <a:latin typeface="Arial Narrow" panose="020B0606020202030204" pitchFamily="34" charset="0"/>
                        </a:rPr>
                        <a:t>)</a:t>
                      </a:r>
                    </a:p>
                    <a:p>
                      <a:pPr algn="l" fontAlgn="t"/>
                      <a:endParaRPr lang="en-US" sz="1300" b="1" i="0" u="none" strike="noStrike" dirty="0">
                        <a:solidFill>
                          <a:srgbClr val="000000"/>
                        </a:solidFill>
                        <a:effectLst/>
                        <a:latin typeface="Arial Narrow" panose="020B0606020202030204" pitchFamily="34" charset="0"/>
                      </a:endParaRPr>
                    </a:p>
                    <a:p>
                      <a:pPr algn="l" fontAlgn="t"/>
                      <a:r>
                        <a:rPr lang="en-US" sz="1300" b="0" i="0" u="none" strike="noStrike" dirty="0">
                          <a:solidFill>
                            <a:srgbClr val="000000"/>
                          </a:solidFill>
                          <a:effectLst/>
                          <a:latin typeface="Arial Narrow" panose="020B0606020202030204" pitchFamily="34" charset="0"/>
                        </a:rPr>
                        <a:t>LMN:</a:t>
                      </a:r>
                      <a:r>
                        <a:rPr lang="en-US" sz="1300" b="0" i="0" u="none" strike="noStrike" baseline="0" dirty="0">
                          <a:solidFill>
                            <a:srgbClr val="000000"/>
                          </a:solidFill>
                          <a:effectLst/>
                          <a:latin typeface="Arial Narrow" panose="020B0606020202030204" pitchFamily="34" charset="0"/>
                        </a:rPr>
                        <a:t> </a:t>
                      </a:r>
                      <a:r>
                        <a:rPr lang="en-US" sz="1300" b="0" i="0" u="none" strike="noStrike" dirty="0">
                          <a:solidFill>
                            <a:srgbClr val="000000"/>
                          </a:solidFill>
                          <a:effectLst/>
                          <a:latin typeface="Arial Narrow" panose="020B0606020202030204" pitchFamily="34" charset="0"/>
                        </a:rPr>
                        <a:t>(8</a:t>
                      </a:r>
                      <a:r>
                        <a:rPr lang="en-US" sz="1300" b="0" i="0" u="none" strike="noStrike" baseline="0" dirty="0">
                          <a:solidFill>
                            <a:srgbClr val="000000"/>
                          </a:solidFill>
                          <a:effectLst/>
                          <a:latin typeface="Arial Narrow" panose="020B0606020202030204" pitchFamily="34" charset="0"/>
                        </a:rPr>
                        <a:t> 657/8 697</a:t>
                      </a:r>
                      <a:r>
                        <a:rPr lang="en-US" sz="1300" b="0" i="0" u="none" strike="noStrike" dirty="0">
                          <a:solidFill>
                            <a:srgbClr val="000000"/>
                          </a:solidFill>
                          <a:effectLst/>
                          <a:latin typeface="Arial Narrow" panose="020B0606020202030204" pitchFamily="34" charset="0"/>
                        </a:rPr>
                        <a:t>)</a:t>
                      </a:r>
                      <a:r>
                        <a:rPr lang="en-US" sz="1300" b="0" i="0" u="none" strike="noStrike" baseline="0" dirty="0">
                          <a:solidFill>
                            <a:srgbClr val="000000"/>
                          </a:solidFill>
                          <a:effectLst/>
                          <a:latin typeface="Arial Narrow" panose="020B0606020202030204" pitchFamily="34" charset="0"/>
                        </a:rPr>
                        <a:t> 99.54</a:t>
                      </a:r>
                      <a:r>
                        <a:rPr lang="en-US" sz="1300" b="0" i="0" u="none" strike="noStrike" dirty="0">
                          <a:solidFill>
                            <a:srgbClr val="000000"/>
                          </a:solidFill>
                          <a:effectLst/>
                          <a:latin typeface="Arial Narrow" panose="020B0606020202030204" pitchFamily="34" charset="0"/>
                        </a:rPr>
                        <a:t>%</a:t>
                      </a:r>
                    </a:p>
                    <a:p>
                      <a:pPr algn="l" fontAlgn="t"/>
                      <a:r>
                        <a:rPr lang="en-US" sz="1300" b="0" i="0" u="none" strike="noStrike" dirty="0">
                          <a:solidFill>
                            <a:srgbClr val="000000"/>
                          </a:solidFill>
                          <a:effectLst/>
                          <a:latin typeface="Arial Narrow" panose="020B0606020202030204" pitchFamily="34" charset="0"/>
                        </a:rPr>
                        <a:t>FSNC: (4</a:t>
                      </a:r>
                      <a:r>
                        <a:rPr lang="en-US" sz="1300" b="0" i="0" u="none" strike="noStrike" baseline="0" dirty="0">
                          <a:solidFill>
                            <a:srgbClr val="000000"/>
                          </a:solidFill>
                          <a:effectLst/>
                          <a:latin typeface="Arial Narrow" panose="020B0606020202030204" pitchFamily="34" charset="0"/>
                        </a:rPr>
                        <a:t> 468/4 503 )99.22</a:t>
                      </a:r>
                      <a:r>
                        <a:rPr lang="en-US" sz="1300" b="0" i="0" u="none" strike="noStrike" dirty="0">
                          <a:solidFill>
                            <a:srgbClr val="000000"/>
                          </a:solidFill>
                          <a:effectLst/>
                          <a:latin typeface="Arial Narrow" panose="020B0606020202030204" pitchFamily="34" charset="0"/>
                        </a:rPr>
                        <a:t>%</a:t>
                      </a:r>
                    </a:p>
                    <a:p>
                      <a:pPr algn="l" fontAlgn="t"/>
                      <a:r>
                        <a:rPr lang="en-US" sz="1300" b="0" i="0" u="none" strike="noStrike" dirty="0">
                          <a:solidFill>
                            <a:srgbClr val="000000"/>
                          </a:solidFill>
                          <a:effectLst/>
                          <a:latin typeface="Arial Narrow" panose="020B0606020202030204" pitchFamily="34" charset="0"/>
                        </a:rPr>
                        <a:t>KZN: (10</a:t>
                      </a:r>
                      <a:r>
                        <a:rPr lang="en-US" sz="1300" b="0" i="0" u="none" strike="noStrike" baseline="0" dirty="0">
                          <a:solidFill>
                            <a:srgbClr val="000000"/>
                          </a:solidFill>
                          <a:effectLst/>
                          <a:latin typeface="Arial Narrow" panose="020B0606020202030204" pitchFamily="34" charset="0"/>
                        </a:rPr>
                        <a:t> 587/10 667</a:t>
                      </a:r>
                      <a:r>
                        <a:rPr lang="en-US" sz="1300" b="0" i="0" u="none" strike="noStrike" dirty="0">
                          <a:solidFill>
                            <a:schemeClr val="tx1"/>
                          </a:solidFill>
                          <a:effectLst/>
                          <a:latin typeface="Arial Narrow" panose="020B0606020202030204" pitchFamily="34" charset="0"/>
                        </a:rPr>
                        <a:t>)</a:t>
                      </a:r>
                      <a:r>
                        <a:rPr lang="en-US" sz="1300" b="0" i="0" u="none" strike="noStrike" baseline="0" dirty="0">
                          <a:solidFill>
                            <a:schemeClr val="tx1"/>
                          </a:solidFill>
                          <a:effectLst/>
                          <a:latin typeface="Arial Narrow" panose="020B0606020202030204" pitchFamily="34" charset="0"/>
                        </a:rPr>
                        <a:t> 99.25</a:t>
                      </a:r>
                      <a:r>
                        <a:rPr lang="en-US" sz="1300" b="0" i="0" u="none" strike="noStrike" dirty="0">
                          <a:solidFill>
                            <a:schemeClr val="tx1"/>
                          </a:solidFill>
                          <a:effectLst/>
                          <a:latin typeface="Arial Narrow" panose="020B0606020202030204" pitchFamily="34" charset="0"/>
                        </a:rPr>
                        <a:t>%</a:t>
                      </a:r>
                    </a:p>
                    <a:p>
                      <a:pPr algn="l" fontAlgn="t"/>
                      <a:r>
                        <a:rPr lang="en-US" sz="1300" b="0" i="0" u="none" strike="noStrike" dirty="0">
                          <a:solidFill>
                            <a:schemeClr val="tx1"/>
                          </a:solidFill>
                          <a:effectLst/>
                          <a:latin typeface="Arial Narrow" panose="020B0606020202030204" pitchFamily="34" charset="0"/>
                        </a:rPr>
                        <a:t>WC:</a:t>
                      </a:r>
                      <a:r>
                        <a:rPr lang="en-US" sz="1300" b="0" i="0" u="none" strike="noStrike" baseline="0" dirty="0">
                          <a:solidFill>
                            <a:schemeClr val="tx1"/>
                          </a:solidFill>
                          <a:effectLst/>
                          <a:latin typeface="Arial Narrow" panose="020B0606020202030204" pitchFamily="34" charset="0"/>
                        </a:rPr>
                        <a:t> </a:t>
                      </a:r>
                      <a:r>
                        <a:rPr lang="en-US" sz="1300" b="0" i="0" u="none" strike="noStrike" dirty="0">
                          <a:solidFill>
                            <a:schemeClr val="tx1"/>
                          </a:solidFill>
                          <a:effectLst/>
                          <a:latin typeface="Arial Narrow" panose="020B0606020202030204" pitchFamily="34" charset="0"/>
                        </a:rPr>
                        <a:t>(5</a:t>
                      </a:r>
                      <a:r>
                        <a:rPr lang="en-US" sz="1300" b="0" i="0" u="none" strike="noStrike" baseline="0" dirty="0">
                          <a:solidFill>
                            <a:schemeClr val="tx1"/>
                          </a:solidFill>
                          <a:effectLst/>
                          <a:latin typeface="Arial Narrow" panose="020B0606020202030204" pitchFamily="34" charset="0"/>
                        </a:rPr>
                        <a:t> 273/5 335</a:t>
                      </a:r>
                      <a:r>
                        <a:rPr lang="en-US" sz="1300" b="0" i="0" u="none" strike="noStrike" dirty="0">
                          <a:solidFill>
                            <a:schemeClr val="tx1"/>
                          </a:solidFill>
                          <a:effectLst/>
                          <a:latin typeface="Arial Narrow" panose="020B0606020202030204" pitchFamily="34" charset="0"/>
                        </a:rPr>
                        <a:t>)</a:t>
                      </a:r>
                      <a:r>
                        <a:rPr lang="en-US" sz="1300" b="0" i="0" u="none" strike="noStrike" baseline="0" dirty="0">
                          <a:solidFill>
                            <a:schemeClr val="tx1"/>
                          </a:solidFill>
                          <a:effectLst/>
                          <a:latin typeface="Arial Narrow" panose="020B0606020202030204" pitchFamily="34" charset="0"/>
                        </a:rPr>
                        <a:t> 98.84</a:t>
                      </a:r>
                      <a:r>
                        <a:rPr lang="en-US" sz="1300" b="0" i="0" u="none" strike="noStrike" dirty="0">
                          <a:solidFill>
                            <a:schemeClr val="tx1"/>
                          </a:solidFill>
                          <a:effectLst/>
                          <a:latin typeface="Arial Narrow" panose="020B0606020202030204" pitchFamily="34" charset="0"/>
                        </a:rPr>
                        <a:t>%</a:t>
                      </a:r>
                    </a:p>
                    <a:p>
                      <a:pPr algn="l" fontAlgn="t"/>
                      <a:r>
                        <a:rPr lang="en-US" sz="1300" b="0" i="0" u="none" strike="noStrike" dirty="0">
                          <a:solidFill>
                            <a:srgbClr val="000000"/>
                          </a:solidFill>
                          <a:effectLst/>
                          <a:latin typeface="Arial Narrow" panose="020B0606020202030204" pitchFamily="34" charset="0"/>
                        </a:rPr>
                        <a:t>GP:</a:t>
                      </a:r>
                      <a:r>
                        <a:rPr lang="en-US" sz="1300" b="0" i="0" u="none" strike="noStrike" baseline="0" dirty="0">
                          <a:solidFill>
                            <a:srgbClr val="000000"/>
                          </a:solidFill>
                          <a:effectLst/>
                          <a:latin typeface="Arial Narrow" panose="020B0606020202030204" pitchFamily="34" charset="0"/>
                        </a:rPr>
                        <a:t> </a:t>
                      </a:r>
                      <a:r>
                        <a:rPr lang="en-US" sz="1300" b="0" i="0" u="none" strike="noStrike" dirty="0">
                          <a:solidFill>
                            <a:srgbClr val="000000"/>
                          </a:solidFill>
                          <a:effectLst/>
                          <a:latin typeface="Arial Narrow" panose="020B0606020202030204" pitchFamily="34" charset="0"/>
                        </a:rPr>
                        <a:t>(9</a:t>
                      </a:r>
                      <a:r>
                        <a:rPr lang="en-US" sz="1300" b="0" i="0" u="none" strike="noStrike" baseline="0" dirty="0">
                          <a:solidFill>
                            <a:srgbClr val="000000"/>
                          </a:solidFill>
                          <a:effectLst/>
                          <a:latin typeface="Arial Narrow" panose="020B0606020202030204" pitchFamily="34" charset="0"/>
                        </a:rPr>
                        <a:t> 704/9 742</a:t>
                      </a:r>
                      <a:r>
                        <a:rPr lang="en-US" sz="1300" b="0" i="0" u="none" strike="noStrike" dirty="0">
                          <a:solidFill>
                            <a:srgbClr val="000000"/>
                          </a:solidFill>
                          <a:effectLst/>
                          <a:latin typeface="Arial Narrow" panose="020B0606020202030204" pitchFamily="34" charset="0"/>
                        </a:rPr>
                        <a:t>)</a:t>
                      </a:r>
                      <a:r>
                        <a:rPr lang="en-US" sz="1300" b="0" i="0" u="none" strike="noStrike" baseline="0" dirty="0">
                          <a:solidFill>
                            <a:srgbClr val="000000"/>
                          </a:solidFill>
                          <a:effectLst/>
                          <a:latin typeface="Arial Narrow" panose="020B0606020202030204" pitchFamily="34" charset="0"/>
                        </a:rPr>
                        <a:t> 99.61</a:t>
                      </a:r>
                      <a:r>
                        <a:rPr lang="en-US" sz="1300" b="0" i="0" u="none" strike="noStrike" dirty="0">
                          <a:solidFill>
                            <a:srgbClr val="000000"/>
                          </a:solidFill>
                          <a:effectLst/>
                          <a:latin typeface="Arial Narrow" panose="020B0606020202030204" pitchFamily="34" charset="0"/>
                        </a:rPr>
                        <a:t>%</a:t>
                      </a:r>
                    </a:p>
                    <a:p>
                      <a:pPr algn="l" fontAlgn="t"/>
                      <a:r>
                        <a:rPr lang="en-US" sz="1300" b="0" i="0" u="none" strike="noStrike" dirty="0">
                          <a:solidFill>
                            <a:srgbClr val="000000"/>
                          </a:solidFill>
                          <a:effectLst/>
                          <a:latin typeface="Arial Narrow" panose="020B0606020202030204" pitchFamily="34" charset="0"/>
                        </a:rPr>
                        <a:t>EC:</a:t>
                      </a:r>
                      <a:r>
                        <a:rPr lang="en-US" sz="1300" b="0" i="0" u="none" strike="noStrike" baseline="0" dirty="0">
                          <a:solidFill>
                            <a:srgbClr val="000000"/>
                          </a:solidFill>
                          <a:effectLst/>
                          <a:latin typeface="Arial Narrow" panose="020B0606020202030204" pitchFamily="34" charset="0"/>
                        </a:rPr>
                        <a:t> </a:t>
                      </a:r>
                      <a:r>
                        <a:rPr lang="en-US" sz="1300" b="0" i="0" u="none" strike="noStrike" dirty="0">
                          <a:solidFill>
                            <a:srgbClr val="000000"/>
                          </a:solidFill>
                          <a:effectLst/>
                          <a:latin typeface="Arial Narrow" panose="020B0606020202030204" pitchFamily="34" charset="0"/>
                        </a:rPr>
                        <a:t>(8</a:t>
                      </a:r>
                      <a:r>
                        <a:rPr lang="en-US" sz="1300" b="0" i="0" u="none" strike="noStrike" baseline="0" dirty="0">
                          <a:solidFill>
                            <a:srgbClr val="000000"/>
                          </a:solidFill>
                          <a:effectLst/>
                          <a:latin typeface="Arial Narrow" panose="020B0606020202030204" pitchFamily="34" charset="0"/>
                        </a:rPr>
                        <a:t> 095/8 111</a:t>
                      </a:r>
                      <a:r>
                        <a:rPr lang="en-US" sz="1300" b="0" i="0" u="none" strike="noStrike" dirty="0">
                          <a:solidFill>
                            <a:srgbClr val="000000"/>
                          </a:solidFill>
                          <a:effectLst/>
                          <a:latin typeface="Arial Narrow" panose="020B0606020202030204" pitchFamily="34" charset="0"/>
                        </a:rPr>
                        <a:t>)</a:t>
                      </a:r>
                      <a:r>
                        <a:rPr lang="en-US" sz="1300" b="0" i="0" u="none" strike="noStrike" baseline="0" dirty="0">
                          <a:solidFill>
                            <a:srgbClr val="000000"/>
                          </a:solidFill>
                          <a:effectLst/>
                          <a:latin typeface="Arial Narrow" panose="020B0606020202030204" pitchFamily="34" charset="0"/>
                        </a:rPr>
                        <a:t> 99.76 </a:t>
                      </a:r>
                      <a:r>
                        <a:rPr lang="en-US" sz="1300" b="0" i="0" u="none" strike="noStrike" dirty="0">
                          <a:solidFill>
                            <a:srgbClr val="000000"/>
                          </a:solidFill>
                          <a:effectLst/>
                          <a:latin typeface="Arial Narrow" panose="020B0606020202030204" pitchFamily="34" charset="0"/>
                        </a:rPr>
                        <a: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algn="l" fontAlgn="t"/>
                      <a:r>
                        <a:rPr lang="en-US" sz="1300" b="1" i="0" u="none" strike="noStrike" dirty="0">
                          <a:solidFill>
                            <a:schemeClr val="tx1"/>
                          </a:solidFill>
                          <a:effectLst/>
                          <a:latin typeface="Arial Narrow" panose="020B0606020202030204" pitchFamily="34" charset="0"/>
                        </a:rPr>
                        <a:t>2.42%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300" b="0" i="0" u="none" strike="noStrike" dirty="0">
                          <a:solidFill>
                            <a:srgbClr val="000000"/>
                          </a:solidFill>
                          <a:effectLst/>
                          <a:latin typeface="Arial Narrow" panose="020B0606020202030204" pitchFamily="34" charset="0"/>
                        </a:rPr>
                        <a:t>Physical monitoring of high risk parolees was done as prescribed within  the Protocols.</a:t>
                      </a:r>
                    </a:p>
                    <a:p>
                      <a:endParaRPr lang="en-US" sz="1300" b="0" i="0" u="none" strike="noStrike" dirty="0">
                        <a:solidFill>
                          <a:srgbClr val="000000"/>
                        </a:solidFill>
                        <a:effectLst/>
                        <a:latin typeface="Arial Narrow" panose="020B0606020202030204" pitchFamily="34" charset="0"/>
                      </a:endParaRPr>
                    </a:p>
                    <a:p>
                      <a:r>
                        <a:rPr lang="en-US" sz="1300" b="0" i="0" u="none" strike="noStrike" dirty="0">
                          <a:solidFill>
                            <a:srgbClr val="000000"/>
                          </a:solidFill>
                          <a:effectLst/>
                          <a:latin typeface="Arial Narrow" panose="020B0606020202030204" pitchFamily="34" charset="0"/>
                        </a:rPr>
                        <a:t>The lockdown regulations contributed to their compliance with conditions.</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300" b="0" i="0" u="none" strike="noStrike" kern="1200" dirty="0">
                          <a:solidFill>
                            <a:schemeClr val="tx1"/>
                          </a:solidFill>
                          <a:effectLst/>
                          <a:latin typeface="Arial Narrow" panose="020B0606020202030204" pitchFamily="34" charset="0"/>
                          <a:ea typeface="+mn-ea"/>
                          <a:cs typeface="+mn-cs"/>
                        </a:rPr>
                        <a:t>n/a</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21409">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a:solidFill>
                            <a:schemeClr val="tx1"/>
                          </a:solidFill>
                          <a:effectLst/>
                          <a:latin typeface="Arial Narrow" panose="020B0606020202030204" pitchFamily="34" charset="0"/>
                          <a:ea typeface="+mn-ea"/>
                          <a:cs typeface="+mn-cs"/>
                        </a:rPr>
                        <a:t>Percentage of probationers without violations per year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300" b="1" u="none" strike="noStrike" dirty="0">
                          <a:solidFill>
                            <a:schemeClr val="tx1"/>
                          </a:solidFill>
                          <a:effectLst/>
                          <a:latin typeface="Arial Narrow" panose="020B0606020202030204" pitchFamily="34" charset="0"/>
                        </a:rPr>
                        <a:t>97%</a:t>
                      </a:r>
                    </a:p>
                    <a:p>
                      <a:pPr marL="0" marR="0" indent="0" algn="l" defTabSz="914331" rtl="0" eaLnBrk="1" fontAlgn="b" latinLnBrk="0" hangingPunct="1">
                        <a:lnSpc>
                          <a:spcPct val="100000"/>
                        </a:lnSpc>
                        <a:spcBef>
                          <a:spcPts val="0"/>
                        </a:spcBef>
                        <a:spcAft>
                          <a:spcPts val="0"/>
                        </a:spcAft>
                        <a:buClrTx/>
                        <a:buSzTx/>
                        <a:buFontTx/>
                        <a:buNone/>
                        <a:tabLst/>
                        <a:defRPr/>
                      </a:pPr>
                      <a:endParaRPr lang="en-US" sz="1300" b="1" u="none" strike="noStrike" dirty="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endParaRPr lang="en-US" sz="1300" b="1" u="none" strike="noStrike" dirty="0">
                        <a:solidFill>
                          <a:schemeClr val="tx1"/>
                        </a:solidFill>
                        <a:effectLst/>
                        <a:latin typeface="Arial Narrow" panose="020B0606020202030204" pitchFamily="34" charset="0"/>
                      </a:endParaRPr>
                    </a:p>
                    <a:p>
                      <a:pPr algn="l" fontAlgn="t"/>
                      <a:r>
                        <a:rPr lang="en-US" sz="1300" b="0" i="0" u="none" strike="noStrike" kern="1200" dirty="0">
                          <a:solidFill>
                            <a:srgbClr val="000000"/>
                          </a:solidFill>
                          <a:effectLst/>
                          <a:latin typeface="Arial Narrow" panose="020B0606020202030204" pitchFamily="34" charset="0"/>
                          <a:ea typeface="+mn-ea"/>
                          <a:cs typeface="+mn-cs"/>
                        </a:rPr>
                        <a:t>LMN:  97%</a:t>
                      </a:r>
                    </a:p>
                    <a:p>
                      <a:pPr algn="l" fontAlgn="t"/>
                      <a:r>
                        <a:rPr lang="en-US" sz="1300" b="0" i="0" u="none" strike="noStrike" kern="1200" dirty="0">
                          <a:solidFill>
                            <a:srgbClr val="000000"/>
                          </a:solidFill>
                          <a:effectLst/>
                          <a:latin typeface="Arial Narrow" panose="020B0606020202030204" pitchFamily="34" charset="0"/>
                          <a:ea typeface="+mn-ea"/>
                          <a:cs typeface="+mn-cs"/>
                        </a:rPr>
                        <a:t>FSNC:97%</a:t>
                      </a:r>
                    </a:p>
                    <a:p>
                      <a:pPr algn="l" fontAlgn="t"/>
                      <a:r>
                        <a:rPr lang="en-US" sz="1300" b="0" i="0" u="none" strike="noStrike" kern="1200" dirty="0">
                          <a:solidFill>
                            <a:srgbClr val="000000"/>
                          </a:solidFill>
                          <a:effectLst/>
                          <a:latin typeface="Arial Narrow" panose="020B0606020202030204" pitchFamily="34" charset="0"/>
                          <a:ea typeface="+mn-ea"/>
                          <a:cs typeface="+mn-cs"/>
                        </a:rPr>
                        <a:t>KZN: 97%</a:t>
                      </a:r>
                    </a:p>
                    <a:p>
                      <a:pPr algn="l" fontAlgn="t"/>
                      <a:r>
                        <a:rPr lang="en-US" sz="1300" b="0" i="0" u="none" strike="noStrike" kern="1200" dirty="0">
                          <a:solidFill>
                            <a:srgbClr val="000000"/>
                          </a:solidFill>
                          <a:effectLst/>
                          <a:latin typeface="Arial Narrow" panose="020B0606020202030204" pitchFamily="34" charset="0"/>
                          <a:ea typeface="+mn-ea"/>
                          <a:cs typeface="+mn-cs"/>
                        </a:rPr>
                        <a:t>WC: 97%</a:t>
                      </a:r>
                    </a:p>
                    <a:p>
                      <a:pPr algn="l" fontAlgn="t"/>
                      <a:r>
                        <a:rPr lang="en-US" sz="1300" b="0" i="0" u="none" strike="noStrike" kern="1200" dirty="0">
                          <a:solidFill>
                            <a:srgbClr val="000000"/>
                          </a:solidFill>
                          <a:effectLst/>
                          <a:latin typeface="Arial Narrow" panose="020B0606020202030204" pitchFamily="34" charset="0"/>
                          <a:ea typeface="+mn-ea"/>
                          <a:cs typeface="+mn-cs"/>
                        </a:rPr>
                        <a:t>GP: 97%</a:t>
                      </a:r>
                    </a:p>
                    <a:p>
                      <a:pPr algn="l" fontAlgn="t"/>
                      <a:r>
                        <a:rPr lang="en-US" sz="1300" b="0" i="0" u="none" strike="noStrike" kern="1200" dirty="0">
                          <a:solidFill>
                            <a:srgbClr val="000000"/>
                          </a:solidFill>
                          <a:effectLst/>
                          <a:latin typeface="Arial Narrow" panose="020B0606020202030204" pitchFamily="34" charset="0"/>
                          <a:ea typeface="+mn-ea"/>
                          <a:cs typeface="+mn-cs"/>
                        </a:rPr>
                        <a:t>EC: 97%</a:t>
                      </a:r>
                    </a:p>
                    <a:p>
                      <a:pPr marL="0" marR="0" indent="0" algn="l" defTabSz="914331" rtl="0" eaLnBrk="1" fontAlgn="b" latinLnBrk="0" hangingPunct="1">
                        <a:lnSpc>
                          <a:spcPct val="100000"/>
                        </a:lnSpc>
                        <a:spcBef>
                          <a:spcPts val="0"/>
                        </a:spcBef>
                        <a:spcAft>
                          <a:spcPts val="0"/>
                        </a:spcAft>
                        <a:buClrTx/>
                        <a:buSzTx/>
                        <a:buFontTx/>
                        <a:buNone/>
                        <a:tabLst/>
                        <a:defRPr/>
                      </a:pPr>
                      <a:endParaRPr lang="en-US" sz="1300" b="0" i="0" u="none" strike="noStrike" dirty="0">
                        <a:solidFill>
                          <a:schemeClr val="tx1"/>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99.37%</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(7 516/7 564)</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ZA" sz="13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LMN (968/973) 99.49%</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FS/NC (740/748</a:t>
                      </a:r>
                      <a:r>
                        <a:rPr kumimoji="0" lang="en-US" sz="13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 98.93%</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KZN  ( 1 349/1 352</a:t>
                      </a:r>
                      <a:r>
                        <a:rPr kumimoji="0" lang="en-US" sz="13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 99.78%</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WC  (2 001/2 024</a:t>
                      </a:r>
                      <a:r>
                        <a:rPr kumimoji="0" lang="en-US" sz="13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 98.86%</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GP  (1 109/1 116</a:t>
                      </a:r>
                      <a:r>
                        <a:rPr kumimoji="0" lang="en-US" sz="13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 99.37%</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EC (1 350/1 351</a:t>
                      </a:r>
                      <a:r>
                        <a:rPr kumimoji="0" lang="en-US" sz="13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 99.93%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39933"/>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300" b="1" i="0" u="none" strike="noStrike" kern="1200" cap="none" spc="0" normalizeH="0" baseline="0" dirty="0">
                          <a:ln>
                            <a:noFill/>
                          </a:ln>
                          <a:solidFill>
                            <a:schemeClr val="tx1"/>
                          </a:solidFill>
                          <a:effectLst/>
                          <a:uLnTx/>
                          <a:uFillTx/>
                          <a:latin typeface="Arial Narrow" panose="020B0606020202030204" pitchFamily="34" charset="0"/>
                          <a:ea typeface="+mn-ea"/>
                          <a:cs typeface="+mn-cs"/>
                        </a:rPr>
                        <a:t>2.37%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300" b="0" i="0" u="none" strike="noStrike" dirty="0">
                          <a:solidFill>
                            <a:srgbClr val="000000"/>
                          </a:solidFill>
                          <a:effectLst/>
                          <a:latin typeface="Arial Narrow" panose="020B0606020202030204" pitchFamily="34" charset="0"/>
                        </a:rPr>
                        <a:t>Physical monitoring of high risk probationers was done as prescribed within </a:t>
                      </a:r>
                    </a:p>
                    <a:p>
                      <a:endParaRPr lang="en-US" sz="1300" b="0" i="0" u="none" strike="noStrike" dirty="0">
                        <a:solidFill>
                          <a:srgbClr val="000000"/>
                        </a:solidFill>
                        <a:effectLst/>
                        <a:latin typeface="Arial Narrow" panose="020B0606020202030204" pitchFamily="34" charset="0"/>
                      </a:endParaRPr>
                    </a:p>
                    <a:p>
                      <a:r>
                        <a:rPr lang="en-US" sz="1300" b="0" i="0" u="none" strike="noStrike" dirty="0">
                          <a:solidFill>
                            <a:srgbClr val="000000"/>
                          </a:solidFill>
                          <a:effectLst/>
                          <a:latin typeface="Arial Narrow" panose="020B0606020202030204" pitchFamily="34" charset="0"/>
                        </a:rPr>
                        <a:t>The Protocols and the lockdown regulations contributed to their compliance with conditions.</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n/a</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78598">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a:solidFill>
                            <a:schemeClr val="tx1"/>
                          </a:solidFill>
                          <a:effectLst/>
                          <a:latin typeface="Arial Narrow" panose="020B0606020202030204" pitchFamily="34" charset="0"/>
                          <a:ea typeface="+mn-ea"/>
                          <a:cs typeface="+mn-cs"/>
                        </a:rPr>
                        <a:t>Approved Social Reintegration Framework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rPr>
                        <a:t>Target measured annually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300" b="0" i="0" u="none" strike="noStrike" kern="1200" cap="none" spc="0" normalizeH="0" baseline="0" dirty="0">
                          <a:ln>
                            <a:noFill/>
                          </a:ln>
                          <a:solidFill>
                            <a:schemeClr val="tx1"/>
                          </a:solidFill>
                          <a:effectLst/>
                          <a:uLnTx/>
                          <a:uFillTx/>
                          <a:latin typeface="Arial Narrow" panose="020B0606020202030204" pitchFamily="34" charset="0"/>
                          <a:ea typeface="+mn-ea"/>
                          <a:cs typeface="+mn-cs"/>
                        </a:rPr>
                        <a:t>Desktop research concluded</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rPr>
                        <a:t>Target measured annually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rPr>
                        <a:t>Target measured annually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rPr>
                        <a:t>Target measured annually</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Title 3"/>
          <p:cNvSpPr>
            <a:spLocks noGrp="1"/>
          </p:cNvSpPr>
          <p:nvPr>
            <p:ph type="title" idx="4294967295"/>
          </p:nvPr>
        </p:nvSpPr>
        <p:spPr>
          <a:xfrm>
            <a:off x="0" y="0"/>
            <a:ext cx="9144000" cy="907863"/>
          </a:xfrm>
          <a:prstGeom prst="rect">
            <a:avLst/>
          </a:prstGeom>
        </p:spPr>
        <p:txBody>
          <a:bodyPr/>
          <a:lstStyle/>
          <a:p>
            <a:pPr lvl="0" algn="ctr">
              <a:lnSpc>
                <a:spcPct val="110000"/>
              </a:lnSpc>
            </a:pPr>
            <a:r>
              <a:rPr lang="en-US" sz="3000" kern="1200" dirty="0">
                <a:solidFill>
                  <a:schemeClr val="bg1"/>
                </a:solidFill>
                <a:latin typeface="Arial Black" panose="020B0A04020102020204" pitchFamily="34" charset="0"/>
              </a:rPr>
              <a:t>PROGRAMME 5: SOCIAL REINTEGRATION </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SUPERVISION</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883757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95835" y="1125504"/>
          <a:ext cx="8542273" cy="4898778"/>
        </p:xfrm>
        <a:graphic>
          <a:graphicData uri="http://schemas.openxmlformats.org/drawingml/2006/table">
            <a:tbl>
              <a:tblPr firstRow="1" bandRow="1">
                <a:tableStyleId>{5C22544A-7EE6-4342-B048-85BDC9FD1C3A}</a:tableStyleId>
              </a:tblPr>
              <a:tblGrid>
                <a:gridCol w="1487698">
                  <a:extLst>
                    <a:ext uri="{9D8B030D-6E8A-4147-A177-3AD203B41FA5}">
                      <a16:colId xmlns:a16="http://schemas.microsoft.com/office/drawing/2014/main" val="20000"/>
                    </a:ext>
                  </a:extLst>
                </a:gridCol>
                <a:gridCol w="1003870">
                  <a:extLst>
                    <a:ext uri="{9D8B030D-6E8A-4147-A177-3AD203B41FA5}">
                      <a16:colId xmlns:a16="http://schemas.microsoft.com/office/drawing/2014/main" val="20001"/>
                    </a:ext>
                  </a:extLst>
                </a:gridCol>
                <a:gridCol w="2092415">
                  <a:extLst>
                    <a:ext uri="{9D8B030D-6E8A-4147-A177-3AD203B41FA5}">
                      <a16:colId xmlns:a16="http://schemas.microsoft.com/office/drawing/2014/main" val="20002"/>
                    </a:ext>
                  </a:extLst>
                </a:gridCol>
                <a:gridCol w="1113576">
                  <a:extLst>
                    <a:ext uri="{9D8B030D-6E8A-4147-A177-3AD203B41FA5}">
                      <a16:colId xmlns:a16="http://schemas.microsoft.com/office/drawing/2014/main" val="20003"/>
                    </a:ext>
                  </a:extLst>
                </a:gridCol>
                <a:gridCol w="1872423">
                  <a:extLst>
                    <a:ext uri="{9D8B030D-6E8A-4147-A177-3AD203B41FA5}">
                      <a16:colId xmlns:a16="http://schemas.microsoft.com/office/drawing/2014/main" val="20004"/>
                    </a:ext>
                  </a:extLst>
                </a:gridCol>
                <a:gridCol w="972291">
                  <a:extLst>
                    <a:ext uri="{9D8B030D-6E8A-4147-A177-3AD203B41FA5}">
                      <a16:colId xmlns:a16="http://schemas.microsoft.com/office/drawing/2014/main" val="20005"/>
                    </a:ext>
                  </a:extLst>
                </a:gridCol>
              </a:tblGrid>
              <a:tr h="612528">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581150">
                <a:tc>
                  <a:txBody>
                    <a:bodyPr/>
                    <a:lstStyle/>
                    <a:p>
                      <a:pPr algn="l" fontAlgn="t"/>
                      <a:r>
                        <a:rPr lang="en-US" sz="1400" b="1" i="0" u="none" strike="noStrike" kern="1200" dirty="0">
                          <a:solidFill>
                            <a:schemeClr val="tx1"/>
                          </a:solidFill>
                          <a:effectLst/>
                          <a:latin typeface="Arial Narrow" panose="020B0606020202030204" pitchFamily="34" charset="0"/>
                          <a:ea typeface="+mn-ea"/>
                          <a:cs typeface="+mn-cs"/>
                        </a:rPr>
                        <a:t>Percentage increase of victims participating in Restorative Justice </a:t>
                      </a:r>
                      <a:r>
                        <a:rPr lang="en-US" sz="1400" b="1" i="0" u="none" strike="noStrike" kern="1200" dirty="0" err="1">
                          <a:solidFill>
                            <a:schemeClr val="tx1"/>
                          </a:solidFill>
                          <a:effectLst/>
                          <a:latin typeface="Arial Narrow" panose="020B0606020202030204" pitchFamily="34" charset="0"/>
                          <a:ea typeface="+mn-ea"/>
                          <a:cs typeface="+mn-cs"/>
                        </a:rPr>
                        <a:t>Programme</a:t>
                      </a:r>
                      <a:endParaRPr lang="en-US" sz="1400" b="1" i="0" u="none" strike="noStrike" kern="1200" dirty="0">
                        <a:solidFill>
                          <a:schemeClr val="tx1"/>
                        </a:solidFill>
                        <a:effectLst/>
                        <a:latin typeface="Arial Narrow" panose="020B0606020202030204" pitchFamily="34" charset="0"/>
                        <a:ea typeface="+mn-ea"/>
                        <a:cs typeface="+mn-cs"/>
                      </a:endParaRPr>
                    </a:p>
                    <a:p>
                      <a:pPr algn="l" fontAlgn="t"/>
                      <a:endParaRPr lang="en-US" sz="1400" b="1" i="0" u="none" strike="noStrike" kern="1200" dirty="0">
                        <a:solidFill>
                          <a:schemeClr val="bg2">
                            <a:lumMod val="60000"/>
                            <a:lumOff val="40000"/>
                          </a:schemeClr>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Arial Narrow" panose="020B0606020202030204" pitchFamily="34" charset="0"/>
                        </a:rPr>
                        <a:t>7%</a:t>
                      </a:r>
                    </a:p>
                    <a:p>
                      <a:pPr algn="l" fontAlgn="t"/>
                      <a:endParaRPr lang="en-US" sz="1400" b="1"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p>
                      <a:pPr algn="l" fontAlgn="t"/>
                      <a:endParaRPr lang="en-US" sz="1400" b="1"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p>
                      <a:pPr algn="l" fontAlgn="t"/>
                      <a:r>
                        <a:rPr lang="en-US" sz="1400" b="0" i="0" u="none" strike="noStrike" kern="1200" dirty="0">
                          <a:solidFill>
                            <a:srgbClr val="000000"/>
                          </a:solidFill>
                          <a:effectLst/>
                          <a:latin typeface="Arial Narrow" panose="020B0606020202030204" pitchFamily="34" charset="0"/>
                          <a:ea typeface="+mn-ea"/>
                          <a:cs typeface="+mn-cs"/>
                        </a:rPr>
                        <a:t>LMN:  7%</a:t>
                      </a:r>
                    </a:p>
                    <a:p>
                      <a:pPr algn="l" fontAlgn="t"/>
                      <a:r>
                        <a:rPr lang="en-US" sz="1400" b="0" i="0" u="none" strike="noStrike" kern="1200" dirty="0">
                          <a:solidFill>
                            <a:srgbClr val="000000"/>
                          </a:solidFill>
                          <a:effectLst/>
                          <a:latin typeface="Arial Narrow" panose="020B0606020202030204" pitchFamily="34" charset="0"/>
                          <a:ea typeface="+mn-ea"/>
                          <a:cs typeface="+mn-cs"/>
                        </a:rPr>
                        <a:t>FSNC:7%</a:t>
                      </a:r>
                    </a:p>
                    <a:p>
                      <a:pPr algn="l" fontAlgn="t"/>
                      <a:r>
                        <a:rPr lang="en-US" sz="1400" b="0" i="0" u="none" strike="noStrike" kern="1200" dirty="0">
                          <a:solidFill>
                            <a:srgbClr val="000000"/>
                          </a:solidFill>
                          <a:effectLst/>
                          <a:latin typeface="Arial Narrow" panose="020B0606020202030204" pitchFamily="34" charset="0"/>
                          <a:ea typeface="+mn-ea"/>
                          <a:cs typeface="+mn-cs"/>
                        </a:rPr>
                        <a:t>KZN: 7%</a:t>
                      </a:r>
                    </a:p>
                    <a:p>
                      <a:pPr algn="l" fontAlgn="t"/>
                      <a:r>
                        <a:rPr lang="en-US" sz="1400" b="0" i="0" u="none" strike="noStrike" kern="1200" dirty="0">
                          <a:solidFill>
                            <a:srgbClr val="000000"/>
                          </a:solidFill>
                          <a:effectLst/>
                          <a:latin typeface="Arial Narrow" panose="020B0606020202030204" pitchFamily="34" charset="0"/>
                          <a:ea typeface="+mn-ea"/>
                          <a:cs typeface="+mn-cs"/>
                        </a:rPr>
                        <a:t>WC: 7%</a:t>
                      </a:r>
                    </a:p>
                    <a:p>
                      <a:pPr algn="l" fontAlgn="t"/>
                      <a:r>
                        <a:rPr lang="en-US" sz="1400" b="0" i="0" u="none" strike="noStrike" kern="1200" dirty="0">
                          <a:solidFill>
                            <a:srgbClr val="000000"/>
                          </a:solidFill>
                          <a:effectLst/>
                          <a:latin typeface="Arial Narrow" panose="020B0606020202030204" pitchFamily="34" charset="0"/>
                          <a:ea typeface="+mn-ea"/>
                          <a:cs typeface="+mn-cs"/>
                        </a:rPr>
                        <a:t>GP:7%</a:t>
                      </a:r>
                    </a:p>
                    <a:p>
                      <a:pPr algn="l" fontAlgn="t"/>
                      <a:r>
                        <a:rPr lang="en-US" sz="1400" b="0" i="0" u="none" strike="noStrike" kern="1200" dirty="0">
                          <a:solidFill>
                            <a:srgbClr val="000000"/>
                          </a:solidFill>
                          <a:effectLst/>
                          <a:latin typeface="Arial Narrow" panose="020B0606020202030204" pitchFamily="34" charset="0"/>
                          <a:ea typeface="+mn-ea"/>
                          <a:cs typeface="+mn-cs"/>
                        </a:rPr>
                        <a:t>EC: 7%</a:t>
                      </a:r>
                    </a:p>
                    <a:p>
                      <a:pPr algn="l" fontAlgn="t"/>
                      <a:endParaRPr lang="en-US" sz="1400" b="0"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Narrow" panose="020B0606020202030204" pitchFamily="34" charset="0"/>
                        </a:rPr>
                        <a:t>-84.94%</a:t>
                      </a:r>
                      <a:endParaRPr lang="en-US" sz="1400" b="0" i="0" u="none" strike="noStrike" dirty="0">
                        <a:solidFill>
                          <a:srgbClr val="000000"/>
                        </a:solidFill>
                        <a:effectLst/>
                        <a:latin typeface="Arial Narrow" panose="020B0606020202030204" pitchFamily="34" charset="0"/>
                      </a:endParaRPr>
                    </a:p>
                    <a:p>
                      <a:pPr algn="l" fontAlgn="t"/>
                      <a:r>
                        <a:rPr lang="en-US" sz="1400" b="0" i="0" u="none" strike="noStrike" dirty="0">
                          <a:solidFill>
                            <a:srgbClr val="000000"/>
                          </a:solidFill>
                          <a:effectLst/>
                          <a:latin typeface="Arial Narrow" panose="020B0606020202030204" pitchFamily="34" charset="0"/>
                        </a:rPr>
                        <a:t>(-3 948/4</a:t>
                      </a:r>
                      <a:r>
                        <a:rPr lang="en-US" sz="1400" b="0" i="0" u="none" strike="noStrike" baseline="0" dirty="0">
                          <a:solidFill>
                            <a:srgbClr val="000000"/>
                          </a:solidFill>
                          <a:effectLst/>
                          <a:latin typeface="Arial Narrow" panose="020B0606020202030204" pitchFamily="34" charset="0"/>
                        </a:rPr>
                        <a:t> 594</a:t>
                      </a:r>
                      <a:r>
                        <a:rPr lang="en-US" sz="1400" b="0" i="0" u="none" strike="noStrike" dirty="0">
                          <a:solidFill>
                            <a:srgbClr val="000000"/>
                          </a:solidFill>
                          <a:effectLst/>
                          <a:latin typeface="Arial Narrow" panose="020B0606020202030204" pitchFamily="34" charset="0"/>
                        </a:rPr>
                        <a:t>)</a:t>
                      </a:r>
                    </a:p>
                    <a:p>
                      <a:pPr algn="l" fontAlgn="t"/>
                      <a:endParaRPr lang="en-US" sz="1400" b="1" i="0" u="none" strike="noStrike" dirty="0">
                        <a:solidFill>
                          <a:srgbClr val="000000"/>
                        </a:solidFill>
                        <a:effectLst/>
                        <a:latin typeface="Arial Narrow" panose="020B0606020202030204" pitchFamily="34" charset="0"/>
                      </a:endParaRPr>
                    </a:p>
                    <a:p>
                      <a:pPr algn="l" fontAlgn="t"/>
                      <a:r>
                        <a:rPr lang="en-US" sz="1400" b="0" i="0" u="none" strike="noStrike" dirty="0">
                          <a:solidFill>
                            <a:srgbClr val="000000"/>
                          </a:solidFill>
                          <a:effectLst/>
                          <a:latin typeface="Arial Narrow" panose="020B0606020202030204" pitchFamily="34" charset="0"/>
                        </a:rPr>
                        <a:t>LMN:</a:t>
                      </a:r>
                      <a:r>
                        <a:rPr lang="en-US" sz="1400" b="0" i="0" u="none" strike="noStrike" baseline="0" dirty="0">
                          <a:solidFill>
                            <a:srgbClr val="000000"/>
                          </a:solidFill>
                          <a:effectLst/>
                          <a:latin typeface="Arial Narrow" panose="020B0606020202030204" pitchFamily="34" charset="0"/>
                        </a:rPr>
                        <a:t> </a:t>
                      </a:r>
                      <a:r>
                        <a:rPr lang="en-US" sz="1400" b="0" i="0" u="none" strike="noStrike" dirty="0">
                          <a:solidFill>
                            <a:srgbClr val="000000"/>
                          </a:solidFill>
                          <a:effectLst/>
                          <a:latin typeface="Arial Narrow" panose="020B0606020202030204" pitchFamily="34" charset="0"/>
                        </a:rPr>
                        <a:t>(-300/507)</a:t>
                      </a:r>
                      <a:r>
                        <a:rPr lang="en-US" sz="1400" b="0" i="0" u="none" strike="noStrike" baseline="0" dirty="0">
                          <a:solidFill>
                            <a:srgbClr val="000000"/>
                          </a:solidFill>
                          <a:effectLst/>
                          <a:latin typeface="Arial Narrow" panose="020B0606020202030204" pitchFamily="34" charset="0"/>
                        </a:rPr>
                        <a:t> -59.17</a:t>
                      </a:r>
                      <a:r>
                        <a:rPr lang="en-US" sz="1400" b="0" i="0" u="none" strike="noStrike" dirty="0">
                          <a:solidFill>
                            <a:srgbClr val="000000"/>
                          </a:solidFill>
                          <a:effectLst/>
                          <a:latin typeface="Arial Narrow" panose="020B0606020202030204" pitchFamily="34" charset="0"/>
                        </a:rPr>
                        <a:t>%</a:t>
                      </a:r>
                    </a:p>
                    <a:p>
                      <a:pPr algn="l" fontAlgn="t"/>
                      <a:r>
                        <a:rPr lang="en-US" sz="1400" b="0" i="0" u="none" strike="noStrike" dirty="0">
                          <a:solidFill>
                            <a:srgbClr val="000000"/>
                          </a:solidFill>
                          <a:effectLst/>
                          <a:latin typeface="Arial Narrow" panose="020B0606020202030204" pitchFamily="34" charset="0"/>
                        </a:rPr>
                        <a:t>FSNC: (-1 221/1 319</a:t>
                      </a:r>
                      <a:r>
                        <a:rPr lang="en-US" sz="1400" b="0" i="0" u="none" strike="noStrike" baseline="0" dirty="0">
                          <a:solidFill>
                            <a:srgbClr val="000000"/>
                          </a:solidFill>
                          <a:effectLst/>
                          <a:latin typeface="Arial Narrow" panose="020B0606020202030204" pitchFamily="34" charset="0"/>
                        </a:rPr>
                        <a:t> )-92.57</a:t>
                      </a:r>
                      <a:r>
                        <a:rPr lang="en-US" sz="1400" b="0" i="0" u="none" strike="noStrike" dirty="0">
                          <a:solidFill>
                            <a:srgbClr val="000000"/>
                          </a:solidFill>
                          <a:effectLst/>
                          <a:latin typeface="Arial Narrow" panose="020B0606020202030204" pitchFamily="34" charset="0"/>
                        </a:rPr>
                        <a:t>%</a:t>
                      </a:r>
                    </a:p>
                    <a:p>
                      <a:pPr algn="l" fontAlgn="t"/>
                      <a:r>
                        <a:rPr lang="en-US" sz="1400" b="0" i="0" u="none" strike="noStrike" dirty="0">
                          <a:solidFill>
                            <a:srgbClr val="000000"/>
                          </a:solidFill>
                          <a:effectLst/>
                          <a:latin typeface="Arial Narrow" panose="020B0606020202030204" pitchFamily="34" charset="0"/>
                        </a:rPr>
                        <a:t>KZN: (-703/727</a:t>
                      </a:r>
                      <a:r>
                        <a:rPr lang="en-US" sz="1400" b="0" i="0" u="none" strike="noStrike" dirty="0">
                          <a:solidFill>
                            <a:schemeClr val="tx1"/>
                          </a:solidFill>
                          <a:effectLst/>
                          <a:latin typeface="Arial Narrow" panose="020B0606020202030204" pitchFamily="34" charset="0"/>
                        </a:rPr>
                        <a:t>)</a:t>
                      </a:r>
                      <a:r>
                        <a:rPr lang="en-US" sz="1400" b="0" i="0" u="none" strike="noStrike" baseline="0" dirty="0">
                          <a:solidFill>
                            <a:schemeClr val="tx1"/>
                          </a:solidFill>
                          <a:effectLst/>
                          <a:latin typeface="Arial Narrow" panose="020B0606020202030204" pitchFamily="34" charset="0"/>
                        </a:rPr>
                        <a:t> -96.70</a:t>
                      </a:r>
                      <a:r>
                        <a:rPr lang="en-US" sz="1400" b="0" i="0" u="none" strike="noStrike" dirty="0">
                          <a:solidFill>
                            <a:schemeClr val="tx1"/>
                          </a:solidFill>
                          <a:effectLst/>
                          <a:latin typeface="Arial Narrow" panose="020B0606020202030204" pitchFamily="34" charset="0"/>
                        </a:rPr>
                        <a:t>%</a:t>
                      </a:r>
                    </a:p>
                    <a:p>
                      <a:pPr algn="l" fontAlgn="t"/>
                      <a:r>
                        <a:rPr lang="en-US" sz="1400" b="0" i="0" u="none" strike="noStrike" dirty="0">
                          <a:solidFill>
                            <a:schemeClr val="tx1"/>
                          </a:solidFill>
                          <a:effectLst/>
                          <a:latin typeface="Arial Narrow" panose="020B0606020202030204" pitchFamily="34" charset="0"/>
                        </a:rPr>
                        <a:t>WC:</a:t>
                      </a:r>
                      <a:r>
                        <a:rPr lang="en-US" sz="1400" b="0" i="0" u="none" strike="noStrike" baseline="0" dirty="0">
                          <a:solidFill>
                            <a:schemeClr val="tx1"/>
                          </a:solidFill>
                          <a:effectLst/>
                          <a:latin typeface="Arial Narrow" panose="020B0606020202030204" pitchFamily="34" charset="0"/>
                        </a:rPr>
                        <a:t> </a:t>
                      </a:r>
                      <a:r>
                        <a:rPr lang="en-US" sz="1400" b="0" i="0" u="none" strike="noStrike" dirty="0">
                          <a:solidFill>
                            <a:schemeClr val="tx1"/>
                          </a:solidFill>
                          <a:effectLst/>
                          <a:latin typeface="Arial Narrow" panose="020B0606020202030204" pitchFamily="34" charset="0"/>
                        </a:rPr>
                        <a:t>(-413/416)</a:t>
                      </a:r>
                      <a:r>
                        <a:rPr lang="en-US" sz="1400" b="0" i="0" u="none" strike="noStrike" baseline="0" dirty="0">
                          <a:solidFill>
                            <a:schemeClr val="tx1"/>
                          </a:solidFill>
                          <a:effectLst/>
                          <a:latin typeface="Arial Narrow" panose="020B0606020202030204" pitchFamily="34" charset="0"/>
                        </a:rPr>
                        <a:t> -99.28</a:t>
                      </a:r>
                      <a:r>
                        <a:rPr lang="en-US" sz="1400" b="0" i="0" u="none" strike="noStrike" dirty="0">
                          <a:solidFill>
                            <a:schemeClr val="tx1"/>
                          </a:solidFill>
                          <a:effectLst/>
                          <a:latin typeface="Arial Narrow" panose="020B0606020202030204" pitchFamily="34" charset="0"/>
                        </a:rPr>
                        <a:t>%</a:t>
                      </a:r>
                    </a:p>
                    <a:p>
                      <a:pPr algn="l" fontAlgn="t"/>
                      <a:r>
                        <a:rPr lang="en-US" sz="1400" b="0" i="0" u="none" strike="noStrike" dirty="0">
                          <a:solidFill>
                            <a:srgbClr val="000000"/>
                          </a:solidFill>
                          <a:effectLst/>
                          <a:latin typeface="Arial Narrow" panose="020B0606020202030204" pitchFamily="34" charset="0"/>
                        </a:rPr>
                        <a:t>GP:</a:t>
                      </a:r>
                      <a:r>
                        <a:rPr lang="en-US" sz="1400" b="0" i="0" u="none" strike="noStrike" baseline="0" dirty="0">
                          <a:solidFill>
                            <a:srgbClr val="000000"/>
                          </a:solidFill>
                          <a:effectLst/>
                          <a:latin typeface="Arial Narrow" panose="020B0606020202030204" pitchFamily="34" charset="0"/>
                        </a:rPr>
                        <a:t> </a:t>
                      </a:r>
                      <a:r>
                        <a:rPr lang="en-US" sz="1400" b="0" i="0" u="none" strike="noStrike" dirty="0">
                          <a:solidFill>
                            <a:srgbClr val="000000"/>
                          </a:solidFill>
                          <a:effectLst/>
                          <a:latin typeface="Arial Narrow" panose="020B0606020202030204" pitchFamily="34" charset="0"/>
                        </a:rPr>
                        <a:t>(-885/906)</a:t>
                      </a:r>
                      <a:r>
                        <a:rPr lang="en-US" sz="1400" b="0" i="0" u="none" strike="noStrike" baseline="0" dirty="0">
                          <a:solidFill>
                            <a:srgbClr val="000000"/>
                          </a:solidFill>
                          <a:effectLst/>
                          <a:latin typeface="Arial Narrow" panose="020B0606020202030204" pitchFamily="34" charset="0"/>
                        </a:rPr>
                        <a:t> -97.68</a:t>
                      </a:r>
                      <a:r>
                        <a:rPr lang="en-US" sz="1400" b="0" i="0" u="none" strike="noStrike" dirty="0">
                          <a:solidFill>
                            <a:srgbClr val="000000"/>
                          </a:solidFill>
                          <a:effectLst/>
                          <a:latin typeface="Arial Narrow" panose="020B0606020202030204" pitchFamily="34" charset="0"/>
                        </a:rPr>
                        <a:t>%</a:t>
                      </a:r>
                    </a:p>
                    <a:p>
                      <a:pPr algn="l" fontAlgn="t"/>
                      <a:r>
                        <a:rPr lang="en-US" sz="1400" b="0" i="0" u="none" strike="noStrike" dirty="0">
                          <a:solidFill>
                            <a:srgbClr val="000000"/>
                          </a:solidFill>
                          <a:effectLst/>
                          <a:latin typeface="Arial Narrow" panose="020B0606020202030204" pitchFamily="34" charset="0"/>
                        </a:rPr>
                        <a:t>EC:</a:t>
                      </a:r>
                      <a:r>
                        <a:rPr lang="en-US" sz="1400" b="0" i="0" u="none" strike="noStrike" baseline="0" dirty="0">
                          <a:solidFill>
                            <a:srgbClr val="000000"/>
                          </a:solidFill>
                          <a:effectLst/>
                          <a:latin typeface="Arial Narrow" panose="020B0606020202030204" pitchFamily="34" charset="0"/>
                        </a:rPr>
                        <a:t> </a:t>
                      </a:r>
                      <a:r>
                        <a:rPr lang="en-US" sz="1400" b="0" i="0" u="none" strike="noStrike" dirty="0">
                          <a:solidFill>
                            <a:srgbClr val="000000"/>
                          </a:solidFill>
                          <a:effectLst/>
                          <a:latin typeface="Arial Narrow" panose="020B0606020202030204" pitchFamily="34" charset="0"/>
                        </a:rPr>
                        <a:t>(-426/719)</a:t>
                      </a:r>
                      <a:r>
                        <a:rPr lang="en-US" sz="1400" b="0" i="0" u="none" strike="noStrike" baseline="0" dirty="0">
                          <a:solidFill>
                            <a:srgbClr val="000000"/>
                          </a:solidFill>
                          <a:effectLst/>
                          <a:latin typeface="Arial Narrow" panose="020B0606020202030204" pitchFamily="34" charset="0"/>
                        </a:rPr>
                        <a:t> -59.25</a:t>
                      </a:r>
                      <a:r>
                        <a:rPr lang="en-US" sz="1400" b="0" i="0" u="none" strike="noStrike" dirty="0">
                          <a:solidFill>
                            <a:srgbClr val="000000"/>
                          </a:solidFill>
                          <a:effectLst/>
                          <a:latin typeface="Arial Narrow" panose="020B0606020202030204" pitchFamily="34" charset="0"/>
                        </a:rPr>
                        <a: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-77.94%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a:solidFill>
                            <a:srgbClr val="000000"/>
                          </a:solidFill>
                          <a:effectLst/>
                          <a:latin typeface="Arial Narrow" panose="020B0606020202030204" pitchFamily="34" charset="0"/>
                          <a:ea typeface="+mn-ea"/>
                          <a:cs typeface="+mn-cs"/>
                        </a:rPr>
                        <a:t>Due to COVID-19  Regulations Restorative Justice programmes and </a:t>
                      </a:r>
                      <a:r>
                        <a:rPr lang="en-US" sz="1400" b="0" i="0" u="none" strike="noStrike" kern="1200" dirty="0" err="1">
                          <a:solidFill>
                            <a:srgbClr val="000000"/>
                          </a:solidFill>
                          <a:effectLst/>
                          <a:latin typeface="Arial Narrow" panose="020B0606020202030204" pitchFamily="34" charset="0"/>
                          <a:ea typeface="+mn-ea"/>
                          <a:cs typeface="+mn-cs"/>
                        </a:rPr>
                        <a:t>Imbizos</a:t>
                      </a:r>
                      <a:r>
                        <a:rPr lang="en-US" sz="1400" b="0" i="0" u="none" strike="noStrike" kern="1200" dirty="0">
                          <a:solidFill>
                            <a:srgbClr val="000000"/>
                          </a:solidFill>
                          <a:effectLst/>
                          <a:latin typeface="Arial Narrow" panose="020B0606020202030204" pitchFamily="34" charset="0"/>
                          <a:ea typeface="+mn-ea"/>
                          <a:cs typeface="+mn-cs"/>
                        </a:rPr>
                        <a:t> remained suspended  and contact sessions with parolees/ probationers could not be conducted  effectively</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a:solidFill>
                            <a:srgbClr val="000000"/>
                          </a:solidFill>
                          <a:effectLst/>
                          <a:latin typeface="Arial Narrow" panose="020B0606020202030204" pitchFamily="34" charset="0"/>
                          <a:ea typeface="+mn-ea"/>
                          <a:cs typeface="+mn-cs"/>
                        </a:rPr>
                        <a:t>Restorative Justice  processes will resume under lockdown level 2. </a:t>
                      </a:r>
                      <a:endParaRPr lang="en-ZA" sz="1400" b="0" i="0" u="none" strike="noStrike" kern="1200" dirty="0">
                        <a:solidFill>
                          <a:srgbClr val="000000"/>
                        </a:solidFill>
                        <a:effectLst/>
                        <a:latin typeface="Arial Narrow" panose="020B0606020202030204" pitchFamily="34" charset="0"/>
                        <a:ea typeface="+mn-ea"/>
                        <a:cs typeface="+mn-cs"/>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37700">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Percentage increase of offenders, parolees and probationers participating in Restorative Justice </a:t>
                      </a:r>
                      <a:r>
                        <a:rPr kumimoji="0" lang="en-US" sz="1400" b="1"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mn-cs"/>
                        </a:rPr>
                        <a:t>Programme</a:t>
                      </a:r>
                      <a:endParaRPr kumimoji="0" lang="en-US"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Arial Narrow" panose="020B0606020202030204" pitchFamily="34" charset="0"/>
                        </a:rPr>
                        <a:t>3%</a:t>
                      </a:r>
                    </a:p>
                    <a:p>
                      <a:pPr algn="l" fontAlgn="t"/>
                      <a:endParaRPr lang="en-US" sz="1400" b="1" i="0" u="none" strike="noStrike" dirty="0">
                        <a:solidFill>
                          <a:srgbClr val="000000"/>
                        </a:solidFill>
                        <a:effectLst/>
                        <a:latin typeface="Arial Narrow" panose="020B0606020202030204" pitchFamily="34" charset="0"/>
                      </a:endParaRPr>
                    </a:p>
                    <a:p>
                      <a:pPr algn="l" fontAlgn="t"/>
                      <a:endParaRPr lang="en-US" sz="1400" b="1" i="0" u="none" strike="noStrike" dirty="0">
                        <a:solidFill>
                          <a:srgbClr val="000000"/>
                        </a:solidFill>
                        <a:effectLst/>
                        <a:latin typeface="Arial Narrow" panose="020B0606020202030204" pitchFamily="34" charset="0"/>
                      </a:endParaRPr>
                    </a:p>
                    <a:p>
                      <a:pPr algn="l" fontAlgn="t"/>
                      <a:r>
                        <a:rPr lang="en-US" sz="1400" b="0" i="0" u="none" strike="noStrike" kern="1200" dirty="0">
                          <a:solidFill>
                            <a:srgbClr val="000000"/>
                          </a:solidFill>
                          <a:effectLst/>
                          <a:latin typeface="Arial Narrow" panose="020B0606020202030204" pitchFamily="34" charset="0"/>
                          <a:ea typeface="+mn-ea"/>
                          <a:cs typeface="+mn-cs"/>
                        </a:rPr>
                        <a:t>LMN:  3%</a:t>
                      </a:r>
                    </a:p>
                    <a:p>
                      <a:pPr algn="l" fontAlgn="t"/>
                      <a:r>
                        <a:rPr lang="en-US" sz="1400" b="0" i="0" u="none" strike="noStrike" kern="1200" dirty="0">
                          <a:solidFill>
                            <a:srgbClr val="000000"/>
                          </a:solidFill>
                          <a:effectLst/>
                          <a:latin typeface="Arial Narrow" panose="020B0606020202030204" pitchFamily="34" charset="0"/>
                          <a:ea typeface="+mn-ea"/>
                          <a:cs typeface="+mn-cs"/>
                        </a:rPr>
                        <a:t>FSNC:3%</a:t>
                      </a:r>
                    </a:p>
                    <a:p>
                      <a:pPr algn="l" fontAlgn="t"/>
                      <a:r>
                        <a:rPr lang="en-US" sz="1400" b="0" i="0" u="none" strike="noStrike" kern="1200" dirty="0">
                          <a:solidFill>
                            <a:srgbClr val="000000"/>
                          </a:solidFill>
                          <a:effectLst/>
                          <a:latin typeface="Arial Narrow" panose="020B0606020202030204" pitchFamily="34" charset="0"/>
                          <a:ea typeface="+mn-ea"/>
                          <a:cs typeface="+mn-cs"/>
                        </a:rPr>
                        <a:t>KZN: 3%</a:t>
                      </a:r>
                    </a:p>
                    <a:p>
                      <a:pPr algn="l" fontAlgn="t"/>
                      <a:r>
                        <a:rPr lang="en-US" sz="1400" b="0" i="0" u="none" strike="noStrike" kern="1200" dirty="0">
                          <a:solidFill>
                            <a:srgbClr val="000000"/>
                          </a:solidFill>
                          <a:effectLst/>
                          <a:latin typeface="Arial Narrow" panose="020B0606020202030204" pitchFamily="34" charset="0"/>
                          <a:ea typeface="+mn-ea"/>
                          <a:cs typeface="+mn-cs"/>
                        </a:rPr>
                        <a:t>WC: 3%</a:t>
                      </a:r>
                    </a:p>
                    <a:p>
                      <a:pPr algn="l" fontAlgn="t"/>
                      <a:r>
                        <a:rPr lang="en-US" sz="1400" b="0" i="0" u="none" strike="noStrike" kern="1200" dirty="0">
                          <a:solidFill>
                            <a:srgbClr val="000000"/>
                          </a:solidFill>
                          <a:effectLst/>
                          <a:latin typeface="Arial Narrow" panose="020B0606020202030204" pitchFamily="34" charset="0"/>
                          <a:ea typeface="+mn-ea"/>
                          <a:cs typeface="+mn-cs"/>
                        </a:rPr>
                        <a:t>GP: 3%</a:t>
                      </a:r>
                    </a:p>
                    <a:p>
                      <a:pPr algn="l" fontAlgn="t"/>
                      <a:r>
                        <a:rPr lang="en-US" sz="1400" b="0" i="0" u="none" strike="noStrike" kern="1200" dirty="0">
                          <a:solidFill>
                            <a:srgbClr val="000000"/>
                          </a:solidFill>
                          <a:effectLst/>
                          <a:latin typeface="Arial Narrow" panose="020B0606020202030204" pitchFamily="34" charset="0"/>
                          <a:ea typeface="+mn-ea"/>
                          <a:cs typeface="+mn-cs"/>
                        </a:rPr>
                        <a:t>EC: 3%</a:t>
                      </a:r>
                    </a:p>
                    <a:p>
                      <a:pPr algn="l" fontAlgn="t"/>
                      <a:endParaRPr lang="en-US" sz="1400" b="1"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Narrow" panose="020B0606020202030204" pitchFamily="34" charset="0"/>
                        </a:rPr>
                        <a:t>-80.84%</a:t>
                      </a:r>
                      <a:endParaRPr lang="en-US" sz="1400" b="0" i="0" u="none" strike="noStrike" dirty="0">
                        <a:solidFill>
                          <a:srgbClr val="000000"/>
                        </a:solidFill>
                        <a:effectLst/>
                        <a:latin typeface="Arial Narrow" panose="020B0606020202030204" pitchFamily="34" charset="0"/>
                      </a:endParaRPr>
                    </a:p>
                    <a:p>
                      <a:pPr algn="l" fontAlgn="t"/>
                      <a:r>
                        <a:rPr lang="en-US" sz="1400" b="0" i="0" u="none" strike="noStrike" dirty="0">
                          <a:solidFill>
                            <a:srgbClr val="000000"/>
                          </a:solidFill>
                          <a:effectLst/>
                          <a:latin typeface="Arial Narrow" panose="020B0606020202030204" pitchFamily="34" charset="0"/>
                        </a:rPr>
                        <a:t>(-1</a:t>
                      </a:r>
                      <a:r>
                        <a:rPr lang="en-US" sz="1400" b="0" i="0" u="none" strike="noStrike" baseline="0" dirty="0">
                          <a:solidFill>
                            <a:srgbClr val="000000"/>
                          </a:solidFill>
                          <a:effectLst/>
                          <a:latin typeface="Arial Narrow" panose="020B0606020202030204" pitchFamily="34" charset="0"/>
                        </a:rPr>
                        <a:t> 287/1 592</a:t>
                      </a:r>
                      <a:r>
                        <a:rPr lang="en-US" sz="1400" b="0" i="0" u="none" strike="noStrike" dirty="0">
                          <a:solidFill>
                            <a:srgbClr val="000000"/>
                          </a:solidFill>
                          <a:effectLst/>
                          <a:latin typeface="Arial Narrow" panose="020B0606020202030204" pitchFamily="34" charset="0"/>
                        </a:rPr>
                        <a:t>)</a:t>
                      </a:r>
                    </a:p>
                    <a:p>
                      <a:pPr algn="l" fontAlgn="t"/>
                      <a:endParaRPr lang="en-US" sz="1400" b="1" i="0" u="none" strike="noStrike" dirty="0">
                        <a:solidFill>
                          <a:srgbClr val="000000"/>
                        </a:solidFill>
                        <a:effectLst/>
                        <a:latin typeface="Arial Narrow" panose="020B0606020202030204" pitchFamily="34" charset="0"/>
                      </a:endParaRPr>
                    </a:p>
                    <a:p>
                      <a:pPr algn="l" fontAlgn="t"/>
                      <a:r>
                        <a:rPr lang="en-US" sz="1400" b="0" i="0" u="none" strike="noStrike" dirty="0">
                          <a:solidFill>
                            <a:srgbClr val="000000"/>
                          </a:solidFill>
                          <a:effectLst/>
                          <a:latin typeface="Arial Narrow" panose="020B0606020202030204" pitchFamily="34" charset="0"/>
                        </a:rPr>
                        <a:t>LMN:</a:t>
                      </a:r>
                      <a:r>
                        <a:rPr lang="en-US" sz="1400" b="0" i="0" u="none" strike="noStrike" baseline="0" dirty="0">
                          <a:solidFill>
                            <a:srgbClr val="000000"/>
                          </a:solidFill>
                          <a:effectLst/>
                          <a:latin typeface="Arial Narrow" panose="020B0606020202030204" pitchFamily="34" charset="0"/>
                        </a:rPr>
                        <a:t> </a:t>
                      </a:r>
                      <a:r>
                        <a:rPr lang="en-US" sz="1400" b="0" i="0" u="none" strike="noStrike" dirty="0">
                          <a:solidFill>
                            <a:srgbClr val="000000"/>
                          </a:solidFill>
                          <a:effectLst/>
                          <a:latin typeface="Arial Narrow" panose="020B0606020202030204" pitchFamily="34" charset="0"/>
                        </a:rPr>
                        <a:t>(-189/279)</a:t>
                      </a:r>
                      <a:r>
                        <a:rPr lang="en-US" sz="1400" b="0" i="0" u="none" strike="noStrike" baseline="0" dirty="0">
                          <a:solidFill>
                            <a:srgbClr val="000000"/>
                          </a:solidFill>
                          <a:effectLst/>
                          <a:latin typeface="Arial Narrow" panose="020B0606020202030204" pitchFamily="34" charset="0"/>
                        </a:rPr>
                        <a:t> -67.74</a:t>
                      </a:r>
                      <a:r>
                        <a:rPr lang="en-US" sz="1400" b="0" i="0" u="none" strike="noStrike" dirty="0">
                          <a:solidFill>
                            <a:srgbClr val="000000"/>
                          </a:solidFill>
                          <a:effectLst/>
                          <a:latin typeface="Arial Narrow" panose="020B0606020202030204" pitchFamily="34" charset="0"/>
                        </a:rPr>
                        <a:t>%</a:t>
                      </a:r>
                    </a:p>
                    <a:p>
                      <a:pPr algn="l" fontAlgn="t"/>
                      <a:r>
                        <a:rPr lang="en-US" sz="1400" b="0" i="0" u="none" strike="noStrike" dirty="0">
                          <a:solidFill>
                            <a:srgbClr val="000000"/>
                          </a:solidFill>
                          <a:effectLst/>
                          <a:latin typeface="Arial Narrow" panose="020B0606020202030204" pitchFamily="34" charset="0"/>
                        </a:rPr>
                        <a:t>FSNC: (-122/172</a:t>
                      </a:r>
                      <a:r>
                        <a:rPr lang="en-US" sz="1400" b="0" i="0" u="none" strike="noStrike" baseline="0" dirty="0">
                          <a:solidFill>
                            <a:srgbClr val="000000"/>
                          </a:solidFill>
                          <a:effectLst/>
                          <a:latin typeface="Arial Narrow" panose="020B0606020202030204" pitchFamily="34" charset="0"/>
                        </a:rPr>
                        <a:t> ) -70.93</a:t>
                      </a:r>
                      <a:r>
                        <a:rPr lang="en-US" sz="1400" b="0" i="0" u="none" strike="noStrike" dirty="0">
                          <a:solidFill>
                            <a:srgbClr val="000000"/>
                          </a:solidFill>
                          <a:effectLst/>
                          <a:latin typeface="Arial Narrow" panose="020B0606020202030204" pitchFamily="34" charset="0"/>
                        </a:rPr>
                        <a:t>%</a:t>
                      </a:r>
                    </a:p>
                    <a:p>
                      <a:pPr algn="l" fontAlgn="t"/>
                      <a:r>
                        <a:rPr lang="en-US" sz="1400" b="0" i="0" u="none" strike="noStrike" dirty="0">
                          <a:solidFill>
                            <a:srgbClr val="000000"/>
                          </a:solidFill>
                          <a:effectLst/>
                          <a:latin typeface="Arial Narrow" panose="020B0606020202030204" pitchFamily="34" charset="0"/>
                        </a:rPr>
                        <a:t>KZN: (-161/172</a:t>
                      </a:r>
                      <a:r>
                        <a:rPr lang="en-US" sz="1400" b="0" i="0" u="none" strike="noStrike" dirty="0">
                          <a:solidFill>
                            <a:schemeClr val="tx1"/>
                          </a:solidFill>
                          <a:effectLst/>
                          <a:latin typeface="Arial Narrow" panose="020B0606020202030204" pitchFamily="34" charset="0"/>
                        </a:rPr>
                        <a:t>)</a:t>
                      </a:r>
                      <a:r>
                        <a:rPr lang="en-US" sz="1400" b="0" i="0" u="none" strike="noStrike" baseline="0" dirty="0">
                          <a:solidFill>
                            <a:schemeClr val="tx1"/>
                          </a:solidFill>
                          <a:effectLst/>
                          <a:latin typeface="Arial Narrow" panose="020B0606020202030204" pitchFamily="34" charset="0"/>
                        </a:rPr>
                        <a:t> -93.60</a:t>
                      </a:r>
                      <a:r>
                        <a:rPr lang="en-US" sz="1400" b="0" i="0" u="none" strike="noStrike" dirty="0">
                          <a:solidFill>
                            <a:schemeClr val="tx1"/>
                          </a:solidFill>
                          <a:effectLst/>
                          <a:latin typeface="Arial Narrow" panose="020B0606020202030204" pitchFamily="34" charset="0"/>
                        </a:rPr>
                        <a:t>%</a:t>
                      </a:r>
                    </a:p>
                    <a:p>
                      <a:pPr algn="l" fontAlgn="t"/>
                      <a:r>
                        <a:rPr lang="en-US" sz="1400" b="0" i="0" u="none" strike="noStrike" dirty="0">
                          <a:solidFill>
                            <a:schemeClr val="tx1"/>
                          </a:solidFill>
                          <a:effectLst/>
                          <a:latin typeface="Arial Narrow" panose="020B0606020202030204" pitchFamily="34" charset="0"/>
                        </a:rPr>
                        <a:t>WC:</a:t>
                      </a:r>
                      <a:r>
                        <a:rPr lang="en-US" sz="1400" b="0" i="0" u="none" strike="noStrike" baseline="0" dirty="0">
                          <a:solidFill>
                            <a:schemeClr val="tx1"/>
                          </a:solidFill>
                          <a:effectLst/>
                          <a:latin typeface="Arial Narrow" panose="020B0606020202030204" pitchFamily="34" charset="0"/>
                        </a:rPr>
                        <a:t> </a:t>
                      </a:r>
                      <a:r>
                        <a:rPr lang="en-US" sz="1400" b="0" i="0" u="none" strike="noStrike" dirty="0">
                          <a:solidFill>
                            <a:schemeClr val="tx1"/>
                          </a:solidFill>
                          <a:effectLst/>
                          <a:latin typeface="Arial Narrow" panose="020B0606020202030204" pitchFamily="34" charset="0"/>
                        </a:rPr>
                        <a:t>(-257/259)</a:t>
                      </a:r>
                      <a:r>
                        <a:rPr lang="en-US" sz="1400" b="0" i="0" u="none" strike="noStrike" baseline="0" dirty="0">
                          <a:solidFill>
                            <a:schemeClr val="tx1"/>
                          </a:solidFill>
                          <a:effectLst/>
                          <a:latin typeface="Arial Narrow" panose="020B0606020202030204" pitchFamily="34" charset="0"/>
                        </a:rPr>
                        <a:t> -99.23</a:t>
                      </a:r>
                      <a:r>
                        <a:rPr lang="en-US" sz="1400" b="0" i="0" u="none" strike="noStrike" dirty="0">
                          <a:solidFill>
                            <a:schemeClr val="tx1"/>
                          </a:solidFill>
                          <a:effectLst/>
                          <a:latin typeface="Arial Narrow" panose="020B0606020202030204" pitchFamily="34" charset="0"/>
                        </a:rPr>
                        <a:t>%</a:t>
                      </a:r>
                    </a:p>
                    <a:p>
                      <a:pPr algn="l" fontAlgn="t"/>
                      <a:r>
                        <a:rPr lang="en-US" sz="1400" b="0" i="0" u="none" strike="noStrike" dirty="0">
                          <a:solidFill>
                            <a:srgbClr val="000000"/>
                          </a:solidFill>
                          <a:effectLst/>
                          <a:latin typeface="Arial Narrow" panose="020B0606020202030204" pitchFamily="34" charset="0"/>
                        </a:rPr>
                        <a:t>GP:</a:t>
                      </a:r>
                      <a:r>
                        <a:rPr lang="en-US" sz="1400" b="0" i="0" u="none" strike="noStrike" baseline="0" dirty="0">
                          <a:solidFill>
                            <a:srgbClr val="000000"/>
                          </a:solidFill>
                          <a:effectLst/>
                          <a:latin typeface="Arial Narrow" panose="020B0606020202030204" pitchFamily="34" charset="0"/>
                        </a:rPr>
                        <a:t> </a:t>
                      </a:r>
                      <a:r>
                        <a:rPr lang="en-US" sz="1400" b="0" i="0" u="none" strike="noStrike" dirty="0">
                          <a:solidFill>
                            <a:srgbClr val="000000"/>
                          </a:solidFill>
                          <a:effectLst/>
                          <a:latin typeface="Arial Narrow" panose="020B0606020202030204" pitchFamily="34" charset="0"/>
                        </a:rPr>
                        <a:t>(-404/421)</a:t>
                      </a:r>
                      <a:r>
                        <a:rPr lang="en-US" sz="1400" b="0" i="0" u="none" strike="noStrike" baseline="0" dirty="0">
                          <a:solidFill>
                            <a:srgbClr val="000000"/>
                          </a:solidFill>
                          <a:effectLst/>
                          <a:latin typeface="Arial Narrow" panose="020B0606020202030204" pitchFamily="34" charset="0"/>
                        </a:rPr>
                        <a:t> -99.96</a:t>
                      </a:r>
                      <a:r>
                        <a:rPr lang="en-US" sz="1400" b="0" i="0" u="none" strike="noStrike" dirty="0">
                          <a:solidFill>
                            <a:srgbClr val="000000"/>
                          </a:solidFill>
                          <a:effectLst/>
                          <a:latin typeface="Arial Narrow" panose="020B0606020202030204" pitchFamily="34" charset="0"/>
                        </a:rPr>
                        <a:t>%</a:t>
                      </a:r>
                    </a:p>
                    <a:p>
                      <a:pPr algn="l" fontAlgn="t"/>
                      <a:r>
                        <a:rPr lang="en-US" sz="1400" b="0" i="0" u="none" strike="noStrike" dirty="0">
                          <a:solidFill>
                            <a:srgbClr val="000000"/>
                          </a:solidFill>
                          <a:effectLst/>
                          <a:latin typeface="Arial Narrow" panose="020B0606020202030204" pitchFamily="34" charset="0"/>
                        </a:rPr>
                        <a:t>EC:</a:t>
                      </a:r>
                      <a:r>
                        <a:rPr lang="en-US" sz="1400" b="0" i="0" u="none" strike="noStrike" baseline="0" dirty="0">
                          <a:solidFill>
                            <a:srgbClr val="000000"/>
                          </a:solidFill>
                          <a:effectLst/>
                          <a:latin typeface="Arial Narrow" panose="020B0606020202030204" pitchFamily="34" charset="0"/>
                        </a:rPr>
                        <a:t> </a:t>
                      </a:r>
                      <a:r>
                        <a:rPr lang="en-US" sz="1400" b="0" i="0" u="none" strike="noStrike" dirty="0">
                          <a:solidFill>
                            <a:srgbClr val="000000"/>
                          </a:solidFill>
                          <a:effectLst/>
                          <a:latin typeface="Arial Narrow" panose="020B0606020202030204" pitchFamily="34" charset="0"/>
                        </a:rPr>
                        <a:t>(-154/289)</a:t>
                      </a:r>
                      <a:r>
                        <a:rPr lang="en-US" sz="1400" b="0" i="0" u="none" strike="noStrike" baseline="0" dirty="0">
                          <a:solidFill>
                            <a:srgbClr val="000000"/>
                          </a:solidFill>
                          <a:effectLst/>
                          <a:latin typeface="Arial Narrow" panose="020B0606020202030204" pitchFamily="34" charset="0"/>
                        </a:rPr>
                        <a:t> -53.29</a:t>
                      </a:r>
                      <a:r>
                        <a:rPr lang="en-US" sz="1400" b="0" i="0" u="none" strike="noStrike" dirty="0">
                          <a:solidFill>
                            <a:srgbClr val="000000"/>
                          </a:solidFill>
                          <a:effectLst/>
                          <a:latin typeface="Arial Narrow" panose="020B0606020202030204" pitchFamily="34" charset="0"/>
                        </a:rPr>
                        <a: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-77.84</a:t>
                      </a: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a:solidFill>
                            <a:srgbClr val="000000"/>
                          </a:solidFill>
                          <a:effectLst/>
                          <a:latin typeface="Arial Narrow" panose="020B0606020202030204" pitchFamily="34" charset="0"/>
                          <a:ea typeface="+mn-ea"/>
                          <a:cs typeface="+mn-cs"/>
                        </a:rPr>
                        <a:t>Due to COVID-19  Regulations Restorative Justice programmes and </a:t>
                      </a:r>
                      <a:r>
                        <a:rPr lang="en-US" sz="1400" b="0" i="0" u="none" strike="noStrike" kern="1200" dirty="0" err="1">
                          <a:solidFill>
                            <a:srgbClr val="000000"/>
                          </a:solidFill>
                          <a:effectLst/>
                          <a:latin typeface="Arial Narrow" panose="020B0606020202030204" pitchFamily="34" charset="0"/>
                          <a:ea typeface="+mn-ea"/>
                          <a:cs typeface="+mn-cs"/>
                        </a:rPr>
                        <a:t>Imbizos</a:t>
                      </a:r>
                      <a:r>
                        <a:rPr lang="en-US" sz="1400" b="0" i="0" u="none" strike="noStrike" kern="1200" dirty="0">
                          <a:solidFill>
                            <a:srgbClr val="000000"/>
                          </a:solidFill>
                          <a:effectLst/>
                          <a:latin typeface="Arial Narrow" panose="020B0606020202030204" pitchFamily="34" charset="0"/>
                          <a:ea typeface="+mn-ea"/>
                          <a:cs typeface="+mn-cs"/>
                        </a:rPr>
                        <a:t> remained suspended  and contact sessions with parolees/ probationers could not be conducted  effectively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a:solidFill>
                            <a:srgbClr val="000000"/>
                          </a:solidFill>
                          <a:effectLst/>
                          <a:latin typeface="Arial Narrow" panose="020B0606020202030204" pitchFamily="34" charset="0"/>
                          <a:ea typeface="+mn-ea"/>
                          <a:cs typeface="+mn-cs"/>
                        </a:rPr>
                        <a:t>Restorative Justice  processes will resume under lockdown level 2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itle 3"/>
          <p:cNvSpPr>
            <a:spLocks noGrp="1"/>
          </p:cNvSpPr>
          <p:nvPr>
            <p:ph type="title" idx="4294967295"/>
          </p:nvPr>
        </p:nvSpPr>
        <p:spPr>
          <a:xfrm>
            <a:off x="0" y="0"/>
            <a:ext cx="9144000" cy="968188"/>
          </a:xfrm>
          <a:prstGeom prst="rect">
            <a:avLst/>
          </a:prstGeom>
        </p:spPr>
        <p:txBody>
          <a:bodyPr anchor="ctr"/>
          <a:lstStyle/>
          <a:p>
            <a:pPr lvl="0" algn="ctr">
              <a:lnSpc>
                <a:spcPct val="110000"/>
              </a:lnSpc>
            </a:pPr>
            <a:r>
              <a:rPr lang="en-US" sz="3000" kern="1200" dirty="0">
                <a:solidFill>
                  <a:schemeClr val="bg1"/>
                </a:solidFill>
                <a:latin typeface="Arial Black" panose="020B0A04020102020204" pitchFamily="34" charset="0"/>
              </a:rPr>
              <a:t>PROGRAMME 5: SOCIAL REINTEGRATION</a:t>
            </a:r>
            <a:br>
              <a:rPr lang="en-US" sz="30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COMMUNITY REINTEGRATION </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37460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95835" y="1234441"/>
          <a:ext cx="8542273" cy="3598895"/>
        </p:xfrm>
        <a:graphic>
          <a:graphicData uri="http://schemas.openxmlformats.org/drawingml/2006/table">
            <a:tbl>
              <a:tblPr firstRow="1" bandRow="1">
                <a:tableStyleId>{5C22544A-7EE6-4342-B048-85BDC9FD1C3A}</a:tableStyleId>
              </a:tblPr>
              <a:tblGrid>
                <a:gridCol w="1585432">
                  <a:extLst>
                    <a:ext uri="{9D8B030D-6E8A-4147-A177-3AD203B41FA5}">
                      <a16:colId xmlns:a16="http://schemas.microsoft.com/office/drawing/2014/main" val="20000"/>
                    </a:ext>
                  </a:extLst>
                </a:gridCol>
                <a:gridCol w="1449344">
                  <a:extLst>
                    <a:ext uri="{9D8B030D-6E8A-4147-A177-3AD203B41FA5}">
                      <a16:colId xmlns:a16="http://schemas.microsoft.com/office/drawing/2014/main" val="20001"/>
                    </a:ext>
                  </a:extLst>
                </a:gridCol>
                <a:gridCol w="1321806">
                  <a:extLst>
                    <a:ext uri="{9D8B030D-6E8A-4147-A177-3AD203B41FA5}">
                      <a16:colId xmlns:a16="http://schemas.microsoft.com/office/drawing/2014/main" val="20002"/>
                    </a:ext>
                  </a:extLst>
                </a:gridCol>
                <a:gridCol w="1729211">
                  <a:extLst>
                    <a:ext uri="{9D8B030D-6E8A-4147-A177-3AD203B41FA5}">
                      <a16:colId xmlns:a16="http://schemas.microsoft.com/office/drawing/2014/main" val="20003"/>
                    </a:ext>
                  </a:extLst>
                </a:gridCol>
                <a:gridCol w="1484189">
                  <a:extLst>
                    <a:ext uri="{9D8B030D-6E8A-4147-A177-3AD203B41FA5}">
                      <a16:colId xmlns:a16="http://schemas.microsoft.com/office/drawing/2014/main" val="20004"/>
                    </a:ext>
                  </a:extLst>
                </a:gridCol>
                <a:gridCol w="972291">
                  <a:extLst>
                    <a:ext uri="{9D8B030D-6E8A-4147-A177-3AD203B41FA5}">
                      <a16:colId xmlns:a16="http://schemas.microsoft.com/office/drawing/2014/main" val="20005"/>
                    </a:ext>
                  </a:extLst>
                </a:gridCol>
              </a:tblGrid>
              <a:tr h="612528">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Performance Indicator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Target 2020/21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algn="l" defTabSz="914331" rtl="0" eaLnBrk="1" fontAlgn="t" latinLnBrk="0" hangingPunct="1"/>
                      <a:r>
                        <a:rPr lang="en-US" sz="1400" b="1" i="0" u="none" strike="noStrike" kern="1200" dirty="0">
                          <a:solidFill>
                            <a:schemeClr val="bg1"/>
                          </a:solidFill>
                          <a:effectLst/>
                          <a:latin typeface="Arial Narrow" panose="020B0606020202030204" pitchFamily="34" charset="0"/>
                          <a:ea typeface="+mn-ea"/>
                          <a:cs typeface="+mn-cs"/>
                        </a:rPr>
                        <a:t>Q1 Performance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Deviation from planned  target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Reasons for over/under achievement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Arial Narrow" panose="020B0606020202030204" pitchFamily="34" charset="0"/>
                          <a:ea typeface="+mn-ea"/>
                          <a:cs typeface="+mn-cs"/>
                        </a:rPr>
                        <a:t>Corrective action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45D70"/>
                    </a:solidFill>
                  </a:tcPr>
                </a:tc>
                <a:extLst>
                  <a:ext uri="{0D108BD9-81ED-4DB2-BD59-A6C34878D82A}">
                    <a16:rowId xmlns:a16="http://schemas.microsoft.com/office/drawing/2014/main" val="10000"/>
                  </a:ext>
                </a:extLst>
              </a:tr>
              <a:tr h="1581150">
                <a:tc>
                  <a:txBody>
                    <a:bodyPr/>
                    <a:lstStyle/>
                    <a:p>
                      <a:pPr algn="l" fontAlgn="t"/>
                      <a:r>
                        <a:rPr lang="en-US" sz="1600" b="1" i="0" u="none" strike="noStrike" kern="1200" dirty="0">
                          <a:solidFill>
                            <a:schemeClr val="tx1"/>
                          </a:solidFill>
                          <a:effectLst/>
                          <a:latin typeface="Arial Narrow" panose="020B0606020202030204" pitchFamily="34" charset="0"/>
                          <a:ea typeface="+mn-ea"/>
                          <a:cs typeface="+mn-cs"/>
                        </a:rPr>
                        <a:t>Number of economic opportunities facilitated for offenders, parolees and probationers</a:t>
                      </a:r>
                      <a:endParaRPr lang="en-US" sz="1600" b="1" i="0" u="none" strike="noStrike" kern="1200" dirty="0">
                        <a:solidFill>
                          <a:schemeClr val="bg2">
                            <a:lumMod val="60000"/>
                            <a:lumOff val="40000"/>
                          </a:schemeClr>
                        </a:solidFill>
                        <a:effectLst/>
                        <a:latin typeface="Arial Narrow" panose="020B0606020202030204" pitchFamily="34" charset="0"/>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dirty="0">
                          <a:solidFill>
                            <a:srgbClr val="000000"/>
                          </a:solidFill>
                          <a:effectLst/>
                          <a:latin typeface="Arial Narrow" panose="020B0606020202030204" pitchFamily="34" charset="0"/>
                          <a:ea typeface="+mn-ea"/>
                          <a:cs typeface="+mn-cs"/>
                          <a:sym typeface="Wingdings" panose="05000000000000000000" pitchFamily="2" charset="2"/>
                        </a:rPr>
                        <a:t>No</a:t>
                      </a:r>
                      <a:r>
                        <a:rPr lang="en-US" sz="1600" b="0" i="0" u="none" strike="noStrike" kern="1200" baseline="0" dirty="0">
                          <a:solidFill>
                            <a:srgbClr val="000000"/>
                          </a:solidFill>
                          <a:effectLst/>
                          <a:latin typeface="Arial Narrow" panose="020B0606020202030204" pitchFamily="34" charset="0"/>
                          <a:ea typeface="+mn-ea"/>
                          <a:cs typeface="+mn-cs"/>
                          <a:sym typeface="Wingdings" panose="05000000000000000000" pitchFamily="2" charset="2"/>
                        </a:rPr>
                        <a:t> target</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dirty="0">
                          <a:solidFill>
                            <a:srgbClr val="000000"/>
                          </a:solidFill>
                          <a:effectLst/>
                          <a:latin typeface="Arial Narrow" panose="020B0606020202030204" pitchFamily="34" charset="0"/>
                          <a:ea typeface="+mn-ea"/>
                          <a:cs typeface="+mn-cs"/>
                          <a:sym typeface="Wingdings" panose="05000000000000000000" pitchFamily="2" charset="2"/>
                        </a:rPr>
                        <a:t>No</a:t>
                      </a:r>
                      <a:r>
                        <a:rPr lang="en-US" sz="1600" b="0" i="0" u="none" strike="noStrike" kern="1200" baseline="0" dirty="0">
                          <a:solidFill>
                            <a:srgbClr val="000000"/>
                          </a:solidFill>
                          <a:effectLst/>
                          <a:latin typeface="Arial Narrow" panose="020B0606020202030204" pitchFamily="34" charset="0"/>
                          <a:ea typeface="+mn-ea"/>
                          <a:cs typeface="+mn-cs"/>
                          <a:sym typeface="Wingdings" panose="05000000000000000000" pitchFamily="2" charset="2"/>
                        </a:rPr>
                        <a:t> target</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600" b="0" i="0" u="none" strike="noStrike" kern="1200" dirty="0">
                          <a:solidFill>
                            <a:srgbClr val="000000"/>
                          </a:solidFill>
                          <a:effectLst/>
                          <a:latin typeface="Arial Narrow" panose="020B0606020202030204" pitchFamily="34" charset="0"/>
                          <a:ea typeface="+mn-ea"/>
                          <a:cs typeface="+mn-cs"/>
                          <a:sym typeface="Wingdings" panose="05000000000000000000" pitchFamily="2" charset="2"/>
                        </a:rPr>
                        <a:t>No</a:t>
                      </a:r>
                      <a:r>
                        <a:rPr lang="en-US" sz="1600" b="0" i="0" u="none" strike="noStrike" kern="1200" baseline="0" dirty="0">
                          <a:solidFill>
                            <a:srgbClr val="000000"/>
                          </a:solidFill>
                          <a:effectLst/>
                          <a:latin typeface="Arial Narrow" panose="020B0606020202030204" pitchFamily="34" charset="0"/>
                          <a:ea typeface="+mn-ea"/>
                          <a:cs typeface="+mn-cs"/>
                          <a:sym typeface="Wingdings" panose="05000000000000000000" pitchFamily="2" charset="2"/>
                        </a:rPr>
                        <a:t> target</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dirty="0">
                          <a:solidFill>
                            <a:srgbClr val="000000"/>
                          </a:solidFill>
                          <a:effectLst/>
                          <a:latin typeface="Arial Narrow" panose="020B0606020202030204" pitchFamily="34" charset="0"/>
                          <a:ea typeface="+mn-ea"/>
                          <a:cs typeface="+mn-cs"/>
                          <a:sym typeface="Wingdings" panose="05000000000000000000" pitchFamily="2" charset="2"/>
                        </a:rPr>
                        <a:t>No</a:t>
                      </a:r>
                      <a:r>
                        <a:rPr lang="en-US" sz="1600" b="0" i="0" u="none" strike="noStrike" kern="1200" baseline="0" dirty="0">
                          <a:solidFill>
                            <a:srgbClr val="000000"/>
                          </a:solidFill>
                          <a:effectLst/>
                          <a:latin typeface="Arial Narrow" panose="020B0606020202030204" pitchFamily="34" charset="0"/>
                          <a:ea typeface="+mn-ea"/>
                          <a:cs typeface="+mn-cs"/>
                          <a:sym typeface="Wingdings" panose="05000000000000000000" pitchFamily="2" charset="2"/>
                        </a:rPr>
                        <a:t> target</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a:solidFill>
                            <a:srgbClr val="000000"/>
                          </a:solidFill>
                          <a:effectLst/>
                          <a:latin typeface="Arial Narrow" panose="020B0606020202030204" pitchFamily="34" charset="0"/>
                          <a:ea typeface="+mn-ea"/>
                          <a:cs typeface="+mn-cs"/>
                          <a:sym typeface="Wingdings" panose="05000000000000000000" pitchFamily="2" charset="2"/>
                        </a:rPr>
                        <a:t>No</a:t>
                      </a:r>
                      <a:r>
                        <a:rPr lang="en-US" sz="1600" b="0" i="0" u="none" strike="noStrike" kern="1200" baseline="0">
                          <a:solidFill>
                            <a:srgbClr val="000000"/>
                          </a:solidFill>
                          <a:effectLst/>
                          <a:latin typeface="Arial Narrow" panose="020B0606020202030204" pitchFamily="34" charset="0"/>
                          <a:ea typeface="+mn-ea"/>
                          <a:cs typeface="+mn-cs"/>
                          <a:sym typeface="Wingdings" panose="05000000000000000000" pitchFamily="2" charset="2"/>
                        </a:rPr>
                        <a:t> target</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68140">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Number of parolees and probationers participating in community initiatives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a:solidFill>
                            <a:srgbClr val="000000"/>
                          </a:solidFill>
                          <a:effectLst/>
                          <a:latin typeface="Arial Narrow" panose="020B0606020202030204" pitchFamily="34" charset="0"/>
                          <a:ea typeface="+mn-ea"/>
                          <a:cs typeface="+mn-cs"/>
                          <a:sym typeface="Wingdings" panose="05000000000000000000" pitchFamily="2" charset="2"/>
                        </a:rPr>
                        <a:t>No</a:t>
                      </a:r>
                      <a:r>
                        <a:rPr lang="en-US" sz="1600" b="0" i="0" u="none" strike="noStrike" kern="1200" baseline="0">
                          <a:solidFill>
                            <a:srgbClr val="000000"/>
                          </a:solidFill>
                          <a:effectLst/>
                          <a:latin typeface="Arial Narrow" panose="020B0606020202030204" pitchFamily="34" charset="0"/>
                          <a:ea typeface="+mn-ea"/>
                          <a:cs typeface="+mn-cs"/>
                          <a:sym typeface="Wingdings" panose="05000000000000000000" pitchFamily="2" charset="2"/>
                        </a:rPr>
                        <a:t> target</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dirty="0">
                          <a:solidFill>
                            <a:srgbClr val="000000"/>
                          </a:solidFill>
                          <a:effectLst/>
                          <a:latin typeface="Arial Narrow" panose="020B0606020202030204" pitchFamily="34" charset="0"/>
                          <a:ea typeface="+mn-ea"/>
                          <a:cs typeface="+mn-cs"/>
                          <a:sym typeface="Wingdings" panose="05000000000000000000" pitchFamily="2" charset="2"/>
                        </a:rPr>
                        <a:t>No</a:t>
                      </a:r>
                      <a:r>
                        <a:rPr lang="en-US" sz="1600" b="0" i="0" u="none" strike="noStrike" kern="1200" baseline="0" dirty="0">
                          <a:solidFill>
                            <a:srgbClr val="000000"/>
                          </a:solidFill>
                          <a:effectLst/>
                          <a:latin typeface="Arial Narrow" panose="020B0606020202030204" pitchFamily="34" charset="0"/>
                          <a:ea typeface="+mn-ea"/>
                          <a:cs typeface="+mn-cs"/>
                          <a:sym typeface="Wingdings" panose="05000000000000000000" pitchFamily="2" charset="2"/>
                        </a:rPr>
                        <a:t> target</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600" b="0" i="0" u="none" strike="noStrike" kern="1200" dirty="0">
                          <a:solidFill>
                            <a:srgbClr val="000000"/>
                          </a:solidFill>
                          <a:effectLst/>
                          <a:latin typeface="Arial Narrow" panose="020B0606020202030204" pitchFamily="34" charset="0"/>
                          <a:ea typeface="+mn-ea"/>
                          <a:cs typeface="+mn-cs"/>
                          <a:sym typeface="Wingdings" panose="05000000000000000000" pitchFamily="2" charset="2"/>
                        </a:rPr>
                        <a:t>No</a:t>
                      </a:r>
                      <a:r>
                        <a:rPr lang="en-US" sz="1600" b="0" i="0" u="none" strike="noStrike" kern="1200" baseline="0" dirty="0">
                          <a:solidFill>
                            <a:srgbClr val="000000"/>
                          </a:solidFill>
                          <a:effectLst/>
                          <a:latin typeface="Arial Narrow" panose="020B0606020202030204" pitchFamily="34" charset="0"/>
                          <a:ea typeface="+mn-ea"/>
                          <a:cs typeface="+mn-cs"/>
                          <a:sym typeface="Wingdings" panose="05000000000000000000" pitchFamily="2" charset="2"/>
                        </a:rPr>
                        <a:t> target</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dirty="0">
                          <a:solidFill>
                            <a:srgbClr val="000000"/>
                          </a:solidFill>
                          <a:effectLst/>
                          <a:latin typeface="Arial Narrow" panose="020B0606020202030204" pitchFamily="34" charset="0"/>
                          <a:ea typeface="+mn-ea"/>
                          <a:cs typeface="+mn-cs"/>
                          <a:sym typeface="Wingdings" panose="05000000000000000000" pitchFamily="2" charset="2"/>
                        </a:rPr>
                        <a:t>No</a:t>
                      </a:r>
                      <a:r>
                        <a:rPr lang="en-US" sz="1600" b="0" i="0" u="none" strike="noStrike" kern="1200" baseline="0" dirty="0">
                          <a:solidFill>
                            <a:srgbClr val="000000"/>
                          </a:solidFill>
                          <a:effectLst/>
                          <a:latin typeface="Arial Narrow" panose="020B0606020202030204" pitchFamily="34" charset="0"/>
                          <a:ea typeface="+mn-ea"/>
                          <a:cs typeface="+mn-cs"/>
                          <a:sym typeface="Wingdings" panose="05000000000000000000" pitchFamily="2" charset="2"/>
                        </a:rPr>
                        <a:t> target</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dirty="0">
                          <a:solidFill>
                            <a:srgbClr val="000000"/>
                          </a:solidFill>
                          <a:effectLst/>
                          <a:latin typeface="Arial Narrow" panose="020B0606020202030204" pitchFamily="34" charset="0"/>
                          <a:ea typeface="+mn-ea"/>
                          <a:cs typeface="+mn-cs"/>
                          <a:sym typeface="Wingdings" panose="05000000000000000000" pitchFamily="2" charset="2"/>
                        </a:rPr>
                        <a:t>No</a:t>
                      </a:r>
                      <a:r>
                        <a:rPr lang="en-US" sz="1600" b="0" i="0" u="none" strike="noStrike" kern="1200" baseline="0" dirty="0">
                          <a:solidFill>
                            <a:srgbClr val="000000"/>
                          </a:solidFill>
                          <a:effectLst/>
                          <a:latin typeface="Arial Narrow" panose="020B0606020202030204" pitchFamily="34" charset="0"/>
                          <a:ea typeface="+mn-ea"/>
                          <a:cs typeface="+mn-cs"/>
                          <a:sym typeface="Wingdings" panose="05000000000000000000" pitchFamily="2" charset="2"/>
                        </a:rPr>
                        <a:t> target</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itle 3"/>
          <p:cNvSpPr>
            <a:spLocks noGrp="1"/>
          </p:cNvSpPr>
          <p:nvPr>
            <p:ph type="title" idx="4294967295"/>
          </p:nvPr>
        </p:nvSpPr>
        <p:spPr>
          <a:xfrm>
            <a:off x="0" y="-1"/>
            <a:ext cx="9144000" cy="932329"/>
          </a:xfrm>
          <a:prstGeom prst="rect">
            <a:avLst/>
          </a:prstGeom>
        </p:spPr>
        <p:txBody>
          <a:bodyPr anchor="ctr"/>
          <a:lstStyle/>
          <a:p>
            <a:pPr lvl="0" algn="ctr">
              <a:lnSpc>
                <a:spcPct val="110000"/>
              </a:lnSpc>
            </a:pPr>
            <a:r>
              <a:rPr lang="en-US" sz="3000" kern="1200" dirty="0">
                <a:solidFill>
                  <a:schemeClr val="bg1"/>
                </a:solidFill>
                <a:latin typeface="Arial Black" panose="020B0A04020102020204" pitchFamily="34" charset="0"/>
              </a:rPr>
              <a:t>PROGRAMME 5: SOCIAL REINTEGRATION</a:t>
            </a:r>
            <a:r>
              <a:rPr lang="en-US" sz="2400" kern="1200" dirty="0">
                <a:solidFill>
                  <a:schemeClr val="bg1"/>
                </a:solidFill>
                <a:latin typeface="Arial Black" panose="020B0A04020102020204" pitchFamily="34" charset="0"/>
              </a:rPr>
              <a:t/>
            </a:r>
            <a:br>
              <a:rPr lang="en-US" sz="2400" kern="1200" dirty="0">
                <a:solidFill>
                  <a:schemeClr val="bg1"/>
                </a:solidFill>
                <a:latin typeface="Arial Black" panose="020B0A04020102020204" pitchFamily="34" charset="0"/>
              </a:rPr>
            </a:br>
            <a:r>
              <a:rPr lang="en-US" kern="1200" dirty="0">
                <a:solidFill>
                  <a:schemeClr val="bg1"/>
                </a:solidFill>
                <a:latin typeface="Arial Black" panose="020B0A04020102020204" pitchFamily="34" charset="0"/>
              </a:rPr>
              <a:t>COMMUNITY REINTEGRATION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94612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1"/>
            <a:ext cx="9144000" cy="932329"/>
          </a:xfrm>
          <a:prstGeom prst="rect">
            <a:avLst/>
          </a:prstGeom>
        </p:spPr>
        <p:txBody>
          <a:bodyPr anchor="ctr"/>
          <a:lst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lnSpc>
                <a:spcPct val="110000"/>
              </a:lnSpc>
            </a:pPr>
            <a:r>
              <a:rPr lang="en-US" sz="3000" dirty="0">
                <a:solidFill>
                  <a:prstClr val="white"/>
                </a:solidFill>
                <a:latin typeface="Arial Black" panose="020B0A04020102020204" pitchFamily="34" charset="0"/>
              </a:rPr>
              <a:t>PERFORMANCE IMPORVEMENT PLANS Q1</a:t>
            </a:r>
            <a:endParaRPr lang="en-US" kern="0" dirty="0">
              <a:solidFill>
                <a:prstClr val="white"/>
              </a:solidFill>
              <a:latin typeface="Arial Black" panose="020B0A04020102020204" pitchFamily="34" charset="0"/>
            </a:endParaRPr>
          </a:p>
        </p:txBody>
      </p:sp>
      <p:sp>
        <p:nvSpPr>
          <p:cNvPr id="3" name="Content Placeholder 2"/>
          <p:cNvSpPr txBox="1">
            <a:spLocks/>
          </p:cNvSpPr>
          <p:nvPr/>
        </p:nvSpPr>
        <p:spPr bwMode="auto">
          <a:xfrm>
            <a:off x="248444" y="1056824"/>
            <a:ext cx="8647112" cy="5262979"/>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defTabSz="914400">
              <a:buClr>
                <a:srgbClr val="7D0900"/>
              </a:buClr>
              <a:buFont typeface="Wingdings" pitchFamily="2" charset="2"/>
              <a:buNone/>
              <a:defRPr/>
            </a:pPr>
            <a:r>
              <a:rPr lang="en-ZA" sz="2000" b="1" kern="0" dirty="0">
                <a:solidFill>
                  <a:srgbClr val="000000"/>
                </a:solidFill>
              </a:rPr>
              <a:t>The following improvement plans are in place to address areas of under-performance on the Q1 Performance Report:</a:t>
            </a:r>
          </a:p>
          <a:p>
            <a:pPr algn="just" defTabSz="914400">
              <a:buClr>
                <a:srgbClr val="006600"/>
              </a:buClr>
              <a:defRPr/>
            </a:pPr>
            <a:r>
              <a:rPr lang="en-US" sz="2000" dirty="0">
                <a:solidFill>
                  <a:prstClr val="black"/>
                </a:solidFill>
              </a:rPr>
              <a:t>Identification of additional resources to assist  the Department in the development of integrated finance and SCM Strategy.</a:t>
            </a:r>
          </a:p>
          <a:p>
            <a:pPr algn="just" defTabSz="914400">
              <a:buClr>
                <a:srgbClr val="006600"/>
              </a:buClr>
              <a:defRPr/>
            </a:pPr>
            <a:r>
              <a:rPr lang="en-US" sz="2000" dirty="0">
                <a:solidFill>
                  <a:prstClr val="black"/>
                </a:solidFill>
              </a:rPr>
              <a:t>Sites for </a:t>
            </a:r>
            <a:r>
              <a:rPr lang="en-US" sz="2000" dirty="0">
                <a:solidFill>
                  <a:srgbClr val="000000"/>
                </a:solidFill>
              </a:rPr>
              <a:t> Information Systems implemented as per the MISSTP </a:t>
            </a:r>
            <a:r>
              <a:rPr lang="en-US" sz="2000" dirty="0">
                <a:solidFill>
                  <a:prstClr val="black"/>
                </a:solidFill>
              </a:rPr>
              <a:t>will be reprioritized where officials are able to travel and do not require accommodation</a:t>
            </a:r>
          </a:p>
          <a:p>
            <a:pPr algn="just" defTabSz="914400">
              <a:buClr>
                <a:srgbClr val="006600"/>
              </a:buClr>
              <a:defRPr/>
            </a:pPr>
            <a:r>
              <a:rPr lang="en-US" sz="2000" dirty="0">
                <a:solidFill>
                  <a:srgbClr val="000000"/>
                </a:solidFill>
              </a:rPr>
              <a:t>Restorative Justice  processes will resume under lockdown level 2 </a:t>
            </a:r>
          </a:p>
          <a:p>
            <a:pPr algn="just" defTabSz="914400">
              <a:buClr>
                <a:srgbClr val="006600"/>
              </a:buClr>
              <a:defRPr/>
            </a:pPr>
            <a:r>
              <a:rPr lang="en-US" sz="2000" dirty="0">
                <a:solidFill>
                  <a:prstClr val="black"/>
                </a:solidFill>
              </a:rPr>
              <a:t>Strengthening continuous adherence ,  counseling and reference  to MDT for comprehensive counseling for viral load suppression   </a:t>
            </a:r>
          </a:p>
          <a:p>
            <a:pPr algn="just" defTabSz="914400">
              <a:buClr>
                <a:srgbClr val="006600"/>
              </a:buClr>
              <a:defRPr/>
            </a:pPr>
            <a:r>
              <a:rPr lang="en-US" sz="2000" dirty="0">
                <a:solidFill>
                  <a:prstClr val="black"/>
                </a:solidFill>
              </a:rPr>
              <a:t>Effective monitoring of offenders on ART</a:t>
            </a:r>
            <a:endParaRPr lang="en-ZA" sz="2000" dirty="0">
              <a:solidFill>
                <a:prstClr val="black"/>
              </a:solidFill>
            </a:endParaRPr>
          </a:p>
          <a:p>
            <a:pPr algn="just" defTabSz="914400">
              <a:buClr>
                <a:srgbClr val="006600"/>
              </a:buClr>
              <a:defRPr/>
            </a:pPr>
            <a:r>
              <a:rPr lang="en-US" sz="2000" dirty="0">
                <a:solidFill>
                  <a:prstClr val="black"/>
                </a:solidFill>
              </a:rPr>
              <a:t>Encourage participation in spiritual care services once Lock down regulations have been relaxed</a:t>
            </a:r>
            <a:endParaRPr lang="en-US" sz="20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304720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1"/>
            <a:ext cx="9144000" cy="932329"/>
          </a:xfrm>
          <a:prstGeom prst="rect">
            <a:avLst/>
          </a:prstGeom>
        </p:spPr>
        <p:txBody>
          <a:bodyPr anchor="ctr"/>
          <a:lst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lnSpc>
                <a:spcPct val="110000"/>
              </a:lnSpc>
            </a:pPr>
            <a:r>
              <a:rPr lang="en-US" sz="3000" dirty="0">
                <a:solidFill>
                  <a:prstClr val="white"/>
                </a:solidFill>
                <a:latin typeface="Arial Black" panose="020B0A04020102020204" pitchFamily="34" charset="0"/>
              </a:rPr>
              <a:t>PERFORMANCE IMPORVEMENT PLANS Q1</a:t>
            </a:r>
            <a:endParaRPr lang="en-US" kern="0" dirty="0">
              <a:solidFill>
                <a:prstClr val="white"/>
              </a:solidFill>
              <a:latin typeface="Arial Black" panose="020B0A04020102020204" pitchFamily="34" charset="0"/>
            </a:endParaRPr>
          </a:p>
        </p:txBody>
      </p:sp>
      <p:sp>
        <p:nvSpPr>
          <p:cNvPr id="3" name="Content Placeholder 2"/>
          <p:cNvSpPr txBox="1">
            <a:spLocks/>
          </p:cNvSpPr>
          <p:nvPr/>
        </p:nvSpPr>
        <p:spPr bwMode="auto">
          <a:xfrm>
            <a:off x="248444" y="1056824"/>
            <a:ext cx="8647112" cy="7525137"/>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defTabSz="914400">
              <a:buClr>
                <a:srgbClr val="7D0900"/>
              </a:buClr>
              <a:buFont typeface="Wingdings" pitchFamily="2" charset="2"/>
              <a:buNone/>
              <a:defRPr/>
            </a:pPr>
            <a:r>
              <a:rPr lang="en-ZA" sz="2000" b="1" kern="0" dirty="0">
                <a:solidFill>
                  <a:srgbClr val="000000"/>
                </a:solidFill>
              </a:rPr>
              <a:t>The following improvement plans are in place to address areas of under-performance on the Q1 Performance Report:</a:t>
            </a:r>
          </a:p>
          <a:p>
            <a:pPr algn="just" defTabSz="914400">
              <a:buClr>
                <a:srgbClr val="006600"/>
              </a:buClr>
              <a:defRPr/>
            </a:pPr>
            <a:r>
              <a:rPr lang="en-US" sz="2000" dirty="0">
                <a:solidFill>
                  <a:srgbClr val="000000"/>
                </a:solidFill>
              </a:rPr>
              <a:t>Overall Performance will improve when National Lockdown Regulations are eased.</a:t>
            </a:r>
          </a:p>
          <a:p>
            <a:pPr algn="just" defTabSz="914400">
              <a:buClr>
                <a:srgbClr val="006600"/>
              </a:buClr>
              <a:defRPr/>
            </a:pPr>
            <a:r>
              <a:rPr lang="en-US" sz="2000" dirty="0">
                <a:solidFill>
                  <a:srgbClr val="000000"/>
                </a:solidFill>
              </a:rPr>
              <a:t>Facilitation of correctional programmes to be conducted during Lockdown level 3,2 and 1.</a:t>
            </a:r>
          </a:p>
          <a:p>
            <a:pPr algn="just" defTabSz="914400">
              <a:buClr>
                <a:srgbClr val="006600"/>
              </a:buClr>
              <a:defRPr/>
            </a:pPr>
            <a:r>
              <a:rPr lang="en-ZA" sz="2000" dirty="0">
                <a:solidFill>
                  <a:srgbClr val="000000"/>
                </a:solidFill>
              </a:rPr>
              <a:t> </a:t>
            </a:r>
            <a:r>
              <a:rPr lang="en-US" sz="2000" dirty="0">
                <a:solidFill>
                  <a:prstClr val="black"/>
                </a:solidFill>
              </a:rPr>
              <a:t>Continuous monitoring of implementation no Security Policies and Procedures. </a:t>
            </a:r>
          </a:p>
          <a:p>
            <a:pPr algn="just" defTabSz="914400">
              <a:buClr>
                <a:srgbClr val="006600"/>
              </a:buClr>
              <a:defRPr/>
            </a:pPr>
            <a:r>
              <a:rPr lang="en-US" sz="2000" dirty="0">
                <a:solidFill>
                  <a:prstClr val="black"/>
                </a:solidFill>
              </a:rPr>
              <a:t>Facilitation of  indoor activities and programmes to prevent idleness and frustrations among inmates</a:t>
            </a:r>
          </a:p>
          <a:p>
            <a:pPr marL="0" indent="0" defTabSz="914331" eaLnBrk="1" fontAlgn="t" hangingPunct="1">
              <a:lnSpc>
                <a:spcPct val="100000"/>
              </a:lnSpc>
              <a:spcBef>
                <a:spcPts val="0"/>
              </a:spcBef>
              <a:spcAft>
                <a:spcPts val="0"/>
              </a:spcAft>
              <a:buClrTx/>
              <a:buFont typeface="Wingdings" pitchFamily="2" charset="2"/>
              <a:buNone/>
              <a:defRPr/>
            </a:pPr>
            <a:r>
              <a:rPr lang="en-ZA" sz="2000" dirty="0">
                <a:solidFill>
                  <a:srgbClr val="000000"/>
                </a:solidFill>
              </a:rPr>
              <a:t>  </a:t>
            </a:r>
          </a:p>
          <a:p>
            <a:pPr marL="0" indent="0" defTabSz="914331" eaLnBrk="1" fontAlgn="t" hangingPunct="1">
              <a:lnSpc>
                <a:spcPct val="100000"/>
              </a:lnSpc>
              <a:spcBef>
                <a:spcPts val="0"/>
              </a:spcBef>
              <a:spcAft>
                <a:spcPts val="0"/>
              </a:spcAft>
              <a:buClrTx/>
              <a:buFont typeface="Wingdings" pitchFamily="2" charset="2"/>
              <a:buNone/>
              <a:defRPr/>
            </a:pPr>
            <a:endParaRPr lang="en-US" sz="2000" dirty="0">
              <a:solidFill>
                <a:prstClr val="black"/>
              </a:solidFill>
              <a:latin typeface="Arial Narrow" panose="020B0606020202030204" pitchFamily="34" charset="0"/>
            </a:endParaRPr>
          </a:p>
          <a:p>
            <a:pPr marL="0" indent="0" defTabSz="914331" eaLnBrk="1" fontAlgn="t" hangingPunct="1">
              <a:lnSpc>
                <a:spcPct val="100000"/>
              </a:lnSpc>
              <a:spcBef>
                <a:spcPts val="0"/>
              </a:spcBef>
              <a:spcAft>
                <a:spcPts val="0"/>
              </a:spcAft>
              <a:buClrTx/>
              <a:buFont typeface="Wingdings" pitchFamily="2" charset="2"/>
              <a:buNone/>
              <a:defRPr/>
            </a:pPr>
            <a:endParaRPr lang="en-US" sz="2000" dirty="0">
              <a:solidFill>
                <a:prstClr val="black"/>
              </a:solidFill>
              <a:latin typeface="Arial Narrow" panose="020B0606020202030204" pitchFamily="34" charset="0"/>
            </a:endParaRPr>
          </a:p>
          <a:p>
            <a:pPr algn="just" defTabSz="914400">
              <a:buClr>
                <a:srgbClr val="006600"/>
              </a:buClr>
              <a:defRPr/>
            </a:pPr>
            <a:endParaRPr lang="en-US" sz="2000" dirty="0">
              <a:solidFill>
                <a:srgbClr val="000000"/>
              </a:solidFill>
              <a:latin typeface="Arial Narrow" panose="020B0606020202030204" pitchFamily="34" charset="0"/>
            </a:endParaRPr>
          </a:p>
          <a:p>
            <a:pPr algn="just" defTabSz="914400">
              <a:buClr>
                <a:srgbClr val="006600"/>
              </a:buClr>
              <a:defRPr/>
            </a:pPr>
            <a:endParaRPr lang="en-ZA" sz="2000" dirty="0">
              <a:solidFill>
                <a:prstClr val="black"/>
              </a:solidFill>
              <a:latin typeface="Arial Narrow" panose="020B0606020202030204" pitchFamily="34" charset="0"/>
            </a:endParaRPr>
          </a:p>
          <a:p>
            <a:pPr algn="just" defTabSz="914400">
              <a:buClr>
                <a:srgbClr val="006600"/>
              </a:buClr>
              <a:defRPr/>
            </a:pPr>
            <a:endParaRPr lang="en-US" sz="2400" dirty="0">
              <a:solidFill>
                <a:srgbClr val="000000"/>
              </a:solidFill>
              <a:latin typeface="Arial Narrow" panose="020B0606020202030204" pitchFamily="34" charset="0"/>
            </a:endParaRPr>
          </a:p>
          <a:p>
            <a:pPr marL="0" indent="0" defTabSz="914331" eaLnBrk="1" fontAlgn="t" hangingPunct="1">
              <a:lnSpc>
                <a:spcPct val="100000"/>
              </a:lnSpc>
              <a:spcBef>
                <a:spcPts val="0"/>
              </a:spcBef>
              <a:spcAft>
                <a:spcPts val="0"/>
              </a:spcAft>
              <a:buClrTx/>
              <a:buFont typeface="Wingdings" pitchFamily="2" charset="2"/>
              <a:buNone/>
              <a:defRPr/>
            </a:pPr>
            <a:endParaRPr lang="en-US" sz="2400" dirty="0">
              <a:solidFill>
                <a:prstClr val="black"/>
              </a:solidFill>
              <a:latin typeface="Arial Narrow" panose="020B0606020202030204" pitchFamily="34" charset="0"/>
            </a:endParaRPr>
          </a:p>
          <a:p>
            <a:pPr algn="just" defTabSz="914400">
              <a:buClr>
                <a:srgbClr val="006600"/>
              </a:buClr>
              <a:defRPr/>
            </a:pPr>
            <a:endParaRPr lang="en-US" sz="2100" b="1" kern="0" dirty="0">
              <a:solidFill>
                <a:srgbClr val="FF2121"/>
              </a:solidFill>
            </a:endParaRPr>
          </a:p>
        </p:txBody>
      </p:sp>
    </p:spTree>
    <p:extLst>
      <p:ext uri="{BB962C8B-B14F-4D97-AF65-F5344CB8AC3E}">
        <p14:creationId xmlns:p14="http://schemas.microsoft.com/office/powerpoint/2010/main" val="1807868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85838F-B856-4F93-A63D-35FA79D3278C}"/>
              </a:ext>
            </a:extLst>
          </p:cNvPr>
          <p:cNvSpPr/>
          <p:nvPr/>
        </p:nvSpPr>
        <p:spPr>
          <a:xfrm>
            <a:off x="0" y="-27129"/>
            <a:ext cx="9144000" cy="6858000"/>
          </a:xfrm>
          <a:prstGeom prst="rect">
            <a:avLst/>
          </a:prstGeom>
          <a:solidFill>
            <a:srgbClr val="3399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7" name="Rectangle 6">
            <a:extLst>
              <a:ext uri="{FF2B5EF4-FFF2-40B4-BE49-F238E27FC236}">
                <a16:creationId xmlns:a16="http://schemas.microsoft.com/office/drawing/2014/main" id="{EC712674-A4F6-4CBF-ABFE-9D83257F838F}"/>
              </a:ext>
            </a:extLst>
          </p:cNvPr>
          <p:cNvSpPr/>
          <p:nvPr/>
        </p:nvSpPr>
        <p:spPr>
          <a:xfrm>
            <a:off x="1134665" y="-9199"/>
            <a:ext cx="5414682" cy="5522259"/>
          </a:xfrm>
          <a:prstGeom prst="rect">
            <a:avLst/>
          </a:prstGeom>
          <a:solidFill>
            <a:srgbClr val="33993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14" name="Title 1">
            <a:extLst>
              <a:ext uri="{FF2B5EF4-FFF2-40B4-BE49-F238E27FC236}">
                <a16:creationId xmlns:a16="http://schemas.microsoft.com/office/drawing/2014/main" id="{29727885-EAA1-472D-AC46-FA364467267D}"/>
              </a:ext>
            </a:extLst>
          </p:cNvPr>
          <p:cNvSpPr txBox="1">
            <a:spLocks/>
          </p:cNvSpPr>
          <p:nvPr/>
        </p:nvSpPr>
        <p:spPr>
          <a:xfrm>
            <a:off x="1465518" y="1230163"/>
            <a:ext cx="4731658" cy="28787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lumMod val="75000"/>
                    <a:lumOff val="25000"/>
                  </a:schemeClr>
                </a:solidFill>
                <a:latin typeface="Arial Black" panose="020B0A04020102020204" pitchFamily="34" charset="0"/>
                <a:ea typeface="+mj-ea"/>
                <a:cs typeface="+mj-cs"/>
              </a:defRPr>
            </a:lvl1pPr>
          </a:lstStyle>
          <a:p>
            <a:r>
              <a:rPr lang="en-US" sz="4800" dirty="0">
                <a:solidFill>
                  <a:prstClr val="white"/>
                </a:solidFill>
              </a:rPr>
              <a:t>Financial Report as at 30 June 2020</a:t>
            </a:r>
          </a:p>
        </p:txBody>
      </p:sp>
      <p:sp>
        <p:nvSpPr>
          <p:cNvPr id="15" name="Rectangle: Rounded Corners 8">
            <a:extLst>
              <a:ext uri="{FF2B5EF4-FFF2-40B4-BE49-F238E27FC236}">
                <a16:creationId xmlns:a16="http://schemas.microsoft.com/office/drawing/2014/main" id="{60CEC877-F66A-4F4E-8FFB-54366BE31DBA}"/>
              </a:ext>
            </a:extLst>
          </p:cNvPr>
          <p:cNvSpPr/>
          <p:nvPr/>
        </p:nvSpPr>
        <p:spPr>
          <a:xfrm>
            <a:off x="1465518" y="4322738"/>
            <a:ext cx="4793796" cy="43180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Quarter One</a:t>
            </a:r>
          </a:p>
        </p:txBody>
      </p:sp>
      <p:cxnSp>
        <p:nvCxnSpPr>
          <p:cNvPr id="16" name="Straight Connector 15">
            <a:extLst>
              <a:ext uri="{FF2B5EF4-FFF2-40B4-BE49-F238E27FC236}">
                <a16:creationId xmlns:a16="http://schemas.microsoft.com/office/drawing/2014/main" id="{1960F5BB-CF73-432B-9E1C-7B63215D0ECE}"/>
              </a:ext>
            </a:extLst>
          </p:cNvPr>
          <p:cNvCxnSpPr/>
          <p:nvPr/>
        </p:nvCxnSpPr>
        <p:spPr>
          <a:xfrm>
            <a:off x="1465518" y="1195007"/>
            <a:ext cx="4752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ight Triangle 16">
            <a:extLst>
              <a:ext uri="{FF2B5EF4-FFF2-40B4-BE49-F238E27FC236}">
                <a16:creationId xmlns:a16="http://schemas.microsoft.com/office/drawing/2014/main" id="{2C375972-9C28-4C3B-94C7-BDAC3A5EB1C4}"/>
              </a:ext>
            </a:extLst>
          </p:cNvPr>
          <p:cNvSpPr/>
          <p:nvPr/>
        </p:nvSpPr>
        <p:spPr>
          <a:xfrm>
            <a:off x="6549347" y="-27129"/>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Triangle 17">
            <a:extLst>
              <a:ext uri="{FF2B5EF4-FFF2-40B4-BE49-F238E27FC236}">
                <a16:creationId xmlns:a16="http://schemas.microsoft.com/office/drawing/2014/main" id="{2C375972-9C28-4C3B-94C7-BDAC3A5EB1C4}"/>
              </a:ext>
            </a:extLst>
          </p:cNvPr>
          <p:cNvSpPr/>
          <p:nvPr/>
        </p:nvSpPr>
        <p:spPr>
          <a:xfrm flipH="1">
            <a:off x="963215" y="-27129"/>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236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92F4C0-6738-478C-B1C9-E2F4F8500B13}"/>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6146"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4392F4C0-6738-478C-B1C9-E2F4F8500B13}"/>
                          </a:ext>
                        </a:extLst>
                      </p:cNvPr>
                      <p:cNvPicPr/>
                      <p:nvPr/>
                    </p:nvPicPr>
                    <p:blipFill>
                      <a:blip r:embed="rId5"/>
                      <a:stretch>
                        <a:fillRect/>
                      </a:stretch>
                    </p:blipFill>
                    <p:spPr>
                      <a:xfrm>
                        <a:off x="1191" y="858441"/>
                        <a:ext cx="1191" cy="1191"/>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6D0D4A4D-E24D-2F41-9FA6-C98D876AAF6D}"/>
              </a:ext>
            </a:extLst>
          </p:cNvPr>
          <p:cNvSpPr/>
          <p:nvPr/>
        </p:nvSpPr>
        <p:spPr>
          <a:xfrm>
            <a:off x="216738" y="228421"/>
            <a:ext cx="1120855" cy="53329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a:solidFill>
                <a:srgbClr val="FFFFFF"/>
              </a:solidFill>
            </a:endParaRPr>
          </a:p>
        </p:txBody>
      </p:sp>
      <p:sp>
        <p:nvSpPr>
          <p:cNvPr id="3" name="Rectangle 2">
            <a:extLst>
              <a:ext uri="{FF2B5EF4-FFF2-40B4-BE49-F238E27FC236}">
                <a16:creationId xmlns:a16="http://schemas.microsoft.com/office/drawing/2014/main" id="{6B12DE1F-585B-2140-B2BD-40C67FF0C1F0}"/>
              </a:ext>
            </a:extLst>
          </p:cNvPr>
          <p:cNvSpPr/>
          <p:nvPr/>
        </p:nvSpPr>
        <p:spPr>
          <a:xfrm>
            <a:off x="1395667" y="246568"/>
            <a:ext cx="1938701" cy="6467371"/>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Aft>
                <a:spcPts val="0"/>
              </a:spcAft>
            </a:pPr>
            <a:endParaRPr lang="en-US" sz="3000" b="1" i="1" dirty="0">
              <a:solidFill>
                <a:srgbClr val="FFFFFF"/>
              </a:solidFill>
              <a:latin typeface="Georgia"/>
            </a:endParaRPr>
          </a:p>
        </p:txBody>
      </p:sp>
      <p:sp>
        <p:nvSpPr>
          <p:cNvPr id="2" name="Title 1">
            <a:extLst>
              <a:ext uri="{FF2B5EF4-FFF2-40B4-BE49-F238E27FC236}">
                <a16:creationId xmlns:a16="http://schemas.microsoft.com/office/drawing/2014/main" id="{F5A4D105-B434-874D-A09A-E945722F8660}"/>
              </a:ext>
            </a:extLst>
          </p:cNvPr>
          <p:cNvSpPr>
            <a:spLocks noGrp="1"/>
          </p:cNvSpPr>
          <p:nvPr>
            <p:ph type="title" idx="4294967295"/>
          </p:nvPr>
        </p:nvSpPr>
        <p:spPr>
          <a:xfrm rot="16200000">
            <a:off x="-984670" y="1529581"/>
            <a:ext cx="3522408" cy="914096"/>
          </a:xfrm>
        </p:spPr>
        <p:txBody>
          <a:bodyPr vert="horz" wrap="square" lIns="0" tIns="0" rIns="0" bIns="0" rtlCol="0" anchor="ctr">
            <a:spAutoFit/>
          </a:bodyPr>
          <a:lstStyle/>
          <a:p>
            <a:pPr algn="ctr"/>
            <a:r>
              <a:rPr lang="en-US" i="1" dirty="0">
                <a:solidFill>
                  <a:schemeClr val="bg1"/>
                </a:solidFill>
                <a:latin typeface="+mj-lt"/>
              </a:rPr>
              <a:t>Presentation outline</a:t>
            </a:r>
          </a:p>
        </p:txBody>
      </p:sp>
      <p:cxnSp>
        <p:nvCxnSpPr>
          <p:cNvPr id="8" name="Straight Connector 7">
            <a:extLst>
              <a:ext uri="{FF2B5EF4-FFF2-40B4-BE49-F238E27FC236}">
                <a16:creationId xmlns:a16="http://schemas.microsoft.com/office/drawing/2014/main" id="{ADE5B180-9DA6-5E46-AEB8-F210FCF9F0EA}"/>
              </a:ext>
            </a:extLst>
          </p:cNvPr>
          <p:cNvCxnSpPr/>
          <p:nvPr/>
        </p:nvCxnSpPr>
        <p:spPr>
          <a:xfrm flipH="1">
            <a:off x="754065" y="3473209"/>
            <a:ext cx="22469" cy="18578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754301D-7909-4E47-A8FF-76DB3A7026AC}"/>
              </a:ext>
            </a:extLst>
          </p:cNvPr>
          <p:cNvGrpSpPr/>
          <p:nvPr/>
        </p:nvGrpSpPr>
        <p:grpSpPr>
          <a:xfrm>
            <a:off x="557165" y="6208717"/>
            <a:ext cx="366624" cy="370002"/>
            <a:chOff x="2684463" y="3619500"/>
            <a:chExt cx="344487" cy="347663"/>
          </a:xfrm>
        </p:grpSpPr>
        <p:sp>
          <p:nvSpPr>
            <p:cNvPr id="10" name="Rectangle 9">
              <a:extLst>
                <a:ext uri="{FF2B5EF4-FFF2-40B4-BE49-F238E27FC236}">
                  <a16:creationId xmlns:a16="http://schemas.microsoft.com/office/drawing/2014/main" id="{B2D94E15-2FA1-FF47-BF7E-D9BE50FE3481}"/>
                </a:ext>
              </a:extLst>
            </p:cNvPr>
            <p:cNvSpPr>
              <a:spLocks noChangeArrowheads="1"/>
            </p:cNvSpPr>
            <p:nvPr/>
          </p:nvSpPr>
          <p:spPr bwMode="auto">
            <a:xfrm>
              <a:off x="2728913" y="3709988"/>
              <a:ext cx="180975" cy="257175"/>
            </a:xfrm>
            <a:prstGeom prst="rect">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1" name="Freeform 10">
              <a:extLst>
                <a:ext uri="{FF2B5EF4-FFF2-40B4-BE49-F238E27FC236}">
                  <a16:creationId xmlns:a16="http://schemas.microsoft.com/office/drawing/2014/main" id="{21276784-E644-DE42-9D60-B45B2C1ECAF1}"/>
                </a:ext>
              </a:extLst>
            </p:cNvPr>
            <p:cNvSpPr>
              <a:spLocks/>
            </p:cNvSpPr>
            <p:nvPr/>
          </p:nvSpPr>
          <p:spPr bwMode="auto">
            <a:xfrm>
              <a:off x="2684463" y="3619500"/>
              <a:ext cx="90488" cy="241300"/>
            </a:xfrm>
            <a:custGeom>
              <a:avLst/>
              <a:gdLst>
                <a:gd name="T0" fmla="*/ 12 w 24"/>
                <a:gd name="T1" fmla="*/ 64 h 64"/>
                <a:gd name="T2" fmla="*/ 0 w 24"/>
                <a:gd name="T3" fmla="*/ 64 h 64"/>
                <a:gd name="T4" fmla="*/ 0 w 24"/>
                <a:gd name="T5" fmla="*/ 12 h 64"/>
                <a:gd name="T6" fmla="*/ 12 w 24"/>
                <a:gd name="T7" fmla="*/ 0 h 64"/>
                <a:gd name="T8" fmla="*/ 24 w 24"/>
                <a:gd name="T9" fmla="*/ 12 h 64"/>
                <a:gd name="T10" fmla="*/ 12 w 24"/>
                <a:gd name="T11" fmla="*/ 24 h 64"/>
                <a:gd name="T12" fmla="*/ 12 w 24"/>
                <a:gd name="T13" fmla="*/ 16 h 64"/>
                <a:gd name="T14" fmla="*/ 23 w 24"/>
                <a:gd name="T15" fmla="*/ 1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12" y="64"/>
                  </a:moveTo>
                  <a:cubicBezTo>
                    <a:pt x="0" y="64"/>
                    <a:pt x="0" y="64"/>
                    <a:pt x="0" y="64"/>
                  </a:cubicBezTo>
                  <a:cubicBezTo>
                    <a:pt x="0" y="12"/>
                    <a:pt x="0" y="12"/>
                    <a:pt x="0" y="12"/>
                  </a:cubicBezTo>
                  <a:cubicBezTo>
                    <a:pt x="0" y="5"/>
                    <a:pt x="5" y="0"/>
                    <a:pt x="12" y="0"/>
                  </a:cubicBezTo>
                  <a:cubicBezTo>
                    <a:pt x="19" y="0"/>
                    <a:pt x="24" y="5"/>
                    <a:pt x="24" y="12"/>
                  </a:cubicBezTo>
                  <a:cubicBezTo>
                    <a:pt x="24" y="19"/>
                    <a:pt x="19" y="24"/>
                    <a:pt x="12" y="24"/>
                  </a:cubicBezTo>
                  <a:cubicBezTo>
                    <a:pt x="12" y="16"/>
                    <a:pt x="12" y="16"/>
                    <a:pt x="12" y="16"/>
                  </a:cubicBezTo>
                  <a:cubicBezTo>
                    <a:pt x="23" y="16"/>
                    <a:pt x="23" y="16"/>
                    <a:pt x="23" y="16"/>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2" name="Freeform 11">
              <a:extLst>
                <a:ext uri="{FF2B5EF4-FFF2-40B4-BE49-F238E27FC236}">
                  <a16:creationId xmlns:a16="http://schemas.microsoft.com/office/drawing/2014/main" id="{5CE7BAA0-5111-E049-A8FC-3DA51D4A76EA}"/>
                </a:ext>
              </a:extLst>
            </p:cNvPr>
            <p:cNvSpPr>
              <a:spLocks/>
            </p:cNvSpPr>
            <p:nvPr/>
          </p:nvSpPr>
          <p:spPr bwMode="auto">
            <a:xfrm>
              <a:off x="2728913" y="3619500"/>
              <a:ext cx="225425" cy="90488"/>
            </a:xfrm>
            <a:custGeom>
              <a:avLst/>
              <a:gdLst>
                <a:gd name="T0" fmla="*/ 48 w 60"/>
                <a:gd name="T1" fmla="*/ 24 h 24"/>
                <a:gd name="T2" fmla="*/ 60 w 60"/>
                <a:gd name="T3" fmla="*/ 12 h 24"/>
                <a:gd name="T4" fmla="*/ 48 w 60"/>
                <a:gd name="T5" fmla="*/ 0 h 24"/>
                <a:gd name="T6" fmla="*/ 0 w 60"/>
                <a:gd name="T7" fmla="*/ 0 h 24"/>
              </a:gdLst>
              <a:ahLst/>
              <a:cxnLst>
                <a:cxn ang="0">
                  <a:pos x="T0" y="T1"/>
                </a:cxn>
                <a:cxn ang="0">
                  <a:pos x="T2" y="T3"/>
                </a:cxn>
                <a:cxn ang="0">
                  <a:pos x="T4" y="T5"/>
                </a:cxn>
                <a:cxn ang="0">
                  <a:pos x="T6" y="T7"/>
                </a:cxn>
              </a:cxnLst>
              <a:rect l="0" t="0" r="r" b="b"/>
              <a:pathLst>
                <a:path w="60" h="24">
                  <a:moveTo>
                    <a:pt x="48" y="24"/>
                  </a:moveTo>
                  <a:cubicBezTo>
                    <a:pt x="55" y="24"/>
                    <a:pt x="60" y="19"/>
                    <a:pt x="60" y="12"/>
                  </a:cubicBezTo>
                  <a:cubicBezTo>
                    <a:pt x="60" y="5"/>
                    <a:pt x="55" y="0"/>
                    <a:pt x="48" y="0"/>
                  </a:cubicBezTo>
                  <a:cubicBezTo>
                    <a:pt x="0" y="0"/>
                    <a:pt x="0" y="0"/>
                    <a:pt x="0"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3" name="Line 8">
              <a:extLst>
                <a:ext uri="{FF2B5EF4-FFF2-40B4-BE49-F238E27FC236}">
                  <a16:creationId xmlns:a16="http://schemas.microsoft.com/office/drawing/2014/main" id="{89F9E849-A05B-F24B-852B-5A761D029431}"/>
                </a:ext>
              </a:extLst>
            </p:cNvPr>
            <p:cNvSpPr>
              <a:spLocks noChangeShapeType="1"/>
            </p:cNvSpPr>
            <p:nvPr/>
          </p:nvSpPr>
          <p:spPr bwMode="auto">
            <a:xfrm>
              <a:off x="2819400" y="3770313"/>
              <a:ext cx="603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4" name="Line 9">
              <a:extLst>
                <a:ext uri="{FF2B5EF4-FFF2-40B4-BE49-F238E27FC236}">
                  <a16:creationId xmlns:a16="http://schemas.microsoft.com/office/drawing/2014/main" id="{DC79CA80-B487-554E-B037-F222E432C593}"/>
                </a:ext>
              </a:extLst>
            </p:cNvPr>
            <p:cNvSpPr>
              <a:spLocks noChangeShapeType="1"/>
            </p:cNvSpPr>
            <p:nvPr/>
          </p:nvSpPr>
          <p:spPr bwMode="auto">
            <a:xfrm>
              <a:off x="2819400" y="3830638"/>
              <a:ext cx="603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5" name="Line 10">
              <a:extLst>
                <a:ext uri="{FF2B5EF4-FFF2-40B4-BE49-F238E27FC236}">
                  <a16:creationId xmlns:a16="http://schemas.microsoft.com/office/drawing/2014/main" id="{51D013D5-59E6-FA4E-A68D-173782DA1217}"/>
                </a:ext>
              </a:extLst>
            </p:cNvPr>
            <p:cNvSpPr>
              <a:spLocks noChangeShapeType="1"/>
            </p:cNvSpPr>
            <p:nvPr/>
          </p:nvSpPr>
          <p:spPr bwMode="auto">
            <a:xfrm>
              <a:off x="2819400" y="3892550"/>
              <a:ext cx="603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6" name="Freeform 15">
              <a:extLst>
                <a:ext uri="{FF2B5EF4-FFF2-40B4-BE49-F238E27FC236}">
                  <a16:creationId xmlns:a16="http://schemas.microsoft.com/office/drawing/2014/main" id="{A078636B-6B87-AF47-8C90-C4128E8FD4E5}"/>
                </a:ext>
              </a:extLst>
            </p:cNvPr>
            <p:cNvSpPr>
              <a:spLocks/>
            </p:cNvSpPr>
            <p:nvPr/>
          </p:nvSpPr>
          <p:spPr bwMode="auto">
            <a:xfrm>
              <a:off x="2759075" y="3740150"/>
              <a:ext cx="38100" cy="30163"/>
            </a:xfrm>
            <a:custGeom>
              <a:avLst/>
              <a:gdLst>
                <a:gd name="T0" fmla="*/ 0 w 24"/>
                <a:gd name="T1" fmla="*/ 14 h 19"/>
                <a:gd name="T2" fmla="*/ 5 w 24"/>
                <a:gd name="T3" fmla="*/ 19 h 19"/>
                <a:gd name="T4" fmla="*/ 24 w 24"/>
                <a:gd name="T5" fmla="*/ 0 h 19"/>
              </a:gdLst>
              <a:ahLst/>
              <a:cxnLst>
                <a:cxn ang="0">
                  <a:pos x="T0" y="T1"/>
                </a:cxn>
                <a:cxn ang="0">
                  <a:pos x="T2" y="T3"/>
                </a:cxn>
                <a:cxn ang="0">
                  <a:pos x="T4" y="T5"/>
                </a:cxn>
              </a:cxnLst>
              <a:rect l="0" t="0" r="r" b="b"/>
              <a:pathLst>
                <a:path w="24" h="19">
                  <a:moveTo>
                    <a:pt x="0" y="14"/>
                  </a:moveTo>
                  <a:lnTo>
                    <a:pt x="5" y="19"/>
                  </a:lnTo>
                  <a:lnTo>
                    <a:pt x="24"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7" name="Freeform 16">
              <a:extLst>
                <a:ext uri="{FF2B5EF4-FFF2-40B4-BE49-F238E27FC236}">
                  <a16:creationId xmlns:a16="http://schemas.microsoft.com/office/drawing/2014/main" id="{7EA4DE0E-17A1-5545-8B6A-D0835797A3B0}"/>
                </a:ext>
              </a:extLst>
            </p:cNvPr>
            <p:cNvSpPr>
              <a:spLocks/>
            </p:cNvSpPr>
            <p:nvPr/>
          </p:nvSpPr>
          <p:spPr bwMode="auto">
            <a:xfrm>
              <a:off x="2759075" y="3800475"/>
              <a:ext cx="38100" cy="30163"/>
            </a:xfrm>
            <a:custGeom>
              <a:avLst/>
              <a:gdLst>
                <a:gd name="T0" fmla="*/ 0 w 24"/>
                <a:gd name="T1" fmla="*/ 15 h 19"/>
                <a:gd name="T2" fmla="*/ 5 w 24"/>
                <a:gd name="T3" fmla="*/ 19 h 19"/>
                <a:gd name="T4" fmla="*/ 24 w 24"/>
                <a:gd name="T5" fmla="*/ 0 h 19"/>
              </a:gdLst>
              <a:ahLst/>
              <a:cxnLst>
                <a:cxn ang="0">
                  <a:pos x="T0" y="T1"/>
                </a:cxn>
                <a:cxn ang="0">
                  <a:pos x="T2" y="T3"/>
                </a:cxn>
                <a:cxn ang="0">
                  <a:pos x="T4" y="T5"/>
                </a:cxn>
              </a:cxnLst>
              <a:rect l="0" t="0" r="r" b="b"/>
              <a:pathLst>
                <a:path w="24" h="19">
                  <a:moveTo>
                    <a:pt x="0" y="15"/>
                  </a:moveTo>
                  <a:lnTo>
                    <a:pt x="5" y="19"/>
                  </a:lnTo>
                  <a:lnTo>
                    <a:pt x="24"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8" name="Freeform 17">
              <a:extLst>
                <a:ext uri="{FF2B5EF4-FFF2-40B4-BE49-F238E27FC236}">
                  <a16:creationId xmlns:a16="http://schemas.microsoft.com/office/drawing/2014/main" id="{3F646A96-E533-1347-9880-1815BB593586}"/>
                </a:ext>
              </a:extLst>
            </p:cNvPr>
            <p:cNvSpPr>
              <a:spLocks/>
            </p:cNvSpPr>
            <p:nvPr/>
          </p:nvSpPr>
          <p:spPr bwMode="auto">
            <a:xfrm>
              <a:off x="2984500" y="3702050"/>
              <a:ext cx="44450" cy="265113"/>
            </a:xfrm>
            <a:custGeom>
              <a:avLst/>
              <a:gdLst>
                <a:gd name="T0" fmla="*/ 12 w 12"/>
                <a:gd name="T1" fmla="*/ 64 h 70"/>
                <a:gd name="T2" fmla="*/ 6 w 12"/>
                <a:gd name="T3" fmla="*/ 70 h 70"/>
                <a:gd name="T4" fmla="*/ 0 w 12"/>
                <a:gd name="T5" fmla="*/ 64 h 70"/>
                <a:gd name="T6" fmla="*/ 0 w 12"/>
                <a:gd name="T7" fmla="*/ 6 h 70"/>
                <a:gd name="T8" fmla="*/ 6 w 12"/>
                <a:gd name="T9" fmla="*/ 0 h 70"/>
                <a:gd name="T10" fmla="*/ 12 w 12"/>
                <a:gd name="T11" fmla="*/ 6 h 70"/>
                <a:gd name="T12" fmla="*/ 12 w 12"/>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12" h="70">
                  <a:moveTo>
                    <a:pt x="12" y="64"/>
                  </a:moveTo>
                  <a:cubicBezTo>
                    <a:pt x="12" y="67"/>
                    <a:pt x="9" y="70"/>
                    <a:pt x="6" y="70"/>
                  </a:cubicBezTo>
                  <a:cubicBezTo>
                    <a:pt x="3" y="70"/>
                    <a:pt x="0" y="67"/>
                    <a:pt x="0" y="64"/>
                  </a:cubicBezTo>
                  <a:cubicBezTo>
                    <a:pt x="0" y="6"/>
                    <a:pt x="0" y="6"/>
                    <a:pt x="0" y="6"/>
                  </a:cubicBezTo>
                  <a:cubicBezTo>
                    <a:pt x="0" y="3"/>
                    <a:pt x="3" y="0"/>
                    <a:pt x="6" y="0"/>
                  </a:cubicBezTo>
                  <a:cubicBezTo>
                    <a:pt x="9" y="0"/>
                    <a:pt x="12" y="3"/>
                    <a:pt x="12" y="6"/>
                  </a:cubicBezTo>
                  <a:lnTo>
                    <a:pt x="12" y="64"/>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19" name="Line 14">
              <a:extLst>
                <a:ext uri="{FF2B5EF4-FFF2-40B4-BE49-F238E27FC236}">
                  <a16:creationId xmlns:a16="http://schemas.microsoft.com/office/drawing/2014/main" id="{3042381B-03B0-2340-BBD9-8B4BC5232F8A}"/>
                </a:ext>
              </a:extLst>
            </p:cNvPr>
            <p:cNvSpPr>
              <a:spLocks noChangeShapeType="1"/>
            </p:cNvSpPr>
            <p:nvPr/>
          </p:nvSpPr>
          <p:spPr bwMode="auto">
            <a:xfrm>
              <a:off x="2984500" y="3937000"/>
              <a:ext cx="444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20" name="Line 15">
              <a:extLst>
                <a:ext uri="{FF2B5EF4-FFF2-40B4-BE49-F238E27FC236}">
                  <a16:creationId xmlns:a16="http://schemas.microsoft.com/office/drawing/2014/main" id="{8A0CD713-A0DF-FD46-9E43-C2241B0297E8}"/>
                </a:ext>
              </a:extLst>
            </p:cNvPr>
            <p:cNvSpPr>
              <a:spLocks noChangeShapeType="1"/>
            </p:cNvSpPr>
            <p:nvPr/>
          </p:nvSpPr>
          <p:spPr bwMode="auto">
            <a:xfrm>
              <a:off x="2984500" y="3830638"/>
              <a:ext cx="444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sp>
          <p:nvSpPr>
            <p:cNvPr id="21" name="Freeform 20">
              <a:extLst>
                <a:ext uri="{FF2B5EF4-FFF2-40B4-BE49-F238E27FC236}">
                  <a16:creationId xmlns:a16="http://schemas.microsoft.com/office/drawing/2014/main" id="{BFEA82A5-A081-F346-9158-CF8B5EF97B61}"/>
                </a:ext>
              </a:extLst>
            </p:cNvPr>
            <p:cNvSpPr>
              <a:spLocks/>
            </p:cNvSpPr>
            <p:nvPr/>
          </p:nvSpPr>
          <p:spPr bwMode="auto">
            <a:xfrm>
              <a:off x="2954338" y="3717925"/>
              <a:ext cx="30163" cy="136525"/>
            </a:xfrm>
            <a:custGeom>
              <a:avLst/>
              <a:gdLst>
                <a:gd name="T0" fmla="*/ 0 w 8"/>
                <a:gd name="T1" fmla="*/ 36 h 36"/>
                <a:gd name="T2" fmla="*/ 0 w 8"/>
                <a:gd name="T3" fmla="*/ 6 h 36"/>
                <a:gd name="T4" fmla="*/ 6 w 8"/>
                <a:gd name="T5" fmla="*/ 0 h 36"/>
                <a:gd name="T6" fmla="*/ 8 w 8"/>
                <a:gd name="T7" fmla="*/ 0 h 36"/>
              </a:gdLst>
              <a:ahLst/>
              <a:cxnLst>
                <a:cxn ang="0">
                  <a:pos x="T0" y="T1"/>
                </a:cxn>
                <a:cxn ang="0">
                  <a:pos x="T2" y="T3"/>
                </a:cxn>
                <a:cxn ang="0">
                  <a:pos x="T4" y="T5"/>
                </a:cxn>
                <a:cxn ang="0">
                  <a:pos x="T6" y="T7"/>
                </a:cxn>
              </a:cxnLst>
              <a:rect l="0" t="0" r="r" b="b"/>
              <a:pathLst>
                <a:path w="8" h="36">
                  <a:moveTo>
                    <a:pt x="0" y="36"/>
                  </a:moveTo>
                  <a:cubicBezTo>
                    <a:pt x="0" y="6"/>
                    <a:pt x="0" y="6"/>
                    <a:pt x="0" y="6"/>
                  </a:cubicBezTo>
                  <a:cubicBezTo>
                    <a:pt x="0" y="3"/>
                    <a:pt x="3" y="0"/>
                    <a:pt x="6" y="0"/>
                  </a:cubicBezTo>
                  <a:cubicBezTo>
                    <a:pt x="8" y="0"/>
                    <a:pt x="8" y="0"/>
                    <a:pt x="8"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id-ID">
                <a:solidFill>
                  <a:srgbClr val="000000"/>
                </a:solidFill>
                <a:latin typeface="Segoe UI Light"/>
              </a:endParaRPr>
            </a:p>
          </p:txBody>
        </p:sp>
      </p:grpSp>
      <p:cxnSp>
        <p:nvCxnSpPr>
          <p:cNvPr id="25" name="Straight Connector 24">
            <a:extLst>
              <a:ext uri="{FF2B5EF4-FFF2-40B4-BE49-F238E27FC236}">
                <a16:creationId xmlns:a16="http://schemas.microsoft.com/office/drawing/2014/main" id="{DA7E0BE5-A2F5-B142-851F-9CD8523AEDBD}"/>
              </a:ext>
            </a:extLst>
          </p:cNvPr>
          <p:cNvCxnSpPr>
            <a:cxnSpLocks/>
          </p:cNvCxnSpPr>
          <p:nvPr/>
        </p:nvCxnSpPr>
        <p:spPr>
          <a:xfrm>
            <a:off x="1939235" y="1144996"/>
            <a:ext cx="68899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9D199700-AD76-D343-A55C-887A70EA7D40}"/>
              </a:ext>
            </a:extLst>
          </p:cNvPr>
          <p:cNvSpPr txBox="1">
            <a:spLocks/>
          </p:cNvSpPr>
          <p:nvPr/>
        </p:nvSpPr>
        <p:spPr>
          <a:xfrm>
            <a:off x="1939235" y="490199"/>
            <a:ext cx="644111" cy="4154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fontAlgn="auto">
              <a:spcAft>
                <a:spcPts val="0"/>
              </a:spcAft>
            </a:pPr>
            <a:r>
              <a:rPr lang="en-US" sz="3000" i="1" dirty="0">
                <a:solidFill>
                  <a:srgbClr val="FFFFFF"/>
                </a:solidFill>
                <a:latin typeface="Georgia"/>
              </a:rPr>
              <a:t>A</a:t>
            </a:r>
          </a:p>
        </p:txBody>
      </p:sp>
      <p:sp>
        <p:nvSpPr>
          <p:cNvPr id="27" name="Title 1">
            <a:extLst>
              <a:ext uri="{FF2B5EF4-FFF2-40B4-BE49-F238E27FC236}">
                <a16:creationId xmlns:a16="http://schemas.microsoft.com/office/drawing/2014/main" id="{B65BA0C7-E76F-D84D-BE32-949A534B7F81}"/>
              </a:ext>
            </a:extLst>
          </p:cNvPr>
          <p:cNvSpPr txBox="1">
            <a:spLocks/>
          </p:cNvSpPr>
          <p:nvPr/>
        </p:nvSpPr>
        <p:spPr>
          <a:xfrm>
            <a:off x="3480199" y="620043"/>
            <a:ext cx="5145702" cy="18697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fontAlgn="auto">
              <a:spcAft>
                <a:spcPts val="0"/>
              </a:spcAft>
            </a:pPr>
            <a:r>
              <a:rPr lang="en-US" sz="1350" b="0" dirty="0">
                <a:solidFill>
                  <a:srgbClr val="44546A"/>
                </a:solidFill>
                <a:latin typeface="Segoe UI Light"/>
                <a:cs typeface="Segoe UI" panose="020B0502040204020203" pitchFamily="34" charset="0"/>
              </a:rPr>
              <a:t>Summary of the National State of Expenditure up to 30 June 2020</a:t>
            </a:r>
          </a:p>
        </p:txBody>
      </p:sp>
      <p:cxnSp>
        <p:nvCxnSpPr>
          <p:cNvPr id="32" name="Straight Connector 31">
            <a:extLst>
              <a:ext uri="{FF2B5EF4-FFF2-40B4-BE49-F238E27FC236}">
                <a16:creationId xmlns:a16="http://schemas.microsoft.com/office/drawing/2014/main" id="{374B5933-1EA8-8547-81E6-E9EC6575CBFB}"/>
              </a:ext>
            </a:extLst>
          </p:cNvPr>
          <p:cNvCxnSpPr>
            <a:cxnSpLocks/>
          </p:cNvCxnSpPr>
          <p:nvPr/>
        </p:nvCxnSpPr>
        <p:spPr>
          <a:xfrm>
            <a:off x="1957145" y="2004951"/>
            <a:ext cx="68899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AEB55162-AE57-614A-847C-62709F243392}"/>
              </a:ext>
            </a:extLst>
          </p:cNvPr>
          <p:cNvSpPr txBox="1">
            <a:spLocks/>
          </p:cNvSpPr>
          <p:nvPr/>
        </p:nvSpPr>
        <p:spPr>
          <a:xfrm>
            <a:off x="1939235" y="1329180"/>
            <a:ext cx="644111" cy="4154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fontAlgn="auto">
              <a:spcAft>
                <a:spcPts val="0"/>
              </a:spcAft>
            </a:pPr>
            <a:r>
              <a:rPr lang="en-US" sz="3000" i="1" dirty="0">
                <a:solidFill>
                  <a:srgbClr val="FFFFFF"/>
                </a:solidFill>
                <a:latin typeface="Georgia"/>
              </a:rPr>
              <a:t>B</a:t>
            </a:r>
          </a:p>
        </p:txBody>
      </p:sp>
      <p:sp>
        <p:nvSpPr>
          <p:cNvPr id="33" name="Title 1">
            <a:extLst>
              <a:ext uri="{FF2B5EF4-FFF2-40B4-BE49-F238E27FC236}">
                <a16:creationId xmlns:a16="http://schemas.microsoft.com/office/drawing/2014/main" id="{04FB868E-041B-D844-9F4D-49DE445F6104}"/>
              </a:ext>
            </a:extLst>
          </p:cNvPr>
          <p:cNvSpPr txBox="1">
            <a:spLocks/>
          </p:cNvSpPr>
          <p:nvPr/>
        </p:nvSpPr>
        <p:spPr>
          <a:xfrm>
            <a:off x="3480199" y="2377690"/>
            <a:ext cx="5145702" cy="3739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fontAlgn="auto">
              <a:spcAft>
                <a:spcPts val="0"/>
              </a:spcAft>
            </a:pPr>
            <a:r>
              <a:rPr lang="en-US" sz="1350" b="0" dirty="0">
                <a:solidFill>
                  <a:srgbClr val="44546A"/>
                </a:solidFill>
                <a:latin typeface="Segoe UI Light"/>
                <a:cs typeface="Segoe UI" panose="020B0502040204020203" pitchFamily="34" charset="0"/>
              </a:rPr>
              <a:t>Summary of National State of Expenditure per economic classification up to 30 June 2020</a:t>
            </a:r>
          </a:p>
        </p:txBody>
      </p:sp>
      <p:cxnSp>
        <p:nvCxnSpPr>
          <p:cNvPr id="36" name="Straight Connector 35">
            <a:extLst>
              <a:ext uri="{FF2B5EF4-FFF2-40B4-BE49-F238E27FC236}">
                <a16:creationId xmlns:a16="http://schemas.microsoft.com/office/drawing/2014/main" id="{62331442-37E9-CA48-9F6A-FFB146587553}"/>
              </a:ext>
            </a:extLst>
          </p:cNvPr>
          <p:cNvCxnSpPr>
            <a:cxnSpLocks/>
          </p:cNvCxnSpPr>
          <p:nvPr/>
        </p:nvCxnSpPr>
        <p:spPr>
          <a:xfrm>
            <a:off x="1939235" y="2931208"/>
            <a:ext cx="68899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55904E00-A980-1F44-AF5A-862EE22E7864}"/>
              </a:ext>
            </a:extLst>
          </p:cNvPr>
          <p:cNvSpPr txBox="1">
            <a:spLocks/>
          </p:cNvSpPr>
          <p:nvPr/>
        </p:nvSpPr>
        <p:spPr>
          <a:xfrm>
            <a:off x="1939235" y="2139204"/>
            <a:ext cx="644111" cy="4154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fontAlgn="auto">
              <a:spcAft>
                <a:spcPts val="0"/>
              </a:spcAft>
            </a:pPr>
            <a:r>
              <a:rPr lang="en-US" sz="3000" i="1" dirty="0">
                <a:solidFill>
                  <a:srgbClr val="FFFFFF"/>
                </a:solidFill>
                <a:latin typeface="Georgia"/>
              </a:rPr>
              <a:t>C</a:t>
            </a:r>
          </a:p>
        </p:txBody>
      </p:sp>
      <p:sp>
        <p:nvSpPr>
          <p:cNvPr id="37" name="Title 1">
            <a:extLst>
              <a:ext uri="{FF2B5EF4-FFF2-40B4-BE49-F238E27FC236}">
                <a16:creationId xmlns:a16="http://schemas.microsoft.com/office/drawing/2014/main" id="{E425898E-E88B-EE49-80B7-274ED254A1E1}"/>
              </a:ext>
            </a:extLst>
          </p:cNvPr>
          <p:cNvSpPr txBox="1">
            <a:spLocks/>
          </p:cNvSpPr>
          <p:nvPr/>
        </p:nvSpPr>
        <p:spPr>
          <a:xfrm>
            <a:off x="3480199" y="1426505"/>
            <a:ext cx="5145702" cy="3739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fontAlgn="auto">
              <a:spcAft>
                <a:spcPts val="0"/>
              </a:spcAft>
            </a:pPr>
            <a:r>
              <a:rPr lang="en-US" sz="1350" b="0" dirty="0">
                <a:solidFill>
                  <a:srgbClr val="44546A"/>
                </a:solidFill>
                <a:latin typeface="Segoe UI Light"/>
                <a:cs typeface="Segoe UI" panose="020B0502040204020203" pitchFamily="34" charset="0"/>
              </a:rPr>
              <a:t>Summary of the National State of Expenditure per </a:t>
            </a:r>
            <a:r>
              <a:rPr lang="en-US" sz="1350" b="0" dirty="0" err="1">
                <a:solidFill>
                  <a:srgbClr val="44546A"/>
                </a:solidFill>
                <a:latin typeface="Segoe UI Light"/>
                <a:cs typeface="Segoe UI" panose="020B0502040204020203" pitchFamily="34" charset="0"/>
              </a:rPr>
              <a:t>programme</a:t>
            </a:r>
            <a:r>
              <a:rPr lang="en-US" sz="1350" b="0" dirty="0">
                <a:solidFill>
                  <a:srgbClr val="44546A"/>
                </a:solidFill>
                <a:latin typeface="Segoe UI Light"/>
                <a:cs typeface="Segoe UI" panose="020B0502040204020203" pitchFamily="34" charset="0"/>
              </a:rPr>
              <a:t> up to 30 June 2020</a:t>
            </a:r>
          </a:p>
        </p:txBody>
      </p:sp>
      <p:cxnSp>
        <p:nvCxnSpPr>
          <p:cNvPr id="40" name="Straight Connector 39">
            <a:extLst>
              <a:ext uri="{FF2B5EF4-FFF2-40B4-BE49-F238E27FC236}">
                <a16:creationId xmlns:a16="http://schemas.microsoft.com/office/drawing/2014/main" id="{00E28B30-223A-CA40-AC2A-675CD919D117}"/>
              </a:ext>
            </a:extLst>
          </p:cNvPr>
          <p:cNvCxnSpPr>
            <a:cxnSpLocks/>
          </p:cNvCxnSpPr>
          <p:nvPr/>
        </p:nvCxnSpPr>
        <p:spPr>
          <a:xfrm>
            <a:off x="1939235" y="3790646"/>
            <a:ext cx="68899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4CAF1A13-F11E-704D-92A7-03AC212D71E4}"/>
              </a:ext>
            </a:extLst>
          </p:cNvPr>
          <p:cNvSpPr txBox="1">
            <a:spLocks/>
          </p:cNvSpPr>
          <p:nvPr/>
        </p:nvSpPr>
        <p:spPr>
          <a:xfrm>
            <a:off x="1844918" y="3057711"/>
            <a:ext cx="644111" cy="4154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fontAlgn="auto">
              <a:spcAft>
                <a:spcPts val="0"/>
              </a:spcAft>
            </a:pPr>
            <a:r>
              <a:rPr lang="en-US" sz="3000" i="1" dirty="0">
                <a:solidFill>
                  <a:srgbClr val="FFFFFF"/>
                </a:solidFill>
                <a:latin typeface="Georgia"/>
              </a:rPr>
              <a:t>D</a:t>
            </a:r>
          </a:p>
        </p:txBody>
      </p:sp>
      <p:sp>
        <p:nvSpPr>
          <p:cNvPr id="41" name="Title 1">
            <a:extLst>
              <a:ext uri="{FF2B5EF4-FFF2-40B4-BE49-F238E27FC236}">
                <a16:creationId xmlns:a16="http://schemas.microsoft.com/office/drawing/2014/main" id="{B9D1549B-349F-A343-99CD-4593EB402A3A}"/>
              </a:ext>
            </a:extLst>
          </p:cNvPr>
          <p:cNvSpPr txBox="1">
            <a:spLocks/>
          </p:cNvSpPr>
          <p:nvPr/>
        </p:nvSpPr>
        <p:spPr>
          <a:xfrm>
            <a:off x="3510767" y="3296798"/>
            <a:ext cx="5145702" cy="18697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fontAlgn="auto">
              <a:spcAft>
                <a:spcPts val="0"/>
              </a:spcAft>
            </a:pPr>
            <a:r>
              <a:rPr lang="en-US" sz="1350" b="0" dirty="0">
                <a:solidFill>
                  <a:srgbClr val="44546A"/>
                </a:solidFill>
                <a:latin typeface="Segoe UI Light"/>
                <a:cs typeface="Segoe UI" panose="020B0502040204020203" pitchFamily="34" charset="0"/>
              </a:rPr>
              <a:t>Summary of Departmental Revenue up to 30 June 2020</a:t>
            </a:r>
          </a:p>
        </p:txBody>
      </p:sp>
      <p:cxnSp>
        <p:nvCxnSpPr>
          <p:cNvPr id="44" name="Straight Connector 43">
            <a:extLst>
              <a:ext uri="{FF2B5EF4-FFF2-40B4-BE49-F238E27FC236}">
                <a16:creationId xmlns:a16="http://schemas.microsoft.com/office/drawing/2014/main" id="{EB5D3C42-E69D-F94F-AA59-BDE7883792D8}"/>
              </a:ext>
            </a:extLst>
          </p:cNvPr>
          <p:cNvCxnSpPr>
            <a:cxnSpLocks/>
          </p:cNvCxnSpPr>
          <p:nvPr/>
        </p:nvCxnSpPr>
        <p:spPr>
          <a:xfrm>
            <a:off x="1939235" y="4704086"/>
            <a:ext cx="68899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3" name="Title 1">
            <a:extLst>
              <a:ext uri="{FF2B5EF4-FFF2-40B4-BE49-F238E27FC236}">
                <a16:creationId xmlns:a16="http://schemas.microsoft.com/office/drawing/2014/main" id="{7F818509-1AB2-2E41-A4E6-76411D9D936A}"/>
              </a:ext>
            </a:extLst>
          </p:cNvPr>
          <p:cNvSpPr txBox="1">
            <a:spLocks/>
          </p:cNvSpPr>
          <p:nvPr/>
        </p:nvSpPr>
        <p:spPr>
          <a:xfrm>
            <a:off x="1844918" y="4908121"/>
            <a:ext cx="644111" cy="4154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fontAlgn="auto">
              <a:spcAft>
                <a:spcPts val="0"/>
              </a:spcAft>
            </a:pPr>
            <a:r>
              <a:rPr lang="en-US" sz="3000" i="1" dirty="0">
                <a:solidFill>
                  <a:srgbClr val="FFFFFF"/>
                </a:solidFill>
                <a:latin typeface="Georgia"/>
              </a:rPr>
              <a:t>F</a:t>
            </a:r>
          </a:p>
        </p:txBody>
      </p:sp>
      <p:sp>
        <p:nvSpPr>
          <p:cNvPr id="45" name="Title 1">
            <a:extLst>
              <a:ext uri="{FF2B5EF4-FFF2-40B4-BE49-F238E27FC236}">
                <a16:creationId xmlns:a16="http://schemas.microsoft.com/office/drawing/2014/main" id="{4CF1F3D9-EF39-7441-B83F-99149B966BD5}"/>
              </a:ext>
            </a:extLst>
          </p:cNvPr>
          <p:cNvSpPr txBox="1">
            <a:spLocks/>
          </p:cNvSpPr>
          <p:nvPr/>
        </p:nvSpPr>
        <p:spPr>
          <a:xfrm>
            <a:off x="3494810" y="4164051"/>
            <a:ext cx="5145702" cy="18697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fontAlgn="auto">
              <a:spcAft>
                <a:spcPts val="0"/>
              </a:spcAft>
            </a:pPr>
            <a:r>
              <a:rPr lang="en-US" sz="1350" b="0" dirty="0">
                <a:solidFill>
                  <a:srgbClr val="44546A"/>
                </a:solidFill>
                <a:latin typeface="Segoe UI Light"/>
                <a:cs typeface="Segoe UI" panose="020B0502040204020203" pitchFamily="34" charset="0"/>
              </a:rPr>
              <a:t>COVID-19 Regional State of Expenditure per GFS up to 30 June 2020</a:t>
            </a:r>
          </a:p>
        </p:txBody>
      </p:sp>
      <p:sp>
        <p:nvSpPr>
          <p:cNvPr id="42" name="Rectangle 41">
            <a:extLst>
              <a:ext uri="{FF2B5EF4-FFF2-40B4-BE49-F238E27FC236}">
                <a16:creationId xmlns:a16="http://schemas.microsoft.com/office/drawing/2014/main" id="{232FC7D8-2C69-3447-8C60-C8D12747CDF8}"/>
              </a:ext>
            </a:extLst>
          </p:cNvPr>
          <p:cNvSpPr/>
          <p:nvPr/>
        </p:nvSpPr>
        <p:spPr>
          <a:xfrm>
            <a:off x="218040" y="5573243"/>
            <a:ext cx="1119554" cy="111955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46" name="Group 45">
            <a:extLst>
              <a:ext uri="{FF2B5EF4-FFF2-40B4-BE49-F238E27FC236}">
                <a16:creationId xmlns:a16="http://schemas.microsoft.com/office/drawing/2014/main" id="{3754301D-7909-4E47-A8FF-76DB3A7026AC}"/>
              </a:ext>
            </a:extLst>
          </p:cNvPr>
          <p:cNvGrpSpPr/>
          <p:nvPr/>
        </p:nvGrpSpPr>
        <p:grpSpPr>
          <a:xfrm>
            <a:off x="533402" y="5886353"/>
            <a:ext cx="488832" cy="493336"/>
            <a:chOff x="2684463" y="3619500"/>
            <a:chExt cx="344487" cy="347663"/>
          </a:xfrm>
        </p:grpSpPr>
        <p:sp>
          <p:nvSpPr>
            <p:cNvPr id="48" name="Rectangle 47">
              <a:extLst>
                <a:ext uri="{FF2B5EF4-FFF2-40B4-BE49-F238E27FC236}">
                  <a16:creationId xmlns:a16="http://schemas.microsoft.com/office/drawing/2014/main" id="{B2D94E15-2FA1-FF47-BF7E-D9BE50FE3481}"/>
                </a:ext>
              </a:extLst>
            </p:cNvPr>
            <p:cNvSpPr>
              <a:spLocks noChangeArrowheads="1"/>
            </p:cNvSpPr>
            <p:nvPr/>
          </p:nvSpPr>
          <p:spPr bwMode="auto">
            <a:xfrm>
              <a:off x="2728913" y="3709988"/>
              <a:ext cx="180975" cy="257175"/>
            </a:xfrm>
            <a:prstGeom prst="rect">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0000"/>
                </a:solidFill>
              </a:endParaRPr>
            </a:p>
          </p:txBody>
        </p:sp>
        <p:sp>
          <p:nvSpPr>
            <p:cNvPr id="50" name="Freeform 49">
              <a:extLst>
                <a:ext uri="{FF2B5EF4-FFF2-40B4-BE49-F238E27FC236}">
                  <a16:creationId xmlns:a16="http://schemas.microsoft.com/office/drawing/2014/main" id="{21276784-E644-DE42-9D60-B45B2C1ECAF1}"/>
                </a:ext>
              </a:extLst>
            </p:cNvPr>
            <p:cNvSpPr>
              <a:spLocks/>
            </p:cNvSpPr>
            <p:nvPr/>
          </p:nvSpPr>
          <p:spPr bwMode="auto">
            <a:xfrm>
              <a:off x="2684463" y="3619500"/>
              <a:ext cx="90488" cy="241300"/>
            </a:xfrm>
            <a:custGeom>
              <a:avLst/>
              <a:gdLst>
                <a:gd name="T0" fmla="*/ 12 w 24"/>
                <a:gd name="T1" fmla="*/ 64 h 64"/>
                <a:gd name="T2" fmla="*/ 0 w 24"/>
                <a:gd name="T3" fmla="*/ 64 h 64"/>
                <a:gd name="T4" fmla="*/ 0 w 24"/>
                <a:gd name="T5" fmla="*/ 12 h 64"/>
                <a:gd name="T6" fmla="*/ 12 w 24"/>
                <a:gd name="T7" fmla="*/ 0 h 64"/>
                <a:gd name="T8" fmla="*/ 24 w 24"/>
                <a:gd name="T9" fmla="*/ 12 h 64"/>
                <a:gd name="T10" fmla="*/ 12 w 24"/>
                <a:gd name="T11" fmla="*/ 24 h 64"/>
                <a:gd name="T12" fmla="*/ 12 w 24"/>
                <a:gd name="T13" fmla="*/ 16 h 64"/>
                <a:gd name="T14" fmla="*/ 23 w 24"/>
                <a:gd name="T15" fmla="*/ 1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12" y="64"/>
                  </a:moveTo>
                  <a:cubicBezTo>
                    <a:pt x="0" y="64"/>
                    <a:pt x="0" y="64"/>
                    <a:pt x="0" y="64"/>
                  </a:cubicBezTo>
                  <a:cubicBezTo>
                    <a:pt x="0" y="12"/>
                    <a:pt x="0" y="12"/>
                    <a:pt x="0" y="12"/>
                  </a:cubicBezTo>
                  <a:cubicBezTo>
                    <a:pt x="0" y="5"/>
                    <a:pt x="5" y="0"/>
                    <a:pt x="12" y="0"/>
                  </a:cubicBezTo>
                  <a:cubicBezTo>
                    <a:pt x="19" y="0"/>
                    <a:pt x="24" y="5"/>
                    <a:pt x="24" y="12"/>
                  </a:cubicBezTo>
                  <a:cubicBezTo>
                    <a:pt x="24" y="19"/>
                    <a:pt x="19" y="24"/>
                    <a:pt x="12" y="24"/>
                  </a:cubicBezTo>
                  <a:cubicBezTo>
                    <a:pt x="12" y="16"/>
                    <a:pt x="12" y="16"/>
                    <a:pt x="12" y="16"/>
                  </a:cubicBezTo>
                  <a:cubicBezTo>
                    <a:pt x="23" y="16"/>
                    <a:pt x="23" y="16"/>
                    <a:pt x="23" y="16"/>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0000"/>
                </a:solidFill>
              </a:endParaRPr>
            </a:p>
          </p:txBody>
        </p:sp>
        <p:sp>
          <p:nvSpPr>
            <p:cNvPr id="51" name="Freeform 50">
              <a:extLst>
                <a:ext uri="{FF2B5EF4-FFF2-40B4-BE49-F238E27FC236}">
                  <a16:creationId xmlns:a16="http://schemas.microsoft.com/office/drawing/2014/main" id="{5CE7BAA0-5111-E049-A8FC-3DA51D4A76EA}"/>
                </a:ext>
              </a:extLst>
            </p:cNvPr>
            <p:cNvSpPr>
              <a:spLocks/>
            </p:cNvSpPr>
            <p:nvPr/>
          </p:nvSpPr>
          <p:spPr bwMode="auto">
            <a:xfrm>
              <a:off x="2728913" y="3619500"/>
              <a:ext cx="225425" cy="90488"/>
            </a:xfrm>
            <a:custGeom>
              <a:avLst/>
              <a:gdLst>
                <a:gd name="T0" fmla="*/ 48 w 60"/>
                <a:gd name="T1" fmla="*/ 24 h 24"/>
                <a:gd name="T2" fmla="*/ 60 w 60"/>
                <a:gd name="T3" fmla="*/ 12 h 24"/>
                <a:gd name="T4" fmla="*/ 48 w 60"/>
                <a:gd name="T5" fmla="*/ 0 h 24"/>
                <a:gd name="T6" fmla="*/ 0 w 60"/>
                <a:gd name="T7" fmla="*/ 0 h 24"/>
              </a:gdLst>
              <a:ahLst/>
              <a:cxnLst>
                <a:cxn ang="0">
                  <a:pos x="T0" y="T1"/>
                </a:cxn>
                <a:cxn ang="0">
                  <a:pos x="T2" y="T3"/>
                </a:cxn>
                <a:cxn ang="0">
                  <a:pos x="T4" y="T5"/>
                </a:cxn>
                <a:cxn ang="0">
                  <a:pos x="T6" y="T7"/>
                </a:cxn>
              </a:cxnLst>
              <a:rect l="0" t="0" r="r" b="b"/>
              <a:pathLst>
                <a:path w="60" h="24">
                  <a:moveTo>
                    <a:pt x="48" y="24"/>
                  </a:moveTo>
                  <a:cubicBezTo>
                    <a:pt x="55" y="24"/>
                    <a:pt x="60" y="19"/>
                    <a:pt x="60" y="12"/>
                  </a:cubicBezTo>
                  <a:cubicBezTo>
                    <a:pt x="60" y="5"/>
                    <a:pt x="55" y="0"/>
                    <a:pt x="48" y="0"/>
                  </a:cubicBezTo>
                  <a:cubicBezTo>
                    <a:pt x="0" y="0"/>
                    <a:pt x="0" y="0"/>
                    <a:pt x="0"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0000"/>
                </a:solidFill>
              </a:endParaRPr>
            </a:p>
          </p:txBody>
        </p:sp>
        <p:sp>
          <p:nvSpPr>
            <p:cNvPr id="52" name="Line 8">
              <a:extLst>
                <a:ext uri="{FF2B5EF4-FFF2-40B4-BE49-F238E27FC236}">
                  <a16:creationId xmlns:a16="http://schemas.microsoft.com/office/drawing/2014/main" id="{89F9E849-A05B-F24B-852B-5A761D029431}"/>
                </a:ext>
              </a:extLst>
            </p:cNvPr>
            <p:cNvSpPr>
              <a:spLocks noChangeShapeType="1"/>
            </p:cNvSpPr>
            <p:nvPr/>
          </p:nvSpPr>
          <p:spPr bwMode="auto">
            <a:xfrm>
              <a:off x="2819400" y="3770313"/>
              <a:ext cx="603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solidFill>
                  <a:srgbClr val="000000"/>
                </a:solidFill>
              </a:endParaRPr>
            </a:p>
          </p:txBody>
        </p:sp>
        <p:sp>
          <p:nvSpPr>
            <p:cNvPr id="53" name="Line 9">
              <a:extLst>
                <a:ext uri="{FF2B5EF4-FFF2-40B4-BE49-F238E27FC236}">
                  <a16:creationId xmlns:a16="http://schemas.microsoft.com/office/drawing/2014/main" id="{DC79CA80-B487-554E-B037-F222E432C593}"/>
                </a:ext>
              </a:extLst>
            </p:cNvPr>
            <p:cNvSpPr>
              <a:spLocks noChangeShapeType="1"/>
            </p:cNvSpPr>
            <p:nvPr/>
          </p:nvSpPr>
          <p:spPr bwMode="auto">
            <a:xfrm>
              <a:off x="2819400" y="3830638"/>
              <a:ext cx="603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solidFill>
                  <a:srgbClr val="000000"/>
                </a:solidFill>
              </a:endParaRPr>
            </a:p>
          </p:txBody>
        </p:sp>
        <p:sp>
          <p:nvSpPr>
            <p:cNvPr id="54" name="Line 10">
              <a:extLst>
                <a:ext uri="{FF2B5EF4-FFF2-40B4-BE49-F238E27FC236}">
                  <a16:creationId xmlns:a16="http://schemas.microsoft.com/office/drawing/2014/main" id="{51D013D5-59E6-FA4E-A68D-173782DA1217}"/>
                </a:ext>
              </a:extLst>
            </p:cNvPr>
            <p:cNvSpPr>
              <a:spLocks noChangeShapeType="1"/>
            </p:cNvSpPr>
            <p:nvPr/>
          </p:nvSpPr>
          <p:spPr bwMode="auto">
            <a:xfrm>
              <a:off x="2819400" y="3892550"/>
              <a:ext cx="603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solidFill>
                  <a:srgbClr val="000000"/>
                </a:solidFill>
              </a:endParaRPr>
            </a:p>
          </p:txBody>
        </p:sp>
        <p:sp>
          <p:nvSpPr>
            <p:cNvPr id="55" name="Freeform 54">
              <a:extLst>
                <a:ext uri="{FF2B5EF4-FFF2-40B4-BE49-F238E27FC236}">
                  <a16:creationId xmlns:a16="http://schemas.microsoft.com/office/drawing/2014/main" id="{A078636B-6B87-AF47-8C90-C4128E8FD4E5}"/>
                </a:ext>
              </a:extLst>
            </p:cNvPr>
            <p:cNvSpPr>
              <a:spLocks/>
            </p:cNvSpPr>
            <p:nvPr/>
          </p:nvSpPr>
          <p:spPr bwMode="auto">
            <a:xfrm>
              <a:off x="2759075" y="3740150"/>
              <a:ext cx="38100" cy="30163"/>
            </a:xfrm>
            <a:custGeom>
              <a:avLst/>
              <a:gdLst>
                <a:gd name="T0" fmla="*/ 0 w 24"/>
                <a:gd name="T1" fmla="*/ 14 h 19"/>
                <a:gd name="T2" fmla="*/ 5 w 24"/>
                <a:gd name="T3" fmla="*/ 19 h 19"/>
                <a:gd name="T4" fmla="*/ 24 w 24"/>
                <a:gd name="T5" fmla="*/ 0 h 19"/>
              </a:gdLst>
              <a:ahLst/>
              <a:cxnLst>
                <a:cxn ang="0">
                  <a:pos x="T0" y="T1"/>
                </a:cxn>
                <a:cxn ang="0">
                  <a:pos x="T2" y="T3"/>
                </a:cxn>
                <a:cxn ang="0">
                  <a:pos x="T4" y="T5"/>
                </a:cxn>
              </a:cxnLst>
              <a:rect l="0" t="0" r="r" b="b"/>
              <a:pathLst>
                <a:path w="24" h="19">
                  <a:moveTo>
                    <a:pt x="0" y="14"/>
                  </a:moveTo>
                  <a:lnTo>
                    <a:pt x="5" y="19"/>
                  </a:lnTo>
                  <a:lnTo>
                    <a:pt x="24"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0000"/>
                </a:solidFill>
              </a:endParaRPr>
            </a:p>
          </p:txBody>
        </p:sp>
        <p:sp>
          <p:nvSpPr>
            <p:cNvPr id="56" name="Freeform 55">
              <a:extLst>
                <a:ext uri="{FF2B5EF4-FFF2-40B4-BE49-F238E27FC236}">
                  <a16:creationId xmlns:a16="http://schemas.microsoft.com/office/drawing/2014/main" id="{7EA4DE0E-17A1-5545-8B6A-D0835797A3B0}"/>
                </a:ext>
              </a:extLst>
            </p:cNvPr>
            <p:cNvSpPr>
              <a:spLocks/>
            </p:cNvSpPr>
            <p:nvPr/>
          </p:nvSpPr>
          <p:spPr bwMode="auto">
            <a:xfrm>
              <a:off x="2759075" y="3800475"/>
              <a:ext cx="38100" cy="30163"/>
            </a:xfrm>
            <a:custGeom>
              <a:avLst/>
              <a:gdLst>
                <a:gd name="T0" fmla="*/ 0 w 24"/>
                <a:gd name="T1" fmla="*/ 15 h 19"/>
                <a:gd name="T2" fmla="*/ 5 w 24"/>
                <a:gd name="T3" fmla="*/ 19 h 19"/>
                <a:gd name="T4" fmla="*/ 24 w 24"/>
                <a:gd name="T5" fmla="*/ 0 h 19"/>
              </a:gdLst>
              <a:ahLst/>
              <a:cxnLst>
                <a:cxn ang="0">
                  <a:pos x="T0" y="T1"/>
                </a:cxn>
                <a:cxn ang="0">
                  <a:pos x="T2" y="T3"/>
                </a:cxn>
                <a:cxn ang="0">
                  <a:pos x="T4" y="T5"/>
                </a:cxn>
              </a:cxnLst>
              <a:rect l="0" t="0" r="r" b="b"/>
              <a:pathLst>
                <a:path w="24" h="19">
                  <a:moveTo>
                    <a:pt x="0" y="15"/>
                  </a:moveTo>
                  <a:lnTo>
                    <a:pt x="5" y="19"/>
                  </a:lnTo>
                  <a:lnTo>
                    <a:pt x="24"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0000"/>
                </a:solidFill>
              </a:endParaRPr>
            </a:p>
          </p:txBody>
        </p:sp>
        <p:sp>
          <p:nvSpPr>
            <p:cNvPr id="57" name="Freeform 56">
              <a:extLst>
                <a:ext uri="{FF2B5EF4-FFF2-40B4-BE49-F238E27FC236}">
                  <a16:creationId xmlns:a16="http://schemas.microsoft.com/office/drawing/2014/main" id="{3F646A96-E533-1347-9880-1815BB593586}"/>
                </a:ext>
              </a:extLst>
            </p:cNvPr>
            <p:cNvSpPr>
              <a:spLocks/>
            </p:cNvSpPr>
            <p:nvPr/>
          </p:nvSpPr>
          <p:spPr bwMode="auto">
            <a:xfrm>
              <a:off x="2984500" y="3702050"/>
              <a:ext cx="44450" cy="265113"/>
            </a:xfrm>
            <a:custGeom>
              <a:avLst/>
              <a:gdLst>
                <a:gd name="T0" fmla="*/ 12 w 12"/>
                <a:gd name="T1" fmla="*/ 64 h 70"/>
                <a:gd name="T2" fmla="*/ 6 w 12"/>
                <a:gd name="T3" fmla="*/ 70 h 70"/>
                <a:gd name="T4" fmla="*/ 0 w 12"/>
                <a:gd name="T5" fmla="*/ 64 h 70"/>
                <a:gd name="T6" fmla="*/ 0 w 12"/>
                <a:gd name="T7" fmla="*/ 6 h 70"/>
                <a:gd name="T8" fmla="*/ 6 w 12"/>
                <a:gd name="T9" fmla="*/ 0 h 70"/>
                <a:gd name="T10" fmla="*/ 12 w 12"/>
                <a:gd name="T11" fmla="*/ 6 h 70"/>
                <a:gd name="T12" fmla="*/ 12 w 12"/>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12" h="70">
                  <a:moveTo>
                    <a:pt x="12" y="64"/>
                  </a:moveTo>
                  <a:cubicBezTo>
                    <a:pt x="12" y="67"/>
                    <a:pt x="9" y="70"/>
                    <a:pt x="6" y="70"/>
                  </a:cubicBezTo>
                  <a:cubicBezTo>
                    <a:pt x="3" y="70"/>
                    <a:pt x="0" y="67"/>
                    <a:pt x="0" y="64"/>
                  </a:cubicBezTo>
                  <a:cubicBezTo>
                    <a:pt x="0" y="6"/>
                    <a:pt x="0" y="6"/>
                    <a:pt x="0" y="6"/>
                  </a:cubicBezTo>
                  <a:cubicBezTo>
                    <a:pt x="0" y="3"/>
                    <a:pt x="3" y="0"/>
                    <a:pt x="6" y="0"/>
                  </a:cubicBezTo>
                  <a:cubicBezTo>
                    <a:pt x="9" y="0"/>
                    <a:pt x="12" y="3"/>
                    <a:pt x="12" y="6"/>
                  </a:cubicBezTo>
                  <a:lnTo>
                    <a:pt x="12" y="64"/>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0000"/>
                </a:solidFill>
              </a:endParaRPr>
            </a:p>
          </p:txBody>
        </p:sp>
        <p:sp>
          <p:nvSpPr>
            <p:cNvPr id="58" name="Line 14">
              <a:extLst>
                <a:ext uri="{FF2B5EF4-FFF2-40B4-BE49-F238E27FC236}">
                  <a16:creationId xmlns:a16="http://schemas.microsoft.com/office/drawing/2014/main" id="{3042381B-03B0-2340-BBD9-8B4BC5232F8A}"/>
                </a:ext>
              </a:extLst>
            </p:cNvPr>
            <p:cNvSpPr>
              <a:spLocks noChangeShapeType="1"/>
            </p:cNvSpPr>
            <p:nvPr/>
          </p:nvSpPr>
          <p:spPr bwMode="auto">
            <a:xfrm>
              <a:off x="2984500" y="3937000"/>
              <a:ext cx="444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solidFill>
                  <a:srgbClr val="000000"/>
                </a:solidFill>
              </a:endParaRPr>
            </a:p>
          </p:txBody>
        </p:sp>
        <p:sp>
          <p:nvSpPr>
            <p:cNvPr id="59" name="Line 15">
              <a:extLst>
                <a:ext uri="{FF2B5EF4-FFF2-40B4-BE49-F238E27FC236}">
                  <a16:creationId xmlns:a16="http://schemas.microsoft.com/office/drawing/2014/main" id="{8A0CD713-A0DF-FD46-9E43-C2241B0297E8}"/>
                </a:ext>
              </a:extLst>
            </p:cNvPr>
            <p:cNvSpPr>
              <a:spLocks noChangeShapeType="1"/>
            </p:cNvSpPr>
            <p:nvPr/>
          </p:nvSpPr>
          <p:spPr bwMode="auto">
            <a:xfrm>
              <a:off x="2984500" y="3830638"/>
              <a:ext cx="444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solidFill>
                  <a:srgbClr val="000000"/>
                </a:solidFill>
              </a:endParaRPr>
            </a:p>
          </p:txBody>
        </p:sp>
        <p:sp>
          <p:nvSpPr>
            <p:cNvPr id="60" name="Freeform 59">
              <a:extLst>
                <a:ext uri="{FF2B5EF4-FFF2-40B4-BE49-F238E27FC236}">
                  <a16:creationId xmlns:a16="http://schemas.microsoft.com/office/drawing/2014/main" id="{BFEA82A5-A081-F346-9158-CF8B5EF97B61}"/>
                </a:ext>
              </a:extLst>
            </p:cNvPr>
            <p:cNvSpPr>
              <a:spLocks/>
            </p:cNvSpPr>
            <p:nvPr/>
          </p:nvSpPr>
          <p:spPr bwMode="auto">
            <a:xfrm>
              <a:off x="2954338" y="3717925"/>
              <a:ext cx="30163" cy="136525"/>
            </a:xfrm>
            <a:custGeom>
              <a:avLst/>
              <a:gdLst>
                <a:gd name="T0" fmla="*/ 0 w 8"/>
                <a:gd name="T1" fmla="*/ 36 h 36"/>
                <a:gd name="T2" fmla="*/ 0 w 8"/>
                <a:gd name="T3" fmla="*/ 6 h 36"/>
                <a:gd name="T4" fmla="*/ 6 w 8"/>
                <a:gd name="T5" fmla="*/ 0 h 36"/>
                <a:gd name="T6" fmla="*/ 8 w 8"/>
                <a:gd name="T7" fmla="*/ 0 h 36"/>
              </a:gdLst>
              <a:ahLst/>
              <a:cxnLst>
                <a:cxn ang="0">
                  <a:pos x="T0" y="T1"/>
                </a:cxn>
                <a:cxn ang="0">
                  <a:pos x="T2" y="T3"/>
                </a:cxn>
                <a:cxn ang="0">
                  <a:pos x="T4" y="T5"/>
                </a:cxn>
                <a:cxn ang="0">
                  <a:pos x="T6" y="T7"/>
                </a:cxn>
              </a:cxnLst>
              <a:rect l="0" t="0" r="r" b="b"/>
              <a:pathLst>
                <a:path w="8" h="36">
                  <a:moveTo>
                    <a:pt x="0" y="36"/>
                  </a:moveTo>
                  <a:cubicBezTo>
                    <a:pt x="0" y="6"/>
                    <a:pt x="0" y="6"/>
                    <a:pt x="0" y="6"/>
                  </a:cubicBezTo>
                  <a:cubicBezTo>
                    <a:pt x="0" y="3"/>
                    <a:pt x="3" y="0"/>
                    <a:pt x="6" y="0"/>
                  </a:cubicBezTo>
                  <a:cubicBezTo>
                    <a:pt x="8" y="0"/>
                    <a:pt x="8" y="0"/>
                    <a:pt x="8"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rgbClr val="000000"/>
                </a:solidFill>
              </a:endParaRPr>
            </a:p>
          </p:txBody>
        </p:sp>
      </p:grpSp>
      <p:sp>
        <p:nvSpPr>
          <p:cNvPr id="62" name="Title 1">
            <a:extLst>
              <a:ext uri="{FF2B5EF4-FFF2-40B4-BE49-F238E27FC236}">
                <a16:creationId xmlns:a16="http://schemas.microsoft.com/office/drawing/2014/main" id="{7F818509-1AB2-2E41-A4E6-76411D9D936A}"/>
              </a:ext>
            </a:extLst>
          </p:cNvPr>
          <p:cNvSpPr txBox="1">
            <a:spLocks/>
          </p:cNvSpPr>
          <p:nvPr/>
        </p:nvSpPr>
        <p:spPr>
          <a:xfrm>
            <a:off x="1844918" y="3942201"/>
            <a:ext cx="644111" cy="4154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fontAlgn="auto">
              <a:spcAft>
                <a:spcPts val="0"/>
              </a:spcAft>
            </a:pPr>
            <a:r>
              <a:rPr lang="en-US" sz="3000" i="1" dirty="0">
                <a:solidFill>
                  <a:srgbClr val="FFFFFF"/>
                </a:solidFill>
                <a:latin typeface="Georgia"/>
              </a:rPr>
              <a:t>E</a:t>
            </a:r>
          </a:p>
        </p:txBody>
      </p:sp>
      <p:cxnSp>
        <p:nvCxnSpPr>
          <p:cNvPr id="63" name="Straight Connector 62">
            <a:extLst>
              <a:ext uri="{FF2B5EF4-FFF2-40B4-BE49-F238E27FC236}">
                <a16:creationId xmlns:a16="http://schemas.microsoft.com/office/drawing/2014/main" id="{EB5D3C42-E69D-F94F-AA59-BDE7883792D8}"/>
              </a:ext>
            </a:extLst>
          </p:cNvPr>
          <p:cNvCxnSpPr>
            <a:cxnSpLocks/>
          </p:cNvCxnSpPr>
          <p:nvPr/>
        </p:nvCxnSpPr>
        <p:spPr>
          <a:xfrm>
            <a:off x="1957145" y="5561337"/>
            <a:ext cx="6984228"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64" name="Title 1">
            <a:extLst>
              <a:ext uri="{FF2B5EF4-FFF2-40B4-BE49-F238E27FC236}">
                <a16:creationId xmlns:a16="http://schemas.microsoft.com/office/drawing/2014/main" id="{4CF1F3D9-EF39-7441-B83F-99149B966BD5}"/>
              </a:ext>
            </a:extLst>
          </p:cNvPr>
          <p:cNvSpPr txBox="1">
            <a:spLocks/>
          </p:cNvSpPr>
          <p:nvPr/>
        </p:nvSpPr>
        <p:spPr>
          <a:xfrm>
            <a:off x="3510767" y="5001625"/>
            <a:ext cx="5145702" cy="18697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fontAlgn="auto">
              <a:spcAft>
                <a:spcPts val="0"/>
              </a:spcAft>
            </a:pPr>
            <a:r>
              <a:rPr lang="en-US" sz="1350" b="0" dirty="0">
                <a:solidFill>
                  <a:srgbClr val="44546A"/>
                </a:solidFill>
                <a:latin typeface="Segoe UI Light"/>
                <a:cs typeface="Segoe UI" panose="020B0502040204020203" pitchFamily="34" charset="0"/>
              </a:rPr>
              <a:t>Overview on cost containment measures implementation</a:t>
            </a:r>
          </a:p>
        </p:txBody>
      </p:sp>
    </p:spTree>
    <p:extLst>
      <p:ext uri="{BB962C8B-B14F-4D97-AF65-F5344CB8AC3E}">
        <p14:creationId xmlns:p14="http://schemas.microsoft.com/office/powerpoint/2010/main" val="2545797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673" y="1155702"/>
            <a:ext cx="9036496" cy="4910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27869706"/>
              </p:ext>
            </p:extLst>
          </p:nvPr>
        </p:nvGraphicFramePr>
        <p:xfrm>
          <a:off x="308583" y="1155702"/>
          <a:ext cx="8683673" cy="5081811"/>
        </p:xfrm>
        <a:graphic>
          <a:graphicData uri="http://schemas.openxmlformats.org/presentationml/2006/ole">
            <mc:AlternateContent xmlns:mc="http://schemas.openxmlformats.org/markup-compatibility/2006">
              <mc:Choice xmlns:v="urn:schemas-microsoft-com:vml" Requires="v">
                <p:oleObj spid="_x0000_s7170" name="Worksheet" r:id="rId3" imgW="3143267" imgH="1409670" progId="Excel.Sheet.12">
                  <p:embed/>
                </p:oleObj>
              </mc:Choice>
              <mc:Fallback>
                <p:oleObj name="Worksheet" r:id="rId3" imgW="3143267" imgH="1409670" progId="Excel.Sheet.12">
                  <p:embed/>
                  <p:pic>
                    <p:nvPicPr>
                      <p:cNvPr id="2" name="Object 1"/>
                      <p:cNvPicPr>
                        <a:picLocks noChangeAspect="1" noChangeArrowheads="1"/>
                      </p:cNvPicPr>
                      <p:nvPr/>
                    </p:nvPicPr>
                    <p:blipFill>
                      <a:blip r:embed="rId4"/>
                      <a:srcRect/>
                      <a:stretch>
                        <a:fillRect/>
                      </a:stretch>
                    </p:blipFill>
                    <p:spPr bwMode="auto">
                      <a:xfrm>
                        <a:off x="308583" y="1155702"/>
                        <a:ext cx="8683673" cy="5081811"/>
                      </a:xfrm>
                      <a:prstGeom prst="rect">
                        <a:avLst/>
                      </a:prstGeom>
                      <a:noFill/>
                      <a:ln>
                        <a:noFill/>
                      </a:ln>
                    </p:spPr>
                  </p:pic>
                </p:oleObj>
              </mc:Fallback>
            </mc:AlternateContent>
          </a:graphicData>
        </a:graphic>
      </p:graphicFrame>
      <p:sp>
        <p:nvSpPr>
          <p:cNvPr id="12" name="Rectangle 2"/>
          <p:cNvSpPr txBox="1">
            <a:spLocks noChangeArrowheads="1"/>
          </p:cNvSpPr>
          <p:nvPr/>
        </p:nvSpPr>
        <p:spPr bwMode="auto">
          <a:xfrm>
            <a:off x="0" y="-6393"/>
            <a:ext cx="914400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defPPr>
              <a:defRPr lang="en-US"/>
            </a:defPPr>
            <a:lvl1pPr algn="ctr" defTabSz="914400" eaLnBrk="0" hangingPunct="0">
              <a:lnSpc>
                <a:spcPct val="90000"/>
              </a:lnSpc>
              <a:defRPr sz="3000" b="1">
                <a:solidFill>
                  <a:schemeClr val="bg1"/>
                </a:solidFill>
                <a:latin typeface="Arial Black" panose="020B0A04020102020204" pitchFamily="34" charset="0"/>
                <a:ea typeface="+mj-ea"/>
                <a:cs typeface="+mj-cs"/>
              </a:defRPr>
            </a:lvl1pPr>
            <a:lvl2pPr eaLnBrk="0" hangingPunct="0">
              <a:lnSpc>
                <a:spcPct val="90000"/>
              </a:lnSpc>
              <a:defRPr sz="2000" b="1">
                <a:cs typeface="Arial" charset="0"/>
              </a:defRPr>
            </a:lvl2pPr>
            <a:lvl3pPr eaLnBrk="0" hangingPunct="0">
              <a:lnSpc>
                <a:spcPct val="90000"/>
              </a:lnSpc>
              <a:defRPr sz="2000" b="1">
                <a:cs typeface="Arial" charset="0"/>
              </a:defRPr>
            </a:lvl3pPr>
            <a:lvl4pPr eaLnBrk="0" hangingPunct="0">
              <a:lnSpc>
                <a:spcPct val="90000"/>
              </a:lnSpc>
              <a:defRPr sz="2000" b="1">
                <a:cs typeface="Arial" charset="0"/>
              </a:defRPr>
            </a:lvl4pPr>
            <a:lvl5pPr eaLnBrk="0" hangingPunct="0">
              <a:lnSpc>
                <a:spcPct val="90000"/>
              </a:lnSpc>
              <a:defRPr sz="2000" b="1">
                <a:cs typeface="Arial" charset="0"/>
              </a:defRPr>
            </a:lvl5pPr>
            <a:lvl6pPr marL="457165" fontAlgn="base">
              <a:lnSpc>
                <a:spcPct val="90000"/>
              </a:lnSpc>
              <a:spcBef>
                <a:spcPct val="0"/>
              </a:spcBef>
              <a:spcAft>
                <a:spcPct val="0"/>
              </a:spcAft>
              <a:defRPr sz="2400" b="1">
                <a:cs typeface="Arial" charset="0"/>
              </a:defRPr>
            </a:lvl6pPr>
            <a:lvl7pPr marL="914331" fontAlgn="base">
              <a:lnSpc>
                <a:spcPct val="90000"/>
              </a:lnSpc>
              <a:spcBef>
                <a:spcPct val="0"/>
              </a:spcBef>
              <a:spcAft>
                <a:spcPct val="0"/>
              </a:spcAft>
              <a:defRPr sz="2400" b="1">
                <a:cs typeface="Arial" charset="0"/>
              </a:defRPr>
            </a:lvl7pPr>
            <a:lvl8pPr marL="1371495" fontAlgn="base">
              <a:lnSpc>
                <a:spcPct val="90000"/>
              </a:lnSpc>
              <a:spcBef>
                <a:spcPct val="0"/>
              </a:spcBef>
              <a:spcAft>
                <a:spcPct val="0"/>
              </a:spcAft>
              <a:defRPr sz="2400" b="1">
                <a:cs typeface="Arial" charset="0"/>
              </a:defRPr>
            </a:lvl8pPr>
            <a:lvl9pPr marL="1828660" fontAlgn="base">
              <a:lnSpc>
                <a:spcPct val="90000"/>
              </a:lnSpc>
              <a:spcBef>
                <a:spcPct val="0"/>
              </a:spcBef>
              <a:spcAft>
                <a:spcPct val="0"/>
              </a:spcAft>
              <a:defRPr sz="2400" b="1">
                <a:cs typeface="Arial" charset="0"/>
              </a:defRPr>
            </a:lvl9pPr>
          </a:lstStyle>
          <a:p>
            <a:r>
              <a:rPr lang="en-ZA" sz="2400" dirty="0"/>
              <a:t>A. SUMMARY OF THE NATIONAL STATE OF EXPENDITURE FOR THE YEAR TO DATE: 30 JUNE 2020</a:t>
            </a:r>
            <a:endParaRPr lang="en-US" sz="2400" dirty="0"/>
          </a:p>
        </p:txBody>
      </p:sp>
    </p:spTree>
    <p:extLst>
      <p:ext uri="{BB962C8B-B14F-4D97-AF65-F5344CB8AC3E}">
        <p14:creationId xmlns:p14="http://schemas.microsoft.com/office/powerpoint/2010/main" val="272168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9727885-EAA1-472D-AC46-FA364467267D}"/>
              </a:ext>
            </a:extLst>
          </p:cNvPr>
          <p:cNvSpPr txBox="1">
            <a:spLocks/>
          </p:cNvSpPr>
          <p:nvPr/>
        </p:nvSpPr>
        <p:spPr>
          <a:xfrm>
            <a:off x="740228" y="2426142"/>
            <a:ext cx="3548744" cy="159512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lumMod val="75000"/>
                    <a:lumOff val="25000"/>
                  </a:schemeClr>
                </a:solidFill>
                <a:latin typeface="Arial Black" panose="020B0A04020102020204" pitchFamily="34" charset="0"/>
                <a:ea typeface="+mj-ea"/>
                <a:cs typeface="+mj-cs"/>
              </a:defRPr>
            </a:lvl1pPr>
          </a:lstStyle>
          <a:p>
            <a:pPr algn="l" fontAlgn="auto">
              <a:spcAft>
                <a:spcPts val="0"/>
              </a:spcAft>
            </a:pPr>
            <a:r>
              <a:rPr lang="en-US" sz="3600" dirty="0">
                <a:solidFill>
                  <a:prstClr val="white"/>
                </a:solidFill>
              </a:rPr>
              <a:t>Value Proposition Canvas</a:t>
            </a:r>
          </a:p>
        </p:txBody>
      </p:sp>
      <p:cxnSp>
        <p:nvCxnSpPr>
          <p:cNvPr id="13" name="Straight Connector 12">
            <a:extLst>
              <a:ext uri="{FF2B5EF4-FFF2-40B4-BE49-F238E27FC236}">
                <a16:creationId xmlns:a16="http://schemas.microsoft.com/office/drawing/2014/main" id="{1960F5BB-CF73-432B-9E1C-7B63215D0ECE}"/>
              </a:ext>
            </a:extLst>
          </p:cNvPr>
          <p:cNvCxnSpPr/>
          <p:nvPr/>
        </p:nvCxnSpPr>
        <p:spPr>
          <a:xfrm>
            <a:off x="742951" y="2241770"/>
            <a:ext cx="35647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0" y="0"/>
            <a:ext cx="9144000" cy="6858000"/>
            <a:chOff x="259976" y="-26624"/>
            <a:chExt cx="9144000" cy="6858000"/>
          </a:xfrm>
        </p:grpSpPr>
        <p:sp>
          <p:nvSpPr>
            <p:cNvPr id="6" name="Rectangle 5">
              <a:extLst>
                <a:ext uri="{FF2B5EF4-FFF2-40B4-BE49-F238E27FC236}">
                  <a16:creationId xmlns:a16="http://schemas.microsoft.com/office/drawing/2014/main" id="{CB85838F-B856-4F93-A63D-35FA79D3278C}"/>
                </a:ext>
              </a:extLst>
            </p:cNvPr>
            <p:cNvSpPr/>
            <p:nvPr/>
          </p:nvSpPr>
          <p:spPr>
            <a:xfrm>
              <a:off x="259976" y="-26624"/>
              <a:ext cx="9144000" cy="6858000"/>
            </a:xfrm>
            <a:prstGeom prst="rect">
              <a:avLst/>
            </a:prstGeom>
            <a:solidFill>
              <a:srgbClr val="3399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7" name="Rectangle 6">
              <a:extLst>
                <a:ext uri="{FF2B5EF4-FFF2-40B4-BE49-F238E27FC236}">
                  <a16:creationId xmlns:a16="http://schemas.microsoft.com/office/drawing/2014/main" id="{EC712674-A4F6-4CBF-ABFE-9D83257F838F}"/>
                </a:ext>
              </a:extLst>
            </p:cNvPr>
            <p:cNvSpPr/>
            <p:nvPr/>
          </p:nvSpPr>
          <p:spPr>
            <a:xfrm>
              <a:off x="1372049" y="-12699"/>
              <a:ext cx="5414682" cy="5522259"/>
            </a:xfrm>
            <a:prstGeom prst="rect">
              <a:avLst/>
            </a:prstGeom>
            <a:solidFill>
              <a:srgbClr val="33993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grpSp>
      <p:sp>
        <p:nvSpPr>
          <p:cNvPr id="14" name="Title 1">
            <a:extLst>
              <a:ext uri="{FF2B5EF4-FFF2-40B4-BE49-F238E27FC236}">
                <a16:creationId xmlns:a16="http://schemas.microsoft.com/office/drawing/2014/main" id="{29727885-EAA1-472D-AC46-FA364467267D}"/>
              </a:ext>
            </a:extLst>
          </p:cNvPr>
          <p:cNvSpPr txBox="1">
            <a:spLocks/>
          </p:cNvSpPr>
          <p:nvPr/>
        </p:nvSpPr>
        <p:spPr>
          <a:xfrm>
            <a:off x="1441506" y="1424638"/>
            <a:ext cx="4731658" cy="28787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lumMod val="75000"/>
                    <a:lumOff val="25000"/>
                  </a:schemeClr>
                </a:solidFill>
                <a:latin typeface="Arial Black" panose="020B0A04020102020204" pitchFamily="34" charset="0"/>
                <a:ea typeface="+mj-ea"/>
                <a:cs typeface="+mj-cs"/>
              </a:defRPr>
            </a:lvl1pPr>
          </a:lstStyle>
          <a:p>
            <a:r>
              <a:rPr lang="en-US" sz="4800" dirty="0">
                <a:solidFill>
                  <a:prstClr val="white"/>
                </a:solidFill>
              </a:rPr>
              <a:t>2020/21 Quarter One Performance Report </a:t>
            </a:r>
          </a:p>
        </p:txBody>
      </p:sp>
      <p:sp>
        <p:nvSpPr>
          <p:cNvPr id="15" name="Rectangle: Rounded Corners 8">
            <a:extLst>
              <a:ext uri="{FF2B5EF4-FFF2-40B4-BE49-F238E27FC236}">
                <a16:creationId xmlns:a16="http://schemas.microsoft.com/office/drawing/2014/main" id="{60CEC877-F66A-4F4E-8FFB-54366BE31DBA}"/>
              </a:ext>
            </a:extLst>
          </p:cNvPr>
          <p:cNvSpPr/>
          <p:nvPr/>
        </p:nvSpPr>
        <p:spPr>
          <a:xfrm>
            <a:off x="1441506" y="4696147"/>
            <a:ext cx="4793796" cy="43180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Arial" panose="020B0604020202020204" pitchFamily="34" charset="0"/>
                <a:cs typeface="Arial" panose="020B0604020202020204" pitchFamily="34" charset="0"/>
              </a:rPr>
              <a:t>Overview</a:t>
            </a:r>
          </a:p>
        </p:txBody>
      </p:sp>
      <p:cxnSp>
        <p:nvCxnSpPr>
          <p:cNvPr id="16" name="Straight Connector 15">
            <a:extLst>
              <a:ext uri="{FF2B5EF4-FFF2-40B4-BE49-F238E27FC236}">
                <a16:creationId xmlns:a16="http://schemas.microsoft.com/office/drawing/2014/main" id="{1960F5BB-CF73-432B-9E1C-7B63215D0ECE}"/>
              </a:ext>
            </a:extLst>
          </p:cNvPr>
          <p:cNvCxnSpPr/>
          <p:nvPr/>
        </p:nvCxnSpPr>
        <p:spPr>
          <a:xfrm>
            <a:off x="1441506" y="1084027"/>
            <a:ext cx="4752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ight Triangle 16">
            <a:extLst>
              <a:ext uri="{FF2B5EF4-FFF2-40B4-BE49-F238E27FC236}">
                <a16:creationId xmlns:a16="http://schemas.microsoft.com/office/drawing/2014/main" id="{2C375972-9C28-4C3B-94C7-BDAC3A5EB1C4}"/>
              </a:ext>
            </a:extLst>
          </p:cNvPr>
          <p:cNvSpPr/>
          <p:nvPr/>
        </p:nvSpPr>
        <p:spPr>
          <a:xfrm>
            <a:off x="6525335" y="-420"/>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Triangle 17">
            <a:extLst>
              <a:ext uri="{FF2B5EF4-FFF2-40B4-BE49-F238E27FC236}">
                <a16:creationId xmlns:a16="http://schemas.microsoft.com/office/drawing/2014/main" id="{2C375972-9C28-4C3B-94C7-BDAC3A5EB1C4}"/>
              </a:ext>
            </a:extLst>
          </p:cNvPr>
          <p:cNvSpPr/>
          <p:nvPr/>
        </p:nvSpPr>
        <p:spPr>
          <a:xfrm flipH="1">
            <a:off x="951903" y="-9199"/>
            <a:ext cx="171450" cy="342900"/>
          </a:xfrm>
          <a:prstGeom prst="rtTriangl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64013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60619" y="808754"/>
            <a:ext cx="7378700" cy="445513"/>
          </a:xfrm>
          <a:prstGeom prst="rect">
            <a:avLst/>
          </a:prstGeom>
        </p:spPr>
      </p:pic>
      <p:sp>
        <p:nvSpPr>
          <p:cNvPr id="10" name="Rectangle 3"/>
          <p:cNvSpPr txBox="1">
            <a:spLocks noChangeArrowheads="1"/>
          </p:cNvSpPr>
          <p:nvPr/>
        </p:nvSpPr>
        <p:spPr bwMode="auto">
          <a:xfrm>
            <a:off x="240632" y="1055691"/>
            <a:ext cx="8590547" cy="5401479"/>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defTabSz="914400">
              <a:lnSpc>
                <a:spcPct val="150000"/>
              </a:lnSpc>
              <a:buClrTx/>
              <a:buFont typeface="Wingdings" pitchFamily="2" charset="2"/>
              <a:buNone/>
              <a:defRPr/>
            </a:pPr>
            <a:r>
              <a:rPr lang="en-ZA" sz="1800" b="1" kern="0" dirty="0">
                <a:solidFill>
                  <a:srgbClr val="000000">
                    <a:lumMod val="95000"/>
                    <a:lumOff val="5000"/>
                  </a:srgbClr>
                </a:solidFill>
                <a:latin typeface="Tahoma" panose="020B0604030504040204" pitchFamily="34" charset="0"/>
                <a:ea typeface="Tahoma" panose="020B0604030504040204" pitchFamily="34" charset="0"/>
                <a:cs typeface="Tahoma" panose="020B0604030504040204" pitchFamily="34" charset="0"/>
              </a:rPr>
              <a:t>OVERVIEW:</a:t>
            </a:r>
          </a:p>
          <a:p>
            <a:pPr algn="just" defTabSz="914400">
              <a:lnSpc>
                <a:spcPct val="150000"/>
              </a:lnSpc>
              <a:buClrTx/>
              <a:buFont typeface="Wingdings" pitchFamily="2" charset="2"/>
              <a:buChar char="q"/>
              <a:defRPr/>
            </a:pPr>
            <a:r>
              <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year-to-date expenditure of the Department as at 30 June 2020 was R5,754 billion (21.47%) against the spending plan of R6,646 billion (24.80%) resulting in R892 million underspending of the projected expenditure</a:t>
            </a:r>
          </a:p>
          <a:p>
            <a:pPr algn="just" defTabSz="914400">
              <a:lnSpc>
                <a:spcPct val="150000"/>
              </a:lnSpc>
              <a:buClrTx/>
              <a:buFont typeface="Wingdings" pitchFamily="2" charset="2"/>
              <a:buChar char="q"/>
              <a:defRPr/>
            </a:pPr>
            <a:r>
              <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spending plan included in this analysis is the original spending plan as approved at the beginning of the financial year by National Treasury</a:t>
            </a:r>
          </a:p>
          <a:p>
            <a:pPr algn="just" defTabSz="914400">
              <a:lnSpc>
                <a:spcPct val="150000"/>
              </a:lnSpc>
              <a:buClrTx/>
              <a:buFont typeface="Wingdings" pitchFamily="2" charset="2"/>
              <a:buChar char="q"/>
              <a:defRPr/>
            </a:pPr>
            <a:r>
              <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Factors that contributed to the under-/ over spending per Programme are as follows:</a:t>
            </a:r>
          </a:p>
          <a:p>
            <a:pPr algn="just" defTabSz="914400">
              <a:lnSpc>
                <a:spcPct val="150000"/>
              </a:lnSpc>
              <a:buClrTx/>
              <a:buFont typeface="Wingdings" pitchFamily="2" charset="2"/>
              <a:buChar char="q"/>
              <a:defRPr/>
            </a:pPr>
            <a:endPar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endParaRPr>
          </a:p>
          <a:p>
            <a:pPr marL="0" indent="0" algn="just" defTabSz="914400">
              <a:lnSpc>
                <a:spcPct val="150000"/>
              </a:lnSpc>
              <a:buClrTx/>
              <a:buFont typeface="Wingdings" pitchFamily="2" charset="2"/>
              <a:buNone/>
              <a:defRPr/>
            </a:pPr>
            <a:endParaRPr lang="en-ZA" sz="18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endParaRPr>
          </a:p>
        </p:txBody>
      </p:sp>
      <p:sp>
        <p:nvSpPr>
          <p:cNvPr id="8" name="Rectangle 2"/>
          <p:cNvSpPr txBox="1">
            <a:spLocks noChangeArrowheads="1"/>
          </p:cNvSpPr>
          <p:nvPr/>
        </p:nvSpPr>
        <p:spPr bwMode="auto">
          <a:xfrm>
            <a:off x="1673" y="-11973"/>
            <a:ext cx="914400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defPPr>
              <a:defRPr lang="en-US"/>
            </a:defPPr>
            <a:lvl1pPr algn="ctr" defTabSz="914400" eaLnBrk="0" hangingPunct="0">
              <a:lnSpc>
                <a:spcPct val="90000"/>
              </a:lnSpc>
              <a:defRPr sz="3000" b="1">
                <a:solidFill>
                  <a:schemeClr val="bg1"/>
                </a:solidFill>
                <a:latin typeface="Arial Black" panose="020B0A04020102020204" pitchFamily="34" charset="0"/>
                <a:ea typeface="+mj-ea"/>
                <a:cs typeface="+mj-cs"/>
              </a:defRPr>
            </a:lvl1pPr>
            <a:lvl2pPr eaLnBrk="0" hangingPunct="0">
              <a:lnSpc>
                <a:spcPct val="90000"/>
              </a:lnSpc>
              <a:defRPr sz="2000" b="1">
                <a:cs typeface="Arial" charset="0"/>
              </a:defRPr>
            </a:lvl2pPr>
            <a:lvl3pPr eaLnBrk="0" hangingPunct="0">
              <a:lnSpc>
                <a:spcPct val="90000"/>
              </a:lnSpc>
              <a:defRPr sz="2000" b="1">
                <a:cs typeface="Arial" charset="0"/>
              </a:defRPr>
            </a:lvl3pPr>
            <a:lvl4pPr eaLnBrk="0" hangingPunct="0">
              <a:lnSpc>
                <a:spcPct val="90000"/>
              </a:lnSpc>
              <a:defRPr sz="2000" b="1">
                <a:cs typeface="Arial" charset="0"/>
              </a:defRPr>
            </a:lvl4pPr>
            <a:lvl5pPr eaLnBrk="0" hangingPunct="0">
              <a:lnSpc>
                <a:spcPct val="90000"/>
              </a:lnSpc>
              <a:defRPr sz="2000" b="1">
                <a:cs typeface="Arial" charset="0"/>
              </a:defRPr>
            </a:lvl5pPr>
            <a:lvl6pPr marL="457165" fontAlgn="base">
              <a:lnSpc>
                <a:spcPct val="90000"/>
              </a:lnSpc>
              <a:spcBef>
                <a:spcPct val="0"/>
              </a:spcBef>
              <a:spcAft>
                <a:spcPct val="0"/>
              </a:spcAft>
              <a:defRPr sz="2400" b="1">
                <a:cs typeface="Arial" charset="0"/>
              </a:defRPr>
            </a:lvl6pPr>
            <a:lvl7pPr marL="914331" fontAlgn="base">
              <a:lnSpc>
                <a:spcPct val="90000"/>
              </a:lnSpc>
              <a:spcBef>
                <a:spcPct val="0"/>
              </a:spcBef>
              <a:spcAft>
                <a:spcPct val="0"/>
              </a:spcAft>
              <a:defRPr sz="2400" b="1">
                <a:cs typeface="Arial" charset="0"/>
              </a:defRPr>
            </a:lvl7pPr>
            <a:lvl8pPr marL="1371495" fontAlgn="base">
              <a:lnSpc>
                <a:spcPct val="90000"/>
              </a:lnSpc>
              <a:spcBef>
                <a:spcPct val="0"/>
              </a:spcBef>
              <a:spcAft>
                <a:spcPct val="0"/>
              </a:spcAft>
              <a:defRPr sz="2400" b="1">
                <a:cs typeface="Arial" charset="0"/>
              </a:defRPr>
            </a:lvl8pPr>
            <a:lvl9pPr marL="1828660" fontAlgn="base">
              <a:lnSpc>
                <a:spcPct val="90000"/>
              </a:lnSpc>
              <a:spcBef>
                <a:spcPct val="0"/>
              </a:spcBef>
              <a:spcAft>
                <a:spcPct val="0"/>
              </a:spcAft>
              <a:defRPr sz="2400" b="1">
                <a:cs typeface="Arial" charset="0"/>
              </a:defRPr>
            </a:lvl9pPr>
          </a:lstStyle>
          <a:p>
            <a:r>
              <a:rPr lang="en-ZA" sz="2400" dirty="0"/>
              <a:t>A. SUMMARY OF THE NATIONAL STATE OF EXPENDITURE FOR THE YEAR TO DATE: 30 JUNE 2020</a:t>
            </a:r>
            <a:endParaRPr lang="en-US" sz="2400" dirty="0"/>
          </a:p>
        </p:txBody>
      </p:sp>
    </p:spTree>
    <p:extLst>
      <p:ext uri="{BB962C8B-B14F-4D97-AF65-F5344CB8AC3E}">
        <p14:creationId xmlns:p14="http://schemas.microsoft.com/office/powerpoint/2010/main" val="3236201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9940" y="-260809"/>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199970" y="-12444"/>
            <a:ext cx="934397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2400" dirty="0">
                <a:solidFill>
                  <a:schemeClr val="bg1"/>
                </a:solidFill>
                <a:latin typeface="Arial Black" panose="020B0A04020102020204" pitchFamily="34" charset="0"/>
              </a:rPr>
              <a:t>B. SUMMARY OF THE NATIONAL STATE OF EXPENDITURE PER PROGRAMME  FOR  THE YEAR TO DATE: 30 JUNE 2020</a:t>
            </a:r>
          </a:p>
        </p:txBody>
      </p:sp>
      <p:graphicFrame>
        <p:nvGraphicFramePr>
          <p:cNvPr id="2" name="Object 1"/>
          <p:cNvGraphicFramePr>
            <a:graphicFrameLocks noChangeAspect="1"/>
          </p:cNvGraphicFramePr>
          <p:nvPr>
            <p:extLst>
              <p:ext uri="{D42A27DB-BD31-4B8C-83A1-F6EECF244321}">
                <p14:modId xmlns:p14="http://schemas.microsoft.com/office/powerpoint/2010/main" val="2290608068"/>
              </p:ext>
            </p:extLst>
          </p:nvPr>
        </p:nvGraphicFramePr>
        <p:xfrm>
          <a:off x="552677" y="1405618"/>
          <a:ext cx="8102685" cy="4113439"/>
        </p:xfrm>
        <a:graphic>
          <a:graphicData uri="http://schemas.openxmlformats.org/presentationml/2006/ole">
            <mc:AlternateContent xmlns:mc="http://schemas.openxmlformats.org/markup-compatibility/2006">
              <mc:Choice xmlns:v="urn:schemas-microsoft-com:vml" Requires="v">
                <p:oleObj spid="_x0000_s8194" name="Worksheet" r:id="rId3" imgW="7724722" imgH="3400380" progId="Excel.Sheet.12">
                  <p:embed/>
                </p:oleObj>
              </mc:Choice>
              <mc:Fallback>
                <p:oleObj name="Worksheet" r:id="rId3" imgW="7724722" imgH="3400380" progId="Excel.Sheet.12">
                  <p:embed/>
                  <p:pic>
                    <p:nvPicPr>
                      <p:cNvPr id="2" name="Object 1"/>
                      <p:cNvPicPr/>
                      <p:nvPr/>
                    </p:nvPicPr>
                    <p:blipFill>
                      <a:blip r:embed="rId4"/>
                      <a:stretch>
                        <a:fillRect/>
                      </a:stretch>
                    </p:blipFill>
                    <p:spPr>
                      <a:xfrm>
                        <a:off x="552677" y="1405618"/>
                        <a:ext cx="8102685" cy="4113439"/>
                      </a:xfrm>
                      <a:prstGeom prst="rect">
                        <a:avLst/>
                      </a:prstGeom>
                    </p:spPr>
                  </p:pic>
                </p:oleObj>
              </mc:Fallback>
            </mc:AlternateContent>
          </a:graphicData>
        </a:graphic>
      </p:graphicFrame>
    </p:spTree>
    <p:extLst>
      <p:ext uri="{BB962C8B-B14F-4D97-AF65-F5344CB8AC3E}">
        <p14:creationId xmlns:p14="http://schemas.microsoft.com/office/powerpoint/2010/main" val="339677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0" y="-6923"/>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2400" dirty="0">
                <a:solidFill>
                  <a:schemeClr val="bg1"/>
                </a:solidFill>
                <a:latin typeface="Arial Black" panose="020B0A04020102020204" pitchFamily="34" charset="0"/>
              </a:rPr>
              <a:t>B. SUMMARY OF THE NATIONAL STATE OF EXPENDITURE PER PROGRAMME  FOR  THE YEAR TO DATE: 30 JUNE 2020</a:t>
            </a:r>
          </a:p>
        </p:txBody>
      </p:sp>
      <p:pic>
        <p:nvPicPr>
          <p:cNvPr id="1239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43" y="1121228"/>
            <a:ext cx="6975038" cy="525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387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462" y="4315936"/>
            <a:ext cx="8176875" cy="1746632"/>
          </a:xfrm>
          <a:prstGeom prst="rect">
            <a:avLst/>
          </a:prstGeom>
        </p:spPr>
        <p:txBody>
          <a:bodyPr wrap="square">
            <a:spAutoFit/>
          </a:bodyPr>
          <a:lstStyle/>
          <a:p>
            <a:pPr marL="266700" indent="-266700" algn="just" defTabSz="914400">
              <a:lnSpc>
                <a:spcPct val="150000"/>
              </a:lnSpc>
              <a:spcBef>
                <a:spcPts val="1200"/>
              </a:spcBef>
              <a:buFont typeface="Wingdings" panose="05000000000000000000" pitchFamily="2" charset="2"/>
              <a:buChar char="q"/>
            </a:pP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The actual spending of programme Administration is R1,049 billion (19.64%) against the spending plan of R1,374 billion (25.72%) resulting in R325 million underspending as a result of the following:</a:t>
            </a:r>
          </a:p>
          <a:p>
            <a:pPr marL="266700" indent="-266700" algn="just" defTabSz="914400">
              <a:lnSpc>
                <a:spcPct val="150000"/>
              </a:lnSpc>
              <a:spcBef>
                <a:spcPts val="1200"/>
              </a:spcBef>
              <a:buFont typeface="Wingdings" panose="05000000000000000000" pitchFamily="2" charset="2"/>
              <a:buChar char="q"/>
            </a:pPr>
            <a:r>
              <a:rPr lang="en-US" sz="13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 The actual spending of R740 million (20.75%) against the spending plan of R816 million (22.90</a:t>
            </a:r>
            <a:r>
              <a:rPr lang="en-US" sz="1300" kern="0" dirty="0">
                <a:solidFill>
                  <a:prstClr val="black"/>
                </a:solidFill>
                <a:latin typeface="Arial" panose="020B0604020202020204" pitchFamily="34" charset="0"/>
                <a:ea typeface="Tahoma" panose="020B0604030504040204" pitchFamily="34" charset="0"/>
                <a:cs typeface="Arial" panose="020B0604020202020204" pitchFamily="34" charset="0"/>
              </a:rPr>
              <a:t>%) resulting in R77 million underspending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due to delays of outstanding payments for 2020/21 financial year salary adjustment </a:t>
            </a:r>
          </a:p>
        </p:txBody>
      </p:sp>
      <p:sp>
        <p:nvSpPr>
          <p:cNvPr id="10" name="Rectangle 2"/>
          <p:cNvSpPr txBox="1">
            <a:spLocks noChangeArrowheads="1"/>
          </p:cNvSpPr>
          <p:nvPr/>
        </p:nvSpPr>
        <p:spPr bwMode="auto">
          <a:xfrm>
            <a:off x="0" y="0"/>
            <a:ext cx="9067800" cy="132959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a:p>
            <a:pPr algn="ctr" defTabSz="914400"/>
            <a:endParaRPr lang="en-ZA" sz="2400"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98612026"/>
              </p:ext>
            </p:extLst>
          </p:nvPr>
        </p:nvGraphicFramePr>
        <p:xfrm>
          <a:off x="395226" y="1308304"/>
          <a:ext cx="8227111" cy="2741182"/>
        </p:xfrm>
        <a:graphic>
          <a:graphicData uri="http://schemas.openxmlformats.org/presentationml/2006/ole">
            <mc:AlternateContent xmlns:mc="http://schemas.openxmlformats.org/markup-compatibility/2006">
              <mc:Choice xmlns:v="urn:schemas-microsoft-com:vml" Requires="v">
                <p:oleObj spid="_x0000_s9218" name="Worksheet" r:id="rId3" imgW="8505946" imgH="3305070" progId="Excel.Sheet.12">
                  <p:embed/>
                </p:oleObj>
              </mc:Choice>
              <mc:Fallback>
                <p:oleObj name="Worksheet" r:id="rId3" imgW="8505946" imgH="3305070" progId="Excel.Sheet.12">
                  <p:embed/>
                  <p:pic>
                    <p:nvPicPr>
                      <p:cNvPr id="2" name="Object 1"/>
                      <p:cNvPicPr/>
                      <p:nvPr/>
                    </p:nvPicPr>
                    <p:blipFill>
                      <a:blip r:embed="rId4"/>
                      <a:stretch>
                        <a:fillRect/>
                      </a:stretch>
                    </p:blipFill>
                    <p:spPr>
                      <a:xfrm>
                        <a:off x="395226" y="1308304"/>
                        <a:ext cx="8227111" cy="2741182"/>
                      </a:xfrm>
                      <a:prstGeom prst="rect">
                        <a:avLst/>
                      </a:prstGeom>
                    </p:spPr>
                  </p:pic>
                </p:oleObj>
              </mc:Fallback>
            </mc:AlternateContent>
          </a:graphicData>
        </a:graphic>
      </p:graphicFrame>
    </p:spTree>
    <p:extLst>
      <p:ext uri="{BB962C8B-B14F-4D97-AF65-F5344CB8AC3E}">
        <p14:creationId xmlns:p14="http://schemas.microsoft.com/office/powerpoint/2010/main" val="454204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482" y="954809"/>
            <a:ext cx="8176875" cy="5740033"/>
          </a:xfrm>
          <a:prstGeom prst="rect">
            <a:avLst/>
          </a:prstGeom>
        </p:spPr>
        <p:txBody>
          <a:bodyPr wrap="square">
            <a:spAutoFit/>
          </a:bodyPr>
          <a:lstStyle/>
          <a:p>
            <a:pPr marL="266700" indent="-266700" algn="just" defTabSz="914400">
              <a:lnSpc>
                <a:spcPct val="150000"/>
              </a:lnSpc>
              <a:spcBef>
                <a:spcPts val="1200"/>
              </a:spcBef>
              <a:buFont typeface="Wingdings" panose="05000000000000000000" pitchFamily="2" charset="2"/>
              <a:buChar char="q"/>
            </a:pPr>
            <a:r>
              <a:rPr lang="en-US" sz="1300" b="1" kern="0" dirty="0">
                <a:solidFill>
                  <a:prstClr val="black"/>
                </a:solidFill>
                <a:latin typeface="Arial" panose="020B0604020202020204" pitchFamily="34" charset="0"/>
                <a:ea typeface="Tahoma" panose="020B0604030504040204" pitchFamily="34" charset="0"/>
                <a:cs typeface="Arial" panose="020B0604020202020204" pitchFamily="34" charset="0"/>
              </a:rPr>
              <a:t>Compensation of Employees (cont): </a:t>
            </a:r>
            <a:r>
              <a:rPr lang="en-ZA" sz="1300" b="1" kern="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This project of aligning PERSAL to HRBP tool was anticipated to be finalised by 30 June 2020. The report from HR is still outstanding, follow-up is being made.  The permanent funded establishment as published in 2020 ENE was reported to be 5,678 against permanent PERSAL establishment of 6,806 resulting in a variance of 1,128 posts</a:t>
            </a:r>
          </a:p>
          <a:p>
            <a:pPr marL="266700" indent="-266700" algn="just" defTabSz="914400">
              <a:lnSpc>
                <a:spcPct val="150000"/>
              </a:lnSpc>
              <a:spcBef>
                <a:spcPts val="1200"/>
              </a:spcBef>
              <a:buFont typeface="Wingdings" panose="05000000000000000000" pitchFamily="2" charset="2"/>
              <a:buChar char="q"/>
            </a:pP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30 June 2020 </a:t>
            </a:r>
          </a:p>
          <a:p>
            <a:pPr algn="just" defTabSz="914400">
              <a:lnSpc>
                <a:spcPct val="150000"/>
              </a:lnSpc>
              <a:spcBef>
                <a:spcPts val="1200"/>
              </a:spcBef>
            </a:pPr>
            <a:endParaRPr lang="en-ZA" sz="1300"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just" defTabSz="914400">
              <a:lnSpc>
                <a:spcPct val="150000"/>
              </a:lnSpc>
              <a:spcBef>
                <a:spcPts val="1200"/>
              </a:spcBef>
            </a:pPr>
            <a:endParaRPr lang="en-ZA" sz="1300"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just" defTabSz="914400">
              <a:lnSpc>
                <a:spcPct val="150000"/>
              </a:lnSpc>
              <a:spcBef>
                <a:spcPts val="1200"/>
              </a:spcBef>
            </a:pPr>
            <a:endParaRPr lang="en-ZA" sz="1300" b="1" kern="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266700" indent="-266700" algn="just" defTabSz="914400">
              <a:lnSpc>
                <a:spcPct val="150000"/>
              </a:lnSpc>
              <a:spcBef>
                <a:spcPts val="600"/>
              </a:spcBef>
              <a:buFont typeface="Wingdings" panose="05000000000000000000" pitchFamily="2" charset="2"/>
              <a:buChar char="q"/>
            </a:pPr>
            <a:r>
              <a:rPr lang="en-ZA" sz="1300" b="1" kern="0"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R202 million (18.12%) against the spending plan of R429 million (38.55%) resulting in R228 million underspending was mainly on item: Fleet Services and Travel and Subsistence and due to National Lockdown as  a result of COVID-19, the other contributing factor was on item: Computer Services due to delays of invoice from SITA for BAS/ PERSAL/ LOGIS systems </a:t>
            </a:r>
          </a:p>
          <a:p>
            <a:pPr marL="266700" indent="-266700" algn="just" defTabSz="914400">
              <a:lnSpc>
                <a:spcPct val="150000"/>
              </a:lnSpc>
              <a:spcBef>
                <a:spcPts val="1200"/>
              </a:spcBef>
              <a:buFont typeface="Wingdings" panose="05000000000000000000" pitchFamily="2" charset="2"/>
              <a:buChar char="q"/>
            </a:pPr>
            <a:r>
              <a:rPr lang="en-ZA" sz="1300" b="1" kern="0" dirty="0">
                <a:solidFill>
                  <a:prstClr val="black"/>
                </a:solidFill>
                <a:latin typeface="Arial" panose="020B0604020202020204" pitchFamily="34" charset="0"/>
                <a:ea typeface="Tahoma" panose="020B0604030504040204" pitchFamily="34" charset="0"/>
                <a:cs typeface="Arial" panose="020B0604020202020204" pitchFamily="34" charset="0"/>
              </a:rPr>
              <a:t>Interest and Rent on Land</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 There was an expenditure of R481 thousand incurred against a zero budget mainly due to interest paid on arrears salary in Head Office </a:t>
            </a:r>
          </a:p>
        </p:txBody>
      </p:sp>
      <p:sp>
        <p:nvSpPr>
          <p:cNvPr id="10"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graphicFrame>
        <p:nvGraphicFramePr>
          <p:cNvPr id="5" name="Object 4"/>
          <p:cNvGraphicFramePr>
            <a:graphicFrameLocks noChangeAspect="1"/>
          </p:cNvGraphicFramePr>
          <p:nvPr>
            <p:extLst>
              <p:ext uri="{D42A27DB-BD31-4B8C-83A1-F6EECF244321}">
                <p14:modId xmlns:p14="http://schemas.microsoft.com/office/powerpoint/2010/main" val="361927743"/>
              </p:ext>
            </p:extLst>
          </p:nvPr>
        </p:nvGraphicFramePr>
        <p:xfrm>
          <a:off x="775157" y="3311832"/>
          <a:ext cx="7950200" cy="1187450"/>
        </p:xfrm>
        <a:graphic>
          <a:graphicData uri="http://schemas.openxmlformats.org/presentationml/2006/ole">
            <mc:AlternateContent xmlns:mc="http://schemas.openxmlformats.org/markup-compatibility/2006">
              <mc:Choice xmlns:v="urn:schemas-microsoft-com:vml" Requires="v">
                <p:oleObj spid="_x0000_s10242" name="Worksheet" r:id="rId3" imgW="12544433" imgH="1266840" progId="Excel.Sheet.12">
                  <p:embed/>
                </p:oleObj>
              </mc:Choice>
              <mc:Fallback>
                <p:oleObj name="Worksheet" r:id="rId3" imgW="12544433" imgH="1266840" progId="Excel.Sheet.12">
                  <p:embed/>
                  <p:pic>
                    <p:nvPicPr>
                      <p:cNvPr id="5" name="Object 4"/>
                      <p:cNvPicPr/>
                      <p:nvPr/>
                    </p:nvPicPr>
                    <p:blipFill>
                      <a:blip r:embed="rId4"/>
                      <a:stretch>
                        <a:fillRect/>
                      </a:stretch>
                    </p:blipFill>
                    <p:spPr>
                      <a:xfrm>
                        <a:off x="775157" y="3311832"/>
                        <a:ext cx="7950200" cy="1187450"/>
                      </a:xfrm>
                      <a:prstGeom prst="rect">
                        <a:avLst/>
                      </a:prstGeom>
                    </p:spPr>
                  </p:pic>
                </p:oleObj>
              </mc:Fallback>
            </mc:AlternateContent>
          </a:graphicData>
        </a:graphic>
      </p:graphicFrame>
    </p:spTree>
    <p:extLst>
      <p:ext uri="{BB962C8B-B14F-4D97-AF65-F5344CB8AC3E}">
        <p14:creationId xmlns:p14="http://schemas.microsoft.com/office/powerpoint/2010/main" val="714294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561" y="1248723"/>
            <a:ext cx="8176875" cy="4462760"/>
          </a:xfrm>
          <a:prstGeom prst="rect">
            <a:avLst/>
          </a:prstGeom>
        </p:spPr>
        <p:txBody>
          <a:bodyPr wrap="square">
            <a:spAutoFit/>
          </a:bodyPr>
          <a:lstStyle/>
          <a:p>
            <a:pPr marL="266700" indent="-266700" algn="just" defTabSz="914400">
              <a:lnSpc>
                <a:spcPct val="150000"/>
              </a:lnSpc>
              <a:spcBef>
                <a:spcPts val="1200"/>
              </a:spcBef>
              <a:spcAft>
                <a:spcPts val="1200"/>
              </a:spcAft>
              <a:buFont typeface="Wingdings" panose="05000000000000000000" pitchFamily="2" charset="2"/>
              <a:buChar char="q"/>
            </a:pPr>
            <a:r>
              <a:rPr lang="en-ZA" sz="1600" b="1" kern="0" dirty="0">
                <a:solidFill>
                  <a:prstClr val="black"/>
                </a:solidFill>
                <a:latin typeface="Arial" panose="020B0604020202020204" pitchFamily="34" charset="0"/>
                <a:ea typeface="Tahoma" panose="020B0604030504040204" pitchFamily="34" charset="0"/>
                <a:cs typeface="Arial" panose="020B0604020202020204" pitchFamily="34" charset="0"/>
              </a:rPr>
              <a:t>Transfers and subsidies: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R100,942 million (20.07%) against the spending plan of R123,836 million (24.62%) resulting in R23 million underspending as a result of invoice for April 2020 for GEMS which was  paid in March 2020. The savings on GEMS will be utilised to fund the leave gratuity for early retirement without penalisation</a:t>
            </a:r>
          </a:p>
          <a:p>
            <a:pPr marL="266700" indent="-266700" algn="just" defTabSz="914400">
              <a:lnSpc>
                <a:spcPct val="150000"/>
              </a:lnSpc>
              <a:spcBef>
                <a:spcPts val="1200"/>
              </a:spcBef>
              <a:buFont typeface="Wingdings" panose="05000000000000000000" pitchFamily="2" charset="2"/>
              <a:buChar char="q"/>
            </a:pPr>
            <a:r>
              <a:rPr lang="en-ZA" sz="1600" b="1" kern="0" dirty="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R6,246 million (3.89%) against the spending plan of R4,438 million (2.76%) resulting in R1,808 million overspending was mainly on item: Transport Equipment due to payment for vehicles of previous financial year 2019/20 paid this financial year 2020/21 amounting to R1,185 million in LMN region. Of the R1,185 million, a payment of R362 thousand was done on the 7</a:t>
            </a:r>
            <a:r>
              <a:rPr lang="en-ZA" sz="1600" kern="0" baseline="30000" dirty="0">
                <a:solidFill>
                  <a:prstClr val="black"/>
                </a:solidFill>
                <a:latin typeface="Arial" panose="020B0604020202020204" pitchFamily="34" charset="0"/>
                <a:ea typeface="Tahoma" panose="020B0604030504040204" pitchFamily="34" charset="0"/>
                <a:cs typeface="Arial" panose="020B0604020202020204" pitchFamily="34" charset="0"/>
              </a:rPr>
              <a:t>th</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 May 2020 and the R823 thousand was done on the 25</a:t>
            </a:r>
            <a:r>
              <a:rPr lang="en-ZA" sz="1600" kern="0" baseline="30000" dirty="0">
                <a:solidFill>
                  <a:prstClr val="black"/>
                </a:solidFill>
                <a:latin typeface="Arial" panose="020B0604020202020204" pitchFamily="34" charset="0"/>
                <a:ea typeface="Tahoma" panose="020B0604030504040204" pitchFamily="34" charset="0"/>
                <a:cs typeface="Arial" panose="020B0604020202020204" pitchFamily="34" charset="0"/>
              </a:rPr>
              <a:t>th</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 June 2020</a:t>
            </a:r>
          </a:p>
        </p:txBody>
      </p:sp>
      <p:sp>
        <p:nvSpPr>
          <p:cNvPr id="7"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2787642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9267182"/>
              </p:ext>
            </p:extLst>
          </p:nvPr>
        </p:nvGraphicFramePr>
        <p:xfrm>
          <a:off x="758825" y="1197429"/>
          <a:ext cx="7898475" cy="4933805"/>
        </p:xfrm>
        <a:graphic>
          <a:graphicData uri="http://schemas.openxmlformats.org/presentationml/2006/ole">
            <mc:AlternateContent xmlns:mc="http://schemas.openxmlformats.org/markup-compatibility/2006">
              <mc:Choice xmlns:v="urn:schemas-microsoft-com:vml" Requires="v">
                <p:oleObj spid="_x0000_s11266" name="Worksheet" r:id="rId3" imgW="8200966" imgH="3343410" progId="Excel.Sheet.12">
                  <p:embed/>
                </p:oleObj>
              </mc:Choice>
              <mc:Fallback>
                <p:oleObj name="Worksheet" r:id="rId3" imgW="8200966" imgH="3343410" progId="Excel.Sheet.12">
                  <p:embed/>
                  <p:pic>
                    <p:nvPicPr>
                      <p:cNvPr id="2" name="Object 1"/>
                      <p:cNvPicPr/>
                      <p:nvPr/>
                    </p:nvPicPr>
                    <p:blipFill>
                      <a:blip r:embed="rId4"/>
                      <a:stretch>
                        <a:fillRect/>
                      </a:stretch>
                    </p:blipFill>
                    <p:spPr>
                      <a:xfrm>
                        <a:off x="758825" y="1197429"/>
                        <a:ext cx="7898475" cy="4933805"/>
                      </a:xfrm>
                      <a:prstGeom prst="rect">
                        <a:avLst/>
                      </a:prstGeom>
                    </p:spPr>
                  </p:pic>
                </p:oleObj>
              </mc:Fallback>
            </mc:AlternateContent>
          </a:graphicData>
        </a:graphic>
      </p:graphicFrame>
      <p:sp>
        <p:nvSpPr>
          <p:cNvPr id="7"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2582349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524384" y="980744"/>
            <a:ext cx="8095230" cy="7203382"/>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itchFamily="2" charset="2"/>
              <a:buChar char="q"/>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Programme Incarceration: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programme Incarceration is R3,437 billion (21.72%) against the spending plan of R3,946 billion (24.94%) resulting in R509 million underspending as a result of the following:</a:t>
            </a:r>
          </a:p>
          <a:p>
            <a:pPr algn="just" eaLnBrk="1" hangingPunct="1">
              <a:lnSpc>
                <a:spcPct val="150000"/>
              </a:lnSpc>
              <a:spcBef>
                <a:spcPts val="1200"/>
              </a:spcBef>
              <a:buClrTx/>
              <a:buFont typeface="Wingdings" pitchFamily="2" charset="2"/>
              <a:buChar char="q"/>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Compensation of Employees</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R2,775 billion (24.03%) against the spending plan of R2,812 billion (24.35%) resulting in R37 million underspending due to funded vacant posts as well as delays of outstanding payments for 2020/21 financial year salary adjustment </a:t>
            </a:r>
          </a:p>
          <a:p>
            <a:pPr algn="just" eaLnBrk="1" hangingPunct="1">
              <a:lnSpc>
                <a:spcPct val="150000"/>
              </a:lnSpc>
              <a:spcBef>
                <a:spcPts val="1200"/>
              </a:spcBef>
              <a:buClrTx/>
              <a:buFont typeface="Wingdings" pitchFamily="2" charset="2"/>
              <a:buChar char="q"/>
            </a:pP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This project of aligning PERSAL to HRBP tool was anticipated to be finalised by 30 June 2020. The permanent funded establishment as published in 2020 ENE was reported to be 26,184 against permanent PERSAL establishment of 28,462 resulting in a variance of 2,278 posts</a:t>
            </a:r>
          </a:p>
          <a:p>
            <a:pPr algn="just" eaLnBrk="1" hangingPunct="1">
              <a:lnSpc>
                <a:spcPct val="150000"/>
              </a:lnSpc>
              <a:spcBef>
                <a:spcPts val="1200"/>
              </a:spcBef>
              <a:buClrTx/>
              <a:buFont typeface="Wingdings" pitchFamily="2" charset="2"/>
              <a:buChar char="q"/>
            </a:pP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30 June 2019:</a:t>
            </a:r>
          </a:p>
          <a:p>
            <a:pPr algn="just" eaLnBrk="1" hangingPunct="1">
              <a:lnSpc>
                <a:spcPct val="150000"/>
              </a:lnSpc>
              <a:spcBef>
                <a:spcPts val="1200"/>
              </a:spcBef>
              <a:buClrTx/>
              <a:buFont typeface="Wingdings" pitchFamily="2" charset="2"/>
              <a:buChar char="q"/>
            </a:pPr>
            <a:endPar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itchFamily="2" charset="2"/>
              <a:buChar char="q"/>
            </a:pPr>
            <a:endParaRPr lang="en-ZA" sz="13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itchFamily="2" charset="2"/>
              <a:buChar char="q"/>
            </a:pPr>
            <a:endParaRPr lang="en-ZA" sz="13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Tx/>
              <a:buFont typeface="Wingdings" pitchFamily="2" charset="2"/>
              <a:buNone/>
            </a:pPr>
            <a:endParaRPr lang="en-ZA" sz="130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Tx/>
              <a:buFont typeface="Wingdings" pitchFamily="2" charset="2"/>
              <a:buNone/>
            </a:pPr>
            <a:endParaRPr lang="en-ZA" sz="1300" b="1" kern="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Tx/>
              <a:buFont typeface="Wingdings" pitchFamily="2" charset="2"/>
              <a:buNone/>
            </a:pPr>
            <a:endParaRPr lang="en-ZA" sz="1300" b="1" kern="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Tx/>
              <a:buFont typeface="Wingdings" pitchFamily="2" charset="2"/>
              <a:buNone/>
            </a:pPr>
            <a:endParaRPr lang="en-ZA" sz="1300" b="1"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718577875"/>
              </p:ext>
            </p:extLst>
          </p:nvPr>
        </p:nvGraphicFramePr>
        <p:xfrm>
          <a:off x="600584" y="4985849"/>
          <a:ext cx="8114626" cy="1616432"/>
        </p:xfrm>
        <a:graphic>
          <a:graphicData uri="http://schemas.openxmlformats.org/presentationml/2006/ole">
            <mc:AlternateContent xmlns:mc="http://schemas.openxmlformats.org/markup-compatibility/2006">
              <mc:Choice xmlns:v="urn:schemas-microsoft-com:vml" Requires="v">
                <p:oleObj spid="_x0000_s12290" name="Worksheet" r:id="rId3" imgW="12325356" imgH="1266840" progId="Excel.Sheet.12">
                  <p:embed/>
                </p:oleObj>
              </mc:Choice>
              <mc:Fallback>
                <p:oleObj name="Worksheet" r:id="rId3" imgW="12325356" imgH="1266840" progId="Excel.Sheet.12">
                  <p:embed/>
                  <p:pic>
                    <p:nvPicPr>
                      <p:cNvPr id="12" name="Object 11"/>
                      <p:cNvPicPr/>
                      <p:nvPr/>
                    </p:nvPicPr>
                    <p:blipFill>
                      <a:blip r:embed="rId4"/>
                      <a:stretch>
                        <a:fillRect/>
                      </a:stretch>
                    </p:blipFill>
                    <p:spPr>
                      <a:xfrm>
                        <a:off x="600584" y="4985849"/>
                        <a:ext cx="8114626" cy="1616432"/>
                      </a:xfrm>
                      <a:prstGeom prst="rect">
                        <a:avLst/>
                      </a:prstGeom>
                    </p:spPr>
                  </p:pic>
                </p:oleObj>
              </mc:Fallback>
            </mc:AlternateContent>
          </a:graphicData>
        </a:graphic>
      </p:graphicFrame>
      <p:sp>
        <p:nvSpPr>
          <p:cNvPr id="7"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3043550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348959" y="1173324"/>
            <a:ext cx="8223250" cy="5079724"/>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itchFamily="2" charset="2"/>
              <a:buChar char="q"/>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R590 million (16.80%) against the spending plan of R1,024 billion (29.18%) resulting in R435 million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underspending due to invoice for Municipal Services amounting to R75,827 million for the month of May 2020 which was received but not yet processed for payment. The other contributing factor was on item: Agency &amp; support/outsourced services for PPP payments as the  services up to 25 March 2020 were paid during March 2020</a:t>
            </a:r>
          </a:p>
          <a:p>
            <a:pPr algn="just" eaLnBrk="1" hangingPunct="1">
              <a:lnSpc>
                <a:spcPct val="150000"/>
              </a:lnSpc>
              <a:spcBef>
                <a:spcPts val="1200"/>
              </a:spcBef>
              <a:buClrTx/>
              <a:buFont typeface="Wingdings" pitchFamily="2" charset="2"/>
              <a:buChar char="q"/>
            </a:pP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The savings under PPP will be reprioritised to fund the estimated expenditure for COVID-19 for 2020/21 financial year for decontamination of correctional facilities</a:t>
            </a:r>
          </a:p>
          <a:p>
            <a:pPr algn="just" eaLnBrk="1" hangingPunct="1">
              <a:lnSpc>
                <a:spcPct val="150000"/>
              </a:lnSpc>
              <a:spcBef>
                <a:spcPts val="1200"/>
              </a:spcBef>
              <a:buClrTx/>
              <a:buFont typeface="Wingdings" pitchFamily="2" charset="2"/>
              <a:buChar char="q"/>
            </a:pPr>
            <a:r>
              <a:rPr lang="en-ZA" sz="1300" b="1" dirty="0">
                <a:solidFill>
                  <a:prstClr val="black"/>
                </a:solidFill>
                <a:latin typeface="Arial" panose="020B0604020202020204" pitchFamily="34" charset="0"/>
                <a:ea typeface="Tahoma" panose="020B0604030504040204" pitchFamily="34" charset="0"/>
                <a:cs typeface="Arial" panose="020B0604020202020204" pitchFamily="34" charset="0"/>
              </a:rPr>
              <a:t>Interest and Rent on Land: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R71 thousand incurred against a zero budget mainly due to interest paid on arrears salary in KZN region </a:t>
            </a:r>
          </a:p>
          <a:p>
            <a:pPr algn="just" eaLnBrk="1" hangingPunct="1">
              <a:lnSpc>
                <a:spcPct val="150000"/>
              </a:lnSpc>
              <a:spcBef>
                <a:spcPts val="1200"/>
              </a:spcBef>
              <a:buClrTx/>
              <a:buFont typeface="Wingdings" pitchFamily="2" charset="2"/>
              <a:buChar char="q"/>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Transfers and subsidies: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R26 million (16.04%) against the spending plan of R38 million (23.22%) resulting in R12 million underspending as a result of lower than anticipated leave gratuity due for service terminations </a:t>
            </a:r>
          </a:p>
          <a:p>
            <a:pPr marL="266700" lvl="1" indent="-266700" algn="just" eaLnBrk="1" hangingPunct="1">
              <a:lnSpc>
                <a:spcPct val="150000"/>
              </a:lnSpc>
              <a:spcBef>
                <a:spcPts val="1200"/>
              </a:spcBef>
              <a:buClrTx/>
              <a:buFont typeface="Wingdings" panose="05000000000000000000" pitchFamily="2" charset="2"/>
              <a:buChar char="q"/>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R46 million (7.65%) against the spending plan of R72 million (12.01%) resulting in R26 million under spending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was mainly on item: Buildings and Other Fixed Structures due to lockdown affecting implementation of Capital Works projects </a:t>
            </a:r>
            <a:endParaRPr lang="en-ZA" sz="1300" dirty="0">
              <a:solidFill>
                <a:prstClr val="black"/>
              </a:solidFill>
              <a:highlight>
                <a:srgbClr val="FFFF00"/>
              </a:highlight>
              <a:latin typeface="Arial" panose="020B0604020202020204" pitchFamily="34" charset="0"/>
              <a:ea typeface="Tahoma" panose="020B0604030504040204" pitchFamily="34" charset="0"/>
              <a:cs typeface="Arial" panose="020B0604020202020204" pitchFamily="34" charset="0"/>
            </a:endParaRPr>
          </a:p>
        </p:txBody>
      </p:sp>
      <p:sp>
        <p:nvSpPr>
          <p:cNvPr id="7"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3665434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861608906"/>
              </p:ext>
            </p:extLst>
          </p:nvPr>
        </p:nvGraphicFramePr>
        <p:xfrm>
          <a:off x="676274" y="1038746"/>
          <a:ext cx="7791450" cy="2814638"/>
        </p:xfrm>
        <a:graphic>
          <a:graphicData uri="http://schemas.openxmlformats.org/presentationml/2006/ole">
            <mc:AlternateContent xmlns:mc="http://schemas.openxmlformats.org/markup-compatibility/2006">
              <mc:Choice xmlns:v="urn:schemas-microsoft-com:vml" Requires="v">
                <p:oleObj spid="_x0000_s13314" name="Worksheet" r:id="rId3" imgW="6848410" imgH="2238300" progId="Excel.Sheet.12">
                  <p:embed/>
                </p:oleObj>
              </mc:Choice>
              <mc:Fallback>
                <p:oleObj name="Worksheet" r:id="rId3" imgW="6848410" imgH="2238300" progId="Excel.Sheet.12">
                  <p:embed/>
                  <p:pic>
                    <p:nvPicPr>
                      <p:cNvPr id="3" name="Object 2"/>
                      <p:cNvPicPr>
                        <a:picLocks noChangeAspect="1" noChangeArrowheads="1"/>
                      </p:cNvPicPr>
                      <p:nvPr/>
                    </p:nvPicPr>
                    <p:blipFill>
                      <a:blip r:embed="rId4"/>
                      <a:srcRect/>
                      <a:stretch>
                        <a:fillRect/>
                      </a:stretch>
                    </p:blipFill>
                    <p:spPr bwMode="auto">
                      <a:xfrm>
                        <a:off x="676274" y="1038746"/>
                        <a:ext cx="7791450" cy="2814638"/>
                      </a:xfrm>
                      <a:prstGeom prst="rect">
                        <a:avLst/>
                      </a:prstGeom>
                      <a:noFill/>
                      <a:ln>
                        <a:noFill/>
                      </a:ln>
                    </p:spPr>
                  </p:pic>
                </p:oleObj>
              </mc:Fallback>
            </mc:AlternateContent>
          </a:graphicData>
        </a:graphic>
      </p:graphicFrame>
      <p:sp>
        <p:nvSpPr>
          <p:cNvPr id="5" name="Rectangle 4"/>
          <p:cNvSpPr/>
          <p:nvPr/>
        </p:nvSpPr>
        <p:spPr>
          <a:xfrm>
            <a:off x="549779" y="4053075"/>
            <a:ext cx="7917945" cy="2145267"/>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tabLst>
                <a:tab pos="1708150" algn="l"/>
              </a:tabLst>
            </a:pP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programme Rehabilitation is R435 million (20.11%) against the spending plan of R489 million (22.60%) resulting in R53 million underspending as a result of the following</a:t>
            </a: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a:t>
            </a:r>
          </a:p>
          <a:p>
            <a:pPr marL="266700" indent="-266700" algn="just">
              <a:lnSpc>
                <a:spcPct val="150000"/>
              </a:lnSpc>
              <a:spcBef>
                <a:spcPts val="1200"/>
              </a:spcBef>
              <a:buFont typeface="Wingdings" panose="05000000000000000000" pitchFamily="2" charset="2"/>
              <a:buChar char="q"/>
              <a:tabLst>
                <a:tab pos="1708150" algn="l"/>
              </a:tabLst>
            </a:pP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Compensation of Employees: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R367 million (22.81%) against the spending plan of R389 million (24.16%) resulting in R22 million underspending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due to delays of outstanding payments for 2020/21 financial year salary adjustment </a:t>
            </a:r>
          </a:p>
        </p:txBody>
      </p:sp>
      <p:sp>
        <p:nvSpPr>
          <p:cNvPr id="8"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213933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a:spLocks noGrp="1"/>
          </p:cNvSpPr>
          <p:nvPr>
            <p:ph type="title" idx="4294967295"/>
          </p:nvPr>
        </p:nvSpPr>
        <p:spPr>
          <a:xfrm>
            <a:off x="-30163" y="0"/>
            <a:ext cx="9174163" cy="884238"/>
          </a:xfrm>
          <a:prstGeom prst="rect">
            <a:avLst/>
          </a:prstGeom>
        </p:spPr>
        <p:txBody>
          <a:bodyPr anchor="ctr"/>
          <a:lstStyle/>
          <a:p>
            <a:pPr algn="ctr"/>
            <a:r>
              <a:rPr lang="en-ZA" sz="3000" kern="1200" dirty="0">
                <a:solidFill>
                  <a:schemeClr val="bg1"/>
                </a:solidFill>
                <a:latin typeface="Arial Black" panose="020B0A04020102020204" pitchFamily="34" charset="0"/>
              </a:rPr>
              <a:t>OVERALL QUARTER ONE PERFORMANCE</a:t>
            </a:r>
          </a:p>
        </p:txBody>
      </p:sp>
      <p:graphicFrame>
        <p:nvGraphicFramePr>
          <p:cNvPr id="31" name="Table 30">
            <a:extLst>
              <a:ext uri="{FF2B5EF4-FFF2-40B4-BE49-F238E27FC236}">
                <a16:creationId xmlns:a16="http://schemas.microsoft.com/office/drawing/2014/main" id="{127EDD55-11E4-4AC6-ADAB-3087A724F798}"/>
              </a:ext>
            </a:extLst>
          </p:cNvPr>
          <p:cNvGraphicFramePr>
            <a:graphicFrameLocks noGrp="1"/>
          </p:cNvGraphicFramePr>
          <p:nvPr/>
        </p:nvGraphicFramePr>
        <p:xfrm>
          <a:off x="313764" y="1147482"/>
          <a:ext cx="8560010" cy="5190817"/>
        </p:xfrm>
        <a:graphic>
          <a:graphicData uri="http://schemas.openxmlformats.org/drawingml/2006/table">
            <a:tbl>
              <a:tblPr firstRow="1" bandRow="1">
                <a:tableStyleId>{F5AB1C69-6EDB-4FF4-983F-18BD219EF322}</a:tableStyleId>
              </a:tblPr>
              <a:tblGrid>
                <a:gridCol w="1371601">
                  <a:extLst>
                    <a:ext uri="{9D8B030D-6E8A-4147-A177-3AD203B41FA5}">
                      <a16:colId xmlns:a16="http://schemas.microsoft.com/office/drawing/2014/main" val="2564411398"/>
                    </a:ext>
                  </a:extLst>
                </a:gridCol>
                <a:gridCol w="1297699">
                  <a:extLst>
                    <a:ext uri="{9D8B030D-6E8A-4147-A177-3AD203B41FA5}">
                      <a16:colId xmlns:a16="http://schemas.microsoft.com/office/drawing/2014/main" val="2851696159"/>
                    </a:ext>
                  </a:extLst>
                </a:gridCol>
                <a:gridCol w="1178142">
                  <a:extLst>
                    <a:ext uri="{9D8B030D-6E8A-4147-A177-3AD203B41FA5}">
                      <a16:colId xmlns:a16="http://schemas.microsoft.com/office/drawing/2014/main" val="1005280288"/>
                    </a:ext>
                  </a:extLst>
                </a:gridCol>
                <a:gridCol w="1178142">
                  <a:extLst>
                    <a:ext uri="{9D8B030D-6E8A-4147-A177-3AD203B41FA5}">
                      <a16:colId xmlns:a16="http://schemas.microsoft.com/office/drawing/2014/main" val="796509677"/>
                    </a:ext>
                  </a:extLst>
                </a:gridCol>
                <a:gridCol w="1178142">
                  <a:extLst>
                    <a:ext uri="{9D8B030D-6E8A-4147-A177-3AD203B41FA5}">
                      <a16:colId xmlns:a16="http://schemas.microsoft.com/office/drawing/2014/main" val="576146675"/>
                    </a:ext>
                  </a:extLst>
                </a:gridCol>
                <a:gridCol w="1178142">
                  <a:extLst>
                    <a:ext uri="{9D8B030D-6E8A-4147-A177-3AD203B41FA5}">
                      <a16:colId xmlns:a16="http://schemas.microsoft.com/office/drawing/2014/main" val="1204493047"/>
                    </a:ext>
                  </a:extLst>
                </a:gridCol>
                <a:gridCol w="1178142">
                  <a:extLst>
                    <a:ext uri="{9D8B030D-6E8A-4147-A177-3AD203B41FA5}">
                      <a16:colId xmlns:a16="http://schemas.microsoft.com/office/drawing/2014/main" val="4047152836"/>
                    </a:ext>
                  </a:extLst>
                </a:gridCol>
              </a:tblGrid>
              <a:tr h="1566778">
                <a:tc>
                  <a:txBody>
                    <a:bodyPr/>
                    <a:lstStyle/>
                    <a:p>
                      <a:pPr algn="ctr"/>
                      <a:endParaRPr lang="en-US" sz="1200" dirty="0"/>
                    </a:p>
                  </a:txBody>
                  <a:tcPr marL="68580" marR="68580" marT="34290" marB="34290" anchor="c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400" b="1" kern="1200" noProof="0" dirty="0">
                          <a:solidFill>
                            <a:schemeClr val="bg1"/>
                          </a:solidFill>
                          <a:latin typeface="+mn-lt"/>
                          <a:ea typeface="+mn-ea"/>
                          <a:cs typeface="+mn-cs"/>
                        </a:rPr>
                        <a:t>Total number of performance indicators</a:t>
                      </a:r>
                    </a:p>
                  </a:txBody>
                  <a:tcPr>
                    <a:solidFill>
                      <a:srgbClr val="545D70"/>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Total number of annual targets</a:t>
                      </a:r>
                    </a:p>
                  </a:txBody>
                  <a:tcPr>
                    <a:solidFill>
                      <a:srgbClr val="545D70"/>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Total number of quarterly targets</a:t>
                      </a:r>
                    </a:p>
                  </a:txBody>
                  <a:tcPr>
                    <a:solidFill>
                      <a:srgbClr val="545D70"/>
                    </a:solidFill>
                  </a:tcPr>
                </a:tc>
                <a:tc>
                  <a:txBody>
                    <a:bodyPr/>
                    <a:lstStyle/>
                    <a:p>
                      <a:r>
                        <a:rPr lang="en-US" sz="1400" dirty="0">
                          <a:solidFill>
                            <a:schemeClr val="bg1"/>
                          </a:solidFill>
                        </a:rPr>
                        <a:t>Achieved</a:t>
                      </a:r>
                    </a:p>
                  </a:txBody>
                  <a:tcPr>
                    <a:solidFill>
                      <a:srgbClr val="545D70"/>
                    </a:solidFill>
                  </a:tcPr>
                </a:tc>
                <a:tc>
                  <a:txBody>
                    <a:bodyPr/>
                    <a:lstStyle/>
                    <a:p>
                      <a:r>
                        <a:rPr lang="en-US" sz="1400" dirty="0">
                          <a:solidFill>
                            <a:schemeClr val="bg1"/>
                          </a:solidFill>
                        </a:rPr>
                        <a:t>Not achieved</a:t>
                      </a:r>
                    </a:p>
                  </a:txBody>
                  <a:tcPr>
                    <a:solidFill>
                      <a:srgbClr val="545D70"/>
                    </a:solidFill>
                  </a:tcPr>
                </a:tc>
                <a:tc>
                  <a:txBody>
                    <a:bodyPr/>
                    <a:lstStyle/>
                    <a:p>
                      <a:r>
                        <a:rPr lang="en-ZA" sz="1400" dirty="0">
                          <a:solidFill>
                            <a:schemeClr val="bg1"/>
                          </a:solidFill>
                        </a:rPr>
                        <a:t>Target measured bi-annually/ annually / per academic year</a:t>
                      </a:r>
                      <a:endParaRPr lang="en-US" sz="1400" dirty="0">
                        <a:solidFill>
                          <a:schemeClr val="bg1"/>
                        </a:solidFill>
                      </a:endParaRPr>
                    </a:p>
                  </a:txBody>
                  <a:tcPr>
                    <a:solidFill>
                      <a:srgbClr val="545D70"/>
                    </a:solidFill>
                  </a:tcPr>
                </a:tc>
                <a:extLst>
                  <a:ext uri="{0D108BD9-81ED-4DB2-BD59-A6C34878D82A}">
                    <a16:rowId xmlns:a16="http://schemas.microsoft.com/office/drawing/2014/main" val="108385598"/>
                  </a:ext>
                </a:extLst>
              </a:tr>
              <a:tr h="589507">
                <a:tc>
                  <a:txBody>
                    <a:bodyPr/>
                    <a:lstStyle/>
                    <a:p>
                      <a:r>
                        <a:rPr lang="en-US" sz="1200" dirty="0">
                          <a:solidFill>
                            <a:schemeClr val="bg1"/>
                          </a:solidFill>
                        </a:rPr>
                        <a:t>1. Administration</a:t>
                      </a:r>
                      <a:endParaRPr lang="en-US" sz="1200" b="1" dirty="0">
                        <a:solidFill>
                          <a:schemeClr val="bg1"/>
                        </a:solidFill>
                      </a:endParaRPr>
                    </a:p>
                  </a:txBody>
                  <a:tcPr anchor="ctr">
                    <a:solidFill>
                      <a:srgbClr val="545D70"/>
                    </a:solidFill>
                  </a:tcPr>
                </a:tc>
                <a:tc>
                  <a:txBody>
                    <a:bodyPr/>
                    <a:lstStyle/>
                    <a:p>
                      <a:pPr algn="ctr"/>
                      <a:r>
                        <a:rPr lang="en-US" sz="1800" b="0" dirty="0">
                          <a:solidFill>
                            <a:schemeClr val="tx1"/>
                          </a:solidFill>
                        </a:rPr>
                        <a:t>11</a:t>
                      </a:r>
                    </a:p>
                  </a:txBody>
                  <a:tcPr anchor="ctr"/>
                </a:tc>
                <a:tc>
                  <a:txBody>
                    <a:bodyPr/>
                    <a:lstStyle/>
                    <a:p>
                      <a:pPr algn="ctr"/>
                      <a:r>
                        <a:rPr lang="en-US" sz="1800" b="0" dirty="0">
                          <a:solidFill>
                            <a:schemeClr val="tx1"/>
                          </a:solidFill>
                        </a:rPr>
                        <a:t>14</a:t>
                      </a:r>
                    </a:p>
                  </a:txBody>
                  <a:tcPr anchor="ctr"/>
                </a:tc>
                <a:tc>
                  <a:txBody>
                    <a:bodyPr/>
                    <a:lstStyle/>
                    <a:p>
                      <a:pPr algn="ctr"/>
                      <a:r>
                        <a:rPr lang="en-US" sz="1800" b="0" dirty="0">
                          <a:solidFill>
                            <a:schemeClr val="tx1"/>
                          </a:solidFill>
                        </a:rPr>
                        <a:t>8</a:t>
                      </a:r>
                    </a:p>
                  </a:txBody>
                  <a:tcPr anchor="ctr"/>
                </a:tc>
                <a:tc>
                  <a:txBody>
                    <a:bodyPr/>
                    <a:lstStyle/>
                    <a:p>
                      <a:pPr algn="ctr"/>
                      <a:r>
                        <a:rPr lang="en-US" sz="1800" b="0" dirty="0">
                          <a:solidFill>
                            <a:schemeClr val="tx1"/>
                          </a:solidFill>
                        </a:rPr>
                        <a:t>4</a:t>
                      </a:r>
                    </a:p>
                  </a:txBody>
                  <a:tcPr anchor="ctr">
                    <a:solidFill>
                      <a:srgbClr val="339933"/>
                    </a:solidFill>
                  </a:tcPr>
                </a:tc>
                <a:tc>
                  <a:txBody>
                    <a:bodyPr/>
                    <a:lstStyle/>
                    <a:p>
                      <a:pPr algn="ctr"/>
                      <a:r>
                        <a:rPr lang="en-US" sz="1800" b="0" dirty="0">
                          <a:solidFill>
                            <a:schemeClr val="tx1"/>
                          </a:solidFill>
                        </a:rPr>
                        <a:t>4</a:t>
                      </a:r>
                    </a:p>
                  </a:txBody>
                  <a:tcPr anchor="ctr">
                    <a:solidFill>
                      <a:srgbClr val="FF2121"/>
                    </a:solidFill>
                  </a:tcPr>
                </a:tc>
                <a:tc>
                  <a:txBody>
                    <a:bodyPr/>
                    <a:lstStyle/>
                    <a:p>
                      <a:pPr algn="ctr"/>
                      <a:r>
                        <a:rPr lang="en-US" sz="1800" b="0" dirty="0">
                          <a:solidFill>
                            <a:schemeClr val="tx1"/>
                          </a:solidFill>
                        </a:rPr>
                        <a:t>6</a:t>
                      </a:r>
                    </a:p>
                  </a:txBody>
                  <a:tcPr anchor="ctr">
                    <a:solidFill>
                      <a:srgbClr val="FFFF00"/>
                    </a:solidFill>
                  </a:tcPr>
                </a:tc>
                <a:extLst>
                  <a:ext uri="{0D108BD9-81ED-4DB2-BD59-A6C34878D82A}">
                    <a16:rowId xmlns:a16="http://schemas.microsoft.com/office/drawing/2014/main" val="3728516819"/>
                  </a:ext>
                </a:extLst>
              </a:tr>
              <a:tr h="589507">
                <a:tc>
                  <a:txBody>
                    <a:bodyPr/>
                    <a:lstStyle/>
                    <a:p>
                      <a:r>
                        <a:rPr lang="en-US" sz="1200" dirty="0">
                          <a:solidFill>
                            <a:schemeClr val="bg1"/>
                          </a:solidFill>
                        </a:rPr>
                        <a:t>2. Incarceration</a:t>
                      </a:r>
                      <a:endParaRPr lang="en-US" sz="1200" b="1" dirty="0">
                        <a:solidFill>
                          <a:schemeClr val="bg1"/>
                        </a:solidFill>
                      </a:endParaRPr>
                    </a:p>
                  </a:txBody>
                  <a:tcPr anchor="ctr">
                    <a:solidFill>
                      <a:srgbClr val="545D70"/>
                    </a:solidFill>
                  </a:tcPr>
                </a:tc>
                <a:tc>
                  <a:txBody>
                    <a:bodyPr/>
                    <a:lstStyle/>
                    <a:p>
                      <a:pPr algn="ctr"/>
                      <a:r>
                        <a:rPr lang="en-US" sz="1800" b="0" dirty="0">
                          <a:solidFill>
                            <a:schemeClr val="tx1"/>
                          </a:solidFill>
                        </a:rPr>
                        <a:t>7</a:t>
                      </a:r>
                    </a:p>
                  </a:txBody>
                  <a:tcPr anchor="ctr"/>
                </a:tc>
                <a:tc>
                  <a:txBody>
                    <a:bodyPr/>
                    <a:lstStyle/>
                    <a:p>
                      <a:pPr algn="ctr"/>
                      <a:r>
                        <a:rPr lang="en-US" sz="1800" b="0" dirty="0">
                          <a:solidFill>
                            <a:schemeClr val="tx1"/>
                          </a:solidFill>
                        </a:rPr>
                        <a:t>7</a:t>
                      </a:r>
                    </a:p>
                  </a:txBody>
                  <a:tcPr anchor="ctr"/>
                </a:tc>
                <a:tc>
                  <a:txBody>
                    <a:bodyPr/>
                    <a:lstStyle/>
                    <a:p>
                      <a:pPr algn="ctr"/>
                      <a:r>
                        <a:rPr lang="en-US" sz="1800" b="0" dirty="0">
                          <a:solidFill>
                            <a:schemeClr val="tx1"/>
                          </a:solidFill>
                        </a:rPr>
                        <a:t>5</a:t>
                      </a:r>
                    </a:p>
                  </a:txBody>
                  <a:tcPr anchor="ctr"/>
                </a:tc>
                <a:tc>
                  <a:txBody>
                    <a:bodyPr/>
                    <a:lstStyle/>
                    <a:p>
                      <a:pPr algn="ctr"/>
                      <a:r>
                        <a:rPr lang="en-US" sz="1800" b="0" dirty="0">
                          <a:solidFill>
                            <a:schemeClr val="tx1"/>
                          </a:solidFill>
                        </a:rPr>
                        <a:t>2</a:t>
                      </a:r>
                    </a:p>
                  </a:txBody>
                  <a:tcPr anchor="ctr">
                    <a:solidFill>
                      <a:srgbClr val="339933"/>
                    </a:solidFill>
                  </a:tcPr>
                </a:tc>
                <a:tc>
                  <a:txBody>
                    <a:bodyPr/>
                    <a:lstStyle/>
                    <a:p>
                      <a:pPr algn="ctr"/>
                      <a:r>
                        <a:rPr lang="en-US" sz="1800" b="0" dirty="0">
                          <a:solidFill>
                            <a:schemeClr val="tx1"/>
                          </a:solidFill>
                        </a:rPr>
                        <a:t>3</a:t>
                      </a:r>
                    </a:p>
                  </a:txBody>
                  <a:tcPr anchor="ctr">
                    <a:solidFill>
                      <a:srgbClr val="FF2121"/>
                    </a:solidFill>
                  </a:tcPr>
                </a:tc>
                <a:tc>
                  <a:txBody>
                    <a:bodyPr/>
                    <a:lstStyle/>
                    <a:p>
                      <a:pPr algn="ctr"/>
                      <a:r>
                        <a:rPr lang="en-US" sz="1800" b="0" dirty="0">
                          <a:solidFill>
                            <a:schemeClr val="tx1"/>
                          </a:solidFill>
                        </a:rPr>
                        <a:t>2</a:t>
                      </a:r>
                    </a:p>
                  </a:txBody>
                  <a:tcPr anchor="ctr">
                    <a:solidFill>
                      <a:srgbClr val="FFFF00"/>
                    </a:solidFill>
                  </a:tcPr>
                </a:tc>
                <a:extLst>
                  <a:ext uri="{0D108BD9-81ED-4DB2-BD59-A6C34878D82A}">
                    <a16:rowId xmlns:a16="http://schemas.microsoft.com/office/drawing/2014/main" val="926273471"/>
                  </a:ext>
                </a:extLst>
              </a:tr>
              <a:tr h="589507">
                <a:tc>
                  <a:txBody>
                    <a:bodyPr/>
                    <a:lstStyle/>
                    <a:p>
                      <a:r>
                        <a:rPr lang="en-US" sz="1200" dirty="0">
                          <a:solidFill>
                            <a:schemeClr val="bg1"/>
                          </a:solidFill>
                        </a:rPr>
                        <a:t>3. Rehabilitation</a:t>
                      </a:r>
                      <a:endParaRPr lang="en-US" sz="1200" b="1" dirty="0">
                        <a:solidFill>
                          <a:schemeClr val="bg1"/>
                        </a:solidFill>
                      </a:endParaRPr>
                    </a:p>
                  </a:txBody>
                  <a:tcPr anchor="ctr">
                    <a:solidFill>
                      <a:srgbClr val="545D70"/>
                    </a:solidFill>
                  </a:tcPr>
                </a:tc>
                <a:tc>
                  <a:txBody>
                    <a:bodyPr/>
                    <a:lstStyle/>
                    <a:p>
                      <a:pPr algn="ctr"/>
                      <a:r>
                        <a:rPr lang="en-US" sz="1800" b="0" dirty="0">
                          <a:solidFill>
                            <a:schemeClr val="tx1"/>
                          </a:solidFill>
                        </a:rPr>
                        <a:t>8</a:t>
                      </a:r>
                    </a:p>
                  </a:txBody>
                  <a:tcPr anchor="ctr"/>
                </a:tc>
                <a:tc>
                  <a:txBody>
                    <a:bodyPr/>
                    <a:lstStyle/>
                    <a:p>
                      <a:pPr algn="ctr"/>
                      <a:r>
                        <a:rPr lang="en-US" sz="1800" b="0" dirty="0">
                          <a:solidFill>
                            <a:schemeClr val="tx1"/>
                          </a:solidFill>
                        </a:rPr>
                        <a:t>11</a:t>
                      </a:r>
                    </a:p>
                  </a:txBody>
                  <a:tcPr anchor="ctr"/>
                </a:tc>
                <a:tc>
                  <a:txBody>
                    <a:bodyPr/>
                    <a:lstStyle/>
                    <a:p>
                      <a:pPr algn="ctr"/>
                      <a:r>
                        <a:rPr lang="en-US" sz="1800" b="0" dirty="0">
                          <a:solidFill>
                            <a:schemeClr val="tx1"/>
                          </a:solidFill>
                        </a:rPr>
                        <a:t>9</a:t>
                      </a:r>
                    </a:p>
                  </a:txBody>
                  <a:tcPr anchor="ctr"/>
                </a:tc>
                <a:tc>
                  <a:txBody>
                    <a:bodyPr/>
                    <a:lstStyle/>
                    <a:p>
                      <a:pPr algn="ctr"/>
                      <a:r>
                        <a:rPr lang="en-US" sz="1800" b="0" dirty="0">
                          <a:solidFill>
                            <a:schemeClr val="tx1"/>
                          </a:solidFill>
                        </a:rPr>
                        <a:t>5</a:t>
                      </a:r>
                    </a:p>
                  </a:txBody>
                  <a:tcPr anchor="ctr">
                    <a:solidFill>
                      <a:srgbClr val="339933"/>
                    </a:solidFill>
                  </a:tcPr>
                </a:tc>
                <a:tc>
                  <a:txBody>
                    <a:bodyPr/>
                    <a:lstStyle/>
                    <a:p>
                      <a:pPr algn="ctr"/>
                      <a:r>
                        <a:rPr lang="en-US" sz="1800" b="0" dirty="0">
                          <a:solidFill>
                            <a:schemeClr val="tx1"/>
                          </a:solidFill>
                        </a:rPr>
                        <a:t>4</a:t>
                      </a:r>
                    </a:p>
                  </a:txBody>
                  <a:tcPr anchor="ctr">
                    <a:solidFill>
                      <a:srgbClr val="FF2121"/>
                    </a:solidFill>
                  </a:tcPr>
                </a:tc>
                <a:tc>
                  <a:txBody>
                    <a:bodyPr/>
                    <a:lstStyle/>
                    <a:p>
                      <a:pPr algn="ctr"/>
                      <a:r>
                        <a:rPr lang="en-US" sz="1800" b="0" i="0" dirty="0">
                          <a:solidFill>
                            <a:schemeClr val="tx1"/>
                          </a:solidFill>
                        </a:rPr>
                        <a:t>2</a:t>
                      </a:r>
                    </a:p>
                  </a:txBody>
                  <a:tcPr anchor="ctr">
                    <a:solidFill>
                      <a:srgbClr val="FFFF00"/>
                    </a:solidFill>
                  </a:tcPr>
                </a:tc>
                <a:extLst>
                  <a:ext uri="{0D108BD9-81ED-4DB2-BD59-A6C34878D82A}">
                    <a16:rowId xmlns:a16="http://schemas.microsoft.com/office/drawing/2014/main" val="674212300"/>
                  </a:ext>
                </a:extLst>
              </a:tr>
              <a:tr h="589507">
                <a:tc>
                  <a:txBody>
                    <a:bodyPr/>
                    <a:lstStyle/>
                    <a:p>
                      <a:r>
                        <a:rPr lang="en-US" sz="1200" kern="1200" dirty="0">
                          <a:solidFill>
                            <a:schemeClr val="bg1"/>
                          </a:solidFill>
                        </a:rPr>
                        <a:t>4. Care</a:t>
                      </a:r>
                      <a:endParaRPr lang="en-US" sz="1200" b="1" kern="1200" dirty="0">
                        <a:solidFill>
                          <a:schemeClr val="bg1"/>
                        </a:solidFill>
                        <a:latin typeface="+mn-lt"/>
                        <a:ea typeface="+mn-ea"/>
                        <a:cs typeface="+mn-cs"/>
                      </a:endParaRPr>
                    </a:p>
                  </a:txBody>
                  <a:tcPr anchor="ctr">
                    <a:solidFill>
                      <a:srgbClr val="545D70"/>
                    </a:solidFill>
                  </a:tcPr>
                </a:tc>
                <a:tc>
                  <a:txBody>
                    <a:bodyPr/>
                    <a:lstStyle/>
                    <a:p>
                      <a:pPr algn="ctr"/>
                      <a:r>
                        <a:rPr lang="en-US" sz="1800" b="0" kern="1200" dirty="0">
                          <a:solidFill>
                            <a:schemeClr val="tx1"/>
                          </a:solidFill>
                          <a:latin typeface="+mn-lt"/>
                          <a:ea typeface="+mn-ea"/>
                          <a:cs typeface="+mn-cs"/>
                        </a:rPr>
                        <a:t>5</a:t>
                      </a:r>
                    </a:p>
                  </a:txBody>
                  <a:tcPr anchor="ctr"/>
                </a:tc>
                <a:tc>
                  <a:txBody>
                    <a:bodyPr/>
                    <a:lstStyle/>
                    <a:p>
                      <a:pPr algn="ctr"/>
                      <a:r>
                        <a:rPr lang="en-US" sz="1800" b="0" dirty="0">
                          <a:solidFill>
                            <a:schemeClr val="tx1"/>
                          </a:solidFill>
                        </a:rPr>
                        <a:t>5</a:t>
                      </a:r>
                    </a:p>
                  </a:txBody>
                  <a:tcPr anchor="ctr"/>
                </a:tc>
                <a:tc>
                  <a:txBody>
                    <a:bodyPr/>
                    <a:lstStyle/>
                    <a:p>
                      <a:pPr algn="ctr"/>
                      <a:r>
                        <a:rPr lang="en-US" sz="1800" b="0" dirty="0">
                          <a:solidFill>
                            <a:schemeClr val="tx1"/>
                          </a:solidFill>
                        </a:rPr>
                        <a:t>5</a:t>
                      </a:r>
                    </a:p>
                  </a:txBody>
                  <a:tcPr anchor="ctr"/>
                </a:tc>
                <a:tc>
                  <a:txBody>
                    <a:bodyPr/>
                    <a:lstStyle/>
                    <a:p>
                      <a:pPr algn="ctr"/>
                      <a:r>
                        <a:rPr lang="en-US" sz="1800" b="0" dirty="0">
                          <a:solidFill>
                            <a:schemeClr val="tx1"/>
                          </a:solidFill>
                        </a:rPr>
                        <a:t>4</a:t>
                      </a:r>
                    </a:p>
                  </a:txBody>
                  <a:tcPr anchor="ctr">
                    <a:solidFill>
                      <a:srgbClr val="339933"/>
                    </a:solidFill>
                  </a:tcPr>
                </a:tc>
                <a:tc>
                  <a:txBody>
                    <a:bodyPr/>
                    <a:lstStyle/>
                    <a:p>
                      <a:pPr algn="ctr"/>
                      <a:r>
                        <a:rPr lang="en-US" sz="1800" b="0" dirty="0">
                          <a:solidFill>
                            <a:schemeClr val="tx1"/>
                          </a:solidFill>
                        </a:rPr>
                        <a:t>1</a:t>
                      </a:r>
                    </a:p>
                  </a:txBody>
                  <a:tcPr anchor="ctr">
                    <a:solidFill>
                      <a:srgbClr val="FF2121"/>
                    </a:solidFill>
                  </a:tcPr>
                </a:tc>
                <a:tc>
                  <a:txBody>
                    <a:bodyPr/>
                    <a:lstStyle/>
                    <a:p>
                      <a:pPr algn="ctr"/>
                      <a:r>
                        <a:rPr lang="en-US" sz="1800" b="0" dirty="0">
                          <a:solidFill>
                            <a:schemeClr val="tx1"/>
                          </a:solidFill>
                        </a:rPr>
                        <a:t> -</a:t>
                      </a:r>
                    </a:p>
                  </a:txBody>
                  <a:tcPr anchor="ctr">
                    <a:solidFill>
                      <a:srgbClr val="FFFF00"/>
                    </a:solidFill>
                  </a:tcPr>
                </a:tc>
                <a:extLst>
                  <a:ext uri="{0D108BD9-81ED-4DB2-BD59-A6C34878D82A}">
                    <a16:rowId xmlns:a16="http://schemas.microsoft.com/office/drawing/2014/main" val="3061374459"/>
                  </a:ext>
                </a:extLst>
              </a:tr>
              <a:tr h="696904">
                <a:tc>
                  <a:txBody>
                    <a:bodyPr/>
                    <a:lstStyle/>
                    <a:p>
                      <a:pPr marL="174625" indent="-174625"/>
                      <a:r>
                        <a:rPr lang="en-US" sz="1200" dirty="0">
                          <a:solidFill>
                            <a:schemeClr val="bg1"/>
                          </a:solidFill>
                        </a:rPr>
                        <a:t>5. Social Reintegration</a:t>
                      </a:r>
                      <a:endParaRPr lang="en-US" sz="1200" b="1" dirty="0">
                        <a:solidFill>
                          <a:schemeClr val="bg1"/>
                        </a:solidFill>
                      </a:endParaRPr>
                    </a:p>
                  </a:txBody>
                  <a:tcPr anchor="ctr">
                    <a:solidFill>
                      <a:srgbClr val="545D70"/>
                    </a:solidFill>
                  </a:tcPr>
                </a:tc>
                <a:tc>
                  <a:txBody>
                    <a:bodyPr/>
                    <a:lstStyle/>
                    <a:p>
                      <a:pPr algn="ctr"/>
                      <a:r>
                        <a:rPr lang="en-US" sz="1800" b="0" dirty="0">
                          <a:solidFill>
                            <a:schemeClr val="tx1"/>
                          </a:solidFill>
                        </a:rPr>
                        <a:t>7</a:t>
                      </a:r>
                    </a:p>
                  </a:txBody>
                  <a:tcPr anchor="ctr"/>
                </a:tc>
                <a:tc>
                  <a:txBody>
                    <a:bodyPr/>
                    <a:lstStyle/>
                    <a:p>
                      <a:pPr algn="ctr"/>
                      <a:r>
                        <a:rPr lang="en-US" sz="1800" b="0" dirty="0">
                          <a:solidFill>
                            <a:schemeClr val="tx1"/>
                          </a:solidFill>
                        </a:rPr>
                        <a:t>7</a:t>
                      </a:r>
                    </a:p>
                  </a:txBody>
                  <a:tcPr anchor="ctr"/>
                </a:tc>
                <a:tc>
                  <a:txBody>
                    <a:bodyPr/>
                    <a:lstStyle/>
                    <a:p>
                      <a:pPr algn="ctr"/>
                      <a:r>
                        <a:rPr lang="en-US" sz="1800" b="0" dirty="0">
                          <a:solidFill>
                            <a:schemeClr val="tx1"/>
                          </a:solidFill>
                        </a:rPr>
                        <a:t>4</a:t>
                      </a:r>
                    </a:p>
                  </a:txBody>
                  <a:tcPr anchor="ctr"/>
                </a:tc>
                <a:tc>
                  <a:txBody>
                    <a:bodyPr/>
                    <a:lstStyle/>
                    <a:p>
                      <a:pPr algn="ctr"/>
                      <a:r>
                        <a:rPr lang="en-US" sz="1800" b="0" dirty="0">
                          <a:solidFill>
                            <a:schemeClr val="tx1"/>
                          </a:solidFill>
                        </a:rPr>
                        <a:t>2</a:t>
                      </a:r>
                    </a:p>
                  </a:txBody>
                  <a:tcPr anchor="ctr">
                    <a:solidFill>
                      <a:srgbClr val="339933"/>
                    </a:solidFill>
                  </a:tcPr>
                </a:tc>
                <a:tc>
                  <a:txBody>
                    <a:bodyPr/>
                    <a:lstStyle/>
                    <a:p>
                      <a:pPr algn="ctr"/>
                      <a:r>
                        <a:rPr lang="en-US" sz="1800" b="0" dirty="0">
                          <a:solidFill>
                            <a:schemeClr val="tx1"/>
                          </a:solidFill>
                        </a:rPr>
                        <a:t>2</a:t>
                      </a:r>
                    </a:p>
                  </a:txBody>
                  <a:tcPr anchor="ctr">
                    <a:solidFill>
                      <a:srgbClr val="FF2121"/>
                    </a:solidFill>
                  </a:tcPr>
                </a:tc>
                <a:tc>
                  <a:txBody>
                    <a:bodyPr/>
                    <a:lstStyle/>
                    <a:p>
                      <a:pPr algn="ctr"/>
                      <a:r>
                        <a:rPr lang="en-US" sz="1800" b="0" dirty="0">
                          <a:solidFill>
                            <a:schemeClr val="tx1"/>
                          </a:solidFill>
                        </a:rPr>
                        <a:t>3</a:t>
                      </a:r>
                    </a:p>
                  </a:txBody>
                  <a:tcPr anchor="ctr">
                    <a:solidFill>
                      <a:srgbClr val="FFFF00"/>
                    </a:solidFill>
                  </a:tcPr>
                </a:tc>
                <a:extLst>
                  <a:ext uri="{0D108BD9-81ED-4DB2-BD59-A6C34878D82A}">
                    <a16:rowId xmlns:a16="http://schemas.microsoft.com/office/drawing/2014/main" val="801948398"/>
                  </a:ext>
                </a:extLst>
              </a:tr>
              <a:tr h="550925">
                <a:tc>
                  <a:txBody>
                    <a:bodyPr/>
                    <a:lstStyle/>
                    <a:p>
                      <a:r>
                        <a:rPr lang="en-US" sz="1200" dirty="0">
                          <a:solidFill>
                            <a:schemeClr val="bg1"/>
                          </a:solidFill>
                        </a:rPr>
                        <a:t>Total </a:t>
                      </a:r>
                      <a:endParaRPr lang="en-US" sz="1200" b="1" dirty="0">
                        <a:solidFill>
                          <a:schemeClr val="bg1"/>
                        </a:solidFill>
                      </a:endParaRPr>
                    </a:p>
                  </a:txBody>
                  <a:tcPr anchor="ctr">
                    <a:solidFill>
                      <a:srgbClr val="545D70"/>
                    </a:solidFill>
                  </a:tcPr>
                </a:tc>
                <a:tc>
                  <a:txBody>
                    <a:bodyPr/>
                    <a:lstStyle/>
                    <a:p>
                      <a:pPr algn="ctr"/>
                      <a:r>
                        <a:rPr lang="en-US" sz="1800" b="1" dirty="0">
                          <a:solidFill>
                            <a:schemeClr val="tx1"/>
                          </a:solidFill>
                        </a:rPr>
                        <a:t>38</a:t>
                      </a:r>
                    </a:p>
                  </a:txBody>
                  <a:tcPr anchor="ct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44</a:t>
                      </a:r>
                    </a:p>
                  </a:txBody>
                  <a:tcPr anchor="ctr"/>
                </a:tc>
                <a:tc>
                  <a:txBody>
                    <a:bodyPr/>
                    <a:lstStyle/>
                    <a:p>
                      <a:pPr algn="ctr"/>
                      <a:r>
                        <a:rPr lang="en-US" sz="1800" b="1" dirty="0">
                          <a:solidFill>
                            <a:schemeClr val="tx1"/>
                          </a:solidFill>
                        </a:rPr>
                        <a:t>31</a:t>
                      </a:r>
                    </a:p>
                  </a:txBody>
                  <a:tcPr anchor="ctr"/>
                </a:tc>
                <a:tc>
                  <a:txBody>
                    <a:bodyPr/>
                    <a:lstStyle/>
                    <a:p>
                      <a:pPr algn="ctr"/>
                      <a:r>
                        <a:rPr lang="en-US" sz="1800" b="1" dirty="0">
                          <a:solidFill>
                            <a:schemeClr val="tx1"/>
                          </a:solidFill>
                        </a:rPr>
                        <a:t>17</a:t>
                      </a:r>
                    </a:p>
                  </a:txBody>
                  <a:tcPr anchor="ctr">
                    <a:solidFill>
                      <a:srgbClr val="339933"/>
                    </a:solidFill>
                  </a:tcPr>
                </a:tc>
                <a:tc>
                  <a:txBody>
                    <a:bodyPr/>
                    <a:lstStyle/>
                    <a:p>
                      <a:pPr algn="ctr"/>
                      <a:r>
                        <a:rPr lang="en-US" sz="1800" b="1" dirty="0"/>
                        <a:t>14</a:t>
                      </a:r>
                    </a:p>
                  </a:txBody>
                  <a:tcPr anchor="ctr">
                    <a:solidFill>
                      <a:srgbClr val="FF2121"/>
                    </a:solidFill>
                  </a:tcPr>
                </a:tc>
                <a:tc>
                  <a:txBody>
                    <a:bodyPr/>
                    <a:lstStyle/>
                    <a:p>
                      <a:pPr algn="ctr"/>
                      <a:r>
                        <a:rPr lang="en-US" sz="1800" b="1" kern="1200" dirty="0">
                          <a:solidFill>
                            <a:schemeClr val="dk1"/>
                          </a:solidFill>
                          <a:latin typeface="+mn-lt"/>
                          <a:ea typeface="+mn-ea"/>
                          <a:cs typeface="+mn-cs"/>
                        </a:rPr>
                        <a:t>13</a:t>
                      </a:r>
                    </a:p>
                  </a:txBody>
                  <a:tcPr anchor="ctr">
                    <a:solidFill>
                      <a:srgbClr val="FFFF00"/>
                    </a:solidFill>
                  </a:tcPr>
                </a:tc>
                <a:extLst>
                  <a:ext uri="{0D108BD9-81ED-4DB2-BD59-A6C34878D82A}">
                    <a16:rowId xmlns:a16="http://schemas.microsoft.com/office/drawing/2014/main" val="3221390209"/>
                  </a:ext>
                </a:extLst>
              </a:tr>
            </a:tbl>
          </a:graphicData>
        </a:graphic>
      </p:graphicFrame>
    </p:spTree>
    <p:extLst>
      <p:ext uri="{BB962C8B-B14F-4D97-AF65-F5344CB8AC3E}">
        <p14:creationId xmlns:p14="http://schemas.microsoft.com/office/powerpoint/2010/main" val="6424954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3473555189"/>
              </p:ext>
            </p:extLst>
          </p:nvPr>
        </p:nvGraphicFramePr>
        <p:xfrm>
          <a:off x="675080" y="3908287"/>
          <a:ext cx="7658843" cy="1676083"/>
        </p:xfrm>
        <a:graphic>
          <a:graphicData uri="http://schemas.openxmlformats.org/presentationml/2006/ole">
            <mc:AlternateContent xmlns:mc="http://schemas.openxmlformats.org/markup-compatibility/2006">
              <mc:Choice xmlns:v="urn:schemas-microsoft-com:vml" Requires="v">
                <p:oleObj spid="_x0000_s14338" name="Worksheet" r:id="rId3" imgW="12211089" imgH="1266840" progId="Excel.Sheet.12">
                  <p:embed/>
                </p:oleObj>
              </mc:Choice>
              <mc:Fallback>
                <p:oleObj name="Worksheet" r:id="rId3" imgW="12211089" imgH="1266840" progId="Excel.Sheet.12">
                  <p:embed/>
                  <p:pic>
                    <p:nvPicPr>
                      <p:cNvPr id="10" name="Object 9"/>
                      <p:cNvPicPr/>
                      <p:nvPr/>
                    </p:nvPicPr>
                    <p:blipFill>
                      <a:blip r:embed="rId4"/>
                      <a:stretch>
                        <a:fillRect/>
                      </a:stretch>
                    </p:blipFill>
                    <p:spPr>
                      <a:xfrm>
                        <a:off x="675080" y="3908287"/>
                        <a:ext cx="7658843" cy="1676083"/>
                      </a:xfrm>
                      <a:prstGeom prst="rect">
                        <a:avLst/>
                      </a:prstGeom>
                    </p:spPr>
                  </p:pic>
                </p:oleObj>
              </mc:Fallback>
            </mc:AlternateContent>
          </a:graphicData>
        </a:graphic>
      </p:graphicFrame>
      <p:sp>
        <p:nvSpPr>
          <p:cNvPr id="2" name="Rectangle 1"/>
          <p:cNvSpPr/>
          <p:nvPr/>
        </p:nvSpPr>
        <p:spPr>
          <a:xfrm>
            <a:off x="502559" y="1111254"/>
            <a:ext cx="7831364" cy="2468433"/>
          </a:xfrm>
          <a:prstGeom prst="rect">
            <a:avLst/>
          </a:prstGeom>
        </p:spPr>
        <p:txBody>
          <a:bodyPr wrap="square">
            <a:spAutoFit/>
          </a:bodyPr>
          <a:lstStyle/>
          <a:p>
            <a:pPr marL="266700" indent="-266700" algn="just" defTabSz="914400">
              <a:lnSpc>
                <a:spcPct val="150000"/>
              </a:lnSpc>
              <a:spcBef>
                <a:spcPts val="1200"/>
              </a:spcBef>
              <a:buFont typeface="Wingdings" panose="05000000000000000000" pitchFamily="2" charset="2"/>
              <a:buChar char="q"/>
            </a:pPr>
            <a:r>
              <a:rPr lang="en-US" sz="14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(cont)</a:t>
            </a:r>
            <a:r>
              <a:rPr lang="en-US" sz="1400" kern="0" dirty="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This project of aligning PERSAL to HRBP tool was anticipated to be finalised by 30 June 2020. The permanent funded establishment as published in 2020 ENE was reported to be 2,163 against permanent PERSAL establishment of 2,522 resulting in a variance of 359 posts</a:t>
            </a:r>
          </a:p>
          <a:p>
            <a:pPr marL="266700" indent="-266700" algn="just" defTabSz="914400">
              <a:lnSpc>
                <a:spcPct val="150000"/>
              </a:lnSpc>
              <a:spcBef>
                <a:spcPts val="1200"/>
              </a:spcBef>
              <a:buFont typeface="Wingdings" panose="05000000000000000000" pitchFamily="2" charset="2"/>
              <a:buChar char="q"/>
            </a:pP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30 June 2020:</a:t>
            </a:r>
          </a:p>
        </p:txBody>
      </p:sp>
      <p:sp>
        <p:nvSpPr>
          <p:cNvPr id="12"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10706907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82651" y="4847129"/>
            <a:ext cx="6594391" cy="1453612"/>
          </a:xfrm>
          <a:prstGeom prst="rect">
            <a:avLst/>
          </a:prstGeom>
        </p:spPr>
      </p:pic>
      <p:sp>
        <p:nvSpPr>
          <p:cNvPr id="5" name="Rectangle 4"/>
          <p:cNvSpPr/>
          <p:nvPr/>
        </p:nvSpPr>
        <p:spPr>
          <a:xfrm>
            <a:off x="613026" y="1122738"/>
            <a:ext cx="7917945" cy="4786439"/>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tabLst>
                <a:tab pos="2419350" algn="l"/>
              </a:tabLst>
            </a:pPr>
            <a:r>
              <a:rPr lang="en-US" sz="1600" b="1"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R65 million (12.25%) against the spending plan of R97 million (18.42%) resulting in R33 million underspending </a:t>
            </a: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on item Inventory: Farming Supplies due to less procurement of animal feed and on item Consumable Supplies for  procurement of uniform and clothing for production workshop </a:t>
            </a:r>
          </a:p>
          <a:p>
            <a:pPr marL="266700" indent="-266700" algn="just">
              <a:lnSpc>
                <a:spcPct val="150000"/>
              </a:lnSpc>
              <a:spcBef>
                <a:spcPts val="1200"/>
              </a:spcBef>
              <a:buFont typeface="Wingdings" panose="05000000000000000000" pitchFamily="2" charset="2"/>
              <a:buChar char="q"/>
              <a:tabLst>
                <a:tab pos="2419350" algn="l"/>
              </a:tabLst>
            </a:pPr>
            <a:r>
              <a:rPr lang="en-US" sz="1600" b="1" dirty="0">
                <a:solidFill>
                  <a:prstClr val="black"/>
                </a:solidFill>
                <a:latin typeface="Arial" panose="020B0604020202020204" pitchFamily="34" charset="0"/>
                <a:ea typeface="Tahoma" panose="020B0604030504040204" pitchFamily="34" charset="0"/>
                <a:cs typeface="Arial" panose="020B0604020202020204" pitchFamily="34" charset="0"/>
              </a:rPr>
              <a:t>Transfers and subsidies: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R2,775 million against R24 thousand spending plan resulting in R2,751 million </a:t>
            </a: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overspending as a result of payment of leave gratuity due to service terminations </a:t>
            </a:r>
          </a:p>
          <a:p>
            <a:pPr marL="266700" indent="-266700" algn="just">
              <a:lnSpc>
                <a:spcPct val="150000"/>
              </a:lnSpc>
              <a:spcBef>
                <a:spcPts val="1200"/>
              </a:spcBef>
              <a:buFont typeface="Wingdings" panose="05000000000000000000" pitchFamily="2" charset="2"/>
              <a:buChar char="q"/>
              <a:tabLst>
                <a:tab pos="2419350" algn="l"/>
              </a:tabLst>
            </a:pPr>
            <a:r>
              <a:rPr lang="en-US" sz="1600" b="1" dirty="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R919 thousand (3.25%) against the spending plan of R3 million (11.48%) resulting in R2 million under</a:t>
            </a: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spending on Machinery and Equipment as a result of delays in payment for financial lease invoices</a:t>
            </a:r>
          </a:p>
        </p:txBody>
      </p:sp>
      <p:sp>
        <p:nvSpPr>
          <p:cNvPr id="10"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2503334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5956" y="3746726"/>
            <a:ext cx="8260844" cy="3309111"/>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tabLst>
                <a:tab pos="1708150" algn="l"/>
              </a:tabLst>
            </a:pP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programme Care is R590 million (24.65%) against the spending plan of R575 million (24.02%) resulting in an underspending of R15 million as a result of the following:</a:t>
            </a:r>
          </a:p>
          <a:p>
            <a:pPr marL="266700" indent="-266700" algn="just">
              <a:lnSpc>
                <a:spcPct val="150000"/>
              </a:lnSpc>
              <a:spcBef>
                <a:spcPts val="1200"/>
              </a:spcBef>
              <a:buFont typeface="Wingdings" panose="05000000000000000000" pitchFamily="2" charset="2"/>
              <a:buChar char="q"/>
              <a:tabLst>
                <a:tab pos="1708150" algn="l"/>
              </a:tabLst>
            </a:pPr>
            <a:r>
              <a:rPr lang="en-US" sz="1600" b="1" dirty="0">
                <a:solidFill>
                  <a:prstClr val="black"/>
                </a:solidFill>
                <a:latin typeface="Arial" panose="020B0604020202020204" pitchFamily="34" charset="0"/>
                <a:ea typeface="Tahoma" panose="020B0604030504040204" pitchFamily="34" charset="0"/>
                <a:cs typeface="Arial" panose="020B0604020202020204" pitchFamily="34" charset="0"/>
              </a:rPr>
              <a:t>Compensation of Employees: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R248 million (23.78%) against the spending plan of R253 million (24.28%) resulting in R5 million underspending </a:t>
            </a: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as a result of funded vacant post as well as delays of outstanding payments for 2020/21 financial year salary adjustment </a:t>
            </a:r>
          </a:p>
          <a:p>
            <a:pPr algn="just">
              <a:lnSpc>
                <a:spcPct val="150000"/>
              </a:lnSpc>
              <a:spcBef>
                <a:spcPts val="1200"/>
              </a:spcBef>
              <a:tabLst>
                <a:tab pos="1708150" algn="l"/>
              </a:tabLst>
            </a:pPr>
            <a:endParaRPr lang="en-ZA" sz="160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nvGraphicFramePr>
        <p:xfrm>
          <a:off x="1004888" y="1155700"/>
          <a:ext cx="7264400" cy="2476500"/>
        </p:xfrm>
        <a:graphic>
          <a:graphicData uri="http://schemas.openxmlformats.org/presentationml/2006/ole">
            <mc:AlternateContent xmlns:mc="http://schemas.openxmlformats.org/markup-compatibility/2006">
              <mc:Choice xmlns:v="urn:schemas-microsoft-com:vml" Requires="v">
                <p:oleObj spid="_x0000_s15362" name="Worksheet" r:id="rId4" imgW="6619878" imgH="2486160" progId="Excel.Sheet.12">
                  <p:embed/>
                </p:oleObj>
              </mc:Choice>
              <mc:Fallback>
                <p:oleObj name="Worksheet" r:id="rId4" imgW="6619878" imgH="2486160" progId="Excel.Sheet.12">
                  <p:embed/>
                  <p:pic>
                    <p:nvPicPr>
                      <p:cNvPr id="2" name="Object 1"/>
                      <p:cNvPicPr>
                        <a:picLocks noChangeAspect="1" noChangeArrowheads="1"/>
                      </p:cNvPicPr>
                      <p:nvPr/>
                    </p:nvPicPr>
                    <p:blipFill>
                      <a:blip r:embed="rId5"/>
                      <a:srcRect/>
                      <a:stretch>
                        <a:fillRect/>
                      </a:stretch>
                    </p:blipFill>
                    <p:spPr bwMode="auto">
                      <a:xfrm>
                        <a:off x="1004888" y="1155700"/>
                        <a:ext cx="7264400" cy="2476500"/>
                      </a:xfrm>
                      <a:prstGeom prst="rect">
                        <a:avLst/>
                      </a:prstGeom>
                      <a:noFill/>
                      <a:ln>
                        <a:noFill/>
                      </a:ln>
                    </p:spPr>
                  </p:pic>
                </p:oleObj>
              </mc:Fallback>
            </mc:AlternateContent>
          </a:graphicData>
        </a:graphic>
      </p:graphicFrame>
      <p:sp>
        <p:nvSpPr>
          <p:cNvPr id="9"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3456522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7504"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463550" y="1011171"/>
            <a:ext cx="8186793" cy="4566443"/>
          </a:xfrm>
          <a:prstGeom prst="rect">
            <a:avLst/>
          </a:prstGeom>
        </p:spPr>
        <p:txBody>
          <a:bodyPr wrap="square">
            <a:spAutoFit/>
          </a:bodyPr>
          <a:lstStyle/>
          <a:p>
            <a:pPr marL="266700" indent="-266700" algn="just" defTabSz="914400">
              <a:lnSpc>
                <a:spcPct val="150000"/>
              </a:lnSpc>
              <a:spcBef>
                <a:spcPts val="1200"/>
              </a:spcBef>
              <a:buFont typeface="Wingdings" panose="05000000000000000000" pitchFamily="2" charset="2"/>
              <a:buChar char="q"/>
            </a:pPr>
            <a:r>
              <a:rPr lang="en-US" sz="16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(cont)</a:t>
            </a:r>
            <a:r>
              <a:rPr lang="en-US" sz="1600" kern="0" dirty="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a:t>
            </a:r>
            <a:r>
              <a:rPr lang="en-ZA" sz="1600" kern="0" dirty="0" err="1">
                <a:solidFill>
                  <a:prstClr val="black"/>
                </a:solidFill>
                <a:latin typeface="Arial" panose="020B0604020202020204" pitchFamily="34" charset="0"/>
                <a:ea typeface="Tahoma" panose="020B0604030504040204" pitchFamily="34" charset="0"/>
                <a:cs typeface="Arial" panose="020B0604020202020204" pitchFamily="34" charset="0"/>
              </a:rPr>
              <a:t>ManCo</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 will monitor progress on PERSAL clean up project. This project of aligning PERSAL to HRBP tool was anticipated to be finalised by 30 June 2020. The permanent funded establishment as published in 2019 ENE was reported to be 1,778 against permanent PERSAL establishment of 2,041 resulting in a variance of 263 posts</a:t>
            </a:r>
          </a:p>
          <a:p>
            <a:pPr algn="just" fontAlgn="auto">
              <a:lnSpc>
                <a:spcPct val="150000"/>
              </a:lnSpc>
              <a:spcBef>
                <a:spcPts val="1200"/>
              </a:spcBef>
              <a:spcAft>
                <a:spcPts val="0"/>
              </a:spcAft>
            </a:pP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30 June 2020:</a:t>
            </a:r>
          </a:p>
          <a:p>
            <a:pPr algn="just" fontAlgn="auto">
              <a:lnSpc>
                <a:spcPct val="150000"/>
              </a:lnSpc>
              <a:spcBef>
                <a:spcPts val="1200"/>
              </a:spcBef>
              <a:spcAft>
                <a:spcPts val="0"/>
              </a:spcAft>
              <a:buFont typeface="Wingdings" panose="05000000000000000000" pitchFamily="2" charset="2"/>
              <a:buChar char="q"/>
            </a:pPr>
            <a:endParaRPr lang="en-US" sz="16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fontAlgn="auto">
              <a:lnSpc>
                <a:spcPct val="150000"/>
              </a:lnSpc>
              <a:spcBef>
                <a:spcPts val="1200"/>
              </a:spcBef>
              <a:spcAft>
                <a:spcPts val="0"/>
              </a:spcAft>
              <a:buFont typeface="Wingdings" panose="05000000000000000000" pitchFamily="2" charset="2"/>
              <a:buChar char="q"/>
            </a:pPr>
            <a:endParaRPr lang="en-ZA"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202117410"/>
              </p:ext>
            </p:extLst>
          </p:nvPr>
        </p:nvGraphicFramePr>
        <p:xfrm>
          <a:off x="463550" y="4861623"/>
          <a:ext cx="8146823" cy="1163480"/>
        </p:xfrm>
        <a:graphic>
          <a:graphicData uri="http://schemas.openxmlformats.org/presentationml/2006/ole">
            <mc:AlternateContent xmlns:mc="http://schemas.openxmlformats.org/markup-compatibility/2006">
              <mc:Choice xmlns:v="urn:schemas-microsoft-com:vml" Requires="v">
                <p:oleObj spid="_x0000_s16386" name="Worksheet" r:id="rId4" imgW="12511969" imgH="1043837" progId="Excel.Sheet.12">
                  <p:embed/>
                </p:oleObj>
              </mc:Choice>
              <mc:Fallback>
                <p:oleObj name="Worksheet" r:id="rId4" imgW="12511969" imgH="1043837" progId="Excel.Sheet.12">
                  <p:embed/>
                  <p:pic>
                    <p:nvPicPr>
                      <p:cNvPr id="4" name="Object 3"/>
                      <p:cNvPicPr/>
                      <p:nvPr/>
                    </p:nvPicPr>
                    <p:blipFill>
                      <a:blip r:embed="rId5"/>
                      <a:stretch>
                        <a:fillRect/>
                      </a:stretch>
                    </p:blipFill>
                    <p:spPr>
                      <a:xfrm>
                        <a:off x="463550" y="4861623"/>
                        <a:ext cx="8146823" cy="1163480"/>
                      </a:xfrm>
                      <a:prstGeom prst="rect">
                        <a:avLst/>
                      </a:prstGeom>
                    </p:spPr>
                  </p:pic>
                </p:oleObj>
              </mc:Fallback>
            </mc:AlternateContent>
          </a:graphicData>
        </a:graphic>
      </p:graphicFrame>
      <p:sp>
        <p:nvSpPr>
          <p:cNvPr id="8"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2484588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bwMode="auto">
          <a:xfrm>
            <a:off x="478971" y="1003548"/>
            <a:ext cx="8229600" cy="5290679"/>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a:lnSpc>
                <a:spcPct val="150000"/>
              </a:lnSpc>
              <a:buClrTx/>
              <a:buFont typeface="Wingdings" pitchFamily="2" charset="2"/>
              <a:buChar char="q"/>
            </a:pPr>
            <a:r>
              <a:rPr lang="en-US" sz="1800" b="1"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R337 million (25.27%) against the spending plan of R322 million (24.14%) resulting in R15 million overspending mainly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on item: Cons Supplies and </a:t>
            </a:r>
            <a:r>
              <a:rPr lang="en-ZA" dirty="0" err="1">
                <a:solidFill>
                  <a:prstClr val="black"/>
                </a:solidFill>
                <a:latin typeface="Arial" panose="020B0604020202020204" pitchFamily="34" charset="0"/>
                <a:ea typeface="Tahoma" panose="020B0604030504040204" pitchFamily="34" charset="0"/>
                <a:cs typeface="Arial" panose="020B0604020202020204" pitchFamily="34" charset="0"/>
              </a:rPr>
              <a:t>Inv</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 Medical Supplies as a result of expenditure incurred due to COVID-19 for procurement of PPEs and medical supplies for DCS members and inmates</a:t>
            </a:r>
          </a:p>
          <a:p>
            <a:pPr algn="just">
              <a:lnSpc>
                <a:spcPct val="150000"/>
              </a:lnSpc>
              <a:buClrTx/>
              <a:buFont typeface="Wingdings" pitchFamily="2" charset="2"/>
              <a:buChar char="q"/>
            </a:pP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Transfers and subsidies</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R2,505 million and (544.57%) against the spending plan of R353 thousand (76.74%)  resulting in R2,152 million overspending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as a result of payment of leave gratuity due to service terminations higher than anticipated </a:t>
            </a:r>
          </a:p>
          <a:p>
            <a:pPr algn="just">
              <a:lnSpc>
                <a:spcPct val="150000"/>
              </a:lnSpc>
              <a:buClrTx/>
              <a:buFont typeface="Wingdings" pitchFamily="2" charset="2"/>
              <a:buChar char="q"/>
            </a:pP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R3,317 million (17.22%) against the spending  plan of R49 thousand (0.25%) resulting in R3,268 million overspending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on Machinery and Equipment due to invoice of the previous financial year from the suppliers for finance lease which was paid in 2020/21 financial year</a:t>
            </a:r>
            <a:endParaRPr lang="en-US" sz="18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7"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24083582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3132" y="3641754"/>
            <a:ext cx="8133668" cy="3400931"/>
          </a:xfrm>
          <a:prstGeom prst="rect">
            <a:avLst/>
          </a:prstGeom>
        </p:spPr>
        <p:txBody>
          <a:bodyPr wrap="square">
            <a:spAutoFit/>
          </a:bodyPr>
          <a:lstStyle/>
          <a:p>
            <a:pPr marL="266700" indent="-266700" algn="just" defTabSz="914400">
              <a:lnSpc>
                <a:spcPct val="150000"/>
              </a:lnSpc>
              <a:spcBef>
                <a:spcPts val="1200"/>
              </a:spcBef>
              <a:buFont typeface="Wingdings" panose="05000000000000000000" pitchFamily="2" charset="2"/>
              <a:buChar char="q"/>
            </a:pP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programme Social Reintegration is R242 million (22.50%) against the spending plan of R262 million (24.35%) </a:t>
            </a: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resulting in R20 million under spending as a result of the following</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a:t>
            </a:r>
          </a:p>
          <a:p>
            <a:pPr marL="266700" indent="-266700" algn="just" defTabSz="914400">
              <a:lnSpc>
                <a:spcPct val="150000"/>
              </a:lnSpc>
              <a:spcBef>
                <a:spcPts val="1200"/>
              </a:spcBef>
              <a:buFont typeface="Wingdings" panose="05000000000000000000" pitchFamily="2" charset="2"/>
              <a:buChar char="q"/>
            </a:pPr>
            <a:r>
              <a:rPr lang="en-US" sz="16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a:t>
            </a:r>
            <a:r>
              <a:rPr lang="en-US" sz="1600" b="1" kern="0" dirty="0">
                <a:solidFill>
                  <a:prstClr val="black"/>
                </a:solidFill>
                <a:latin typeface="Arial" panose="020B0604020202020204" pitchFamily="34" charset="0"/>
                <a:ea typeface="Tahoma" panose="020B0604030504040204" pitchFamily="34" charset="0"/>
                <a:cs typeface="Arial" panose="020B0604020202020204" pitchFamily="34" charset="0"/>
              </a:rPr>
              <a:t>Employees: </a:t>
            </a:r>
            <a:r>
              <a:rPr lang="en-US" sz="16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R222 million (22.95%) against the spending plan of R237 million (24.49%) resulting in R15 million underspending was</a:t>
            </a: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 due to vacant funded posts as well as delays of outstanding payments for 2020/21 financial year salary adjustment </a:t>
            </a:r>
          </a:p>
          <a:p>
            <a:pPr marL="266700" indent="-266700" algn="just" defTabSz="914400">
              <a:lnSpc>
                <a:spcPct val="150000"/>
              </a:lnSpc>
              <a:spcBef>
                <a:spcPts val="1200"/>
              </a:spcBef>
              <a:buFont typeface="Wingdings" panose="05000000000000000000" pitchFamily="2" charset="2"/>
              <a:buChar char="q"/>
            </a:pPr>
            <a:endParaRPr lang="en-US"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nvGraphicFramePr>
        <p:xfrm>
          <a:off x="973138" y="1057275"/>
          <a:ext cx="7408862" cy="2433638"/>
        </p:xfrm>
        <a:graphic>
          <a:graphicData uri="http://schemas.openxmlformats.org/presentationml/2006/ole">
            <mc:AlternateContent xmlns:mc="http://schemas.openxmlformats.org/markup-compatibility/2006">
              <mc:Choice xmlns:v="urn:schemas-microsoft-com:vml" Requires="v">
                <p:oleObj spid="_x0000_s17410" name="Worksheet" r:id="rId3" imgW="5772201" imgH="2476440" progId="Excel.Sheet.12">
                  <p:embed/>
                </p:oleObj>
              </mc:Choice>
              <mc:Fallback>
                <p:oleObj name="Worksheet" r:id="rId3" imgW="5772201" imgH="2476440" progId="Excel.Sheet.12">
                  <p:embed/>
                  <p:pic>
                    <p:nvPicPr>
                      <p:cNvPr id="2" name="Object 1"/>
                      <p:cNvPicPr>
                        <a:picLocks noChangeAspect="1" noChangeArrowheads="1"/>
                      </p:cNvPicPr>
                      <p:nvPr/>
                    </p:nvPicPr>
                    <p:blipFill>
                      <a:blip r:embed="rId4"/>
                      <a:srcRect/>
                      <a:stretch>
                        <a:fillRect/>
                      </a:stretch>
                    </p:blipFill>
                    <p:spPr bwMode="auto">
                      <a:xfrm>
                        <a:off x="973138" y="1057275"/>
                        <a:ext cx="7408862" cy="2433638"/>
                      </a:xfrm>
                      <a:prstGeom prst="rect">
                        <a:avLst/>
                      </a:prstGeom>
                      <a:noFill/>
                      <a:ln>
                        <a:noFill/>
                      </a:ln>
                    </p:spPr>
                  </p:pic>
                </p:oleObj>
              </mc:Fallback>
            </mc:AlternateContent>
          </a:graphicData>
        </a:graphic>
      </p:graphicFrame>
      <p:sp>
        <p:nvSpPr>
          <p:cNvPr id="8"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505044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606598" y="3186548"/>
            <a:ext cx="8080203" cy="754053"/>
          </a:xfrm>
          <a:prstGeom prst="rect">
            <a:avLst/>
          </a:prstGeom>
        </p:spPr>
        <p:txBody>
          <a:bodyPr wrap="square">
            <a:spAutoFit/>
          </a:bodyPr>
          <a:lstStyle/>
          <a:p>
            <a:pPr algn="just" defTabSz="914400">
              <a:lnSpc>
                <a:spcPct val="150000"/>
              </a:lnSpc>
              <a:spcBef>
                <a:spcPts val="1200"/>
              </a:spcBef>
            </a:pPr>
            <a:endParaRPr lang="en-ZA" sz="10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266700" indent="-266700" algn="just" defTabSz="914400">
              <a:lnSpc>
                <a:spcPct val="150000"/>
              </a:lnSpc>
              <a:spcBef>
                <a:spcPts val="1200"/>
              </a:spcBef>
              <a:buFont typeface="Wingdings" panose="05000000000000000000" pitchFamily="2" charset="2"/>
              <a:buChar char="q"/>
            </a:pP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Rectangle 4"/>
          <p:cNvSpPr/>
          <p:nvPr/>
        </p:nvSpPr>
        <p:spPr>
          <a:xfrm>
            <a:off x="606598" y="1035215"/>
            <a:ext cx="7697144" cy="3155223"/>
          </a:xfrm>
          <a:prstGeom prst="rect">
            <a:avLst/>
          </a:prstGeom>
        </p:spPr>
        <p:txBody>
          <a:bodyPr wrap="square">
            <a:spAutoFit/>
          </a:bodyPr>
          <a:lstStyle/>
          <a:p>
            <a:pPr marL="266700" indent="-266700" algn="just" defTabSz="914400">
              <a:lnSpc>
                <a:spcPct val="150000"/>
              </a:lnSpc>
              <a:spcBef>
                <a:spcPts val="1200"/>
              </a:spcBef>
              <a:buFont typeface="Wingdings" panose="05000000000000000000" pitchFamily="2" charset="2"/>
              <a:buChar char="q"/>
            </a:pPr>
            <a:r>
              <a:rPr lang="en-US" sz="16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(cont): </a:t>
            </a:r>
            <a:r>
              <a:rPr lang="en-ZA" sz="1600" kern="0" dirty="0">
                <a:solidFill>
                  <a:srgbClr val="000000"/>
                </a:solidFill>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This project of aligning PERSAL to HRBP tool was anticipated to be finalised by 30 June 2020. The permanent funded establishment as published in 2020 ENE was reported to be 1,955 against permanent PERSAL establishment of 2,227 resulting in a variance of 272 posts</a:t>
            </a:r>
          </a:p>
          <a:p>
            <a:pPr marL="266700" indent="-266700" algn="just" defTabSz="914400">
              <a:lnSpc>
                <a:spcPct val="150000"/>
              </a:lnSpc>
              <a:spcBef>
                <a:spcPts val="1200"/>
              </a:spcBef>
              <a:buFont typeface="Wingdings" panose="05000000000000000000" pitchFamily="2" charset="2"/>
              <a:buChar char="q"/>
            </a:pPr>
            <a:r>
              <a:rPr lang="en-ZA" sz="1600" kern="0" dirty="0">
                <a:solidFill>
                  <a:srgbClr val="000000"/>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30 June 2020</a:t>
            </a:r>
          </a:p>
        </p:txBody>
      </p:sp>
      <p:graphicFrame>
        <p:nvGraphicFramePr>
          <p:cNvPr id="12" name="Object 11"/>
          <p:cNvGraphicFramePr>
            <a:graphicFrameLocks noChangeAspect="1"/>
          </p:cNvGraphicFramePr>
          <p:nvPr>
            <p:extLst>
              <p:ext uri="{D42A27DB-BD31-4B8C-83A1-F6EECF244321}">
                <p14:modId xmlns:p14="http://schemas.microsoft.com/office/powerpoint/2010/main" val="3546914067"/>
              </p:ext>
            </p:extLst>
          </p:nvPr>
        </p:nvGraphicFramePr>
        <p:xfrm>
          <a:off x="518168" y="4408715"/>
          <a:ext cx="8197643" cy="1235614"/>
        </p:xfrm>
        <a:graphic>
          <a:graphicData uri="http://schemas.openxmlformats.org/presentationml/2006/ole">
            <mc:AlternateContent xmlns:mc="http://schemas.openxmlformats.org/markup-compatibility/2006">
              <mc:Choice xmlns:v="urn:schemas-microsoft-com:vml" Requires="v">
                <p:oleObj spid="_x0000_s18434" name="Worksheet" r:id="rId3" imgW="12211089" imgH="1266840" progId="Excel.Sheet.12">
                  <p:embed/>
                </p:oleObj>
              </mc:Choice>
              <mc:Fallback>
                <p:oleObj name="Worksheet" r:id="rId3" imgW="12211089" imgH="1266840" progId="Excel.Sheet.12">
                  <p:embed/>
                  <p:pic>
                    <p:nvPicPr>
                      <p:cNvPr id="12" name="Object 11"/>
                      <p:cNvPicPr/>
                      <p:nvPr/>
                    </p:nvPicPr>
                    <p:blipFill>
                      <a:blip r:embed="rId4"/>
                      <a:stretch>
                        <a:fillRect/>
                      </a:stretch>
                    </p:blipFill>
                    <p:spPr>
                      <a:xfrm>
                        <a:off x="518168" y="4408715"/>
                        <a:ext cx="8197643" cy="1235614"/>
                      </a:xfrm>
                      <a:prstGeom prst="rect">
                        <a:avLst/>
                      </a:prstGeom>
                    </p:spPr>
                  </p:pic>
                </p:oleObj>
              </mc:Fallback>
            </mc:AlternateContent>
          </a:graphicData>
        </a:graphic>
      </p:graphicFrame>
      <p:sp>
        <p:nvSpPr>
          <p:cNvPr id="11"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3520425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bwMode="auto">
          <a:xfrm>
            <a:off x="576942" y="1073792"/>
            <a:ext cx="8098971" cy="5539978"/>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a:lnSpc>
                <a:spcPct val="150000"/>
              </a:lnSpc>
              <a:buClrTx/>
              <a:buFont typeface="Wingdings" pitchFamily="2" charset="2"/>
              <a:buChar char="q"/>
            </a:pP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R19 million (17.17%) against the spending plan of R25 million (23.01%) resulting in R6 million underspending on items: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Fleet Services and Travel and Subsistence due to National Lockdown as a result of COVID-19</a:t>
            </a:r>
          </a:p>
          <a:p>
            <a:pPr algn="just">
              <a:lnSpc>
                <a:spcPct val="150000"/>
              </a:lnSpc>
              <a:buClrTx/>
              <a:buFont typeface="Wingdings" pitchFamily="2" charset="2"/>
              <a:buChar char="q"/>
            </a:pP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Transfers</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and subsidies: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R1,628 million (746.79%) against R112 thousand (51.38%) spending plan resulting in R1,516 million overspending as result of payment of leave gratuity due to service terminations that are higher than the anticipated</a:t>
            </a:r>
          </a:p>
          <a:p>
            <a:pPr algn="just">
              <a:lnSpc>
                <a:spcPct val="150000"/>
              </a:lnSpc>
              <a:buClrTx/>
              <a:buFont typeface="Wingdings" pitchFamily="2" charset="2"/>
              <a:buChar char="q"/>
            </a:pP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R309 thousand (16.61%) against the spending plan of R410 thousand (22.04%) resulting in R101 thousand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underspending on other: Machinery and Equipment due to delays in payment for financial lease invoices</a:t>
            </a:r>
          </a:p>
          <a:p>
            <a:pPr algn="just">
              <a:lnSpc>
                <a:spcPct val="150000"/>
              </a:lnSpc>
              <a:buClrTx/>
              <a:buFont typeface="Wingdings" pitchFamily="2" charset="2"/>
              <a:buChar char="q"/>
            </a:pPr>
            <a:endParaRPr lang="en-ZA"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2"/>
          <p:cNvSpPr txBox="1">
            <a:spLocks noChangeArrowheads="1"/>
          </p:cNvSpPr>
          <p:nvPr/>
        </p:nvSpPr>
        <p:spPr bwMode="auto">
          <a:xfrm>
            <a:off x="0" y="0"/>
            <a:ext cx="9143999"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2400" dirty="0">
                <a:solidFill>
                  <a:schemeClr val="bg1"/>
                </a:solidFill>
                <a:latin typeface="Arial Black" panose="020B0A04020102020204" pitchFamily="34" charset="0"/>
              </a:rPr>
              <a:t>B. SUMMARY OF THE NATIONAL STATE OF EXPENDITURE PER PROGRAMME  FOR  THE YEAR TO DATE: 30 JUNE 2020</a:t>
            </a:r>
          </a:p>
        </p:txBody>
      </p:sp>
    </p:spTree>
    <p:extLst>
      <p:ext uri="{BB962C8B-B14F-4D97-AF65-F5344CB8AC3E}">
        <p14:creationId xmlns:p14="http://schemas.microsoft.com/office/powerpoint/2010/main" val="824849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58004"/>
            <a:ext cx="9144000" cy="872547"/>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sz="2100" dirty="0">
                <a:solidFill>
                  <a:schemeClr val="bg1"/>
                </a:solidFill>
                <a:latin typeface="Arial Black" panose="020B0A04020102020204" pitchFamily="34" charset="0"/>
                <a:ea typeface="Tahoma" panose="020B0604030504040204" pitchFamily="34" charset="0"/>
                <a:cs typeface="Arial" panose="020B0604020202020204" pitchFamily="34" charset="0"/>
              </a:rPr>
              <a:t>C. SUMMARY OF THE NATIONAL STATE OF EXPENDITURE PER ECONOMIC CLASSIFICATION FOR THE YEAR TO DATE: </a:t>
            </a:r>
            <a:br>
              <a:rPr lang="en-US" sz="2100" dirty="0">
                <a:solidFill>
                  <a:schemeClr val="bg1"/>
                </a:solidFill>
                <a:latin typeface="Arial Black" panose="020B0A04020102020204" pitchFamily="34" charset="0"/>
                <a:ea typeface="Tahoma" panose="020B0604030504040204" pitchFamily="34" charset="0"/>
                <a:cs typeface="Arial" panose="020B0604020202020204" pitchFamily="34" charset="0"/>
              </a:rPr>
            </a:br>
            <a:r>
              <a:rPr lang="en-ZA" sz="2100" kern="0" dirty="0">
                <a:solidFill>
                  <a:schemeClr val="bg1"/>
                </a:solidFill>
                <a:latin typeface="Arial Black" panose="020B0A04020102020204" pitchFamily="34" charset="0"/>
                <a:ea typeface="Tahoma" panose="020B0604030504040204" pitchFamily="34" charset="0"/>
                <a:cs typeface="Arial" panose="020B0604020202020204" pitchFamily="34" charset="0"/>
              </a:rPr>
              <a:t>30 JUNE 2020</a:t>
            </a:r>
          </a:p>
        </p:txBody>
      </p:sp>
      <p:graphicFrame>
        <p:nvGraphicFramePr>
          <p:cNvPr id="3" name="Object 2"/>
          <p:cNvGraphicFramePr>
            <a:graphicFrameLocks noChangeAspect="1"/>
          </p:cNvGraphicFramePr>
          <p:nvPr/>
        </p:nvGraphicFramePr>
        <p:xfrm>
          <a:off x="671513" y="1570038"/>
          <a:ext cx="7664450" cy="3776662"/>
        </p:xfrm>
        <a:graphic>
          <a:graphicData uri="http://schemas.openxmlformats.org/presentationml/2006/ole">
            <mc:AlternateContent xmlns:mc="http://schemas.openxmlformats.org/markup-compatibility/2006">
              <mc:Choice xmlns:v="urn:schemas-microsoft-com:vml" Requires="v">
                <p:oleObj spid="_x0000_s19458" name="Worksheet" r:id="rId3" imgW="8839290" imgH="2609820" progId="Excel.Sheet.12">
                  <p:embed/>
                </p:oleObj>
              </mc:Choice>
              <mc:Fallback>
                <p:oleObj name="Worksheet" r:id="rId3" imgW="8839290" imgH="2609820" progId="Excel.Sheet.12">
                  <p:embed/>
                  <p:pic>
                    <p:nvPicPr>
                      <p:cNvPr id="3" name="Object 2"/>
                      <p:cNvPicPr/>
                      <p:nvPr/>
                    </p:nvPicPr>
                    <p:blipFill>
                      <a:blip r:embed="rId4"/>
                      <a:stretch>
                        <a:fillRect/>
                      </a:stretch>
                    </p:blipFill>
                    <p:spPr>
                      <a:xfrm>
                        <a:off x="671513" y="1570038"/>
                        <a:ext cx="7664450" cy="3776662"/>
                      </a:xfrm>
                      <a:prstGeom prst="rect">
                        <a:avLst/>
                      </a:prstGeom>
                    </p:spPr>
                  </p:pic>
                </p:oleObj>
              </mc:Fallback>
            </mc:AlternateContent>
          </a:graphicData>
        </a:graphic>
      </p:graphicFrame>
    </p:spTree>
    <p:extLst>
      <p:ext uri="{BB962C8B-B14F-4D97-AF65-F5344CB8AC3E}">
        <p14:creationId xmlns:p14="http://schemas.microsoft.com/office/powerpoint/2010/main" val="895872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593585"/>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243013"/>
            <a:ext cx="8418513"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0" y="55372"/>
            <a:ext cx="9144000" cy="872547"/>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sz="2100" dirty="0">
                <a:solidFill>
                  <a:schemeClr val="bg1"/>
                </a:solidFill>
                <a:latin typeface="Arial Black" panose="020B0A04020102020204" pitchFamily="34" charset="0"/>
                <a:ea typeface="Tahoma" panose="020B0604030504040204" pitchFamily="34" charset="0"/>
                <a:cs typeface="Arial" panose="020B0604020202020204" pitchFamily="34" charset="0"/>
              </a:rPr>
              <a:t>C. SUMMARY OF THE NATIONAL STATE OF EXPENDITURE PER ECONOMIC CLASSIFICATION FOR THE YEAR TO DATE: </a:t>
            </a:r>
            <a:br>
              <a:rPr lang="en-US" sz="2100" dirty="0">
                <a:solidFill>
                  <a:schemeClr val="bg1"/>
                </a:solidFill>
                <a:latin typeface="Arial Black" panose="020B0A04020102020204" pitchFamily="34" charset="0"/>
                <a:ea typeface="Tahoma" panose="020B0604030504040204" pitchFamily="34" charset="0"/>
                <a:cs typeface="Arial" panose="020B0604020202020204" pitchFamily="34" charset="0"/>
              </a:rPr>
            </a:br>
            <a:r>
              <a:rPr lang="en-ZA" sz="2100" kern="0" dirty="0">
                <a:solidFill>
                  <a:schemeClr val="bg1"/>
                </a:solidFill>
                <a:latin typeface="Arial Black" panose="020B0A04020102020204" pitchFamily="34" charset="0"/>
                <a:ea typeface="Tahoma" panose="020B0604030504040204" pitchFamily="34" charset="0"/>
                <a:cs typeface="Arial" panose="020B0604020202020204" pitchFamily="34" charset="0"/>
              </a:rPr>
              <a:t>30 JUNE 2020</a:t>
            </a:r>
          </a:p>
        </p:txBody>
      </p:sp>
    </p:spTree>
    <p:extLst>
      <p:ext uri="{BB962C8B-B14F-4D97-AF65-F5344CB8AC3E}">
        <p14:creationId xmlns:p14="http://schemas.microsoft.com/office/powerpoint/2010/main" val="227938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flipV="1">
            <a:off x="0" y="-1066800"/>
            <a:ext cx="9448800" cy="1066800"/>
          </a:xfrm>
          <a:prstGeom prst="rect">
            <a:avLst/>
          </a:prstGeom>
          <a:noFill/>
          <a:ln w="9525">
            <a:noFill/>
            <a:miter lim="800000"/>
            <a:headEnd/>
            <a:tailEnd/>
          </a:ln>
        </p:spPr>
        <p:txBody>
          <a:bodyPr wrap="square" anchor="ctr">
            <a:spAutoFit/>
          </a:bodyPr>
          <a:lstStyle/>
          <a:p>
            <a:endParaRPr lang="en-ZA" dirty="0">
              <a:solidFill>
                <a:srgbClr val="000000"/>
              </a:solidFill>
              <a:latin typeface="Calibri" pitchFamily="34" charset="0"/>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ZA" dirty="0">
              <a:solidFill>
                <a:srgbClr val="000000"/>
              </a:solidFill>
              <a:latin typeface="Calibri" pitchFamily="34" charset="0"/>
            </a:endParaRPr>
          </a:p>
        </p:txBody>
      </p:sp>
      <p:sp>
        <p:nvSpPr>
          <p:cNvPr id="1741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ZA" dirty="0">
              <a:solidFill>
                <a:srgbClr val="000000"/>
              </a:solidFill>
              <a:latin typeface="Calibri" pitchFamily="34" charset="0"/>
            </a:endParaRPr>
          </a:p>
        </p:txBody>
      </p:sp>
      <p:sp>
        <p:nvSpPr>
          <p:cNvPr id="1741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ZA" dirty="0">
              <a:solidFill>
                <a:srgbClr val="000000"/>
              </a:solidFill>
              <a:latin typeface="Calibri" pitchFamily="34" charset="0"/>
            </a:endParaRPr>
          </a:p>
        </p:txBody>
      </p:sp>
      <p:sp>
        <p:nvSpPr>
          <p:cNvPr id="3" name="Title 2"/>
          <p:cNvSpPr>
            <a:spLocks noGrp="1"/>
          </p:cNvSpPr>
          <p:nvPr>
            <p:ph type="title"/>
          </p:nvPr>
        </p:nvSpPr>
        <p:spPr>
          <a:xfrm>
            <a:off x="1" y="0"/>
            <a:ext cx="9173368" cy="884621"/>
          </a:xfrm>
        </p:spPr>
        <p:txBody>
          <a:bodyPr anchor="ctr"/>
          <a:lstStyle/>
          <a:p>
            <a:pPr algn="ctr"/>
            <a:r>
              <a:rPr lang="en-ZA" sz="3000" kern="1200" dirty="0">
                <a:solidFill>
                  <a:schemeClr val="bg1"/>
                </a:solidFill>
                <a:latin typeface="Arial Black" panose="020B0A04020102020204" pitchFamily="34" charset="0"/>
              </a:rPr>
              <a:t>OVERALL QUARTER ONE PERFORMANCE</a:t>
            </a:r>
          </a:p>
        </p:txBody>
      </p:sp>
      <p:graphicFrame>
        <p:nvGraphicFramePr>
          <p:cNvPr id="12" name="Chart 11">
            <a:extLst>
              <a:ext uri="{FF2B5EF4-FFF2-40B4-BE49-F238E27FC236}">
                <a16:creationId xmlns:a16="http://schemas.microsoft.com/office/drawing/2014/main" id="{A588E6B5-E64E-44BD-8B79-7139C7F48D72}"/>
              </a:ext>
            </a:extLst>
          </p:cNvPr>
          <p:cNvGraphicFramePr/>
          <p:nvPr/>
        </p:nvGraphicFramePr>
        <p:xfrm>
          <a:off x="494450" y="1338120"/>
          <a:ext cx="4333574" cy="33207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55D608F3-86A6-4ECA-B862-1F80DDAD931B}"/>
              </a:ext>
            </a:extLst>
          </p:cNvPr>
          <p:cNvGraphicFramePr/>
          <p:nvPr/>
        </p:nvGraphicFramePr>
        <p:xfrm>
          <a:off x="4512979" y="1327477"/>
          <a:ext cx="4334400" cy="331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a:extLst>
              <a:ext uri="{FF2B5EF4-FFF2-40B4-BE49-F238E27FC236}">
                <a16:creationId xmlns:a16="http://schemas.microsoft.com/office/drawing/2014/main" id="{D645AEF9-6E0C-474A-ADDB-F973C4AEC556}"/>
              </a:ext>
            </a:extLst>
          </p:cNvPr>
          <p:cNvGraphicFramePr>
            <a:graphicFrameLocks noGrp="1"/>
          </p:cNvGraphicFramePr>
          <p:nvPr/>
        </p:nvGraphicFramePr>
        <p:xfrm>
          <a:off x="299982" y="4794356"/>
          <a:ext cx="8601628" cy="489498"/>
        </p:xfrm>
        <a:graphic>
          <a:graphicData uri="http://schemas.openxmlformats.org/drawingml/2006/table">
            <a:tbl>
              <a:tblPr firstRow="1" bandRow="1"/>
              <a:tblGrid>
                <a:gridCol w="2150407">
                  <a:extLst>
                    <a:ext uri="{9D8B030D-6E8A-4147-A177-3AD203B41FA5}">
                      <a16:colId xmlns:a16="http://schemas.microsoft.com/office/drawing/2014/main" val="745848595"/>
                    </a:ext>
                  </a:extLst>
                </a:gridCol>
                <a:gridCol w="2150407">
                  <a:extLst>
                    <a:ext uri="{9D8B030D-6E8A-4147-A177-3AD203B41FA5}">
                      <a16:colId xmlns:a16="http://schemas.microsoft.com/office/drawing/2014/main" val="1908089848"/>
                    </a:ext>
                  </a:extLst>
                </a:gridCol>
                <a:gridCol w="2150407">
                  <a:extLst>
                    <a:ext uri="{9D8B030D-6E8A-4147-A177-3AD203B41FA5}">
                      <a16:colId xmlns:a16="http://schemas.microsoft.com/office/drawing/2014/main" val="484461584"/>
                    </a:ext>
                  </a:extLst>
                </a:gridCol>
                <a:gridCol w="2150407">
                  <a:extLst>
                    <a:ext uri="{9D8B030D-6E8A-4147-A177-3AD203B41FA5}">
                      <a16:colId xmlns:a16="http://schemas.microsoft.com/office/drawing/2014/main" val="20003"/>
                    </a:ext>
                  </a:extLst>
                </a:gridCol>
              </a:tblGrid>
              <a:tr h="489498">
                <a:tc>
                  <a:txBody>
                    <a:bodyPr/>
                    <a:lstStyle>
                      <a:lvl1pPr marL="0" algn="l" defTabSz="914331" rtl="0" eaLnBrk="1" latinLnBrk="0" hangingPunct="1">
                        <a:defRPr sz="1800" b="1" kern="1200">
                          <a:solidFill>
                            <a:schemeClr val="lt1"/>
                          </a:solidFill>
                          <a:latin typeface="Calibri Light"/>
                          <a:ea typeface=""/>
                          <a:cs typeface=""/>
                        </a:defRPr>
                      </a:lvl1pPr>
                      <a:lvl2pPr marL="457165" algn="l" defTabSz="914331" rtl="0" eaLnBrk="1" latinLnBrk="0" hangingPunct="1">
                        <a:defRPr sz="1800" b="1" kern="1200">
                          <a:solidFill>
                            <a:schemeClr val="lt1"/>
                          </a:solidFill>
                          <a:latin typeface="Calibri Light"/>
                          <a:ea typeface=""/>
                          <a:cs typeface=""/>
                        </a:defRPr>
                      </a:lvl2pPr>
                      <a:lvl3pPr marL="914331" algn="l" defTabSz="914331" rtl="0" eaLnBrk="1" latinLnBrk="0" hangingPunct="1">
                        <a:defRPr sz="1800" b="1" kern="1200">
                          <a:solidFill>
                            <a:schemeClr val="lt1"/>
                          </a:solidFill>
                          <a:latin typeface="Calibri Light"/>
                          <a:ea typeface=""/>
                          <a:cs typeface=""/>
                        </a:defRPr>
                      </a:lvl3pPr>
                      <a:lvl4pPr marL="1371495" algn="l" defTabSz="914331" rtl="0" eaLnBrk="1" latinLnBrk="0" hangingPunct="1">
                        <a:defRPr sz="1800" b="1" kern="1200">
                          <a:solidFill>
                            <a:schemeClr val="lt1"/>
                          </a:solidFill>
                          <a:latin typeface="Calibri Light"/>
                          <a:ea typeface=""/>
                          <a:cs typeface=""/>
                        </a:defRPr>
                      </a:lvl4pPr>
                      <a:lvl5pPr marL="1828660" algn="l" defTabSz="914331" rtl="0" eaLnBrk="1" latinLnBrk="0" hangingPunct="1">
                        <a:defRPr sz="1800" b="1" kern="1200">
                          <a:solidFill>
                            <a:schemeClr val="lt1"/>
                          </a:solidFill>
                          <a:latin typeface="Calibri Light"/>
                          <a:ea typeface=""/>
                          <a:cs typeface=""/>
                        </a:defRPr>
                      </a:lvl5pPr>
                      <a:lvl6pPr marL="2285826" algn="l" defTabSz="914331" rtl="0" eaLnBrk="1" latinLnBrk="0" hangingPunct="1">
                        <a:defRPr sz="1800" b="1" kern="1200">
                          <a:solidFill>
                            <a:schemeClr val="lt1"/>
                          </a:solidFill>
                          <a:latin typeface="Calibri Light"/>
                          <a:ea typeface=""/>
                          <a:cs typeface=""/>
                        </a:defRPr>
                      </a:lvl6pPr>
                      <a:lvl7pPr marL="2742990" algn="l" defTabSz="914331" rtl="0" eaLnBrk="1" latinLnBrk="0" hangingPunct="1">
                        <a:defRPr sz="1800" b="1" kern="1200">
                          <a:solidFill>
                            <a:schemeClr val="lt1"/>
                          </a:solidFill>
                          <a:latin typeface="Calibri Light"/>
                          <a:ea typeface=""/>
                          <a:cs typeface=""/>
                        </a:defRPr>
                      </a:lvl7pPr>
                      <a:lvl8pPr marL="3200156" algn="l" defTabSz="914331" rtl="0" eaLnBrk="1" latinLnBrk="0" hangingPunct="1">
                        <a:defRPr sz="1800" b="1" kern="1200">
                          <a:solidFill>
                            <a:schemeClr val="lt1"/>
                          </a:solidFill>
                          <a:latin typeface="Calibri Light"/>
                          <a:ea typeface=""/>
                          <a:cs typeface=""/>
                        </a:defRPr>
                      </a:lvl8pPr>
                      <a:lvl9pPr marL="3657321" algn="l" defTabSz="914331" rtl="0" eaLnBrk="1" latinLnBrk="0" hangingPunct="1">
                        <a:defRPr sz="1800" b="1" kern="1200">
                          <a:solidFill>
                            <a:schemeClr val="lt1"/>
                          </a:solidFill>
                          <a:latin typeface="Calibri Light"/>
                          <a:ea typeface=""/>
                          <a:cs typeface=""/>
                        </a:defRPr>
                      </a:lvl9pPr>
                    </a:lstStyle>
                    <a:p>
                      <a:pPr algn="ctr"/>
                      <a:r>
                        <a:rPr lang="en-US" sz="2000" dirty="0">
                          <a:solidFill>
                            <a:schemeClr val="bg1"/>
                          </a:solidFill>
                        </a:rPr>
                        <a:t>Targets Q1</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8246"/>
                    </a:solidFill>
                  </a:tcPr>
                </a:tc>
                <a:tc>
                  <a:txBody>
                    <a:bodyPr/>
                    <a:lstStyle>
                      <a:lvl1pPr marL="0" algn="l" defTabSz="914331" rtl="0" eaLnBrk="1" latinLnBrk="0" hangingPunct="1">
                        <a:defRPr sz="1800" b="1" kern="1200">
                          <a:solidFill>
                            <a:schemeClr val="lt1"/>
                          </a:solidFill>
                          <a:latin typeface="Calibri Light"/>
                          <a:ea typeface=""/>
                          <a:cs typeface=""/>
                        </a:defRPr>
                      </a:lvl1pPr>
                      <a:lvl2pPr marL="457165" algn="l" defTabSz="914331" rtl="0" eaLnBrk="1" latinLnBrk="0" hangingPunct="1">
                        <a:defRPr sz="1800" b="1" kern="1200">
                          <a:solidFill>
                            <a:schemeClr val="lt1"/>
                          </a:solidFill>
                          <a:latin typeface="Calibri Light"/>
                          <a:ea typeface=""/>
                          <a:cs typeface=""/>
                        </a:defRPr>
                      </a:lvl2pPr>
                      <a:lvl3pPr marL="914331" algn="l" defTabSz="914331" rtl="0" eaLnBrk="1" latinLnBrk="0" hangingPunct="1">
                        <a:defRPr sz="1800" b="1" kern="1200">
                          <a:solidFill>
                            <a:schemeClr val="lt1"/>
                          </a:solidFill>
                          <a:latin typeface="Calibri Light"/>
                          <a:ea typeface=""/>
                          <a:cs typeface=""/>
                        </a:defRPr>
                      </a:lvl3pPr>
                      <a:lvl4pPr marL="1371495" algn="l" defTabSz="914331" rtl="0" eaLnBrk="1" latinLnBrk="0" hangingPunct="1">
                        <a:defRPr sz="1800" b="1" kern="1200">
                          <a:solidFill>
                            <a:schemeClr val="lt1"/>
                          </a:solidFill>
                          <a:latin typeface="Calibri Light"/>
                          <a:ea typeface=""/>
                          <a:cs typeface=""/>
                        </a:defRPr>
                      </a:lvl4pPr>
                      <a:lvl5pPr marL="1828660" algn="l" defTabSz="914331" rtl="0" eaLnBrk="1" latinLnBrk="0" hangingPunct="1">
                        <a:defRPr sz="1800" b="1" kern="1200">
                          <a:solidFill>
                            <a:schemeClr val="lt1"/>
                          </a:solidFill>
                          <a:latin typeface="Calibri Light"/>
                          <a:ea typeface=""/>
                          <a:cs typeface=""/>
                        </a:defRPr>
                      </a:lvl5pPr>
                      <a:lvl6pPr marL="2285826" algn="l" defTabSz="914331" rtl="0" eaLnBrk="1" latinLnBrk="0" hangingPunct="1">
                        <a:defRPr sz="1800" b="1" kern="1200">
                          <a:solidFill>
                            <a:schemeClr val="lt1"/>
                          </a:solidFill>
                          <a:latin typeface="Calibri Light"/>
                          <a:ea typeface=""/>
                          <a:cs typeface=""/>
                        </a:defRPr>
                      </a:lvl6pPr>
                      <a:lvl7pPr marL="2742990" algn="l" defTabSz="914331" rtl="0" eaLnBrk="1" latinLnBrk="0" hangingPunct="1">
                        <a:defRPr sz="1800" b="1" kern="1200">
                          <a:solidFill>
                            <a:schemeClr val="lt1"/>
                          </a:solidFill>
                          <a:latin typeface="Calibri Light"/>
                          <a:ea typeface=""/>
                          <a:cs typeface=""/>
                        </a:defRPr>
                      </a:lvl7pPr>
                      <a:lvl8pPr marL="3200156" algn="l" defTabSz="914331" rtl="0" eaLnBrk="1" latinLnBrk="0" hangingPunct="1">
                        <a:defRPr sz="1800" b="1" kern="1200">
                          <a:solidFill>
                            <a:schemeClr val="lt1"/>
                          </a:solidFill>
                          <a:latin typeface="Calibri Light"/>
                          <a:ea typeface=""/>
                          <a:cs typeface=""/>
                        </a:defRPr>
                      </a:lvl8pPr>
                      <a:lvl9pPr marL="3657321" algn="l" defTabSz="914331" rtl="0" eaLnBrk="1" latinLnBrk="0" hangingPunct="1">
                        <a:defRPr sz="1800" b="1" kern="1200">
                          <a:solidFill>
                            <a:schemeClr val="lt1"/>
                          </a:solidFill>
                          <a:latin typeface="Calibri Light"/>
                          <a:ea typeface=""/>
                          <a:cs typeface=""/>
                        </a:defRPr>
                      </a:lvl9pPr>
                    </a:lstStyle>
                    <a:p>
                      <a:pPr algn="ctr"/>
                      <a:r>
                        <a:rPr lang="en-US" sz="2000" dirty="0">
                          <a:solidFill>
                            <a:schemeClr val="bg1"/>
                          </a:solidFill>
                        </a:rPr>
                        <a:t>Achieved</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6600"/>
                    </a:solidFill>
                  </a:tcPr>
                </a:tc>
                <a:tc>
                  <a:txBody>
                    <a:bodyPr/>
                    <a:lstStyle>
                      <a:lvl1pPr marL="0" algn="l" defTabSz="914331" rtl="0" eaLnBrk="1" latinLnBrk="0" hangingPunct="1">
                        <a:defRPr sz="1800" b="1" kern="1200">
                          <a:solidFill>
                            <a:schemeClr val="lt1"/>
                          </a:solidFill>
                          <a:latin typeface="Calibri Light"/>
                          <a:ea typeface=""/>
                          <a:cs typeface=""/>
                        </a:defRPr>
                      </a:lvl1pPr>
                      <a:lvl2pPr marL="457165" algn="l" defTabSz="914331" rtl="0" eaLnBrk="1" latinLnBrk="0" hangingPunct="1">
                        <a:defRPr sz="1800" b="1" kern="1200">
                          <a:solidFill>
                            <a:schemeClr val="lt1"/>
                          </a:solidFill>
                          <a:latin typeface="Calibri Light"/>
                          <a:ea typeface=""/>
                          <a:cs typeface=""/>
                        </a:defRPr>
                      </a:lvl2pPr>
                      <a:lvl3pPr marL="914331" algn="l" defTabSz="914331" rtl="0" eaLnBrk="1" latinLnBrk="0" hangingPunct="1">
                        <a:defRPr sz="1800" b="1" kern="1200">
                          <a:solidFill>
                            <a:schemeClr val="lt1"/>
                          </a:solidFill>
                          <a:latin typeface="Calibri Light"/>
                          <a:ea typeface=""/>
                          <a:cs typeface=""/>
                        </a:defRPr>
                      </a:lvl3pPr>
                      <a:lvl4pPr marL="1371495" algn="l" defTabSz="914331" rtl="0" eaLnBrk="1" latinLnBrk="0" hangingPunct="1">
                        <a:defRPr sz="1800" b="1" kern="1200">
                          <a:solidFill>
                            <a:schemeClr val="lt1"/>
                          </a:solidFill>
                          <a:latin typeface="Calibri Light"/>
                          <a:ea typeface=""/>
                          <a:cs typeface=""/>
                        </a:defRPr>
                      </a:lvl4pPr>
                      <a:lvl5pPr marL="1828660" algn="l" defTabSz="914331" rtl="0" eaLnBrk="1" latinLnBrk="0" hangingPunct="1">
                        <a:defRPr sz="1800" b="1" kern="1200">
                          <a:solidFill>
                            <a:schemeClr val="lt1"/>
                          </a:solidFill>
                          <a:latin typeface="Calibri Light"/>
                          <a:ea typeface=""/>
                          <a:cs typeface=""/>
                        </a:defRPr>
                      </a:lvl5pPr>
                      <a:lvl6pPr marL="2285826" algn="l" defTabSz="914331" rtl="0" eaLnBrk="1" latinLnBrk="0" hangingPunct="1">
                        <a:defRPr sz="1800" b="1" kern="1200">
                          <a:solidFill>
                            <a:schemeClr val="lt1"/>
                          </a:solidFill>
                          <a:latin typeface="Calibri Light"/>
                          <a:ea typeface=""/>
                          <a:cs typeface=""/>
                        </a:defRPr>
                      </a:lvl6pPr>
                      <a:lvl7pPr marL="2742990" algn="l" defTabSz="914331" rtl="0" eaLnBrk="1" latinLnBrk="0" hangingPunct="1">
                        <a:defRPr sz="1800" b="1" kern="1200">
                          <a:solidFill>
                            <a:schemeClr val="lt1"/>
                          </a:solidFill>
                          <a:latin typeface="Calibri Light"/>
                          <a:ea typeface=""/>
                          <a:cs typeface=""/>
                        </a:defRPr>
                      </a:lvl7pPr>
                      <a:lvl8pPr marL="3200156" algn="l" defTabSz="914331" rtl="0" eaLnBrk="1" latinLnBrk="0" hangingPunct="1">
                        <a:defRPr sz="1800" b="1" kern="1200">
                          <a:solidFill>
                            <a:schemeClr val="lt1"/>
                          </a:solidFill>
                          <a:latin typeface="Calibri Light"/>
                          <a:ea typeface=""/>
                          <a:cs typeface=""/>
                        </a:defRPr>
                      </a:lvl8pPr>
                      <a:lvl9pPr marL="3657321" algn="l" defTabSz="914331" rtl="0" eaLnBrk="1" latinLnBrk="0" hangingPunct="1">
                        <a:defRPr sz="1800" b="1" kern="1200">
                          <a:solidFill>
                            <a:schemeClr val="lt1"/>
                          </a:solidFill>
                          <a:latin typeface="Calibri Light"/>
                          <a:ea typeface=""/>
                          <a:cs typeface=""/>
                        </a:defRPr>
                      </a:lvl9pPr>
                    </a:lstStyle>
                    <a:p>
                      <a:pPr algn="ctr"/>
                      <a:r>
                        <a:rPr lang="en-US" sz="2000" dirty="0">
                          <a:solidFill>
                            <a:schemeClr val="bg1"/>
                          </a:solidFill>
                        </a:rPr>
                        <a:t>Not Achieved</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2121"/>
                    </a:solidFill>
                  </a:tcPr>
                </a:tc>
                <a:tc>
                  <a:txBody>
                    <a:bodyPr/>
                    <a:lstStyle/>
                    <a:p>
                      <a:pPr algn="ctr"/>
                      <a:r>
                        <a:rPr lang="en-US" sz="2000" b="1" kern="1200" dirty="0">
                          <a:solidFill>
                            <a:schemeClr val="lt1"/>
                          </a:solidFill>
                          <a:latin typeface="Calibri Light"/>
                          <a:ea typeface=""/>
                          <a:cs typeface=""/>
                        </a:rPr>
                        <a:t>Measured annually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837030630"/>
                  </a:ext>
                </a:extLst>
              </a:tr>
            </a:tbl>
          </a:graphicData>
        </a:graphic>
      </p:graphicFrame>
      <p:sp>
        <p:nvSpPr>
          <p:cNvPr id="15" name="Rectangle: Rounded Corners 6">
            <a:extLst>
              <a:ext uri="{FF2B5EF4-FFF2-40B4-BE49-F238E27FC236}">
                <a16:creationId xmlns:a16="http://schemas.microsoft.com/office/drawing/2014/main" id="{93D12E3F-D9F7-482B-AD33-2CACF8070BE5}"/>
              </a:ext>
            </a:extLst>
          </p:cNvPr>
          <p:cNvSpPr/>
          <p:nvPr/>
        </p:nvSpPr>
        <p:spPr>
          <a:xfrm>
            <a:off x="270694" y="5616523"/>
            <a:ext cx="2165738" cy="633046"/>
          </a:xfrm>
          <a:prstGeom prst="roundRect">
            <a:avLst>
              <a:gd name="adj" fmla="val 8334"/>
            </a:avLst>
          </a:prstGeom>
          <a:solidFill>
            <a:srgbClr val="FF8246">
              <a:lumMod val="60000"/>
              <a:lumOff val="40000"/>
            </a:srgbClr>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algn="ctr" defTabSz="914400" fontAlgn="auto">
              <a:spcBef>
                <a:spcPts val="0"/>
              </a:spcBef>
              <a:spcAft>
                <a:spcPts val="0"/>
              </a:spcAft>
              <a:defRPr/>
            </a:pPr>
            <a:r>
              <a:rPr lang="en-US" kern="0" dirty="0">
                <a:solidFill>
                  <a:prstClr val="white"/>
                </a:solidFill>
                <a:latin typeface="Calibri Light"/>
              </a:rPr>
              <a:t>31</a:t>
            </a:r>
          </a:p>
        </p:txBody>
      </p:sp>
      <p:sp>
        <p:nvSpPr>
          <p:cNvPr id="16" name="Oval 15">
            <a:extLst>
              <a:ext uri="{FF2B5EF4-FFF2-40B4-BE49-F238E27FC236}">
                <a16:creationId xmlns:a16="http://schemas.microsoft.com/office/drawing/2014/main" id="{B500E9D7-EF47-4F4C-B406-697BC1AB45E2}"/>
              </a:ext>
            </a:extLst>
          </p:cNvPr>
          <p:cNvSpPr/>
          <p:nvPr/>
        </p:nvSpPr>
        <p:spPr>
          <a:xfrm>
            <a:off x="2135649" y="5805557"/>
            <a:ext cx="254977" cy="254977"/>
          </a:xfrm>
          <a:prstGeom prst="ellipse">
            <a:avLst/>
          </a:prstGeom>
          <a:solidFill>
            <a:srgbClr val="FF8246"/>
          </a:solidFill>
          <a:ln w="12700" cap="flat" cmpd="sng" algn="ctr">
            <a:solidFill>
              <a:sysClr val="window" lastClr="FFFFFF"/>
            </a:solidFill>
            <a:prstDash val="solid"/>
            <a:miter lim="800000"/>
          </a:ln>
          <a:effectLst>
            <a:outerShdw blurRad="50800" dist="38100" dir="5400000" algn="t" rotWithShape="0">
              <a:prstClr val="black">
                <a:alpha val="20000"/>
              </a:prstClr>
            </a:outerShdw>
          </a:effectLst>
        </p:spPr>
        <p:txBody>
          <a:bodyPr rtlCol="0" anchor="ctr"/>
          <a:lstStyle/>
          <a:p>
            <a:pPr algn="ctr" defTabSz="914400" fontAlgn="auto">
              <a:spcBef>
                <a:spcPts val="0"/>
              </a:spcBef>
              <a:spcAft>
                <a:spcPts val="0"/>
              </a:spcAft>
              <a:defRPr/>
            </a:pPr>
            <a:endParaRPr lang="en-US" kern="0">
              <a:solidFill>
                <a:prstClr val="white"/>
              </a:solidFill>
              <a:latin typeface="Calibri Light"/>
            </a:endParaRPr>
          </a:p>
        </p:txBody>
      </p:sp>
      <p:sp>
        <p:nvSpPr>
          <p:cNvPr id="17" name="Rectangle: Rounded Corners 24">
            <a:extLst>
              <a:ext uri="{FF2B5EF4-FFF2-40B4-BE49-F238E27FC236}">
                <a16:creationId xmlns:a16="http://schemas.microsoft.com/office/drawing/2014/main" id="{53E856CF-87EB-4249-B119-6BA20BE42D7B}"/>
              </a:ext>
            </a:extLst>
          </p:cNvPr>
          <p:cNvSpPr/>
          <p:nvPr/>
        </p:nvSpPr>
        <p:spPr>
          <a:xfrm>
            <a:off x="2467821" y="5620921"/>
            <a:ext cx="2130382" cy="633046"/>
          </a:xfrm>
          <a:prstGeom prst="roundRect">
            <a:avLst>
              <a:gd name="adj" fmla="val 8334"/>
            </a:avLst>
          </a:prstGeom>
          <a:solidFill>
            <a:srgbClr val="336600"/>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algn="ctr" defTabSz="914400" fontAlgn="auto">
              <a:spcBef>
                <a:spcPts val="0"/>
              </a:spcBef>
              <a:spcAft>
                <a:spcPts val="0"/>
              </a:spcAft>
              <a:defRPr/>
            </a:pPr>
            <a:r>
              <a:rPr lang="en-US" kern="0" dirty="0">
                <a:solidFill>
                  <a:prstClr val="white"/>
                </a:solidFill>
                <a:latin typeface="Calibri Light"/>
              </a:rPr>
              <a:t>17</a:t>
            </a:r>
          </a:p>
        </p:txBody>
      </p:sp>
      <p:sp>
        <p:nvSpPr>
          <p:cNvPr id="18" name="Oval 17">
            <a:extLst>
              <a:ext uri="{FF2B5EF4-FFF2-40B4-BE49-F238E27FC236}">
                <a16:creationId xmlns:a16="http://schemas.microsoft.com/office/drawing/2014/main" id="{8EDC9956-C042-480B-82FE-0CC04D204D40}"/>
              </a:ext>
            </a:extLst>
          </p:cNvPr>
          <p:cNvSpPr/>
          <p:nvPr/>
        </p:nvSpPr>
        <p:spPr>
          <a:xfrm>
            <a:off x="4343991" y="5809955"/>
            <a:ext cx="254977" cy="254977"/>
          </a:xfrm>
          <a:prstGeom prst="ellipse">
            <a:avLst/>
          </a:prstGeom>
          <a:solidFill>
            <a:srgbClr val="336600"/>
          </a:solidFill>
          <a:ln w="12700" cap="flat" cmpd="sng" algn="ctr">
            <a:solidFill>
              <a:sysClr val="window" lastClr="FFFFFF"/>
            </a:solidFill>
            <a:prstDash val="solid"/>
            <a:miter lim="800000"/>
          </a:ln>
          <a:effectLst>
            <a:outerShdw blurRad="50800" dist="38100" dir="5400000" algn="t" rotWithShape="0">
              <a:prstClr val="black">
                <a:alpha val="20000"/>
              </a:prstClr>
            </a:outerShdw>
          </a:effectLst>
        </p:spPr>
        <p:txBody>
          <a:bodyPr rtlCol="0" anchor="ctr"/>
          <a:lstStyle/>
          <a:p>
            <a:pPr algn="ctr" defTabSz="914400" fontAlgn="auto">
              <a:spcBef>
                <a:spcPts val="0"/>
              </a:spcBef>
              <a:spcAft>
                <a:spcPts val="0"/>
              </a:spcAft>
              <a:defRPr/>
            </a:pPr>
            <a:endParaRPr lang="en-US" kern="0">
              <a:solidFill>
                <a:prstClr val="white"/>
              </a:solidFill>
              <a:latin typeface="Calibri Light"/>
            </a:endParaRPr>
          </a:p>
        </p:txBody>
      </p:sp>
      <p:sp>
        <p:nvSpPr>
          <p:cNvPr id="19" name="Rectangle: Rounded Corners 36">
            <a:extLst>
              <a:ext uri="{FF2B5EF4-FFF2-40B4-BE49-F238E27FC236}">
                <a16:creationId xmlns:a16="http://schemas.microsoft.com/office/drawing/2014/main" id="{F1A553E1-7FB5-4425-9A39-61A498F63D9F}"/>
              </a:ext>
            </a:extLst>
          </p:cNvPr>
          <p:cNvSpPr/>
          <p:nvPr/>
        </p:nvSpPr>
        <p:spPr>
          <a:xfrm>
            <a:off x="4629592" y="5620921"/>
            <a:ext cx="2112094" cy="633046"/>
          </a:xfrm>
          <a:prstGeom prst="roundRect">
            <a:avLst>
              <a:gd name="adj" fmla="val 8334"/>
            </a:avLst>
          </a:prstGeom>
          <a:solidFill>
            <a:srgbClr val="FF2121"/>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algn="ctr" defTabSz="914400" fontAlgn="auto">
              <a:spcBef>
                <a:spcPts val="0"/>
              </a:spcBef>
              <a:spcAft>
                <a:spcPts val="0"/>
              </a:spcAft>
              <a:defRPr/>
            </a:pPr>
            <a:r>
              <a:rPr lang="en-US" kern="0" dirty="0">
                <a:solidFill>
                  <a:prstClr val="white"/>
                </a:solidFill>
                <a:latin typeface="Calibri Light"/>
              </a:rPr>
              <a:t>14  </a:t>
            </a:r>
          </a:p>
        </p:txBody>
      </p:sp>
      <p:sp>
        <p:nvSpPr>
          <p:cNvPr id="20" name="Oval 19">
            <a:extLst>
              <a:ext uri="{FF2B5EF4-FFF2-40B4-BE49-F238E27FC236}">
                <a16:creationId xmlns:a16="http://schemas.microsoft.com/office/drawing/2014/main" id="{B77D212B-2CD8-43A3-B972-606BEDE2A649}"/>
              </a:ext>
            </a:extLst>
          </p:cNvPr>
          <p:cNvSpPr/>
          <p:nvPr/>
        </p:nvSpPr>
        <p:spPr>
          <a:xfrm>
            <a:off x="6430354" y="5809955"/>
            <a:ext cx="254977" cy="254977"/>
          </a:xfrm>
          <a:prstGeom prst="ellipse">
            <a:avLst/>
          </a:prstGeom>
          <a:solidFill>
            <a:srgbClr val="FF2121"/>
          </a:solidFill>
          <a:ln w="12700" cap="flat" cmpd="sng" algn="ctr">
            <a:solidFill>
              <a:sysClr val="window" lastClr="FFFFFF"/>
            </a:solidFill>
            <a:prstDash val="solid"/>
            <a:miter lim="800000"/>
          </a:ln>
          <a:effectLst>
            <a:outerShdw blurRad="50800" dist="38100" dir="5400000" algn="t" rotWithShape="0">
              <a:prstClr val="black">
                <a:alpha val="20000"/>
              </a:prstClr>
            </a:outerShdw>
          </a:effectLst>
        </p:spPr>
        <p:txBody>
          <a:bodyPr rtlCol="0" anchor="ctr"/>
          <a:lstStyle/>
          <a:p>
            <a:pPr algn="ctr" defTabSz="914400" fontAlgn="auto">
              <a:spcBef>
                <a:spcPts val="0"/>
              </a:spcBef>
              <a:spcAft>
                <a:spcPts val="0"/>
              </a:spcAft>
              <a:defRPr/>
            </a:pPr>
            <a:endParaRPr lang="en-US" kern="0">
              <a:solidFill>
                <a:prstClr val="white"/>
              </a:solidFill>
              <a:latin typeface="Calibri Light"/>
            </a:endParaRPr>
          </a:p>
        </p:txBody>
      </p:sp>
      <p:sp>
        <p:nvSpPr>
          <p:cNvPr id="21" name="Rectangle: Rounded Corners 36">
            <a:extLst>
              <a:ext uri="{FF2B5EF4-FFF2-40B4-BE49-F238E27FC236}">
                <a16:creationId xmlns:a16="http://schemas.microsoft.com/office/drawing/2014/main" id="{F1A553E1-7FB5-4425-9A39-61A498F63D9F}"/>
              </a:ext>
            </a:extLst>
          </p:cNvPr>
          <p:cNvSpPr/>
          <p:nvPr/>
        </p:nvSpPr>
        <p:spPr>
          <a:xfrm>
            <a:off x="6789516" y="5616522"/>
            <a:ext cx="2112094" cy="633046"/>
          </a:xfrm>
          <a:prstGeom prst="roundRect">
            <a:avLst>
              <a:gd name="adj" fmla="val 8334"/>
            </a:avLst>
          </a:prstGeom>
          <a:solidFill>
            <a:srgbClr val="FFC000"/>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algn="ctr" defTabSz="914400" fontAlgn="auto">
              <a:spcBef>
                <a:spcPts val="0"/>
              </a:spcBef>
              <a:spcAft>
                <a:spcPts val="0"/>
              </a:spcAft>
              <a:defRPr/>
            </a:pPr>
            <a:r>
              <a:rPr lang="en-US" kern="0" dirty="0">
                <a:solidFill>
                  <a:prstClr val="white"/>
                </a:solidFill>
                <a:latin typeface="Calibri Light"/>
              </a:rPr>
              <a:t>13  </a:t>
            </a:r>
          </a:p>
        </p:txBody>
      </p:sp>
      <p:sp>
        <p:nvSpPr>
          <p:cNvPr id="22" name="Oval 21">
            <a:extLst>
              <a:ext uri="{FF2B5EF4-FFF2-40B4-BE49-F238E27FC236}">
                <a16:creationId xmlns:a16="http://schemas.microsoft.com/office/drawing/2014/main" id="{B77D212B-2CD8-43A3-B972-606BEDE2A649}"/>
              </a:ext>
            </a:extLst>
          </p:cNvPr>
          <p:cNvSpPr/>
          <p:nvPr/>
        </p:nvSpPr>
        <p:spPr>
          <a:xfrm>
            <a:off x="8592402" y="5805559"/>
            <a:ext cx="254977" cy="254977"/>
          </a:xfrm>
          <a:prstGeom prst="ellipse">
            <a:avLst/>
          </a:prstGeom>
          <a:solidFill>
            <a:srgbClr val="FFC000"/>
          </a:solidFill>
          <a:ln w="12700" cap="flat" cmpd="sng" algn="ctr">
            <a:solidFill>
              <a:sysClr val="window" lastClr="FFFFFF"/>
            </a:solidFill>
            <a:prstDash val="solid"/>
            <a:miter lim="800000"/>
          </a:ln>
          <a:effectLst>
            <a:outerShdw blurRad="50800" dist="38100" dir="5400000" algn="t" rotWithShape="0">
              <a:prstClr val="black">
                <a:alpha val="20000"/>
              </a:prstClr>
            </a:outerShdw>
          </a:effectLst>
        </p:spPr>
        <p:txBody>
          <a:bodyPr rtlCol="0" anchor="ctr"/>
          <a:lstStyle/>
          <a:p>
            <a:pPr algn="ctr" defTabSz="914400" fontAlgn="auto">
              <a:spcBef>
                <a:spcPts val="0"/>
              </a:spcBef>
              <a:spcAft>
                <a:spcPts val="0"/>
              </a:spcAft>
              <a:defRPr/>
            </a:pPr>
            <a:endParaRPr lang="en-US" kern="0">
              <a:solidFill>
                <a:prstClr val="white"/>
              </a:solidFill>
              <a:latin typeface="Calibri Light"/>
            </a:endParaRPr>
          </a:p>
        </p:txBody>
      </p:sp>
      <p:sp>
        <p:nvSpPr>
          <p:cNvPr id="23" name="TextBox 22">
            <a:extLst>
              <a:ext uri="{FF2B5EF4-FFF2-40B4-BE49-F238E27FC236}">
                <a16:creationId xmlns:a16="http://schemas.microsoft.com/office/drawing/2014/main" id="{0AA116AA-385F-4E18-9214-EC609813AF84}"/>
              </a:ext>
            </a:extLst>
          </p:cNvPr>
          <p:cNvSpPr txBox="1"/>
          <p:nvPr/>
        </p:nvSpPr>
        <p:spPr>
          <a:xfrm>
            <a:off x="1114204" y="1185720"/>
            <a:ext cx="2710098" cy="400110"/>
          </a:xfrm>
          <a:prstGeom prst="rect">
            <a:avLst/>
          </a:prstGeom>
          <a:noFill/>
        </p:spPr>
        <p:txBody>
          <a:bodyPr wrap="square" rtlCol="0">
            <a:spAutoFit/>
          </a:bodyPr>
          <a:lstStyle/>
          <a:p>
            <a:r>
              <a:rPr lang="en-US" sz="2000" b="1" dirty="0">
                <a:solidFill>
                  <a:prstClr val="black"/>
                </a:solidFill>
              </a:rPr>
              <a:t>Targets not achieved</a:t>
            </a:r>
          </a:p>
        </p:txBody>
      </p:sp>
      <p:sp>
        <p:nvSpPr>
          <p:cNvPr id="24" name="TextBox 23">
            <a:extLst>
              <a:ext uri="{FF2B5EF4-FFF2-40B4-BE49-F238E27FC236}">
                <a16:creationId xmlns:a16="http://schemas.microsoft.com/office/drawing/2014/main" id="{0AA116AA-385F-4E18-9214-EC609813AF84}"/>
              </a:ext>
            </a:extLst>
          </p:cNvPr>
          <p:cNvSpPr txBox="1"/>
          <p:nvPr/>
        </p:nvSpPr>
        <p:spPr>
          <a:xfrm>
            <a:off x="5434467" y="1185720"/>
            <a:ext cx="2710098" cy="400110"/>
          </a:xfrm>
          <a:prstGeom prst="rect">
            <a:avLst/>
          </a:prstGeom>
          <a:noFill/>
        </p:spPr>
        <p:txBody>
          <a:bodyPr wrap="square" rtlCol="0">
            <a:spAutoFit/>
          </a:bodyPr>
          <a:lstStyle/>
          <a:p>
            <a:r>
              <a:rPr lang="en-US" sz="2000" b="1" dirty="0">
                <a:solidFill>
                  <a:prstClr val="black"/>
                </a:solidFill>
              </a:rPr>
              <a:t>Targets achieved</a:t>
            </a:r>
          </a:p>
        </p:txBody>
      </p:sp>
    </p:spTree>
    <p:extLst>
      <p:ext uri="{BB962C8B-B14F-4D97-AF65-F5344CB8AC3E}">
        <p14:creationId xmlns:p14="http://schemas.microsoft.com/office/powerpoint/2010/main" val="19191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324525" y="950579"/>
            <a:ext cx="8494950" cy="5987665"/>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eaLnBrk="1" hangingPunct="1">
              <a:lnSpc>
                <a:spcPct val="150000"/>
              </a:lnSpc>
              <a:spcBef>
                <a:spcPts val="1200"/>
              </a:spcBef>
              <a:buClrTx/>
              <a:buFont typeface="Wingdings" pitchFamily="2" charset="2"/>
              <a:buNone/>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Compensation of Employees </a:t>
            </a:r>
          </a:p>
          <a:p>
            <a:pPr algn="just" eaLnBrk="1" hangingPunct="1">
              <a:lnSpc>
                <a:spcPct val="150000"/>
              </a:lnSpc>
              <a:spcBef>
                <a:spcPts val="1200"/>
              </a:spcBef>
              <a:buClrTx/>
              <a:buFont typeface="Wingdings" pitchFamily="2" charset="2"/>
              <a:buChar char="q"/>
            </a:pP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R4,351 billion (23.23%) against the spending plan of R4,507 billion (24.06%) resulting in an underspending of R155 million due to delays of outstanding payments for 2020/21 financial year salary adjustment </a:t>
            </a:r>
          </a:p>
          <a:p>
            <a:pPr algn="just" eaLnBrk="1" hangingPunct="1">
              <a:lnSpc>
                <a:spcPct val="150000"/>
              </a:lnSpc>
              <a:spcBef>
                <a:spcPts val="1200"/>
              </a:spcBef>
              <a:buClrTx/>
              <a:buFont typeface="Wingdings" pitchFamily="2" charset="2"/>
              <a:buChar char="q"/>
            </a:pP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The department enrolled 1 032 students in learnership programme in the previous financial year  effective from 28 October 2019. These 1 032 learners  were suppose to complete the learnership programme by end of October 2020 but due to suspension of experiential learning phase as a result of COVID-19, the completion date still needs to be reviewed</a:t>
            </a:r>
          </a:p>
          <a:p>
            <a:pPr algn="just" eaLnBrk="1" hangingPunct="1">
              <a:lnSpc>
                <a:spcPct val="150000"/>
              </a:lnSpc>
              <a:spcBef>
                <a:spcPts val="1200"/>
              </a:spcBef>
              <a:buClrTx/>
              <a:buFont typeface="Wingdings" pitchFamily="2" charset="2"/>
              <a:buChar char="q"/>
            </a:pP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The National Commissioner approved 843 application of Early Retirement without penalisation of pension benefits in line with DPSA circular dated 25 February 2019. The estimated financial implications for 2019/20 was R 225,738 million and in March 2019 invoices of R95,993 million and R104,637 million were paid over to GEPF. In in this current financial year an estimated amount of R374,355 million will be paid over GEPF </a:t>
            </a:r>
          </a:p>
          <a:p>
            <a:pPr marL="0" indent="0" algn="just" eaLnBrk="1" hangingPunct="1">
              <a:lnSpc>
                <a:spcPct val="150000"/>
              </a:lnSpc>
              <a:spcBef>
                <a:spcPts val="1200"/>
              </a:spcBef>
              <a:buClrTx/>
              <a:buFont typeface="Wingdings" pitchFamily="2" charset="2"/>
              <a:buNone/>
            </a:pPr>
            <a:r>
              <a:rPr lang="en-ZA" sz="1300" b="1" dirty="0">
                <a:solidFill>
                  <a:prstClr val="black"/>
                </a:solidFill>
                <a:latin typeface="Arial" panose="020B0604020202020204" pitchFamily="34" charset="0"/>
                <a:ea typeface="Tahoma" panose="020B0604030504040204" pitchFamily="34" charset="0"/>
                <a:cs typeface="Arial" panose="020B0604020202020204" pitchFamily="34" charset="0"/>
              </a:rPr>
              <a:t>  OSD phase 2</a:t>
            </a:r>
          </a:p>
          <a:p>
            <a:pPr algn="just" eaLnBrk="1" hangingPunct="1">
              <a:lnSpc>
                <a:spcPct val="150000"/>
              </a:lnSpc>
              <a:spcBef>
                <a:spcPts val="1200"/>
              </a:spcBef>
              <a:buClrTx/>
              <a:buFont typeface="Wingdings" pitchFamily="2" charset="2"/>
              <a:buChar char="q"/>
            </a:pP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The department has not yet finalised implementing OSD as per DBC resolution of 1 of 2016 which was signed on the 21 November 2016 for 23% in lieu of salary back pay for service termination cases. It is estimated that an amount of R81,906  million will be paid for OSD phase2</a:t>
            </a:r>
          </a:p>
          <a:p>
            <a:pPr marL="0" indent="0" algn="just" eaLnBrk="1" hangingPunct="1">
              <a:lnSpc>
                <a:spcPct val="150000"/>
              </a:lnSpc>
              <a:spcBef>
                <a:spcPts val="1200"/>
              </a:spcBef>
              <a:buClrTx/>
              <a:buFont typeface="Wingdings" pitchFamily="2" charset="2"/>
              <a:buNone/>
            </a:pPr>
            <a:r>
              <a:rPr lang="en-ZA" sz="1300" b="1" dirty="0">
                <a:solidFill>
                  <a:prstClr val="black"/>
                </a:solidFill>
                <a:latin typeface="Arial" panose="020B0604020202020204" pitchFamily="34" charset="0"/>
                <a:ea typeface="Tahoma" panose="020B0604030504040204" pitchFamily="34" charset="0"/>
                <a:cs typeface="Arial" panose="020B0604020202020204" pitchFamily="34" charset="0"/>
              </a:rPr>
              <a:t>  </a:t>
            </a:r>
            <a:endParaRPr lang="en-US" sz="13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7" name="Rectangle 2"/>
          <p:cNvSpPr txBox="1">
            <a:spLocks noChangeArrowheads="1"/>
          </p:cNvSpPr>
          <p:nvPr/>
        </p:nvSpPr>
        <p:spPr bwMode="auto">
          <a:xfrm>
            <a:off x="0" y="44486"/>
            <a:ext cx="9144000" cy="872547"/>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sz="2100" dirty="0">
                <a:solidFill>
                  <a:schemeClr val="bg1"/>
                </a:solidFill>
                <a:latin typeface="Arial Black" panose="020B0A04020102020204" pitchFamily="34" charset="0"/>
                <a:ea typeface="Tahoma" panose="020B0604030504040204" pitchFamily="34" charset="0"/>
                <a:cs typeface="Arial" panose="020B0604020202020204" pitchFamily="34" charset="0"/>
              </a:rPr>
              <a:t>C. SUMMARY OF THE NATIONAL STATE OF EXPENDITURE PER ECONOMIC CLASSIFICATION FOR THE YEAR TO DATE: </a:t>
            </a:r>
            <a:br>
              <a:rPr lang="en-US" sz="2100" dirty="0">
                <a:solidFill>
                  <a:schemeClr val="bg1"/>
                </a:solidFill>
                <a:latin typeface="Arial Black" panose="020B0A04020102020204" pitchFamily="34" charset="0"/>
                <a:ea typeface="Tahoma" panose="020B0604030504040204" pitchFamily="34" charset="0"/>
                <a:cs typeface="Arial" panose="020B0604020202020204" pitchFamily="34" charset="0"/>
              </a:rPr>
            </a:br>
            <a:r>
              <a:rPr lang="en-ZA" sz="2100" kern="0" dirty="0">
                <a:solidFill>
                  <a:schemeClr val="bg1"/>
                </a:solidFill>
                <a:latin typeface="Arial Black" panose="020B0A04020102020204" pitchFamily="34" charset="0"/>
                <a:ea typeface="Tahoma" panose="020B0604030504040204" pitchFamily="34" charset="0"/>
                <a:cs typeface="Arial" panose="020B0604020202020204" pitchFamily="34" charset="0"/>
              </a:rPr>
              <a:t>30 JUNE 2020</a:t>
            </a:r>
          </a:p>
        </p:txBody>
      </p:sp>
    </p:spTree>
    <p:extLst>
      <p:ext uri="{BB962C8B-B14F-4D97-AF65-F5344CB8AC3E}">
        <p14:creationId xmlns:p14="http://schemas.microsoft.com/office/powerpoint/2010/main" val="4205925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341510" y="946702"/>
            <a:ext cx="8552119" cy="597798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eaLnBrk="1" hangingPunct="1">
              <a:lnSpc>
                <a:spcPct val="150000"/>
              </a:lnSpc>
              <a:spcBef>
                <a:spcPts val="1200"/>
              </a:spcBef>
              <a:buClrTx/>
              <a:buFont typeface="Wingdings" pitchFamily="2" charset="2"/>
              <a:buNone/>
            </a:pPr>
            <a:r>
              <a:rPr lang="en-US" sz="1100" b="1" dirty="0">
                <a:solidFill>
                  <a:prstClr val="black"/>
                </a:solidFill>
                <a:latin typeface="Arial" panose="020B0604020202020204" pitchFamily="34" charset="0"/>
                <a:ea typeface="Tahoma" panose="020B0604030504040204" pitchFamily="34" charset="0"/>
                <a:cs typeface="Arial" panose="020B0604020202020204" pitchFamily="34" charset="0"/>
              </a:rPr>
              <a:t>Compensation of Employees (cont): </a:t>
            </a:r>
            <a:endParaRPr lang="en-ZA" sz="1100" kern="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fontAlgn="auto" hangingPunct="1">
              <a:lnSpc>
                <a:spcPct val="150000"/>
              </a:lnSpc>
              <a:spcBef>
                <a:spcPts val="1200"/>
              </a:spcBef>
              <a:spcAft>
                <a:spcPts val="0"/>
              </a:spcAft>
              <a:buClrTx/>
              <a:buFont typeface="Wingdings" pitchFamily="2" charset="2"/>
              <a:buNone/>
            </a:pPr>
            <a:r>
              <a:rPr lang="en-ZA" sz="1100" b="1" dirty="0">
                <a:solidFill>
                  <a:prstClr val="black"/>
                </a:solidFill>
                <a:latin typeface="Arial" panose="020B0604020202020204" pitchFamily="34" charset="0"/>
                <a:ea typeface="Tahoma" panose="020B0604030504040204" pitchFamily="34" charset="0"/>
                <a:cs typeface="Arial" panose="020B0604020202020204" pitchFamily="34" charset="0"/>
              </a:rPr>
              <a:t>HRBP Tool and PERSAL</a:t>
            </a:r>
          </a:p>
          <a:p>
            <a:pPr marL="0" indent="0" algn="just" eaLnBrk="1" fontAlgn="auto" hangingPunct="1">
              <a:lnSpc>
                <a:spcPct val="150000"/>
              </a:lnSpc>
              <a:spcBef>
                <a:spcPts val="1200"/>
              </a:spcBef>
              <a:spcAft>
                <a:spcPts val="0"/>
              </a:spcAft>
              <a:buClrTx/>
              <a:buFont typeface="Wingdings" pitchFamily="2" charset="2"/>
              <a:buChar char="q"/>
            </a:pPr>
            <a:r>
              <a:rPr lang="en-ZA" sz="1100" kern="0" dirty="0">
                <a:solidFill>
                  <a:prstClr val="black"/>
                </a:solidFill>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This project of aligning PERSAL to HRBP tool is anticipated to be finalised by 30 June 2020. The report from HR is still outstanding, follow-up is being made. The permanent funded establishment as published in 2020 ENE was reported to be 37,758 against permanent PERSAL establishment of 42,060 resulting in a variance of 4,302 posts</a:t>
            </a:r>
            <a:endParaRPr lang="en-ZA" sz="1100" b="1"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itchFamily="2" charset="2"/>
              <a:buChar char="q"/>
            </a:pP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30 June 2020:</a:t>
            </a:r>
          </a:p>
          <a:p>
            <a:pPr algn="just" eaLnBrk="1" hangingPunct="1">
              <a:lnSpc>
                <a:spcPct val="150000"/>
              </a:lnSpc>
              <a:spcBef>
                <a:spcPts val="1200"/>
              </a:spcBef>
              <a:buClrTx/>
              <a:buFont typeface="Wingdings" pitchFamily="2" charset="2"/>
              <a:buChar char="q"/>
            </a:pPr>
            <a:endParaRPr lang="en-ZA" sz="1100" kern="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Tx/>
              <a:buFont typeface="Wingdings" pitchFamily="2" charset="2"/>
              <a:buNone/>
            </a:pPr>
            <a:endParaRPr lang="en-ZA" sz="1100" b="1"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Tx/>
              <a:buFont typeface="Wingdings" pitchFamily="2" charset="2"/>
              <a:buNone/>
            </a:pPr>
            <a:endParaRPr lang="en-ZA" sz="1100" b="1"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Tx/>
              <a:buFont typeface="Wingdings" pitchFamily="2" charset="2"/>
              <a:buNone/>
            </a:pPr>
            <a:endParaRPr lang="en-ZA" sz="1100" b="1" u="sng"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Tx/>
              <a:buFont typeface="Wingdings" pitchFamily="2" charset="2"/>
              <a:buNone/>
            </a:pPr>
            <a:endParaRPr lang="en-ZA" sz="1100" b="1" u="sng"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eaLnBrk="1" hangingPunct="1">
              <a:lnSpc>
                <a:spcPct val="150000"/>
              </a:lnSpc>
              <a:spcBef>
                <a:spcPts val="1200"/>
              </a:spcBef>
              <a:buClrTx/>
              <a:buFont typeface="Wingdings" pitchFamily="2" charset="2"/>
              <a:buNone/>
            </a:pPr>
            <a:endParaRPr lang="en-ZA" sz="1100" b="1" u="sng"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itchFamily="2" charset="2"/>
              <a:buChar char="q"/>
            </a:pP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 PERSAL reported a funded permanent establishment of 42,058 of which 37,878 are funded filled posts, 2,873 posts are filled additional to the funded establishment, mostly on entry level, resulting in a total PERSAL head count of 40,751, but leaving 4,180 vacant funded posts (9.94%)</a:t>
            </a:r>
          </a:p>
          <a:p>
            <a:pPr algn="just" eaLnBrk="1" hangingPunct="1">
              <a:lnSpc>
                <a:spcPct val="150000"/>
              </a:lnSpc>
              <a:spcBef>
                <a:spcPts val="1200"/>
              </a:spcBef>
              <a:buClrTx/>
              <a:buFont typeface="Wingdings" pitchFamily="2" charset="2"/>
              <a:buChar char="q"/>
            </a:pPr>
            <a:endParaRPr lang="en-US" sz="11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nvGraphicFramePr>
        <p:xfrm>
          <a:off x="303521" y="3393123"/>
          <a:ext cx="8432800" cy="2228850"/>
        </p:xfrm>
        <a:graphic>
          <a:graphicData uri="http://schemas.openxmlformats.org/presentationml/2006/ole">
            <mc:AlternateContent xmlns:mc="http://schemas.openxmlformats.org/markup-compatibility/2006">
              <mc:Choice xmlns:v="urn:schemas-microsoft-com:vml" Requires="v">
                <p:oleObj spid="_x0000_s20482" name="Worksheet" r:id="rId3" imgW="12334810" imgH="2028780" progId="Excel.Sheet.12">
                  <p:embed/>
                </p:oleObj>
              </mc:Choice>
              <mc:Fallback>
                <p:oleObj name="Worksheet" r:id="rId3" imgW="12334810" imgH="2028780" progId="Excel.Sheet.12">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21" y="3393123"/>
                        <a:ext cx="8432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2"/>
          <p:cNvSpPr txBox="1">
            <a:spLocks noChangeArrowheads="1"/>
          </p:cNvSpPr>
          <p:nvPr/>
        </p:nvSpPr>
        <p:spPr bwMode="auto">
          <a:xfrm>
            <a:off x="0" y="44486"/>
            <a:ext cx="9144000" cy="872547"/>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sz="2100" dirty="0">
                <a:solidFill>
                  <a:schemeClr val="bg1"/>
                </a:solidFill>
                <a:latin typeface="Arial Black" panose="020B0A04020102020204" pitchFamily="34" charset="0"/>
                <a:ea typeface="Tahoma" panose="020B0604030504040204" pitchFamily="34" charset="0"/>
                <a:cs typeface="Arial" panose="020B0604020202020204" pitchFamily="34" charset="0"/>
              </a:rPr>
              <a:t>C. SUMMARY OF THE NATIONAL STATE OF EXPENDITURE PER ECONOMIC CLASSIFICATION FOR THE YEAR TO DATE: </a:t>
            </a:r>
            <a:br>
              <a:rPr lang="en-US" sz="2100" dirty="0">
                <a:solidFill>
                  <a:schemeClr val="bg1"/>
                </a:solidFill>
                <a:latin typeface="Arial Black" panose="020B0A04020102020204" pitchFamily="34" charset="0"/>
                <a:ea typeface="Tahoma" panose="020B0604030504040204" pitchFamily="34" charset="0"/>
                <a:cs typeface="Arial" panose="020B0604020202020204" pitchFamily="34" charset="0"/>
              </a:rPr>
            </a:br>
            <a:r>
              <a:rPr lang="en-ZA" sz="2100" kern="0" dirty="0">
                <a:solidFill>
                  <a:schemeClr val="bg1"/>
                </a:solidFill>
                <a:latin typeface="Arial Black" panose="020B0A04020102020204" pitchFamily="34" charset="0"/>
                <a:ea typeface="Tahoma" panose="020B0604030504040204" pitchFamily="34" charset="0"/>
                <a:cs typeface="Arial" panose="020B0604020202020204" pitchFamily="34" charset="0"/>
              </a:rPr>
              <a:t>30 JUNE 2020</a:t>
            </a:r>
          </a:p>
        </p:txBody>
      </p:sp>
    </p:spTree>
    <p:extLst>
      <p:ext uri="{BB962C8B-B14F-4D97-AF65-F5344CB8AC3E}">
        <p14:creationId xmlns:p14="http://schemas.microsoft.com/office/powerpoint/2010/main" val="7940931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446315" y="954388"/>
            <a:ext cx="8175172" cy="5371214"/>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1" indent="0" algn="just" eaLnBrk="1" hangingPunct="1">
              <a:lnSpc>
                <a:spcPct val="150000"/>
              </a:lnSpc>
              <a:spcBef>
                <a:spcPts val="1200"/>
              </a:spcBef>
              <a:buClrTx/>
              <a:buFont typeface="Arial" charset="0"/>
              <a:buNone/>
            </a:pP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p>
          <a:p>
            <a:pPr marL="266700" lvl="1" indent="-266700" algn="just" eaLnBrk="1" hangingPunct="1">
              <a:lnSpc>
                <a:spcPct val="150000"/>
              </a:lnSpc>
              <a:spcBef>
                <a:spcPts val="1200"/>
              </a:spcBef>
              <a:buClrTx/>
              <a:buFont typeface="Wingdings" panose="05000000000000000000" pitchFamily="2" charset="2"/>
              <a:buChar char="q"/>
            </a:pP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R1,211 billion (18.38%) against the spending plan of R1,897 billion (28.78%) resulting in an underspending of R686 million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due to invoice for Municipal Services amounting to R75,827 million for the month of May 2020 which was received but not yet processed for payment. The other contributing factor was on item: Agency &amp; support/outsourced services for PPP payments as the  services up to 25 March 2020 were paid during March 2020</a:t>
            </a:r>
          </a:p>
          <a:p>
            <a:pPr marL="266700" lvl="1" indent="-266700" algn="just" eaLnBrk="1" hangingPunct="1">
              <a:lnSpc>
                <a:spcPct val="150000"/>
              </a:lnSpc>
              <a:spcBef>
                <a:spcPts val="1200"/>
              </a:spcBef>
              <a:buClrTx/>
              <a:buFont typeface="Wingdings" panose="05000000000000000000" pitchFamily="2" charset="2"/>
              <a:buChar char="q"/>
            </a:pP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The savings under PPP will be reprioritised to fund the estimated expenditure for COVID-19 for 2020/21 financial year for decontamination of correctional facilities</a:t>
            </a:r>
          </a:p>
          <a:p>
            <a:pPr marL="266700" lvl="1" indent="-266700" algn="just" eaLnBrk="1" hangingPunct="1">
              <a:lnSpc>
                <a:spcPct val="150000"/>
              </a:lnSpc>
              <a:spcBef>
                <a:spcPts val="1200"/>
              </a:spcBef>
              <a:buClrTx/>
              <a:buFont typeface="Wingdings" panose="05000000000000000000" pitchFamily="2" charset="2"/>
              <a:buChar char="q"/>
            </a:pPr>
            <a:r>
              <a:rPr lang="en-ZA" b="1" kern="0" dirty="0">
                <a:solidFill>
                  <a:prstClr val="black"/>
                </a:solidFill>
                <a:latin typeface="Arial" panose="020B0604020202020204" pitchFamily="34" charset="0"/>
                <a:ea typeface="Tahoma" panose="020B0604030504040204" pitchFamily="34" charset="0"/>
                <a:cs typeface="Arial" panose="020B0604020202020204" pitchFamily="34" charset="0"/>
              </a:rPr>
              <a:t>Interest and Rent on Land</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 There was an expenditure of R552 thousand incurred against a zero budget mainly due to interest paid on arrears salary in Head Office under Programme Administration</a:t>
            </a:r>
          </a:p>
          <a:p>
            <a:pPr marL="0" lvl="1" indent="0" algn="just" eaLnBrk="1" hangingPunct="1">
              <a:lnSpc>
                <a:spcPct val="150000"/>
              </a:lnSpc>
              <a:spcBef>
                <a:spcPts val="1200"/>
              </a:spcBef>
              <a:buClrTx/>
              <a:buFont typeface="Arial" charset="0"/>
              <a:buNone/>
            </a:pP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7" name="Rectangle 2"/>
          <p:cNvSpPr txBox="1">
            <a:spLocks noChangeArrowheads="1"/>
          </p:cNvSpPr>
          <p:nvPr/>
        </p:nvSpPr>
        <p:spPr bwMode="auto">
          <a:xfrm>
            <a:off x="0" y="44486"/>
            <a:ext cx="9144000" cy="872547"/>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sz="2100" dirty="0">
                <a:solidFill>
                  <a:schemeClr val="bg1"/>
                </a:solidFill>
                <a:latin typeface="Arial Black" panose="020B0A04020102020204" pitchFamily="34" charset="0"/>
                <a:ea typeface="Tahoma" panose="020B0604030504040204" pitchFamily="34" charset="0"/>
                <a:cs typeface="Arial" panose="020B0604020202020204" pitchFamily="34" charset="0"/>
              </a:rPr>
              <a:t>C. SUMMARY OF THE NATIONAL STATE OF EXPENDITURE PER ECONOMIC CLASSIFICATION FOR THE YEAR TO DATE: </a:t>
            </a:r>
            <a:br>
              <a:rPr lang="en-US" sz="2100" dirty="0">
                <a:solidFill>
                  <a:schemeClr val="bg1"/>
                </a:solidFill>
                <a:latin typeface="Arial Black" panose="020B0A04020102020204" pitchFamily="34" charset="0"/>
                <a:ea typeface="Tahoma" panose="020B0604030504040204" pitchFamily="34" charset="0"/>
                <a:cs typeface="Arial" panose="020B0604020202020204" pitchFamily="34" charset="0"/>
              </a:rPr>
            </a:br>
            <a:r>
              <a:rPr lang="en-ZA" sz="2100" kern="0" dirty="0">
                <a:solidFill>
                  <a:schemeClr val="bg1"/>
                </a:solidFill>
                <a:latin typeface="Arial Black" panose="020B0A04020102020204" pitchFamily="34" charset="0"/>
                <a:ea typeface="Tahoma" panose="020B0604030504040204" pitchFamily="34" charset="0"/>
                <a:cs typeface="Arial" panose="020B0604020202020204" pitchFamily="34" charset="0"/>
              </a:rPr>
              <a:t>30 JUNE 2020</a:t>
            </a:r>
          </a:p>
        </p:txBody>
      </p:sp>
    </p:spTree>
    <p:extLst>
      <p:ext uri="{BB962C8B-B14F-4D97-AF65-F5344CB8AC3E}">
        <p14:creationId xmlns:p14="http://schemas.microsoft.com/office/powerpoint/2010/main" val="2091376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533400" y="1005543"/>
            <a:ext cx="8218714" cy="4847994"/>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1" indent="0" algn="just" eaLnBrk="1" hangingPunct="1">
              <a:lnSpc>
                <a:spcPct val="150000"/>
              </a:lnSpc>
              <a:spcBef>
                <a:spcPts val="1200"/>
              </a:spcBef>
              <a:buClrTx/>
              <a:buFont typeface="Arial" charset="0"/>
              <a:buNone/>
            </a:pPr>
            <a:r>
              <a:rPr lang="en-ZA" b="1" dirty="0">
                <a:solidFill>
                  <a:prstClr val="black"/>
                </a:solidFill>
                <a:latin typeface="Arial" panose="020B0604020202020204" pitchFamily="34" charset="0"/>
                <a:ea typeface="Tahoma" panose="020B0604030504040204" pitchFamily="34" charset="0"/>
                <a:cs typeface="Arial" panose="020B0604020202020204" pitchFamily="34" charset="0"/>
              </a:rPr>
              <a:t>Transfers and Subsidies:  </a:t>
            </a:r>
          </a:p>
          <a:p>
            <a:pPr marL="266700" lvl="1" indent="-266700" algn="just" eaLnBrk="1" hangingPunct="1">
              <a:lnSpc>
                <a:spcPct val="150000"/>
              </a:lnSpc>
              <a:spcBef>
                <a:spcPts val="1200"/>
              </a:spcBef>
              <a:buClrTx/>
              <a:buFont typeface="Wingdings" panose="05000000000000000000" pitchFamily="2" charset="2"/>
              <a:buChar char="q"/>
            </a:pP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R133,805 million (20.10%) against the spending plan of R161,890 million (24.32%) resulting in an underspending of R28 million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mainly on item: H/H: Employee Social Benefits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as a result of  invoice for April 2020 for GEMS which was  paid in March 2020. The savings on GEMS will be utilised to fund the leave gratuity for early retirement without penalisation</a:t>
            </a:r>
          </a:p>
          <a:p>
            <a:pPr marL="0" lvl="1" indent="0" algn="just" eaLnBrk="1" hangingPunct="1">
              <a:lnSpc>
                <a:spcPct val="150000"/>
              </a:lnSpc>
              <a:spcBef>
                <a:spcPts val="1200"/>
              </a:spcBef>
              <a:buClrTx/>
              <a:buFont typeface="Arial" charset="0"/>
              <a:buNone/>
            </a:pPr>
            <a:r>
              <a:rPr lang="en-ZA" b="1" dirty="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 </a:t>
            </a:r>
          </a:p>
          <a:p>
            <a:pPr marL="266700" lvl="1" indent="-266700" algn="just" eaLnBrk="1" hangingPunct="1">
              <a:lnSpc>
                <a:spcPct val="150000"/>
              </a:lnSpc>
              <a:spcBef>
                <a:spcPts val="1200"/>
              </a:spcBef>
              <a:buClrTx/>
              <a:buFont typeface="Wingdings" panose="05000000000000000000" pitchFamily="2" charset="2"/>
              <a:buChar char="q"/>
            </a:pP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R56 million (7.00%) against the spending plan of R80 million (9.90%) resulting in an underspending of R24 million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mainly on item: Buildings and Other Fixed Structures was due to delays in processing  invoices from DPW for Capital Works projects for June 2020. The other contributing factor is that the DCS infrastructure capital works projects approved do not align to the realistic spending plan </a:t>
            </a:r>
            <a:endParaRPr lang="en-ZA" dirty="0">
              <a:solidFill>
                <a:prstClr val="black"/>
              </a:solidFill>
              <a:highlight>
                <a:srgbClr val="FFFF00"/>
              </a:highlight>
              <a:latin typeface="Arial" panose="020B0604020202020204" pitchFamily="34" charset="0"/>
              <a:ea typeface="Tahoma" panose="020B0604030504040204" pitchFamily="34" charset="0"/>
              <a:cs typeface="Arial" panose="020B0604020202020204" pitchFamily="34" charset="0"/>
            </a:endParaRPr>
          </a:p>
        </p:txBody>
      </p:sp>
      <p:sp>
        <p:nvSpPr>
          <p:cNvPr id="7" name="Rectangle 2"/>
          <p:cNvSpPr txBox="1">
            <a:spLocks noChangeArrowheads="1"/>
          </p:cNvSpPr>
          <p:nvPr/>
        </p:nvSpPr>
        <p:spPr bwMode="auto">
          <a:xfrm>
            <a:off x="0" y="44486"/>
            <a:ext cx="9144000" cy="872547"/>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sz="2100" dirty="0">
                <a:solidFill>
                  <a:schemeClr val="bg1"/>
                </a:solidFill>
                <a:latin typeface="Arial Black" panose="020B0A04020102020204" pitchFamily="34" charset="0"/>
                <a:ea typeface="Tahoma" panose="020B0604030504040204" pitchFamily="34" charset="0"/>
                <a:cs typeface="Arial" panose="020B0604020202020204" pitchFamily="34" charset="0"/>
              </a:rPr>
              <a:t>C. SUMMARY OF THE NATIONAL STATE OF EXPENDITURE PER ECONOMIC CLASSIFICATION FOR THE YEAR TO DATE: </a:t>
            </a:r>
            <a:br>
              <a:rPr lang="en-US" sz="2100" dirty="0">
                <a:solidFill>
                  <a:schemeClr val="bg1"/>
                </a:solidFill>
                <a:latin typeface="Arial Black" panose="020B0A04020102020204" pitchFamily="34" charset="0"/>
                <a:ea typeface="Tahoma" panose="020B0604030504040204" pitchFamily="34" charset="0"/>
                <a:cs typeface="Arial" panose="020B0604020202020204" pitchFamily="34" charset="0"/>
              </a:rPr>
            </a:br>
            <a:r>
              <a:rPr lang="en-ZA" sz="2100" kern="0" dirty="0">
                <a:solidFill>
                  <a:schemeClr val="bg1"/>
                </a:solidFill>
                <a:latin typeface="Arial Black" panose="020B0A04020102020204" pitchFamily="34" charset="0"/>
                <a:ea typeface="Tahoma" panose="020B0604030504040204" pitchFamily="34" charset="0"/>
                <a:cs typeface="Arial" panose="020B0604020202020204" pitchFamily="34" charset="0"/>
              </a:rPr>
              <a:t>30 JUNE 2020</a:t>
            </a:r>
          </a:p>
        </p:txBody>
      </p:sp>
    </p:spTree>
    <p:extLst>
      <p:ext uri="{BB962C8B-B14F-4D97-AF65-F5344CB8AC3E}">
        <p14:creationId xmlns:p14="http://schemas.microsoft.com/office/powerpoint/2010/main" val="38502338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237" y="4214733"/>
            <a:ext cx="8478645" cy="2463623"/>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pP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In 2020/21 financial year, the actual revenue for 30 June 2020 is R24 million (16.35%) against the estimated revenue collection of R38 million (25.71%) resulting in under collection of R14 million mainly on Sale of goods and services other than capital assets; Fines, penalties and forfeits and Financial transactions in assets and liabilities</a:t>
            </a:r>
          </a:p>
          <a:p>
            <a:pPr marL="266700" indent="-266700" algn="just">
              <a:lnSpc>
                <a:spcPct val="150000"/>
              </a:lnSpc>
              <a:spcBef>
                <a:spcPts val="1200"/>
              </a:spcBef>
              <a:buFont typeface="Wingdings" panose="05000000000000000000" pitchFamily="2" charset="2"/>
              <a:buChar char="q"/>
            </a:pP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The department is mostly generating revenue from letting of accommodation facilities to personnel, selling of products made in correctional </a:t>
            </a:r>
            <a:r>
              <a:rPr lang="en-GB" sz="1300" dirty="0">
                <a:solidFill>
                  <a:prstClr val="black"/>
                </a:solidFill>
                <a:latin typeface="Arial" panose="020B0604020202020204" pitchFamily="34" charset="0"/>
                <a:ea typeface="Tahoma" panose="020B0604030504040204" pitchFamily="34" charset="0"/>
                <a:cs typeface="Arial" panose="020B0604020202020204" pitchFamily="34" charset="0"/>
              </a:rPr>
              <a:t>centres</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 workshops and hiring out of offender labour</a:t>
            </a:r>
          </a:p>
          <a:p>
            <a:pPr marL="266700" indent="-266700" algn="just">
              <a:lnSpc>
                <a:spcPct val="150000"/>
              </a:lnSpc>
              <a:spcBef>
                <a:spcPts val="1200"/>
              </a:spcBef>
              <a:buFont typeface="Wingdings" panose="05000000000000000000" pitchFamily="2" charset="2"/>
              <a:buChar char="q"/>
            </a:pP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The offender labour also assist to supplement the budget for inmates’ gratuities</a:t>
            </a:r>
          </a:p>
        </p:txBody>
      </p:sp>
      <p:graphicFrame>
        <p:nvGraphicFramePr>
          <p:cNvPr id="5" name="Object 4"/>
          <p:cNvGraphicFramePr>
            <a:graphicFrameLocks noChangeAspect="1"/>
          </p:cNvGraphicFramePr>
          <p:nvPr/>
        </p:nvGraphicFramePr>
        <p:xfrm>
          <a:off x="376238" y="1155700"/>
          <a:ext cx="7515225" cy="3027363"/>
        </p:xfrm>
        <a:graphic>
          <a:graphicData uri="http://schemas.openxmlformats.org/presentationml/2006/ole">
            <mc:AlternateContent xmlns:mc="http://schemas.openxmlformats.org/markup-compatibility/2006">
              <mc:Choice xmlns:v="urn:schemas-microsoft-com:vml" Requires="v">
                <p:oleObj spid="_x0000_s21506" name="Worksheet" r:id="rId4" imgW="7515098" imgH="3591000" progId="Excel.Sheet.12">
                  <p:embed/>
                </p:oleObj>
              </mc:Choice>
              <mc:Fallback>
                <p:oleObj name="Worksheet" r:id="rId4" imgW="7515098" imgH="3591000" progId="Excel.Sheet.12">
                  <p:embed/>
                  <p:pic>
                    <p:nvPicPr>
                      <p:cNvPr id="5" name="Object 4"/>
                      <p:cNvPicPr/>
                      <p:nvPr/>
                    </p:nvPicPr>
                    <p:blipFill>
                      <a:blip r:embed="rId5"/>
                      <a:stretch>
                        <a:fillRect/>
                      </a:stretch>
                    </p:blipFill>
                    <p:spPr>
                      <a:xfrm>
                        <a:off x="376238" y="1155700"/>
                        <a:ext cx="7515225" cy="3027363"/>
                      </a:xfrm>
                      <a:prstGeom prst="rect">
                        <a:avLst/>
                      </a:prstGeom>
                    </p:spPr>
                  </p:pic>
                </p:oleObj>
              </mc:Fallback>
            </mc:AlternateContent>
          </a:graphicData>
        </a:graphic>
      </p:graphicFrame>
      <p:sp>
        <p:nvSpPr>
          <p:cNvPr id="11" name="Rectangle 2"/>
          <p:cNvSpPr txBox="1">
            <a:spLocks noChangeArrowheads="1"/>
          </p:cNvSpPr>
          <p:nvPr/>
        </p:nvSpPr>
        <p:spPr bwMode="auto">
          <a:xfrm>
            <a:off x="152400" y="162375"/>
            <a:ext cx="8937170" cy="7201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US" sz="2600" kern="0" dirty="0">
                <a:solidFill>
                  <a:schemeClr val="bg1"/>
                </a:solidFill>
                <a:latin typeface="Arial Black" panose="020B0A04020102020204" pitchFamily="34" charset="0"/>
                <a:ea typeface="Tahoma" panose="020B0604030504040204" pitchFamily="34" charset="0"/>
                <a:cs typeface="Arial" panose="020B0604020202020204" pitchFamily="34" charset="0"/>
              </a:rPr>
              <a:t>D. SUMMARY OF THE DEPARTMENTAL REVENUE FOR THE YEAR TO DATE: 30 JUNE 2020</a:t>
            </a:r>
          </a:p>
        </p:txBody>
      </p:sp>
    </p:spTree>
    <p:extLst>
      <p:ext uri="{BB962C8B-B14F-4D97-AF65-F5344CB8AC3E}">
        <p14:creationId xmlns:p14="http://schemas.microsoft.com/office/powerpoint/2010/main" val="36057301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936310216"/>
              </p:ext>
            </p:extLst>
          </p:nvPr>
        </p:nvGraphicFramePr>
        <p:xfrm>
          <a:off x="936178" y="1727200"/>
          <a:ext cx="7334698" cy="4648802"/>
        </p:xfrm>
        <a:graphic>
          <a:graphicData uri="http://schemas.openxmlformats.org/presentationml/2006/ole">
            <mc:AlternateContent xmlns:mc="http://schemas.openxmlformats.org/markup-compatibility/2006">
              <mc:Choice xmlns:v="urn:schemas-microsoft-com:vml" Requires="v">
                <p:oleObj spid="_x0000_s22530" name="Worksheet" r:id="rId3" imgW="7905560" imgH="4047934" progId="Excel.Sheet.12">
                  <p:embed/>
                </p:oleObj>
              </mc:Choice>
              <mc:Fallback>
                <p:oleObj name="Worksheet" r:id="rId3" imgW="7905560" imgH="4047934" progId="Excel.Sheet.12">
                  <p:embed/>
                  <p:pic>
                    <p:nvPicPr>
                      <p:cNvPr id="2" name="Object 1"/>
                      <p:cNvPicPr/>
                      <p:nvPr/>
                    </p:nvPicPr>
                    <p:blipFill>
                      <a:blip r:embed="rId4"/>
                      <a:stretch>
                        <a:fillRect/>
                      </a:stretch>
                    </p:blipFill>
                    <p:spPr>
                      <a:xfrm>
                        <a:off x="936178" y="1727200"/>
                        <a:ext cx="7334698" cy="4648802"/>
                      </a:xfrm>
                      <a:prstGeom prst="rect">
                        <a:avLst/>
                      </a:prstGeom>
                    </p:spPr>
                  </p:pic>
                </p:oleObj>
              </mc:Fallback>
            </mc:AlternateContent>
          </a:graphicData>
        </a:graphic>
      </p:graphicFrame>
      <p:sp>
        <p:nvSpPr>
          <p:cNvPr id="4" name="Rectangle 3"/>
          <p:cNvSpPr/>
          <p:nvPr/>
        </p:nvSpPr>
        <p:spPr>
          <a:xfrm>
            <a:off x="936177" y="740957"/>
            <a:ext cx="6155698" cy="938719"/>
          </a:xfrm>
          <a:prstGeom prst="rect">
            <a:avLst/>
          </a:prstGeom>
        </p:spPr>
        <p:txBody>
          <a:bodyPr wrap="square">
            <a:spAutoFit/>
          </a:bodyPr>
          <a:lstStyle/>
          <a:p>
            <a:pPr algn="just">
              <a:lnSpc>
                <a:spcPct val="150000"/>
              </a:lnSpc>
              <a:spcBef>
                <a:spcPts val="1200"/>
              </a:spcBef>
            </a:pP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      </a:t>
            </a:r>
          </a:p>
          <a:p>
            <a:pPr algn="just">
              <a:lnSpc>
                <a:spcPct val="150000"/>
              </a:lnSpc>
              <a:spcBef>
                <a:spcPts val="1200"/>
              </a:spcBef>
            </a:pPr>
            <a:r>
              <a:rPr lang="en-ZA" dirty="0">
                <a:solidFill>
                  <a:prstClr val="black"/>
                </a:solidFill>
                <a:latin typeface="Calibri" panose="020F0502020204030204"/>
                <a:ea typeface="Tahoma" panose="020B0604030504040204" pitchFamily="34" charset="0"/>
                <a:cs typeface="Arial" panose="020B0604020202020204" pitchFamily="34" charset="0"/>
              </a:rPr>
              <a:t>        Economic Classification</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a:t>
            </a:r>
          </a:p>
        </p:txBody>
      </p:sp>
      <p:sp>
        <p:nvSpPr>
          <p:cNvPr id="8" name="Rectangle 2"/>
          <p:cNvSpPr txBox="1">
            <a:spLocks noChangeArrowheads="1"/>
          </p:cNvSpPr>
          <p:nvPr/>
        </p:nvSpPr>
        <p:spPr bwMode="auto">
          <a:xfrm>
            <a:off x="-54429" y="-14138"/>
            <a:ext cx="914400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2400" kern="0" dirty="0">
                <a:solidFill>
                  <a:schemeClr val="bg1"/>
                </a:solidFill>
                <a:latin typeface="Arial Black" panose="020B0A04020102020204" pitchFamily="34" charset="0"/>
                <a:ea typeface="Tahoma" panose="020B0604030504040204" pitchFamily="34" charset="0"/>
                <a:cs typeface="Arial" panose="020B0604020202020204" pitchFamily="34" charset="0"/>
              </a:rPr>
              <a:t>E. COVID-19 SUMMARY COVID-19 REGIONAL STATE OF EXPENDITURE PER ITEM LEVEL 4 FOR  THE YEAR TO DATE: 30 JUNE 2020</a:t>
            </a:r>
            <a:endParaRPr lang="en-ZA" kern="0" dirty="0">
              <a:solidFill>
                <a:schemeClr val="bg1"/>
              </a:solidFill>
              <a:latin typeface="Arial Black" panose="020B0A040201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277420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68986145"/>
              </p:ext>
            </p:extLst>
          </p:nvPr>
        </p:nvGraphicFramePr>
        <p:xfrm>
          <a:off x="692376" y="1419478"/>
          <a:ext cx="7678737" cy="3990722"/>
        </p:xfrm>
        <a:graphic>
          <a:graphicData uri="http://schemas.openxmlformats.org/presentationml/2006/ole">
            <mc:AlternateContent xmlns:mc="http://schemas.openxmlformats.org/markup-compatibility/2006">
              <mc:Choice xmlns:v="urn:schemas-microsoft-com:vml" Requires="v">
                <p:oleObj spid="_x0000_s23554" name="Worksheet" r:id="rId3" imgW="7905560" imgH="4343257" progId="Excel.Sheet.12">
                  <p:embed/>
                </p:oleObj>
              </mc:Choice>
              <mc:Fallback>
                <p:oleObj name="Worksheet" r:id="rId3" imgW="7905560" imgH="4343257" progId="Excel.Sheet.12">
                  <p:embed/>
                  <p:pic>
                    <p:nvPicPr>
                      <p:cNvPr id="2" name="Object 1"/>
                      <p:cNvPicPr/>
                      <p:nvPr/>
                    </p:nvPicPr>
                    <p:blipFill>
                      <a:blip r:embed="rId4"/>
                      <a:stretch>
                        <a:fillRect/>
                      </a:stretch>
                    </p:blipFill>
                    <p:spPr>
                      <a:xfrm>
                        <a:off x="692376" y="1419478"/>
                        <a:ext cx="7678737" cy="3990722"/>
                      </a:xfrm>
                      <a:prstGeom prst="rect">
                        <a:avLst/>
                      </a:prstGeom>
                    </p:spPr>
                  </p:pic>
                </p:oleObj>
              </mc:Fallback>
            </mc:AlternateContent>
          </a:graphicData>
        </a:graphic>
      </p:graphicFrame>
      <p:sp>
        <p:nvSpPr>
          <p:cNvPr id="4" name="Rectangle 3"/>
          <p:cNvSpPr/>
          <p:nvPr/>
        </p:nvSpPr>
        <p:spPr>
          <a:xfrm>
            <a:off x="692377" y="5498079"/>
            <a:ext cx="7831137" cy="785343"/>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pP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R113,102  million mainly for provision of PPEs, leasing of quarantine/isolation sites, and medical supplies</a:t>
            </a:r>
          </a:p>
        </p:txBody>
      </p:sp>
      <p:sp>
        <p:nvSpPr>
          <p:cNvPr id="3" name="Rectangle 2"/>
          <p:cNvSpPr/>
          <p:nvPr/>
        </p:nvSpPr>
        <p:spPr>
          <a:xfrm>
            <a:off x="1474573" y="1096901"/>
            <a:ext cx="4887853" cy="369332"/>
          </a:xfrm>
          <a:prstGeom prst="rect">
            <a:avLst/>
          </a:prstGeom>
        </p:spPr>
        <p:txBody>
          <a:bodyPr wrap="square">
            <a:spAutoFit/>
          </a:bodyPr>
          <a:lstStyle/>
          <a:p>
            <a:pPr fontAlgn="auto">
              <a:spcBef>
                <a:spcPts val="0"/>
              </a:spcBef>
              <a:spcAft>
                <a:spcPts val="0"/>
              </a:spcAft>
            </a:pPr>
            <a:r>
              <a:rPr lang="en-ZA" dirty="0">
                <a:solidFill>
                  <a:prstClr val="black"/>
                </a:solidFill>
                <a:latin typeface="Calibri" panose="020F0502020204030204"/>
              </a:rPr>
              <a:t>Economic Classification(</a:t>
            </a:r>
            <a:r>
              <a:rPr lang="en-ZA" dirty="0" err="1">
                <a:solidFill>
                  <a:prstClr val="black"/>
                </a:solidFill>
                <a:latin typeface="Calibri" panose="020F0502020204030204"/>
              </a:rPr>
              <a:t>cont</a:t>
            </a:r>
            <a:r>
              <a:rPr lang="en-ZA" dirty="0">
                <a:solidFill>
                  <a:prstClr val="black"/>
                </a:solidFill>
                <a:latin typeface="Calibri" panose="020F0502020204030204"/>
              </a:rPr>
              <a:t>): </a:t>
            </a:r>
          </a:p>
        </p:txBody>
      </p:sp>
      <p:sp>
        <p:nvSpPr>
          <p:cNvPr id="9" name="Rectangle 2"/>
          <p:cNvSpPr txBox="1">
            <a:spLocks noChangeArrowheads="1"/>
          </p:cNvSpPr>
          <p:nvPr/>
        </p:nvSpPr>
        <p:spPr bwMode="auto">
          <a:xfrm>
            <a:off x="-54429" y="-14138"/>
            <a:ext cx="914400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2400" kern="0" dirty="0">
                <a:solidFill>
                  <a:schemeClr val="bg1"/>
                </a:solidFill>
                <a:latin typeface="Arial Black" panose="020B0A04020102020204" pitchFamily="34" charset="0"/>
                <a:ea typeface="Tahoma" panose="020B0604030504040204" pitchFamily="34" charset="0"/>
                <a:cs typeface="Arial" panose="020B0604020202020204" pitchFamily="34" charset="0"/>
              </a:rPr>
              <a:t>E. COVID-19 SUMMARY COVID-19 REGIONAL STATE OF EXPENDITURE PER ITEM LEVEL 4 FOR  THE YEAR TO DATE: 30 JUNE 2020</a:t>
            </a:r>
            <a:endParaRPr lang="en-ZA" kern="0" dirty="0">
              <a:solidFill>
                <a:schemeClr val="bg1"/>
              </a:solidFill>
              <a:latin typeface="Arial Black" panose="020B0A040201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0141937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09668067"/>
              </p:ext>
            </p:extLst>
          </p:nvPr>
        </p:nvGraphicFramePr>
        <p:xfrm>
          <a:off x="626077" y="1349829"/>
          <a:ext cx="7930429" cy="3065009"/>
        </p:xfrm>
        <a:graphic>
          <a:graphicData uri="http://schemas.openxmlformats.org/presentationml/2006/ole">
            <mc:AlternateContent xmlns:mc="http://schemas.openxmlformats.org/markup-compatibility/2006">
              <mc:Choice xmlns:v="urn:schemas-microsoft-com:vml" Requires="v">
                <p:oleObj spid="_x0000_s24578" name="Worksheet" r:id="rId3" imgW="7362634" imgH="2467165" progId="Excel.Sheet.12">
                  <p:embed/>
                </p:oleObj>
              </mc:Choice>
              <mc:Fallback>
                <p:oleObj name="Worksheet" r:id="rId3" imgW="7362634" imgH="2467165" progId="Excel.Sheet.12">
                  <p:embed/>
                  <p:pic>
                    <p:nvPicPr>
                      <p:cNvPr id="2" name="Object 1"/>
                      <p:cNvPicPr/>
                      <p:nvPr/>
                    </p:nvPicPr>
                    <p:blipFill>
                      <a:blip r:embed="rId4"/>
                      <a:stretch>
                        <a:fillRect/>
                      </a:stretch>
                    </p:blipFill>
                    <p:spPr>
                      <a:xfrm>
                        <a:off x="626077" y="1349829"/>
                        <a:ext cx="7930429" cy="3065009"/>
                      </a:xfrm>
                      <a:prstGeom prst="rect">
                        <a:avLst/>
                      </a:prstGeom>
                    </p:spPr>
                  </p:pic>
                </p:oleObj>
              </mc:Fallback>
            </mc:AlternateContent>
          </a:graphicData>
        </a:graphic>
      </p:graphicFrame>
      <p:sp>
        <p:nvSpPr>
          <p:cNvPr id="4" name="Rectangle 3"/>
          <p:cNvSpPr/>
          <p:nvPr/>
        </p:nvSpPr>
        <p:spPr>
          <a:xfrm>
            <a:off x="626077" y="4831447"/>
            <a:ext cx="8017180" cy="830997"/>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pP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R56,381 million incurred mainly for provision of PPEs and leasing of quarantine/isolation sites</a:t>
            </a:r>
            <a:endParaRPr lang="en-US" sz="16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54429" y="-14138"/>
            <a:ext cx="914400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2400" kern="0" dirty="0">
                <a:solidFill>
                  <a:schemeClr val="bg1"/>
                </a:solidFill>
                <a:latin typeface="Arial Black" panose="020B0A04020102020204" pitchFamily="34" charset="0"/>
                <a:ea typeface="Tahoma" panose="020B0604030504040204" pitchFamily="34" charset="0"/>
                <a:cs typeface="Arial" panose="020B0604020202020204" pitchFamily="34" charset="0"/>
              </a:rPr>
              <a:t>E. COVID-19 SUMMARY COVID-19 REGIONAL STATE OF EXPENDITURE PER ITEM LEVEL 4 FOR  THE YEAR TO DATE: 30 JUNE 2020</a:t>
            </a:r>
            <a:endParaRPr lang="en-ZA" kern="0" dirty="0">
              <a:solidFill>
                <a:schemeClr val="bg1"/>
              </a:solidFill>
              <a:latin typeface="Arial Black" panose="020B0A040201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4001648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30154440"/>
              </p:ext>
            </p:extLst>
          </p:nvPr>
        </p:nvGraphicFramePr>
        <p:xfrm>
          <a:off x="696686" y="1202544"/>
          <a:ext cx="7918985" cy="4227549"/>
        </p:xfrm>
        <a:graphic>
          <a:graphicData uri="http://schemas.openxmlformats.org/presentationml/2006/ole">
            <mc:AlternateContent xmlns:mc="http://schemas.openxmlformats.org/markup-compatibility/2006">
              <mc:Choice xmlns:v="urn:schemas-microsoft-com:vml" Requires="v">
                <p:oleObj spid="_x0000_s25602" name="Worksheet" r:id="rId3" imgW="7848410" imgH="3629168" progId="Excel.Sheet.12">
                  <p:embed/>
                </p:oleObj>
              </mc:Choice>
              <mc:Fallback>
                <p:oleObj name="Worksheet" r:id="rId3" imgW="7848410" imgH="3629168" progId="Excel.Sheet.12">
                  <p:embed/>
                  <p:pic>
                    <p:nvPicPr>
                      <p:cNvPr id="2" name="Object 1"/>
                      <p:cNvPicPr/>
                      <p:nvPr/>
                    </p:nvPicPr>
                    <p:blipFill>
                      <a:blip r:embed="rId4"/>
                      <a:stretch>
                        <a:fillRect/>
                      </a:stretch>
                    </p:blipFill>
                    <p:spPr>
                      <a:xfrm>
                        <a:off x="696686" y="1202544"/>
                        <a:ext cx="7918985" cy="4227549"/>
                      </a:xfrm>
                      <a:prstGeom prst="rect">
                        <a:avLst/>
                      </a:prstGeom>
                    </p:spPr>
                  </p:pic>
                </p:oleObj>
              </mc:Fallback>
            </mc:AlternateContent>
          </a:graphicData>
        </a:graphic>
      </p:graphicFrame>
      <p:sp>
        <p:nvSpPr>
          <p:cNvPr id="4" name="Rectangle 3"/>
          <p:cNvSpPr/>
          <p:nvPr/>
        </p:nvSpPr>
        <p:spPr>
          <a:xfrm>
            <a:off x="696686" y="5654910"/>
            <a:ext cx="7918985" cy="830997"/>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pP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R6,462 million incurred mainly for provision of PPEs and medical supplies</a:t>
            </a:r>
            <a:endParaRPr lang="en-US" sz="16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54429" y="-14138"/>
            <a:ext cx="914400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2400" kern="0" dirty="0">
                <a:solidFill>
                  <a:schemeClr val="bg1"/>
                </a:solidFill>
                <a:latin typeface="Arial Black" panose="020B0A04020102020204" pitchFamily="34" charset="0"/>
                <a:ea typeface="Tahoma" panose="020B0604030504040204" pitchFamily="34" charset="0"/>
                <a:cs typeface="Arial" panose="020B0604020202020204" pitchFamily="34" charset="0"/>
              </a:rPr>
              <a:t>E. COVID-19 SUMMARY COVID-19 REGIONAL STATE OF EXPENDITURE PER ITEM LEVEL 4 FOR  THE YEAR TO DATE: 30 JUNE 2020</a:t>
            </a:r>
            <a:endParaRPr lang="en-ZA" kern="0" dirty="0">
              <a:solidFill>
                <a:schemeClr val="bg1"/>
              </a:solidFill>
              <a:latin typeface="Arial Black" panose="020B0A040201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83491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02800647"/>
              </p:ext>
            </p:extLst>
          </p:nvPr>
        </p:nvGraphicFramePr>
        <p:xfrm>
          <a:off x="442734" y="1088571"/>
          <a:ext cx="7964666" cy="4623254"/>
        </p:xfrm>
        <a:graphic>
          <a:graphicData uri="http://schemas.openxmlformats.org/presentationml/2006/ole">
            <mc:AlternateContent xmlns:mc="http://schemas.openxmlformats.org/markup-compatibility/2006">
              <mc:Choice xmlns:v="urn:schemas-microsoft-com:vml" Requires="v">
                <p:oleObj spid="_x0000_s26626" name="Worksheet" r:id="rId3" imgW="7686675" imgH="3867055" progId="Excel.Sheet.12">
                  <p:embed/>
                </p:oleObj>
              </mc:Choice>
              <mc:Fallback>
                <p:oleObj name="Worksheet" r:id="rId3" imgW="7686675" imgH="3867055" progId="Excel.Sheet.12">
                  <p:embed/>
                  <p:pic>
                    <p:nvPicPr>
                      <p:cNvPr id="2" name="Object 1"/>
                      <p:cNvPicPr/>
                      <p:nvPr/>
                    </p:nvPicPr>
                    <p:blipFill>
                      <a:blip r:embed="rId4"/>
                      <a:stretch>
                        <a:fillRect/>
                      </a:stretch>
                    </p:blipFill>
                    <p:spPr>
                      <a:xfrm>
                        <a:off x="442734" y="1088571"/>
                        <a:ext cx="7964666" cy="4623254"/>
                      </a:xfrm>
                      <a:prstGeom prst="rect">
                        <a:avLst/>
                      </a:prstGeom>
                    </p:spPr>
                  </p:pic>
                </p:oleObj>
              </mc:Fallback>
            </mc:AlternateContent>
          </a:graphicData>
        </a:graphic>
      </p:graphicFrame>
      <p:sp>
        <p:nvSpPr>
          <p:cNvPr id="4" name="Rectangle 3"/>
          <p:cNvSpPr/>
          <p:nvPr/>
        </p:nvSpPr>
        <p:spPr>
          <a:xfrm>
            <a:off x="638432" y="5732741"/>
            <a:ext cx="7768968" cy="830997"/>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pP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R11,134 million incurred mainly for provision of PPEs and medical supplies</a:t>
            </a:r>
          </a:p>
        </p:txBody>
      </p:sp>
      <p:sp>
        <p:nvSpPr>
          <p:cNvPr id="11" name="Rectangle 2"/>
          <p:cNvSpPr txBox="1">
            <a:spLocks noChangeArrowheads="1"/>
          </p:cNvSpPr>
          <p:nvPr/>
        </p:nvSpPr>
        <p:spPr bwMode="auto">
          <a:xfrm>
            <a:off x="-54429" y="-14138"/>
            <a:ext cx="914400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2400" kern="0" dirty="0">
                <a:solidFill>
                  <a:schemeClr val="bg1"/>
                </a:solidFill>
                <a:latin typeface="Arial Black" panose="020B0A04020102020204" pitchFamily="34" charset="0"/>
                <a:ea typeface="Tahoma" panose="020B0604030504040204" pitchFamily="34" charset="0"/>
                <a:cs typeface="Arial" panose="020B0604020202020204" pitchFamily="34" charset="0"/>
              </a:rPr>
              <a:t>E. COVID-19 SUMMARY COVID-19 REGIONAL STATE OF EXPENDITURE PER ITEM LEVEL 4 FOR  THE YEAR TO DATE: 30 JUNE 2020</a:t>
            </a:r>
            <a:endParaRPr lang="en-ZA" kern="0" dirty="0">
              <a:solidFill>
                <a:schemeClr val="bg1"/>
              </a:solidFill>
              <a:latin typeface="Arial Black" panose="020B0A040201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2895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3999" cy="896471"/>
          </a:xfrm>
          <a:prstGeom prst="rect">
            <a:avLst/>
          </a:prstGeom>
        </p:spPr>
        <p:txBody>
          <a:bodyPr/>
          <a:lstStyle/>
          <a:p>
            <a:pPr algn="ctr"/>
            <a:r>
              <a:rPr lang="en-US" sz="3000" kern="1200" dirty="0">
                <a:solidFill>
                  <a:schemeClr val="bg1"/>
                </a:solidFill>
                <a:latin typeface="Arial Black" panose="020B0A04020102020204" pitchFamily="34" charset="0"/>
              </a:rPr>
              <a:t>COMPARATIVE ANALYSIS PER PROGRAMME  FOR Q1</a:t>
            </a:r>
          </a:p>
        </p:txBody>
      </p:sp>
      <p:graphicFrame>
        <p:nvGraphicFramePr>
          <p:cNvPr id="7" name="Chart 6"/>
          <p:cNvGraphicFramePr>
            <a:graphicFrameLocks/>
          </p:cNvGraphicFramePr>
          <p:nvPr/>
        </p:nvGraphicFramePr>
        <p:xfrm>
          <a:off x="183553" y="1004047"/>
          <a:ext cx="8592894" cy="55939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53352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98556193"/>
              </p:ext>
            </p:extLst>
          </p:nvPr>
        </p:nvGraphicFramePr>
        <p:xfrm>
          <a:off x="413656" y="1152254"/>
          <a:ext cx="8271997" cy="4170860"/>
        </p:xfrm>
        <a:graphic>
          <a:graphicData uri="http://schemas.openxmlformats.org/presentationml/2006/ole">
            <mc:AlternateContent xmlns:mc="http://schemas.openxmlformats.org/markup-compatibility/2006">
              <mc:Choice xmlns:v="urn:schemas-microsoft-com:vml" Requires="v">
                <p:oleObj spid="_x0000_s27650" name="Worksheet" r:id="rId3" imgW="7705534" imgH="4191095" progId="Excel.Sheet.12">
                  <p:embed/>
                </p:oleObj>
              </mc:Choice>
              <mc:Fallback>
                <p:oleObj name="Worksheet" r:id="rId3" imgW="7705534" imgH="4191095" progId="Excel.Sheet.12">
                  <p:embed/>
                  <p:pic>
                    <p:nvPicPr>
                      <p:cNvPr id="2" name="Object 1"/>
                      <p:cNvPicPr/>
                      <p:nvPr/>
                    </p:nvPicPr>
                    <p:blipFill>
                      <a:blip r:embed="rId4"/>
                      <a:stretch>
                        <a:fillRect/>
                      </a:stretch>
                    </p:blipFill>
                    <p:spPr>
                      <a:xfrm>
                        <a:off x="413656" y="1152254"/>
                        <a:ext cx="8271997" cy="4170860"/>
                      </a:xfrm>
                      <a:prstGeom prst="rect">
                        <a:avLst/>
                      </a:prstGeom>
                    </p:spPr>
                  </p:pic>
                </p:oleObj>
              </mc:Fallback>
            </mc:AlternateContent>
          </a:graphicData>
        </a:graphic>
      </p:graphicFrame>
      <p:sp>
        <p:nvSpPr>
          <p:cNvPr id="4" name="Rectangle 3"/>
          <p:cNvSpPr/>
          <p:nvPr/>
        </p:nvSpPr>
        <p:spPr>
          <a:xfrm>
            <a:off x="413656" y="5092200"/>
            <a:ext cx="8271997" cy="1215717"/>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pPr>
            <a:endParaRPr lang="en-ZA" sz="1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266700" indent="-266700" algn="just">
              <a:lnSpc>
                <a:spcPct val="150000"/>
              </a:lnSpc>
              <a:spcBef>
                <a:spcPts val="1200"/>
              </a:spcBef>
              <a:buFont typeface="Wingdings" panose="05000000000000000000" pitchFamily="2" charset="2"/>
              <a:buChar char="q"/>
            </a:pP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R4,023 million incurred mainly for provision of PPEs and medical supplies</a:t>
            </a:r>
            <a:endParaRPr lang="en-US" sz="1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54429" y="-14138"/>
            <a:ext cx="914400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2400" kern="0" dirty="0">
                <a:solidFill>
                  <a:schemeClr val="bg1"/>
                </a:solidFill>
                <a:latin typeface="Arial Black" panose="020B0A04020102020204" pitchFamily="34" charset="0"/>
                <a:ea typeface="Tahoma" panose="020B0604030504040204" pitchFamily="34" charset="0"/>
                <a:cs typeface="Arial" panose="020B0604020202020204" pitchFamily="34" charset="0"/>
              </a:rPr>
              <a:t>E. COVID-19 SUMMARY COVID-19 REGIONAL STATE OF EXPENDITURE PER ITEM LEVEL 4 FOR  THE YEAR TO DATE: 30 JUNE 2020</a:t>
            </a:r>
            <a:endParaRPr lang="en-ZA" kern="0" dirty="0">
              <a:solidFill>
                <a:schemeClr val="bg1"/>
              </a:solidFill>
              <a:latin typeface="Arial Black" panose="020B0A040201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4869572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812800" y="1216025"/>
          <a:ext cx="7843838" cy="4403517"/>
        </p:xfrm>
        <a:graphic>
          <a:graphicData uri="http://schemas.openxmlformats.org/presentationml/2006/ole">
            <mc:AlternateContent xmlns:mc="http://schemas.openxmlformats.org/markup-compatibility/2006">
              <mc:Choice xmlns:v="urn:schemas-microsoft-com:vml" Requires="v">
                <p:oleObj spid="_x0000_s28674" name="Worksheet" r:id="rId3" imgW="7905560" imgH="4114800" progId="Excel.Sheet.12">
                  <p:embed/>
                </p:oleObj>
              </mc:Choice>
              <mc:Fallback>
                <p:oleObj name="Worksheet" r:id="rId3" imgW="7905560" imgH="4114800" progId="Excel.Sheet.12">
                  <p:embed/>
                  <p:pic>
                    <p:nvPicPr>
                      <p:cNvPr id="2" name="Object 1"/>
                      <p:cNvPicPr/>
                      <p:nvPr/>
                    </p:nvPicPr>
                    <p:blipFill>
                      <a:blip r:embed="rId4"/>
                      <a:stretch>
                        <a:fillRect/>
                      </a:stretch>
                    </p:blipFill>
                    <p:spPr>
                      <a:xfrm>
                        <a:off x="812800" y="1216025"/>
                        <a:ext cx="7843838" cy="4403517"/>
                      </a:xfrm>
                      <a:prstGeom prst="rect">
                        <a:avLst/>
                      </a:prstGeom>
                    </p:spPr>
                  </p:pic>
                </p:oleObj>
              </mc:Fallback>
            </mc:AlternateContent>
          </a:graphicData>
        </a:graphic>
      </p:graphicFrame>
      <p:sp>
        <p:nvSpPr>
          <p:cNvPr id="4" name="Rectangle 3"/>
          <p:cNvSpPr/>
          <p:nvPr/>
        </p:nvSpPr>
        <p:spPr>
          <a:xfrm>
            <a:off x="812800" y="5648682"/>
            <a:ext cx="7943315" cy="830997"/>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pP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R16,658 million incurred mainly for provision of PPEs and medical supplies</a:t>
            </a:r>
          </a:p>
        </p:txBody>
      </p:sp>
      <p:sp>
        <p:nvSpPr>
          <p:cNvPr id="11" name="Rectangle 2"/>
          <p:cNvSpPr txBox="1">
            <a:spLocks noChangeArrowheads="1"/>
          </p:cNvSpPr>
          <p:nvPr/>
        </p:nvSpPr>
        <p:spPr bwMode="auto">
          <a:xfrm>
            <a:off x="-54429" y="-14138"/>
            <a:ext cx="914400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2400" kern="0" dirty="0">
                <a:solidFill>
                  <a:schemeClr val="bg1"/>
                </a:solidFill>
                <a:latin typeface="Arial Black" panose="020B0A04020102020204" pitchFamily="34" charset="0"/>
                <a:ea typeface="Tahoma" panose="020B0604030504040204" pitchFamily="34" charset="0"/>
                <a:cs typeface="Arial" panose="020B0604020202020204" pitchFamily="34" charset="0"/>
              </a:rPr>
              <a:t>E. COVID-19 SUMMARY COVID-19 REGIONAL STATE OF EXPENDITURE PER ITEM LEVEL 4 FOR  THE YEAR TO DATE: 30 JUNE 2020</a:t>
            </a:r>
            <a:endParaRPr lang="en-ZA" kern="0" dirty="0">
              <a:solidFill>
                <a:schemeClr val="bg1"/>
              </a:solidFill>
              <a:latin typeface="Arial Black" panose="020B0A040201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8968684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43465199"/>
              </p:ext>
            </p:extLst>
          </p:nvPr>
        </p:nvGraphicFramePr>
        <p:xfrm>
          <a:off x="972351" y="1199932"/>
          <a:ext cx="7684287" cy="4706484"/>
        </p:xfrm>
        <a:graphic>
          <a:graphicData uri="http://schemas.openxmlformats.org/presentationml/2006/ole">
            <mc:AlternateContent xmlns:mc="http://schemas.openxmlformats.org/markup-compatibility/2006">
              <mc:Choice xmlns:v="urn:schemas-microsoft-com:vml" Requires="v">
                <p:oleObj spid="_x0000_s29698" name="Worksheet" r:id="rId3" imgW="7905560" imgH="4200525" progId="Excel.Sheet.12">
                  <p:embed/>
                </p:oleObj>
              </mc:Choice>
              <mc:Fallback>
                <p:oleObj name="Worksheet" r:id="rId3" imgW="7905560" imgH="4200525" progId="Excel.Sheet.12">
                  <p:embed/>
                  <p:pic>
                    <p:nvPicPr>
                      <p:cNvPr id="2" name="Object 1"/>
                      <p:cNvPicPr/>
                      <p:nvPr/>
                    </p:nvPicPr>
                    <p:blipFill>
                      <a:blip r:embed="rId4"/>
                      <a:stretch>
                        <a:fillRect/>
                      </a:stretch>
                    </p:blipFill>
                    <p:spPr>
                      <a:xfrm>
                        <a:off x="972351" y="1199932"/>
                        <a:ext cx="7684287" cy="4706484"/>
                      </a:xfrm>
                      <a:prstGeom prst="rect">
                        <a:avLst/>
                      </a:prstGeom>
                    </p:spPr>
                  </p:pic>
                </p:oleObj>
              </mc:Fallback>
            </mc:AlternateContent>
          </a:graphicData>
        </a:graphic>
      </p:graphicFrame>
      <p:sp>
        <p:nvSpPr>
          <p:cNvPr id="4" name="Rectangle 3"/>
          <p:cNvSpPr/>
          <p:nvPr/>
        </p:nvSpPr>
        <p:spPr>
          <a:xfrm>
            <a:off x="641958" y="5906416"/>
            <a:ext cx="8014680" cy="738664"/>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pP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R14,664 million incurred mainly for provision of PPEs and medical supplies</a:t>
            </a:r>
          </a:p>
        </p:txBody>
      </p:sp>
      <p:sp>
        <p:nvSpPr>
          <p:cNvPr id="8" name="Rectangle 2"/>
          <p:cNvSpPr txBox="1">
            <a:spLocks noChangeArrowheads="1"/>
          </p:cNvSpPr>
          <p:nvPr/>
        </p:nvSpPr>
        <p:spPr bwMode="auto">
          <a:xfrm>
            <a:off x="-54429" y="-14138"/>
            <a:ext cx="914400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2400" kern="0" dirty="0">
                <a:solidFill>
                  <a:schemeClr val="bg1"/>
                </a:solidFill>
                <a:latin typeface="Arial Black" panose="020B0A04020102020204" pitchFamily="34" charset="0"/>
                <a:ea typeface="Tahoma" panose="020B0604030504040204" pitchFamily="34" charset="0"/>
                <a:cs typeface="Arial" panose="020B0604020202020204" pitchFamily="34" charset="0"/>
              </a:rPr>
              <a:t>E. COVID-19 SUMMARY COVID-19 REGIONAL STATE OF EXPENDITURE PER ITEM LEVEL 4 FOR  THE YEAR TO DATE: 30 JUNE 2020</a:t>
            </a:r>
            <a:endParaRPr lang="en-ZA" kern="0" dirty="0">
              <a:solidFill>
                <a:schemeClr val="bg1"/>
              </a:solidFill>
              <a:latin typeface="Arial Black" panose="020B0A040201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1584217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30456749"/>
              </p:ext>
            </p:extLst>
          </p:nvPr>
        </p:nvGraphicFramePr>
        <p:xfrm>
          <a:off x="445548" y="1306286"/>
          <a:ext cx="8376494" cy="4277798"/>
        </p:xfrm>
        <a:graphic>
          <a:graphicData uri="http://schemas.openxmlformats.org/presentationml/2006/ole">
            <mc:AlternateContent xmlns:mc="http://schemas.openxmlformats.org/markup-compatibility/2006">
              <mc:Choice xmlns:v="urn:schemas-microsoft-com:vml" Requires="v">
                <p:oleObj spid="_x0000_s30722" name="Worksheet" r:id="rId3" imgW="7905560" imgH="3219402" progId="Excel.Sheet.12">
                  <p:embed/>
                </p:oleObj>
              </mc:Choice>
              <mc:Fallback>
                <p:oleObj name="Worksheet" r:id="rId3" imgW="7905560" imgH="3219402" progId="Excel.Sheet.12">
                  <p:embed/>
                  <p:pic>
                    <p:nvPicPr>
                      <p:cNvPr id="2" name="Object 1"/>
                      <p:cNvPicPr/>
                      <p:nvPr/>
                    </p:nvPicPr>
                    <p:blipFill>
                      <a:blip r:embed="rId4"/>
                      <a:stretch>
                        <a:fillRect/>
                      </a:stretch>
                    </p:blipFill>
                    <p:spPr>
                      <a:xfrm>
                        <a:off x="445548" y="1306286"/>
                        <a:ext cx="8376494" cy="4277798"/>
                      </a:xfrm>
                      <a:prstGeom prst="rect">
                        <a:avLst/>
                      </a:prstGeom>
                    </p:spPr>
                  </p:pic>
                </p:oleObj>
              </mc:Fallback>
            </mc:AlternateContent>
          </a:graphicData>
        </a:graphic>
      </p:graphicFrame>
      <p:sp>
        <p:nvSpPr>
          <p:cNvPr id="4" name="Rectangle 3"/>
          <p:cNvSpPr/>
          <p:nvPr/>
        </p:nvSpPr>
        <p:spPr>
          <a:xfrm>
            <a:off x="445548" y="5722646"/>
            <a:ext cx="8376494" cy="461665"/>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pP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R3,779 million incurred mainly for provision of PPEs</a:t>
            </a:r>
          </a:p>
        </p:txBody>
      </p:sp>
      <p:sp>
        <p:nvSpPr>
          <p:cNvPr id="8" name="Rectangle 2"/>
          <p:cNvSpPr txBox="1">
            <a:spLocks noChangeArrowheads="1"/>
          </p:cNvSpPr>
          <p:nvPr/>
        </p:nvSpPr>
        <p:spPr bwMode="auto">
          <a:xfrm>
            <a:off x="-54429" y="-14138"/>
            <a:ext cx="914400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2400" kern="0" dirty="0">
                <a:solidFill>
                  <a:schemeClr val="bg1"/>
                </a:solidFill>
                <a:latin typeface="Arial Black" panose="020B0A04020102020204" pitchFamily="34" charset="0"/>
                <a:ea typeface="Tahoma" panose="020B0604030504040204" pitchFamily="34" charset="0"/>
                <a:cs typeface="Arial" panose="020B0604020202020204" pitchFamily="34" charset="0"/>
              </a:rPr>
              <a:t>E. COVID-19 SUMMARY COVID-19 REGIONAL STATE OF EXPENDITURE PER ITEM LEVEL 4 FOR  THE YEAR TO DATE: 30 JUNE 2020</a:t>
            </a:r>
            <a:endParaRPr lang="en-ZA" kern="0" dirty="0">
              <a:solidFill>
                <a:schemeClr val="bg1"/>
              </a:solidFill>
              <a:latin typeface="Arial Black" panose="020B0A040201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8359367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092" y="1155700"/>
            <a:ext cx="8558792" cy="2323713"/>
          </a:xfrm>
          <a:prstGeom prst="rect">
            <a:avLst/>
          </a:prstGeom>
        </p:spPr>
        <p:txBody>
          <a:bodyPr wrap="square">
            <a:spAutoFit/>
          </a:bodyPr>
          <a:lstStyle/>
          <a:p>
            <a:pPr marL="266700" indent="-266700" algn="just">
              <a:lnSpc>
                <a:spcPct val="150000"/>
              </a:lnSpc>
              <a:spcBef>
                <a:spcPts val="1200"/>
              </a:spcBef>
              <a:buFont typeface="Wingdings" panose="05000000000000000000" pitchFamily="2" charset="2"/>
              <a:buChar char="q"/>
            </a:pP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The Department furthermore reviewed the cost containment financial circular no. 3 of 2017/18 with an Addendum no. 2 that provides sub-delegations for deviations and withdrawal of embargo on the procurement of machinery and equipment which was effective from 1 February 2019</a:t>
            </a:r>
          </a:p>
          <a:p>
            <a:pPr algn="just">
              <a:lnSpc>
                <a:spcPct val="150000"/>
              </a:lnSpc>
              <a:spcBef>
                <a:spcPts val="1200"/>
              </a:spcBef>
            </a:pPr>
            <a:endParaRPr lang="en-US"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7" name="Rectangle 2"/>
          <p:cNvSpPr txBox="1">
            <a:spLocks noChangeArrowheads="1"/>
          </p:cNvSpPr>
          <p:nvPr/>
        </p:nvSpPr>
        <p:spPr bwMode="auto">
          <a:xfrm>
            <a:off x="-54429" y="-14138"/>
            <a:ext cx="9144000" cy="9971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2400" kern="0" dirty="0">
                <a:solidFill>
                  <a:schemeClr val="bg1"/>
                </a:solidFill>
                <a:latin typeface="Arial Black" panose="020B0A04020102020204" pitchFamily="34" charset="0"/>
                <a:ea typeface="Tahoma" panose="020B0604030504040204" pitchFamily="34" charset="0"/>
                <a:cs typeface="Arial" panose="020B0604020202020204" pitchFamily="34" charset="0"/>
              </a:rPr>
              <a:t>E. COVID-19 SUMMARY COVID-19 REGIONAL STATE OF EXPENDITURE PER ITEM LEVEL 4 FOR  THE YEAR TO DATE: 30 JUNE 2020</a:t>
            </a:r>
            <a:endParaRPr lang="en-ZA" kern="0" dirty="0">
              <a:solidFill>
                <a:schemeClr val="bg1"/>
              </a:solidFill>
              <a:latin typeface="Arial Black" panose="020B0A040201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3859019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880"/>
            <a:ext cx="9144000" cy="6858003"/>
          </a:xfrm>
          <a:prstGeom prst="rect">
            <a:avLst/>
          </a:prstGeom>
          <a:blipFill>
            <a:blip r:embed="rId2"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6" name="Group 5">
            <a:extLst>
              <a:ext uri="{FF2B5EF4-FFF2-40B4-BE49-F238E27FC236}">
                <a16:creationId xmlns:a16="http://schemas.microsoft.com/office/drawing/2014/main" id="{AE2A3745-C6D2-4E91-8176-3384E632447B}"/>
              </a:ext>
            </a:extLst>
          </p:cNvPr>
          <p:cNvGrpSpPr/>
          <p:nvPr/>
        </p:nvGrpSpPr>
        <p:grpSpPr>
          <a:xfrm>
            <a:off x="0" y="1496170"/>
            <a:ext cx="9231086" cy="3882303"/>
            <a:chOff x="0" y="1447800"/>
            <a:chExt cx="12308115" cy="5176404"/>
          </a:xfrm>
        </p:grpSpPr>
        <p:sp>
          <p:nvSpPr>
            <p:cNvPr id="4" name="Rectangle 3">
              <a:extLst>
                <a:ext uri="{FF2B5EF4-FFF2-40B4-BE49-F238E27FC236}">
                  <a16:creationId xmlns:a16="http://schemas.microsoft.com/office/drawing/2014/main" id="{81127C15-6540-4B80-A44D-518CF9108CBC}"/>
                </a:ext>
              </a:extLst>
            </p:cNvPr>
            <p:cNvSpPr/>
            <p:nvPr/>
          </p:nvSpPr>
          <p:spPr>
            <a:xfrm>
              <a:off x="0" y="1447800"/>
              <a:ext cx="12192000" cy="6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5" name="Rectangle 4">
              <a:extLst>
                <a:ext uri="{FF2B5EF4-FFF2-40B4-BE49-F238E27FC236}">
                  <a16:creationId xmlns:a16="http://schemas.microsoft.com/office/drawing/2014/main" id="{6D01CC6F-ED22-47AB-9095-06CAC7881C24}"/>
                </a:ext>
              </a:extLst>
            </p:cNvPr>
            <p:cNvSpPr/>
            <p:nvPr/>
          </p:nvSpPr>
          <p:spPr>
            <a:xfrm>
              <a:off x="0" y="6563245"/>
              <a:ext cx="12308115"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grpSp>
      <p:sp>
        <p:nvSpPr>
          <p:cNvPr id="9" name="Rectangle 8">
            <a:extLst>
              <a:ext uri="{FF2B5EF4-FFF2-40B4-BE49-F238E27FC236}">
                <a16:creationId xmlns:a16="http://schemas.microsoft.com/office/drawing/2014/main" id="{28D8E245-71A4-4861-8D99-1B324D6EEE25}"/>
              </a:ext>
            </a:extLst>
          </p:cNvPr>
          <p:cNvSpPr/>
          <p:nvPr/>
        </p:nvSpPr>
        <p:spPr>
          <a:xfrm>
            <a:off x="2086899" y="1546356"/>
            <a:ext cx="7057101" cy="3787053"/>
          </a:xfrm>
          <a:prstGeom prst="rect">
            <a:avLst/>
          </a:prstGeom>
          <a:solidFill>
            <a:srgbClr val="00B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13" name="Rectangle 12">
            <a:extLst>
              <a:ext uri="{FF2B5EF4-FFF2-40B4-BE49-F238E27FC236}">
                <a16:creationId xmlns:a16="http://schemas.microsoft.com/office/drawing/2014/main" id="{6D716DC1-81C6-4E96-AB36-1B94848BED6A}"/>
              </a:ext>
            </a:extLst>
          </p:cNvPr>
          <p:cNvSpPr/>
          <p:nvPr/>
        </p:nvSpPr>
        <p:spPr>
          <a:xfrm rot="5400000" flipV="1">
            <a:off x="-1367587" y="3417022"/>
            <a:ext cx="685800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11" name="TextBox 10"/>
          <p:cNvSpPr txBox="1"/>
          <p:nvPr/>
        </p:nvSpPr>
        <p:spPr>
          <a:xfrm>
            <a:off x="1999813" y="1526040"/>
            <a:ext cx="7102821" cy="3500958"/>
          </a:xfrm>
          <a:prstGeom prst="rect">
            <a:avLst/>
          </a:prstGeom>
          <a:noFill/>
        </p:spPr>
        <p:txBody>
          <a:bodyPr wrap="square" rtlCol="0">
            <a:spAutoFit/>
          </a:bodyPr>
          <a:lstStyle/>
          <a:p>
            <a:pPr marL="0" marR="0" lvl="0" indent="0" algn="ctr" defTabSz="914400" eaLnBrk="1" fontAlgn="auto" latinLnBrk="0" hangingPunct="1">
              <a:lnSpc>
                <a:spcPct val="115000"/>
              </a:lnSpc>
              <a:spcBef>
                <a:spcPts val="500"/>
              </a:spcBef>
              <a:spcAft>
                <a:spcPts val="1000"/>
              </a:spcAft>
              <a:buClrTx/>
              <a:buSzTx/>
              <a:buFontTx/>
              <a:buNone/>
              <a:tabLst/>
              <a:defRPr/>
            </a:pPr>
            <a: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 </a:t>
            </a:r>
            <a:endParaRPr kumimoji="0" lang="en-ZA" sz="16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500"/>
              </a:spcBef>
              <a:spcAft>
                <a:spcPts val="1000"/>
              </a:spcAft>
              <a:buClrTx/>
              <a:buSzTx/>
              <a:buFontTx/>
              <a:buNone/>
              <a:tabLst/>
              <a:defRPr/>
            </a:pPr>
            <a:r>
              <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Department of Correctional Services (DCS)</a:t>
            </a:r>
            <a:endParaRPr kumimoji="0" lang="en-ZA" sz="16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500"/>
              </a:spcBef>
              <a:spcAft>
                <a:spcPts val="1000"/>
              </a:spcAft>
              <a:buClrTx/>
              <a:buSzTx/>
              <a:buFontTx/>
              <a:buNone/>
              <a:tabLst/>
              <a:defRPr/>
            </a:pPr>
            <a:r>
              <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Head Office: Correctional Services</a:t>
            </a:r>
            <a: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
            </a:r>
            <a:b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br>
            <a:r>
              <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124 WF </a:t>
            </a:r>
            <a:r>
              <a:rPr kumimoji="0" lang="en-ZA" sz="1600" b="1" i="0" u="none" strike="noStrike" kern="0" cap="none" spc="0" normalizeH="0" baseline="0" noProof="0" dirty="0" err="1">
                <a:ln>
                  <a:noFill/>
                </a:ln>
                <a:solidFill>
                  <a:prstClr val="white"/>
                </a:solidFill>
                <a:effectLst/>
                <a:uLnTx/>
                <a:uFillTx/>
                <a:latin typeface="Arial" panose="020B0604020202020204" pitchFamily="34" charset="0"/>
                <a:ea typeface="MyriadPro-Regular"/>
                <a:cs typeface="Times New Roman" panose="02020603050405020304" pitchFamily="18" charset="0"/>
              </a:rPr>
              <a:t>Nkomo</a:t>
            </a:r>
            <a:r>
              <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 Street</a:t>
            </a:r>
            <a: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
            </a:r>
            <a:b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br>
            <a:r>
              <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WF </a:t>
            </a:r>
            <a:r>
              <a:rPr kumimoji="0" lang="en-ZA" sz="1600" b="1" i="0" u="none" strike="noStrike" kern="0" cap="none" spc="0" normalizeH="0" baseline="0" noProof="0" dirty="0" err="1">
                <a:ln>
                  <a:noFill/>
                </a:ln>
                <a:solidFill>
                  <a:prstClr val="white"/>
                </a:solidFill>
                <a:effectLst/>
                <a:uLnTx/>
                <a:uFillTx/>
                <a:latin typeface="Arial" panose="020B0604020202020204" pitchFamily="34" charset="0"/>
                <a:ea typeface="MyriadPro-Regular"/>
                <a:cs typeface="Times New Roman" panose="02020603050405020304" pitchFamily="18" charset="0"/>
              </a:rPr>
              <a:t>Nkomo</a:t>
            </a:r>
            <a:r>
              <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 &amp; Sophie De </a:t>
            </a:r>
            <a:r>
              <a:rPr kumimoji="0" lang="en-ZA" sz="1600" b="1" i="0" u="none" strike="noStrike" kern="0" cap="none" spc="0" normalizeH="0" baseline="0" noProof="0" dirty="0" err="1">
                <a:ln>
                  <a:noFill/>
                </a:ln>
                <a:solidFill>
                  <a:prstClr val="white"/>
                </a:solidFill>
                <a:effectLst/>
                <a:uLnTx/>
                <a:uFillTx/>
                <a:latin typeface="Arial" panose="020B0604020202020204" pitchFamily="34" charset="0"/>
                <a:ea typeface="MyriadPro-Regular"/>
                <a:cs typeface="Times New Roman" panose="02020603050405020304" pitchFamily="18" charset="0"/>
              </a:rPr>
              <a:t>Bruyn</a:t>
            </a:r>
            <a:r>
              <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 Streets</a:t>
            </a:r>
            <a: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
            </a:r>
            <a:b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br>
            <a:r>
              <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Pretoria Central</a:t>
            </a:r>
            <a: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
            </a:r>
            <a:b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br>
            <a:r>
              <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Private Bag X</a:t>
            </a: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136</a:t>
            </a:r>
            <a: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
            </a:r>
            <a:b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br>
            <a:r>
              <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Pretoria</a:t>
            </a:r>
            <a: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
            </a:r>
            <a:br>
              <a:rPr kumimoji="0" lang="en-ZA" sz="1600" b="0"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br>
            <a:r>
              <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0001</a:t>
            </a:r>
            <a:endParaRPr kumimoji="0" lang="en-ZA" sz="16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500"/>
              </a:spcBef>
              <a:spcAft>
                <a:spcPts val="1000"/>
              </a:spcAft>
              <a:buClrTx/>
              <a:buSzTx/>
              <a:buFontTx/>
              <a:buNone/>
              <a:tabLst/>
              <a:defRPr/>
            </a:pPr>
            <a:r>
              <a:rPr kumimoji="0" lang="en-ZA" sz="1600" b="1" i="0" u="none"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rPr>
              <a:t>Website: </a:t>
            </a:r>
            <a:r>
              <a:rPr kumimoji="0" lang="en-ZA" sz="1600" b="1" i="0" u="sng"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a:t>
            </a:r>
            <a:r>
              <a:rPr kumimoji="0" lang="en-ZA" sz="1600" b="1" i="0" u="sng"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hlinkClick r:id="rId3"/>
              </a:rPr>
              <a:t>ttp://</a:t>
            </a:r>
            <a:r>
              <a:rPr kumimoji="0" lang="en-ZA" sz="1600" b="1" i="0" u="sng" strike="noStrike" kern="0" cap="none" spc="0" normalizeH="0" baseline="0" noProof="0" dirty="0">
                <a:ln>
                  <a:noFill/>
                </a:ln>
                <a:solidFill>
                  <a:prstClr val="white"/>
                </a:solidFill>
                <a:effectLst/>
                <a:uLnTx/>
                <a:uFillTx/>
                <a:latin typeface="Arial" panose="020B0604020202020204" pitchFamily="34" charset="0"/>
                <a:ea typeface="MyriadPro-Regular"/>
                <a:cs typeface="Times New Roman" panose="02020603050405020304" pitchFamily="18" charset="0"/>
                <a:hlinkClick r:id="rId4"/>
              </a:rPr>
              <a:t>www.dcs.gov.za</a:t>
            </a:r>
            <a:endParaRPr kumimoji="0" lang="en-ZA" sz="16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698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 y="1"/>
            <a:ext cx="9144000" cy="894286"/>
          </a:xfrm>
          <a:prstGeom prst="rect">
            <a:avLst/>
          </a:prstGeom>
        </p:spPr>
        <p:txBody>
          <a:bodyPr anchor="ctr"/>
          <a:lstStyle/>
          <a:p>
            <a:pPr algn="ctr"/>
            <a:r>
              <a:rPr lang="en-US" sz="3000" kern="1200" dirty="0">
                <a:solidFill>
                  <a:prstClr val="white"/>
                </a:solidFill>
                <a:latin typeface="Arial Black" panose="020B0A04020102020204" pitchFamily="34" charset="0"/>
              </a:rPr>
              <a:t>COMPARATIVE ANALYSIS PER REGION FOR Q1</a:t>
            </a:r>
            <a:endParaRPr lang="en-ZA" sz="3200" kern="1200" dirty="0">
              <a:solidFill>
                <a:schemeClr val="bg1"/>
              </a:solidFill>
              <a:latin typeface="Arial Black" panose="020B0A04020102020204" pitchFamily="34" charset="0"/>
            </a:endParaRPr>
          </a:p>
        </p:txBody>
      </p:sp>
      <p:graphicFrame>
        <p:nvGraphicFramePr>
          <p:cNvPr id="3" name="Table 2"/>
          <p:cNvGraphicFramePr>
            <a:graphicFrameLocks noGrp="1"/>
          </p:cNvGraphicFramePr>
          <p:nvPr/>
        </p:nvGraphicFramePr>
        <p:xfrm>
          <a:off x="421720" y="1073580"/>
          <a:ext cx="8166468" cy="2509878"/>
        </p:xfrm>
        <a:graphic>
          <a:graphicData uri="http://schemas.openxmlformats.org/drawingml/2006/table">
            <a:tbl>
              <a:tblPr firstRow="1" bandRow="1">
                <a:tableStyleId>{5C22544A-7EE6-4342-B048-85BDC9FD1C3A}</a:tableStyleId>
              </a:tblPr>
              <a:tblGrid>
                <a:gridCol w="1872273">
                  <a:extLst>
                    <a:ext uri="{9D8B030D-6E8A-4147-A177-3AD203B41FA5}">
                      <a16:colId xmlns:a16="http://schemas.microsoft.com/office/drawing/2014/main" val="20000"/>
                    </a:ext>
                  </a:extLst>
                </a:gridCol>
                <a:gridCol w="2098065">
                  <a:extLst>
                    <a:ext uri="{9D8B030D-6E8A-4147-A177-3AD203B41FA5}">
                      <a16:colId xmlns:a16="http://schemas.microsoft.com/office/drawing/2014/main" val="20001"/>
                    </a:ext>
                  </a:extLst>
                </a:gridCol>
                <a:gridCol w="2098065">
                  <a:extLst>
                    <a:ext uri="{9D8B030D-6E8A-4147-A177-3AD203B41FA5}">
                      <a16:colId xmlns:a16="http://schemas.microsoft.com/office/drawing/2014/main" val="20002"/>
                    </a:ext>
                  </a:extLst>
                </a:gridCol>
                <a:gridCol w="2098065">
                  <a:extLst>
                    <a:ext uri="{9D8B030D-6E8A-4147-A177-3AD203B41FA5}">
                      <a16:colId xmlns:a16="http://schemas.microsoft.com/office/drawing/2014/main" val="20003"/>
                    </a:ext>
                  </a:extLst>
                </a:gridCol>
              </a:tblGrid>
              <a:tr h="522342">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400" b="1" kern="1200" noProof="0" dirty="0">
                          <a:solidFill>
                            <a:schemeClr val="bg1"/>
                          </a:solidFill>
                          <a:latin typeface="+mn-lt"/>
                          <a:ea typeface="+mn-ea"/>
                          <a:cs typeface="+mn-cs"/>
                        </a:rPr>
                        <a:t>Region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4857"/>
                    </a:solid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Total number of targets Q1</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p>
                      <a:pPr algn="ctr"/>
                      <a:r>
                        <a:rPr lang="en-US" sz="1400" dirty="0">
                          <a:solidFill>
                            <a:schemeClr val="bg1"/>
                          </a:solidFill>
                        </a:rPr>
                        <a:t>Achieved Q1</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p>
                      <a:pPr algn="ctr"/>
                      <a:r>
                        <a:rPr lang="en-US" sz="1400" dirty="0">
                          <a:solidFill>
                            <a:schemeClr val="bg1"/>
                          </a:solidFill>
                        </a:rPr>
                        <a:t>Not Achieved Q1</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extLst>
                  <a:ext uri="{0D108BD9-81ED-4DB2-BD59-A6C34878D82A}">
                    <a16:rowId xmlns:a16="http://schemas.microsoft.com/office/drawing/2014/main" val="10000"/>
                  </a:ext>
                </a:extLst>
              </a:tr>
              <a:tr h="296665">
                <a:tc>
                  <a:txBody>
                    <a:bodyPr/>
                    <a:lstStyle/>
                    <a:p>
                      <a:r>
                        <a:rPr lang="en-US" sz="1400" b="1" dirty="0">
                          <a:solidFill>
                            <a:schemeClr val="tx1"/>
                          </a:solidFill>
                        </a:rPr>
                        <a:t>LMN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9C1"/>
                    </a:solidFill>
                  </a:tcPr>
                </a:tc>
                <a:tc>
                  <a:txBody>
                    <a:bodyPr/>
                    <a:lstStyle/>
                    <a:p>
                      <a:pPr marL="0" algn="ctr" defTabSz="914331" rtl="0" eaLnBrk="1" latinLnBrk="0" hangingPunct="1">
                        <a:lnSpc>
                          <a:spcPct val="115000"/>
                        </a:lnSpc>
                        <a:spcAft>
                          <a:spcPts val="0"/>
                        </a:spcAft>
                      </a:pPr>
                      <a:r>
                        <a:rPr lang="en-ZA" sz="1400" b="1" kern="1200" dirty="0">
                          <a:solidFill>
                            <a:schemeClr val="tx1"/>
                          </a:solidFill>
                          <a:latin typeface="+mn-lt"/>
                          <a:ea typeface="+mn-ea"/>
                          <a:cs typeface="+mn-cs"/>
                        </a:rPr>
                        <a:t>22</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14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marL="0" indent="0" algn="ctr">
                        <a:tabLst>
                          <a:tab pos="1543050" algn="l"/>
                        </a:tabLst>
                      </a:pPr>
                      <a:r>
                        <a:rPr lang="en-US" sz="1400" b="1" dirty="0">
                          <a:solidFill>
                            <a:schemeClr val="tx1"/>
                          </a:solidFill>
                        </a:rPr>
                        <a:t>8</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1"/>
                  </a:ext>
                </a:extLst>
              </a:tr>
              <a:tr h="367524">
                <a:tc>
                  <a:txBody>
                    <a:bodyPr/>
                    <a:lstStyle/>
                    <a:p>
                      <a:r>
                        <a:rPr lang="en-US" sz="1400" b="1" dirty="0">
                          <a:solidFill>
                            <a:schemeClr val="tx1"/>
                          </a:solidFill>
                        </a:rPr>
                        <a:t>FS/NC</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9C1"/>
                    </a:solidFill>
                  </a:tcPr>
                </a:tc>
                <a:tc>
                  <a:txBody>
                    <a:bodyPr/>
                    <a:lstStyle/>
                    <a:p>
                      <a:pPr marL="0" algn="ctr" defTabSz="914331" rtl="0" eaLnBrk="1" latinLnBrk="0" hangingPunct="1">
                        <a:lnSpc>
                          <a:spcPct val="115000"/>
                        </a:lnSpc>
                        <a:spcAft>
                          <a:spcPts val="0"/>
                        </a:spcAft>
                      </a:pPr>
                      <a:r>
                        <a:rPr lang="en-ZA" sz="1400" b="1" kern="1200">
                          <a:solidFill>
                            <a:schemeClr val="tx1"/>
                          </a:solidFill>
                          <a:latin typeface="+mn-lt"/>
                          <a:ea typeface="+mn-ea"/>
                          <a:cs typeface="+mn-cs"/>
                        </a:rPr>
                        <a:t>22</a:t>
                      </a:r>
                      <a:endParaRPr lang="en-ZA" sz="1400" b="1" kern="1200" dirty="0">
                        <a:solidFill>
                          <a:schemeClr val="tx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15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marL="0" indent="0" algn="ctr">
                        <a:tabLst>
                          <a:tab pos="1543050" algn="l"/>
                        </a:tabLst>
                      </a:pPr>
                      <a:r>
                        <a:rPr lang="en-US" sz="1400" b="1" dirty="0">
                          <a:solidFill>
                            <a:schemeClr val="tx1"/>
                          </a:solidFill>
                        </a:rPr>
                        <a:t>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304188">
                <a:tc>
                  <a:txBody>
                    <a:bodyPr/>
                    <a:lstStyle/>
                    <a:p>
                      <a:r>
                        <a:rPr lang="en-US" sz="1400" b="1" dirty="0">
                          <a:solidFill>
                            <a:schemeClr val="tx1"/>
                          </a:solidFill>
                        </a:rPr>
                        <a:t>KZN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9C1"/>
                    </a:solidFill>
                  </a:tcPr>
                </a:tc>
                <a:tc>
                  <a:txBody>
                    <a:bodyPr/>
                    <a:lstStyle/>
                    <a:p>
                      <a:pPr marL="0" algn="ctr" defTabSz="914331" rtl="0" eaLnBrk="1" latinLnBrk="0" hangingPunct="1">
                        <a:lnSpc>
                          <a:spcPct val="115000"/>
                        </a:lnSpc>
                        <a:spcAft>
                          <a:spcPts val="0"/>
                        </a:spcAft>
                      </a:pPr>
                      <a:r>
                        <a:rPr lang="en-ZA" sz="1400" b="1" kern="1200" dirty="0">
                          <a:solidFill>
                            <a:schemeClr val="tx1"/>
                          </a:solidFill>
                          <a:latin typeface="+mn-lt"/>
                          <a:ea typeface="+mn-ea"/>
                          <a:cs typeface="+mn-cs"/>
                        </a:rPr>
                        <a:t>22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16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algn="ctr"/>
                      <a:r>
                        <a:rPr lang="en-US" sz="1400" b="1" dirty="0">
                          <a:solidFill>
                            <a:schemeClr val="tx1"/>
                          </a:solidFill>
                        </a:rPr>
                        <a:t>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3"/>
                  </a:ext>
                </a:extLst>
              </a:tr>
              <a:tr h="304188">
                <a:tc>
                  <a:txBody>
                    <a:bodyPr/>
                    <a:lstStyle/>
                    <a:p>
                      <a:r>
                        <a:rPr lang="en-US" sz="1400" b="1" kern="1200" dirty="0">
                          <a:solidFill>
                            <a:schemeClr val="tx1"/>
                          </a:solidFill>
                          <a:latin typeface="+mn-lt"/>
                          <a:ea typeface="+mn-ea"/>
                          <a:cs typeface="+mn-cs"/>
                        </a:rPr>
                        <a:t>WC</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9C1"/>
                    </a:solidFill>
                  </a:tcPr>
                </a:tc>
                <a:tc>
                  <a:txBody>
                    <a:bodyPr/>
                    <a:lstStyle/>
                    <a:p>
                      <a:pPr marL="0" algn="ctr" defTabSz="914331" rtl="0" eaLnBrk="1" latinLnBrk="0" hangingPunct="1">
                        <a:lnSpc>
                          <a:spcPct val="115000"/>
                        </a:lnSpc>
                        <a:spcAft>
                          <a:spcPts val="0"/>
                        </a:spcAft>
                      </a:pPr>
                      <a:r>
                        <a:rPr lang="en-ZA" sz="1400" b="1" kern="1200">
                          <a:solidFill>
                            <a:schemeClr val="tx1"/>
                          </a:solidFill>
                          <a:latin typeface="+mn-lt"/>
                          <a:ea typeface="+mn-ea"/>
                          <a:cs typeface="+mn-cs"/>
                        </a:rPr>
                        <a:t>22</a:t>
                      </a:r>
                      <a:endParaRPr lang="en-ZA" sz="1400" b="1" kern="1200" dirty="0">
                        <a:solidFill>
                          <a:schemeClr val="tx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14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algn="ctr"/>
                      <a:r>
                        <a:rPr lang="en-US" sz="1400" b="1" dirty="0">
                          <a:solidFill>
                            <a:schemeClr val="tx1"/>
                          </a:solidFill>
                        </a:rPr>
                        <a:t>8</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4"/>
                  </a:ext>
                </a:extLst>
              </a:tr>
              <a:tr h="304188">
                <a:tc>
                  <a:txBody>
                    <a:bodyPr/>
                    <a:lstStyle/>
                    <a:p>
                      <a:r>
                        <a:rPr lang="en-US" sz="1400" b="1" dirty="0">
                          <a:solidFill>
                            <a:schemeClr val="tx1"/>
                          </a:solidFill>
                        </a:rPr>
                        <a:t>GP</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9C1"/>
                    </a:solidFill>
                  </a:tcPr>
                </a:tc>
                <a:tc>
                  <a:txBody>
                    <a:bodyPr/>
                    <a:lstStyle/>
                    <a:p>
                      <a:pPr marL="0" algn="ctr" defTabSz="914331" rtl="0" eaLnBrk="1" latinLnBrk="0" hangingPunct="1">
                        <a:lnSpc>
                          <a:spcPct val="115000"/>
                        </a:lnSpc>
                        <a:spcAft>
                          <a:spcPts val="0"/>
                        </a:spcAft>
                      </a:pPr>
                      <a:r>
                        <a:rPr lang="en-ZA" sz="1400" b="1" kern="1200">
                          <a:solidFill>
                            <a:schemeClr val="tx1"/>
                          </a:solidFill>
                          <a:latin typeface="+mn-lt"/>
                          <a:ea typeface="+mn-ea"/>
                          <a:cs typeface="+mn-cs"/>
                        </a:rPr>
                        <a:t>22</a:t>
                      </a:r>
                      <a:endParaRPr lang="en-ZA" sz="1400" b="1" kern="1200" dirty="0">
                        <a:solidFill>
                          <a:schemeClr val="tx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13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algn="ctr"/>
                      <a:r>
                        <a:rPr lang="en-US" sz="1400" b="1" dirty="0">
                          <a:solidFill>
                            <a:schemeClr val="tx1"/>
                          </a:solidFill>
                        </a:rPr>
                        <a:t>9</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5"/>
                  </a:ext>
                </a:extLst>
              </a:tr>
              <a:tr h="296665">
                <a:tc>
                  <a:txBody>
                    <a:bodyPr/>
                    <a:lstStyle/>
                    <a:p>
                      <a:r>
                        <a:rPr lang="en-US" sz="1400" b="1" dirty="0">
                          <a:solidFill>
                            <a:schemeClr val="tx1"/>
                          </a:solidFill>
                        </a:rPr>
                        <a:t>EC</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9C1"/>
                    </a:solidFill>
                  </a:tcPr>
                </a:tc>
                <a:tc>
                  <a:txBody>
                    <a:bodyPr/>
                    <a:lstStyle/>
                    <a:p>
                      <a:pPr marL="0" algn="ctr" defTabSz="914331" rtl="0" eaLnBrk="1" latinLnBrk="0" hangingPunct="1">
                        <a:lnSpc>
                          <a:spcPct val="115000"/>
                        </a:lnSpc>
                        <a:spcAft>
                          <a:spcPts val="0"/>
                        </a:spcAft>
                      </a:pPr>
                      <a:r>
                        <a:rPr lang="en-ZA" sz="1400" b="1" kern="1200" dirty="0">
                          <a:solidFill>
                            <a:schemeClr val="tx1"/>
                          </a:solidFill>
                          <a:latin typeface="+mn-lt"/>
                          <a:ea typeface="+mn-ea"/>
                          <a:cs typeface="+mn-cs"/>
                        </a:rPr>
                        <a:t>22</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331" rtl="0" eaLnBrk="1" latinLnBrk="0" hangingPunct="1">
                        <a:lnSpc>
                          <a:spcPct val="115000"/>
                        </a:lnSpc>
                        <a:spcAft>
                          <a:spcPts val="0"/>
                        </a:spcAft>
                      </a:pPr>
                      <a:r>
                        <a:rPr lang="en-ZA" sz="1400" b="1" kern="1200" dirty="0">
                          <a:solidFill>
                            <a:schemeClr val="tx1"/>
                          </a:solidFill>
                          <a:latin typeface="+mn-lt"/>
                          <a:ea typeface="+mn-ea"/>
                          <a:cs typeface="+mn-cs"/>
                        </a:rPr>
                        <a:t>16</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marL="0" algn="ctr" defTabSz="914331" rtl="0" eaLnBrk="1" latinLnBrk="0" hangingPunct="1">
                        <a:lnSpc>
                          <a:spcPct val="115000"/>
                        </a:lnSpc>
                        <a:spcAft>
                          <a:spcPts val="0"/>
                        </a:spcAft>
                      </a:pPr>
                      <a:r>
                        <a:rPr lang="en-ZA" sz="1400" b="1" kern="1200" dirty="0">
                          <a:solidFill>
                            <a:schemeClr val="tx1"/>
                          </a:solidFill>
                          <a:latin typeface="+mn-lt"/>
                          <a:ea typeface="+mn-ea"/>
                          <a:cs typeface="+mn-cs"/>
                        </a:rPr>
                        <a:t>6</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6"/>
                  </a:ext>
                </a:extLst>
              </a:tr>
            </a:tbl>
          </a:graphicData>
        </a:graphic>
      </p:graphicFrame>
      <p:graphicFrame>
        <p:nvGraphicFramePr>
          <p:cNvPr id="7" name="Chart 6"/>
          <p:cNvGraphicFramePr>
            <a:graphicFrameLocks/>
          </p:cNvGraphicFramePr>
          <p:nvPr/>
        </p:nvGraphicFramePr>
        <p:xfrm>
          <a:off x="421720" y="3594847"/>
          <a:ext cx="8126568" cy="2940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4635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CNQJqAHKx5wgyv3swwH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7_Blan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11">
      <a:dk1>
        <a:srgbClr val="000000"/>
      </a:dk1>
      <a:lt1>
        <a:srgbClr val="FFFFFF"/>
      </a:lt1>
      <a:dk2>
        <a:srgbClr val="44546A"/>
      </a:dk2>
      <a:lt2>
        <a:srgbClr val="E7E6E6"/>
      </a:lt2>
      <a:accent1>
        <a:srgbClr val="234091"/>
      </a:accent1>
      <a:accent2>
        <a:srgbClr val="455F87"/>
      </a:accent2>
      <a:accent3>
        <a:srgbClr val="96AFD6"/>
      </a:accent3>
      <a:accent4>
        <a:srgbClr val="C7A96E"/>
      </a:accent4>
      <a:accent5>
        <a:srgbClr val="FEFFFE"/>
      </a:accent5>
      <a:accent6>
        <a:srgbClr val="FEFFFE"/>
      </a:accent6>
      <a:hlink>
        <a:srgbClr val="2F5CD6"/>
      </a:hlink>
      <a:folHlink>
        <a:srgbClr val="954F72"/>
      </a:folHlink>
    </a:clrScheme>
    <a:fontScheme name="Custom 4">
      <a:majorFont>
        <a:latin typeface="Georgia"/>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11">
      <a:dk1>
        <a:sysClr val="windowText" lastClr="000000"/>
      </a:dk1>
      <a:lt1>
        <a:sysClr val="window" lastClr="FFFFFF"/>
      </a:lt1>
      <a:dk2>
        <a:srgbClr val="3F3F3F"/>
      </a:dk2>
      <a:lt2>
        <a:srgbClr val="E7E6E6"/>
      </a:lt2>
      <a:accent1>
        <a:srgbClr val="2886B9"/>
      </a:accent1>
      <a:accent2>
        <a:srgbClr val="2C486D"/>
      </a:accent2>
      <a:accent3>
        <a:srgbClr val="F3E9DF"/>
      </a:accent3>
      <a:accent4>
        <a:srgbClr val="ED8A73"/>
      </a:accent4>
      <a:accent5>
        <a:srgbClr val="2886B9"/>
      </a:accent5>
      <a:accent6>
        <a:srgbClr val="2C486D"/>
      </a:accent6>
      <a:hlink>
        <a:srgbClr val="0563C1"/>
      </a:hlink>
      <a:folHlink>
        <a:srgbClr val="954F72"/>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11">
      <a:dk1>
        <a:sysClr val="windowText" lastClr="000000"/>
      </a:dk1>
      <a:lt1>
        <a:sysClr val="window" lastClr="FFFFFF"/>
      </a:lt1>
      <a:dk2>
        <a:srgbClr val="3F3F3F"/>
      </a:dk2>
      <a:lt2>
        <a:srgbClr val="E7E6E6"/>
      </a:lt2>
      <a:accent1>
        <a:srgbClr val="2886B9"/>
      </a:accent1>
      <a:accent2>
        <a:srgbClr val="2C486D"/>
      </a:accent2>
      <a:accent3>
        <a:srgbClr val="F3E9DF"/>
      </a:accent3>
      <a:accent4>
        <a:srgbClr val="ED8A73"/>
      </a:accent4>
      <a:accent5>
        <a:srgbClr val="2886B9"/>
      </a:accent5>
      <a:accent6>
        <a:srgbClr val="2C486D"/>
      </a:accent6>
      <a:hlink>
        <a:srgbClr val="0563C1"/>
      </a:hlink>
      <a:folHlink>
        <a:srgbClr val="954F72"/>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285F4"/>
      </a:accent1>
      <a:accent2>
        <a:srgbClr val="EA4335"/>
      </a:accent2>
      <a:accent3>
        <a:srgbClr val="FBBC05"/>
      </a:accent3>
      <a:accent4>
        <a:srgbClr val="34A853"/>
      </a:accent4>
      <a:accent5>
        <a:srgbClr val="5B9BD5"/>
      </a:accent5>
      <a:accent6>
        <a:srgbClr val="4472C4"/>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Blan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Blan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4E9DBE-A48A-42A4-BC2E-428F51C2B2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TC018754819991</Template>
  <TotalTime>62279</TotalTime>
  <Words>9007</Words>
  <Application>Microsoft Office PowerPoint</Application>
  <PresentationFormat>On-screen Show (4:3)</PresentationFormat>
  <Paragraphs>1304</Paragraphs>
  <Slides>85</Slides>
  <Notes>11</Notes>
  <HiddenSlides>0</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2</vt:i4>
      </vt:variant>
      <vt:variant>
        <vt:lpstr>Slide Titles</vt:lpstr>
      </vt:variant>
      <vt:variant>
        <vt:i4>85</vt:i4>
      </vt:variant>
    </vt:vector>
  </HeadingPairs>
  <TitlesOfParts>
    <vt:vector size="109" baseType="lpstr">
      <vt:lpstr>ＭＳ Ｐゴシック</vt:lpstr>
      <vt:lpstr>Arial</vt:lpstr>
      <vt:lpstr>Arial Black</vt:lpstr>
      <vt:lpstr>Arial Narrow</vt:lpstr>
      <vt:lpstr>Calibri</vt:lpstr>
      <vt:lpstr>Calibri Light</vt:lpstr>
      <vt:lpstr>Century Gothic</vt:lpstr>
      <vt:lpstr>Georgia</vt:lpstr>
      <vt:lpstr>MyriadPro-Regular</vt:lpstr>
      <vt:lpstr>Segoe UI</vt:lpstr>
      <vt:lpstr>Segoe UI Light</vt:lpstr>
      <vt:lpstr>Tahoma</vt:lpstr>
      <vt:lpstr>Times New Roman</vt:lpstr>
      <vt:lpstr>Wingdings</vt:lpstr>
      <vt:lpstr>ヒラギノ角ゴ Pro W3</vt:lpstr>
      <vt:lpstr>7_Blank</vt:lpstr>
      <vt:lpstr>1_Office Theme</vt:lpstr>
      <vt:lpstr>2_Office Theme</vt:lpstr>
      <vt:lpstr>3_Office Theme</vt:lpstr>
      <vt:lpstr>Office Theme</vt:lpstr>
      <vt:lpstr>8_Blank</vt:lpstr>
      <vt:lpstr>10_Blank</vt:lpstr>
      <vt:lpstr>think-cell Slide</vt:lpstr>
      <vt:lpstr>Worksheet</vt:lpstr>
      <vt:lpstr>PowerPoint Presentation</vt:lpstr>
      <vt:lpstr>Presentation outline</vt:lpstr>
      <vt:lpstr>PowerPoint Presentation</vt:lpstr>
      <vt:lpstr>PowerPoint Presentation</vt:lpstr>
      <vt:lpstr>PowerPoint Presentation</vt:lpstr>
      <vt:lpstr>OVERALL QUARTER ONE PERFORMANCE</vt:lpstr>
      <vt:lpstr>OVERALL QUARTER ONE PERFORMANCE</vt:lpstr>
      <vt:lpstr>COMPARATIVE ANALYSIS PER PROGRAMME  FOR Q1</vt:lpstr>
      <vt:lpstr>COMPARATIVE ANALYSIS PER REGION FOR Q1</vt:lpstr>
      <vt:lpstr>PowerPoint Presentation</vt:lpstr>
      <vt:lpstr>INDICATORS NOT ACHIEVED DURING Q1 </vt:lpstr>
      <vt:lpstr>INDICATORS  NOT ACHIEVED DURING Q1 </vt:lpstr>
      <vt:lpstr>INDICATORS  NOT ACHIEVED DURING Q1 </vt:lpstr>
      <vt:lpstr>PowerPoint Presentation</vt:lpstr>
      <vt:lpstr>MTSF INDICATORS FOR Q1</vt:lpstr>
      <vt:lpstr>PowerPoint Presentation</vt:lpstr>
      <vt:lpstr>PowerPoint Presentation</vt:lpstr>
      <vt:lpstr>PowerPoint Presentation</vt:lpstr>
      <vt:lpstr>PowerPoint Presentation</vt:lpstr>
      <vt:lpstr>PowerPoint Presentation</vt:lpstr>
      <vt:lpstr>PROGRAMME 1: ADMINISTRATION INFORMATION TECHNOLOGY </vt:lpstr>
      <vt:lpstr>PROGRAMME 1: ADMINISTRATION INFORMATION TECHNOLOGY </vt:lpstr>
      <vt:lpstr>PROGRAMME 1: ADMINISTRATION JICS </vt:lpstr>
      <vt:lpstr>PowerPoint Presentation</vt:lpstr>
      <vt:lpstr>PowerPoint Presentation</vt:lpstr>
      <vt:lpstr>PowerPoint Presentation</vt:lpstr>
      <vt:lpstr>PROGRAMME 2: INCARCERATION FACILITIES</vt:lpstr>
      <vt:lpstr>PROGRAMME 2: INCARCERATION REMAND DETENTION </vt:lpstr>
      <vt:lpstr>PROGRAMME 2: INCARCERATION OFFENDER MANAGEMENT</vt:lpstr>
      <vt:lpstr>PowerPoint Presentation</vt:lpstr>
      <vt:lpstr>PROGRAMME 3: REHABILITATION CORRECTIONAL PROGRAMMES</vt:lpstr>
      <vt:lpstr>PROGRAMME 3: REHABILITATION OFFENDER DEVELOPMENT</vt:lpstr>
      <vt:lpstr>PROGRAMME 3: REHABILITATION OFFENDER DEVELOPMENT</vt:lpstr>
      <vt:lpstr>PROGRAMME 3: REHABILITATION OFFENDER DEVELOPMENT</vt:lpstr>
      <vt:lpstr>PROGRAMME 3: REHABILITATION OFFENDER DEVELOPMENT</vt:lpstr>
      <vt:lpstr>PROGRAMME 3: REHABILITATION PSYCHOLOGICAL, SOCIAL WORK AND SPIRITUAL SERVICES</vt:lpstr>
      <vt:lpstr>PowerPoint Presentation</vt:lpstr>
      <vt:lpstr>PROGRAMME 4: CARE HEALTH AND HYGIENE SERVICES  </vt:lpstr>
      <vt:lpstr>PROGRAMME 4: CARE HEALTH AND HYGIENE SERVICES   </vt:lpstr>
      <vt:lpstr>PowerPoint Presentation</vt:lpstr>
      <vt:lpstr>PowerPoint Presentation</vt:lpstr>
      <vt:lpstr>PROGRAMME 5: SOCIAL REINTEGRATION  SUPERVISION</vt:lpstr>
      <vt:lpstr>PROGRAMME 5: SOCIAL REINTEGRATION COMMUNITY REINTEGRATION </vt:lpstr>
      <vt:lpstr>PROGRAMME 5: SOCIAL REINTEGRATION COMMUNITY REINTEGRATION </vt:lpstr>
      <vt:lpstr>PowerPoint Presentation</vt:lpstr>
      <vt:lpstr>PowerPoint Presentation</vt:lpstr>
      <vt:lpstr>PowerPoint Presentation</vt:lpstr>
      <vt:lpstr>Presentation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Moeti, Boitumelo</dc:creator>
  <cp:lastModifiedBy>Vhonani Ramaano</cp:lastModifiedBy>
  <cp:revision>4282</cp:revision>
  <cp:lastPrinted>2020-08-18T08:41:47Z</cp:lastPrinted>
  <dcterms:modified xsi:type="dcterms:W3CDTF">2020-10-06T11:37:20Z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TC018754819991</vt:lpwstr>
  </property>
</Properties>
</file>