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5971" r:id="rId2"/>
    <p:sldId id="18818385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8DB4-7E20-4348-9AD1-F7B294091660}" type="datetimeFigureOut">
              <a:rPr lang="en-ZA" smtClean="0"/>
              <a:pPr/>
              <a:t>2020/10/14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DF3B-270B-449E-A5E1-23EE0C82B8A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904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Intro: Sam Johnson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84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xmlns="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66906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938" y="0"/>
            <a:ext cx="5968062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13" y="2578743"/>
            <a:ext cx="4535597" cy="1055708"/>
          </a:xfrm>
        </p:spPr>
        <p:txBody>
          <a:bodyPr/>
          <a:lstStyle>
            <a:lvl1pPr marL="0" indent="0">
              <a:buNone/>
              <a:defRPr sz="299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13" y="3840384"/>
            <a:ext cx="4535597" cy="1055708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698E0F-C516-4EA3-9B7A-A60925844285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7303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137921"/>
            <a:ext cx="4954924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748" y="3813288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748" y="4055931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xmlns="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9820" y="3578084"/>
            <a:ext cx="778554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821" y="1137921"/>
            <a:ext cx="5462580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9821" y="1635009"/>
            <a:ext cx="5462580" cy="1611554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xmlns="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30B5B11-3029-4BDF-9283-90F5215BC815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4904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04E3-9852-4EE1-995A-A982B306E72F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6818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xmlns="" val="232318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xmlns="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102" y="1488927"/>
            <a:ext cx="2337171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3" y="2526765"/>
            <a:ext cx="5289245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083" y="4632765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83" y="4971442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408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37920"/>
            <a:ext cx="8234455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438">
              <a:defRPr>
                <a:solidFill>
                  <a:schemeClr val="bg1"/>
                </a:solidFill>
              </a:defRPr>
            </a:lvl2pPr>
            <a:lvl3pPr marL="712875">
              <a:defRPr>
                <a:solidFill>
                  <a:schemeClr val="bg1"/>
                </a:solidFill>
              </a:defRPr>
            </a:lvl3pPr>
            <a:lvl4pPr marL="1069313">
              <a:defRPr>
                <a:solidFill>
                  <a:schemeClr val="bg1"/>
                </a:solidFill>
              </a:defRPr>
            </a:lvl4pPr>
            <a:lvl5pPr marL="1425751"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90B-7BF8-4509-9F0D-5A2D3FE1A9A1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5884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xmlns="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652-D330-42A9-B2DB-FD7DBFE6E7CE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732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137919"/>
            <a:ext cx="5384800" cy="4834800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137919"/>
            <a:ext cx="5384800" cy="4834800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xmlns="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B339-892E-45B1-8EC6-9663C993893D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7309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1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C96D42-85A7-4FB8-81C2-A76989CD2C0B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2312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F864-C261-4ACC-899D-1F7B54215EB6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4595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xmlns="" id="{5342E118-6F1D-4C46-956E-4CCCBCAA7952}"/>
              </a:ext>
            </a:extLst>
          </p:cNvPr>
          <p:cNvGrpSpPr/>
          <p:nvPr userDrawn="1"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xmlns="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xmlns="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xmlns="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xmlns="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xmlns="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xmlns="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xmlns="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xmlns="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xmlns="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xmlns="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xmlns="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xmlns="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xmlns="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xmlns="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xmlns="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xmlns="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xmlns="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xmlns="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xmlns="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xmlns="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xmlns="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xmlns="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xmlns="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xmlns="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xmlns="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xmlns="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xmlns="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xmlns="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xmlns="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xmlns="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xmlns="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xmlns="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xmlns="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xmlns="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xmlns="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xmlns="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xmlns="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xmlns="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xmlns="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xmlns="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xmlns="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xmlns="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xmlns="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xmlns="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xmlns="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xmlns="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xmlns="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xmlns="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xmlns="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xmlns="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xmlns="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xmlns="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xmlns="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xmlns="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xmlns="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xmlns="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xmlns="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xmlns="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xmlns="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xmlns="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xmlns="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xmlns="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xmlns="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xmlns="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xmlns="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388" y="2158329"/>
            <a:ext cx="4781392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4580" y="3200329"/>
            <a:ext cx="480552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4A731D0-020D-4D8E-955D-2354AF0FE452}"/>
              </a:ext>
            </a:extLst>
          </p:cNvPr>
          <p:cNvSpPr/>
          <p:nvPr userDrawn="1"/>
        </p:nvSpPr>
        <p:spPr>
          <a:xfrm>
            <a:off x="489112" y="723658"/>
            <a:ext cx="5677988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5324C54-B75E-4AC0-90C2-FA558C7716F7}"/>
              </a:ext>
            </a:extLst>
          </p:cNvPr>
          <p:cNvSpPr/>
          <p:nvPr/>
        </p:nvSpPr>
        <p:spPr>
          <a:xfrm>
            <a:off x="489112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AA95478-C099-485F-AD95-A617656C6C7C}"/>
              </a:ext>
            </a:extLst>
          </p:cNvPr>
          <p:cNvSpPr/>
          <p:nvPr/>
        </p:nvSpPr>
        <p:spPr>
          <a:xfrm>
            <a:off x="774294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65680A1-86D1-44C2-AA38-0DF5735F1F26}"/>
              </a:ext>
            </a:extLst>
          </p:cNvPr>
          <p:cNvSpPr/>
          <p:nvPr/>
        </p:nvSpPr>
        <p:spPr>
          <a:xfrm>
            <a:off x="1059359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xmlns="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xmlns="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xmlns="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226405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BF9A-0D1B-456C-90FD-7DD4E43985FE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6135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09A2-12AE-4A08-9E31-994E3910808B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613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5BA1-5616-41A0-A230-900CC53918C9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3688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00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B31890-3905-4699-8A54-4A643E2FBD12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1886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" y="0"/>
            <a:ext cx="12185653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7734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0" y="0"/>
            <a:ext cx="12185653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251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9" y="0"/>
            <a:ext cx="12185658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6672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357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xmlns="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392100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44" b="50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xmlns="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11" y="869577"/>
            <a:ext cx="4845500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9CDE954B-B280-441B-9B2D-3DC58AAE3926}"/>
              </a:ext>
            </a:extLst>
          </p:cNvPr>
          <p:cNvGrpSpPr/>
          <p:nvPr userDrawn="1"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xmlns="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xmlns="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xmlns="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xmlns="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xmlns="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xmlns="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xmlns="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xmlns="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xmlns="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xmlns="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xmlns="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xmlns="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xmlns="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xmlns="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xmlns="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xmlns="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xmlns="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xmlns="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xmlns="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xmlns="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xmlns="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xmlns="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xmlns="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xmlns="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xmlns="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xmlns="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xmlns="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xmlns="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xmlns="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xmlns="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xmlns="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xmlns="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xmlns="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xmlns="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xmlns="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xmlns="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xmlns="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xmlns="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xmlns="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xmlns="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xmlns="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xmlns="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xmlns="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xmlns="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xmlns="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xmlns="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xmlns="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xmlns="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xmlns="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xmlns="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xmlns="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xmlns="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xmlns="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xmlns="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xmlns="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xmlns="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xmlns="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xmlns="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xmlns="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xmlns="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xmlns="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xmlns="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xmlns="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xmlns="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xmlns="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xmlns="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88" y="2158329"/>
            <a:ext cx="3998354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xmlns="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80" y="3200329"/>
            <a:ext cx="401853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xmlns="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261555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xmlns="" id="{13A7AC18-CF42-4EC5-8D40-441EAE30A06C}"/>
              </a:ext>
            </a:extLst>
          </p:cNvPr>
          <p:cNvSpPr/>
          <p:nvPr userDrawn="1"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2490" y="5709060"/>
            <a:ext cx="8117873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B4C43-E5F8-400E-A971-58A3766B1BF0}"/>
              </a:ext>
            </a:extLst>
          </p:cNvPr>
          <p:cNvSpPr txBox="1"/>
          <p:nvPr userDrawn="1"/>
        </p:nvSpPr>
        <p:spPr>
          <a:xfrm>
            <a:off x="461744" y="5605201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99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490" y="6019189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xmlns="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490" y="6216807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xmlns="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743" y="5914642"/>
            <a:ext cx="5757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21790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9CDE954B-B280-441B-9B2D-3DC58AAE3926}"/>
              </a:ext>
            </a:extLst>
          </p:cNvPr>
          <p:cNvGrpSpPr/>
          <p:nvPr userDrawn="1"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xmlns="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xmlns="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xmlns="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xmlns="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xmlns="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xmlns="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xmlns="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xmlns="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xmlns="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xmlns="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xmlns="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xmlns="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xmlns="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xmlns="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xmlns="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xmlns="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xmlns="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xmlns="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xmlns="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xmlns="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xmlns="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xmlns="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xmlns="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xmlns="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xmlns="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xmlns="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xmlns="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xmlns="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xmlns="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xmlns="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xmlns="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xmlns="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xmlns="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xmlns="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xmlns="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xmlns="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xmlns="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xmlns="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xmlns="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xmlns="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xmlns="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xmlns="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xmlns="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xmlns="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xmlns="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xmlns="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xmlns="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xmlns="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xmlns="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xmlns="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xmlns="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xmlns="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xmlns="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xmlns="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xmlns="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xmlns="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xmlns="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xmlns="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xmlns="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xmlns="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xmlns="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xmlns="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xmlns="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xmlns="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xmlns="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xmlns="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88" y="2158329"/>
            <a:ext cx="3998354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xmlns="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80" y="3200329"/>
            <a:ext cx="401853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E95BC52-A56D-4358-A294-750179EBB698}"/>
              </a:ext>
            </a:extLst>
          </p:cNvPr>
          <p:cNvGrpSpPr/>
          <p:nvPr userDrawn="1"/>
        </p:nvGrpSpPr>
        <p:grpSpPr>
          <a:xfrm>
            <a:off x="489112" y="876059"/>
            <a:ext cx="4852768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xmlns="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131754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xmlns="" id="{5342E118-6F1D-4C46-956E-4CCCBCAA7952}"/>
              </a:ext>
            </a:extLst>
          </p:cNvPr>
          <p:cNvGrpSpPr/>
          <p:nvPr userDrawn="1"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xmlns="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xmlns="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xmlns="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xmlns="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xmlns="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xmlns="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xmlns="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xmlns="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xmlns="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xmlns="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xmlns="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xmlns="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xmlns="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xmlns="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xmlns="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xmlns="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xmlns="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xmlns="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xmlns="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xmlns="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xmlns="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xmlns="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xmlns="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xmlns="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xmlns="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xmlns="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xmlns="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xmlns="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xmlns="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xmlns="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xmlns="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xmlns="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xmlns="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xmlns="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xmlns="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xmlns="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xmlns="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xmlns="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xmlns="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xmlns="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xmlns="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xmlns="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xmlns="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xmlns="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xmlns="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xmlns="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xmlns="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xmlns="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xmlns="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xmlns="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xmlns="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xmlns="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xmlns="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xmlns="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xmlns="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xmlns="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xmlns="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xmlns="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xmlns="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xmlns="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xmlns="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xmlns="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xmlns="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xmlns="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xmlns="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388" y="2158329"/>
            <a:ext cx="4781392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4580" y="3200329"/>
            <a:ext cx="480552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4A731D0-020D-4D8E-955D-2354AF0FE452}"/>
              </a:ext>
            </a:extLst>
          </p:cNvPr>
          <p:cNvSpPr/>
          <p:nvPr userDrawn="1"/>
        </p:nvSpPr>
        <p:spPr>
          <a:xfrm>
            <a:off x="489112" y="723658"/>
            <a:ext cx="5677988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5324C54-B75E-4AC0-90C2-FA558C7716F7}"/>
              </a:ext>
            </a:extLst>
          </p:cNvPr>
          <p:cNvSpPr/>
          <p:nvPr/>
        </p:nvSpPr>
        <p:spPr>
          <a:xfrm>
            <a:off x="489112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AA95478-C099-485F-AD95-A617656C6C7C}"/>
              </a:ext>
            </a:extLst>
          </p:cNvPr>
          <p:cNvSpPr/>
          <p:nvPr/>
        </p:nvSpPr>
        <p:spPr>
          <a:xfrm>
            <a:off x="774294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65680A1-86D1-44C2-AA38-0DF5735F1F26}"/>
              </a:ext>
            </a:extLst>
          </p:cNvPr>
          <p:cNvSpPr/>
          <p:nvPr/>
        </p:nvSpPr>
        <p:spPr>
          <a:xfrm>
            <a:off x="1059359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xmlns="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xmlns="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xmlns="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48261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137921"/>
            <a:ext cx="4954924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748" y="3813288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748" y="4055931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xmlns="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9820" y="3578084"/>
            <a:ext cx="778554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821" y="1137921"/>
            <a:ext cx="5462580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9821" y="1635009"/>
            <a:ext cx="5462580" cy="1611554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xmlns="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AD1DFC-053D-4B86-B715-9C611EC38679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5850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3E5D-D4D4-47A0-B3D2-9C348E301267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70644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4852" y="1"/>
            <a:ext cx="3997149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7440547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37921"/>
            <a:ext cx="7295842" cy="873760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1" y="2311401"/>
            <a:ext cx="3578253" cy="384470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7190" y="2311402"/>
            <a:ext cx="3578253" cy="1254759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7190" y="4236721"/>
            <a:ext cx="3578253" cy="1944160"/>
          </a:xfrm>
        </p:spPr>
        <p:txBody>
          <a:bodyPr numCol="1"/>
          <a:lstStyle>
            <a:lvl1pPr marL="0" indent="0">
              <a:buNone/>
              <a:defRPr sz="1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xmlns="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771983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9E8CE-5235-4494-B0FD-9ECC8206E96E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1930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383219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891" y="294200"/>
            <a:ext cx="8887371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3890" y="1137921"/>
            <a:ext cx="2741454" cy="5018184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4102" y="1137921"/>
            <a:ext cx="2802382" cy="501818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5241" y="1137922"/>
            <a:ext cx="2767159" cy="2796151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3891" y="907750"/>
            <a:ext cx="888737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B1ADCF-7548-48F2-B4E3-18B2C0EE8460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101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xmlns="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102" y="1488927"/>
            <a:ext cx="2337171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3" y="2526765"/>
            <a:ext cx="5289245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083" y="4632765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83" y="4971442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387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xmlns="" val="65989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295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150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080-1DFC-4303-893C-6B8A3FEC05E8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749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381BA6-C3FD-495B-9B56-A30783EC7416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4410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8E1-FE33-48AD-9218-9258D62CDCC4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9265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8F4A-3FA1-4A64-AE77-2254BB85F3D2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9457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1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E1942-EB53-47E3-BCA7-F99D05C795EC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4815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938" y="0"/>
            <a:ext cx="5968062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13" y="2578743"/>
            <a:ext cx="4535597" cy="1055708"/>
          </a:xfrm>
        </p:spPr>
        <p:txBody>
          <a:bodyPr/>
          <a:lstStyle>
            <a:lvl1pPr marL="0" indent="0">
              <a:buNone/>
              <a:defRPr sz="299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13" y="3840384"/>
            <a:ext cx="4535597" cy="1055708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57AB47-DE48-402E-B5B7-CB9A0D0B7D44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1909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95EDC0-9791-477B-BA1D-1692FE9BFBAA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0782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DE3-2F67-4EB8-B1F9-B00F8B809757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4318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347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118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xmlns="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B0F1-44AD-42A5-9A37-2FB41F1EC903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1502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94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4852" y="1"/>
            <a:ext cx="3997149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7440547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37921"/>
            <a:ext cx="7295842" cy="873760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1" y="2311401"/>
            <a:ext cx="3578253" cy="384470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7190" y="2311402"/>
            <a:ext cx="3578253" cy="1254759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7190" y="4236721"/>
            <a:ext cx="3578253" cy="1944160"/>
          </a:xfrm>
        </p:spPr>
        <p:txBody>
          <a:bodyPr numCol="1"/>
          <a:lstStyle>
            <a:lvl1pPr marL="0" indent="0">
              <a:buNone/>
              <a:defRPr sz="1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xmlns="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771983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65521-E907-4B6A-8E88-DD4BEE4ED137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861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383219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891" y="294200"/>
            <a:ext cx="8887371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3890" y="1137921"/>
            <a:ext cx="2741454" cy="5018184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4102" y="1137921"/>
            <a:ext cx="2802382" cy="501818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5241" y="1137922"/>
            <a:ext cx="2767159" cy="2796151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3891" y="907750"/>
            <a:ext cx="888737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FB67F6-71E2-4CE9-9767-63F7E639F73F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4930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37920"/>
            <a:ext cx="8234455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9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5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39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7102-DD97-4F84-8724-387B81A0E6ED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3266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498488-8765-4B8D-9D72-8E71718AE3EF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7863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1250" y="6356350"/>
            <a:ext cx="303055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184" y="6471244"/>
            <a:ext cx="119063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3943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CD05BAC6-7084-4B5E-A926-4CA635F89C64}" type="datetime3">
              <a:rPr lang="en-US" smtClean="0"/>
              <a:pPr/>
              <a:t>14 October 2020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7502" y="6471244"/>
            <a:ext cx="308449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3943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900" y="6471244"/>
            <a:ext cx="66272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3943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6121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BCA42F9F-0BC9-4656-A7FC-6031FA62B5E2}"/>
              </a:ext>
            </a:extLst>
          </p:cNvPr>
          <p:cNvSpPr txBox="1">
            <a:spLocks/>
          </p:cNvSpPr>
          <p:nvPr/>
        </p:nvSpPr>
        <p:spPr>
          <a:xfrm>
            <a:off x="775100" y="3449735"/>
            <a:ext cx="4326679" cy="7300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3943">
              <a:buClr>
                <a:srgbClr val="FFE600"/>
              </a:buClr>
            </a:pPr>
            <a:r>
              <a:rPr lang="en-US" sz="1599" dirty="0">
                <a:solidFill>
                  <a:srgbClr val="2E2E38"/>
                </a:solidFill>
                <a:latin typeface="EYInterstate" panose="02000503020000020004" pitchFamily="2" charset="0"/>
              </a:rPr>
              <a:t>12 June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1FB08-5E25-9F4F-A7BB-0518092FB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88" y="1873389"/>
            <a:ext cx="4326679" cy="859952"/>
          </a:xfrm>
        </p:spPr>
        <p:txBody>
          <a:bodyPr/>
          <a:lstStyle/>
          <a:p>
            <a:r>
              <a:rPr lang="en-US" sz="2399" dirty="0"/>
              <a:t>Comments on the Auditing Profession Amendment Bill [B2-2020]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797F2B-4C89-3A4A-BEE2-95E2AC180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80" y="3086207"/>
            <a:ext cx="4805525" cy="645406"/>
          </a:xfrm>
        </p:spPr>
        <p:txBody>
          <a:bodyPr/>
          <a:lstStyle/>
          <a:p>
            <a:r>
              <a:rPr lang="en-US" sz="1599" dirty="0"/>
              <a:t>14 October 2020</a:t>
            </a:r>
          </a:p>
          <a:p>
            <a:r>
              <a:rPr lang="en-US" sz="1599" dirty="0"/>
              <a:t>Stephen </a:t>
            </a:r>
            <a:r>
              <a:rPr lang="en-US" sz="1599" dirty="0" err="1"/>
              <a:t>Ntsoane</a:t>
            </a:r>
            <a:r>
              <a:rPr lang="en-US" sz="1599" dirty="0"/>
              <a:t> – EY Assurance Leader South Africa</a:t>
            </a:r>
          </a:p>
        </p:txBody>
      </p:sp>
    </p:spTree>
    <p:extLst>
      <p:ext uri="{BB962C8B-B14F-4D97-AF65-F5344CB8AC3E}">
        <p14:creationId xmlns:p14="http://schemas.microsoft.com/office/powerpoint/2010/main" xmlns="" val="44522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06CF95-A692-6844-AA23-E1E6DE66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69DB0A-0F91-584B-A465-B27A2D3F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047720"/>
            <a:ext cx="10972800" cy="5105430"/>
          </a:xfrm>
        </p:spPr>
        <p:txBody>
          <a:bodyPr/>
          <a:lstStyle/>
          <a:p>
            <a:r>
              <a:rPr lang="en-US" dirty="0"/>
              <a:t>EY supports the spirit and intent of the Bill in general to drive accountability and ensure consequences for transgressions are enforced</a:t>
            </a:r>
          </a:p>
          <a:p>
            <a:r>
              <a:rPr lang="en-US" dirty="0"/>
              <a:t>Our submission seeks to clarify some matters and amendments</a:t>
            </a:r>
          </a:p>
          <a:p>
            <a:r>
              <a:rPr lang="en-US" dirty="0"/>
              <a:t>We draw attention to </a:t>
            </a:r>
            <a:r>
              <a:rPr lang="en-US" b="1" u="sng" dirty="0"/>
              <a:t>Section 48A &amp; B </a:t>
            </a:r>
            <a:r>
              <a:rPr lang="en-US" b="1" dirty="0"/>
              <a:t>(Powers to enter and search premises &amp; Warrants)</a:t>
            </a:r>
          </a:p>
          <a:p>
            <a:pPr lvl="1"/>
            <a:r>
              <a:rPr lang="en-US" dirty="0"/>
              <a:t>We understand the need for the regulator to access information to be able to </a:t>
            </a:r>
            <a:r>
              <a:rPr lang="en-US" u="sng" dirty="0"/>
              <a:t>achieve its mandate</a:t>
            </a:r>
          </a:p>
          <a:p>
            <a:pPr lvl="1"/>
            <a:r>
              <a:rPr lang="en-US" dirty="0"/>
              <a:t>The rights of the auditors </a:t>
            </a:r>
            <a:r>
              <a:rPr lang="en-US" u="sng" dirty="0"/>
              <a:t>should also be protected</a:t>
            </a:r>
          </a:p>
          <a:p>
            <a:pPr lvl="1"/>
            <a:r>
              <a:rPr lang="en-US" dirty="0"/>
              <a:t>This legislation needs to be </a:t>
            </a:r>
            <a:r>
              <a:rPr lang="en-US" u="sng" dirty="0"/>
              <a:t>balanced and fair</a:t>
            </a:r>
          </a:p>
          <a:p>
            <a:r>
              <a:rPr lang="en-US" dirty="0"/>
              <a:t>Areas that need additional consideration: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48B. (1) - Issue of a warrant for contravention of the Act (any part)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Should be measure of last resort after all reasonable steps taken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Currently the provision grants powers even greater than those of the South African Police Services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We suggest  that the APA includes timelines for information requests and steps to be taken if this is not achieved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APA should provide for right of appeal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0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191</Words>
  <Application>Microsoft Office PowerPoint</Application>
  <PresentationFormat>Custom</PresentationFormat>
  <Paragraphs>19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EY dark background</vt:lpstr>
      <vt:lpstr>Comments on the Auditing Profession Amendment Bill [B2-2020]</vt:lpstr>
      <vt:lpstr>Overall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 on the Auditing Profession Amendment Bill [B2-2020]</dc:title>
  <dc:creator>Stephen L Ntsoane</dc:creator>
  <cp:lastModifiedBy>USER</cp:lastModifiedBy>
  <cp:revision>2</cp:revision>
  <dcterms:created xsi:type="dcterms:W3CDTF">2020-10-13T17:23:09Z</dcterms:created>
  <dcterms:modified xsi:type="dcterms:W3CDTF">2020-10-14T07:58:02Z</dcterms:modified>
</cp:coreProperties>
</file>