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1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C27BC-351E-433E-AF7C-399A0ECFAB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1DF6FC-EF5F-4AAF-A101-CF6D18E05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3F1B29-7AE9-4C9B-9DE3-A2E37EDC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1BD985-9BDA-4502-BD8E-A53BEF86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7D3318-21CE-4E1E-A225-5F3BC8F2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10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F1FAB-7318-4375-A828-C76B00B9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07F3C54-6DE5-4E2E-87D6-533EAC16E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72B8AB-2C14-45D8-82DB-202C058B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0A845-3691-43BB-B819-CFAAA051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1EA6E8-145E-414C-BFBF-4B8BACA1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22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56EF7C-AF4D-4601-B74B-21A6183CE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B7E7CF-E834-432E-9EEA-F3C8EBFAC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16A552-8E23-41DB-BD4C-75736987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733082-6B93-4DEC-974A-ECA7A86C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A203DD-5F34-4FA3-AD1E-9EA1AD2C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01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37298A-6BDA-44AE-9F3B-B4D77F19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682DC-5D86-49B8-B824-73D583BB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E1099B-BCC5-4184-9003-316C7B6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113A4-711A-4E7C-8136-86ACC664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E8BA9A-55BF-4472-9C05-2CC5A1ED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52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EC4B6-14CA-40D8-AC83-8FF07080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A02A99-4FBB-4284-8F45-B5B10D732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A456D5-0C75-4E24-9240-6231A648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44E7A6-35F4-4AC2-B4A2-6F8F35F2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3EF53-18B8-402B-8296-FA0C490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14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D5872-F2AC-4340-A803-AFC1BBF2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8334DD-EC1A-483A-B57E-73CA817CD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4A7751-DAB3-4F5F-87D2-B5C6E2048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74F59D-DACC-4EE0-8A3B-0855AAB9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D34750-2C1C-40F5-9665-F8DD12B4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9E2C3D-A249-4102-94B4-33DC4E19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56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5A403-7EEB-4E1A-85CF-57ABE0B4A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40F250-C55D-4697-9736-739607286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5B9814-7BFD-4B1C-901E-A862EE93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AA3FF45-BB1C-426A-BBE6-C8BB18F9D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AFCC79-748C-463A-B0A4-9D9B4B967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50D124-04D7-4C6F-9D32-B573D0A4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F9D77A-F3FF-4514-987B-A2FE41B4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5CEA68C-C9D9-49C6-B806-30E374C4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85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8D39A-7B54-4FF1-8E47-472B3779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AC1877-58D2-4FF7-AF5D-D9B9D394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E269AC-BA5F-445D-B4BC-1087C2F7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01A675-89EC-4449-8C98-16DFA336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5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FE90BB-1B0B-45B5-B9BF-C20986B8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EDF896-E265-49D4-BAB5-A61AD6C3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CCBD86-46A1-4648-8912-C0405860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9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B43DD-D7F5-4AC6-A679-131BEE4B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61A251-BF46-45C2-825B-D87F14C30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A072C3-8831-43FB-AF1E-763349016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AED12B-9727-4475-9A7C-95E1AE79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6E1110-64F9-4070-B94A-B6DCC573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BEEA2B-3D78-482A-BA6E-7DEBE612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61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C51AB-12AA-4EA2-8009-C7693CD6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F480ED9-0960-43CE-932C-5BB4E8A4E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6E1495-FCDD-4B5A-A2FD-9E771E721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4EE562-1E85-4364-9596-0E648E02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6A7B45-B7D8-46DC-AD91-EF379B60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2B9FB5-BDAE-44DC-8A8C-AA73AA4F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8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5B922B2-8D5F-4506-A8AF-F21E01EE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820638-D8FA-4F11-90F1-EDD6E24E9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5B4828-52E7-488A-83CF-989578AF6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6664-1E47-4161-B625-FF1A6399BCB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61B521-8E2D-4627-84FA-E686A7DD4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C09937-5D45-4655-B6B3-D4A738F40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9D412-619C-43BF-9608-33F0EAE79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56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3E80E3-F5CA-4D9A-867D-3D1B655DB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>
                <a:latin typeface="Arial Black" panose="020B0A04020102020204" pitchFamily="34" charset="0"/>
              </a:rPr>
              <a:t/>
            </a:r>
            <a:br>
              <a:rPr lang="en-GB" sz="2800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/>
            </a:r>
            <a:br>
              <a:rPr lang="en-GB" sz="2800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>STANDING COMMITTEE ON FINANCE </a:t>
            </a:r>
            <a:br>
              <a:rPr lang="en-GB" sz="2800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/>
            </a:r>
            <a:br>
              <a:rPr lang="en-GB" sz="2800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>COMMENT ON THE</a:t>
            </a:r>
            <a:br>
              <a:rPr lang="en-GB" sz="2800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>AUDITING PROFESSION AMENDMENT BILL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42F763-F0CB-40F5-BC2A-7B2794E5B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BERNARD PETER AGULHAS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14 October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67543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B3366-DB87-4B33-B5F6-39EF4C4B6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CONTEXT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7EAC70-0E07-4058-AA0A-9969333E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Criticisms against the auditing profession and audit regulator:</a:t>
            </a:r>
          </a:p>
          <a:p>
            <a:pPr lvl="1"/>
            <a:r>
              <a:rPr lang="en-GB" dirty="0"/>
              <a:t>Level of sanctions</a:t>
            </a:r>
          </a:p>
          <a:p>
            <a:pPr lvl="1"/>
            <a:r>
              <a:rPr lang="en-GB" dirty="0"/>
              <a:t>Insufficient enforcement powers of the regulator </a:t>
            </a:r>
          </a:p>
          <a:p>
            <a:pPr lvl="1"/>
            <a:r>
              <a:rPr lang="en-GB" dirty="0"/>
              <a:t>Length of time to complete investigations</a:t>
            </a:r>
          </a:p>
          <a:p>
            <a:r>
              <a:rPr lang="en-GB" dirty="0"/>
              <a:t>Environment</a:t>
            </a:r>
          </a:p>
          <a:p>
            <a:pPr lvl="1"/>
            <a:r>
              <a:rPr lang="en-GB" dirty="0"/>
              <a:t>Reputational crisis</a:t>
            </a:r>
          </a:p>
          <a:p>
            <a:pPr lvl="1"/>
            <a:r>
              <a:rPr lang="en-GB" dirty="0"/>
              <a:t>Recent audit failures</a:t>
            </a:r>
          </a:p>
          <a:p>
            <a:r>
              <a:rPr lang="en-GB" dirty="0"/>
              <a:t>Responsibilities of all role players in the financial reporting ecosystem</a:t>
            </a:r>
          </a:p>
          <a:p>
            <a:r>
              <a:rPr lang="en-GB" dirty="0"/>
              <a:t>Consequences for all role players in the financial reporting ecosystem</a:t>
            </a:r>
          </a:p>
          <a:p>
            <a:r>
              <a:rPr lang="en-GB" dirty="0"/>
              <a:t>Technical and behavioural competencies, including independence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65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ABCC8-E1E0-4885-9561-9CEB24FC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COMPETENT REGULATION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8FFEA2-3C75-4E7C-B6DA-EF161C012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protect the public interest, competent regulators require: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Adequate powers and resources (human and financial)</a:t>
            </a:r>
          </a:p>
          <a:p>
            <a:pPr lvl="1"/>
            <a:r>
              <a:rPr lang="en-GB" dirty="0"/>
              <a:t>Efficient processes (justice delayed is justice denied)</a:t>
            </a:r>
          </a:p>
          <a:p>
            <a:pPr lvl="1"/>
            <a:r>
              <a:rPr lang="en-GB" dirty="0"/>
              <a:t>Appropriate sanctions (can inform appropriate behaviour)</a:t>
            </a:r>
          </a:p>
          <a:p>
            <a:pPr lvl="1"/>
            <a:r>
              <a:rPr lang="en-GB" dirty="0"/>
              <a:t>Fair processes (for all parties)</a:t>
            </a:r>
          </a:p>
          <a:p>
            <a:pPr lvl="1"/>
            <a:r>
              <a:rPr lang="en-GB" dirty="0"/>
              <a:t>Independence and no conflicts of interest (in governance structures)</a:t>
            </a:r>
          </a:p>
          <a:p>
            <a:pPr lvl="1"/>
            <a:r>
              <a:rPr lang="en-GB" dirty="0"/>
              <a:t>A Comprehensive Approach (to respond to fragmented regulation)</a:t>
            </a:r>
          </a:p>
          <a:p>
            <a:pPr lvl="1"/>
            <a:r>
              <a:rPr lang="en-GB" dirty="0"/>
              <a:t>Responsiveness (to remain relevant)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920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D812C-C7CC-4A51-BD6F-F96AAE1C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SPECIFIC COMMENTS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DD5B85-F8B7-451E-A0E5-559A569A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Powers of the audit regulator</a:t>
            </a:r>
          </a:p>
          <a:p>
            <a:pPr lvl="1"/>
            <a:r>
              <a:rPr lang="en-GB" dirty="0"/>
              <a:t>Regulators must be empowered and capacitated</a:t>
            </a:r>
          </a:p>
          <a:p>
            <a:pPr lvl="1"/>
            <a:r>
              <a:rPr lang="en-GB" dirty="0"/>
              <a:t>Evidence must be readily available</a:t>
            </a:r>
          </a:p>
          <a:p>
            <a:pPr lvl="1"/>
            <a:r>
              <a:rPr lang="en-GB" dirty="0"/>
              <a:t>Powers to be exercised with the utmost discretion</a:t>
            </a:r>
          </a:p>
          <a:p>
            <a:pPr lvl="1"/>
            <a:r>
              <a:rPr lang="en-GB" dirty="0"/>
              <a:t>Used in situations where there is no cooperation</a:t>
            </a:r>
          </a:p>
          <a:p>
            <a:r>
              <a:rPr lang="en-GB" dirty="0"/>
              <a:t>Disciplinary Process</a:t>
            </a:r>
          </a:p>
          <a:p>
            <a:pPr lvl="1"/>
            <a:r>
              <a:rPr lang="en-GB" dirty="0"/>
              <a:t>Audit is a public interest function</a:t>
            </a:r>
          </a:p>
          <a:p>
            <a:pPr lvl="1"/>
            <a:r>
              <a:rPr lang="en-GB" dirty="0"/>
              <a:t>Process must be fair to all parties</a:t>
            </a:r>
          </a:p>
          <a:p>
            <a:pPr lvl="1"/>
            <a:r>
              <a:rPr lang="en-GB" dirty="0"/>
              <a:t>Unnecessary proceedings to be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74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3BA3A-355A-416A-8B13-880B1695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SPECIFIC COMMENTS (CONT)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8E974-B02A-49DF-BF4B-CF89BA767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Magnitude of Sanctions</a:t>
            </a:r>
          </a:p>
          <a:p>
            <a:pPr lvl="1"/>
            <a:r>
              <a:rPr lang="en-GB" dirty="0"/>
              <a:t>Must be appropriate to the offence committed</a:t>
            </a:r>
          </a:p>
          <a:p>
            <a:pPr lvl="1"/>
            <a:r>
              <a:rPr lang="en-GB" dirty="0"/>
              <a:t>Non-monetary sanctions</a:t>
            </a:r>
          </a:p>
          <a:p>
            <a:r>
              <a:rPr lang="en-GB" dirty="0"/>
              <a:t>Other Comments</a:t>
            </a:r>
          </a:p>
          <a:p>
            <a:pPr lvl="1"/>
            <a:r>
              <a:rPr lang="en-GB" dirty="0"/>
              <a:t>Address systemic failures in the financial reporting ecosystem </a:t>
            </a:r>
          </a:p>
          <a:p>
            <a:pPr lvl="1"/>
            <a:r>
              <a:rPr lang="en-GB" dirty="0"/>
              <a:t>Comprehensive Regulation to level the playing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1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1B5B5-DBD8-4CC2-BC2E-8B32B732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 Black" panose="020B0A04020102020204" pitchFamily="34" charset="0"/>
              </a:rPr>
              <a:t>THANK YOU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242E70-ADB9-4861-B03F-D3ED13F93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BERNARD PETER AGULHAS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MOBILE: 083 601 7216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EMAIL: bernard.agulhas@outlook.com</a:t>
            </a:r>
          </a:p>
        </p:txBody>
      </p:sp>
    </p:spTree>
    <p:extLst>
      <p:ext uri="{BB962C8B-B14F-4D97-AF65-F5344CB8AC3E}">
        <p14:creationId xmlns:p14="http://schemas.microsoft.com/office/powerpoint/2010/main" xmlns="" val="303940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239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STANDING COMMITTEE ON FINANCE   COMMENT ON THE AUDITING PROFESSION AMENDMENT BILL</vt:lpstr>
      <vt:lpstr>CONTEXT</vt:lpstr>
      <vt:lpstr>COMPETENT REGULATION</vt:lpstr>
      <vt:lpstr>SPECIFIC COMMENTS</vt:lpstr>
      <vt:lpstr>SPECIFIC COMMENTS (CONT)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ON THE AUDITING PROFESSION AMENDMENT BILL</dc:title>
  <dc:creator>Bernard Agulhas</dc:creator>
  <cp:lastModifiedBy>USER</cp:lastModifiedBy>
  <cp:revision>7</cp:revision>
  <dcterms:created xsi:type="dcterms:W3CDTF">2020-10-12T14:21:36Z</dcterms:created>
  <dcterms:modified xsi:type="dcterms:W3CDTF">2020-10-14T07:52:32Z</dcterms:modified>
</cp:coreProperties>
</file>