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8" r:id="rId2"/>
    <p:sldId id="326" r:id="rId3"/>
    <p:sldId id="323" r:id="rId4"/>
    <p:sldId id="328" r:id="rId5"/>
    <p:sldId id="324" r:id="rId6"/>
    <p:sldId id="319" r:id="rId7"/>
    <p:sldId id="325" r:id="rId8"/>
    <p:sldId id="327" r:id="rId9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 snapToObjects="1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3EAFE-5C0D-4C02-8710-410ABC4E578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47B54-0DD5-435B-8AD7-303A7735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00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09E1D-743B-41D4-BF5A-E1345BF09DEE}" type="datetimeFigureOut">
              <a:rPr lang="en-ZA" smtClean="0"/>
              <a:t>2020/10/12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A0808-F020-435F-BF62-2F3FBF696F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960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7F7-CF2E-4B01-9576-83F622DE4935}" type="datetime1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2F58-4698-4EE0-81CF-D76C580A4737}" type="datetime1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9BDE-A638-4BCC-939C-F1CC591D14A1}" type="datetime1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0DBF-7E84-4E9D-A0E4-A7F223490862}" type="datetime1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09CA-4DE0-478B-81C8-F069A33A8E51}" type="datetime1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1B66-C5D4-4AEA-8617-5839C81DB6BF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8AA-5CEE-409C-BAA5-6570A5879CF3}" type="datetime1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9163-E225-4624-AFA1-C6E1D0CF9652}" type="datetime1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B21C-6BD0-400C-AD5D-43B6DDDDB970}" type="datetime1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EF3-DB9E-4EB2-BE4D-9CB74CB1C72E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0C4-6CA5-406D-8592-B3F14EF12802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09904-17B7-4BCD-ABA5-F3BE9F2E8DE2}" type="datetime1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DRAFT TERMS OF REFERENCE – SERVICE PROVIDER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en-ZA" b="1" dirty="0" smtClean="0"/>
              <a:t>Background</a:t>
            </a:r>
          </a:p>
          <a:p>
            <a:pPr lvl="0"/>
            <a:r>
              <a:rPr lang="en-US" kern="0" dirty="0">
                <a:solidFill>
                  <a:prstClr val="black"/>
                </a:solidFill>
              </a:rPr>
              <a:t>The Committee placed an advert calling for </a:t>
            </a:r>
            <a:r>
              <a:rPr lang="en-US" kern="0" dirty="0" smtClean="0">
                <a:solidFill>
                  <a:prstClr val="black"/>
                </a:solidFill>
              </a:rPr>
              <a:t>written submissions from members of the public </a:t>
            </a:r>
            <a:endParaRPr lang="en-US" kern="0" dirty="0">
              <a:solidFill>
                <a:prstClr val="black"/>
              </a:solidFill>
            </a:endParaRPr>
          </a:p>
          <a:p>
            <a:r>
              <a:rPr lang="en-ZA" dirty="0" smtClean="0"/>
              <a:t>A large volume of submissions were received via email and hard copies delivered to Parliament</a:t>
            </a:r>
          </a:p>
          <a:p>
            <a:r>
              <a:rPr lang="en-ZA" dirty="0" smtClean="0"/>
              <a:t>This has necessitated that Parliament considers the procurement of a service provider to process the written submissions.</a:t>
            </a:r>
          </a:p>
          <a:p>
            <a:r>
              <a:rPr lang="en-ZA" dirty="0" smtClean="0"/>
              <a:t>The process of procuring the external service provider is handled by Parliament’s Supply Chain Management (SCM). </a:t>
            </a:r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2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DRAFT TERMS OF REFERENCE – SERVICE PROVIDER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sz="3000" b="1" dirty="0" smtClean="0"/>
              <a:t>SERVICE PROVIDER AND SERVICES REQUIRED</a:t>
            </a:r>
          </a:p>
          <a:p>
            <a:r>
              <a:rPr lang="en-ZA" dirty="0" smtClean="0"/>
              <a:t>An external service provider with relevant experience and proven track record, preferably a reputable research institution</a:t>
            </a:r>
          </a:p>
          <a:p>
            <a:r>
              <a:rPr lang="en-ZA" dirty="0" smtClean="0"/>
              <a:t>Capacity to deliver within the set timeframe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b="1" dirty="0" smtClean="0"/>
              <a:t>a) Data capturing and indexing – synthesis of key views</a:t>
            </a:r>
          </a:p>
          <a:p>
            <a:r>
              <a:rPr lang="en-GB" dirty="0"/>
              <a:t>The written public submissions must be captured into an indexed database. </a:t>
            </a:r>
            <a:endParaRPr lang="en-ZA" dirty="0" smtClean="0"/>
          </a:p>
          <a:p>
            <a:r>
              <a:rPr lang="en-ZA" dirty="0" smtClean="0"/>
              <a:t>Views expressed in the submissions to be summarised (reference should be made to the actual indexed identity)</a:t>
            </a:r>
          </a:p>
          <a:p>
            <a:r>
              <a:rPr lang="en-ZA" dirty="0" smtClean="0"/>
              <a:t>A pdf version of the submission to be hyperlinked to each submission record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DRAFT TERMS OF REFERENCE – SERVICE PROVIDER              …</a:t>
            </a:r>
            <a:r>
              <a:rPr lang="en-ZA" dirty="0" err="1" smtClean="0"/>
              <a:t>cont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b="1" dirty="0" smtClean="0"/>
              <a:t>b) Data analysis and report writing</a:t>
            </a:r>
          </a:p>
          <a:p>
            <a:r>
              <a:rPr lang="en-ZA" dirty="0" smtClean="0"/>
              <a:t>Analysis of written submissions and writing of a report on the substance of the submissions </a:t>
            </a:r>
          </a:p>
          <a:p>
            <a:r>
              <a:rPr lang="en-ZA" dirty="0" smtClean="0"/>
              <a:t>The analysis to provide Parliament with information on who is for or against the Bill, their reasons and recommendations where applicable</a:t>
            </a:r>
          </a:p>
          <a:p>
            <a:endParaRPr lang="en-ZA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1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DRAFT TERMS OF REFERENCE – SERVICE PROVIDER              …</a:t>
            </a:r>
            <a:r>
              <a:rPr lang="en-ZA" dirty="0" err="1" smtClean="0"/>
              <a:t>cont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b="1" dirty="0" smtClean="0"/>
              <a:t>Key deliverables</a:t>
            </a:r>
          </a:p>
          <a:p>
            <a:r>
              <a:rPr lang="en-GB" dirty="0" smtClean="0"/>
              <a:t>Indexed </a:t>
            </a:r>
            <a:r>
              <a:rPr lang="en-GB" dirty="0"/>
              <a:t>database of written submissions (hard copy and email submissions), with hyperlinks of pdf or actual submissions.</a:t>
            </a:r>
            <a:endParaRPr lang="en-ZA" dirty="0"/>
          </a:p>
          <a:p>
            <a:r>
              <a:rPr lang="en-GB" dirty="0" smtClean="0"/>
              <a:t>Analytical </a:t>
            </a:r>
            <a:r>
              <a:rPr lang="en-GB" dirty="0"/>
              <a:t>report of the public submissions</a:t>
            </a:r>
            <a:endParaRPr lang="en-ZA" dirty="0"/>
          </a:p>
          <a:p>
            <a:r>
              <a:rPr lang="en-GB" dirty="0" smtClean="0"/>
              <a:t>A </a:t>
            </a:r>
            <a:r>
              <a:rPr lang="en-GB" dirty="0"/>
              <a:t>presentation of the report to the PC on Health</a:t>
            </a:r>
            <a:endParaRPr lang="en-ZA" dirty="0"/>
          </a:p>
          <a:p>
            <a:r>
              <a:rPr lang="en-GB" dirty="0" smtClean="0"/>
              <a:t>Ensure </a:t>
            </a:r>
            <a:r>
              <a:rPr lang="en-GB" dirty="0"/>
              <a:t>that the confidentiality and  integrity of the submissions made and report produced is maintained. </a:t>
            </a:r>
            <a:endParaRPr lang="en-ZA" dirty="0"/>
          </a:p>
          <a:p>
            <a:endParaRPr lang="en-ZA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6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DRAFT TERMS OF REFERENCE – SERVICE PROVIDER              …</a:t>
            </a:r>
            <a:r>
              <a:rPr lang="en-ZA" dirty="0" err="1" smtClean="0"/>
              <a:t>cont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b) General requirements</a:t>
            </a:r>
          </a:p>
          <a:p>
            <a:r>
              <a:rPr lang="en-ZA" dirty="0" smtClean="0"/>
              <a:t>The appointed service provider to provide an implementation plan/strategy (and associated timelines) on how they will index, capture and analyse public submissions into a report. The implementation plan/strategy to be presented at a briefing meeting  </a:t>
            </a:r>
          </a:p>
          <a:p>
            <a:r>
              <a:rPr lang="en-ZA" b="1" dirty="0"/>
              <a:t>The service provider is expected to work closely with the core team of content advisors and researchers</a:t>
            </a:r>
            <a:endParaRPr lang="en-ZA" b="1" dirty="0" smtClean="0"/>
          </a:p>
          <a:p>
            <a:r>
              <a:rPr lang="en-ZA" dirty="0" smtClean="0"/>
              <a:t>Final draft to be presented to the Portfolio Committee on Health  </a:t>
            </a:r>
          </a:p>
          <a:p>
            <a:r>
              <a:rPr lang="en-ZA" dirty="0"/>
              <a:t>The intention is not to subsume the Constitutional responsibility of the Committee. Members of the Committee will still have the opportunity to scrutinize each of the submissions received.</a:t>
            </a:r>
          </a:p>
          <a:p>
            <a:endParaRPr lang="en-ZA" dirty="0" smtClean="0"/>
          </a:p>
          <a:p>
            <a:endParaRPr lang="en-ZA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6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DRAFT TERMS OF REFERENCE – SERVICE PROVIDER              …</a:t>
            </a:r>
            <a:r>
              <a:rPr lang="en-ZA" dirty="0" err="1" smtClean="0"/>
              <a:t>cont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3200" b="1" dirty="0" smtClean="0"/>
              <a:t>Work </a:t>
            </a:r>
            <a:r>
              <a:rPr lang="en-ZA" sz="3200" b="1" dirty="0"/>
              <a:t>done internally</a:t>
            </a:r>
            <a:r>
              <a:rPr lang="en-ZA" sz="3200" dirty="0"/>
              <a:t>: </a:t>
            </a:r>
            <a:endParaRPr lang="en-ZA" sz="3200" dirty="0" smtClean="0"/>
          </a:p>
          <a:p>
            <a:r>
              <a:rPr lang="en-ZA" sz="3200" dirty="0" smtClean="0"/>
              <a:t>Indexed </a:t>
            </a:r>
            <a:r>
              <a:rPr lang="en-ZA" sz="3200" dirty="0"/>
              <a:t>database indicating name of the person/organisation who made the submission and contact </a:t>
            </a:r>
            <a:r>
              <a:rPr lang="en-ZA" sz="3200" dirty="0" smtClean="0"/>
              <a:t>details (Partially done)</a:t>
            </a:r>
          </a:p>
          <a:p>
            <a:r>
              <a:rPr lang="en-ZA" sz="3200" dirty="0" smtClean="0"/>
              <a:t>Identification of </a:t>
            </a:r>
            <a:r>
              <a:rPr lang="en-ZA" sz="3200" dirty="0"/>
              <a:t>individuals or groups who expressed interest to make oral </a:t>
            </a:r>
            <a:r>
              <a:rPr lang="en-ZA" sz="3200" dirty="0" smtClean="0"/>
              <a:t>presentations (Done)</a:t>
            </a:r>
          </a:p>
          <a:p>
            <a:r>
              <a:rPr lang="en-ZA" sz="3200" dirty="0" smtClean="0"/>
              <a:t>Providing </a:t>
            </a:r>
            <a:r>
              <a:rPr lang="en-ZA" sz="3200" dirty="0"/>
              <a:t>information on who is in favour of or against the </a:t>
            </a:r>
            <a:r>
              <a:rPr lang="en-ZA" sz="3200" dirty="0" smtClean="0"/>
              <a:t>Bill (Done)</a:t>
            </a:r>
          </a:p>
          <a:p>
            <a:r>
              <a:rPr lang="en-ZA" sz="3200" dirty="0" smtClean="0"/>
              <a:t>Analysis of remaining substantive submissions and other submissions with motivations</a:t>
            </a:r>
            <a:endParaRPr lang="en-ZA" sz="3200" dirty="0"/>
          </a:p>
          <a:p>
            <a:pPr marL="0" indent="0">
              <a:buNone/>
            </a:pP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3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DRAFT TERMS OF REFERENCE – SERVICE PROVIDER              …</a:t>
            </a:r>
            <a:r>
              <a:rPr lang="en-ZA" dirty="0" err="1" smtClean="0"/>
              <a:t>cont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3200" b="1" dirty="0" smtClean="0"/>
              <a:t>Dealing with security issue</a:t>
            </a:r>
            <a:r>
              <a:rPr lang="en-ZA" sz="3200" dirty="0" smtClean="0"/>
              <a:t>: </a:t>
            </a:r>
          </a:p>
          <a:p>
            <a:pPr marL="0" indent="0">
              <a:buNone/>
            </a:pPr>
            <a:r>
              <a:rPr lang="en-US" dirty="0"/>
              <a:t>There are two information security clauses built </a:t>
            </a:r>
            <a:r>
              <a:rPr lang="en-US" dirty="0" smtClean="0"/>
              <a:t>into </a:t>
            </a:r>
            <a:r>
              <a:rPr lang="en-US" dirty="0"/>
              <a:t>the R</a:t>
            </a:r>
            <a:r>
              <a:rPr lang="en-US" dirty="0" smtClean="0"/>
              <a:t>equest for Quotation (RFQ)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GB" b="1" dirty="0" smtClean="0">
                <a:solidFill>
                  <a:srgbClr val="FF0000"/>
                </a:solidFill>
              </a:rPr>
              <a:t>Deliverables </a:t>
            </a:r>
            <a:r>
              <a:rPr lang="en-GB" dirty="0" smtClean="0"/>
              <a:t>(Number 4, page 5 of the RFQ)</a:t>
            </a:r>
            <a:r>
              <a:rPr lang="en-GB" i="1" dirty="0" smtClean="0"/>
              <a:t>: “Ensure </a:t>
            </a:r>
            <a:r>
              <a:rPr lang="en-GB" i="1" dirty="0"/>
              <a:t>that the confidentiality and </a:t>
            </a:r>
            <a:r>
              <a:rPr lang="en-GB" i="1" dirty="0" smtClean="0"/>
              <a:t>integrity </a:t>
            </a:r>
            <a:r>
              <a:rPr lang="en-GB" i="1" dirty="0"/>
              <a:t>of the submissions made and report produced is </a:t>
            </a:r>
            <a:r>
              <a:rPr lang="en-GB" i="1" dirty="0" smtClean="0"/>
              <a:t>maintained”. </a:t>
            </a:r>
          </a:p>
          <a:p>
            <a:pPr marL="514350" indent="-514350">
              <a:buAutoNum type="alphaLcParenR"/>
            </a:pPr>
            <a:endParaRPr lang="en-GB" i="1" dirty="0"/>
          </a:p>
          <a:p>
            <a:pPr marL="514350" indent="-514350">
              <a:buAutoNum type="alphaLcParenR"/>
            </a:pPr>
            <a:r>
              <a:rPr lang="en-GB" b="1" dirty="0" smtClean="0">
                <a:solidFill>
                  <a:srgbClr val="FF0000"/>
                </a:solidFill>
              </a:rPr>
              <a:t>Mandatory requirements </a:t>
            </a:r>
            <a:r>
              <a:rPr lang="en-GB" dirty="0" smtClean="0"/>
              <a:t>(Number 9, page 6 of the RFQ): “</a:t>
            </a:r>
            <a:r>
              <a:rPr lang="en-GB" i="1" dirty="0" smtClean="0"/>
              <a:t>The </a:t>
            </a:r>
            <a:r>
              <a:rPr lang="en-GB" i="1" dirty="0"/>
              <a:t>staffing requirement must ensure that the confidentiality and integrity of the submissions and the report is </a:t>
            </a:r>
            <a:r>
              <a:rPr lang="en-GB" i="1" dirty="0" smtClean="0"/>
              <a:t>maintained”.</a:t>
            </a:r>
            <a:endParaRPr lang="en-ZA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DRAFT TERMS OF REFERENCE – SERVICE PROVIDER              …</a:t>
            </a:r>
            <a:r>
              <a:rPr lang="en-ZA" dirty="0" err="1" smtClean="0"/>
              <a:t>cont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ZA" sz="3200" b="1" dirty="0"/>
              <a:t>T</a:t>
            </a:r>
            <a:r>
              <a:rPr lang="en-ZA" sz="3200" b="1" dirty="0" smtClean="0"/>
              <a:t>imeframe for processing of information – proposed new dates: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Date of issue of the RFQ: </a:t>
            </a:r>
            <a:r>
              <a:rPr lang="en-US" dirty="0" smtClean="0">
                <a:solidFill>
                  <a:srgbClr val="FF0000"/>
                </a:solidFill>
              </a:rPr>
              <a:t>16 October </a:t>
            </a:r>
            <a:r>
              <a:rPr lang="en-US" dirty="0" smtClean="0"/>
              <a:t>(previous date: 10/09/2020) </a:t>
            </a:r>
          </a:p>
          <a:p>
            <a:r>
              <a:rPr lang="en-US" dirty="0" smtClean="0"/>
              <a:t>Closing date and time: </a:t>
            </a:r>
            <a:r>
              <a:rPr lang="en-US" dirty="0" smtClean="0">
                <a:solidFill>
                  <a:srgbClr val="FF0000"/>
                </a:solidFill>
              </a:rPr>
              <a:t>27 October </a:t>
            </a:r>
            <a:r>
              <a:rPr lang="en-US" dirty="0" smtClean="0"/>
              <a:t>(previous date: 21/09/2020)</a:t>
            </a:r>
          </a:p>
          <a:p>
            <a:r>
              <a:rPr lang="en-GB" dirty="0"/>
              <a:t>The appointed service provider </a:t>
            </a:r>
            <a:r>
              <a:rPr lang="en-GB" dirty="0" smtClean="0"/>
              <a:t>to </a:t>
            </a:r>
            <a:r>
              <a:rPr lang="en-GB" dirty="0"/>
              <a:t>be briefed and expected to start work by </a:t>
            </a:r>
            <a:r>
              <a:rPr lang="en-GB" dirty="0">
                <a:solidFill>
                  <a:srgbClr val="FF0000"/>
                </a:solidFill>
              </a:rPr>
              <a:t>5</a:t>
            </a:r>
            <a:r>
              <a:rPr lang="en-GB" dirty="0" smtClean="0">
                <a:solidFill>
                  <a:srgbClr val="FF0000"/>
                </a:solidFill>
              </a:rPr>
              <a:t> November 2020 </a:t>
            </a:r>
            <a:endParaRPr lang="en-ZA" dirty="0">
              <a:solidFill>
                <a:srgbClr val="FF0000"/>
              </a:solidFill>
            </a:endParaRPr>
          </a:p>
          <a:p>
            <a:r>
              <a:rPr lang="en-GB" dirty="0" smtClean="0"/>
              <a:t>The </a:t>
            </a:r>
            <a:r>
              <a:rPr lang="en-GB" dirty="0"/>
              <a:t>implementation plan / strategy  and the report Framework are to be presented at the briefing meeting. </a:t>
            </a:r>
            <a:endParaRPr lang="en-ZA" dirty="0"/>
          </a:p>
          <a:p>
            <a:r>
              <a:rPr lang="en-GB" dirty="0" smtClean="0"/>
              <a:t>First </a:t>
            </a:r>
            <a:r>
              <a:rPr lang="en-GB" dirty="0"/>
              <a:t>draft report must be submitted by </a:t>
            </a:r>
            <a:r>
              <a:rPr lang="en-GB" dirty="0" smtClean="0">
                <a:solidFill>
                  <a:srgbClr val="FF0000"/>
                </a:solidFill>
              </a:rPr>
              <a:t>20 January 2021</a:t>
            </a:r>
          </a:p>
          <a:p>
            <a:r>
              <a:rPr lang="en-GB" dirty="0"/>
              <a:t>The final draft report must be submitted not later than </a:t>
            </a:r>
            <a:r>
              <a:rPr lang="en-GB" dirty="0" smtClean="0">
                <a:solidFill>
                  <a:srgbClr val="FF0000"/>
                </a:solidFill>
              </a:rPr>
              <a:t>18 February </a:t>
            </a:r>
            <a:r>
              <a:rPr lang="en-GB" dirty="0">
                <a:solidFill>
                  <a:srgbClr val="FF0000"/>
                </a:solidFill>
              </a:rPr>
              <a:t>2021</a:t>
            </a:r>
            <a:endParaRPr lang="en-ZA" dirty="0">
              <a:solidFill>
                <a:srgbClr val="FF0000"/>
              </a:solidFill>
            </a:endParaRPr>
          </a:p>
          <a:p>
            <a:r>
              <a:rPr lang="en-GB" dirty="0" smtClean="0"/>
              <a:t>Final </a:t>
            </a:r>
            <a:r>
              <a:rPr lang="en-GB" dirty="0"/>
              <a:t>draft report is to be presented to the Portfolio Committee on Health by Wednesday, </a:t>
            </a:r>
            <a:r>
              <a:rPr lang="en-GB" dirty="0" smtClean="0">
                <a:solidFill>
                  <a:srgbClr val="FF0000"/>
                </a:solidFill>
              </a:rPr>
              <a:t>24 February </a:t>
            </a:r>
            <a:r>
              <a:rPr lang="en-GB" dirty="0">
                <a:solidFill>
                  <a:srgbClr val="FF0000"/>
                </a:solidFill>
              </a:rPr>
              <a:t>2021</a:t>
            </a:r>
            <a:r>
              <a:rPr lang="en-GB" dirty="0"/>
              <a:t>.   </a:t>
            </a:r>
            <a:endParaRPr lang="en-ZA" dirty="0"/>
          </a:p>
          <a:p>
            <a:endParaRPr lang="en-Z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18236</TotalTime>
  <Words>682</Words>
  <Application>Microsoft Office PowerPoint</Application>
  <PresentationFormat>A4 Paper (210x297 mm)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DRAFT TERMS OF REFERENCE – SERVICE PROVIDER</vt:lpstr>
      <vt:lpstr>DRAFT TERMS OF REFERENCE – SERVICE PROVIDER</vt:lpstr>
      <vt:lpstr>DRAFT TERMS OF REFERENCE – SERVICE PROVIDER              …cont</vt:lpstr>
      <vt:lpstr>DRAFT TERMS OF REFERENCE – SERVICE PROVIDER              …cont</vt:lpstr>
      <vt:lpstr>DRAFT TERMS OF REFERENCE – SERVICE PROVIDER              …cont</vt:lpstr>
      <vt:lpstr>DRAFT TERMS OF REFERENCE – SERVICE PROVIDER              …cont</vt:lpstr>
      <vt:lpstr>DRAFT TERMS OF REFERENCE – SERVICE PROVIDER              …cont</vt:lpstr>
      <vt:lpstr>DRAFT TERMS OF REFERENCE – SERVICE PROVIDER              …cont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Thabile Ketye</dc:creator>
  <cp:lastModifiedBy>Vuyokazi Majalamba</cp:lastModifiedBy>
  <cp:revision>251</cp:revision>
  <cp:lastPrinted>2020-03-04T09:34:14Z</cp:lastPrinted>
  <dcterms:created xsi:type="dcterms:W3CDTF">2019-05-28T17:07:42Z</dcterms:created>
  <dcterms:modified xsi:type="dcterms:W3CDTF">2020-10-12T14:13:55Z</dcterms:modified>
</cp:coreProperties>
</file>