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handoutMasterIdLst>
    <p:handoutMasterId r:id="rId12"/>
  </p:handoutMasterIdLst>
  <p:sldIdLst>
    <p:sldId id="339" r:id="rId3"/>
    <p:sldId id="336" r:id="rId4"/>
    <p:sldId id="369" r:id="rId5"/>
    <p:sldId id="360" r:id="rId6"/>
    <p:sldId id="366" r:id="rId7"/>
    <p:sldId id="368" r:id="rId8"/>
    <p:sldId id="370" r:id="rId9"/>
    <p:sldId id="367"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FF66"/>
    <a:srgbClr val="CCFF33"/>
    <a:srgbClr val="0D71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76" autoAdjust="0"/>
    <p:restoredTop sz="94660"/>
  </p:normalViewPr>
  <p:slideViewPr>
    <p:cSldViewPr>
      <p:cViewPr varScale="1">
        <p:scale>
          <a:sx n="79" d="100"/>
          <a:sy n="79" d="100"/>
        </p:scale>
        <p:origin x="-924" y="-78"/>
      </p:cViewPr>
      <p:guideLst>
        <p:guide orient="horz" pos="2160"/>
        <p:guide pos="2880"/>
      </p:guideLst>
    </p:cSldViewPr>
  </p:slideViewPr>
  <p:notesTextViewPr>
    <p:cViewPr>
      <p:scale>
        <a:sx n="1" d="1"/>
        <a:sy n="1" d="1"/>
      </p:scale>
      <p:origin x="0" y="0"/>
    </p:cViewPr>
  </p:notesTextViewPr>
  <p:sorterViewPr>
    <p:cViewPr>
      <p:scale>
        <a:sx n="100" d="100"/>
        <a:sy n="100" d="100"/>
      </p:scale>
      <p:origin x="0" y="8146"/>
    </p:cViewPr>
  </p:sorterViewPr>
  <p:notesViewPr>
    <p:cSldViewPr>
      <p:cViewPr varScale="1">
        <p:scale>
          <a:sx n="52" d="100"/>
          <a:sy n="52" d="100"/>
        </p:scale>
        <p:origin x="2862"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F6A91D5-E5F5-4D3C-9574-B8598CEE9F9E}" type="datetimeFigureOut">
              <a:rPr lang="en-ZA" smtClean="0"/>
              <a:pPr/>
              <a:t>2020/10/13</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14F3A20-9682-4B5D-B6A9-70C413EA5DD1}" type="slidenum">
              <a:rPr lang="en-ZA" smtClean="0"/>
              <a:pPr/>
              <a:t>‹#›</a:t>
            </a:fld>
            <a:endParaRPr lang="en-ZA" dirty="0"/>
          </a:p>
        </p:txBody>
      </p:sp>
    </p:spTree>
    <p:extLst>
      <p:ext uri="{BB962C8B-B14F-4D97-AF65-F5344CB8AC3E}">
        <p14:creationId xmlns:p14="http://schemas.microsoft.com/office/powerpoint/2010/main" xmlns="" val="3299418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C6D596E-C299-4F8E-8133-799BC2A4FAB2}" type="datetimeFigureOut">
              <a:rPr lang="en-ZA" smtClean="0"/>
              <a:pPr/>
              <a:t>2020/10/13</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8987CA-A0D8-43B7-B905-6E08AE946149}" type="slidenum">
              <a:rPr lang="en-ZA" smtClean="0"/>
              <a:pPr/>
              <a:t>‹#›</a:t>
            </a:fld>
            <a:endParaRPr lang="en-ZA" dirty="0"/>
          </a:p>
        </p:txBody>
      </p:sp>
    </p:spTree>
    <p:extLst>
      <p:ext uri="{BB962C8B-B14F-4D97-AF65-F5344CB8AC3E}">
        <p14:creationId xmlns:p14="http://schemas.microsoft.com/office/powerpoint/2010/main" xmlns="" val="151823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8843" y="1510747"/>
            <a:ext cx="8736496" cy="1745215"/>
          </a:xfrm>
        </p:spPr>
        <p:txBody>
          <a:bodyPr anchor="b">
            <a:normAutofit/>
          </a:bodyPr>
          <a:lstStyle>
            <a:lvl1pPr algn="ct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p:cNvSpPr>
            <a:spLocks noGrp="1"/>
          </p:cNvSpPr>
          <p:nvPr>
            <p:ph type="subTitle" idx="1" hasCustomPrompt="1"/>
          </p:nvPr>
        </p:nvSpPr>
        <p:spPr>
          <a:xfrm>
            <a:off x="188843" y="3602038"/>
            <a:ext cx="8736496" cy="1655762"/>
          </a:xfrm>
        </p:spPr>
        <p:txBody>
          <a:bodyPr>
            <a:normAutofit/>
          </a:bodyPr>
          <a:lstStyle>
            <a:lvl1pPr marL="0" indent="0" algn="ctr">
              <a:buNone/>
              <a:defRPr sz="2000">
                <a:solidFill>
                  <a:schemeClr val="accent3">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Presented by ?</a:t>
            </a:r>
          </a:p>
          <a:p>
            <a:r>
              <a:rPr lang="en-US" dirty="0"/>
              <a:t>12 Slides / 15 Minutes</a:t>
            </a:r>
          </a:p>
          <a:p>
            <a:endParaRPr lang="en-US" dirty="0"/>
          </a:p>
        </p:txBody>
      </p:sp>
      <p:sp>
        <p:nvSpPr>
          <p:cNvPr id="4" name="Date Placeholder 3"/>
          <p:cNvSpPr>
            <a:spLocks noGrp="1"/>
          </p:cNvSpPr>
          <p:nvPr>
            <p:ph type="dt" sz="half" idx="10"/>
          </p:nvPr>
        </p:nvSpPr>
        <p:spPr/>
        <p:txBody>
          <a:bodyPr/>
          <a:lstStyle/>
          <a:p>
            <a:fld id="{D5FE3950-C370-184D-B4E6-717170C105AC}"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xmlns="" val="40259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3C0A9-E2B0-3B49-ACD0-9E17E337D221}"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4345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0E126-2511-EE46-ACB1-1CE1A7980EDC}"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128190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8843" y="1510747"/>
            <a:ext cx="8736496" cy="1745215"/>
          </a:xfrm>
        </p:spPr>
        <p:txBody>
          <a:bodyPr anchor="b">
            <a:normAutofit/>
          </a:bodyPr>
          <a:lstStyle>
            <a:lvl1pPr algn="ct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p:cNvSpPr>
            <a:spLocks noGrp="1"/>
          </p:cNvSpPr>
          <p:nvPr>
            <p:ph type="subTitle" idx="1" hasCustomPrompt="1"/>
          </p:nvPr>
        </p:nvSpPr>
        <p:spPr>
          <a:xfrm>
            <a:off x="188843" y="3602038"/>
            <a:ext cx="8736496" cy="1655762"/>
          </a:xfrm>
        </p:spPr>
        <p:txBody>
          <a:bodyPr>
            <a:normAutofit/>
          </a:bodyPr>
          <a:lstStyle>
            <a:lvl1pPr marL="0" indent="0" algn="ctr">
              <a:buNone/>
              <a:defRPr sz="2000">
                <a:solidFill>
                  <a:schemeClr val="accent3">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Presented by ?</a:t>
            </a:r>
          </a:p>
          <a:p>
            <a:r>
              <a:rPr lang="en-US" dirty="0"/>
              <a:t>12 Slides / 15 Minutes</a:t>
            </a:r>
          </a:p>
          <a:p>
            <a:endParaRPr lang="en-US" dirty="0"/>
          </a:p>
        </p:txBody>
      </p:sp>
      <p:sp>
        <p:nvSpPr>
          <p:cNvPr id="4" name="Date Placeholder 3"/>
          <p:cNvSpPr>
            <a:spLocks noGrp="1"/>
          </p:cNvSpPr>
          <p:nvPr>
            <p:ph type="dt" sz="half" idx="10"/>
          </p:nvPr>
        </p:nvSpPr>
        <p:spPr/>
        <p:txBody>
          <a:bodyPr/>
          <a:lstStyle/>
          <a:p>
            <a:fld id="{D5FE3950-C370-184D-B4E6-717170C105AC}"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xmlns="" val="2252648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767931"/>
          </a:xfrm>
        </p:spPr>
        <p:txBody>
          <a:bodyPr>
            <a:normAutofit/>
          </a:bodyPr>
          <a:lstStyle>
            <a:lvl1pPr>
              <a:defRPr sz="3600">
                <a:solidFill>
                  <a:schemeClr val="accent3">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98783" y="1938133"/>
            <a:ext cx="8736495" cy="3980415"/>
          </a:xfrm>
        </p:spPr>
        <p:txBody>
          <a:bodyPr>
            <a:normAutofit/>
          </a:bodyPr>
          <a:lstStyle>
            <a:lvl1pPr>
              <a:defRPr sz="1800">
                <a:solidFill>
                  <a:schemeClr val="tx1">
                    <a:lumMod val="85000"/>
                    <a:lumOff val="15000"/>
                  </a:schemeClr>
                </a:solidFill>
                <a:latin typeface="Arial" panose="020B0604020202020204" pitchFamily="34" charset="0"/>
                <a:cs typeface="Arial" panose="020B0604020202020204" pitchFamily="34" charset="0"/>
              </a:defRPr>
            </a:lvl1pPr>
            <a:lvl2pPr>
              <a:defRPr sz="1800">
                <a:solidFill>
                  <a:schemeClr val="tx1">
                    <a:lumMod val="85000"/>
                    <a:lumOff val="15000"/>
                  </a:schemeClr>
                </a:solidFill>
                <a:latin typeface="Arial" panose="020B0604020202020204" pitchFamily="34" charset="0"/>
                <a:cs typeface="Arial" panose="020B0604020202020204" pitchFamily="34" charset="0"/>
              </a:defRPr>
            </a:lvl2pPr>
            <a:lvl3pPr>
              <a:defRPr sz="1800">
                <a:solidFill>
                  <a:schemeClr val="tx1">
                    <a:lumMod val="85000"/>
                    <a:lumOff val="15000"/>
                  </a:schemeClr>
                </a:solidFill>
                <a:latin typeface="Arial" panose="020B0604020202020204" pitchFamily="34" charset="0"/>
                <a:cs typeface="Arial" panose="020B0604020202020204" pitchFamily="34" charset="0"/>
              </a:defRPr>
            </a:lvl3pPr>
            <a:lvl4pPr>
              <a:defRPr sz="1800">
                <a:solidFill>
                  <a:schemeClr val="tx1">
                    <a:lumMod val="85000"/>
                    <a:lumOff val="15000"/>
                  </a:schemeClr>
                </a:solidFill>
                <a:latin typeface="Arial" panose="020B0604020202020204" pitchFamily="34" charset="0"/>
                <a:cs typeface="Arial" panose="020B0604020202020204" pitchFamily="34" charset="0"/>
              </a:defRPr>
            </a:lvl4pPr>
            <a:lvl5pPr>
              <a:defRPr sz="18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C0F02C1-818C-1B45-B438-87C33C45C7D7}"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xmlns="" val="1726954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DB69DD-25B8-2147-A5C5-CE5DB417878F}"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278988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8B91B-421A-FC40-825F-73119AF2CBA6}" type="datetime1">
              <a:rPr lang="en-ZA" smtClean="0">
                <a:solidFill>
                  <a:prstClr val="black">
                    <a:tint val="75000"/>
                  </a:prstClr>
                </a:solidFill>
              </a:rPr>
              <a:pPr/>
              <a:t>2020/10/13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572459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29948-E247-5540-91EE-E4BADE79C77C}" type="datetime1">
              <a:rPr lang="en-ZA" smtClean="0">
                <a:solidFill>
                  <a:prstClr val="black">
                    <a:tint val="75000"/>
                  </a:prstClr>
                </a:solidFill>
              </a:rPr>
              <a:pPr/>
              <a:t>2020/10/13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315682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D5D18-93FC-FB47-B5E8-10A13D9D3DD5}" type="datetime1">
              <a:rPr lang="en-ZA" smtClean="0">
                <a:solidFill>
                  <a:prstClr val="black">
                    <a:tint val="75000"/>
                  </a:prstClr>
                </a:solidFill>
              </a:rPr>
              <a:pPr/>
              <a:t>2020/10/13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399589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7905-F352-1E49-931C-89AA6CC492B8}" type="datetime1">
              <a:rPr lang="en-ZA" smtClean="0">
                <a:solidFill>
                  <a:prstClr val="black">
                    <a:tint val="75000"/>
                  </a:prstClr>
                </a:solidFill>
              </a:rPr>
              <a:pPr/>
              <a:t>2020/10/13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691721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CD807-408A-8747-B164-991107BAA76E}" type="datetime1">
              <a:rPr lang="en-ZA" smtClean="0">
                <a:solidFill>
                  <a:prstClr val="black">
                    <a:tint val="75000"/>
                  </a:prstClr>
                </a:solidFill>
              </a:rPr>
              <a:pPr/>
              <a:t>2020/10/13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49724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767931"/>
          </a:xfrm>
        </p:spPr>
        <p:txBody>
          <a:bodyPr>
            <a:normAutofit/>
          </a:bodyPr>
          <a:lstStyle>
            <a:lvl1pPr>
              <a:defRPr sz="3600">
                <a:solidFill>
                  <a:schemeClr val="accent3">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98783" y="1938133"/>
            <a:ext cx="8736495" cy="3980415"/>
          </a:xfrm>
        </p:spPr>
        <p:txBody>
          <a:bodyPr>
            <a:normAutofit/>
          </a:bodyPr>
          <a:lstStyle>
            <a:lvl1pPr>
              <a:defRPr sz="1800">
                <a:solidFill>
                  <a:schemeClr val="tx1">
                    <a:lumMod val="85000"/>
                    <a:lumOff val="15000"/>
                  </a:schemeClr>
                </a:solidFill>
                <a:latin typeface="Arial" panose="020B0604020202020204" pitchFamily="34" charset="0"/>
                <a:cs typeface="Arial" panose="020B0604020202020204" pitchFamily="34" charset="0"/>
              </a:defRPr>
            </a:lvl1pPr>
            <a:lvl2pPr>
              <a:defRPr sz="1800">
                <a:solidFill>
                  <a:schemeClr val="tx1">
                    <a:lumMod val="85000"/>
                    <a:lumOff val="15000"/>
                  </a:schemeClr>
                </a:solidFill>
                <a:latin typeface="Arial" panose="020B0604020202020204" pitchFamily="34" charset="0"/>
                <a:cs typeface="Arial" panose="020B0604020202020204" pitchFamily="34" charset="0"/>
              </a:defRPr>
            </a:lvl2pPr>
            <a:lvl3pPr>
              <a:defRPr sz="1800">
                <a:solidFill>
                  <a:schemeClr val="tx1">
                    <a:lumMod val="85000"/>
                    <a:lumOff val="15000"/>
                  </a:schemeClr>
                </a:solidFill>
                <a:latin typeface="Arial" panose="020B0604020202020204" pitchFamily="34" charset="0"/>
                <a:cs typeface="Arial" panose="020B0604020202020204" pitchFamily="34" charset="0"/>
              </a:defRPr>
            </a:lvl3pPr>
            <a:lvl4pPr>
              <a:defRPr sz="1800">
                <a:solidFill>
                  <a:schemeClr val="tx1">
                    <a:lumMod val="85000"/>
                    <a:lumOff val="15000"/>
                  </a:schemeClr>
                </a:solidFill>
                <a:latin typeface="Arial" panose="020B0604020202020204" pitchFamily="34" charset="0"/>
                <a:cs typeface="Arial" panose="020B0604020202020204" pitchFamily="34" charset="0"/>
              </a:defRPr>
            </a:lvl4pPr>
            <a:lvl5pPr>
              <a:defRPr sz="18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C0F02C1-818C-1B45-B438-87C33C45C7D7}"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xmlns="" val="2585333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47029C-660A-F842-8BB4-89E371082495}" type="datetime1">
              <a:rPr lang="en-ZA" smtClean="0">
                <a:solidFill>
                  <a:prstClr val="black">
                    <a:tint val="75000"/>
                  </a:prstClr>
                </a:solidFill>
              </a:rPr>
              <a:pPr/>
              <a:t>2020/10/13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146056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3C0A9-E2B0-3B49-ACD0-9E17E337D221}"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54380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0E126-2511-EE46-ACB1-1CE1A7980EDC}"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545554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DB69DD-25B8-2147-A5C5-CE5DB417878F}" type="datetime1">
              <a:rPr lang="en-ZA" smtClean="0">
                <a:solidFill>
                  <a:prstClr val="black">
                    <a:tint val="75000"/>
                  </a:prstClr>
                </a:solidFill>
              </a:rPr>
              <a:pPr/>
              <a:t>2020/10/13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7948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8B91B-421A-FC40-825F-73119AF2CBA6}" type="datetime1">
              <a:rPr lang="en-ZA" smtClean="0">
                <a:solidFill>
                  <a:prstClr val="black">
                    <a:tint val="75000"/>
                  </a:prstClr>
                </a:solidFill>
              </a:rPr>
              <a:pPr/>
              <a:t>2020/10/13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121547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29948-E247-5540-91EE-E4BADE79C77C}" type="datetime1">
              <a:rPr lang="en-ZA" smtClean="0">
                <a:solidFill>
                  <a:prstClr val="black">
                    <a:tint val="75000"/>
                  </a:prstClr>
                </a:solidFill>
              </a:rPr>
              <a:pPr/>
              <a:t>2020/10/13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52123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D5D18-93FC-FB47-B5E8-10A13D9D3DD5}" type="datetime1">
              <a:rPr lang="en-ZA" smtClean="0">
                <a:solidFill>
                  <a:prstClr val="black">
                    <a:tint val="75000"/>
                  </a:prstClr>
                </a:solidFill>
              </a:rPr>
              <a:pPr/>
              <a:t>2020/10/13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102026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7905-F352-1E49-931C-89AA6CC492B8}" type="datetime1">
              <a:rPr lang="en-ZA" smtClean="0">
                <a:solidFill>
                  <a:prstClr val="black">
                    <a:tint val="75000"/>
                  </a:prstClr>
                </a:solidFill>
              </a:rPr>
              <a:pPr/>
              <a:t>2020/10/13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855579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CD807-408A-8747-B164-991107BAA76E}" type="datetime1">
              <a:rPr lang="en-ZA" smtClean="0">
                <a:solidFill>
                  <a:prstClr val="black">
                    <a:tint val="75000"/>
                  </a:prstClr>
                </a:solidFill>
              </a:rPr>
              <a:pPr/>
              <a:t>2020/10/13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85531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47029C-660A-F842-8BB4-89E371082495}" type="datetime1">
              <a:rPr lang="en-ZA" smtClean="0">
                <a:solidFill>
                  <a:prstClr val="black">
                    <a:tint val="75000"/>
                  </a:prstClr>
                </a:solidFill>
              </a:rPr>
              <a:pPr/>
              <a:t>2020/10/13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C1DCC638-5E97-9840-A81E-0033E810AA6D}"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4301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30BE9EC-5CE4-EF4D-A376-36BB3B4E2DE4}"/>
              </a:ext>
            </a:extLst>
          </p:cNvPr>
          <p:cNvPicPr>
            <a:picLocks noChangeAspect="1"/>
          </p:cNvPicPr>
          <p:nvPr userDrawn="1"/>
        </p:nvPicPr>
        <p:blipFill>
          <a:blip r:embed="rId13"/>
          <a:stretch>
            <a:fillRect/>
          </a:stretch>
        </p:blipFill>
        <p:spPr>
          <a:xfrm>
            <a:off x="8451" y="0"/>
            <a:ext cx="9127098" cy="6858000"/>
          </a:xfrm>
          <a:prstGeom prst="rect">
            <a:avLst/>
          </a:prstGeom>
        </p:spPr>
      </p:pic>
      <p:sp>
        <p:nvSpPr>
          <p:cNvPr id="2" name="Title Placeholder 1"/>
          <p:cNvSpPr>
            <a:spLocks noGrp="1"/>
          </p:cNvSpPr>
          <p:nvPr>
            <p:ph type="title"/>
          </p:nvPr>
        </p:nvSpPr>
        <p:spPr>
          <a:xfrm>
            <a:off x="188843" y="1140382"/>
            <a:ext cx="8756374" cy="7794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843" y="1934954"/>
            <a:ext cx="875637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3AE9FEB-8BB6-8D48-9A83-B8B2A64A0981}" type="datetime1">
              <a:rPr lang="en-ZA" smtClean="0">
                <a:solidFill>
                  <a:prstClr val="black">
                    <a:tint val="75000"/>
                  </a:prstClr>
                </a:solidFill>
              </a:rPr>
              <a:pPr defTabSz="457200"/>
              <a:t>2020/10/13</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8" name="TextBox 7">
            <a:extLst>
              <a:ext uri="{FF2B5EF4-FFF2-40B4-BE49-F238E27FC236}">
                <a16:creationId xmlns="" xmlns:a16="http://schemas.microsoft.com/office/drawing/2014/main" id="{6FADCAF3-A8B8-A14A-A899-160165FC4866}"/>
              </a:ext>
            </a:extLst>
          </p:cNvPr>
          <p:cNvSpPr txBox="1"/>
          <p:nvPr userDrawn="1"/>
        </p:nvSpPr>
        <p:spPr>
          <a:xfrm>
            <a:off x="8448259" y="6415985"/>
            <a:ext cx="586409" cy="307777"/>
          </a:xfrm>
          <a:prstGeom prst="rect">
            <a:avLst/>
          </a:prstGeom>
          <a:noFill/>
        </p:spPr>
        <p:txBody>
          <a:bodyPr wrap="square" rtlCol="0">
            <a:spAutoFit/>
          </a:bodyPr>
          <a:lstStyle/>
          <a:p>
            <a:pPr algn="r" defTabSz="457200"/>
            <a:fld id="{5FE88379-CB5E-BF4C-80A9-48B489FDABFC}" type="slidenum">
              <a:rPr lang="en-US" sz="1400" smtClean="0">
                <a:solidFill>
                  <a:srgbClr val="00B050"/>
                </a:solidFill>
              </a:rPr>
              <a:pPr algn="r" defTabSz="457200"/>
              <a:t>‹#›</a:t>
            </a:fld>
            <a:endParaRPr lang="en-US" sz="1400" dirty="0">
              <a:solidFill>
                <a:srgbClr val="00B050"/>
              </a:solidFill>
            </a:endParaRPr>
          </a:p>
        </p:txBody>
      </p:sp>
    </p:spTree>
    <p:extLst>
      <p:ext uri="{BB962C8B-B14F-4D97-AF65-F5344CB8AC3E}">
        <p14:creationId xmlns:p14="http://schemas.microsoft.com/office/powerpoint/2010/main" xmlns="" val="322634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30BE9EC-5CE4-EF4D-A376-36BB3B4E2DE4}"/>
              </a:ext>
            </a:extLst>
          </p:cNvPr>
          <p:cNvPicPr>
            <a:picLocks noChangeAspect="1"/>
          </p:cNvPicPr>
          <p:nvPr userDrawn="1"/>
        </p:nvPicPr>
        <p:blipFill>
          <a:blip r:embed="rId13"/>
          <a:stretch>
            <a:fillRect/>
          </a:stretch>
        </p:blipFill>
        <p:spPr>
          <a:xfrm>
            <a:off x="8451" y="0"/>
            <a:ext cx="9127098" cy="6858000"/>
          </a:xfrm>
          <a:prstGeom prst="rect">
            <a:avLst/>
          </a:prstGeom>
        </p:spPr>
      </p:pic>
      <p:sp>
        <p:nvSpPr>
          <p:cNvPr id="2" name="Title Placeholder 1"/>
          <p:cNvSpPr>
            <a:spLocks noGrp="1"/>
          </p:cNvSpPr>
          <p:nvPr>
            <p:ph type="title"/>
          </p:nvPr>
        </p:nvSpPr>
        <p:spPr>
          <a:xfrm>
            <a:off x="188843" y="1140382"/>
            <a:ext cx="8756374" cy="7794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843" y="1934954"/>
            <a:ext cx="875637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3AE9FEB-8BB6-8D48-9A83-B8B2A64A0981}" type="datetime1">
              <a:rPr lang="en-ZA" smtClean="0">
                <a:solidFill>
                  <a:prstClr val="black">
                    <a:tint val="75000"/>
                  </a:prstClr>
                </a:solidFill>
              </a:rPr>
              <a:pPr defTabSz="457200"/>
              <a:t>2020/10/13</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8" name="TextBox 7">
            <a:extLst>
              <a:ext uri="{FF2B5EF4-FFF2-40B4-BE49-F238E27FC236}">
                <a16:creationId xmlns="" xmlns:a16="http://schemas.microsoft.com/office/drawing/2014/main" id="{6FADCAF3-A8B8-A14A-A899-160165FC4866}"/>
              </a:ext>
            </a:extLst>
          </p:cNvPr>
          <p:cNvSpPr txBox="1"/>
          <p:nvPr userDrawn="1"/>
        </p:nvSpPr>
        <p:spPr>
          <a:xfrm>
            <a:off x="8448259" y="6415985"/>
            <a:ext cx="586409" cy="307777"/>
          </a:xfrm>
          <a:prstGeom prst="rect">
            <a:avLst/>
          </a:prstGeom>
          <a:noFill/>
        </p:spPr>
        <p:txBody>
          <a:bodyPr wrap="square" rtlCol="0">
            <a:spAutoFit/>
          </a:bodyPr>
          <a:lstStyle/>
          <a:p>
            <a:pPr algn="r" defTabSz="457200"/>
            <a:fld id="{5FE88379-CB5E-BF4C-80A9-48B489FDABFC}" type="slidenum">
              <a:rPr lang="en-US" sz="1400" smtClean="0">
                <a:solidFill>
                  <a:srgbClr val="00B050"/>
                </a:solidFill>
              </a:rPr>
              <a:pPr algn="r" defTabSz="457200"/>
              <a:t>‹#›</a:t>
            </a:fld>
            <a:endParaRPr lang="en-US" sz="1400" dirty="0">
              <a:solidFill>
                <a:srgbClr val="00B050"/>
              </a:solidFill>
            </a:endParaRPr>
          </a:p>
        </p:txBody>
      </p:sp>
    </p:spTree>
    <p:extLst>
      <p:ext uri="{BB962C8B-B14F-4D97-AF65-F5344CB8AC3E}">
        <p14:creationId xmlns:p14="http://schemas.microsoft.com/office/powerpoint/2010/main" xmlns="" val="15885647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DE5AB6-6453-E345-9651-6B5CEC233607}"/>
              </a:ext>
            </a:extLst>
          </p:cNvPr>
          <p:cNvSpPr>
            <a:spLocks noGrp="1"/>
          </p:cNvSpPr>
          <p:nvPr>
            <p:ph type="ctrTitle"/>
          </p:nvPr>
        </p:nvSpPr>
        <p:spPr>
          <a:xfrm>
            <a:off x="188843" y="1268761"/>
            <a:ext cx="8736496" cy="4824536"/>
          </a:xfrm>
        </p:spPr>
        <p:txBody>
          <a:bodyPr>
            <a:normAutofit fontScale="90000"/>
          </a:bodyPr>
          <a:lstStyle/>
          <a:p>
            <a:pPr>
              <a:lnSpc>
                <a:spcPct val="100000"/>
              </a:lnSpc>
              <a:spcBef>
                <a:spcPct val="20000"/>
              </a:spcBef>
              <a:defRPr/>
            </a:pPr>
            <a:r>
              <a:rPr lang="en-US" dirty="0" smtClean="0"/>
              <a:t/>
            </a:r>
            <a:br>
              <a:rPr lang="en-US" dirty="0" smtClean="0"/>
            </a:br>
            <a:r>
              <a:rPr lang="en-US" dirty="0"/>
              <a:t/>
            </a:r>
            <a:br>
              <a:rPr lang="en-US" dirty="0"/>
            </a:br>
            <a:r>
              <a:rPr lang="en-US" dirty="0" smtClean="0"/>
              <a:t/>
            </a:r>
            <a:br>
              <a:rPr lang="en-US" dirty="0" smtClean="0"/>
            </a:br>
            <a:r>
              <a:rPr lang="en-US" b="1" dirty="0" smtClean="0"/>
              <a:t>Integrated progress report </a:t>
            </a:r>
            <a:r>
              <a:rPr lang="en-US" b="1" dirty="0"/>
              <a:t>on </a:t>
            </a:r>
            <a:r>
              <a:rPr lang="en-US" b="1" dirty="0" smtClean="0"/>
              <a:t>the national rollout of the Sanitary Dignity Programme in Quintiles 1 – 3 Schools</a:t>
            </a:r>
            <a:r>
              <a:rPr lang="en-US" sz="2800" b="1" dirty="0" smtClean="0">
                <a:solidFill>
                  <a:prstClr val="black"/>
                </a:solidFill>
                <a:ea typeface="+mn-ea"/>
              </a:rPr>
              <a:t/>
            </a:r>
            <a:br>
              <a:rPr lang="en-US" sz="2800" b="1" dirty="0" smtClean="0">
                <a:solidFill>
                  <a:prstClr val="black"/>
                </a:solidFill>
                <a:ea typeface="+mn-ea"/>
              </a:rPr>
            </a:br>
            <a:r>
              <a:rPr lang="en-US" sz="2800" b="1" dirty="0">
                <a:solidFill>
                  <a:prstClr val="black"/>
                </a:solidFill>
                <a:ea typeface="+mn-ea"/>
              </a:rPr>
              <a:t/>
            </a:r>
            <a:br>
              <a:rPr lang="en-US" sz="2800" b="1" dirty="0">
                <a:solidFill>
                  <a:prstClr val="black"/>
                </a:solidFill>
                <a:ea typeface="+mn-ea"/>
              </a:rPr>
            </a:br>
            <a:r>
              <a:rPr lang="en-US" sz="2800" b="1" dirty="0" smtClean="0">
                <a:solidFill>
                  <a:prstClr val="black"/>
                </a:solidFill>
                <a:ea typeface="+mn-ea"/>
              </a:rPr>
              <a:t/>
            </a:r>
            <a:br>
              <a:rPr lang="en-US" sz="2800" b="1" dirty="0" smtClean="0">
                <a:solidFill>
                  <a:prstClr val="black"/>
                </a:solidFill>
                <a:ea typeface="+mn-ea"/>
              </a:rPr>
            </a:br>
            <a:endParaRPr lang="en-US" dirty="0"/>
          </a:p>
        </p:txBody>
      </p:sp>
    </p:spTree>
    <p:extLst>
      <p:ext uri="{BB962C8B-B14F-4D97-AF65-F5344CB8AC3E}">
        <p14:creationId xmlns:p14="http://schemas.microsoft.com/office/powerpoint/2010/main" xmlns="" val="182984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052736"/>
            <a:ext cx="8736495" cy="648072"/>
          </a:xfrm>
        </p:spPr>
        <p:txBody>
          <a:bodyPr>
            <a:normAutofit/>
          </a:bodyPr>
          <a:lstStyle/>
          <a:p>
            <a:pPr algn="ctr"/>
            <a:r>
              <a:rPr lang="en-US" sz="1800" b="1" dirty="0" smtClean="0">
                <a:solidFill>
                  <a:schemeClr val="tx1"/>
                </a:solidFill>
                <a:effectLst>
                  <a:outerShdw blurRad="38100" dist="38100" dir="2700000" algn="tl">
                    <a:srgbClr val="C0C0C0"/>
                  </a:outerShdw>
                </a:effectLst>
                <a:ea typeface="ＭＳ Ｐゴシック" charset="-128"/>
              </a:rPr>
              <a:t>Enabling Environment </a:t>
            </a:r>
            <a:endParaRPr lang="en-US" sz="1800" b="1" dirty="0">
              <a:solidFill>
                <a:schemeClr val="tx1"/>
              </a:solidFill>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0" y="1700808"/>
            <a:ext cx="9143999" cy="4968552"/>
          </a:xfrm>
        </p:spPr>
        <p:txBody>
          <a:bodyPr>
            <a:noAutofit/>
          </a:bodyPr>
          <a:lstStyle/>
          <a:p>
            <a:pPr algn="just"/>
            <a:r>
              <a:rPr lang="en-ZA" dirty="0" smtClean="0"/>
              <a:t>The Sanitary Dignity Implementation Framework is the main policy driver in as far as the implementation strategy. </a:t>
            </a:r>
          </a:p>
          <a:p>
            <a:pPr algn="just"/>
            <a:r>
              <a:rPr lang="en-ZA" dirty="0" smtClean="0"/>
              <a:t>It was approved by Cabinet in September 2020. Provinces were extensively  consulted and engaged about the modalities of the framework to ensure their efficacy and full understanding of the framework.</a:t>
            </a:r>
            <a:endParaRPr lang="en-US" dirty="0" smtClean="0"/>
          </a:p>
          <a:p>
            <a:pPr algn="just"/>
            <a:r>
              <a:rPr lang="en-US" dirty="0" smtClean="0"/>
              <a:t>The Monitoring and Evaluation Framework is scheduled to be finalized in November 2020, and is currently being consulted upon at Provincial level.</a:t>
            </a:r>
          </a:p>
          <a:p>
            <a:pPr algn="just"/>
            <a:r>
              <a:rPr lang="en-US" dirty="0" smtClean="0"/>
              <a:t>The Sanitary Dignity National Task Team (NTT) consistently meets every Quarter to examine and evaluate progress, and intervene where necessary. It comprises delegates from national department and provinces, including National Treasury.</a:t>
            </a:r>
          </a:p>
          <a:p>
            <a:pPr algn="just"/>
            <a:r>
              <a:rPr lang="en-US" dirty="0" smtClean="0">
                <a:solidFill>
                  <a:schemeClr val="tx1"/>
                </a:solidFill>
              </a:rPr>
              <a:t>National Treasury disbursed an allocation through equitable share to all 9 provinces, and they monitor the spending of the allocation. (See 3</a:t>
            </a:r>
            <a:r>
              <a:rPr lang="en-US" baseline="30000" dirty="0" smtClean="0">
                <a:solidFill>
                  <a:schemeClr val="tx1"/>
                </a:solidFill>
              </a:rPr>
              <a:t>rd</a:t>
            </a:r>
            <a:r>
              <a:rPr lang="en-US" dirty="0" smtClean="0">
                <a:solidFill>
                  <a:schemeClr val="tx1"/>
                </a:solidFill>
              </a:rPr>
              <a:t> slide)</a:t>
            </a:r>
          </a:p>
          <a:p>
            <a:pPr algn="just"/>
            <a:r>
              <a:rPr lang="en-US" dirty="0" smtClean="0">
                <a:solidFill>
                  <a:schemeClr val="tx1"/>
                </a:solidFill>
              </a:rPr>
              <a:t>The Department monitors the implementation of the framework including monitoring the inclusion of women, youth &amp; persons with disabilities at procurement level, whilst refining the SDIF value chain</a:t>
            </a:r>
          </a:p>
          <a:p>
            <a:pPr algn="just"/>
            <a:r>
              <a:rPr lang="en-US" dirty="0" smtClean="0">
                <a:solidFill>
                  <a:schemeClr val="tx1"/>
                </a:solidFill>
              </a:rPr>
              <a:t>Department </a:t>
            </a:r>
            <a:r>
              <a:rPr lang="en-US" dirty="0">
                <a:solidFill>
                  <a:schemeClr val="tx1"/>
                </a:solidFill>
              </a:rPr>
              <a:t>of Women, Youth</a:t>
            </a:r>
            <a:r>
              <a:rPr lang="en-US" dirty="0"/>
              <a:t> and Persons with Disabilities (DWYPD</a:t>
            </a:r>
            <a:r>
              <a:rPr lang="en-US" dirty="0" smtClean="0"/>
              <a:t>)</a:t>
            </a:r>
            <a:r>
              <a:rPr lang="en-US" dirty="0"/>
              <a:t> </a:t>
            </a:r>
            <a:r>
              <a:rPr lang="en-US" dirty="0" smtClean="0"/>
              <a:t>convened capacity building workshops across all the provinces during 2019/2020 financial year in </a:t>
            </a:r>
            <a:r>
              <a:rPr lang="en-US" dirty="0"/>
              <a:t>an effort to </a:t>
            </a:r>
            <a:r>
              <a:rPr lang="en-US" dirty="0" smtClean="0"/>
              <a:t>:</a:t>
            </a:r>
          </a:p>
          <a:p>
            <a:pPr marL="0" indent="0" algn="just">
              <a:buNone/>
            </a:pPr>
            <a:r>
              <a:rPr lang="en-US" dirty="0"/>
              <a:t>	</a:t>
            </a:r>
            <a:endParaRPr lang="en-US" dirty="0" smtClean="0"/>
          </a:p>
        </p:txBody>
      </p:sp>
    </p:spTree>
    <p:extLst>
      <p:ext uri="{BB962C8B-B14F-4D97-AF65-F5344CB8AC3E}">
        <p14:creationId xmlns:p14="http://schemas.microsoft.com/office/powerpoint/2010/main" xmlns="" val="10144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394928" y="1412776"/>
            <a:ext cx="8736495" cy="45719"/>
          </a:xfrm>
        </p:spPr>
        <p:txBody>
          <a:bodyPr>
            <a:noAutofit/>
          </a:bodyPr>
          <a:lstStyle/>
          <a:p>
            <a:pPr algn="ctr"/>
            <a:r>
              <a:rPr lang="en-US" sz="1800" b="1" dirty="0" smtClean="0">
                <a:solidFill>
                  <a:schemeClr val="tx1"/>
                </a:solidFill>
                <a:effectLst>
                  <a:outerShdw blurRad="38100" dist="38100" dir="2700000" algn="tl">
                    <a:srgbClr val="000000">
                      <a:alpha val="43137"/>
                    </a:srgbClr>
                  </a:outerShdw>
                </a:effectLst>
              </a:rPr>
              <a:t>Equitable share allocation</a:t>
            </a:r>
            <a:endParaRPr lang="en-US" sz="1800" b="1" dirty="0">
              <a:solidFill>
                <a:schemeClr val="tx1"/>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0" y="1700808"/>
            <a:ext cx="9143999" cy="4968552"/>
          </a:xfrm>
        </p:spPr>
        <p:txBody>
          <a:bodyPr>
            <a:noAutofit/>
          </a:bodyPr>
          <a:lstStyle/>
          <a:p>
            <a:pPr marL="0" indent="0" algn="just">
              <a:buNone/>
            </a:pPr>
            <a:r>
              <a:rPr lang="en-US" dirty="0"/>
              <a:t>	</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2441275158"/>
              </p:ext>
            </p:extLst>
          </p:nvPr>
        </p:nvGraphicFramePr>
        <p:xfrm>
          <a:off x="422362" y="1700808"/>
          <a:ext cx="8425543" cy="5197758"/>
        </p:xfrm>
        <a:graphic>
          <a:graphicData uri="http://schemas.openxmlformats.org/drawingml/2006/table">
            <a:tbl>
              <a:tblPr firstRow="1" firstCol="1" bandRow="1">
                <a:tableStyleId>{5C22544A-7EE6-4342-B048-85BDC9FD1C3A}</a:tableStyleId>
              </a:tblPr>
              <a:tblGrid>
                <a:gridCol w="3395364"/>
                <a:gridCol w="1118210"/>
                <a:gridCol w="1328323"/>
                <a:gridCol w="1206561"/>
                <a:gridCol w="1339977"/>
                <a:gridCol w="37108"/>
              </a:tblGrid>
              <a:tr h="728181">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en-ZA" sz="1100" dirty="0">
                          <a:effectLst/>
                        </a:rPr>
                        <a:t> </a:t>
                      </a:r>
                      <a:r>
                        <a:rPr lang="en-ZA" sz="1100" dirty="0" smtClean="0">
                          <a:effectLst/>
                        </a:rPr>
                        <a:t>Sanitary Dignity Project</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800"/>
                        </a:spcAft>
                      </a:pPr>
                      <a:r>
                        <a:rPr lang="en-ZA" sz="1100" dirty="0">
                          <a:effectLst/>
                        </a:rPr>
                        <a:t>Medium term allocation</a:t>
                      </a:r>
                    </a:p>
                    <a:p>
                      <a:pPr algn="ctr">
                        <a:lnSpc>
                          <a:spcPct val="107000"/>
                        </a:lnSpc>
                        <a:spcAft>
                          <a:spcPts val="800"/>
                        </a:spcAft>
                      </a:pPr>
                      <a:r>
                        <a:rPr lang="en-ZA" sz="1100" dirty="0">
                          <a:effectLst/>
                        </a:rPr>
                        <a:t> </a:t>
                      </a:r>
                    </a:p>
                    <a:p>
                      <a:pPr algn="ctr">
                        <a:lnSpc>
                          <a:spcPct val="107000"/>
                        </a:lnSpc>
                        <a:spcAft>
                          <a:spcPts val="80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endParaRPr lang="en-ZA"/>
                    </a:p>
                  </a:txBody>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302588">
                <a:tc rowSpan="2">
                  <a:txBody>
                    <a:bodyPr/>
                    <a:lstStyle/>
                    <a:p>
                      <a:pPr algn="ctr">
                        <a:lnSpc>
                          <a:spcPct val="107000"/>
                        </a:lnSpc>
                        <a:spcAft>
                          <a:spcPts val="80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en-ZA" sz="1100" dirty="0">
                          <a:effectLst/>
                        </a:rPr>
                        <a:t>2019/20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en-ZA" sz="1100" dirty="0">
                          <a:effectLst/>
                        </a:rPr>
                        <a:t>2020/21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en-ZA" sz="1100" dirty="0">
                          <a:effectLst/>
                        </a:rPr>
                        <a:t>2021/22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800"/>
                        </a:spcAft>
                      </a:pPr>
                      <a:r>
                        <a:rPr lang="en-ZA" sz="1100" dirty="0">
                          <a:effectLst/>
                        </a:rPr>
                        <a:t>2022/23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30422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295087">
                <a:tc>
                  <a:txBody>
                    <a:bodyPr/>
                    <a:lstStyle/>
                    <a:p>
                      <a:pPr>
                        <a:lnSpc>
                          <a:spcPct val="107000"/>
                        </a:lnSpc>
                        <a:spcAft>
                          <a:spcPts val="80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Total Allocation per Financial Year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157 000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209 007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217 258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225 574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366053">
                <a:tc>
                  <a:txBody>
                    <a:bodyPr/>
                    <a:lstStyle/>
                    <a:p>
                      <a:pPr indent="254000">
                        <a:lnSpc>
                          <a:spcPct val="107000"/>
                        </a:lnSpc>
                        <a:spcAft>
                          <a:spcPts val="800"/>
                        </a:spcAft>
                      </a:pPr>
                      <a:r>
                        <a:rPr lang="en-ZA" sz="1100">
                          <a:effectLst/>
                        </a:rPr>
                        <a:t>Eastern Cape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22 815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37 614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39 098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40 595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286910">
                <a:tc>
                  <a:txBody>
                    <a:bodyPr/>
                    <a:lstStyle/>
                    <a:p>
                      <a:pPr indent="254000">
                        <a:lnSpc>
                          <a:spcPct val="107000"/>
                        </a:lnSpc>
                        <a:spcAft>
                          <a:spcPts val="800"/>
                        </a:spcAft>
                      </a:pPr>
                      <a:r>
                        <a:rPr lang="en-ZA" sz="1100" dirty="0">
                          <a:effectLst/>
                        </a:rPr>
                        <a:t>Free State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13 881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13 674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14 214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14 758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dirty="0">
                        <a:effectLst/>
                        <a:latin typeface="Calibri" panose="020F0502020204030204" pitchFamily="34" charset="0"/>
                        <a:cs typeface="Times New Roman" panose="02020603050405020304" pitchFamily="18" charset="0"/>
                      </a:endParaRPr>
                    </a:p>
                  </a:txBody>
                  <a:tcPr marL="0" marR="0" marT="0" marB="0" anchor="ctr"/>
                </a:tc>
              </a:tr>
              <a:tr h="255194">
                <a:tc>
                  <a:txBody>
                    <a:bodyPr/>
                    <a:lstStyle/>
                    <a:p>
                      <a:pPr indent="254000">
                        <a:lnSpc>
                          <a:spcPct val="107000"/>
                        </a:lnSpc>
                        <a:spcAft>
                          <a:spcPts val="800"/>
                        </a:spcAft>
                      </a:pPr>
                      <a:r>
                        <a:rPr lang="en-ZA" sz="1100">
                          <a:effectLst/>
                        </a:rPr>
                        <a:t>Gauteng</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18 313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25 549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26 558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27 574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dirty="0">
                        <a:effectLst/>
                        <a:latin typeface="Calibri" panose="020F0502020204030204" pitchFamily="34" charset="0"/>
                        <a:cs typeface="Times New Roman" panose="02020603050405020304" pitchFamily="18" charset="0"/>
                      </a:endParaRPr>
                    </a:p>
                  </a:txBody>
                  <a:tcPr marL="0" marR="0" marT="0" marB="0" anchor="ctr"/>
                </a:tc>
              </a:tr>
              <a:tr h="358324">
                <a:tc>
                  <a:txBody>
                    <a:bodyPr/>
                    <a:lstStyle/>
                    <a:p>
                      <a:pPr indent="254000">
                        <a:lnSpc>
                          <a:spcPct val="107000"/>
                        </a:lnSpc>
                        <a:spcAft>
                          <a:spcPts val="800"/>
                        </a:spcAft>
                      </a:pPr>
                      <a:r>
                        <a:rPr lang="en-ZA" sz="1100">
                          <a:effectLst/>
                        </a:rPr>
                        <a:t>KwaZulu-Natal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27 032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48 912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50 843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52 789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424028">
                <a:tc>
                  <a:txBody>
                    <a:bodyPr/>
                    <a:lstStyle/>
                    <a:p>
                      <a:pPr indent="254000">
                        <a:lnSpc>
                          <a:spcPct val="107000"/>
                        </a:lnSpc>
                        <a:spcAft>
                          <a:spcPts val="800"/>
                        </a:spcAft>
                      </a:pPr>
                      <a:r>
                        <a:rPr lang="en-ZA" sz="1100">
                          <a:effectLst/>
                        </a:rPr>
                        <a:t>Limpopo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20 999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32 749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34 042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35 345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302621">
                <a:tc>
                  <a:txBody>
                    <a:bodyPr/>
                    <a:lstStyle/>
                    <a:p>
                      <a:pPr indent="254000">
                        <a:lnSpc>
                          <a:spcPct val="107000"/>
                        </a:lnSpc>
                        <a:spcAft>
                          <a:spcPts val="800"/>
                        </a:spcAft>
                      </a:pPr>
                      <a:r>
                        <a:rPr lang="en-ZA" sz="1100">
                          <a:effectLst/>
                        </a:rPr>
                        <a:t>Mpumalanga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15 984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19 308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20 071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20 839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418224">
                <a:tc>
                  <a:txBody>
                    <a:bodyPr/>
                    <a:lstStyle/>
                    <a:p>
                      <a:pPr indent="254000">
                        <a:lnSpc>
                          <a:spcPct val="107000"/>
                        </a:lnSpc>
                        <a:spcAft>
                          <a:spcPts val="800"/>
                        </a:spcAft>
                      </a:pPr>
                      <a:r>
                        <a:rPr lang="en-ZA" sz="1100">
                          <a:effectLst/>
                        </a:rPr>
                        <a:t>Northern Cape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10 518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4 663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4 847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5 033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523684">
                <a:tc>
                  <a:txBody>
                    <a:bodyPr/>
                    <a:lstStyle/>
                    <a:p>
                      <a:pPr indent="254000">
                        <a:lnSpc>
                          <a:spcPct val="107000"/>
                        </a:lnSpc>
                        <a:spcAft>
                          <a:spcPts val="800"/>
                        </a:spcAft>
                      </a:pPr>
                      <a:r>
                        <a:rPr lang="en-ZA" sz="1100">
                          <a:effectLst/>
                        </a:rPr>
                        <a:t>North West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14 908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16 427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17 075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17 729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a:effectLst/>
                        <a:latin typeface="Calibri" panose="020F0502020204030204" pitchFamily="34" charset="0"/>
                        <a:cs typeface="Times New Roman" panose="02020603050405020304" pitchFamily="18" charset="0"/>
                      </a:endParaRPr>
                    </a:p>
                  </a:txBody>
                  <a:tcPr marL="0" marR="0" marT="0" marB="0" anchor="ctr"/>
                </a:tc>
              </a:tr>
              <a:tr h="619455">
                <a:tc>
                  <a:txBody>
                    <a:bodyPr/>
                    <a:lstStyle/>
                    <a:p>
                      <a:pPr indent="254000">
                        <a:lnSpc>
                          <a:spcPct val="107000"/>
                        </a:lnSpc>
                        <a:spcAft>
                          <a:spcPts val="800"/>
                        </a:spcAft>
                      </a:pPr>
                      <a:r>
                        <a:rPr lang="en-ZA" sz="1100">
                          <a:effectLst/>
                        </a:rPr>
                        <a:t>Western Cape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12 551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10 110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a:effectLst/>
                        </a:rPr>
                        <a:t>10 509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ZA" sz="1100" dirty="0">
                          <a:effectLst/>
                        </a:rPr>
                        <a:t>10 911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ZA" sz="1100" dirty="0">
                        <a:effectLst/>
                        <a:latin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xmlns="" val="3613457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052736"/>
            <a:ext cx="8736495" cy="648072"/>
          </a:xfrm>
        </p:spPr>
        <p:txBody>
          <a:bodyPr>
            <a:normAutofit/>
          </a:bodyPr>
          <a:lstStyle/>
          <a:p>
            <a:pPr algn="ctr"/>
            <a:r>
              <a:rPr lang="en-US" sz="1800" b="1" dirty="0" smtClean="0">
                <a:solidFill>
                  <a:schemeClr val="tx1"/>
                </a:solidFill>
                <a:effectLst>
                  <a:outerShdw blurRad="38100" dist="38100" dir="2700000" algn="tl">
                    <a:srgbClr val="C0C0C0"/>
                  </a:outerShdw>
                </a:effectLst>
                <a:ea typeface="ＭＳ Ｐゴシック" charset="-128"/>
              </a:rPr>
              <a:t>ENABLING INFRASTRUCTURE</a:t>
            </a:r>
            <a:endParaRPr lang="en-US" sz="1800" b="1" dirty="0">
              <a:solidFill>
                <a:schemeClr val="tx1"/>
              </a:solidFill>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35497" y="1772816"/>
            <a:ext cx="9108503" cy="5040560"/>
          </a:xfrm>
        </p:spPr>
        <p:txBody>
          <a:bodyPr>
            <a:noAutofit/>
          </a:bodyPr>
          <a:lstStyle/>
          <a:p>
            <a:pPr lvl="0" algn="just"/>
            <a:r>
              <a:rPr lang="en-ZA" dirty="0" smtClean="0"/>
              <a:t>According to the assessment done before COVID-19 Lockdown, it revealed that schools in rural areas mostly  have a huge gap in addressing water supply, sanitation and hygiene (WASH). DWYPD is working to address that in conjunction with the Department of Basic Education’s Sanitation Appropriate for Education (SAFE) initiative which was initiated by the President of the Republic. The SAFE initiative is conducting an assessment to determine the extent of the gap. </a:t>
            </a:r>
          </a:p>
          <a:p>
            <a:pPr lvl="0" algn="just"/>
            <a:r>
              <a:rPr lang="en-ZA" dirty="0" smtClean="0"/>
              <a:t>SAFE is also represented at the National Task Team. </a:t>
            </a:r>
            <a:endParaRPr lang="en-ZA" dirty="0"/>
          </a:p>
          <a:p>
            <a:pPr lvl="0" algn="just"/>
            <a:r>
              <a:rPr lang="en-ZA" dirty="0" smtClean="0"/>
              <a:t>Some Schools do not have bins for disposal of used menstrual products and that constitutes a health hazard. Free State is making good inroads in addressing the matter, targeting their rural areas. </a:t>
            </a:r>
            <a:endParaRPr lang="en-ZA" dirty="0"/>
          </a:p>
          <a:p>
            <a:pPr lvl="0" algn="just"/>
            <a:r>
              <a:rPr lang="en-ZA" dirty="0" smtClean="0"/>
              <a:t>Water tanks were delivered to some schools and the matter still needs to be evaluated in terms of impact and the number of schools that have been recipients. </a:t>
            </a:r>
            <a:endParaRPr lang="en-ZA" dirty="0"/>
          </a:p>
          <a:p>
            <a:pPr lvl="0" algn="just"/>
            <a:r>
              <a:rPr lang="en-ZA" dirty="0" smtClean="0">
                <a:solidFill>
                  <a:schemeClr val="tx1"/>
                </a:solidFill>
              </a:rPr>
              <a:t>An initiative is underway to come up with an ideal toilet that is appropriate, safe and hygienic  which should ensure the dignity of girl learners.  DWYPD, DBE &amp; </a:t>
            </a:r>
            <a:r>
              <a:rPr lang="en-ZA" dirty="0" err="1" smtClean="0">
                <a:solidFill>
                  <a:schemeClr val="tx1"/>
                </a:solidFill>
              </a:rPr>
              <a:t>WaterAid</a:t>
            </a:r>
            <a:r>
              <a:rPr lang="en-ZA" dirty="0" smtClean="0">
                <a:solidFill>
                  <a:schemeClr val="tx1"/>
                </a:solidFill>
              </a:rPr>
              <a:t> are collaborating with other partners in the South African Coalition on Menstrual  Health Management. A report will be ready during the 4</a:t>
            </a:r>
            <a:r>
              <a:rPr lang="en-ZA" baseline="30000" dirty="0" smtClean="0">
                <a:solidFill>
                  <a:schemeClr val="tx1"/>
                </a:solidFill>
              </a:rPr>
              <a:t>th</a:t>
            </a:r>
            <a:r>
              <a:rPr lang="en-ZA" dirty="0" smtClean="0">
                <a:solidFill>
                  <a:schemeClr val="tx1"/>
                </a:solidFill>
              </a:rPr>
              <a:t> Quarter of 2020/21.  </a:t>
            </a:r>
            <a:endParaRPr lang="en-ZA" dirty="0">
              <a:solidFill>
                <a:schemeClr val="tx1"/>
              </a:solidFill>
            </a:endParaRPr>
          </a:p>
          <a:p>
            <a:pPr lvl="0" algn="just"/>
            <a:r>
              <a:rPr lang="en-ZA" dirty="0" smtClean="0"/>
              <a:t>Women, Youth and Persons with Disabilities’ led &amp; owned businesses are being  encouraged to innovate and involve themselves in waste disposal initiatives. </a:t>
            </a:r>
            <a:endParaRPr lang="en-US" dirty="0"/>
          </a:p>
          <a:p>
            <a:pPr algn="just"/>
            <a:endParaRPr lang="en-US" dirty="0" smtClean="0"/>
          </a:p>
        </p:txBody>
      </p:sp>
    </p:spTree>
    <p:extLst>
      <p:ext uri="{BB962C8B-B14F-4D97-AF65-F5344CB8AC3E}">
        <p14:creationId xmlns:p14="http://schemas.microsoft.com/office/powerpoint/2010/main" xmlns="" val="4143167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052736"/>
            <a:ext cx="8736495" cy="720080"/>
          </a:xfrm>
        </p:spPr>
        <p:txBody>
          <a:bodyPr>
            <a:normAutofit/>
          </a:bodyPr>
          <a:lstStyle/>
          <a:p>
            <a:pPr algn="ctr"/>
            <a:r>
              <a:rPr lang="en-US" sz="1800" b="1" dirty="0" smtClean="0">
                <a:solidFill>
                  <a:schemeClr val="tx1"/>
                </a:solidFill>
                <a:effectLst>
                  <a:outerShdw blurRad="38100" dist="38100" dir="2700000" algn="tl">
                    <a:srgbClr val="C0C0C0"/>
                  </a:outerShdw>
                </a:effectLst>
                <a:ea typeface="ＭＳ Ｐゴシック" charset="-128"/>
              </a:rPr>
              <a:t>PROGRESS WITH IMPLEMENTATION</a:t>
            </a:r>
            <a:endParaRPr lang="en-US" sz="1800" b="1" dirty="0">
              <a:solidFill>
                <a:schemeClr val="tx1"/>
              </a:solidFill>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07504" y="1844824"/>
            <a:ext cx="9000999" cy="4968552"/>
          </a:xfrm>
        </p:spPr>
        <p:txBody>
          <a:bodyPr>
            <a:noAutofit/>
          </a:bodyPr>
          <a:lstStyle/>
          <a:p>
            <a:pPr algn="just"/>
            <a:r>
              <a:rPr lang="en-US" dirty="0" smtClean="0"/>
              <a:t>2020/21 financial year implementation was hampered by the COVID-19 Lockdown and as a result, no delivery was effected in schools.</a:t>
            </a:r>
          </a:p>
          <a:p>
            <a:pPr algn="just"/>
            <a:r>
              <a:rPr lang="en-US" dirty="0" smtClean="0"/>
              <a:t>During the 2</a:t>
            </a:r>
            <a:r>
              <a:rPr lang="en-US" baseline="30000" dirty="0" smtClean="0"/>
              <a:t>nd</a:t>
            </a:r>
            <a:r>
              <a:rPr lang="en-US" dirty="0" smtClean="0"/>
              <a:t> Quarter, delivery to schools has taken place impressively in Western Cape, </a:t>
            </a:r>
            <a:r>
              <a:rPr lang="en-US" dirty="0" smtClean="0">
                <a:solidFill>
                  <a:schemeClr val="tx1"/>
                </a:solidFill>
              </a:rPr>
              <a:t>Gauteng, Free Sate and KwaZulu-Natal Provinces. </a:t>
            </a:r>
          </a:p>
          <a:p>
            <a:pPr algn="just"/>
            <a:r>
              <a:rPr lang="en-US" dirty="0" smtClean="0">
                <a:solidFill>
                  <a:schemeClr val="tx1"/>
                </a:solidFill>
              </a:rPr>
              <a:t>Eastern Cape, Limpopo and Mpumalanga have been delayed by procurement processes and will deliver in the 3</a:t>
            </a:r>
            <a:r>
              <a:rPr lang="en-US" baseline="30000" dirty="0" smtClean="0">
                <a:solidFill>
                  <a:schemeClr val="tx1"/>
                </a:solidFill>
              </a:rPr>
              <a:t>rd</a:t>
            </a:r>
            <a:r>
              <a:rPr lang="en-US" dirty="0" smtClean="0">
                <a:solidFill>
                  <a:schemeClr val="tx1"/>
                </a:solidFill>
              </a:rPr>
              <a:t> Quarter. As a remedial plan the department advised that provinces should have a procurement plan that commences at beginning of the financial year, to ensure a seamless process with no interruptions in between. </a:t>
            </a:r>
          </a:p>
          <a:p>
            <a:pPr algn="just"/>
            <a:r>
              <a:rPr lang="en-US" dirty="0" smtClean="0">
                <a:solidFill>
                  <a:schemeClr val="tx1"/>
                </a:solidFill>
              </a:rPr>
              <a:t>The Eastern Cape has been interdicted from spending the 2019/20 budget due to what was referred to as defects during the procurement process. The expectation in line with the policy framework is that the procurement process must be unbundled within the value chain to benefit women, youth &amp; persons with disabilities and not a sole service provider (monopolization) for the entire value chain.</a:t>
            </a:r>
          </a:p>
          <a:p>
            <a:pPr algn="just"/>
            <a:r>
              <a:rPr lang="en-US" dirty="0" smtClean="0">
                <a:solidFill>
                  <a:schemeClr val="tx1"/>
                </a:solidFill>
              </a:rPr>
              <a:t>DWYPD has met its Eastern Cape counterparts to ensure that such negative developments do not occur in future and that the 2020/21 procurement process be finalized in time within the procurement plan and the specifications must not be crafted to exclude emerging women, youth &amp; enterprises for persons with disabilities. </a:t>
            </a:r>
          </a:p>
          <a:p>
            <a:pPr marL="0" indent="0" algn="just">
              <a:buNone/>
            </a:pPr>
            <a:r>
              <a:rPr lang="en-ZA" dirty="0"/>
              <a:t>	</a:t>
            </a:r>
            <a:endParaRPr lang="en-US" dirty="0" smtClean="0"/>
          </a:p>
        </p:txBody>
      </p:sp>
    </p:spTree>
    <p:extLst>
      <p:ext uri="{BB962C8B-B14F-4D97-AF65-F5344CB8AC3E}">
        <p14:creationId xmlns:p14="http://schemas.microsoft.com/office/powerpoint/2010/main" xmlns="" val="1704759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052736"/>
            <a:ext cx="8736495" cy="720080"/>
          </a:xfrm>
        </p:spPr>
        <p:txBody>
          <a:bodyPr>
            <a:normAutofit/>
          </a:bodyPr>
          <a:lstStyle/>
          <a:p>
            <a:pPr algn="ctr"/>
            <a:r>
              <a:rPr lang="en-US" sz="1800" b="1" dirty="0" smtClean="0">
                <a:solidFill>
                  <a:schemeClr val="tx1"/>
                </a:solidFill>
                <a:effectLst>
                  <a:outerShdw blurRad="38100" dist="38100" dir="2700000" algn="tl">
                    <a:srgbClr val="C0C0C0"/>
                  </a:outerShdw>
                </a:effectLst>
                <a:ea typeface="ＭＳ Ｐゴシック" charset="-128"/>
              </a:rPr>
              <a:t>PROGRESS WITH IMPLEMENTATION (CONT…</a:t>
            </a:r>
            <a:endParaRPr lang="en-US" sz="1800" b="1" dirty="0">
              <a:solidFill>
                <a:schemeClr val="tx1"/>
              </a:solidFill>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98783" y="1844824"/>
            <a:ext cx="8837713" cy="4680519"/>
          </a:xfrm>
        </p:spPr>
        <p:txBody>
          <a:bodyPr>
            <a:noAutofit/>
          </a:bodyPr>
          <a:lstStyle/>
          <a:p>
            <a:pPr algn="just"/>
            <a:r>
              <a:rPr lang="en-ZA" dirty="0" smtClean="0"/>
              <a:t>The </a:t>
            </a:r>
            <a:r>
              <a:rPr lang="en-ZA" dirty="0"/>
              <a:t>two most </a:t>
            </a:r>
            <a:r>
              <a:rPr lang="en-ZA" dirty="0" smtClean="0"/>
              <a:t>concerning </a:t>
            </a:r>
            <a:r>
              <a:rPr lang="en-ZA" dirty="0"/>
              <a:t>Provinces are North West and Northern Cape</a:t>
            </a:r>
            <a:r>
              <a:rPr lang="en-ZA" dirty="0" smtClean="0"/>
              <a:t>.</a:t>
            </a:r>
          </a:p>
          <a:p>
            <a:pPr algn="just"/>
            <a:r>
              <a:rPr lang="en-ZA" dirty="0" smtClean="0"/>
              <a:t>The North West only used 25% of the 2019/20 budget and have not yet used the 2020/21 budget. Efforts by the departmental officials to ensure remedial interventions did not yield positive results.</a:t>
            </a:r>
          </a:p>
          <a:p>
            <a:pPr algn="just"/>
            <a:r>
              <a:rPr lang="en-ZA" dirty="0" smtClean="0">
                <a:solidFill>
                  <a:schemeClr val="tx1"/>
                </a:solidFill>
              </a:rPr>
              <a:t>This has resulted in the DG intervening directly with the HoD of Education.    </a:t>
            </a:r>
          </a:p>
          <a:p>
            <a:pPr algn="just"/>
            <a:r>
              <a:rPr lang="en-ZA" dirty="0" smtClean="0"/>
              <a:t>The Northern Cape has not spent its 2019/20 and 2020/21 budget and no VALID reasons have been expressed through quarterly reports and reporting at the national Task Team (NTT). </a:t>
            </a:r>
          </a:p>
          <a:p>
            <a:pPr algn="just"/>
            <a:r>
              <a:rPr lang="en-ZA" dirty="0" smtClean="0">
                <a:solidFill>
                  <a:schemeClr val="tx1"/>
                </a:solidFill>
              </a:rPr>
              <a:t>The DG has also intervened in the matter by consulting with the DG of the Province.   </a:t>
            </a:r>
          </a:p>
          <a:p>
            <a:pPr algn="just"/>
            <a:r>
              <a:rPr lang="en-US" dirty="0"/>
              <a:t>During the 2019/20 financial year 1</a:t>
            </a:r>
            <a:r>
              <a:rPr lang="en-ZA" dirty="0"/>
              <a:t>, 106 769 million learners received sanitary pads, which translates into 50.8% which was a good start, especially it having been a pilot year</a:t>
            </a:r>
            <a:r>
              <a:rPr lang="en-ZA" dirty="0" smtClean="0"/>
              <a:t>. </a:t>
            </a:r>
            <a:r>
              <a:rPr lang="en-ZA" b="1" dirty="0" smtClean="0"/>
              <a:t>(slide 7 illustrates the number of girls reached)</a:t>
            </a:r>
            <a:endParaRPr lang="en-US" b="1" dirty="0"/>
          </a:p>
          <a:p>
            <a:pPr algn="just"/>
            <a:endParaRPr lang="en-ZA" dirty="0" smtClean="0">
              <a:solidFill>
                <a:schemeClr val="tx1"/>
              </a:solidFill>
            </a:endParaRPr>
          </a:p>
          <a:p>
            <a:pPr algn="just"/>
            <a:endParaRPr lang="en-ZA" dirty="0">
              <a:solidFill>
                <a:srgbClr val="FF0000"/>
              </a:solidFill>
            </a:endParaRPr>
          </a:p>
          <a:p>
            <a:pPr marL="0" indent="0" algn="just">
              <a:buNone/>
            </a:pPr>
            <a:r>
              <a:rPr lang="en-ZA" dirty="0"/>
              <a:t>	</a:t>
            </a:r>
            <a:endParaRPr lang="en-US" dirty="0" smtClean="0"/>
          </a:p>
        </p:txBody>
      </p:sp>
    </p:spTree>
    <p:extLst>
      <p:ext uri="{BB962C8B-B14F-4D97-AF65-F5344CB8AC3E}">
        <p14:creationId xmlns:p14="http://schemas.microsoft.com/office/powerpoint/2010/main" xmlns="" val="393888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052736"/>
            <a:ext cx="8736495" cy="720080"/>
          </a:xfrm>
        </p:spPr>
        <p:txBody>
          <a:bodyPr>
            <a:normAutofit/>
          </a:bodyPr>
          <a:lstStyle/>
          <a:p>
            <a:pPr algn="ctr"/>
            <a:r>
              <a:rPr lang="en-US" sz="1800" b="1" dirty="0" smtClean="0">
                <a:solidFill>
                  <a:schemeClr val="tx1"/>
                </a:solidFill>
                <a:effectLst>
                  <a:outerShdw blurRad="38100" dist="38100" dir="2700000" algn="tl">
                    <a:srgbClr val="C0C0C0"/>
                  </a:outerShdw>
                </a:effectLst>
                <a:ea typeface="ＭＳ Ｐゴシック" charset="-128"/>
              </a:rPr>
              <a:t>PROGRESS WITH IMPLEMENTATION DURING 2019/20 </a:t>
            </a:r>
            <a:endParaRPr lang="en-US" sz="1800" b="1" dirty="0">
              <a:solidFill>
                <a:schemeClr val="tx1"/>
              </a:solidFill>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98783" y="1844824"/>
            <a:ext cx="8837713" cy="4680519"/>
          </a:xfrm>
        </p:spPr>
        <p:txBody>
          <a:bodyPr>
            <a:noAutofit/>
          </a:bodyPr>
          <a:lstStyle/>
          <a:p>
            <a:pPr algn="just"/>
            <a:endParaRPr lang="en-ZA" dirty="0">
              <a:solidFill>
                <a:srgbClr val="FF0000"/>
              </a:solidFill>
            </a:endParaRPr>
          </a:p>
          <a:p>
            <a:pPr marL="0" indent="0" algn="just">
              <a:buNone/>
            </a:pPr>
            <a:r>
              <a:rPr lang="en-ZA" dirty="0"/>
              <a:t>	</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42758051"/>
              </p:ext>
            </p:extLst>
          </p:nvPr>
        </p:nvGraphicFramePr>
        <p:xfrm>
          <a:off x="107506" y="1935163"/>
          <a:ext cx="9036492" cy="3737570"/>
        </p:xfrm>
        <a:graphic>
          <a:graphicData uri="http://schemas.openxmlformats.org/drawingml/2006/table">
            <a:tbl>
              <a:tblPr firstRow="1" firstCol="1" bandRow="1">
                <a:tableStyleId>{5C22544A-7EE6-4342-B048-85BDC9FD1C3A}</a:tableStyleId>
              </a:tblPr>
              <a:tblGrid>
                <a:gridCol w="1109267"/>
                <a:gridCol w="1005323"/>
                <a:gridCol w="903242"/>
                <a:gridCol w="723386"/>
                <a:gridCol w="955608"/>
                <a:gridCol w="716184"/>
                <a:gridCol w="745616"/>
                <a:gridCol w="610124"/>
                <a:gridCol w="877887"/>
                <a:gridCol w="692639"/>
                <a:gridCol w="697216"/>
              </a:tblGrid>
              <a:tr h="384846">
                <a:tc>
                  <a:txBody>
                    <a:bodyPr/>
                    <a:lstStyle/>
                    <a:p>
                      <a:pPr>
                        <a:lnSpc>
                          <a:spcPct val="115000"/>
                        </a:lnSpc>
                        <a:spcAft>
                          <a:spcPts val="0"/>
                        </a:spcAft>
                      </a:pPr>
                      <a:r>
                        <a:rPr lang="en-ZA" sz="1100" dirty="0">
                          <a:effectLst/>
                        </a:rPr>
                        <a:t>Implementation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Mpumalanga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Gauteng</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KwaZulu-Natal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Eastern Cape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North West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Limpopo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Free State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Western Cape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Northern Cape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Total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r>
              <a:tr h="267422">
                <a:tc gridSpan="11">
                  <a:txBody>
                    <a:bodyPr/>
                    <a:lstStyle/>
                    <a:p>
                      <a:pPr>
                        <a:lnSpc>
                          <a:spcPct val="115000"/>
                        </a:lnSpc>
                        <a:spcAft>
                          <a:spcPts val="0"/>
                        </a:spcAft>
                      </a:pPr>
                      <a:r>
                        <a:rPr lang="en-ZA" sz="1100" dirty="0">
                          <a:effectLst/>
                        </a:rPr>
                        <a:t>Beneficiaries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39386">
                <a:tc>
                  <a:txBody>
                    <a:bodyPr/>
                    <a:lstStyle/>
                    <a:p>
                      <a:pPr>
                        <a:lnSpc>
                          <a:spcPct val="115000"/>
                        </a:lnSpc>
                        <a:spcAft>
                          <a:spcPts val="0"/>
                        </a:spcAft>
                      </a:pPr>
                      <a:r>
                        <a:rPr lang="en-ZA" sz="1100">
                          <a:effectLst/>
                        </a:rPr>
                        <a:t>Target beneficiaries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177 593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kern="1200" dirty="0" smtClean="0">
                          <a:effectLst/>
                        </a:rPr>
                        <a:t>200 000</a:t>
                      </a:r>
                      <a:endParaRPr lang="en-ZA" sz="1100" dirty="0">
                        <a:effectLst/>
                      </a:endParaRPr>
                    </a:p>
                    <a:p>
                      <a:pPr>
                        <a:lnSpc>
                          <a:spcPct val="115000"/>
                        </a:lnSpc>
                        <a:spcAft>
                          <a:spcPts val="0"/>
                        </a:spcAft>
                      </a:pPr>
                      <a:r>
                        <a:rPr lang="en-ZA" sz="1100" kern="1200" dirty="0">
                          <a:effectLst/>
                        </a:rPr>
                        <a:t> </a:t>
                      </a:r>
                      <a:endParaRPr lang="en-ZA" sz="1100" dirty="0">
                        <a:effectLst/>
                      </a:endParaRPr>
                    </a:p>
                    <a:p>
                      <a:pPr>
                        <a:lnSpc>
                          <a:spcPct val="115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956</a:t>
                      </a:r>
                      <a:r>
                        <a:rPr lang="en-ZA" sz="1100" dirty="0">
                          <a:effectLst/>
                        </a:rPr>
                        <a:t> 000</a:t>
                      </a:r>
                    </a:p>
                    <a:p>
                      <a:pPr>
                        <a:lnSpc>
                          <a:spcPct val="115000"/>
                        </a:lnSpc>
                        <a:spcAft>
                          <a:spcPts val="0"/>
                        </a:spcAft>
                      </a:pPr>
                      <a:r>
                        <a:rPr lang="en-ZA" sz="1100" dirty="0">
                          <a:effectLst/>
                        </a:rPr>
                        <a:t> </a:t>
                      </a:r>
                    </a:p>
                    <a:p>
                      <a:pPr>
                        <a:lnSpc>
                          <a:spcPct val="115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60 000</a:t>
                      </a:r>
                    </a:p>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(They based  the number  of targeted beneficiaries on the  allocation received &amp; price of pads)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93 </a:t>
                      </a:r>
                      <a:r>
                        <a:rPr lang="en-ZA" sz="1100" dirty="0">
                          <a:effectLst/>
                        </a:rPr>
                        <a:t>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538 701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64</a:t>
                      </a:r>
                      <a:r>
                        <a:rPr lang="en-ZA" sz="1100" dirty="0">
                          <a:effectLst/>
                        </a:rPr>
                        <a:t> 395 </a:t>
                      </a:r>
                    </a:p>
                    <a:p>
                      <a:pPr>
                        <a:lnSpc>
                          <a:spcPct val="115000"/>
                        </a:lnSpc>
                        <a:spcAft>
                          <a:spcPts val="0"/>
                        </a:spcAft>
                      </a:pPr>
                      <a:r>
                        <a:rPr lang="en-ZA" sz="1100" dirty="0">
                          <a:effectLst/>
                        </a:rPr>
                        <a:t> </a:t>
                      </a:r>
                    </a:p>
                    <a:p>
                      <a:pPr>
                        <a:lnSpc>
                          <a:spcPct val="115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90 </a:t>
                      </a:r>
                      <a:r>
                        <a:rPr lang="en-ZA" sz="1100" dirty="0">
                          <a:effectLst/>
                        </a:rPr>
                        <a:t>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a:effectLst/>
                        </a:rPr>
                        <a:t>Not indicated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 </a:t>
                      </a:r>
                      <a:r>
                        <a:rPr lang="en-ZA" sz="1100" dirty="0" smtClean="0">
                          <a:effectLst/>
                        </a:rPr>
                        <a:t>3 835 689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r>
              <a:tr h="962116">
                <a:tc>
                  <a:txBody>
                    <a:bodyPr/>
                    <a:lstStyle/>
                    <a:p>
                      <a:pPr>
                        <a:lnSpc>
                          <a:spcPct val="115000"/>
                        </a:lnSpc>
                        <a:spcAft>
                          <a:spcPts val="0"/>
                        </a:spcAft>
                      </a:pPr>
                      <a:r>
                        <a:rPr lang="en-ZA" sz="1100">
                          <a:effectLst/>
                        </a:rPr>
                        <a:t>Girls reached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177 </a:t>
                      </a:r>
                      <a:r>
                        <a:rPr lang="en-ZA" sz="1100" dirty="0" smtClean="0">
                          <a:effectLst/>
                        </a:rPr>
                        <a:t>540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kern="1200" dirty="0" smtClean="0">
                          <a:effectLst/>
                        </a:rPr>
                        <a:t>100</a:t>
                      </a:r>
                      <a:r>
                        <a:rPr lang="en-ZA" sz="1100" kern="1200" dirty="0">
                          <a:effectLst/>
                        </a:rPr>
                        <a:t> 000 </a:t>
                      </a:r>
                      <a:r>
                        <a:rPr lang="en-ZA" sz="1100" kern="1200" dirty="0" smtClean="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785 000 </a:t>
                      </a:r>
                      <a:r>
                        <a:rPr lang="en-ZA" sz="1100" dirty="0" smtClean="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None</a:t>
                      </a:r>
                    </a:p>
                    <a:p>
                      <a:pPr>
                        <a:lnSpc>
                          <a:spcPct val="115000"/>
                        </a:lnSpc>
                        <a:spcAft>
                          <a:spcPts val="0"/>
                        </a:spcAft>
                      </a:pP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(Litigation matters)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30 397 </a:t>
                      </a:r>
                    </a:p>
                    <a:p>
                      <a:pPr>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Only 25% of the budget was used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None</a:t>
                      </a:r>
                    </a:p>
                    <a:p>
                      <a:pPr>
                        <a:lnSpc>
                          <a:spcPct val="115000"/>
                        </a:lnSpc>
                        <a:spcAft>
                          <a:spcPts val="0"/>
                        </a:spcAft>
                      </a:pP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(delays in procurement) </a:t>
                      </a:r>
                    </a:p>
                    <a:p>
                      <a:pPr>
                        <a:lnSpc>
                          <a:spcPct val="115000"/>
                        </a:lnSpc>
                        <a:spcAft>
                          <a:spcPts val="0"/>
                        </a:spcAft>
                      </a:pP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13 832 </a:t>
                      </a:r>
                      <a:r>
                        <a:rPr lang="en-ZA" sz="1100" dirty="0" smtClean="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smtClean="0">
                          <a:effectLst/>
                        </a:rPr>
                        <a:t>None</a:t>
                      </a:r>
                    </a:p>
                    <a:p>
                      <a:pPr>
                        <a:lnSpc>
                          <a:spcPct val="115000"/>
                        </a:lnSpc>
                        <a:spcAft>
                          <a:spcPts val="0"/>
                        </a:spcAft>
                      </a:pP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050" dirty="0" smtClean="0">
                          <a:effectLst/>
                          <a:latin typeface="Calibri" panose="020F0502020204030204" pitchFamily="34" charset="0"/>
                          <a:ea typeface="Calibri" panose="020F0502020204030204" pitchFamily="34" charset="0"/>
                          <a:cs typeface="Times New Roman" panose="02020603050405020304" pitchFamily="18" charset="0"/>
                        </a:rPr>
                        <a:t>(Late procurement &amp; Lockdown before  distribution)</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None </a:t>
                      </a:r>
                    </a:p>
                    <a:p>
                      <a:pPr>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(No</a:t>
                      </a:r>
                      <a:r>
                        <a:rPr lang="en-ZA"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cooperation)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c>
                  <a:txBody>
                    <a:bodyPr/>
                    <a:lstStyle/>
                    <a:p>
                      <a:pPr>
                        <a:lnSpc>
                          <a:spcPct val="115000"/>
                        </a:lnSpc>
                        <a:spcAft>
                          <a:spcPts val="0"/>
                        </a:spcAft>
                      </a:pPr>
                      <a:r>
                        <a:rPr lang="en-ZA" sz="1100" dirty="0">
                          <a:effectLst/>
                        </a:rPr>
                        <a:t> </a:t>
                      </a:r>
                      <a:r>
                        <a:rPr lang="en-ZA" sz="1100" dirty="0" smtClean="0">
                          <a:effectLst/>
                        </a:rPr>
                        <a:t>1 106 769 =</a:t>
                      </a:r>
                    </a:p>
                    <a:p>
                      <a:pPr>
                        <a:lnSpc>
                          <a:spcPct val="115000"/>
                        </a:lnSpc>
                        <a:spcAft>
                          <a:spcPts val="0"/>
                        </a:spcAft>
                      </a:pPr>
                      <a:r>
                        <a:rPr lang="en-ZA"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50.8%</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51" marR="68451" marT="0" marB="0"/>
                </a:tc>
              </a:tr>
            </a:tbl>
          </a:graphicData>
        </a:graphic>
      </p:graphicFrame>
    </p:spTree>
    <p:extLst>
      <p:ext uri="{BB962C8B-B14F-4D97-AF65-F5344CB8AC3E}">
        <p14:creationId xmlns:p14="http://schemas.microsoft.com/office/powerpoint/2010/main" xmlns="" val="1678439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052736"/>
            <a:ext cx="8736495" cy="720080"/>
          </a:xfrm>
        </p:spPr>
        <p:txBody>
          <a:bodyPr>
            <a:normAutofit/>
          </a:bodyPr>
          <a:lstStyle/>
          <a:p>
            <a:pPr algn="ctr"/>
            <a:r>
              <a:rPr lang="en-US" sz="1800" b="1" dirty="0" smtClean="0">
                <a:solidFill>
                  <a:schemeClr val="tx1"/>
                </a:solidFill>
                <a:effectLst>
                  <a:outerShdw blurRad="38100" dist="38100" dir="2700000" algn="tl">
                    <a:srgbClr val="C0C0C0"/>
                  </a:outerShdw>
                </a:effectLst>
                <a:ea typeface="ＭＳ Ｐゴシック" charset="-128"/>
              </a:rPr>
              <a:t>CONCLUSION</a:t>
            </a:r>
            <a:endParaRPr lang="en-US" sz="1800" b="1" dirty="0">
              <a:solidFill>
                <a:schemeClr val="tx1"/>
              </a:solidFill>
            </a:endParaRPr>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98783" y="1844824"/>
            <a:ext cx="8837713" cy="4680519"/>
          </a:xfrm>
        </p:spPr>
        <p:txBody>
          <a:bodyPr>
            <a:noAutofit/>
          </a:bodyPr>
          <a:lstStyle/>
          <a:p>
            <a:pPr algn="just"/>
            <a:r>
              <a:rPr lang="en-US" dirty="0" smtClean="0"/>
              <a:t>DWYPD has a firm conviction that the Sanitary Dignity Programme will be a resounding success in 2020/21 and that challenges with some Provinces will be overcome because largely the programme is new and still has to settle well in some of the Provinces.</a:t>
            </a:r>
          </a:p>
          <a:p>
            <a:pPr algn="just"/>
            <a:r>
              <a:rPr lang="en-US" dirty="0" smtClean="0"/>
              <a:t>The DWYPD will ensure that the list of recipients widens exponentially, by working jointly with National Treasury in ensuring full spending as informed by procurement plans within provinces. </a:t>
            </a:r>
          </a:p>
          <a:p>
            <a:pPr algn="just"/>
            <a:r>
              <a:rPr lang="en-US" dirty="0" smtClean="0"/>
              <a:t>The consistent monitoring and evaluation of the programme will be a prime necessity, hence the development of a Monitoring &amp; Evacuation framework supported by UNFPA. </a:t>
            </a:r>
          </a:p>
          <a:p>
            <a:pPr algn="just"/>
            <a:r>
              <a:rPr lang="en-US" dirty="0" smtClean="0"/>
              <a:t>Gauteng and Free State were leading in 2019/20 and in the current year regarding beneficiating women in the economic value chain by appointing women led and owned suppliers for supplying sanitary pads to schools.    </a:t>
            </a:r>
          </a:p>
        </p:txBody>
      </p:sp>
    </p:spTree>
    <p:extLst>
      <p:ext uri="{BB962C8B-B14F-4D97-AF65-F5344CB8AC3E}">
        <p14:creationId xmlns:p14="http://schemas.microsoft.com/office/powerpoint/2010/main" xmlns="" val="1792448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5962</TotalTime>
  <Words>1156</Words>
  <Application>Microsoft Office PowerPoint</Application>
  <PresentationFormat>On-screen Show (4:3)</PresentationFormat>
  <Paragraphs>156</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1_Office Theme</vt:lpstr>
      <vt:lpstr>2_Office Theme</vt:lpstr>
      <vt:lpstr>   Integrated progress report on the national rollout of the Sanitary Dignity Programme in Quintiles 1 – 3 Schools   </vt:lpstr>
      <vt:lpstr>Enabling Environment </vt:lpstr>
      <vt:lpstr>Equitable share allocation</vt:lpstr>
      <vt:lpstr>ENABLING INFRASTRUCTURE</vt:lpstr>
      <vt:lpstr>PROGRESS WITH IMPLEMENTATION</vt:lpstr>
      <vt:lpstr>PROGRESS WITH IMPLEMENTATION (CONT…</vt:lpstr>
      <vt:lpstr>PROGRESS WITH IMPLEMENTATION DURING 2019/20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Gugu</dc:creator>
  <cp:lastModifiedBy>USER</cp:lastModifiedBy>
  <cp:revision>524</cp:revision>
  <cp:lastPrinted>2019-01-17T08:50:39Z</cp:lastPrinted>
  <dcterms:created xsi:type="dcterms:W3CDTF">2018-07-11T07:29:08Z</dcterms:created>
  <dcterms:modified xsi:type="dcterms:W3CDTF">2020-10-13T13:09:54Z</dcterms:modified>
</cp:coreProperties>
</file>