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9" r:id="rId3"/>
    <p:sldId id="299" r:id="rId4"/>
    <p:sldId id="304" r:id="rId5"/>
    <p:sldId id="303" r:id="rId6"/>
    <p:sldId id="265" r:id="rId7"/>
    <p:sldId id="268" r:id="rId8"/>
    <p:sldId id="260" r:id="rId9"/>
    <p:sldId id="279" r:id="rId10"/>
    <p:sldId id="261" r:id="rId11"/>
    <p:sldId id="262" r:id="rId12"/>
    <p:sldId id="263" r:id="rId13"/>
    <p:sldId id="282" r:id="rId14"/>
    <p:sldId id="267" r:id="rId15"/>
    <p:sldId id="269" r:id="rId16"/>
    <p:sldId id="264" r:id="rId17"/>
    <p:sldId id="301" r:id="rId18"/>
    <p:sldId id="302" r:id="rId19"/>
    <p:sldId id="270" r:id="rId20"/>
    <p:sldId id="272" r:id="rId21"/>
    <p:sldId id="274" r:id="rId22"/>
    <p:sldId id="266" r:id="rId23"/>
    <p:sldId id="291" r:id="rId24"/>
    <p:sldId id="292" r:id="rId25"/>
    <p:sldId id="293" r:id="rId26"/>
    <p:sldId id="294" r:id="rId27"/>
    <p:sldId id="295" r:id="rId28"/>
    <p:sldId id="296" r:id="rId29"/>
    <p:sldId id="300" r:id="rId30"/>
    <p:sldId id="30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434" autoAdjust="0"/>
  </p:normalViewPr>
  <p:slideViewPr>
    <p:cSldViewPr snapToGrid="0" snapToObjects="1">
      <p:cViewPr varScale="1">
        <p:scale>
          <a:sx n="69" d="100"/>
          <a:sy n="69" d="100"/>
        </p:scale>
        <p:origin x="1380" y="7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4D06F-C404-415C-B881-CC680ACD4780}" type="doc">
      <dgm:prSet loTypeId="urn:microsoft.com/office/officeart/2005/8/layout/StepDownProcess" loCatId="process" qsTypeId="urn:microsoft.com/office/officeart/2005/8/quickstyle/simple5" qsCatId="simple" csTypeId="urn:microsoft.com/office/officeart/2005/8/colors/accent5_5" csCatId="accent5" phldr="1"/>
      <dgm:spPr/>
      <dgm:t>
        <a:bodyPr/>
        <a:lstStyle/>
        <a:p>
          <a:endParaRPr lang="en-US"/>
        </a:p>
      </dgm:t>
    </dgm:pt>
    <dgm:pt modelId="{A98B16E9-D73D-4760-9948-95D2F23F832E}">
      <dgm:prSet phldrT="[Text]" custT="1"/>
      <dgm:spPr>
        <a:solidFill>
          <a:srgbClr val="FF0000"/>
        </a:solidFill>
      </dgm:spPr>
      <dgm:t>
        <a:bodyPr/>
        <a:lstStyle/>
        <a:p>
          <a:r>
            <a:rPr lang="en-US" sz="3200" dirty="0" smtClean="0">
              <a:latin typeface="Arial" panose="020B0604020202020204" pitchFamily="34" charset="0"/>
              <a:cs typeface="Arial" panose="020B0604020202020204" pitchFamily="34" charset="0"/>
            </a:rPr>
            <a:t>Phase 0</a:t>
          </a:r>
          <a:endParaRPr lang="en-US" sz="3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tooltip="Zero"/>
          </dgm14:cNvPr>
        </a:ext>
      </dgm:extLst>
    </dgm:pt>
    <dgm:pt modelId="{9B365461-6AA0-492A-87F1-F3D2317CD4D0}" type="parTrans" cxnId="{5801C677-703D-4597-BF51-F25E78E4DEB1}">
      <dgm:prSet/>
      <dgm:spPr/>
      <dgm:t>
        <a:bodyPr/>
        <a:lstStyle/>
        <a:p>
          <a:endParaRPr lang="en-US" sz="3200">
            <a:latin typeface="Arial" panose="020B0604020202020204" pitchFamily="34" charset="0"/>
            <a:cs typeface="Arial" panose="020B0604020202020204" pitchFamily="34" charset="0"/>
          </a:endParaRPr>
        </a:p>
      </dgm:t>
    </dgm:pt>
    <dgm:pt modelId="{341A81F7-B61C-44EA-819D-8EC2ECE1AD93}" type="sibTrans" cxnId="{5801C677-703D-4597-BF51-F25E78E4DEB1}">
      <dgm:prSet/>
      <dgm:spPr/>
      <dgm:t>
        <a:bodyPr/>
        <a:lstStyle/>
        <a:p>
          <a:endParaRPr lang="en-US" sz="3200">
            <a:latin typeface="Arial" panose="020B0604020202020204" pitchFamily="34" charset="0"/>
            <a:cs typeface="Arial" panose="020B0604020202020204" pitchFamily="34" charset="0"/>
          </a:endParaRPr>
        </a:p>
      </dgm:t>
    </dgm:pt>
    <dgm:pt modelId="{669F4146-CB3C-40FB-8764-17E952E378CE}">
      <dgm:prSet phldrT="[Text]" custT="1"/>
      <dgm:spPr/>
      <dgm:t>
        <a:bodyPr/>
        <a:lstStyle/>
        <a:p>
          <a:r>
            <a:rPr lang="en-US" sz="1200" dirty="0" smtClean="0">
              <a:latin typeface="Arial" panose="020B0604020202020204" pitchFamily="34" charset="0"/>
              <a:cs typeface="Arial" panose="020B0604020202020204" pitchFamily="34" charset="0"/>
            </a:rPr>
            <a:t>Status quo</a:t>
          </a:r>
          <a:endParaRPr lang="en-US" sz="1200" dirty="0">
            <a:latin typeface="Arial" panose="020B0604020202020204" pitchFamily="34" charset="0"/>
            <a:cs typeface="Arial" panose="020B0604020202020204" pitchFamily="34" charset="0"/>
          </a:endParaRPr>
        </a:p>
      </dgm:t>
    </dgm:pt>
    <dgm:pt modelId="{270EA7EC-FAE9-4BCC-882C-01573500D85D}" type="parTrans" cxnId="{F5E30FED-FF6E-4675-989E-64B03C6C96C9}">
      <dgm:prSet/>
      <dgm:spPr/>
      <dgm:t>
        <a:bodyPr/>
        <a:lstStyle/>
        <a:p>
          <a:endParaRPr lang="en-US" sz="3200">
            <a:latin typeface="Arial" panose="020B0604020202020204" pitchFamily="34" charset="0"/>
            <a:cs typeface="Arial" panose="020B0604020202020204" pitchFamily="34" charset="0"/>
          </a:endParaRPr>
        </a:p>
      </dgm:t>
    </dgm:pt>
    <dgm:pt modelId="{85D9EC7E-2148-4599-8067-DEF14BF65522}" type="sibTrans" cxnId="{F5E30FED-FF6E-4675-989E-64B03C6C96C9}">
      <dgm:prSet/>
      <dgm:spPr/>
      <dgm:t>
        <a:bodyPr/>
        <a:lstStyle/>
        <a:p>
          <a:endParaRPr lang="en-US" sz="3200">
            <a:latin typeface="Arial" panose="020B0604020202020204" pitchFamily="34" charset="0"/>
            <a:cs typeface="Arial" panose="020B0604020202020204" pitchFamily="34" charset="0"/>
          </a:endParaRPr>
        </a:p>
      </dgm:t>
    </dgm:pt>
    <dgm:pt modelId="{470499FF-5A38-40E6-B205-F71A52FF548E}">
      <dgm:prSet phldrT="[Text]" custT="1"/>
      <dgm:spPr>
        <a:solidFill>
          <a:srgbClr val="00B0F0"/>
        </a:solidFill>
      </dgm:spPr>
      <dgm:t>
        <a:bodyPr/>
        <a:lstStyle/>
        <a:p>
          <a:r>
            <a:rPr lang="en-US" sz="3200" dirty="0" smtClean="0">
              <a:latin typeface="Arial" panose="020B0604020202020204" pitchFamily="34" charset="0"/>
              <a:cs typeface="Arial" panose="020B0604020202020204" pitchFamily="34" charset="0"/>
            </a:rPr>
            <a:t>Phase 1</a:t>
          </a:r>
          <a:endParaRPr lang="en-US" sz="3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5929BEE-4111-404F-A5FF-A2C0D0AE94BC}" type="parTrans" cxnId="{209341BD-D704-4A7E-BD61-F3E0627818D6}">
      <dgm:prSet/>
      <dgm:spPr/>
      <dgm:t>
        <a:bodyPr/>
        <a:lstStyle/>
        <a:p>
          <a:endParaRPr lang="en-US" sz="3200">
            <a:latin typeface="Arial" panose="020B0604020202020204" pitchFamily="34" charset="0"/>
            <a:cs typeface="Arial" panose="020B0604020202020204" pitchFamily="34" charset="0"/>
          </a:endParaRPr>
        </a:p>
      </dgm:t>
    </dgm:pt>
    <dgm:pt modelId="{0695B504-145B-48E0-9C2D-0D59D340A8EF}" type="sibTrans" cxnId="{209341BD-D704-4A7E-BD61-F3E0627818D6}">
      <dgm:prSet/>
      <dgm:spPr/>
      <dgm:t>
        <a:bodyPr/>
        <a:lstStyle/>
        <a:p>
          <a:endParaRPr lang="en-US" sz="3200">
            <a:latin typeface="Arial" panose="020B0604020202020204" pitchFamily="34" charset="0"/>
            <a:cs typeface="Arial" panose="020B0604020202020204" pitchFamily="34" charset="0"/>
          </a:endParaRPr>
        </a:p>
      </dgm:t>
    </dgm:pt>
    <dgm:pt modelId="{934BA506-3797-4404-8F46-BD2FCF95AB35}">
      <dgm:prSet phldrT="[Text]" custT="1"/>
      <dgm:spPr/>
      <dgm:t>
        <a:bodyPr/>
        <a:lstStyle/>
        <a:p>
          <a:r>
            <a:rPr lang="en-US" sz="1200" dirty="0" smtClean="0">
              <a:latin typeface="Arial" panose="020B0604020202020204" pitchFamily="34" charset="0"/>
              <a:cs typeface="Arial" panose="020B0604020202020204" pitchFamily="34" charset="0"/>
            </a:rPr>
            <a:t>Onboarding of Courier drivers</a:t>
          </a:r>
          <a:endParaRPr lang="en-US" sz="1200" dirty="0">
            <a:latin typeface="Arial" panose="020B0604020202020204" pitchFamily="34" charset="0"/>
            <a:cs typeface="Arial" panose="020B0604020202020204" pitchFamily="34" charset="0"/>
          </a:endParaRPr>
        </a:p>
      </dgm:t>
    </dgm:pt>
    <dgm:pt modelId="{89207626-0390-484D-BC74-08127F3519CF}" type="parTrans" cxnId="{310E6662-5290-44FE-9ACE-262FDED2615D}">
      <dgm:prSet/>
      <dgm:spPr/>
      <dgm:t>
        <a:bodyPr/>
        <a:lstStyle/>
        <a:p>
          <a:endParaRPr lang="en-US" sz="3200">
            <a:latin typeface="Arial" panose="020B0604020202020204" pitchFamily="34" charset="0"/>
            <a:cs typeface="Arial" panose="020B0604020202020204" pitchFamily="34" charset="0"/>
          </a:endParaRPr>
        </a:p>
      </dgm:t>
    </dgm:pt>
    <dgm:pt modelId="{3AD3EA67-8505-4C1E-8C2C-1DCF67F62A91}" type="sibTrans" cxnId="{310E6662-5290-44FE-9ACE-262FDED2615D}">
      <dgm:prSet/>
      <dgm:spPr/>
      <dgm:t>
        <a:bodyPr/>
        <a:lstStyle/>
        <a:p>
          <a:endParaRPr lang="en-US" sz="3200">
            <a:latin typeface="Arial" panose="020B0604020202020204" pitchFamily="34" charset="0"/>
            <a:cs typeface="Arial" panose="020B0604020202020204" pitchFamily="34" charset="0"/>
          </a:endParaRPr>
        </a:p>
      </dgm:t>
    </dgm:pt>
    <dgm:pt modelId="{45CF607F-53F4-4299-8964-CE48DDDE7050}">
      <dgm:prSet phldrT="[Text]" custT="1"/>
      <dgm:spPr>
        <a:solidFill>
          <a:srgbClr val="00B050"/>
        </a:solidFill>
      </dgm:spPr>
      <dgm:t>
        <a:bodyPr/>
        <a:lstStyle/>
        <a:p>
          <a:r>
            <a:rPr lang="en-US" sz="3200" dirty="0" smtClean="0">
              <a:latin typeface="Arial" panose="020B0604020202020204" pitchFamily="34" charset="0"/>
              <a:cs typeface="Arial" panose="020B0604020202020204" pitchFamily="34" charset="0"/>
            </a:rPr>
            <a:t>Phase 2 </a:t>
          </a:r>
          <a:endParaRPr lang="en-US" sz="3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35267A3-1BAD-40AD-BB9D-64A3878194D2}" type="parTrans" cxnId="{3A0E9CC1-7D93-4769-8510-5C6F62DD3F37}">
      <dgm:prSet/>
      <dgm:spPr/>
      <dgm:t>
        <a:bodyPr/>
        <a:lstStyle/>
        <a:p>
          <a:endParaRPr lang="en-US" sz="3200">
            <a:latin typeface="Arial" panose="020B0604020202020204" pitchFamily="34" charset="0"/>
            <a:cs typeface="Arial" panose="020B0604020202020204" pitchFamily="34" charset="0"/>
          </a:endParaRPr>
        </a:p>
      </dgm:t>
    </dgm:pt>
    <dgm:pt modelId="{B84BAF46-7F58-4436-BB9D-2D33149FEEF3}" type="sibTrans" cxnId="{3A0E9CC1-7D93-4769-8510-5C6F62DD3F37}">
      <dgm:prSet/>
      <dgm:spPr/>
      <dgm:t>
        <a:bodyPr/>
        <a:lstStyle/>
        <a:p>
          <a:endParaRPr lang="en-US" sz="3200">
            <a:latin typeface="Arial" panose="020B0604020202020204" pitchFamily="34" charset="0"/>
            <a:cs typeface="Arial" panose="020B0604020202020204" pitchFamily="34" charset="0"/>
          </a:endParaRPr>
        </a:p>
      </dgm:t>
    </dgm:pt>
    <dgm:pt modelId="{766214EA-D2C4-4AB0-82D0-A65B4D67F19E}">
      <dgm:prSet phldrT="[Text]" custT="1"/>
      <dgm:spPr/>
      <dgm:t>
        <a:bodyPr/>
        <a:lstStyle/>
        <a:p>
          <a:r>
            <a:rPr lang="en-US" sz="1200" dirty="0" smtClean="0">
              <a:latin typeface="Arial" panose="020B0604020202020204" pitchFamily="34" charset="0"/>
              <a:cs typeface="Arial" panose="020B0604020202020204" pitchFamily="34" charset="0"/>
            </a:rPr>
            <a:t>Initial Ownership of Courier drivers</a:t>
          </a:r>
          <a:endParaRPr lang="en-US" sz="1200" dirty="0">
            <a:latin typeface="Arial" panose="020B0604020202020204" pitchFamily="34" charset="0"/>
            <a:cs typeface="Arial" panose="020B0604020202020204" pitchFamily="34" charset="0"/>
          </a:endParaRPr>
        </a:p>
      </dgm:t>
    </dgm:pt>
    <dgm:pt modelId="{1C28619F-28EA-441D-AAF1-418D9D4E71EB}" type="parTrans" cxnId="{132B06A4-EC6E-46E5-BC2A-9810785AFC24}">
      <dgm:prSet/>
      <dgm:spPr/>
      <dgm:t>
        <a:bodyPr/>
        <a:lstStyle/>
        <a:p>
          <a:endParaRPr lang="en-US" sz="3200">
            <a:latin typeface="Arial" panose="020B0604020202020204" pitchFamily="34" charset="0"/>
            <a:cs typeface="Arial" panose="020B0604020202020204" pitchFamily="34" charset="0"/>
          </a:endParaRPr>
        </a:p>
      </dgm:t>
    </dgm:pt>
    <dgm:pt modelId="{9BD7C57E-B3E7-4297-BA80-0DE1E60F85D6}" type="sibTrans" cxnId="{132B06A4-EC6E-46E5-BC2A-9810785AFC24}">
      <dgm:prSet/>
      <dgm:spPr/>
      <dgm:t>
        <a:bodyPr/>
        <a:lstStyle/>
        <a:p>
          <a:endParaRPr lang="en-US" sz="3200">
            <a:latin typeface="Arial" panose="020B0604020202020204" pitchFamily="34" charset="0"/>
            <a:cs typeface="Arial" panose="020B0604020202020204" pitchFamily="34" charset="0"/>
          </a:endParaRPr>
        </a:p>
      </dgm:t>
    </dgm:pt>
    <dgm:pt modelId="{089F7DD4-011C-43A7-83FE-EEDEEFAEFDA6}">
      <dgm:prSet custT="1"/>
      <dgm:spPr>
        <a:solidFill>
          <a:srgbClr val="7030A0"/>
        </a:solidFill>
      </dgm:spPr>
      <dgm:t>
        <a:bodyPr/>
        <a:lstStyle/>
        <a:p>
          <a:r>
            <a:rPr lang="en-US" sz="3200" dirty="0" smtClean="0">
              <a:latin typeface="Arial" panose="020B0604020202020204" pitchFamily="34" charset="0"/>
              <a:cs typeface="Arial" panose="020B0604020202020204" pitchFamily="34" charset="0"/>
            </a:rPr>
            <a:t>Phase 3</a:t>
          </a:r>
          <a:endParaRPr lang="en-US" sz="3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61977AD-AC9E-4742-9003-E1301421E237}" type="parTrans" cxnId="{A53DA4CD-21A8-4B54-AD70-02D3BC19F998}">
      <dgm:prSet/>
      <dgm:spPr/>
      <dgm:t>
        <a:bodyPr/>
        <a:lstStyle/>
        <a:p>
          <a:endParaRPr lang="en-US" sz="3200">
            <a:latin typeface="Arial" panose="020B0604020202020204" pitchFamily="34" charset="0"/>
            <a:cs typeface="Arial" panose="020B0604020202020204" pitchFamily="34" charset="0"/>
          </a:endParaRPr>
        </a:p>
      </dgm:t>
    </dgm:pt>
    <dgm:pt modelId="{8F4B9337-4B30-42AA-AE71-AA4B33C87BED}" type="sibTrans" cxnId="{A53DA4CD-21A8-4B54-AD70-02D3BC19F998}">
      <dgm:prSet/>
      <dgm:spPr/>
      <dgm:t>
        <a:bodyPr/>
        <a:lstStyle/>
        <a:p>
          <a:endParaRPr lang="en-US" sz="3200">
            <a:latin typeface="Arial" panose="020B0604020202020204" pitchFamily="34" charset="0"/>
            <a:cs typeface="Arial" panose="020B0604020202020204" pitchFamily="34" charset="0"/>
          </a:endParaRPr>
        </a:p>
      </dgm:t>
    </dgm:pt>
    <dgm:pt modelId="{4AE067D5-8973-4BA6-AD82-66CF2F4F9C46}">
      <dgm:prSet custT="1"/>
      <dgm:spPr/>
      <dgm:t>
        <a:bodyPr/>
        <a:lstStyle/>
        <a:p>
          <a:r>
            <a:rPr lang="en-US" sz="1200" dirty="0" smtClean="0">
              <a:latin typeface="Arial" panose="020B0604020202020204" pitchFamily="34" charset="0"/>
              <a:cs typeface="Arial" panose="020B0604020202020204" pitchFamily="34" charset="0"/>
            </a:rPr>
            <a:t>Multiple Ownership</a:t>
          </a:r>
          <a:endParaRPr lang="en-US" sz="1200" dirty="0">
            <a:latin typeface="Arial" panose="020B0604020202020204" pitchFamily="34" charset="0"/>
            <a:cs typeface="Arial" panose="020B0604020202020204" pitchFamily="34" charset="0"/>
          </a:endParaRPr>
        </a:p>
      </dgm:t>
    </dgm:pt>
    <dgm:pt modelId="{979F943F-DB30-4410-84E4-FDC9BF27750E}" type="parTrans" cxnId="{252ECBB8-131D-4B0C-BC74-1DEFC28C07C6}">
      <dgm:prSet/>
      <dgm:spPr/>
      <dgm:t>
        <a:bodyPr/>
        <a:lstStyle/>
        <a:p>
          <a:endParaRPr lang="en-US" sz="3200">
            <a:latin typeface="Arial" panose="020B0604020202020204" pitchFamily="34" charset="0"/>
            <a:cs typeface="Arial" panose="020B0604020202020204" pitchFamily="34" charset="0"/>
          </a:endParaRPr>
        </a:p>
      </dgm:t>
    </dgm:pt>
    <dgm:pt modelId="{EADD22D4-85CF-41B0-AC84-DBF4551D00FD}" type="sibTrans" cxnId="{252ECBB8-131D-4B0C-BC74-1DEFC28C07C6}">
      <dgm:prSet/>
      <dgm:spPr/>
      <dgm:t>
        <a:bodyPr/>
        <a:lstStyle/>
        <a:p>
          <a:endParaRPr lang="en-US" sz="3200">
            <a:latin typeface="Arial" panose="020B0604020202020204" pitchFamily="34" charset="0"/>
            <a:cs typeface="Arial" panose="020B0604020202020204" pitchFamily="34" charset="0"/>
          </a:endParaRPr>
        </a:p>
      </dgm:t>
    </dgm:pt>
    <dgm:pt modelId="{73E49AC7-F234-47D6-A99D-8090B014441A}">
      <dgm:prSet phldrT="[Text]" custT="1"/>
      <dgm:spPr/>
      <dgm:t>
        <a:bodyPr/>
        <a:lstStyle/>
        <a:p>
          <a:r>
            <a:rPr lang="en-US" sz="1200" dirty="0" smtClean="0">
              <a:latin typeface="Arial" panose="020B0604020202020204" pitchFamily="34" charset="0"/>
              <a:cs typeface="Arial" panose="020B0604020202020204" pitchFamily="34" charset="0"/>
            </a:rPr>
            <a:t>Drivers: 455</a:t>
          </a:r>
          <a:endParaRPr lang="en-US" sz="1200" dirty="0">
            <a:latin typeface="Arial" panose="020B0604020202020204" pitchFamily="34" charset="0"/>
            <a:cs typeface="Arial" panose="020B0604020202020204" pitchFamily="34" charset="0"/>
          </a:endParaRPr>
        </a:p>
      </dgm:t>
    </dgm:pt>
    <dgm:pt modelId="{0D58694B-6D93-41FA-A2D2-0EA150A19FB3}" type="parTrans" cxnId="{61579030-1C43-4B17-BA53-A5FE8E55D04E}">
      <dgm:prSet/>
      <dgm:spPr/>
      <dgm:t>
        <a:bodyPr/>
        <a:lstStyle/>
        <a:p>
          <a:endParaRPr lang="en-US" sz="3200">
            <a:latin typeface="Arial" panose="020B0604020202020204" pitchFamily="34" charset="0"/>
            <a:cs typeface="Arial" panose="020B0604020202020204" pitchFamily="34" charset="0"/>
          </a:endParaRPr>
        </a:p>
      </dgm:t>
    </dgm:pt>
    <dgm:pt modelId="{AB10790E-25E9-4AEC-B738-61165A81B5DB}" type="sibTrans" cxnId="{61579030-1C43-4B17-BA53-A5FE8E55D04E}">
      <dgm:prSet/>
      <dgm:spPr/>
      <dgm:t>
        <a:bodyPr/>
        <a:lstStyle/>
        <a:p>
          <a:endParaRPr lang="en-US" sz="3200">
            <a:latin typeface="Arial" panose="020B0604020202020204" pitchFamily="34" charset="0"/>
            <a:cs typeface="Arial" panose="020B0604020202020204" pitchFamily="34" charset="0"/>
          </a:endParaRPr>
        </a:p>
      </dgm:t>
    </dgm:pt>
    <dgm:pt modelId="{BF335161-EA09-47EB-8434-499A100736F7}">
      <dgm:prSet phldrT="[Text]" custT="1"/>
      <dgm:spPr/>
      <dgm:t>
        <a:bodyPr/>
        <a:lstStyle/>
        <a:p>
          <a:r>
            <a:rPr lang="en-US" sz="1200" dirty="0" smtClean="0">
              <a:latin typeface="Arial" panose="020B0604020202020204" pitchFamily="34" charset="0"/>
              <a:cs typeface="Arial" panose="020B0604020202020204" pitchFamily="34" charset="0"/>
            </a:rPr>
            <a:t>Company Fleet: 1239</a:t>
          </a:r>
          <a:endParaRPr lang="en-US" sz="1200" dirty="0">
            <a:latin typeface="Arial" panose="020B0604020202020204" pitchFamily="34" charset="0"/>
            <a:cs typeface="Arial" panose="020B0604020202020204" pitchFamily="34" charset="0"/>
          </a:endParaRPr>
        </a:p>
      </dgm:t>
    </dgm:pt>
    <dgm:pt modelId="{7B475120-33BF-4895-ADB6-56563130398B}" type="parTrans" cxnId="{D8B94236-D682-4F38-BD9B-B5A2212B3F44}">
      <dgm:prSet/>
      <dgm:spPr/>
      <dgm:t>
        <a:bodyPr/>
        <a:lstStyle/>
        <a:p>
          <a:endParaRPr lang="en-US" sz="3200">
            <a:latin typeface="Arial" panose="020B0604020202020204" pitchFamily="34" charset="0"/>
            <a:cs typeface="Arial" panose="020B0604020202020204" pitchFamily="34" charset="0"/>
          </a:endParaRPr>
        </a:p>
      </dgm:t>
    </dgm:pt>
    <dgm:pt modelId="{1064DA37-6816-4DA0-8CE7-0AF88A687E5B}" type="sibTrans" cxnId="{D8B94236-D682-4F38-BD9B-B5A2212B3F44}">
      <dgm:prSet/>
      <dgm:spPr/>
      <dgm:t>
        <a:bodyPr/>
        <a:lstStyle/>
        <a:p>
          <a:endParaRPr lang="en-US" sz="3200">
            <a:latin typeface="Arial" panose="020B0604020202020204" pitchFamily="34" charset="0"/>
            <a:cs typeface="Arial" panose="020B0604020202020204" pitchFamily="34" charset="0"/>
          </a:endParaRPr>
        </a:p>
      </dgm:t>
    </dgm:pt>
    <dgm:pt modelId="{EE5C5744-BB0E-4A05-BF84-7CD1B01E53F4}">
      <dgm:prSet phldrT="[Text]" custT="1"/>
      <dgm:spPr/>
      <dgm:t>
        <a:bodyPr/>
        <a:lstStyle/>
        <a:p>
          <a:r>
            <a:rPr lang="en-US" sz="1200" dirty="0" smtClean="0">
              <a:latin typeface="Arial" panose="020B0604020202020204" pitchFamily="34" charset="0"/>
              <a:cs typeface="Arial" panose="020B0604020202020204" pitchFamily="34" charset="0"/>
            </a:rPr>
            <a:t>Onboarding of Regional Line haul drivers</a:t>
          </a:r>
          <a:endParaRPr lang="en-US" sz="1200" dirty="0">
            <a:latin typeface="Arial" panose="020B0604020202020204" pitchFamily="34" charset="0"/>
            <a:cs typeface="Arial" panose="020B0604020202020204" pitchFamily="34" charset="0"/>
          </a:endParaRPr>
        </a:p>
      </dgm:t>
    </dgm:pt>
    <dgm:pt modelId="{E8715B5E-9112-4ABA-85C6-BDC6EDEB7DB9}" type="parTrans" cxnId="{6B011605-8C4C-4C7D-BA22-BDC0A1FDBFDB}">
      <dgm:prSet/>
      <dgm:spPr/>
      <dgm:t>
        <a:bodyPr/>
        <a:lstStyle/>
        <a:p>
          <a:endParaRPr lang="en-US" sz="3200">
            <a:latin typeface="Arial" panose="020B0604020202020204" pitchFamily="34" charset="0"/>
            <a:cs typeface="Arial" panose="020B0604020202020204" pitchFamily="34" charset="0"/>
          </a:endParaRPr>
        </a:p>
      </dgm:t>
    </dgm:pt>
    <dgm:pt modelId="{38944F88-AF7D-4314-A5BB-61B00C6BFD54}" type="sibTrans" cxnId="{6B011605-8C4C-4C7D-BA22-BDC0A1FDBFDB}">
      <dgm:prSet/>
      <dgm:spPr/>
      <dgm:t>
        <a:bodyPr/>
        <a:lstStyle/>
        <a:p>
          <a:endParaRPr lang="en-US" sz="3200">
            <a:latin typeface="Arial" panose="020B0604020202020204" pitchFamily="34" charset="0"/>
            <a:cs typeface="Arial" panose="020B0604020202020204" pitchFamily="34" charset="0"/>
          </a:endParaRPr>
        </a:p>
      </dgm:t>
    </dgm:pt>
    <dgm:pt modelId="{8493F3DE-B075-4F29-96BF-E32B1621C214}">
      <dgm:prSet custT="1"/>
      <dgm:spPr/>
      <dgm:t>
        <a:bodyPr/>
        <a:lstStyle/>
        <a:p>
          <a:r>
            <a:rPr lang="en-US" sz="1200" dirty="0" smtClean="0">
              <a:latin typeface="Arial" panose="020B0604020202020204" pitchFamily="34" charset="0"/>
              <a:cs typeface="Arial" panose="020B0604020202020204" pitchFamily="34" charset="0"/>
            </a:rPr>
            <a:t>Onboarding of local co-loading drivers</a:t>
          </a:r>
          <a:endParaRPr lang="en-US" sz="1200" dirty="0">
            <a:latin typeface="Arial" panose="020B0604020202020204" pitchFamily="34" charset="0"/>
            <a:cs typeface="Arial" panose="020B0604020202020204" pitchFamily="34" charset="0"/>
          </a:endParaRPr>
        </a:p>
      </dgm:t>
    </dgm:pt>
    <dgm:pt modelId="{534A446C-EFB1-4B89-B370-0919102DBCFC}" type="parTrans" cxnId="{1363ADDF-0F08-4D9E-AE40-D8C6A518664B}">
      <dgm:prSet/>
      <dgm:spPr/>
      <dgm:t>
        <a:bodyPr/>
        <a:lstStyle/>
        <a:p>
          <a:endParaRPr lang="en-US" sz="3200">
            <a:latin typeface="Arial" panose="020B0604020202020204" pitchFamily="34" charset="0"/>
            <a:cs typeface="Arial" panose="020B0604020202020204" pitchFamily="34" charset="0"/>
          </a:endParaRPr>
        </a:p>
      </dgm:t>
    </dgm:pt>
    <dgm:pt modelId="{6064DFB5-860C-4304-848A-2F448625029E}" type="sibTrans" cxnId="{1363ADDF-0F08-4D9E-AE40-D8C6A518664B}">
      <dgm:prSet/>
      <dgm:spPr/>
      <dgm:t>
        <a:bodyPr/>
        <a:lstStyle/>
        <a:p>
          <a:endParaRPr lang="en-US" sz="3200">
            <a:latin typeface="Arial" panose="020B0604020202020204" pitchFamily="34" charset="0"/>
            <a:cs typeface="Arial" panose="020B0604020202020204" pitchFamily="34" charset="0"/>
          </a:endParaRPr>
        </a:p>
      </dgm:t>
    </dgm:pt>
    <dgm:pt modelId="{5E01FD5F-1758-4091-BBA6-70C893F2B3F0}">
      <dgm:prSet phldrT="[Text]" custT="1"/>
      <dgm:spPr/>
      <dgm:t>
        <a:bodyPr/>
        <a:lstStyle/>
        <a:p>
          <a:endParaRPr lang="en-US" sz="1200" dirty="0">
            <a:latin typeface="Arial" panose="020B0604020202020204" pitchFamily="34" charset="0"/>
            <a:cs typeface="Arial" panose="020B0604020202020204" pitchFamily="34" charset="0"/>
          </a:endParaRPr>
        </a:p>
      </dgm:t>
    </dgm:pt>
    <dgm:pt modelId="{9A2C5B9F-4328-46D6-A870-953B6072690E}" type="parTrans" cxnId="{5C63FE86-6053-4D33-A2F3-5C29479D0AE6}">
      <dgm:prSet/>
      <dgm:spPr/>
      <dgm:t>
        <a:bodyPr/>
        <a:lstStyle/>
        <a:p>
          <a:endParaRPr lang="en-US" sz="3200">
            <a:latin typeface="Arial" panose="020B0604020202020204" pitchFamily="34" charset="0"/>
            <a:cs typeface="Arial" panose="020B0604020202020204" pitchFamily="34" charset="0"/>
          </a:endParaRPr>
        </a:p>
      </dgm:t>
    </dgm:pt>
    <dgm:pt modelId="{F2F37F20-4E9D-42B5-89C4-7BCFC92FEE4F}" type="sibTrans" cxnId="{5C63FE86-6053-4D33-A2F3-5C29479D0AE6}">
      <dgm:prSet/>
      <dgm:spPr/>
      <dgm:t>
        <a:bodyPr/>
        <a:lstStyle/>
        <a:p>
          <a:endParaRPr lang="en-US" sz="3200">
            <a:latin typeface="Arial" panose="020B0604020202020204" pitchFamily="34" charset="0"/>
            <a:cs typeface="Arial" panose="020B0604020202020204" pitchFamily="34" charset="0"/>
          </a:endParaRPr>
        </a:p>
      </dgm:t>
    </dgm:pt>
    <dgm:pt modelId="{9A3DAF06-E0AC-4CDB-8C85-7AE61129C210}">
      <dgm:prSet phldrT="[Text]" custT="1"/>
      <dgm:spPr/>
      <dgm:t>
        <a:bodyPr/>
        <a:lstStyle/>
        <a:p>
          <a:r>
            <a:rPr lang="en-US" sz="1200" dirty="0" smtClean="0">
              <a:latin typeface="Arial" panose="020B0604020202020204" pitchFamily="34" charset="0"/>
              <a:cs typeface="Arial" panose="020B0604020202020204" pitchFamily="34" charset="0"/>
            </a:rPr>
            <a:t>Implement 100% of Courier fleet to Driver Consortium</a:t>
          </a:r>
          <a:endParaRPr lang="en-US" sz="1200" dirty="0">
            <a:latin typeface="Arial" panose="020B0604020202020204" pitchFamily="34" charset="0"/>
            <a:cs typeface="Arial" panose="020B0604020202020204" pitchFamily="34" charset="0"/>
          </a:endParaRPr>
        </a:p>
      </dgm:t>
    </dgm:pt>
    <dgm:pt modelId="{2278E97E-25FA-4651-93BA-D502C669E30B}" type="parTrans" cxnId="{E0F1EC05-3B64-4E39-8EAC-2D04BE8EB19C}">
      <dgm:prSet/>
      <dgm:spPr/>
      <dgm:t>
        <a:bodyPr/>
        <a:lstStyle/>
        <a:p>
          <a:endParaRPr lang="en-US" sz="3200">
            <a:latin typeface="Arial" panose="020B0604020202020204" pitchFamily="34" charset="0"/>
            <a:cs typeface="Arial" panose="020B0604020202020204" pitchFamily="34" charset="0"/>
          </a:endParaRPr>
        </a:p>
      </dgm:t>
    </dgm:pt>
    <dgm:pt modelId="{A71318DB-AA32-4F21-B174-C6E821C91DFC}" type="sibTrans" cxnId="{E0F1EC05-3B64-4E39-8EAC-2D04BE8EB19C}">
      <dgm:prSet/>
      <dgm:spPr/>
      <dgm:t>
        <a:bodyPr/>
        <a:lstStyle/>
        <a:p>
          <a:endParaRPr lang="en-US" sz="3200">
            <a:latin typeface="Arial" panose="020B0604020202020204" pitchFamily="34" charset="0"/>
            <a:cs typeface="Arial" panose="020B0604020202020204" pitchFamily="34" charset="0"/>
          </a:endParaRPr>
        </a:p>
      </dgm:t>
    </dgm:pt>
    <dgm:pt modelId="{10B42288-112B-4D42-97C9-DFA94D378290}">
      <dgm:prSet phldrT="[Text]" custT="1"/>
      <dgm:spPr/>
      <dgm:t>
        <a:bodyPr/>
        <a:lstStyle/>
        <a:p>
          <a:r>
            <a:rPr lang="en-US" sz="1200" dirty="0" smtClean="0">
              <a:latin typeface="Arial" panose="020B0604020202020204" pitchFamily="34" charset="0"/>
              <a:cs typeface="Arial" panose="020B0604020202020204" pitchFamily="34" charset="0"/>
            </a:rPr>
            <a:t>Implement 100% of RLH to Driver Consortium</a:t>
          </a:r>
          <a:endParaRPr lang="en-US" sz="1200" dirty="0">
            <a:latin typeface="Arial" panose="020B0604020202020204" pitchFamily="34" charset="0"/>
            <a:cs typeface="Arial" panose="020B0604020202020204" pitchFamily="34" charset="0"/>
          </a:endParaRPr>
        </a:p>
      </dgm:t>
    </dgm:pt>
    <dgm:pt modelId="{0F4A4CF8-3875-4784-B741-026FF19E416A}" type="parTrans" cxnId="{2934F7FA-9177-4C28-A50D-9D7E831762E6}">
      <dgm:prSet/>
      <dgm:spPr/>
      <dgm:t>
        <a:bodyPr/>
        <a:lstStyle/>
        <a:p>
          <a:endParaRPr lang="en-US" sz="3200">
            <a:latin typeface="Arial" panose="020B0604020202020204" pitchFamily="34" charset="0"/>
            <a:cs typeface="Arial" panose="020B0604020202020204" pitchFamily="34" charset="0"/>
          </a:endParaRPr>
        </a:p>
      </dgm:t>
    </dgm:pt>
    <dgm:pt modelId="{37A34CCD-9E12-478F-A209-C2BE50D90BAF}" type="sibTrans" cxnId="{2934F7FA-9177-4C28-A50D-9D7E831762E6}">
      <dgm:prSet/>
      <dgm:spPr/>
      <dgm:t>
        <a:bodyPr/>
        <a:lstStyle/>
        <a:p>
          <a:endParaRPr lang="en-US" sz="3200">
            <a:latin typeface="Arial" panose="020B0604020202020204" pitchFamily="34" charset="0"/>
            <a:cs typeface="Arial" panose="020B0604020202020204" pitchFamily="34" charset="0"/>
          </a:endParaRPr>
        </a:p>
      </dgm:t>
    </dgm:pt>
    <dgm:pt modelId="{A05ACE1C-FB0C-4A26-957D-E5928A174DC2}">
      <dgm:prSet custT="1"/>
      <dgm:spPr/>
      <dgm:t>
        <a:bodyPr/>
        <a:lstStyle/>
        <a:p>
          <a:r>
            <a:rPr lang="en-US" sz="1200" dirty="0" smtClean="0">
              <a:latin typeface="Arial" panose="020B0604020202020204" pitchFamily="34" charset="0"/>
              <a:cs typeface="Arial" panose="020B0604020202020204" pitchFamily="34" charset="0"/>
            </a:rPr>
            <a:t>Implement 50% of local routes to Driver Consortium</a:t>
          </a:r>
          <a:endParaRPr lang="en-US" sz="1200" dirty="0">
            <a:latin typeface="Arial" panose="020B0604020202020204" pitchFamily="34" charset="0"/>
            <a:cs typeface="Arial" panose="020B0604020202020204" pitchFamily="34" charset="0"/>
          </a:endParaRPr>
        </a:p>
      </dgm:t>
    </dgm:pt>
    <dgm:pt modelId="{2A28DABF-B317-416D-B984-9FC5DA6AE546}" type="parTrans" cxnId="{DDCD8D5F-CB4E-40BF-948D-BE35CBD589CC}">
      <dgm:prSet/>
      <dgm:spPr/>
      <dgm:t>
        <a:bodyPr/>
        <a:lstStyle/>
        <a:p>
          <a:endParaRPr lang="en-US" sz="3200">
            <a:latin typeface="Arial" panose="020B0604020202020204" pitchFamily="34" charset="0"/>
            <a:cs typeface="Arial" panose="020B0604020202020204" pitchFamily="34" charset="0"/>
          </a:endParaRPr>
        </a:p>
      </dgm:t>
    </dgm:pt>
    <dgm:pt modelId="{6089C625-F451-43CA-AB42-3354BA34EAB0}" type="sibTrans" cxnId="{DDCD8D5F-CB4E-40BF-948D-BE35CBD589CC}">
      <dgm:prSet/>
      <dgm:spPr/>
      <dgm:t>
        <a:bodyPr/>
        <a:lstStyle/>
        <a:p>
          <a:endParaRPr lang="en-US" sz="3200">
            <a:latin typeface="Arial" panose="020B0604020202020204" pitchFamily="34" charset="0"/>
            <a:cs typeface="Arial" panose="020B0604020202020204" pitchFamily="34" charset="0"/>
          </a:endParaRPr>
        </a:p>
      </dgm:t>
    </dgm:pt>
    <dgm:pt modelId="{D72DC7D4-D9BB-4612-A55A-AFD8D84949BE}" type="pres">
      <dgm:prSet presAssocID="{31E4D06F-C404-415C-B881-CC680ACD4780}" presName="rootnode" presStyleCnt="0">
        <dgm:presLayoutVars>
          <dgm:chMax/>
          <dgm:chPref/>
          <dgm:dir/>
          <dgm:animLvl val="lvl"/>
        </dgm:presLayoutVars>
      </dgm:prSet>
      <dgm:spPr/>
      <dgm:t>
        <a:bodyPr/>
        <a:lstStyle/>
        <a:p>
          <a:endParaRPr lang="en-US"/>
        </a:p>
      </dgm:t>
    </dgm:pt>
    <dgm:pt modelId="{9EEC1672-123F-440B-940C-C764105D806C}" type="pres">
      <dgm:prSet presAssocID="{A98B16E9-D73D-4760-9948-95D2F23F832E}" presName="composite" presStyleCnt="0"/>
      <dgm:spPr/>
    </dgm:pt>
    <dgm:pt modelId="{3F947341-CFCA-4948-98FB-43290388BB78}" type="pres">
      <dgm:prSet presAssocID="{A98B16E9-D73D-4760-9948-95D2F23F832E}" presName="bentUpArrow1" presStyleLbl="alignImgPlace1" presStyleIdx="0" presStyleCnt="3"/>
      <dgm:spPr>
        <a:solidFill>
          <a:srgbClr val="FF0000"/>
        </a:solidFill>
      </dgm:spPr>
    </dgm:pt>
    <dgm:pt modelId="{4EE02B0A-B871-4784-9C28-5EE8AC27CF24}" type="pres">
      <dgm:prSet presAssocID="{A98B16E9-D73D-4760-9948-95D2F23F832E}" presName="ParentText" presStyleLbl="node1" presStyleIdx="0" presStyleCnt="4">
        <dgm:presLayoutVars>
          <dgm:chMax val="1"/>
          <dgm:chPref val="1"/>
          <dgm:bulletEnabled val="1"/>
        </dgm:presLayoutVars>
      </dgm:prSet>
      <dgm:spPr/>
      <dgm:t>
        <a:bodyPr/>
        <a:lstStyle/>
        <a:p>
          <a:endParaRPr lang="en-US"/>
        </a:p>
      </dgm:t>
    </dgm:pt>
    <dgm:pt modelId="{8707675C-0761-427D-AD54-BC3ECB4B5199}" type="pres">
      <dgm:prSet presAssocID="{A98B16E9-D73D-4760-9948-95D2F23F832E}" presName="ChildText" presStyleLbl="revTx" presStyleIdx="0" presStyleCnt="4" custScaleX="137712" custLinFactNeighborX="22895">
        <dgm:presLayoutVars>
          <dgm:chMax val="0"/>
          <dgm:chPref val="0"/>
          <dgm:bulletEnabled val="1"/>
        </dgm:presLayoutVars>
      </dgm:prSet>
      <dgm:spPr/>
      <dgm:t>
        <a:bodyPr/>
        <a:lstStyle/>
        <a:p>
          <a:endParaRPr lang="en-US"/>
        </a:p>
      </dgm:t>
    </dgm:pt>
    <dgm:pt modelId="{B9676F10-03C6-49A0-8603-949E36E4A236}" type="pres">
      <dgm:prSet presAssocID="{341A81F7-B61C-44EA-819D-8EC2ECE1AD93}" presName="sibTrans" presStyleCnt="0"/>
      <dgm:spPr/>
    </dgm:pt>
    <dgm:pt modelId="{3CFB632C-7254-4CFB-AC94-EA8A78BAB773}" type="pres">
      <dgm:prSet presAssocID="{470499FF-5A38-40E6-B205-F71A52FF548E}" presName="composite" presStyleCnt="0"/>
      <dgm:spPr/>
    </dgm:pt>
    <dgm:pt modelId="{4FF413DA-1EF0-4AB1-A9FD-349D0609F09C}" type="pres">
      <dgm:prSet presAssocID="{470499FF-5A38-40E6-B205-F71A52FF548E}" presName="bentUpArrow1" presStyleLbl="alignImgPlace1" presStyleIdx="1" presStyleCnt="3"/>
      <dgm:spPr>
        <a:solidFill>
          <a:srgbClr val="00B0F0"/>
        </a:solidFill>
      </dgm:spPr>
    </dgm:pt>
    <dgm:pt modelId="{35B54BC4-D671-4524-95BC-360C6C175E1E}" type="pres">
      <dgm:prSet presAssocID="{470499FF-5A38-40E6-B205-F71A52FF548E}" presName="ParentText" presStyleLbl="node1" presStyleIdx="1" presStyleCnt="4">
        <dgm:presLayoutVars>
          <dgm:chMax val="1"/>
          <dgm:chPref val="1"/>
          <dgm:bulletEnabled val="1"/>
        </dgm:presLayoutVars>
      </dgm:prSet>
      <dgm:spPr/>
      <dgm:t>
        <a:bodyPr/>
        <a:lstStyle/>
        <a:p>
          <a:endParaRPr lang="en-US"/>
        </a:p>
      </dgm:t>
    </dgm:pt>
    <dgm:pt modelId="{4EF36511-3893-4467-BDFB-77B71A5EC754}" type="pres">
      <dgm:prSet presAssocID="{470499FF-5A38-40E6-B205-F71A52FF548E}" presName="ChildText" presStyleLbl="revTx" presStyleIdx="1" presStyleCnt="4" custScaleX="183598" custLinFactNeighborX="47611">
        <dgm:presLayoutVars>
          <dgm:chMax val="0"/>
          <dgm:chPref val="0"/>
          <dgm:bulletEnabled val="1"/>
        </dgm:presLayoutVars>
      </dgm:prSet>
      <dgm:spPr/>
      <dgm:t>
        <a:bodyPr/>
        <a:lstStyle/>
        <a:p>
          <a:endParaRPr lang="en-US"/>
        </a:p>
      </dgm:t>
    </dgm:pt>
    <dgm:pt modelId="{1D6C4DF9-5789-40D8-B5D0-4779F157260E}" type="pres">
      <dgm:prSet presAssocID="{0695B504-145B-48E0-9C2D-0D59D340A8EF}" presName="sibTrans" presStyleCnt="0"/>
      <dgm:spPr/>
    </dgm:pt>
    <dgm:pt modelId="{3F44EF74-C58D-4751-9E30-44FF4EA845E4}" type="pres">
      <dgm:prSet presAssocID="{45CF607F-53F4-4299-8964-CE48DDDE7050}" presName="composite" presStyleCnt="0"/>
      <dgm:spPr/>
    </dgm:pt>
    <dgm:pt modelId="{8DECF952-8F79-4B05-BB1B-0471AFC8114C}" type="pres">
      <dgm:prSet presAssocID="{45CF607F-53F4-4299-8964-CE48DDDE7050}" presName="bentUpArrow1" presStyleLbl="alignImgPlace1" presStyleIdx="2" presStyleCnt="3"/>
      <dgm:spPr>
        <a:solidFill>
          <a:srgbClr val="00B050"/>
        </a:solidFill>
      </dgm:spPr>
    </dgm:pt>
    <dgm:pt modelId="{87BF8CA5-D07B-4677-85EF-2B5194E9FBB8}" type="pres">
      <dgm:prSet presAssocID="{45CF607F-53F4-4299-8964-CE48DDDE7050}" presName="ParentText" presStyleLbl="node1" presStyleIdx="2" presStyleCnt="4">
        <dgm:presLayoutVars>
          <dgm:chMax val="1"/>
          <dgm:chPref val="1"/>
          <dgm:bulletEnabled val="1"/>
        </dgm:presLayoutVars>
      </dgm:prSet>
      <dgm:spPr/>
      <dgm:t>
        <a:bodyPr/>
        <a:lstStyle/>
        <a:p>
          <a:endParaRPr lang="en-US"/>
        </a:p>
      </dgm:t>
    </dgm:pt>
    <dgm:pt modelId="{D476D856-056A-4042-92BF-058BB2939C92}" type="pres">
      <dgm:prSet presAssocID="{45CF607F-53F4-4299-8964-CE48DDDE7050}" presName="ChildText" presStyleLbl="revTx" presStyleIdx="2" presStyleCnt="4" custScaleX="202985" custLinFactNeighborX="58754">
        <dgm:presLayoutVars>
          <dgm:chMax val="0"/>
          <dgm:chPref val="0"/>
          <dgm:bulletEnabled val="1"/>
        </dgm:presLayoutVars>
      </dgm:prSet>
      <dgm:spPr/>
      <dgm:t>
        <a:bodyPr/>
        <a:lstStyle/>
        <a:p>
          <a:endParaRPr lang="en-US"/>
        </a:p>
      </dgm:t>
    </dgm:pt>
    <dgm:pt modelId="{D1D6FE3E-44A4-4F01-A909-C583006AB81E}" type="pres">
      <dgm:prSet presAssocID="{B84BAF46-7F58-4436-BB9D-2D33149FEEF3}" presName="sibTrans" presStyleCnt="0"/>
      <dgm:spPr/>
    </dgm:pt>
    <dgm:pt modelId="{04370942-F96E-475A-A39A-BCAFEEC6F265}" type="pres">
      <dgm:prSet presAssocID="{089F7DD4-011C-43A7-83FE-EEDEEFAEFDA6}" presName="composite" presStyleCnt="0"/>
      <dgm:spPr/>
    </dgm:pt>
    <dgm:pt modelId="{EEEFA86B-F9CA-4B10-BA60-02C807120A26}" type="pres">
      <dgm:prSet presAssocID="{089F7DD4-011C-43A7-83FE-EEDEEFAEFDA6}" presName="ParentText" presStyleLbl="node1" presStyleIdx="3" presStyleCnt="4">
        <dgm:presLayoutVars>
          <dgm:chMax val="1"/>
          <dgm:chPref val="1"/>
          <dgm:bulletEnabled val="1"/>
        </dgm:presLayoutVars>
      </dgm:prSet>
      <dgm:spPr/>
      <dgm:t>
        <a:bodyPr/>
        <a:lstStyle/>
        <a:p>
          <a:endParaRPr lang="en-US"/>
        </a:p>
      </dgm:t>
    </dgm:pt>
    <dgm:pt modelId="{EBFC9301-B611-48A8-8667-CD974FE00E75}" type="pres">
      <dgm:prSet presAssocID="{089F7DD4-011C-43A7-83FE-EEDEEFAEFDA6}" presName="FinalChildText" presStyleLbl="revTx" presStyleIdx="3" presStyleCnt="4" custScaleX="165845" custLinFactNeighborX="35310" custLinFactNeighborY="2654">
        <dgm:presLayoutVars>
          <dgm:chMax val="0"/>
          <dgm:chPref val="0"/>
          <dgm:bulletEnabled val="1"/>
        </dgm:presLayoutVars>
      </dgm:prSet>
      <dgm:spPr/>
      <dgm:t>
        <a:bodyPr/>
        <a:lstStyle/>
        <a:p>
          <a:endParaRPr lang="en-US"/>
        </a:p>
      </dgm:t>
    </dgm:pt>
  </dgm:ptLst>
  <dgm:cxnLst>
    <dgm:cxn modelId="{D8B94236-D682-4F38-BD9B-B5A2212B3F44}" srcId="{A98B16E9-D73D-4760-9948-95D2F23F832E}" destId="{BF335161-EA09-47EB-8434-499A100736F7}" srcOrd="2" destOrd="0" parTransId="{7B475120-33BF-4895-ADB6-56563130398B}" sibTransId="{1064DA37-6816-4DA0-8CE7-0AF88A687E5B}"/>
    <dgm:cxn modelId="{5C63FE86-6053-4D33-A2F3-5C29479D0AE6}" srcId="{470499FF-5A38-40E6-B205-F71A52FF548E}" destId="{5E01FD5F-1758-4091-BBA6-70C893F2B3F0}" srcOrd="2" destOrd="0" parTransId="{9A2C5B9F-4328-46D6-A870-953B6072690E}" sibTransId="{F2F37F20-4E9D-42B5-89C4-7BCFC92FEE4F}"/>
    <dgm:cxn modelId="{F5E30FED-FF6E-4675-989E-64B03C6C96C9}" srcId="{A98B16E9-D73D-4760-9948-95D2F23F832E}" destId="{669F4146-CB3C-40FB-8764-17E952E378CE}" srcOrd="0" destOrd="0" parTransId="{270EA7EC-FAE9-4BCC-882C-01573500D85D}" sibTransId="{85D9EC7E-2148-4599-8067-DEF14BF65522}"/>
    <dgm:cxn modelId="{3A0E9CC1-7D93-4769-8510-5C6F62DD3F37}" srcId="{31E4D06F-C404-415C-B881-CC680ACD4780}" destId="{45CF607F-53F4-4299-8964-CE48DDDE7050}" srcOrd="2" destOrd="0" parTransId="{835267A3-1BAD-40AD-BB9D-64A3878194D2}" sibTransId="{B84BAF46-7F58-4436-BB9D-2D33149FEEF3}"/>
    <dgm:cxn modelId="{E0F1EC05-3B64-4E39-8EAC-2D04BE8EB19C}" srcId="{470499FF-5A38-40E6-B205-F71A52FF548E}" destId="{9A3DAF06-E0AC-4CDB-8C85-7AE61129C210}" srcOrd="1" destOrd="0" parTransId="{2278E97E-25FA-4651-93BA-D502C669E30B}" sibTransId="{A71318DB-AA32-4F21-B174-C6E821C91DFC}"/>
    <dgm:cxn modelId="{388A5E31-8379-4F69-80DE-5E8BAF23D121}" type="presOf" srcId="{10B42288-112B-4D42-97C9-DFA94D378290}" destId="{D476D856-056A-4042-92BF-058BB2939C92}" srcOrd="0" destOrd="2" presId="urn:microsoft.com/office/officeart/2005/8/layout/StepDownProcess"/>
    <dgm:cxn modelId="{21D97BB8-F87F-4B13-90B5-9CFAFFA13FC2}" type="presOf" srcId="{A98B16E9-D73D-4760-9948-95D2F23F832E}" destId="{4EE02B0A-B871-4784-9C28-5EE8AC27CF24}" srcOrd="0" destOrd="0" presId="urn:microsoft.com/office/officeart/2005/8/layout/StepDownProcess"/>
    <dgm:cxn modelId="{A61F118F-9D3B-40A0-A440-1086911877AF}" type="presOf" srcId="{4AE067D5-8973-4BA6-AD82-66CF2F4F9C46}" destId="{EBFC9301-B611-48A8-8667-CD974FE00E75}" srcOrd="0" destOrd="0" presId="urn:microsoft.com/office/officeart/2005/8/layout/StepDownProcess"/>
    <dgm:cxn modelId="{73B3FDB3-0579-4430-BB04-82C1759FBD5C}" type="presOf" srcId="{9A3DAF06-E0AC-4CDB-8C85-7AE61129C210}" destId="{4EF36511-3893-4467-BDFB-77B71A5EC754}" srcOrd="0" destOrd="1" presId="urn:microsoft.com/office/officeart/2005/8/layout/StepDownProcess"/>
    <dgm:cxn modelId="{F8A702F2-C9C2-4861-9E7F-339E0FDB45D2}" type="presOf" srcId="{A05ACE1C-FB0C-4A26-957D-E5928A174DC2}" destId="{EBFC9301-B611-48A8-8667-CD974FE00E75}" srcOrd="0" destOrd="2" presId="urn:microsoft.com/office/officeart/2005/8/layout/StepDownProcess"/>
    <dgm:cxn modelId="{132B06A4-EC6E-46E5-BC2A-9810785AFC24}" srcId="{45CF607F-53F4-4299-8964-CE48DDDE7050}" destId="{766214EA-D2C4-4AB0-82D0-A65B4D67F19E}" srcOrd="0" destOrd="0" parTransId="{1C28619F-28EA-441D-AAF1-418D9D4E71EB}" sibTransId="{9BD7C57E-B3E7-4297-BA80-0DE1E60F85D6}"/>
    <dgm:cxn modelId="{57FAF36A-5C05-4417-A62E-2318D6BF05E5}" type="presOf" srcId="{089F7DD4-011C-43A7-83FE-EEDEEFAEFDA6}" destId="{EEEFA86B-F9CA-4B10-BA60-02C807120A26}" srcOrd="0" destOrd="0" presId="urn:microsoft.com/office/officeart/2005/8/layout/StepDownProcess"/>
    <dgm:cxn modelId="{DD774AD1-BE64-47CE-90E1-9EE680F795E0}" type="presOf" srcId="{EE5C5744-BB0E-4A05-BF84-7CD1B01E53F4}" destId="{D476D856-056A-4042-92BF-058BB2939C92}" srcOrd="0" destOrd="1" presId="urn:microsoft.com/office/officeart/2005/8/layout/StepDownProcess"/>
    <dgm:cxn modelId="{209341BD-D704-4A7E-BD61-F3E0627818D6}" srcId="{31E4D06F-C404-415C-B881-CC680ACD4780}" destId="{470499FF-5A38-40E6-B205-F71A52FF548E}" srcOrd="1" destOrd="0" parTransId="{B5929BEE-4111-404F-A5FF-A2C0D0AE94BC}" sibTransId="{0695B504-145B-48E0-9C2D-0D59D340A8EF}"/>
    <dgm:cxn modelId="{D8D6AEF9-F455-4062-8AD7-BF0D29902B7A}" type="presOf" srcId="{470499FF-5A38-40E6-B205-F71A52FF548E}" destId="{35B54BC4-D671-4524-95BC-360C6C175E1E}" srcOrd="0" destOrd="0" presId="urn:microsoft.com/office/officeart/2005/8/layout/StepDownProcess"/>
    <dgm:cxn modelId="{CBF545AC-5D9D-44AF-B5EE-C8C5E169E92E}" type="presOf" srcId="{45CF607F-53F4-4299-8964-CE48DDDE7050}" destId="{87BF8CA5-D07B-4677-85EF-2B5194E9FBB8}" srcOrd="0" destOrd="0" presId="urn:microsoft.com/office/officeart/2005/8/layout/StepDownProcess"/>
    <dgm:cxn modelId="{5801C677-703D-4597-BF51-F25E78E4DEB1}" srcId="{31E4D06F-C404-415C-B881-CC680ACD4780}" destId="{A98B16E9-D73D-4760-9948-95D2F23F832E}" srcOrd="0" destOrd="0" parTransId="{9B365461-6AA0-492A-87F1-F3D2317CD4D0}" sibTransId="{341A81F7-B61C-44EA-819D-8EC2ECE1AD93}"/>
    <dgm:cxn modelId="{A53DA4CD-21A8-4B54-AD70-02D3BC19F998}" srcId="{31E4D06F-C404-415C-B881-CC680ACD4780}" destId="{089F7DD4-011C-43A7-83FE-EEDEEFAEFDA6}" srcOrd="3" destOrd="0" parTransId="{F61977AD-AC9E-4742-9003-E1301421E237}" sibTransId="{8F4B9337-4B30-42AA-AE71-AA4B33C87BED}"/>
    <dgm:cxn modelId="{1363ADDF-0F08-4D9E-AE40-D8C6A518664B}" srcId="{089F7DD4-011C-43A7-83FE-EEDEEFAEFDA6}" destId="{8493F3DE-B075-4F29-96BF-E32B1621C214}" srcOrd="1" destOrd="0" parTransId="{534A446C-EFB1-4B89-B370-0919102DBCFC}" sibTransId="{6064DFB5-860C-4304-848A-2F448625029E}"/>
    <dgm:cxn modelId="{BE27BAE2-A58D-4729-9C38-48EA822827DA}" type="presOf" srcId="{BF335161-EA09-47EB-8434-499A100736F7}" destId="{8707675C-0761-427D-AD54-BC3ECB4B5199}" srcOrd="0" destOrd="2" presId="urn:microsoft.com/office/officeart/2005/8/layout/StepDownProcess"/>
    <dgm:cxn modelId="{252ECBB8-131D-4B0C-BC74-1DEFC28C07C6}" srcId="{089F7DD4-011C-43A7-83FE-EEDEEFAEFDA6}" destId="{4AE067D5-8973-4BA6-AD82-66CF2F4F9C46}" srcOrd="0" destOrd="0" parTransId="{979F943F-DB30-4410-84E4-FDC9BF27750E}" sibTransId="{EADD22D4-85CF-41B0-AC84-DBF4551D00FD}"/>
    <dgm:cxn modelId="{8A25D566-E39A-4424-9F54-9A822E1953EB}" type="presOf" srcId="{5E01FD5F-1758-4091-BBA6-70C893F2B3F0}" destId="{4EF36511-3893-4467-BDFB-77B71A5EC754}" srcOrd="0" destOrd="2" presId="urn:microsoft.com/office/officeart/2005/8/layout/StepDownProcess"/>
    <dgm:cxn modelId="{3E7010BF-20C8-4CEA-8EF2-BCA9E795C153}" type="presOf" srcId="{669F4146-CB3C-40FB-8764-17E952E378CE}" destId="{8707675C-0761-427D-AD54-BC3ECB4B5199}" srcOrd="0" destOrd="0" presId="urn:microsoft.com/office/officeart/2005/8/layout/StepDownProcess"/>
    <dgm:cxn modelId="{ED4C40E2-A021-47F0-9939-7A77E030655C}" type="presOf" srcId="{766214EA-D2C4-4AB0-82D0-A65B4D67F19E}" destId="{D476D856-056A-4042-92BF-058BB2939C92}" srcOrd="0" destOrd="0" presId="urn:microsoft.com/office/officeart/2005/8/layout/StepDownProcess"/>
    <dgm:cxn modelId="{310E6662-5290-44FE-9ACE-262FDED2615D}" srcId="{470499FF-5A38-40E6-B205-F71A52FF548E}" destId="{934BA506-3797-4404-8F46-BD2FCF95AB35}" srcOrd="0" destOrd="0" parTransId="{89207626-0390-484D-BC74-08127F3519CF}" sibTransId="{3AD3EA67-8505-4C1E-8C2C-1DCF67F62A91}"/>
    <dgm:cxn modelId="{61579030-1C43-4B17-BA53-A5FE8E55D04E}" srcId="{A98B16E9-D73D-4760-9948-95D2F23F832E}" destId="{73E49AC7-F234-47D6-A99D-8090B014441A}" srcOrd="1" destOrd="0" parTransId="{0D58694B-6D93-41FA-A2D2-0EA150A19FB3}" sibTransId="{AB10790E-25E9-4AEC-B738-61165A81B5DB}"/>
    <dgm:cxn modelId="{2934F7FA-9177-4C28-A50D-9D7E831762E6}" srcId="{45CF607F-53F4-4299-8964-CE48DDDE7050}" destId="{10B42288-112B-4D42-97C9-DFA94D378290}" srcOrd="2" destOrd="0" parTransId="{0F4A4CF8-3875-4784-B741-026FF19E416A}" sibTransId="{37A34CCD-9E12-478F-A209-C2BE50D90BAF}"/>
    <dgm:cxn modelId="{151012DC-B2B1-42A7-9024-E00F54FF148B}" type="presOf" srcId="{73E49AC7-F234-47D6-A99D-8090B014441A}" destId="{8707675C-0761-427D-AD54-BC3ECB4B5199}" srcOrd="0" destOrd="1" presId="urn:microsoft.com/office/officeart/2005/8/layout/StepDownProcess"/>
    <dgm:cxn modelId="{3642AE27-AC14-483A-8BE0-F98A878B37A1}" type="presOf" srcId="{31E4D06F-C404-415C-B881-CC680ACD4780}" destId="{D72DC7D4-D9BB-4612-A55A-AFD8D84949BE}" srcOrd="0" destOrd="0" presId="urn:microsoft.com/office/officeart/2005/8/layout/StepDownProcess"/>
    <dgm:cxn modelId="{6B011605-8C4C-4C7D-BA22-BDC0A1FDBFDB}" srcId="{45CF607F-53F4-4299-8964-CE48DDDE7050}" destId="{EE5C5744-BB0E-4A05-BF84-7CD1B01E53F4}" srcOrd="1" destOrd="0" parTransId="{E8715B5E-9112-4ABA-85C6-BDC6EDEB7DB9}" sibTransId="{38944F88-AF7D-4314-A5BB-61B00C6BFD54}"/>
    <dgm:cxn modelId="{791C1D15-CAB6-48C9-A421-65428CA5C14F}" type="presOf" srcId="{8493F3DE-B075-4F29-96BF-E32B1621C214}" destId="{EBFC9301-B611-48A8-8667-CD974FE00E75}" srcOrd="0" destOrd="1" presId="urn:microsoft.com/office/officeart/2005/8/layout/StepDownProcess"/>
    <dgm:cxn modelId="{4E21395C-10AB-442F-B45B-B4053FCAC1BD}" type="presOf" srcId="{934BA506-3797-4404-8F46-BD2FCF95AB35}" destId="{4EF36511-3893-4467-BDFB-77B71A5EC754}" srcOrd="0" destOrd="0" presId="urn:microsoft.com/office/officeart/2005/8/layout/StepDownProcess"/>
    <dgm:cxn modelId="{DDCD8D5F-CB4E-40BF-948D-BE35CBD589CC}" srcId="{089F7DD4-011C-43A7-83FE-EEDEEFAEFDA6}" destId="{A05ACE1C-FB0C-4A26-957D-E5928A174DC2}" srcOrd="2" destOrd="0" parTransId="{2A28DABF-B317-416D-B984-9FC5DA6AE546}" sibTransId="{6089C625-F451-43CA-AB42-3354BA34EAB0}"/>
    <dgm:cxn modelId="{AA0E63EB-A884-4730-AF78-BD1373893F93}" type="presParOf" srcId="{D72DC7D4-D9BB-4612-A55A-AFD8D84949BE}" destId="{9EEC1672-123F-440B-940C-C764105D806C}" srcOrd="0" destOrd="0" presId="urn:microsoft.com/office/officeart/2005/8/layout/StepDownProcess"/>
    <dgm:cxn modelId="{15C2E682-E2B1-4FF8-B898-8DFB1239F529}" type="presParOf" srcId="{9EEC1672-123F-440B-940C-C764105D806C}" destId="{3F947341-CFCA-4948-98FB-43290388BB78}" srcOrd="0" destOrd="0" presId="urn:microsoft.com/office/officeart/2005/8/layout/StepDownProcess"/>
    <dgm:cxn modelId="{1C45C481-FF2D-4108-AD9F-5FCEB9ADA44C}" type="presParOf" srcId="{9EEC1672-123F-440B-940C-C764105D806C}" destId="{4EE02B0A-B871-4784-9C28-5EE8AC27CF24}" srcOrd="1" destOrd="0" presId="urn:microsoft.com/office/officeart/2005/8/layout/StepDownProcess"/>
    <dgm:cxn modelId="{77829EF6-4949-48CB-A126-F1147B13E8D4}" type="presParOf" srcId="{9EEC1672-123F-440B-940C-C764105D806C}" destId="{8707675C-0761-427D-AD54-BC3ECB4B5199}" srcOrd="2" destOrd="0" presId="urn:microsoft.com/office/officeart/2005/8/layout/StepDownProcess"/>
    <dgm:cxn modelId="{BC6C6AAB-F21C-445C-A34C-CB530036C814}" type="presParOf" srcId="{D72DC7D4-D9BB-4612-A55A-AFD8D84949BE}" destId="{B9676F10-03C6-49A0-8603-949E36E4A236}" srcOrd="1" destOrd="0" presId="urn:microsoft.com/office/officeart/2005/8/layout/StepDownProcess"/>
    <dgm:cxn modelId="{2A98C620-227E-4E48-859A-AB2D81D881C6}" type="presParOf" srcId="{D72DC7D4-D9BB-4612-A55A-AFD8D84949BE}" destId="{3CFB632C-7254-4CFB-AC94-EA8A78BAB773}" srcOrd="2" destOrd="0" presId="urn:microsoft.com/office/officeart/2005/8/layout/StepDownProcess"/>
    <dgm:cxn modelId="{B9720A80-80E7-4B8D-9D51-2273D5F61231}" type="presParOf" srcId="{3CFB632C-7254-4CFB-AC94-EA8A78BAB773}" destId="{4FF413DA-1EF0-4AB1-A9FD-349D0609F09C}" srcOrd="0" destOrd="0" presId="urn:microsoft.com/office/officeart/2005/8/layout/StepDownProcess"/>
    <dgm:cxn modelId="{9647A17A-6BA0-4212-8B74-01AE50C0E1DD}" type="presParOf" srcId="{3CFB632C-7254-4CFB-AC94-EA8A78BAB773}" destId="{35B54BC4-D671-4524-95BC-360C6C175E1E}" srcOrd="1" destOrd="0" presId="urn:microsoft.com/office/officeart/2005/8/layout/StepDownProcess"/>
    <dgm:cxn modelId="{359E54E5-C1E7-400F-97A1-F1C40353139D}" type="presParOf" srcId="{3CFB632C-7254-4CFB-AC94-EA8A78BAB773}" destId="{4EF36511-3893-4467-BDFB-77B71A5EC754}" srcOrd="2" destOrd="0" presId="urn:microsoft.com/office/officeart/2005/8/layout/StepDownProcess"/>
    <dgm:cxn modelId="{A9F3E734-030C-4AF3-A82C-A12D84CC3454}" type="presParOf" srcId="{D72DC7D4-D9BB-4612-A55A-AFD8D84949BE}" destId="{1D6C4DF9-5789-40D8-B5D0-4779F157260E}" srcOrd="3" destOrd="0" presId="urn:microsoft.com/office/officeart/2005/8/layout/StepDownProcess"/>
    <dgm:cxn modelId="{ED5069BC-3525-4816-8AF8-3512C435E270}" type="presParOf" srcId="{D72DC7D4-D9BB-4612-A55A-AFD8D84949BE}" destId="{3F44EF74-C58D-4751-9E30-44FF4EA845E4}" srcOrd="4" destOrd="0" presId="urn:microsoft.com/office/officeart/2005/8/layout/StepDownProcess"/>
    <dgm:cxn modelId="{B9345D93-2B9E-4C8F-A9FF-F3ADA381075B}" type="presParOf" srcId="{3F44EF74-C58D-4751-9E30-44FF4EA845E4}" destId="{8DECF952-8F79-4B05-BB1B-0471AFC8114C}" srcOrd="0" destOrd="0" presId="urn:microsoft.com/office/officeart/2005/8/layout/StepDownProcess"/>
    <dgm:cxn modelId="{E31E8F0E-1BF1-44DA-B149-8C71C9DBBD9D}" type="presParOf" srcId="{3F44EF74-C58D-4751-9E30-44FF4EA845E4}" destId="{87BF8CA5-D07B-4677-85EF-2B5194E9FBB8}" srcOrd="1" destOrd="0" presId="urn:microsoft.com/office/officeart/2005/8/layout/StepDownProcess"/>
    <dgm:cxn modelId="{F5900134-77A2-45FB-95D3-15674B25E529}" type="presParOf" srcId="{3F44EF74-C58D-4751-9E30-44FF4EA845E4}" destId="{D476D856-056A-4042-92BF-058BB2939C92}" srcOrd="2" destOrd="0" presId="urn:microsoft.com/office/officeart/2005/8/layout/StepDownProcess"/>
    <dgm:cxn modelId="{0C006B53-387B-468D-BE33-5DA0D058EA30}" type="presParOf" srcId="{D72DC7D4-D9BB-4612-A55A-AFD8D84949BE}" destId="{D1D6FE3E-44A4-4F01-A909-C583006AB81E}" srcOrd="5" destOrd="0" presId="urn:microsoft.com/office/officeart/2005/8/layout/StepDownProcess"/>
    <dgm:cxn modelId="{160A9095-7B5E-4A6A-B2A7-8258C8A2FC57}" type="presParOf" srcId="{D72DC7D4-D9BB-4612-A55A-AFD8D84949BE}" destId="{04370942-F96E-475A-A39A-BCAFEEC6F265}" srcOrd="6" destOrd="0" presId="urn:microsoft.com/office/officeart/2005/8/layout/StepDownProcess"/>
    <dgm:cxn modelId="{7013A505-5738-41BE-8C1B-9F31762BC141}" type="presParOf" srcId="{04370942-F96E-475A-A39A-BCAFEEC6F265}" destId="{EEEFA86B-F9CA-4B10-BA60-02C807120A26}" srcOrd="0" destOrd="0" presId="urn:microsoft.com/office/officeart/2005/8/layout/StepDownProcess"/>
    <dgm:cxn modelId="{26D02F57-2EC1-4494-B8D8-BFBC1443B205}" type="presParOf" srcId="{04370942-F96E-475A-A39A-BCAFEEC6F265}" destId="{EBFC9301-B611-48A8-8667-CD974FE00E7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47341-CFCA-4948-98FB-43290388BB78}">
      <dsp:nvSpPr>
        <dsp:cNvPr id="0" name=""/>
        <dsp:cNvSpPr/>
      </dsp:nvSpPr>
      <dsp:spPr>
        <a:xfrm rot="5400000">
          <a:off x="717093" y="1165808"/>
          <a:ext cx="1023833" cy="1165597"/>
        </a:xfrm>
        <a:prstGeom prst="bentUpArrow">
          <a:avLst>
            <a:gd name="adj1" fmla="val 32840"/>
            <a:gd name="adj2" fmla="val 25000"/>
            <a:gd name="adj3" fmla="val 3578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E02B0A-B871-4784-9C28-5EE8AC27CF24}">
      <dsp:nvSpPr>
        <dsp:cNvPr id="0" name=""/>
        <dsp:cNvSpPr/>
      </dsp:nvSpPr>
      <dsp:spPr>
        <a:xfrm>
          <a:off x="445839" y="30868"/>
          <a:ext cx="1723532" cy="1206416"/>
        </a:xfrm>
        <a:prstGeom prst="roundRect">
          <a:avLst>
            <a:gd name="adj" fmla="val 1667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Phase 0</a:t>
          </a:r>
          <a:endParaRPr lang="en-US" sz="3200" kern="1200" dirty="0">
            <a:latin typeface="Arial" panose="020B0604020202020204" pitchFamily="34" charset="0"/>
            <a:cs typeface="Arial" panose="020B0604020202020204" pitchFamily="34" charset="0"/>
          </a:endParaRPr>
        </a:p>
      </dsp:txBody>
      <dsp:txXfrm>
        <a:off x="504742" y="89771"/>
        <a:ext cx="1605726" cy="1088610"/>
      </dsp:txXfrm>
    </dsp:sp>
    <dsp:sp modelId="{8707675C-0761-427D-AD54-BC3ECB4B5199}">
      <dsp:nvSpPr>
        <dsp:cNvPr id="0" name=""/>
        <dsp:cNvSpPr/>
      </dsp:nvSpPr>
      <dsp:spPr>
        <a:xfrm>
          <a:off x="2220002" y="145928"/>
          <a:ext cx="1726265" cy="97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Status quo</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Drivers: 455</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Company Fleet: 1239</a:t>
          </a:r>
          <a:endParaRPr lang="en-US" sz="1200" kern="1200" dirty="0">
            <a:latin typeface="Arial" panose="020B0604020202020204" pitchFamily="34" charset="0"/>
            <a:cs typeface="Arial" panose="020B0604020202020204" pitchFamily="34" charset="0"/>
          </a:endParaRPr>
        </a:p>
      </dsp:txBody>
      <dsp:txXfrm>
        <a:off x="2220002" y="145928"/>
        <a:ext cx="1726265" cy="975079"/>
      </dsp:txXfrm>
    </dsp:sp>
    <dsp:sp modelId="{4FF413DA-1EF0-4AB1-A9FD-349D0609F09C}">
      <dsp:nvSpPr>
        <dsp:cNvPr id="0" name=""/>
        <dsp:cNvSpPr/>
      </dsp:nvSpPr>
      <dsp:spPr>
        <a:xfrm rot="5400000">
          <a:off x="2259540" y="2521012"/>
          <a:ext cx="1023833" cy="1165597"/>
        </a:xfrm>
        <a:prstGeom prst="bentUpArrow">
          <a:avLst>
            <a:gd name="adj1" fmla="val 32840"/>
            <a:gd name="adj2" fmla="val 25000"/>
            <a:gd name="adj3" fmla="val 35780"/>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B54BC4-D671-4524-95BC-360C6C175E1E}">
      <dsp:nvSpPr>
        <dsp:cNvPr id="0" name=""/>
        <dsp:cNvSpPr/>
      </dsp:nvSpPr>
      <dsp:spPr>
        <a:xfrm>
          <a:off x="1988287" y="1386072"/>
          <a:ext cx="1723532" cy="1206416"/>
        </a:xfrm>
        <a:prstGeom prst="roundRect">
          <a:avLst>
            <a:gd name="adj" fmla="val 16670"/>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Phase 1</a:t>
          </a:r>
          <a:endParaRPr lang="en-US" sz="3200" kern="1200" dirty="0">
            <a:latin typeface="Arial" panose="020B0604020202020204" pitchFamily="34" charset="0"/>
            <a:cs typeface="Arial" panose="020B0604020202020204" pitchFamily="34" charset="0"/>
          </a:endParaRPr>
        </a:p>
      </dsp:txBody>
      <dsp:txXfrm>
        <a:off x="2047190" y="1444975"/>
        <a:ext cx="1605726" cy="1088610"/>
      </dsp:txXfrm>
    </dsp:sp>
    <dsp:sp modelId="{4EF36511-3893-4467-BDFB-77B71A5EC754}">
      <dsp:nvSpPr>
        <dsp:cNvPr id="0" name=""/>
        <dsp:cNvSpPr/>
      </dsp:nvSpPr>
      <dsp:spPr>
        <a:xfrm>
          <a:off x="3784675" y="1501132"/>
          <a:ext cx="2301462" cy="97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Onboarding of Courier drivers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Implement 100% of Courier fleet to Driver Consortium</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dsp:txBody>
      <dsp:txXfrm>
        <a:off x="3784675" y="1501132"/>
        <a:ext cx="2301462" cy="975079"/>
      </dsp:txXfrm>
    </dsp:sp>
    <dsp:sp modelId="{8DECF952-8F79-4B05-BB1B-0471AFC8114C}">
      <dsp:nvSpPr>
        <dsp:cNvPr id="0" name=""/>
        <dsp:cNvSpPr/>
      </dsp:nvSpPr>
      <dsp:spPr>
        <a:xfrm rot="5400000">
          <a:off x="3801988" y="3876216"/>
          <a:ext cx="1023833" cy="1165597"/>
        </a:xfrm>
        <a:prstGeom prst="bentUpArrow">
          <a:avLst>
            <a:gd name="adj1" fmla="val 32840"/>
            <a:gd name="adj2" fmla="val 25000"/>
            <a:gd name="adj3" fmla="val 3578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7BF8CA5-D07B-4677-85EF-2B5194E9FBB8}">
      <dsp:nvSpPr>
        <dsp:cNvPr id="0" name=""/>
        <dsp:cNvSpPr/>
      </dsp:nvSpPr>
      <dsp:spPr>
        <a:xfrm>
          <a:off x="3530734" y="2741277"/>
          <a:ext cx="1723532" cy="1206416"/>
        </a:xfrm>
        <a:prstGeom prst="roundRect">
          <a:avLst>
            <a:gd name="adj" fmla="val 1667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Phase 2 </a:t>
          </a:r>
          <a:endParaRPr lang="en-US" sz="3200" kern="1200" dirty="0">
            <a:latin typeface="Arial" panose="020B0604020202020204" pitchFamily="34" charset="0"/>
            <a:cs typeface="Arial" panose="020B0604020202020204" pitchFamily="34" charset="0"/>
          </a:endParaRPr>
        </a:p>
      </dsp:txBody>
      <dsp:txXfrm>
        <a:off x="3589637" y="2800180"/>
        <a:ext cx="1605726" cy="1088610"/>
      </dsp:txXfrm>
    </dsp:sp>
    <dsp:sp modelId="{D476D856-056A-4042-92BF-058BB2939C92}">
      <dsp:nvSpPr>
        <dsp:cNvPr id="0" name=""/>
        <dsp:cNvSpPr/>
      </dsp:nvSpPr>
      <dsp:spPr>
        <a:xfrm>
          <a:off x="5345292" y="2856336"/>
          <a:ext cx="2544484" cy="97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Initial Ownership of Courier drivers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Onboarding of Regional Line haul drivers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Implement 100% of RLH to Driver Consortium</a:t>
          </a:r>
          <a:endParaRPr lang="en-US" sz="1200" kern="1200" dirty="0">
            <a:latin typeface="Arial" panose="020B0604020202020204" pitchFamily="34" charset="0"/>
            <a:cs typeface="Arial" panose="020B0604020202020204" pitchFamily="34" charset="0"/>
          </a:endParaRPr>
        </a:p>
      </dsp:txBody>
      <dsp:txXfrm>
        <a:off x="5345292" y="2856336"/>
        <a:ext cx="2544484" cy="975079"/>
      </dsp:txXfrm>
    </dsp:sp>
    <dsp:sp modelId="{EEEFA86B-F9CA-4B10-BA60-02C807120A26}">
      <dsp:nvSpPr>
        <dsp:cNvPr id="0" name=""/>
        <dsp:cNvSpPr/>
      </dsp:nvSpPr>
      <dsp:spPr>
        <a:xfrm>
          <a:off x="5073181" y="4096481"/>
          <a:ext cx="1723532" cy="1206416"/>
        </a:xfrm>
        <a:prstGeom prst="roundRect">
          <a:avLst>
            <a:gd name="adj" fmla="val 1667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Phase 3</a:t>
          </a:r>
          <a:endParaRPr lang="en-US" sz="3200" kern="1200" dirty="0">
            <a:latin typeface="Arial" panose="020B0604020202020204" pitchFamily="34" charset="0"/>
            <a:cs typeface="Arial" panose="020B0604020202020204" pitchFamily="34" charset="0"/>
          </a:endParaRPr>
        </a:p>
      </dsp:txBody>
      <dsp:txXfrm>
        <a:off x="5132084" y="4155384"/>
        <a:ext cx="1605726" cy="1088610"/>
      </dsp:txXfrm>
    </dsp:sp>
    <dsp:sp modelId="{EBFC9301-B611-48A8-8667-CD974FE00E75}">
      <dsp:nvSpPr>
        <dsp:cNvPr id="0" name=""/>
        <dsp:cNvSpPr/>
      </dsp:nvSpPr>
      <dsp:spPr>
        <a:xfrm>
          <a:off x="6826642" y="4237419"/>
          <a:ext cx="2078922" cy="97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Multiple Ownership</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Onboarding of local co-loading drivers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Implement 50% of local routes to Driver Consortium</a:t>
          </a:r>
          <a:endParaRPr lang="en-US" sz="1200" kern="1200" dirty="0">
            <a:latin typeface="Arial" panose="020B0604020202020204" pitchFamily="34" charset="0"/>
            <a:cs typeface="Arial" panose="020B0604020202020204" pitchFamily="34" charset="0"/>
          </a:endParaRPr>
        </a:p>
      </dsp:txBody>
      <dsp:txXfrm>
        <a:off x="6826642" y="4237419"/>
        <a:ext cx="2078922" cy="9750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DB910C5-A1FC-40C4-9E35-47FE205EA6B8}" type="datetimeFigureOut">
              <a:rPr lang="en-ZA" smtClean="0"/>
              <a:t>2020/10/11</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04CA44-E507-417D-91DC-FB9E67F91004}" type="slidenum">
              <a:rPr lang="en-ZA" smtClean="0"/>
              <a:t>‹#›</a:t>
            </a:fld>
            <a:endParaRPr lang="en-ZA"/>
          </a:p>
        </p:txBody>
      </p:sp>
    </p:spTree>
    <p:extLst>
      <p:ext uri="{BB962C8B-B14F-4D97-AF65-F5344CB8AC3E}">
        <p14:creationId xmlns:p14="http://schemas.microsoft.com/office/powerpoint/2010/main" val="38132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50E1B1-12FE-4CD2-BE47-2826D576F541}" type="datetimeFigureOut">
              <a:rPr lang="en-ZA" smtClean="0"/>
              <a:t>2020/10/11</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0887DD-6232-4C71-AF97-2F4142046207}" type="slidenum">
              <a:rPr lang="en-ZA" smtClean="0"/>
              <a:t>‹#›</a:t>
            </a:fld>
            <a:endParaRPr lang="en-ZA"/>
          </a:p>
        </p:txBody>
      </p:sp>
    </p:spTree>
    <p:extLst>
      <p:ext uri="{BB962C8B-B14F-4D97-AF65-F5344CB8AC3E}">
        <p14:creationId xmlns:p14="http://schemas.microsoft.com/office/powerpoint/2010/main" val="146092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0887DD-6232-4C71-AF97-2F4142046207}" type="slidenum">
              <a:rPr lang="en-ZA" smtClean="0"/>
              <a:t>1</a:t>
            </a:fld>
            <a:endParaRPr lang="en-ZA"/>
          </a:p>
        </p:txBody>
      </p:sp>
    </p:spTree>
    <p:extLst>
      <p:ext uri="{BB962C8B-B14F-4D97-AF65-F5344CB8AC3E}">
        <p14:creationId xmlns:p14="http://schemas.microsoft.com/office/powerpoint/2010/main" val="1920951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6BD79F-0D9D-418A-890F-736346C0FFCE}"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DE0B4541-BF44-41FE-A2D2-FE04958D826E}"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8117305" cy="1371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41832"/>
          </a:xfrm>
          <a:prstGeom prst="rect">
            <a:avLst/>
          </a:prstGeom>
        </p:spPr>
      </p:pic>
    </p:spTree>
    <p:extLst>
      <p:ext uri="{BB962C8B-B14F-4D97-AF65-F5344CB8AC3E}">
        <p14:creationId xmlns:p14="http://schemas.microsoft.com/office/powerpoint/2010/main" val="17409535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7D098-479B-4196-929F-95C97CCE384A}" type="datetime1">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1ECC4-154C-CE43-883C-952D3004BFC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831306"/>
            <a:ext cx="6840747" cy="1026694"/>
          </a:xfrm>
          <a:prstGeom prst="rect">
            <a:avLst/>
          </a:prstGeom>
        </p:spPr>
      </p:pic>
      <p:pic>
        <p:nvPicPr>
          <p:cNvPr id="13" name="Picture 12">
            <a:extLst>
              <a:ext uri="{FF2B5EF4-FFF2-40B4-BE49-F238E27FC236}">
                <a16:creationId xmlns:a16="http://schemas.microsoft.com/office/drawing/2014/main" id="{8E3EADFC-3BBD-9441-A7FF-398D523B1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784" y="151798"/>
            <a:ext cx="3527785" cy="2875589"/>
          </a:xfrm>
          <a:prstGeom prst="rect">
            <a:avLst/>
          </a:prstGeom>
        </p:spPr>
      </p:pic>
      <p:sp>
        <p:nvSpPr>
          <p:cNvPr id="14" name="TextBox 13">
            <a:extLst>
              <a:ext uri="{FF2B5EF4-FFF2-40B4-BE49-F238E27FC236}">
                <a16:creationId xmlns:a16="http://schemas.microsoft.com/office/drawing/2014/main" id="{22BB0546-F411-024F-9057-30F3C428F5E1}"/>
              </a:ext>
            </a:extLst>
          </p:cNvPr>
          <p:cNvSpPr txBox="1"/>
          <p:nvPr userDrawn="1"/>
        </p:nvSpPr>
        <p:spPr>
          <a:xfrm>
            <a:off x="156210" y="92054"/>
            <a:ext cx="6225989" cy="523220"/>
          </a:xfrm>
          <a:prstGeom prst="rect">
            <a:avLst/>
          </a:prstGeom>
          <a:noFill/>
        </p:spPr>
        <p:txBody>
          <a:bodyPr wrap="square" rtlCol="0">
            <a:spAutoFit/>
          </a:bodyPr>
          <a:lstStyle/>
          <a:p>
            <a:r>
              <a:rPr lang="en-ZA" sz="2800" b="1" dirty="0">
                <a:solidFill>
                  <a:srgbClr val="C00000"/>
                </a:solidFill>
              </a:rPr>
              <a:t>CONTENTS</a:t>
            </a:r>
          </a:p>
        </p:txBody>
      </p:sp>
      <p:cxnSp>
        <p:nvCxnSpPr>
          <p:cNvPr id="16" name="Straight Connector 15"/>
          <p:cNvCxnSpPr/>
          <p:nvPr userDrawn="1"/>
        </p:nvCxnSpPr>
        <p:spPr>
          <a:xfrm>
            <a:off x="0" y="599834"/>
            <a:ext cx="5688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35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B03E1-227D-47C9-A215-B1FA4F91CBC8}" type="datetime1">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1ECC4-154C-CE43-883C-952D3004BFC2}"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0155"/>
            <a:ext cx="4475747" cy="577516"/>
          </a:xfrm>
          <a:prstGeom prst="rect">
            <a:avLst/>
          </a:prstGeom>
        </p:spPr>
      </p:pic>
      <p:cxnSp>
        <p:nvCxnSpPr>
          <p:cNvPr id="8" name="Straight Connector 7"/>
          <p:cNvCxnSpPr/>
          <p:nvPr userDrawn="1"/>
        </p:nvCxnSpPr>
        <p:spPr>
          <a:xfrm>
            <a:off x="0" y="583792"/>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48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4264D-2177-4F8B-89B9-C45C5F0985CC}"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ECC4-154C-CE43-883C-952D3004BFC2}" type="slidenum">
              <a:rPr lang="en-US" smtClean="0"/>
              <a:t>‹#›</a:t>
            </a:fld>
            <a:endParaRPr lang="en-US"/>
          </a:p>
        </p:txBody>
      </p:sp>
    </p:spTree>
    <p:extLst>
      <p:ext uri="{BB962C8B-B14F-4D97-AF65-F5344CB8AC3E}">
        <p14:creationId xmlns:p14="http://schemas.microsoft.com/office/powerpoint/2010/main" val="4266114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05491-60A1-4D61-B253-80887C88BACB}" type="datetime1">
              <a:rPr lang="en-US" smtClean="0"/>
              <a:t>10/11/2020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1ECC4-154C-CE43-883C-952D3004BFC2}" type="slidenum">
              <a:rPr lang="en-US" smtClean="0"/>
              <a:t>‹#›</a:t>
            </a:fld>
            <a:endParaRPr lang="en-US"/>
          </a:p>
        </p:txBody>
      </p:sp>
    </p:spTree>
    <p:extLst>
      <p:ext uri="{BB962C8B-B14F-4D97-AF65-F5344CB8AC3E}">
        <p14:creationId xmlns:p14="http://schemas.microsoft.com/office/powerpoint/2010/main" val="275804141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C501AB1-87DE-FF41-AE71-9C89D763362E}"/>
              </a:ext>
            </a:extLst>
          </p:cNvPr>
          <p:cNvSpPr txBox="1">
            <a:spLocks noChangeArrowheads="1"/>
          </p:cNvSpPr>
          <p:nvPr/>
        </p:nvSpPr>
        <p:spPr bwMode="auto">
          <a:xfrm>
            <a:off x="433137" y="1977902"/>
            <a:ext cx="8197515" cy="1985159"/>
          </a:xfrm>
          <a:prstGeom prst="rect">
            <a:avLst/>
          </a:prstGeom>
          <a:solidFill>
            <a:srgbClr val="FFFFFF"/>
          </a:solidFill>
          <a:ln w="19050">
            <a:noFill/>
            <a:miter lim="800000"/>
            <a:headEnd/>
            <a:tailEnd/>
          </a:ln>
        </p:spPr>
        <p:txBody>
          <a:bodyPr rot="0" vert="horz" wrap="square" lIns="91440" tIns="45720" rIns="91440" bIns="45720" anchor="ctr" anchorCtr="0">
            <a:spAutoFit/>
          </a:bodyPr>
          <a:lstStyle/>
          <a:p>
            <a:pPr algn="ctr">
              <a:spcBef>
                <a:spcPts val="1200"/>
              </a:spcBef>
            </a:pPr>
            <a:r>
              <a:rPr lang="en-ZA" sz="4000" dirty="0">
                <a:solidFill>
                  <a:srgbClr val="C00000"/>
                </a:solidFill>
                <a:latin typeface="Arial" panose="020B0604020202020204" pitchFamily="34" charset="0"/>
                <a:ea typeface="Calibri" panose="020F0502020204030204" pitchFamily="34" charset="0"/>
                <a:cs typeface="Times New Roman" panose="02020603050405020304" pitchFamily="18" charset="0"/>
              </a:rPr>
              <a:t>SA POST OFFICE</a:t>
            </a:r>
          </a:p>
          <a:p>
            <a:pPr algn="ctr">
              <a:spcBef>
                <a:spcPts val="600"/>
              </a:spcBef>
            </a:pPr>
            <a:r>
              <a:rPr lang="en-ZA" sz="2800" dirty="0" smtClean="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rPr>
              <a:t>Turnaround Plan and SASSA Cash Payments</a:t>
            </a:r>
          </a:p>
          <a:p>
            <a:pPr algn="ctr">
              <a:spcBef>
                <a:spcPts val="600"/>
              </a:spcBef>
            </a:pPr>
            <a:r>
              <a:rPr lang="en-ZA" sz="2000" dirty="0" smtClean="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rPr>
              <a:t>Parliament Portfolio Committee on Communications</a:t>
            </a:r>
            <a:endParaRPr lang="en-ZA" sz="2000"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pPr>
            <a:r>
              <a:rPr lang="en-ZA" dirty="0" smtClean="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rPr>
              <a:t>13 October 2020</a:t>
            </a:r>
            <a:endParaRPr lang="en-ZA"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4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10</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1.6 SAPO </a:t>
            </a:r>
            <a:r>
              <a:rPr lang="en-ZA" sz="2600" b="1" dirty="0">
                <a:solidFill>
                  <a:srgbClr val="C00000"/>
                </a:solidFill>
              </a:rPr>
              <a:t>must create greater value</a:t>
            </a:r>
          </a:p>
        </p:txBody>
      </p:sp>
      <p:pic>
        <p:nvPicPr>
          <p:cNvPr id="5" name="Picture 4"/>
          <p:cNvPicPr/>
          <p:nvPr/>
        </p:nvPicPr>
        <p:blipFill>
          <a:blip r:embed="rId2"/>
          <a:stretch>
            <a:fillRect/>
          </a:stretch>
        </p:blipFill>
        <p:spPr>
          <a:xfrm>
            <a:off x="911975" y="823830"/>
            <a:ext cx="7289442" cy="4146998"/>
          </a:xfrm>
          <a:prstGeom prst="rect">
            <a:avLst/>
          </a:prstGeom>
        </p:spPr>
      </p:pic>
      <p:sp>
        <p:nvSpPr>
          <p:cNvPr id="6" name="TextBox 5"/>
          <p:cNvSpPr txBox="1"/>
          <p:nvPr/>
        </p:nvSpPr>
        <p:spPr>
          <a:xfrm>
            <a:off x="485776" y="5327123"/>
            <a:ext cx="8329612" cy="530747"/>
          </a:xfrm>
          <a:prstGeom prst="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wrap="square" rtlCol="0">
            <a:noAutofit/>
          </a:bodyPr>
          <a:lstStyle/>
          <a:p>
            <a:pPr algn="ctr">
              <a:lnSpc>
                <a:spcPct val="150000"/>
              </a:lnSpc>
            </a:pPr>
            <a:r>
              <a:rPr lang="en-ZA" dirty="0" smtClean="0">
                <a:solidFill>
                  <a:schemeClr val="bg1"/>
                </a:solidFill>
                <a:latin typeface="Arial" panose="020B0604020202020204" pitchFamily="34" charset="0"/>
                <a:cs typeface="Arial" panose="020B0604020202020204" pitchFamily="34" charset="0"/>
              </a:rPr>
              <a:t>The prioritised initiatives will transition SAPO from distress to stability for growth</a:t>
            </a:r>
          </a:p>
        </p:txBody>
      </p:sp>
    </p:spTree>
    <p:extLst>
      <p:ext uri="{BB962C8B-B14F-4D97-AF65-F5344CB8AC3E}">
        <p14:creationId xmlns:p14="http://schemas.microsoft.com/office/powerpoint/2010/main" val="277073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11</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1.7 STP </a:t>
            </a:r>
            <a:r>
              <a:rPr lang="en-ZA" sz="2600" b="1" dirty="0">
                <a:solidFill>
                  <a:srgbClr val="C00000"/>
                </a:solidFill>
              </a:rPr>
              <a:t>Financial Projection FY20/21</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2863" y="867915"/>
            <a:ext cx="8178085" cy="4430332"/>
          </a:xfrm>
          <a:prstGeom prst="rect">
            <a:avLst/>
          </a:prstGeom>
          <a:noFill/>
        </p:spPr>
      </p:pic>
      <p:sp>
        <p:nvSpPr>
          <p:cNvPr id="6" name="TextBox 5"/>
          <p:cNvSpPr txBox="1"/>
          <p:nvPr/>
        </p:nvSpPr>
        <p:spPr>
          <a:xfrm>
            <a:off x="551467" y="5449626"/>
            <a:ext cx="8140876" cy="523220"/>
          </a:xfrm>
          <a:prstGeom prst="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R650m benefit value from Turnaround initiatives for this FY  to 31 March 2021</a:t>
            </a:r>
          </a:p>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Reduction in net loss position to R312m projected to 31 August 2021</a:t>
            </a:r>
          </a:p>
        </p:txBody>
      </p:sp>
    </p:spTree>
    <p:extLst>
      <p:ext uri="{BB962C8B-B14F-4D97-AF65-F5344CB8AC3E}">
        <p14:creationId xmlns:p14="http://schemas.microsoft.com/office/powerpoint/2010/main" val="128420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12</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1.8 Baseline Revenue Recovery </a:t>
            </a:r>
            <a:endParaRPr lang="en-ZA" sz="2600" b="1" dirty="0">
              <a:solidFill>
                <a:srgbClr val="C00000"/>
              </a:solidFill>
            </a:endParaRPr>
          </a:p>
        </p:txBody>
      </p:sp>
      <p:sp>
        <p:nvSpPr>
          <p:cNvPr id="6" name="TextBox 5"/>
          <p:cNvSpPr txBox="1"/>
          <p:nvPr/>
        </p:nvSpPr>
        <p:spPr>
          <a:xfrm>
            <a:off x="426366" y="1419041"/>
            <a:ext cx="8369476" cy="3416320"/>
          </a:xfrm>
          <a:prstGeom prst="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
            </a:pPr>
            <a:r>
              <a:rPr lang="en-ZA" b="1" dirty="0" smtClean="0">
                <a:solidFill>
                  <a:schemeClr val="bg1"/>
                </a:solidFill>
                <a:latin typeface="Arial" panose="020B0604020202020204" pitchFamily="34" charset="0"/>
                <a:cs typeface="Arial" panose="020B0604020202020204" pitchFamily="34" charset="0"/>
              </a:rPr>
              <a:t>Total Baseline revenues of R3.36bn </a:t>
            </a:r>
            <a:r>
              <a:rPr lang="en-ZA" dirty="0" smtClean="0">
                <a:solidFill>
                  <a:schemeClr val="bg1"/>
                </a:solidFill>
                <a:latin typeface="Arial" panose="020B0604020202020204" pitchFamily="34" charset="0"/>
                <a:cs typeface="Arial" panose="020B0604020202020204" pitchFamily="34" charset="0"/>
              </a:rPr>
              <a:t>forecasted for </a:t>
            </a:r>
            <a:r>
              <a:rPr lang="en-ZA" dirty="0">
                <a:solidFill>
                  <a:schemeClr val="bg1"/>
                </a:solidFill>
                <a:latin typeface="Arial" panose="020B0604020202020204" pitchFamily="34" charset="0"/>
                <a:cs typeface="Arial" panose="020B0604020202020204" pitchFamily="34" charset="0"/>
              </a:rPr>
              <a:t>this year </a:t>
            </a:r>
            <a:r>
              <a:rPr lang="en-ZA" dirty="0" smtClean="0">
                <a:solidFill>
                  <a:schemeClr val="bg1"/>
                </a:solidFill>
                <a:latin typeface="Arial" panose="020B0604020202020204" pitchFamily="34" charset="0"/>
                <a:cs typeface="Arial" panose="020B0604020202020204" pitchFamily="34" charset="0"/>
              </a:rPr>
              <a:t>to March </a:t>
            </a:r>
            <a:r>
              <a:rPr lang="en-ZA" dirty="0">
                <a:solidFill>
                  <a:schemeClr val="bg1"/>
                </a:solidFill>
                <a:latin typeface="Arial" panose="020B0604020202020204" pitchFamily="34" charset="0"/>
                <a:cs typeface="Arial" panose="020B0604020202020204" pitchFamily="34" charset="0"/>
              </a:rPr>
              <a:t>2021</a:t>
            </a:r>
            <a:endParaRPr lang="en-ZA" dirty="0" smtClean="0">
              <a:solidFill>
                <a:schemeClr val="bg1"/>
              </a:solidFill>
              <a:latin typeface="Arial" panose="020B0604020202020204" pitchFamily="34" charset="0"/>
              <a:cs typeface="Arial" panose="020B0604020202020204" pitchFamily="34" charset="0"/>
            </a:endParaRPr>
          </a:p>
          <a:p>
            <a:pPr marL="742950" lvl="1" indent="-285750">
              <a:lnSpc>
                <a:spcPct val="150000"/>
              </a:lnSpc>
              <a:buFont typeface="Wingdings" panose="05000000000000000000" pitchFamily="2" charset="2"/>
              <a:buChar char="§"/>
            </a:pPr>
            <a:r>
              <a:rPr lang="en-ZA" dirty="0" smtClean="0">
                <a:solidFill>
                  <a:schemeClr val="bg1"/>
                </a:solidFill>
                <a:latin typeface="Arial" panose="020B0604020202020204" pitchFamily="34" charset="0"/>
                <a:cs typeface="Arial" panose="020B0604020202020204" pitchFamily="34" charset="0"/>
              </a:rPr>
              <a:t>Baseline revenues projected at R3.194bn</a:t>
            </a:r>
          </a:p>
          <a:p>
            <a:pPr marL="742950" lvl="1" indent="-285750">
              <a:lnSpc>
                <a:spcPct val="150000"/>
              </a:lnSpc>
              <a:buFont typeface="Wingdings" panose="05000000000000000000" pitchFamily="2" charset="2"/>
              <a:buChar char="§"/>
            </a:pPr>
            <a:r>
              <a:rPr lang="en-ZA" dirty="0" smtClean="0">
                <a:solidFill>
                  <a:schemeClr val="bg1"/>
                </a:solidFill>
                <a:latin typeface="Arial" panose="020B0604020202020204" pitchFamily="34" charset="0"/>
                <a:cs typeface="Arial" panose="020B0604020202020204" pitchFamily="34" charset="0"/>
              </a:rPr>
              <a:t>Revenue recovery of R170m </a:t>
            </a:r>
          </a:p>
          <a:p>
            <a:pPr marL="1200150" lvl="2" indent="-285750">
              <a:lnSpc>
                <a:spcPct val="150000"/>
              </a:lnSpc>
              <a:buFont typeface="Wingdings" panose="05000000000000000000" pitchFamily="2" charset="2"/>
              <a:buChar char="§"/>
            </a:pPr>
            <a:r>
              <a:rPr lang="en-ZA" dirty="0" smtClean="0">
                <a:solidFill>
                  <a:schemeClr val="bg1"/>
                </a:solidFill>
                <a:latin typeface="Arial" panose="020B0604020202020204" pitchFamily="34" charset="0"/>
                <a:cs typeface="Arial" panose="020B0604020202020204" pitchFamily="34" charset="0"/>
              </a:rPr>
              <a:t>Motor Vehicle Licence – R30m</a:t>
            </a:r>
          </a:p>
          <a:p>
            <a:pPr marL="1200150" lvl="2" indent="-285750">
              <a:lnSpc>
                <a:spcPct val="150000"/>
              </a:lnSpc>
              <a:buFont typeface="Wingdings" panose="05000000000000000000" pitchFamily="2" charset="2"/>
              <a:buChar char="§"/>
            </a:pPr>
            <a:r>
              <a:rPr lang="en-ZA" dirty="0" smtClean="0">
                <a:solidFill>
                  <a:schemeClr val="bg1"/>
                </a:solidFill>
                <a:latin typeface="Arial" panose="020B0604020202020204" pitchFamily="34" charset="0"/>
                <a:cs typeface="Arial" panose="020B0604020202020204" pitchFamily="34" charset="0"/>
              </a:rPr>
              <a:t>RTIA – R50m</a:t>
            </a:r>
          </a:p>
          <a:p>
            <a:pPr marL="1200150" lvl="2" indent="-285750">
              <a:lnSpc>
                <a:spcPct val="150000"/>
              </a:lnSpc>
              <a:buFont typeface="Wingdings" panose="05000000000000000000" pitchFamily="2" charset="2"/>
              <a:buChar char="§"/>
            </a:pPr>
            <a:r>
              <a:rPr lang="en-ZA" dirty="0">
                <a:solidFill>
                  <a:schemeClr val="bg1"/>
                </a:solidFill>
                <a:latin typeface="Arial" panose="020B0604020202020204" pitchFamily="34" charset="0"/>
                <a:cs typeface="Arial" panose="020B0604020202020204" pitchFamily="34" charset="0"/>
              </a:rPr>
              <a:t>Text book </a:t>
            </a:r>
            <a:r>
              <a:rPr lang="en-ZA" dirty="0" smtClean="0">
                <a:solidFill>
                  <a:schemeClr val="bg1"/>
                </a:solidFill>
                <a:latin typeface="Arial" panose="020B0604020202020204" pitchFamily="34" charset="0"/>
                <a:cs typeface="Arial" panose="020B0604020202020204" pitchFamily="34" charset="0"/>
              </a:rPr>
              <a:t>distribution – R20m</a:t>
            </a:r>
          </a:p>
          <a:p>
            <a:pPr marL="1200150" lvl="2" indent="-285750">
              <a:lnSpc>
                <a:spcPct val="150000"/>
              </a:lnSpc>
              <a:buFont typeface="Wingdings" panose="05000000000000000000" pitchFamily="2" charset="2"/>
              <a:buChar char="§"/>
            </a:pPr>
            <a:r>
              <a:rPr lang="en-ZA" dirty="0" err="1" smtClean="0">
                <a:solidFill>
                  <a:schemeClr val="bg1"/>
                </a:solidFill>
                <a:latin typeface="Arial" panose="020B0604020202020204" pitchFamily="34" charset="0"/>
                <a:cs typeface="Arial" panose="020B0604020202020204" pitchFamily="34" charset="0"/>
              </a:rPr>
              <a:t>Bulkmail</a:t>
            </a:r>
            <a:r>
              <a:rPr lang="en-ZA" dirty="0" smtClean="0">
                <a:solidFill>
                  <a:schemeClr val="bg1"/>
                </a:solidFill>
                <a:latin typeface="Arial" panose="020B0604020202020204" pitchFamily="34" charset="0"/>
                <a:cs typeface="Arial" panose="020B0604020202020204" pitchFamily="34" charset="0"/>
              </a:rPr>
              <a:t> – R50m</a:t>
            </a:r>
          </a:p>
          <a:p>
            <a:pPr marL="1200150" lvl="2" indent="-285750">
              <a:lnSpc>
                <a:spcPct val="150000"/>
              </a:lnSpc>
              <a:buFont typeface="Wingdings" panose="05000000000000000000" pitchFamily="2" charset="2"/>
              <a:buChar char="§"/>
            </a:pPr>
            <a:r>
              <a:rPr lang="en-ZA" dirty="0">
                <a:solidFill>
                  <a:schemeClr val="bg1"/>
                </a:solidFill>
                <a:latin typeface="Arial" panose="020B0604020202020204" pitchFamily="34" charset="0"/>
                <a:cs typeface="Arial" panose="020B0604020202020204" pitchFamily="34" charset="0"/>
              </a:rPr>
              <a:t>Government Tenders </a:t>
            </a:r>
            <a:r>
              <a:rPr lang="en-ZA" dirty="0" smtClean="0">
                <a:solidFill>
                  <a:schemeClr val="bg1"/>
                </a:solidFill>
                <a:latin typeface="Arial" panose="020B0604020202020204" pitchFamily="34" charset="0"/>
                <a:cs typeface="Arial" panose="020B0604020202020204" pitchFamily="34" charset="0"/>
              </a:rPr>
              <a:t>(National </a:t>
            </a:r>
            <a:r>
              <a:rPr lang="en-ZA" dirty="0">
                <a:solidFill>
                  <a:schemeClr val="bg1"/>
                </a:solidFill>
                <a:latin typeface="Arial" panose="020B0604020202020204" pitchFamily="34" charset="0"/>
                <a:cs typeface="Arial" panose="020B0604020202020204" pitchFamily="34" charset="0"/>
              </a:rPr>
              <a:t>&amp; Provincial)– </a:t>
            </a:r>
            <a:r>
              <a:rPr lang="en-ZA" dirty="0" smtClean="0">
                <a:solidFill>
                  <a:schemeClr val="bg1"/>
                </a:solidFill>
                <a:latin typeface="Arial" panose="020B0604020202020204" pitchFamily="34" charset="0"/>
                <a:cs typeface="Arial" panose="020B0604020202020204" pitchFamily="34" charset="0"/>
              </a:rPr>
              <a:t>R20m</a:t>
            </a:r>
          </a:p>
        </p:txBody>
      </p:sp>
    </p:spTree>
    <p:extLst>
      <p:ext uri="{BB962C8B-B14F-4D97-AF65-F5344CB8AC3E}">
        <p14:creationId xmlns:p14="http://schemas.microsoft.com/office/powerpoint/2010/main" val="17713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13</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1.9 Revenue Growth - Partnerships </a:t>
            </a:r>
            <a:endParaRPr lang="en-ZA" sz="2600" b="1" dirty="0">
              <a:solidFill>
                <a:srgbClr val="C00000"/>
              </a:solidFill>
            </a:endParaRPr>
          </a:p>
        </p:txBody>
      </p:sp>
      <p:sp>
        <p:nvSpPr>
          <p:cNvPr id="6" name="TextBox 5"/>
          <p:cNvSpPr txBox="1"/>
          <p:nvPr/>
        </p:nvSpPr>
        <p:spPr>
          <a:xfrm>
            <a:off x="426366" y="841525"/>
            <a:ext cx="8369476" cy="4939814"/>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lgn="just">
              <a:lnSpc>
                <a:spcPct val="150000"/>
              </a:lnSpc>
              <a:spcAft>
                <a:spcPts val="600"/>
              </a:spcAft>
              <a:buFont typeface="Wingdings" panose="05000000000000000000" pitchFamily="2" charset="2"/>
              <a:buChar char="§"/>
            </a:pPr>
            <a:r>
              <a:rPr lang="en-ZA" sz="2000" dirty="0">
                <a:solidFill>
                  <a:schemeClr val="tx1"/>
                </a:solidFill>
                <a:latin typeface="Arial" panose="020B0604020202020204" pitchFamily="34" charset="0"/>
                <a:cs typeface="Arial" panose="020B0604020202020204" pitchFamily="34" charset="0"/>
              </a:rPr>
              <a:t>SAPO has embarked on revenue share partnerships which do not require the organisation to outlay upfront investment or funding. </a:t>
            </a:r>
            <a:endParaRPr lang="en-ZA" sz="2000" dirty="0" smtClean="0">
              <a:solidFill>
                <a:schemeClr val="tx1"/>
              </a:solidFill>
              <a:latin typeface="Arial" panose="020B0604020202020204" pitchFamily="34" charset="0"/>
              <a:cs typeface="Arial" panose="020B0604020202020204" pitchFamily="34" charset="0"/>
            </a:endParaRPr>
          </a:p>
          <a:p>
            <a:pPr marL="285750" indent="-285750" algn="just">
              <a:lnSpc>
                <a:spcPct val="150000"/>
              </a:lnSpc>
              <a:spcAft>
                <a:spcPts val="600"/>
              </a:spcAft>
              <a:buFont typeface="Wingdings" panose="05000000000000000000" pitchFamily="2" charset="2"/>
              <a:buChar char="§"/>
            </a:pPr>
            <a:r>
              <a:rPr lang="en-ZA" sz="2000" dirty="0" smtClean="0">
                <a:solidFill>
                  <a:schemeClr val="tx1"/>
                </a:solidFill>
                <a:latin typeface="Arial" panose="020B0604020202020204" pitchFamily="34" charset="0"/>
                <a:cs typeface="Arial" panose="020B0604020202020204" pitchFamily="34" charset="0"/>
              </a:rPr>
              <a:t>Engagements </a:t>
            </a:r>
            <a:r>
              <a:rPr lang="en-ZA" sz="2000" dirty="0">
                <a:solidFill>
                  <a:schemeClr val="tx1"/>
                </a:solidFill>
                <a:latin typeface="Arial" panose="020B0604020202020204" pitchFamily="34" charset="0"/>
                <a:cs typeface="Arial" panose="020B0604020202020204" pitchFamily="34" charset="0"/>
              </a:rPr>
              <a:t>with potential investors, those who have submitted solutions, are undergoing </a:t>
            </a:r>
            <a:r>
              <a:rPr lang="en-ZA" sz="2000" dirty="0" smtClean="0">
                <a:solidFill>
                  <a:schemeClr val="tx1"/>
                </a:solidFill>
                <a:latin typeface="Arial" panose="020B0604020202020204" pitchFamily="34" charset="0"/>
                <a:cs typeface="Arial" panose="020B0604020202020204" pitchFamily="34" charset="0"/>
              </a:rPr>
              <a:t>feasibility assessments </a:t>
            </a:r>
            <a:r>
              <a:rPr lang="en-ZA" sz="2000" dirty="0">
                <a:solidFill>
                  <a:schemeClr val="tx1"/>
                </a:solidFill>
                <a:latin typeface="Arial" panose="020B0604020202020204" pitchFamily="34" charset="0"/>
                <a:cs typeface="Arial" panose="020B0604020202020204" pitchFamily="34" charset="0"/>
              </a:rPr>
              <a:t>(proof of </a:t>
            </a:r>
            <a:r>
              <a:rPr lang="en-ZA" sz="2000" dirty="0" smtClean="0">
                <a:solidFill>
                  <a:schemeClr val="tx1"/>
                </a:solidFill>
                <a:latin typeface="Arial" panose="020B0604020202020204" pitchFamily="34" charset="0"/>
                <a:cs typeface="Arial" panose="020B0604020202020204" pitchFamily="34" charset="0"/>
              </a:rPr>
              <a:t>concept). </a:t>
            </a:r>
          </a:p>
          <a:p>
            <a:pPr marL="285750" indent="-285750" algn="just">
              <a:lnSpc>
                <a:spcPct val="150000"/>
              </a:lnSpc>
              <a:spcAft>
                <a:spcPts val="600"/>
              </a:spcAft>
              <a:buFont typeface="Wingdings" panose="05000000000000000000" pitchFamily="2" charset="2"/>
              <a:buChar char="§"/>
            </a:pPr>
            <a:r>
              <a:rPr lang="en-ZA" sz="2000" dirty="0" smtClean="0">
                <a:solidFill>
                  <a:schemeClr val="tx1"/>
                </a:solidFill>
                <a:latin typeface="Arial" panose="020B0604020202020204" pitchFamily="34" charset="0"/>
                <a:cs typeface="Arial" panose="020B0604020202020204" pitchFamily="34" charset="0"/>
              </a:rPr>
              <a:t>It </a:t>
            </a:r>
            <a:r>
              <a:rPr lang="en-ZA" sz="2000" dirty="0">
                <a:solidFill>
                  <a:schemeClr val="tx1"/>
                </a:solidFill>
                <a:latin typeface="Arial" panose="020B0604020202020204" pitchFamily="34" charset="0"/>
                <a:cs typeface="Arial" panose="020B0604020202020204" pitchFamily="34" charset="0"/>
              </a:rPr>
              <a:t>is anticipated that these strategic partnership engagements will strengthen and diversify revenue lines, stabilise the business and drive modernisation of the organisation. </a:t>
            </a:r>
            <a:endParaRPr lang="en-ZA" sz="2000" dirty="0" smtClean="0">
              <a:solidFill>
                <a:schemeClr val="tx1"/>
              </a:solidFill>
              <a:latin typeface="Arial" panose="020B0604020202020204" pitchFamily="34" charset="0"/>
              <a:cs typeface="Arial" panose="020B0604020202020204" pitchFamily="34" charset="0"/>
            </a:endParaRPr>
          </a:p>
          <a:p>
            <a:pPr marL="285750" indent="-285750" algn="just">
              <a:lnSpc>
                <a:spcPct val="150000"/>
              </a:lnSpc>
              <a:spcAft>
                <a:spcPts val="600"/>
              </a:spcAft>
              <a:buFont typeface="Wingdings" panose="05000000000000000000" pitchFamily="2" charset="2"/>
              <a:buChar char="§"/>
            </a:pPr>
            <a:r>
              <a:rPr lang="en-ZA" sz="2000" dirty="0" smtClean="0">
                <a:solidFill>
                  <a:schemeClr val="tx1"/>
                </a:solidFill>
                <a:latin typeface="Arial" panose="020B0604020202020204" pitchFamily="34" charset="0"/>
                <a:cs typeface="Arial" panose="020B0604020202020204" pitchFamily="34" charset="0"/>
              </a:rPr>
              <a:t>In </a:t>
            </a:r>
            <a:r>
              <a:rPr lang="en-ZA" sz="2000" dirty="0">
                <a:solidFill>
                  <a:schemeClr val="tx1"/>
                </a:solidFill>
                <a:latin typeface="Arial" panose="020B0604020202020204" pitchFamily="34" charset="0"/>
                <a:cs typeface="Arial" panose="020B0604020202020204" pitchFamily="34" charset="0"/>
              </a:rPr>
              <a:t>addition, funders are viewed as key partners to bridging finance and /or project financing and will implemented within the prescribed legislative framework. </a:t>
            </a:r>
            <a:endParaRPr lang="en-ZA" sz="2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3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14</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1.10 Revenue Growth</a:t>
            </a:r>
            <a:endParaRPr lang="en-ZA" sz="2600" b="1" dirty="0">
              <a:solidFill>
                <a:srgbClr val="C00000"/>
              </a:solidFill>
            </a:endParaRPr>
          </a:p>
        </p:txBody>
      </p:sp>
      <p:sp>
        <p:nvSpPr>
          <p:cNvPr id="6" name="TextBox 5"/>
          <p:cNvSpPr txBox="1"/>
          <p:nvPr/>
        </p:nvSpPr>
        <p:spPr>
          <a:xfrm>
            <a:off x="242126" y="708555"/>
            <a:ext cx="8726664" cy="307777"/>
          </a:xfrm>
          <a:prstGeom prst="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ZA" sz="1400" dirty="0" smtClean="0">
                <a:solidFill>
                  <a:schemeClr val="bg1"/>
                </a:solidFill>
                <a:latin typeface="Arial" panose="020B0604020202020204" pitchFamily="34" charset="0"/>
                <a:cs typeface="Arial" panose="020B0604020202020204" pitchFamily="34" charset="0"/>
              </a:rPr>
              <a:t>Revenue growth of R351m from potential revenue share partnerships – currently in proof of concept phase</a:t>
            </a:r>
          </a:p>
        </p:txBody>
      </p:sp>
      <p:graphicFrame>
        <p:nvGraphicFramePr>
          <p:cNvPr id="4" name="Table 3"/>
          <p:cNvGraphicFramePr>
            <a:graphicFrameLocks noGrp="1"/>
          </p:cNvGraphicFramePr>
          <p:nvPr>
            <p:extLst>
              <p:ext uri="{D42A27DB-BD31-4B8C-83A1-F6EECF244321}">
                <p14:modId xmlns:p14="http://schemas.microsoft.com/office/powerpoint/2010/main" val="572797314"/>
              </p:ext>
            </p:extLst>
          </p:nvPr>
        </p:nvGraphicFramePr>
        <p:xfrm>
          <a:off x="191543" y="1172514"/>
          <a:ext cx="8480969" cy="5183836"/>
        </p:xfrm>
        <a:graphic>
          <a:graphicData uri="http://schemas.openxmlformats.org/drawingml/2006/table">
            <a:tbl>
              <a:tblPr/>
              <a:tblGrid>
                <a:gridCol w="393109">
                  <a:extLst>
                    <a:ext uri="{9D8B030D-6E8A-4147-A177-3AD203B41FA5}">
                      <a16:colId xmlns:a16="http://schemas.microsoft.com/office/drawing/2014/main" val="20000"/>
                    </a:ext>
                  </a:extLst>
                </a:gridCol>
                <a:gridCol w="2296755">
                  <a:extLst>
                    <a:ext uri="{9D8B030D-6E8A-4147-A177-3AD203B41FA5}">
                      <a16:colId xmlns:a16="http://schemas.microsoft.com/office/drawing/2014/main" val="20001"/>
                    </a:ext>
                  </a:extLst>
                </a:gridCol>
                <a:gridCol w="5791105">
                  <a:extLst>
                    <a:ext uri="{9D8B030D-6E8A-4147-A177-3AD203B41FA5}">
                      <a16:colId xmlns:a16="http://schemas.microsoft.com/office/drawing/2014/main" val="20002"/>
                    </a:ext>
                  </a:extLst>
                </a:gridCol>
              </a:tblGrid>
              <a:tr h="383988">
                <a:tc>
                  <a:txBody>
                    <a:bodyPr/>
                    <a:lstStyle/>
                    <a:p>
                      <a:pPr algn="ctr" fontAlgn="b"/>
                      <a:r>
                        <a:rPr lang="en-ZA" sz="1200" b="1" i="0" u="none" strike="noStrike" dirty="0" err="1" smtClean="0">
                          <a:solidFill>
                            <a:srgbClr val="FFFFFF"/>
                          </a:solidFill>
                          <a:effectLst/>
                          <a:latin typeface="Arial" panose="020B0604020202020204" pitchFamily="34" charset="0"/>
                        </a:rPr>
                        <a:t>No.PO</a:t>
                      </a:r>
                      <a:r>
                        <a:rPr lang="en-ZA" sz="1200" b="1" i="0" u="none" strike="noStrike" dirty="0" smtClean="0">
                          <a:solidFill>
                            <a:srgbClr val="FFFFFF"/>
                          </a:solidFill>
                          <a:effectLst/>
                          <a:latin typeface="Arial" panose="020B0604020202020204" pitchFamily="34" charset="0"/>
                        </a:rPr>
                        <a:t> </a:t>
                      </a:r>
                      <a:endParaRPr lang="en-ZA" sz="1200" b="1" i="0" u="none" strike="noStrike" dirty="0">
                        <a:solidFill>
                          <a:srgbClr val="FFFFFF"/>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ZA" sz="1200" b="1" i="0" u="none" strike="noStrike">
                          <a:solidFill>
                            <a:srgbClr val="FFFFFF"/>
                          </a:solidFill>
                          <a:effectLst/>
                          <a:latin typeface="Arial" panose="020B0604020202020204" pitchFamily="34" charset="0"/>
                        </a:rPr>
                        <a:t>Revenue Opportunity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ZA" sz="1200" b="1" i="0" u="none" strike="noStrike">
                          <a:solidFill>
                            <a:srgbClr val="FFFFFF"/>
                          </a:solidFill>
                          <a:effectLst/>
                          <a:latin typeface="Arial" panose="020B0604020202020204" pitchFamily="34" charset="0"/>
                        </a:rPr>
                        <a:t>Description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83988">
                <a:tc>
                  <a:txBody>
                    <a:bodyPr/>
                    <a:lstStyle/>
                    <a:p>
                      <a:pPr algn="r" fontAlgn="b"/>
                      <a:r>
                        <a:rPr lang="en-ZA" sz="1200" b="0" i="0" u="none" strike="noStrike">
                          <a:solidFill>
                            <a:srgbClr val="000000"/>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Integrated Government Payment Platform Version 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Upgrade  IGPS to version 2 and adopt and outsources service model for Infrastructure, Software, Support as a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5981">
                <a:tc>
                  <a:txBody>
                    <a:bodyPr/>
                    <a:lstStyle/>
                    <a:p>
                      <a:pPr algn="r" fontAlgn="b"/>
                      <a:r>
                        <a:rPr lang="en-ZA" sz="1200" b="0" i="0" u="none" strike="noStrike">
                          <a:solidFill>
                            <a:srgbClr val="000000"/>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SAPO Data Centre Refresh (Towerco as a service revenue)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POC to Confirm the viability for the move of the data centre  to a temporary Data centre and renovate the building and   infrastructure to create   an environment  that can be leased to other companies  to generate revenue for the Data centre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3988">
                <a:tc>
                  <a:txBody>
                    <a:bodyPr/>
                    <a:lstStyle/>
                    <a:p>
                      <a:pPr algn="r" fontAlgn="b"/>
                      <a:r>
                        <a:rPr lang="en-ZA" sz="1200" b="0" i="0" u="none" strike="noStrike">
                          <a:solidFill>
                            <a:srgbClr val="000000"/>
                          </a:solidFill>
                          <a:effectLst/>
                          <a:latin typeface="Arial" panose="020B0604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Logistics Improvement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POC  to demonstrate that the  technology available  can reduce cost to deliver items in the shortest possible time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1994">
                <a:tc>
                  <a:txBody>
                    <a:bodyPr/>
                    <a:lstStyle/>
                    <a:p>
                      <a:pPr algn="r" fontAlgn="b"/>
                      <a:r>
                        <a:rPr lang="en-ZA" sz="1200" b="0" i="0" u="none" strike="noStrike">
                          <a:solidFill>
                            <a:srgbClr val="000000"/>
                          </a:solidFill>
                          <a:effectLst/>
                          <a:latin typeface="Arial" panose="020B060402020202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Insurance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Sales of insurance products to  </a:t>
                      </a:r>
                      <a:r>
                        <a:rPr lang="en-ZA" sz="1200" b="0" i="0" u="none" strike="noStrike" dirty="0" smtClean="0">
                          <a:solidFill>
                            <a:srgbClr val="000000"/>
                          </a:solidFill>
                          <a:effectLst/>
                          <a:latin typeface="Arial" panose="020B0604020202020204" pitchFamily="34" charset="0"/>
                        </a:rPr>
                        <a:t>SAPO customers.</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3988">
                <a:tc>
                  <a:txBody>
                    <a:bodyPr/>
                    <a:lstStyle/>
                    <a:p>
                      <a:pPr algn="r" fontAlgn="b"/>
                      <a:r>
                        <a:rPr lang="en-ZA" sz="1200" b="0" i="0" u="none" strike="noStrike">
                          <a:solidFill>
                            <a:srgbClr val="000000"/>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Ecommerce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POC to provide an e-Commerce platform  to enable SMME to trade. </a:t>
                      </a:r>
                      <a:r>
                        <a:rPr lang="en-ZA" sz="1200" b="0" i="0" u="none" strike="noStrike" dirty="0" smtClean="0">
                          <a:solidFill>
                            <a:srgbClr val="000000"/>
                          </a:solidFill>
                          <a:effectLst/>
                          <a:latin typeface="Arial" panose="020B0604020202020204" pitchFamily="34" charset="0"/>
                        </a:rPr>
                        <a:t>This will be based on a </a:t>
                      </a:r>
                      <a:r>
                        <a:rPr lang="en-ZA" sz="1200" b="0" i="0" u="none" strike="noStrike" dirty="0">
                          <a:solidFill>
                            <a:srgbClr val="000000"/>
                          </a:solidFill>
                          <a:effectLst/>
                          <a:latin typeface="Arial" panose="020B0604020202020204" pitchFamily="34" charset="0"/>
                        </a:rPr>
                        <a:t>partnership model.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988">
                <a:tc>
                  <a:txBody>
                    <a:bodyPr/>
                    <a:lstStyle/>
                    <a:p>
                      <a:pPr algn="r" fontAlgn="b"/>
                      <a:r>
                        <a:rPr lang="en-ZA" sz="1200" b="0" i="0" u="none" strike="noStrike">
                          <a:solidFill>
                            <a:srgbClr val="000000"/>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Integration Gateway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POC to demonstrate the ability of multiple systems to interconnect with each other and offer new product and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3988">
                <a:tc>
                  <a:txBody>
                    <a:bodyPr/>
                    <a:lstStyle/>
                    <a:p>
                      <a:pPr algn="r" fontAlgn="b"/>
                      <a:r>
                        <a:rPr lang="en-ZA" sz="1200" b="0" i="0" u="none" strike="noStrike">
                          <a:solidFill>
                            <a:srgbClr val="000000"/>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TAX Advisory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To review the current operational model and identify changes that can  reduce the taxes paid.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1994">
                <a:tc>
                  <a:txBody>
                    <a:bodyPr/>
                    <a:lstStyle/>
                    <a:p>
                      <a:pPr algn="r" fontAlgn="b"/>
                      <a:r>
                        <a:rPr lang="en-ZA" sz="1200" b="0" i="0" u="none" strike="noStrike">
                          <a:solidFill>
                            <a:srgbClr val="000000"/>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Money transfers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Revenue from </a:t>
                      </a:r>
                      <a:r>
                        <a:rPr lang="en-ZA" sz="1200" b="0" i="0" u="none" strike="noStrike" dirty="0" err="1">
                          <a:solidFill>
                            <a:srgbClr val="000000"/>
                          </a:solidFill>
                          <a:effectLst/>
                          <a:latin typeface="Arial" panose="020B0604020202020204" pitchFamily="34" charset="0"/>
                        </a:rPr>
                        <a:t>eCommerce</a:t>
                      </a:r>
                      <a:r>
                        <a:rPr lang="en-ZA" sz="1200" b="0" i="0" u="none" strike="noStrike" dirty="0">
                          <a:solidFill>
                            <a:srgbClr val="000000"/>
                          </a:solidFill>
                          <a:effectLst/>
                          <a:latin typeface="Arial" panose="020B0604020202020204" pitchFamily="34" charset="0"/>
                        </a:rPr>
                        <a:t> and money transfers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3988">
                <a:tc>
                  <a:txBody>
                    <a:bodyPr/>
                    <a:lstStyle/>
                    <a:p>
                      <a:pPr algn="r" fontAlgn="b"/>
                      <a:r>
                        <a:rPr lang="en-ZA" sz="1200" b="0" i="0" u="none" strike="noStrike">
                          <a:solidFill>
                            <a:srgbClr val="000000"/>
                          </a:solidFill>
                          <a:effectLst/>
                          <a:latin typeface="Arial" panose="020B060402020202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Digital and static outdoor advertising solutions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Digital and static outdoor advertising solutions through buildings, billboards and other spaces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3988">
                <a:tc>
                  <a:txBody>
                    <a:bodyPr/>
                    <a:lstStyle/>
                    <a:p>
                      <a:pPr algn="r" fontAlgn="b"/>
                      <a:r>
                        <a:rPr lang="en-ZA" sz="1200" b="0" i="0" u="none" strike="noStrike">
                          <a:solidFill>
                            <a:srgbClr val="000000"/>
                          </a:solidFill>
                          <a:effectLst/>
                          <a:latin typeface="Arial" panose="020B0604020202020204"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Indoor advertising through HD televisions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Installation and Sales of digital space on TV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151963">
                <a:tc>
                  <a:txBody>
                    <a:bodyPr/>
                    <a:lstStyle/>
                    <a:p>
                      <a:pPr algn="r" fontAlgn="b"/>
                      <a:r>
                        <a:rPr lang="en-ZA" sz="1200" b="0" i="0" u="none" strike="noStrike" dirty="0">
                          <a:solidFill>
                            <a:srgbClr val="000000"/>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SAPO - (e-Box Solution) E-mail for life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Proof of Concept (POC) and solution implementation with Road Traffic Infringement Agency (RTIA) and Gauteng Provincial Government (GPG) as test customer’s engagement in progress. Target date moved to end of July due to delays on both customers.</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Road Traffic Management Corporation (RTMC) is also coming on board. POC rollout focused for 1st week of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7033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15</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1.10 Revenue Growth</a:t>
            </a:r>
            <a:endParaRPr lang="en-ZA" sz="2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20575703"/>
              </p:ext>
            </p:extLst>
          </p:nvPr>
        </p:nvGraphicFramePr>
        <p:xfrm>
          <a:off x="214856" y="762926"/>
          <a:ext cx="8657681" cy="5014961"/>
        </p:xfrm>
        <a:graphic>
          <a:graphicData uri="http://schemas.openxmlformats.org/drawingml/2006/table">
            <a:tbl>
              <a:tblPr/>
              <a:tblGrid>
                <a:gridCol w="339682">
                  <a:extLst>
                    <a:ext uri="{9D8B030D-6E8A-4147-A177-3AD203B41FA5}">
                      <a16:colId xmlns:a16="http://schemas.microsoft.com/office/drawing/2014/main" val="20000"/>
                    </a:ext>
                  </a:extLst>
                </a:gridCol>
                <a:gridCol w="2849290">
                  <a:extLst>
                    <a:ext uri="{9D8B030D-6E8A-4147-A177-3AD203B41FA5}">
                      <a16:colId xmlns:a16="http://schemas.microsoft.com/office/drawing/2014/main" val="20001"/>
                    </a:ext>
                  </a:extLst>
                </a:gridCol>
                <a:gridCol w="5468709">
                  <a:extLst>
                    <a:ext uri="{9D8B030D-6E8A-4147-A177-3AD203B41FA5}">
                      <a16:colId xmlns:a16="http://schemas.microsoft.com/office/drawing/2014/main" val="20002"/>
                    </a:ext>
                  </a:extLst>
                </a:gridCol>
              </a:tblGrid>
              <a:tr h="308048">
                <a:tc>
                  <a:txBody>
                    <a:bodyPr/>
                    <a:lstStyle/>
                    <a:p>
                      <a:pPr algn="ctr" fontAlgn="b"/>
                      <a:r>
                        <a:rPr lang="en-ZA" sz="1200" b="1" i="0" u="none" strike="noStrike" dirty="0">
                          <a:solidFill>
                            <a:srgbClr val="FFFFFF"/>
                          </a:solidFill>
                          <a:effectLst/>
                          <a:latin typeface="Arial" panose="020B0604020202020204" pitchFamily="34" charset="0"/>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ZA" sz="1200" b="1" i="0" u="none" strike="noStrike">
                          <a:solidFill>
                            <a:srgbClr val="FFFFFF"/>
                          </a:solidFill>
                          <a:effectLst/>
                          <a:latin typeface="Arial" panose="020B0604020202020204" pitchFamily="34" charset="0"/>
                        </a:rPr>
                        <a:t>Revenue Opportunity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ZA" sz="1200" b="1" i="0" u="none" strike="noStrike">
                          <a:solidFill>
                            <a:srgbClr val="FFFFFF"/>
                          </a:solidFill>
                          <a:effectLst/>
                          <a:latin typeface="Arial" panose="020B0604020202020204" pitchFamily="34" charset="0"/>
                        </a:rPr>
                        <a:t>Description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2072">
                <a:tc>
                  <a:txBody>
                    <a:bodyPr/>
                    <a:lstStyle/>
                    <a:p>
                      <a:pPr algn="r" fontAlgn="b"/>
                      <a:r>
                        <a:rPr lang="en-ZA" sz="1200" b="0" i="0" u="none" strike="noStrike" dirty="0">
                          <a:solidFill>
                            <a:srgbClr val="000000"/>
                          </a:solidFill>
                          <a:effectLst/>
                          <a:latin typeface="Arial" panose="020B0604020202020204"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SAPO – Central Chronic Medicines Dispensing and Distribution (CCMDD) and National Health Insurance (NHI)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Warehouse specifications being negotiated. A bigger target of 18 million plus NHI customers is anticipated over the implementation period of this project in Q3 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32193">
                <a:tc>
                  <a:txBody>
                    <a:bodyPr/>
                    <a:lstStyle/>
                    <a:p>
                      <a:pPr algn="r" fontAlgn="b"/>
                      <a:r>
                        <a:rPr lang="en-ZA" sz="1200" b="0" i="0" u="none" strike="noStrike">
                          <a:solidFill>
                            <a:srgbClr val="000000"/>
                          </a:solidFill>
                          <a:effectLst/>
                          <a:latin typeface="Arial" panose="020B060402020202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SAPO ( Bill Payment and Value Added Services (VAS) services solution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rPr>
                        <a:t>Partner ready to start with project as soon as properties and operations confirm the 9 branches.  Branches not identified yet. </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City of </a:t>
                      </a:r>
                      <a:r>
                        <a:rPr lang="en-ZA" sz="1200" b="0" i="0" u="none" strike="noStrike" dirty="0" err="1">
                          <a:solidFill>
                            <a:srgbClr val="000000"/>
                          </a:solidFill>
                          <a:effectLst/>
                          <a:latin typeface="Arial" panose="020B0604020202020204" pitchFamily="34" charset="0"/>
                        </a:rPr>
                        <a:t>Joburg</a:t>
                      </a:r>
                      <a:r>
                        <a:rPr lang="en-ZA" sz="1200" b="0" i="0" u="none" strike="noStrike" dirty="0">
                          <a:solidFill>
                            <a:srgbClr val="000000"/>
                          </a:solidFill>
                          <a:effectLst/>
                          <a:latin typeface="Arial" panose="020B0604020202020204" pitchFamily="34" charset="0"/>
                        </a:rPr>
                        <a:t> (COJ) identified as a test customer for POC. </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POC in progress and first billing happened in week (08 – 12 June period)</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STBs with Wi-Fi capability are ready for testing once SAPO gives the green light. </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MOU and SLA was signed on 06/07/2020</a:t>
                      </a:r>
                      <a:r>
                        <a:rPr lang="en-ZA" sz="1200" b="0" i="0" u="none" strike="noStrike" dirty="0" smtClean="0">
                          <a:solidFill>
                            <a:srgbClr val="000000"/>
                          </a:solidFill>
                          <a:effectLst/>
                          <a:latin typeface="Arial" panose="020B0604020202020204" pitchFamily="34" charset="0"/>
                        </a:rPr>
                        <a:t>.</a:t>
                      </a:r>
                      <a:endParaRPr lang="en-ZA" sz="12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2072">
                <a:tc>
                  <a:txBody>
                    <a:bodyPr/>
                    <a:lstStyle/>
                    <a:p>
                      <a:pPr algn="r" fontAlgn="b"/>
                      <a:r>
                        <a:rPr lang="en-ZA" sz="1200" b="0" i="0" u="none" strike="noStrike">
                          <a:solidFill>
                            <a:srgbClr val="000000"/>
                          </a:solidFill>
                          <a:effectLst/>
                          <a:latin typeface="Arial" panose="020B0604020202020204" pitchFamily="34" charset="0"/>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SAPO -Set Top Boxes (STB) –Digital Terrestrial television (DTT) project for the unsubsidised market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STBs with Wi-Fi capability are ready for testing once SAPO gives the green light.</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MOU and SLA was signed on 06/07/2020.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048">
                <a:tc>
                  <a:txBody>
                    <a:bodyPr/>
                    <a:lstStyle/>
                    <a:p>
                      <a:pPr algn="r" fontAlgn="b"/>
                      <a:r>
                        <a:rPr lang="en-ZA" sz="1200" b="0" i="0" u="none" strike="noStrike">
                          <a:solidFill>
                            <a:srgbClr val="000000"/>
                          </a:solidFill>
                          <a:effectLst/>
                          <a:latin typeface="Arial" panose="020B0604020202020204" pitchFamily="34"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Cashless solutions and Unstructured Supplementary Service Data (USSD)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MOU and SLA was signed on 06/07/2020.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0121">
                <a:tc>
                  <a:txBody>
                    <a:bodyPr/>
                    <a:lstStyle/>
                    <a:p>
                      <a:pPr algn="r" fontAlgn="b"/>
                      <a:r>
                        <a:rPr lang="en-ZA" sz="1200" b="0" i="0" u="none" strike="noStrike">
                          <a:solidFill>
                            <a:srgbClr val="000000"/>
                          </a:solidFill>
                          <a:effectLst/>
                          <a:latin typeface="Arial" panose="020B0604020202020204" pitchFamily="34" charset="0"/>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DCDT – IDTV distribution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smtClean="0">
                          <a:solidFill>
                            <a:srgbClr val="000000"/>
                          </a:solidFill>
                          <a:effectLst/>
                          <a:latin typeface="Arial" panose="020B0604020202020204" pitchFamily="34" charset="0"/>
                        </a:rPr>
                        <a:t>SAPO and USAASA to still finalise the outstanding</a:t>
                      </a:r>
                      <a:r>
                        <a:rPr lang="en-ZA" sz="1200" b="0" i="0" u="none" strike="noStrike" baseline="0" dirty="0" smtClean="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SLA </a:t>
                      </a:r>
                      <a:r>
                        <a:rPr lang="en-ZA" sz="1200" b="0" i="0" u="none" strike="noStrike" dirty="0">
                          <a:solidFill>
                            <a:srgbClr val="000000"/>
                          </a:solidFill>
                          <a:effectLst/>
                          <a:latin typeface="Arial" panose="020B0604020202020204" pitchFamily="34" charset="0"/>
                        </a:rPr>
                        <a:t>with the associated pricing for the rendering of the service and which will outline the accountability and responsibility of each Entity</a:t>
                      </a:r>
                      <a:r>
                        <a:rPr lang="en-ZA" sz="1200" b="0" i="0" u="none" strike="noStrike" dirty="0" smtClean="0">
                          <a:solidFill>
                            <a:srgbClr val="000000"/>
                          </a:solidFill>
                          <a:effectLst/>
                          <a:latin typeface="Arial" panose="020B0604020202020204" pitchFamily="34" charset="0"/>
                        </a:rPr>
                        <a:t>.</a:t>
                      </a:r>
                    </a:p>
                    <a:p>
                      <a:pPr algn="l" fontAlgn="ctr"/>
                      <a:r>
                        <a:rPr lang="en-ZA" sz="1200" b="0" i="0" u="none" strike="noStrike" dirty="0" smtClean="0">
                          <a:solidFill>
                            <a:srgbClr val="000000"/>
                          </a:solidFill>
                          <a:effectLst/>
                          <a:latin typeface="Arial" panose="020B0604020202020204" pitchFamily="34" charset="0"/>
                        </a:rPr>
                        <a:t>The IDTV registration upload functionality was successfully deployed as the 1st phase  into production on 31 July 2020. </a:t>
                      </a:r>
                    </a:p>
                    <a:p>
                      <a:pPr algn="l" fontAlgn="ctr"/>
                      <a:r>
                        <a:rPr lang="en-ZA" sz="1200" b="0" i="0" u="none" strike="noStrike" dirty="0" smtClean="0">
                          <a:solidFill>
                            <a:srgbClr val="000000"/>
                          </a:solidFill>
                          <a:effectLst/>
                          <a:latin typeface="Arial" panose="020B0604020202020204" pitchFamily="34" charset="0"/>
                        </a:rPr>
                        <a:t>The </a:t>
                      </a:r>
                      <a:r>
                        <a:rPr lang="en-ZA" sz="1200" b="0" i="0" u="none" strike="noStrike" dirty="0">
                          <a:solidFill>
                            <a:srgbClr val="000000"/>
                          </a:solidFill>
                          <a:effectLst/>
                          <a:latin typeface="Arial" panose="020B0604020202020204" pitchFamily="34" charset="0"/>
                        </a:rPr>
                        <a:t>initiative still in progress with </a:t>
                      </a:r>
                      <a:r>
                        <a:rPr lang="en-ZA" sz="1200" b="0" i="0" u="none" strike="noStrike" dirty="0" smtClean="0">
                          <a:solidFill>
                            <a:srgbClr val="000000"/>
                          </a:solidFill>
                          <a:effectLst/>
                          <a:latin typeface="Arial" panose="020B0604020202020204" pitchFamily="34" charset="0"/>
                        </a:rPr>
                        <a:t>4172 registrations completed to date for qualifying </a:t>
                      </a:r>
                      <a:r>
                        <a:rPr lang="en-ZA" sz="1200" b="0" i="0" u="none" strike="noStrike" dirty="0" err="1" smtClean="0">
                          <a:solidFill>
                            <a:srgbClr val="000000"/>
                          </a:solidFill>
                          <a:effectLst/>
                          <a:latin typeface="Arial" panose="020B0604020202020204" pitchFamily="34" charset="0"/>
                        </a:rPr>
                        <a:t>matriculants</a:t>
                      </a:r>
                      <a:r>
                        <a:rPr lang="en-ZA" sz="1200" b="0" i="0" u="none" strike="noStrike" dirty="0" smtClean="0">
                          <a:solidFill>
                            <a:srgbClr val="000000"/>
                          </a:solidFill>
                          <a:effectLst/>
                          <a:latin typeface="Arial" panose="020B0604020202020204" pitchFamily="34" charset="0"/>
                        </a:rPr>
                        <a:t>.</a:t>
                      </a:r>
                      <a:endParaRPr lang="en-ZA"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4024">
                <a:tc>
                  <a:txBody>
                    <a:bodyPr/>
                    <a:lstStyle/>
                    <a:p>
                      <a:pPr algn="r" fontAlgn="b"/>
                      <a:r>
                        <a:rPr lang="en-ZA" sz="1200" b="0" i="0" u="none" strike="noStrike">
                          <a:solidFill>
                            <a:srgbClr val="000000"/>
                          </a:solidFill>
                          <a:effectLst/>
                          <a:latin typeface="Arial" panose="020B0604020202020204" pitchFamily="34"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Sale of property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Karzane property sales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4024">
                <a:tc>
                  <a:txBody>
                    <a:bodyPr/>
                    <a:lstStyle/>
                    <a:p>
                      <a:pPr algn="r" fontAlgn="b"/>
                      <a:r>
                        <a:rPr lang="en-ZA" sz="1200" b="0" i="0" u="none" strike="noStrike">
                          <a:solidFill>
                            <a:srgbClr val="000000"/>
                          </a:solidFill>
                          <a:effectLst/>
                          <a:latin typeface="Arial" panose="020B0604020202020204" pitchFamily="34"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Letting  of property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Letting unutilised space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8048">
                <a:tc>
                  <a:txBody>
                    <a:bodyPr/>
                    <a:lstStyle/>
                    <a:p>
                      <a:pPr algn="r" fontAlgn="b"/>
                      <a:r>
                        <a:rPr lang="en-ZA" sz="1200" b="0" i="0" u="none" strike="noStrike">
                          <a:solidFill>
                            <a:srgbClr val="000000"/>
                          </a:solidFill>
                          <a:effectLst/>
                          <a:latin typeface="Arial" panose="020B060402020202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200" b="0" i="0" u="none" strike="noStrike">
                          <a:solidFill>
                            <a:srgbClr val="000000"/>
                          </a:solidFill>
                          <a:effectLst/>
                          <a:latin typeface="Arial" panose="020B0604020202020204" pitchFamily="34" charset="0"/>
                        </a:rPr>
                        <a:t>Telkom recoveries (R37m rental/R18m utilities)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881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16</a:t>
            </a:fld>
            <a:endParaRPr lang="en-US" dirty="0"/>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1.11 Cost Reduction</a:t>
            </a:r>
            <a:endParaRPr lang="en-ZA" sz="2600"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1638617"/>
              </p:ext>
            </p:extLst>
          </p:nvPr>
        </p:nvGraphicFramePr>
        <p:xfrm>
          <a:off x="643816" y="800102"/>
          <a:ext cx="7710898" cy="3773682"/>
        </p:xfrm>
        <a:graphic>
          <a:graphicData uri="http://schemas.openxmlformats.org/drawingml/2006/table">
            <a:tbl>
              <a:tblPr firstRow="1" firstCol="1" bandRow="1">
                <a:tableStyleId>{7DF18680-E054-41AD-8BC1-D1AEF772440D}</a:tableStyleId>
              </a:tblPr>
              <a:tblGrid>
                <a:gridCol w="5027506">
                  <a:extLst>
                    <a:ext uri="{9D8B030D-6E8A-4147-A177-3AD203B41FA5}">
                      <a16:colId xmlns:a16="http://schemas.microsoft.com/office/drawing/2014/main" val="20000"/>
                    </a:ext>
                  </a:extLst>
                </a:gridCol>
                <a:gridCol w="1341696">
                  <a:extLst>
                    <a:ext uri="{9D8B030D-6E8A-4147-A177-3AD203B41FA5}">
                      <a16:colId xmlns:a16="http://schemas.microsoft.com/office/drawing/2014/main" val="20001"/>
                    </a:ext>
                  </a:extLst>
                </a:gridCol>
                <a:gridCol w="1341696">
                  <a:extLst>
                    <a:ext uri="{9D8B030D-6E8A-4147-A177-3AD203B41FA5}">
                      <a16:colId xmlns:a16="http://schemas.microsoft.com/office/drawing/2014/main" val="20002"/>
                    </a:ext>
                  </a:extLst>
                </a:gridCol>
              </a:tblGrid>
              <a:tr h="661194">
                <a:tc>
                  <a:txBody>
                    <a:bodyPr/>
                    <a:lstStyle/>
                    <a:p>
                      <a:pPr algn="l">
                        <a:lnSpc>
                          <a:spcPct val="150000"/>
                        </a:lnSpc>
                        <a:spcBef>
                          <a:spcPts val="600"/>
                        </a:spcBef>
                        <a:spcAft>
                          <a:spcPts val="0"/>
                        </a:spcAft>
                      </a:pPr>
                      <a:r>
                        <a:rPr lang="en-ZA" sz="1200" spc="50" dirty="0">
                          <a:effectLst/>
                          <a:latin typeface="Arial" panose="020B0604020202020204" pitchFamily="34" charset="0"/>
                          <a:cs typeface="Arial" panose="020B0604020202020204" pitchFamily="34" charset="0"/>
                        </a:rPr>
                        <a:t>Cost Element</a:t>
                      </a:r>
                      <a:endParaRPr lang="en-ZA" sz="2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ZA" sz="1200" spc="50">
                          <a:effectLst/>
                          <a:latin typeface="Arial" panose="020B0604020202020204" pitchFamily="34" charset="0"/>
                          <a:cs typeface="Arial" panose="020B0604020202020204" pitchFamily="34" charset="0"/>
                        </a:rPr>
                        <a:t>Benefit</a:t>
                      </a:r>
                      <a:endParaRPr lang="en-ZA" sz="2000" spc="50">
                        <a:effectLst/>
                        <a:latin typeface="Arial" panose="020B0604020202020204" pitchFamily="34" charset="0"/>
                        <a:cs typeface="Arial" panose="020B0604020202020204" pitchFamily="34" charset="0"/>
                      </a:endParaRPr>
                    </a:p>
                    <a:p>
                      <a:pPr algn="ctr">
                        <a:lnSpc>
                          <a:spcPct val="150000"/>
                        </a:lnSpc>
                        <a:spcBef>
                          <a:spcPts val="600"/>
                        </a:spcBef>
                        <a:spcAft>
                          <a:spcPts val="0"/>
                        </a:spcAft>
                      </a:pPr>
                      <a:r>
                        <a:rPr lang="en-ZA" sz="1200" spc="50">
                          <a:effectLst/>
                          <a:latin typeface="Arial" panose="020B0604020202020204" pitchFamily="34" charset="0"/>
                          <a:cs typeface="Arial" panose="020B0604020202020204" pitchFamily="34" charset="0"/>
                        </a:rPr>
                        <a:t>FY20/21</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ZA" sz="1200" spc="50">
                          <a:effectLst/>
                          <a:latin typeface="Arial" panose="020B0604020202020204" pitchFamily="34" charset="0"/>
                          <a:cs typeface="Arial" panose="020B0604020202020204" pitchFamily="34" charset="0"/>
                        </a:rPr>
                        <a:t>Annual</a:t>
                      </a:r>
                      <a:endParaRPr lang="en-ZA" sz="2000" spc="50">
                        <a:effectLst/>
                        <a:latin typeface="Arial" panose="020B0604020202020204" pitchFamily="34" charset="0"/>
                        <a:cs typeface="Arial" panose="020B0604020202020204" pitchFamily="34" charset="0"/>
                      </a:endParaRPr>
                    </a:p>
                    <a:p>
                      <a:pPr algn="ctr">
                        <a:lnSpc>
                          <a:spcPct val="150000"/>
                        </a:lnSpc>
                        <a:spcBef>
                          <a:spcPts val="600"/>
                        </a:spcBef>
                        <a:spcAft>
                          <a:spcPts val="0"/>
                        </a:spcAft>
                      </a:pPr>
                      <a:r>
                        <a:rPr lang="en-ZA" sz="1200" spc="50">
                          <a:effectLst/>
                          <a:latin typeface="Arial" panose="020B0604020202020204" pitchFamily="34" charset="0"/>
                          <a:cs typeface="Arial" panose="020B0604020202020204" pitchFamily="34" charset="0"/>
                        </a:rPr>
                        <a:t>Benefit</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Security &amp; Guarding</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17.2m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 </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Transport Optimisation</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17m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 </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Staff cost optimisation</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56.2m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R112m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Voluntary Severance Package (VSP)*</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R70.1m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211m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45832">
                <a:tc>
                  <a:txBody>
                    <a:bodyPr/>
                    <a:lstStyle/>
                    <a:p>
                      <a:pPr algn="l">
                        <a:lnSpc>
                          <a:spcPct val="135000"/>
                        </a:lnSpc>
                        <a:spcBef>
                          <a:spcPts val="600"/>
                        </a:spcBef>
                        <a:spcAft>
                          <a:spcPts val="0"/>
                        </a:spcAft>
                      </a:pPr>
                      <a:r>
                        <a:rPr lang="en-ZA" sz="1200" spc="50" dirty="0">
                          <a:effectLst/>
                          <a:latin typeface="Arial" panose="020B0604020202020204" pitchFamily="34" charset="0"/>
                          <a:cs typeface="Arial" panose="020B0604020202020204" pitchFamily="34" charset="0"/>
                        </a:rPr>
                        <a:t>Branch consolidation</a:t>
                      </a:r>
                      <a:endParaRPr lang="en-ZA" sz="2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15m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30m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Reduction of Property utilities by 10%</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R8.4m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R16.8m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IT Network cost reduction</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R10.9m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 22m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45832">
                <a:tc>
                  <a:txBody>
                    <a:bodyPr/>
                    <a:lstStyle/>
                    <a:p>
                      <a:pPr algn="l">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Postbank software cost recovery</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dirty="0">
                          <a:effectLst/>
                          <a:latin typeface="Arial" panose="020B0604020202020204" pitchFamily="34" charset="0"/>
                          <a:cs typeface="Arial" panose="020B0604020202020204" pitchFamily="34" charset="0"/>
                        </a:rPr>
                        <a:t>R18.2m</a:t>
                      </a:r>
                      <a:endParaRPr lang="en-ZA" sz="2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35000"/>
                        </a:lnSpc>
                        <a:spcBef>
                          <a:spcPts val="600"/>
                        </a:spcBef>
                        <a:spcAft>
                          <a:spcPts val="0"/>
                        </a:spcAft>
                      </a:pPr>
                      <a:r>
                        <a:rPr lang="en-ZA" sz="1200" spc="50">
                          <a:effectLst/>
                          <a:latin typeface="Arial" panose="020B0604020202020204" pitchFamily="34" charset="0"/>
                          <a:cs typeface="Arial" panose="020B0604020202020204" pitchFamily="34" charset="0"/>
                        </a:rPr>
                        <a:t>R18.2m</a:t>
                      </a:r>
                      <a:endParaRPr lang="en-ZA" sz="2000" spc="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345832">
                <a:tc gridSpan="3">
                  <a:txBody>
                    <a:bodyPr/>
                    <a:lstStyle/>
                    <a:p>
                      <a:pPr algn="l">
                        <a:lnSpc>
                          <a:spcPct val="135000"/>
                        </a:lnSpc>
                        <a:spcBef>
                          <a:spcPts val="600"/>
                        </a:spcBef>
                        <a:spcAft>
                          <a:spcPts val="0"/>
                        </a:spcAft>
                      </a:pPr>
                      <a:r>
                        <a:rPr lang="en-ZA" sz="1200" u="sng" spc="50" dirty="0">
                          <a:effectLst/>
                          <a:latin typeface="Arial" panose="020B0604020202020204" pitchFamily="34" charset="0"/>
                          <a:cs typeface="Arial" panose="020B0604020202020204" pitchFamily="34" charset="0"/>
                        </a:rPr>
                        <a:t>Notes</a:t>
                      </a:r>
                      <a:r>
                        <a:rPr lang="en-ZA" sz="1200" spc="50" dirty="0">
                          <a:effectLst/>
                          <a:latin typeface="Arial" panose="020B0604020202020204" pitchFamily="34" charset="0"/>
                          <a:cs typeface="Arial" panose="020B0604020202020204" pitchFamily="34" charset="0"/>
                        </a:rPr>
                        <a:t> *VSP Funding – R161m</a:t>
                      </a:r>
                      <a:endParaRPr lang="en-ZA" sz="2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bl>
          </a:graphicData>
        </a:graphic>
      </p:graphicFrame>
      <p:sp>
        <p:nvSpPr>
          <p:cNvPr id="6" name="TextBox 5"/>
          <p:cNvSpPr txBox="1"/>
          <p:nvPr/>
        </p:nvSpPr>
        <p:spPr>
          <a:xfrm>
            <a:off x="500288" y="4915749"/>
            <a:ext cx="8115078" cy="1169551"/>
          </a:xfrm>
          <a:prstGeom prst="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Reposition grant payments in favour of payment at banks, in order to reduce dependency on cash pay points, thus reducing operating costs - including security and cash transit costs</a:t>
            </a:r>
          </a:p>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Further key cost reduction in transport and fleet costs</a:t>
            </a:r>
          </a:p>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Staff cost optimisation is critical to improve productivity and efficiency</a:t>
            </a:r>
          </a:p>
          <a:p>
            <a:pPr marL="285750" indent="-285750">
              <a:buFont typeface="Wingdings" panose="05000000000000000000" pitchFamily="2" charset="2"/>
              <a:buChar char="§"/>
            </a:pPr>
            <a:r>
              <a:rPr lang="en-ZA" sz="1400" dirty="0" smtClean="0">
                <a:solidFill>
                  <a:schemeClr val="bg1"/>
                </a:solidFill>
                <a:latin typeface="Arial" panose="020B0604020202020204" pitchFamily="34" charset="0"/>
                <a:cs typeface="Arial" panose="020B0604020202020204" pitchFamily="34" charset="0"/>
              </a:rPr>
              <a:t>Property and IT cost optimisation will realise better returns and digitisation of assets</a:t>
            </a:r>
          </a:p>
        </p:txBody>
      </p:sp>
    </p:spTree>
    <p:extLst>
      <p:ext uri="{BB962C8B-B14F-4D97-AF65-F5344CB8AC3E}">
        <p14:creationId xmlns:p14="http://schemas.microsoft.com/office/powerpoint/2010/main" val="288452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17</a:t>
            </a:fld>
            <a:endParaRPr lang="en-US" dirty="0"/>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1.12 Property Portfolio</a:t>
            </a:r>
            <a:endParaRPr lang="en-ZA" sz="2600" b="1" dirty="0">
              <a:solidFill>
                <a:srgbClr val="C00000"/>
              </a:solidFill>
            </a:endParaRPr>
          </a:p>
        </p:txBody>
      </p:sp>
      <p:sp>
        <p:nvSpPr>
          <p:cNvPr id="8" name="Content Placeholder 2"/>
          <p:cNvSpPr txBox="1">
            <a:spLocks/>
          </p:cNvSpPr>
          <p:nvPr/>
        </p:nvSpPr>
        <p:spPr>
          <a:xfrm>
            <a:off x="321772" y="782658"/>
            <a:ext cx="8529464" cy="49894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600"/>
              </a:spcAft>
            </a:pPr>
            <a:r>
              <a:rPr lang="en-ZA" sz="2000" dirty="0">
                <a:latin typeface="Arial" panose="020B0604020202020204" pitchFamily="34" charset="0"/>
                <a:ea typeface="Times New Roman" panose="02020603050405020304" pitchFamily="18" charset="0"/>
                <a:cs typeface="Arial" panose="020B0604020202020204" pitchFamily="34" charset="0"/>
              </a:rPr>
              <a:t>SAPO have 641 company owned and 1120 leased buildings. </a:t>
            </a:r>
          </a:p>
          <a:p>
            <a:pPr algn="just">
              <a:lnSpc>
                <a:spcPct val="100000"/>
              </a:lnSpc>
              <a:spcAft>
                <a:spcPts val="600"/>
              </a:spcAft>
            </a:pPr>
            <a:r>
              <a:rPr lang="en-ZA" sz="2000" dirty="0">
                <a:latin typeface="Arial" panose="020B0604020202020204" pitchFamily="34" charset="0"/>
                <a:ea typeface="Times New Roman" panose="02020603050405020304" pitchFamily="18" charset="0"/>
                <a:cs typeface="Arial" panose="020B0604020202020204" pitchFamily="34" charset="0"/>
              </a:rPr>
              <a:t>The value of </a:t>
            </a:r>
            <a:r>
              <a:rPr lang="en-ZA" sz="2000" dirty="0" smtClean="0">
                <a:latin typeface="Arial" panose="020B0604020202020204" pitchFamily="34" charset="0"/>
                <a:ea typeface="Times New Roman" panose="02020603050405020304" pitchFamily="18" charset="0"/>
                <a:cs typeface="Arial" panose="020B0604020202020204" pitchFamily="34" charset="0"/>
              </a:rPr>
              <a:t>SAPO owned properties </a:t>
            </a:r>
            <a:r>
              <a:rPr lang="en-ZA" sz="2000" dirty="0">
                <a:latin typeface="Arial" panose="020B0604020202020204" pitchFamily="34" charset="0"/>
                <a:ea typeface="Times New Roman" panose="02020603050405020304" pitchFamily="18" charset="0"/>
                <a:cs typeface="Arial" panose="020B0604020202020204" pitchFamily="34" charset="0"/>
              </a:rPr>
              <a:t>is </a:t>
            </a:r>
            <a:r>
              <a:rPr lang="en-ZA" sz="2000" dirty="0" smtClean="0">
                <a:latin typeface="Arial" panose="020B0604020202020204" pitchFamily="34" charset="0"/>
                <a:ea typeface="Times New Roman" panose="02020603050405020304" pitchFamily="18" charset="0"/>
                <a:cs typeface="Arial" panose="020B0604020202020204" pitchFamily="34" charset="0"/>
              </a:rPr>
              <a:t>at R2,8bn</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600"/>
              </a:spcAft>
            </a:pPr>
            <a:r>
              <a:rPr lang="en-ZA" sz="2000" dirty="0" smtClean="0">
                <a:solidFill>
                  <a:schemeClr val="dk1"/>
                </a:solidFill>
                <a:latin typeface="Arial" panose="020B0604020202020204" pitchFamily="34" charset="0"/>
                <a:cs typeface="Arial" panose="020B0604020202020204" pitchFamily="34" charset="0"/>
              </a:rPr>
              <a:t>Key focus in the Property strategy:</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Refurbish and relocate back to our company owned buildings to save on rental cost.</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Increase rental income by renting out vacant buildings and excess space.</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Disposal of non-core </a:t>
            </a:r>
            <a:r>
              <a:rPr lang="en-ZA" sz="1800" dirty="0" smtClean="0">
                <a:solidFill>
                  <a:schemeClr val="dk1"/>
                </a:solidFill>
                <a:latin typeface="Arial" panose="020B0604020202020204" pitchFamily="34" charset="0"/>
                <a:cs typeface="Arial" panose="020B0604020202020204" pitchFamily="34" charset="0"/>
              </a:rPr>
              <a:t>properties to reduce holding and maintenance costs </a:t>
            </a:r>
            <a:endParaRPr lang="en-ZA" sz="1800" dirty="0">
              <a:solidFill>
                <a:schemeClr val="dk1"/>
              </a:solidFill>
              <a:latin typeface="Arial" panose="020B0604020202020204" pitchFamily="34" charset="0"/>
              <a:cs typeface="Arial" panose="020B0604020202020204" pitchFamily="34" charset="0"/>
            </a:endParaRP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Re-development of some buildings</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Improve Building statutory Compliance.</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Rent out space for masts </a:t>
            </a:r>
          </a:p>
          <a:p>
            <a:pPr marL="628650" lvl="1" indent="-171450" algn="just">
              <a:lnSpc>
                <a:spcPct val="100000"/>
              </a:lnSpc>
              <a:spcAft>
                <a:spcPts val="600"/>
              </a:spcAft>
            </a:pPr>
            <a:r>
              <a:rPr lang="en-ZA" sz="1800" dirty="0">
                <a:solidFill>
                  <a:schemeClr val="dk1"/>
                </a:solidFill>
                <a:latin typeface="Arial" panose="020B0604020202020204" pitchFamily="34" charset="0"/>
                <a:cs typeface="Arial" panose="020B0604020202020204" pitchFamily="34" charset="0"/>
              </a:rPr>
              <a:t>Maintenance limited to critical </a:t>
            </a:r>
            <a:r>
              <a:rPr lang="en-ZA" sz="1800" dirty="0" smtClean="0">
                <a:solidFill>
                  <a:schemeClr val="dk1"/>
                </a:solidFill>
                <a:latin typeface="Arial" panose="020B0604020202020204" pitchFamily="34" charset="0"/>
                <a:cs typeface="Arial" panose="020B0604020202020204" pitchFamily="34" charset="0"/>
              </a:rPr>
              <a:t>buildings due to funding deficit. </a:t>
            </a:r>
            <a:endParaRPr lang="en-ZA" sz="2000" b="1"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31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18</a:t>
            </a:fld>
            <a:endParaRPr lang="en-US" dirty="0"/>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1.13 </a:t>
            </a:r>
            <a:r>
              <a:rPr lang="en-ZA" sz="2600" b="1" dirty="0">
                <a:solidFill>
                  <a:srgbClr val="C00000"/>
                </a:solidFill>
              </a:rPr>
              <a:t>SSC Distributor Operator</a:t>
            </a:r>
          </a:p>
        </p:txBody>
      </p:sp>
      <p:graphicFrame>
        <p:nvGraphicFramePr>
          <p:cNvPr id="5" name="Content Placeholder 9"/>
          <p:cNvGraphicFramePr>
            <a:graphicFrameLocks/>
          </p:cNvGraphicFramePr>
          <p:nvPr>
            <p:extLst>
              <p:ext uri="{D42A27DB-BD31-4B8C-83A1-F6EECF244321}">
                <p14:modId xmlns:p14="http://schemas.microsoft.com/office/powerpoint/2010/main" val="1110826218"/>
              </p:ext>
            </p:extLst>
          </p:nvPr>
        </p:nvGraphicFramePr>
        <p:xfrm>
          <a:off x="-69582" y="875280"/>
          <a:ext cx="8908782" cy="5333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12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19</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1.14 Programs of Work</a:t>
            </a:r>
            <a:endParaRPr lang="en-ZA" sz="2600" b="1" dirty="0">
              <a:solidFill>
                <a:srgbClr val="C00000"/>
              </a:solidFill>
            </a:endParaRPr>
          </a:p>
        </p:txBody>
      </p:sp>
      <p:pic>
        <p:nvPicPr>
          <p:cNvPr id="5" name="Picture 4"/>
          <p:cNvPicPr>
            <a:picLocks noChangeAspect="1"/>
          </p:cNvPicPr>
          <p:nvPr/>
        </p:nvPicPr>
        <p:blipFill>
          <a:blip r:embed="rId2"/>
          <a:stretch>
            <a:fillRect/>
          </a:stretch>
        </p:blipFill>
        <p:spPr>
          <a:xfrm>
            <a:off x="270449" y="1245000"/>
            <a:ext cx="8723426" cy="4199021"/>
          </a:xfrm>
          <a:prstGeom prst="rect">
            <a:avLst/>
          </a:prstGeom>
        </p:spPr>
      </p:pic>
      <p:sp>
        <p:nvSpPr>
          <p:cNvPr id="6" name="Rectangle 5"/>
          <p:cNvSpPr/>
          <p:nvPr/>
        </p:nvSpPr>
        <p:spPr>
          <a:xfrm>
            <a:off x="914400" y="5677469"/>
            <a:ext cx="7765576" cy="5459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latin typeface="Arial" panose="020B0604020202020204" pitchFamily="34" charset="0"/>
                <a:cs typeface="Arial" panose="020B0604020202020204" pitchFamily="34" charset="0"/>
              </a:rPr>
              <a:t>10 Programs of Work to ensure Implementation of initiatives</a:t>
            </a:r>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807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a:t>
            </a:fld>
            <a:endParaRPr lang="en-US"/>
          </a:p>
        </p:txBody>
      </p:sp>
      <p:sp>
        <p:nvSpPr>
          <p:cNvPr id="3" name="TextBox 2"/>
          <p:cNvSpPr txBox="1"/>
          <p:nvPr/>
        </p:nvSpPr>
        <p:spPr>
          <a:xfrm>
            <a:off x="224227" y="1037747"/>
            <a:ext cx="5224073" cy="2400657"/>
          </a:xfrm>
          <a:prstGeom prst="rect">
            <a:avLst/>
          </a:prstGeom>
          <a:noFill/>
        </p:spPr>
        <p:txBody>
          <a:bodyPr wrap="square" rtlCol="0">
            <a:spAutoFit/>
          </a:bodyPr>
          <a:lstStyle/>
          <a:p>
            <a:pPr marL="457200" indent="-457200">
              <a:lnSpc>
                <a:spcPct val="150000"/>
              </a:lnSpc>
              <a:buFont typeface="+mj-lt"/>
              <a:buAutoNum type="arabicPeriod"/>
            </a:pPr>
            <a:r>
              <a:rPr lang="en-ZA" sz="2000" dirty="0" smtClean="0">
                <a:latin typeface="Arial" panose="020B0604020202020204" pitchFamily="34" charset="0"/>
                <a:cs typeface="Arial" panose="020B0604020202020204" pitchFamily="34" charset="0"/>
              </a:rPr>
              <a:t>Turnaround Plan</a:t>
            </a:r>
          </a:p>
          <a:p>
            <a:pPr marL="457200" indent="-457200">
              <a:buFont typeface="+mj-lt"/>
              <a:buAutoNum type="arabicPeriod"/>
            </a:pPr>
            <a:endParaRPr lang="en-ZA" sz="2000" dirty="0" smtClean="0">
              <a:latin typeface="Arial" panose="020B0604020202020204" pitchFamily="34" charset="0"/>
              <a:cs typeface="Arial" panose="020B0604020202020204" pitchFamily="34" charset="0"/>
            </a:endParaRPr>
          </a:p>
          <a:p>
            <a:pPr marL="457200" indent="-457200">
              <a:buFont typeface="+mj-lt"/>
              <a:buAutoNum type="arabicPeriod"/>
            </a:pPr>
            <a:r>
              <a:rPr lang="en-ZA" sz="2000" dirty="0" err="1" smtClean="0">
                <a:latin typeface="Arial" panose="020B0604020202020204" pitchFamily="34" charset="0"/>
                <a:cs typeface="Arial" panose="020B0604020202020204" pitchFamily="34" charset="0"/>
              </a:rPr>
              <a:t>SASSA</a:t>
            </a:r>
            <a:r>
              <a:rPr lang="en-ZA" sz="2000" dirty="0" smtClean="0">
                <a:latin typeface="Arial" panose="020B0604020202020204" pitchFamily="34" charset="0"/>
                <a:cs typeface="Arial" panose="020B0604020202020204" pitchFamily="34" charset="0"/>
              </a:rPr>
              <a:t> Grant Payments</a:t>
            </a:r>
          </a:p>
          <a:p>
            <a:pPr marL="457200" indent="-457200">
              <a:buFont typeface="+mj-lt"/>
              <a:buAutoNum type="arabicPeriod"/>
            </a:pPr>
            <a:endParaRPr lang="en-ZA" sz="2000" dirty="0" smtClean="0">
              <a:latin typeface="Arial" panose="020B0604020202020204" pitchFamily="34" charset="0"/>
              <a:cs typeface="Arial" panose="020B0604020202020204" pitchFamily="34" charset="0"/>
            </a:endParaRPr>
          </a:p>
          <a:p>
            <a:pPr marL="457200" indent="-457200">
              <a:buFont typeface="+mj-lt"/>
              <a:buAutoNum type="arabicPeriod"/>
            </a:pPr>
            <a:r>
              <a:rPr lang="en-ZA" sz="2000" dirty="0" smtClean="0">
                <a:latin typeface="Arial" panose="020B0604020202020204" pitchFamily="34" charset="0"/>
                <a:cs typeface="Arial" panose="020B0604020202020204" pitchFamily="34" charset="0"/>
              </a:rPr>
              <a:t>SITA Collaboration</a:t>
            </a:r>
          </a:p>
          <a:p>
            <a:pPr marL="457200" indent="-457200">
              <a:buFont typeface="+mj-lt"/>
              <a:buAutoNum type="arabicPeriod"/>
            </a:pPr>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43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20</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1.15 Programs of Work</a:t>
            </a:r>
            <a:endParaRPr lang="en-ZA" sz="2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57734121"/>
              </p:ext>
            </p:extLst>
          </p:nvPr>
        </p:nvGraphicFramePr>
        <p:xfrm>
          <a:off x="240631" y="760632"/>
          <a:ext cx="8726906" cy="5501649"/>
        </p:xfrm>
        <a:graphic>
          <a:graphicData uri="http://schemas.openxmlformats.org/drawingml/2006/table">
            <a:tbl>
              <a:tblPr firstRow="1" firstCol="1" bandRow="1"/>
              <a:tblGrid>
                <a:gridCol w="1459832">
                  <a:extLst>
                    <a:ext uri="{9D8B030D-6E8A-4147-A177-3AD203B41FA5}">
                      <a16:colId xmlns:a16="http://schemas.microsoft.com/office/drawing/2014/main" val="20000"/>
                    </a:ext>
                  </a:extLst>
                </a:gridCol>
                <a:gridCol w="372979">
                  <a:extLst>
                    <a:ext uri="{9D8B030D-6E8A-4147-A177-3AD203B41FA5}">
                      <a16:colId xmlns:a16="http://schemas.microsoft.com/office/drawing/2014/main" val="20001"/>
                    </a:ext>
                  </a:extLst>
                </a:gridCol>
                <a:gridCol w="372979">
                  <a:extLst>
                    <a:ext uri="{9D8B030D-6E8A-4147-A177-3AD203B41FA5}">
                      <a16:colId xmlns:a16="http://schemas.microsoft.com/office/drawing/2014/main" val="20002"/>
                    </a:ext>
                  </a:extLst>
                </a:gridCol>
                <a:gridCol w="372979">
                  <a:extLst>
                    <a:ext uri="{9D8B030D-6E8A-4147-A177-3AD203B41FA5}">
                      <a16:colId xmlns:a16="http://schemas.microsoft.com/office/drawing/2014/main" val="20003"/>
                    </a:ext>
                  </a:extLst>
                </a:gridCol>
                <a:gridCol w="372979">
                  <a:extLst>
                    <a:ext uri="{9D8B030D-6E8A-4147-A177-3AD203B41FA5}">
                      <a16:colId xmlns:a16="http://schemas.microsoft.com/office/drawing/2014/main" val="20004"/>
                    </a:ext>
                  </a:extLst>
                </a:gridCol>
                <a:gridCol w="3352800">
                  <a:extLst>
                    <a:ext uri="{9D8B030D-6E8A-4147-A177-3AD203B41FA5}">
                      <a16:colId xmlns:a16="http://schemas.microsoft.com/office/drawing/2014/main" val="20005"/>
                    </a:ext>
                  </a:extLst>
                </a:gridCol>
                <a:gridCol w="2422358">
                  <a:extLst>
                    <a:ext uri="{9D8B030D-6E8A-4147-A177-3AD203B41FA5}">
                      <a16:colId xmlns:a16="http://schemas.microsoft.com/office/drawing/2014/main" val="20006"/>
                    </a:ext>
                  </a:extLst>
                </a:gridCol>
              </a:tblGrid>
              <a:tr h="384294">
                <a:tc>
                  <a:txBody>
                    <a:bodyPr/>
                    <a:lstStyle/>
                    <a:p>
                      <a:pPr algn="l">
                        <a:lnSpc>
                          <a:spcPct val="115000"/>
                        </a:lnSpc>
                        <a:spcBef>
                          <a:spcPts val="600"/>
                        </a:spcBef>
                        <a:spcAft>
                          <a:spcPts val="600"/>
                        </a:spcAft>
                      </a:pPr>
                      <a:r>
                        <a:rPr lang="en-ZA" sz="1200" b="1" spc="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Program Name</a:t>
                      </a:r>
                      <a:endParaRPr lang="en-ZA" sz="1200" b="1" spc="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4B78"/>
                    </a:solidFill>
                  </a:tcPr>
                </a:tc>
                <a:tc gridSpan="4">
                  <a:txBody>
                    <a:bodyPr/>
                    <a:lstStyle/>
                    <a:p>
                      <a:pPr algn="ctr">
                        <a:lnSpc>
                          <a:spcPct val="115000"/>
                        </a:lnSpc>
                        <a:spcBef>
                          <a:spcPts val="600"/>
                        </a:spcBef>
                        <a:spcAft>
                          <a:spcPts val="600"/>
                        </a:spcAft>
                      </a:pPr>
                      <a:r>
                        <a:rPr lang="en-ZA" sz="1200" b="1" spc="5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Stage</a:t>
                      </a:r>
                      <a:endParaRPr lang="en-ZA" sz="1200" b="1" spc="5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spcBef>
                          <a:spcPts val="600"/>
                        </a:spcBef>
                        <a:spcAft>
                          <a:spcPts val="600"/>
                        </a:spcAft>
                      </a:pPr>
                      <a:r>
                        <a:rPr lang="en-ZA" sz="1200" b="1" spc="5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Initiative</a:t>
                      </a:r>
                      <a:endParaRPr lang="en-ZA" sz="1200" b="1" spc="5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tc>
                  <a:txBody>
                    <a:bodyPr/>
                    <a:lstStyle/>
                    <a:p>
                      <a:pPr algn="ctr">
                        <a:lnSpc>
                          <a:spcPct val="115000"/>
                        </a:lnSpc>
                        <a:spcBef>
                          <a:spcPts val="600"/>
                        </a:spcBef>
                        <a:spcAft>
                          <a:spcPts val="600"/>
                        </a:spcAft>
                      </a:pPr>
                      <a:r>
                        <a:rPr lang="en-ZA" sz="1200" b="1" spc="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Benefits</a:t>
                      </a:r>
                      <a:endParaRPr lang="en-ZA" sz="1200" b="1" spc="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extLst>
                  <a:ext uri="{0D108BD9-81ED-4DB2-BD59-A6C34878D82A}">
                    <a16:rowId xmlns:a16="http://schemas.microsoft.com/office/drawing/2014/main" val="10000"/>
                  </a:ext>
                </a:extLst>
              </a:tr>
              <a:tr h="53185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Turnaround Funding</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Improve financial sustainability</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Acquire R1.6bn &amp; SASSA prefunding</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Evaluation and re-prioritisation of projects</a:t>
                      </a:r>
                      <a:endParaRPr lang="en-ZA" sz="1200" b="0" dirty="0">
                        <a:effectLst/>
                        <a:latin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b="0" spc="50" dirty="0">
                          <a:effectLst/>
                          <a:latin typeface="Arial Narrow" panose="020B0606020202030204" pitchFamily="34" charset="0"/>
                          <a:ea typeface="Calibri" panose="020F0502020204030204" pitchFamily="34" charset="0"/>
                          <a:cs typeface="Times New Roman" panose="02020603050405020304" pitchFamily="18" charset="0"/>
                        </a:rPr>
                        <a:t>Ensure business continuity and successful execution of programs</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0803">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Customer experience</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120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Focus on the customer experience and enhance </a:t>
                      </a:r>
                      <a:r>
                        <a:rPr lang="en-ZA" sz="1200" b="0" dirty="0" smtClean="0">
                          <a:effectLst/>
                          <a:latin typeface="Arial Narrow" panose="020B0606020202030204" pitchFamily="34" charset="0"/>
                          <a:cs typeface="Times New Roman" panose="02020603050405020304" pitchFamily="18" charset="0"/>
                        </a:rPr>
                        <a:t>marketing and Improve </a:t>
                      </a:r>
                      <a:r>
                        <a:rPr lang="en-ZA" sz="1200" b="0" dirty="0">
                          <a:effectLst/>
                          <a:latin typeface="Arial Narrow" panose="020B0606020202030204" pitchFamily="34" charset="0"/>
                          <a:cs typeface="Times New Roman" panose="02020603050405020304" pitchFamily="18" charset="0"/>
                        </a:rPr>
                        <a:t>customer services, i.e. call centre services</a:t>
                      </a:r>
                      <a:endParaRPr lang="en-ZA" sz="1200" b="0" dirty="0">
                        <a:effectLst/>
                        <a:latin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ZA" sz="1200" b="0" spc="50" dirty="0">
                          <a:effectLst/>
                          <a:latin typeface="Arial Narrow" panose="020B0606020202030204" pitchFamily="34" charset="0"/>
                          <a:ea typeface="Calibri" panose="020F0502020204030204" pitchFamily="34" charset="0"/>
                          <a:cs typeface="Times New Roman" panose="02020603050405020304" pitchFamily="18" charset="0"/>
                        </a:rPr>
                        <a:t>Enhanced customer service standards</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7404">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Cost Reduction</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Improve financial sustainability.</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Prudently manage the organisation’s primary costs drivers.</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Reduce security costs for SASSA</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Dispose non-core properties</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Restructure/Terminate contracts (Sales, IT, SCM, Properties)</a:t>
                      </a:r>
                      <a:endParaRPr lang="en-ZA" sz="1200" b="0" dirty="0">
                        <a:effectLst/>
                        <a:latin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b="0" spc="50" dirty="0">
                          <a:effectLst/>
                          <a:latin typeface="Arial Narrow" panose="020B0606020202030204" pitchFamily="34" charset="0"/>
                          <a:ea typeface="Calibri" panose="020F0502020204030204" pitchFamily="34" charset="0"/>
                          <a:cs typeface="Times New Roman" panose="02020603050405020304" pitchFamily="18" charset="0"/>
                        </a:rPr>
                        <a:t>Reduced costs by R45m</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131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Business Operations</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Stabilise the organisation and improve productivity.</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Prioritise domestic and international parcel deliveries</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Increase mail automation</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Post Office and Mail network optimisation</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Rationalisation of the mail centres, depots </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Consolidation of infrastructure and functions</a:t>
                      </a:r>
                      <a:endParaRPr lang="en-ZA" sz="1200" b="0" dirty="0">
                        <a:effectLst/>
                        <a:latin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b="0" spc="50" dirty="0">
                          <a:effectLst/>
                          <a:latin typeface="Arial Narrow" panose="020B0606020202030204" pitchFamily="34" charset="0"/>
                          <a:ea typeface="Calibri" panose="020F0502020204030204" pitchFamily="34" charset="0"/>
                          <a:cs typeface="Times New Roman" panose="02020603050405020304" pitchFamily="18" charset="0"/>
                        </a:rPr>
                        <a:t>Increased service delivery standards</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565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Revenue Generation</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b="1" spc="5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Strengthen the competitiveness of the organisation in the market</a:t>
                      </a:r>
                      <a:endParaRPr lang="en-ZA" sz="1200" b="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b="0" dirty="0">
                          <a:effectLst/>
                          <a:latin typeface="Arial Narrow" panose="020B0606020202030204" pitchFamily="34" charset="0"/>
                          <a:cs typeface="Times New Roman" panose="02020603050405020304" pitchFamily="18" charset="0"/>
                        </a:rPr>
                        <a:t>Increase revenue growth and diversification by launching new products, services and solutions</a:t>
                      </a:r>
                      <a:r>
                        <a:rPr lang="en-ZA" sz="1200" b="1" dirty="0">
                          <a:effectLst/>
                          <a:latin typeface="Arial Narrow" panose="020B0606020202030204" pitchFamily="34" charset="0"/>
                          <a:cs typeface="Times New Roman" panose="02020603050405020304" pitchFamily="18" charset="0"/>
                        </a:rPr>
                        <a:t>.</a:t>
                      </a:r>
                      <a:endParaRPr lang="en-ZA" sz="1200" b="1" dirty="0">
                        <a:effectLst/>
                        <a:latin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b="0" spc="50" dirty="0">
                          <a:effectLst/>
                          <a:latin typeface="Arial Narrow" panose="020B0606020202030204" pitchFamily="34" charset="0"/>
                          <a:ea typeface="Calibri" panose="020F0502020204030204" pitchFamily="34" charset="0"/>
                          <a:cs typeface="Times New Roman" panose="02020603050405020304" pitchFamily="18" charset="0"/>
                        </a:rPr>
                        <a:t>Increased revenue by R536m</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0"/>
                        </a:spcAft>
                      </a:pPr>
                      <a:r>
                        <a:rPr lang="en-ZA" sz="1200" b="0" spc="50" dirty="0" smtClean="0">
                          <a:effectLst/>
                          <a:latin typeface="Arial Narrow" panose="020B0606020202030204" pitchFamily="34" charset="0"/>
                          <a:ea typeface="Calibri" panose="020F0502020204030204" pitchFamily="34" charset="0"/>
                          <a:cs typeface="Times New Roman" panose="02020603050405020304" pitchFamily="18" charset="0"/>
                        </a:rPr>
                        <a:t>Revenue</a:t>
                      </a:r>
                      <a:r>
                        <a:rPr lang="en-ZA" sz="1200" b="0" spc="50" baseline="0" dirty="0" smtClean="0">
                          <a:effectLst/>
                          <a:latin typeface="Arial Narrow" panose="020B0606020202030204" pitchFamily="34" charset="0"/>
                          <a:ea typeface="Calibri" panose="020F0502020204030204" pitchFamily="34" charset="0"/>
                          <a:cs typeface="Times New Roman" panose="02020603050405020304" pitchFamily="18" charset="0"/>
                        </a:rPr>
                        <a:t> recovery of R170m</a:t>
                      </a:r>
                      <a:endParaRPr lang="en-ZA" sz="1200" b="0" spc="50" dirty="0">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3400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21</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1.15 Programs of Work</a:t>
            </a:r>
            <a:endParaRPr lang="en-ZA" sz="2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15970852"/>
              </p:ext>
            </p:extLst>
          </p:nvPr>
        </p:nvGraphicFramePr>
        <p:xfrm>
          <a:off x="240631" y="680422"/>
          <a:ext cx="8726906" cy="5756443"/>
        </p:xfrm>
        <a:graphic>
          <a:graphicData uri="http://schemas.openxmlformats.org/drawingml/2006/table">
            <a:tbl>
              <a:tblPr firstRow="1" firstCol="1" bandRow="1"/>
              <a:tblGrid>
                <a:gridCol w="1459832">
                  <a:extLst>
                    <a:ext uri="{9D8B030D-6E8A-4147-A177-3AD203B41FA5}">
                      <a16:colId xmlns:a16="http://schemas.microsoft.com/office/drawing/2014/main" val="20000"/>
                    </a:ext>
                  </a:extLst>
                </a:gridCol>
                <a:gridCol w="372979">
                  <a:extLst>
                    <a:ext uri="{9D8B030D-6E8A-4147-A177-3AD203B41FA5}">
                      <a16:colId xmlns:a16="http://schemas.microsoft.com/office/drawing/2014/main" val="20001"/>
                    </a:ext>
                  </a:extLst>
                </a:gridCol>
                <a:gridCol w="372979">
                  <a:extLst>
                    <a:ext uri="{9D8B030D-6E8A-4147-A177-3AD203B41FA5}">
                      <a16:colId xmlns:a16="http://schemas.microsoft.com/office/drawing/2014/main" val="20002"/>
                    </a:ext>
                  </a:extLst>
                </a:gridCol>
                <a:gridCol w="372979">
                  <a:extLst>
                    <a:ext uri="{9D8B030D-6E8A-4147-A177-3AD203B41FA5}">
                      <a16:colId xmlns:a16="http://schemas.microsoft.com/office/drawing/2014/main" val="20003"/>
                    </a:ext>
                  </a:extLst>
                </a:gridCol>
                <a:gridCol w="372979">
                  <a:extLst>
                    <a:ext uri="{9D8B030D-6E8A-4147-A177-3AD203B41FA5}">
                      <a16:colId xmlns:a16="http://schemas.microsoft.com/office/drawing/2014/main" val="20004"/>
                    </a:ext>
                  </a:extLst>
                </a:gridCol>
                <a:gridCol w="3352800">
                  <a:extLst>
                    <a:ext uri="{9D8B030D-6E8A-4147-A177-3AD203B41FA5}">
                      <a16:colId xmlns:a16="http://schemas.microsoft.com/office/drawing/2014/main" val="20005"/>
                    </a:ext>
                  </a:extLst>
                </a:gridCol>
                <a:gridCol w="2422358">
                  <a:extLst>
                    <a:ext uri="{9D8B030D-6E8A-4147-A177-3AD203B41FA5}">
                      <a16:colId xmlns:a16="http://schemas.microsoft.com/office/drawing/2014/main" val="20006"/>
                    </a:ext>
                  </a:extLst>
                </a:gridCol>
              </a:tblGrid>
              <a:tr h="384294">
                <a:tc>
                  <a:txBody>
                    <a:bodyPr/>
                    <a:lstStyle/>
                    <a:p>
                      <a:pPr algn="l">
                        <a:lnSpc>
                          <a:spcPct val="115000"/>
                        </a:lnSpc>
                        <a:spcBef>
                          <a:spcPts val="600"/>
                        </a:spcBef>
                        <a:spcAft>
                          <a:spcPts val="600"/>
                        </a:spcAft>
                      </a:pPr>
                      <a:r>
                        <a:rPr lang="en-ZA" sz="1200" b="1" spc="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Program Name</a:t>
                      </a:r>
                      <a:endParaRPr lang="en-ZA" sz="1200" b="1" spc="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4B78"/>
                    </a:solidFill>
                  </a:tcPr>
                </a:tc>
                <a:tc gridSpan="4">
                  <a:txBody>
                    <a:bodyPr/>
                    <a:lstStyle/>
                    <a:p>
                      <a:pPr algn="ctr">
                        <a:lnSpc>
                          <a:spcPct val="115000"/>
                        </a:lnSpc>
                        <a:spcBef>
                          <a:spcPts val="600"/>
                        </a:spcBef>
                        <a:spcAft>
                          <a:spcPts val="600"/>
                        </a:spcAft>
                      </a:pPr>
                      <a:r>
                        <a:rPr lang="en-ZA" sz="1200" b="1" spc="5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Stage</a:t>
                      </a:r>
                      <a:endParaRPr lang="en-ZA" sz="1200" b="1" spc="5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spcBef>
                          <a:spcPts val="600"/>
                        </a:spcBef>
                        <a:spcAft>
                          <a:spcPts val="600"/>
                        </a:spcAft>
                      </a:pPr>
                      <a:r>
                        <a:rPr lang="en-ZA" sz="1200" b="1" spc="5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Initiative</a:t>
                      </a:r>
                      <a:endParaRPr lang="en-ZA" sz="1200" b="1" spc="5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tc>
                  <a:txBody>
                    <a:bodyPr/>
                    <a:lstStyle/>
                    <a:p>
                      <a:pPr algn="ctr">
                        <a:lnSpc>
                          <a:spcPct val="115000"/>
                        </a:lnSpc>
                        <a:spcBef>
                          <a:spcPts val="600"/>
                        </a:spcBef>
                        <a:spcAft>
                          <a:spcPts val="600"/>
                        </a:spcAft>
                      </a:pPr>
                      <a:r>
                        <a:rPr lang="en-ZA" sz="1200" b="1" spc="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Benefits</a:t>
                      </a:r>
                      <a:endParaRPr lang="en-ZA" sz="1200" b="1" spc="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6314" marR="56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4B7C"/>
                    </a:solidFill>
                  </a:tcPr>
                </a:tc>
                <a:extLst>
                  <a:ext uri="{0D108BD9-81ED-4DB2-BD59-A6C34878D82A}">
                    <a16:rowId xmlns:a16="http://schemas.microsoft.com/office/drawing/2014/main" val="10000"/>
                  </a:ext>
                </a:extLst>
              </a:tr>
              <a:tr h="53185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Workforce Optimisation</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Organisational Change</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Voluntary Severance Package (Over 50)</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Provide business opportunities for employees</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Upskilling and training of employees</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Redeployment of staff</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Post-Retirement Medical Aid (PRMA) Reduction </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spc="50" dirty="0">
                          <a:effectLst/>
                          <a:latin typeface="Arial Narrow" panose="020B0606020202030204" pitchFamily="34" charset="0"/>
                          <a:ea typeface="Calibri" panose="020F0502020204030204" pitchFamily="34" charset="0"/>
                          <a:cs typeface="Times New Roman" panose="02020603050405020304" pitchFamily="18" charset="0"/>
                        </a:rPr>
                        <a:t>Staff costs reduced by R211m pa.</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0803">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Property Asset Optimisation</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a:effectLst/>
                          <a:latin typeface="Arial Narrow" panose="020B0606020202030204" pitchFamily="34" charset="0"/>
                          <a:cs typeface="Times New Roman" panose="02020603050405020304" pitchFamily="18" charset="0"/>
                        </a:rPr>
                        <a:t>Increase rental revenue and decrease cost of non-core properties</a:t>
                      </a:r>
                      <a:endParaRPr lang="en-ZA" sz="120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a:effectLst/>
                          <a:latin typeface="Arial Narrow" panose="020B0606020202030204" pitchFamily="34" charset="0"/>
                          <a:cs typeface="Times New Roman" panose="02020603050405020304" pitchFamily="18" charset="0"/>
                        </a:rPr>
                        <a:t>Repurpose properties to be productive assets</a:t>
                      </a:r>
                      <a:endParaRPr lang="en-ZA" sz="12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ZA" sz="1200" spc="50" dirty="0">
                          <a:effectLst/>
                          <a:latin typeface="Arial Narrow" panose="020B0606020202030204" pitchFamily="34" charset="0"/>
                          <a:ea typeface="Calibri" panose="020F0502020204030204" pitchFamily="34" charset="0"/>
                          <a:cs typeface="Times New Roman" panose="02020603050405020304" pitchFamily="18" charset="0"/>
                        </a:rPr>
                        <a:t>Increased asset utilisation, revenue growth and cost reduction</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7404">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Organisational Restructuring</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Eliminate organisational duplications and inefficiencies.</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Revise Business Model</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Rationalise support and back office services</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Owner Manged Branch Model</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Owner driver model</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Operator Licensing model</a:t>
                      </a:r>
                      <a:endParaRPr lang="en-ZA" sz="1200" dirty="0">
                        <a:effectLst/>
                        <a:latin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200" dirty="0">
                          <a:effectLst/>
                          <a:latin typeface="Arial Narrow" panose="020B0606020202030204" pitchFamily="34" charset="0"/>
                          <a:cs typeface="Times New Roman" panose="02020603050405020304" pitchFamily="18" charset="0"/>
                        </a:rPr>
                        <a:t>EXCO Rationalisation</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r>
                        <a:rPr lang="en-ZA" sz="1200" spc="50" dirty="0">
                          <a:effectLst/>
                          <a:latin typeface="Arial Narrow" panose="020B0606020202030204" pitchFamily="34" charset="0"/>
                          <a:ea typeface="Calibri" panose="020F0502020204030204" pitchFamily="34" charset="0"/>
                          <a:cs typeface="Times New Roman" panose="02020603050405020304" pitchFamily="18" charset="0"/>
                        </a:rPr>
                        <a:t>Efficient operating model</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131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Stakeholder Engagement</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Bef>
                          <a:spcPts val="600"/>
                        </a:spcBef>
                        <a:spcAft>
                          <a:spcPts val="0"/>
                        </a:spcAft>
                        <a:buFont typeface="Symbol" panose="05050102010706020507" pitchFamily="18" charset="2"/>
                        <a:buChar char=""/>
                      </a:pPr>
                      <a:r>
                        <a:rPr lang="en-ZA" sz="1200" spc="50">
                          <a:effectLst/>
                          <a:latin typeface="Arial Narrow" panose="020B0606020202030204" pitchFamily="34" charset="0"/>
                          <a:ea typeface="Calibri" panose="020F0502020204030204" pitchFamily="34" charset="0"/>
                          <a:cs typeface="Times New Roman" panose="02020603050405020304" pitchFamily="18" charset="0"/>
                        </a:rPr>
                        <a:t>Improve stakeholders relationships by the enhancing the Brand, customer services and marketing awareness</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ZA" sz="1200" spc="50" dirty="0">
                          <a:effectLst/>
                          <a:latin typeface="Arial Narrow" panose="020B0606020202030204" pitchFamily="34" charset="0"/>
                          <a:ea typeface="Calibri" panose="020F0502020204030204" pitchFamily="34" charset="0"/>
                          <a:cs typeface="Times New Roman" panose="02020603050405020304" pitchFamily="18" charset="0"/>
                        </a:rPr>
                        <a:t>Updated &amp; Informed Stakeholders</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5659">
                <a:tc>
                  <a:txBody>
                    <a:bodyPr/>
                    <a:lstStyle/>
                    <a:p>
                      <a:pPr marL="0" lvl="0" indent="0" algn="l">
                        <a:lnSpc>
                          <a:spcPct val="115000"/>
                        </a:lnSpc>
                        <a:spcBef>
                          <a:spcPts val="600"/>
                        </a:spcBef>
                        <a:spcAft>
                          <a:spcPts val="0"/>
                        </a:spcAft>
                        <a:buFont typeface="+mj-lt"/>
                        <a:buNone/>
                      </a:pPr>
                      <a:r>
                        <a:rPr lang="en-ZA" sz="1200" b="1" spc="50" dirty="0">
                          <a:effectLst/>
                          <a:latin typeface="Arial Narrow" panose="020B0606020202030204" pitchFamily="34" charset="0"/>
                          <a:ea typeface="Calibri" panose="020F0502020204030204" pitchFamily="34" charset="0"/>
                          <a:cs typeface="Times New Roman" panose="02020603050405020304" pitchFamily="18" charset="0"/>
                        </a:rPr>
                        <a:t>Transport &amp; Distribution</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ZA" sz="1200" b="1" spc="50">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Bef>
                          <a:spcPts val="600"/>
                        </a:spcBef>
                        <a:spcAft>
                          <a:spcPts val="0"/>
                        </a:spcAft>
                        <a:buFont typeface="Symbol" panose="05050102010706020507" pitchFamily="18" charset="2"/>
                        <a:buChar char=""/>
                      </a:pPr>
                      <a:r>
                        <a:rPr lang="en-ZA" sz="1200" spc="50">
                          <a:effectLst/>
                          <a:latin typeface="Arial Narrow" panose="020B0606020202030204" pitchFamily="34" charset="0"/>
                          <a:ea typeface="Calibri" panose="020F0502020204030204" pitchFamily="34" charset="0"/>
                          <a:cs typeface="Times New Roman" panose="02020603050405020304" pitchFamily="18" charset="0"/>
                        </a:rPr>
                        <a:t>Optimisation of fleet</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ZA" sz="1200" spc="50" dirty="0">
                          <a:effectLst/>
                          <a:latin typeface="Arial Narrow" panose="020B0606020202030204" pitchFamily="34" charset="0"/>
                          <a:ea typeface="Calibri" panose="020F0502020204030204" pitchFamily="34" charset="0"/>
                          <a:cs typeface="Times New Roman" panose="02020603050405020304" pitchFamily="18" charset="0"/>
                        </a:rPr>
                        <a:t>Efficient Fleet &amp;Improved service delivery</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968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22</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1.16 Critical Success Factors</a:t>
            </a:r>
            <a:endParaRPr lang="en-ZA" sz="2600" b="1" dirty="0">
              <a:solidFill>
                <a:srgbClr val="C00000"/>
              </a:solidFill>
            </a:endParaRPr>
          </a:p>
        </p:txBody>
      </p:sp>
      <p:sp>
        <p:nvSpPr>
          <p:cNvPr id="4" name="TextBox 3"/>
          <p:cNvSpPr txBox="1"/>
          <p:nvPr/>
        </p:nvSpPr>
        <p:spPr>
          <a:xfrm>
            <a:off x="255709" y="745218"/>
            <a:ext cx="8647658" cy="5401479"/>
          </a:xfrm>
          <a:prstGeom prst="rect">
            <a:avLst/>
          </a:prstGeom>
          <a:noFill/>
        </p:spPr>
        <p:txBody>
          <a:bodyPr wrap="square" rtlCol="0">
            <a:spAutoFit/>
          </a:bodyPr>
          <a:lstStyle/>
          <a:p>
            <a:r>
              <a:rPr lang="en-ZA" sz="1500" dirty="0">
                <a:latin typeface="Arial" panose="020B0604020202020204" pitchFamily="34" charset="0"/>
                <a:cs typeface="Arial" panose="020B0604020202020204" pitchFamily="34" charset="0"/>
              </a:rPr>
              <a:t>The implementation of this turnaround program is underpinned by the following critical success factors:</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Adequate </a:t>
            </a:r>
            <a:r>
              <a:rPr lang="en-ZA" sz="1500" dirty="0">
                <a:latin typeface="Arial" panose="020B0604020202020204" pitchFamily="34" charset="0"/>
                <a:cs typeface="Arial" panose="020B0604020202020204" pitchFamily="34" charset="0"/>
              </a:rPr>
              <a:t>funding to be made available to settle historical liabilities and fund the operations whilst the initiatives are being implemented.</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Funding </a:t>
            </a:r>
            <a:r>
              <a:rPr lang="en-ZA" sz="1500" dirty="0">
                <a:latin typeface="Arial" panose="020B0604020202020204" pitchFamily="34" charset="0"/>
                <a:cs typeface="Arial" panose="020B0604020202020204" pitchFamily="34" charset="0"/>
              </a:rPr>
              <a:t>to support the revenue projects, cost optimisation and capital projects</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Secure </a:t>
            </a:r>
            <a:r>
              <a:rPr lang="en-ZA" sz="1500" dirty="0">
                <a:latin typeface="Arial" panose="020B0604020202020204" pitchFamily="34" charset="0"/>
                <a:cs typeface="Arial" panose="020B0604020202020204" pitchFamily="34" charset="0"/>
              </a:rPr>
              <a:t>consistent and timeous prefunding and approval for the SASSA grant cash distribution </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Program </a:t>
            </a:r>
            <a:r>
              <a:rPr lang="en-ZA" sz="1500" dirty="0">
                <a:latin typeface="Arial" panose="020B0604020202020204" pitchFamily="34" charset="0"/>
                <a:cs typeface="Arial" panose="020B0604020202020204" pitchFamily="34" charset="0"/>
              </a:rPr>
              <a:t>committees and management have the requisite delegation of authority to execute the portfolio of projects contained within the program.</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Programs </a:t>
            </a:r>
            <a:r>
              <a:rPr lang="en-ZA" sz="1500" dirty="0">
                <a:latin typeface="Arial" panose="020B0604020202020204" pitchFamily="34" charset="0"/>
                <a:cs typeface="Arial" panose="020B0604020202020204" pitchFamily="34" charset="0"/>
              </a:rPr>
              <a:t>will be adequately resourced with the skillsets, staff and other tools deemed essential to executing the program.</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The </a:t>
            </a:r>
            <a:r>
              <a:rPr lang="en-ZA" sz="1500" dirty="0">
                <a:latin typeface="Arial" panose="020B0604020202020204" pitchFamily="34" charset="0"/>
                <a:cs typeface="Arial" panose="020B0604020202020204" pitchFamily="34" charset="0"/>
              </a:rPr>
              <a:t>market situation will not deteriorate beyond the current economic situation.</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There </a:t>
            </a:r>
            <a:r>
              <a:rPr lang="en-ZA" sz="1500" dirty="0">
                <a:latin typeface="Arial" panose="020B0604020202020204" pitchFamily="34" charset="0"/>
                <a:cs typeface="Arial" panose="020B0604020202020204" pitchFamily="34" charset="0"/>
              </a:rPr>
              <a:t>is sufficient stakeholder support to successful implement this turnaround program.</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The </a:t>
            </a:r>
            <a:r>
              <a:rPr lang="en-ZA" sz="1500" dirty="0">
                <a:latin typeface="Arial" panose="020B0604020202020204" pitchFamily="34" charset="0"/>
                <a:cs typeface="Arial" panose="020B0604020202020204" pitchFamily="34" charset="0"/>
              </a:rPr>
              <a:t>statements of work submitted by divisional executives have been sufficiently assessed and planned, in conjunction divisional management teams, to produce the anticipated benefits articulated in this plan.</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Procurement </a:t>
            </a:r>
            <a:r>
              <a:rPr lang="en-ZA" sz="1500" dirty="0">
                <a:latin typeface="Arial" panose="020B0604020202020204" pitchFamily="34" charset="0"/>
                <a:cs typeface="Arial" panose="020B0604020202020204" pitchFamily="34" charset="0"/>
              </a:rPr>
              <a:t>streamlining to provide sufficient visibility of the prioritised initiatives and mobilise a specialist procurement team to fast track the approvals of these specific initiatives, without compromising on the financial soundness of the initiative business cases.</a:t>
            </a:r>
          </a:p>
          <a:p>
            <a:pPr marL="285750" indent="-285750" algn="just">
              <a:spcAft>
                <a:spcPts val="600"/>
              </a:spcAft>
              <a:buFont typeface="Arial" panose="020B0604020202020204" pitchFamily="34" charset="0"/>
              <a:buChar char="•"/>
            </a:pPr>
            <a:r>
              <a:rPr lang="en-ZA" sz="1500" dirty="0" smtClean="0">
                <a:latin typeface="Arial" panose="020B0604020202020204" pitchFamily="34" charset="0"/>
                <a:cs typeface="Arial" panose="020B0604020202020204" pitchFamily="34" charset="0"/>
              </a:rPr>
              <a:t>An </a:t>
            </a:r>
            <a:r>
              <a:rPr lang="en-ZA" sz="1500" dirty="0">
                <a:latin typeface="Arial" panose="020B0604020202020204" pitchFamily="34" charset="0"/>
                <a:cs typeface="Arial" panose="020B0604020202020204" pitchFamily="34" charset="0"/>
              </a:rPr>
              <a:t>effective organisational change management program to mobilise employees for implementation</a:t>
            </a:r>
          </a:p>
        </p:txBody>
      </p:sp>
    </p:spTree>
    <p:extLst>
      <p:ext uri="{BB962C8B-B14F-4D97-AF65-F5344CB8AC3E}">
        <p14:creationId xmlns:p14="http://schemas.microsoft.com/office/powerpoint/2010/main" val="2314204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23</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1.17 Opportunities </a:t>
            </a:r>
            <a:r>
              <a:rPr lang="en-ZA" sz="2600" b="1" dirty="0">
                <a:solidFill>
                  <a:srgbClr val="C00000"/>
                </a:solidFill>
              </a:rPr>
              <a:t>and </a:t>
            </a:r>
            <a:r>
              <a:rPr lang="en-ZA" sz="2600" b="1" dirty="0" smtClean="0">
                <a:solidFill>
                  <a:srgbClr val="C00000"/>
                </a:solidFill>
              </a:rPr>
              <a:t>Challenges</a:t>
            </a:r>
            <a:endParaRPr lang="en-ZA" sz="2600" b="1" dirty="0">
              <a:solidFill>
                <a:srgbClr val="C00000"/>
              </a:solidFill>
            </a:endParaRPr>
          </a:p>
        </p:txBody>
      </p:sp>
      <p:sp>
        <p:nvSpPr>
          <p:cNvPr id="4" name="Content Placeholder 2"/>
          <p:cNvSpPr txBox="1">
            <a:spLocks/>
          </p:cNvSpPr>
          <p:nvPr/>
        </p:nvSpPr>
        <p:spPr>
          <a:xfrm>
            <a:off x="337814" y="750575"/>
            <a:ext cx="8529464" cy="5435913"/>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b="1" dirty="0" smtClean="0"/>
              <a:t>Challenges</a:t>
            </a:r>
          </a:p>
          <a:p>
            <a:r>
              <a:rPr lang="en-ZA" sz="2000" dirty="0" smtClean="0"/>
              <a:t>The delay in digitisation and modernisation of the post office to be relevant in the current market</a:t>
            </a:r>
          </a:p>
          <a:p>
            <a:r>
              <a:rPr lang="en-ZA" sz="2000" dirty="0" smtClean="0"/>
              <a:t>The sustainability of SAPO without the strength of the Postbank assets and banking capabilities </a:t>
            </a:r>
          </a:p>
          <a:p>
            <a:r>
              <a:rPr lang="en-ZA" sz="2000" dirty="0" smtClean="0"/>
              <a:t>The implementation of drastic actions to align SAPO’s cost base to its revenue</a:t>
            </a:r>
          </a:p>
          <a:p>
            <a:r>
              <a:rPr lang="en-ZA" sz="2000" dirty="0" smtClean="0"/>
              <a:t>The correction of the business to reduce customer complaints especially on social media impacting the brand</a:t>
            </a:r>
          </a:p>
          <a:p>
            <a:pPr marL="0" indent="0">
              <a:buFont typeface="Arial" panose="020B0604020202020204" pitchFamily="34" charset="0"/>
              <a:buNone/>
            </a:pPr>
            <a:endParaRPr lang="en-ZA" sz="2000" dirty="0" smtClean="0"/>
          </a:p>
          <a:p>
            <a:pPr marL="0" indent="0">
              <a:buFont typeface="Arial" panose="020B0604020202020204" pitchFamily="34" charset="0"/>
              <a:buNone/>
            </a:pPr>
            <a:r>
              <a:rPr lang="en-ZA" sz="2000" b="1" dirty="0" smtClean="0"/>
              <a:t>Opportunities</a:t>
            </a:r>
          </a:p>
          <a:p>
            <a:r>
              <a:rPr lang="en-ZA" sz="2000" dirty="0" smtClean="0"/>
              <a:t>The chance to innovate SAPO’s operating model and investing in digital solutions to match the change in market demand – Speed to implement projects</a:t>
            </a:r>
          </a:p>
          <a:p>
            <a:r>
              <a:rPr lang="en-ZA" sz="2000" dirty="0" smtClean="0"/>
              <a:t>To improve performance by getting things done</a:t>
            </a:r>
          </a:p>
          <a:p>
            <a:r>
              <a:rPr lang="en-ZA" sz="2000" dirty="0" smtClean="0"/>
              <a:t>A focus on the commercial principles of managing the business</a:t>
            </a:r>
            <a:endParaRPr lang="en-ZA" sz="2000" dirty="0"/>
          </a:p>
        </p:txBody>
      </p:sp>
    </p:spTree>
    <p:extLst>
      <p:ext uri="{BB962C8B-B14F-4D97-AF65-F5344CB8AC3E}">
        <p14:creationId xmlns:p14="http://schemas.microsoft.com/office/powerpoint/2010/main" val="733709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24</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2.1 SASSA Grant Payments - Overview</a:t>
            </a:r>
            <a:endParaRPr lang="en-ZA" sz="2600" b="1" dirty="0">
              <a:solidFill>
                <a:srgbClr val="C00000"/>
              </a:solidFill>
            </a:endParaRPr>
          </a:p>
        </p:txBody>
      </p:sp>
      <p:sp>
        <p:nvSpPr>
          <p:cNvPr id="4" name="Content Placeholder 2"/>
          <p:cNvSpPr txBox="1">
            <a:spLocks/>
          </p:cNvSpPr>
          <p:nvPr/>
        </p:nvSpPr>
        <p:spPr>
          <a:xfrm>
            <a:off x="304678" y="4113389"/>
            <a:ext cx="8529464" cy="1548618"/>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1200"/>
              </a:spcAft>
            </a:pPr>
            <a:endParaRPr lang="en-ZA" sz="1800" dirty="0">
              <a:latin typeface="Arial" panose="020B0604020202020204" pitchFamily="34" charset="0"/>
              <a:cs typeface="Arial" panose="020B0604020202020204" pitchFamily="34" charset="0"/>
            </a:endParaRPr>
          </a:p>
          <a:p>
            <a:pPr algn="just">
              <a:lnSpc>
                <a:spcPct val="100000"/>
              </a:lnSpc>
              <a:spcAft>
                <a:spcPts val="1200"/>
              </a:spcAft>
            </a:pPr>
            <a:r>
              <a:rPr lang="en-ZA" sz="1800" dirty="0" smtClean="0">
                <a:latin typeface="Arial" panose="020B0604020202020204" pitchFamily="34" charset="0"/>
                <a:cs typeface="Arial" panose="020B0604020202020204" pitchFamily="34" charset="0"/>
              </a:rPr>
              <a:t>There is steady growth on the overall total for Postbank Social Disbursement Accounts (SDAs) at 1.61% for six the months to date (</a:t>
            </a:r>
            <a:r>
              <a:rPr lang="en-ZA" sz="1800" dirty="0" err="1" smtClean="0">
                <a:latin typeface="Arial" panose="020B0604020202020204" pitchFamily="34" charset="0"/>
                <a:cs typeface="Arial" panose="020B0604020202020204" pitchFamily="34" charset="0"/>
              </a:rPr>
              <a:t>Mar20</a:t>
            </a:r>
            <a:r>
              <a:rPr lang="en-ZA" sz="1800" dirty="0" smtClean="0">
                <a:latin typeface="Arial" panose="020B0604020202020204" pitchFamily="34" charset="0"/>
                <a:cs typeface="Arial" panose="020B0604020202020204" pitchFamily="34" charset="0"/>
              </a:rPr>
              <a:t> – </a:t>
            </a:r>
            <a:r>
              <a:rPr lang="en-ZA" sz="1800" dirty="0" err="1" smtClean="0">
                <a:latin typeface="Arial" panose="020B0604020202020204" pitchFamily="34" charset="0"/>
                <a:cs typeface="Arial" panose="020B0604020202020204" pitchFamily="34" charset="0"/>
              </a:rPr>
              <a:t>Aug20</a:t>
            </a:r>
            <a:r>
              <a:rPr lang="en-ZA" sz="1800" dirty="0" smtClean="0">
                <a:latin typeface="Arial" panose="020B0604020202020204" pitchFamily="34" charset="0"/>
                <a:cs typeface="Arial" panose="020B0604020202020204" pitchFamily="34" charset="0"/>
              </a:rPr>
              <a:t>)</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16161" y="1273312"/>
            <a:ext cx="7200899" cy="2145733"/>
          </a:xfrm>
          <a:prstGeom prst="rect">
            <a:avLst/>
          </a:prstGeom>
          <a:noFill/>
          <a:ln>
            <a:noFill/>
          </a:ln>
        </p:spPr>
      </p:pic>
    </p:spTree>
    <p:extLst>
      <p:ext uri="{BB962C8B-B14F-4D97-AF65-F5344CB8AC3E}">
        <p14:creationId xmlns:p14="http://schemas.microsoft.com/office/powerpoint/2010/main" val="2929562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25</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2.2 SASSA Grant Payments – Volume &amp; Value</a:t>
            </a:r>
            <a:endParaRPr lang="en-ZA" sz="2600" b="1" dirty="0">
              <a:solidFill>
                <a:srgbClr val="C00000"/>
              </a:solidFill>
            </a:endParaRPr>
          </a:p>
        </p:txBody>
      </p:sp>
      <p:sp>
        <p:nvSpPr>
          <p:cNvPr id="4" name="Content Placeholder 2"/>
          <p:cNvSpPr txBox="1">
            <a:spLocks/>
          </p:cNvSpPr>
          <p:nvPr/>
        </p:nvSpPr>
        <p:spPr>
          <a:xfrm>
            <a:off x="337814" y="5462845"/>
            <a:ext cx="8529464" cy="709530"/>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latin typeface="Arial" panose="020B0604020202020204" pitchFamily="34" charset="0"/>
                <a:cs typeface="Arial" panose="020B0604020202020204" pitchFamily="34" charset="0"/>
              </a:rPr>
              <a:t>SASSA transaction withdrawals (Volume and Values) on SAPO platform across the different channels (for six months to date</a:t>
            </a: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99521" y="669105"/>
            <a:ext cx="6547941" cy="2330067"/>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28575" y="3084652"/>
            <a:ext cx="6547941" cy="2330067"/>
          </a:xfrm>
          <a:prstGeom prst="rect">
            <a:avLst/>
          </a:prstGeom>
          <a:noFill/>
        </p:spPr>
      </p:pic>
    </p:spTree>
    <p:extLst>
      <p:ext uri="{BB962C8B-B14F-4D97-AF65-F5344CB8AC3E}">
        <p14:creationId xmlns:p14="http://schemas.microsoft.com/office/powerpoint/2010/main" val="3778271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26</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2.3 SASSA Grant Payments – Beneficiaries, CPPs &amp; Routes</a:t>
            </a:r>
            <a:endParaRPr lang="en-ZA" sz="2600" b="1" dirty="0">
              <a:solidFill>
                <a:srgbClr val="C00000"/>
              </a:solidFill>
            </a:endParaRPr>
          </a:p>
        </p:txBody>
      </p:sp>
      <p:sp>
        <p:nvSpPr>
          <p:cNvPr id="4" name="Content Placeholder 2"/>
          <p:cNvSpPr txBox="1">
            <a:spLocks/>
          </p:cNvSpPr>
          <p:nvPr/>
        </p:nvSpPr>
        <p:spPr>
          <a:xfrm>
            <a:off x="479258" y="5101389"/>
            <a:ext cx="8267700" cy="1186158"/>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smtClean="0">
                <a:latin typeface="Arial" panose="020B0604020202020204" pitchFamily="34" charset="0"/>
                <a:cs typeface="Arial" panose="020B0604020202020204" pitchFamily="34" charset="0"/>
              </a:rPr>
              <a:t>219 631 beneficiaries paid at Cash Pay Points in August 2020</a:t>
            </a:r>
          </a:p>
          <a:p>
            <a:r>
              <a:rPr lang="en-ZA" sz="1600" dirty="0">
                <a:latin typeface="Arial" panose="020B0604020202020204" pitchFamily="34" charset="0"/>
                <a:cs typeface="Arial" panose="020B0604020202020204" pitchFamily="34" charset="0"/>
              </a:rPr>
              <a:t>1634 Cash Pay Points </a:t>
            </a:r>
            <a:r>
              <a:rPr lang="en-ZA" sz="1600" dirty="0" smtClean="0">
                <a:latin typeface="Arial" panose="020B0604020202020204" pitchFamily="34" charset="0"/>
                <a:cs typeface="Arial" panose="020B0604020202020204" pitchFamily="34" charset="0"/>
              </a:rPr>
              <a:t>on 769 routes</a:t>
            </a:r>
          </a:p>
          <a:p>
            <a:r>
              <a:rPr lang="en-ZA" sz="1600" dirty="0" smtClean="0">
                <a:latin typeface="Arial" panose="020B0604020202020204" pitchFamily="34" charset="0"/>
                <a:cs typeface="Arial" panose="020B0604020202020204" pitchFamily="34" charset="0"/>
              </a:rPr>
              <a:t>Cash distribution costs remain very high</a:t>
            </a:r>
            <a:endParaRPr lang="en-ZA" sz="1600" dirty="0">
              <a:latin typeface="Arial" panose="020B060402020202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79258" y="2484618"/>
            <a:ext cx="8267700" cy="251460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79258" y="672216"/>
            <a:ext cx="8267700" cy="1727200"/>
          </a:xfrm>
          <a:prstGeom prst="rect">
            <a:avLst/>
          </a:prstGeom>
          <a:noFill/>
          <a:ln>
            <a:noFill/>
          </a:ln>
        </p:spPr>
      </p:pic>
    </p:spTree>
    <p:extLst>
      <p:ext uri="{BB962C8B-B14F-4D97-AF65-F5344CB8AC3E}">
        <p14:creationId xmlns:p14="http://schemas.microsoft.com/office/powerpoint/2010/main" val="2911855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27</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2.4 SASSA Grant Payments – SRD Grants</a:t>
            </a:r>
            <a:endParaRPr lang="en-ZA" sz="2600" b="1" dirty="0">
              <a:solidFill>
                <a:srgbClr val="C00000"/>
              </a:solidFill>
            </a:endParaRPr>
          </a:p>
        </p:txBody>
      </p:sp>
      <p:sp>
        <p:nvSpPr>
          <p:cNvPr id="4" name="Content Placeholder 2"/>
          <p:cNvSpPr txBox="1">
            <a:spLocks/>
          </p:cNvSpPr>
          <p:nvPr/>
        </p:nvSpPr>
        <p:spPr>
          <a:xfrm>
            <a:off x="281557" y="3359233"/>
            <a:ext cx="8653959" cy="2700373"/>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ZA" sz="1600" dirty="0">
                <a:latin typeface="Arial" panose="020B0604020202020204" pitchFamily="34" charset="0"/>
                <a:cs typeface="Arial" panose="020B0604020202020204" pitchFamily="34" charset="0"/>
              </a:rPr>
              <a:t>During July month SAPO continued paying out Covid19 SRD payments (R350).  </a:t>
            </a:r>
            <a:endParaRPr lang="en-ZA" sz="1600" dirty="0" smtClean="0">
              <a:latin typeface="Arial" panose="020B0604020202020204" pitchFamily="34" charset="0"/>
              <a:cs typeface="Arial" panose="020B0604020202020204" pitchFamily="34" charset="0"/>
            </a:endParaRPr>
          </a:p>
          <a:p>
            <a:pPr>
              <a:spcAft>
                <a:spcPts val="600"/>
              </a:spcAft>
            </a:pPr>
            <a:r>
              <a:rPr lang="en-ZA" sz="1600" dirty="0" smtClean="0">
                <a:latin typeface="Arial" panose="020B0604020202020204" pitchFamily="34" charset="0"/>
                <a:cs typeface="Arial" panose="020B0604020202020204" pitchFamily="34" charset="0"/>
              </a:rPr>
              <a:t>Total </a:t>
            </a:r>
            <a:r>
              <a:rPr lang="en-ZA" sz="1600" dirty="0">
                <a:latin typeface="Arial" panose="020B0604020202020204" pitchFamily="34" charset="0"/>
                <a:cs typeface="Arial" panose="020B0604020202020204" pitchFamily="34" charset="0"/>
              </a:rPr>
              <a:t>of 3 284 166 beneficiary accounts were active and operational for SAPO to effect payments of grants into.  </a:t>
            </a:r>
            <a:endParaRPr lang="en-ZA" sz="1600" dirty="0" smtClean="0">
              <a:latin typeface="Arial" panose="020B0604020202020204" pitchFamily="34" charset="0"/>
              <a:cs typeface="Arial" panose="020B0604020202020204" pitchFamily="34" charset="0"/>
            </a:endParaRPr>
          </a:p>
          <a:p>
            <a:pPr>
              <a:spcAft>
                <a:spcPts val="600"/>
              </a:spcAft>
            </a:pPr>
            <a:r>
              <a:rPr lang="en-ZA" sz="1600" dirty="0" smtClean="0">
                <a:latin typeface="Arial" panose="020B0604020202020204" pitchFamily="34" charset="0"/>
                <a:cs typeface="Arial" panose="020B0604020202020204" pitchFamily="34" charset="0"/>
              </a:rPr>
              <a:t>For </a:t>
            </a:r>
            <a:r>
              <a:rPr lang="en-ZA" sz="1600" dirty="0">
                <a:latin typeface="Arial" panose="020B0604020202020204" pitchFamily="34" charset="0"/>
                <a:cs typeface="Arial" panose="020B0604020202020204" pitchFamily="34" charset="0"/>
              </a:rPr>
              <a:t>the period 1st Aug – 14th Aug the sending of </a:t>
            </a:r>
            <a:r>
              <a:rPr lang="en-ZA" sz="1600" dirty="0" smtClean="0">
                <a:latin typeface="Arial" panose="020B0604020202020204" pitchFamily="34" charset="0"/>
                <a:cs typeface="Arial" panose="020B0604020202020204" pitchFamily="34" charset="0"/>
              </a:rPr>
              <a:t>sms’s </a:t>
            </a:r>
            <a:r>
              <a:rPr lang="en-ZA" sz="1600" dirty="0">
                <a:latin typeface="Arial" panose="020B0604020202020204" pitchFamily="34" charset="0"/>
                <a:cs typeface="Arial" panose="020B0604020202020204" pitchFamily="34" charset="0"/>
              </a:rPr>
              <a:t>was halted by SASSA due to influx of beneficiaries at </a:t>
            </a:r>
            <a:r>
              <a:rPr lang="en-ZA" sz="1600" dirty="0" smtClean="0">
                <a:latin typeface="Arial" panose="020B0604020202020204" pitchFamily="34" charset="0"/>
                <a:cs typeface="Arial" panose="020B0604020202020204" pitchFamily="34" charset="0"/>
              </a:rPr>
              <a:t>branches.</a:t>
            </a:r>
          </a:p>
          <a:p>
            <a:pPr>
              <a:spcAft>
                <a:spcPts val="600"/>
              </a:spcAft>
            </a:pPr>
            <a:r>
              <a:rPr lang="en-ZA" sz="1600" dirty="0" smtClean="0">
                <a:latin typeface="Arial" panose="020B0604020202020204" pitchFamily="34" charset="0"/>
                <a:cs typeface="Arial" panose="020B0604020202020204" pitchFamily="34" charset="0"/>
              </a:rPr>
              <a:t>By </a:t>
            </a:r>
            <a:r>
              <a:rPr lang="en-ZA" sz="1600" dirty="0">
                <a:latin typeface="Arial" panose="020B0604020202020204" pitchFamily="34" charset="0"/>
                <a:cs typeface="Arial" panose="020B0604020202020204" pitchFamily="34" charset="0"/>
              </a:rPr>
              <a:t>the end of August 2020, </a:t>
            </a:r>
            <a:r>
              <a:rPr lang="en-ZA" sz="1600" b="1" dirty="0">
                <a:latin typeface="Arial" panose="020B0604020202020204" pitchFamily="34" charset="0"/>
                <a:cs typeface="Arial" panose="020B0604020202020204" pitchFamily="34" charset="0"/>
              </a:rPr>
              <a:t>2 </a:t>
            </a:r>
            <a:r>
              <a:rPr lang="en-ZA" sz="1600" b="1" dirty="0" smtClean="0">
                <a:latin typeface="Arial" panose="020B0604020202020204" pitchFamily="34" charset="0"/>
                <a:cs typeface="Arial" panose="020B0604020202020204" pitchFamily="34" charset="0"/>
              </a:rPr>
              <a:t>097</a:t>
            </a:r>
            <a:r>
              <a:rPr lang="en-ZA" sz="1600" b="1" dirty="0">
                <a:latin typeface="Arial" panose="020B0604020202020204" pitchFamily="34" charset="0"/>
                <a:cs typeface="Arial" panose="020B0604020202020204" pitchFamily="34" charset="0"/>
              </a:rPr>
              <a:t> 915 </a:t>
            </a:r>
            <a:r>
              <a:rPr lang="en-ZA" sz="1600" dirty="0">
                <a:latin typeface="Arial" panose="020B0604020202020204" pitchFamily="34" charset="0"/>
                <a:cs typeface="Arial" panose="020B0604020202020204" pitchFamily="34" charset="0"/>
              </a:rPr>
              <a:t>beneficiaries were paid, as compared </a:t>
            </a:r>
            <a:r>
              <a:rPr lang="en-ZA" sz="1600" b="1" dirty="0" smtClean="0">
                <a:latin typeface="Arial" panose="020B0604020202020204" pitchFamily="34" charset="0"/>
                <a:cs typeface="Arial" panose="020B0604020202020204" pitchFamily="34" charset="0"/>
              </a:rPr>
              <a:t>to 1</a:t>
            </a:r>
            <a:r>
              <a:rPr lang="en-ZA" sz="1600" b="1" dirty="0">
                <a:latin typeface="Arial" panose="020B0604020202020204" pitchFamily="34" charset="0"/>
                <a:cs typeface="Arial" panose="020B0604020202020204" pitchFamily="34" charset="0"/>
              </a:rPr>
              <a:t> 773 102 </a:t>
            </a:r>
            <a:r>
              <a:rPr lang="en-ZA" sz="1600" dirty="0">
                <a:latin typeface="Arial" panose="020B0604020202020204" pitchFamily="34" charset="0"/>
                <a:cs typeface="Arial" panose="020B0604020202020204" pitchFamily="34" charset="0"/>
              </a:rPr>
              <a:t>in July; Cash values were </a:t>
            </a:r>
            <a:r>
              <a:rPr lang="en-ZA" sz="1600" b="1" dirty="0">
                <a:latin typeface="Arial" panose="020B0604020202020204" pitchFamily="34" charset="0"/>
                <a:cs typeface="Arial" panose="020B0604020202020204" pitchFamily="34" charset="0"/>
              </a:rPr>
              <a:t>R1 512 577 677 </a:t>
            </a:r>
            <a:r>
              <a:rPr lang="en-ZA" sz="1600" dirty="0">
                <a:latin typeface="Arial" panose="020B0604020202020204" pitchFamily="34" charset="0"/>
                <a:cs typeface="Arial" panose="020B0604020202020204" pitchFamily="34" charset="0"/>
              </a:rPr>
              <a:t>as compared to </a:t>
            </a:r>
            <a:r>
              <a:rPr lang="en-ZA" sz="1600" b="1" dirty="0" smtClean="0">
                <a:latin typeface="Arial" panose="020B0604020202020204" pitchFamily="34" charset="0"/>
                <a:cs typeface="Arial" panose="020B0604020202020204" pitchFamily="34" charset="0"/>
              </a:rPr>
              <a:t>R766</a:t>
            </a:r>
            <a:r>
              <a:rPr lang="en-ZA" sz="1600" b="1" dirty="0">
                <a:latin typeface="Arial" panose="020B0604020202020204" pitchFamily="34" charset="0"/>
                <a:cs typeface="Arial" panose="020B0604020202020204" pitchFamily="34" charset="0"/>
              </a:rPr>
              <a:t> 884 142</a:t>
            </a:r>
            <a:r>
              <a:rPr lang="en-ZA" sz="1600" dirty="0">
                <a:latin typeface="Arial" panose="020B0604020202020204" pitchFamily="34" charset="0"/>
                <a:cs typeface="Arial" panose="020B0604020202020204" pitchFamily="34" charset="0"/>
              </a:rPr>
              <a:t> in </a:t>
            </a:r>
            <a:r>
              <a:rPr lang="en-ZA" sz="1600" dirty="0" smtClean="0">
                <a:latin typeface="Arial" panose="020B0604020202020204" pitchFamily="34" charset="0"/>
                <a:cs typeface="Arial" panose="020B0604020202020204" pitchFamily="34" charset="0"/>
              </a:rPr>
              <a:t>July 2020</a:t>
            </a:r>
            <a:endParaRPr lang="en-ZA" sz="16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81557" y="747272"/>
            <a:ext cx="3867362" cy="1100611"/>
          </a:xfrm>
          <a:prstGeom prst="rect">
            <a:avLst/>
          </a:prstGeom>
        </p:spPr>
      </p:pic>
      <p:pic>
        <p:nvPicPr>
          <p:cNvPr id="11" name="Picture 10"/>
          <p:cNvPicPr>
            <a:picLocks noChangeAspect="1"/>
          </p:cNvPicPr>
          <p:nvPr/>
        </p:nvPicPr>
        <p:blipFill>
          <a:blip r:embed="rId3"/>
          <a:stretch>
            <a:fillRect/>
          </a:stretch>
        </p:blipFill>
        <p:spPr>
          <a:xfrm>
            <a:off x="259394" y="2090218"/>
            <a:ext cx="3862229" cy="1100611"/>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380931" y="747273"/>
            <a:ext cx="4609177" cy="2443556"/>
          </a:xfrm>
          <a:prstGeom prst="rect">
            <a:avLst/>
          </a:prstGeom>
          <a:noFill/>
          <a:ln>
            <a:noFill/>
          </a:ln>
        </p:spPr>
      </p:pic>
    </p:spTree>
    <p:extLst>
      <p:ext uri="{BB962C8B-B14F-4D97-AF65-F5344CB8AC3E}">
        <p14:creationId xmlns:p14="http://schemas.microsoft.com/office/powerpoint/2010/main" val="2433536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28</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2.5 SASSA Grant Payments – Challenges / Risks</a:t>
            </a:r>
            <a:endParaRPr lang="en-ZA" sz="2600" b="1" dirty="0">
              <a:solidFill>
                <a:srgbClr val="C00000"/>
              </a:solidFill>
            </a:endParaRPr>
          </a:p>
        </p:txBody>
      </p:sp>
      <p:sp>
        <p:nvSpPr>
          <p:cNvPr id="4" name="Content Placeholder 2"/>
          <p:cNvSpPr txBox="1">
            <a:spLocks/>
          </p:cNvSpPr>
          <p:nvPr/>
        </p:nvSpPr>
        <p:spPr>
          <a:xfrm>
            <a:off x="321772" y="782658"/>
            <a:ext cx="8529464" cy="52180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000" b="1" dirty="0">
                <a:latin typeface="Arial" panose="020B0604020202020204" pitchFamily="34" charset="0"/>
                <a:ea typeface="Times New Roman" panose="02020603050405020304" pitchFamily="18" charset="0"/>
                <a:cs typeface="Arial" panose="020B0604020202020204" pitchFamily="34" charset="0"/>
              </a:rPr>
              <a:t>Cash ordering and availability of cash at both Branches and Cash Pay </a:t>
            </a:r>
            <a:r>
              <a:rPr lang="en-ZA" sz="2000" b="1" dirty="0" smtClean="0">
                <a:latin typeface="Arial" panose="020B0604020202020204" pitchFamily="34" charset="0"/>
                <a:ea typeface="Times New Roman" panose="02020603050405020304" pitchFamily="18" charset="0"/>
                <a:cs typeface="Arial" panose="020B0604020202020204" pitchFamily="34" charset="0"/>
              </a:rPr>
              <a:t>Points - </a:t>
            </a:r>
            <a:r>
              <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rPr>
              <a:t>Prefunding </a:t>
            </a: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being concluded.</a:t>
            </a:r>
            <a:endPar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r>
              <a:rPr lang="en-ZA" sz="2000" b="1" dirty="0">
                <a:solidFill>
                  <a:schemeClr val="dk1"/>
                </a:solidFill>
                <a:latin typeface="Arial" panose="020B0604020202020204" pitchFamily="34" charset="0"/>
                <a:cs typeface="Arial" panose="020B0604020202020204" pitchFamily="34" charset="0"/>
              </a:rPr>
              <a:t>Damages done to buildings that have been </a:t>
            </a:r>
            <a:r>
              <a:rPr lang="en-ZA" sz="2000" b="1" dirty="0" smtClean="0">
                <a:solidFill>
                  <a:schemeClr val="dk1"/>
                </a:solidFill>
                <a:latin typeface="Arial" panose="020B0604020202020204" pitchFamily="34" charset="0"/>
                <a:cs typeface="Arial" panose="020B0604020202020204" pitchFamily="34" charset="0"/>
              </a:rPr>
              <a:t>burgled - </a:t>
            </a:r>
            <a:r>
              <a:rPr lang="en-ZA" sz="2000" dirty="0">
                <a:solidFill>
                  <a:schemeClr val="dk1"/>
                </a:solidFill>
                <a:latin typeface="Arial" panose="020B0604020202020204" pitchFamily="34" charset="0"/>
                <a:cs typeface="Arial" panose="020B0604020202020204" pitchFamily="34" charset="0"/>
              </a:rPr>
              <a:t>Properties to fast track the repairs to these buildings. </a:t>
            </a:r>
            <a:endPar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r>
              <a:rPr lang="en-ZA" sz="2000" b="1" dirty="0">
                <a:solidFill>
                  <a:schemeClr val="dk1"/>
                </a:solidFill>
                <a:latin typeface="Arial" panose="020B0604020202020204" pitchFamily="34" charset="0"/>
                <a:cs typeface="Arial" panose="020B0604020202020204" pitchFamily="34" charset="0"/>
              </a:rPr>
              <a:t>Armed Robberies at SAPO branches and </a:t>
            </a:r>
            <a:r>
              <a:rPr lang="en-ZA" sz="2000" b="1" dirty="0" smtClean="0">
                <a:solidFill>
                  <a:schemeClr val="dk1"/>
                </a:solidFill>
                <a:latin typeface="Arial" panose="020B0604020202020204" pitchFamily="34" charset="0"/>
                <a:cs typeface="Arial" panose="020B0604020202020204" pitchFamily="34" charset="0"/>
              </a:rPr>
              <a:t>CPPs – </a:t>
            </a:r>
          </a:p>
          <a:p>
            <a:pPr marL="628650" lvl="1" indent="-171450" algn="just"/>
            <a:r>
              <a:rPr lang="en-ZA" sz="1800" dirty="0">
                <a:solidFill>
                  <a:schemeClr val="dk1"/>
                </a:solidFill>
                <a:latin typeface="Arial" panose="020B0604020202020204" pitchFamily="34" charset="0"/>
                <a:cs typeface="Arial" panose="020B0604020202020204" pitchFamily="34" charset="0"/>
              </a:rPr>
              <a:t>Armed robberies  – 17 during August 2020</a:t>
            </a:r>
          </a:p>
          <a:p>
            <a:pPr marL="628650" lvl="1" indent="-171450" algn="just"/>
            <a:r>
              <a:rPr lang="en-ZA" sz="1800" dirty="0">
                <a:solidFill>
                  <a:schemeClr val="dk1"/>
                </a:solidFill>
                <a:latin typeface="Arial" panose="020B0604020202020204" pitchFamily="34" charset="0"/>
                <a:cs typeface="Arial" panose="020B0604020202020204" pitchFamily="34" charset="0"/>
              </a:rPr>
              <a:t>Burglaries – 21 during August 2020</a:t>
            </a:r>
          </a:p>
          <a:p>
            <a:pPr marL="628650" lvl="1" indent="-171450" algn="just"/>
            <a:r>
              <a:rPr lang="en-ZA" sz="1800" dirty="0">
                <a:solidFill>
                  <a:schemeClr val="dk1"/>
                </a:solidFill>
                <a:latin typeface="Arial" panose="020B0604020202020204" pitchFamily="34" charset="0"/>
                <a:cs typeface="Arial" panose="020B0604020202020204" pitchFamily="34" charset="0"/>
              </a:rPr>
              <a:t>CIT robberies – 2 during August 2020</a:t>
            </a:r>
          </a:p>
          <a:p>
            <a:pPr marL="622300" lvl="1" indent="-165100" algn="just"/>
            <a:r>
              <a:rPr lang="en-ZA" sz="1800" dirty="0" smtClean="0">
                <a:solidFill>
                  <a:schemeClr val="dk1"/>
                </a:solidFill>
                <a:latin typeface="Arial" panose="020B0604020202020204" pitchFamily="34" charset="0"/>
                <a:cs typeface="Arial" panose="020B0604020202020204" pitchFamily="34" charset="0"/>
              </a:rPr>
              <a:t>Security </a:t>
            </a:r>
            <a:r>
              <a:rPr lang="en-ZA" sz="1800" dirty="0">
                <a:solidFill>
                  <a:schemeClr val="dk1"/>
                </a:solidFill>
                <a:latin typeface="Arial" panose="020B0604020202020204" pitchFamily="34" charset="0"/>
                <a:cs typeface="Arial" panose="020B0604020202020204" pitchFamily="34" charset="0"/>
              </a:rPr>
              <a:t>&amp; Investigations has rated branches accordingly and deployed security guarding in line with that.  At CPPs, Fidelity is to increase vigilance and act on intelligence information received.</a:t>
            </a:r>
            <a:endParaRPr lang="en-ZA" sz="18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r>
              <a:rPr lang="en-ZA" sz="2000" b="1" dirty="0">
                <a:solidFill>
                  <a:schemeClr val="dk1"/>
                </a:solidFill>
                <a:latin typeface="Arial" panose="020B0604020202020204" pitchFamily="34" charset="0"/>
                <a:cs typeface="Arial" panose="020B0604020202020204" pitchFamily="34" charset="0"/>
              </a:rPr>
              <a:t>Point of Sale hardware </a:t>
            </a:r>
            <a:r>
              <a:rPr lang="en-ZA" sz="2000" b="1" dirty="0" smtClean="0">
                <a:solidFill>
                  <a:schemeClr val="dk1"/>
                </a:solidFill>
                <a:latin typeface="Arial" panose="020B0604020202020204" pitchFamily="34" charset="0"/>
                <a:cs typeface="Arial" panose="020B0604020202020204" pitchFamily="34" charset="0"/>
              </a:rPr>
              <a:t>failure - </a:t>
            </a:r>
            <a:r>
              <a:rPr lang="en-ZA" sz="2000" dirty="0">
                <a:solidFill>
                  <a:schemeClr val="dk1"/>
                </a:solidFill>
                <a:latin typeface="Arial" panose="020B0604020202020204" pitchFamily="34" charset="0"/>
                <a:cs typeface="Arial" panose="020B0604020202020204" pitchFamily="34" charset="0"/>
              </a:rPr>
              <a:t>Fast-track the replacement of hardware at branches -  to improve services in branches</a:t>
            </a:r>
            <a:r>
              <a:rPr lang="en-ZA" sz="2000" dirty="0" smtClean="0">
                <a:solidFill>
                  <a:schemeClr val="dk1"/>
                </a:solidFill>
                <a:latin typeface="Arial" panose="020B0604020202020204" pitchFamily="34" charset="0"/>
                <a:cs typeface="Arial" panose="020B0604020202020204" pitchFamily="34" charset="0"/>
              </a:rPr>
              <a:t>.</a:t>
            </a:r>
          </a:p>
          <a:p>
            <a:pPr algn="just"/>
            <a:r>
              <a:rPr lang="en-ZA" sz="2000" b="1"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Network connectivity </a:t>
            </a: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 The network upgrade to all branches to be completed by mid November 2020.</a:t>
            </a:r>
            <a:endParaRPr lang="en-ZA" sz="14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ZA"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000" b="1" dirty="0">
              <a:solidFill>
                <a:schemeClr val="dk1"/>
              </a:solidFill>
              <a:latin typeface="Arial" panose="020B0604020202020204" pitchFamily="34" charset="0"/>
              <a:cs typeface="Arial" panose="020B0604020202020204" pitchFamily="34" charset="0"/>
            </a:endParaRPr>
          </a:p>
          <a:p>
            <a:pPr algn="just"/>
            <a:endParaRPr lang="en-ZA"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2182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29</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a:solidFill>
                  <a:srgbClr val="C00000"/>
                </a:solidFill>
              </a:rPr>
              <a:t>3</a:t>
            </a:r>
            <a:r>
              <a:rPr lang="en-ZA" sz="2600" b="1" dirty="0" smtClean="0">
                <a:solidFill>
                  <a:srgbClr val="C00000"/>
                </a:solidFill>
              </a:rPr>
              <a:t>. SITA Collaboration</a:t>
            </a:r>
            <a:endParaRPr lang="en-ZA" sz="2600" b="1" dirty="0">
              <a:solidFill>
                <a:srgbClr val="C00000"/>
              </a:solidFill>
            </a:endParaRPr>
          </a:p>
        </p:txBody>
      </p:sp>
      <p:sp>
        <p:nvSpPr>
          <p:cNvPr id="4" name="Content Placeholder 2"/>
          <p:cNvSpPr txBox="1">
            <a:spLocks/>
          </p:cNvSpPr>
          <p:nvPr/>
        </p:nvSpPr>
        <p:spPr>
          <a:xfrm>
            <a:off x="217494" y="1196997"/>
            <a:ext cx="8529464" cy="410216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4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SAPO has approached SITA to leverage on their existing contracts with software companies</a:t>
            </a:r>
          </a:p>
          <a:p>
            <a:pPr algn="just"/>
            <a:endParaRPr lang="en-ZA" sz="2400" dirty="0" smtClean="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r>
              <a:rPr lang="en-ZA" sz="24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Pricing gains and cost reduction benefits for SAPO to utilise these transversal contracts</a:t>
            </a:r>
          </a:p>
          <a:p>
            <a:pPr algn="just"/>
            <a:endParaRPr lang="en-ZA" sz="24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r>
              <a:rPr lang="en-ZA" sz="24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Other areas of collaboration being explored</a:t>
            </a:r>
            <a:endParaRPr lang="en-ZA" sz="16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ZA" sz="24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400" b="1" dirty="0">
              <a:solidFill>
                <a:schemeClr val="dk1"/>
              </a:solidFill>
              <a:latin typeface="Arial" panose="020B0604020202020204" pitchFamily="34" charset="0"/>
              <a:cs typeface="Arial" panose="020B0604020202020204" pitchFamily="34" charset="0"/>
            </a:endParaRPr>
          </a:p>
          <a:p>
            <a:pPr algn="just"/>
            <a:endParaRPr lang="en-ZA" sz="24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950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3</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1.1 Introduction</a:t>
            </a:r>
            <a:endParaRPr lang="en-ZA" sz="2600" b="1" dirty="0">
              <a:solidFill>
                <a:srgbClr val="C00000"/>
              </a:solidFill>
            </a:endParaRPr>
          </a:p>
        </p:txBody>
      </p:sp>
      <p:sp>
        <p:nvSpPr>
          <p:cNvPr id="8" name="Rectangle 7"/>
          <p:cNvSpPr/>
          <p:nvPr/>
        </p:nvSpPr>
        <p:spPr>
          <a:xfrm>
            <a:off x="237699" y="718748"/>
            <a:ext cx="8679976" cy="5663089"/>
          </a:xfrm>
          <a:prstGeom prst="rect">
            <a:avLst/>
          </a:prstGeom>
        </p:spPr>
        <p:txBody>
          <a:bodyPr wrap="square">
            <a:spAutoFit/>
          </a:bodyPr>
          <a:lstStyle/>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SAPO has been severely impacted by the Covid-19 pandemic and lockdown measures – ravaged business that is dependent on physical customer presence and in-branch footprint across the economy</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The return of customers to the branches has been slower than anticipated </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Business operations are being normalised by clearing the accumulated backlogs</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A key focus is placed on revenue retention and recovery to bring some financial stability in the short term</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The high fixed costs are being addressed to lower operating costs in staff, transport, Security, Properties and Technology </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The Turnaround Plan was approved on 31 July 2020</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The plan responds to the business correction and recovery over the next 12 months</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The Turnaround Plan will be integrated into the 2021/22FY Corporate Plan to revise the medium term outlook </a:t>
            </a:r>
            <a:endParaRPr lang="en-ZA" sz="1600" spc="5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The positioning of SAPO as an affordable, reliable Logistics and Delivery company of choice that will attract business from the higher Living Standards Measure (LSM)</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Sustainability and relevance over the long term remains the key priority of the Turnaround Plan</a:t>
            </a:r>
            <a:endParaRPr lang="en-ZA" sz="1600" spc="5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18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30</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The End</a:t>
            </a:r>
            <a:endParaRPr lang="en-ZA" sz="2600" b="1" dirty="0">
              <a:solidFill>
                <a:srgbClr val="C00000"/>
              </a:solidFill>
            </a:endParaRPr>
          </a:p>
        </p:txBody>
      </p:sp>
      <p:sp>
        <p:nvSpPr>
          <p:cNvPr id="4" name="Content Placeholder 2"/>
          <p:cNvSpPr txBox="1">
            <a:spLocks/>
          </p:cNvSpPr>
          <p:nvPr/>
        </p:nvSpPr>
        <p:spPr>
          <a:xfrm>
            <a:off x="534134" y="2168547"/>
            <a:ext cx="7764953" cy="314164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ZA" dirty="0" smtClean="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n-ZA"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en-ZA" sz="3200" b="1"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THANK YOU</a:t>
            </a:r>
            <a:endParaRPr lang="en-ZA" sz="3200" b="1"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ZA"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b="1" dirty="0">
              <a:solidFill>
                <a:schemeClr val="dk1"/>
              </a:solidFill>
              <a:latin typeface="Arial" panose="020B0604020202020204" pitchFamily="34" charset="0"/>
              <a:cs typeface="Arial" panose="020B0604020202020204" pitchFamily="34" charset="0"/>
            </a:endParaRPr>
          </a:p>
          <a:p>
            <a:pPr algn="just"/>
            <a:endParaRPr lang="en-ZA"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6277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4</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1.2 Current environment</a:t>
            </a:r>
            <a:endParaRPr lang="en-ZA" sz="2600" b="1" dirty="0">
              <a:solidFill>
                <a:srgbClr val="C00000"/>
              </a:solidFill>
            </a:endParaRPr>
          </a:p>
        </p:txBody>
      </p:sp>
      <p:sp>
        <p:nvSpPr>
          <p:cNvPr id="8" name="Rectangle 7"/>
          <p:cNvSpPr/>
          <p:nvPr/>
        </p:nvSpPr>
        <p:spPr>
          <a:xfrm>
            <a:off x="237699" y="718748"/>
            <a:ext cx="8679976" cy="6063198"/>
          </a:xfrm>
          <a:prstGeom prst="rect">
            <a:avLst/>
          </a:prstGeom>
        </p:spPr>
        <p:txBody>
          <a:bodyPr wrap="square">
            <a:spAutoFit/>
          </a:bodyPr>
          <a:lstStyle/>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Lockdown regulations had a severe effect during </a:t>
            </a:r>
            <a:r>
              <a:rPr lang="en-ZA" sz="1600" spc="50" dirty="0" smtClean="0">
                <a:latin typeface="Arial" panose="020B0604020202020204" pitchFamily="34" charset="0"/>
                <a:ea typeface="Calibri" panose="020F0502020204030204" pitchFamily="34" charset="0"/>
                <a:cs typeface="Times New Roman" panose="02020603050405020304" pitchFamily="18" charset="0"/>
              </a:rPr>
              <a:t>Q1 on the SAPO trading environment, contributing to very low revenues and cash shortfalls with increased loss position. </a:t>
            </a:r>
            <a:endParaRPr lang="en-ZA" sz="1600" spc="5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SA Post Office’s cash flow position is severely  constrained with </a:t>
            </a:r>
            <a:r>
              <a:rPr lang="en-ZA" sz="1600" spc="50" dirty="0" smtClean="0">
                <a:latin typeface="Arial" panose="020B0604020202020204" pitchFamily="34" charset="0"/>
                <a:ea typeface="Calibri" panose="020F0502020204030204" pitchFamily="34" charset="0"/>
                <a:cs typeface="Times New Roman" panose="02020603050405020304" pitchFamily="18" charset="0"/>
              </a:rPr>
              <a:t>increasing liabilities to creditors:</a:t>
            </a:r>
          </a:p>
          <a:p>
            <a:pPr marL="800100" lvl="1"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Medical </a:t>
            </a:r>
            <a:r>
              <a:rPr lang="en-ZA" sz="1600" spc="50" dirty="0">
                <a:latin typeface="Arial" panose="020B0604020202020204" pitchFamily="34" charset="0"/>
                <a:ea typeface="Calibri" panose="020F0502020204030204" pitchFamily="34" charset="0"/>
                <a:cs typeface="Times New Roman" panose="02020603050405020304" pitchFamily="18" charset="0"/>
              </a:rPr>
              <a:t>aid contributions</a:t>
            </a:r>
            <a:r>
              <a:rPr lang="en-ZA" sz="1600" spc="50" dirty="0" smtClean="0">
                <a:latin typeface="Arial" panose="020B0604020202020204" pitchFamily="34" charset="0"/>
                <a:ea typeface="Calibri" panose="020F0502020204030204" pitchFamily="34" charset="0"/>
                <a:cs typeface="Times New Roman" panose="02020603050405020304" pitchFamily="18" charset="0"/>
              </a:rPr>
              <a:t>,</a:t>
            </a:r>
          </a:p>
          <a:p>
            <a:pPr marL="800100" lvl="1"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Pension </a:t>
            </a:r>
            <a:r>
              <a:rPr lang="en-ZA" sz="1600" spc="50" dirty="0">
                <a:latin typeface="Arial" panose="020B0604020202020204" pitchFamily="34" charset="0"/>
                <a:ea typeface="Calibri" panose="020F0502020204030204" pitchFamily="34" charset="0"/>
                <a:cs typeface="Times New Roman" panose="02020603050405020304" pitchFamily="18" charset="0"/>
              </a:rPr>
              <a:t>fund contributions</a:t>
            </a:r>
            <a:r>
              <a:rPr lang="en-ZA" sz="1600" spc="50" dirty="0" smtClean="0">
                <a:latin typeface="Arial" panose="020B0604020202020204" pitchFamily="34" charset="0"/>
                <a:ea typeface="Calibri" panose="020F0502020204030204" pitchFamily="34" charset="0"/>
                <a:cs typeface="Times New Roman" panose="02020603050405020304" pitchFamily="18" charset="0"/>
              </a:rPr>
              <a:t>,</a:t>
            </a:r>
          </a:p>
          <a:p>
            <a:pPr marL="800100" lvl="1"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Employee </a:t>
            </a:r>
            <a:r>
              <a:rPr lang="en-ZA" sz="1600" spc="50" dirty="0">
                <a:latin typeface="Arial" panose="020B0604020202020204" pitchFamily="34" charset="0"/>
                <a:ea typeface="Calibri" panose="020F0502020204030204" pitchFamily="34" charset="0"/>
                <a:cs typeface="Times New Roman" panose="02020603050405020304" pitchFamily="18" charset="0"/>
              </a:rPr>
              <a:t>risk benefits contributions, </a:t>
            </a:r>
            <a:endParaRPr lang="en-ZA" sz="1600" spc="50" dirty="0" smtClean="0">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SARS obligations</a:t>
            </a:r>
          </a:p>
          <a:p>
            <a:pPr marL="342900" indent="-342900" algn="just">
              <a:spcBef>
                <a:spcPts val="600"/>
              </a:spcBef>
              <a:spcAft>
                <a:spcPts val="600"/>
              </a:spcAft>
              <a:buFont typeface="Symbol" panose="05050102010706020507" pitchFamily="18" charset="2"/>
              <a:buChar char=""/>
            </a:pPr>
            <a:r>
              <a:rPr lang="en-ZA" sz="1600" spc="50" dirty="0" smtClean="0">
                <a:latin typeface="Arial" panose="020B0604020202020204" pitchFamily="34" charset="0"/>
                <a:ea typeface="Calibri" panose="020F0502020204030204" pitchFamily="34" charset="0"/>
                <a:cs typeface="Times New Roman" panose="02020603050405020304" pitchFamily="18" charset="0"/>
              </a:rPr>
              <a:t>The above remains </a:t>
            </a:r>
            <a:r>
              <a:rPr lang="en-ZA" sz="1600" spc="50" dirty="0">
                <a:latin typeface="Arial" panose="020B0604020202020204" pitchFamily="34" charset="0"/>
                <a:ea typeface="Calibri" panose="020F0502020204030204" pitchFamily="34" charset="0"/>
                <a:cs typeface="Times New Roman" panose="02020603050405020304" pitchFamily="18" charset="0"/>
              </a:rPr>
              <a:t>unpaid for the past </a:t>
            </a:r>
            <a:r>
              <a:rPr lang="en-ZA" sz="1600" spc="50" dirty="0" smtClean="0">
                <a:latin typeface="Arial" panose="020B0604020202020204" pitchFamily="34" charset="0"/>
                <a:ea typeface="Calibri" panose="020F0502020204030204" pitchFamily="34" charset="0"/>
                <a:cs typeface="Times New Roman" panose="02020603050405020304" pitchFamily="18" charset="0"/>
              </a:rPr>
              <a:t>4 </a:t>
            </a:r>
            <a:r>
              <a:rPr lang="en-ZA" sz="1600" spc="50" dirty="0">
                <a:latin typeface="Arial" panose="020B0604020202020204" pitchFamily="34" charset="0"/>
                <a:ea typeface="Calibri" panose="020F0502020204030204" pitchFamily="34" charset="0"/>
                <a:cs typeface="Times New Roman" panose="02020603050405020304" pitchFamily="18" charset="0"/>
              </a:rPr>
              <a:t>months and will remain unpaid pending financial assistance. </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Non-payment of medical aid contributions could result in suspension of membership. </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Non-payment of suppliers has in some cases already resulted in the interruptions of critical services and will continue to negatively impact on the ability to recover lost revenue and to move towards financial sustainability. </a:t>
            </a:r>
          </a:p>
          <a:p>
            <a:pPr marL="342900" indent="-342900" algn="just">
              <a:spcBef>
                <a:spcPts val="600"/>
              </a:spcBef>
              <a:spcAft>
                <a:spcPts val="600"/>
              </a:spcAft>
              <a:buFont typeface="Symbol" panose="05050102010706020507" pitchFamily="18" charset="2"/>
              <a:buChar char=""/>
            </a:pPr>
            <a:r>
              <a:rPr lang="en-ZA" sz="1600" spc="50" dirty="0">
                <a:latin typeface="Arial" panose="020B0604020202020204" pitchFamily="34" charset="0"/>
                <a:ea typeface="Calibri" panose="020F0502020204030204" pitchFamily="34" charset="0"/>
                <a:cs typeface="Times New Roman" panose="02020603050405020304" pitchFamily="18" charset="0"/>
              </a:rPr>
              <a:t>Payment of the monthly employee’s salaries </a:t>
            </a:r>
            <a:r>
              <a:rPr lang="en-ZA" sz="1600" spc="50" dirty="0" smtClean="0">
                <a:latin typeface="Arial" panose="020B0604020202020204" pitchFamily="34" charset="0"/>
                <a:ea typeface="Calibri" panose="020F0502020204030204" pitchFamily="34" charset="0"/>
                <a:cs typeface="Times New Roman" panose="02020603050405020304" pitchFamily="18" charset="0"/>
              </a:rPr>
              <a:t>has been prioritised over the lockdown period and still remains a priority despite the ongoing financial challenges.</a:t>
            </a:r>
          </a:p>
          <a:p>
            <a:pPr marL="342900" indent="-342900" algn="just">
              <a:spcBef>
                <a:spcPts val="600"/>
              </a:spcBef>
              <a:spcAft>
                <a:spcPts val="600"/>
              </a:spcAft>
              <a:buFont typeface="Symbol" panose="05050102010706020507" pitchFamily="18" charset="2"/>
              <a:buChar char=""/>
            </a:pPr>
            <a:endParaRPr lang="en-ZA" sz="1600" spc="5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392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5</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8660693" cy="492443"/>
          </a:xfrm>
          <a:prstGeom prst="rect">
            <a:avLst/>
          </a:prstGeom>
          <a:noFill/>
        </p:spPr>
        <p:txBody>
          <a:bodyPr wrap="square" rtlCol="0">
            <a:spAutoFit/>
          </a:bodyPr>
          <a:lstStyle/>
          <a:p>
            <a:r>
              <a:rPr lang="en-ZA" sz="2600" b="1" dirty="0" smtClean="0">
                <a:solidFill>
                  <a:srgbClr val="C00000"/>
                </a:solidFill>
              </a:rPr>
              <a:t>1.2.1 Current Environment (Labour matters)</a:t>
            </a:r>
            <a:endParaRPr lang="en-ZA" sz="2600" b="1" dirty="0">
              <a:solidFill>
                <a:srgbClr val="C00000"/>
              </a:solidFill>
            </a:endParaRPr>
          </a:p>
        </p:txBody>
      </p:sp>
      <p:sp>
        <p:nvSpPr>
          <p:cNvPr id="4" name="Content Placeholder 2"/>
          <p:cNvSpPr txBox="1">
            <a:spLocks/>
          </p:cNvSpPr>
          <p:nvPr/>
        </p:nvSpPr>
        <p:spPr>
          <a:xfrm>
            <a:off x="321772" y="896962"/>
            <a:ext cx="8529464" cy="507521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600"/>
              </a:spcAft>
            </a:pP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SAPO Management and the Board have been in discussions with labour on the delays in implementing the 2020/21FY substantive agreement of </a:t>
            </a:r>
            <a:r>
              <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rPr>
              <a:t>the </a:t>
            </a: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multi-year collective agreement.</a:t>
            </a:r>
          </a:p>
          <a:p>
            <a:pPr algn="just">
              <a:lnSpc>
                <a:spcPct val="100000"/>
              </a:lnSpc>
              <a:spcAft>
                <a:spcPts val="600"/>
              </a:spcAft>
            </a:pP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Although some issues have been implemented the key matter of salary increases from 1 April 2020 and outstanding medical and pension contributions that has not been paid to date. </a:t>
            </a:r>
          </a:p>
          <a:p>
            <a:pPr algn="just">
              <a:lnSpc>
                <a:spcPct val="100000"/>
              </a:lnSpc>
              <a:spcAft>
                <a:spcPts val="600"/>
              </a:spcAft>
            </a:pPr>
            <a:r>
              <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rPr>
              <a:t>Engagements with labour are still continuing to find workable solutions, in the interest of all parties, given the current financial challenges.</a:t>
            </a:r>
            <a:endParaRPr lang="en-ZA" sz="14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600"/>
              </a:spcAft>
            </a:pPr>
            <a:r>
              <a:rPr lang="en-ZA" sz="2000" dirty="0" smtClean="0">
                <a:solidFill>
                  <a:schemeClr val="dk1"/>
                </a:solidFill>
                <a:latin typeface="Arial" panose="020B0604020202020204" pitchFamily="34" charset="0"/>
                <a:ea typeface="Times New Roman" panose="02020603050405020304" pitchFamily="18" charset="0"/>
                <a:cs typeface="Arial" panose="020B0604020202020204" pitchFamily="34" charset="0"/>
              </a:rPr>
              <a:t>Maximum participation from both staff and management critical in revenue recovery  </a:t>
            </a:r>
          </a:p>
          <a:p>
            <a:pPr marL="0" indent="0" algn="just">
              <a:lnSpc>
                <a:spcPct val="100000"/>
              </a:lnSpc>
              <a:spcAft>
                <a:spcPts val="600"/>
              </a:spcAft>
              <a:buNone/>
            </a:pPr>
            <a:endParaRPr lang="en-ZA" sz="200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ZA"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000" b="1" dirty="0">
              <a:solidFill>
                <a:schemeClr val="dk1"/>
              </a:solidFill>
              <a:latin typeface="Arial" panose="020B0604020202020204" pitchFamily="34" charset="0"/>
              <a:cs typeface="Arial" panose="020B0604020202020204" pitchFamily="34" charset="0"/>
            </a:endParaRPr>
          </a:p>
          <a:p>
            <a:pPr algn="just"/>
            <a:endParaRPr lang="en-ZA"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543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6</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1.3 SAPO Challenges</a:t>
            </a:r>
            <a:endParaRPr lang="en-ZA" sz="2600" b="1" dirty="0">
              <a:solidFill>
                <a:srgbClr val="C00000"/>
              </a:solidFill>
            </a:endParaRPr>
          </a:p>
        </p:txBody>
      </p:sp>
      <p:sp>
        <p:nvSpPr>
          <p:cNvPr id="5" name="Rectangle 4"/>
          <p:cNvSpPr/>
          <p:nvPr/>
        </p:nvSpPr>
        <p:spPr>
          <a:xfrm>
            <a:off x="86265" y="769223"/>
            <a:ext cx="8843963" cy="5755422"/>
          </a:xfrm>
          <a:prstGeom prst="rect">
            <a:avLst/>
          </a:prstGeom>
        </p:spPr>
        <p:txBody>
          <a:bodyPr wrap="square">
            <a:spAutoFit/>
          </a:bodyPr>
          <a:lstStyle/>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A sharp decline in the traditional mail volumes</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Customer seeking alternative ways of communications such as electronic mail and ecommerce</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Transport and logistics costs escalate </a:t>
            </a:r>
            <a:r>
              <a:rPr lang="en-ZA" sz="1600" spc="50" dirty="0" smtClean="0">
                <a:latin typeface="Arial" panose="020B0604020202020204" pitchFamily="34" charset="0"/>
                <a:ea typeface="Calibri" panose="020F0502020204030204" pitchFamily="34" charset="0"/>
                <a:cs typeface="Arial" panose="020B0604020202020204" pitchFamily="34" charset="0"/>
              </a:rPr>
              <a:t>daily within industry</a:t>
            </a:r>
            <a:endParaRPr lang="en-ZA" sz="1600" spc="50" dirty="0">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The cost of security is on the rise</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Property holding and maintenance cost escalations</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Sharp declines in revenues that are insufficient to meet operating costs</a:t>
            </a:r>
          </a:p>
          <a:p>
            <a:pPr marL="742950" lvl="1" indent="-285750">
              <a:spcBef>
                <a:spcPts val="600"/>
              </a:spcBef>
              <a:buFont typeface="+mj-lt"/>
              <a:buAutoNum type="alphaLcPeriod"/>
            </a:pPr>
            <a:r>
              <a:rPr lang="en-ZA" sz="1600" spc="50" dirty="0" smtClean="0">
                <a:latin typeface="Arial" panose="020B0604020202020204" pitchFamily="34" charset="0"/>
                <a:ea typeface="Calibri" panose="020F0502020204030204" pitchFamily="34" charset="0"/>
                <a:cs typeface="Arial" panose="020B0604020202020204" pitchFamily="34" charset="0"/>
              </a:rPr>
              <a:t>High fixed </a:t>
            </a:r>
            <a:r>
              <a:rPr lang="en-ZA" sz="1600" spc="50" dirty="0">
                <a:latin typeface="Arial" panose="020B0604020202020204" pitchFamily="34" charset="0"/>
                <a:ea typeface="Calibri" panose="020F0502020204030204" pitchFamily="34" charset="0"/>
                <a:cs typeface="Arial" panose="020B0604020202020204" pitchFamily="34" charset="0"/>
              </a:rPr>
              <a:t>costs in some areas of the organisation</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Customer loyalty can no longer be relied on</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The impacts of the Corona virus on </a:t>
            </a:r>
            <a:r>
              <a:rPr lang="en-ZA" sz="1600" spc="50" dirty="0" smtClean="0">
                <a:latin typeface="Arial" panose="020B0604020202020204" pitchFamily="34" charset="0"/>
                <a:ea typeface="Calibri" panose="020F0502020204030204" pitchFamily="34" charset="0"/>
                <a:cs typeface="Arial" panose="020B0604020202020204" pitchFamily="34" charset="0"/>
              </a:rPr>
              <a:t>operations and revenue</a:t>
            </a:r>
            <a:endParaRPr lang="en-ZA" sz="1600" spc="50" dirty="0">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The unbudgeted and high cost of Covid-19 </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Very low staff morale</a:t>
            </a:r>
          </a:p>
          <a:p>
            <a:pPr marL="742950" lvl="1" indent="-285750">
              <a:spcBef>
                <a:spcPts val="600"/>
              </a:spcBef>
              <a:buFont typeface="+mj-lt"/>
              <a:buAutoNum type="alphaLcPeriod"/>
            </a:pPr>
            <a:r>
              <a:rPr lang="en-ZA" sz="1600" spc="50" dirty="0">
                <a:latin typeface="Arial" panose="020B0604020202020204" pitchFamily="34" charset="0"/>
                <a:ea typeface="Calibri" panose="020F0502020204030204" pitchFamily="34" charset="0"/>
                <a:cs typeface="Arial" panose="020B0604020202020204" pitchFamily="34" charset="0"/>
              </a:rPr>
              <a:t>Inability to honour binding agreements with staff</a:t>
            </a:r>
          </a:p>
          <a:p>
            <a:pPr marL="742950" lvl="1" indent="-285750">
              <a:spcBef>
                <a:spcPts val="600"/>
              </a:spcBef>
              <a:buFont typeface="+mj-lt"/>
              <a:buAutoNum type="alphaLcPeriod"/>
            </a:pPr>
            <a:r>
              <a:rPr lang="en-ZA" sz="1600" spc="50" dirty="0" smtClean="0">
                <a:latin typeface="Arial" panose="020B0604020202020204" pitchFamily="34" charset="0"/>
                <a:ea typeface="Calibri" panose="020F0502020204030204" pitchFamily="34" charset="0"/>
                <a:cs typeface="Arial" panose="020B0604020202020204" pitchFamily="34" charset="0"/>
              </a:rPr>
              <a:t>Unsettled </a:t>
            </a:r>
            <a:r>
              <a:rPr lang="en-ZA" sz="1600" spc="50" dirty="0">
                <a:latin typeface="Arial" panose="020B0604020202020204" pitchFamily="34" charset="0"/>
                <a:ea typeface="Calibri" panose="020F0502020204030204" pitchFamily="34" charset="0"/>
                <a:cs typeface="Arial" panose="020B0604020202020204" pitchFamily="34" charset="0"/>
              </a:rPr>
              <a:t>liabilities and debt are impacting business </a:t>
            </a:r>
            <a:r>
              <a:rPr lang="en-ZA" sz="1600" spc="50" dirty="0" smtClean="0">
                <a:latin typeface="Arial" panose="020B0604020202020204" pitchFamily="34" charset="0"/>
                <a:ea typeface="Calibri" panose="020F0502020204030204" pitchFamily="34" charset="0"/>
                <a:cs typeface="Arial" panose="020B0604020202020204" pitchFamily="34" charset="0"/>
              </a:rPr>
              <a:t>continuity</a:t>
            </a:r>
          </a:p>
          <a:p>
            <a:pPr marL="742950" lvl="1" indent="-285750">
              <a:spcBef>
                <a:spcPts val="600"/>
              </a:spcBef>
              <a:buFont typeface="+mj-lt"/>
              <a:buAutoNum type="alphaLcPeriod"/>
            </a:pPr>
            <a:r>
              <a:rPr lang="en-ZA" sz="1600" spc="50" dirty="0" smtClean="0">
                <a:latin typeface="Arial" panose="020B0604020202020204" pitchFamily="34" charset="0"/>
                <a:ea typeface="Calibri" panose="020F0502020204030204" pitchFamily="34" charset="0"/>
                <a:cs typeface="Arial" panose="020B0604020202020204" pitchFamily="34" charset="0"/>
              </a:rPr>
              <a:t>Historic Leadership instability (currently being addressed):</a:t>
            </a:r>
          </a:p>
          <a:p>
            <a:pPr marL="1200150" lvl="2" indent="-285750">
              <a:spcBef>
                <a:spcPts val="600"/>
              </a:spcBef>
              <a:buFont typeface="Wingdings" panose="05000000000000000000" pitchFamily="2" charset="2"/>
              <a:buChar char="q"/>
            </a:pPr>
            <a:r>
              <a:rPr lang="en-ZA" sz="1600" spc="50" dirty="0" smtClean="0">
                <a:latin typeface="Arial" panose="020B0604020202020204" pitchFamily="34" charset="0"/>
                <a:ea typeface="Calibri" panose="020F0502020204030204" pitchFamily="34" charset="0"/>
                <a:cs typeface="Arial" panose="020B0604020202020204" pitchFamily="34" charset="0"/>
              </a:rPr>
              <a:t>Full Board complement (only one vacancy)</a:t>
            </a:r>
          </a:p>
          <a:p>
            <a:pPr marL="1200150" lvl="2" indent="-285750">
              <a:spcBef>
                <a:spcPts val="600"/>
              </a:spcBef>
              <a:buFont typeface="Wingdings" panose="05000000000000000000" pitchFamily="2" charset="2"/>
              <a:buChar char="q"/>
            </a:pPr>
            <a:r>
              <a:rPr lang="en-ZA" sz="1600" spc="50" dirty="0" smtClean="0">
                <a:latin typeface="Arial" panose="020B0604020202020204" pitchFamily="34" charset="0"/>
                <a:ea typeface="Calibri" panose="020F0502020204030204" pitchFamily="34" charset="0"/>
                <a:cs typeface="Arial" panose="020B0604020202020204" pitchFamily="34" charset="0"/>
              </a:rPr>
              <a:t>CFO appointed and CEO in final stages</a:t>
            </a:r>
          </a:p>
          <a:p>
            <a:pPr lvl="1">
              <a:spcBef>
                <a:spcPts val="600"/>
              </a:spcBef>
            </a:pPr>
            <a:r>
              <a:rPr lang="en-ZA" sz="1600" spc="50" dirty="0" smtClean="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8318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7</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1.4 Strategic Objectives</a:t>
            </a:r>
            <a:endParaRPr lang="en-ZA" sz="2600" b="1" dirty="0">
              <a:solidFill>
                <a:srgbClr val="C00000"/>
              </a:solidFill>
            </a:endParaRPr>
          </a:p>
        </p:txBody>
      </p:sp>
      <p:sp>
        <p:nvSpPr>
          <p:cNvPr id="5" name="Rectangle 4"/>
          <p:cNvSpPr/>
          <p:nvPr/>
        </p:nvSpPr>
        <p:spPr>
          <a:xfrm>
            <a:off x="310816" y="1787665"/>
            <a:ext cx="8587328" cy="4216539"/>
          </a:xfrm>
          <a:prstGeom prst="rect">
            <a:avLst/>
          </a:prstGeom>
          <a:solidFill>
            <a:schemeClr val="accent1">
              <a:lumMod val="50000"/>
            </a:schemeClr>
          </a:solidFill>
        </p:spPr>
        <p:txBody>
          <a:bodyPr wrap="square">
            <a:spAutoFit/>
          </a:bodyPr>
          <a:lstStyle/>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Acquire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funding so that all key initiatives are fully resourced.</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Reduce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fixed costs comprehensively and finally.</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Eliminate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organisational duplications and inefficiencies.</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Provide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business opportunities to existing employees </a:t>
            </a: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affected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by cost reduction initiatives.</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Increase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revenue growth and diversification by launching new products, services, and solutions through strategic partnerships.</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Improve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the customer experience by responding to the real needs of customers</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Rebuild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the brand to be trusted in the marketplace</a:t>
            </a:r>
          </a:p>
          <a:p>
            <a:pPr marL="800100" lvl="1" indent="-342900">
              <a:spcBef>
                <a:spcPts val="600"/>
              </a:spcBef>
              <a:spcAft>
                <a:spcPts val="600"/>
              </a:spcAft>
              <a:buFont typeface="+mj-lt"/>
              <a:buAutoNum type="arabicPeriod"/>
            </a:pPr>
            <a:r>
              <a:rPr lang="en-ZA" spc="50" dirty="0" smtClean="0">
                <a:solidFill>
                  <a:schemeClr val="bg1"/>
                </a:solidFill>
                <a:latin typeface="Arial" panose="020B0604020202020204" pitchFamily="34" charset="0"/>
                <a:ea typeface="Calibri" panose="020F0502020204030204" pitchFamily="34" charset="0"/>
                <a:cs typeface="Arial" panose="020B0604020202020204" pitchFamily="34" charset="0"/>
              </a:rPr>
              <a:t>Total </a:t>
            </a:r>
            <a:r>
              <a:rPr lang="en-ZA" spc="50" dirty="0">
                <a:solidFill>
                  <a:schemeClr val="bg1"/>
                </a:solidFill>
                <a:latin typeface="Arial" panose="020B0604020202020204" pitchFamily="34" charset="0"/>
                <a:ea typeface="Calibri" panose="020F0502020204030204" pitchFamily="34" charset="0"/>
                <a:cs typeface="Arial" panose="020B0604020202020204" pitchFamily="34" charset="0"/>
              </a:rPr>
              <a:t>employee engagement at all levels</a:t>
            </a:r>
          </a:p>
        </p:txBody>
      </p:sp>
      <p:sp>
        <p:nvSpPr>
          <p:cNvPr id="4" name="Rectangle 3"/>
          <p:cNvSpPr/>
          <p:nvPr/>
        </p:nvSpPr>
        <p:spPr>
          <a:xfrm>
            <a:off x="342900" y="770029"/>
            <a:ext cx="8587328" cy="799321"/>
          </a:xfrm>
          <a:prstGeom prst="rect">
            <a:avLst/>
          </a:prstGeom>
        </p:spPr>
        <p:txBody>
          <a:bodyPr wrap="square">
            <a:spAutoFit/>
          </a:bodyPr>
          <a:lstStyle/>
          <a:p>
            <a:pPr algn="just">
              <a:lnSpc>
                <a:spcPct val="135000"/>
              </a:lnSpc>
              <a:spcBef>
                <a:spcPts val="600"/>
              </a:spcBef>
              <a:spcAft>
                <a:spcPts val="600"/>
              </a:spcAft>
            </a:pPr>
            <a:r>
              <a:rPr lang="en-ZA" spc="50" dirty="0">
                <a:latin typeface="Arial" panose="020B0604020202020204" pitchFamily="34" charset="0"/>
                <a:ea typeface="Calibri" panose="020F0502020204030204" pitchFamily="34" charset="0"/>
                <a:cs typeface="Times New Roman" panose="02020603050405020304" pitchFamily="18" charset="0"/>
              </a:rPr>
              <a:t>The following identified objectives are </a:t>
            </a:r>
            <a:r>
              <a:rPr lang="en-ZA" spc="50" dirty="0" smtClean="0">
                <a:latin typeface="Arial" panose="020B0604020202020204" pitchFamily="34" charset="0"/>
                <a:ea typeface="Calibri" panose="020F0502020204030204" pitchFamily="34" charset="0"/>
                <a:cs typeface="Times New Roman" panose="02020603050405020304" pitchFamily="18" charset="0"/>
              </a:rPr>
              <a:t>key to </a:t>
            </a:r>
            <a:r>
              <a:rPr lang="en-ZA" spc="50" dirty="0">
                <a:latin typeface="Arial" panose="020B0604020202020204" pitchFamily="34" charset="0"/>
                <a:ea typeface="Calibri" panose="020F0502020204030204" pitchFamily="34" charset="0"/>
                <a:cs typeface="Times New Roman" panose="02020603050405020304" pitchFamily="18" charset="0"/>
              </a:rPr>
              <a:t>achieving the turnaround outcomes:</a:t>
            </a:r>
            <a:endParaRPr lang="en-ZA" spc="5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95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8</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1.5 Transitioning </a:t>
            </a:r>
            <a:r>
              <a:rPr lang="en-ZA" sz="2600" b="1" dirty="0">
                <a:solidFill>
                  <a:srgbClr val="C00000"/>
                </a:solidFill>
              </a:rPr>
              <a:t>the SAPO Business Model</a:t>
            </a:r>
          </a:p>
        </p:txBody>
      </p:sp>
      <p:sp>
        <p:nvSpPr>
          <p:cNvPr id="8" name="Rectangle 7"/>
          <p:cNvSpPr/>
          <p:nvPr/>
        </p:nvSpPr>
        <p:spPr>
          <a:xfrm>
            <a:off x="313898" y="713992"/>
            <a:ext cx="8644365" cy="5770811"/>
          </a:xfrm>
          <a:prstGeom prst="rect">
            <a:avLst/>
          </a:prstGeom>
        </p:spPr>
        <p:txBody>
          <a:bodyPr wrap="square">
            <a:spAutoFit/>
          </a:bodyPr>
          <a:lstStyle/>
          <a:p>
            <a:pPr marL="228600" indent="-228600">
              <a:spcBef>
                <a:spcPts val="600"/>
              </a:spcBef>
              <a:spcAft>
                <a:spcPts val="600"/>
              </a:spcAft>
              <a:buFont typeface="+mj-lt"/>
              <a:buAutoNum type="arabicPeriod"/>
            </a:pP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Infrastructure Collaboration Model</a:t>
            </a:r>
            <a:endParaRPr lang="en-ZA" sz="1400" spc="4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Aft>
                <a:spcPts val="600"/>
              </a:spcAft>
              <a:buFont typeface="Symbol" panose="05050102010706020507" pitchFamily="18" charset="2"/>
              <a:buChar char=""/>
            </a:pPr>
            <a:r>
              <a:rPr lang="en-ZA" sz="1400" spc="50" dirty="0" smtClean="0">
                <a:latin typeface="Arial" panose="020B0604020202020204" pitchFamily="34" charset="0"/>
                <a:ea typeface="Calibri" panose="020F0502020204030204" pitchFamily="34" charset="0"/>
                <a:cs typeface="Times New Roman" panose="02020603050405020304" pitchFamily="18" charset="0"/>
              </a:rPr>
              <a:t>Launch </a:t>
            </a:r>
            <a:r>
              <a:rPr lang="en-ZA" sz="1400" spc="50" dirty="0">
                <a:latin typeface="Arial" panose="020B0604020202020204" pitchFamily="34" charset="0"/>
                <a:ea typeface="Calibri" panose="020F0502020204030204" pitchFamily="34" charset="0"/>
                <a:cs typeface="Times New Roman" panose="02020603050405020304" pitchFamily="18" charset="0"/>
              </a:rPr>
              <a:t>an owner-managed branch model </a:t>
            </a:r>
            <a:endParaRPr lang="en-ZA" sz="1400" spc="50" dirty="0" smtClean="0">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Aft>
                <a:spcPts val="600"/>
              </a:spcAft>
              <a:buFont typeface="Symbol" panose="05050102010706020507" pitchFamily="18" charset="2"/>
              <a:buChar char=""/>
            </a:pPr>
            <a:r>
              <a:rPr lang="en-ZA" sz="1400" spc="50" dirty="0" smtClean="0">
                <a:latin typeface="Arial" panose="020B0604020202020204" pitchFamily="34" charset="0"/>
                <a:ea typeface="Calibri" panose="020F0502020204030204" pitchFamily="34" charset="0"/>
                <a:cs typeface="Times New Roman" panose="02020603050405020304" pitchFamily="18" charset="0"/>
              </a:rPr>
              <a:t>An </a:t>
            </a:r>
            <a:r>
              <a:rPr lang="en-ZA" sz="1400" spc="50" dirty="0">
                <a:latin typeface="Arial" panose="020B0604020202020204" pitchFamily="34" charset="0"/>
                <a:ea typeface="Calibri" panose="020F0502020204030204" pitchFamily="34" charset="0"/>
                <a:cs typeface="Times New Roman" panose="02020603050405020304" pitchFamily="18" charset="0"/>
              </a:rPr>
              <a:t>owner-driver model </a:t>
            </a:r>
            <a:r>
              <a:rPr lang="en-ZA" sz="1400" spc="50" dirty="0" smtClean="0">
                <a:latin typeface="Arial" panose="020B0604020202020204" pitchFamily="34" charset="0"/>
                <a:ea typeface="Calibri" panose="020F0502020204030204" pitchFamily="34" charset="0"/>
                <a:cs typeface="Times New Roman" panose="02020603050405020304" pitchFamily="18" charset="0"/>
              </a:rPr>
              <a:t>to provide distribution </a:t>
            </a:r>
            <a:r>
              <a:rPr lang="en-ZA" sz="1400" spc="50" dirty="0">
                <a:latin typeface="Arial" panose="020B0604020202020204" pitchFamily="34" charset="0"/>
                <a:ea typeface="Calibri" panose="020F0502020204030204" pitchFamily="34" charset="0"/>
                <a:cs typeface="Times New Roman" panose="02020603050405020304" pitchFamily="18" charset="0"/>
              </a:rPr>
              <a:t>services to the organisation and the market</a:t>
            </a:r>
            <a:r>
              <a:rPr lang="en-ZA" sz="1400" spc="50" dirty="0" smtClean="0">
                <a:latin typeface="Arial" panose="020B0604020202020204" pitchFamily="34" charset="0"/>
                <a:ea typeface="Calibri" panose="020F0502020204030204" pitchFamily="34" charset="0"/>
                <a:cs typeface="Times New Roman" panose="02020603050405020304" pitchFamily="18" charset="0"/>
              </a:rPr>
              <a:t>. Reduction </a:t>
            </a:r>
            <a:r>
              <a:rPr lang="en-ZA" sz="1400" spc="50" dirty="0">
                <a:latin typeface="Arial" panose="020B0604020202020204" pitchFamily="34" charset="0"/>
                <a:ea typeface="Calibri" panose="020F0502020204030204" pitchFamily="34" charset="0"/>
                <a:cs typeface="Times New Roman" panose="02020603050405020304" pitchFamily="18" charset="0"/>
              </a:rPr>
              <a:t>in operating costs</a:t>
            </a:r>
            <a:endParaRPr lang="en-ZA" sz="1400" spc="50" dirty="0" smtClean="0">
              <a:latin typeface="Arial" panose="020B0604020202020204" pitchFamily="34" charset="0"/>
              <a:ea typeface="Calibri" panose="020F0502020204030204" pitchFamily="34" charset="0"/>
              <a:cs typeface="Times New Roman" panose="02020603050405020304" pitchFamily="18" charset="0"/>
            </a:endParaRPr>
          </a:p>
          <a:p>
            <a:pPr lvl="0">
              <a:spcBef>
                <a:spcPts val="600"/>
              </a:spcBef>
              <a:spcAft>
                <a:spcPts val="600"/>
              </a:spcAft>
            </a:pPr>
            <a:r>
              <a:rPr lang="en-ZA" sz="1400" b="1" spc="4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2. Logistics </a:t>
            </a: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Business Recapitalisation</a:t>
            </a:r>
          </a:p>
          <a:p>
            <a:pPr marL="800100" lvl="1" indent="-342900" algn="just">
              <a:spcAft>
                <a:spcPts val="600"/>
              </a:spcAft>
              <a:buFont typeface="Symbol" panose="05050102010706020507" pitchFamily="18" charset="2"/>
              <a:buChar char=""/>
            </a:pPr>
            <a:r>
              <a:rPr lang="en-ZA" sz="1400" spc="50" dirty="0" smtClean="0">
                <a:latin typeface="Arial" panose="020B0604020202020204" pitchFamily="34" charset="0"/>
                <a:ea typeface="Calibri" panose="020F0502020204030204" pitchFamily="34" charset="0"/>
                <a:cs typeface="Times New Roman" panose="02020603050405020304" pitchFamily="18" charset="0"/>
              </a:rPr>
              <a:t>Establish </a:t>
            </a:r>
            <a:r>
              <a:rPr lang="en-ZA" sz="1400" spc="50" dirty="0">
                <a:latin typeface="Arial" panose="020B0604020202020204" pitchFamily="34" charset="0"/>
                <a:ea typeface="Calibri" panose="020F0502020204030204" pitchFamily="34" charset="0"/>
                <a:cs typeface="Times New Roman" panose="02020603050405020304" pitchFamily="18" charset="0"/>
              </a:rPr>
              <a:t>strategic partnerships with willing investors to recapitalise and revive the organisation’s courier and logistics business segment. </a:t>
            </a:r>
            <a:endParaRPr lang="en-ZA" sz="1400" spc="50" dirty="0" smtClean="0">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Aft>
                <a:spcPts val="600"/>
              </a:spcAft>
              <a:buFont typeface="Symbol" panose="05050102010706020507" pitchFamily="18" charset="2"/>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C</a:t>
            </a:r>
            <a:r>
              <a:rPr lang="en-ZA" sz="1400" spc="50" dirty="0" smtClean="0">
                <a:latin typeface="Arial" panose="020B0604020202020204" pitchFamily="34" charset="0"/>
                <a:ea typeface="Calibri" panose="020F0502020204030204" pitchFamily="34" charset="0"/>
                <a:cs typeface="Times New Roman" panose="02020603050405020304" pitchFamily="18" charset="0"/>
              </a:rPr>
              <a:t>onsolidation </a:t>
            </a:r>
            <a:r>
              <a:rPr lang="en-ZA" sz="1400" spc="50" dirty="0">
                <a:latin typeface="Arial" panose="020B0604020202020204" pitchFamily="34" charset="0"/>
                <a:ea typeface="Calibri" panose="020F0502020204030204" pitchFamily="34" charset="0"/>
                <a:cs typeface="Times New Roman" panose="02020603050405020304" pitchFamily="18" charset="0"/>
              </a:rPr>
              <a:t>of the Docex subsidiary as well as the Courier and Freight segments of the business. </a:t>
            </a:r>
            <a:r>
              <a:rPr lang="en-ZA" sz="1400" spc="50" dirty="0" smtClean="0">
                <a:latin typeface="Arial" panose="020B0604020202020204" pitchFamily="34" charset="0"/>
                <a:ea typeface="Calibri" panose="020F0502020204030204" pitchFamily="34" charset="0"/>
                <a:cs typeface="Times New Roman" panose="02020603050405020304" pitchFamily="18" charset="0"/>
              </a:rPr>
              <a:t>Scale </a:t>
            </a:r>
            <a:r>
              <a:rPr lang="en-ZA" sz="1400" spc="50" dirty="0">
                <a:latin typeface="Arial" panose="020B0604020202020204" pitchFamily="34" charset="0"/>
                <a:ea typeface="Calibri" panose="020F0502020204030204" pitchFamily="34" charset="0"/>
                <a:cs typeface="Times New Roman" panose="02020603050405020304" pitchFamily="18" charset="0"/>
              </a:rPr>
              <a:t>up the Logistics business capability</a:t>
            </a:r>
          </a:p>
          <a:p>
            <a:pPr>
              <a:spcBef>
                <a:spcPts val="600"/>
              </a:spcBef>
              <a:spcAft>
                <a:spcPts val="600"/>
              </a:spcAft>
            </a:pPr>
            <a:r>
              <a:rPr lang="en-ZA" sz="1400" b="1" spc="4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3</a:t>
            </a: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 Delivery on Demand</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Implement a delivery platform as an aggregator for owners of vehicles (Trucks, light commercial vehicles, and sedans) to undertake deliveries on demand. Greater delivery access and speed for customers</a:t>
            </a:r>
          </a:p>
          <a:p>
            <a:pPr lvl="0">
              <a:spcBef>
                <a:spcPts val="600"/>
              </a:spcBef>
              <a:spcAft>
                <a:spcPts val="600"/>
              </a:spcAft>
            </a:pPr>
            <a:r>
              <a:rPr lang="en-ZA" sz="1400" b="1" spc="4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4</a:t>
            </a: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 Digital Modernisation</a:t>
            </a:r>
          </a:p>
          <a:p>
            <a:pPr marL="742950" lvl="1" indent="-285750">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An Omni-channel (EAP) platform is currently in procurement and planned launch later this year.</a:t>
            </a:r>
          </a:p>
          <a:p>
            <a:pPr marL="742950" lvl="1" indent="-285750">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The Post Office is currently in the process to launch its e-Mall platform to the market.</a:t>
            </a:r>
          </a:p>
          <a:p>
            <a:pPr marL="742950" lvl="1" indent="-285750">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Monetise the large amounts of data that exist within the organisation, to mine existing data in compliance to privacy laws. </a:t>
            </a:r>
            <a:endParaRPr lang="en-ZA" sz="1400" spc="50" dirty="0" smtClean="0">
              <a:latin typeface="Arial" panose="020B060402020202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ZA" sz="1400" spc="50" dirty="0" smtClean="0">
                <a:latin typeface="Arial" panose="020B0604020202020204" pitchFamily="34" charset="0"/>
                <a:ea typeface="Calibri" panose="020F0502020204030204" pitchFamily="34" charset="0"/>
                <a:cs typeface="Times New Roman" panose="02020603050405020304" pitchFamily="18" charset="0"/>
              </a:rPr>
              <a:t>Modernisation </a:t>
            </a:r>
            <a:r>
              <a:rPr lang="en-ZA" sz="1400" spc="50" dirty="0">
                <a:latin typeface="Arial" panose="020B0604020202020204" pitchFamily="34" charset="0"/>
                <a:ea typeface="Calibri" panose="020F0502020204030204" pitchFamily="34" charset="0"/>
                <a:cs typeface="Times New Roman" panose="02020603050405020304" pitchFamily="18" charset="0"/>
              </a:rPr>
              <a:t>of the traditional Post </a:t>
            </a:r>
            <a:r>
              <a:rPr lang="en-ZA" sz="1400" spc="50" dirty="0" smtClean="0">
                <a:latin typeface="Arial" panose="020B0604020202020204" pitchFamily="34" charset="0"/>
                <a:ea typeface="Calibri" panose="020F0502020204030204" pitchFamily="34" charset="0"/>
                <a:cs typeface="Times New Roman" panose="02020603050405020304" pitchFamily="18" charset="0"/>
              </a:rPr>
              <a:t>Office and Relevance </a:t>
            </a:r>
            <a:r>
              <a:rPr lang="en-ZA" sz="1400" spc="50" dirty="0">
                <a:latin typeface="Arial" panose="020B0604020202020204" pitchFamily="34" charset="0"/>
                <a:ea typeface="Calibri" panose="020F0502020204030204" pitchFamily="34" charset="0"/>
                <a:cs typeface="Times New Roman" panose="02020603050405020304" pitchFamily="18" charset="0"/>
              </a:rPr>
              <a:t>in the current age of </a:t>
            </a:r>
            <a:r>
              <a:rPr lang="en-ZA" sz="1400" spc="50" dirty="0" smtClean="0">
                <a:latin typeface="Arial" panose="020B0604020202020204" pitchFamily="34" charset="0"/>
                <a:ea typeface="Calibri" panose="020F0502020204030204" pitchFamily="34" charset="0"/>
                <a:cs typeface="Times New Roman" panose="02020603050405020304" pitchFamily="18" charset="0"/>
              </a:rPr>
              <a:t>technology.</a:t>
            </a:r>
            <a:endParaRPr lang="en-ZA" sz="1400" spc="5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083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1ECC4-154C-CE43-883C-952D3004BFC2}" type="slidenum">
              <a:rPr lang="en-US" smtClean="0"/>
              <a:t>9</a:t>
            </a:fld>
            <a:endParaRPr lang="en-US"/>
          </a:p>
        </p:txBody>
      </p:sp>
      <p:sp>
        <p:nvSpPr>
          <p:cNvPr id="3" name="TextBox 2">
            <a:extLst>
              <a:ext uri="{FF2B5EF4-FFF2-40B4-BE49-F238E27FC236}">
                <a16:creationId xmlns:a16="http://schemas.microsoft.com/office/drawing/2014/main" id="{CB80AD8C-E181-0F4C-8B15-41DA6DF3525C}"/>
              </a:ext>
            </a:extLst>
          </p:cNvPr>
          <p:cNvSpPr txBox="1"/>
          <p:nvPr/>
        </p:nvSpPr>
        <p:spPr>
          <a:xfrm>
            <a:off x="86265" y="110969"/>
            <a:ext cx="6225989" cy="492443"/>
          </a:xfrm>
          <a:prstGeom prst="rect">
            <a:avLst/>
          </a:prstGeom>
          <a:noFill/>
        </p:spPr>
        <p:txBody>
          <a:bodyPr wrap="square" rtlCol="0">
            <a:spAutoFit/>
          </a:bodyPr>
          <a:lstStyle/>
          <a:p>
            <a:r>
              <a:rPr lang="en-ZA" sz="2600" b="1" dirty="0" smtClean="0">
                <a:solidFill>
                  <a:srgbClr val="C00000"/>
                </a:solidFill>
              </a:rPr>
              <a:t>1.5 Transitioning </a:t>
            </a:r>
            <a:r>
              <a:rPr lang="en-ZA" sz="2600" b="1" dirty="0">
                <a:solidFill>
                  <a:srgbClr val="C00000"/>
                </a:solidFill>
              </a:rPr>
              <a:t>the SAPO Business Model</a:t>
            </a:r>
          </a:p>
        </p:txBody>
      </p:sp>
      <p:sp>
        <p:nvSpPr>
          <p:cNvPr id="8" name="Rectangle 7"/>
          <p:cNvSpPr/>
          <p:nvPr/>
        </p:nvSpPr>
        <p:spPr>
          <a:xfrm>
            <a:off x="214313" y="773154"/>
            <a:ext cx="8779562" cy="5042919"/>
          </a:xfrm>
          <a:prstGeom prst="rect">
            <a:avLst/>
          </a:prstGeom>
        </p:spPr>
        <p:txBody>
          <a:bodyPr wrap="square">
            <a:spAutoFit/>
          </a:bodyPr>
          <a:lstStyle/>
          <a:p>
            <a:pPr>
              <a:lnSpc>
                <a:spcPct val="135000"/>
              </a:lnSpc>
              <a:spcBef>
                <a:spcPts val="600"/>
              </a:spcBef>
              <a:spcAft>
                <a:spcPts val="600"/>
              </a:spcAft>
            </a:pPr>
            <a:r>
              <a:rPr lang="en-ZA" sz="1400" b="1" spc="4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5</a:t>
            </a: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 Cash Pay Point Model</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The social beneficiary payments at physical pay points is a significantly demanding operation. </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The SA Post Office is exploring partnering with industry experts to alleviate operational demands facing the organisation currently. </a:t>
            </a:r>
          </a:p>
          <a:p>
            <a:pPr algn="just">
              <a:lnSpc>
                <a:spcPct val="135000"/>
              </a:lnSpc>
              <a:spcBef>
                <a:spcPts val="600"/>
              </a:spcBef>
              <a:spcAft>
                <a:spcPts val="600"/>
              </a:spcAft>
            </a:pPr>
            <a:r>
              <a:rPr lang="en-ZA" sz="1400" b="1" spc="50" dirty="0">
                <a:solidFill>
                  <a:srgbClr val="0070C0"/>
                </a:solidFill>
                <a:latin typeface="Arial" panose="020B0604020202020204" pitchFamily="34" charset="0"/>
                <a:ea typeface="Calibri" panose="020F0502020204030204" pitchFamily="34" charset="0"/>
                <a:cs typeface="Times New Roman" panose="02020603050405020304" pitchFamily="18" charset="0"/>
              </a:rPr>
              <a:t>6. </a:t>
            </a: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Government Business</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The Post Office has the largest footprint in the South Africa that provides greater access to all citizens. </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Use the Intergovernmental Relations Framework, Act (No. 13 of 2005) instead of the normal tender process. The Post Office commits to rendering an efficient service that will meet the expectations of citizens.</a:t>
            </a:r>
          </a:p>
          <a:p>
            <a:pPr>
              <a:lnSpc>
                <a:spcPct val="135000"/>
              </a:lnSpc>
              <a:spcBef>
                <a:spcPts val="600"/>
              </a:spcBef>
              <a:spcAft>
                <a:spcPts val="600"/>
              </a:spcAft>
            </a:pPr>
            <a:r>
              <a:rPr lang="en-ZA" sz="1400" b="1" spc="40" dirty="0">
                <a:solidFill>
                  <a:srgbClr val="0070C0"/>
                </a:solidFill>
                <a:latin typeface="Arial" panose="020B0604020202020204" pitchFamily="34" charset="0"/>
                <a:ea typeface="Calibri" panose="020F0502020204030204" pitchFamily="34" charset="0"/>
                <a:cs typeface="Times New Roman" panose="02020603050405020304" pitchFamily="18" charset="0"/>
              </a:rPr>
              <a:t>7. Partial exemption from PFMA prescripts</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Increasingly competitive environment requires organisational agility to ensure financial sustainability.</a:t>
            </a:r>
          </a:p>
          <a:p>
            <a:pPr marL="742950" lvl="1" indent="-285750" algn="just">
              <a:spcAft>
                <a:spcPts val="600"/>
              </a:spcAft>
              <a:buFont typeface="Arial" panose="020B0604020202020204" pitchFamily="34" charset="0"/>
              <a:buChar char="•"/>
            </a:pPr>
            <a:r>
              <a:rPr lang="en-ZA" sz="1400" spc="50" dirty="0" smtClean="0">
                <a:latin typeface="Arial" panose="020B0604020202020204" pitchFamily="34" charset="0"/>
                <a:ea typeface="Calibri" panose="020F0502020204030204" pitchFamily="34" charset="0"/>
                <a:cs typeface="Times New Roman" panose="02020603050405020304" pitchFamily="18" charset="0"/>
              </a:rPr>
              <a:t>Consider Revenue Share Partnerships to bring digital solutions and investments </a:t>
            </a:r>
            <a:r>
              <a:rPr lang="en-ZA" sz="1400" spc="50" dirty="0">
                <a:latin typeface="Arial" panose="020B0604020202020204" pitchFamily="34" charset="0"/>
                <a:ea typeface="Calibri" panose="020F0502020204030204" pitchFamily="34" charset="0"/>
                <a:cs typeface="Times New Roman" panose="02020603050405020304" pitchFamily="18" charset="0"/>
              </a:rPr>
              <a:t>into the organisation</a:t>
            </a:r>
          </a:p>
          <a:p>
            <a:pPr marL="742950" lvl="1" indent="-285750" algn="just">
              <a:spcAft>
                <a:spcPts val="600"/>
              </a:spcAft>
              <a:buFont typeface="Arial" panose="020B0604020202020204" pitchFamily="34" charset="0"/>
              <a:buChar char="•"/>
            </a:pPr>
            <a:r>
              <a:rPr lang="en-ZA" sz="1400" spc="50" dirty="0">
                <a:latin typeface="Arial" panose="020B0604020202020204" pitchFamily="34" charset="0"/>
                <a:ea typeface="Calibri" panose="020F0502020204030204" pitchFamily="34" charset="0"/>
                <a:cs typeface="Times New Roman" panose="02020603050405020304" pitchFamily="18" charset="0"/>
              </a:rPr>
              <a:t>Exemption from certain clauses of the Public Management Finance Act, no. 29 of 1999, to reduce the reliance on public funding by the </a:t>
            </a:r>
            <a:r>
              <a:rPr lang="en-ZA" sz="1400" spc="50" dirty="0" smtClean="0">
                <a:latin typeface="Arial" panose="020B0604020202020204" pitchFamily="34" charset="0"/>
                <a:ea typeface="Calibri" panose="020F0502020204030204" pitchFamily="34" charset="0"/>
                <a:cs typeface="Times New Roman" panose="02020603050405020304" pitchFamily="18" charset="0"/>
              </a:rPr>
              <a:t>entity</a:t>
            </a:r>
            <a:endParaRPr lang="en-ZA" sz="1400" spc="5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963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3046</Words>
  <Application>Microsoft Office PowerPoint</Application>
  <PresentationFormat>On-screen Show (4:3)</PresentationFormat>
  <Paragraphs>441</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Strategy</dc:creator>
  <cp:lastModifiedBy>Hajiera Salie</cp:lastModifiedBy>
  <cp:revision>89</cp:revision>
  <cp:lastPrinted>2020-10-08T07:55:52Z</cp:lastPrinted>
  <dcterms:created xsi:type="dcterms:W3CDTF">2020-03-12T12:16:16Z</dcterms:created>
  <dcterms:modified xsi:type="dcterms:W3CDTF">2020-10-11T20:48:24Z</dcterms:modified>
</cp:coreProperties>
</file>