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0" r:id="rId1"/>
  </p:sldMasterIdLst>
  <p:notesMasterIdLst>
    <p:notesMasterId r:id="rId36"/>
  </p:notesMasterIdLst>
  <p:sldIdLst>
    <p:sldId id="309" r:id="rId2"/>
    <p:sldId id="542" r:id="rId3"/>
    <p:sldId id="543" r:id="rId4"/>
    <p:sldId id="566" r:id="rId5"/>
    <p:sldId id="567" r:id="rId6"/>
    <p:sldId id="545" r:id="rId7"/>
    <p:sldId id="546" r:id="rId8"/>
    <p:sldId id="547" r:id="rId9"/>
    <p:sldId id="548" r:id="rId10"/>
    <p:sldId id="568" r:id="rId11"/>
    <p:sldId id="549" r:id="rId12"/>
    <p:sldId id="550" r:id="rId13"/>
    <p:sldId id="551" r:id="rId14"/>
    <p:sldId id="552" r:id="rId15"/>
    <p:sldId id="569" r:id="rId16"/>
    <p:sldId id="553" r:id="rId17"/>
    <p:sldId id="554" r:id="rId18"/>
    <p:sldId id="555" r:id="rId19"/>
    <p:sldId id="556" r:id="rId20"/>
    <p:sldId id="557" r:id="rId21"/>
    <p:sldId id="558" r:id="rId22"/>
    <p:sldId id="559" r:id="rId23"/>
    <p:sldId id="563" r:id="rId24"/>
    <p:sldId id="565" r:id="rId25"/>
    <p:sldId id="560" r:id="rId26"/>
    <p:sldId id="564" r:id="rId27"/>
    <p:sldId id="570" r:id="rId28"/>
    <p:sldId id="561" r:id="rId29"/>
    <p:sldId id="534" r:id="rId30"/>
    <p:sldId id="562" r:id="rId31"/>
    <p:sldId id="540" r:id="rId32"/>
    <p:sldId id="539" r:id="rId33"/>
    <p:sldId id="541" r:id="rId34"/>
    <p:sldId id="321" r:id="rId35"/>
  </p:sldIdLst>
  <p:sldSz cx="9906000" cy="6858000" type="A4"/>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66"/>
    <a:srgbClr val="006600"/>
    <a:srgbClr val="9BCBB6"/>
    <a:srgbClr val="003300"/>
    <a:srgbClr val="248006"/>
    <a:srgbClr val="5111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1" autoAdjust="0"/>
    <p:restoredTop sz="67204" autoAdjust="0"/>
  </p:normalViewPr>
  <p:slideViewPr>
    <p:cSldViewPr>
      <p:cViewPr varScale="1">
        <p:scale>
          <a:sx n="50" d="100"/>
          <a:sy n="50" d="100"/>
        </p:scale>
        <p:origin x="-90" y="-414"/>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C:\Users\bakedik\Desktop\CSP%20Main%20Folder\Departments\Secretary%20of%20Police\Directorate_Strategic%20Planning\QPR\QPR%202019-20%20FY\QPR_Q4%20OF%202019-20\Graph%20for%20Q4\Copy%20of%20Graphs%20Q1%20-%202020-21.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bakedik\Desktop\CSP%20Main%20Folder\Departments\Secretary%20of%20Police\Directorate_Strategic%20Planning\QPR\QPR%202019-20%20FY\QPR_Q4%20OF%202019-20\Graph%20for%20Q4\Copy%20of%20Graphs%20Q1%20-%202020-21.xlsx" TargetMode="External"/><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C:\Users\bakedik\Desktop\Copy%20of%20Graphs%20Q4%20-%202019-20.xlsx" TargetMode="External"/><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C:\Users\bakedik\Desktop\Copy%20of%20Graphs%20Q4%20-%202019-20.xlsx" TargetMode="External"/><Relationship Id="rId1" Type="http://schemas.openxmlformats.org/officeDocument/2006/relationships/themeOverride" Target="../theme/themeOverride3.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bakedik\Desktop\Copy%20of%20Graphs%20Q4%20-%20201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1"/>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Narrow" panose="020B0606020202030204" pitchFamily="34" charset="0"/>
                <a:ea typeface="+mn-ea"/>
                <a:cs typeface="+mn-cs"/>
              </a:defRPr>
            </a:pPr>
            <a:r>
              <a:rPr lang="en-US"/>
              <a:t>Vacancy Rate</a:t>
            </a:r>
          </a:p>
        </c:rich>
      </c:tx>
      <c:layout>
        <c:manualLayout>
          <c:xMode val="edge"/>
          <c:yMode val="edge"/>
          <c:x val="0.40249746742183545"/>
          <c:y val="3.3185840707964612E-2"/>
        </c:manualLayout>
      </c:layout>
      <c:spPr>
        <a:noFill/>
        <a:ln>
          <a:noFill/>
        </a:ln>
        <a:effectLst/>
      </c:spPr>
    </c:title>
    <c:plotArea>
      <c:layout/>
      <c:barChart>
        <c:barDir val="col"/>
        <c:grouping val="clustered"/>
        <c:ser>
          <c:idx val="0"/>
          <c:order val="0"/>
          <c:spPr>
            <a:solidFill>
              <a:schemeClr val="accent1"/>
            </a:solidFill>
            <a:ln>
              <a:noFill/>
            </a:ln>
            <a:effectLst/>
            <a:scene3d>
              <a:camera prst="orthographicFront"/>
              <a:lightRig rig="threePt" dir="t"/>
            </a:scene3d>
            <a:sp3d>
              <a:bevelT/>
            </a:sp3d>
          </c:spPr>
          <c:dPt>
            <c:idx val="0"/>
            <c:spPr>
              <a:solidFill>
                <a:schemeClr val="accent2"/>
              </a:solidFill>
              <a:ln>
                <a:solidFill>
                  <a:schemeClr val="accent2"/>
                </a:solidFill>
              </a:ln>
              <a:effectLst/>
              <a:scene3d>
                <a:camera prst="orthographicFront"/>
                <a:lightRig rig="threePt" dir="t"/>
              </a:scene3d>
              <a:sp3d>
                <a:bevelT/>
              </a:sp3d>
            </c:spPr>
          </c:dPt>
          <c:dPt>
            <c:idx val="1"/>
            <c:spPr>
              <a:solidFill>
                <a:srgbClr val="339966"/>
              </a:solidFill>
              <a:ln>
                <a:solidFill>
                  <a:srgbClr val="339966"/>
                </a:solidFill>
              </a:ln>
              <a:effectLst/>
              <a:scene3d>
                <a:camera prst="orthographicFront"/>
                <a:lightRig rig="threePt" dir="t"/>
              </a:scene3d>
              <a:sp3d>
                <a:bevelT/>
              </a:sp3d>
            </c:spPr>
          </c:dPt>
          <c:dPt>
            <c:idx val="2"/>
            <c:spPr>
              <a:solidFill>
                <a:schemeClr val="accent6">
                  <a:lumMod val="75000"/>
                </a:schemeClr>
              </a:solidFill>
              <a:ln>
                <a:solidFill>
                  <a:schemeClr val="accent6">
                    <a:lumMod val="75000"/>
                  </a:schemeClr>
                </a:solidFill>
              </a:ln>
              <a:effectLst/>
              <a:scene3d>
                <a:camera prst="orthographicFront"/>
                <a:lightRig rig="threePt" dir="t"/>
              </a:scene3d>
              <a:sp3d>
                <a:bevelT/>
              </a:sp3d>
            </c:spPr>
          </c:dPt>
          <c:dPt>
            <c:idx val="3"/>
            <c:spPr>
              <a:solidFill>
                <a:schemeClr val="accent5">
                  <a:lumMod val="75000"/>
                </a:schemeClr>
              </a:solidFill>
              <a:ln>
                <a:solidFill>
                  <a:schemeClr val="accent5">
                    <a:lumMod val="75000"/>
                  </a:schemeClr>
                </a:solidFill>
              </a:ln>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EE!$C$4:$F$4</c:f>
              <c:strCache>
                <c:ptCount val="4"/>
                <c:pt idx="0">
                  <c:v>Staff Establishment: Q1 of 2019/20</c:v>
                </c:pt>
                <c:pt idx="1">
                  <c:v>Number of Posts Filled: Q1 of 2019/20</c:v>
                </c:pt>
                <c:pt idx="2">
                  <c:v>Staff Establishment: Q1 of 2020/21</c:v>
                </c:pt>
                <c:pt idx="3">
                  <c:v>Number of Posts Filled: Q1 of 2020/21</c:v>
                </c:pt>
              </c:strCache>
            </c:strRef>
          </c:cat>
          <c:val>
            <c:numRef>
              <c:f>EE!$C$5:$F$5</c:f>
              <c:numCache>
                <c:formatCode>0</c:formatCode>
                <c:ptCount val="4"/>
                <c:pt idx="0">
                  <c:v>154</c:v>
                </c:pt>
                <c:pt idx="1">
                  <c:v>142</c:v>
                </c:pt>
                <c:pt idx="2">
                  <c:v>154</c:v>
                </c:pt>
                <c:pt idx="3">
                  <c:v>142</c:v>
                </c:pt>
              </c:numCache>
            </c:numRef>
          </c:val>
        </c:ser>
        <c:dLbls>
          <c:showVal val="1"/>
        </c:dLbls>
        <c:gapWidth val="182"/>
        <c:axId val="101781888"/>
        <c:axId val="101783424"/>
      </c:barChart>
      <c:catAx>
        <c:axId val="101781888"/>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tickLblPos val="none"/>
        <c:crossAx val="101783424"/>
        <c:crosses val="autoZero"/>
        <c:auto val="1"/>
        <c:lblAlgn val="ctr"/>
        <c:lblOffset val="100"/>
      </c:catAx>
      <c:valAx>
        <c:axId val="101783424"/>
        <c:scaling>
          <c:orientation val="minMax"/>
          <c:min val="0"/>
        </c:scaling>
        <c:axPos val="l"/>
        <c:majorGridlines>
          <c:spPr>
            <a:ln w="9525" cap="flat" cmpd="sng" algn="ctr">
              <a:solidFill>
                <a:schemeClr val="accent5">
                  <a:shade val="95000"/>
                  <a:satMod val="105000"/>
                </a:schemeClr>
              </a:solidFill>
              <a:prstDash val="solid"/>
              <a:round/>
            </a:ln>
            <a:effectLst/>
          </c:spPr>
        </c:majorGridlines>
        <c:minorGridlines>
          <c:spPr>
            <a:ln w="9525" cap="flat" cmpd="sng" algn="ctr">
              <a:solidFill>
                <a:schemeClr val="tx1">
                  <a:lumMod val="5000"/>
                  <a:lumOff val="95000"/>
                </a:schemeClr>
              </a:solidFill>
              <a:round/>
            </a:ln>
            <a:effectLst>
              <a:outerShdw blurRad="76200" dist="12700" dir="2700000" sy="-23000" kx="-800400" algn="bl" rotWithShape="0">
                <a:prstClr val="black">
                  <a:alpha val="20000"/>
                </a:prstClr>
              </a:outerShdw>
            </a:effectLst>
          </c:spPr>
        </c:minorGridlines>
        <c:numFmt formatCode="#,##0" sourceLinked="0"/>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crossAx val="1017818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Arial Narrow" panose="020B0606020202030204" pitchFamily="34" charset="0"/>
                <a:ea typeface="+mn-ea"/>
                <a:cs typeface="+mn-cs"/>
              </a:defRPr>
            </a:pPr>
            <a:endParaRPr lang="en-US"/>
          </a:p>
        </c:txPr>
      </c:dTable>
      <c:spPr>
        <a:noFill/>
        <a:ln>
          <a:noFill/>
        </a:ln>
        <a:effectLst>
          <a:outerShdw blurRad="152400" dist="317500" dir="5400000" sx="90000" sy="-19000" rotWithShape="0">
            <a:prstClr val="black">
              <a:alpha val="15000"/>
            </a:prstClr>
          </a:outerShdw>
        </a:effectLst>
      </c:spPr>
    </c:plotArea>
    <c:plotVisOnly val="1"/>
    <c:dispBlanksAs val="gap"/>
  </c:chart>
  <c:spPr>
    <a:solidFill>
      <a:schemeClr val="bg1"/>
    </a:solidFill>
    <a:ln w="9525" cap="flat" cmpd="sng" algn="ctr">
      <a:solidFill>
        <a:schemeClr val="tx1">
          <a:lumMod val="15000"/>
          <a:lumOff val="85000"/>
        </a:schemeClr>
      </a:solidFill>
      <a:round/>
    </a:ln>
    <a:effectLst>
      <a:outerShdw blurRad="50800" dist="38100" dir="5400000" algn="t" rotWithShape="0">
        <a:prstClr val="black">
          <a:alpha val="40000"/>
        </a:prstClr>
      </a:outerShdw>
    </a:effectLst>
  </c:spPr>
  <c:txPr>
    <a:bodyPr/>
    <a:lstStyle/>
    <a:p>
      <a:pPr>
        <a:defRPr b="1">
          <a:solidFill>
            <a:sysClr val="windowText" lastClr="000000"/>
          </a:solidFill>
          <a:latin typeface="Arial Narrow" panose="020B0606020202030204" pitchFamily="34"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Narrow" panose="020B0606020202030204" pitchFamily="34" charset="0"/>
                <a:ea typeface="+mn-ea"/>
                <a:cs typeface="+mn-cs"/>
              </a:defRPr>
            </a:pPr>
            <a:r>
              <a:rPr lang="en-ZA"/>
              <a:t>EMPLOYMENT EQUITY</a:t>
            </a:r>
          </a:p>
        </c:rich>
      </c:tx>
      <c:layout>
        <c:manualLayout>
          <c:xMode val="edge"/>
          <c:yMode val="edge"/>
          <c:x val="0.3578037661851961"/>
          <c:y val="2.4286581663630839E-2"/>
        </c:manualLayout>
      </c:layout>
      <c:spPr>
        <a:noFill/>
        <a:ln>
          <a:noFill/>
        </a:ln>
        <a:effectLst/>
      </c:spPr>
    </c:title>
    <c:plotArea>
      <c:layout/>
      <c:barChart>
        <c:barDir val="col"/>
        <c:grouping val="clustered"/>
        <c:ser>
          <c:idx val="0"/>
          <c:order val="0"/>
          <c:tx>
            <c:strRef>
              <c:f>EE!$J$12</c:f>
              <c:strCache>
                <c:ptCount val="1"/>
                <c:pt idx="0">
                  <c:v>Males</c:v>
                </c:pt>
              </c:strCache>
            </c:strRef>
          </c:tx>
          <c:spPr>
            <a:solidFill>
              <a:schemeClr val="accent6">
                <a:lumMod val="75000"/>
              </a:schemeClr>
            </a:solidFill>
            <a:ln>
              <a:solidFill>
                <a:schemeClr val="accent6">
                  <a:lumMod val="75000"/>
                </a:schemeClr>
              </a:solidFill>
            </a:ln>
            <a:effectLst/>
            <a:scene3d>
              <a:camera prst="orthographicFront"/>
              <a:lightRig rig="threePt" dir="t"/>
            </a:scene3d>
            <a:sp3d>
              <a:bevelT/>
            </a:sp3d>
          </c:spPr>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EE!$K$11:$L$11</c:f>
              <c:strCache>
                <c:ptCount val="2"/>
                <c:pt idx="0">
                  <c:v>Q1 of 2019/20</c:v>
                </c:pt>
                <c:pt idx="1">
                  <c:v>Q1 of 2020/21</c:v>
                </c:pt>
              </c:strCache>
            </c:strRef>
          </c:cat>
          <c:val>
            <c:numRef>
              <c:f>EE!$K$12:$L$12</c:f>
              <c:numCache>
                <c:formatCode>0%</c:formatCode>
                <c:ptCount val="2"/>
                <c:pt idx="0">
                  <c:v>0.46</c:v>
                </c:pt>
                <c:pt idx="1">
                  <c:v>0.46</c:v>
                </c:pt>
              </c:numCache>
            </c:numRef>
          </c:val>
        </c:ser>
        <c:ser>
          <c:idx val="1"/>
          <c:order val="1"/>
          <c:tx>
            <c:strRef>
              <c:f>EE!$J$13</c:f>
              <c:strCache>
                <c:ptCount val="1"/>
                <c:pt idx="0">
                  <c:v>Females</c:v>
                </c:pt>
              </c:strCache>
            </c:strRef>
          </c:tx>
          <c:spPr>
            <a:solidFill>
              <a:schemeClr val="accent5">
                <a:lumMod val="75000"/>
              </a:schemeClr>
            </a:solidFill>
            <a:ln>
              <a:solidFill>
                <a:schemeClr val="accent5">
                  <a:lumMod val="75000"/>
                </a:schemeClr>
              </a:solidFill>
            </a:ln>
            <a:effectLst/>
            <a:scene3d>
              <a:camera prst="orthographicFront"/>
              <a:lightRig rig="threePt" dir="t"/>
            </a:scene3d>
            <a:sp3d>
              <a:bevelT/>
            </a:sp3d>
          </c:spPr>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EE!$K$11:$L$11</c:f>
              <c:strCache>
                <c:ptCount val="2"/>
                <c:pt idx="0">
                  <c:v>Q1 of 2019/20</c:v>
                </c:pt>
                <c:pt idx="1">
                  <c:v>Q1 of 2020/21</c:v>
                </c:pt>
              </c:strCache>
            </c:strRef>
          </c:cat>
          <c:val>
            <c:numRef>
              <c:f>EE!$K$13:$L$13</c:f>
              <c:numCache>
                <c:formatCode>0%</c:formatCode>
                <c:ptCount val="2"/>
                <c:pt idx="0">
                  <c:v>0.54</c:v>
                </c:pt>
                <c:pt idx="1">
                  <c:v>0.54</c:v>
                </c:pt>
              </c:numCache>
            </c:numRef>
          </c:val>
        </c:ser>
        <c:ser>
          <c:idx val="2"/>
          <c:order val="2"/>
          <c:tx>
            <c:strRef>
              <c:f>EE!$J$14</c:f>
              <c:strCache>
                <c:ptCount val="1"/>
                <c:pt idx="0">
                  <c:v>Persons with Disability</c:v>
                </c:pt>
              </c:strCache>
            </c:strRef>
          </c:tx>
          <c:spPr>
            <a:solidFill>
              <a:schemeClr val="accent2"/>
            </a:solidFill>
            <a:ln>
              <a:solidFill>
                <a:schemeClr val="accent2"/>
              </a:solid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EE!$K$11:$L$11</c:f>
              <c:strCache>
                <c:ptCount val="2"/>
                <c:pt idx="0">
                  <c:v>Q1 of 2019/20</c:v>
                </c:pt>
                <c:pt idx="1">
                  <c:v>Q1 of 2020/21</c:v>
                </c:pt>
              </c:strCache>
            </c:strRef>
          </c:cat>
          <c:val>
            <c:numRef>
              <c:f>EE!$K$14:$L$14</c:f>
              <c:numCache>
                <c:formatCode>0.00%</c:formatCode>
                <c:ptCount val="2"/>
                <c:pt idx="0">
                  <c:v>7.000000000000001E-3</c:v>
                </c:pt>
                <c:pt idx="1">
                  <c:v>1.4100000000000001E-2</c:v>
                </c:pt>
              </c:numCache>
            </c:numRef>
          </c:val>
        </c:ser>
        <c:ser>
          <c:idx val="3"/>
          <c:order val="3"/>
          <c:tx>
            <c:strRef>
              <c:f>EE!$J$15</c:f>
              <c:strCache>
                <c:ptCount val="1"/>
                <c:pt idx="0">
                  <c:v>SMS Males</c:v>
                </c:pt>
              </c:strCache>
            </c:strRef>
          </c:tx>
          <c:spPr>
            <a:solidFill>
              <a:srgbClr val="FFFF00"/>
            </a:solidFill>
            <a:ln>
              <a:noFill/>
            </a:ln>
            <a:effectLst/>
            <a:scene3d>
              <a:camera prst="orthographicFront"/>
              <a:lightRig rig="threePt" dir="t"/>
            </a:scene3d>
            <a:sp3d>
              <a:bevelT/>
            </a:sp3d>
          </c:spPr>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EE!$K$11:$L$11</c:f>
              <c:strCache>
                <c:ptCount val="2"/>
                <c:pt idx="0">
                  <c:v>Q1 of 2019/20</c:v>
                </c:pt>
                <c:pt idx="1">
                  <c:v>Q1 of 2020/21</c:v>
                </c:pt>
              </c:strCache>
            </c:strRef>
          </c:cat>
          <c:val>
            <c:numRef>
              <c:f>EE!$K$15:$L$15</c:f>
              <c:numCache>
                <c:formatCode>0%</c:formatCode>
                <c:ptCount val="2"/>
                <c:pt idx="0">
                  <c:v>0.55000000000000004</c:v>
                </c:pt>
                <c:pt idx="1">
                  <c:v>0.46</c:v>
                </c:pt>
              </c:numCache>
            </c:numRef>
          </c:val>
        </c:ser>
        <c:ser>
          <c:idx val="4"/>
          <c:order val="4"/>
          <c:tx>
            <c:strRef>
              <c:f>EE!$J$16</c:f>
              <c:strCache>
                <c:ptCount val="1"/>
                <c:pt idx="0">
                  <c:v>SMS Females</c:v>
                </c:pt>
              </c:strCache>
            </c:strRef>
          </c:tx>
          <c:spPr>
            <a:solidFill>
              <a:srgbClr val="339966"/>
            </a:solidFill>
            <a:ln>
              <a:noFill/>
            </a:ln>
            <a:effectLst/>
            <a:scene3d>
              <a:camera prst="orthographicFront"/>
              <a:lightRig rig="threePt" dir="t"/>
            </a:scene3d>
            <a:sp3d>
              <a:bevelT/>
            </a:sp3d>
          </c:spPr>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EE!$K$11:$L$11</c:f>
              <c:strCache>
                <c:ptCount val="2"/>
                <c:pt idx="0">
                  <c:v>Q1 of 2019/20</c:v>
                </c:pt>
                <c:pt idx="1">
                  <c:v>Q1 of 2020/21</c:v>
                </c:pt>
              </c:strCache>
            </c:strRef>
          </c:cat>
          <c:val>
            <c:numRef>
              <c:f>EE!$K$16:$L$16</c:f>
              <c:numCache>
                <c:formatCode>0%</c:formatCode>
                <c:ptCount val="2"/>
                <c:pt idx="0">
                  <c:v>0.45</c:v>
                </c:pt>
                <c:pt idx="1">
                  <c:v>0.53569999999999995</c:v>
                </c:pt>
              </c:numCache>
            </c:numRef>
          </c:val>
        </c:ser>
        <c:dLbls/>
        <c:gapWidth val="219"/>
        <c:overlap val="-27"/>
        <c:axId val="102594816"/>
        <c:axId val="102604800"/>
      </c:barChart>
      <c:catAx>
        <c:axId val="1025948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crossAx val="102604800"/>
        <c:crosses val="autoZero"/>
        <c:auto val="1"/>
        <c:lblAlgn val="ctr"/>
        <c:lblOffset val="100"/>
      </c:catAx>
      <c:valAx>
        <c:axId val="10260480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crossAx val="10259481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a:sp3d>
  </c:spPr>
  <c:txPr>
    <a:bodyPr/>
    <a:lstStyle/>
    <a:p>
      <a:pPr>
        <a:defRPr b="1">
          <a:solidFill>
            <a:sysClr val="windowText" lastClr="000000"/>
          </a:solidFill>
          <a:latin typeface="Arial Narrow" panose="020B0606020202030204"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1"/>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r>
              <a:rPr lang="en-US" dirty="0"/>
              <a:t>PROGRAMME 1 PERFORMANCE GRAPH: </a:t>
            </a:r>
            <a:r>
              <a:rPr lang="en-US" dirty="0" smtClean="0"/>
              <a:t>Q1 OF</a:t>
            </a:r>
            <a:r>
              <a:rPr lang="en-US" baseline="0" dirty="0" smtClean="0"/>
              <a:t> </a:t>
            </a:r>
            <a:r>
              <a:rPr lang="en-US" dirty="0" smtClean="0"/>
              <a:t>2020/21  </a:t>
            </a:r>
            <a:endParaRPr lang="en-ZA" dirty="0"/>
          </a:p>
        </c:rich>
      </c:tx>
      <c:layout>
        <c:manualLayout>
          <c:xMode val="edge"/>
          <c:yMode val="edge"/>
          <c:x val="0.13691954742770562"/>
          <c:y val="5.9013204296599509E-2"/>
        </c:manualLayout>
      </c:layout>
      <c:spPr>
        <a:noFill/>
        <a:ln>
          <a:noFill/>
        </a:ln>
        <a:effectLst/>
      </c:spPr>
    </c:title>
    <c:plotArea>
      <c:layout>
        <c:manualLayout>
          <c:layoutTarget val="inner"/>
          <c:xMode val="edge"/>
          <c:yMode val="edge"/>
          <c:x val="0.15800988793926538"/>
          <c:y val="0.19472865022456678"/>
          <c:w val="0.72797111701243544"/>
          <c:h val="0.66574282372403382"/>
        </c:manualLayout>
      </c:layout>
      <c:barChart>
        <c:barDir val="col"/>
        <c:grouping val="clustered"/>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rgbClr r="0" g="0" b="0">
                  <a:satMod val="300000"/>
                </a:scrgbClr>
              </a:contourClr>
            </a:sp3d>
          </c:spPr>
          <c:dPt>
            <c:idx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'Programme 1 2020-21'!$C$12:$E$12</c:f>
              <c:strCache>
                <c:ptCount val="3"/>
                <c:pt idx="0">
                  <c:v>Target </c:v>
                </c:pt>
                <c:pt idx="1">
                  <c:v>Actual Performance</c:v>
                </c:pt>
                <c:pt idx="2">
                  <c:v>Variance to Target</c:v>
                </c:pt>
              </c:strCache>
            </c:strRef>
          </c:cat>
          <c:val>
            <c:numRef>
              <c:f>'Programme 1 2020-21'!$C$13:$E$13</c:f>
              <c:numCache>
                <c:formatCode>0%</c:formatCode>
                <c:ptCount val="3"/>
                <c:pt idx="0">
                  <c:v>1</c:v>
                </c:pt>
                <c:pt idx="1">
                  <c:v>0.66666666666666663</c:v>
                </c:pt>
                <c:pt idx="2">
                  <c:v>0.33333333333333331</c:v>
                </c:pt>
              </c:numCache>
            </c:numRef>
          </c:val>
        </c:ser>
        <c:dLbls/>
        <c:gapWidth val="100"/>
        <c:overlap val="-24"/>
        <c:axId val="102726656"/>
        <c:axId val="102834944"/>
      </c:barChart>
      <c:catAx>
        <c:axId val="102726656"/>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crossAx val="102834944"/>
        <c:crosses val="autoZero"/>
        <c:auto val="1"/>
        <c:lblAlgn val="ctr"/>
        <c:lblOffset val="100"/>
      </c:catAx>
      <c:valAx>
        <c:axId val="102834944"/>
        <c:scaling>
          <c:orientation val="minMax"/>
          <c:max val="1"/>
        </c:scaling>
        <c:axPos val="l"/>
        <c:majorGridlines>
          <c:spPr>
            <a:ln w="9525" cap="flat" cmpd="sng" algn="ctr">
              <a:solidFill>
                <a:schemeClr val="accent5">
                  <a:shade val="95000"/>
                  <a:satMod val="105000"/>
                </a:schemeClr>
              </a:solidFill>
              <a:prstDash val="solid"/>
              <a:round/>
            </a:ln>
            <a:effectLst/>
          </c:spPr>
        </c:majorGridlines>
        <c:minorGridlines>
          <c:spPr>
            <a:ln w="9525" cap="flat" cmpd="sng" algn="ctr">
              <a:solidFill>
                <a:schemeClr val="accent6">
                  <a:shade val="95000"/>
                  <a:satMod val="105000"/>
                </a:schemeClr>
              </a:solidFill>
              <a:round/>
            </a:ln>
            <a:effectLst/>
          </c:spPr>
        </c:min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crossAx val="102726656"/>
        <c:crosses val="autoZero"/>
        <c:crossBetween val="between"/>
      </c:valAx>
      <c:spPr>
        <a:solidFill>
          <a:schemeClr val="lt1"/>
        </a:solidFill>
        <a:ln w="25400" cap="flat" cmpd="sng" algn="ctr">
          <a:noFill/>
          <a:prstDash val="solid"/>
        </a:ln>
        <a:effectLst/>
      </c:spPr>
    </c:plotArea>
    <c:plotVisOnly val="1"/>
    <c:dispBlanksAs val="gap"/>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w="165100" prst="coolSlant"/>
    </a:sp3d>
  </c:spPr>
  <c:txPr>
    <a:bodyPr/>
    <a:lstStyle/>
    <a:p>
      <a:pPr>
        <a:defRPr b="1">
          <a:solidFill>
            <a:sysClr val="windowText" lastClr="000000"/>
          </a:solidFill>
          <a:latin typeface="Arial Narrow" panose="020B0606020202030204"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1"/>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50" baseline="0">
                <a:solidFill>
                  <a:sysClr val="windowText" lastClr="000000"/>
                </a:solidFill>
                <a:latin typeface="Arial Narrow" panose="020B0606020202030204" pitchFamily="34" charset="0"/>
                <a:ea typeface="+mn-ea"/>
                <a:cs typeface="+mn-cs"/>
              </a:defRPr>
            </a:pPr>
            <a:r>
              <a:rPr lang="en-US" sz="1600" b="1" dirty="0">
                <a:solidFill>
                  <a:sysClr val="windowText" lastClr="000000"/>
                </a:solidFill>
                <a:latin typeface="Arial Narrow" panose="020B0606020202030204" pitchFamily="34" charset="0"/>
              </a:rPr>
              <a:t>PROGRAMME 2 PERFORMANCE GRAPH</a:t>
            </a:r>
            <a:r>
              <a:rPr lang="en-US" sz="1600" b="1" dirty="0" smtClean="0">
                <a:solidFill>
                  <a:sysClr val="windowText" lastClr="000000"/>
                </a:solidFill>
                <a:latin typeface="Arial Narrow" panose="020B0606020202030204" pitchFamily="34" charset="0"/>
              </a:rPr>
              <a:t>: q1 of </a:t>
            </a:r>
            <a:r>
              <a:rPr lang="en-US" sz="1600" b="1" dirty="0">
                <a:solidFill>
                  <a:sysClr val="windowText" lastClr="000000"/>
                </a:solidFill>
                <a:latin typeface="Arial Narrow" panose="020B0606020202030204" pitchFamily="34" charset="0"/>
              </a:rPr>
              <a:t>2020/21  </a:t>
            </a:r>
            <a:endParaRPr lang="en-ZA" sz="1600" b="1" dirty="0">
              <a:solidFill>
                <a:sysClr val="windowText" lastClr="000000"/>
              </a:solidFill>
              <a:latin typeface="Arial Narrow" panose="020B0606020202030204" pitchFamily="34" charset="0"/>
            </a:endParaRPr>
          </a:p>
        </c:rich>
      </c:tx>
      <c:layout>
        <c:manualLayout>
          <c:xMode val="edge"/>
          <c:yMode val="edge"/>
          <c:x val="0.13691954742770562"/>
          <c:y val="0.10550815000056324"/>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5800988793926538"/>
          <c:y val="0.24637713980442716"/>
          <c:w val="0.72797111701243544"/>
          <c:h val="0.61409431475250631"/>
        </c:manualLayout>
      </c:layout>
      <c:bar3DChart>
        <c:barDir val="col"/>
        <c:grouping val="standard"/>
        <c:ser>
          <c:idx val="0"/>
          <c:order val="0"/>
          <c:spPr>
            <a:gradFill>
              <a:gsLst>
                <a:gs pos="100000">
                  <a:schemeClr val="accent1">
                    <a:alpha val="0"/>
                  </a:schemeClr>
                </a:gs>
                <a:gs pos="50000">
                  <a:schemeClr val="accent1"/>
                </a:gs>
              </a:gsLst>
              <a:lin ang="5400000" scaled="0"/>
            </a:gradFill>
            <a:ln>
              <a:noFill/>
            </a:ln>
            <a:effectLst/>
            <a:sp3d/>
          </c:spPr>
          <c:dPt>
            <c:idx val="0"/>
            <c:spPr>
              <a:solidFill>
                <a:schemeClr val="accent6">
                  <a:lumMod val="75000"/>
                </a:schemeClr>
              </a:solidFill>
              <a:ln>
                <a:noFill/>
              </a:ln>
              <a:effectLst/>
              <a:sp3d/>
            </c:spPr>
          </c:dPt>
          <c:dPt>
            <c:idx val="1"/>
            <c:spPr>
              <a:solidFill>
                <a:schemeClr val="accent5">
                  <a:lumMod val="75000"/>
                </a:schemeClr>
              </a:solidFill>
              <a:ln>
                <a:noFill/>
              </a:ln>
              <a:effectLst/>
              <a:sp3d/>
            </c:spPr>
          </c:dPt>
          <c:dPt>
            <c:idx val="2"/>
            <c:spPr>
              <a:solidFill>
                <a:srgbClr val="C00000"/>
              </a:solidFill>
              <a:ln>
                <a:noFill/>
              </a:ln>
              <a:effectLst/>
              <a:sp3d/>
            </c:spPr>
          </c:dPt>
          <c:dLbls>
            <c:dLbl>
              <c:idx val="0"/>
              <c:layout>
                <c:manualLayout>
                  <c:x val="4.6637211585665195E-2"/>
                  <c:y val="0"/>
                </c:manualLayout>
              </c:layout>
              <c:showVal val="1"/>
              <c:extLst>
                <c:ext xmlns:c15="http://schemas.microsoft.com/office/drawing/2012/chart" uri="{CE6537A1-D6FC-4f65-9D91-7224C49458BB}"/>
              </c:extLst>
            </c:dLbl>
            <c:dLbl>
              <c:idx val="1"/>
              <c:layout>
                <c:manualLayout>
                  <c:x val="1.7182130584192441E-2"/>
                  <c:y val="0"/>
                </c:manualLayout>
              </c:layout>
              <c:showVal val="1"/>
              <c:extLst>
                <c:ext xmlns:c15="http://schemas.microsoft.com/office/drawing/2012/chart" uri="{CE6537A1-D6FC-4f65-9D91-7224C49458BB}"/>
              </c:extLst>
            </c:dLbl>
            <c:dLbl>
              <c:idx val="2"/>
              <c:layout>
                <c:manualLayout>
                  <c:x val="2.9455081001472667E-2"/>
                  <c:y val="-3.5765379113018602E-3"/>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'Programme 2 2020-21'!$C$12:$E$12</c:f>
              <c:strCache>
                <c:ptCount val="3"/>
                <c:pt idx="0">
                  <c:v>Target </c:v>
                </c:pt>
                <c:pt idx="1">
                  <c:v>Actual Performance</c:v>
                </c:pt>
                <c:pt idx="2">
                  <c:v>Variance to Target</c:v>
                </c:pt>
              </c:strCache>
            </c:strRef>
          </c:cat>
          <c:val>
            <c:numRef>
              <c:f>'Programme 2 2020-21'!$C$13:$E$13</c:f>
              <c:numCache>
                <c:formatCode>0%</c:formatCode>
                <c:ptCount val="3"/>
                <c:pt idx="0">
                  <c:v>1</c:v>
                </c:pt>
                <c:pt idx="1">
                  <c:v>0</c:v>
                </c:pt>
                <c:pt idx="2">
                  <c:v>1</c:v>
                </c:pt>
              </c:numCache>
            </c:numRef>
          </c:val>
        </c:ser>
        <c:dLbls/>
        <c:gapDepth val="0"/>
        <c:shape val="box"/>
        <c:axId val="104334848"/>
        <c:axId val="104336384"/>
        <c:axId val="102693952"/>
      </c:bar3DChart>
      <c:catAx>
        <c:axId val="104334848"/>
        <c:scaling>
          <c:orientation val="minMax"/>
        </c:scaling>
        <c:axPos val="b"/>
        <c:majorGridlines>
          <c:spPr>
            <a:ln w="9525" cap="flat" cmpd="sng" algn="ctr">
              <a:solidFill>
                <a:schemeClr val="tx1">
                  <a:lumMod val="5000"/>
                  <a:lumOff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04336384"/>
        <c:crosses val="autoZero"/>
        <c:auto val="1"/>
        <c:lblAlgn val="ctr"/>
        <c:lblOffset val="100"/>
      </c:catAx>
      <c:valAx>
        <c:axId val="104336384"/>
        <c:scaling>
          <c:orientation val="minMax"/>
          <c:max val="1"/>
        </c:scaling>
        <c:axPos val="l"/>
        <c:minorGridlines>
          <c:spPr>
            <a:ln w="9525" cap="flat" cmpd="sng" algn="ctr">
              <a:solidFill>
                <a:schemeClr val="accent5">
                  <a:shade val="95000"/>
                  <a:satMod val="105000"/>
                </a:schemeClr>
              </a:solidFill>
              <a:prstDash val="solid"/>
              <a:round/>
            </a:ln>
            <a:effectLst/>
          </c:spPr>
        </c:min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04334848"/>
        <c:crosses val="autoZero"/>
        <c:crossBetween val="between"/>
      </c:valAx>
      <c:serAx>
        <c:axId val="102693952"/>
        <c:scaling>
          <c:orientation val="minMax"/>
        </c:scaling>
        <c:delete val="1"/>
        <c:axPos val="b"/>
        <c:majorTickMark val="none"/>
        <c:tickLblPos val="none"/>
        <c:crossAx val="104336384"/>
        <c:crosses val="autoZero"/>
      </c:ser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a:innerShdw blurRad="114300">
        <a:prstClr val="black"/>
      </a:innerShdw>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1"/>
  <c:chart>
    <c:title>
      <c:tx>
        <c:rich>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r>
              <a:rPr lang="en-US"/>
              <a:t>PROGRAMME 4 PERFORMANCE GRAPH: 2020/21  </a:t>
            </a:r>
            <a:endParaRPr lang="en-ZA"/>
          </a:p>
        </c:rich>
      </c:tx>
      <c:layout>
        <c:manualLayout>
          <c:xMode val="edge"/>
          <c:yMode val="edge"/>
          <c:x val="0.13691954742770562"/>
          <c:y val="5.9013204296599509E-2"/>
        </c:manualLayout>
      </c:layout>
      <c:spPr>
        <a:noFill/>
        <a:ln>
          <a:noFill/>
        </a:ln>
        <a:effectLst/>
      </c:spPr>
    </c:title>
    <c:plotArea>
      <c:layout>
        <c:manualLayout>
          <c:layoutTarget val="inner"/>
          <c:xMode val="edge"/>
          <c:yMode val="edge"/>
          <c:x val="0.15800988793926538"/>
          <c:y val="0.24637713980442716"/>
          <c:w val="0.72797111701243544"/>
          <c:h val="0.61409431475250631"/>
        </c:manualLayout>
      </c:layout>
      <c:barChart>
        <c:barDir val="col"/>
        <c:grouping val="clustered"/>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'Programme 3 2020-21 (2)'!$C$18:$E$18</c:f>
              <c:strCache>
                <c:ptCount val="3"/>
                <c:pt idx="0">
                  <c:v>Target </c:v>
                </c:pt>
                <c:pt idx="1">
                  <c:v>Actual Performance</c:v>
                </c:pt>
                <c:pt idx="2">
                  <c:v>Variance to Target</c:v>
                </c:pt>
              </c:strCache>
            </c:strRef>
          </c:cat>
          <c:val>
            <c:numRef>
              <c:f>'Programme 3 2020-21 (2)'!$C$19:$E$19</c:f>
              <c:numCache>
                <c:formatCode>0%</c:formatCode>
                <c:ptCount val="3"/>
                <c:pt idx="0">
                  <c:v>1</c:v>
                </c:pt>
                <c:pt idx="1">
                  <c:v>0.75000000000000011</c:v>
                </c:pt>
                <c:pt idx="2">
                  <c:v>0.25</c:v>
                </c:pt>
              </c:numCache>
            </c:numRef>
          </c:val>
        </c:ser>
        <c:dLbls/>
        <c:gapWidth val="100"/>
        <c:overlap val="-24"/>
        <c:axId val="104421248"/>
        <c:axId val="104422784"/>
      </c:barChart>
      <c:catAx>
        <c:axId val="104421248"/>
        <c:scaling>
          <c:orientation val="minMax"/>
        </c:scaling>
        <c:axPos val="b"/>
        <c:minorGridlines>
          <c:spPr>
            <a:ln w="9525" cap="flat" cmpd="sng" algn="ctr">
              <a:solidFill>
                <a:schemeClr val="tx1">
                  <a:lumMod val="5000"/>
                  <a:lumOff val="95000"/>
                </a:schemeClr>
              </a:solidFill>
              <a:round/>
            </a:ln>
            <a:effectLst/>
          </c:spPr>
        </c:minorGridlines>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crossAx val="104422784"/>
        <c:crosses val="autoZero"/>
        <c:auto val="1"/>
        <c:lblAlgn val="ctr"/>
        <c:lblOffset val="100"/>
      </c:catAx>
      <c:valAx>
        <c:axId val="104422784"/>
        <c:scaling>
          <c:orientation val="minMax"/>
          <c:max val="1"/>
        </c:scaling>
        <c:axPos val="l"/>
        <c:majorGridlines>
          <c:spPr>
            <a:ln w="9525" cap="flat" cmpd="sng" algn="ctr">
              <a:solidFill>
                <a:schemeClr val="accent5">
                  <a:shade val="95000"/>
                  <a:satMod val="105000"/>
                </a:schemeClr>
              </a:solidFill>
              <a:prstDash val="solid"/>
              <a:round/>
            </a:ln>
            <a:effectLst/>
          </c:spPr>
        </c:majorGridlines>
        <c:minorGridlines>
          <c:spPr>
            <a:ln w="9525" cap="flat" cmpd="sng" algn="ctr">
              <a:solidFill>
                <a:schemeClr val="accent5">
                  <a:shade val="95000"/>
                  <a:satMod val="105000"/>
                </a:schemeClr>
              </a:solidFill>
              <a:prstDash val="solid"/>
              <a:round/>
            </a:ln>
            <a:effectLst/>
          </c:spPr>
        </c:min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n-US"/>
          </a:p>
        </c:txPr>
        <c:crossAx val="104421248"/>
        <c:crosses val="autoZero"/>
        <c:crossBetween val="between"/>
      </c:valAx>
      <c:spPr>
        <a:solidFill>
          <a:schemeClr val="lt1"/>
        </a:solidFill>
        <a:ln w="25400" cap="flat" cmpd="sng" algn="ctr">
          <a:noFill/>
          <a:prstDash val="solid"/>
        </a:ln>
        <a:effectLst/>
      </c:spPr>
    </c:plotArea>
    <c:plotVisOnly val="1"/>
    <c:dispBlanksAs val="gap"/>
  </c:chart>
  <c:spPr>
    <a:solidFill>
      <a:schemeClr val="bg1"/>
    </a:solidFill>
    <a:ln w="9525" cap="flat" cmpd="sng" algn="ctr">
      <a:solidFill>
        <a:schemeClr val="tx1">
          <a:lumMod val="15000"/>
          <a:lumOff val="85000"/>
        </a:schemeClr>
      </a:solidFill>
      <a:round/>
    </a:ln>
    <a:effectLst>
      <a:innerShdw blurRad="63500" dist="50800" dir="10800000">
        <a:prstClr val="black">
          <a:alpha val="50000"/>
        </a:prstClr>
      </a:innerShdw>
    </a:effectLst>
    <a:scene3d>
      <a:camera prst="orthographicFront"/>
      <a:lightRig rig="threePt" dir="t"/>
    </a:scene3d>
    <a:sp3d>
      <a:bevelT w="165100" prst="coolSlant"/>
    </a:sp3d>
  </c:spPr>
  <c:txPr>
    <a:bodyPr/>
    <a:lstStyle/>
    <a:p>
      <a:pPr>
        <a:defRPr b="1">
          <a:solidFill>
            <a:sysClr val="windowText" lastClr="000000"/>
          </a:solidFill>
          <a:latin typeface="Arial Narrow" panose="020B060602020203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0.47539</cdr:x>
      <cdr:y>0.28319</cdr:y>
    </cdr:from>
    <cdr:to>
      <cdr:x>0.52218</cdr:x>
      <cdr:y>0.84292</cdr:y>
    </cdr:to>
    <cdr:sp macro="" textlink="">
      <cdr:nvSpPr>
        <cdr:cNvPr id="3" name="Right Brace 2"/>
        <cdr:cNvSpPr/>
      </cdr:nvSpPr>
      <cdr:spPr>
        <a:xfrm xmlns:a="http://schemas.openxmlformats.org/drawingml/2006/main">
          <a:off x="2901616" y="975360"/>
          <a:ext cx="285549" cy="1927860"/>
        </a:xfrm>
        <a:prstGeom xmlns:a="http://schemas.openxmlformats.org/drawingml/2006/main" prst="rightBrace">
          <a:avLst/>
        </a:prstGeom>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0.52214</cdr:x>
      <cdr:y>0.53641</cdr:y>
    </cdr:from>
    <cdr:to>
      <cdr:x>0.59603</cdr:x>
      <cdr:y>0.60057</cdr:y>
    </cdr:to>
    <cdr:sp macro="" textlink="">
      <cdr:nvSpPr>
        <cdr:cNvPr id="4" name="Rounded Rectangle 3"/>
        <cdr:cNvSpPr/>
      </cdr:nvSpPr>
      <cdr:spPr>
        <a:xfrm xmlns:a="http://schemas.openxmlformats.org/drawingml/2006/main">
          <a:off x="3910211" y="2023659"/>
          <a:ext cx="553349" cy="242050"/>
        </a:xfrm>
        <a:prstGeom xmlns:a="http://schemas.openxmlformats.org/drawingml/2006/main" prst="round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800" b="1">
              <a:latin typeface="Arial Narrow" panose="020B0606020202030204" pitchFamily="34" charset="0"/>
            </a:rPr>
            <a:t>7,79%</a:t>
          </a:r>
        </a:p>
      </cdr:txBody>
    </cdr:sp>
  </cdr:relSizeAnchor>
  <cdr:relSizeAnchor xmlns:cdr="http://schemas.openxmlformats.org/drawingml/2006/chartDrawing">
    <cdr:from>
      <cdr:x>0.72115</cdr:x>
      <cdr:y>0.53641</cdr:y>
    </cdr:from>
    <cdr:to>
      <cdr:x>0.79504</cdr:x>
      <cdr:y>0.60057</cdr:y>
    </cdr:to>
    <cdr:sp macro="" textlink="">
      <cdr:nvSpPr>
        <cdr:cNvPr id="5" name="Rounded Rectangle 4"/>
        <cdr:cNvSpPr/>
      </cdr:nvSpPr>
      <cdr:spPr>
        <a:xfrm xmlns:a="http://schemas.openxmlformats.org/drawingml/2006/main">
          <a:off x="5400600" y="2023658"/>
          <a:ext cx="553350" cy="242051"/>
        </a:xfrm>
        <a:prstGeom xmlns:a="http://schemas.openxmlformats.org/drawingml/2006/main" prst="round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800" b="1" dirty="0">
              <a:latin typeface="Arial Narrow" panose="020B0606020202030204" pitchFamily="34" charset="0"/>
            </a:rPr>
            <a:t>7,79%</a:t>
          </a:r>
        </a:p>
      </cdr:txBody>
    </cdr:sp>
  </cdr:relSizeAnchor>
  <cdr:relSizeAnchor xmlns:cdr="http://schemas.openxmlformats.org/drawingml/2006/chartDrawing">
    <cdr:from>
      <cdr:x>0.79808</cdr:x>
      <cdr:y>0.28631</cdr:y>
    </cdr:from>
    <cdr:to>
      <cdr:x>0.82692</cdr:x>
      <cdr:y>0.83983</cdr:y>
    </cdr:to>
    <cdr:sp macro="" textlink="">
      <cdr:nvSpPr>
        <cdr:cNvPr id="7" name="Left Brace 6"/>
        <cdr:cNvSpPr/>
      </cdr:nvSpPr>
      <cdr:spPr>
        <a:xfrm xmlns:a="http://schemas.openxmlformats.org/drawingml/2006/main">
          <a:off x="5976664" y="1080121"/>
          <a:ext cx="216024" cy="2088232"/>
        </a:xfrm>
        <a:prstGeom xmlns:a="http://schemas.openxmlformats.org/drawingml/2006/main" prst="leftBrace">
          <a:avLst/>
        </a:prstGeom>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399" cy="465827"/>
          </a:xfrm>
          <a:prstGeom prst="rect">
            <a:avLst/>
          </a:prstGeom>
        </p:spPr>
        <p:txBody>
          <a:bodyPr vert="horz" lIns="89352" tIns="44675" rIns="89352" bIns="44675" rtlCol="0"/>
          <a:lstStyle>
            <a:lvl1pPr algn="l">
              <a:defRPr sz="1200">
                <a:latin typeface="Arial Narrow" panose="020B0606020202030204" pitchFamily="34" charset="0"/>
              </a:defRPr>
            </a:lvl1pPr>
          </a:lstStyle>
          <a:p>
            <a:endParaRPr lang="en-ZA" dirty="0"/>
          </a:p>
        </p:txBody>
      </p:sp>
      <p:sp>
        <p:nvSpPr>
          <p:cNvPr id="3" name="Date Placeholder 2"/>
          <p:cNvSpPr>
            <a:spLocks noGrp="1"/>
          </p:cNvSpPr>
          <p:nvPr>
            <p:ph type="dt" idx="1"/>
          </p:nvPr>
        </p:nvSpPr>
        <p:spPr>
          <a:xfrm>
            <a:off x="3978062" y="3"/>
            <a:ext cx="3043399" cy="465827"/>
          </a:xfrm>
          <a:prstGeom prst="rect">
            <a:avLst/>
          </a:prstGeom>
        </p:spPr>
        <p:txBody>
          <a:bodyPr vert="horz" lIns="89352" tIns="44675" rIns="89352" bIns="44675" rtlCol="0"/>
          <a:lstStyle>
            <a:lvl1pPr algn="r">
              <a:defRPr sz="1200">
                <a:latin typeface="Arial Narrow" panose="020B0606020202030204" pitchFamily="34" charset="0"/>
              </a:defRPr>
            </a:lvl1pPr>
          </a:lstStyle>
          <a:p>
            <a:fld id="{4680BFA0-709D-4DEB-B32A-7A7E91E9BE12}" type="datetimeFigureOut">
              <a:rPr lang="en-ZA" smtClean="0"/>
              <a:pPr/>
              <a:t>2020/10/12</a:t>
            </a:fld>
            <a:endParaRPr lang="en-ZA" dirty="0"/>
          </a:p>
        </p:txBody>
      </p:sp>
      <p:sp>
        <p:nvSpPr>
          <p:cNvPr id="4" name="Slide Image Placeholder 3"/>
          <p:cNvSpPr>
            <a:spLocks noGrp="1" noRot="1" noChangeAspect="1"/>
          </p:cNvSpPr>
          <p:nvPr>
            <p:ph type="sldImg" idx="2"/>
          </p:nvPr>
        </p:nvSpPr>
        <p:spPr>
          <a:xfrm>
            <a:off x="990600" y="696913"/>
            <a:ext cx="5041900" cy="3492500"/>
          </a:xfrm>
          <a:prstGeom prst="rect">
            <a:avLst/>
          </a:prstGeom>
          <a:noFill/>
          <a:ln w="12700">
            <a:solidFill>
              <a:prstClr val="black"/>
            </a:solidFill>
          </a:ln>
        </p:spPr>
        <p:txBody>
          <a:bodyPr vert="horz" lIns="89352" tIns="44675" rIns="89352" bIns="44675" rtlCol="0" anchor="ctr"/>
          <a:lstStyle/>
          <a:p>
            <a:endParaRPr lang="en-ZA" dirty="0"/>
          </a:p>
        </p:txBody>
      </p:sp>
      <p:sp>
        <p:nvSpPr>
          <p:cNvPr id="5" name="Notes Placeholder 4"/>
          <p:cNvSpPr>
            <a:spLocks noGrp="1"/>
          </p:cNvSpPr>
          <p:nvPr>
            <p:ph type="body" sz="quarter" idx="3"/>
          </p:nvPr>
        </p:nvSpPr>
        <p:spPr>
          <a:xfrm>
            <a:off x="701820" y="4421637"/>
            <a:ext cx="5619464" cy="4189466"/>
          </a:xfrm>
          <a:prstGeom prst="rect">
            <a:avLst/>
          </a:prstGeom>
        </p:spPr>
        <p:txBody>
          <a:bodyPr vert="horz" lIns="89352" tIns="44675" rIns="89352" bIns="4467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Footer Placeholder 5"/>
          <p:cNvSpPr>
            <a:spLocks noGrp="1"/>
          </p:cNvSpPr>
          <p:nvPr>
            <p:ph type="ftr" sz="quarter" idx="4"/>
          </p:nvPr>
        </p:nvSpPr>
        <p:spPr>
          <a:xfrm>
            <a:off x="0" y="8841788"/>
            <a:ext cx="3043399" cy="465826"/>
          </a:xfrm>
          <a:prstGeom prst="rect">
            <a:avLst/>
          </a:prstGeom>
        </p:spPr>
        <p:txBody>
          <a:bodyPr vert="horz" lIns="89352" tIns="44675" rIns="89352" bIns="44675" rtlCol="0" anchor="b"/>
          <a:lstStyle>
            <a:lvl1pPr algn="l">
              <a:defRPr sz="1200">
                <a:latin typeface="Arial Narrow" panose="020B0606020202030204" pitchFamily="34" charset="0"/>
              </a:defRPr>
            </a:lvl1pPr>
          </a:lstStyle>
          <a:p>
            <a:endParaRPr lang="en-ZA" dirty="0"/>
          </a:p>
        </p:txBody>
      </p:sp>
      <p:sp>
        <p:nvSpPr>
          <p:cNvPr id="7" name="Slide Number Placeholder 6"/>
          <p:cNvSpPr>
            <a:spLocks noGrp="1"/>
          </p:cNvSpPr>
          <p:nvPr>
            <p:ph type="sldNum" sz="quarter" idx="5"/>
          </p:nvPr>
        </p:nvSpPr>
        <p:spPr>
          <a:xfrm>
            <a:off x="3978062" y="8841788"/>
            <a:ext cx="3043399" cy="465826"/>
          </a:xfrm>
          <a:prstGeom prst="rect">
            <a:avLst/>
          </a:prstGeom>
        </p:spPr>
        <p:txBody>
          <a:bodyPr vert="horz" lIns="89352" tIns="44675" rIns="89352" bIns="44675" rtlCol="0" anchor="b"/>
          <a:lstStyle>
            <a:lvl1pPr algn="r">
              <a:defRPr sz="1200">
                <a:latin typeface="Arial Narrow" panose="020B0606020202030204" pitchFamily="34" charset="0"/>
              </a:defRPr>
            </a:lvl1pPr>
          </a:lstStyle>
          <a:p>
            <a:fld id="{06E112D9-3DFA-4B90-818C-6B7557446535}" type="slidenum">
              <a:rPr lang="en-ZA" smtClean="0"/>
              <a:pPr/>
              <a:t>‹#›</a:t>
            </a:fld>
            <a:endParaRPr lang="en-ZA" dirty="0"/>
          </a:p>
        </p:txBody>
      </p:sp>
    </p:spTree>
    <p:extLst>
      <p:ext uri="{BB962C8B-B14F-4D97-AF65-F5344CB8AC3E}">
        <p14:creationId xmlns:p14="http://schemas.microsoft.com/office/powerpoint/2010/main" xmlns="" val="291018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arrow" panose="020B0606020202030204" pitchFamily="34" charset="0"/>
        <a:ea typeface="+mn-ea"/>
        <a:cs typeface="+mn-cs"/>
      </a:defRPr>
    </a:lvl1pPr>
    <a:lvl2pPr marL="457200" algn="l" defTabSz="914400" rtl="0" eaLnBrk="1" latinLnBrk="0" hangingPunct="1">
      <a:defRPr sz="1200" kern="1200">
        <a:solidFill>
          <a:schemeClr val="tx1"/>
        </a:solidFill>
        <a:latin typeface="Arial Narrow" panose="020B0606020202030204" pitchFamily="34" charset="0"/>
        <a:ea typeface="+mn-ea"/>
        <a:cs typeface="+mn-cs"/>
      </a:defRPr>
    </a:lvl2pPr>
    <a:lvl3pPr marL="914400" algn="l" defTabSz="914400" rtl="0" eaLnBrk="1" latinLnBrk="0" hangingPunct="1">
      <a:defRPr sz="1200" kern="1200">
        <a:solidFill>
          <a:schemeClr val="tx1"/>
        </a:solidFill>
        <a:latin typeface="Arial Narrow" panose="020B0606020202030204" pitchFamily="34" charset="0"/>
        <a:ea typeface="+mn-ea"/>
        <a:cs typeface="+mn-cs"/>
      </a:defRPr>
    </a:lvl3pPr>
    <a:lvl4pPr marL="1371600" algn="l" defTabSz="914400" rtl="0" eaLnBrk="1" latinLnBrk="0" hangingPunct="1">
      <a:defRPr sz="1200" kern="1200">
        <a:solidFill>
          <a:schemeClr val="tx1"/>
        </a:solidFill>
        <a:latin typeface="Arial Narrow" panose="020B0606020202030204" pitchFamily="34" charset="0"/>
        <a:ea typeface="+mn-ea"/>
        <a:cs typeface="+mn-cs"/>
      </a:defRPr>
    </a:lvl4pPr>
    <a:lvl5pPr marL="1828800" algn="l" defTabSz="914400" rtl="0" eaLnBrk="1" latinLnBrk="0" hangingPunct="1">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4</a:t>
            </a:fld>
            <a:endParaRPr lang="en-ZA" dirty="0"/>
          </a:p>
        </p:txBody>
      </p:sp>
    </p:spTree>
    <p:extLst>
      <p:ext uri="{BB962C8B-B14F-4D97-AF65-F5344CB8AC3E}">
        <p14:creationId xmlns:p14="http://schemas.microsoft.com/office/powerpoint/2010/main" xmlns="" val="225271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16</a:t>
            </a:fld>
            <a:endParaRPr lang="en-ZA" dirty="0"/>
          </a:p>
        </p:txBody>
      </p:sp>
    </p:spTree>
    <p:extLst>
      <p:ext uri="{BB962C8B-B14F-4D97-AF65-F5344CB8AC3E}">
        <p14:creationId xmlns:p14="http://schemas.microsoft.com/office/powerpoint/2010/main" xmlns="" val="90842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18</a:t>
            </a:fld>
            <a:endParaRPr lang="en-ZA" dirty="0"/>
          </a:p>
        </p:txBody>
      </p:sp>
    </p:spTree>
    <p:extLst>
      <p:ext uri="{BB962C8B-B14F-4D97-AF65-F5344CB8AC3E}">
        <p14:creationId xmlns:p14="http://schemas.microsoft.com/office/powerpoint/2010/main" xmlns="" val="329389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20</a:t>
            </a:fld>
            <a:endParaRPr lang="en-ZA" dirty="0"/>
          </a:p>
        </p:txBody>
      </p:sp>
    </p:spTree>
    <p:extLst>
      <p:ext uri="{BB962C8B-B14F-4D97-AF65-F5344CB8AC3E}">
        <p14:creationId xmlns:p14="http://schemas.microsoft.com/office/powerpoint/2010/main" xmlns="" val="333127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21</a:t>
            </a:fld>
            <a:endParaRPr lang="en-ZA" dirty="0"/>
          </a:p>
        </p:txBody>
      </p:sp>
    </p:spTree>
    <p:extLst>
      <p:ext uri="{BB962C8B-B14F-4D97-AF65-F5344CB8AC3E}">
        <p14:creationId xmlns:p14="http://schemas.microsoft.com/office/powerpoint/2010/main" xmlns="" val="125513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22</a:t>
            </a:fld>
            <a:endParaRPr lang="en-ZA" dirty="0"/>
          </a:p>
        </p:txBody>
      </p:sp>
    </p:spTree>
    <p:extLst>
      <p:ext uri="{BB962C8B-B14F-4D97-AF65-F5344CB8AC3E}">
        <p14:creationId xmlns:p14="http://schemas.microsoft.com/office/powerpoint/2010/main" xmlns="" val="132562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25</a:t>
            </a:fld>
            <a:endParaRPr lang="en-ZA" dirty="0"/>
          </a:p>
        </p:txBody>
      </p:sp>
    </p:spTree>
    <p:extLst>
      <p:ext uri="{BB962C8B-B14F-4D97-AF65-F5344CB8AC3E}">
        <p14:creationId xmlns:p14="http://schemas.microsoft.com/office/powerpoint/2010/main" xmlns="" val="73081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5</a:t>
            </a:fld>
            <a:endParaRPr lang="en-ZA" dirty="0"/>
          </a:p>
        </p:txBody>
      </p:sp>
    </p:spTree>
    <p:extLst>
      <p:ext uri="{BB962C8B-B14F-4D97-AF65-F5344CB8AC3E}">
        <p14:creationId xmlns:p14="http://schemas.microsoft.com/office/powerpoint/2010/main" xmlns="" val="317939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6</a:t>
            </a:fld>
            <a:endParaRPr lang="en-ZA" dirty="0"/>
          </a:p>
        </p:txBody>
      </p:sp>
    </p:spTree>
    <p:extLst>
      <p:ext uri="{BB962C8B-B14F-4D97-AF65-F5344CB8AC3E}">
        <p14:creationId xmlns:p14="http://schemas.microsoft.com/office/powerpoint/2010/main" xmlns="" val="228586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7</a:t>
            </a:fld>
            <a:endParaRPr lang="en-ZA" dirty="0"/>
          </a:p>
        </p:txBody>
      </p:sp>
    </p:spTree>
    <p:extLst>
      <p:ext uri="{BB962C8B-B14F-4D97-AF65-F5344CB8AC3E}">
        <p14:creationId xmlns:p14="http://schemas.microsoft.com/office/powerpoint/2010/main" xmlns="" val="233400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8</a:t>
            </a:fld>
            <a:endParaRPr lang="en-ZA" dirty="0"/>
          </a:p>
        </p:txBody>
      </p:sp>
    </p:spTree>
    <p:extLst>
      <p:ext uri="{BB962C8B-B14F-4D97-AF65-F5344CB8AC3E}">
        <p14:creationId xmlns:p14="http://schemas.microsoft.com/office/powerpoint/2010/main" xmlns="" val="91940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9</a:t>
            </a:fld>
            <a:endParaRPr lang="en-ZA" dirty="0"/>
          </a:p>
        </p:txBody>
      </p:sp>
    </p:spTree>
    <p:extLst>
      <p:ext uri="{BB962C8B-B14F-4D97-AF65-F5344CB8AC3E}">
        <p14:creationId xmlns:p14="http://schemas.microsoft.com/office/powerpoint/2010/main" xmlns="" val="186770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11</a:t>
            </a:fld>
            <a:endParaRPr lang="en-ZA" dirty="0"/>
          </a:p>
        </p:txBody>
      </p:sp>
    </p:spTree>
    <p:extLst>
      <p:ext uri="{BB962C8B-B14F-4D97-AF65-F5344CB8AC3E}">
        <p14:creationId xmlns:p14="http://schemas.microsoft.com/office/powerpoint/2010/main" xmlns="" val="15678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12</a:t>
            </a:fld>
            <a:endParaRPr lang="en-ZA" dirty="0"/>
          </a:p>
        </p:txBody>
      </p:sp>
    </p:spTree>
    <p:extLst>
      <p:ext uri="{BB962C8B-B14F-4D97-AF65-F5344CB8AC3E}">
        <p14:creationId xmlns:p14="http://schemas.microsoft.com/office/powerpoint/2010/main" xmlns="" val="282491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112D9-3DFA-4B90-818C-6B7557446535}" type="slidenum">
              <a:rPr lang="en-ZA" smtClean="0"/>
              <a:pPr/>
              <a:t>13</a:t>
            </a:fld>
            <a:endParaRPr lang="en-ZA" dirty="0"/>
          </a:p>
        </p:txBody>
      </p:sp>
    </p:spTree>
    <p:extLst>
      <p:ext uri="{BB962C8B-B14F-4D97-AF65-F5344CB8AC3E}">
        <p14:creationId xmlns:p14="http://schemas.microsoft.com/office/powerpoint/2010/main" xmlns="" val="279580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6FA70F4-382E-47F8-89FA-56BA1D8A007C}" type="datetime1">
              <a:rPr kumimoji="0" lang="en-ZA" sz="14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2020/10/12</a:t>
            </a:fld>
            <a:endParaRPr kumimoji="0" lang="en-US" sz="14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E4138AC-51D1-4A8C-B259-1AAAAF49A907}" type="slidenum">
              <a:rPr kumimoji="0" lang="en-US" sz="1400" b="1" i="0" u="none" strike="noStrike" kern="0" cap="none" spc="0" normalizeH="0" baseline="0" noProof="0" smtClean="0">
                <a:ln>
                  <a:noFill/>
                </a:ln>
                <a:solidFill>
                  <a:sysClr val="windowText" lastClr="000000"/>
                </a:solidFill>
                <a:effectLst/>
                <a:uLnTx/>
                <a:uFillTx/>
                <a:latin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ysClr val="windowText" lastClr="000000"/>
              </a:solidFill>
              <a:effectLst/>
              <a:uLnTx/>
              <a:uFillTx/>
              <a:latin typeface="Arial" pitchFamily="34" charset="0"/>
            </a:endParaRPr>
          </a:p>
        </p:txBody>
      </p:sp>
    </p:spTree>
    <p:extLst>
      <p:ext uri="{BB962C8B-B14F-4D97-AF65-F5344CB8AC3E}">
        <p14:creationId xmlns:p14="http://schemas.microsoft.com/office/powerpoint/2010/main" xmlns="" val="129349063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6FA70F4-382E-47F8-89FA-56BA1D8A007C}" type="datetime1">
              <a:rPr kumimoji="0" lang="en-ZA" sz="14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2020/10/12</a:t>
            </a:fld>
            <a:endParaRPr kumimoji="0" lang="en-US" sz="14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E4138AC-51D1-4A8C-B259-1AAAAF49A907}" type="slidenum">
              <a:rPr kumimoji="0" lang="en-US" sz="1400" b="1" i="0" u="none" strike="noStrike" kern="0" cap="none" spc="0" normalizeH="0" baseline="0" noProof="0" smtClean="0">
                <a:ln>
                  <a:noFill/>
                </a:ln>
                <a:solidFill>
                  <a:sysClr val="windowText" lastClr="000000"/>
                </a:solidFill>
                <a:effectLst/>
                <a:uLnTx/>
                <a:uFillTx/>
                <a:latin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ysClr val="windowText" lastClr="000000"/>
              </a:solidFill>
              <a:effectLst/>
              <a:uLnTx/>
              <a:uFillTx/>
              <a:latin typeface="Arial" pitchFamily="34" charset="0"/>
            </a:endParaRPr>
          </a:p>
        </p:txBody>
      </p:sp>
    </p:spTree>
    <p:extLst>
      <p:ext uri="{BB962C8B-B14F-4D97-AF65-F5344CB8AC3E}">
        <p14:creationId xmlns:p14="http://schemas.microsoft.com/office/powerpoint/2010/main" xmlns="" val="17714683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6FA70F4-382E-47F8-89FA-56BA1D8A007C}" type="datetime1">
              <a:rPr kumimoji="0" lang="en-ZA" sz="14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2020/10/12</a:t>
            </a:fld>
            <a:endParaRPr kumimoji="0" lang="en-US" sz="14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E4138AC-51D1-4A8C-B259-1AAAAF49A907}" type="slidenum">
              <a:rPr kumimoji="0" lang="en-US" sz="1400" b="1" i="0" u="none" strike="noStrike" kern="0" cap="none" spc="0" normalizeH="0" baseline="0" noProof="0" smtClean="0">
                <a:ln>
                  <a:noFill/>
                </a:ln>
                <a:solidFill>
                  <a:sysClr val="windowText" lastClr="000000"/>
                </a:solidFill>
                <a:effectLst/>
                <a:uLnTx/>
                <a:uFillTx/>
                <a:latin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ysClr val="windowText" lastClr="000000"/>
              </a:solidFill>
              <a:effectLst/>
              <a:uLnTx/>
              <a:uFillTx/>
              <a:latin typeface="Arial" pitchFamily="34" charset="0"/>
            </a:endParaRPr>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44687789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6FA70F4-382E-47F8-89FA-56BA1D8A007C}" type="datetime1">
              <a:rPr kumimoji="0" lang="en-ZA" sz="14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2020/10/12</a:t>
            </a:fld>
            <a:endParaRPr kumimoji="0" lang="en-US" sz="14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E4138AC-51D1-4A8C-B259-1AAAAF49A907}" type="slidenum">
              <a:rPr kumimoji="0" lang="en-US" sz="1400" b="1" i="0" u="none" strike="noStrike" kern="0" cap="none" spc="0" normalizeH="0" baseline="0" noProof="0" smtClean="0">
                <a:ln>
                  <a:noFill/>
                </a:ln>
                <a:solidFill>
                  <a:sysClr val="windowText" lastClr="000000"/>
                </a:solidFill>
                <a:effectLst/>
                <a:uLnTx/>
                <a:uFillTx/>
                <a:latin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ysClr val="windowText" lastClr="000000"/>
              </a:solidFill>
              <a:effectLst/>
              <a:uLnTx/>
              <a:uFillTx/>
              <a:latin typeface="Arial" pitchFamily="34" charset="0"/>
            </a:endParaRPr>
          </a:p>
        </p:txBody>
      </p:sp>
    </p:spTree>
    <p:extLst>
      <p:ext uri="{BB962C8B-B14F-4D97-AF65-F5344CB8AC3E}">
        <p14:creationId xmlns:p14="http://schemas.microsoft.com/office/powerpoint/2010/main" xmlns="" val="24829902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6FA70F4-382E-47F8-89FA-56BA1D8A007C}" type="datetime1">
              <a:rPr kumimoji="0" lang="en-ZA" sz="14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2020/10/12</a:t>
            </a:fld>
            <a:endParaRPr kumimoji="0" lang="en-US" sz="14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E4138AC-51D1-4A8C-B259-1AAAAF49A907}" type="slidenum">
              <a:rPr kumimoji="0" lang="en-US" sz="1400" b="1" i="0" u="none" strike="noStrike" kern="0" cap="none" spc="0" normalizeH="0" baseline="0" noProof="0" smtClean="0">
                <a:ln>
                  <a:noFill/>
                </a:ln>
                <a:solidFill>
                  <a:sysClr val="windowText" lastClr="000000"/>
                </a:solidFill>
                <a:effectLst/>
                <a:uLnTx/>
                <a:uFillTx/>
                <a:latin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ysClr val="windowText" lastClr="000000"/>
              </a:solidFill>
              <a:effectLst/>
              <a:uLnTx/>
              <a:uFillTx/>
              <a:latin typeface="Arial" pitchFamily="34" charset="0"/>
            </a:endParaRPr>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6521042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6FA70F4-382E-47F8-89FA-56BA1D8A007C}" type="datetime1">
              <a:rPr kumimoji="0" lang="en-ZA" sz="14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2020/10/12</a:t>
            </a:fld>
            <a:endParaRPr kumimoji="0" lang="en-US" sz="14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E4138AC-51D1-4A8C-B259-1AAAAF49A907}" type="slidenum">
              <a:rPr kumimoji="0" lang="en-US" sz="1400" b="1" i="0" u="none" strike="noStrike" kern="0" cap="none" spc="0" normalizeH="0" baseline="0" noProof="0" smtClean="0">
                <a:ln>
                  <a:noFill/>
                </a:ln>
                <a:solidFill>
                  <a:sysClr val="windowText" lastClr="000000"/>
                </a:solidFill>
                <a:effectLst/>
                <a:uLnTx/>
                <a:uFillTx/>
                <a:latin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ysClr val="windowText" lastClr="000000"/>
              </a:solidFill>
              <a:effectLst/>
              <a:uLnTx/>
              <a:uFillTx/>
              <a:latin typeface="Arial" pitchFamily="34" charset="0"/>
            </a:endParaRPr>
          </a:p>
        </p:txBody>
      </p:sp>
    </p:spTree>
    <p:extLst>
      <p:ext uri="{BB962C8B-B14F-4D97-AF65-F5344CB8AC3E}">
        <p14:creationId xmlns:p14="http://schemas.microsoft.com/office/powerpoint/2010/main" xmlns="" val="296383876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7FE719-426F-4124-9287-9A2B0B70D650}" type="datetime1">
              <a:rPr lang="en-ZA" smtClean="0"/>
              <a:pPr/>
              <a:t>2020/10/12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A5A4CB3-BD92-4D0F-B4D4-2CAB8B565D49}" type="slidenum">
              <a:rPr lang="en-ZA" smtClean="0"/>
              <a:pPr/>
              <a:t>‹#›</a:t>
            </a:fld>
            <a:endParaRPr lang="en-ZA" dirty="0"/>
          </a:p>
        </p:txBody>
      </p:sp>
    </p:spTree>
    <p:extLst>
      <p:ext uri="{BB962C8B-B14F-4D97-AF65-F5344CB8AC3E}">
        <p14:creationId xmlns:p14="http://schemas.microsoft.com/office/powerpoint/2010/main" xmlns="" val="204743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51CCFF-649F-4384-B56E-8D9E3D205D3A}" type="datetime1">
              <a:rPr lang="en-ZA" smtClean="0"/>
              <a:pPr/>
              <a:t>2020/10/12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A5A4CB3-BD92-4D0F-B4D4-2CAB8B565D49}" type="slidenum">
              <a:rPr lang="en-ZA" smtClean="0"/>
              <a:pPr/>
              <a:t>‹#›</a:t>
            </a:fld>
            <a:endParaRPr lang="en-ZA" dirty="0"/>
          </a:p>
        </p:txBody>
      </p:sp>
    </p:spTree>
    <p:extLst>
      <p:ext uri="{BB962C8B-B14F-4D97-AF65-F5344CB8AC3E}">
        <p14:creationId xmlns:p14="http://schemas.microsoft.com/office/powerpoint/2010/main" xmlns="" val="426978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561563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50FE1E-B192-46AE-9A5D-8CBF3A4ED429}" type="datetime1">
              <a:rPr lang="en-ZA" smtClean="0"/>
              <a:pPr/>
              <a:t>2020/10/12</a:t>
            </a:fld>
            <a:endParaRPr lang="en-ZA"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5A4CB3-BD92-4D0F-B4D4-2CAB8B565D49}" type="slidenum">
              <a:rPr lang="en-ZA" smtClean="0"/>
              <a:pPr/>
              <a:t>‹#›</a:t>
            </a:fld>
            <a:endParaRPr lang="en-ZA" dirty="0"/>
          </a:p>
        </p:txBody>
      </p:sp>
    </p:spTree>
    <p:extLst>
      <p:ext uri="{BB962C8B-B14F-4D97-AF65-F5344CB8AC3E}">
        <p14:creationId xmlns:p14="http://schemas.microsoft.com/office/powerpoint/2010/main" xmlns="" val="54404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96906D-2DF0-42CC-B158-4ABD3BCD219B}" type="datetime1">
              <a:rPr lang="en-ZA" smtClean="0"/>
              <a:pPr/>
              <a:t>2020/10/12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A5A4CB3-BD92-4D0F-B4D4-2CAB8B565D49}" type="slidenum">
              <a:rPr lang="en-ZA" smtClean="0"/>
              <a:pPr/>
              <a:t>‹#›</a:t>
            </a:fld>
            <a:endParaRPr lang="en-ZA" dirty="0"/>
          </a:p>
        </p:txBody>
      </p:sp>
    </p:spTree>
    <p:extLst>
      <p:ext uri="{BB962C8B-B14F-4D97-AF65-F5344CB8AC3E}">
        <p14:creationId xmlns:p14="http://schemas.microsoft.com/office/powerpoint/2010/main" xmlns="" val="202214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A9503D-BEE5-4598-8AC2-ABB173877C03}" type="datetime1">
              <a:rPr lang="en-ZA" smtClean="0"/>
              <a:pPr/>
              <a:t>2020/10/12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A5A4CB3-BD92-4D0F-B4D4-2CAB8B565D49}" type="slidenum">
              <a:rPr lang="en-ZA" smtClean="0"/>
              <a:pPr/>
              <a:t>‹#›</a:t>
            </a:fld>
            <a:endParaRPr lang="en-ZA" dirty="0"/>
          </a:p>
        </p:txBody>
      </p:sp>
    </p:spTree>
    <p:extLst>
      <p:ext uri="{BB962C8B-B14F-4D97-AF65-F5344CB8AC3E}">
        <p14:creationId xmlns:p14="http://schemas.microsoft.com/office/powerpoint/2010/main" xmlns="" val="203118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B4F4B3-C778-41EF-93D3-84026026589C}" type="datetime1">
              <a:rPr lang="en-ZA" smtClean="0"/>
              <a:pPr/>
              <a:t>2020/10/12</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A5A4CB3-BD92-4D0F-B4D4-2CAB8B565D49}" type="slidenum">
              <a:rPr lang="en-ZA" smtClean="0"/>
              <a:pPr/>
              <a:t>‹#›</a:t>
            </a:fld>
            <a:endParaRPr lang="en-ZA" dirty="0"/>
          </a:p>
        </p:txBody>
      </p:sp>
    </p:spTree>
    <p:extLst>
      <p:ext uri="{BB962C8B-B14F-4D97-AF65-F5344CB8AC3E}">
        <p14:creationId xmlns:p14="http://schemas.microsoft.com/office/powerpoint/2010/main" xmlns="" val="214834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C8CD2B-C972-4278-A458-591BE689CECD}" type="datetime1">
              <a:rPr lang="en-ZA" smtClean="0"/>
              <a:pPr/>
              <a:t>2020/10/12</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A5A4CB3-BD92-4D0F-B4D4-2CAB8B565D49}" type="slidenum">
              <a:rPr lang="en-ZA" smtClean="0"/>
              <a:pPr/>
              <a:t>‹#›</a:t>
            </a:fld>
            <a:endParaRPr lang="en-ZA" dirty="0"/>
          </a:p>
        </p:txBody>
      </p:sp>
    </p:spTree>
    <p:extLst>
      <p:ext uri="{BB962C8B-B14F-4D97-AF65-F5344CB8AC3E}">
        <p14:creationId xmlns:p14="http://schemas.microsoft.com/office/powerpoint/2010/main" xmlns="" val="15279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A3039-F89D-4D15-B4C5-675E9D324F50}" type="datetime1">
              <a:rPr lang="en-ZA" smtClean="0"/>
              <a:pPr/>
              <a:t>2020/10/12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A5A4CB3-BD92-4D0F-B4D4-2CAB8B565D49}" type="slidenum">
              <a:rPr lang="en-ZA" smtClean="0"/>
              <a:pPr/>
              <a:t>‹#›</a:t>
            </a:fld>
            <a:endParaRPr lang="en-ZA" dirty="0"/>
          </a:p>
        </p:txBody>
      </p:sp>
    </p:spTree>
    <p:extLst>
      <p:ext uri="{BB962C8B-B14F-4D97-AF65-F5344CB8AC3E}">
        <p14:creationId xmlns:p14="http://schemas.microsoft.com/office/powerpoint/2010/main" xmlns="" val="361366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9F7D4-B05E-488B-B20B-273F8E927822}" type="datetime1">
              <a:rPr lang="en-ZA" smtClean="0"/>
              <a:pPr/>
              <a:t>2020/10/12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A5A4CB3-BD92-4D0F-B4D4-2CAB8B565D49}" type="slidenum">
              <a:rPr lang="en-ZA" smtClean="0"/>
              <a:pPr/>
              <a:t>‹#›</a:t>
            </a:fld>
            <a:endParaRPr lang="en-ZA" dirty="0"/>
          </a:p>
        </p:txBody>
      </p:sp>
    </p:spTree>
    <p:extLst>
      <p:ext uri="{BB962C8B-B14F-4D97-AF65-F5344CB8AC3E}">
        <p14:creationId xmlns:p14="http://schemas.microsoft.com/office/powerpoint/2010/main" xmlns="" val="201879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F5B5-0CF8-437A-AEB7-1B1EAD3DCA1F}" type="datetime1">
              <a:rPr lang="en-ZA" smtClean="0"/>
              <a:pPr/>
              <a:t>2020/10/12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A5A4CB3-BD92-4D0F-B4D4-2CAB8B565D49}" type="slidenum">
              <a:rPr lang="en-ZA" smtClean="0"/>
              <a:pPr/>
              <a:t>‹#›</a:t>
            </a:fld>
            <a:endParaRPr lang="en-ZA" dirty="0"/>
          </a:p>
        </p:txBody>
      </p:sp>
    </p:spTree>
    <p:extLst>
      <p:ext uri="{BB962C8B-B14F-4D97-AF65-F5344CB8AC3E}">
        <p14:creationId xmlns:p14="http://schemas.microsoft.com/office/powerpoint/2010/main" xmlns="" val="386532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fld id="{A6FA70F4-382E-47F8-89FA-56BA1D8A007C}" type="datetime1">
              <a:rPr kumimoji="0" lang="en-ZA" sz="14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2020/10/12</a:t>
            </a:fld>
            <a:endParaRPr kumimoji="0" lang="en-US" sz="14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AE4138AC-51D1-4A8C-B259-1AAAAF49A907}" type="slidenum">
              <a:rPr kumimoji="0" lang="en-US" sz="1400" b="1" i="0" u="none" strike="noStrike" kern="0" cap="none" spc="0" normalizeH="0" baseline="0" noProof="0" smtClean="0">
                <a:ln>
                  <a:noFill/>
                </a:ln>
                <a:solidFill>
                  <a:sysClr val="windowText" lastClr="000000"/>
                </a:solidFill>
                <a:effectLst/>
                <a:uLnTx/>
                <a:uFillTx/>
                <a:latin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ysClr val="windowText" lastClr="000000"/>
              </a:solidFill>
              <a:effectLst/>
              <a:uLnTx/>
              <a:uFillTx/>
              <a:latin typeface="Arial" pitchFamily="34" charset="0"/>
            </a:endParaRPr>
          </a:p>
        </p:txBody>
      </p:sp>
      <p:sp>
        <p:nvSpPr>
          <p:cNvPr id="18" name="Rectangle 311"/>
          <p:cNvSpPr>
            <a:spLocks noChangeArrowheads="1"/>
          </p:cNvSpPr>
          <p:nvPr userDrawn="1"/>
        </p:nvSpPr>
        <p:spPr bwMode="auto">
          <a:xfrm>
            <a:off x="0" y="6477000"/>
            <a:ext cx="9906000" cy="381000"/>
          </a:xfrm>
          <a:prstGeom prst="rect">
            <a:avLst/>
          </a:prstGeom>
          <a:solidFill>
            <a:srgbClr val="C0C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r" defTabSz="914400" eaLnBrk="0" fontAlgn="auto" latinLnBrk="0" hangingPunct="0">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rgbClr val="BBE0E3"/>
              </a:solidFill>
              <a:effectLst/>
              <a:uLnTx/>
              <a:uFillTx/>
              <a:latin typeface="Lucida Sans Unicode" pitchFamily="34" charset="0"/>
              <a:ea typeface="굴림" pitchFamily="34" charset="-127"/>
            </a:endParaRPr>
          </a:p>
        </p:txBody>
      </p:sp>
      <p:sp>
        <p:nvSpPr>
          <p:cNvPr id="19" name="Rectangle 305"/>
          <p:cNvSpPr>
            <a:spLocks noChangeArrowheads="1"/>
          </p:cNvSpPr>
          <p:nvPr userDrawn="1"/>
        </p:nvSpPr>
        <p:spPr bwMode="auto">
          <a:xfrm>
            <a:off x="0" y="981075"/>
            <a:ext cx="9906000" cy="36988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r" defTabSz="914400" eaLnBrk="0" fontAlgn="auto" latinLnBrk="0" hangingPunct="0">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rgbClr val="BBE0E3"/>
              </a:solidFill>
              <a:effectLst/>
              <a:uLnTx/>
              <a:uFillTx/>
              <a:latin typeface="Lucida Sans Unicode" pitchFamily="34" charset="0"/>
              <a:ea typeface="굴림" pitchFamily="34" charset="-127"/>
            </a:endParaRPr>
          </a:p>
        </p:txBody>
      </p:sp>
      <p:sp>
        <p:nvSpPr>
          <p:cNvPr id="20" name="AutoShape 309"/>
          <p:cNvSpPr>
            <a:spLocks noChangeArrowheads="1"/>
          </p:cNvSpPr>
          <p:nvPr userDrawn="1"/>
        </p:nvSpPr>
        <p:spPr bwMode="auto">
          <a:xfrm>
            <a:off x="8396288" y="1138238"/>
            <a:ext cx="660400" cy="485775"/>
          </a:xfrm>
          <a:prstGeom prst="chevron">
            <a:avLst>
              <a:gd name="adj" fmla="val 31375"/>
            </a:avLst>
          </a:prstGeom>
          <a:solidFill>
            <a:srgbClr val="E4E4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r" defTabSz="914400" eaLnBrk="0" fontAlgn="auto" latinLnBrk="0" hangingPunct="0">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rgbClr val="BBE0E3"/>
              </a:solidFill>
              <a:effectLst/>
              <a:uLnTx/>
              <a:uFillTx/>
              <a:latin typeface="Lucida Sans Unicode" pitchFamily="34" charset="0"/>
              <a:ea typeface="굴림" pitchFamily="34" charset="-127"/>
            </a:endParaRPr>
          </a:p>
        </p:txBody>
      </p:sp>
      <p:sp>
        <p:nvSpPr>
          <p:cNvPr id="21" name="AutoShape 310"/>
          <p:cNvSpPr>
            <a:spLocks noChangeArrowheads="1"/>
          </p:cNvSpPr>
          <p:nvPr userDrawn="1"/>
        </p:nvSpPr>
        <p:spPr bwMode="auto">
          <a:xfrm>
            <a:off x="9126538" y="1138238"/>
            <a:ext cx="660400" cy="485775"/>
          </a:xfrm>
          <a:prstGeom prst="chevron">
            <a:avLst>
              <a:gd name="adj" fmla="val 31375"/>
            </a:avLst>
          </a:prstGeom>
          <a:solidFill>
            <a:srgbClr val="E4E4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r" defTabSz="914400" eaLnBrk="0" fontAlgn="auto" latinLnBrk="0" hangingPunct="0">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rgbClr val="BBE0E3"/>
              </a:solidFill>
              <a:effectLst/>
              <a:uLnTx/>
              <a:uFillTx/>
              <a:latin typeface="Lucida Sans Unicode" pitchFamily="34" charset="0"/>
              <a:ea typeface="굴림" pitchFamily="34" charset="-127"/>
            </a:endParaRPr>
          </a:p>
        </p:txBody>
      </p:sp>
      <p:sp>
        <p:nvSpPr>
          <p:cNvPr id="22" name="AutoShape 309"/>
          <p:cNvSpPr>
            <a:spLocks noChangeArrowheads="1"/>
          </p:cNvSpPr>
          <p:nvPr userDrawn="1"/>
        </p:nvSpPr>
        <p:spPr bwMode="auto">
          <a:xfrm>
            <a:off x="7640638" y="1125538"/>
            <a:ext cx="660400" cy="485775"/>
          </a:xfrm>
          <a:prstGeom prst="chevron">
            <a:avLst>
              <a:gd name="adj" fmla="val 31375"/>
            </a:avLst>
          </a:prstGeom>
          <a:solidFill>
            <a:srgbClr val="E4E4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r" defTabSz="914400" eaLnBrk="0" fontAlgn="auto" latinLnBrk="0" hangingPunct="0">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rgbClr val="BBE0E3"/>
              </a:solidFill>
              <a:effectLst/>
              <a:uLnTx/>
              <a:uFillTx/>
              <a:latin typeface="Lucida Sans Unicode" pitchFamily="34" charset="0"/>
              <a:ea typeface="굴림" pitchFamily="34" charset="-127"/>
            </a:endParaRPr>
          </a:p>
        </p:txBody>
      </p:sp>
      <p:sp>
        <p:nvSpPr>
          <p:cNvPr id="23" name="Rectangle 224" descr="Small grid"/>
          <p:cNvSpPr>
            <a:spLocks noChangeArrowheads="1"/>
          </p:cNvSpPr>
          <p:nvPr userDrawn="1"/>
        </p:nvSpPr>
        <p:spPr bwMode="auto">
          <a:xfrm>
            <a:off x="0" y="0"/>
            <a:ext cx="9906000" cy="981075"/>
          </a:xfrm>
          <a:prstGeom prst="rect">
            <a:avLst/>
          </a:prstGeom>
          <a:pattFill prst="smGrid">
            <a:fgClr>
              <a:srgbClr val="E4E4E4"/>
            </a:fgClr>
            <a:bgClr>
              <a:srgbClr val="FFFFFF"/>
            </a:bgClr>
          </a:pattFill>
          <a:ln>
            <a:noFill/>
          </a:ln>
          <a:effectLst>
            <a:prstShdw prst="shdw17" dist="17961" dir="2700000">
              <a:srgbClr val="898989"/>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rgbClr val="BBE0E3"/>
              </a:solidFill>
              <a:effectLst/>
              <a:uLnTx/>
              <a:uFillTx/>
              <a:latin typeface="Lucida Sans Unicode" pitchFamily="34" charset="0"/>
              <a:ea typeface="굴림" pitchFamily="34" charset="-127"/>
            </a:endParaRPr>
          </a:p>
        </p:txBody>
      </p:sp>
      <p:sp>
        <p:nvSpPr>
          <p:cNvPr id="24" name="Text Box 223"/>
          <p:cNvSpPr txBox="1">
            <a:spLocks noChangeArrowheads="1"/>
          </p:cNvSpPr>
          <p:nvPr userDrawn="1"/>
        </p:nvSpPr>
        <p:spPr bwMode="auto">
          <a:xfrm>
            <a:off x="3238500" y="6524625"/>
            <a:ext cx="431560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CIVILIAN SECRETARIAT FOR  POLICE SERVICE</a:t>
            </a:r>
          </a:p>
        </p:txBody>
      </p:sp>
    </p:spTree>
    <p:extLst>
      <p:ext uri="{BB962C8B-B14F-4D97-AF65-F5344CB8AC3E}">
        <p14:creationId xmlns:p14="http://schemas.microsoft.com/office/powerpoint/2010/main" xmlns="" val="1986148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784"/>
          <p:cNvSpPr>
            <a:spLocks noChangeArrowheads="1"/>
          </p:cNvSpPr>
          <p:nvPr/>
        </p:nvSpPr>
        <p:spPr bwMode="ltGray">
          <a:xfrm>
            <a:off x="0" y="3380185"/>
            <a:ext cx="9906000" cy="642938"/>
          </a:xfrm>
          <a:prstGeom prst="rect">
            <a:avLst/>
          </a:prstGeom>
          <a:solidFill>
            <a:schemeClr val="accent1">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8438" name="Rectangle 25" descr="Large grid"/>
          <p:cNvSpPr>
            <a:spLocks noChangeArrowheads="1"/>
          </p:cNvSpPr>
          <p:nvPr/>
        </p:nvSpPr>
        <p:spPr bwMode="auto">
          <a:xfrm>
            <a:off x="0" y="27384"/>
            <a:ext cx="9906000" cy="3352800"/>
          </a:xfrm>
          <a:prstGeom prst="rect">
            <a:avLst/>
          </a:prstGeom>
          <a:pattFill prst="lgGrid">
            <a:fgClr>
              <a:srgbClr val="E4E4E4"/>
            </a:fgClr>
            <a:bgClr>
              <a:schemeClr val="bg1"/>
            </a:bgClr>
          </a:pattFill>
          <a:ln>
            <a:noFill/>
          </a:ln>
          <a:effectLst>
            <a:prstShdw prst="shdw17" dist="17961" dir="2700000">
              <a:srgbClr val="003700"/>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000" b="1" dirty="0">
              <a:solidFill>
                <a:schemeClr val="accent1"/>
              </a:solidFill>
              <a:latin typeface="Lucida Sans Unicode" pitchFamily="34" charset="0"/>
              <a:ea typeface="굴림" pitchFamily="34" charset="-127"/>
            </a:endParaRPr>
          </a:p>
        </p:txBody>
      </p:sp>
      <p:grpSp>
        <p:nvGrpSpPr>
          <p:cNvPr id="18439" name="Group 2804"/>
          <p:cNvGrpSpPr>
            <a:grpSpLocks/>
          </p:cNvGrpSpPr>
          <p:nvPr/>
        </p:nvGrpSpPr>
        <p:grpSpPr bwMode="auto">
          <a:xfrm>
            <a:off x="565150" y="1576784"/>
            <a:ext cx="1828800" cy="1204913"/>
            <a:chOff x="329" y="681"/>
            <a:chExt cx="1063" cy="759"/>
          </a:xfrm>
          <a:solidFill>
            <a:schemeClr val="accent1">
              <a:lumMod val="75000"/>
            </a:schemeClr>
          </a:solidFill>
        </p:grpSpPr>
        <p:sp>
          <p:nvSpPr>
            <p:cNvPr id="18657" name="Rectangle 2795"/>
            <p:cNvSpPr>
              <a:spLocks noChangeArrowheads="1"/>
            </p:cNvSpPr>
            <p:nvPr/>
          </p:nvSpPr>
          <p:spPr bwMode="ltGray">
            <a:xfrm>
              <a:off x="329" y="681"/>
              <a:ext cx="103" cy="1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8658" name="Rectangle 2796"/>
            <p:cNvSpPr>
              <a:spLocks noChangeArrowheads="1"/>
            </p:cNvSpPr>
            <p:nvPr/>
          </p:nvSpPr>
          <p:spPr bwMode="ltGray">
            <a:xfrm>
              <a:off x="569" y="870"/>
              <a:ext cx="103" cy="1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8659" name="Rectangle 2797"/>
            <p:cNvSpPr>
              <a:spLocks noChangeArrowheads="1"/>
            </p:cNvSpPr>
            <p:nvPr/>
          </p:nvSpPr>
          <p:spPr bwMode="ltGray">
            <a:xfrm>
              <a:off x="912" y="767"/>
              <a:ext cx="102" cy="1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8660" name="Rectangle 2798"/>
            <p:cNvSpPr>
              <a:spLocks noChangeArrowheads="1"/>
            </p:cNvSpPr>
            <p:nvPr/>
          </p:nvSpPr>
          <p:spPr bwMode="ltGray">
            <a:xfrm>
              <a:off x="809" y="1097"/>
              <a:ext cx="103" cy="1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8661" name="Rectangle 2799"/>
            <p:cNvSpPr>
              <a:spLocks noChangeArrowheads="1"/>
            </p:cNvSpPr>
            <p:nvPr/>
          </p:nvSpPr>
          <p:spPr bwMode="ltGray">
            <a:xfrm>
              <a:off x="1049" y="1337"/>
              <a:ext cx="103" cy="1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8662" name="Rectangle 2800"/>
            <p:cNvSpPr>
              <a:spLocks noChangeArrowheads="1"/>
            </p:cNvSpPr>
            <p:nvPr/>
          </p:nvSpPr>
          <p:spPr bwMode="ltGray">
            <a:xfrm>
              <a:off x="1289" y="1097"/>
              <a:ext cx="103" cy="1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8663" name="Rectangle 2801"/>
            <p:cNvSpPr>
              <a:spLocks noChangeArrowheads="1"/>
            </p:cNvSpPr>
            <p:nvPr/>
          </p:nvSpPr>
          <p:spPr bwMode="ltGray">
            <a:xfrm>
              <a:off x="517" y="1284"/>
              <a:ext cx="102" cy="1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grpSp>
      <p:grpSp>
        <p:nvGrpSpPr>
          <p:cNvPr id="18440" name="Group 2805"/>
          <p:cNvGrpSpPr>
            <a:grpSpLocks/>
          </p:cNvGrpSpPr>
          <p:nvPr/>
        </p:nvGrpSpPr>
        <p:grpSpPr bwMode="auto">
          <a:xfrm>
            <a:off x="5399088" y="3061097"/>
            <a:ext cx="3962400" cy="741363"/>
            <a:chOff x="3120" y="2430"/>
            <a:chExt cx="2304" cy="467"/>
          </a:xfrm>
        </p:grpSpPr>
        <p:sp>
          <p:nvSpPr>
            <p:cNvPr id="18653" name="AutoShape 2788"/>
            <p:cNvSpPr>
              <a:spLocks noChangeArrowheads="1"/>
            </p:cNvSpPr>
            <p:nvPr/>
          </p:nvSpPr>
          <p:spPr bwMode="auto">
            <a:xfrm>
              <a:off x="3120" y="2430"/>
              <a:ext cx="601" cy="467"/>
            </a:xfrm>
            <a:prstGeom prst="chevron">
              <a:avLst>
                <a:gd name="adj" fmla="val 32173"/>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8654" name="AutoShape 2792"/>
            <p:cNvSpPr>
              <a:spLocks noChangeArrowheads="1"/>
            </p:cNvSpPr>
            <p:nvPr/>
          </p:nvSpPr>
          <p:spPr bwMode="auto">
            <a:xfrm>
              <a:off x="3690" y="2430"/>
              <a:ext cx="601" cy="467"/>
            </a:xfrm>
            <a:prstGeom prst="chevron">
              <a:avLst>
                <a:gd name="adj" fmla="val 32173"/>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8655" name="AutoShape 2793"/>
            <p:cNvSpPr>
              <a:spLocks noChangeArrowheads="1"/>
            </p:cNvSpPr>
            <p:nvPr/>
          </p:nvSpPr>
          <p:spPr bwMode="auto">
            <a:xfrm>
              <a:off x="4247" y="2430"/>
              <a:ext cx="601" cy="467"/>
            </a:xfrm>
            <a:prstGeom prst="chevron">
              <a:avLst>
                <a:gd name="adj" fmla="val 32173"/>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8656" name="AutoShape 2794"/>
            <p:cNvSpPr>
              <a:spLocks noChangeArrowheads="1"/>
            </p:cNvSpPr>
            <p:nvPr/>
          </p:nvSpPr>
          <p:spPr bwMode="auto">
            <a:xfrm>
              <a:off x="4823" y="2430"/>
              <a:ext cx="601" cy="467"/>
            </a:xfrm>
            <a:prstGeom prst="chevron">
              <a:avLst>
                <a:gd name="adj" fmla="val 32173"/>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grpSp>
      <p:sp>
        <p:nvSpPr>
          <p:cNvPr id="18443" name="Line 235"/>
          <p:cNvSpPr>
            <a:spLocks noChangeShapeType="1"/>
          </p:cNvSpPr>
          <p:nvPr/>
        </p:nvSpPr>
        <p:spPr bwMode="auto">
          <a:xfrm>
            <a:off x="0" y="3380184"/>
            <a:ext cx="9906000" cy="0"/>
          </a:xfrm>
          <a:prstGeom prst="line">
            <a:avLst/>
          </a:prstGeom>
          <a:noFill/>
          <a:ln w="571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ZA" dirty="0">
              <a:latin typeface="Arial Narrow" panose="020B0606020202030204" pitchFamily="34" charset="0"/>
            </a:endParaRPr>
          </a:p>
        </p:txBody>
      </p:sp>
      <p:sp>
        <p:nvSpPr>
          <p:cNvPr id="18435" name="Title 1"/>
          <p:cNvSpPr>
            <a:spLocks/>
          </p:cNvSpPr>
          <p:nvPr/>
        </p:nvSpPr>
        <p:spPr bwMode="auto">
          <a:xfrm>
            <a:off x="-19422" y="3677047"/>
            <a:ext cx="9935716" cy="2781202"/>
          </a:xfrm>
          <a:prstGeom prst="rect">
            <a:avLst/>
          </a:prstGeom>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anchor="ctr"/>
          <a:lstStyle/>
          <a:p>
            <a:pPr algn="ctr">
              <a:lnSpc>
                <a:spcPct val="150000"/>
              </a:lnSpc>
            </a:pPr>
            <a:r>
              <a:rPr lang="en-ZA" sz="2600" b="1" cap="all" dirty="0" smtClean="0">
                <a:solidFill>
                  <a:schemeClr val="tx1"/>
                </a:solidFill>
                <a:latin typeface="Arial Narrow" panose="020B0606020202030204" pitchFamily="34" charset="0"/>
                <a:cs typeface="Arial" panose="020B0604020202020204" pitchFamily="34" charset="0"/>
              </a:rPr>
              <a:t>FIRST quarter performance report</a:t>
            </a:r>
          </a:p>
          <a:p>
            <a:pPr algn="ctr">
              <a:lnSpc>
                <a:spcPct val="150000"/>
              </a:lnSpc>
            </a:pPr>
            <a:r>
              <a:rPr lang="en-ZA" sz="2600" b="1" cap="all" dirty="0" smtClean="0">
                <a:solidFill>
                  <a:schemeClr val="tx1"/>
                </a:solidFill>
                <a:latin typeface="Arial Narrow" panose="020B0606020202030204" pitchFamily="34" charset="0"/>
                <a:cs typeface="Arial" panose="020B0604020202020204" pitchFamily="34" charset="0"/>
              </a:rPr>
              <a:t>PRESENTATION TO THE PORTFOLIO COMMITTEE ON POLICE</a:t>
            </a:r>
          </a:p>
          <a:p>
            <a:pPr algn="ctr">
              <a:lnSpc>
                <a:spcPct val="150000"/>
              </a:lnSpc>
            </a:pPr>
            <a:endParaRPr lang="en-ZA" sz="1400" b="1" cap="all" dirty="0" smtClean="0">
              <a:solidFill>
                <a:schemeClr val="tx1"/>
              </a:solidFill>
              <a:latin typeface="Arial Narrow" panose="020B0606020202030204" pitchFamily="34" charset="0"/>
              <a:cs typeface="Arial" panose="020B0604020202020204" pitchFamily="34" charset="0"/>
            </a:endParaRPr>
          </a:p>
          <a:p>
            <a:pPr algn="ctr">
              <a:lnSpc>
                <a:spcPct val="150000"/>
              </a:lnSpc>
            </a:pPr>
            <a:r>
              <a:rPr lang="en-ZA" sz="2000" b="1" cap="all" dirty="0" smtClean="0">
                <a:solidFill>
                  <a:schemeClr val="tx1"/>
                </a:solidFill>
                <a:latin typeface="Arial Narrow" panose="020B0606020202030204" pitchFamily="34" charset="0"/>
                <a:cs typeface="Arial" panose="020B0604020202020204" pitchFamily="34" charset="0"/>
              </a:rPr>
              <a:t>8 </a:t>
            </a:r>
            <a:r>
              <a:rPr lang="en-ZA" sz="2000" b="1" cap="all" dirty="0" err="1" smtClean="0">
                <a:solidFill>
                  <a:schemeClr val="tx1"/>
                </a:solidFill>
                <a:latin typeface="Arial Narrow" panose="020B0606020202030204" pitchFamily="34" charset="0"/>
                <a:cs typeface="Arial" panose="020B0604020202020204" pitchFamily="34" charset="0"/>
              </a:rPr>
              <a:t>oCTOBER</a:t>
            </a:r>
            <a:r>
              <a:rPr lang="en-ZA" sz="2000" b="1" dirty="0" smtClean="0">
                <a:solidFill>
                  <a:schemeClr val="tx1"/>
                </a:solidFill>
                <a:latin typeface="Arial Narrow" panose="020B0606020202030204" pitchFamily="34" charset="0"/>
                <a:cs typeface="Arial" panose="020B0604020202020204" pitchFamily="34" charset="0"/>
              </a:rPr>
              <a:t> </a:t>
            </a:r>
            <a:r>
              <a:rPr lang="en-ZA" sz="2000" b="1" cap="all" dirty="0" smtClean="0">
                <a:solidFill>
                  <a:schemeClr val="tx1"/>
                </a:solidFill>
                <a:latin typeface="Arial Narrow" panose="020B0606020202030204" pitchFamily="34" charset="0"/>
                <a:cs typeface="Arial" panose="020B0604020202020204" pitchFamily="34" charset="0"/>
              </a:rPr>
              <a:t>2020</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77" y="5360969"/>
            <a:ext cx="3044148" cy="1097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1047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238573" y="6488023"/>
            <a:ext cx="2311400" cy="365125"/>
          </a:xfrm>
        </p:spPr>
        <p:txBody>
          <a:bodyPr/>
          <a:lstStyle/>
          <a:p>
            <a:fld id="{BA5A4CB3-BD92-4D0F-B4D4-2CAB8B565D49}" type="slidenum">
              <a:rPr lang="en-ZA" smtClean="0">
                <a:solidFill>
                  <a:prstClr val="black"/>
                </a:solidFill>
              </a:rPr>
              <a:pPr/>
              <a:t>10</a:t>
            </a:fld>
            <a:endParaRPr lang="en-ZA" dirty="0">
              <a:solidFill>
                <a:prstClr val="black"/>
              </a:solidFill>
            </a:endParaRPr>
          </a:p>
        </p:txBody>
      </p:sp>
      <p:sp>
        <p:nvSpPr>
          <p:cNvPr id="7" name="Title 1"/>
          <p:cNvSpPr txBox="1">
            <a:spLocks/>
          </p:cNvSpPr>
          <p:nvPr/>
        </p:nvSpPr>
        <p:spPr bwMode="auto">
          <a:xfrm>
            <a:off x="71045" y="476672"/>
            <a:ext cx="9274443" cy="43204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ZA" sz="2200" b="1" dirty="0">
                <a:solidFill>
                  <a:schemeClr val="accent1"/>
                </a:solidFill>
                <a:latin typeface="Arial Narrow"/>
                <a:cs typeface="Arial Narrow"/>
              </a:rPr>
              <a:t>GRAPHICAL REPRESENTATION OF PROGRAMME </a:t>
            </a:r>
            <a:r>
              <a:rPr lang="en-ZA" sz="2200" b="1" dirty="0" smtClean="0">
                <a:solidFill>
                  <a:schemeClr val="accent1"/>
                </a:solidFill>
                <a:latin typeface="Arial Narrow"/>
                <a:cs typeface="Arial Narrow"/>
              </a:rPr>
              <a:t>1 </a:t>
            </a:r>
            <a:r>
              <a:rPr lang="en-ZA" sz="2200" b="1" dirty="0">
                <a:solidFill>
                  <a:schemeClr val="accent1"/>
                </a:solidFill>
                <a:latin typeface="Arial Narrow"/>
                <a:cs typeface="Arial Narrow"/>
              </a:rPr>
              <a:t>PERFORMANCE</a:t>
            </a:r>
            <a:r>
              <a:rPr lang="en-ZA" sz="2200" b="1" dirty="0">
                <a:solidFill>
                  <a:prstClr val="black"/>
                </a:solidFill>
                <a:latin typeface="Arial Narrow"/>
                <a:cs typeface="Arial Narrow"/>
              </a:rPr>
              <a:t/>
            </a:r>
            <a:br>
              <a:rPr lang="en-ZA" sz="2200" b="1" dirty="0">
                <a:solidFill>
                  <a:prstClr val="black"/>
                </a:solidFill>
                <a:latin typeface="Arial Narrow"/>
                <a:cs typeface="Arial Narrow"/>
              </a:rPr>
            </a:br>
            <a:endParaRPr lang="en-ZA" sz="2200" dirty="0" smtClean="0">
              <a:latin typeface="Arial Narrow"/>
              <a:cs typeface="Arial Narrow"/>
            </a:endParaRPr>
          </a:p>
        </p:txBody>
      </p:sp>
      <p:sp>
        <p:nvSpPr>
          <p:cNvPr id="16" name="Rectangle 15"/>
          <p:cNvSpPr/>
          <p:nvPr/>
        </p:nvSpPr>
        <p:spPr>
          <a:xfrm>
            <a:off x="5385048" y="1377969"/>
            <a:ext cx="3960440" cy="4766690"/>
          </a:xfrm>
          <a:prstGeom prst="rect">
            <a:avLst/>
          </a:prstGeom>
          <a:solidFill>
            <a:schemeClr val="bg1"/>
          </a:solidFill>
        </p:spPr>
        <p:txBody>
          <a:bodyPr wrap="square">
            <a:spAutoFit/>
          </a:bodyPr>
          <a:lstStyle/>
          <a:p>
            <a:pPr algn="just">
              <a:lnSpc>
                <a:spcPct val="150000"/>
              </a:lnSpc>
            </a:pPr>
            <a:r>
              <a:rPr lang="en-US" sz="1600" b="1" dirty="0" smtClean="0">
                <a:latin typeface="Arial Narrow" panose="020B0606020202030204" pitchFamily="34" charset="0"/>
              </a:rPr>
              <a:t>The Graph shows </a:t>
            </a:r>
            <a:r>
              <a:rPr lang="en-US" sz="1600" b="1" dirty="0">
                <a:latin typeface="Arial Narrow" panose="020B0606020202030204" pitchFamily="34" charset="0"/>
              </a:rPr>
              <a:t>that Programme 1 recorded a performance score of 67% at the end of the quarter under review. The level of performance increased significantly compared with the 40% performance score achieved in the same quarter of the previous financial year. The level of performance has increased by 27%.</a:t>
            </a:r>
            <a:endParaRPr lang="en-ZA" sz="1600" b="1" dirty="0">
              <a:latin typeface="Arial Narrow" panose="020B0606020202030204" pitchFamily="34" charset="0"/>
            </a:endParaRPr>
          </a:p>
          <a:p>
            <a:pPr algn="just">
              <a:lnSpc>
                <a:spcPct val="150000"/>
              </a:lnSpc>
            </a:pPr>
            <a:endParaRPr lang="en-US" sz="1050" b="1" dirty="0" smtClean="0">
              <a:latin typeface="Arial Narrow" panose="020B0606020202030204" pitchFamily="34" charset="0"/>
            </a:endParaRPr>
          </a:p>
          <a:p>
            <a:pPr algn="just">
              <a:lnSpc>
                <a:spcPct val="150000"/>
              </a:lnSpc>
            </a:pPr>
            <a:r>
              <a:rPr lang="en-US" sz="1600" b="1" dirty="0" smtClean="0">
                <a:latin typeface="Arial Narrow" panose="020B0606020202030204" pitchFamily="34" charset="0"/>
              </a:rPr>
              <a:t>The </a:t>
            </a:r>
            <a:r>
              <a:rPr lang="en-US" sz="1600" b="1" dirty="0">
                <a:latin typeface="Arial Narrow" panose="020B0606020202030204" pitchFamily="34" charset="0"/>
              </a:rPr>
              <a:t>main reason for the non-achievement of some targets is due to vacant funded posts which have not yet been filled and low spending on the Department’s usual cost-drivers due to the nation-wide lockdown.</a:t>
            </a:r>
            <a:endParaRPr lang="en-ZA" sz="1600" b="1" dirty="0">
              <a:latin typeface="Arial Narrow" panose="020B0606020202030204" pitchFamily="34" charset="0"/>
            </a:endParaRPr>
          </a:p>
        </p:txBody>
      </p:sp>
      <p:sp>
        <p:nvSpPr>
          <p:cNvPr id="9" name="Rectangle 8"/>
          <p:cNvSpPr/>
          <p:nvPr/>
        </p:nvSpPr>
        <p:spPr>
          <a:xfrm>
            <a:off x="71045" y="5176315"/>
            <a:ext cx="9705529" cy="382092"/>
          </a:xfrm>
          <a:prstGeom prst="rect">
            <a:avLst/>
          </a:prstGeom>
        </p:spPr>
        <p:txBody>
          <a:bodyPr wrap="square">
            <a:spAutoFit/>
          </a:bodyPr>
          <a:lstStyle/>
          <a:p>
            <a:pPr marL="90170" marR="0" algn="just">
              <a:lnSpc>
                <a:spcPct val="150000"/>
              </a:lnSpc>
              <a:spcBef>
                <a:spcPts val="0"/>
              </a:spcBef>
              <a:spcAft>
                <a:spcPts val="10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p:cNvGraphicFramePr/>
          <p:nvPr>
            <p:extLst/>
          </p:nvPr>
        </p:nvGraphicFramePr>
        <p:xfrm>
          <a:off x="71045" y="1556793"/>
          <a:ext cx="517398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4062" y="980728"/>
            <a:ext cx="9891937" cy="39724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629427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756"/>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27434" y="1217327"/>
            <a:ext cx="9577064" cy="5646750"/>
          </a:xfrm>
        </p:spPr>
        <p:txBody>
          <a:bodyPr>
            <a:normAutofit/>
          </a:bodyPr>
          <a:lstStyle/>
          <a:p>
            <a:pPr marL="0" indent="0" algn="just">
              <a:lnSpc>
                <a:spcPct val="150000"/>
              </a:lnSpc>
              <a:spcBef>
                <a:spcPts val="0"/>
              </a:spcBef>
              <a:buNone/>
            </a:pP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Programme </a:t>
            </a:r>
            <a:r>
              <a:rPr lang="en-US"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2:  Inter-Sectoral Coordination and Strategic Partnerships</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a:t>
            </a:r>
            <a:r>
              <a:rPr lang="en-US"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2.1</a:t>
            </a:r>
            <a:r>
              <a:rPr lang="en-US"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Intergovernmental, Civil Society and Public-Private Partnerships</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nSpc>
                <a:spcPct val="150000"/>
              </a:lnSpc>
              <a:spcBef>
                <a:spcPts val="0"/>
              </a:spcBef>
              <a:buNone/>
            </a:pPr>
            <a:endParaRPr lang="en-ZA" sz="800" b="1" i="1" dirty="0" smtClean="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ZA" sz="1200" b="1" i="1" dirty="0" smtClean="0">
                <a:latin typeface="Arial Narrow" panose="020B0606020202030204" pitchFamily="34" charset="0"/>
                <a:ea typeface="Calibri" panose="020F0502020204030204" pitchFamily="34" charset="0"/>
                <a:cs typeface="Times New Roman" panose="02020603050405020304" pitchFamily="18" charset="0"/>
              </a:rPr>
              <a:t>Output </a:t>
            </a:r>
            <a:r>
              <a:rPr lang="en-ZA" sz="1200" b="1" i="1" dirty="0">
                <a:latin typeface="Arial Narrow" panose="020B0606020202030204" pitchFamily="34" charset="0"/>
                <a:ea typeface="Calibri" panose="020F0502020204030204" pitchFamily="34" charset="0"/>
                <a:cs typeface="Times New Roman" panose="02020603050405020304" pitchFamily="18" charset="0"/>
              </a:rPr>
              <a:t>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2400" dirty="0"/>
          </a:p>
          <a:p>
            <a:pPr marL="0" lvl="8" indent="0" algn="just">
              <a:lnSpc>
                <a:spcPct val="150000"/>
              </a:lnSpc>
              <a:buNone/>
            </a:pPr>
            <a:endParaRPr lang="en-US" sz="5900" dirty="0">
              <a:latin typeface="Arial Narrow" panose="020B0606020202030204" pitchFamily="34" charset="0"/>
            </a:endParaRPr>
          </a:p>
          <a:p>
            <a:pPr marL="3657600" lvl="8" indent="0" algn="just">
              <a:lnSpc>
                <a:spcPct val="150000"/>
              </a:lnSpc>
              <a:spcBef>
                <a:spcPts val="0"/>
              </a:spcBef>
              <a:buNone/>
            </a:pPr>
            <a:endParaRPr lang="en-US" sz="2600" dirty="0">
              <a:latin typeface="Arial Narrow" panose="020B0606020202030204" pitchFamily="34" charset="0"/>
              <a:cs typeface="Arial"/>
            </a:endParaRPr>
          </a:p>
          <a:p>
            <a:pPr marL="0" indent="0">
              <a:buNone/>
            </a:pPr>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11</a:t>
            </a:fld>
            <a:endParaRPr lang="en-ZA" sz="1200" b="1" dirty="0">
              <a:solidFill>
                <a:schemeClr val="tx1"/>
              </a:solidFill>
              <a:latin typeface="Arial Narrow" panose="020B0606020202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450996495"/>
              </p:ext>
            </p:extLst>
          </p:nvPr>
        </p:nvGraphicFramePr>
        <p:xfrm>
          <a:off x="110371" y="2428001"/>
          <a:ext cx="9411190" cy="4080510"/>
        </p:xfrm>
        <a:graphic>
          <a:graphicData uri="http://schemas.openxmlformats.org/drawingml/2006/table">
            <a:tbl>
              <a:tblPr firstRow="1" firstCol="1" bandRow="1"/>
              <a:tblGrid>
                <a:gridCol w="432267"/>
                <a:gridCol w="1671020"/>
                <a:gridCol w="622497"/>
                <a:gridCol w="637198"/>
                <a:gridCol w="728151"/>
                <a:gridCol w="682675"/>
                <a:gridCol w="1365350"/>
                <a:gridCol w="1586355"/>
                <a:gridCol w="1685677"/>
              </a:tblGrid>
              <a:tr h="194283">
                <a:tc gridSpan="2">
                  <a:txBody>
                    <a:bodyPr/>
                    <a:lstStyle/>
                    <a:p>
                      <a:pPr marL="0" marR="0" algn="just">
                        <a:lnSpc>
                          <a:spcPct val="150000"/>
                        </a:lnSpc>
                        <a:spcBef>
                          <a:spcPts val="0"/>
                        </a:spcBef>
                        <a:spcAft>
                          <a:spcPts val="0"/>
                        </a:spcAft>
                      </a:pPr>
                      <a:r>
                        <a:rPr lang="en-US" sz="105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05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388566">
                <a:tc>
                  <a:txBody>
                    <a:bodyPr/>
                    <a:lstStyle/>
                    <a:p>
                      <a:pPr marL="0" marR="0" algn="just">
                        <a:lnSpc>
                          <a:spcPct val="150000"/>
                        </a:lnSpc>
                        <a:spcBef>
                          <a:spcPts val="0"/>
                        </a:spcBef>
                        <a:spcAft>
                          <a:spcPts val="0"/>
                        </a:spcAft>
                      </a:pPr>
                      <a:r>
                        <a:rPr lang="en-ZA" sz="1050" b="1">
                          <a:effectLst/>
                          <a:latin typeface="Arial Narrow" panose="020B0606020202030204" pitchFamily="34" charset="0"/>
                          <a:ea typeface="Calibri" panose="020F0502020204030204" pitchFamily="34" charset="0"/>
                          <a:cs typeface="Arial" panose="020B0604020202020204" pitchFamily="34" charset="0"/>
                        </a:rPr>
                        <a:t>2.1.1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Number of Memorandum of Understanding (MoU) signed with stakeholders per year to build safer communities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gn="just">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1647182">
                <a:tc>
                  <a:txBody>
                    <a:bodyPr/>
                    <a:lstStyle/>
                    <a:p>
                      <a:pPr marL="0" marR="0" algn="just">
                        <a:lnSpc>
                          <a:spcPct val="150000"/>
                        </a:lnSpc>
                        <a:spcBef>
                          <a:spcPts val="0"/>
                        </a:spcBef>
                        <a:spcAft>
                          <a:spcPts val="0"/>
                        </a:spcAft>
                      </a:pPr>
                      <a:r>
                        <a:rPr lang="en-ZA" sz="1050" b="1" dirty="0">
                          <a:effectLst/>
                          <a:latin typeface="Arial Narrow" panose="020B0606020202030204" pitchFamily="34" charset="0"/>
                          <a:ea typeface="Calibri" panose="020F0502020204030204" pitchFamily="34" charset="0"/>
                          <a:cs typeface="Arial" panose="020B0604020202020204" pitchFamily="34" charset="0"/>
                        </a:rPr>
                        <a:t>2.1.2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Number of workshops facilitated with provincial secretariats and municipalities on the establishment of Community Safety Forums (CSFs) per year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E5B8B7"/>
                    </a:solidFill>
                  </a:tcPr>
                </a:tc>
                <a:tc>
                  <a:txBody>
                    <a:bodyPr/>
                    <a:lstStyle/>
                    <a:p>
                      <a:pPr marL="0" marR="0" algn="just">
                        <a:lnSpc>
                          <a:spcPct val="150000"/>
                        </a:lnSpc>
                        <a:spcBef>
                          <a:spcPts val="0"/>
                        </a:spcBef>
                        <a:spcAft>
                          <a:spcPts val="0"/>
                        </a:spcAft>
                      </a:pPr>
                      <a:r>
                        <a:rPr lang="en-US" sz="1050">
                          <a:effectLst/>
                          <a:latin typeface="Arial Narrow" panose="020B0606020202030204" pitchFamily="34" charset="0"/>
                          <a:ea typeface="Times New Roman" panose="02020603050405020304" pitchFamily="18" charset="0"/>
                          <a:cs typeface="Arial" panose="020B0604020202020204" pitchFamily="34" charset="0"/>
                        </a:rPr>
                        <a:t>The Sub-Programme arranged three workshops during the quarter under review. However, there was an unusually low attendance due to connectivity failure as the workshops were conducted through </a:t>
                      </a:r>
                      <a:r>
                        <a:rPr lang="en-US" sz="1050">
                          <a:effectLst/>
                          <a:latin typeface="Arial Narrow" panose="020B0606020202030204" pitchFamily="34" charset="0"/>
                          <a:ea typeface="Times New Roman" panose="02020603050405020304" pitchFamily="18" charset="0"/>
                          <a:cs typeface="Times New Roman" panose="02020603050405020304" pitchFamily="18" charset="0"/>
                        </a:rPr>
                        <a:t>virtual beaming to curtail the spread of Covid-19.</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The Sub-Programme will engage the ICT unit on time to assist with any potential network connectivity issues. In addition, the Sub-Programme will arrange face-to-face workshops of not more than 50 people per session to ensure compliance with the Covid-19 Regulations.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The Sub-Programme to consider possible options such as Zoom and Google to hold workshops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98622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7737"/>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272480" y="1340768"/>
            <a:ext cx="9433048" cy="5112568"/>
          </a:xfrm>
        </p:spPr>
        <p:txBody>
          <a:bodyPr>
            <a:normAutofit/>
          </a:bodyPr>
          <a:lstStyle/>
          <a:p>
            <a:pPr marL="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a:t>
            </a:r>
            <a:r>
              <a:rPr lang="en-US"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2.1</a:t>
            </a:r>
            <a:r>
              <a:rPr lang="en-US"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Intergovernmental, Civil Society and Public-Private Partnerships</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endParaRPr lang="en-US" sz="1200" dirty="0" smtClean="0">
              <a:latin typeface="Arial Narrow" panose="020B0606020202030204" pitchFamily="34" charset="0"/>
            </a:endParaRPr>
          </a:p>
          <a:p>
            <a:pPr marL="0" indent="0">
              <a:lnSpc>
                <a:spcPct val="115000"/>
              </a:lnSpc>
              <a:spcBef>
                <a:spcPts val="0"/>
              </a:spcBef>
              <a:buNone/>
            </a:pPr>
            <a:r>
              <a:rPr lang="en-ZA" sz="1200" b="1" i="1" dirty="0">
                <a:latin typeface="Arial Narrow" panose="020B0606020202030204" pitchFamily="34" charset="0"/>
                <a:ea typeface="Calibri" panose="020F0502020204030204" pitchFamily="34" charset="0"/>
                <a:cs typeface="Times New Roman" panose="02020603050405020304" pitchFamily="18" charset="0"/>
              </a:rPr>
              <a:t>Output 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2400" dirty="0"/>
          </a:p>
          <a:p>
            <a:pPr marL="0" lvl="8" indent="0" algn="just">
              <a:lnSpc>
                <a:spcPct val="150000"/>
              </a:lnSpc>
              <a:buNone/>
            </a:pPr>
            <a:endParaRPr lang="en-US" sz="5900" dirty="0">
              <a:latin typeface="Arial Narrow" panose="020B0606020202030204" pitchFamily="34" charset="0"/>
            </a:endParaRPr>
          </a:p>
          <a:p>
            <a:pPr marL="3657600" lvl="8" indent="0" algn="just">
              <a:lnSpc>
                <a:spcPct val="150000"/>
              </a:lnSpc>
              <a:spcBef>
                <a:spcPts val="0"/>
              </a:spcBef>
              <a:buNone/>
            </a:pPr>
            <a:endParaRPr lang="en-US" sz="2600" dirty="0">
              <a:latin typeface="Arial Narrow" panose="020B0606020202030204" pitchFamily="34" charset="0"/>
              <a:cs typeface="Arial"/>
            </a:endParaRPr>
          </a:p>
          <a:p>
            <a:pPr marL="0" indent="0">
              <a:buNone/>
            </a:pPr>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12</a:t>
            </a:fld>
            <a:endParaRPr lang="en-ZA" sz="1200" b="1" dirty="0">
              <a:solidFill>
                <a:schemeClr val="tx1"/>
              </a:solidFill>
              <a:latin typeface="Arial Narrow" panose="020B0606020202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778341199"/>
              </p:ext>
            </p:extLst>
          </p:nvPr>
        </p:nvGraphicFramePr>
        <p:xfrm>
          <a:off x="324297" y="2276872"/>
          <a:ext cx="9426313" cy="4176464"/>
        </p:xfrm>
        <a:graphic>
          <a:graphicData uri="http://schemas.openxmlformats.org/drawingml/2006/table">
            <a:tbl>
              <a:tblPr firstRow="1" firstCol="1" bandRow="1"/>
              <a:tblGrid>
                <a:gridCol w="432962"/>
                <a:gridCol w="1673706"/>
                <a:gridCol w="623496"/>
                <a:gridCol w="638222"/>
                <a:gridCol w="729322"/>
                <a:gridCol w="683772"/>
                <a:gridCol w="1367545"/>
                <a:gridCol w="1588903"/>
                <a:gridCol w="1688385"/>
              </a:tblGrid>
              <a:tr h="491349">
                <a:tc gridSpan="2">
                  <a:txBody>
                    <a:bodyPr/>
                    <a:lstStyle/>
                    <a:p>
                      <a:pPr marL="0" marR="0" algn="just">
                        <a:lnSpc>
                          <a:spcPct val="150000"/>
                        </a:lnSpc>
                        <a:spcBef>
                          <a:spcPts val="0"/>
                        </a:spcBef>
                        <a:spcAft>
                          <a:spcPts val="0"/>
                        </a:spcAft>
                      </a:pPr>
                      <a:r>
                        <a:rPr lang="en-US" sz="105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1719720">
                <a:tc>
                  <a:txBody>
                    <a:bodyPr/>
                    <a:lstStyle/>
                    <a:p>
                      <a:pPr marL="0" marR="0" algn="just">
                        <a:lnSpc>
                          <a:spcPct val="150000"/>
                        </a:lnSpc>
                        <a:spcBef>
                          <a:spcPts val="0"/>
                        </a:spcBef>
                        <a:spcAft>
                          <a:spcPts val="0"/>
                        </a:spcAft>
                      </a:pPr>
                      <a:r>
                        <a:rPr lang="en-ZA" sz="1050" b="1" dirty="0">
                          <a:effectLst/>
                          <a:latin typeface="Arial Narrow" panose="020B0606020202030204" pitchFamily="34" charset="0"/>
                          <a:ea typeface="Calibri" panose="020F0502020204030204" pitchFamily="34" charset="0"/>
                          <a:cs typeface="Arial" panose="020B0604020202020204" pitchFamily="34" charset="0"/>
                        </a:rPr>
                        <a:t>2.1.3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Number of provincial capacity-building workshops held on crime prevention policies per year</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E5B8B7"/>
                    </a:solidFill>
                  </a:tcPr>
                </a:tc>
                <a:tc>
                  <a:txBody>
                    <a:bodyPr/>
                    <a:lstStyle/>
                    <a:p>
                      <a:pPr marL="0" marR="0" algn="just">
                        <a:lnSpc>
                          <a:spcPct val="150000"/>
                        </a:lnSpc>
                        <a:spcBef>
                          <a:spcPts val="0"/>
                        </a:spcBef>
                        <a:spcAft>
                          <a:spcPts val="0"/>
                        </a:spcAft>
                      </a:pPr>
                      <a:r>
                        <a:rPr lang="en-ZA" sz="105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The second planned workshop could not take place due to a connectivity failure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05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Going forward, contingency measures will be put in place in order to mitigate against connectivity failures, including the use of another web-enabled application such as Zoom, Google Meeting, etc.</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05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The Sub-Programme to consider possible options such as Zoom and Google to hold workshops.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r>
              <a:tr h="491349">
                <a:tc>
                  <a:txBody>
                    <a:bodyPr/>
                    <a:lstStyle/>
                    <a:p>
                      <a:pPr marL="0" marR="0" algn="just">
                        <a:lnSpc>
                          <a:spcPct val="150000"/>
                        </a:lnSpc>
                        <a:spcBef>
                          <a:spcPts val="0"/>
                        </a:spcBef>
                        <a:spcAft>
                          <a:spcPts val="0"/>
                        </a:spcAft>
                      </a:pPr>
                      <a:r>
                        <a:rPr lang="en-ZA" sz="1050" b="1">
                          <a:effectLst/>
                          <a:latin typeface="Arial Narrow" panose="020B0606020202030204" pitchFamily="34" charset="0"/>
                          <a:ea typeface="Calibri" panose="020F0502020204030204" pitchFamily="34" charset="0"/>
                          <a:cs typeface="Arial" panose="020B0604020202020204" pitchFamily="34" charset="0"/>
                        </a:rPr>
                        <a:t>2.1.4</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Number of Anti-Crime Campaigns conducted per year</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1474046">
                <a:tc>
                  <a:txBody>
                    <a:bodyPr/>
                    <a:lstStyle/>
                    <a:p>
                      <a:pPr marL="0" marR="0" algn="just">
                        <a:lnSpc>
                          <a:spcPct val="150000"/>
                        </a:lnSpc>
                        <a:spcBef>
                          <a:spcPts val="0"/>
                        </a:spcBef>
                        <a:spcAft>
                          <a:spcPts val="0"/>
                        </a:spcAft>
                      </a:pPr>
                      <a:r>
                        <a:rPr lang="en-ZA" sz="1050" b="1">
                          <a:effectLst/>
                          <a:latin typeface="Arial Narrow" panose="020B0606020202030204" pitchFamily="34" charset="0"/>
                          <a:ea typeface="Calibri" panose="020F0502020204030204" pitchFamily="34" charset="0"/>
                          <a:cs typeface="Arial" panose="020B0604020202020204" pitchFamily="34" charset="0"/>
                        </a:rPr>
                        <a:t>2.1.5</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Number of monitoring reports on implementing Community Policing Forum (CPF) regulations/ standards approved by the Secretary for Police per year</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N/A</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012" marR="38012"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696230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114"/>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344488" y="1340768"/>
            <a:ext cx="9361040" cy="5112568"/>
          </a:xfrm>
        </p:spPr>
        <p:txBody>
          <a:bodyPr>
            <a:normAutofit/>
          </a:bodyPr>
          <a:lstStyle/>
          <a:p>
            <a:pPr marL="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2.2</a:t>
            </a: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Community Outreach</a:t>
            </a:r>
          </a:p>
          <a:p>
            <a:pPr marL="0" indent="0" algn="just">
              <a:lnSpc>
                <a:spcPct val="150000"/>
              </a:lnSpc>
              <a:spcBef>
                <a:spcPts val="0"/>
              </a:spcBef>
              <a:buNone/>
            </a:pPr>
            <a:endParaRPr lang="en-US" sz="1200" dirty="0" smtClean="0">
              <a:latin typeface="Arial Narrow" panose="020B0606020202030204" pitchFamily="34" charset="0"/>
            </a:endParaRPr>
          </a:p>
          <a:p>
            <a:pPr marL="0" indent="0">
              <a:lnSpc>
                <a:spcPct val="150000"/>
              </a:lnSpc>
              <a:spcBef>
                <a:spcPts val="0"/>
              </a:spcBef>
              <a:buNone/>
            </a:pPr>
            <a:r>
              <a:rPr lang="en-ZA" sz="1200" b="1" i="1" dirty="0">
                <a:latin typeface="Arial Narrow" panose="020B0606020202030204" pitchFamily="34" charset="0"/>
                <a:ea typeface="Calibri" panose="020F0502020204030204" pitchFamily="34" charset="0"/>
                <a:cs typeface="Times New Roman" panose="02020603050405020304" pitchFamily="18" charset="0"/>
              </a:rPr>
              <a:t>Output 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2400" dirty="0"/>
          </a:p>
          <a:p>
            <a:pPr marL="0" lvl="8" indent="0" algn="just">
              <a:lnSpc>
                <a:spcPct val="150000"/>
              </a:lnSpc>
              <a:buNone/>
            </a:pPr>
            <a:endParaRPr lang="en-US" sz="5900" dirty="0">
              <a:latin typeface="Arial Narrow" panose="020B0606020202030204" pitchFamily="34" charset="0"/>
            </a:endParaRPr>
          </a:p>
          <a:p>
            <a:pPr marL="3657600" lvl="8" indent="0" algn="just">
              <a:lnSpc>
                <a:spcPct val="150000"/>
              </a:lnSpc>
              <a:spcBef>
                <a:spcPts val="0"/>
              </a:spcBef>
              <a:buNone/>
            </a:pPr>
            <a:endParaRPr lang="en-US" sz="2600" dirty="0">
              <a:latin typeface="Arial Narrow" panose="020B0606020202030204" pitchFamily="34" charset="0"/>
              <a:cs typeface="Arial"/>
            </a:endParaRPr>
          </a:p>
          <a:p>
            <a:pPr marL="0" indent="0">
              <a:buNone/>
            </a:pPr>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13</a:t>
            </a:fld>
            <a:endParaRPr lang="en-ZA" sz="1200" b="1" dirty="0">
              <a:solidFill>
                <a:schemeClr val="tx1"/>
              </a:solidFill>
              <a:latin typeface="Arial Narrow" panose="020B0606020202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398609413"/>
              </p:ext>
            </p:extLst>
          </p:nvPr>
        </p:nvGraphicFramePr>
        <p:xfrm>
          <a:off x="344488" y="2424868"/>
          <a:ext cx="9509760" cy="3017520"/>
        </p:xfrm>
        <a:graphic>
          <a:graphicData uri="http://schemas.openxmlformats.org/drawingml/2006/table">
            <a:tbl>
              <a:tblPr firstRow="1" firstCol="1" bandRow="1"/>
              <a:tblGrid>
                <a:gridCol w="432327"/>
                <a:gridCol w="1671156"/>
                <a:gridCol w="622220"/>
                <a:gridCol w="636915"/>
                <a:gridCol w="728011"/>
                <a:gridCol w="682463"/>
                <a:gridCol w="1364945"/>
                <a:gridCol w="1586362"/>
                <a:gridCol w="1785361"/>
              </a:tblGrid>
              <a:tr h="244093">
                <a:tc gridSpan="2">
                  <a:txBody>
                    <a:bodyPr/>
                    <a:lstStyle/>
                    <a:p>
                      <a:pPr marL="0" marR="0" algn="just">
                        <a:lnSpc>
                          <a:spcPct val="150000"/>
                        </a:lnSpc>
                        <a:spcBef>
                          <a:spcPts val="0"/>
                        </a:spcBef>
                        <a:spcAft>
                          <a:spcPts val="0"/>
                        </a:spcAft>
                      </a:pPr>
                      <a:r>
                        <a:rPr lang="en-US" sz="11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1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7757" marR="47757"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 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1220464">
                <a:tc>
                  <a:txBody>
                    <a:bodyPr/>
                    <a:lstStyle/>
                    <a:p>
                      <a:pPr marL="0" marR="0" algn="just">
                        <a:lnSpc>
                          <a:spcPct val="150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2.2.1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Izimbizo/ public participation programs held with communities to promote community safety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8</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E5B8B7"/>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Mass gatherings were prohibited during the quarter under review due to the nation-wide lockdown aimed at containing COVID-19, and as such, the two public participation programs could not take place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To reduce the number of planned targets to four per annum, as per the guidelines from DPME on the revision and re-tabling of Strategic and Annual Performance plans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The process of compiling an addendum to the Annual Performance Plan has been completed and the annual targets have been reviewed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757" marR="4775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
        <p:nvSpPr>
          <p:cNvPr id="6" name="Rectangle 5"/>
          <p:cNvSpPr/>
          <p:nvPr/>
        </p:nvSpPr>
        <p:spPr>
          <a:xfrm>
            <a:off x="348680" y="5573529"/>
            <a:ext cx="6332512" cy="877163"/>
          </a:xfrm>
          <a:prstGeom prst="rect">
            <a:avLst/>
          </a:prstGeom>
        </p:spPr>
        <p:txBody>
          <a:bodyPr wrap="square">
            <a:spAutoFit/>
          </a:bodyPr>
          <a:lstStyle/>
          <a:p>
            <a:pPr algn="just">
              <a:lnSpc>
                <a:spcPct val="150000"/>
              </a:lnSpc>
            </a:pPr>
            <a:r>
              <a:rPr lang="en-ZA" sz="1400" b="1" dirty="0" smtClean="0">
                <a:latin typeface="Arial Narrow" panose="020B0606020202030204" pitchFamily="34" charset="0"/>
                <a:ea typeface="Calibri" panose="020F0502020204030204" pitchFamily="34" charset="0"/>
                <a:cs typeface="Times New Roman" panose="02020603050405020304" pitchFamily="18" charset="0"/>
              </a:rPr>
              <a:t>The table </a:t>
            </a:r>
            <a:r>
              <a:rPr lang="en-ZA" sz="1400" b="1" dirty="0">
                <a:latin typeface="Arial Narrow" panose="020B0606020202030204" pitchFamily="34" charset="0"/>
                <a:ea typeface="Calibri" panose="020F0502020204030204" pitchFamily="34" charset="0"/>
                <a:cs typeface="Times New Roman" panose="02020603050405020304" pitchFamily="18" charset="0"/>
              </a:rPr>
              <a:t>shows that the Sub-Programme did not achieve its planned target for </a:t>
            </a:r>
            <a:r>
              <a:rPr lang="en-ZA" sz="1400" b="1" dirty="0" smtClean="0">
                <a:latin typeface="Arial Narrow" panose="020B0606020202030204" pitchFamily="34" charset="0"/>
                <a:ea typeface="Calibri" panose="020F0502020204030204" pitchFamily="34" charset="0"/>
                <a:cs typeface="Times New Roman" panose="02020603050405020304" pitchFamily="18" charset="0"/>
              </a:rPr>
              <a:t>Q1</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r>
              <a:rPr lang="en-ZA" sz="1200" b="1" dirty="0">
                <a:solidFill>
                  <a:srgbClr val="215868"/>
                </a:solidFill>
                <a:latin typeface="Arial Narrow" panose="020B0606020202030204" pitchFamily="34" charset="0"/>
                <a:ea typeface="Calibri" panose="020F0502020204030204" pitchFamily="34" charset="0"/>
                <a:cs typeface="Arial" panose="020B0604020202020204" pitchFamily="34" charset="0"/>
              </a:rPr>
              <a:t/>
            </a:r>
            <a:br>
              <a:rPr lang="en-ZA" sz="1200" b="1" dirty="0">
                <a:solidFill>
                  <a:srgbClr val="215868"/>
                </a:solidFill>
                <a:latin typeface="Arial Narrow" panose="020B0606020202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xmlns="" val="2984612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6496" y="1352350"/>
            <a:ext cx="3528392" cy="5128444"/>
          </a:xfrm>
        </p:spPr>
        <p:txBody>
          <a:bodyPr>
            <a:noAutofit/>
          </a:bodyPr>
          <a:lstStyle/>
          <a:p>
            <a:pPr marL="0" indent="0" algn="just">
              <a:lnSpc>
                <a:spcPct val="150000"/>
              </a:lnSpc>
              <a:spcBef>
                <a:spcPts val="0"/>
              </a:spcBef>
              <a:buNone/>
            </a:pPr>
            <a:r>
              <a:rPr lang="en-ZA" sz="1400" b="1" dirty="0" smtClean="0">
                <a:solidFill>
                  <a:srgbClr val="006666"/>
                </a:solidFill>
                <a:latin typeface="Arial Narrow" panose="020B0606020202030204" pitchFamily="34" charset="0"/>
              </a:rPr>
              <a:t>Activities undertaken during the quarter under review:</a:t>
            </a:r>
          </a:p>
          <a:p>
            <a:pPr marL="0" indent="0" algn="just">
              <a:lnSpc>
                <a:spcPct val="150000"/>
              </a:lnSpc>
              <a:spcBef>
                <a:spcPts val="0"/>
              </a:spcBef>
              <a:buNone/>
            </a:pPr>
            <a:endParaRPr lang="en-ZA" sz="1400" b="1" dirty="0" smtClean="0">
              <a:solidFill>
                <a:srgbClr val="006666"/>
              </a:solidFill>
              <a:latin typeface="Arial Narrow" panose="020B0606020202030204" pitchFamily="34" charset="0"/>
            </a:endParaRPr>
          </a:p>
          <a:p>
            <a:pPr marL="0" algn="just">
              <a:lnSpc>
                <a:spcPct val="150000"/>
              </a:lnSpc>
              <a:spcBef>
                <a:spcPts val="0"/>
              </a:spcBef>
            </a:pPr>
            <a:r>
              <a:rPr lang="en-ZA" sz="1400" b="1" dirty="0">
                <a:solidFill>
                  <a:srgbClr val="006666"/>
                </a:solidFill>
                <a:latin typeface="Arial Narrow" panose="020B0606020202030204" pitchFamily="34" charset="0"/>
                <a:ea typeface="Calibri" panose="020F0502020204030204" pitchFamily="34" charset="0"/>
                <a:cs typeface="Arial" panose="020B0604020202020204" pitchFamily="34" charset="0"/>
              </a:rPr>
              <a:t>Capacity-Building</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buNone/>
              <a:tabLst>
                <a:tab pos="270510" algn="l"/>
              </a:tabLst>
            </a:pPr>
            <a:r>
              <a:rPr lang="en-ZA" sz="1400" dirty="0" smtClean="0">
                <a:latin typeface="Arial Narrow" panose="020B0606020202030204" pitchFamily="34" charset="0"/>
                <a:ea typeface="Calibri" panose="020F0502020204030204" pitchFamily="34" charset="0"/>
                <a:cs typeface="Arial" panose="020B0604020202020204" pitchFamily="34" charset="0"/>
              </a:rPr>
              <a:t>Virtual </a:t>
            </a:r>
            <a:r>
              <a:rPr lang="en-ZA" sz="1400" dirty="0">
                <a:latin typeface="Arial Narrow" panose="020B0606020202030204" pitchFamily="34" charset="0"/>
                <a:ea typeface="Calibri" panose="020F0502020204030204" pitchFamily="34" charset="0"/>
                <a:cs typeface="Arial" panose="020B0604020202020204" pitchFamily="34" charset="0"/>
              </a:rPr>
              <a:t>workshop </a:t>
            </a:r>
            <a:r>
              <a:rPr lang="en-ZA" sz="1400" dirty="0" smtClean="0">
                <a:latin typeface="Arial Narrow" panose="020B0606020202030204" pitchFamily="34" charset="0"/>
                <a:ea typeface="Calibri" panose="020F0502020204030204" pitchFamily="34" charset="0"/>
                <a:cs typeface="Arial" panose="020B0604020202020204" pitchFamily="34" charset="0"/>
              </a:rPr>
              <a:t>conducted </a:t>
            </a:r>
            <a:r>
              <a:rPr lang="en-ZA" sz="1400" dirty="0" smtClean="0">
                <a:latin typeface="Arial Narrow" panose="020B0606020202030204" pitchFamily="34" charset="0"/>
                <a:ea typeface="Calibri" panose="020F0502020204030204" pitchFamily="34" charset="0"/>
                <a:cs typeface="Times New Roman" panose="02020603050405020304" pitchFamily="18" charset="0"/>
              </a:rPr>
              <a:t>aimed </a:t>
            </a:r>
            <a:r>
              <a:rPr lang="en-ZA" sz="1400" dirty="0">
                <a:latin typeface="Arial Narrow" panose="020B0606020202030204" pitchFamily="34" charset="0"/>
                <a:ea typeface="Calibri" panose="020F0502020204030204" pitchFamily="34" charset="0"/>
                <a:cs typeface="Times New Roman" panose="02020603050405020304" pitchFamily="18" charset="0"/>
              </a:rPr>
              <a:t>at building capacity in terms of crime prevention policies</a:t>
            </a:r>
            <a:r>
              <a:rPr lang="en-US" sz="1400" dirty="0">
                <a:latin typeface="Arial Narrow" panose="020B0606020202030204" pitchFamily="34" charset="0"/>
                <a:ea typeface="Calibri" panose="020F0502020204030204" pitchFamily="34" charset="0"/>
                <a:cs typeface="Times New Roman" panose="02020603050405020304" pitchFamily="18" charset="0"/>
              </a:rPr>
              <a:t> in Limpopo Province (Phalaborwa</a:t>
            </a:r>
            <a:r>
              <a:rPr lang="en-US" sz="1400" dirty="0" smtClean="0">
                <a:latin typeface="Arial Narrow" panose="020B0606020202030204" pitchFamily="34" charset="0"/>
                <a:ea typeface="Calibri" panose="020F0502020204030204" pitchFamily="34" charset="0"/>
                <a:cs typeface="Times New Roman" panose="02020603050405020304" pitchFamily="18" charset="0"/>
              </a:rPr>
              <a:t>).</a:t>
            </a:r>
          </a:p>
          <a:p>
            <a:pPr marL="0" marR="0" indent="0" algn="just">
              <a:lnSpc>
                <a:spcPct val="150000"/>
              </a:lnSpc>
              <a:spcBef>
                <a:spcPts val="0"/>
              </a:spcBef>
              <a:buNone/>
              <a:tabLst>
                <a:tab pos="270510" algn="l"/>
              </a:tabLst>
            </a:pP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0" algn="just">
              <a:lnSpc>
                <a:spcPct val="150000"/>
              </a:lnSpc>
              <a:spcBef>
                <a:spcPts val="0"/>
              </a:spcBef>
            </a:pPr>
            <a:r>
              <a:rPr lang="en-ZA" sz="1400" b="1" dirty="0">
                <a:solidFill>
                  <a:srgbClr val="006666"/>
                </a:solidFill>
                <a:latin typeface="Arial Narrow" panose="020B0606020202030204" pitchFamily="34" charset="0"/>
                <a:ea typeface="Calibri" panose="020F0502020204030204" pitchFamily="34" charset="0"/>
                <a:cs typeface="Arial" panose="020B0604020202020204" pitchFamily="34" charset="0"/>
              </a:rPr>
              <a:t>CSF Facilitation Workshops</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buNone/>
            </a:pPr>
            <a:r>
              <a:rPr lang="en-US" sz="1400" dirty="0" smtClean="0">
                <a:latin typeface="Arial Narrow" panose="020B0606020202030204" pitchFamily="34" charset="0"/>
                <a:ea typeface="Calibri" panose="020F0502020204030204" pitchFamily="34" charset="0"/>
                <a:cs typeface="Times New Roman" panose="02020603050405020304" pitchFamily="18" charset="0"/>
              </a:rPr>
              <a:t>Establishment of an </a:t>
            </a:r>
            <a:r>
              <a:rPr lang="en-US" sz="1400" dirty="0">
                <a:latin typeface="Arial Narrow" panose="020B0606020202030204" pitchFamily="34" charset="0"/>
                <a:ea typeface="Calibri" panose="020F0502020204030204" pitchFamily="34" charset="0"/>
                <a:cs typeface="Times New Roman" panose="02020603050405020304" pitchFamily="18" charset="0"/>
              </a:rPr>
              <a:t>internal task team </a:t>
            </a:r>
            <a:r>
              <a:rPr lang="en-US" sz="1400" dirty="0" smtClean="0">
                <a:latin typeface="Arial Narrow" panose="020B0606020202030204" pitchFamily="34" charset="0"/>
                <a:ea typeface="Calibri" panose="020F0502020204030204" pitchFamily="34" charset="0"/>
                <a:cs typeface="Times New Roman" panose="02020603050405020304" pitchFamily="18" charset="0"/>
              </a:rPr>
              <a:t>to </a:t>
            </a:r>
            <a:r>
              <a:rPr lang="en-US" sz="1400" dirty="0">
                <a:latin typeface="Arial Narrow" panose="020B0606020202030204" pitchFamily="34" charset="0"/>
                <a:ea typeface="Calibri" panose="020F0502020204030204" pitchFamily="34" charset="0"/>
                <a:cs typeface="Times New Roman" panose="02020603050405020304" pitchFamily="18" charset="0"/>
              </a:rPr>
              <a:t>assess, revise, and align the draft CSF indicators with the CSF Policy, Community Policing Policy, and CSF Implementation Guideline. The development of the Indicators for functional CSFs will pave the way for discussions regarding the MoU with </a:t>
            </a:r>
            <a:r>
              <a:rPr lang="en-US" sz="1400" dirty="0" err="1">
                <a:latin typeface="Arial Narrow" panose="020B0606020202030204" pitchFamily="34" charset="0"/>
                <a:ea typeface="Calibri" panose="020F0502020204030204" pitchFamily="34" charset="0"/>
                <a:cs typeface="Times New Roman" panose="02020603050405020304" pitchFamily="18" charset="0"/>
              </a:rPr>
              <a:t>CoGTA</a:t>
            </a:r>
            <a:r>
              <a:rPr lang="en-US" sz="1400" dirty="0">
                <a:latin typeface="Arial Narrow" panose="020B0606020202030204" pitchFamily="34" charset="0"/>
                <a:ea typeface="Calibri" panose="020F0502020204030204" pitchFamily="34" charset="0"/>
                <a:cs typeface="Times New Roman" panose="02020603050405020304" pitchFamily="18" charset="0"/>
              </a:rPr>
              <a:t> in Q2.</a:t>
            </a:r>
          </a:p>
          <a:p>
            <a:pPr marL="0" indent="0" algn="just">
              <a:lnSpc>
                <a:spcPct val="150000"/>
              </a:lnSpc>
              <a:spcAft>
                <a:spcPts val="1200"/>
              </a:spcAft>
              <a:buNone/>
            </a:pPr>
            <a:endParaRPr lang="en-ZA" sz="1800" dirty="0">
              <a:latin typeface="Arial Narrow" panose="020B0606020202030204" pitchFamily="34" charset="0"/>
            </a:endParaRPr>
          </a:p>
        </p:txBody>
      </p:sp>
      <p:sp>
        <p:nvSpPr>
          <p:cNvPr id="5" name="Content Placeholder 4"/>
          <p:cNvSpPr>
            <a:spLocks noGrp="1"/>
          </p:cNvSpPr>
          <p:nvPr>
            <p:ph sz="half" idx="2"/>
          </p:nvPr>
        </p:nvSpPr>
        <p:spPr>
          <a:xfrm>
            <a:off x="4088904" y="1352350"/>
            <a:ext cx="5091862" cy="5128444"/>
          </a:xfrm>
          <a:solidFill>
            <a:schemeClr val="bg1"/>
          </a:solidFill>
        </p:spPr>
        <p:txBody>
          <a:bodyPr>
            <a:normAutofit fontScale="25000" lnSpcReduction="20000"/>
          </a:bodyPr>
          <a:lstStyle/>
          <a:p>
            <a:pPr marL="0" marR="0" indent="0" algn="just">
              <a:lnSpc>
                <a:spcPct val="170000"/>
              </a:lnSpc>
              <a:spcBef>
                <a:spcPts val="0"/>
              </a:spcBef>
              <a:buNone/>
              <a:tabLst>
                <a:tab pos="270510" algn="l"/>
              </a:tabLst>
            </a:pPr>
            <a:r>
              <a:rPr lang="en-US" sz="5200" dirty="0" smtClean="0">
                <a:latin typeface="Arial Narrow" panose="020B0606020202030204" pitchFamily="34" charset="0"/>
                <a:ea typeface="Calibri" panose="020F0502020204030204" pitchFamily="34" charset="0"/>
                <a:cs typeface="Times New Roman" panose="02020603050405020304" pitchFamily="18" charset="0"/>
              </a:rPr>
              <a:t>The </a:t>
            </a:r>
            <a:r>
              <a:rPr lang="en-US" sz="5200" dirty="0">
                <a:latin typeface="Arial Narrow" panose="020B0606020202030204" pitchFamily="34" charset="0"/>
                <a:ea typeface="Calibri" panose="020F0502020204030204" pitchFamily="34" charset="0"/>
                <a:cs typeface="Times New Roman" panose="02020603050405020304" pitchFamily="18" charset="0"/>
              </a:rPr>
              <a:t>following virtual CSFs meetings were held</a:t>
            </a:r>
            <a:r>
              <a:rPr lang="en-US" sz="5200" dirty="0" smtClean="0">
                <a:latin typeface="Arial Narrow" panose="020B0606020202030204" pitchFamily="34" charset="0"/>
                <a:ea typeface="Calibri" panose="020F0502020204030204" pitchFamily="34" charset="0"/>
                <a:cs typeface="Times New Roman" panose="02020603050405020304" pitchFamily="18" charset="0"/>
              </a:rPr>
              <a:t>:</a:t>
            </a:r>
          </a:p>
          <a:p>
            <a:pPr marL="0" marR="0" indent="0" algn="just">
              <a:lnSpc>
                <a:spcPct val="170000"/>
              </a:lnSpc>
              <a:spcBef>
                <a:spcPts val="0"/>
              </a:spcBef>
              <a:buNone/>
              <a:tabLst>
                <a:tab pos="270510" algn="l"/>
              </a:tabLst>
            </a:pPr>
            <a:endParaRPr lang="en-US" sz="3300" dirty="0">
              <a:latin typeface="Arial Narrow" panose="020B0606020202030204" pitchFamily="34" charset="0"/>
              <a:ea typeface="Calibri" panose="020F0502020204030204" pitchFamily="34" charset="0"/>
              <a:cs typeface="Times New Roman" panose="02020603050405020304" pitchFamily="18" charset="0"/>
            </a:endParaRPr>
          </a:p>
          <a:p>
            <a:pPr lvl="0" algn="just">
              <a:lnSpc>
                <a:spcPct val="170000"/>
              </a:lnSpc>
              <a:spcBef>
                <a:spcPts val="0"/>
              </a:spcBef>
              <a:buClr>
                <a:srgbClr val="006666"/>
              </a:buClr>
              <a:buFont typeface="Wingdings" panose="05000000000000000000" pitchFamily="2" charset="2"/>
              <a:buChar char="Ø"/>
            </a:pPr>
            <a:r>
              <a:rPr lang="en-ZA" sz="5200" dirty="0" smtClean="0">
                <a:latin typeface="Arial Narrow" panose="020B0606020202030204" pitchFamily="34" charset="0"/>
                <a:ea typeface="Calibri" panose="020F0502020204030204" pitchFamily="34" charset="0"/>
                <a:cs typeface="Times New Roman" panose="02020603050405020304" pitchFamily="18" charset="0"/>
              </a:rPr>
              <a:t>Meeting </a:t>
            </a:r>
            <a:r>
              <a:rPr lang="en-ZA" sz="5200" dirty="0">
                <a:latin typeface="Arial Narrow" panose="020B0606020202030204" pitchFamily="34" charset="0"/>
                <a:ea typeface="Calibri" panose="020F0502020204030204" pitchFamily="34" charset="0"/>
                <a:cs typeface="Times New Roman" panose="02020603050405020304" pitchFamily="18" charset="0"/>
              </a:rPr>
              <a:t>with the </a:t>
            </a:r>
            <a:r>
              <a:rPr lang="en-ZA" sz="5200" dirty="0">
                <a:latin typeface="Arial Narrow" panose="020B0606020202030204" pitchFamily="34" charset="0"/>
                <a:ea typeface="Calibri" panose="020F0502020204030204" pitchFamily="34" charset="0"/>
                <a:cs typeface="FuturaStd-Book"/>
              </a:rPr>
              <a:t>German Development Corporation</a:t>
            </a:r>
            <a:r>
              <a:rPr lang="en-ZA" sz="5200" dirty="0">
                <a:latin typeface="Arial Narrow" panose="020B0606020202030204" pitchFamily="34" charset="0"/>
                <a:ea typeface="Calibri" panose="020F0502020204030204" pitchFamily="34" charset="0"/>
                <a:cs typeface="Times New Roman" panose="02020603050405020304" pitchFamily="18" charset="0"/>
              </a:rPr>
              <a:t> (GIZ) to discuss the status of CSFs in provinces and subsequently </a:t>
            </a:r>
            <a:r>
              <a:rPr lang="en-ZA" sz="5200" dirty="0" smtClean="0">
                <a:latin typeface="Arial Narrow" panose="020B0606020202030204" pitchFamily="34" charset="0"/>
                <a:ea typeface="Calibri" panose="020F0502020204030204" pitchFamily="34" charset="0"/>
                <a:cs typeface="Times New Roman" panose="02020603050405020304" pitchFamily="18" charset="0"/>
              </a:rPr>
              <a:t>request </a:t>
            </a:r>
            <a:r>
              <a:rPr lang="en-ZA" sz="5200" dirty="0">
                <a:latin typeface="Arial Narrow" panose="020B0606020202030204" pitchFamily="34" charset="0"/>
                <a:ea typeface="Calibri" panose="020F0502020204030204" pitchFamily="34" charset="0"/>
                <a:cs typeface="Times New Roman" panose="02020603050405020304" pitchFamily="18" charset="0"/>
              </a:rPr>
              <a:t>technical assistance to develop a Capacity-Building Manual and Toolkit that will be used to engage and capacitate the relevant stakeholders within the JCPS cluster. </a:t>
            </a:r>
            <a:endParaRPr lang="en-US" sz="5200" dirty="0">
              <a:latin typeface="Arial Narrow" panose="020B0606020202030204" pitchFamily="34" charset="0"/>
              <a:ea typeface="Calibri" panose="020F0502020204030204" pitchFamily="34" charset="0"/>
              <a:cs typeface="Times New Roman" panose="02020603050405020304" pitchFamily="18" charset="0"/>
            </a:endParaRPr>
          </a:p>
          <a:p>
            <a:pPr lvl="0" algn="just">
              <a:lnSpc>
                <a:spcPct val="170000"/>
              </a:lnSpc>
              <a:spcBef>
                <a:spcPts val="0"/>
              </a:spcBef>
              <a:buClr>
                <a:srgbClr val="006666"/>
              </a:buClr>
              <a:buFont typeface="Wingdings" panose="05000000000000000000" pitchFamily="2" charset="2"/>
              <a:buChar char="Ø"/>
            </a:pPr>
            <a:r>
              <a:rPr lang="en-ZA" sz="5200" dirty="0" smtClean="0">
                <a:latin typeface="Arial Narrow" panose="020B0606020202030204" pitchFamily="34" charset="0"/>
                <a:ea typeface="Calibri" panose="020F0502020204030204" pitchFamily="34" charset="0"/>
                <a:cs typeface="Times New Roman" panose="02020603050405020304" pitchFamily="18" charset="0"/>
              </a:rPr>
              <a:t>Meeting </a:t>
            </a:r>
            <a:r>
              <a:rPr lang="en-ZA" sz="5200" dirty="0">
                <a:latin typeface="Arial Narrow" panose="020B0606020202030204" pitchFamily="34" charset="0"/>
                <a:ea typeface="Calibri" panose="020F0502020204030204" pitchFamily="34" charset="0"/>
                <a:cs typeface="Times New Roman" panose="02020603050405020304" pitchFamily="18" charset="0"/>
              </a:rPr>
              <a:t>with the </a:t>
            </a:r>
            <a:r>
              <a:rPr lang="en-ZA" sz="5200" dirty="0">
                <a:solidFill>
                  <a:srgbClr val="0E101A"/>
                </a:solidFill>
                <a:latin typeface="Arial Narrow" panose="020B0606020202030204" pitchFamily="34" charset="0"/>
                <a:ea typeface="Times New Roman" panose="02020603050405020304" pitchFamily="18" charset="0"/>
                <a:cs typeface="Times New Roman" panose="02020603050405020304" pitchFamily="18" charset="0"/>
              </a:rPr>
              <a:t>Department of Transport, Safety, and Liaison in the Northern Cape Province regarding the establishment of the CSFs. The Department committed to continuing to assess the functionality of the CSFs in the province.</a:t>
            </a:r>
            <a:endParaRPr lang="en-US" sz="5200" dirty="0">
              <a:latin typeface="Arial Narrow" panose="020B0606020202030204" pitchFamily="34" charset="0"/>
              <a:ea typeface="Calibri" panose="020F0502020204030204" pitchFamily="34" charset="0"/>
              <a:cs typeface="Times New Roman" panose="02020603050405020304" pitchFamily="18" charset="0"/>
            </a:endParaRPr>
          </a:p>
          <a:p>
            <a:pPr lvl="0" algn="just">
              <a:lnSpc>
                <a:spcPct val="170000"/>
              </a:lnSpc>
              <a:spcBef>
                <a:spcPts val="0"/>
              </a:spcBef>
              <a:buClr>
                <a:srgbClr val="006666"/>
              </a:buClr>
              <a:buFont typeface="Wingdings" panose="05000000000000000000" pitchFamily="2" charset="2"/>
              <a:buChar char="Ø"/>
            </a:pPr>
            <a:r>
              <a:rPr lang="en-ZA" sz="5200" dirty="0">
                <a:latin typeface="Arial Narrow" panose="020B0606020202030204" pitchFamily="34" charset="0"/>
                <a:ea typeface="Calibri" panose="020F0502020204030204" pitchFamily="34" charset="0"/>
                <a:cs typeface="Times New Roman" panose="02020603050405020304" pitchFamily="18" charset="0"/>
              </a:rPr>
              <a:t>M</a:t>
            </a:r>
            <a:r>
              <a:rPr lang="en-ZA" sz="5200" dirty="0" smtClean="0">
                <a:latin typeface="Arial Narrow" panose="020B0606020202030204" pitchFamily="34" charset="0"/>
                <a:ea typeface="Calibri" panose="020F0502020204030204" pitchFamily="34" charset="0"/>
                <a:cs typeface="Times New Roman" panose="02020603050405020304" pitchFamily="18" charset="0"/>
              </a:rPr>
              <a:t>eeting </a:t>
            </a:r>
            <a:r>
              <a:rPr lang="en-ZA" sz="5200" dirty="0">
                <a:latin typeface="Arial Narrow" panose="020B0606020202030204" pitchFamily="34" charset="0"/>
                <a:ea typeface="Calibri" panose="020F0502020204030204" pitchFamily="34" charset="0"/>
                <a:cs typeface="Times New Roman" panose="02020603050405020304" pitchFamily="18" charset="0"/>
              </a:rPr>
              <a:t>with the Department of Police, Roads, and Transport in the Free State Province regarding the establishment of the CSFs. The Department committed to continuing to engage with municipalities regarding the establishment of </a:t>
            </a:r>
            <a:r>
              <a:rPr lang="en-ZA" sz="5200" dirty="0" smtClean="0">
                <a:latin typeface="Arial Narrow" panose="020B0606020202030204" pitchFamily="34" charset="0"/>
                <a:ea typeface="Calibri" panose="020F0502020204030204" pitchFamily="34" charset="0"/>
                <a:cs typeface="Times New Roman" panose="02020603050405020304" pitchFamily="18" charset="0"/>
              </a:rPr>
              <a:t>CSFs.</a:t>
            </a:r>
          </a:p>
          <a:p>
            <a:pPr lvl="0" algn="just">
              <a:lnSpc>
                <a:spcPct val="170000"/>
              </a:lnSpc>
              <a:spcBef>
                <a:spcPts val="0"/>
              </a:spcBef>
              <a:buClr>
                <a:srgbClr val="006666"/>
              </a:buClr>
              <a:buFont typeface="Wingdings" panose="05000000000000000000" pitchFamily="2" charset="2"/>
              <a:buChar char="Ø"/>
            </a:pPr>
            <a:r>
              <a:rPr lang="en-US" sz="5200" dirty="0">
                <a:latin typeface="Arial Narrow" panose="020B0606020202030204" pitchFamily="34" charset="0"/>
                <a:ea typeface="Calibri" panose="020F0502020204030204" pitchFamily="34" charset="0"/>
                <a:cs typeface="Times New Roman" panose="02020603050405020304" pitchFamily="18" charset="0"/>
              </a:rPr>
              <a:t>J</a:t>
            </a:r>
            <a:r>
              <a:rPr lang="en-US" sz="5200" dirty="0" smtClean="0">
                <a:latin typeface="Arial Narrow" panose="020B0606020202030204" pitchFamily="34" charset="0"/>
                <a:ea typeface="Calibri" panose="020F0502020204030204" pitchFamily="34" charset="0"/>
                <a:cs typeface="Times New Roman" panose="02020603050405020304" pitchFamily="18" charset="0"/>
              </a:rPr>
              <a:t>oint </a:t>
            </a:r>
            <a:r>
              <a:rPr lang="en-ZA" sz="5200" dirty="0">
                <a:latin typeface="Arial Narrow" panose="020B0606020202030204" pitchFamily="34" charset="0"/>
                <a:ea typeface="Times New Roman" panose="02020603050405020304" pitchFamily="18" charset="0"/>
                <a:cs typeface="Times New Roman" panose="02020603050405020304" pitchFamily="18" charset="0"/>
              </a:rPr>
              <a:t>meeting aimed at fast-tracking the establishment of the CSFs was held with the Department of Police, Roads, and Transport and Provincial SALGA in the Free State Province.</a:t>
            </a:r>
            <a:endParaRPr lang="en-US" sz="5200" dirty="0">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a:xfrm>
            <a:off x="8625408" y="6480794"/>
            <a:ext cx="555358" cy="365125"/>
          </a:xfrm>
        </p:spPr>
        <p:txBody>
          <a:bodyPr/>
          <a:lstStyle/>
          <a:p>
            <a:fld id="{BA5A4CB3-BD92-4D0F-B4D4-2CAB8B565D49}" type="slidenum">
              <a:rPr lang="en-ZA" sz="1200" b="1" smtClean="0">
                <a:solidFill>
                  <a:schemeClr val="tx1"/>
                </a:solidFill>
                <a:latin typeface="Arial Narrow" panose="020B0606020202030204" pitchFamily="34" charset="0"/>
              </a:rPr>
              <a:pPr/>
              <a:t>14</a:t>
            </a:fld>
            <a:endParaRPr lang="en-ZA" sz="1200" b="1" dirty="0">
              <a:solidFill>
                <a:schemeClr val="tx1"/>
              </a:solidFill>
              <a:latin typeface="Arial Narrow" panose="020B0606020202030204" pitchFamily="34" charset="0"/>
            </a:endParaRPr>
          </a:p>
        </p:txBody>
      </p:sp>
      <p:sp>
        <p:nvSpPr>
          <p:cNvPr id="6" name="Title 1"/>
          <p:cNvSpPr>
            <a:spLocks noGrp="1"/>
          </p:cNvSpPr>
          <p:nvPr>
            <p:ph type="title"/>
          </p:nvPr>
        </p:nvSpPr>
        <p:spPr>
          <a:xfrm>
            <a:off x="-31626" y="548680"/>
            <a:ext cx="6876690" cy="515144"/>
          </a:xfrm>
        </p:spPr>
        <p:txBody>
          <a:bodyPr>
            <a:normAutofit/>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Tree>
    <p:extLst>
      <p:ext uri="{BB962C8B-B14F-4D97-AF65-F5344CB8AC3E}">
        <p14:creationId xmlns:p14="http://schemas.microsoft.com/office/powerpoint/2010/main" xmlns="" val="2063954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 y="456271"/>
            <a:ext cx="8922196" cy="504056"/>
          </a:xfrm>
        </p:spPr>
        <p:txBody>
          <a:bodyPr>
            <a:noAutofit/>
          </a:bodyPr>
          <a:lstStyle/>
          <a:p>
            <a:pPr algn="l"/>
            <a:r>
              <a:rPr lang="en-ZA" sz="2000" b="1" dirty="0" smtClean="0">
                <a:latin typeface="Arial Narrow"/>
                <a:cs typeface="Arial Narrow"/>
              </a:rPr>
              <a:t>GRAPHICAL </a:t>
            </a:r>
            <a:r>
              <a:rPr lang="en-ZA" sz="2000" b="1" dirty="0">
                <a:latin typeface="Arial Narrow"/>
                <a:cs typeface="Arial Narrow"/>
              </a:rPr>
              <a:t>REPRESENTATION OF PROGRAMME 2 PERFORMANCE</a:t>
            </a:r>
            <a:r>
              <a:rPr lang="en-ZA" sz="2000" b="1" dirty="0">
                <a:solidFill>
                  <a:prstClr val="black"/>
                </a:solidFill>
                <a:latin typeface="Arial Narrow"/>
                <a:cs typeface="Arial Narrow"/>
              </a:rPr>
              <a:t/>
            </a:r>
            <a:br>
              <a:rPr lang="en-ZA" sz="2000" b="1" dirty="0">
                <a:solidFill>
                  <a:prstClr val="black"/>
                </a:solidFill>
                <a:latin typeface="Arial Narrow"/>
                <a:cs typeface="Arial Narrow"/>
              </a:rPr>
            </a:br>
            <a:endParaRPr lang="en-ZA" sz="2000" b="1" dirty="0">
              <a:solidFill>
                <a:prstClr val="black"/>
              </a:solidFill>
              <a:latin typeface="Arial Narrow"/>
              <a:cs typeface="Arial Narrow"/>
            </a:endParaRPr>
          </a:p>
        </p:txBody>
      </p:sp>
      <p:sp>
        <p:nvSpPr>
          <p:cNvPr id="3" name="Slide Number Placeholder 2"/>
          <p:cNvSpPr>
            <a:spLocks noGrp="1"/>
          </p:cNvSpPr>
          <p:nvPr>
            <p:ph type="sldNum" sz="quarter" idx="12"/>
          </p:nvPr>
        </p:nvSpPr>
        <p:spPr>
          <a:xfrm>
            <a:off x="7372144" y="6492875"/>
            <a:ext cx="2311400" cy="365125"/>
          </a:xfrm>
        </p:spPr>
        <p:txBody>
          <a:bodyPr/>
          <a:lstStyle/>
          <a:p>
            <a:fld id="{BA5A4CB3-BD92-4D0F-B4D4-2CAB8B565D49}" type="slidenum">
              <a:rPr lang="en-ZA" smtClean="0"/>
              <a:pPr/>
              <a:t>15</a:t>
            </a:fld>
            <a:endParaRPr lang="en-ZA" dirty="0"/>
          </a:p>
        </p:txBody>
      </p:sp>
      <p:sp>
        <p:nvSpPr>
          <p:cNvPr id="7" name="TextBox 6"/>
          <p:cNvSpPr txBox="1"/>
          <p:nvPr/>
        </p:nvSpPr>
        <p:spPr>
          <a:xfrm>
            <a:off x="5457056" y="1412776"/>
            <a:ext cx="4248472" cy="375552"/>
          </a:xfrm>
          <a:prstGeom prst="rect">
            <a:avLst/>
          </a:prstGeom>
          <a:noFill/>
        </p:spPr>
        <p:txBody>
          <a:bodyPr wrap="square" rtlCol="0">
            <a:spAutoFit/>
          </a:bodyPr>
          <a:lstStyle/>
          <a:p>
            <a:pPr algn="just">
              <a:lnSpc>
                <a:spcPct val="150000"/>
              </a:lnSpc>
              <a:spcAft>
                <a:spcPts val="600"/>
              </a:spcAft>
            </a:pPr>
            <a:endParaRPr lang="en-US" sz="1400" dirty="0">
              <a:latin typeface="Arial" panose="020B0604020202020204" pitchFamily="34" charset="0"/>
              <a:ea typeface="MS Mincho"/>
              <a:cs typeface="Times New Roman" panose="02020603050405020304" pitchFamily="18" charset="0"/>
            </a:endParaRPr>
          </a:p>
        </p:txBody>
      </p:sp>
      <p:sp>
        <p:nvSpPr>
          <p:cNvPr id="4" name="Rectangle 3"/>
          <p:cNvSpPr/>
          <p:nvPr/>
        </p:nvSpPr>
        <p:spPr>
          <a:xfrm>
            <a:off x="238868" y="5504404"/>
            <a:ext cx="9273480" cy="374718"/>
          </a:xfrm>
          <a:prstGeom prst="rect">
            <a:avLst/>
          </a:prstGeom>
        </p:spPr>
        <p:txBody>
          <a:bodyPr wrap="square">
            <a:spAutoFit/>
          </a:bodyPr>
          <a:lstStyle/>
          <a:p>
            <a:pPr algn="just">
              <a:lnSpc>
                <a:spcPct val="150000"/>
              </a:lnSpc>
              <a:spcAft>
                <a:spcPts val="600"/>
              </a:spcAft>
            </a:pPr>
            <a:endParaRPr lang="en-US" sz="1400" dirty="0">
              <a:latin typeface="Arial Narrow" panose="020B0606020202030204" pitchFamily="34" charset="0"/>
            </a:endParaRPr>
          </a:p>
        </p:txBody>
      </p:sp>
      <p:sp>
        <p:nvSpPr>
          <p:cNvPr id="9" name="Rectangle 8"/>
          <p:cNvSpPr/>
          <p:nvPr/>
        </p:nvSpPr>
        <p:spPr>
          <a:xfrm>
            <a:off x="5540056" y="1503951"/>
            <a:ext cx="3157360" cy="4846648"/>
          </a:xfrm>
          <a:prstGeom prst="rect">
            <a:avLst/>
          </a:prstGeom>
          <a:solidFill>
            <a:schemeClr val="bg1"/>
          </a:solidFill>
        </p:spPr>
        <p:txBody>
          <a:bodyPr wrap="square">
            <a:spAutoFit/>
          </a:bodyPr>
          <a:lstStyle/>
          <a:p>
            <a:pPr marL="90170" algn="just">
              <a:lnSpc>
                <a:spcPct val="150000"/>
              </a:lnSpc>
              <a:spcAft>
                <a:spcPts val="1000"/>
              </a:spcAft>
            </a:pPr>
            <a:r>
              <a:rPr lang="en-US" sz="1600" b="1" dirty="0" smtClean="0">
                <a:latin typeface="Arial Narrow" panose="020B0606020202030204" pitchFamily="34" charset="0"/>
                <a:ea typeface="Calibri" panose="020F0502020204030204" pitchFamily="34" charset="0"/>
                <a:cs typeface="Times New Roman" panose="02020603050405020304" pitchFamily="18" charset="0"/>
              </a:rPr>
              <a:t>The Graph shows </a:t>
            </a:r>
            <a:r>
              <a:rPr lang="en-US" sz="1600" b="1" dirty="0">
                <a:latin typeface="Arial Narrow" panose="020B0606020202030204" pitchFamily="34" charset="0"/>
                <a:ea typeface="Calibri" panose="020F0502020204030204" pitchFamily="34" charset="0"/>
                <a:cs typeface="Times New Roman" panose="02020603050405020304" pitchFamily="18" charset="0"/>
              </a:rPr>
              <a:t>that Programme 2 recorded </a:t>
            </a:r>
            <a:r>
              <a:rPr lang="en-US" sz="1600" b="1" dirty="0" smtClean="0">
                <a:latin typeface="Arial Narrow" panose="020B0606020202030204" pitchFamily="34" charset="0"/>
                <a:ea typeface="Calibri" panose="020F0502020204030204" pitchFamily="34" charset="0"/>
                <a:cs typeface="Times New Roman" panose="02020603050405020304" pitchFamily="18" charset="0"/>
              </a:rPr>
              <a:t>a 0</a:t>
            </a:r>
            <a:r>
              <a:rPr lang="en-US" sz="1600" b="1" dirty="0">
                <a:latin typeface="Arial Narrow" panose="020B0606020202030204" pitchFamily="34" charset="0"/>
                <a:ea typeface="Calibri" panose="020F0502020204030204" pitchFamily="34" charset="0"/>
                <a:cs typeface="Times New Roman" panose="02020603050405020304" pitchFamily="18" charset="0"/>
              </a:rPr>
              <a:t>% target achievement at the end of the quarter under review. The level of performance declined significantly compared with the 100% performance score achieved in the same quarter of the previous financial year. The drop in performance is mainly attributed to the </a:t>
            </a:r>
            <a:r>
              <a:rPr lang="en-ZA" sz="1600" b="1" dirty="0">
                <a:latin typeface="Arial Narrow" panose="020B0606020202030204" pitchFamily="34" charset="0"/>
                <a:ea typeface="Calibri" panose="020F0502020204030204" pitchFamily="34" charset="0"/>
                <a:cs typeface="Times New Roman" panose="02020603050405020304" pitchFamily="18" charset="0"/>
              </a:rPr>
              <a:t>restrictions posed by the national state of disaster as a result of the Covid-19 pandemic, and the subsequent lockdown </a:t>
            </a:r>
            <a:r>
              <a:rPr lang="en-ZA" sz="1600" b="1">
                <a:latin typeface="Arial Narrow" panose="020B0606020202030204" pitchFamily="34" charset="0"/>
                <a:ea typeface="Calibri" panose="020F0502020204030204" pitchFamily="34" charset="0"/>
                <a:cs typeface="Times New Roman" panose="02020603050405020304" pitchFamily="18" charset="0"/>
              </a:rPr>
              <a:t>regulations</a:t>
            </a:r>
            <a:r>
              <a:rPr lang="en-ZA" sz="1600" b="1" smtClean="0">
                <a:latin typeface="Arial Narrow" panose="020B0606020202030204" pitchFamily="34" charset="0"/>
                <a:ea typeface="Calibri" panose="020F0502020204030204" pitchFamily="34" charset="0"/>
                <a:cs typeface="Times New Roman" panose="02020603050405020304" pitchFamily="18" charset="0"/>
              </a:rPr>
              <a:t>.</a:t>
            </a:r>
            <a:endParaRPr lang="en-ZA" sz="16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980728"/>
            <a:ext cx="9906000" cy="4176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10" name="Chart 9"/>
          <p:cNvGraphicFramePr/>
          <p:nvPr>
            <p:extLst/>
          </p:nvPr>
        </p:nvGraphicFramePr>
        <p:xfrm>
          <a:off x="226473" y="1670225"/>
          <a:ext cx="5173980"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76157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 y="548680"/>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27434" y="1217327"/>
            <a:ext cx="9878566" cy="5646750"/>
          </a:xfrm>
        </p:spPr>
        <p:txBody>
          <a:bodyPr>
            <a:normAutofit/>
          </a:bodyPr>
          <a:lstStyle/>
          <a:p>
            <a:pPr marL="0" indent="0" algn="just">
              <a:lnSpc>
                <a:spcPct val="150000"/>
              </a:lnSpc>
              <a:spcBef>
                <a:spcPts val="0"/>
              </a:spcBef>
              <a:buNone/>
            </a:pP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Programme </a:t>
            </a:r>
            <a:r>
              <a:rPr lang="en-US"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3: Legislation and Policy Development</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a:t>
            </a:r>
            <a:r>
              <a:rPr lang="en-US"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3.1</a:t>
            </a:r>
            <a:r>
              <a:rPr lang="en-US"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Policy Development and Research</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endParaRPr lang="en-ZA" sz="800" b="1" i="1" dirty="0" smtClean="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ZA" sz="1200" b="1" i="1" dirty="0" smtClean="0">
                <a:latin typeface="Arial Narrow" panose="020B0606020202030204" pitchFamily="34" charset="0"/>
                <a:ea typeface="Calibri" panose="020F0502020204030204" pitchFamily="34" charset="0"/>
                <a:cs typeface="Times New Roman" panose="02020603050405020304" pitchFamily="18" charset="0"/>
              </a:rPr>
              <a:t>Output </a:t>
            </a:r>
            <a:r>
              <a:rPr lang="en-ZA" sz="1200" b="1" i="1" dirty="0">
                <a:latin typeface="Arial Narrow" panose="020B0606020202030204" pitchFamily="34" charset="0"/>
                <a:ea typeface="Calibri" panose="020F0502020204030204" pitchFamily="34" charset="0"/>
                <a:cs typeface="Times New Roman" panose="02020603050405020304" pitchFamily="18" charset="0"/>
              </a:rPr>
              <a:t>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2400" dirty="0"/>
          </a:p>
          <a:p>
            <a:pPr marL="0" lvl="8" indent="0" algn="just">
              <a:lnSpc>
                <a:spcPct val="150000"/>
              </a:lnSpc>
              <a:buNone/>
            </a:pPr>
            <a:endParaRPr lang="en-US" sz="5900" dirty="0">
              <a:latin typeface="Arial Narrow" panose="020B0606020202030204" pitchFamily="34" charset="0"/>
            </a:endParaRPr>
          </a:p>
          <a:p>
            <a:pPr marL="3657600" lvl="8" indent="0" algn="just">
              <a:lnSpc>
                <a:spcPct val="150000"/>
              </a:lnSpc>
              <a:spcBef>
                <a:spcPts val="0"/>
              </a:spcBef>
              <a:buNone/>
            </a:pPr>
            <a:endParaRPr lang="en-US" sz="2600" dirty="0">
              <a:latin typeface="Arial Narrow" panose="020B0606020202030204" pitchFamily="34" charset="0"/>
              <a:cs typeface="Arial"/>
            </a:endParaRPr>
          </a:p>
          <a:p>
            <a:pPr marL="0" indent="0">
              <a:buNone/>
            </a:pPr>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16</a:t>
            </a:fld>
            <a:endParaRPr lang="en-ZA" sz="1200" b="1" dirty="0">
              <a:solidFill>
                <a:schemeClr val="tx1"/>
              </a:solidFill>
              <a:latin typeface="Arial Narrow" panose="020B0606020202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441351028"/>
              </p:ext>
            </p:extLst>
          </p:nvPr>
        </p:nvGraphicFramePr>
        <p:xfrm>
          <a:off x="128464" y="2420888"/>
          <a:ext cx="9144000" cy="4175506"/>
        </p:xfrm>
        <a:graphic>
          <a:graphicData uri="http://schemas.openxmlformats.org/drawingml/2006/table">
            <a:tbl>
              <a:tblPr firstRow="1" firstCol="1" bandRow="1"/>
              <a:tblGrid>
                <a:gridCol w="437775"/>
                <a:gridCol w="1692169"/>
                <a:gridCol w="630021"/>
                <a:gridCol w="644921"/>
                <a:gridCol w="737180"/>
                <a:gridCol w="691031"/>
                <a:gridCol w="1382101"/>
                <a:gridCol w="1606301"/>
                <a:gridCol w="1322501"/>
              </a:tblGrid>
              <a:tr h="490248">
                <a:tc gridSpan="2">
                  <a:txBody>
                    <a:bodyPr/>
                    <a:lstStyle/>
                    <a:p>
                      <a:pPr marL="0" marR="0" algn="just">
                        <a:lnSpc>
                          <a:spcPct val="150000"/>
                        </a:lnSpc>
                        <a:spcBef>
                          <a:spcPts val="0"/>
                        </a:spcBef>
                        <a:spcAft>
                          <a:spcPts val="0"/>
                        </a:spcAft>
                      </a:pPr>
                      <a:r>
                        <a:rPr lang="en-US" sz="105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15000"/>
                        </a:lnSpc>
                        <a:spcBef>
                          <a:spcPts val="0"/>
                        </a:spcBef>
                        <a:spcAft>
                          <a:spcPts val="100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15000"/>
                        </a:lnSpc>
                        <a:spcBef>
                          <a:spcPts val="0"/>
                        </a:spcBef>
                        <a:spcAft>
                          <a:spcPts val="100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15000"/>
                        </a:lnSpc>
                        <a:spcBef>
                          <a:spcPts val="0"/>
                        </a:spcBef>
                        <a:spcAft>
                          <a:spcPts val="1000"/>
                        </a:spcAft>
                      </a:pPr>
                      <a:r>
                        <a:rPr lang="en-ZA" sz="105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15000"/>
                        </a:lnSpc>
                        <a:spcBef>
                          <a:spcPts val="0"/>
                        </a:spcBef>
                        <a:spcAft>
                          <a:spcPts val="1000"/>
                        </a:spcAft>
                      </a:pPr>
                      <a:r>
                        <a:rPr lang="en-ZA" sz="105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ZA" sz="105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614698">
                <a:tc>
                  <a:txBody>
                    <a:bodyPr/>
                    <a:lstStyle/>
                    <a:p>
                      <a:pPr marL="0" marR="0" algn="just">
                        <a:lnSpc>
                          <a:spcPct val="115000"/>
                        </a:lnSpc>
                        <a:spcBef>
                          <a:spcPts val="0"/>
                        </a:spcBef>
                        <a:spcAft>
                          <a:spcPts val="0"/>
                        </a:spcAft>
                      </a:pPr>
                      <a:r>
                        <a:rPr lang="en-ZA" sz="1050" b="1">
                          <a:effectLst/>
                          <a:latin typeface="Arial Narrow" panose="020B0606020202030204" pitchFamily="34" charset="0"/>
                          <a:ea typeface="Calibri" panose="020F0502020204030204" pitchFamily="34" charset="0"/>
                          <a:cs typeface="Arial" panose="020B0604020202020204" pitchFamily="34" charset="0"/>
                        </a:rPr>
                        <a:t>3.1.1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Number of policies on policing submitted to the Secretary for</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Police Service for approval per year</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491759">
                <a:tc>
                  <a:txBody>
                    <a:bodyPr/>
                    <a:lstStyle/>
                    <a:p>
                      <a:pPr marL="0" marR="0" algn="just">
                        <a:lnSpc>
                          <a:spcPct val="115000"/>
                        </a:lnSpc>
                        <a:spcBef>
                          <a:spcPts val="0"/>
                        </a:spcBef>
                        <a:spcAft>
                          <a:spcPts val="0"/>
                        </a:spcAft>
                      </a:pPr>
                      <a:r>
                        <a:rPr lang="en-ZA" sz="1050" b="1">
                          <a:effectLst/>
                          <a:latin typeface="Arial Narrow" panose="020B0606020202030204" pitchFamily="34" charset="0"/>
                          <a:ea typeface="Calibri" panose="020F0502020204030204" pitchFamily="34" charset="0"/>
                          <a:cs typeface="Arial" panose="020B0604020202020204" pitchFamily="34" charset="0"/>
                        </a:rPr>
                        <a:t>3.1.2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Number of research reports on policing approved by the Secretary for Police Service per year</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368819">
                <a:tc>
                  <a:txBody>
                    <a:bodyPr/>
                    <a:lstStyle/>
                    <a:p>
                      <a:pPr marL="0" marR="0" algn="just">
                        <a:lnSpc>
                          <a:spcPct val="115000"/>
                        </a:lnSpc>
                        <a:spcBef>
                          <a:spcPts val="0"/>
                        </a:spcBef>
                        <a:spcAft>
                          <a:spcPts val="0"/>
                        </a:spcAft>
                      </a:pPr>
                      <a:r>
                        <a:rPr lang="en-ZA" sz="1050" b="1">
                          <a:effectLst/>
                          <a:latin typeface="Arial Narrow" panose="020B0606020202030204" pitchFamily="34" charset="0"/>
                          <a:ea typeface="Calibri" panose="020F0502020204030204" pitchFamily="34" charset="0"/>
                          <a:cs typeface="Arial" panose="020B0604020202020204" pitchFamily="34" charset="0"/>
                        </a:rPr>
                        <a:t>3.1.3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Number of newsletters (gazette) published on Safer Spaces per year</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614698">
                <a:tc>
                  <a:txBody>
                    <a:bodyPr/>
                    <a:lstStyle/>
                    <a:p>
                      <a:pPr marL="0" marR="0" algn="just">
                        <a:lnSpc>
                          <a:spcPct val="115000"/>
                        </a:lnSpc>
                        <a:spcBef>
                          <a:spcPts val="0"/>
                        </a:spcBef>
                        <a:spcAft>
                          <a:spcPts val="0"/>
                        </a:spcAft>
                      </a:pPr>
                      <a:r>
                        <a:rPr lang="en-ZA" sz="1050" b="1">
                          <a:effectLst/>
                          <a:latin typeface="Arial Narrow" panose="020B0606020202030204" pitchFamily="34" charset="0"/>
                          <a:ea typeface="Calibri" panose="020F0502020204030204" pitchFamily="34" charset="0"/>
                          <a:cs typeface="Arial" panose="020B0604020202020204" pitchFamily="34" charset="0"/>
                        </a:rPr>
                        <a:t>3.1.4</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Number of Integrated Violence and Crime Prevention strategies submitted to the Minister for approval</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614698">
                <a:tc>
                  <a:txBody>
                    <a:bodyPr/>
                    <a:lstStyle/>
                    <a:p>
                      <a:pPr marL="0" marR="0" algn="just">
                        <a:lnSpc>
                          <a:spcPct val="115000"/>
                        </a:lnSpc>
                        <a:spcBef>
                          <a:spcPts val="0"/>
                        </a:spcBef>
                        <a:spcAft>
                          <a:spcPts val="0"/>
                        </a:spcAft>
                      </a:pPr>
                      <a:r>
                        <a:rPr lang="en-ZA" sz="1050" b="1">
                          <a:effectLst/>
                          <a:latin typeface="Arial Narrow" panose="020B0606020202030204" pitchFamily="34" charset="0"/>
                          <a:ea typeface="Calibri" panose="020F0502020204030204" pitchFamily="34" charset="0"/>
                          <a:cs typeface="Arial" panose="020B0604020202020204" pitchFamily="34" charset="0"/>
                        </a:rPr>
                        <a:t>3.1.5</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Number of reports on facilitating implementation of the White Paper on Safety</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and Security submitted to the Secretary for approval</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07" marR="48107"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674297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6496" y="1352350"/>
            <a:ext cx="3960440" cy="5128444"/>
          </a:xfrm>
        </p:spPr>
        <p:txBody>
          <a:bodyPr>
            <a:noAutofit/>
          </a:bodyPr>
          <a:lstStyle/>
          <a:p>
            <a:pPr marL="0" indent="0" algn="just">
              <a:lnSpc>
                <a:spcPct val="150000"/>
              </a:lnSpc>
              <a:spcBef>
                <a:spcPts val="0"/>
              </a:spcBef>
              <a:buNone/>
            </a:pPr>
            <a:r>
              <a:rPr lang="en-ZA" sz="1400" b="1" dirty="0" smtClean="0">
                <a:solidFill>
                  <a:srgbClr val="006666"/>
                </a:solidFill>
                <a:latin typeface="Arial Narrow" panose="020B0606020202030204" pitchFamily="34" charset="0"/>
              </a:rPr>
              <a:t>Activities undertaken during the quarter under review:</a:t>
            </a:r>
          </a:p>
          <a:p>
            <a:pPr marL="0" indent="0" algn="just">
              <a:lnSpc>
                <a:spcPct val="150000"/>
              </a:lnSpc>
              <a:spcBef>
                <a:spcPts val="0"/>
              </a:spcBef>
              <a:buNone/>
            </a:pPr>
            <a:endParaRPr lang="en-ZA" sz="1200" b="1" dirty="0" smtClean="0">
              <a:solidFill>
                <a:srgbClr val="006666"/>
              </a:solidFill>
              <a:latin typeface="Arial Narrow" panose="020B0606020202030204" pitchFamily="34" charset="0"/>
            </a:endParaRPr>
          </a:p>
          <a:p>
            <a:pPr marL="0" algn="just">
              <a:lnSpc>
                <a:spcPct val="150000"/>
              </a:lnSpc>
              <a:spcBef>
                <a:spcPts val="0"/>
              </a:spcBef>
            </a:pPr>
            <a:r>
              <a:rPr lang="en-ZA" sz="1200" b="1" dirty="0">
                <a:solidFill>
                  <a:srgbClr val="006666"/>
                </a:solidFill>
                <a:latin typeface="Arial Narrow" panose="020B0606020202030204" pitchFamily="34" charset="0"/>
                <a:ea typeface="Calibri" panose="020F0502020204030204" pitchFamily="34" charset="0"/>
                <a:cs typeface="Arial" panose="020B0604020202020204" pitchFamily="34" charset="0"/>
              </a:rPr>
              <a:t>POLICY DEVELOPMENT </a:t>
            </a:r>
            <a:endParaRPr lang="en-US" sz="12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buNone/>
              <a:tabLst>
                <a:tab pos="270510" algn="l"/>
              </a:tabLst>
            </a:pPr>
            <a:r>
              <a:rPr lang="en-US" sz="1200" dirty="0">
                <a:latin typeface="Arial Narrow" panose="020B0606020202030204" pitchFamily="34" charset="0"/>
                <a:ea typeface="Calibri" panose="020F0502020204030204" pitchFamily="34" charset="0"/>
                <a:cs typeface="Times New Roman" panose="02020603050405020304" pitchFamily="18" charset="0"/>
              </a:rPr>
              <a:t>A</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 </a:t>
            </a:r>
            <a:r>
              <a:rPr lang="en-US" sz="1200" dirty="0">
                <a:latin typeface="Arial Narrow" panose="020B0606020202030204" pitchFamily="34" charset="0"/>
                <a:ea typeface="Calibri" panose="020F0502020204030204" pitchFamily="34" charset="0"/>
                <a:cs typeface="Times New Roman" panose="02020603050405020304" pitchFamily="18" charset="0"/>
              </a:rPr>
              <a:t>draft Integrated Crime and Violence Prevention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Strategy </a:t>
            </a:r>
            <a:r>
              <a:rPr lang="en-US" sz="1200" dirty="0">
                <a:latin typeface="Arial Narrow" panose="020B0606020202030204" pitchFamily="34" charset="0"/>
                <a:ea typeface="Calibri" panose="020F0502020204030204" pitchFamily="34" charset="0"/>
                <a:cs typeface="Times New Roman" panose="02020603050405020304" pitchFamily="18" charset="0"/>
              </a:rPr>
              <a:t>was approved for consultation at the end of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2019/20. </a:t>
            </a:r>
            <a:r>
              <a:rPr lang="en-US" sz="1200" dirty="0">
                <a:latin typeface="Arial Narrow" panose="020B0606020202030204" pitchFamily="34" charset="0"/>
                <a:ea typeface="Calibri" panose="020F0502020204030204" pitchFamily="34" charset="0"/>
                <a:cs typeface="Times New Roman" panose="02020603050405020304" pitchFamily="18" charset="0"/>
              </a:rPr>
              <a:t>Consultations on the draft Strategy will continue in the current financial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year, </a:t>
            </a:r>
            <a:r>
              <a:rPr lang="en-US" sz="1200" dirty="0">
                <a:latin typeface="Arial Narrow" panose="020B0606020202030204" pitchFamily="34" charset="0"/>
                <a:ea typeface="Calibri" panose="020F0502020204030204" pitchFamily="34" charset="0"/>
                <a:cs typeface="Times New Roman" panose="02020603050405020304" pitchFamily="18" charset="0"/>
              </a:rPr>
              <a:t>a</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nd a </a:t>
            </a:r>
            <a:r>
              <a:rPr lang="en-US" sz="1200" dirty="0">
                <a:latin typeface="Arial Narrow" panose="020B0606020202030204" pitchFamily="34" charset="0"/>
                <a:ea typeface="Calibri" panose="020F0502020204030204" pitchFamily="34" charset="0"/>
                <a:cs typeface="Times New Roman" panose="02020603050405020304" pitchFamily="18" charset="0"/>
              </a:rPr>
              <a:t>Consultation Plan has been developed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to this effect. In terms of the e-Policing Policy, a concept note is being developed for phase 2 of the project.</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buNone/>
              <a:tabLst>
                <a:tab pos="270510" algn="l"/>
              </a:tabLst>
            </a:pP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algn="just">
              <a:lnSpc>
                <a:spcPct val="150000"/>
              </a:lnSpc>
              <a:spcBef>
                <a:spcPts val="0"/>
              </a:spcBef>
            </a:pPr>
            <a:r>
              <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RESEARCH</a:t>
            </a:r>
          </a:p>
          <a:p>
            <a:pPr marL="0" indent="0" algn="just">
              <a:lnSpc>
                <a:spcPct val="150000"/>
              </a:lnSpc>
              <a:spcBef>
                <a:spcPts val="0"/>
              </a:spcBef>
              <a:buNone/>
            </a:pPr>
            <a:r>
              <a:rPr lang="en-US" sz="1200" dirty="0" smtClean="0">
                <a:latin typeface="Arial Narrow" panose="020B0606020202030204" pitchFamily="34" charset="0"/>
                <a:ea typeface="Calibri" panose="020F0502020204030204" pitchFamily="34" charset="0"/>
                <a:cs typeface="Times New Roman" panose="02020603050405020304" pitchFamily="18" charset="0"/>
              </a:rPr>
              <a:t>The joint </a:t>
            </a:r>
            <a:r>
              <a:rPr lang="en-US" sz="1200" dirty="0">
                <a:latin typeface="Arial Narrow" panose="020B0606020202030204" pitchFamily="34" charset="0"/>
                <a:ea typeface="Calibri" panose="020F0502020204030204" pitchFamily="34" charset="0"/>
                <a:cs typeface="Times New Roman" panose="02020603050405020304" pitchFamily="18" charset="0"/>
              </a:rPr>
              <a:t>project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(with Provincial Secretariats) focuses </a:t>
            </a:r>
            <a:r>
              <a:rPr lang="en-US" sz="1200" dirty="0">
                <a:latin typeface="Arial Narrow" panose="020B0606020202030204" pitchFamily="34" charset="0"/>
                <a:ea typeface="Calibri" panose="020F0502020204030204" pitchFamily="34" charset="0"/>
                <a:cs typeface="Times New Roman" panose="02020603050405020304" pitchFamily="18" charset="0"/>
              </a:rPr>
              <a:t>on </a:t>
            </a:r>
            <a:r>
              <a:rPr lang="en-US" sz="1200" dirty="0" err="1">
                <a:latin typeface="Arial Narrow" panose="020B0606020202030204" pitchFamily="34" charset="0"/>
                <a:ea typeface="Calibri" panose="020F0502020204030204" pitchFamily="34" charset="0"/>
                <a:cs typeface="Times New Roman" panose="02020603050405020304" pitchFamily="18" charset="0"/>
              </a:rPr>
              <a:t>analysing</a:t>
            </a:r>
            <a:r>
              <a:rPr lang="en-US" sz="1200" dirty="0">
                <a:latin typeface="Arial Narrow" panose="020B0606020202030204" pitchFamily="34" charset="0"/>
                <a:ea typeface="Calibri" panose="020F0502020204030204" pitchFamily="34" charset="0"/>
                <a:cs typeface="Times New Roman" panose="02020603050405020304" pitchFamily="18" charset="0"/>
              </a:rPr>
              <a:t> murder case dockets from 2013/14 to 2017/18, and includes interviews with SAPS detectives and NPA prosecutors. P</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roject </a:t>
            </a:r>
            <a:r>
              <a:rPr lang="en-US" sz="1200" dirty="0">
                <a:latin typeface="Arial Narrow" panose="020B0606020202030204" pitchFamily="34" charset="0"/>
                <a:ea typeface="Calibri" panose="020F0502020204030204" pitchFamily="34" charset="0"/>
                <a:cs typeface="Times New Roman" panose="02020603050405020304" pitchFamily="18" charset="0"/>
              </a:rPr>
              <a:t>scoping was carried out in March 2020 and desktop research informed the development of the draft concept note, which was </a:t>
            </a:r>
            <a:r>
              <a:rPr lang="en-US" sz="1200" dirty="0" err="1">
                <a:latin typeface="Arial Narrow" panose="020B0606020202030204" pitchFamily="34" charset="0"/>
                <a:ea typeface="Calibri" panose="020F0502020204030204" pitchFamily="34" charset="0"/>
                <a:cs typeface="Times New Roman" panose="02020603050405020304" pitchFamily="18" charset="0"/>
              </a:rPr>
              <a:t>finalised</a:t>
            </a:r>
            <a:r>
              <a:rPr lang="en-US" sz="1200" dirty="0">
                <a:latin typeface="Arial Narrow" panose="020B0606020202030204" pitchFamily="34" charset="0"/>
                <a:ea typeface="Calibri" panose="020F0502020204030204" pitchFamily="34" charset="0"/>
                <a:cs typeface="Times New Roman" panose="02020603050405020304" pitchFamily="18" charset="0"/>
              </a:rPr>
              <a:t> based on the comments from the Departments of Community Safety in provinces. </a:t>
            </a:r>
            <a:endParaRPr lang="en-ZA" sz="1800" dirty="0">
              <a:latin typeface="Arial Narrow" panose="020B0606020202030204" pitchFamily="34" charset="0"/>
            </a:endParaRPr>
          </a:p>
        </p:txBody>
      </p:sp>
      <p:sp>
        <p:nvSpPr>
          <p:cNvPr id="5" name="Content Placeholder 4"/>
          <p:cNvSpPr>
            <a:spLocks noGrp="1"/>
          </p:cNvSpPr>
          <p:nvPr>
            <p:ph sz="half" idx="2"/>
          </p:nvPr>
        </p:nvSpPr>
        <p:spPr>
          <a:xfrm>
            <a:off x="4664968" y="1352350"/>
            <a:ext cx="4515798" cy="5128444"/>
          </a:xfrm>
          <a:solidFill>
            <a:schemeClr val="bg1"/>
          </a:solidFill>
        </p:spPr>
        <p:txBody>
          <a:bodyPr>
            <a:normAutofit/>
          </a:bodyPr>
          <a:lstStyle/>
          <a:p>
            <a:pPr marL="0" lvl="0" algn="just">
              <a:lnSpc>
                <a:spcPct val="150000"/>
              </a:lnSpc>
              <a:spcBef>
                <a:spcPts val="0"/>
              </a:spcBef>
              <a:buClr>
                <a:srgbClr val="A5B592"/>
              </a:buClr>
            </a:pPr>
            <a:r>
              <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RESEARCH</a:t>
            </a:r>
          </a:p>
          <a:p>
            <a:pPr marL="0" lvl="0" indent="0" algn="just">
              <a:lnSpc>
                <a:spcPct val="150000"/>
              </a:lnSpc>
              <a:spcBef>
                <a:spcPts val="0"/>
              </a:spcBef>
              <a:buClr>
                <a:srgbClr val="A5B592"/>
              </a:buClr>
              <a:buNone/>
            </a:pP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he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Sub-Programme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also conducted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desktop research on the SAP 6 form and the Criminal Procedure Act. Data collection tools were developed for interviews with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SAPS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Detectives and Provincial Directors of Public Prosecutions.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A draft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Project Plan was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developed, and an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engagement letter was submitted to SAPS on the requirements of the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project.</a:t>
            </a:r>
          </a:p>
          <a:p>
            <a:pPr marL="0" lvl="0" indent="0" algn="just">
              <a:lnSpc>
                <a:spcPct val="150000"/>
              </a:lnSpc>
              <a:spcBef>
                <a:spcPts val="0"/>
              </a:spcBef>
              <a:buClr>
                <a:srgbClr val="A5B592"/>
              </a:buClr>
              <a:buNone/>
            </a:pPr>
            <a:endPar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endParaRPr>
          </a:p>
          <a:p>
            <a:pPr marL="0" lvl="0" indent="0" algn="just">
              <a:lnSpc>
                <a:spcPct val="150000"/>
              </a:lnSpc>
              <a:spcBef>
                <a:spcPts val="0"/>
              </a:spcBef>
              <a:buClr>
                <a:srgbClr val="A5B592"/>
              </a:buClr>
              <a:buNone/>
            </a:pP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A concept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note for facilitating the implementation of the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2016 WPSS proposals was drafted, however</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 the project was removed from the 2020/21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APP due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to the travel restrictions resulting from the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COVID19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pandemic. The project is replaced by the development of Research Briefs on various topics on policing and crime. The first draft Research Brief on SAPS discipline cases regarding assaults has been developed. </a:t>
            </a:r>
          </a:p>
          <a:p>
            <a:pPr marL="0" lvl="0" indent="0" algn="just">
              <a:lnSpc>
                <a:spcPct val="150000"/>
              </a:lnSpc>
              <a:spcBef>
                <a:spcPts val="0"/>
              </a:spcBef>
              <a:buClr>
                <a:srgbClr val="A5B592"/>
              </a:buClr>
              <a:buNone/>
            </a:pPr>
            <a:endPar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endParaRPr>
          </a:p>
          <a:p>
            <a:pPr marL="0" lvl="0" algn="just">
              <a:lnSpc>
                <a:spcPct val="150000"/>
              </a:lnSpc>
              <a:spcBef>
                <a:spcPts val="0"/>
              </a:spcBef>
              <a:buClr>
                <a:srgbClr val="A5B592"/>
              </a:buClr>
            </a:pPr>
            <a:r>
              <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KNOWLEDGE AND INFORMATION MANAGEMENT</a:t>
            </a:r>
            <a:endPar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lnSpc>
                <a:spcPct val="170000"/>
              </a:lnSpc>
              <a:spcBef>
                <a:spcPts val="0"/>
              </a:spcBef>
              <a:buNone/>
              <a:tabLst>
                <a:tab pos="270510" algn="l"/>
              </a:tabLst>
            </a:pPr>
            <a:r>
              <a:rPr lang="en-US" sz="1200" dirty="0" smtClean="0">
                <a:latin typeface="Arial Narrow" panose="020B0606020202030204" pitchFamily="34" charset="0"/>
                <a:ea typeface="Calibri" panose="020F0502020204030204" pitchFamily="34" charset="0"/>
                <a:cs typeface="Times New Roman" panose="02020603050405020304" pitchFamily="18" charset="0"/>
              </a:rPr>
              <a:t>The publication of the </a:t>
            </a:r>
            <a:r>
              <a:rPr lang="en-US" sz="1200" dirty="0" err="1" smtClean="0">
                <a:latin typeface="Arial Narrow" panose="020B0606020202030204" pitchFamily="34" charset="0"/>
                <a:ea typeface="Calibri" panose="020F0502020204030204" pitchFamily="34" charset="0"/>
                <a:cs typeface="Times New Roman" panose="02020603050405020304" pitchFamily="18" charset="0"/>
              </a:rPr>
              <a:t>SaferSpaces</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 Gazette is a </a:t>
            </a:r>
            <a:r>
              <a:rPr lang="en-US" sz="1200" dirty="0">
                <a:latin typeface="Arial Narrow" panose="020B0606020202030204" pitchFamily="34" charset="0"/>
                <a:ea typeface="Calibri" panose="020F0502020204030204" pitchFamily="34" charset="0"/>
                <a:cs typeface="Times New Roman" panose="02020603050405020304" pitchFamily="18" charset="0"/>
              </a:rPr>
              <a:t>target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set for </a:t>
            </a:r>
            <a:r>
              <a:rPr lang="en-US" sz="1200" dirty="0">
                <a:latin typeface="Arial Narrow" panose="020B0606020202030204" pitchFamily="34" charset="0"/>
                <a:ea typeface="Calibri" panose="020F0502020204030204" pitchFamily="34" charset="0"/>
                <a:cs typeface="Times New Roman" panose="02020603050405020304" pitchFamily="18" charset="0"/>
              </a:rPr>
              <a:t>Q4. </a:t>
            </a:r>
          </a:p>
        </p:txBody>
      </p:sp>
      <p:sp>
        <p:nvSpPr>
          <p:cNvPr id="4" name="Slide Number Placeholder 3"/>
          <p:cNvSpPr>
            <a:spLocks noGrp="1"/>
          </p:cNvSpPr>
          <p:nvPr>
            <p:ph type="sldNum" sz="quarter" idx="12"/>
          </p:nvPr>
        </p:nvSpPr>
        <p:spPr>
          <a:xfrm>
            <a:off x="8625408" y="6480794"/>
            <a:ext cx="555358" cy="365125"/>
          </a:xfrm>
        </p:spPr>
        <p:txBody>
          <a:bodyPr/>
          <a:lstStyle/>
          <a:p>
            <a:fld id="{BA5A4CB3-BD92-4D0F-B4D4-2CAB8B565D49}" type="slidenum">
              <a:rPr lang="en-ZA" sz="1200" b="1" smtClean="0">
                <a:solidFill>
                  <a:prstClr val="black"/>
                </a:solidFill>
                <a:latin typeface="Arial Narrow" panose="020B0606020202030204" pitchFamily="34" charset="0"/>
              </a:rPr>
              <a:pPr/>
              <a:t>17</a:t>
            </a:fld>
            <a:endParaRPr lang="en-ZA" sz="1200" b="1" dirty="0">
              <a:solidFill>
                <a:prstClr val="black"/>
              </a:solidFill>
              <a:latin typeface="Arial Narrow" panose="020B0606020202030204" pitchFamily="34" charset="0"/>
            </a:endParaRPr>
          </a:p>
        </p:txBody>
      </p:sp>
      <p:sp>
        <p:nvSpPr>
          <p:cNvPr id="6" name="Title 1"/>
          <p:cNvSpPr>
            <a:spLocks noGrp="1"/>
          </p:cNvSpPr>
          <p:nvPr>
            <p:ph type="title"/>
          </p:nvPr>
        </p:nvSpPr>
        <p:spPr>
          <a:xfrm>
            <a:off x="-31626" y="548680"/>
            <a:ext cx="6876690" cy="515144"/>
          </a:xfrm>
        </p:spPr>
        <p:txBody>
          <a:bodyPr>
            <a:normAutofit/>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Tree>
    <p:extLst>
      <p:ext uri="{BB962C8B-B14F-4D97-AF65-F5344CB8AC3E}">
        <p14:creationId xmlns:p14="http://schemas.microsoft.com/office/powerpoint/2010/main" xmlns="" val="3440827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557982"/>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128464" y="1407691"/>
            <a:ext cx="9361040" cy="5112568"/>
          </a:xfrm>
        </p:spPr>
        <p:txBody>
          <a:bodyPr>
            <a:normAutofit/>
          </a:bodyPr>
          <a:lstStyle/>
          <a:p>
            <a:pPr marL="0" indent="0" algn="just">
              <a:lnSpc>
                <a:spcPct val="150000"/>
              </a:lnSpc>
              <a:spcBef>
                <a:spcPts val="0"/>
              </a:spcBef>
              <a:buNone/>
            </a:pP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3.2: Legislation</a:t>
            </a:r>
          </a:p>
          <a:p>
            <a:pPr marL="0" indent="0" algn="just">
              <a:lnSpc>
                <a:spcPct val="150000"/>
              </a:lnSpc>
              <a:spcBef>
                <a:spcPts val="0"/>
              </a:spcBef>
              <a:buNone/>
            </a:pPr>
            <a:endParaRPr lang="en-US" sz="1200" dirty="0" smtClean="0">
              <a:latin typeface="Arial Narrow" panose="020B0606020202030204" pitchFamily="34" charset="0"/>
            </a:endParaRPr>
          </a:p>
          <a:p>
            <a:pPr marL="0" indent="0">
              <a:lnSpc>
                <a:spcPct val="150000"/>
              </a:lnSpc>
              <a:spcBef>
                <a:spcPts val="0"/>
              </a:spcBef>
              <a:buNone/>
            </a:pPr>
            <a:r>
              <a:rPr lang="en-ZA" sz="1200" b="1" i="1" dirty="0">
                <a:latin typeface="Arial Narrow" panose="020B0606020202030204" pitchFamily="34" charset="0"/>
                <a:ea typeface="Calibri" panose="020F0502020204030204" pitchFamily="34" charset="0"/>
                <a:cs typeface="Times New Roman" panose="02020603050405020304" pitchFamily="18" charset="0"/>
              </a:rPr>
              <a:t>Output 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2400" dirty="0"/>
          </a:p>
          <a:p>
            <a:pPr marL="0" lvl="8" indent="0" algn="just">
              <a:lnSpc>
                <a:spcPct val="150000"/>
              </a:lnSpc>
              <a:buNone/>
            </a:pPr>
            <a:endParaRPr lang="en-US" sz="1400" dirty="0">
              <a:latin typeface="Arial Narrow" panose="020B0606020202030204" pitchFamily="34" charset="0"/>
            </a:endParaRPr>
          </a:p>
          <a:p>
            <a:pPr marL="3657600" lvl="8" indent="0" algn="just">
              <a:lnSpc>
                <a:spcPct val="150000"/>
              </a:lnSpc>
              <a:spcBef>
                <a:spcPts val="0"/>
              </a:spcBef>
              <a:buNone/>
            </a:pPr>
            <a:endParaRPr lang="en-US" sz="2600" dirty="0">
              <a:latin typeface="Arial Narrow" panose="020B0606020202030204" pitchFamily="34" charset="0"/>
              <a:cs typeface="Arial"/>
            </a:endParaRPr>
          </a:p>
          <a:p>
            <a:pPr marL="0" marR="0" indent="0" algn="just">
              <a:lnSpc>
                <a:spcPct val="150000"/>
              </a:lnSpc>
              <a:spcBef>
                <a:spcPts val="0"/>
              </a:spcBef>
              <a:buNone/>
            </a:pPr>
            <a:r>
              <a:rPr lang="en-US" sz="1400" b="1" dirty="0" smtClean="0">
                <a:latin typeface="Arial Narrow" panose="020B0606020202030204" pitchFamily="34" charset="0"/>
                <a:ea typeface="Times New Roman" panose="02020603050405020304" pitchFamily="18" charset="0"/>
                <a:cs typeface="Times New Roman" panose="02020603050405020304" pitchFamily="18" charset="0"/>
              </a:rPr>
              <a:t>There </a:t>
            </a:r>
            <a:r>
              <a:rPr lang="en-US" sz="1400" b="1" dirty="0">
                <a:latin typeface="Arial Narrow" panose="020B0606020202030204" pitchFamily="34" charset="0"/>
                <a:ea typeface="Times New Roman" panose="02020603050405020304" pitchFamily="18" charset="0"/>
                <a:cs typeface="Times New Roman" panose="02020603050405020304" pitchFamily="18" charset="0"/>
              </a:rPr>
              <a:t>were no targets </a:t>
            </a:r>
            <a:r>
              <a:rPr lang="en-US" sz="1400" b="1" dirty="0" smtClean="0">
                <a:latin typeface="Arial Narrow" panose="020B0606020202030204" pitchFamily="34" charset="0"/>
                <a:ea typeface="Times New Roman" panose="02020603050405020304" pitchFamily="18" charset="0"/>
                <a:cs typeface="Times New Roman" panose="02020603050405020304" pitchFamily="18" charset="0"/>
              </a:rPr>
              <a:t>planned for Programme 3 </a:t>
            </a:r>
            <a:r>
              <a:rPr lang="en-US" sz="1400" b="1" dirty="0">
                <a:latin typeface="Arial Narrow" panose="020B0606020202030204" pitchFamily="34" charset="0"/>
                <a:ea typeface="Times New Roman" panose="02020603050405020304" pitchFamily="18" charset="0"/>
                <a:cs typeface="Times New Roman" panose="02020603050405020304" pitchFamily="18" charset="0"/>
              </a:rPr>
              <a:t>for the quarter under </a:t>
            </a:r>
            <a:r>
              <a:rPr lang="en-US" sz="1400" b="1" dirty="0" smtClean="0">
                <a:latin typeface="Arial Narrow" panose="020B0606020202030204" pitchFamily="34" charset="0"/>
                <a:ea typeface="Times New Roman" panose="02020603050405020304" pitchFamily="18" charset="0"/>
                <a:cs typeface="Times New Roman" panose="02020603050405020304" pitchFamily="18" charset="0"/>
              </a:rPr>
              <a:t>review</a:t>
            </a:r>
            <a:endParaRPr lang="en-ZA" sz="1400" b="1"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18</a:t>
            </a:fld>
            <a:endParaRPr lang="en-ZA" sz="1200" b="1" dirty="0">
              <a:solidFill>
                <a:schemeClr val="tx1"/>
              </a:solidFill>
              <a:latin typeface="Arial Narrow" panose="020B0606020202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417915746"/>
              </p:ext>
            </p:extLst>
          </p:nvPr>
        </p:nvGraphicFramePr>
        <p:xfrm>
          <a:off x="200472" y="2420888"/>
          <a:ext cx="8321040" cy="1257300"/>
        </p:xfrm>
        <a:graphic>
          <a:graphicData uri="http://schemas.openxmlformats.org/drawingml/2006/table">
            <a:tbl>
              <a:tblPr firstRow="1" firstCol="1" bandRow="1"/>
              <a:tblGrid>
                <a:gridCol w="377984"/>
                <a:gridCol w="1462916"/>
                <a:gridCol w="544357"/>
                <a:gridCol w="556915"/>
                <a:gridCol w="636646"/>
                <a:gridCol w="597083"/>
                <a:gridCol w="1194192"/>
                <a:gridCol w="1297778"/>
                <a:gridCol w="1653169"/>
              </a:tblGrid>
              <a:tr h="370411">
                <a:tc gridSpan="2">
                  <a:txBody>
                    <a:bodyPr/>
                    <a:lstStyle/>
                    <a:p>
                      <a:pPr marL="0" marR="0" algn="just">
                        <a:lnSpc>
                          <a:spcPct val="150000"/>
                        </a:lnSpc>
                        <a:spcBef>
                          <a:spcPts val="0"/>
                        </a:spcBef>
                        <a:spcAft>
                          <a:spcPts val="0"/>
                        </a:spcAft>
                      </a:pPr>
                      <a:r>
                        <a:rPr lang="en-US" sz="11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1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8905" marR="48905"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 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374939">
                <a:tc>
                  <a:txBody>
                    <a:bodyPr/>
                    <a:lstStyle/>
                    <a:p>
                      <a:pPr marL="0" marR="0" algn="just">
                        <a:lnSpc>
                          <a:spcPct val="150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3.2.1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Bills submitted to the Minister for Cabinet approval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05" marR="48905"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992029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6456" y="1352350"/>
            <a:ext cx="4320480" cy="5128444"/>
          </a:xfrm>
          <a:solidFill>
            <a:schemeClr val="bg1"/>
          </a:solidFill>
        </p:spPr>
        <p:txBody>
          <a:bodyPr>
            <a:noAutofit/>
          </a:bodyPr>
          <a:lstStyle/>
          <a:p>
            <a:pPr marL="0" indent="0" algn="just">
              <a:lnSpc>
                <a:spcPct val="150000"/>
              </a:lnSpc>
              <a:spcBef>
                <a:spcPts val="0"/>
              </a:spcBef>
              <a:buNone/>
            </a:pPr>
            <a:r>
              <a:rPr lang="en-ZA" sz="1200" b="1" dirty="0" smtClean="0">
                <a:solidFill>
                  <a:srgbClr val="006666"/>
                </a:solidFill>
                <a:latin typeface="Arial Narrow" panose="020B0606020202030204" pitchFamily="34" charset="0"/>
              </a:rPr>
              <a:t>Progress on the Bills during the quarter under review:</a:t>
            </a:r>
          </a:p>
          <a:p>
            <a:pPr marL="0" indent="0" algn="just">
              <a:lnSpc>
                <a:spcPct val="150000"/>
              </a:lnSpc>
              <a:spcBef>
                <a:spcPts val="0"/>
              </a:spcBef>
              <a:buNone/>
            </a:pPr>
            <a:endParaRPr lang="en-ZA" sz="1100" b="1" dirty="0" smtClean="0">
              <a:solidFill>
                <a:srgbClr val="006666"/>
              </a:solidFill>
              <a:latin typeface="Arial Narrow" panose="020B0606020202030204" pitchFamily="34" charset="0"/>
            </a:endParaRPr>
          </a:p>
          <a:p>
            <a:pPr marL="0" algn="just">
              <a:lnSpc>
                <a:spcPct val="150000"/>
              </a:lnSpc>
              <a:spcBef>
                <a:spcPts val="0"/>
              </a:spcBef>
            </a:pPr>
            <a:r>
              <a:rPr lang="en-ZA" sz="11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FIREARMS CONTROL AMENDMENT BILL</a:t>
            </a:r>
            <a:endParaRPr lang="en-US" sz="11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buNone/>
              <a:tabLst>
                <a:tab pos="270510" algn="l"/>
              </a:tabLst>
            </a:pPr>
            <a:r>
              <a:rPr lang="en-US" sz="1100" dirty="0" smtClean="0">
                <a:latin typeface="Arial Narrow" panose="020B0606020202030204" pitchFamily="34" charset="0"/>
                <a:ea typeface="Calibri" panose="020F0502020204030204" pitchFamily="34" charset="0"/>
                <a:cs typeface="Times New Roman" panose="02020603050405020304" pitchFamily="18" charset="0"/>
              </a:rPr>
              <a:t>The </a:t>
            </a:r>
            <a:r>
              <a:rPr lang="en-US" sz="1100" dirty="0">
                <a:latin typeface="Arial Narrow" panose="020B0606020202030204" pitchFamily="34" charset="0"/>
                <a:ea typeface="Calibri" panose="020F0502020204030204" pitchFamily="34" charset="0"/>
                <a:cs typeface="Times New Roman" panose="02020603050405020304" pitchFamily="18" charset="0"/>
              </a:rPr>
              <a:t>Bill was presented to the Justice, Crime Prevention and Security Cluster (JCPS) Directors </a:t>
            </a:r>
            <a:r>
              <a:rPr lang="en-US" sz="1100" dirty="0" smtClean="0">
                <a:latin typeface="Arial Narrow" panose="020B0606020202030204" pitchFamily="34" charset="0"/>
                <a:ea typeface="Calibri" panose="020F0502020204030204" pitchFamily="34" charset="0"/>
                <a:cs typeface="Times New Roman" panose="02020603050405020304" pitchFamily="18" charset="0"/>
              </a:rPr>
              <a:t>General (DGs) </a:t>
            </a:r>
            <a:r>
              <a:rPr lang="en-US" sz="1100" dirty="0">
                <a:latin typeface="Arial Narrow" panose="020B0606020202030204" pitchFamily="34" charset="0"/>
                <a:ea typeface="Calibri" panose="020F0502020204030204" pitchFamily="34" charset="0"/>
                <a:cs typeface="Times New Roman" panose="02020603050405020304" pitchFamily="18" charset="0"/>
              </a:rPr>
              <a:t>on 11 June 2020. </a:t>
            </a:r>
            <a:r>
              <a:rPr lang="en-US" sz="1100" dirty="0" smtClean="0">
                <a:latin typeface="Arial Narrow" panose="020B0606020202030204" pitchFamily="34" charset="0"/>
                <a:ea typeface="Calibri" panose="020F0502020204030204" pitchFamily="34" charset="0"/>
                <a:cs typeface="Times New Roman" panose="02020603050405020304" pitchFamily="18" charset="0"/>
              </a:rPr>
              <a:t>The </a:t>
            </a:r>
            <a:r>
              <a:rPr lang="en-US" sz="1100" dirty="0">
                <a:latin typeface="Arial Narrow" panose="020B0606020202030204" pitchFamily="34" charset="0"/>
                <a:ea typeface="Calibri" panose="020F0502020204030204" pitchFamily="34" charset="0"/>
                <a:cs typeface="Times New Roman" panose="02020603050405020304" pitchFamily="18" charset="0"/>
              </a:rPr>
              <a:t>JCPS </a:t>
            </a:r>
            <a:r>
              <a:rPr lang="en-US" sz="1100" dirty="0" smtClean="0">
                <a:latin typeface="Arial Narrow" panose="020B0606020202030204" pitchFamily="34" charset="0"/>
                <a:ea typeface="Calibri" panose="020F0502020204030204" pitchFamily="34" charset="0"/>
                <a:cs typeface="Times New Roman" panose="02020603050405020304" pitchFamily="18" charset="0"/>
              </a:rPr>
              <a:t>DGs </a:t>
            </a:r>
            <a:r>
              <a:rPr lang="en-US" sz="1100" dirty="0">
                <a:latin typeface="Arial Narrow" panose="020B0606020202030204" pitchFamily="34" charset="0"/>
                <a:ea typeface="Calibri" panose="020F0502020204030204" pitchFamily="34" charset="0"/>
                <a:cs typeface="Times New Roman" panose="02020603050405020304" pitchFamily="18" charset="0"/>
              </a:rPr>
              <a:t>Cluster resolved that the Bill may be further processed to the JCPS Minister’s </a:t>
            </a:r>
            <a:r>
              <a:rPr lang="en-US" sz="1100" dirty="0" smtClean="0">
                <a:latin typeface="Arial Narrow" panose="020B0606020202030204" pitchFamily="34" charset="0"/>
                <a:ea typeface="Calibri" panose="020F0502020204030204" pitchFamily="34" charset="0"/>
                <a:cs typeface="Times New Roman" panose="02020603050405020304" pitchFamily="18" charset="0"/>
              </a:rPr>
              <a:t>Cluster. The Sub-Programme is currently awaiting </a:t>
            </a:r>
            <a:r>
              <a:rPr lang="en-US" sz="1100" dirty="0">
                <a:latin typeface="Arial Narrow" panose="020B0606020202030204" pitchFamily="34" charset="0"/>
                <a:ea typeface="Calibri" panose="020F0502020204030204" pitchFamily="34" charset="0"/>
                <a:cs typeface="Times New Roman" panose="02020603050405020304" pitchFamily="18" charset="0"/>
              </a:rPr>
              <a:t>further inputs from the Deputy National Commissioner responsible for policing.</a:t>
            </a:r>
          </a:p>
          <a:p>
            <a:pPr marL="0" marR="0" indent="0" algn="just">
              <a:lnSpc>
                <a:spcPct val="150000"/>
              </a:lnSpc>
              <a:spcBef>
                <a:spcPts val="0"/>
              </a:spcBef>
              <a:buNone/>
              <a:tabLst>
                <a:tab pos="270510" algn="l"/>
              </a:tabLst>
            </a:pPr>
            <a:r>
              <a:rPr lang="en-US" sz="1100" dirty="0">
                <a:latin typeface="Arial Narrow" panose="020B0606020202030204" pitchFamily="34" charset="0"/>
                <a:ea typeface="Calibri" panose="020F0502020204030204" pitchFamily="34" charset="0"/>
                <a:cs typeface="Times New Roman" panose="02020603050405020304" pitchFamily="18" charset="0"/>
              </a:rPr>
              <a:t> </a:t>
            </a:r>
            <a:endParaRPr lang="en-US" sz="1100" dirty="0" smtClean="0">
              <a:latin typeface="Arial Narrow" panose="020B0606020202030204" pitchFamily="34" charset="0"/>
              <a:ea typeface="Calibri" panose="020F0502020204030204" pitchFamily="34" charset="0"/>
              <a:cs typeface="Times New Roman" panose="02020603050405020304" pitchFamily="18" charset="0"/>
            </a:endParaRPr>
          </a:p>
          <a:p>
            <a:pPr marL="0" lvl="0" indent="342900" algn="just">
              <a:lnSpc>
                <a:spcPct val="150000"/>
              </a:lnSpc>
              <a:spcBef>
                <a:spcPts val="0"/>
              </a:spcBef>
              <a:buClr>
                <a:srgbClr val="A5B592"/>
              </a:buClr>
            </a:pPr>
            <a:r>
              <a:rPr lang="en-US" sz="11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PROTECTION OF CONSTITUTIONAL DEMOCRACY    AGAINST TERRORIST AND RELATED ACTIVITIES AMENDMENT </a:t>
            </a:r>
            <a:r>
              <a:rPr lang="en-ZA" sz="11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 BILL</a:t>
            </a:r>
          </a:p>
          <a:p>
            <a:pPr marL="0" lvl="0" indent="0" algn="just">
              <a:lnSpc>
                <a:spcPct val="150000"/>
              </a:lnSpc>
              <a:spcBef>
                <a:spcPts val="0"/>
              </a:spcBef>
              <a:buClr>
                <a:srgbClr val="A5B592"/>
              </a:buClr>
              <a:buNone/>
            </a:pPr>
            <a:r>
              <a:rPr lang="en-US" sz="11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The </a:t>
            </a:r>
            <a:r>
              <a:rPr lang="en-US" sz="11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Minister </a:t>
            </a:r>
            <a:r>
              <a:rPr lang="en-US" sz="11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approved </a:t>
            </a:r>
            <a:r>
              <a:rPr lang="en-US" sz="11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the submission of the Bill to the JCPS Development </a:t>
            </a:r>
            <a:r>
              <a:rPr lang="en-US" sz="11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Committee (</a:t>
            </a:r>
            <a:r>
              <a:rPr lang="en-US" sz="1100" dirty="0" err="1"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DevCom</a:t>
            </a:r>
            <a:r>
              <a:rPr lang="en-US" sz="11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 and the </a:t>
            </a:r>
            <a:r>
              <a:rPr lang="en-US" sz="11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Bill was presented to </a:t>
            </a:r>
            <a:r>
              <a:rPr lang="en-US" sz="1100" dirty="0" err="1"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DevCom</a:t>
            </a:r>
            <a:r>
              <a:rPr lang="en-US" sz="11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 </a:t>
            </a:r>
            <a:r>
              <a:rPr lang="en-US" sz="11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on 25 June 2020. </a:t>
            </a:r>
            <a:r>
              <a:rPr lang="en-US" sz="11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It was resolved </a:t>
            </a:r>
            <a:r>
              <a:rPr lang="en-US" sz="11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that the Bill may be presented at the next JCPS </a:t>
            </a:r>
            <a:r>
              <a:rPr lang="en-US" sz="11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DGs Cluster</a:t>
            </a:r>
            <a:r>
              <a:rPr lang="en-US" sz="11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a:t>
            </a:r>
          </a:p>
          <a:p>
            <a:pPr marL="0" lvl="0" indent="0" algn="just">
              <a:lnSpc>
                <a:spcPct val="150000"/>
              </a:lnSpc>
              <a:spcBef>
                <a:spcPts val="0"/>
              </a:spcBef>
              <a:buClr>
                <a:srgbClr val="A5B592"/>
              </a:buClr>
              <a:buNone/>
            </a:pPr>
            <a:endParaRPr lang="en-US" sz="11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endParaRPr>
          </a:p>
          <a:p>
            <a:pPr marL="0" lvl="0" algn="just">
              <a:lnSpc>
                <a:spcPct val="150000"/>
              </a:lnSpc>
              <a:spcBef>
                <a:spcPts val="0"/>
              </a:spcBef>
              <a:buClr>
                <a:srgbClr val="A5B592"/>
              </a:buClr>
            </a:pPr>
            <a:r>
              <a:rPr lang="en-US" sz="1100" b="1" dirty="0">
                <a:solidFill>
                  <a:srgbClr val="006666"/>
                </a:solidFill>
                <a:latin typeface="Arial Narrow" panose="020B0606020202030204" pitchFamily="34" charset="0"/>
                <a:ea typeface="Calibri" panose="020F0502020204030204" pitchFamily="34" charset="0"/>
                <a:cs typeface="Arial" panose="020B0604020202020204" pitchFamily="34" charset="0"/>
              </a:rPr>
              <a:t>SECOND HAND GOODS AMENDMENT BILL</a:t>
            </a:r>
          </a:p>
          <a:p>
            <a:pPr marL="0" lvl="0" indent="0" algn="just">
              <a:lnSpc>
                <a:spcPct val="150000"/>
              </a:lnSpc>
              <a:spcBef>
                <a:spcPts val="0"/>
              </a:spcBef>
              <a:buClr>
                <a:srgbClr val="A5B592"/>
              </a:buClr>
              <a:buNone/>
            </a:pPr>
            <a:r>
              <a:rPr lang="en-US" sz="1100" dirty="0">
                <a:solidFill>
                  <a:prstClr val="black"/>
                </a:solidFill>
                <a:latin typeface="Arial Narrow" panose="020B0606020202030204" pitchFamily="34" charset="0"/>
                <a:ea typeface="Calibri" panose="020F0502020204030204" pitchFamily="34" charset="0"/>
                <a:cs typeface="Arial" panose="020B0604020202020204" pitchFamily="34" charset="0"/>
              </a:rPr>
              <a:t>Inputs on the Socio-Economic Impact Assessment System (SEIAS) template in respect of the Bill were received from the CSPS </a:t>
            </a:r>
            <a:r>
              <a:rPr lang="en-US" sz="1100" dirty="0" smtClean="0">
                <a:solidFill>
                  <a:prstClr val="black"/>
                </a:solidFill>
                <a:latin typeface="Arial Narrow" panose="020B0606020202030204" pitchFamily="34" charset="0"/>
                <a:ea typeface="Calibri" panose="020F0502020204030204" pitchFamily="34" charset="0"/>
                <a:cs typeface="Arial" panose="020B0604020202020204" pitchFamily="34" charset="0"/>
              </a:rPr>
              <a:t>M&amp;E </a:t>
            </a:r>
            <a:r>
              <a:rPr lang="en-US" sz="1100" dirty="0">
                <a:solidFill>
                  <a:prstClr val="black"/>
                </a:solidFill>
                <a:latin typeface="Arial Narrow" panose="020B0606020202030204" pitchFamily="34" charset="0"/>
                <a:ea typeface="Calibri" panose="020F0502020204030204" pitchFamily="34" charset="0"/>
                <a:cs typeface="Arial" panose="020B0604020202020204" pitchFamily="34" charset="0"/>
              </a:rPr>
              <a:t>Unit. A meeting has been arranged with relevant SAPS officials (on 7 July 2020) to discuss </a:t>
            </a:r>
            <a:r>
              <a:rPr lang="en-US" sz="1100" dirty="0" smtClean="0">
                <a:solidFill>
                  <a:prstClr val="black"/>
                </a:solidFill>
                <a:latin typeface="Arial Narrow" panose="020B0606020202030204" pitchFamily="34" charset="0"/>
                <a:ea typeface="Calibri" panose="020F0502020204030204" pitchFamily="34" charset="0"/>
                <a:cs typeface="Arial" panose="020B0604020202020204" pitchFamily="34" charset="0"/>
              </a:rPr>
              <a:t>and expedite </a:t>
            </a:r>
            <a:r>
              <a:rPr lang="en-US" sz="1100" dirty="0">
                <a:solidFill>
                  <a:prstClr val="black"/>
                </a:solidFill>
                <a:latin typeface="Arial Narrow" panose="020B0606020202030204" pitchFamily="34" charset="0"/>
                <a:ea typeface="Calibri" panose="020F0502020204030204" pitchFamily="34" charset="0"/>
                <a:cs typeface="Arial" panose="020B0604020202020204" pitchFamily="34" charset="0"/>
              </a:rPr>
              <a:t>the process of obtaining the inputs of SAPS on the SEAIS in respect of the Bill. </a:t>
            </a:r>
          </a:p>
          <a:p>
            <a:pPr marL="0" marR="0" indent="0" algn="just">
              <a:lnSpc>
                <a:spcPct val="150000"/>
              </a:lnSpc>
              <a:spcBef>
                <a:spcPts val="0"/>
              </a:spcBef>
              <a:buNone/>
              <a:tabLst>
                <a:tab pos="270510" algn="l"/>
              </a:tabLst>
            </a:pPr>
            <a:endParaRPr lang="en-US" sz="12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buNone/>
              <a:tabLst>
                <a:tab pos="270510" algn="l"/>
              </a:tabLst>
            </a:pP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en-ZA" sz="1800" dirty="0">
              <a:latin typeface="Arial Narrow" panose="020B0606020202030204" pitchFamily="34" charset="0"/>
            </a:endParaRPr>
          </a:p>
        </p:txBody>
      </p:sp>
      <p:sp>
        <p:nvSpPr>
          <p:cNvPr id="5" name="Content Placeholder 4"/>
          <p:cNvSpPr>
            <a:spLocks noGrp="1"/>
          </p:cNvSpPr>
          <p:nvPr>
            <p:ph sz="half" idx="2"/>
          </p:nvPr>
        </p:nvSpPr>
        <p:spPr>
          <a:xfrm>
            <a:off x="4664968" y="1352350"/>
            <a:ext cx="4824536" cy="5128444"/>
          </a:xfrm>
          <a:solidFill>
            <a:schemeClr val="bg1"/>
          </a:solidFill>
        </p:spPr>
        <p:txBody>
          <a:bodyPr>
            <a:normAutofit fontScale="92500" lnSpcReduction="20000"/>
          </a:bodyPr>
          <a:lstStyle/>
          <a:p>
            <a:pPr marL="0" lvl="0" algn="just">
              <a:lnSpc>
                <a:spcPct val="170000"/>
              </a:lnSpc>
              <a:spcBef>
                <a:spcPts val="0"/>
              </a:spcBef>
              <a:buClr>
                <a:srgbClr val="A5B592"/>
              </a:buClr>
            </a:pPr>
            <a:r>
              <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SOUTH AFRICAN POLICE SERVICE AMENDMENT BILL, 2020</a:t>
            </a:r>
          </a:p>
          <a:p>
            <a:pPr marL="0" lvl="0" indent="0" algn="just">
              <a:lnSpc>
                <a:spcPct val="170000"/>
              </a:lnSpc>
              <a:spcBef>
                <a:spcPts val="0"/>
              </a:spcBef>
              <a:buClr>
                <a:srgbClr val="A5B592"/>
              </a:buClr>
              <a:buNone/>
            </a:pPr>
            <a:r>
              <a:rPr lang="en-US" sz="1200" dirty="0" smtClean="0">
                <a:solidFill>
                  <a:schemeClr val="tx1"/>
                </a:solidFill>
                <a:latin typeface="Arial Narrow" panose="020B0606020202030204" pitchFamily="34" charset="0"/>
                <a:ea typeface="Calibri" panose="020F0502020204030204" pitchFamily="34" charset="0"/>
                <a:cs typeface="Arial" panose="020B0604020202020204" pitchFamily="34" charset="0"/>
              </a:rPr>
              <a:t>The </a:t>
            </a:r>
            <a:r>
              <a:rPr lang="en-US" sz="1200" dirty="0">
                <a:solidFill>
                  <a:schemeClr val="tx1"/>
                </a:solidFill>
                <a:latin typeface="Arial Narrow" panose="020B0606020202030204" pitchFamily="34" charset="0"/>
                <a:ea typeface="Calibri" panose="020F0502020204030204" pitchFamily="34" charset="0"/>
                <a:cs typeface="Arial" panose="020B0604020202020204" pitchFamily="34" charset="0"/>
              </a:rPr>
              <a:t>Bill was presented to the JCPS Ministers Cluster on 17 March 2020. The </a:t>
            </a:r>
            <a:r>
              <a:rPr lang="en-US" sz="1200" dirty="0" smtClean="0">
                <a:solidFill>
                  <a:schemeClr val="tx1"/>
                </a:solidFill>
                <a:latin typeface="Arial Narrow" panose="020B0606020202030204" pitchFamily="34" charset="0"/>
                <a:ea typeface="Calibri" panose="020F0502020204030204" pitchFamily="34" charset="0"/>
                <a:cs typeface="Arial" panose="020B0604020202020204" pitchFamily="34" charset="0"/>
              </a:rPr>
              <a:t> Ministers </a:t>
            </a:r>
            <a:r>
              <a:rPr lang="en-US" sz="1200" dirty="0">
                <a:solidFill>
                  <a:schemeClr val="tx1"/>
                </a:solidFill>
                <a:latin typeface="Arial Narrow" panose="020B0606020202030204" pitchFamily="34" charset="0"/>
                <a:ea typeface="Calibri" panose="020F0502020204030204" pitchFamily="34" charset="0"/>
                <a:cs typeface="Arial" panose="020B0604020202020204" pitchFamily="34" charset="0"/>
              </a:rPr>
              <a:t>Cluster recommended the submission of the Bill to the JCPS Cabinet Committee. </a:t>
            </a:r>
            <a:r>
              <a:rPr lang="en-US" sz="1200" dirty="0" smtClean="0">
                <a:solidFill>
                  <a:schemeClr val="tx1"/>
                </a:solidFill>
                <a:latin typeface="Arial Narrow" panose="020B0606020202030204" pitchFamily="34" charset="0"/>
                <a:ea typeface="Calibri" panose="020F0502020204030204" pitchFamily="34" charset="0"/>
                <a:cs typeface="Arial" panose="020B0604020202020204" pitchFamily="34" charset="0"/>
              </a:rPr>
              <a:t>The </a:t>
            </a:r>
            <a:r>
              <a:rPr lang="en-US" sz="1200" dirty="0">
                <a:solidFill>
                  <a:schemeClr val="tx1"/>
                </a:solidFill>
                <a:latin typeface="Arial Narrow" panose="020B0606020202030204" pitchFamily="34" charset="0"/>
                <a:ea typeface="Calibri" panose="020F0502020204030204" pitchFamily="34" charset="0"/>
                <a:cs typeface="Arial" panose="020B0604020202020204" pitchFamily="34" charset="0"/>
              </a:rPr>
              <a:t>Bill </a:t>
            </a:r>
            <a:r>
              <a:rPr lang="en-US" sz="1200" dirty="0" smtClean="0">
                <a:solidFill>
                  <a:schemeClr val="tx1"/>
                </a:solidFill>
                <a:latin typeface="Arial Narrow" panose="020B0606020202030204" pitchFamily="34" charset="0"/>
                <a:ea typeface="Calibri" panose="020F0502020204030204" pitchFamily="34" charset="0"/>
                <a:cs typeface="Arial" panose="020B0604020202020204" pitchFamily="34" charset="0"/>
              </a:rPr>
              <a:t>was subsequently </a:t>
            </a:r>
            <a:r>
              <a:rPr lang="en-US" sz="1200" dirty="0">
                <a:solidFill>
                  <a:schemeClr val="tx1"/>
                </a:solidFill>
                <a:latin typeface="Arial Narrow" panose="020B0606020202030204" pitchFamily="34" charset="0"/>
                <a:ea typeface="Calibri" panose="020F0502020204030204" pitchFamily="34" charset="0"/>
                <a:cs typeface="Arial" panose="020B0604020202020204" pitchFamily="34" charset="0"/>
              </a:rPr>
              <a:t>presented to the JCPS Cabinet Committee on 4 June </a:t>
            </a:r>
            <a:r>
              <a:rPr lang="en-US" sz="1200" dirty="0" smtClean="0">
                <a:solidFill>
                  <a:schemeClr val="tx1"/>
                </a:solidFill>
                <a:latin typeface="Arial Narrow" panose="020B0606020202030204" pitchFamily="34" charset="0"/>
                <a:ea typeface="Calibri" panose="020F0502020204030204" pitchFamily="34" charset="0"/>
                <a:cs typeface="Arial" panose="020B0604020202020204" pitchFamily="34" charset="0"/>
              </a:rPr>
              <a:t>2020, who then </a:t>
            </a:r>
            <a:r>
              <a:rPr lang="en-US" sz="1200" dirty="0">
                <a:solidFill>
                  <a:schemeClr val="tx1"/>
                </a:solidFill>
                <a:latin typeface="Arial Narrow" panose="020B0606020202030204" pitchFamily="34" charset="0"/>
                <a:ea typeface="Calibri" panose="020F0502020204030204" pitchFamily="34" charset="0"/>
                <a:cs typeface="Arial" panose="020B0604020202020204" pitchFamily="34" charset="0"/>
              </a:rPr>
              <a:t>recommended that the JCPS Ministers should further engage on certain aspects of the Bill. </a:t>
            </a:r>
            <a:r>
              <a:rPr lang="en-US" sz="1200" dirty="0" smtClean="0">
                <a:solidFill>
                  <a:schemeClr val="tx1"/>
                </a:solidFill>
                <a:latin typeface="Arial Narrow" panose="020B0606020202030204" pitchFamily="34" charset="0"/>
                <a:ea typeface="Calibri" panose="020F0502020204030204" pitchFamily="34" charset="0"/>
                <a:cs typeface="Arial" panose="020B0604020202020204" pitchFamily="34" charset="0"/>
              </a:rPr>
              <a:t>During </a:t>
            </a:r>
            <a:r>
              <a:rPr lang="en-US" sz="1200" dirty="0">
                <a:solidFill>
                  <a:schemeClr val="tx1"/>
                </a:solidFill>
                <a:latin typeface="Arial Narrow" panose="020B0606020202030204" pitchFamily="34" charset="0"/>
                <a:ea typeface="Calibri" panose="020F0502020204030204" pitchFamily="34" charset="0"/>
                <a:cs typeface="Arial" panose="020B0604020202020204" pitchFamily="34" charset="0"/>
              </a:rPr>
              <a:t>the drafting process of the Bill, the relevant issues were consulted with the relevant Departments and these consultations will be presented in detail, and concerns raised at the JCPS Cabinet Committee meeting will be responded </a:t>
            </a:r>
            <a:r>
              <a:rPr lang="en-US" sz="1200" dirty="0" smtClean="0">
                <a:solidFill>
                  <a:schemeClr val="tx1"/>
                </a:solidFill>
                <a:latin typeface="Arial Narrow" panose="020B0606020202030204" pitchFamily="34" charset="0"/>
                <a:ea typeface="Calibri" panose="020F0502020204030204" pitchFamily="34" charset="0"/>
                <a:cs typeface="Arial" panose="020B0604020202020204" pitchFamily="34" charset="0"/>
              </a:rPr>
              <a:t>to at the </a:t>
            </a:r>
            <a:r>
              <a:rPr lang="en-US" sz="1200" dirty="0">
                <a:solidFill>
                  <a:schemeClr val="tx1"/>
                </a:solidFill>
                <a:latin typeface="Arial Narrow" panose="020B0606020202030204" pitchFamily="34" charset="0"/>
                <a:ea typeface="Calibri" panose="020F0502020204030204" pitchFamily="34" charset="0"/>
                <a:cs typeface="Arial" panose="020B0604020202020204" pitchFamily="34" charset="0"/>
              </a:rPr>
              <a:t>next </a:t>
            </a:r>
            <a:r>
              <a:rPr lang="en-US" sz="1200" dirty="0" smtClean="0">
                <a:solidFill>
                  <a:schemeClr val="tx1"/>
                </a:solidFill>
                <a:latin typeface="Arial Narrow" panose="020B0606020202030204" pitchFamily="34" charset="0"/>
                <a:ea typeface="Calibri" panose="020F0502020204030204" pitchFamily="34" charset="0"/>
                <a:cs typeface="Arial" panose="020B0604020202020204" pitchFamily="34" charset="0"/>
              </a:rPr>
              <a:t>meeting JCPS </a:t>
            </a:r>
            <a:r>
              <a:rPr lang="en-US" sz="1200" dirty="0">
                <a:solidFill>
                  <a:schemeClr val="tx1"/>
                </a:solidFill>
                <a:latin typeface="Arial Narrow" panose="020B0606020202030204" pitchFamily="34" charset="0"/>
                <a:ea typeface="Calibri" panose="020F0502020204030204" pitchFamily="34" charset="0"/>
                <a:cs typeface="Arial" panose="020B0604020202020204" pitchFamily="34" charset="0"/>
              </a:rPr>
              <a:t>Ministers </a:t>
            </a:r>
            <a:r>
              <a:rPr lang="en-US" sz="1200" dirty="0" smtClean="0">
                <a:solidFill>
                  <a:schemeClr val="tx1"/>
                </a:solidFill>
                <a:latin typeface="Arial Narrow" panose="020B0606020202030204" pitchFamily="34" charset="0"/>
                <a:ea typeface="Calibri" panose="020F0502020204030204" pitchFamily="34" charset="0"/>
                <a:cs typeface="Arial" panose="020B0604020202020204" pitchFamily="34" charset="0"/>
              </a:rPr>
              <a:t>Cluster, scheduled </a:t>
            </a:r>
            <a:r>
              <a:rPr lang="en-US" sz="1200" dirty="0">
                <a:solidFill>
                  <a:schemeClr val="tx1"/>
                </a:solidFill>
                <a:latin typeface="Arial Narrow" panose="020B0606020202030204" pitchFamily="34" charset="0"/>
                <a:ea typeface="Calibri" panose="020F0502020204030204" pitchFamily="34" charset="0"/>
                <a:cs typeface="Arial" panose="020B0604020202020204" pitchFamily="34" charset="0"/>
              </a:rPr>
              <a:t>for 10 July </a:t>
            </a:r>
            <a:r>
              <a:rPr lang="en-US" sz="1200" dirty="0" smtClean="0">
                <a:solidFill>
                  <a:schemeClr val="tx1"/>
                </a:solidFill>
                <a:latin typeface="Arial Narrow" panose="020B0606020202030204" pitchFamily="34" charset="0"/>
                <a:ea typeface="Calibri" panose="020F0502020204030204" pitchFamily="34" charset="0"/>
                <a:cs typeface="Arial" panose="020B0604020202020204" pitchFamily="34" charset="0"/>
              </a:rPr>
              <a:t>2020</a:t>
            </a:r>
            <a:r>
              <a:rPr lang="en-US" sz="1200" dirty="0">
                <a:solidFill>
                  <a:schemeClr val="tx1"/>
                </a:solidFill>
                <a:latin typeface="Arial Narrow" panose="020B0606020202030204" pitchFamily="34" charset="0"/>
                <a:ea typeface="Calibri" panose="020F0502020204030204" pitchFamily="34" charset="0"/>
                <a:cs typeface="Arial" panose="020B0604020202020204" pitchFamily="34" charset="0"/>
              </a:rPr>
              <a:t>.</a:t>
            </a:r>
            <a:endPar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endParaRPr>
          </a:p>
          <a:p>
            <a:pPr marL="0" lvl="0" indent="0" algn="just">
              <a:lnSpc>
                <a:spcPct val="170000"/>
              </a:lnSpc>
              <a:spcBef>
                <a:spcPts val="0"/>
              </a:spcBef>
              <a:buClr>
                <a:srgbClr val="A5B592"/>
              </a:buClr>
              <a:buNone/>
            </a:pPr>
            <a:endPar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endParaRPr>
          </a:p>
          <a:p>
            <a:pPr marL="0" lvl="0" indent="0" algn="just">
              <a:lnSpc>
                <a:spcPct val="170000"/>
              </a:lnSpc>
              <a:spcBef>
                <a:spcPts val="0"/>
              </a:spcBef>
              <a:buClr>
                <a:srgbClr val="A5B592"/>
              </a:buClr>
              <a:buNone/>
            </a:pPr>
            <a:endPar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endParaRPr>
          </a:p>
          <a:p>
            <a:pPr marL="0" algn="just">
              <a:lnSpc>
                <a:spcPct val="170000"/>
              </a:lnSpc>
              <a:spcBef>
                <a:spcPts val="0"/>
              </a:spcBef>
              <a:tabLst>
                <a:tab pos="270510" algn="l"/>
              </a:tabLst>
            </a:pPr>
            <a:r>
              <a:rPr lang="en-ZA" sz="1200" b="1" dirty="0" smtClean="0">
                <a:solidFill>
                  <a:srgbClr val="006666"/>
                </a:solidFill>
                <a:latin typeface="Arial Narrow" panose="020B0606020202030204" pitchFamily="34" charset="0"/>
                <a:ea typeface="Times New Roman" panose="02020603050405020304" pitchFamily="18" charset="0"/>
                <a:cs typeface="Times New Roman" panose="02020603050405020304" pitchFamily="18" charset="0"/>
              </a:rPr>
              <a:t>INDEPENDENT POLICE INVESTIGATIVE DIRECTORATE AMENDMENT BILL</a:t>
            </a:r>
            <a:endParaRPr lang="en-US" sz="1200" dirty="0" smtClean="0">
              <a:latin typeface="Arial Narrow" panose="020B0606020202030204" pitchFamily="34" charset="0"/>
              <a:ea typeface="Times New Roman" panose="02020603050405020304" pitchFamily="18" charset="0"/>
              <a:cs typeface="Times New Roman" panose="02020603050405020304" pitchFamily="18" charset="0"/>
            </a:endParaRPr>
          </a:p>
          <a:p>
            <a:pPr marL="0" lvl="0" indent="0" algn="just">
              <a:lnSpc>
                <a:spcPct val="170000"/>
              </a:lnSpc>
              <a:spcBef>
                <a:spcPts val="0"/>
              </a:spcBef>
              <a:buClr>
                <a:srgbClr val="A5B592"/>
              </a:buClr>
              <a:buNone/>
            </a:pP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The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Bill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was identified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as a priority Bill for 2021 in the list of priority legislation that has been submitted to the Deputy President.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The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Deputy Minister was briefed on the current version of the Bill, as well as on its status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update. A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drafting team comprising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officials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from CSPS and </a:t>
            </a:r>
            <a:r>
              <a:rPr lang="en-US" sz="1200"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IPID </a:t>
            </a: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has resumed the process of reviewing and redrafting the current version of the Bill. The drafting team has developed a Project Plan which sets out timeframes for the development of the Bill, for the purpose of its introduction in Parliament by the end of 2021. The Project Plan has been submitted to the Secretary for Police Service and the Acting Executive Director of IPID for approval. </a:t>
            </a:r>
          </a:p>
          <a:p>
            <a:pPr marL="0" lvl="0" indent="0" algn="just">
              <a:lnSpc>
                <a:spcPct val="150000"/>
              </a:lnSpc>
              <a:spcBef>
                <a:spcPts val="0"/>
              </a:spcBef>
              <a:buClr>
                <a:srgbClr val="A5B592"/>
              </a:buClr>
              <a:buNone/>
            </a:pPr>
            <a:endPar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a:xfrm>
            <a:off x="8625408" y="6480794"/>
            <a:ext cx="555358" cy="365125"/>
          </a:xfrm>
        </p:spPr>
        <p:txBody>
          <a:bodyPr/>
          <a:lstStyle/>
          <a:p>
            <a:fld id="{BA5A4CB3-BD92-4D0F-B4D4-2CAB8B565D49}" type="slidenum">
              <a:rPr lang="en-ZA" sz="1200" b="1" smtClean="0">
                <a:solidFill>
                  <a:prstClr val="black"/>
                </a:solidFill>
                <a:latin typeface="Arial Narrow" panose="020B0606020202030204" pitchFamily="34" charset="0"/>
              </a:rPr>
              <a:pPr/>
              <a:t>19</a:t>
            </a:fld>
            <a:endParaRPr lang="en-ZA" sz="1200" b="1" dirty="0">
              <a:solidFill>
                <a:prstClr val="black"/>
              </a:solidFill>
              <a:latin typeface="Arial Narrow" panose="020B0606020202030204" pitchFamily="34" charset="0"/>
            </a:endParaRPr>
          </a:p>
        </p:txBody>
      </p:sp>
      <p:sp>
        <p:nvSpPr>
          <p:cNvPr id="6" name="Title 1"/>
          <p:cNvSpPr>
            <a:spLocks noGrp="1"/>
          </p:cNvSpPr>
          <p:nvPr>
            <p:ph type="title"/>
          </p:nvPr>
        </p:nvSpPr>
        <p:spPr>
          <a:xfrm>
            <a:off x="-31626" y="548680"/>
            <a:ext cx="6876690" cy="515144"/>
          </a:xfrm>
        </p:spPr>
        <p:txBody>
          <a:bodyPr>
            <a:normAutofit/>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Tree>
    <p:extLst>
      <p:ext uri="{BB962C8B-B14F-4D97-AF65-F5344CB8AC3E}">
        <p14:creationId xmlns:p14="http://schemas.microsoft.com/office/powerpoint/2010/main" xmlns="" val="756617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476672"/>
            <a:ext cx="8915400" cy="432048"/>
          </a:xfrm>
        </p:spPr>
        <p:txBody>
          <a:bodyPr/>
          <a:lstStyle/>
          <a:p>
            <a:pPr algn="l"/>
            <a:r>
              <a:rPr lang="en-ZA" sz="2200" b="1" dirty="0" smtClean="0">
                <a:latin typeface="Arial Narrow" panose="020B0606020202030204" pitchFamily="34" charset="0"/>
                <a:cs typeface="Arial Narrow"/>
              </a:rPr>
              <a:t>PRESENTATION OUTLINE</a:t>
            </a:r>
            <a:endParaRPr lang="en-ZA" sz="2200" b="1" dirty="0">
              <a:latin typeface="Arial Narrow" panose="020B0606020202030204" pitchFamily="34" charset="0"/>
              <a:cs typeface="Arial Narrow"/>
            </a:endParaRPr>
          </a:p>
        </p:txBody>
      </p:sp>
      <p:sp>
        <p:nvSpPr>
          <p:cNvPr id="3" name="Content Placeholder 2"/>
          <p:cNvSpPr>
            <a:spLocks noGrp="1"/>
          </p:cNvSpPr>
          <p:nvPr>
            <p:ph idx="1"/>
          </p:nvPr>
        </p:nvSpPr>
        <p:spPr>
          <a:xfrm>
            <a:off x="488504" y="1340768"/>
            <a:ext cx="9145016" cy="5112568"/>
          </a:xfrm>
        </p:spPr>
        <p:txBody>
          <a:bodyPr>
            <a:noAutofit/>
          </a:bodyPr>
          <a:lstStyle/>
          <a:p>
            <a:pPr algn="just">
              <a:lnSpc>
                <a:spcPct val="150000"/>
              </a:lnSpc>
              <a:spcBef>
                <a:spcPts val="0"/>
              </a:spcBef>
            </a:pPr>
            <a:r>
              <a:rPr lang="en-ZA" sz="2400" b="1" dirty="0" smtClean="0">
                <a:latin typeface="Arial Narrow" panose="020B0606020202030204" pitchFamily="34" charset="0"/>
              </a:rPr>
              <a:t>Background and Purpose</a:t>
            </a:r>
          </a:p>
          <a:p>
            <a:pPr marL="0" indent="0" algn="just">
              <a:lnSpc>
                <a:spcPct val="150000"/>
              </a:lnSpc>
              <a:spcBef>
                <a:spcPts val="0"/>
              </a:spcBef>
              <a:buNone/>
            </a:pPr>
            <a:endParaRPr lang="en-ZA" sz="1400" b="1" dirty="0" smtClean="0">
              <a:latin typeface="Arial Narrow" panose="020B0606020202030204" pitchFamily="34" charset="0"/>
            </a:endParaRPr>
          </a:p>
          <a:p>
            <a:pPr algn="just">
              <a:lnSpc>
                <a:spcPct val="150000"/>
              </a:lnSpc>
              <a:spcBef>
                <a:spcPts val="0"/>
              </a:spcBef>
            </a:pPr>
            <a:r>
              <a:rPr lang="en-ZA" sz="2400" b="1" dirty="0" smtClean="0">
                <a:latin typeface="Arial Narrow" panose="020B0606020202030204" pitchFamily="34" charset="0"/>
              </a:rPr>
              <a:t>Organisational Environment</a:t>
            </a:r>
          </a:p>
          <a:p>
            <a:pPr marL="0" indent="0" algn="just">
              <a:lnSpc>
                <a:spcPct val="150000"/>
              </a:lnSpc>
              <a:spcBef>
                <a:spcPts val="0"/>
              </a:spcBef>
              <a:buNone/>
            </a:pPr>
            <a:endParaRPr lang="en-ZA" sz="1400" b="1" dirty="0" smtClean="0">
              <a:latin typeface="Arial Narrow" panose="020B0606020202030204" pitchFamily="34" charset="0"/>
            </a:endParaRPr>
          </a:p>
          <a:p>
            <a:pPr algn="just">
              <a:lnSpc>
                <a:spcPct val="150000"/>
              </a:lnSpc>
              <a:spcBef>
                <a:spcPts val="0"/>
              </a:spcBef>
            </a:pPr>
            <a:r>
              <a:rPr lang="en-ZA" sz="2400" b="1" dirty="0" smtClean="0">
                <a:latin typeface="Arial Narrow" panose="020B0606020202030204" pitchFamily="34" charset="0"/>
              </a:rPr>
              <a:t>Programme Performance Information</a:t>
            </a:r>
          </a:p>
          <a:p>
            <a:pPr marL="0" indent="0" algn="just">
              <a:lnSpc>
                <a:spcPct val="150000"/>
              </a:lnSpc>
              <a:spcBef>
                <a:spcPts val="0"/>
              </a:spcBef>
              <a:buNone/>
            </a:pPr>
            <a:endParaRPr lang="en-ZA" sz="1400" b="1" dirty="0" smtClean="0">
              <a:latin typeface="Arial Narrow" panose="020B0606020202030204" pitchFamily="34" charset="0"/>
            </a:endParaRPr>
          </a:p>
          <a:p>
            <a:pPr algn="just">
              <a:lnSpc>
                <a:spcPct val="150000"/>
              </a:lnSpc>
              <a:spcBef>
                <a:spcPts val="0"/>
              </a:spcBef>
            </a:pPr>
            <a:r>
              <a:rPr lang="en-ZA" sz="2400" b="1" dirty="0" smtClean="0">
                <a:latin typeface="Arial Narrow" panose="020B0606020202030204" pitchFamily="34" charset="0"/>
              </a:rPr>
              <a:t>Graphical Representation of Quarterly CSPS Performance</a:t>
            </a:r>
          </a:p>
          <a:p>
            <a:pPr marL="0" indent="0" algn="just">
              <a:lnSpc>
                <a:spcPct val="150000"/>
              </a:lnSpc>
              <a:spcBef>
                <a:spcPts val="0"/>
              </a:spcBef>
              <a:buNone/>
            </a:pPr>
            <a:endParaRPr lang="en-ZA" sz="1400" b="1" dirty="0" smtClean="0">
              <a:latin typeface="Arial Narrow" panose="020B0606020202030204" pitchFamily="34" charset="0"/>
            </a:endParaRPr>
          </a:p>
          <a:p>
            <a:pPr algn="just">
              <a:lnSpc>
                <a:spcPct val="150000"/>
              </a:lnSpc>
              <a:spcBef>
                <a:spcPts val="0"/>
              </a:spcBef>
            </a:pPr>
            <a:r>
              <a:rPr lang="en-ZA" sz="2400" b="1" dirty="0">
                <a:latin typeface="Arial Narrow" panose="020B0606020202030204" pitchFamily="34" charset="0"/>
              </a:rPr>
              <a:t>P</a:t>
            </a:r>
            <a:r>
              <a:rPr lang="en-ZA" sz="2400" b="1" dirty="0" smtClean="0">
                <a:latin typeface="Arial Narrow" panose="020B0606020202030204" pitchFamily="34" charset="0"/>
              </a:rPr>
              <a:t>rogress on COVID19 Interventions</a:t>
            </a:r>
          </a:p>
          <a:p>
            <a:pPr marL="0" indent="0" algn="just">
              <a:lnSpc>
                <a:spcPct val="150000"/>
              </a:lnSpc>
              <a:spcBef>
                <a:spcPts val="0"/>
              </a:spcBef>
              <a:buNone/>
            </a:pPr>
            <a:endParaRPr lang="en-ZA" sz="1400" b="1" dirty="0" smtClean="0">
              <a:latin typeface="Arial Narrow" panose="020B0606020202030204" pitchFamily="34" charset="0"/>
            </a:endParaRPr>
          </a:p>
          <a:p>
            <a:pPr algn="just">
              <a:lnSpc>
                <a:spcPct val="150000"/>
              </a:lnSpc>
              <a:spcBef>
                <a:spcPts val="0"/>
              </a:spcBef>
            </a:pPr>
            <a:r>
              <a:rPr lang="en-ZA" sz="2400" b="1" dirty="0" smtClean="0">
                <a:latin typeface="Arial Narrow" panose="020B0606020202030204" pitchFamily="34" charset="0"/>
              </a:rPr>
              <a:t>Quarterly Financial Report</a:t>
            </a:r>
          </a:p>
          <a:p>
            <a:pPr algn="just">
              <a:lnSpc>
                <a:spcPct val="150000"/>
              </a:lnSpc>
              <a:spcBef>
                <a:spcPts val="0"/>
              </a:spcBef>
            </a:pPr>
            <a:endParaRPr lang="en-ZA" sz="1800" b="1" dirty="0" smtClean="0">
              <a:latin typeface="Arial Narrow" panose="020B0606020202030204" pitchFamily="34" charset="0"/>
            </a:endParaRPr>
          </a:p>
          <a:p>
            <a:pPr algn="just">
              <a:lnSpc>
                <a:spcPct val="150000"/>
              </a:lnSpc>
              <a:spcBef>
                <a:spcPts val="0"/>
              </a:spcBef>
            </a:pPr>
            <a:endParaRPr lang="en-ZA" sz="1800" b="1" dirty="0" smtClean="0">
              <a:latin typeface="Arial Narrow" panose="020B0606020202030204" pitchFamily="34" charset="0"/>
            </a:endParaRPr>
          </a:p>
          <a:p>
            <a:pPr algn="just">
              <a:lnSpc>
                <a:spcPct val="150000"/>
              </a:lnSpc>
              <a:spcAft>
                <a:spcPts val="1200"/>
              </a:spcAft>
            </a:pPr>
            <a:endParaRPr lang="en-ZA" sz="1800" dirty="0">
              <a:latin typeface="Arial Narrow" panose="020B0606020202030204" pitchFamily="34" charset="0"/>
            </a:endParaRPr>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2</a:t>
            </a:fld>
            <a:endParaRPr lang="en-ZA" sz="1200" b="1" dirty="0">
              <a:solidFill>
                <a:schemeClr val="tx1"/>
              </a:solidFill>
              <a:latin typeface="Arial Narrow" panose="020B0606020202030204" pitchFamily="34" charset="0"/>
            </a:endParaRPr>
          </a:p>
        </p:txBody>
      </p:sp>
      <p:pic>
        <p:nvPicPr>
          <p:cNvPr id="5" name="Picture 4"/>
          <p:cNvPicPr>
            <a:picLocks noChangeAspect="1"/>
          </p:cNvPicPr>
          <p:nvPr/>
        </p:nvPicPr>
        <p:blipFill>
          <a:blip r:embed="rId2" cstate="print"/>
          <a:stretch>
            <a:fillRect/>
          </a:stretch>
        </p:blipFill>
        <p:spPr>
          <a:xfrm>
            <a:off x="5601072" y="1628800"/>
            <a:ext cx="2143125" cy="2143125"/>
          </a:xfrm>
          <a:prstGeom prst="rect">
            <a:avLst/>
          </a:prstGeom>
        </p:spPr>
      </p:pic>
    </p:spTree>
    <p:extLst>
      <p:ext uri="{BB962C8B-B14F-4D97-AF65-F5344CB8AC3E}">
        <p14:creationId xmlns:p14="http://schemas.microsoft.com/office/powerpoint/2010/main" xmlns="" val="1617191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4" y="530952"/>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27434" y="1217327"/>
            <a:ext cx="9878566" cy="5646750"/>
          </a:xfrm>
        </p:spPr>
        <p:txBody>
          <a:bodyPr>
            <a:normAutofit/>
          </a:bodyPr>
          <a:lstStyle/>
          <a:p>
            <a:pPr marL="0" indent="0" algn="just">
              <a:lnSpc>
                <a:spcPct val="150000"/>
              </a:lnSpc>
              <a:spcBef>
                <a:spcPts val="0"/>
              </a:spcBef>
              <a:buNone/>
            </a:pP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Programme </a:t>
            </a:r>
            <a:r>
              <a:rPr lang="en-US"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4: Civilian </a:t>
            </a:r>
            <a:r>
              <a:rPr lang="en-US"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Oversight </a:t>
            </a:r>
            <a:r>
              <a:rPr lang="en-US"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Monitoring, and Evaluation</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4.1: Police Performance, Conduct and Compliance Monitoring</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endParaRPr lang="en-ZA" sz="800" b="1" i="1" dirty="0" smtClean="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ZA" sz="1200" b="1" i="1" dirty="0" smtClean="0">
                <a:latin typeface="Arial Narrow" panose="020B0606020202030204" pitchFamily="34" charset="0"/>
                <a:ea typeface="Calibri" panose="020F0502020204030204" pitchFamily="34" charset="0"/>
                <a:cs typeface="Times New Roman" panose="02020603050405020304" pitchFamily="18" charset="0"/>
              </a:rPr>
              <a:t>Output </a:t>
            </a:r>
            <a:r>
              <a:rPr lang="en-ZA" sz="1200" b="1" i="1" dirty="0">
                <a:latin typeface="Arial Narrow" panose="020B0606020202030204" pitchFamily="34" charset="0"/>
                <a:ea typeface="Calibri" panose="020F0502020204030204" pitchFamily="34" charset="0"/>
                <a:cs typeface="Times New Roman" panose="02020603050405020304" pitchFamily="18" charset="0"/>
              </a:rPr>
              <a:t>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1200" dirty="0">
              <a:latin typeface="Arial Narrow" panose="020B0606020202030204" pitchFamily="34" charset="0"/>
            </a:endParaRPr>
          </a:p>
          <a:p>
            <a:pPr marL="0" lvl="8" indent="0" algn="just">
              <a:lnSpc>
                <a:spcPct val="150000"/>
              </a:lnSpc>
              <a:buNone/>
            </a:pPr>
            <a:endParaRPr lang="en-US" sz="5900" dirty="0">
              <a:latin typeface="Arial Narrow" panose="020B0606020202030204" pitchFamily="34" charset="0"/>
            </a:endParaRPr>
          </a:p>
          <a:p>
            <a:pPr marL="3657600" lvl="8" indent="0" algn="just">
              <a:lnSpc>
                <a:spcPct val="150000"/>
              </a:lnSpc>
              <a:spcBef>
                <a:spcPts val="0"/>
              </a:spcBef>
              <a:buNone/>
            </a:pPr>
            <a:endParaRPr lang="en-US" sz="2600" dirty="0">
              <a:latin typeface="Arial Narrow" panose="020B0606020202030204" pitchFamily="34" charset="0"/>
              <a:cs typeface="Arial"/>
            </a:endParaRPr>
          </a:p>
          <a:p>
            <a:pPr marL="0" indent="0">
              <a:buNone/>
            </a:pPr>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20</a:t>
            </a:fld>
            <a:endParaRPr lang="en-ZA" sz="1200" b="1" dirty="0">
              <a:solidFill>
                <a:schemeClr val="tx1"/>
              </a:solidFill>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31565447"/>
              </p:ext>
            </p:extLst>
          </p:nvPr>
        </p:nvGraphicFramePr>
        <p:xfrm>
          <a:off x="200472" y="2564904"/>
          <a:ext cx="9601199" cy="3268980"/>
        </p:xfrm>
        <a:graphic>
          <a:graphicData uri="http://schemas.openxmlformats.org/drawingml/2006/table">
            <a:tbl>
              <a:tblPr firstRow="1" firstCol="1" bandRow="1"/>
              <a:tblGrid>
                <a:gridCol w="447724"/>
                <a:gridCol w="1732811"/>
                <a:gridCol w="645132"/>
                <a:gridCol w="660037"/>
                <a:gridCol w="754644"/>
                <a:gridCol w="706971"/>
                <a:gridCol w="1380434"/>
                <a:gridCol w="1689631"/>
                <a:gridCol w="1583815"/>
              </a:tblGrid>
              <a:tr h="186732">
                <a:tc gridSpan="2">
                  <a:txBody>
                    <a:bodyPr/>
                    <a:lstStyle/>
                    <a:p>
                      <a:pPr marL="0" marR="0" algn="just">
                        <a:lnSpc>
                          <a:spcPct val="150000"/>
                        </a:lnSpc>
                        <a:spcBef>
                          <a:spcPts val="0"/>
                        </a:spcBef>
                        <a:spcAft>
                          <a:spcPts val="0"/>
                        </a:spcAft>
                      </a:pPr>
                      <a:r>
                        <a:rPr lang="en-US" sz="11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1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 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275605">
                <a:tc>
                  <a:txBody>
                    <a:bodyPr/>
                    <a:lstStyle/>
                    <a:p>
                      <a:pPr marL="0" marR="0" algn="just">
                        <a:lnSpc>
                          <a:spcPct val="150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4.1.1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Police Oversight Reports approved by the Secretary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275605">
                <a:tc>
                  <a:txBody>
                    <a:bodyPr/>
                    <a:lstStyle/>
                    <a:p>
                      <a:pPr marL="0" marR="0" algn="just">
                        <a:lnSpc>
                          <a:spcPct val="150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4.1.2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SAPS Trends Analyses Reports approved by the Secretary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459342">
                <a:tc>
                  <a:txBody>
                    <a:bodyPr/>
                    <a:lstStyle/>
                    <a:p>
                      <a:pPr marL="0" marR="0" algn="just">
                        <a:lnSpc>
                          <a:spcPct val="150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4.1.3</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SAPS Budget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and Programme Performance Assessment Reports approved by the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Secretary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959817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091"/>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27434" y="1217327"/>
            <a:ext cx="9878566" cy="5646750"/>
          </a:xfrm>
        </p:spPr>
        <p:txBody>
          <a:bodyPr>
            <a:normAutofit/>
          </a:bodyPr>
          <a:lstStyle/>
          <a:p>
            <a:pPr marL="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a:t>
            </a: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4.1: Police Performance, Conduct and Compliance Monitoring</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endParaRPr lang="en-ZA" sz="800" b="1" i="1" dirty="0" smtClean="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ZA" sz="1200" b="1" i="1" dirty="0" smtClean="0">
                <a:latin typeface="Arial Narrow" panose="020B0606020202030204" pitchFamily="34" charset="0"/>
                <a:ea typeface="Calibri" panose="020F0502020204030204" pitchFamily="34" charset="0"/>
                <a:cs typeface="Times New Roman" panose="02020603050405020304" pitchFamily="18" charset="0"/>
              </a:rPr>
              <a:t>Output </a:t>
            </a:r>
            <a:r>
              <a:rPr lang="en-ZA" sz="1200" b="1" i="1" dirty="0">
                <a:latin typeface="Arial Narrow" panose="020B0606020202030204" pitchFamily="34" charset="0"/>
                <a:ea typeface="Calibri" panose="020F0502020204030204" pitchFamily="34" charset="0"/>
                <a:cs typeface="Times New Roman" panose="02020603050405020304" pitchFamily="18" charset="0"/>
              </a:rPr>
              <a:t>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1200" dirty="0">
              <a:latin typeface="Arial Narrow" panose="020B0606020202030204" pitchFamily="34" charset="0"/>
            </a:endParaRPr>
          </a:p>
          <a:p>
            <a:pPr marL="0" lvl="8" indent="0" algn="just">
              <a:lnSpc>
                <a:spcPct val="150000"/>
              </a:lnSpc>
              <a:buNone/>
            </a:pPr>
            <a:endParaRPr lang="en-US" sz="5900" dirty="0">
              <a:latin typeface="Arial Narrow" panose="020B0606020202030204" pitchFamily="34" charset="0"/>
            </a:endParaRPr>
          </a:p>
          <a:p>
            <a:pPr marL="3657600" lvl="8" indent="0" algn="just">
              <a:lnSpc>
                <a:spcPct val="150000"/>
              </a:lnSpc>
              <a:spcBef>
                <a:spcPts val="0"/>
              </a:spcBef>
              <a:buNone/>
            </a:pPr>
            <a:endParaRPr lang="en-US" sz="2600" dirty="0">
              <a:latin typeface="Arial Narrow" panose="020B0606020202030204" pitchFamily="34" charset="0"/>
              <a:cs typeface="Arial"/>
            </a:endParaRPr>
          </a:p>
          <a:p>
            <a:pPr marL="0" indent="0">
              <a:buNone/>
            </a:pPr>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21</a:t>
            </a:fld>
            <a:endParaRPr lang="en-ZA" sz="1200" b="1" dirty="0">
              <a:solidFill>
                <a:schemeClr val="tx1"/>
              </a:solidFill>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843702791"/>
              </p:ext>
            </p:extLst>
          </p:nvPr>
        </p:nvGraphicFramePr>
        <p:xfrm>
          <a:off x="128464" y="2160588"/>
          <a:ext cx="9692639" cy="4297680"/>
        </p:xfrm>
        <a:graphic>
          <a:graphicData uri="http://schemas.openxmlformats.org/drawingml/2006/table">
            <a:tbl>
              <a:tblPr firstRow="1" firstCol="1" bandRow="1"/>
              <a:tblGrid>
                <a:gridCol w="451989"/>
                <a:gridCol w="1749313"/>
                <a:gridCol w="651278"/>
                <a:gridCol w="666324"/>
                <a:gridCol w="761833"/>
                <a:gridCol w="713705"/>
                <a:gridCol w="1393581"/>
                <a:gridCol w="1705718"/>
                <a:gridCol w="1598898"/>
              </a:tblGrid>
              <a:tr h="573024">
                <a:tc gridSpan="2">
                  <a:txBody>
                    <a:bodyPr/>
                    <a:lstStyle/>
                    <a:p>
                      <a:pPr marL="0" marR="0" algn="just">
                        <a:lnSpc>
                          <a:spcPct val="150000"/>
                        </a:lnSpc>
                        <a:spcBef>
                          <a:spcPts val="0"/>
                        </a:spcBef>
                        <a:spcAft>
                          <a:spcPts val="0"/>
                        </a:spcAft>
                      </a:pPr>
                      <a:r>
                        <a:rPr lang="en-US" sz="11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1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 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1146048">
                <a:tc>
                  <a:txBody>
                    <a:bodyPr/>
                    <a:lstStyle/>
                    <a:p>
                      <a:pPr marL="0" marR="0" algn="just">
                        <a:lnSpc>
                          <a:spcPct val="150000"/>
                        </a:lnSpc>
                        <a:spcBef>
                          <a:spcPts val="0"/>
                        </a:spcBef>
                        <a:spcAft>
                          <a:spcPts val="0"/>
                        </a:spcAft>
                      </a:pPr>
                      <a:r>
                        <a:rPr lang="en-ZA" sz="1100" b="1" dirty="0">
                          <a:effectLst/>
                          <a:latin typeface="Arial Narrow" panose="020B0606020202030204" pitchFamily="34" charset="0"/>
                          <a:ea typeface="Calibri" panose="020F0502020204030204" pitchFamily="34" charset="0"/>
                          <a:cs typeface="Arial" panose="020B0604020202020204" pitchFamily="34" charset="0"/>
                        </a:rPr>
                        <a:t>4.1.4</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assessments reports on Complaints</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Management approved by the Secretary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0</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E5B8B7"/>
                    </a:solidFill>
                  </a:tcPr>
                </a:tc>
                <a:tc>
                  <a:txBody>
                    <a:bodyPr/>
                    <a:lstStyle/>
                    <a:p>
                      <a:pPr marL="0" marR="0" algn="just">
                        <a:lnSpc>
                          <a:spcPct val="150000"/>
                        </a:lnSpc>
                        <a:spcBef>
                          <a:spcPts val="0"/>
                        </a:spcBef>
                        <a:spcAft>
                          <a:spcPts val="0"/>
                        </a:spcAft>
                      </a:pPr>
                      <a:r>
                        <a:rPr lang="en-US" sz="1100" dirty="0">
                          <a:effectLst/>
                          <a:latin typeface="Arial Narrow" panose="020B0606020202030204" pitchFamily="34" charset="0"/>
                          <a:ea typeface="Times New Roman" panose="02020603050405020304" pitchFamily="18" charset="0"/>
                          <a:cs typeface="Times New Roman" panose="02020603050405020304" pitchFamily="18" charset="0"/>
                        </a:rPr>
                        <a:t>The report was not </a:t>
                      </a:r>
                      <a:r>
                        <a:rPr lang="en-US" sz="1100" dirty="0" err="1">
                          <a:effectLst/>
                          <a:latin typeface="Arial Narrow" panose="020B0606020202030204" pitchFamily="34" charset="0"/>
                          <a:ea typeface="Times New Roman" panose="02020603050405020304" pitchFamily="18" charset="0"/>
                          <a:cs typeface="Times New Roman" panose="02020603050405020304" pitchFamily="18" charset="0"/>
                        </a:rPr>
                        <a:t>finalised</a:t>
                      </a:r>
                      <a:r>
                        <a:rPr lang="en-US" sz="1100" dirty="0">
                          <a:effectLst/>
                          <a:latin typeface="Arial Narrow" panose="020B0606020202030204" pitchFamily="34" charset="0"/>
                          <a:ea typeface="Times New Roman" panose="02020603050405020304" pitchFamily="18" charset="0"/>
                          <a:cs typeface="Times New Roman" panose="02020603050405020304" pitchFamily="18" charset="0"/>
                        </a:rPr>
                        <a:t> due to the delays in receiving data.</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100" dirty="0">
                          <a:effectLst/>
                          <a:latin typeface="Arial Narrow" panose="020B0606020202030204" pitchFamily="34" charset="0"/>
                          <a:ea typeface="Times New Roman" panose="02020603050405020304" pitchFamily="18" charset="0"/>
                          <a:cs typeface="Times New Roman" panose="02020603050405020304" pitchFamily="18" charset="0"/>
                        </a:rPr>
                        <a:t>To continue to engage with the SAPS to ensure that data is received timely.</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The report was finalised and approved in the first week of July 2020.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1146048">
                <a:tc>
                  <a:txBody>
                    <a:bodyPr/>
                    <a:lstStyle/>
                    <a:p>
                      <a:pPr marL="0" marR="0" algn="just">
                        <a:lnSpc>
                          <a:spcPct val="150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4.1.5</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reports on SAPS implementation of IPID recommendations approved by the Secretary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1</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9BCBB6"/>
                    </a:solidFill>
                  </a:tcPr>
                </a:tc>
                <a:tc>
                  <a:txBody>
                    <a:bodyPr/>
                    <a:lstStyle/>
                    <a:p>
                      <a:pPr marL="0" marR="0" algn="just">
                        <a:lnSpc>
                          <a:spcPct val="150000"/>
                        </a:lnSpc>
                        <a:spcBef>
                          <a:spcPts val="0"/>
                        </a:spcBef>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N/A</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N/A</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100" dirty="0">
                          <a:effectLst/>
                          <a:latin typeface="Arial Narrow" panose="020B0606020202030204" pitchFamily="34" charset="0"/>
                          <a:ea typeface="Times New Roman" panose="02020603050405020304" pitchFamily="18" charset="0"/>
                          <a:cs typeface="Times New Roman" panose="02020603050405020304" pitchFamily="18" charset="0"/>
                        </a:rPr>
                        <a:t>N/A</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1432560">
                <a:tc>
                  <a:txBody>
                    <a:bodyPr/>
                    <a:lstStyle/>
                    <a:p>
                      <a:pPr marL="0" marR="0" algn="just">
                        <a:lnSpc>
                          <a:spcPct val="150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4.1.6</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Number of monitoring reports on compliance and implementation of the Domestic Violence Act (98) by SAPS approved by the Secretary per year</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1</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9BCBB6"/>
                    </a:solidFill>
                  </a:tcPr>
                </a:tc>
                <a:tc>
                  <a:txBody>
                    <a:bodyPr/>
                    <a:lstStyle/>
                    <a:p>
                      <a:pPr marL="0" marR="0" algn="just">
                        <a:lnSpc>
                          <a:spcPct val="150000"/>
                        </a:lnSpc>
                        <a:spcBef>
                          <a:spcPts val="0"/>
                        </a:spcBef>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N/A</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N/A</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100" dirty="0">
                          <a:effectLst/>
                          <a:latin typeface="Arial Narrow" panose="020B0606020202030204" pitchFamily="34" charset="0"/>
                          <a:ea typeface="Times New Roman" panose="02020603050405020304" pitchFamily="18" charset="0"/>
                          <a:cs typeface="Times New Roman" panose="02020603050405020304" pitchFamily="18" charset="0"/>
                        </a:rPr>
                        <a:t>N/A</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55649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493669"/>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27434" y="1217327"/>
            <a:ext cx="9878566" cy="5646750"/>
          </a:xfrm>
        </p:spPr>
        <p:txBody>
          <a:bodyPr>
            <a:normAutofit/>
          </a:bodyPr>
          <a:lstStyle/>
          <a:p>
            <a:pPr marL="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a:t>
            </a: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4.1: Police Performance, Conduct and Compliance Monitoring</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endParaRPr lang="en-ZA" sz="800" b="1" i="1" dirty="0" smtClean="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ZA" sz="1200" b="1" i="1" dirty="0" smtClean="0">
                <a:latin typeface="Arial Narrow" panose="020B0606020202030204" pitchFamily="34" charset="0"/>
                <a:ea typeface="Calibri" panose="020F0502020204030204" pitchFamily="34" charset="0"/>
                <a:cs typeface="Times New Roman" panose="02020603050405020304" pitchFamily="18" charset="0"/>
              </a:rPr>
              <a:t>Output </a:t>
            </a:r>
            <a:r>
              <a:rPr lang="en-ZA" sz="1200" b="1" i="1" dirty="0">
                <a:latin typeface="Arial Narrow" panose="020B0606020202030204" pitchFamily="34" charset="0"/>
                <a:ea typeface="Calibri" panose="020F0502020204030204" pitchFamily="34" charset="0"/>
                <a:cs typeface="Times New Roman" panose="02020603050405020304" pitchFamily="18" charset="0"/>
              </a:rPr>
              <a:t>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1200" dirty="0">
              <a:latin typeface="Arial Narrow" panose="020B0606020202030204" pitchFamily="34" charset="0"/>
            </a:endParaRPr>
          </a:p>
          <a:p>
            <a:pPr marL="0" lvl="8" indent="0" algn="just">
              <a:lnSpc>
                <a:spcPct val="150000"/>
              </a:lnSpc>
              <a:buNone/>
            </a:pPr>
            <a:endParaRPr lang="en-US" sz="5900" dirty="0">
              <a:latin typeface="Arial Narrow" panose="020B0606020202030204" pitchFamily="34" charset="0"/>
            </a:endParaRPr>
          </a:p>
          <a:p>
            <a:pPr marL="3657600" lvl="8" indent="0" algn="just">
              <a:lnSpc>
                <a:spcPct val="150000"/>
              </a:lnSpc>
              <a:spcBef>
                <a:spcPts val="0"/>
              </a:spcBef>
              <a:buNone/>
            </a:pPr>
            <a:endParaRPr lang="en-US" sz="2600" dirty="0">
              <a:latin typeface="Arial Narrow" panose="020B0606020202030204" pitchFamily="34" charset="0"/>
              <a:cs typeface="Arial"/>
            </a:endParaRPr>
          </a:p>
          <a:p>
            <a:pPr marL="0" indent="0">
              <a:buNone/>
            </a:pPr>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22</a:t>
            </a:fld>
            <a:endParaRPr lang="en-ZA" sz="1200" b="1" dirty="0">
              <a:solidFill>
                <a:schemeClr val="tx1"/>
              </a:solidFill>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003154200"/>
              </p:ext>
            </p:extLst>
          </p:nvPr>
        </p:nvGraphicFramePr>
        <p:xfrm>
          <a:off x="128464" y="2160588"/>
          <a:ext cx="9692639" cy="3771900"/>
        </p:xfrm>
        <a:graphic>
          <a:graphicData uri="http://schemas.openxmlformats.org/drawingml/2006/table">
            <a:tbl>
              <a:tblPr firstRow="1" firstCol="1" bandRow="1"/>
              <a:tblGrid>
                <a:gridCol w="451989"/>
                <a:gridCol w="1749313"/>
                <a:gridCol w="651278"/>
                <a:gridCol w="666324"/>
                <a:gridCol w="761833"/>
                <a:gridCol w="713705"/>
                <a:gridCol w="1393581"/>
                <a:gridCol w="1705718"/>
                <a:gridCol w="1598898"/>
              </a:tblGrid>
              <a:tr h="487680">
                <a:tc gridSpan="2">
                  <a:txBody>
                    <a:bodyPr/>
                    <a:lstStyle/>
                    <a:p>
                      <a:pPr marL="0" marR="0" algn="just">
                        <a:lnSpc>
                          <a:spcPct val="150000"/>
                        </a:lnSpc>
                        <a:spcBef>
                          <a:spcPts val="0"/>
                        </a:spcBef>
                        <a:spcAft>
                          <a:spcPts val="0"/>
                        </a:spcAft>
                      </a:pPr>
                      <a:r>
                        <a:rPr lang="en-US" sz="11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1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 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1219200">
                <a:tc>
                  <a:txBody>
                    <a:bodyPr/>
                    <a:lstStyle/>
                    <a:p>
                      <a:pPr marL="0" marR="0" algn="just">
                        <a:lnSpc>
                          <a:spcPct val="150000"/>
                        </a:lnSpc>
                        <a:spcBef>
                          <a:spcPts val="0"/>
                        </a:spcBef>
                        <a:spcAft>
                          <a:spcPts val="0"/>
                        </a:spcAft>
                      </a:pPr>
                      <a:r>
                        <a:rPr lang="en-ZA" sz="1100" b="1" dirty="0">
                          <a:effectLst/>
                          <a:latin typeface="Arial Narrow" panose="020B0606020202030204" pitchFamily="34" charset="0"/>
                          <a:ea typeface="Calibri" panose="020F0502020204030204" pitchFamily="34" charset="0"/>
                          <a:cs typeface="Arial" panose="020B0604020202020204" pitchFamily="34" charset="0"/>
                        </a:rPr>
                        <a:t>4.1.7</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reports on the implementation of and compliance to legislation and policies approved by the Secretary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975360">
                <a:tc>
                  <a:txBody>
                    <a:bodyPr/>
                    <a:lstStyle/>
                    <a:p>
                      <a:pPr marL="0" marR="0" algn="just">
                        <a:lnSpc>
                          <a:spcPct val="150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4.1.8</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assessment reports on police conduct and integrity approved by the Secretary for Police Service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975360">
                <a:tc>
                  <a:txBody>
                    <a:bodyPr/>
                    <a:lstStyle/>
                    <a:p>
                      <a:pPr marL="0" marR="0" algn="just">
                        <a:lnSpc>
                          <a:spcPct val="150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4.1.9</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assessment reports on the functioning of the National Forensic DNA Database assessed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9BCBB6"/>
                    </a:solidFill>
                  </a:tcPr>
                </a:tc>
                <a:tc>
                  <a:txBody>
                    <a:bodyPr/>
                    <a:lstStyle/>
                    <a:p>
                      <a:pPr marL="0" marR="0" algn="just">
                        <a:lnSpc>
                          <a:spcPct val="150000"/>
                        </a:lnSpc>
                        <a:spcBef>
                          <a:spcPts val="0"/>
                        </a:spcBef>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5948" marR="3594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
        <p:nvSpPr>
          <p:cNvPr id="5" name="Rectangle 4"/>
          <p:cNvSpPr/>
          <p:nvPr/>
        </p:nvSpPr>
        <p:spPr>
          <a:xfrm>
            <a:off x="704528" y="5872348"/>
            <a:ext cx="4953000" cy="380425"/>
          </a:xfrm>
          <a:prstGeom prst="rect">
            <a:avLst/>
          </a:prstGeom>
        </p:spPr>
        <p:txBody>
          <a:bodyPr>
            <a:spAutoFit/>
          </a:bodyPr>
          <a:lstStyle/>
          <a:p>
            <a:pPr algn="just">
              <a:lnSpc>
                <a:spcPct val="150000"/>
              </a:lnSpc>
            </a:pPr>
            <a:r>
              <a:rPr lang="en-ZA" sz="1400" b="1" dirty="0" smtClean="0">
                <a:latin typeface="Arial Narrow" panose="020B0606020202030204" pitchFamily="34" charset="0"/>
                <a:ea typeface="Calibri" panose="020F0502020204030204" pitchFamily="34" charset="0"/>
                <a:cs typeface="Times New Roman" panose="02020603050405020304" pitchFamily="18" charset="0"/>
              </a:rPr>
              <a:t>The </a:t>
            </a:r>
            <a:r>
              <a:rPr lang="en-ZA" sz="1400" b="1" dirty="0">
                <a:latin typeface="Arial Narrow" panose="020B0606020202030204" pitchFamily="34" charset="0"/>
                <a:ea typeface="Calibri" panose="020F0502020204030204" pitchFamily="34" charset="0"/>
                <a:cs typeface="Times New Roman" panose="02020603050405020304" pitchFamily="18" charset="0"/>
              </a:rPr>
              <a:t>Sub-Programme only achieved three of its planned target for </a:t>
            </a:r>
            <a:r>
              <a:rPr lang="en-ZA" sz="1400" b="1" dirty="0" smtClean="0">
                <a:latin typeface="Arial Narrow" panose="020B0606020202030204" pitchFamily="34" charset="0"/>
                <a:ea typeface="Calibri" panose="020F0502020204030204" pitchFamily="34" charset="0"/>
                <a:cs typeface="Times New Roman" panose="02020603050405020304" pitchFamily="18" charset="0"/>
              </a:rPr>
              <a:t>Q1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62438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0472" y="1352350"/>
            <a:ext cx="4320480" cy="5128444"/>
          </a:xfrm>
          <a:solidFill>
            <a:schemeClr val="bg1"/>
          </a:solidFill>
        </p:spPr>
        <p:txBody>
          <a:bodyPr>
            <a:noAutofit/>
          </a:bodyPr>
          <a:lstStyle/>
          <a:p>
            <a:pPr marL="0" indent="0" algn="just">
              <a:lnSpc>
                <a:spcPct val="150000"/>
              </a:lnSpc>
              <a:spcBef>
                <a:spcPts val="0"/>
              </a:spcBef>
              <a:buNone/>
            </a:pPr>
            <a:r>
              <a:rPr lang="en-ZA" sz="1200" b="1" dirty="0" smtClean="0">
                <a:solidFill>
                  <a:srgbClr val="006666"/>
                </a:solidFill>
                <a:latin typeface="Arial Narrow" panose="020B0606020202030204" pitchFamily="34" charset="0"/>
              </a:rPr>
              <a:t>Activities undertaken during the quarter under review:</a:t>
            </a:r>
          </a:p>
          <a:p>
            <a:pPr marL="0" indent="0" algn="just">
              <a:lnSpc>
                <a:spcPct val="150000"/>
              </a:lnSpc>
              <a:spcBef>
                <a:spcPts val="0"/>
              </a:spcBef>
              <a:buNone/>
            </a:pPr>
            <a:endParaRPr lang="en-ZA" sz="1200" b="1" dirty="0" smtClean="0">
              <a:solidFill>
                <a:srgbClr val="006666"/>
              </a:solidFill>
              <a:latin typeface="Arial Narrow" panose="020B0606020202030204" pitchFamily="34" charset="0"/>
            </a:endParaRPr>
          </a:p>
          <a:p>
            <a:pPr algn="just" defTabSz="428625">
              <a:lnSpc>
                <a:spcPct val="150000"/>
              </a:lnSpc>
              <a:spcBef>
                <a:spcPts val="0"/>
              </a:spcBef>
              <a:buFont typeface="Arial Narrow" panose="020B0606020202030204" pitchFamily="34" charset="0"/>
              <a:buChar char="►"/>
            </a:pPr>
            <a:r>
              <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NUMBER OF POLICE STATION OVERSIGHT REPORTS  APPROVED BY THE SECRETARY PER YEAR</a:t>
            </a:r>
            <a:endParaRPr lang="en-US" sz="12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defTabSz="428625">
              <a:lnSpc>
                <a:spcPct val="150000"/>
              </a:lnSpc>
              <a:spcBef>
                <a:spcPts val="0"/>
              </a:spcBef>
              <a:buNone/>
              <a:tabLst>
                <a:tab pos="270510" algn="l"/>
              </a:tabLst>
            </a:pPr>
            <a:r>
              <a:rPr lang="en-US" sz="1200" dirty="0">
                <a:latin typeface="Arial Narrow" panose="020B0606020202030204" pitchFamily="34" charset="0"/>
                <a:ea typeface="Calibri" panose="020F0502020204030204" pitchFamily="34" charset="0"/>
                <a:cs typeface="Times New Roman" panose="02020603050405020304" pitchFamily="18" charset="0"/>
              </a:rPr>
              <a:t>The Detective Service tool and guidelines were </a:t>
            </a:r>
            <a:r>
              <a:rPr lang="en-US" sz="1200" dirty="0" err="1">
                <a:latin typeface="Arial Narrow" panose="020B0606020202030204" pitchFamily="34" charset="0"/>
                <a:ea typeface="Calibri" panose="020F0502020204030204" pitchFamily="34" charset="0"/>
                <a:cs typeface="Times New Roman" panose="02020603050405020304" pitchFamily="18" charset="0"/>
              </a:rPr>
              <a:t>finalised</a:t>
            </a:r>
            <a:r>
              <a:rPr lang="en-US" sz="1200" dirty="0">
                <a:latin typeface="Arial Narrow" panose="020B0606020202030204" pitchFamily="34" charset="0"/>
                <a:ea typeface="Calibri" panose="020F0502020204030204" pitchFamily="34" charset="0"/>
                <a:cs typeface="Times New Roman" panose="02020603050405020304" pitchFamily="18" charset="0"/>
              </a:rPr>
              <a:t> and circulated internally and externally for inputs.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Follow-ups </a:t>
            </a:r>
            <a:r>
              <a:rPr lang="en-US" sz="1200" dirty="0">
                <a:latin typeface="Arial Narrow" panose="020B0606020202030204" pitchFamily="34" charset="0"/>
                <a:ea typeface="Calibri" panose="020F0502020204030204" pitchFamily="34" charset="0"/>
                <a:cs typeface="Times New Roman" panose="02020603050405020304" pitchFamily="18" charset="0"/>
              </a:rPr>
              <a:t>were conducted with the Office of the Chief Director with regard to completed MCMT and improvement plans (IPs) from SAPS.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SAPS </a:t>
            </a:r>
            <a:r>
              <a:rPr lang="en-US" sz="1200" dirty="0">
                <a:latin typeface="Arial Narrow" panose="020B0606020202030204" pitchFamily="34" charset="0"/>
                <a:ea typeface="Calibri" panose="020F0502020204030204" pitchFamily="34" charset="0"/>
                <a:cs typeface="Times New Roman" panose="02020603050405020304" pitchFamily="18" charset="0"/>
              </a:rPr>
              <a:t>Strategic Management Section submitted the progress report on the implementation of the SAPS Crime Retreat Matrix. The Portfolio of Evidence (including the MCMT and IPs) is still outstanding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from SAPS </a:t>
            </a:r>
            <a:r>
              <a:rPr lang="en-US" sz="1200" dirty="0">
                <a:latin typeface="Arial Narrow" panose="020B0606020202030204" pitchFamily="34" charset="0"/>
                <a:ea typeface="Calibri" panose="020F0502020204030204" pitchFamily="34" charset="0"/>
                <a:cs typeface="Times New Roman" panose="02020603050405020304" pitchFamily="18" charset="0"/>
              </a:rPr>
              <a:t>and expected to be received during August. A presentation on the progress report and monitoring approach was prepared and delivered during the meeting with the Deputy Minister (DM) of Police. The DM agreed with the monitoring approach and also decided that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CSPS </a:t>
            </a:r>
            <a:r>
              <a:rPr lang="en-US" sz="1200" dirty="0">
                <a:latin typeface="Arial Narrow" panose="020B0606020202030204" pitchFamily="34" charset="0"/>
                <a:ea typeface="Calibri" panose="020F0502020204030204" pitchFamily="34" charset="0"/>
                <a:cs typeface="Times New Roman" panose="02020603050405020304" pitchFamily="18" charset="0"/>
              </a:rPr>
              <a:t>must henceforth have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representation </a:t>
            </a:r>
            <a:r>
              <a:rPr lang="en-US" sz="1200" dirty="0">
                <a:latin typeface="Arial Narrow" panose="020B0606020202030204" pitchFamily="34" charset="0"/>
                <a:ea typeface="Calibri" panose="020F0502020204030204" pitchFamily="34" charset="0"/>
                <a:cs typeface="Times New Roman" panose="02020603050405020304" pitchFamily="18" charset="0"/>
              </a:rPr>
              <a:t>during all meetings where SAPS is making presentations on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policing </a:t>
            </a:r>
            <a:r>
              <a:rPr lang="en-US" sz="1200" dirty="0">
                <a:latin typeface="Arial Narrow" panose="020B0606020202030204" pitchFamily="34" charset="0"/>
                <a:ea typeface="Calibri" panose="020F0502020204030204" pitchFamily="34" charset="0"/>
                <a:cs typeface="Times New Roman" panose="02020603050405020304" pitchFamily="18" charset="0"/>
              </a:rPr>
              <a:t>issues to the DM</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a:t>
            </a:r>
          </a:p>
          <a:p>
            <a:pPr marL="0" marR="0" indent="0" algn="just" defTabSz="428625">
              <a:lnSpc>
                <a:spcPct val="150000"/>
              </a:lnSpc>
              <a:spcBef>
                <a:spcPts val="0"/>
              </a:spcBef>
              <a:buNone/>
              <a:tabLst>
                <a:tab pos="270510" algn="l"/>
              </a:tabLst>
            </a:pPr>
            <a:endParaRPr lang="en-US" sz="1100" dirty="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defTabSz="428625">
              <a:lnSpc>
                <a:spcPct val="150000"/>
              </a:lnSpc>
              <a:spcBef>
                <a:spcPts val="0"/>
              </a:spcBef>
              <a:buNone/>
              <a:tabLst>
                <a:tab pos="270510" algn="l"/>
              </a:tabLst>
            </a:pPr>
            <a:endParaRPr lang="en-US" sz="11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sz="half" idx="2"/>
          </p:nvPr>
        </p:nvSpPr>
        <p:spPr>
          <a:xfrm>
            <a:off x="4851623" y="1344760"/>
            <a:ext cx="4925913" cy="5136034"/>
          </a:xfrm>
          <a:solidFill>
            <a:schemeClr val="bg1"/>
          </a:solidFill>
        </p:spPr>
        <p:txBody>
          <a:bodyPr>
            <a:noAutofit/>
          </a:bodyPr>
          <a:lstStyle/>
          <a:p>
            <a:pPr algn="just">
              <a:lnSpc>
                <a:spcPct val="150000"/>
              </a:lnSpc>
              <a:spcBef>
                <a:spcPts val="0"/>
              </a:spcBef>
              <a:buClr>
                <a:srgbClr val="A5B592"/>
              </a:buClr>
            </a:pPr>
            <a:r>
              <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NUMBER </a:t>
            </a:r>
            <a:r>
              <a:rPr lang="en-US" sz="1200" b="1" dirty="0">
                <a:solidFill>
                  <a:srgbClr val="006666"/>
                </a:solidFill>
                <a:latin typeface="Arial Narrow" panose="020B0606020202030204" pitchFamily="34" charset="0"/>
                <a:ea typeface="Calibri" panose="020F0502020204030204" pitchFamily="34" charset="0"/>
                <a:cs typeface="Arial" panose="020B0604020202020204" pitchFamily="34" charset="0"/>
              </a:rPr>
              <a:t>OF POLICE STATION SERVICE DELIVERY TRENDS ANALYSES REPORTS APPROVED BY THE SECRETARY PER YEAR</a:t>
            </a:r>
          </a:p>
          <a:p>
            <a:pPr marL="0" lvl="0" indent="0" algn="just">
              <a:lnSpc>
                <a:spcPct val="150000"/>
              </a:lnSpc>
              <a:spcBef>
                <a:spcPts val="0"/>
              </a:spcBef>
              <a:buClr>
                <a:srgbClr val="A5B592"/>
              </a:buClr>
              <a:buNone/>
            </a:pPr>
            <a:r>
              <a:rPr lang="en-US" sz="1200"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A letter and database were developed for the National Commissioner requesting secondary data for the purpose of compiling the Trends Analysis Report. </a:t>
            </a:r>
          </a:p>
          <a:p>
            <a:pPr marL="0" indent="0" algn="just">
              <a:lnSpc>
                <a:spcPct val="150000"/>
              </a:lnSpc>
              <a:spcBef>
                <a:spcPts val="0"/>
              </a:spcBef>
              <a:buClr>
                <a:srgbClr val="A5B592"/>
              </a:buClr>
              <a:buNone/>
            </a:pPr>
            <a:endParaRPr lang="en-US" sz="1200" b="1" dirty="0">
              <a:solidFill>
                <a:srgbClr val="006666"/>
              </a:solidFill>
              <a:latin typeface="Arial Narrow" panose="020B0606020202030204" pitchFamily="34" charset="0"/>
              <a:ea typeface="Calibri" panose="020F0502020204030204" pitchFamily="34" charset="0"/>
              <a:cs typeface="Arial" panose="020B0604020202020204" pitchFamily="34" charset="0"/>
            </a:endParaRPr>
          </a:p>
          <a:p>
            <a:pPr algn="just">
              <a:lnSpc>
                <a:spcPct val="150000"/>
              </a:lnSpc>
              <a:spcBef>
                <a:spcPts val="0"/>
              </a:spcBef>
              <a:buClr>
                <a:srgbClr val="A5B592"/>
              </a:buClr>
            </a:pPr>
            <a:r>
              <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DVA COMPLIANCE MONITORING</a:t>
            </a:r>
          </a:p>
          <a:p>
            <a:pPr marL="0" lvl="0" indent="0" algn="just">
              <a:lnSpc>
                <a:spcPct val="150000"/>
              </a:lnSpc>
              <a:spcBef>
                <a:spcPts val="0"/>
              </a:spcBef>
              <a:buClr>
                <a:srgbClr val="A5B592"/>
              </a:buClr>
              <a:buNone/>
            </a:pPr>
            <a:r>
              <a:rPr lang="en-US" sz="1200" dirty="0">
                <a:latin typeface="Arial Narrow" panose="020B0606020202030204" pitchFamily="34" charset="0"/>
                <a:ea typeface="Calibri" panose="020F0502020204030204" pitchFamily="34" charset="0"/>
                <a:cs typeface="Times New Roman" panose="02020603050405020304" pitchFamily="18" charset="0"/>
              </a:rPr>
              <a:t>The Q1 target on monitoring compliance and implementation of the DVA was achieved. The report comprised consolidated information on findings from 317 police stations that were visited between October 2019 and March 2020. In addition, the report presents analysis of information compiled by the SAPS national office on non-compliance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by </a:t>
            </a:r>
            <a:r>
              <a:rPr lang="en-US" sz="1200" dirty="0">
                <a:latin typeface="Arial Narrow" panose="020B0606020202030204" pitchFamily="34" charset="0"/>
                <a:ea typeface="Calibri" panose="020F0502020204030204" pitchFamily="34" charset="0"/>
                <a:cs typeface="Times New Roman" panose="02020603050405020304" pitchFamily="18" charset="0"/>
              </a:rPr>
              <a:t>SAPS members during the same period</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a:t>
            </a:r>
          </a:p>
          <a:p>
            <a:pPr marL="0" lvl="0" indent="0" algn="just">
              <a:lnSpc>
                <a:spcPct val="150000"/>
              </a:lnSpc>
              <a:spcBef>
                <a:spcPts val="0"/>
              </a:spcBef>
              <a:buClr>
                <a:srgbClr val="A5B592"/>
              </a:buClr>
              <a:buNone/>
            </a:pPr>
            <a:endParaRPr lang="en-US" sz="1000" dirty="0">
              <a:latin typeface="Arial Narrow" panose="020B0606020202030204" pitchFamily="34" charset="0"/>
              <a:ea typeface="Calibri" panose="020F0502020204030204" pitchFamily="34" charset="0"/>
              <a:cs typeface="Times New Roman" panose="02020603050405020304" pitchFamily="18" charset="0"/>
            </a:endParaRPr>
          </a:p>
          <a:p>
            <a:pPr marL="0" lvl="0" indent="0" algn="just">
              <a:lnSpc>
                <a:spcPct val="150000"/>
              </a:lnSpc>
              <a:spcBef>
                <a:spcPts val="0"/>
              </a:spcBef>
              <a:buClr>
                <a:srgbClr val="A5B592"/>
              </a:buClr>
              <a:buNone/>
            </a:pPr>
            <a:endParaRPr lang="en-US" sz="11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a:xfrm>
            <a:off x="8625408" y="6480794"/>
            <a:ext cx="555358" cy="365125"/>
          </a:xfrm>
        </p:spPr>
        <p:txBody>
          <a:bodyPr/>
          <a:lstStyle/>
          <a:p>
            <a:fld id="{BA5A4CB3-BD92-4D0F-B4D4-2CAB8B565D49}" type="slidenum">
              <a:rPr lang="en-ZA" sz="1200" b="1" smtClean="0">
                <a:solidFill>
                  <a:prstClr val="black"/>
                </a:solidFill>
                <a:latin typeface="Arial Narrow" panose="020B0606020202030204" pitchFamily="34" charset="0"/>
              </a:rPr>
              <a:pPr/>
              <a:t>23</a:t>
            </a:fld>
            <a:endParaRPr lang="en-ZA" sz="1200" b="1" dirty="0">
              <a:solidFill>
                <a:prstClr val="black"/>
              </a:solidFill>
              <a:latin typeface="Arial Narrow" panose="020B0606020202030204" pitchFamily="34" charset="0"/>
            </a:endParaRPr>
          </a:p>
        </p:txBody>
      </p:sp>
      <p:sp>
        <p:nvSpPr>
          <p:cNvPr id="6" name="Title 1"/>
          <p:cNvSpPr>
            <a:spLocks noGrp="1"/>
          </p:cNvSpPr>
          <p:nvPr>
            <p:ph type="title"/>
          </p:nvPr>
        </p:nvSpPr>
        <p:spPr>
          <a:xfrm>
            <a:off x="-31626" y="548680"/>
            <a:ext cx="6876690" cy="515144"/>
          </a:xfrm>
        </p:spPr>
        <p:txBody>
          <a:bodyPr>
            <a:normAutofit/>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Tree>
    <p:extLst>
      <p:ext uri="{BB962C8B-B14F-4D97-AF65-F5344CB8AC3E}">
        <p14:creationId xmlns:p14="http://schemas.microsoft.com/office/powerpoint/2010/main" xmlns="" val="3722473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2480" y="1352350"/>
            <a:ext cx="4248472" cy="5128444"/>
          </a:xfrm>
          <a:solidFill>
            <a:schemeClr val="bg1"/>
          </a:solidFill>
        </p:spPr>
        <p:txBody>
          <a:bodyPr>
            <a:noAutofit/>
          </a:bodyPr>
          <a:lstStyle/>
          <a:p>
            <a:pPr marL="0" indent="0" algn="just">
              <a:lnSpc>
                <a:spcPct val="150000"/>
              </a:lnSpc>
              <a:spcBef>
                <a:spcPts val="0"/>
              </a:spcBef>
              <a:buNone/>
            </a:pPr>
            <a:r>
              <a:rPr lang="en-ZA" sz="1200" b="1" dirty="0" smtClean="0">
                <a:solidFill>
                  <a:srgbClr val="006666"/>
                </a:solidFill>
                <a:latin typeface="Arial Narrow" panose="020B0606020202030204" pitchFamily="34" charset="0"/>
              </a:rPr>
              <a:t>Activities undertaken during the quarter under review:</a:t>
            </a:r>
          </a:p>
          <a:p>
            <a:pPr marL="0" marR="0" indent="0" algn="just" defTabSz="428625">
              <a:lnSpc>
                <a:spcPct val="150000"/>
              </a:lnSpc>
              <a:spcBef>
                <a:spcPts val="0"/>
              </a:spcBef>
              <a:buNone/>
              <a:tabLst>
                <a:tab pos="270510" algn="l"/>
              </a:tabLst>
            </a:pPr>
            <a:endParaRPr lang="en-US" sz="1200" dirty="0" smtClean="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en-ZA" sz="1200" b="1" dirty="0">
                <a:solidFill>
                  <a:srgbClr val="215868"/>
                </a:solidFill>
                <a:latin typeface="Arial Narrow" panose="020B0606020202030204" pitchFamily="34" charset="0"/>
                <a:ea typeface="Calibri" panose="020F0502020204030204" pitchFamily="34" charset="0"/>
                <a:cs typeface="Arial" panose="020B0604020202020204" pitchFamily="34" charset="0"/>
              </a:rPr>
              <a:t>COMPLAINTS MANAGEMENT</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lvl="0" indent="0" algn="just">
              <a:lnSpc>
                <a:spcPct val="150000"/>
              </a:lnSpc>
              <a:spcBef>
                <a:spcPts val="0"/>
              </a:spcBef>
              <a:buClr>
                <a:srgbClr val="A5B592"/>
              </a:buClr>
              <a:buNone/>
            </a:pPr>
            <a:r>
              <a:rPr lang="en-US" sz="1200" dirty="0">
                <a:latin typeface="Arial Narrow" panose="020B0606020202030204" pitchFamily="34" charset="0"/>
                <a:ea typeface="Calibri" panose="020F0502020204030204" pitchFamily="34" charset="0"/>
                <a:cs typeface="Times New Roman" panose="02020603050405020304" pitchFamily="18" charset="0"/>
              </a:rPr>
              <a:t>The bi-annual report on complaints for Q1 revealed that complaints received by CSPS and SAPS during the reporting period of October 2019 - March 2020 have increased as compared to the complaints received during the same period in 2018/19. Gauteng and Western Cape received the most complaints; a high number of which were attributed to police misconduct, poor investigation and poor communication. All Provincial Inspectorates and Divisions do not have a complaints management system in place, however, in the absence thereof, an Excel spreadsheet called Complaints Management Spreadsheet Database (CMSD) is used to manage complaints, track progress and identify duplicate complaints. all Provincial Inspectorates have appointed complaints coordinators at police stations level to assist with complaints management. </a:t>
            </a:r>
          </a:p>
          <a:p>
            <a:pPr marL="0" marR="0" indent="0" algn="just" defTabSz="428625">
              <a:lnSpc>
                <a:spcPct val="150000"/>
              </a:lnSpc>
              <a:spcBef>
                <a:spcPts val="0"/>
              </a:spcBef>
              <a:buNone/>
              <a:tabLst>
                <a:tab pos="270510" algn="l"/>
              </a:tabLst>
            </a:pPr>
            <a:endParaRPr lang="en-US" sz="11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sz="half" idx="2"/>
          </p:nvPr>
        </p:nvSpPr>
        <p:spPr>
          <a:xfrm>
            <a:off x="4851623" y="1344760"/>
            <a:ext cx="4925913" cy="5136034"/>
          </a:xfrm>
          <a:solidFill>
            <a:schemeClr val="bg1"/>
          </a:solidFill>
        </p:spPr>
        <p:txBody>
          <a:bodyPr>
            <a:noAutofit/>
          </a:bodyPr>
          <a:lstStyle/>
          <a:p>
            <a:pPr algn="just">
              <a:lnSpc>
                <a:spcPct val="150000"/>
              </a:lnSpc>
              <a:spcBef>
                <a:spcPts val="0"/>
              </a:spcBef>
            </a:pPr>
            <a:r>
              <a:rPr lang="en-US" sz="1200" b="1" dirty="0" smtClean="0">
                <a:solidFill>
                  <a:srgbClr val="215868"/>
                </a:solidFill>
                <a:latin typeface="Arial Narrow" panose="020B0606020202030204" pitchFamily="34" charset="0"/>
                <a:ea typeface="Calibri" panose="020F0502020204030204" pitchFamily="34" charset="0"/>
                <a:cs typeface="Arial" panose="020B0604020202020204" pitchFamily="34" charset="0"/>
              </a:rPr>
              <a:t>IPID RECOMMENDATIONS</a:t>
            </a:r>
            <a:endParaRPr lang="en-US" sz="1200" dirty="0" smtClean="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ZA" sz="1200" dirty="0" smtClean="0">
                <a:latin typeface="Arial Narrow" panose="020B0606020202030204" pitchFamily="34" charset="0"/>
                <a:ea typeface="Calibri" panose="020F0502020204030204" pitchFamily="34" charset="0"/>
                <a:cs typeface="Arial" panose="020B0604020202020204" pitchFamily="34" charset="0"/>
              </a:rPr>
              <a:t>In </a:t>
            </a:r>
            <a:r>
              <a:rPr lang="en-ZA" sz="1200" dirty="0">
                <a:latin typeface="Arial Narrow" panose="020B0606020202030204" pitchFamily="34" charset="0"/>
                <a:ea typeface="Calibri" panose="020F0502020204030204" pitchFamily="34" charset="0"/>
                <a:cs typeface="Arial" panose="020B0604020202020204" pitchFamily="34" charset="0"/>
              </a:rPr>
              <a:t>the first quarter, CSPS has assessed how SAPS is implementing the recommendations by IPID. The report revealed that out of 411 IPID recommendations received in the period of October 2019 to March 2020, 211 recommendations were initiated; and that Western Cape and Eastern Cape had the highest number of recommendations. Assault and torture cases were the highest category of incidences that took place in this period, followed by the discharge of firearms. Gauteng recorded the highest number of deaths as a result of police action, followed by Western Cape and Eastern Cape. Out of 99 finalised disciplinary cases, 53 members were found guilty, whilst 8 were not found guilty and the majority of sanctions posed on those found guilty were 35 written warnings, followed by 7 final written warnings. </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lvl="0" indent="0" algn="just">
              <a:lnSpc>
                <a:spcPct val="150000"/>
              </a:lnSpc>
              <a:spcBef>
                <a:spcPts val="0"/>
              </a:spcBef>
              <a:buClr>
                <a:srgbClr val="A5B592"/>
              </a:buClr>
              <a:buNone/>
            </a:pPr>
            <a:endParaRPr lang="en-US" sz="1100" dirty="0" smtClean="0">
              <a:latin typeface="Arial Narrow" panose="020B0606020202030204" pitchFamily="34" charset="0"/>
              <a:ea typeface="Calibri" panose="020F0502020204030204" pitchFamily="34" charset="0"/>
              <a:cs typeface="Times New Roman" panose="02020603050405020304" pitchFamily="18" charset="0"/>
            </a:endParaRPr>
          </a:p>
          <a:p>
            <a:pPr marL="0" lvl="0" indent="0" algn="just">
              <a:lnSpc>
                <a:spcPct val="150000"/>
              </a:lnSpc>
              <a:spcBef>
                <a:spcPts val="0"/>
              </a:spcBef>
              <a:buClr>
                <a:srgbClr val="A5B592"/>
              </a:buClr>
              <a:buNone/>
            </a:pPr>
            <a:endParaRPr lang="en-US" sz="11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a:xfrm>
            <a:off x="8625408" y="6480794"/>
            <a:ext cx="555358" cy="365125"/>
          </a:xfrm>
        </p:spPr>
        <p:txBody>
          <a:bodyPr/>
          <a:lstStyle/>
          <a:p>
            <a:fld id="{BA5A4CB3-BD92-4D0F-B4D4-2CAB8B565D49}" type="slidenum">
              <a:rPr lang="en-ZA" sz="1200" b="1" smtClean="0">
                <a:solidFill>
                  <a:prstClr val="black"/>
                </a:solidFill>
                <a:latin typeface="Arial Narrow" panose="020B0606020202030204" pitchFamily="34" charset="0"/>
              </a:rPr>
              <a:pPr/>
              <a:t>24</a:t>
            </a:fld>
            <a:endParaRPr lang="en-ZA" sz="1200" b="1" dirty="0">
              <a:solidFill>
                <a:prstClr val="black"/>
              </a:solidFill>
              <a:latin typeface="Arial Narrow" panose="020B0606020202030204" pitchFamily="34" charset="0"/>
            </a:endParaRPr>
          </a:p>
        </p:txBody>
      </p:sp>
      <p:sp>
        <p:nvSpPr>
          <p:cNvPr id="6" name="Title 1"/>
          <p:cNvSpPr>
            <a:spLocks noGrp="1"/>
          </p:cNvSpPr>
          <p:nvPr>
            <p:ph type="title"/>
          </p:nvPr>
        </p:nvSpPr>
        <p:spPr>
          <a:xfrm>
            <a:off x="-31626" y="548680"/>
            <a:ext cx="6876690" cy="515144"/>
          </a:xfrm>
        </p:spPr>
        <p:txBody>
          <a:bodyPr>
            <a:normAutofit/>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Tree>
    <p:extLst>
      <p:ext uri="{BB962C8B-B14F-4D97-AF65-F5344CB8AC3E}">
        <p14:creationId xmlns:p14="http://schemas.microsoft.com/office/powerpoint/2010/main" xmlns="" val="2909152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1003"/>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27434" y="1217327"/>
            <a:ext cx="9878566" cy="5646750"/>
          </a:xfrm>
        </p:spPr>
        <p:txBody>
          <a:bodyPr>
            <a:normAutofit/>
          </a:bodyPr>
          <a:lstStyle/>
          <a:p>
            <a:pPr marL="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a:t>
            </a:r>
            <a:r>
              <a:rPr lang="en-US"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4.2</a:t>
            </a:r>
            <a:r>
              <a:rPr lang="en-US"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Policy and Programme Evaluations </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gn="just">
              <a:lnSpc>
                <a:spcPct val="150000"/>
              </a:lnSpc>
              <a:spcBef>
                <a:spcPts val="0"/>
              </a:spcBef>
              <a:buNone/>
            </a:pPr>
            <a:endParaRPr lang="en-ZA" sz="800" b="1" i="1" dirty="0" smtClean="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ZA" sz="1200" b="1" i="1" dirty="0" smtClean="0">
                <a:latin typeface="Arial Narrow" panose="020B0606020202030204" pitchFamily="34" charset="0"/>
                <a:ea typeface="Calibri" panose="020F0502020204030204" pitchFamily="34" charset="0"/>
                <a:cs typeface="Times New Roman" panose="02020603050405020304" pitchFamily="18" charset="0"/>
              </a:rPr>
              <a:t>Output </a:t>
            </a:r>
            <a:r>
              <a:rPr lang="en-ZA" sz="1200" b="1" i="1" dirty="0">
                <a:latin typeface="Arial Narrow" panose="020B0606020202030204" pitchFamily="34" charset="0"/>
                <a:ea typeface="Calibri" panose="020F0502020204030204" pitchFamily="34" charset="0"/>
                <a:cs typeface="Times New Roman" panose="02020603050405020304" pitchFamily="18" charset="0"/>
              </a:rPr>
              <a:t>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1200" dirty="0">
              <a:latin typeface="Arial Narrow" panose="020B0606020202030204" pitchFamily="34" charset="0"/>
            </a:endParaRPr>
          </a:p>
          <a:p>
            <a:pPr marL="0" lvl="8" indent="0" algn="just">
              <a:lnSpc>
                <a:spcPct val="150000"/>
              </a:lnSpc>
              <a:buNone/>
            </a:pPr>
            <a:endParaRPr lang="en-US" sz="5900" dirty="0">
              <a:latin typeface="Arial Narrow" panose="020B0606020202030204" pitchFamily="34" charset="0"/>
            </a:endParaRPr>
          </a:p>
          <a:p>
            <a:pPr marL="3657600" lvl="8" indent="0" algn="just">
              <a:lnSpc>
                <a:spcPct val="150000"/>
              </a:lnSpc>
              <a:spcBef>
                <a:spcPts val="0"/>
              </a:spcBef>
              <a:buNone/>
            </a:pPr>
            <a:endParaRPr lang="en-US" sz="2600" dirty="0">
              <a:latin typeface="Arial Narrow" panose="020B0606020202030204" pitchFamily="34" charset="0"/>
              <a:cs typeface="Arial"/>
            </a:endParaRPr>
          </a:p>
          <a:p>
            <a:pPr marL="0" indent="0">
              <a:buNone/>
            </a:pPr>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25</a:t>
            </a:fld>
            <a:endParaRPr lang="en-ZA" sz="1200" b="1" dirty="0">
              <a:solidFill>
                <a:schemeClr val="tx1"/>
              </a:solidFill>
              <a:latin typeface="Arial Narrow" panose="020B0606020202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382577968"/>
              </p:ext>
            </p:extLst>
          </p:nvPr>
        </p:nvGraphicFramePr>
        <p:xfrm>
          <a:off x="128464" y="2204864"/>
          <a:ext cx="9509760" cy="2468881"/>
        </p:xfrm>
        <a:graphic>
          <a:graphicData uri="http://schemas.openxmlformats.org/drawingml/2006/table">
            <a:tbl>
              <a:tblPr firstRow="1" firstCol="1" bandRow="1"/>
              <a:tblGrid>
                <a:gridCol w="431906"/>
                <a:gridCol w="1671551"/>
                <a:gridCol w="622340"/>
                <a:gridCol w="636706"/>
                <a:gridCol w="727988"/>
                <a:gridCol w="682004"/>
                <a:gridCol w="1331631"/>
                <a:gridCol w="1629879"/>
                <a:gridCol w="1775755"/>
              </a:tblGrid>
              <a:tr h="563025">
                <a:tc gridSpan="2">
                  <a:txBody>
                    <a:bodyPr/>
                    <a:lstStyle/>
                    <a:p>
                      <a:pPr marL="0" marR="0" algn="just">
                        <a:lnSpc>
                          <a:spcPct val="150000"/>
                        </a:lnSpc>
                        <a:spcBef>
                          <a:spcPts val="0"/>
                        </a:spcBef>
                        <a:spcAft>
                          <a:spcPts val="0"/>
                        </a:spcAft>
                      </a:pPr>
                      <a:r>
                        <a:rPr lang="en-US" sz="11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1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 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1058809">
                <a:tc>
                  <a:txBody>
                    <a:bodyPr/>
                    <a:lstStyle/>
                    <a:p>
                      <a:pPr marL="0" marR="0" algn="just">
                        <a:lnSpc>
                          <a:spcPct val="115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4.2.1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assessment reports on SAPS programmes approved by the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Secretary of the Police Service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nSpc>
                          <a:spcPct val="115000"/>
                        </a:lnSpc>
                        <a:spcBef>
                          <a:spcPts val="0"/>
                        </a:spcBef>
                        <a:spcAft>
                          <a:spcPts val="10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15000"/>
                        </a:lnSpc>
                        <a:spcBef>
                          <a:spcPts val="0"/>
                        </a:spcBef>
                        <a:spcAft>
                          <a:spcPts val="10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15000"/>
                        </a:lnSpc>
                        <a:spcBef>
                          <a:spcPts val="0"/>
                        </a:spcBef>
                        <a:spcAft>
                          <a:spcPts val="10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847047">
                <a:tc>
                  <a:txBody>
                    <a:bodyPr/>
                    <a:lstStyle/>
                    <a:p>
                      <a:pPr marL="0" marR="0" algn="just">
                        <a:lnSpc>
                          <a:spcPct val="115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4.2.1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Number of evaluation reports on legislation and policies approved by the Secretary for Police Service per year</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93"/>
                    </a:solidFill>
                  </a:tcPr>
                </a:tc>
                <a:tc>
                  <a:txBody>
                    <a:bodyPr/>
                    <a:lstStyle/>
                    <a:p>
                      <a:pPr marL="0" marR="0">
                        <a:lnSpc>
                          <a:spcPct val="115000"/>
                        </a:lnSpc>
                        <a:spcBef>
                          <a:spcPts val="0"/>
                        </a:spcBef>
                        <a:spcAft>
                          <a:spcPts val="10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15000"/>
                        </a:lnSpc>
                        <a:spcBef>
                          <a:spcPts val="0"/>
                        </a:spcBef>
                        <a:spcAft>
                          <a:spcPts val="10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15000"/>
                        </a:lnSpc>
                        <a:spcBef>
                          <a:spcPts val="0"/>
                        </a:spcBef>
                        <a:spcAft>
                          <a:spcPts val="10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9469" marR="49469"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
        <p:nvSpPr>
          <p:cNvPr id="8" name="Rectangle 7"/>
          <p:cNvSpPr/>
          <p:nvPr/>
        </p:nvSpPr>
        <p:spPr>
          <a:xfrm>
            <a:off x="200472" y="4720131"/>
            <a:ext cx="6434775" cy="380425"/>
          </a:xfrm>
          <a:prstGeom prst="rect">
            <a:avLst/>
          </a:prstGeom>
        </p:spPr>
        <p:txBody>
          <a:bodyPr wrap="none">
            <a:spAutoFit/>
          </a:bodyPr>
          <a:lstStyle/>
          <a:p>
            <a:pPr algn="just">
              <a:lnSpc>
                <a:spcPct val="150000"/>
              </a:lnSpc>
            </a:pPr>
            <a:r>
              <a:rPr lang="en-US" sz="1400" b="1" dirty="0" smtClean="0">
                <a:latin typeface="Arial Narrow" panose="020B0606020202030204" pitchFamily="34" charset="0"/>
                <a:ea typeface="Times New Roman" panose="02020603050405020304" pitchFamily="18" charset="0"/>
                <a:cs typeface="Times New Roman" panose="02020603050405020304" pitchFamily="18" charset="0"/>
              </a:rPr>
              <a:t>The table above </a:t>
            </a:r>
            <a:r>
              <a:rPr lang="en-US" sz="1400" b="1" dirty="0">
                <a:latin typeface="Arial Narrow" panose="020B0606020202030204" pitchFamily="34" charset="0"/>
                <a:ea typeface="Times New Roman" panose="02020603050405020304" pitchFamily="18" charset="0"/>
                <a:cs typeface="Times New Roman" panose="02020603050405020304" pitchFamily="18" charset="0"/>
              </a:rPr>
              <a:t>indicates that there were no targets planned for the quarter under </a:t>
            </a:r>
            <a:r>
              <a:rPr lang="en-US" sz="1400" b="1" dirty="0" smtClean="0">
                <a:latin typeface="Arial Narrow" panose="020B0606020202030204" pitchFamily="34" charset="0"/>
                <a:ea typeface="Times New Roman" panose="02020603050405020304" pitchFamily="18" charset="0"/>
                <a:cs typeface="Times New Roman" panose="02020603050405020304" pitchFamily="18" charset="0"/>
              </a:rPr>
              <a:t>review</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66250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396" y="620688"/>
            <a:ext cx="6876689" cy="371128"/>
          </a:xfrm>
        </p:spPr>
        <p:txBody>
          <a:bodyPr>
            <a:normAutofit fontScale="90000"/>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488504" y="1628800"/>
            <a:ext cx="6876690" cy="3880773"/>
          </a:xfrm>
        </p:spPr>
        <p:txBody>
          <a:bodyPr>
            <a:noAutofit/>
          </a:bodyPr>
          <a:lstStyle/>
          <a:p>
            <a:pPr marL="0" indent="0" algn="just">
              <a:lnSpc>
                <a:spcPct val="150000"/>
              </a:lnSpc>
              <a:spcBef>
                <a:spcPts val="0"/>
              </a:spcBef>
              <a:buNone/>
            </a:pPr>
            <a:r>
              <a:rPr lang="en-ZA" sz="1400" b="1" dirty="0" smtClean="0">
                <a:solidFill>
                  <a:srgbClr val="006666"/>
                </a:solidFill>
                <a:latin typeface="Arial Narrow" panose="020B0606020202030204" pitchFamily="34" charset="0"/>
              </a:rPr>
              <a:t>Activities undertaken during the quarter under review:</a:t>
            </a:r>
          </a:p>
          <a:p>
            <a:pPr marL="0" indent="0" algn="just">
              <a:lnSpc>
                <a:spcPct val="150000"/>
              </a:lnSpc>
              <a:spcBef>
                <a:spcPts val="0"/>
              </a:spcBef>
              <a:buNone/>
            </a:pPr>
            <a:endParaRPr lang="en-ZA" sz="1400" b="1" dirty="0" smtClean="0">
              <a:solidFill>
                <a:srgbClr val="006666"/>
              </a:solidFill>
              <a:latin typeface="Arial Narrow" panose="020B0606020202030204" pitchFamily="34" charset="0"/>
            </a:endParaRPr>
          </a:p>
          <a:p>
            <a:pPr marL="0" algn="just">
              <a:lnSpc>
                <a:spcPct val="150000"/>
              </a:lnSpc>
              <a:spcBef>
                <a:spcPts val="0"/>
              </a:spcBef>
            </a:pPr>
            <a:r>
              <a:rPr lang="en-ZA" sz="14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POLICY AND PROGRAMME EVALUATIONS </a:t>
            </a:r>
          </a:p>
          <a:p>
            <a:pPr marL="0" indent="0" algn="just">
              <a:lnSpc>
                <a:spcPct val="150000"/>
              </a:lnSpc>
              <a:spcBef>
                <a:spcPts val="0"/>
              </a:spcBef>
              <a:buNone/>
            </a:pPr>
            <a:r>
              <a:rPr lang="en-US" sz="1400" dirty="0" smtClean="0">
                <a:latin typeface="Arial Narrow" panose="020B0606020202030204" pitchFamily="34" charset="0"/>
                <a:ea typeface="Calibri" panose="020F0502020204030204" pitchFamily="34" charset="0"/>
                <a:cs typeface="Arial" panose="020B0604020202020204" pitchFamily="34" charset="0"/>
              </a:rPr>
              <a:t>The </a:t>
            </a:r>
            <a:r>
              <a:rPr lang="en-US" sz="1400" dirty="0">
                <a:latin typeface="Arial Narrow" panose="020B0606020202030204" pitchFamily="34" charset="0"/>
                <a:ea typeface="Calibri" panose="020F0502020204030204" pitchFamily="34" charset="0"/>
                <a:cs typeface="Arial" panose="020B0604020202020204" pitchFamily="34" charset="0"/>
              </a:rPr>
              <a:t>focus of </a:t>
            </a:r>
            <a:r>
              <a:rPr lang="en-US" sz="1400" dirty="0" smtClean="0">
                <a:latin typeface="Arial Narrow" panose="020B0606020202030204" pitchFamily="34" charset="0"/>
                <a:ea typeface="Calibri" panose="020F0502020204030204" pitchFamily="34" charset="0"/>
                <a:cs typeface="Arial" panose="020B0604020202020204" pitchFamily="34" charset="0"/>
              </a:rPr>
              <a:t>sub-programme 4.2. during </a:t>
            </a:r>
            <a:r>
              <a:rPr lang="en-US" sz="1400" dirty="0">
                <a:latin typeface="Arial Narrow" panose="020B0606020202030204" pitchFamily="34" charset="0"/>
                <a:ea typeface="Calibri" panose="020F0502020204030204" pitchFamily="34" charset="0"/>
                <a:cs typeface="Arial" panose="020B0604020202020204" pitchFamily="34" charset="0"/>
              </a:rPr>
              <a:t>Q1 was on planning for the evaluations to be undertaken. Terms of Reference (TOR) for the evaluation of the DNA Act were revised, and the TOR for the assessment of SAPS Detective Training were drafted. Both ToRs take into consideration limitations caused by the COVID-19 crisis. Data collection tools for the evaluation of the DNA Act were drafted in preparation for data collection that will take place in the second quarter. </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en-ZA" sz="1200" b="1" dirty="0">
              <a:solidFill>
                <a:srgbClr val="006666"/>
              </a:solidFill>
              <a:latin typeface="Arial Narrow" panose="020B0606020202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A5A4CB3-BD92-4D0F-B4D4-2CAB8B565D49}" type="slidenum">
              <a:rPr lang="en-ZA" sz="1200" b="1" smtClean="0">
                <a:solidFill>
                  <a:prstClr val="black"/>
                </a:solidFill>
                <a:latin typeface="Arial Narrow" panose="020B0606020202030204" pitchFamily="34" charset="0"/>
              </a:rPr>
              <a:pPr/>
              <a:t>26</a:t>
            </a:fld>
            <a:endParaRPr lang="en-ZA" sz="12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xmlns="" val="1948168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5" y="418262"/>
            <a:ext cx="8922196" cy="504056"/>
          </a:xfrm>
        </p:spPr>
        <p:txBody>
          <a:bodyPr>
            <a:noAutofit/>
          </a:bodyPr>
          <a:lstStyle/>
          <a:p>
            <a:pPr algn="l"/>
            <a:r>
              <a:rPr lang="en-ZA" sz="2000" b="1" dirty="0" smtClean="0">
                <a:latin typeface="Arial Narrow"/>
                <a:cs typeface="Arial Narrow"/>
              </a:rPr>
              <a:t>GRAPHICAL </a:t>
            </a:r>
            <a:r>
              <a:rPr lang="en-ZA" sz="2000" b="1" dirty="0">
                <a:latin typeface="Arial Narrow"/>
                <a:cs typeface="Arial Narrow"/>
              </a:rPr>
              <a:t>REPRESENTATION OF PROGRAMME </a:t>
            </a:r>
            <a:r>
              <a:rPr lang="en-ZA" sz="2000" b="1" dirty="0" smtClean="0">
                <a:latin typeface="Arial Narrow"/>
                <a:cs typeface="Arial Narrow"/>
              </a:rPr>
              <a:t>4 </a:t>
            </a:r>
            <a:r>
              <a:rPr lang="en-ZA" sz="2000" b="1" dirty="0">
                <a:latin typeface="Arial Narrow"/>
                <a:cs typeface="Arial Narrow"/>
              </a:rPr>
              <a:t>PERFORMANCE</a:t>
            </a:r>
            <a:r>
              <a:rPr lang="en-ZA" sz="2200" b="1" dirty="0">
                <a:solidFill>
                  <a:prstClr val="black"/>
                </a:solidFill>
                <a:latin typeface="Arial Narrow"/>
                <a:cs typeface="Arial Narrow"/>
              </a:rPr>
              <a:t/>
            </a:r>
            <a:br>
              <a:rPr lang="en-ZA" sz="2200" b="1" dirty="0">
                <a:solidFill>
                  <a:prstClr val="black"/>
                </a:solidFill>
                <a:latin typeface="Arial Narrow"/>
                <a:cs typeface="Arial Narrow"/>
              </a:rPr>
            </a:br>
            <a:endParaRPr lang="en-ZA" sz="2200" b="1" dirty="0">
              <a:solidFill>
                <a:prstClr val="black"/>
              </a:solidFill>
              <a:latin typeface="Arial Narrow"/>
              <a:cs typeface="Arial Narrow"/>
            </a:endParaRPr>
          </a:p>
        </p:txBody>
      </p:sp>
      <p:sp>
        <p:nvSpPr>
          <p:cNvPr id="3" name="Slide Number Placeholder 2"/>
          <p:cNvSpPr>
            <a:spLocks noGrp="1"/>
          </p:cNvSpPr>
          <p:nvPr>
            <p:ph type="sldNum" sz="quarter" idx="12"/>
          </p:nvPr>
        </p:nvSpPr>
        <p:spPr>
          <a:xfrm>
            <a:off x="7372144" y="6492875"/>
            <a:ext cx="2311400" cy="365125"/>
          </a:xfrm>
        </p:spPr>
        <p:txBody>
          <a:bodyPr/>
          <a:lstStyle/>
          <a:p>
            <a:fld id="{BA5A4CB3-BD92-4D0F-B4D4-2CAB8B565D49}" type="slidenum">
              <a:rPr lang="en-ZA" smtClean="0">
                <a:solidFill>
                  <a:prstClr val="black"/>
                </a:solidFill>
              </a:rPr>
              <a:pPr/>
              <a:t>27</a:t>
            </a:fld>
            <a:endParaRPr lang="en-ZA" dirty="0">
              <a:solidFill>
                <a:prstClr val="black"/>
              </a:solidFill>
            </a:endParaRPr>
          </a:p>
        </p:txBody>
      </p:sp>
      <p:sp>
        <p:nvSpPr>
          <p:cNvPr id="7" name="TextBox 6"/>
          <p:cNvSpPr txBox="1"/>
          <p:nvPr/>
        </p:nvSpPr>
        <p:spPr>
          <a:xfrm>
            <a:off x="5889104" y="1398065"/>
            <a:ext cx="4248472" cy="375552"/>
          </a:xfrm>
          <a:prstGeom prst="rect">
            <a:avLst/>
          </a:prstGeom>
          <a:noFill/>
        </p:spPr>
        <p:txBody>
          <a:bodyPr wrap="square" rtlCol="0">
            <a:spAutoFit/>
          </a:bodyPr>
          <a:lstStyle/>
          <a:p>
            <a:pPr algn="just">
              <a:lnSpc>
                <a:spcPct val="150000"/>
              </a:lnSpc>
              <a:spcAft>
                <a:spcPts val="600"/>
              </a:spcAft>
            </a:pPr>
            <a:endParaRPr lang="en-US" sz="1400" dirty="0">
              <a:solidFill>
                <a:prstClr val="black"/>
              </a:solidFill>
              <a:latin typeface="Arial" panose="020B0604020202020204" pitchFamily="34" charset="0"/>
              <a:ea typeface="MS Mincho"/>
              <a:cs typeface="Times New Roman" panose="02020603050405020304" pitchFamily="18" charset="0"/>
            </a:endParaRPr>
          </a:p>
        </p:txBody>
      </p:sp>
      <p:sp>
        <p:nvSpPr>
          <p:cNvPr id="4" name="Rectangle 3"/>
          <p:cNvSpPr/>
          <p:nvPr/>
        </p:nvSpPr>
        <p:spPr>
          <a:xfrm>
            <a:off x="238868" y="5504404"/>
            <a:ext cx="9273480" cy="374718"/>
          </a:xfrm>
          <a:prstGeom prst="rect">
            <a:avLst/>
          </a:prstGeom>
        </p:spPr>
        <p:txBody>
          <a:bodyPr wrap="square">
            <a:spAutoFit/>
          </a:bodyPr>
          <a:lstStyle/>
          <a:p>
            <a:pPr algn="just">
              <a:lnSpc>
                <a:spcPct val="150000"/>
              </a:lnSpc>
              <a:spcAft>
                <a:spcPts val="600"/>
              </a:spcAft>
            </a:pPr>
            <a:endParaRPr lang="en-US" sz="1400" dirty="0">
              <a:solidFill>
                <a:prstClr val="black"/>
              </a:solidFill>
              <a:latin typeface="Arial Narrow" panose="020B0606020202030204" pitchFamily="34" charset="0"/>
            </a:endParaRPr>
          </a:p>
        </p:txBody>
      </p:sp>
      <p:sp>
        <p:nvSpPr>
          <p:cNvPr id="9" name="Rectangle 8"/>
          <p:cNvSpPr/>
          <p:nvPr/>
        </p:nvSpPr>
        <p:spPr>
          <a:xfrm>
            <a:off x="6114507" y="1398065"/>
            <a:ext cx="2803116" cy="5068054"/>
          </a:xfrm>
          <a:prstGeom prst="rect">
            <a:avLst/>
          </a:prstGeom>
          <a:solidFill>
            <a:schemeClr val="bg1"/>
          </a:solidFill>
        </p:spPr>
        <p:txBody>
          <a:bodyPr wrap="square">
            <a:spAutoFit/>
          </a:bodyPr>
          <a:lstStyle/>
          <a:p>
            <a:pPr marL="90170" algn="just">
              <a:lnSpc>
                <a:spcPct val="150000"/>
              </a:lnSpc>
              <a:spcAft>
                <a:spcPts val="1000"/>
              </a:spcAft>
            </a:pPr>
            <a:r>
              <a:rPr lang="en-US" sz="1400" b="1" dirty="0" smtClean="0">
                <a:solidFill>
                  <a:prstClr val="black"/>
                </a:solidFill>
                <a:latin typeface="Arial Narrow" panose="020B0606020202030204" pitchFamily="34" charset="0"/>
                <a:ea typeface="Calibri" panose="020F0502020204030204" pitchFamily="34" charset="0"/>
                <a:cs typeface="Times New Roman" panose="02020603050405020304" pitchFamily="18" charset="0"/>
              </a:rPr>
              <a:t>The Graph shows </a:t>
            </a:r>
            <a:r>
              <a:rPr lang="en-US" sz="1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that the first quarter of 2020/21 saw a significant improvement in performance when compared with the same period in the previous financial year. </a:t>
            </a:r>
            <a:r>
              <a:rPr lang="en-US" sz="1400" b="1" dirty="0">
                <a:latin typeface="Arial Narrow" panose="020B0606020202030204" pitchFamily="34" charset="0"/>
                <a:ea typeface="Calibri" panose="020F0502020204030204" pitchFamily="34" charset="0"/>
                <a:cs typeface="Times New Roman" panose="02020603050405020304" pitchFamily="18" charset="0"/>
              </a:rPr>
              <a:t>As shown in </a:t>
            </a:r>
            <a:r>
              <a:rPr lang="en-US" sz="1400" b="1" dirty="0" smtClean="0">
                <a:latin typeface="Arial Narrow" panose="020B0606020202030204" pitchFamily="34" charset="0"/>
                <a:ea typeface="Calibri" panose="020F0502020204030204" pitchFamily="34" charset="0"/>
                <a:cs typeface="Times New Roman" panose="02020603050405020304" pitchFamily="18" charset="0"/>
              </a:rPr>
              <a:t>the Graph</a:t>
            </a:r>
            <a:r>
              <a:rPr lang="en-US" sz="1400" b="1" dirty="0" smtClean="0">
                <a:solidFill>
                  <a:prstClr val="black"/>
                </a:solidFill>
                <a:latin typeface="Arial Narrow" panose="020B0606020202030204" pitchFamily="34" charset="0"/>
                <a:ea typeface="Calibri" panose="020F0502020204030204" pitchFamily="34" charset="0"/>
                <a:cs typeface="Times New Roman" panose="02020603050405020304" pitchFamily="18" charset="0"/>
              </a:rPr>
              <a:t>, </a:t>
            </a:r>
            <a:r>
              <a:rPr lang="en-US" sz="1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the Programme achieved 75% of its planned targets at the end of the first quarter. The current reported level of performance has increased by 75% compared to Q1 of 2019/20.</a:t>
            </a:r>
            <a:endParaRPr lang="en-ZA" sz="1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90170" algn="just">
              <a:lnSpc>
                <a:spcPct val="150000"/>
              </a:lnSpc>
              <a:spcAft>
                <a:spcPts val="1000"/>
              </a:spcAft>
            </a:pPr>
            <a:r>
              <a:rPr lang="en-US" sz="1400" b="1" dirty="0" smtClean="0">
                <a:solidFill>
                  <a:prstClr val="black"/>
                </a:solidFill>
                <a:latin typeface="Arial Narrow" panose="020B0606020202030204" pitchFamily="34" charset="0"/>
                <a:ea typeface="Calibri" panose="020F0502020204030204" pitchFamily="34" charset="0"/>
                <a:cs typeface="Times New Roman" panose="02020603050405020304" pitchFamily="18" charset="0"/>
              </a:rPr>
              <a:t>The </a:t>
            </a:r>
            <a:r>
              <a:rPr lang="en-US" sz="1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Programme did not, however, achieve all its planned targets for Q1 due to the delays in receiving data from the SAPS.</a:t>
            </a:r>
            <a:endParaRPr lang="en-ZA" sz="1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980729"/>
            <a:ext cx="9906000" cy="36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10" name="Chart 9"/>
          <p:cNvGraphicFramePr/>
          <p:nvPr>
            <p:extLst/>
          </p:nvPr>
        </p:nvGraphicFramePr>
        <p:xfrm>
          <a:off x="106205" y="1628800"/>
          <a:ext cx="5895483" cy="40343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74757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6456" y="1352350"/>
            <a:ext cx="4320480" cy="5128444"/>
          </a:xfrm>
          <a:solidFill>
            <a:schemeClr val="bg1"/>
          </a:solidFill>
        </p:spPr>
        <p:txBody>
          <a:bodyPr>
            <a:noAutofit/>
          </a:bodyPr>
          <a:lstStyle/>
          <a:p>
            <a:pPr marL="0" marR="0" indent="0" algn="just">
              <a:lnSpc>
                <a:spcPct val="150000"/>
              </a:lnSpc>
              <a:spcBef>
                <a:spcPts val="0"/>
              </a:spcBef>
              <a:buNone/>
              <a:tabLst>
                <a:tab pos="270510" algn="l"/>
              </a:tabLst>
            </a:pPr>
            <a:endParaRPr lang="en-US" sz="12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buNone/>
              <a:tabLst>
                <a:tab pos="270510" algn="l"/>
              </a:tabLst>
            </a:pP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en-ZA" sz="1800" dirty="0">
              <a:latin typeface="Arial Narrow" panose="020B0606020202030204" pitchFamily="34" charset="0"/>
            </a:endParaRPr>
          </a:p>
        </p:txBody>
      </p:sp>
      <p:sp>
        <p:nvSpPr>
          <p:cNvPr id="5" name="Content Placeholder 4"/>
          <p:cNvSpPr>
            <a:spLocks noGrp="1"/>
          </p:cNvSpPr>
          <p:nvPr>
            <p:ph sz="half" idx="2"/>
          </p:nvPr>
        </p:nvSpPr>
        <p:spPr>
          <a:xfrm>
            <a:off x="5313040" y="1352350"/>
            <a:ext cx="4176464" cy="5128444"/>
          </a:xfrm>
          <a:solidFill>
            <a:schemeClr val="bg1"/>
          </a:solidFill>
        </p:spPr>
        <p:txBody>
          <a:bodyPr>
            <a:normAutofit fontScale="92500"/>
          </a:bodyPr>
          <a:lstStyle/>
          <a:p>
            <a:pPr marL="0" lvl="0" algn="just">
              <a:lnSpc>
                <a:spcPct val="170000"/>
              </a:lnSpc>
              <a:spcBef>
                <a:spcPts val="0"/>
              </a:spcBef>
              <a:buClr>
                <a:srgbClr val="A5B592"/>
              </a:buClr>
            </a:pPr>
            <a:r>
              <a:rPr lang="en-US" sz="14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CSPS</a:t>
            </a:r>
            <a:r>
              <a:rPr lang="en-US" sz="1400" b="1" dirty="0">
                <a:solidFill>
                  <a:srgbClr val="006666"/>
                </a:solidFill>
                <a:latin typeface="Arial Narrow" panose="020B0606020202030204" pitchFamily="34" charset="0"/>
                <a:ea typeface="Calibri" panose="020F0502020204030204" pitchFamily="34" charset="0"/>
                <a:cs typeface="Arial" panose="020B0604020202020204" pitchFamily="34" charset="0"/>
              </a:rPr>
              <a:t>: QUARTER 1 </a:t>
            </a:r>
            <a:r>
              <a:rPr lang="en-US" sz="14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PERFORMANCE</a:t>
            </a:r>
          </a:p>
          <a:p>
            <a:pPr marL="0" lvl="0" indent="0" algn="just">
              <a:lnSpc>
                <a:spcPct val="170000"/>
              </a:lnSpc>
              <a:spcBef>
                <a:spcPts val="0"/>
              </a:spcBef>
              <a:buClr>
                <a:srgbClr val="A5B592"/>
              </a:buClr>
              <a:buNone/>
            </a:pPr>
            <a:endParaRPr lang="en-US" sz="12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endParaRPr>
          </a:p>
          <a:p>
            <a:pPr marL="0" lvl="0" indent="0" algn="just">
              <a:lnSpc>
                <a:spcPct val="170000"/>
              </a:lnSpc>
              <a:spcBef>
                <a:spcPts val="0"/>
              </a:spcBef>
              <a:buClr>
                <a:srgbClr val="A5B592"/>
              </a:buClr>
              <a:buNone/>
            </a:pPr>
            <a:r>
              <a:rPr lang="en-US" sz="1400" b="1"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The </a:t>
            </a:r>
            <a:r>
              <a:rPr lang="en-US" sz="1400" b="1"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first quarter of the current financial year saw an improvement in performance when compared with the same quarter of the preceding year. As shown in </a:t>
            </a:r>
            <a:r>
              <a:rPr lang="en-US" sz="1400" b="1"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the graph, </a:t>
            </a:r>
            <a:r>
              <a:rPr lang="en-US" sz="1400" b="1"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the Department achieved 54% of its planned targets at the end of Q1 of 2020/21. The current level of performance is 46% lower than the 100% required for full achievement. </a:t>
            </a:r>
            <a:endParaRPr lang="en-US" sz="1400" b="1"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endParaRPr>
          </a:p>
          <a:p>
            <a:pPr marL="0" lvl="0" indent="0" algn="just">
              <a:lnSpc>
                <a:spcPct val="170000"/>
              </a:lnSpc>
              <a:spcBef>
                <a:spcPts val="0"/>
              </a:spcBef>
              <a:buClr>
                <a:srgbClr val="A5B592"/>
              </a:buClr>
              <a:buNone/>
            </a:pPr>
            <a:endParaRPr lang="en-US" sz="1400" b="1"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endParaRPr>
          </a:p>
          <a:p>
            <a:pPr marL="0" lvl="0" indent="0" algn="just">
              <a:lnSpc>
                <a:spcPct val="170000"/>
              </a:lnSpc>
              <a:spcBef>
                <a:spcPts val="0"/>
              </a:spcBef>
              <a:buClr>
                <a:srgbClr val="A5B592"/>
              </a:buClr>
              <a:buNone/>
            </a:pPr>
            <a:r>
              <a:rPr lang="en-US" sz="1400" b="1"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The </a:t>
            </a:r>
            <a:r>
              <a:rPr lang="en-US" sz="1400" b="1"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performance of the first quarter of 2019/20 was 42%, the current level of performance has gone up by 12%. This indicates that the Department remains committed to business continuity and performance, even under the challenging circumstances brought about by the national state of disaster and lockdown.</a:t>
            </a:r>
          </a:p>
        </p:txBody>
      </p:sp>
      <p:sp>
        <p:nvSpPr>
          <p:cNvPr id="4" name="Slide Number Placeholder 3"/>
          <p:cNvSpPr>
            <a:spLocks noGrp="1"/>
          </p:cNvSpPr>
          <p:nvPr>
            <p:ph type="sldNum" sz="quarter" idx="12"/>
          </p:nvPr>
        </p:nvSpPr>
        <p:spPr>
          <a:xfrm>
            <a:off x="8625408" y="6480794"/>
            <a:ext cx="555358" cy="365125"/>
          </a:xfrm>
        </p:spPr>
        <p:txBody>
          <a:bodyPr/>
          <a:lstStyle/>
          <a:p>
            <a:fld id="{BA5A4CB3-BD92-4D0F-B4D4-2CAB8B565D49}" type="slidenum">
              <a:rPr lang="en-ZA" sz="1200" b="1" smtClean="0">
                <a:solidFill>
                  <a:prstClr val="black"/>
                </a:solidFill>
                <a:latin typeface="Arial Narrow" panose="020B0606020202030204" pitchFamily="34" charset="0"/>
              </a:rPr>
              <a:pPr/>
              <a:t>28</a:t>
            </a:fld>
            <a:endParaRPr lang="en-ZA" sz="1200" b="1" dirty="0">
              <a:solidFill>
                <a:prstClr val="black"/>
              </a:solidFill>
              <a:latin typeface="Arial Narrow" panose="020B0606020202030204" pitchFamily="34" charset="0"/>
            </a:endParaRPr>
          </a:p>
        </p:txBody>
      </p:sp>
      <p:sp>
        <p:nvSpPr>
          <p:cNvPr id="6" name="Title 1"/>
          <p:cNvSpPr>
            <a:spLocks noGrp="1"/>
          </p:cNvSpPr>
          <p:nvPr>
            <p:ph type="title"/>
          </p:nvPr>
        </p:nvSpPr>
        <p:spPr>
          <a:xfrm>
            <a:off x="128464" y="458786"/>
            <a:ext cx="7589520" cy="515144"/>
          </a:xfrm>
        </p:spPr>
        <p:txBody>
          <a:bodyPr>
            <a:normAutofit/>
          </a:bodyPr>
          <a:lstStyle/>
          <a:p>
            <a:r>
              <a:rPr lang="en-US" sz="2000" b="1" dirty="0">
                <a:latin typeface="Arial Narrow" panose="020B0606020202030204" pitchFamily="34" charset="0"/>
              </a:rPr>
              <a:t>GRAPHICAL REPRESENTATION: QUARTERLY CSPS </a:t>
            </a:r>
            <a:r>
              <a:rPr lang="en-US" sz="2000" b="1" dirty="0" smtClean="0">
                <a:latin typeface="Arial Narrow" panose="020B0606020202030204" pitchFamily="34" charset="0"/>
              </a:rPr>
              <a:t>PERFORMANCE</a:t>
            </a:r>
            <a:endParaRPr lang="en-US" sz="2000" b="1" dirty="0">
              <a:latin typeface="Arial Narrow" panose="020B0606020202030204" pitchFamily="34" charset="0"/>
            </a:endParaRPr>
          </a:p>
        </p:txBody>
      </p:sp>
      <p:pic>
        <p:nvPicPr>
          <p:cNvPr id="2" name="Picture 1"/>
          <p:cNvPicPr>
            <a:picLocks noChangeAspect="1"/>
          </p:cNvPicPr>
          <p:nvPr/>
        </p:nvPicPr>
        <p:blipFill rotWithShape="1">
          <a:blip r:embed="rId2" cstate="print"/>
          <a:srcRect r="19232" b="-396"/>
          <a:stretch/>
        </p:blipFill>
        <p:spPr>
          <a:xfrm>
            <a:off x="0" y="1556792"/>
            <a:ext cx="5313040" cy="4392488"/>
          </a:xfrm>
          <a:prstGeom prst="rect">
            <a:avLst/>
          </a:prstGeom>
        </p:spPr>
      </p:pic>
    </p:spTree>
    <p:extLst>
      <p:ext uri="{BB962C8B-B14F-4D97-AF65-F5344CB8AC3E}">
        <p14:creationId xmlns:p14="http://schemas.microsoft.com/office/powerpoint/2010/main" xmlns="" val="1871441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85448" y="6492875"/>
            <a:ext cx="555358" cy="365125"/>
          </a:xfrm>
        </p:spPr>
        <p:txBody>
          <a:bodyPr/>
          <a:lstStyle/>
          <a:p>
            <a:fld id="{BA5A4CB3-BD92-4D0F-B4D4-2CAB8B565D49}" type="slidenum">
              <a:rPr lang="en-ZA" sz="1200" smtClean="0">
                <a:solidFill>
                  <a:schemeClr val="tx1"/>
                </a:solidFill>
              </a:rPr>
              <a:pPr/>
              <a:t>29</a:t>
            </a:fld>
            <a:endParaRPr lang="en-ZA" sz="1200" dirty="0">
              <a:solidFill>
                <a:schemeClr val="tx1"/>
              </a:solidFill>
            </a:endParaRPr>
          </a:p>
        </p:txBody>
      </p:sp>
      <p:sp>
        <p:nvSpPr>
          <p:cNvPr id="5" name="Title 1"/>
          <p:cNvSpPr>
            <a:spLocks noGrp="1"/>
          </p:cNvSpPr>
          <p:nvPr>
            <p:ph type="title"/>
          </p:nvPr>
        </p:nvSpPr>
        <p:spPr>
          <a:xfrm>
            <a:off x="33908" y="476672"/>
            <a:ext cx="9433048" cy="504056"/>
          </a:xfrm>
        </p:spPr>
        <p:txBody>
          <a:bodyPr/>
          <a:lstStyle/>
          <a:p>
            <a:r>
              <a:rPr lang="en-GB" sz="2000" b="1" cap="small" dirty="0" smtClean="0">
                <a:latin typeface="Arial Narrow" panose="020B0606020202030204" pitchFamily="34" charset="0"/>
              </a:rPr>
              <a:t>PROGRESS ON COVID19 INTERVENTIONS</a:t>
            </a:r>
            <a:endParaRPr lang="en-US" sz="2000" b="1" dirty="0">
              <a:latin typeface="Arial Narrow" panose="020B0606020202030204" pitchFamily="34" charset="0"/>
            </a:endParaRPr>
          </a:p>
        </p:txBody>
      </p:sp>
      <p:pic>
        <p:nvPicPr>
          <p:cNvPr id="2" name="Picture 1"/>
          <p:cNvPicPr>
            <a:picLocks noChangeAspect="1"/>
          </p:cNvPicPr>
          <p:nvPr/>
        </p:nvPicPr>
        <p:blipFill rotWithShape="1">
          <a:blip r:embed="rId2" cstate="print"/>
          <a:srcRect l="22786" t="22605" r="23378" b="34775"/>
          <a:stretch/>
        </p:blipFill>
        <p:spPr>
          <a:xfrm>
            <a:off x="64011" y="1426267"/>
            <a:ext cx="9836656" cy="5066608"/>
          </a:xfrm>
          <a:prstGeom prst="rect">
            <a:avLst/>
          </a:prstGeom>
        </p:spPr>
      </p:pic>
    </p:spTree>
    <p:extLst>
      <p:ext uri="{BB962C8B-B14F-4D97-AF65-F5344CB8AC3E}">
        <p14:creationId xmlns:p14="http://schemas.microsoft.com/office/powerpoint/2010/main" xmlns="" val="426684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6876690" cy="432048"/>
          </a:xfrm>
        </p:spPr>
        <p:txBody>
          <a:bodyPr/>
          <a:lstStyle/>
          <a:p>
            <a:pPr algn="l"/>
            <a:r>
              <a:rPr lang="en-ZA" sz="2200" b="1" dirty="0" smtClean="0">
                <a:latin typeface="Arial Narrow" panose="020B0606020202030204" pitchFamily="34" charset="0"/>
                <a:cs typeface="Arial Narrow"/>
              </a:rPr>
              <a:t>BACKGROUND AND PURPOSE</a:t>
            </a:r>
            <a:endParaRPr lang="en-ZA" sz="2200" b="1" dirty="0">
              <a:latin typeface="Arial Narrow" panose="020B0606020202030204" pitchFamily="34" charset="0"/>
              <a:cs typeface="Arial Narrow"/>
            </a:endParaRPr>
          </a:p>
        </p:txBody>
      </p:sp>
      <p:sp>
        <p:nvSpPr>
          <p:cNvPr id="3" name="Content Placeholder 2"/>
          <p:cNvSpPr>
            <a:spLocks noGrp="1"/>
          </p:cNvSpPr>
          <p:nvPr>
            <p:ph sz="half" idx="1"/>
          </p:nvPr>
        </p:nvSpPr>
        <p:spPr>
          <a:xfrm>
            <a:off x="272480" y="1396900"/>
            <a:ext cx="3345451" cy="5128444"/>
          </a:xfrm>
        </p:spPr>
        <p:txBody>
          <a:bodyPr>
            <a:noAutofit/>
          </a:bodyPr>
          <a:lstStyle/>
          <a:p>
            <a:pPr marL="0" indent="0" algn="just">
              <a:lnSpc>
                <a:spcPct val="150000"/>
              </a:lnSpc>
              <a:spcBef>
                <a:spcPts val="0"/>
              </a:spcBef>
              <a:buNone/>
            </a:pPr>
            <a:r>
              <a:rPr lang="en-ZA" sz="1400" b="1" dirty="0">
                <a:latin typeface="Arial Narrow" panose="020B0606020202030204" pitchFamily="34" charset="0"/>
                <a:cs typeface="Arial Narrow"/>
              </a:rPr>
              <a:t>The legal requirements related to the production of quarterly performance reports are reflected in Chapter 5 of the Treasury Regulations, which state that </a:t>
            </a:r>
            <a:r>
              <a:rPr lang="en-ZA" sz="1400" b="1" i="1" dirty="0">
                <a:latin typeface="Arial Narrow" panose="020B0606020202030204" pitchFamily="34" charset="0"/>
                <a:cs typeface="Arial Narrow"/>
              </a:rPr>
              <a:t>“the accounting officer of an institution must establish procedures for quarterly reporting to the Executive Authority to facilitate effective performance monitoring, evaluation, and corrective action</a:t>
            </a:r>
            <a:r>
              <a:rPr lang="en-ZA" sz="1400" b="1" i="1" dirty="0" smtClean="0">
                <a:latin typeface="Arial Narrow" panose="020B0606020202030204" pitchFamily="34" charset="0"/>
                <a:cs typeface="Arial Narrow"/>
              </a:rPr>
              <a:t>.”</a:t>
            </a:r>
          </a:p>
          <a:p>
            <a:pPr marL="0" indent="0" algn="just">
              <a:lnSpc>
                <a:spcPct val="150000"/>
              </a:lnSpc>
              <a:spcBef>
                <a:spcPts val="0"/>
              </a:spcBef>
              <a:buNone/>
            </a:pPr>
            <a:endParaRPr lang="en-ZA" sz="1400" i="1" dirty="0">
              <a:latin typeface="Arial Narrow" panose="020B0606020202030204" pitchFamily="34" charset="0"/>
              <a:cs typeface="Arial Narrow"/>
            </a:endParaRPr>
          </a:p>
          <a:p>
            <a:pPr marL="0" indent="0" algn="just">
              <a:lnSpc>
                <a:spcPct val="150000"/>
              </a:lnSpc>
              <a:spcBef>
                <a:spcPts val="0"/>
              </a:spcBef>
              <a:buNone/>
            </a:pPr>
            <a:r>
              <a:rPr lang="en-ZA" sz="1400" b="1" dirty="0" smtClean="0">
                <a:latin typeface="Arial Narrow" panose="020B0606020202030204" pitchFamily="34" charset="0"/>
                <a:cs typeface="Arial Narrow"/>
              </a:rPr>
              <a:t>Performance information plays a significant role in planning for and measuring the priorities of the government, budget allocations, and the monitoring of service delivery and value for money. </a:t>
            </a:r>
          </a:p>
          <a:p>
            <a:pPr marL="0" indent="0" algn="just">
              <a:lnSpc>
                <a:spcPct val="150000"/>
              </a:lnSpc>
              <a:spcAft>
                <a:spcPts val="1200"/>
              </a:spcAft>
              <a:buNone/>
            </a:pPr>
            <a:endParaRPr lang="en-ZA" sz="1800" dirty="0">
              <a:latin typeface="Arial Narrow" panose="020B0606020202030204" pitchFamily="34" charset="0"/>
            </a:endParaRPr>
          </a:p>
        </p:txBody>
      </p:sp>
      <p:sp>
        <p:nvSpPr>
          <p:cNvPr id="5" name="Content Placeholder 4"/>
          <p:cNvSpPr>
            <a:spLocks noGrp="1"/>
          </p:cNvSpPr>
          <p:nvPr>
            <p:ph sz="half" idx="2"/>
          </p:nvPr>
        </p:nvSpPr>
        <p:spPr>
          <a:xfrm>
            <a:off x="3872880" y="1412775"/>
            <a:ext cx="3884916" cy="5029200"/>
          </a:xfrm>
        </p:spPr>
        <p:txBody>
          <a:bodyPr>
            <a:normAutofit fontScale="25000" lnSpcReduction="20000"/>
          </a:bodyPr>
          <a:lstStyle/>
          <a:p>
            <a:pPr marL="0" lvl="0" indent="0" algn="just">
              <a:lnSpc>
                <a:spcPct val="170000"/>
              </a:lnSpc>
              <a:spcBef>
                <a:spcPts val="0"/>
              </a:spcBef>
              <a:buClr>
                <a:srgbClr val="A5B592"/>
              </a:buClr>
              <a:buNone/>
            </a:pPr>
            <a:r>
              <a:rPr lang="en-ZA" sz="5600" b="1" dirty="0">
                <a:solidFill>
                  <a:prstClr val="black">
                    <a:lumMod val="75000"/>
                    <a:lumOff val="25000"/>
                  </a:prstClr>
                </a:solidFill>
                <a:latin typeface="Arial Narrow" panose="020B0606020202030204" pitchFamily="34" charset="0"/>
                <a:cs typeface="Arial Narrow"/>
              </a:rPr>
              <a:t>The Department prepares quarterly performance reports to provide progress on the implementation of the Annual Performance Plan (APP), with a particular focus on monitoring delivery against quarterly performance targets. </a:t>
            </a:r>
            <a:endParaRPr lang="en-ZA" sz="5600" b="1" dirty="0" smtClean="0">
              <a:solidFill>
                <a:prstClr val="black">
                  <a:lumMod val="75000"/>
                  <a:lumOff val="25000"/>
                </a:prstClr>
              </a:solidFill>
              <a:latin typeface="Arial Narrow" panose="020B0606020202030204" pitchFamily="34" charset="0"/>
              <a:cs typeface="Arial Narrow"/>
            </a:endParaRPr>
          </a:p>
          <a:p>
            <a:pPr marL="0" lvl="0" indent="0" algn="just">
              <a:lnSpc>
                <a:spcPct val="170000"/>
              </a:lnSpc>
              <a:spcBef>
                <a:spcPts val="0"/>
              </a:spcBef>
              <a:buClr>
                <a:srgbClr val="A5B592"/>
              </a:buClr>
              <a:buNone/>
            </a:pPr>
            <a:endParaRPr lang="en-ZA" sz="3400" dirty="0">
              <a:solidFill>
                <a:prstClr val="black">
                  <a:lumMod val="75000"/>
                  <a:lumOff val="25000"/>
                </a:prstClr>
              </a:solidFill>
              <a:latin typeface="Arial Narrow" panose="020B0606020202030204" pitchFamily="34" charset="0"/>
              <a:cs typeface="Arial Narrow"/>
            </a:endParaRPr>
          </a:p>
          <a:p>
            <a:pPr marL="0" lvl="0" indent="0" algn="just">
              <a:lnSpc>
                <a:spcPct val="170000"/>
              </a:lnSpc>
              <a:spcBef>
                <a:spcPts val="0"/>
              </a:spcBef>
              <a:buClr>
                <a:srgbClr val="A5B592"/>
              </a:buClr>
              <a:buNone/>
            </a:pPr>
            <a:r>
              <a:rPr lang="en-ZA" sz="5600" b="1"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The purpose is to </a:t>
            </a:r>
            <a:r>
              <a:rPr lang="en-ZA" sz="5600" b="1"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provide information regarding the performance of the Department in the first quarter of 2020/21. The aim is to improve transparency and enhance oversight over </a:t>
            </a:r>
            <a:r>
              <a:rPr lang="en-ZA" sz="5600" b="1"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financial </a:t>
            </a:r>
            <a:r>
              <a:rPr lang="en-ZA" sz="5600" b="1"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and non-financial </a:t>
            </a:r>
            <a:r>
              <a:rPr lang="en-ZA" sz="5600" b="1" dirty="0" smtClean="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performance, which requires </a:t>
            </a:r>
            <a:r>
              <a:rPr lang="en-ZA" sz="5600" b="1"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rPr>
              <a:t>the Department to provide quarterly progress reports not only to the Executive Authority, but also to the Department of Planning, Monitoring, and Evaluation (DPME), Audit and Risk Committee, and Portfolio Committee on Police.</a:t>
            </a:r>
            <a:endParaRPr lang="en-US" sz="5600" b="1" dirty="0">
              <a:solidFill>
                <a:prstClr val="black">
                  <a:lumMod val="75000"/>
                  <a:lumOff val="25000"/>
                </a:prstClr>
              </a:solidFill>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a:xfrm>
            <a:off x="8625408" y="6480794"/>
            <a:ext cx="555358" cy="365125"/>
          </a:xfrm>
        </p:spPr>
        <p:txBody>
          <a:bodyPr/>
          <a:lstStyle/>
          <a:p>
            <a:fld id="{BA5A4CB3-BD92-4D0F-B4D4-2CAB8B565D49}" type="slidenum">
              <a:rPr lang="en-ZA" sz="1200" b="1" smtClean="0">
                <a:solidFill>
                  <a:schemeClr val="tx1"/>
                </a:solidFill>
                <a:latin typeface="Arial Narrow" panose="020B0606020202030204" pitchFamily="34" charset="0"/>
              </a:rPr>
              <a:pPr/>
              <a:t>3</a:t>
            </a:fld>
            <a:endParaRPr lang="en-ZA" sz="12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557554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6496" y="1352350"/>
            <a:ext cx="3960440" cy="5128444"/>
          </a:xfrm>
        </p:spPr>
        <p:txBody>
          <a:bodyPr>
            <a:noAutofit/>
          </a:bodyPr>
          <a:lstStyle/>
          <a:p>
            <a:pPr marL="0" indent="0" algn="just">
              <a:lnSpc>
                <a:spcPct val="150000"/>
              </a:lnSpc>
              <a:spcBef>
                <a:spcPts val="0"/>
              </a:spcBef>
              <a:buNone/>
            </a:pPr>
            <a:r>
              <a:rPr lang="en-ZA" sz="1400" b="1" dirty="0" smtClean="0">
                <a:solidFill>
                  <a:srgbClr val="006666"/>
                </a:solidFill>
                <a:latin typeface="Arial Narrow" panose="020B0606020202030204" pitchFamily="34" charset="0"/>
              </a:rPr>
              <a:t>DETERMINATION OF BENEFICIARIES:</a:t>
            </a:r>
          </a:p>
          <a:p>
            <a:pPr marL="0" indent="0" algn="just">
              <a:lnSpc>
                <a:spcPct val="150000"/>
              </a:lnSpc>
              <a:spcBef>
                <a:spcPts val="0"/>
              </a:spcBef>
              <a:buNone/>
            </a:pPr>
            <a:endParaRPr lang="en-ZA" sz="1400" b="1" dirty="0">
              <a:solidFill>
                <a:srgbClr val="006666"/>
              </a:solidFill>
              <a:latin typeface="Arial Narrow" panose="020B0606020202030204" pitchFamily="34" charset="0"/>
            </a:endParaRPr>
          </a:p>
          <a:p>
            <a:pPr marL="0" indent="0" algn="just">
              <a:lnSpc>
                <a:spcPct val="150000"/>
              </a:lnSpc>
              <a:spcBef>
                <a:spcPts val="0"/>
              </a:spcBef>
              <a:buNone/>
            </a:pPr>
            <a:r>
              <a:rPr lang="en-US" sz="1400" dirty="0">
                <a:solidFill>
                  <a:schemeClr val="tx1"/>
                </a:solidFill>
                <a:latin typeface="Arial Narrow" panose="020B0606020202030204" pitchFamily="34" charset="0"/>
              </a:rPr>
              <a:t>It should be noted that the tabulated information refers specifically to internal measures taken by the Department to protect employees from the risk of infection. Apart from the Department’s oversight monitoring role with respect to assessing levels of compliance of police stations in adhering to COVID19 regulations and associated health protocols, CSPS does not play a direct role in externally </a:t>
            </a:r>
            <a:r>
              <a:rPr lang="en-US" sz="1400">
                <a:solidFill>
                  <a:schemeClr val="tx1"/>
                </a:solidFill>
                <a:latin typeface="Arial Narrow" panose="020B0606020202030204" pitchFamily="34" charset="0"/>
              </a:rPr>
              <a:t>focused </a:t>
            </a:r>
            <a:r>
              <a:rPr lang="en-US" sz="1400" smtClean="0">
                <a:solidFill>
                  <a:schemeClr val="tx1"/>
                </a:solidFill>
                <a:latin typeface="Arial Narrow" panose="020B0606020202030204" pitchFamily="34" charset="0"/>
              </a:rPr>
              <a:t>COVID19 </a:t>
            </a:r>
            <a:r>
              <a:rPr lang="en-US" sz="1400" dirty="0">
                <a:solidFill>
                  <a:schemeClr val="tx1"/>
                </a:solidFill>
                <a:latin typeface="Arial Narrow" panose="020B0606020202030204" pitchFamily="34" charset="0"/>
              </a:rPr>
              <a:t>interventions. As such, the beneficiaries outlined above refer to CSPS employees.</a:t>
            </a:r>
            <a:endParaRPr lang="en-ZA" sz="1400" dirty="0" smtClean="0">
              <a:solidFill>
                <a:schemeClr val="tx1"/>
              </a:solidFill>
              <a:latin typeface="Arial Narrow" panose="020B0606020202030204" pitchFamily="34" charset="0"/>
            </a:endParaRPr>
          </a:p>
          <a:p>
            <a:pPr marL="0" indent="0" algn="just">
              <a:lnSpc>
                <a:spcPct val="150000"/>
              </a:lnSpc>
              <a:spcBef>
                <a:spcPts val="0"/>
              </a:spcBef>
              <a:buNone/>
            </a:pPr>
            <a:endParaRPr lang="en-ZA" sz="1200" b="1" dirty="0" smtClean="0">
              <a:solidFill>
                <a:srgbClr val="006666"/>
              </a:solidFill>
              <a:latin typeface="Arial Narrow" panose="020B0606020202030204" pitchFamily="34" charset="0"/>
            </a:endParaRPr>
          </a:p>
        </p:txBody>
      </p:sp>
      <p:sp>
        <p:nvSpPr>
          <p:cNvPr id="5" name="Content Placeholder 4"/>
          <p:cNvSpPr>
            <a:spLocks noGrp="1"/>
          </p:cNvSpPr>
          <p:nvPr>
            <p:ph sz="half" idx="2"/>
          </p:nvPr>
        </p:nvSpPr>
        <p:spPr>
          <a:xfrm>
            <a:off x="4664968" y="1352350"/>
            <a:ext cx="4515798" cy="5128444"/>
          </a:xfrm>
          <a:solidFill>
            <a:schemeClr val="bg1"/>
          </a:solidFill>
        </p:spPr>
        <p:txBody>
          <a:bodyPr>
            <a:normAutofit/>
          </a:bodyPr>
          <a:lstStyle/>
          <a:p>
            <a:pPr marL="0" lvl="0" indent="0" algn="just">
              <a:lnSpc>
                <a:spcPct val="150000"/>
              </a:lnSpc>
              <a:spcBef>
                <a:spcPts val="0"/>
              </a:spcBef>
              <a:buClr>
                <a:srgbClr val="A5B592"/>
              </a:buClr>
              <a:buNone/>
            </a:pPr>
            <a:r>
              <a:rPr lang="en-US" sz="1400" b="1" dirty="0" smtClean="0">
                <a:solidFill>
                  <a:srgbClr val="006666"/>
                </a:solidFill>
                <a:latin typeface="Arial Narrow" panose="020B0606020202030204" pitchFamily="34" charset="0"/>
                <a:ea typeface="Calibri" panose="020F0502020204030204" pitchFamily="34" charset="0"/>
                <a:cs typeface="Arial" panose="020B0604020202020204" pitchFamily="34" charset="0"/>
              </a:rPr>
              <a:t>CHALLENGES ENCOUNTERED DURING IMPLEMENTATION OF INTERVENTIONS AND PLANS TO MITIGATE CHALLENGES IN SUBSEQUENT QUARTERS</a:t>
            </a:r>
          </a:p>
          <a:p>
            <a:pPr marL="0" lvl="0" indent="0" algn="just">
              <a:lnSpc>
                <a:spcPct val="150000"/>
              </a:lnSpc>
              <a:spcBef>
                <a:spcPts val="0"/>
              </a:spcBef>
              <a:buClr>
                <a:srgbClr val="A5B592"/>
              </a:buClr>
              <a:buNone/>
            </a:pPr>
            <a:endParaRPr lang="en-US" sz="1400" b="1" dirty="0">
              <a:solidFill>
                <a:srgbClr val="006666"/>
              </a:solidFill>
              <a:latin typeface="Arial Narrow" panose="020B0606020202030204" pitchFamily="34" charset="0"/>
              <a:ea typeface="Calibri" panose="020F0502020204030204" pitchFamily="34" charset="0"/>
              <a:cs typeface="Arial" panose="020B0604020202020204" pitchFamily="34" charset="0"/>
            </a:endParaRPr>
          </a:p>
          <a:p>
            <a:pPr marL="0" lvl="0" indent="0" algn="just">
              <a:lnSpc>
                <a:spcPct val="150000"/>
              </a:lnSpc>
              <a:spcBef>
                <a:spcPts val="0"/>
              </a:spcBef>
              <a:buClr>
                <a:srgbClr val="A5B592"/>
              </a:buClr>
              <a:buNone/>
            </a:pPr>
            <a:r>
              <a:rPr lang="en-US" sz="1400" dirty="0">
                <a:solidFill>
                  <a:schemeClr val="tx1"/>
                </a:solidFill>
                <a:latin typeface="Arial Narrow" panose="020B0606020202030204" pitchFamily="34" charset="0"/>
                <a:ea typeface="Calibri" panose="020F0502020204030204" pitchFamily="34" charset="0"/>
                <a:cs typeface="Arial" panose="020B0604020202020204" pitchFamily="34" charset="0"/>
              </a:rPr>
              <a:t>Due to the overall increased demand for personal protective equipment (PPE), the procurement processes in this regard have taken considerably longer than anticipated. In instances where the procurement processes are lengthy, employees have made use of their own funds to buy the items required and have submitted claims for reimbursement.</a:t>
            </a:r>
            <a:endParaRPr lang="en-US" sz="1400" dirty="0" smtClean="0">
              <a:solidFill>
                <a:schemeClr val="tx1"/>
              </a:solidFill>
              <a:latin typeface="Arial Narrow" panose="020B0606020202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625408" y="6480794"/>
            <a:ext cx="555358" cy="365125"/>
          </a:xfrm>
        </p:spPr>
        <p:txBody>
          <a:bodyPr/>
          <a:lstStyle/>
          <a:p>
            <a:fld id="{BA5A4CB3-BD92-4D0F-B4D4-2CAB8B565D49}" type="slidenum">
              <a:rPr lang="en-ZA" sz="1200" b="1" smtClean="0">
                <a:solidFill>
                  <a:prstClr val="black"/>
                </a:solidFill>
                <a:latin typeface="Arial Narrow" panose="020B0606020202030204" pitchFamily="34" charset="0"/>
              </a:rPr>
              <a:pPr/>
              <a:t>30</a:t>
            </a:fld>
            <a:endParaRPr lang="en-ZA" sz="1200" b="1" dirty="0">
              <a:solidFill>
                <a:prstClr val="black"/>
              </a:solidFill>
              <a:latin typeface="Arial Narrow" panose="020B0606020202030204" pitchFamily="34" charset="0"/>
            </a:endParaRPr>
          </a:p>
        </p:txBody>
      </p:sp>
      <p:sp>
        <p:nvSpPr>
          <p:cNvPr id="6" name="Title 1"/>
          <p:cNvSpPr>
            <a:spLocks noGrp="1"/>
          </p:cNvSpPr>
          <p:nvPr>
            <p:ph type="title"/>
          </p:nvPr>
        </p:nvSpPr>
        <p:spPr>
          <a:xfrm>
            <a:off x="-31626" y="548680"/>
            <a:ext cx="6876690" cy="515144"/>
          </a:xfrm>
        </p:spPr>
        <p:txBody>
          <a:bodyPr>
            <a:normAutofit/>
          </a:bodyPr>
          <a:lstStyle/>
          <a:p>
            <a:r>
              <a:rPr lang="en-US" sz="2000" b="1" dirty="0">
                <a:latin typeface="Arial Narrow" panose="020B0606020202030204" pitchFamily="34" charset="0"/>
              </a:rPr>
              <a:t>PROGRESS ON COVID19 INTERVENTIONS</a:t>
            </a:r>
          </a:p>
        </p:txBody>
      </p:sp>
    </p:spTree>
    <p:extLst>
      <p:ext uri="{BB962C8B-B14F-4D97-AF65-F5344CB8AC3E}">
        <p14:creationId xmlns:p14="http://schemas.microsoft.com/office/powerpoint/2010/main" xmlns="" val="1741422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85448" y="6492875"/>
            <a:ext cx="555358" cy="365125"/>
          </a:xfrm>
        </p:spPr>
        <p:txBody>
          <a:bodyPr/>
          <a:lstStyle/>
          <a:p>
            <a:fld id="{BA5A4CB3-BD92-4D0F-B4D4-2CAB8B565D49}" type="slidenum">
              <a:rPr lang="en-ZA" sz="1200" smtClean="0">
                <a:solidFill>
                  <a:schemeClr val="tx1"/>
                </a:solidFill>
              </a:rPr>
              <a:pPr/>
              <a:t>31</a:t>
            </a:fld>
            <a:endParaRPr lang="en-ZA" sz="1200" dirty="0">
              <a:solidFill>
                <a:schemeClr val="tx1"/>
              </a:solidFill>
            </a:endParaRPr>
          </a:p>
        </p:txBody>
      </p:sp>
      <p:sp>
        <p:nvSpPr>
          <p:cNvPr id="5" name="Title 1"/>
          <p:cNvSpPr>
            <a:spLocks noGrp="1"/>
          </p:cNvSpPr>
          <p:nvPr>
            <p:ph type="title"/>
          </p:nvPr>
        </p:nvSpPr>
        <p:spPr>
          <a:xfrm>
            <a:off x="0" y="476672"/>
            <a:ext cx="9433048" cy="504056"/>
          </a:xfrm>
        </p:spPr>
        <p:txBody>
          <a:bodyPr/>
          <a:lstStyle/>
          <a:p>
            <a:r>
              <a:rPr lang="en-GB" sz="2000" b="1" cap="small" dirty="0">
                <a:latin typeface="Arial Narrow" panose="020B0606020202030204" pitchFamily="34" charset="0"/>
              </a:rPr>
              <a:t>QUARTERLY FINANCIAL REPORT</a:t>
            </a:r>
            <a:endParaRPr lang="en-US" sz="2000" b="1" dirty="0">
              <a:latin typeface="Arial Narrow" panose="020B0606020202030204" pitchFamily="34" charset="0"/>
            </a:endParaRPr>
          </a:p>
        </p:txBody>
      </p:sp>
      <p:pic>
        <p:nvPicPr>
          <p:cNvPr id="2" name="Picture 1"/>
          <p:cNvPicPr>
            <a:picLocks noChangeAspect="1"/>
          </p:cNvPicPr>
          <p:nvPr/>
        </p:nvPicPr>
        <p:blipFill rotWithShape="1">
          <a:blip r:embed="rId2" cstate="print"/>
          <a:srcRect l="25036" t="26795" r="24079" b="26008"/>
          <a:stretch/>
        </p:blipFill>
        <p:spPr>
          <a:xfrm>
            <a:off x="313500" y="1484783"/>
            <a:ext cx="9464036" cy="5008091"/>
          </a:xfrm>
          <a:prstGeom prst="rect">
            <a:avLst/>
          </a:prstGeom>
        </p:spPr>
      </p:pic>
    </p:spTree>
    <p:extLst>
      <p:ext uri="{BB962C8B-B14F-4D97-AF65-F5344CB8AC3E}">
        <p14:creationId xmlns:p14="http://schemas.microsoft.com/office/powerpoint/2010/main" xmlns="" val="2043216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85448" y="6492875"/>
            <a:ext cx="555358" cy="365125"/>
          </a:xfrm>
        </p:spPr>
        <p:txBody>
          <a:bodyPr/>
          <a:lstStyle/>
          <a:p>
            <a:fld id="{BA5A4CB3-BD92-4D0F-B4D4-2CAB8B565D49}" type="slidenum">
              <a:rPr lang="en-ZA" sz="1200" smtClean="0">
                <a:solidFill>
                  <a:schemeClr val="tx1"/>
                </a:solidFill>
              </a:rPr>
              <a:pPr/>
              <a:t>32</a:t>
            </a:fld>
            <a:endParaRPr lang="en-ZA" sz="1200" dirty="0">
              <a:solidFill>
                <a:schemeClr val="tx1"/>
              </a:solidFill>
            </a:endParaRPr>
          </a:p>
        </p:txBody>
      </p:sp>
      <p:sp>
        <p:nvSpPr>
          <p:cNvPr id="5" name="Title 1"/>
          <p:cNvSpPr>
            <a:spLocks noGrp="1"/>
          </p:cNvSpPr>
          <p:nvPr>
            <p:ph type="title"/>
          </p:nvPr>
        </p:nvSpPr>
        <p:spPr>
          <a:xfrm>
            <a:off x="0" y="483065"/>
            <a:ext cx="9433048" cy="504056"/>
          </a:xfrm>
        </p:spPr>
        <p:txBody>
          <a:bodyPr/>
          <a:lstStyle/>
          <a:p>
            <a:r>
              <a:rPr lang="en-US" sz="2000" b="1" dirty="0">
                <a:latin typeface="Arial Narrow" panose="020B0606020202030204" pitchFamily="34" charset="0"/>
              </a:rPr>
              <a:t>QUARTERLY FINANCIAL REPORT</a:t>
            </a:r>
          </a:p>
        </p:txBody>
      </p:sp>
      <p:pic>
        <p:nvPicPr>
          <p:cNvPr id="2" name="Picture 1"/>
          <p:cNvPicPr>
            <a:picLocks noChangeAspect="1"/>
          </p:cNvPicPr>
          <p:nvPr/>
        </p:nvPicPr>
        <p:blipFill rotWithShape="1">
          <a:blip r:embed="rId2" cstate="print"/>
          <a:srcRect l="24868" t="17693" r="24868" b="25510"/>
          <a:stretch/>
        </p:blipFill>
        <p:spPr>
          <a:xfrm>
            <a:off x="344488" y="1340767"/>
            <a:ext cx="9196318" cy="5172690"/>
          </a:xfrm>
          <a:prstGeom prst="rect">
            <a:avLst/>
          </a:prstGeom>
        </p:spPr>
      </p:pic>
    </p:spTree>
    <p:extLst>
      <p:ext uri="{BB962C8B-B14F-4D97-AF65-F5344CB8AC3E}">
        <p14:creationId xmlns:p14="http://schemas.microsoft.com/office/powerpoint/2010/main" xmlns="" val="2259583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85448" y="6492875"/>
            <a:ext cx="555358" cy="365125"/>
          </a:xfrm>
        </p:spPr>
        <p:txBody>
          <a:bodyPr/>
          <a:lstStyle/>
          <a:p>
            <a:fld id="{BA5A4CB3-BD92-4D0F-B4D4-2CAB8B565D49}" type="slidenum">
              <a:rPr lang="en-ZA" sz="1200" smtClean="0">
                <a:solidFill>
                  <a:schemeClr val="tx1"/>
                </a:solidFill>
              </a:rPr>
              <a:pPr/>
              <a:t>33</a:t>
            </a:fld>
            <a:endParaRPr lang="en-ZA" sz="1200" dirty="0">
              <a:solidFill>
                <a:schemeClr val="tx1"/>
              </a:solidFill>
            </a:endParaRPr>
          </a:p>
        </p:txBody>
      </p:sp>
      <p:sp>
        <p:nvSpPr>
          <p:cNvPr id="5" name="Title 1"/>
          <p:cNvSpPr>
            <a:spLocks noGrp="1"/>
          </p:cNvSpPr>
          <p:nvPr>
            <p:ph type="title"/>
          </p:nvPr>
        </p:nvSpPr>
        <p:spPr>
          <a:xfrm>
            <a:off x="0" y="476672"/>
            <a:ext cx="9433048" cy="504056"/>
          </a:xfrm>
        </p:spPr>
        <p:txBody>
          <a:bodyPr/>
          <a:lstStyle/>
          <a:p>
            <a:r>
              <a:rPr lang="en-US" sz="2000" b="1" dirty="0">
                <a:latin typeface="Arial Narrow" panose="020B0606020202030204" pitchFamily="34" charset="0"/>
              </a:rPr>
              <a:t>QUARTERLY FINANCIAL REPORT</a:t>
            </a:r>
          </a:p>
        </p:txBody>
      </p:sp>
      <p:sp>
        <p:nvSpPr>
          <p:cNvPr id="3" name="Rectangle 2"/>
          <p:cNvSpPr/>
          <p:nvPr/>
        </p:nvSpPr>
        <p:spPr>
          <a:xfrm>
            <a:off x="344488" y="1372234"/>
            <a:ext cx="7437518" cy="5124480"/>
          </a:xfrm>
          <a:prstGeom prst="rect">
            <a:avLst/>
          </a:prstGeom>
          <a:solidFill>
            <a:schemeClr val="bg1"/>
          </a:solidFill>
        </p:spPr>
        <p:txBody>
          <a:bodyPr wrap="square">
            <a:spAutoFit/>
          </a:bodyPr>
          <a:lstStyle/>
          <a:p>
            <a:pPr algn="just">
              <a:lnSpc>
                <a:spcPct val="150000"/>
              </a:lnSpc>
            </a:pPr>
            <a:r>
              <a:rPr lang="en-ZA" sz="1600" b="1" dirty="0">
                <a:latin typeface="Arial Narrow" panose="020B0606020202030204" pitchFamily="34" charset="0"/>
                <a:ea typeface="Calibri" panose="020F0502020204030204" pitchFamily="34" charset="0"/>
                <a:cs typeface="Times New Roman" panose="02020603050405020304" pitchFamily="18" charset="0"/>
              </a:rPr>
              <a:t>As at the end of the quarter under review, the </a:t>
            </a:r>
            <a:r>
              <a:rPr lang="en-ZA" sz="1600" b="1" dirty="0" smtClean="0">
                <a:latin typeface="Arial Narrow" panose="020B0606020202030204" pitchFamily="34" charset="0"/>
                <a:ea typeface="Calibri" panose="020F0502020204030204" pitchFamily="34" charset="0"/>
                <a:cs typeface="Times New Roman" panose="02020603050405020304" pitchFamily="18" charset="0"/>
              </a:rPr>
              <a:t>Department </a:t>
            </a:r>
            <a:r>
              <a:rPr lang="en-ZA" sz="1600" b="1" dirty="0">
                <a:latin typeface="Arial Narrow" panose="020B0606020202030204" pitchFamily="34" charset="0"/>
                <a:ea typeface="Calibri" panose="020F0502020204030204" pitchFamily="34" charset="0"/>
                <a:cs typeface="Times New Roman" panose="02020603050405020304" pitchFamily="18" charset="0"/>
              </a:rPr>
              <a:t>had spent 18% or R26, 5 million of its </a:t>
            </a:r>
            <a:r>
              <a:rPr lang="en-ZA" sz="1600" b="1" dirty="0" smtClean="0">
                <a:latin typeface="Arial Narrow" panose="020B0606020202030204" pitchFamily="34" charset="0"/>
                <a:ea typeface="Calibri" panose="020F0502020204030204" pitchFamily="34" charset="0"/>
                <a:cs typeface="Times New Roman" panose="02020603050405020304" pitchFamily="18" charset="0"/>
              </a:rPr>
              <a:t>adjusted </a:t>
            </a:r>
            <a:r>
              <a:rPr lang="en-ZA" sz="1600" b="1" dirty="0">
                <a:latin typeface="Arial Narrow" panose="020B0606020202030204" pitchFamily="34" charset="0"/>
                <a:ea typeface="Calibri" panose="020F0502020204030204" pitchFamily="34" charset="0"/>
                <a:cs typeface="Times New Roman" panose="02020603050405020304" pitchFamily="18" charset="0"/>
              </a:rPr>
              <a:t>budget of </a:t>
            </a:r>
            <a:r>
              <a:rPr lang="en-ZA" sz="1600" b="1" dirty="0" smtClean="0">
                <a:latin typeface="Arial Narrow" panose="020B0606020202030204" pitchFamily="34" charset="0"/>
                <a:ea typeface="Calibri" panose="020F0502020204030204" pitchFamily="34" charset="0"/>
                <a:cs typeface="Times New Roman" panose="02020603050405020304" pitchFamily="18" charset="0"/>
              </a:rPr>
              <a:t>R144,3 </a:t>
            </a:r>
            <a:r>
              <a:rPr lang="en-ZA" sz="1600" b="1" dirty="0">
                <a:latin typeface="Arial Narrow" panose="020B0606020202030204" pitchFamily="34" charset="0"/>
                <a:ea typeface="Calibri" panose="020F0502020204030204" pitchFamily="34" charset="0"/>
                <a:cs typeface="Times New Roman" panose="02020603050405020304" pitchFamily="18" charset="0"/>
              </a:rPr>
              <a:t>million. The projected cash flow for the same period was R38, 3 million or 24.5% of the original allocated budget of </a:t>
            </a:r>
            <a:r>
              <a:rPr lang="en-ZA" sz="1600" b="1" dirty="0" smtClean="0">
                <a:latin typeface="Arial Narrow" panose="020B0606020202030204" pitchFamily="34" charset="0"/>
                <a:ea typeface="Calibri" panose="020F0502020204030204" pitchFamily="34" charset="0"/>
                <a:cs typeface="Times New Roman" panose="02020603050405020304" pitchFamily="18" charset="0"/>
              </a:rPr>
              <a:t>R156,3 </a:t>
            </a:r>
            <a:r>
              <a:rPr lang="en-ZA" sz="1600" b="1" dirty="0">
                <a:latin typeface="Arial Narrow" panose="020B0606020202030204" pitchFamily="34" charset="0"/>
                <a:ea typeface="Calibri" panose="020F0502020204030204" pitchFamily="34" charset="0"/>
                <a:cs typeface="Times New Roman" panose="02020603050405020304" pitchFamily="18" charset="0"/>
              </a:rPr>
              <a:t>million. The spending was 7.6% or R11, 8 million lower than anticipated. The underspending was mainly due to compensation of employees, in particular, vacant funded posts that are in the process of being filled and </a:t>
            </a:r>
            <a:r>
              <a:rPr lang="en-ZA" sz="1600" b="1" dirty="0" smtClean="0">
                <a:latin typeface="Arial Narrow" panose="020B0606020202030204" pitchFamily="34" charset="0"/>
                <a:ea typeface="Calibri" panose="020F0502020204030204" pitchFamily="34" charset="0"/>
                <a:cs typeface="Times New Roman" panose="02020603050405020304" pitchFamily="18" charset="0"/>
              </a:rPr>
              <a:t>delays </a:t>
            </a:r>
            <a:r>
              <a:rPr lang="en-ZA" sz="1600" b="1" dirty="0">
                <a:latin typeface="Arial Narrow" panose="020B0606020202030204" pitchFamily="34" charset="0"/>
                <a:ea typeface="Calibri" panose="020F0502020204030204" pitchFamily="34" charset="0"/>
                <a:cs typeface="Times New Roman" panose="02020603050405020304" pitchFamily="18" charset="0"/>
              </a:rPr>
              <a:t>in implementing the annual cost-of-living salary adjustment</a:t>
            </a:r>
            <a:r>
              <a:rPr lang="en-ZA" sz="1600" b="1" dirty="0" smtClean="0">
                <a:latin typeface="Arial Narrow" panose="020B0606020202030204" pitchFamily="34" charset="0"/>
                <a:ea typeface="Calibri" panose="020F0502020204030204" pitchFamily="34" charset="0"/>
                <a:cs typeface="Times New Roman" panose="02020603050405020304" pitchFamily="18" charset="0"/>
              </a:rPr>
              <a:t>.</a:t>
            </a:r>
          </a:p>
          <a:p>
            <a:pPr algn="just">
              <a:lnSpc>
                <a:spcPct val="150000"/>
              </a:lnSpc>
            </a:pPr>
            <a:endParaRPr lang="en-US" sz="10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pPr>
            <a:r>
              <a:rPr lang="en-ZA" sz="1600" b="1" dirty="0">
                <a:latin typeface="Arial Narrow" panose="020B0606020202030204" pitchFamily="34" charset="0"/>
                <a:ea typeface="Calibri" panose="020F0502020204030204" pitchFamily="34" charset="0"/>
                <a:cs typeface="Times New Roman" panose="02020603050405020304" pitchFamily="18" charset="0"/>
              </a:rPr>
              <a:t>The spending on goods and services was </a:t>
            </a:r>
            <a:r>
              <a:rPr lang="en-ZA" sz="1600" b="1" dirty="0" smtClean="0">
                <a:latin typeface="Arial Narrow" panose="020B0606020202030204" pitchFamily="34" charset="0"/>
                <a:ea typeface="Calibri" panose="020F0502020204030204" pitchFamily="34" charset="0"/>
                <a:cs typeface="Times New Roman" panose="02020603050405020304" pitchFamily="18" charset="0"/>
              </a:rPr>
              <a:t>R8,3 </a:t>
            </a:r>
            <a:r>
              <a:rPr lang="en-ZA" sz="1600" b="1" dirty="0">
                <a:latin typeface="Arial Narrow" panose="020B0606020202030204" pitchFamily="34" charset="0"/>
                <a:ea typeface="Calibri" panose="020F0502020204030204" pitchFamily="34" charset="0"/>
                <a:cs typeface="Times New Roman" panose="02020603050405020304" pitchFamily="18" charset="0"/>
              </a:rPr>
              <a:t>million less than anticipated due to the slowdown in normal business activities as a result of </a:t>
            </a:r>
            <a:r>
              <a:rPr lang="en-ZA" sz="1600" b="1" dirty="0" smtClean="0">
                <a:latin typeface="Arial Narrow" panose="020B0606020202030204" pitchFamily="34" charset="0"/>
                <a:ea typeface="Calibri" panose="020F0502020204030204" pitchFamily="34" charset="0"/>
                <a:cs typeface="Times New Roman" panose="02020603050405020304" pitchFamily="18" charset="0"/>
              </a:rPr>
              <a:t>the COVID19 lockdown. </a:t>
            </a:r>
            <a:r>
              <a:rPr lang="en-ZA" sz="1600" b="1" dirty="0">
                <a:latin typeface="Arial Narrow" panose="020B0606020202030204" pitchFamily="34" charset="0"/>
                <a:ea typeface="Calibri" panose="020F0502020204030204" pitchFamily="34" charset="0"/>
                <a:cs typeface="Times New Roman" panose="02020603050405020304" pitchFamily="18" charset="0"/>
              </a:rPr>
              <a:t>The spending on payment of capital assets during the first quarter of the financial year was also below the anticipated spending projections due to the restrictions on purchasing certain items because of the </a:t>
            </a:r>
            <a:r>
              <a:rPr lang="en-ZA" sz="1600" b="1" dirty="0" smtClean="0">
                <a:latin typeface="Arial Narrow" panose="020B0606020202030204" pitchFamily="34" charset="0"/>
                <a:ea typeface="Calibri" panose="020F0502020204030204" pitchFamily="34" charset="0"/>
                <a:cs typeface="Times New Roman" panose="02020603050405020304" pitchFamily="18" charset="0"/>
              </a:rPr>
              <a:t>lockdown</a:t>
            </a:r>
            <a:r>
              <a:rPr lang="en-ZA" sz="1600" b="1" dirty="0">
                <a:latin typeface="Arial Narrow" panose="020B0606020202030204" pitchFamily="34" charset="0"/>
                <a:ea typeface="Calibri" panose="020F0502020204030204" pitchFamily="34" charset="0"/>
                <a:cs typeface="Times New Roman" panose="02020603050405020304" pitchFamily="18" charset="0"/>
              </a:rPr>
              <a:t>. The spending on goods and services is likely to improve in the third quarter going forward as projects, and plans will surely be well underway as restrictions are lifted. </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47077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Slide Number Placeholder 3"/>
          <p:cNvSpPr>
            <a:spLocks noGrp="1"/>
          </p:cNvSpPr>
          <p:nvPr>
            <p:ph type="sldNum" sz="quarter" idx="12"/>
          </p:nvPr>
        </p:nvSpPr>
        <p:spPr>
          <a:xfrm>
            <a:off x="9273480" y="6492875"/>
            <a:ext cx="504056"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732D05-D85A-4991-8EB8-969524065D4A}" type="slidenum">
              <a:rPr lang="en-ZA" sz="1400" smtClean="0">
                <a:solidFill>
                  <a:srgbClr val="000000"/>
                </a:solidFill>
                <a:latin typeface="Arial" charset="0"/>
              </a:rPr>
              <a:pPr fontAlgn="base">
                <a:spcBef>
                  <a:spcPct val="0"/>
                </a:spcBef>
                <a:spcAft>
                  <a:spcPct val="0"/>
                </a:spcAft>
                <a:defRPr/>
              </a:pPr>
              <a:t>34</a:t>
            </a:fld>
            <a:endParaRPr lang="en-ZA" sz="1400" dirty="0" smtClean="0">
              <a:solidFill>
                <a:srgbClr val="000000"/>
              </a:solidFill>
              <a:latin typeface="Arial" charset="0"/>
            </a:endParaRPr>
          </a:p>
        </p:txBody>
      </p:sp>
      <p:sp>
        <p:nvSpPr>
          <p:cNvPr id="58371" name="Content Placeholder 2"/>
          <p:cNvSpPr>
            <a:spLocks noGrp="1"/>
          </p:cNvSpPr>
          <p:nvPr>
            <p:ph idx="4294967295"/>
          </p:nvPr>
        </p:nvSpPr>
        <p:spPr>
          <a:xfrm>
            <a:off x="992560" y="1412776"/>
            <a:ext cx="6609183" cy="3124200"/>
          </a:xfrm>
          <a:prstGeom prst="rect">
            <a:avLst/>
          </a:prstGeom>
        </p:spPr>
        <p:txBody>
          <a:bodyPr/>
          <a:lstStyle/>
          <a:p>
            <a:pPr marL="0" indent="0" algn="ctr" eaLnBrk="1" hangingPunct="1">
              <a:buFontTx/>
              <a:buNone/>
            </a:pPr>
            <a:endParaRPr lang="en-ZA" altLang="en-US" sz="6000" dirty="0" smtClean="0">
              <a:latin typeface="Arial Narrow"/>
              <a:cs typeface="Arial Narrow"/>
            </a:endParaRPr>
          </a:p>
          <a:p>
            <a:pPr marL="0" indent="0" algn="ctr" eaLnBrk="1" hangingPunct="1">
              <a:buFontTx/>
              <a:buNone/>
            </a:pPr>
            <a:r>
              <a:rPr lang="en-ZA" altLang="en-US" sz="5400" b="1" dirty="0" smtClean="0">
                <a:solidFill>
                  <a:schemeClr val="accent1">
                    <a:lumMod val="75000"/>
                  </a:schemeClr>
                </a:solidFill>
                <a:latin typeface="Arial Narrow"/>
                <a:cs typeface="Arial Narrow"/>
              </a:rPr>
              <a:t>THANK YOU</a:t>
            </a:r>
          </a:p>
        </p:txBody>
      </p:sp>
      <p:pic>
        <p:nvPicPr>
          <p:cNvPr id="5" name="Picture 2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504" y="5157192"/>
            <a:ext cx="2971801" cy="1234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xmlns="" val="2278556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14" y="476672"/>
            <a:ext cx="9061285" cy="504056"/>
          </a:xfrm>
        </p:spPr>
        <p:txBody>
          <a:bodyPr/>
          <a:lstStyle/>
          <a:p>
            <a:pPr algn="l"/>
            <a:r>
              <a:rPr lang="en-ZA" sz="2200" b="1" dirty="0" smtClean="0">
                <a:latin typeface="Arial Narrow"/>
                <a:cs typeface="Arial Narrow"/>
              </a:rPr>
              <a:t>ORGANISATIONAL ENVIRONMENT</a:t>
            </a:r>
            <a:endParaRPr lang="en-ZA" sz="2200" b="1" dirty="0">
              <a:latin typeface="Arial Narrow"/>
              <a:cs typeface="Arial Narrow"/>
            </a:endParaRPr>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mtClean="0"/>
              <a:pPr/>
              <a:t>4</a:t>
            </a:fld>
            <a:endParaRPr lang="en-ZA" dirty="0"/>
          </a:p>
        </p:txBody>
      </p:sp>
      <p:sp>
        <p:nvSpPr>
          <p:cNvPr id="6" name="Content Placeholder 2"/>
          <p:cNvSpPr txBox="1">
            <a:spLocks/>
          </p:cNvSpPr>
          <p:nvPr/>
        </p:nvSpPr>
        <p:spPr>
          <a:xfrm>
            <a:off x="349414" y="5445224"/>
            <a:ext cx="7339890" cy="1008112"/>
          </a:xfrm>
          <a:prstGeom prst="rect">
            <a:avLst/>
          </a:prstGeom>
          <a:ln>
            <a:noFill/>
          </a:ln>
        </p:spPr>
        <p:style>
          <a:lnRef idx="2">
            <a:schemeClr val="accent3"/>
          </a:lnRef>
          <a:fillRef idx="1">
            <a:schemeClr val="lt1"/>
          </a:fillRef>
          <a:effectRef idx="0">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n-ZA" sz="1400" b="1" dirty="0" smtClean="0">
                <a:latin typeface="Arial Narrow" panose="020B0606020202030204" pitchFamily="34" charset="0"/>
              </a:rPr>
              <a:t>As the figure shows, the Department has </a:t>
            </a:r>
            <a:r>
              <a:rPr lang="en-ZA" sz="1400" b="1" dirty="0">
                <a:latin typeface="Arial Narrow" panose="020B0606020202030204" pitchFamily="34" charset="0"/>
              </a:rPr>
              <a:t>filled </a:t>
            </a:r>
            <a:r>
              <a:rPr lang="en-ZA" sz="1400" b="1" dirty="0" smtClean="0">
                <a:latin typeface="Arial Narrow" panose="020B0606020202030204" pitchFamily="34" charset="0"/>
              </a:rPr>
              <a:t>142 </a:t>
            </a:r>
            <a:r>
              <a:rPr lang="en-ZA" sz="1400" b="1" dirty="0">
                <a:latin typeface="Arial Narrow" panose="020B0606020202030204" pitchFamily="34" charset="0"/>
              </a:rPr>
              <a:t>of its 154 post establishment, resulting in a vacancy rate of </a:t>
            </a:r>
            <a:r>
              <a:rPr lang="en-ZA" sz="1400" b="1" dirty="0" smtClean="0">
                <a:latin typeface="Arial Narrow" panose="020B0606020202030204" pitchFamily="34" charset="0"/>
              </a:rPr>
              <a:t>7.79% at the end of Q1 of 2020/21. The Department has maintained the same vacancy rate compared with the same period the previous year.</a:t>
            </a:r>
            <a:endParaRPr lang="en-ZA" sz="1400" b="1" dirty="0">
              <a:latin typeface="Arial Narrow" panose="020B0606020202030204" pitchFamily="34" charset="0"/>
            </a:endParaRPr>
          </a:p>
        </p:txBody>
      </p:sp>
      <p:graphicFrame>
        <p:nvGraphicFramePr>
          <p:cNvPr id="10" name="Chart 9"/>
          <p:cNvGraphicFramePr>
            <a:graphicFrameLocks/>
          </p:cNvGraphicFramePr>
          <p:nvPr>
            <p:extLst/>
          </p:nvPr>
        </p:nvGraphicFramePr>
        <p:xfrm>
          <a:off x="416496" y="1484784"/>
          <a:ext cx="7488832" cy="377261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980728"/>
            <a:ext cx="9906000" cy="36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06055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476672"/>
            <a:ext cx="9159240" cy="504056"/>
          </a:xfrm>
        </p:spPr>
        <p:txBody>
          <a:bodyPr/>
          <a:lstStyle/>
          <a:p>
            <a:pPr algn="l"/>
            <a:r>
              <a:rPr lang="en-ZA" sz="2200" b="1" dirty="0" smtClean="0">
                <a:latin typeface="Arial Narrow"/>
                <a:cs typeface="Arial Narrow"/>
              </a:rPr>
              <a:t>ORGANISATIONAL ENVIRONMENT</a:t>
            </a:r>
            <a:endParaRPr lang="en-ZA" sz="2200" b="1" dirty="0">
              <a:latin typeface="Arial Narrow"/>
              <a:cs typeface="Arial Narrow"/>
            </a:endParaRPr>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mtClean="0"/>
              <a:pPr/>
              <a:t>5</a:t>
            </a:fld>
            <a:endParaRPr lang="en-ZA" dirty="0"/>
          </a:p>
        </p:txBody>
      </p:sp>
      <p:sp>
        <p:nvSpPr>
          <p:cNvPr id="5" name="Content Placeholder 2"/>
          <p:cNvSpPr txBox="1">
            <a:spLocks/>
          </p:cNvSpPr>
          <p:nvPr/>
        </p:nvSpPr>
        <p:spPr>
          <a:xfrm>
            <a:off x="6177136" y="1412776"/>
            <a:ext cx="3600400" cy="4752528"/>
          </a:xfrm>
          <a:prstGeom prst="rect">
            <a:avLst/>
          </a:prstGeom>
          <a:solidFill>
            <a:schemeClr val="bg1"/>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Aft>
                <a:spcPts val="600"/>
              </a:spcAft>
              <a:buNone/>
            </a:pPr>
            <a:r>
              <a:rPr lang="en-US" sz="1400" b="1" dirty="0" smtClean="0">
                <a:latin typeface="Arial Narrow" panose="020B0606020202030204" pitchFamily="34" charset="0"/>
              </a:rPr>
              <a:t>As </a:t>
            </a:r>
            <a:r>
              <a:rPr lang="en-US" sz="1400" b="1" dirty="0">
                <a:latin typeface="Arial Narrow" panose="020B0606020202030204" pitchFamily="34" charset="0"/>
              </a:rPr>
              <a:t>the figure shows, out of the 142 staff employed by the Department, there are </a:t>
            </a:r>
            <a:r>
              <a:rPr lang="en-US" sz="1400" b="1" dirty="0" smtClean="0">
                <a:latin typeface="Arial Narrow" panose="020B0606020202030204" pitchFamily="34" charset="0"/>
              </a:rPr>
              <a:t>2 </a:t>
            </a:r>
            <a:r>
              <a:rPr lang="en-US" sz="1400" b="1" dirty="0">
                <a:latin typeface="Arial Narrow" panose="020B0606020202030204" pitchFamily="34" charset="0"/>
              </a:rPr>
              <a:t>employees with a disability, which translates into 1,41%. The percentage disability </a:t>
            </a:r>
            <a:r>
              <a:rPr lang="en-US" sz="1400" b="1" dirty="0" smtClean="0">
                <a:latin typeface="Arial Narrow" panose="020B0606020202030204" pitchFamily="34" charset="0"/>
              </a:rPr>
              <a:t>score </a:t>
            </a:r>
            <a:r>
              <a:rPr lang="en-US" sz="1400" b="1" dirty="0">
                <a:latin typeface="Arial Narrow" panose="020B0606020202030204" pitchFamily="34" charset="0"/>
              </a:rPr>
              <a:t>indicates a slight improvement compared to the same quarter of the previous financial year, as there was only one employee with a disability</a:t>
            </a:r>
            <a:r>
              <a:rPr lang="en-US" sz="1400" b="1" dirty="0" smtClean="0">
                <a:latin typeface="Arial Narrow" panose="020B0606020202030204" pitchFamily="34" charset="0"/>
              </a:rPr>
              <a:t>.</a:t>
            </a:r>
          </a:p>
          <a:p>
            <a:pPr marL="0" indent="0" algn="just">
              <a:lnSpc>
                <a:spcPct val="150000"/>
              </a:lnSpc>
              <a:spcAft>
                <a:spcPts val="600"/>
              </a:spcAft>
              <a:buNone/>
            </a:pPr>
            <a:r>
              <a:rPr lang="en-US" sz="14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In </a:t>
            </a:r>
            <a:r>
              <a:rPr lang="en-US" sz="14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terms of gender differences, 76 out of the total positions filled comprises of females, which translates into 54%, while 66 or 46% are males. Females occupy </a:t>
            </a:r>
            <a:r>
              <a:rPr lang="en-US" sz="14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13 </a:t>
            </a:r>
            <a:r>
              <a:rPr lang="en-US" sz="14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or </a:t>
            </a:r>
            <a:r>
              <a:rPr lang="en-US" sz="14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46% </a:t>
            </a:r>
            <a:r>
              <a:rPr lang="en-US" sz="14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of the senior management positions within the Department, while males </a:t>
            </a:r>
            <a:r>
              <a:rPr lang="en-US" sz="14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occupy 15 </a:t>
            </a:r>
            <a:r>
              <a:rPr lang="en-US" sz="14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or </a:t>
            </a:r>
            <a:r>
              <a:rPr lang="en-US" sz="14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54%.</a:t>
            </a:r>
            <a:endParaRPr lang="en-ZA"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Chart 5"/>
          <p:cNvGraphicFramePr>
            <a:graphicFrameLocks/>
          </p:cNvGraphicFramePr>
          <p:nvPr>
            <p:extLst/>
          </p:nvPr>
        </p:nvGraphicFramePr>
        <p:xfrm>
          <a:off x="241156" y="1556792"/>
          <a:ext cx="5935980" cy="418338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980728"/>
            <a:ext cx="9906000" cy="36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687340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446"/>
            <a:ext cx="9433048" cy="348274"/>
          </a:xfrm>
        </p:spPr>
        <p:txBody>
          <a:bodyPr>
            <a:normAutofit fontScale="90000"/>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272480" y="1340768"/>
            <a:ext cx="9433048" cy="5112568"/>
          </a:xfrm>
        </p:spPr>
        <p:txBody>
          <a:bodyPr>
            <a:normAutofit/>
          </a:bodyPr>
          <a:lstStyle/>
          <a:p>
            <a:pPr marL="0" indent="0" algn="just">
              <a:lnSpc>
                <a:spcPct val="150000"/>
              </a:lnSpc>
              <a:spcBef>
                <a:spcPts val="0"/>
              </a:spcBef>
              <a:buNone/>
            </a:pP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Programme 1: Administration</a:t>
            </a:r>
            <a:endParaRPr lang="en-US"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marR="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a:t>
            </a: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1.1: Department Management</a:t>
            </a:r>
            <a:endParaRPr lang="en-US"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indent="0" algn="just" fontAlgn="base">
              <a:lnSpc>
                <a:spcPct val="150000"/>
              </a:lnSpc>
              <a:spcBef>
                <a:spcPts val="0"/>
              </a:spcBef>
              <a:buClr>
                <a:srgbClr val="006600"/>
              </a:buClr>
              <a:buNone/>
            </a:pPr>
            <a:endParaRPr lang="en-US" sz="1200" dirty="0" smtClean="0">
              <a:latin typeface="Arial Narrow" panose="020B0606020202030204" pitchFamily="34" charset="0"/>
            </a:endParaRPr>
          </a:p>
          <a:p>
            <a:pPr marL="0" indent="0">
              <a:lnSpc>
                <a:spcPct val="115000"/>
              </a:lnSpc>
              <a:spcBef>
                <a:spcPts val="0"/>
              </a:spcBef>
              <a:buNone/>
            </a:pPr>
            <a:r>
              <a:rPr lang="en-ZA" sz="1200" b="1" i="1" dirty="0">
                <a:latin typeface="Arial Narrow" panose="020B0606020202030204" pitchFamily="34" charset="0"/>
                <a:ea typeface="Calibri" panose="020F0502020204030204" pitchFamily="34" charset="0"/>
                <a:cs typeface="Times New Roman" panose="02020603050405020304" pitchFamily="18" charset="0"/>
              </a:rPr>
              <a:t>Output 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2400" dirty="0"/>
          </a:p>
          <a:p>
            <a:pPr marL="0" lvl="8" indent="0" algn="just">
              <a:lnSpc>
                <a:spcPct val="150000"/>
              </a:lnSpc>
              <a:buNone/>
            </a:pPr>
            <a:endParaRPr lang="en-US" sz="5900" dirty="0">
              <a:latin typeface="Arial Narrow" panose="020B0606020202030204" pitchFamily="34" charset="0"/>
            </a:endParaRPr>
          </a:p>
          <a:p>
            <a:pPr marL="3657600" lvl="8" indent="0" algn="just">
              <a:lnSpc>
                <a:spcPct val="150000"/>
              </a:lnSpc>
              <a:spcBef>
                <a:spcPts val="0"/>
              </a:spcBef>
              <a:buNone/>
            </a:pPr>
            <a:endParaRPr lang="en-US" sz="2600" dirty="0">
              <a:latin typeface="Arial Narrow" panose="020B0606020202030204" pitchFamily="34" charset="0"/>
              <a:cs typeface="Arial"/>
            </a:endParaRPr>
          </a:p>
          <a:p>
            <a:pPr marL="0" indent="0" algn="just">
              <a:lnSpc>
                <a:spcPct val="150000"/>
              </a:lnSpc>
              <a:spcBef>
                <a:spcPts val="0"/>
              </a:spcBef>
              <a:buNone/>
            </a:pPr>
            <a:r>
              <a:rPr lang="en-US" sz="1400" b="1" dirty="0" smtClean="0">
                <a:latin typeface="Arial Narrow" panose="020B0606020202030204" pitchFamily="34" charset="0"/>
                <a:cs typeface="Arial" panose="020B0604020202020204" pitchFamily="34" charset="0"/>
              </a:rPr>
              <a:t>The table </a:t>
            </a:r>
            <a:r>
              <a:rPr lang="en-US" sz="1400" b="1" dirty="0">
                <a:latin typeface="Arial Narrow" panose="020B0606020202030204" pitchFamily="34" charset="0"/>
                <a:cs typeface="Arial" panose="020B0604020202020204" pitchFamily="34" charset="0"/>
              </a:rPr>
              <a:t>above shows that the Sub-Programme achieved its planned target for </a:t>
            </a:r>
            <a:r>
              <a:rPr lang="en-US" sz="1400" b="1" dirty="0" smtClean="0">
                <a:latin typeface="Arial Narrow" panose="020B0606020202030204" pitchFamily="34" charset="0"/>
                <a:cs typeface="Arial" panose="020B0604020202020204" pitchFamily="34" charset="0"/>
              </a:rPr>
              <a:t>Q1</a:t>
            </a:r>
            <a:endParaRPr lang="en-ZA" sz="1400" b="1" dirty="0" smtClean="0">
              <a:latin typeface="Arial Narrow" panose="020B0606020202030204" pitchFamily="34" charset="0"/>
              <a:cs typeface="Arial" panose="020B0604020202020204" pitchFamily="34" charset="0"/>
            </a:endParaRPr>
          </a:p>
          <a:p>
            <a:pPr marL="0" indent="0">
              <a:buNone/>
            </a:pPr>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6</a:t>
            </a:fld>
            <a:endParaRPr lang="en-ZA" sz="1200" b="1" dirty="0">
              <a:solidFill>
                <a:schemeClr val="tx1"/>
              </a:solidFill>
              <a:latin typeface="Arial Narrow" panose="020B0606020202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73683550"/>
              </p:ext>
            </p:extLst>
          </p:nvPr>
        </p:nvGraphicFramePr>
        <p:xfrm>
          <a:off x="344488" y="2636912"/>
          <a:ext cx="7772399" cy="2697110"/>
        </p:xfrm>
        <a:graphic>
          <a:graphicData uri="http://schemas.openxmlformats.org/drawingml/2006/table">
            <a:tbl>
              <a:tblPr firstRow="1" firstCol="1" bandRow="1"/>
              <a:tblGrid>
                <a:gridCol w="353268"/>
                <a:gridCol w="1365615"/>
                <a:gridCol w="508749"/>
                <a:gridCol w="557908"/>
                <a:gridCol w="557908"/>
                <a:gridCol w="833016"/>
                <a:gridCol w="1008112"/>
                <a:gridCol w="1224136"/>
                <a:gridCol w="1363687"/>
              </a:tblGrid>
              <a:tr h="709030">
                <a:tc gridSpan="2">
                  <a:txBody>
                    <a:bodyPr/>
                    <a:lstStyle/>
                    <a:p>
                      <a:pPr marL="0" marR="0" algn="just">
                        <a:lnSpc>
                          <a:spcPct val="150000"/>
                        </a:lnSpc>
                        <a:spcBef>
                          <a:spcPts val="0"/>
                        </a:spcBef>
                        <a:spcAft>
                          <a:spcPts val="0"/>
                        </a:spcAft>
                      </a:pPr>
                      <a:r>
                        <a:rPr lang="en-US" sz="11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1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1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50000"/>
                        </a:lnSpc>
                        <a:spcBef>
                          <a:spcPts val="0"/>
                        </a:spcBef>
                        <a:spcAft>
                          <a:spcPts val="0"/>
                        </a:spcAft>
                      </a:pPr>
                      <a:r>
                        <a:rPr lang="en-ZA" sz="11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 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1942730">
                <a:tc>
                  <a:txBody>
                    <a:bodyPr/>
                    <a:lstStyle/>
                    <a:p>
                      <a:pPr marL="0" marR="0" algn="just">
                        <a:lnSpc>
                          <a:spcPct val="150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1.1.1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Number of joint consultative IPID / Secretariat forum meetings held per year in compliance with the Civilian Secretariat for Police Service Act, 2011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9BCBB6"/>
                    </a:solidFill>
                  </a:tcPr>
                </a:tc>
                <a:tc>
                  <a:txBody>
                    <a:bodyPr/>
                    <a:lstStyle/>
                    <a:p>
                      <a:pPr marL="0" marR="0">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pic>
        <p:nvPicPr>
          <p:cNvPr id="6" name="Picture 5"/>
          <p:cNvPicPr>
            <a:picLocks noChangeAspect="1"/>
          </p:cNvPicPr>
          <p:nvPr/>
        </p:nvPicPr>
        <p:blipFill>
          <a:blip r:embed="rId3" cstate="print"/>
          <a:stretch>
            <a:fillRect/>
          </a:stretch>
        </p:blipFill>
        <p:spPr>
          <a:xfrm>
            <a:off x="4230687" y="2257078"/>
            <a:ext cx="920797" cy="311166"/>
          </a:xfrm>
          <a:prstGeom prst="rect">
            <a:avLst/>
          </a:prstGeom>
        </p:spPr>
      </p:pic>
      <p:pic>
        <p:nvPicPr>
          <p:cNvPr id="7" name="Picture 6"/>
          <p:cNvPicPr>
            <a:picLocks noChangeAspect="1"/>
          </p:cNvPicPr>
          <p:nvPr/>
        </p:nvPicPr>
        <p:blipFill>
          <a:blip r:embed="rId4" cstate="print"/>
          <a:stretch>
            <a:fillRect/>
          </a:stretch>
        </p:blipFill>
        <p:spPr>
          <a:xfrm>
            <a:off x="5241032" y="2277269"/>
            <a:ext cx="850944" cy="311166"/>
          </a:xfrm>
          <a:prstGeom prst="rect">
            <a:avLst/>
          </a:prstGeom>
        </p:spPr>
      </p:pic>
      <p:pic>
        <p:nvPicPr>
          <p:cNvPr id="8" name="Picture 7"/>
          <p:cNvPicPr>
            <a:picLocks noChangeAspect="1"/>
          </p:cNvPicPr>
          <p:nvPr/>
        </p:nvPicPr>
        <p:blipFill>
          <a:blip r:embed="rId5" cstate="print"/>
          <a:stretch>
            <a:fillRect/>
          </a:stretch>
        </p:blipFill>
        <p:spPr>
          <a:xfrm>
            <a:off x="6181524" y="2276525"/>
            <a:ext cx="857294" cy="317516"/>
          </a:xfrm>
          <a:prstGeom prst="rect">
            <a:avLst/>
          </a:prstGeom>
        </p:spPr>
      </p:pic>
      <p:pic>
        <p:nvPicPr>
          <p:cNvPr id="9" name="Picture 8"/>
          <p:cNvPicPr>
            <a:picLocks noChangeAspect="1"/>
          </p:cNvPicPr>
          <p:nvPr/>
        </p:nvPicPr>
        <p:blipFill>
          <a:blip r:embed="rId6" cstate="print"/>
          <a:stretch>
            <a:fillRect/>
          </a:stretch>
        </p:blipFill>
        <p:spPr>
          <a:xfrm>
            <a:off x="7086232" y="2289680"/>
            <a:ext cx="857294" cy="317516"/>
          </a:xfrm>
          <a:prstGeom prst="rect">
            <a:avLst/>
          </a:prstGeom>
        </p:spPr>
      </p:pic>
    </p:spTree>
    <p:extLst>
      <p:ext uri="{BB962C8B-B14F-4D97-AF65-F5344CB8AC3E}">
        <p14:creationId xmlns:p14="http://schemas.microsoft.com/office/powerpoint/2010/main" xmlns="" val="1292835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0" y="602060"/>
            <a:ext cx="9433048" cy="378668"/>
          </a:xfrm>
        </p:spPr>
        <p:txBody>
          <a:bodyPr>
            <a:normAutofit fontScale="90000"/>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272480" y="1340768"/>
            <a:ext cx="9433048" cy="5112568"/>
          </a:xfrm>
        </p:spPr>
        <p:txBody>
          <a:bodyPr>
            <a:normAutofit/>
          </a:bodyPr>
          <a:lstStyle/>
          <a:p>
            <a:pPr marL="0" marR="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a:t>
            </a: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1.2: Corporate </a:t>
            </a: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Services</a:t>
            </a:r>
          </a:p>
          <a:p>
            <a:pPr marL="0" marR="0" indent="0" algn="just">
              <a:lnSpc>
                <a:spcPct val="150000"/>
              </a:lnSpc>
              <a:spcBef>
                <a:spcPts val="0"/>
              </a:spcBef>
              <a:buNone/>
            </a:pPr>
            <a:endParaRPr lang="en-US" sz="1050" dirty="0" smtClean="0">
              <a:latin typeface="Arial Narrow" panose="020B0606020202030204" pitchFamily="34" charset="0"/>
            </a:endParaRPr>
          </a:p>
          <a:p>
            <a:pPr marL="0" indent="0">
              <a:lnSpc>
                <a:spcPct val="115000"/>
              </a:lnSpc>
              <a:spcBef>
                <a:spcPts val="0"/>
              </a:spcBef>
              <a:buNone/>
            </a:pPr>
            <a:r>
              <a:rPr lang="en-ZA" sz="1200" b="1" i="1" dirty="0">
                <a:latin typeface="Arial Narrow" panose="020B0606020202030204" pitchFamily="34" charset="0"/>
                <a:ea typeface="Calibri" panose="020F0502020204030204" pitchFamily="34" charset="0"/>
                <a:cs typeface="Times New Roman" panose="02020603050405020304" pitchFamily="18" charset="0"/>
              </a:rPr>
              <a:t>Output 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2400" dirty="0"/>
          </a:p>
          <a:p>
            <a:pPr marL="0" lvl="8" indent="0" algn="just">
              <a:lnSpc>
                <a:spcPct val="150000"/>
              </a:lnSpc>
              <a:buNone/>
            </a:pPr>
            <a:endParaRPr lang="en-US" sz="5900" dirty="0">
              <a:latin typeface="Arial Narrow" panose="020B0606020202030204" pitchFamily="34" charset="0"/>
            </a:endParaRPr>
          </a:p>
          <a:p>
            <a:pPr marL="3657600" lvl="8" indent="0" algn="just">
              <a:lnSpc>
                <a:spcPct val="170000"/>
              </a:lnSpc>
              <a:buNone/>
            </a:pPr>
            <a:endParaRPr lang="en-US" sz="2600" dirty="0">
              <a:latin typeface="Arial"/>
              <a:cs typeface="Arial"/>
            </a:endParaRPr>
          </a:p>
          <a:p>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7</a:t>
            </a:fld>
            <a:endParaRPr lang="en-ZA" sz="1200" b="1" dirty="0">
              <a:solidFill>
                <a:schemeClr val="tx1"/>
              </a:solidFill>
              <a:latin typeface="Arial Narrow" panose="020B0606020202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941426302"/>
              </p:ext>
            </p:extLst>
          </p:nvPr>
        </p:nvGraphicFramePr>
        <p:xfrm>
          <a:off x="344488" y="2276873"/>
          <a:ext cx="9361043" cy="3982720"/>
        </p:xfrm>
        <a:graphic>
          <a:graphicData uri="http://schemas.openxmlformats.org/drawingml/2006/table">
            <a:tbl>
              <a:tblPr firstRow="1" firstCol="1" bandRow="1"/>
              <a:tblGrid>
                <a:gridCol w="421096"/>
                <a:gridCol w="1627856"/>
                <a:gridCol w="606448"/>
                <a:gridCol w="620762"/>
                <a:gridCol w="709337"/>
                <a:gridCol w="665040"/>
                <a:gridCol w="1813207"/>
                <a:gridCol w="1545415"/>
                <a:gridCol w="1351882"/>
              </a:tblGrid>
              <a:tr h="494320">
                <a:tc gridSpan="2">
                  <a:txBody>
                    <a:bodyPr/>
                    <a:lstStyle/>
                    <a:p>
                      <a:pPr marL="0" marR="0" algn="just">
                        <a:lnSpc>
                          <a:spcPct val="150000"/>
                        </a:lnSpc>
                        <a:spcBef>
                          <a:spcPts val="0"/>
                        </a:spcBef>
                        <a:spcAft>
                          <a:spcPts val="0"/>
                        </a:spcAft>
                      </a:pPr>
                      <a:r>
                        <a:rPr lang="en-US" sz="11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1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15000"/>
                        </a:lnSpc>
                        <a:spcBef>
                          <a:spcPts val="0"/>
                        </a:spcBef>
                        <a:spcAft>
                          <a:spcPts val="1000"/>
                        </a:spcAft>
                      </a:pPr>
                      <a:r>
                        <a:rPr lang="en-ZA" sz="11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1125767">
                <a:tc>
                  <a:txBody>
                    <a:bodyPr/>
                    <a:lstStyle/>
                    <a:p>
                      <a:pPr marL="0" marR="0" algn="just">
                        <a:lnSpc>
                          <a:spcPct val="115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1.2.1</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Maintain a vacancy rate of not more than 7% of the total post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establishment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more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than 7%</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Not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more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than 7%</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7.79%</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(0.79%)</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E5B8B7"/>
                    </a:solidFill>
                  </a:tcPr>
                </a:tc>
                <a:tc>
                  <a:txBody>
                    <a:bodyPr/>
                    <a:lstStyle/>
                    <a:p>
                      <a:pPr marL="0" marR="0" algn="just">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During Q1, the Department appointed three people. However, during the same period, there were also three exits (1 employee retired, and the others were transferred to other Departments)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The Department will prioritise and fill all vacant funded posts</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There will be ongoing implementation of the Recruitment, Selection and Retention Strategy</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 </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2268345">
                <a:tc>
                  <a:txBody>
                    <a:bodyPr/>
                    <a:lstStyle/>
                    <a:p>
                      <a:pPr marL="0" marR="0" algn="just">
                        <a:lnSpc>
                          <a:spcPct val="115000"/>
                        </a:lnSpc>
                        <a:spcBef>
                          <a:spcPts val="0"/>
                        </a:spcBef>
                        <a:spcAft>
                          <a:spcPts val="0"/>
                        </a:spcAft>
                      </a:pPr>
                      <a:r>
                        <a:rPr lang="en-ZA" sz="1100" b="1">
                          <a:effectLst/>
                          <a:latin typeface="Arial Narrow" panose="020B0606020202030204" pitchFamily="34" charset="0"/>
                          <a:ea typeface="Calibri" panose="020F0502020204030204" pitchFamily="34" charset="0"/>
                          <a:cs typeface="Arial" panose="020B0604020202020204" pitchFamily="34" charset="0"/>
                        </a:rPr>
                        <a:t>1.2.2</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Percentage implementation of</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Arial" panose="020B0604020202020204" pitchFamily="34" charset="0"/>
                        </a:rPr>
                        <a:t>the Human Capital Strategy</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16%</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6%</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92CDDC"/>
                    </a:solidFill>
                  </a:tcPr>
                </a:tc>
                <a:tc>
                  <a:txBody>
                    <a:bodyPr/>
                    <a:lstStyle/>
                    <a:p>
                      <a:pPr marL="0" marR="0" algn="just">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During the quarter under review, minimal operational activities such as training, development, and wellness programs were carried out due to the nation-wide lockdown </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implemented by the government to contain the spread of COVID-19</a:t>
                      </a:r>
                      <a:r>
                        <a:rPr lang="en-ZA" sz="1100" dirty="0">
                          <a:effectLst/>
                          <a:latin typeface="Arial Narrow" panose="020B0606020202030204" pitchFamily="34" charset="0"/>
                          <a:ea typeface="Calibri" panose="020F0502020204030204" pitchFamily="34" charset="0"/>
                          <a:cs typeface="Arial" panose="020B0604020202020204" pitchFamily="34" charset="0"/>
                        </a:rPr>
                        <a:t>. As a result, more attention was given to developing policies and strategies. The latter resulted in an over-achievement of the target set for Q1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The Sub-Programme will continue implementing the Human Capital Strategy</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86194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223"/>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0" y="1340768"/>
            <a:ext cx="9705528" cy="5112568"/>
          </a:xfrm>
        </p:spPr>
        <p:txBody>
          <a:bodyPr>
            <a:normAutofit/>
          </a:bodyPr>
          <a:lstStyle/>
          <a:p>
            <a:pPr marL="0" marR="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a:t>
            </a: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1.2: Corporate </a:t>
            </a: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Services</a:t>
            </a:r>
          </a:p>
          <a:p>
            <a:pPr marL="0" marR="0" indent="0" algn="just">
              <a:lnSpc>
                <a:spcPct val="150000"/>
              </a:lnSpc>
              <a:spcBef>
                <a:spcPts val="0"/>
              </a:spcBef>
              <a:buNone/>
            </a:pPr>
            <a:endParaRPr lang="en-US" sz="1200" dirty="0" smtClean="0">
              <a:latin typeface="Arial Narrow" panose="020B0606020202030204" pitchFamily="34" charset="0"/>
            </a:endParaRPr>
          </a:p>
          <a:p>
            <a:pPr marL="0" indent="0">
              <a:lnSpc>
                <a:spcPct val="115000"/>
              </a:lnSpc>
              <a:spcBef>
                <a:spcPts val="0"/>
              </a:spcBef>
              <a:buNone/>
            </a:pPr>
            <a:r>
              <a:rPr lang="en-ZA" sz="1200" b="1" i="1" dirty="0">
                <a:latin typeface="Arial Narrow" panose="020B0606020202030204" pitchFamily="34" charset="0"/>
                <a:ea typeface="Calibri" panose="020F0502020204030204" pitchFamily="34" charset="0"/>
                <a:cs typeface="Times New Roman" panose="02020603050405020304" pitchFamily="18" charset="0"/>
              </a:rPr>
              <a:t>Output 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2400" dirty="0"/>
          </a:p>
          <a:p>
            <a:pPr marL="0" lvl="8" indent="0" algn="just">
              <a:lnSpc>
                <a:spcPct val="150000"/>
              </a:lnSpc>
              <a:buNone/>
            </a:pPr>
            <a:endParaRPr lang="en-US" sz="5900" dirty="0">
              <a:latin typeface="Arial Narrow" panose="020B0606020202030204" pitchFamily="34" charset="0"/>
            </a:endParaRPr>
          </a:p>
          <a:p>
            <a:pPr marL="0" marR="0" indent="0" algn="just">
              <a:lnSpc>
                <a:spcPct val="150000"/>
              </a:lnSpc>
              <a:spcBef>
                <a:spcPts val="0"/>
              </a:spcBef>
              <a:buNone/>
            </a:pPr>
            <a:r>
              <a:rPr lang="en-ZA" dirty="0" smtClean="0">
                <a:latin typeface="Arial Narrow" panose="020B0606020202030204" pitchFamily="34" charset="0"/>
                <a:ea typeface="Calibri" panose="020F0502020204030204" pitchFamily="34" charset="0"/>
                <a:cs typeface="Times New Roman" panose="02020603050405020304" pitchFamily="18" charset="0"/>
              </a:rPr>
              <a:t>  </a:t>
            </a:r>
            <a:r>
              <a:rPr lang="en-ZA" sz="1400" b="1" dirty="0" smtClean="0">
                <a:latin typeface="Arial Narrow" panose="020B0606020202030204" pitchFamily="34" charset="0"/>
                <a:ea typeface="Calibri" panose="020F0502020204030204" pitchFamily="34" charset="0"/>
                <a:cs typeface="Times New Roman" panose="02020603050405020304" pitchFamily="18" charset="0"/>
              </a:rPr>
              <a:t> The table </a:t>
            </a:r>
            <a:r>
              <a:rPr lang="en-ZA" sz="1400" b="1" dirty="0">
                <a:latin typeface="Arial Narrow" panose="020B0606020202030204" pitchFamily="34" charset="0"/>
                <a:ea typeface="Calibri" panose="020F0502020204030204" pitchFamily="34" charset="0"/>
                <a:cs typeface="Times New Roman" panose="02020603050405020304" pitchFamily="18" charset="0"/>
              </a:rPr>
              <a:t>shows that the Sub-Programme achieved two of its three planned targets for </a:t>
            </a:r>
            <a:r>
              <a:rPr lang="en-ZA" sz="1400" b="1" dirty="0" smtClean="0">
                <a:latin typeface="Arial Narrow" panose="020B0606020202030204" pitchFamily="34" charset="0"/>
                <a:ea typeface="Calibri" panose="020F0502020204030204" pitchFamily="34" charset="0"/>
                <a:cs typeface="Times New Roman" panose="02020603050405020304" pitchFamily="18" charset="0"/>
              </a:rPr>
              <a:t>Q1</a:t>
            </a:r>
            <a:endParaRPr lang="en-US" sz="1400" b="1" dirty="0">
              <a:latin typeface="Arial Narrow" panose="020B0606020202030204" pitchFamily="34" charset="0"/>
              <a:ea typeface="Calibri" panose="020F0502020204030204" pitchFamily="34" charset="0"/>
              <a:cs typeface="Times New Roman" panose="02020603050405020304" pitchFamily="18" charset="0"/>
            </a:endParaRPr>
          </a:p>
          <a:p>
            <a:pPr marL="3657600" lvl="8" indent="0" algn="just">
              <a:lnSpc>
                <a:spcPct val="170000"/>
              </a:lnSpc>
              <a:buNone/>
            </a:pPr>
            <a:endParaRPr lang="en-US" sz="2600" dirty="0">
              <a:latin typeface="Arial"/>
              <a:cs typeface="Arial"/>
            </a:endParaRPr>
          </a:p>
          <a:p>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8</a:t>
            </a:fld>
            <a:endParaRPr lang="en-ZA" sz="1200" b="1" dirty="0">
              <a:solidFill>
                <a:schemeClr val="tx1"/>
              </a:solidFill>
              <a:latin typeface="Arial Narrow" panose="020B0606020202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985587701"/>
              </p:ext>
            </p:extLst>
          </p:nvPr>
        </p:nvGraphicFramePr>
        <p:xfrm>
          <a:off x="128464" y="2348880"/>
          <a:ext cx="8784976" cy="1862074"/>
        </p:xfrm>
        <a:graphic>
          <a:graphicData uri="http://schemas.openxmlformats.org/drawingml/2006/table">
            <a:tbl>
              <a:tblPr firstRow="1" firstCol="1" bandRow="1"/>
              <a:tblGrid>
                <a:gridCol w="417491"/>
                <a:gridCol w="1613920"/>
                <a:gridCol w="601256"/>
                <a:gridCol w="615448"/>
                <a:gridCol w="703264"/>
                <a:gridCol w="659347"/>
                <a:gridCol w="1797685"/>
                <a:gridCol w="1030480"/>
                <a:gridCol w="1346085"/>
              </a:tblGrid>
              <a:tr h="385996">
                <a:tc gridSpan="2">
                  <a:txBody>
                    <a:bodyPr/>
                    <a:lstStyle/>
                    <a:p>
                      <a:pPr marL="0" marR="0" algn="just">
                        <a:lnSpc>
                          <a:spcPct val="150000"/>
                        </a:lnSpc>
                        <a:spcBef>
                          <a:spcPts val="0"/>
                        </a:spcBef>
                        <a:spcAft>
                          <a:spcPts val="0"/>
                        </a:spcAft>
                      </a:pPr>
                      <a:r>
                        <a:rPr lang="en-US" sz="11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1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15000"/>
                        </a:lnSpc>
                        <a:spcBef>
                          <a:spcPts val="0"/>
                        </a:spcBef>
                        <a:spcAft>
                          <a:spcPts val="1000"/>
                        </a:spcAft>
                      </a:pPr>
                      <a:r>
                        <a:rPr lang="en-ZA" sz="11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15000"/>
                        </a:lnSpc>
                        <a:spcBef>
                          <a:spcPts val="0"/>
                        </a:spcBef>
                        <a:spcAft>
                          <a:spcPts val="1000"/>
                        </a:spcAft>
                      </a:pPr>
                      <a:r>
                        <a:rPr lang="en-ZA" sz="11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15000"/>
                        </a:lnSpc>
                        <a:spcBef>
                          <a:spcPts val="0"/>
                        </a:spcBef>
                        <a:spcAft>
                          <a:spcPts val="1000"/>
                        </a:spcAft>
                      </a:pPr>
                      <a:r>
                        <a:rPr lang="en-ZA" sz="11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ZA" sz="11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861136">
                <a:tc>
                  <a:txBody>
                    <a:bodyPr/>
                    <a:lstStyle/>
                    <a:p>
                      <a:pPr marL="0" marR="0" algn="just">
                        <a:lnSpc>
                          <a:spcPct val="115000"/>
                        </a:lnSpc>
                        <a:spcBef>
                          <a:spcPts val="0"/>
                        </a:spcBef>
                        <a:spcAft>
                          <a:spcPts val="0"/>
                        </a:spcAft>
                      </a:pPr>
                      <a:r>
                        <a:rPr lang="en-ZA" sz="1100" b="1" dirty="0">
                          <a:effectLst/>
                          <a:latin typeface="Arial Narrow" panose="020B0606020202030204" pitchFamily="34" charset="0"/>
                          <a:ea typeface="Calibri" panose="020F0502020204030204" pitchFamily="34" charset="0"/>
                          <a:cs typeface="Arial" panose="020B0604020202020204" pitchFamily="34" charset="0"/>
                        </a:rPr>
                        <a:t>1.2.3</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Percentage implementation of</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the Information and Communication Technology (ICT)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Strategy</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25%</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15%</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92CDDC"/>
                    </a:solidFill>
                  </a:tcPr>
                </a:tc>
                <a:tc>
                  <a:txBody>
                    <a:bodyPr/>
                    <a:lstStyle/>
                    <a:p>
                      <a:pPr marL="0" marR="0" algn="just">
                        <a:lnSpc>
                          <a:spcPct val="115000"/>
                        </a:lnSpc>
                        <a:spcBef>
                          <a:spcPts val="0"/>
                        </a:spcBef>
                        <a:spcAft>
                          <a:spcPts val="0"/>
                        </a:spcAft>
                      </a:pPr>
                      <a:r>
                        <a:rPr lang="en-ZA" sz="1100" dirty="0">
                          <a:effectLst/>
                          <a:latin typeface="Arial Narrow" panose="020B0606020202030204" pitchFamily="34" charset="0"/>
                          <a:ea typeface="Times New Roman" panose="02020603050405020304" pitchFamily="18" charset="0"/>
                          <a:cs typeface="Arial" panose="020B0604020202020204" pitchFamily="34" charset="0"/>
                        </a:rPr>
                        <a:t>Unified communication tools, namely, Microsoft Teams and other virtual meeting platforms were implemented earlier than planned as a result of the nation-wide lockdown aimed at containing COVID-19</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ZA" sz="1100">
                          <a:effectLst/>
                          <a:latin typeface="Arial Narrow" panose="020B0606020202030204" pitchFamily="34" charset="0"/>
                          <a:ea typeface="Calibri" panose="020F0502020204030204" pitchFamily="34" charset="0"/>
                          <a:cs typeface="Arial" panose="020B0604020202020204" pitchFamily="34" charset="0"/>
                        </a:rPr>
                        <a:t>N/A</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nSpc>
                          <a:spcPct val="115000"/>
                        </a:lnSpc>
                        <a:spcBef>
                          <a:spcPts val="0"/>
                        </a:spcBef>
                        <a:spcAft>
                          <a:spcPts val="100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N/A</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81224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3098"/>
            <a:ext cx="9433048" cy="504056"/>
          </a:xfrm>
        </p:spPr>
        <p:txBody>
          <a:bodyPr/>
          <a:lstStyle/>
          <a:p>
            <a:r>
              <a:rPr lang="en-GB" sz="2000" b="1" cap="small" dirty="0">
                <a:latin typeface="Arial Narrow" panose="020B0606020202030204" pitchFamily="34" charset="0"/>
              </a:rPr>
              <a:t>INSTITUTIONAL PROGRAMME PERFORMANCE INFORMATION </a:t>
            </a:r>
            <a:endParaRPr lang="en-US" sz="2000" b="1" dirty="0">
              <a:latin typeface="Arial Narrow" panose="020B0606020202030204" pitchFamily="34" charset="0"/>
            </a:endParaRPr>
          </a:p>
        </p:txBody>
      </p:sp>
      <p:sp>
        <p:nvSpPr>
          <p:cNvPr id="3" name="Content Placeholder 2"/>
          <p:cNvSpPr>
            <a:spLocks noGrp="1"/>
          </p:cNvSpPr>
          <p:nvPr>
            <p:ph idx="1"/>
          </p:nvPr>
        </p:nvSpPr>
        <p:spPr>
          <a:xfrm>
            <a:off x="203523" y="1268760"/>
            <a:ext cx="9505056" cy="5713844"/>
          </a:xfrm>
        </p:spPr>
        <p:txBody>
          <a:bodyPr>
            <a:normAutofit/>
          </a:bodyPr>
          <a:lstStyle/>
          <a:p>
            <a:pPr marL="0" marR="0" indent="0" algn="just">
              <a:lnSpc>
                <a:spcPct val="150000"/>
              </a:lnSpc>
              <a:spcBef>
                <a:spcPts val="0"/>
              </a:spcBef>
              <a:buNone/>
            </a:pPr>
            <a:r>
              <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rPr>
              <a:t>Sub-Programme 1.3</a:t>
            </a:r>
            <a:r>
              <a:rPr lang="en-ZA" sz="1600" b="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Finance Administration</a:t>
            </a:r>
            <a:endParaRPr lang="en-ZA" sz="1600" b="1" dirty="0" smtClean="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L="0" marR="0" indent="0" algn="just">
              <a:lnSpc>
                <a:spcPct val="150000"/>
              </a:lnSpc>
              <a:spcBef>
                <a:spcPts val="0"/>
              </a:spcBef>
              <a:buNone/>
            </a:pPr>
            <a:endParaRPr lang="en-US" sz="1100" dirty="0" smtClean="0">
              <a:latin typeface="Arial Narrow" panose="020B0606020202030204" pitchFamily="34" charset="0"/>
            </a:endParaRPr>
          </a:p>
          <a:p>
            <a:pPr marL="0" indent="0">
              <a:lnSpc>
                <a:spcPct val="150000"/>
              </a:lnSpc>
              <a:spcBef>
                <a:spcPts val="0"/>
              </a:spcBef>
              <a:buNone/>
            </a:pPr>
            <a:r>
              <a:rPr lang="en-ZA" sz="1200" b="1" i="1" dirty="0">
                <a:latin typeface="Arial Narrow" panose="020B0606020202030204" pitchFamily="34" charset="0"/>
                <a:ea typeface="Calibri" panose="020F0502020204030204" pitchFamily="34" charset="0"/>
                <a:cs typeface="Times New Roman" panose="02020603050405020304" pitchFamily="18" charset="0"/>
              </a:rPr>
              <a:t>Output Indicators, Targets, Actual Output and Outputs</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fontAlgn="base">
              <a:lnSpc>
                <a:spcPct val="150000"/>
              </a:lnSpc>
              <a:buClr>
                <a:srgbClr val="006600"/>
              </a:buClr>
              <a:buNone/>
            </a:pPr>
            <a:endParaRPr lang="en-US" sz="2400" dirty="0"/>
          </a:p>
          <a:p>
            <a:pPr marL="0" lvl="8" indent="0" algn="just">
              <a:lnSpc>
                <a:spcPct val="150000"/>
              </a:lnSpc>
              <a:buNone/>
            </a:pPr>
            <a:endParaRPr lang="en-US" sz="5900" dirty="0">
              <a:latin typeface="Arial Narrow" panose="020B0606020202030204" pitchFamily="34" charset="0"/>
            </a:endParaRPr>
          </a:p>
          <a:p>
            <a:pPr marL="0" marR="0" indent="0" algn="just">
              <a:lnSpc>
                <a:spcPct val="150000"/>
              </a:lnSpc>
              <a:spcBef>
                <a:spcPts val="0"/>
              </a:spcBef>
              <a:buNone/>
            </a:pPr>
            <a:r>
              <a:rPr lang="en-ZA" dirty="0" smtClean="0">
                <a:latin typeface="Arial Narrow" panose="020B0606020202030204" pitchFamily="34" charset="0"/>
                <a:ea typeface="Calibri" panose="020F0502020204030204" pitchFamily="34" charset="0"/>
                <a:cs typeface="Times New Roman" panose="02020603050405020304" pitchFamily="18" charset="0"/>
              </a:rPr>
              <a:t>  </a:t>
            </a:r>
            <a:r>
              <a:rPr lang="en-ZA" sz="1400" b="1" dirty="0" smtClean="0">
                <a:latin typeface="Arial Narrow" panose="020B0606020202030204" pitchFamily="34" charset="0"/>
                <a:ea typeface="Calibri" panose="020F0502020204030204" pitchFamily="34" charset="0"/>
                <a:cs typeface="Times New Roman" panose="02020603050405020304" pitchFamily="18" charset="0"/>
              </a:rPr>
              <a:t> </a:t>
            </a:r>
            <a:endParaRPr lang="en-US" sz="2600" dirty="0">
              <a:latin typeface="Arial"/>
              <a:cs typeface="Arial"/>
            </a:endParaRPr>
          </a:p>
          <a:p>
            <a:endParaRPr lang="en-ZA" dirty="0"/>
          </a:p>
        </p:txBody>
      </p:sp>
      <p:sp>
        <p:nvSpPr>
          <p:cNvPr id="4" name="Slide Number Placeholder 3"/>
          <p:cNvSpPr>
            <a:spLocks noGrp="1"/>
          </p:cNvSpPr>
          <p:nvPr>
            <p:ph type="sldNum" sz="quarter" idx="12"/>
          </p:nvPr>
        </p:nvSpPr>
        <p:spPr>
          <a:xfrm>
            <a:off x="7099300" y="6520259"/>
            <a:ext cx="2311400" cy="365125"/>
          </a:xfrm>
        </p:spPr>
        <p:txBody>
          <a:bodyPr/>
          <a:lstStyle/>
          <a:p>
            <a:fld id="{BA5A4CB3-BD92-4D0F-B4D4-2CAB8B565D49}" type="slidenum">
              <a:rPr lang="en-ZA" sz="1200" b="1" smtClean="0">
                <a:solidFill>
                  <a:schemeClr val="tx1"/>
                </a:solidFill>
                <a:latin typeface="Arial Narrow" panose="020B0606020202030204" pitchFamily="34" charset="0"/>
              </a:rPr>
              <a:pPr/>
              <a:t>9</a:t>
            </a:fld>
            <a:endParaRPr lang="en-ZA" sz="1200" b="1" dirty="0">
              <a:solidFill>
                <a:schemeClr val="tx1"/>
              </a:solidFill>
              <a:latin typeface="Arial Narrow" panose="020B0606020202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582355992"/>
              </p:ext>
            </p:extLst>
          </p:nvPr>
        </p:nvGraphicFramePr>
        <p:xfrm>
          <a:off x="214189" y="2276872"/>
          <a:ext cx="9509759" cy="4320540"/>
        </p:xfrm>
        <a:graphic>
          <a:graphicData uri="http://schemas.openxmlformats.org/drawingml/2006/table">
            <a:tbl>
              <a:tblPr firstRow="1" firstCol="1" bandRow="1"/>
              <a:tblGrid>
                <a:gridCol w="432228"/>
                <a:gridCol w="1670868"/>
                <a:gridCol w="622458"/>
                <a:gridCol w="637172"/>
                <a:gridCol w="728087"/>
                <a:gridCol w="682630"/>
                <a:gridCol w="1365223"/>
                <a:gridCol w="1586230"/>
                <a:gridCol w="1784863"/>
              </a:tblGrid>
              <a:tr h="246039">
                <a:tc gridSpan="2">
                  <a:txBody>
                    <a:bodyPr/>
                    <a:lstStyle/>
                    <a:p>
                      <a:pPr marL="0" marR="0" algn="just">
                        <a:lnSpc>
                          <a:spcPct val="150000"/>
                        </a:lnSpc>
                        <a:spcBef>
                          <a:spcPts val="0"/>
                        </a:spcBef>
                        <a:spcAft>
                          <a:spcPts val="0"/>
                        </a:spcAft>
                      </a:pPr>
                      <a:r>
                        <a:rPr lang="en-US" sz="105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OUTPUT INDICATOR</a:t>
                      </a:r>
                      <a:endParaRPr lang="en-US"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hMerge="1">
                  <a:txBody>
                    <a:bodyPr/>
                    <a:lstStyle/>
                    <a:p>
                      <a:endParaRPr lang="en-US"/>
                    </a:p>
                  </a:txBody>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Annual Target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Target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Q1 Actual Output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ctr">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Variance to Target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REASON FOR DEVIATION</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CORRECTIVE MEASURE</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c>
                  <a:txBody>
                    <a:bodyPr/>
                    <a:lstStyle/>
                    <a:p>
                      <a:pPr marL="0" marR="0" algn="just">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COMMENTS FOR Q 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ZA" sz="105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006666"/>
                    </a:solidFill>
                  </a:tcPr>
                </a:tc>
              </a:tr>
              <a:tr h="369058">
                <a:tc>
                  <a:txBody>
                    <a:bodyPr/>
                    <a:lstStyle/>
                    <a:p>
                      <a:pPr marL="0" marR="0" algn="just">
                        <a:lnSpc>
                          <a:spcPct val="150000"/>
                        </a:lnSpc>
                        <a:spcBef>
                          <a:spcPts val="0"/>
                        </a:spcBef>
                        <a:spcAft>
                          <a:spcPts val="0"/>
                        </a:spcAft>
                      </a:pPr>
                      <a:r>
                        <a:rPr lang="en-ZA" sz="1050" b="1">
                          <a:effectLst/>
                          <a:latin typeface="Arial Narrow" panose="020B0606020202030204" pitchFamily="34" charset="0"/>
                          <a:ea typeface="Calibri" panose="020F0502020204030204" pitchFamily="34" charset="0"/>
                          <a:cs typeface="Arial" panose="020B0604020202020204" pitchFamily="34" charset="0"/>
                        </a:rPr>
                        <a:t>1.3.1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Percentage of payments made to creditors within 30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days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100%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9BCBB6"/>
                    </a:solidFill>
                  </a:tcPr>
                </a:tc>
                <a:tc>
                  <a:txBody>
                    <a:bodyPr/>
                    <a:lstStyle/>
                    <a:p>
                      <a:pPr marL="0" marR="0" algn="just">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Arial" panose="020B0604020202020204" pitchFamily="34" charset="0"/>
                        </a:rPr>
                        <a:t>N/A</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r h="2406901">
                <a:tc>
                  <a:txBody>
                    <a:bodyPr/>
                    <a:lstStyle/>
                    <a:p>
                      <a:pPr marL="0" marR="0" algn="just">
                        <a:lnSpc>
                          <a:spcPct val="150000"/>
                        </a:lnSpc>
                        <a:spcBef>
                          <a:spcPts val="0"/>
                        </a:spcBef>
                        <a:spcAft>
                          <a:spcPts val="0"/>
                        </a:spcAft>
                      </a:pPr>
                      <a:r>
                        <a:rPr lang="en-ZA" sz="1050" b="1">
                          <a:effectLst/>
                          <a:latin typeface="Arial Narrow" panose="020B0606020202030204" pitchFamily="34" charset="0"/>
                          <a:ea typeface="Calibri" panose="020F0502020204030204" pitchFamily="34" charset="0"/>
                          <a:cs typeface="Arial" panose="020B0604020202020204" pitchFamily="34" charset="0"/>
                        </a:rPr>
                        <a:t>1.3.2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Percentage of expenditure in</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Arial" panose="020B0604020202020204" pitchFamily="34" charset="0"/>
                        </a:rPr>
                        <a:t>relation to Budget allocated</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98%</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20%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a:effectLst/>
                          <a:latin typeface="Arial Narrow" panose="020B0606020202030204" pitchFamily="34" charset="0"/>
                          <a:ea typeface="Calibri" panose="020F0502020204030204" pitchFamily="34" charset="0"/>
                          <a:cs typeface="Times New Roman" panose="02020603050405020304" pitchFamily="18" charset="0"/>
                        </a:rPr>
                        <a:t>18%</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rgbClr val="E5B8B7"/>
                    </a:solidFill>
                  </a:tcPr>
                </a:tc>
                <a:tc>
                  <a:txBody>
                    <a:bodyPr/>
                    <a:lstStyle/>
                    <a:p>
                      <a:pPr marL="0" marR="0" algn="just">
                        <a:lnSpc>
                          <a:spcPct val="150000"/>
                        </a:lnSpc>
                        <a:spcBef>
                          <a:spcPts val="0"/>
                        </a:spcBef>
                        <a:spcAft>
                          <a:spcPts val="0"/>
                        </a:spcAf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At the end of the first quarter, the spending was low due to the nation-wide lockdown implemented by the government to curtail the spread of COVID-19. The affected cost-drivers  include but are not limited to spending on travel and subsistence, catering, venues and facilities as well as stationary and printing</a:t>
                      </a: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In line with the guidelines provided by National Treasury, the Department </a:t>
                      </a:r>
                      <a:r>
                        <a:rPr lang="en-US" sz="1050" dirty="0" err="1">
                          <a:effectLst/>
                          <a:latin typeface="Arial Narrow" panose="020B0606020202030204" pitchFamily="34" charset="0"/>
                          <a:ea typeface="Times New Roman" panose="02020603050405020304" pitchFamily="18" charset="0"/>
                          <a:cs typeface="Times New Roman" panose="02020603050405020304" pitchFamily="18" charset="0"/>
                        </a:rPr>
                        <a:t>reprioritised</a:t>
                      </a: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 its budget and  plans to spend the greater part of the budget in the latter quarters of the financial year</a:t>
                      </a: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The Department has spent 18% of its special adjustment budget. The underspending was mainly attributed to the vacant funded posts and the slowdown in normal business activities due to the national-wide lockdown intended to curtail the spread of COVID-19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138" marR="48138" marT="0" marB="0">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407897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44590</TotalTime>
  <Words>4776</Words>
  <Application>Microsoft Office PowerPoint</Application>
  <PresentationFormat>A4 Paper (210x297 mm)</PresentationFormat>
  <Paragraphs>669</Paragraphs>
  <Slides>34</Slides>
  <Notes>15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Facet</vt:lpstr>
      <vt:lpstr>Slide 1</vt:lpstr>
      <vt:lpstr>PRESENTATION OUTLINE</vt:lpstr>
      <vt:lpstr>BACKGROUND AND PURPOSE</vt:lpstr>
      <vt:lpstr>ORGANISATIONAL ENVIRONMENT</vt:lpstr>
      <vt:lpstr>ORGANISATIONAL ENVIRONMENT</vt:lpstr>
      <vt:lpstr>INSTITUTIONAL PROGRAMME PERFORMANCE INFORMATION </vt:lpstr>
      <vt:lpstr>INSTITUTIONAL PROGRAMME PERFORMANCE INFORMATION </vt:lpstr>
      <vt:lpstr>INSTITUTIONAL PROGRAMME PERFORMANCE INFORMATION </vt:lpstr>
      <vt:lpstr>INSTITUTIONAL PROGRAMME PERFORMANCE INFORMATION </vt:lpstr>
      <vt:lpstr>Slide 10</vt:lpstr>
      <vt:lpstr>INSTITUTIONAL PROGRAMME PERFORMANCE INFORMATION </vt:lpstr>
      <vt:lpstr>INSTITUTIONAL PROGRAMME PERFORMANCE INFORMATION </vt:lpstr>
      <vt:lpstr>INSTITUTIONAL PROGRAMME PERFORMANCE INFORMATION </vt:lpstr>
      <vt:lpstr>INSTITUTIONAL PROGRAMME PERFORMANCE INFORMATION </vt:lpstr>
      <vt:lpstr>GRAPHICAL REPRESENTATION OF PROGRAMME 2 PERFORMANCE </vt:lpstr>
      <vt:lpstr>INSTITUTIONAL PROGRAMME PERFORMANCE INFORMATION </vt:lpstr>
      <vt:lpstr>INSTITUTIONAL PROGRAMME PERFORMANCE INFORMATION </vt:lpstr>
      <vt:lpstr>INSTITUTIONAL PROGRAMME PERFORMANCE INFORMATION </vt:lpstr>
      <vt:lpstr>INSTITUTIONAL PROGRAMME PERFORMANCE INFORMATION </vt:lpstr>
      <vt:lpstr>INSTITUTIONAL PROGRAMME PERFORMANCE INFORMATION </vt:lpstr>
      <vt:lpstr>INSTITUTIONAL PROGRAMME PERFORMANCE INFORMATION </vt:lpstr>
      <vt:lpstr>INSTITUTIONAL PROGRAMME PERFORMANCE INFORMATION </vt:lpstr>
      <vt:lpstr>INSTITUTIONAL PROGRAMME PERFORMANCE INFORMATION </vt:lpstr>
      <vt:lpstr>INSTITUTIONAL PROGRAMME PERFORMANCE INFORMATION </vt:lpstr>
      <vt:lpstr>INSTITUTIONAL PROGRAMME PERFORMANCE INFORMATION </vt:lpstr>
      <vt:lpstr>INSTITUTIONAL PROGRAMME PERFORMANCE INFORMATION </vt:lpstr>
      <vt:lpstr>GRAPHICAL REPRESENTATION OF PROGRAMME 4 PERFORMANCE </vt:lpstr>
      <vt:lpstr>GRAPHICAL REPRESENTATION: QUARTERLY CSPS PERFORMANCE</vt:lpstr>
      <vt:lpstr>PROGRESS ON COVID19 INTERVENTIONS</vt:lpstr>
      <vt:lpstr>PROGRESS ON COVID19 INTERVENTIONS</vt:lpstr>
      <vt:lpstr>QUARTERLY FINANCIAL REPORT</vt:lpstr>
      <vt:lpstr>QUARTERLY FINANCIAL REPORT</vt:lpstr>
      <vt:lpstr>QUARTERLY FINANCIAL REPORT</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Madeleine Kirsten;Itumeleng Precious Ledwaba-Moagi</dc:creator>
  <cp:lastModifiedBy>Monique</cp:lastModifiedBy>
  <cp:revision>1810</cp:revision>
  <cp:lastPrinted>2020-08-03T07:13:08Z</cp:lastPrinted>
  <dcterms:created xsi:type="dcterms:W3CDTF">2014-09-02T10:06:49Z</dcterms:created>
  <dcterms:modified xsi:type="dcterms:W3CDTF">2020-10-12T17:39:35Z</dcterms:modified>
</cp:coreProperties>
</file>