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customXml/itemProps1.xml" ContentType="application/vnd.openxmlformats-officedocument.customXmlProperties+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drawings/drawing2.xml" ContentType="application/vnd.openxmlformats-officedocument.drawingml.chartshapes+xml"/>
  <Override PartName="/ppt/charts/colors6.xml" ContentType="application/vnd.ms-office.chartcolorstyl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charts/style11.xml" ContentType="application/vnd.ms-office.chartstyl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charts/colors2.xml" ContentType="application/vnd.ms-office.chartcolorstyl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docProps/custom.xml" ContentType="application/vnd.openxmlformats-officedocument.custom-properties+xml"/>
  <Override PartName="/ppt/charts/colors12.xml" ContentType="application/vnd.ms-office.chartcolorstyle+xml"/>
  <Override PartName="/ppt/charts/chart7.xml" ContentType="application/vnd.openxmlformats-officedocument.drawingml.chart+xml"/>
  <Override PartName="/ppt/charts/style9.xml" ContentType="application/vnd.ms-office.chartstyle+xml"/>
  <Default Extension="xlsx" ContentType="application/vnd.openxmlformats-officedocument.spreadsheetml.sheet"/>
  <Override PartName="/ppt/charts/chart3.xml" ContentType="application/vnd.openxmlformats-officedocument.drawingml.chart+xml"/>
  <Override PartName="/ppt/charts/style5.xml" ContentType="application/vnd.ms-office.chartstyl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drawings/drawing5.xml" ContentType="application/vnd.openxmlformats-officedocument.drawingml.chartshapes+xml"/>
  <Override PartName="/ppt/charts/style3.xml" ContentType="application/vnd.ms-office.chartstyle+xml"/>
  <Override PartName="/customXml/itemProps2.xml" ContentType="application/vnd.openxmlformats-officedocument.customXml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Override PartName="/ppt/drawings/drawing3.xml" ContentType="application/vnd.openxmlformats-officedocument.drawingml.chartshapes+xml"/>
  <Override PartName="/ppt/charts/colors9.xml" ContentType="application/vnd.ms-office.chartcolorstyle+xml"/>
  <Override PartName="/ppt/charts/style1.xml" ContentType="application/vnd.ms-office.chartstyl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rawings/drawing1.xml" ContentType="application/vnd.openxmlformats-officedocument.drawingml.chartshapes+xml"/>
  <Override PartName="/ppt/charts/colors7.xml" ContentType="application/vnd.ms-office.chartcolorstyle+xml"/>
  <Override PartName="/ppt/revisionInfo.xml" ContentType="application/vnd.ms-powerpoint.revisioninfo+xml"/>
  <Override PartName="/ppt/charts/style12.xml" ContentType="application/vnd.ms-office.chartstyl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charts/colors5.xml" ContentType="application/vnd.ms-office.chartcolorstyle+xml"/>
  <Override PartName="/ppt/charts/style10.xml" ContentType="application/vnd.ms-office.chart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charts/colors3.xml" ContentType="application/vnd.ms-office.chartcolorstyle+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charts/chart8.xml" ContentType="application/vnd.openxmlformats-officedocument.drawingml.chart+xml"/>
  <Override PartName="/ppt/charts/chart12.xml" ContentType="application/vnd.openxmlformats-officedocument.drawingml.chart+xml"/>
  <Override PartName="/ppt/charts/colors11.xml" ContentType="application/vnd.ms-office.chartcolorstyle+xml"/>
  <Override PartName="/ppt/charts/colors1.xml" ContentType="application/vnd.ms-office.chartcolorstyle+xml"/>
  <Override PartName="/ppt/slideLayouts/slideLayout10.xml" ContentType="application/vnd.openxmlformats-officedocument.presentationml.slideLayout+xml"/>
  <Override PartName="/ppt/charts/chart6.xml" ContentType="application/vnd.openxmlformats-officedocument.drawingml.chart+xml"/>
  <Override PartName="/ppt/charts/chart10.xml" ContentType="application/vnd.openxmlformats-officedocument.drawingml.chart+xml"/>
  <Override PartName="/ppt/charts/style8.xml" ContentType="application/vnd.ms-office.chartstyle+xml"/>
  <Override PartName="/ppt/charts/chart4.xml" ContentType="application/vnd.openxmlformats-officedocument.drawingml.chart+xml"/>
  <Override PartName="/ppt/charts/style6.xml" ContentType="application/vnd.ms-office.chartstyl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charts/chart2.xml" ContentType="application/vnd.openxmlformats-officedocument.drawingml.chart+xml"/>
  <Override PartName="/ppt/drawings/drawing6.xml" ContentType="application/vnd.openxmlformats-officedocument.drawingml.chartshapes+xml"/>
  <Override PartName="/docProps/core.xml" ContentType="application/vnd.openxmlformats-package.core-properties+xml"/>
  <Override PartName="/ppt/charts/style4.xml" ContentType="application/vnd.ms-office.chartstyle+xml"/>
  <Override PartName="/customXml/itemProps3.xml" ContentType="application/vnd.openxmlformats-officedocument.customXml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drawings/drawing4.xml" ContentType="application/vnd.openxmlformats-officedocument.drawingml.chartshapes+xml"/>
  <Override PartName="/ppt/charts/colors8.xml" ContentType="application/vnd.ms-office.chartcolorstyle+xml"/>
  <Override PartName="/ppt/charts/style2.xml" ContentType="application/vnd.ms-office.chartstyl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charts/colors4.xml" ContentType="application/vnd.ms-office.chartcolorstyl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charts/chart9.xml" ContentType="application/vnd.openxmlformats-officedocument.drawingml.chart+xml"/>
  <Override PartName="/ppt/charts/chart11.xml" ContentType="application/vnd.openxmlformats-officedocument.drawingml.chart+xml"/>
  <Override PartName="/ppt/charts/style7.xml" ContentType="application/vnd.ms-office.chartstyle+xml"/>
  <Override PartName="/ppt/charts/colors10.xml" ContentType="application/vnd.ms-office.chartcolorstyle+xml"/>
  <Override PartName="/ppt/charts/chart5.xml" ContentType="application/vnd.openxmlformats-officedocument.drawingml.char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4"/>
  </p:sldMasterIdLst>
  <p:notesMasterIdLst>
    <p:notesMasterId r:id="rId64"/>
  </p:notesMasterIdLst>
  <p:handoutMasterIdLst>
    <p:handoutMasterId r:id="rId65"/>
  </p:handoutMasterIdLst>
  <p:sldIdLst>
    <p:sldId id="258" r:id="rId5"/>
    <p:sldId id="344" r:id="rId6"/>
    <p:sldId id="256" r:id="rId7"/>
    <p:sldId id="374" r:id="rId8"/>
    <p:sldId id="400" r:id="rId9"/>
    <p:sldId id="401" r:id="rId10"/>
    <p:sldId id="377" r:id="rId11"/>
    <p:sldId id="399" r:id="rId12"/>
    <p:sldId id="279" r:id="rId13"/>
    <p:sldId id="402" r:id="rId14"/>
    <p:sldId id="346" r:id="rId15"/>
    <p:sldId id="404" r:id="rId16"/>
    <p:sldId id="405" r:id="rId17"/>
    <p:sldId id="406" r:id="rId18"/>
    <p:sldId id="407" r:id="rId19"/>
    <p:sldId id="408" r:id="rId20"/>
    <p:sldId id="409" r:id="rId21"/>
    <p:sldId id="456" r:id="rId22"/>
    <p:sldId id="457" r:id="rId23"/>
    <p:sldId id="458" r:id="rId24"/>
    <p:sldId id="459" r:id="rId25"/>
    <p:sldId id="460" r:id="rId26"/>
    <p:sldId id="461" r:id="rId27"/>
    <p:sldId id="462" r:id="rId28"/>
    <p:sldId id="463" r:id="rId29"/>
    <p:sldId id="418" r:id="rId30"/>
    <p:sldId id="419" r:id="rId31"/>
    <p:sldId id="420" r:id="rId32"/>
    <p:sldId id="421" r:id="rId33"/>
    <p:sldId id="422" r:id="rId34"/>
    <p:sldId id="423" r:id="rId35"/>
    <p:sldId id="424" r:id="rId36"/>
    <p:sldId id="425" r:id="rId37"/>
    <p:sldId id="426" r:id="rId38"/>
    <p:sldId id="427" r:id="rId39"/>
    <p:sldId id="428" r:id="rId40"/>
    <p:sldId id="429" r:id="rId41"/>
    <p:sldId id="430" r:id="rId42"/>
    <p:sldId id="431" r:id="rId43"/>
    <p:sldId id="432" r:id="rId44"/>
    <p:sldId id="433" r:id="rId45"/>
    <p:sldId id="434" r:id="rId46"/>
    <p:sldId id="435" r:id="rId47"/>
    <p:sldId id="436" r:id="rId48"/>
    <p:sldId id="375" r:id="rId49"/>
    <p:sldId id="443" r:id="rId50"/>
    <p:sldId id="444" r:id="rId51"/>
    <p:sldId id="445" r:id="rId52"/>
    <p:sldId id="446" r:id="rId53"/>
    <p:sldId id="447" r:id="rId54"/>
    <p:sldId id="448" r:id="rId55"/>
    <p:sldId id="449" r:id="rId56"/>
    <p:sldId id="450" r:id="rId57"/>
    <p:sldId id="451" r:id="rId58"/>
    <p:sldId id="452" r:id="rId59"/>
    <p:sldId id="453" r:id="rId60"/>
    <p:sldId id="454" r:id="rId61"/>
    <p:sldId id="455" r:id="rId62"/>
    <p:sldId id="273" r:id="rId63"/>
  </p:sldIdLst>
  <p:sldSz cx="9144000" cy="5715000" type="screen16x10"/>
  <p:notesSz cx="6797675" cy="9926638"/>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xmlns=""/>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8A3F0C"/>
    <a:srgbClr val="9E480E"/>
    <a:srgbClr val="FF6600"/>
    <a:srgbClr val="AD4F0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74"/>
  </p:normalViewPr>
  <p:slideViewPr>
    <p:cSldViewPr snapToGrid="0" snapToObjects="1">
      <p:cViewPr varScale="1">
        <p:scale>
          <a:sx n="51" d="100"/>
          <a:sy n="51" d="100"/>
        </p:scale>
        <p:origin x="-90" y="-624"/>
      </p:cViewPr>
      <p:guideLst>
        <p:guide orient="horz" pos="1800"/>
        <p:guide pos="2880"/>
      </p:guideLst>
    </p:cSldViewPr>
  </p:slideViewPr>
  <p:notesTextViewPr>
    <p:cViewPr>
      <p:scale>
        <a:sx n="1" d="1"/>
        <a:sy n="1" d="1"/>
      </p:scale>
      <p:origin x="0" y="0"/>
    </p:cViewPr>
  </p:notesTextViewPr>
  <p:sorterViewPr>
    <p:cViewPr>
      <p:scale>
        <a:sx n="140" d="100"/>
        <a:sy n="140" d="100"/>
      </p:scale>
      <p:origin x="0" y="0"/>
    </p:cViewPr>
  </p:sorterViewPr>
  <p:notesViewPr>
    <p:cSldViewPr snapToGrid="0" snapToObjects="1">
      <p:cViewPr varScale="1">
        <p:scale>
          <a:sx n="80" d="100"/>
          <a:sy n="80" d="100"/>
        </p:scale>
        <p:origin x="4014" y="96"/>
      </p:cViewPr>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microsoft.com/office/2015/10/relationships/revisionInfo" Target="revisionInfo.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package" Target="../embeddings/Microsoft_Office_Excel_Worksheet1.xlsx"/></Relationships>
</file>

<file path=ppt/charts/_rels/chart10.xml.rels><?xml version="1.0" encoding="UTF-8" standalone="yes"?>
<Relationships xmlns="http://schemas.openxmlformats.org/package/2006/relationships"><Relationship Id="rId3" Type="http://schemas.microsoft.com/office/2011/relationships/chartStyle" Target="style10.xml"/><Relationship Id="rId2" Type="http://schemas.microsoft.com/office/2011/relationships/chartColorStyle" Target="colors10.xml"/><Relationship Id="rId1" Type="http://schemas.openxmlformats.org/officeDocument/2006/relationships/package" Target="../embeddings/Microsoft_Office_Excel_Worksheet10.xlsx"/></Relationships>
</file>

<file path=ppt/charts/_rels/chart11.xml.rels><?xml version="1.0" encoding="UTF-8" standalone="yes"?>
<Relationships xmlns="http://schemas.openxmlformats.org/package/2006/relationships"><Relationship Id="rId3" Type="http://schemas.microsoft.com/office/2011/relationships/chartColorStyle" Target="colors11.xml"/><Relationship Id="rId2" Type="http://schemas.openxmlformats.org/officeDocument/2006/relationships/chartUserShapes" Target="../drawings/drawing6.xml"/><Relationship Id="rId1" Type="http://schemas.openxmlformats.org/officeDocument/2006/relationships/package" Target="../embeddings/Microsoft_Office_Excel_Worksheet11.xlsx"/><Relationship Id="rId4"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microsoft.com/office/2011/relationships/chartStyle" Target="style12.xml"/><Relationship Id="rId2" Type="http://schemas.microsoft.com/office/2011/relationships/chartColorStyle" Target="colors12.xml"/><Relationship Id="rId1" Type="http://schemas.openxmlformats.org/officeDocument/2006/relationships/package" Target="../embeddings/Microsoft_Office_Excel_Worksheet12.xlsx"/></Relationships>
</file>

<file path=ppt/charts/_rels/chart2.xml.rels><?xml version="1.0" encoding="UTF-8" standalone="yes"?>
<Relationships xmlns="http://schemas.openxmlformats.org/package/2006/relationships"><Relationship Id="rId3" Type="http://schemas.microsoft.com/office/2011/relationships/chartColorStyle" Target="colors2.xml"/><Relationship Id="rId2" Type="http://schemas.openxmlformats.org/officeDocument/2006/relationships/chartUserShapes" Target="../drawings/drawing1.xml"/><Relationship Id="rId1" Type="http://schemas.openxmlformats.org/officeDocument/2006/relationships/package" Target="../embeddings/Microsoft_Office_Excel_Worksheet2.xlsx"/><Relationship Id="rId4" Type="http://schemas.microsoft.com/office/2011/relationships/chartStyle" Target="style2.xml"/></Relationships>
</file>

<file path=ppt/charts/_rels/chart3.xml.rels><?xml version="1.0" encoding="UTF-8" standalone="yes"?>
<Relationships xmlns="http://schemas.openxmlformats.org/package/2006/relationships"><Relationship Id="rId3" Type="http://schemas.microsoft.com/office/2011/relationships/chartColorStyle" Target="colors3.xml"/><Relationship Id="rId2" Type="http://schemas.openxmlformats.org/officeDocument/2006/relationships/chartUserShapes" Target="../drawings/drawing2.xml"/><Relationship Id="rId1" Type="http://schemas.openxmlformats.org/officeDocument/2006/relationships/package" Target="../embeddings/Microsoft_Office_Excel_Worksheet3.xlsx"/><Relationship Id="rId4" Type="http://schemas.microsoft.com/office/2011/relationships/chartStyle" Target="style3.xml"/></Relationships>
</file>

<file path=ppt/charts/_rels/chart4.xml.rels><?xml version="1.0" encoding="UTF-8" standalone="yes"?>
<Relationships xmlns="http://schemas.openxmlformats.org/package/2006/relationships"><Relationship Id="rId3" Type="http://schemas.microsoft.com/office/2011/relationships/chartColorStyle" Target="colors4.xml"/><Relationship Id="rId2" Type="http://schemas.openxmlformats.org/officeDocument/2006/relationships/chartUserShapes" Target="../drawings/drawing3.xml"/><Relationship Id="rId1" Type="http://schemas.openxmlformats.org/officeDocument/2006/relationships/package" Target="../embeddings/Microsoft_Office_Excel_Worksheet4.xlsx"/><Relationship Id="rId4" Type="http://schemas.microsoft.com/office/2011/relationships/chartStyle" Target="style4.xml"/></Relationships>
</file>

<file path=ppt/charts/_rels/chart5.xml.rels><?xml version="1.0" encoding="UTF-8" standalone="yes"?>
<Relationships xmlns="http://schemas.openxmlformats.org/package/2006/relationships"><Relationship Id="rId3" Type="http://schemas.microsoft.com/office/2011/relationships/chartStyle" Target="style5.xml"/><Relationship Id="rId2" Type="http://schemas.microsoft.com/office/2011/relationships/chartColorStyle" Target="colors5.xml"/><Relationship Id="rId1" Type="http://schemas.openxmlformats.org/officeDocument/2006/relationships/package" Target="../embeddings/Microsoft_Office_Excel_Worksheet5.xlsx"/></Relationships>
</file>

<file path=ppt/charts/_rels/chart6.xml.rels><?xml version="1.0" encoding="UTF-8" standalone="yes"?>
<Relationships xmlns="http://schemas.openxmlformats.org/package/2006/relationships"><Relationship Id="rId3" Type="http://schemas.microsoft.com/office/2011/relationships/chartStyle" Target="style6.xml"/><Relationship Id="rId2" Type="http://schemas.microsoft.com/office/2011/relationships/chartColorStyle" Target="colors6.xml"/><Relationship Id="rId1" Type="http://schemas.openxmlformats.org/officeDocument/2006/relationships/package" Target="../embeddings/Microsoft_Office_Excel_Worksheet6.xlsx"/></Relationships>
</file>

<file path=ppt/charts/_rels/chart7.xml.rels><?xml version="1.0" encoding="UTF-8" standalone="yes"?>
<Relationships xmlns="http://schemas.openxmlformats.org/package/2006/relationships"><Relationship Id="rId3" Type="http://schemas.microsoft.com/office/2011/relationships/chartColorStyle" Target="colors7.xml"/><Relationship Id="rId2" Type="http://schemas.openxmlformats.org/officeDocument/2006/relationships/chartUserShapes" Target="../drawings/drawing4.xml"/><Relationship Id="rId1" Type="http://schemas.openxmlformats.org/officeDocument/2006/relationships/package" Target="../embeddings/Microsoft_Office_Excel_Worksheet7.xlsx"/><Relationship Id="rId4" Type="http://schemas.microsoft.com/office/2011/relationships/chartStyle" Target="style7.xml"/></Relationships>
</file>

<file path=ppt/charts/_rels/chart8.xml.rels><?xml version="1.0" encoding="UTF-8" standalone="yes"?>
<Relationships xmlns="http://schemas.openxmlformats.org/package/2006/relationships"><Relationship Id="rId3" Type="http://schemas.microsoft.com/office/2011/relationships/chartStyle" Target="style8.xml"/><Relationship Id="rId2" Type="http://schemas.microsoft.com/office/2011/relationships/chartColorStyle" Target="colors8.xml"/><Relationship Id="rId1" Type="http://schemas.openxmlformats.org/officeDocument/2006/relationships/package" Target="../embeddings/Microsoft_Office_Excel_Worksheet8.xlsx"/></Relationships>
</file>

<file path=ppt/charts/_rels/chart9.xml.rels><?xml version="1.0" encoding="UTF-8" standalone="yes"?>
<Relationships xmlns="http://schemas.openxmlformats.org/package/2006/relationships"><Relationship Id="rId3" Type="http://schemas.microsoft.com/office/2011/relationships/chartColorStyle" Target="colors9.xml"/><Relationship Id="rId2" Type="http://schemas.openxmlformats.org/officeDocument/2006/relationships/chartUserShapes" Target="../drawings/drawing5.xml"/><Relationship Id="rId1" Type="http://schemas.openxmlformats.org/officeDocument/2006/relationships/package" Target="../embeddings/Microsoft_Office_Excel_Worksheet9.xlsx"/><Relationship Id="rId4"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c:lang val="en-US"/>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100" dirty="0">
                <a:solidFill>
                  <a:srgbClr val="8A3F0C"/>
                </a:solidFill>
              </a:rPr>
              <a:t>88%</a:t>
            </a:r>
          </a:p>
        </c:rich>
      </c:tx>
      <c:layout>
        <c:manualLayout>
          <c:xMode val="edge"/>
          <c:yMode val="edge"/>
          <c:x val="0.62185925196850411"/>
          <c:y val="0.23750000000000002"/>
        </c:manualLayout>
      </c:layout>
      <c:spPr>
        <a:noFill/>
        <a:ln>
          <a:noFill/>
        </a:ln>
        <a:effectLst/>
      </c:spPr>
    </c:title>
    <c:plotArea>
      <c:layout>
        <c:manualLayout>
          <c:layoutTarget val="inner"/>
          <c:xMode val="edge"/>
          <c:yMode val="edge"/>
          <c:x val="4.9309219160104993E-2"/>
          <c:y val="0.13760949803149611"/>
          <c:w val="0.92777411417322841"/>
          <c:h val="0.68998203740157504"/>
        </c:manualLayout>
      </c:layout>
      <c:barChart>
        <c:barDir val="col"/>
        <c:grouping val="clustered"/>
        <c:ser>
          <c:idx val="0"/>
          <c:order val="0"/>
          <c:tx>
            <c:strRef>
              <c:f>Sheet1!$B$1</c:f>
              <c:strCache>
                <c:ptCount val="1"/>
                <c:pt idx="0">
                  <c:v>Planned Targets</c:v>
                </c:pt>
              </c:strCache>
            </c:strRef>
          </c:tx>
          <c:spPr>
            <a:solidFill>
              <a:srgbClr val="8A3F0C"/>
            </a:solidFill>
            <a:ln>
              <a:noFill/>
            </a:ln>
            <a:effectLst/>
          </c:spPr>
          <c:cat>
            <c:strRef>
              <c:f>Sheet1!$A$2</c:f>
              <c:strCache>
                <c:ptCount val="1"/>
                <c:pt idx="0">
                  <c:v>Quarter 4</c:v>
                </c:pt>
              </c:strCache>
            </c:strRef>
          </c:cat>
          <c:val>
            <c:numRef>
              <c:f>Sheet1!$B$2</c:f>
              <c:numCache>
                <c:formatCode>General</c:formatCode>
                <c:ptCount val="1"/>
                <c:pt idx="0">
                  <c:v>25</c:v>
                </c:pt>
              </c:numCache>
            </c:numRef>
          </c:val>
          <c:extLst xmlns:c16r2="http://schemas.microsoft.com/office/drawing/2015/06/chart">
            <c:ext xmlns:c16="http://schemas.microsoft.com/office/drawing/2014/chart" uri="{C3380CC4-5D6E-409C-BE32-E72D297353CC}">
              <c16:uniqueId val="{00000000-F5A2-4A3B-B977-E496D175A361}"/>
            </c:ext>
          </c:extLst>
        </c:ser>
        <c:ser>
          <c:idx val="1"/>
          <c:order val="1"/>
          <c:tx>
            <c:strRef>
              <c:f>Sheet1!$C$1</c:f>
              <c:strCache>
                <c:ptCount val="1"/>
                <c:pt idx="0">
                  <c:v>Achieved Targets</c:v>
                </c:pt>
              </c:strCache>
            </c:strRef>
          </c:tx>
          <c:spPr>
            <a:solidFill>
              <a:schemeClr val="accent2"/>
            </a:solidFill>
            <a:ln>
              <a:noFill/>
            </a:ln>
            <a:effectLst/>
          </c:spPr>
          <c:cat>
            <c:strRef>
              <c:f>Sheet1!$A$2</c:f>
              <c:strCache>
                <c:ptCount val="1"/>
                <c:pt idx="0">
                  <c:v>Quarter 4</c:v>
                </c:pt>
              </c:strCache>
            </c:strRef>
          </c:cat>
          <c:val>
            <c:numRef>
              <c:f>Sheet1!$C$2</c:f>
              <c:numCache>
                <c:formatCode>General</c:formatCode>
                <c:ptCount val="1"/>
                <c:pt idx="0">
                  <c:v>22</c:v>
                </c:pt>
              </c:numCache>
            </c:numRef>
          </c:val>
          <c:extLst xmlns:c16r2="http://schemas.microsoft.com/office/drawing/2015/06/chart">
            <c:ext xmlns:c16="http://schemas.microsoft.com/office/drawing/2014/chart" uri="{C3380CC4-5D6E-409C-BE32-E72D297353CC}">
              <c16:uniqueId val="{00000001-F5A2-4A3B-B977-E496D175A361}"/>
            </c:ext>
          </c:extLst>
        </c:ser>
        <c:dLbls/>
        <c:gapWidth val="424"/>
        <c:overlap val="-79"/>
        <c:axId val="104685952"/>
        <c:axId val="104687488"/>
      </c:barChart>
      <c:catAx>
        <c:axId val="104685952"/>
        <c:scaling>
          <c:orientation val="minMax"/>
        </c:scaling>
        <c:axPos val="b"/>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4687488"/>
        <c:crosses val="autoZero"/>
        <c:auto val="1"/>
        <c:lblAlgn val="ctr"/>
        <c:lblOffset val="100"/>
      </c:catAx>
      <c:valAx>
        <c:axId val="104687488"/>
        <c:scaling>
          <c:orientation val="minMax"/>
          <c:max val="25"/>
          <c:min val="11"/>
        </c:scaling>
        <c:axPos val="l"/>
        <c:majorGridlines>
          <c:spPr>
            <a:ln w="9525" cap="flat" cmpd="sng" algn="ctr">
              <a:solidFill>
                <a:schemeClr val="tx1">
                  <a:lumMod val="15000"/>
                  <a:lumOff val="85000"/>
                </a:schemeClr>
              </a:solidFill>
              <a:round/>
            </a:ln>
            <a:effectLst/>
          </c:spPr>
        </c:majorGridlines>
        <c:numFmt formatCode="General" sourceLinked="0"/>
        <c:majorTickMark val="none"/>
        <c:tickLblPos val="nextTo"/>
        <c:spPr>
          <a:noFill/>
          <a:ln>
            <a:noFill/>
          </a:ln>
          <a:effectLst/>
        </c:spPr>
        <c:txPr>
          <a:bodyPr rot="0" spcFirstLastPara="1" vertOverflow="ellipsis"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4685952"/>
        <c:crosses val="autoZero"/>
        <c:crossBetween val="between"/>
      </c:valAx>
      <c:spPr>
        <a:noFill/>
        <a:ln w="25400">
          <a:noFill/>
        </a:ln>
        <a:effectLst>
          <a:outerShdw blurRad="50800" dist="50800" dir="5400000" algn="ctr" rotWithShape="0">
            <a:srgbClr val="8A3F0C"/>
          </a:outerShdw>
        </a:effectLst>
      </c:spPr>
    </c:plotArea>
    <c:legend>
      <c:legendPos val="b"/>
      <c:layout/>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chartSpace>
</file>

<file path=ppt/charts/chart10.xml><?xml version="1.0" encoding="utf-8"?>
<c:chartSpace xmlns:c="http://schemas.openxmlformats.org/drawingml/2006/chart" xmlns:a="http://schemas.openxmlformats.org/drawingml/2006/main" xmlns:r="http://schemas.openxmlformats.org/officeDocument/2006/relationships">
  <c:lang val="en-US"/>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100" dirty="0">
                <a:solidFill>
                  <a:srgbClr val="8A3F0C"/>
                </a:solidFill>
              </a:rPr>
              <a:t>100%</a:t>
            </a:r>
          </a:p>
        </c:rich>
      </c:tx>
      <c:layout>
        <c:manualLayout>
          <c:xMode val="edge"/>
          <c:yMode val="edge"/>
          <c:x val="0.60102591863517085"/>
          <c:y val="8.1250000000000003E-2"/>
        </c:manualLayout>
      </c:layout>
      <c:spPr>
        <a:noFill/>
        <a:ln>
          <a:noFill/>
        </a:ln>
        <a:effectLst/>
      </c:spPr>
    </c:title>
    <c:plotArea>
      <c:layout>
        <c:manualLayout>
          <c:layoutTarget val="inner"/>
          <c:xMode val="edge"/>
          <c:yMode val="edge"/>
          <c:x val="4.9309219160104986E-2"/>
          <c:y val="0.13760949803149611"/>
          <c:w val="0.92777411417322841"/>
          <c:h val="0.68998203740157493"/>
        </c:manualLayout>
      </c:layout>
      <c:barChart>
        <c:barDir val="col"/>
        <c:grouping val="clustered"/>
        <c:ser>
          <c:idx val="0"/>
          <c:order val="0"/>
          <c:tx>
            <c:strRef>
              <c:f>Sheet1!$B$1</c:f>
              <c:strCache>
                <c:ptCount val="1"/>
                <c:pt idx="0">
                  <c:v>Planned Targets</c:v>
                </c:pt>
              </c:strCache>
            </c:strRef>
          </c:tx>
          <c:spPr>
            <a:solidFill>
              <a:srgbClr val="8A3F0C"/>
            </a:solidFill>
            <a:ln>
              <a:noFill/>
            </a:ln>
            <a:effectLst/>
          </c:spPr>
          <c:cat>
            <c:strRef>
              <c:f>Sheet1!$A$2</c:f>
              <c:strCache>
                <c:ptCount val="1"/>
                <c:pt idx="0">
                  <c:v>Quarter 1</c:v>
                </c:pt>
              </c:strCache>
            </c:strRef>
          </c:cat>
          <c:val>
            <c:numRef>
              <c:f>Sheet1!$B$2</c:f>
              <c:numCache>
                <c:formatCode>General</c:formatCode>
                <c:ptCount val="1"/>
                <c:pt idx="0">
                  <c:v>7</c:v>
                </c:pt>
              </c:numCache>
            </c:numRef>
          </c:val>
          <c:extLst xmlns:c16r2="http://schemas.microsoft.com/office/drawing/2015/06/chart">
            <c:ext xmlns:c16="http://schemas.microsoft.com/office/drawing/2014/chart" uri="{C3380CC4-5D6E-409C-BE32-E72D297353CC}">
              <c16:uniqueId val="{00000000-F5A2-4A3B-B977-E496D175A361}"/>
            </c:ext>
          </c:extLst>
        </c:ser>
        <c:ser>
          <c:idx val="1"/>
          <c:order val="1"/>
          <c:tx>
            <c:strRef>
              <c:f>Sheet1!$C$1</c:f>
              <c:strCache>
                <c:ptCount val="1"/>
                <c:pt idx="0">
                  <c:v>Achieved Targets</c:v>
                </c:pt>
              </c:strCache>
            </c:strRef>
          </c:tx>
          <c:spPr>
            <a:solidFill>
              <a:schemeClr val="accent2"/>
            </a:solidFill>
            <a:ln>
              <a:noFill/>
            </a:ln>
            <a:effectLst/>
          </c:spPr>
          <c:cat>
            <c:strRef>
              <c:f>Sheet1!$A$2</c:f>
              <c:strCache>
                <c:ptCount val="1"/>
                <c:pt idx="0">
                  <c:v>Quarter 1</c:v>
                </c:pt>
              </c:strCache>
            </c:strRef>
          </c:cat>
          <c:val>
            <c:numRef>
              <c:f>Sheet1!$C$2</c:f>
              <c:numCache>
                <c:formatCode>General</c:formatCode>
                <c:ptCount val="1"/>
                <c:pt idx="0">
                  <c:v>7</c:v>
                </c:pt>
              </c:numCache>
            </c:numRef>
          </c:val>
          <c:extLst xmlns:c16r2="http://schemas.microsoft.com/office/drawing/2015/06/chart">
            <c:ext xmlns:c16="http://schemas.microsoft.com/office/drawing/2014/chart" uri="{C3380CC4-5D6E-409C-BE32-E72D297353CC}">
              <c16:uniqueId val="{00000001-F5A2-4A3B-B977-E496D175A361}"/>
            </c:ext>
          </c:extLst>
        </c:ser>
        <c:dLbls/>
        <c:gapWidth val="424"/>
        <c:overlap val="-79"/>
        <c:axId val="144718848"/>
        <c:axId val="144720640"/>
      </c:barChart>
      <c:catAx>
        <c:axId val="144718848"/>
        <c:scaling>
          <c:orientation val="minMax"/>
        </c:scaling>
        <c:axPos val="b"/>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4720640"/>
        <c:crosses val="autoZero"/>
        <c:auto val="1"/>
        <c:lblAlgn val="ctr"/>
        <c:lblOffset val="100"/>
      </c:catAx>
      <c:valAx>
        <c:axId val="144720640"/>
        <c:scaling>
          <c:orientation val="minMax"/>
          <c:max val="7"/>
          <c:min val="1"/>
        </c:scaling>
        <c:axPos val="l"/>
        <c:majorGridlines>
          <c:spPr>
            <a:ln w="9525" cap="flat" cmpd="sng" algn="ctr">
              <a:solidFill>
                <a:schemeClr val="tx1">
                  <a:lumMod val="15000"/>
                  <a:lumOff val="85000"/>
                </a:schemeClr>
              </a:solidFill>
              <a:round/>
            </a:ln>
            <a:effectLst/>
          </c:spPr>
        </c:majorGridlines>
        <c:numFmt formatCode="General" sourceLinked="1"/>
        <c:maj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4718848"/>
        <c:crosses val="autoZero"/>
        <c:crossBetween val="between"/>
      </c:valAx>
      <c:spPr>
        <a:noFill/>
        <a:ln>
          <a:solidFill>
            <a:srgbClr val="8A3F0C"/>
          </a:solidFill>
        </a:ln>
        <a:effectLst/>
      </c:spPr>
    </c:plotArea>
    <c:legend>
      <c:legendPos val="b"/>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solidFill>
        <a:srgbClr val="8A3F0C"/>
      </a:solidFill>
    </a:ln>
    <a:effectLst/>
  </c:spPr>
  <c:txPr>
    <a:bodyPr/>
    <a:lstStyle/>
    <a:p>
      <a:pPr>
        <a:defRPr/>
      </a:pPr>
      <a:endParaRPr lang="en-US"/>
    </a:p>
  </c:txPr>
  <c:externalData r:id="rId1"/>
</c:chartSpace>
</file>

<file path=ppt/charts/chart11.xml><?xml version="1.0" encoding="utf-8"?>
<c:chartSpace xmlns:c="http://schemas.openxmlformats.org/drawingml/2006/chart" xmlns:a="http://schemas.openxmlformats.org/drawingml/2006/main" xmlns:r="http://schemas.openxmlformats.org/officeDocument/2006/relationships">
  <c:lang val="en-US"/>
  <c:chart>
    <c:title>
      <c:tx>
        <c:rich>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r>
              <a:rPr lang="en-US" sz="800" b="0" dirty="0">
                <a:solidFill>
                  <a:srgbClr val="8A3F0C"/>
                </a:solidFill>
                <a:latin typeface="+mn-lt"/>
              </a:rPr>
              <a:t>0%</a:t>
            </a:r>
          </a:p>
        </c:rich>
      </c:tx>
      <c:layout>
        <c:manualLayout>
          <c:xMode val="edge"/>
          <c:yMode val="edge"/>
          <c:x val="0.19378045283737677"/>
          <c:y val="0.57569796630459513"/>
        </c:manualLayout>
      </c:layout>
      <c:spPr>
        <a:noFill/>
        <a:ln>
          <a:noFill/>
        </a:ln>
        <a:effectLst/>
      </c:spPr>
    </c:title>
    <c:plotArea>
      <c:layout>
        <c:manualLayout>
          <c:layoutTarget val="inner"/>
          <c:xMode val="edge"/>
          <c:yMode val="edge"/>
          <c:x val="5.7819717847769042E-2"/>
          <c:y val="7.6277687835749522E-2"/>
          <c:w val="0.92777411417322841"/>
          <c:h val="0.61654266135949665"/>
        </c:manualLayout>
      </c:layout>
      <c:barChart>
        <c:barDir val="col"/>
        <c:grouping val="clustered"/>
        <c:ser>
          <c:idx val="0"/>
          <c:order val="0"/>
          <c:tx>
            <c:strRef>
              <c:f>Sheet1!$B$1</c:f>
              <c:strCache>
                <c:ptCount val="1"/>
                <c:pt idx="0">
                  <c:v>Planned Targets</c:v>
                </c:pt>
              </c:strCache>
            </c:strRef>
          </c:tx>
          <c:spPr>
            <a:solidFill>
              <a:srgbClr val="9E480E"/>
            </a:solidFill>
            <a:ln>
              <a:noFill/>
            </a:ln>
            <a:effectLst/>
          </c:spP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dLblPos val="outEnd"/>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Sheet1!$A$2:$A$3</c:f>
              <c:strCache>
                <c:ptCount val="2"/>
                <c:pt idx="0">
                  <c:v>Training</c:v>
                </c:pt>
                <c:pt idx="1">
                  <c:v>Marketing, Communications &amp; Stakeholder Relations </c:v>
                </c:pt>
              </c:strCache>
            </c:strRef>
          </c:cat>
          <c:val>
            <c:numRef>
              <c:f>Sheet1!$B$2:$B$3</c:f>
              <c:numCache>
                <c:formatCode>General</c:formatCode>
                <c:ptCount val="2"/>
                <c:pt idx="0">
                  <c:v>5</c:v>
                </c:pt>
                <c:pt idx="1">
                  <c:v>2</c:v>
                </c:pt>
              </c:numCache>
            </c:numRef>
          </c:val>
          <c:extLst xmlns:c16r2="http://schemas.microsoft.com/office/drawing/2015/06/chart">
            <c:ext xmlns:c16="http://schemas.microsoft.com/office/drawing/2014/chart" uri="{C3380CC4-5D6E-409C-BE32-E72D297353CC}">
              <c16:uniqueId val="{00000000-F5A2-4A3B-B977-E496D175A361}"/>
            </c:ext>
          </c:extLst>
        </c:ser>
        <c:ser>
          <c:idx val="1"/>
          <c:order val="1"/>
          <c:tx>
            <c:strRef>
              <c:f>Sheet1!$C$1</c:f>
              <c:strCache>
                <c:ptCount val="1"/>
                <c:pt idx="0">
                  <c:v>Achieved Targets</c:v>
                </c:pt>
              </c:strCache>
            </c:strRef>
          </c:tx>
          <c:spPr>
            <a:solidFill>
              <a:schemeClr val="accent2"/>
            </a:solidFill>
            <a:ln>
              <a:noFill/>
            </a:ln>
            <a:effectLst/>
          </c:spP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dLblPos val="outEnd"/>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Sheet1!$A$2:$A$3</c:f>
              <c:strCache>
                <c:ptCount val="2"/>
                <c:pt idx="0">
                  <c:v>Training</c:v>
                </c:pt>
                <c:pt idx="1">
                  <c:v>Marketing, Communications &amp; Stakeholder Relations </c:v>
                </c:pt>
              </c:strCache>
            </c:strRef>
          </c:cat>
          <c:val>
            <c:numRef>
              <c:f>Sheet1!$C$2:$C$3</c:f>
              <c:numCache>
                <c:formatCode>General</c:formatCode>
                <c:ptCount val="2"/>
                <c:pt idx="0">
                  <c:v>5</c:v>
                </c:pt>
                <c:pt idx="1">
                  <c:v>2</c:v>
                </c:pt>
              </c:numCache>
            </c:numRef>
          </c:val>
          <c:extLst xmlns:c16r2="http://schemas.microsoft.com/office/drawing/2015/06/chart">
            <c:ext xmlns:c16="http://schemas.microsoft.com/office/drawing/2014/chart" uri="{C3380CC4-5D6E-409C-BE32-E72D297353CC}">
              <c16:uniqueId val="{00000001-F5A2-4A3B-B977-E496D175A361}"/>
            </c:ext>
          </c:extLst>
        </c:ser>
        <c:dLbls/>
        <c:gapWidth val="267"/>
        <c:overlap val="-43"/>
        <c:axId val="144839808"/>
        <c:axId val="144841344"/>
      </c:barChart>
      <c:catAx>
        <c:axId val="144839808"/>
        <c:scaling>
          <c:orientation val="minMax"/>
        </c:scaling>
        <c:axPos val="b"/>
        <c:majorGridlines>
          <c:spPr>
            <a:ln w="9525" cap="flat" cmpd="sng" algn="ctr">
              <a:solidFill>
                <a:schemeClr val="dk1">
                  <a:lumMod val="15000"/>
                  <a:lumOff val="85000"/>
                </a:schemeClr>
              </a:solidFill>
              <a:round/>
            </a:ln>
            <a:effectLst/>
          </c:spPr>
        </c:majorGridlines>
        <c:numFmt formatCode="General" sourceLinked="1"/>
        <c:majorTickMark val="none"/>
        <c:tickLblPos val="nextTo"/>
        <c:spPr>
          <a:noFill/>
          <a:ln w="9525" cap="flat" cmpd="sng" algn="ctr">
            <a:solidFill>
              <a:schemeClr val="dk1">
                <a:lumMod val="15000"/>
                <a:lumOff val="85000"/>
              </a:schemeClr>
            </a:solidFill>
            <a:round/>
          </a:ln>
          <a:effectLst/>
        </c:spPr>
        <c:txPr>
          <a:bodyPr rot="-5400000" spcFirstLastPara="1" vertOverflow="ellipsis" wrap="square" anchor="ctr" anchorCtr="1"/>
          <a:lstStyle/>
          <a:p>
            <a:pPr algn="just">
              <a:defRPr sz="1100" b="0" i="0" u="none" strike="noStrike" kern="1200" cap="none" spc="0" normalizeH="0" baseline="0">
                <a:solidFill>
                  <a:schemeClr val="dk1">
                    <a:lumMod val="65000"/>
                    <a:lumOff val="35000"/>
                  </a:schemeClr>
                </a:solidFill>
                <a:latin typeface="+mn-lt"/>
                <a:ea typeface="+mn-ea"/>
                <a:cs typeface="+mn-cs"/>
              </a:defRPr>
            </a:pPr>
            <a:endParaRPr lang="en-US"/>
          </a:p>
        </c:txPr>
        <c:crossAx val="144841344"/>
        <c:crosses val="autoZero"/>
        <c:auto val="1"/>
        <c:lblAlgn val="ctr"/>
        <c:lblOffset val="100"/>
      </c:catAx>
      <c:valAx>
        <c:axId val="144841344"/>
        <c:scaling>
          <c:orientation val="minMax"/>
        </c:scaling>
        <c:delete val="1"/>
        <c:axPos val="l"/>
        <c:majorGridlines>
          <c:spPr>
            <a:ln w="9525" cap="flat" cmpd="sng" algn="ctr">
              <a:solidFill>
                <a:schemeClr val="dk1">
                  <a:lumMod val="15000"/>
                  <a:lumOff val="85000"/>
                </a:schemeClr>
              </a:solidFill>
              <a:round/>
            </a:ln>
            <a:effectLst/>
          </c:spPr>
        </c:majorGridlines>
        <c:numFmt formatCode="General" sourceLinked="1"/>
        <c:majorTickMark val="none"/>
        <c:tickLblPos val="none"/>
        <c:crossAx val="144839808"/>
        <c:crosses val="autoZero"/>
        <c:crossBetween val="between"/>
      </c:valAx>
      <c:spPr>
        <a:pattFill prst="ltDnDiag">
          <a:fgClr>
            <a:schemeClr val="dk1">
              <a:lumMod val="15000"/>
              <a:lumOff val="85000"/>
            </a:schemeClr>
          </a:fgClr>
          <a:bgClr>
            <a:schemeClr val="lt1"/>
          </a:bgClr>
        </a:pattFill>
        <a:ln>
          <a:noFill/>
        </a:ln>
        <a:effectLst/>
      </c:spPr>
    </c:plotArea>
    <c:legend>
      <c:legendPos val="b"/>
      <c:legendEntry>
        <c:idx val="0"/>
        <c:txPr>
          <a:bodyPr rot="0" spcFirstLastPara="1" vertOverflow="ellipsis" vert="horz" wrap="square" anchor="ctr" anchorCtr="1"/>
          <a:lstStyle/>
          <a:p>
            <a:pPr>
              <a:defRPr sz="1100" b="0" i="0" u="none" strike="noStrike" kern="1200" baseline="0">
                <a:solidFill>
                  <a:schemeClr val="dk1">
                    <a:lumMod val="65000"/>
                    <a:lumOff val="3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1100" b="0" i="0" u="none" strike="noStrike" kern="1200" baseline="0">
                <a:solidFill>
                  <a:schemeClr val="dk1">
                    <a:lumMod val="65000"/>
                    <a:lumOff val="35000"/>
                  </a:schemeClr>
                </a:solidFill>
                <a:latin typeface="+mn-lt"/>
                <a:ea typeface="+mn-ea"/>
                <a:cs typeface="+mn-cs"/>
              </a:defRPr>
            </a:pPr>
            <a:endParaRPr lang="en-US"/>
          </a:p>
        </c:txPr>
      </c:legendEntry>
      <c:layout>
        <c:manualLayout>
          <c:xMode val="edge"/>
          <c:yMode val="edge"/>
          <c:x val="0"/>
          <c:y val="0.96145281854500064"/>
          <c:w val="0.99446230276395498"/>
          <c:h val="3.854718145499933E-2"/>
        </c:manualLayout>
      </c:layout>
      <c:spPr>
        <a:noFill/>
        <a:ln>
          <a:noFill/>
        </a:ln>
        <a:effectLst/>
      </c:spPr>
      <c:txPr>
        <a:bodyPr rot="0" spcFirstLastPara="1" vertOverflow="ellipsis" vert="horz" wrap="square" anchor="ctr" anchorCtr="1"/>
        <a:lstStyle/>
        <a:p>
          <a:pPr>
            <a:defRPr sz="1000" b="0" i="0" u="none" strike="noStrike" kern="1200" baseline="0">
              <a:solidFill>
                <a:schemeClr val="dk1">
                  <a:lumMod val="65000"/>
                  <a:lumOff val="35000"/>
                </a:schemeClr>
              </a:solidFill>
              <a:latin typeface="+mn-lt"/>
              <a:ea typeface="+mn-ea"/>
              <a:cs typeface="+mn-cs"/>
            </a:defRPr>
          </a:pPr>
          <a:endParaRPr lang="en-US"/>
        </a:p>
      </c:txPr>
    </c:legend>
    <c:plotVisOnly val="1"/>
    <c:dispBlanksAs val="gap"/>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lt1"/>
    </a:solidFill>
    <a:ln w="9525" cap="flat" cmpd="sng" algn="ctr">
      <a:solidFill>
        <a:schemeClr val="dk1">
          <a:lumMod val="15000"/>
          <a:lumOff val="85000"/>
        </a:schemeClr>
      </a:solidFill>
      <a:round/>
    </a:ln>
    <a:effectLst/>
  </c:spPr>
  <c:txPr>
    <a:bodyPr/>
    <a:lstStyle/>
    <a:p>
      <a:pPr>
        <a:defRPr/>
      </a:pPr>
      <a:endParaRPr lang="en-US"/>
    </a:p>
  </c:txPr>
  <c:externalData r:id="rId1"/>
  <c:userShapes r:id="rId2"/>
</c:chartSpace>
</file>

<file path=ppt/charts/chart12.xml><?xml version="1.0" encoding="utf-8"?>
<c:chartSpace xmlns:c="http://schemas.openxmlformats.org/drawingml/2006/chart" xmlns:a="http://schemas.openxmlformats.org/drawingml/2006/main" xmlns:r="http://schemas.openxmlformats.org/officeDocument/2006/relationships">
  <c:lang val="en-US"/>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100" dirty="0">
                <a:solidFill>
                  <a:srgbClr val="8A3F0C"/>
                </a:solidFill>
              </a:rPr>
              <a:t>100%</a:t>
            </a:r>
          </a:p>
        </c:rich>
      </c:tx>
      <c:layout>
        <c:manualLayout>
          <c:xMode val="edge"/>
          <c:yMode val="edge"/>
          <c:x val="0.60102591863517085"/>
          <c:y val="8.1250000000000003E-2"/>
        </c:manualLayout>
      </c:layout>
      <c:spPr>
        <a:noFill/>
        <a:ln>
          <a:noFill/>
        </a:ln>
        <a:effectLst/>
      </c:spPr>
    </c:title>
    <c:plotArea>
      <c:layout>
        <c:manualLayout>
          <c:layoutTarget val="inner"/>
          <c:xMode val="edge"/>
          <c:yMode val="edge"/>
          <c:x val="4.9309219160104986E-2"/>
          <c:y val="0.13760949803149611"/>
          <c:w val="0.92777411417322841"/>
          <c:h val="0.68998203740157493"/>
        </c:manualLayout>
      </c:layout>
      <c:barChart>
        <c:barDir val="col"/>
        <c:grouping val="clustered"/>
        <c:ser>
          <c:idx val="0"/>
          <c:order val="0"/>
          <c:tx>
            <c:strRef>
              <c:f>Sheet1!$B$1</c:f>
              <c:strCache>
                <c:ptCount val="1"/>
                <c:pt idx="0">
                  <c:v>Planned Targets</c:v>
                </c:pt>
              </c:strCache>
            </c:strRef>
          </c:tx>
          <c:spPr>
            <a:solidFill>
              <a:srgbClr val="8A3F0C"/>
            </a:solidFill>
            <a:ln>
              <a:noFill/>
            </a:ln>
            <a:effectLst/>
          </c:spPr>
          <c:cat>
            <c:strRef>
              <c:f>Sheet1!$A$2</c:f>
              <c:strCache>
                <c:ptCount val="1"/>
                <c:pt idx="0">
                  <c:v>Quarter 1</c:v>
                </c:pt>
              </c:strCache>
            </c:strRef>
          </c:cat>
          <c:val>
            <c:numRef>
              <c:f>Sheet1!$B$2</c:f>
              <c:numCache>
                <c:formatCode>General</c:formatCode>
                <c:ptCount val="1"/>
                <c:pt idx="0">
                  <c:v>4</c:v>
                </c:pt>
              </c:numCache>
            </c:numRef>
          </c:val>
          <c:extLst xmlns:c16r2="http://schemas.microsoft.com/office/drawing/2015/06/chart">
            <c:ext xmlns:c16="http://schemas.microsoft.com/office/drawing/2014/chart" uri="{C3380CC4-5D6E-409C-BE32-E72D297353CC}">
              <c16:uniqueId val="{00000000-F5A2-4A3B-B977-E496D175A361}"/>
            </c:ext>
          </c:extLst>
        </c:ser>
        <c:ser>
          <c:idx val="1"/>
          <c:order val="1"/>
          <c:tx>
            <c:strRef>
              <c:f>Sheet1!$C$1</c:f>
              <c:strCache>
                <c:ptCount val="1"/>
                <c:pt idx="0">
                  <c:v>Achieved Targets</c:v>
                </c:pt>
              </c:strCache>
            </c:strRef>
          </c:tx>
          <c:spPr>
            <a:solidFill>
              <a:schemeClr val="accent2"/>
            </a:solidFill>
            <a:ln>
              <a:noFill/>
            </a:ln>
            <a:effectLst/>
          </c:spPr>
          <c:cat>
            <c:strRef>
              <c:f>Sheet1!$A$2</c:f>
              <c:strCache>
                <c:ptCount val="1"/>
                <c:pt idx="0">
                  <c:v>Quarter 1</c:v>
                </c:pt>
              </c:strCache>
            </c:strRef>
          </c:cat>
          <c:val>
            <c:numRef>
              <c:f>Sheet1!$C$2</c:f>
              <c:numCache>
                <c:formatCode>General</c:formatCode>
                <c:ptCount val="1"/>
                <c:pt idx="0">
                  <c:v>4</c:v>
                </c:pt>
              </c:numCache>
            </c:numRef>
          </c:val>
          <c:extLst xmlns:c16r2="http://schemas.microsoft.com/office/drawing/2015/06/chart">
            <c:ext xmlns:c16="http://schemas.microsoft.com/office/drawing/2014/chart" uri="{C3380CC4-5D6E-409C-BE32-E72D297353CC}">
              <c16:uniqueId val="{00000001-F5A2-4A3B-B977-E496D175A361}"/>
            </c:ext>
          </c:extLst>
        </c:ser>
        <c:dLbls/>
        <c:gapWidth val="424"/>
        <c:overlap val="-79"/>
        <c:axId val="145935744"/>
        <c:axId val="145945728"/>
      </c:barChart>
      <c:catAx>
        <c:axId val="145935744"/>
        <c:scaling>
          <c:orientation val="minMax"/>
        </c:scaling>
        <c:axPos val="b"/>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5945728"/>
        <c:crosses val="autoZero"/>
        <c:auto val="1"/>
        <c:lblAlgn val="ctr"/>
        <c:lblOffset val="100"/>
      </c:catAx>
      <c:valAx>
        <c:axId val="145945728"/>
        <c:scaling>
          <c:orientation val="minMax"/>
          <c:max val="4"/>
          <c:min val="1"/>
        </c:scaling>
        <c:axPos val="l"/>
        <c:majorGridlines>
          <c:spPr>
            <a:ln w="9525" cap="flat" cmpd="sng" algn="ctr">
              <a:solidFill>
                <a:schemeClr val="tx1">
                  <a:lumMod val="15000"/>
                  <a:lumOff val="85000"/>
                </a:schemeClr>
              </a:solidFill>
              <a:round/>
            </a:ln>
            <a:effectLst/>
          </c:spPr>
        </c:majorGridlines>
        <c:numFmt formatCode="General" sourceLinked="1"/>
        <c:maj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5935744"/>
        <c:crosses val="autoZero"/>
        <c:crossBetween val="between"/>
      </c:valAx>
      <c:spPr>
        <a:noFill/>
        <a:ln>
          <a:solidFill>
            <a:srgbClr val="8A3F0C"/>
          </a:solidFill>
        </a:ln>
        <a:effectLst/>
      </c:spPr>
    </c:plotArea>
    <c:legend>
      <c:legendPos val="b"/>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solidFill>
        <a:srgbClr val="8A3F0C"/>
      </a:solidFill>
    </a:ln>
    <a:effectLst/>
  </c:spPr>
  <c:txPr>
    <a:bodyPr/>
    <a:lstStyle/>
    <a:p>
      <a:pPr>
        <a:defRPr/>
      </a:pPr>
      <a:endParaRPr lang="en-US"/>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en-US"/>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100" dirty="0">
                <a:solidFill>
                  <a:srgbClr val="8A3F0C"/>
                </a:solidFill>
              </a:rPr>
              <a:t>86%</a:t>
            </a:r>
          </a:p>
        </c:rich>
      </c:tx>
      <c:layout>
        <c:manualLayout>
          <c:xMode val="edge"/>
          <c:yMode val="edge"/>
          <c:x val="0.60310925196850418"/>
          <c:y val="0.203125"/>
        </c:manualLayout>
      </c:layout>
      <c:spPr>
        <a:noFill/>
        <a:ln>
          <a:noFill/>
        </a:ln>
        <a:effectLst/>
      </c:spPr>
    </c:title>
    <c:plotArea>
      <c:layout>
        <c:manualLayout>
          <c:layoutTarget val="inner"/>
          <c:xMode val="edge"/>
          <c:yMode val="edge"/>
          <c:x val="4.9309219160104986E-2"/>
          <c:y val="0.13760949803149611"/>
          <c:w val="0.92777411417322841"/>
          <c:h val="0.68998203740157493"/>
        </c:manualLayout>
      </c:layout>
      <c:barChart>
        <c:barDir val="col"/>
        <c:grouping val="clustered"/>
        <c:ser>
          <c:idx val="0"/>
          <c:order val="0"/>
          <c:tx>
            <c:strRef>
              <c:f>Sheet1!$B$1</c:f>
              <c:strCache>
                <c:ptCount val="1"/>
                <c:pt idx="0">
                  <c:v>Planned Targets</c:v>
                </c:pt>
              </c:strCache>
            </c:strRef>
          </c:tx>
          <c:spPr>
            <a:solidFill>
              <a:srgbClr val="8A3F0C"/>
            </a:solidFill>
            <a:ln>
              <a:noFill/>
            </a:ln>
            <a:effectLst/>
          </c:spPr>
          <c:cat>
            <c:strRef>
              <c:f>Sheet1!$A$2</c:f>
              <c:strCache>
                <c:ptCount val="1"/>
                <c:pt idx="0">
                  <c:v>Quarter 4</c:v>
                </c:pt>
              </c:strCache>
            </c:strRef>
          </c:cat>
          <c:val>
            <c:numRef>
              <c:f>Sheet1!$B$2</c:f>
              <c:numCache>
                <c:formatCode>0</c:formatCode>
                <c:ptCount val="1"/>
                <c:pt idx="0">
                  <c:v>7</c:v>
                </c:pt>
              </c:numCache>
            </c:numRef>
          </c:val>
          <c:extLst xmlns:c16r2="http://schemas.microsoft.com/office/drawing/2015/06/chart">
            <c:ext xmlns:c16="http://schemas.microsoft.com/office/drawing/2014/chart" uri="{C3380CC4-5D6E-409C-BE32-E72D297353CC}">
              <c16:uniqueId val="{00000000-F5A2-4A3B-B977-E496D175A361}"/>
            </c:ext>
          </c:extLst>
        </c:ser>
        <c:ser>
          <c:idx val="1"/>
          <c:order val="1"/>
          <c:tx>
            <c:strRef>
              <c:f>Sheet1!$C$1</c:f>
              <c:strCache>
                <c:ptCount val="1"/>
                <c:pt idx="0">
                  <c:v>Achieved Targets</c:v>
                </c:pt>
              </c:strCache>
            </c:strRef>
          </c:tx>
          <c:spPr>
            <a:solidFill>
              <a:schemeClr val="accent2"/>
            </a:solidFill>
            <a:ln>
              <a:noFill/>
            </a:ln>
            <a:effectLst/>
          </c:spPr>
          <c:cat>
            <c:strRef>
              <c:f>Sheet1!$A$2</c:f>
              <c:strCache>
                <c:ptCount val="1"/>
                <c:pt idx="0">
                  <c:v>Quarter 4</c:v>
                </c:pt>
              </c:strCache>
            </c:strRef>
          </c:cat>
          <c:val>
            <c:numRef>
              <c:f>Sheet1!$C$2</c:f>
              <c:numCache>
                <c:formatCode>General</c:formatCode>
                <c:ptCount val="1"/>
                <c:pt idx="0">
                  <c:v>6</c:v>
                </c:pt>
              </c:numCache>
            </c:numRef>
          </c:val>
          <c:extLst xmlns:c16r2="http://schemas.microsoft.com/office/drawing/2015/06/chart">
            <c:ext xmlns:c16="http://schemas.microsoft.com/office/drawing/2014/chart" uri="{C3380CC4-5D6E-409C-BE32-E72D297353CC}">
              <c16:uniqueId val="{00000001-F5A2-4A3B-B977-E496D175A361}"/>
            </c:ext>
          </c:extLst>
        </c:ser>
        <c:dLbls/>
        <c:gapWidth val="424"/>
        <c:overlap val="-79"/>
        <c:axId val="104769408"/>
        <c:axId val="104770944"/>
      </c:barChart>
      <c:catAx>
        <c:axId val="104769408"/>
        <c:scaling>
          <c:orientation val="minMax"/>
        </c:scaling>
        <c:axPos val="b"/>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4770944"/>
        <c:crosses val="autoZero"/>
        <c:auto val="1"/>
        <c:lblAlgn val="ctr"/>
        <c:lblOffset val="100"/>
      </c:catAx>
      <c:valAx>
        <c:axId val="104770944"/>
        <c:scaling>
          <c:orientation val="minMax"/>
          <c:max val="7"/>
          <c:min val="1"/>
        </c:scaling>
        <c:axPos val="l"/>
        <c:majorGridlines>
          <c:spPr>
            <a:ln w="9525" cap="flat" cmpd="sng" algn="ctr">
              <a:solidFill>
                <a:schemeClr val="tx1">
                  <a:lumMod val="15000"/>
                  <a:lumOff val="85000"/>
                </a:schemeClr>
              </a:solidFill>
              <a:round/>
            </a:ln>
            <a:effectLst/>
          </c:spPr>
        </c:majorGridlines>
        <c:numFmt formatCode="#,##0" sourceLinked="0"/>
        <c:maj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4769408"/>
        <c:crosses val="autoZero"/>
        <c:crossBetween val="between"/>
      </c:valAx>
      <c:spPr>
        <a:noFill/>
        <a:ln w="25400">
          <a:noFill/>
        </a:ln>
        <a:effectLst/>
      </c:spPr>
    </c:plotArea>
    <c:legend>
      <c:legendPos val="b"/>
      <c:layout>
        <c:manualLayout>
          <c:xMode val="edge"/>
          <c:yMode val="edge"/>
          <c:x val="0.13490721339757084"/>
          <c:y val="0.90304340415273332"/>
          <c:w val="0.76460364951860627"/>
          <c:h val="7.9017104198782773E-2"/>
        </c:manualLayout>
      </c:layout>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solidFill>
        <a:srgbClr val="8A3F0C"/>
      </a:solidFill>
    </a:ln>
    <a:effectLst/>
  </c:spPr>
  <c:txPr>
    <a:bodyPr/>
    <a:lstStyle/>
    <a:p>
      <a:pPr>
        <a:defRPr/>
      </a:pPr>
      <a:endParaRPr lang="en-US"/>
    </a:p>
  </c:txPr>
  <c:externalData r:id="rId1"/>
  <c:userShapes r:id="rId2"/>
</c:chartSpace>
</file>

<file path=ppt/charts/chart3.xml><?xml version="1.0" encoding="utf-8"?>
<c:chartSpace xmlns:c="http://schemas.openxmlformats.org/drawingml/2006/chart" xmlns:a="http://schemas.openxmlformats.org/drawingml/2006/main" xmlns:r="http://schemas.openxmlformats.org/officeDocument/2006/relationships">
  <c:lang val="en-US"/>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100" dirty="0">
                <a:solidFill>
                  <a:srgbClr val="8A3F0C"/>
                </a:solidFill>
              </a:rPr>
              <a:t>89%</a:t>
            </a:r>
          </a:p>
        </c:rich>
      </c:tx>
      <c:layout>
        <c:manualLayout>
          <c:xMode val="edge"/>
          <c:yMode val="edge"/>
          <c:x val="0.59894258530183719"/>
          <c:y val="0.15937499999999999"/>
        </c:manualLayout>
      </c:layout>
      <c:spPr>
        <a:noFill/>
        <a:ln>
          <a:noFill/>
        </a:ln>
        <a:effectLst/>
      </c:spPr>
    </c:title>
    <c:plotArea>
      <c:layout>
        <c:manualLayout>
          <c:layoutTarget val="inner"/>
          <c:xMode val="edge"/>
          <c:yMode val="edge"/>
          <c:x val="4.9309219160104986E-2"/>
          <c:y val="0.13760949803149611"/>
          <c:w val="0.92777411417322841"/>
          <c:h val="0.68998203740157493"/>
        </c:manualLayout>
      </c:layout>
      <c:barChart>
        <c:barDir val="col"/>
        <c:grouping val="clustered"/>
        <c:ser>
          <c:idx val="0"/>
          <c:order val="0"/>
          <c:tx>
            <c:strRef>
              <c:f>Sheet1!$B$1</c:f>
              <c:strCache>
                <c:ptCount val="1"/>
                <c:pt idx="0">
                  <c:v>Planned Targets</c:v>
                </c:pt>
              </c:strCache>
            </c:strRef>
          </c:tx>
          <c:spPr>
            <a:solidFill>
              <a:srgbClr val="8A3F0C"/>
            </a:solidFill>
            <a:ln>
              <a:noFill/>
            </a:ln>
            <a:effectLst/>
          </c:spPr>
          <c:cat>
            <c:strRef>
              <c:f>Sheet1!$A$2</c:f>
              <c:strCache>
                <c:ptCount val="1"/>
                <c:pt idx="0">
                  <c:v>Quarter 4</c:v>
                </c:pt>
              </c:strCache>
            </c:strRef>
          </c:cat>
          <c:val>
            <c:numRef>
              <c:f>Sheet1!$B$2</c:f>
              <c:numCache>
                <c:formatCode>General</c:formatCode>
                <c:ptCount val="1"/>
                <c:pt idx="0">
                  <c:v>9</c:v>
                </c:pt>
              </c:numCache>
            </c:numRef>
          </c:val>
          <c:extLst xmlns:c16r2="http://schemas.microsoft.com/office/drawing/2015/06/chart">
            <c:ext xmlns:c16="http://schemas.microsoft.com/office/drawing/2014/chart" uri="{C3380CC4-5D6E-409C-BE32-E72D297353CC}">
              <c16:uniqueId val="{00000000-E615-48D2-A719-9CD8DEFB5C32}"/>
            </c:ext>
          </c:extLst>
        </c:ser>
        <c:ser>
          <c:idx val="1"/>
          <c:order val="1"/>
          <c:tx>
            <c:strRef>
              <c:f>Sheet1!$C$1</c:f>
              <c:strCache>
                <c:ptCount val="1"/>
                <c:pt idx="0">
                  <c:v>Achieved Targets</c:v>
                </c:pt>
              </c:strCache>
            </c:strRef>
          </c:tx>
          <c:spPr>
            <a:solidFill>
              <a:schemeClr val="accent2"/>
            </a:solidFill>
            <a:ln>
              <a:noFill/>
            </a:ln>
            <a:effectLst/>
          </c:spPr>
          <c:cat>
            <c:strRef>
              <c:f>Sheet1!$A$2</c:f>
              <c:strCache>
                <c:ptCount val="1"/>
                <c:pt idx="0">
                  <c:v>Quarter 4</c:v>
                </c:pt>
              </c:strCache>
            </c:strRef>
          </c:cat>
          <c:val>
            <c:numRef>
              <c:f>Sheet1!$C$2</c:f>
              <c:numCache>
                <c:formatCode>General</c:formatCode>
                <c:ptCount val="1"/>
                <c:pt idx="0">
                  <c:v>8</c:v>
                </c:pt>
              </c:numCache>
            </c:numRef>
          </c:val>
          <c:extLst xmlns:c16r2="http://schemas.microsoft.com/office/drawing/2015/06/chart">
            <c:ext xmlns:c16="http://schemas.microsoft.com/office/drawing/2014/chart" uri="{C3380CC4-5D6E-409C-BE32-E72D297353CC}">
              <c16:uniqueId val="{00000001-E615-48D2-A719-9CD8DEFB5C32}"/>
            </c:ext>
          </c:extLst>
        </c:ser>
        <c:dLbls/>
        <c:gapWidth val="424"/>
        <c:overlap val="-79"/>
        <c:axId val="111679744"/>
        <c:axId val="111693824"/>
      </c:barChart>
      <c:catAx>
        <c:axId val="111679744"/>
        <c:scaling>
          <c:orientation val="minMax"/>
        </c:scaling>
        <c:axPos val="b"/>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1693824"/>
        <c:crosses val="autoZero"/>
        <c:auto val="1"/>
        <c:lblAlgn val="ctr"/>
        <c:lblOffset val="100"/>
      </c:catAx>
      <c:valAx>
        <c:axId val="111693824"/>
        <c:scaling>
          <c:orientation val="minMax"/>
          <c:max val="9"/>
          <c:min val="1"/>
        </c:scaling>
        <c:axPos val="l"/>
        <c:majorGridlines>
          <c:spPr>
            <a:ln w="9525" cap="flat" cmpd="sng" algn="ctr">
              <a:solidFill>
                <a:schemeClr val="tx1">
                  <a:lumMod val="15000"/>
                  <a:lumOff val="85000"/>
                </a:schemeClr>
              </a:solidFill>
              <a:round/>
            </a:ln>
            <a:effectLst/>
          </c:spPr>
        </c:majorGridlines>
        <c:numFmt formatCode="General" sourceLinked="1"/>
        <c:maj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1679744"/>
        <c:crosses val="autoZero"/>
        <c:crossBetween val="between"/>
      </c:valAx>
      <c:spPr>
        <a:noFill/>
        <a:ln>
          <a:noFill/>
        </a:ln>
        <a:effectLst/>
      </c:spPr>
    </c:plotArea>
    <c:legend>
      <c:legendPos val="b"/>
      <c:layout>
        <c:manualLayout>
          <c:xMode val="edge"/>
          <c:yMode val="edge"/>
          <c:x val="0.1638189022453313"/>
          <c:y val="0.92150577783469867"/>
          <c:w val="0.57102324973439944"/>
          <c:h val="7.8494222165301358E-2"/>
        </c:manualLayout>
      </c:layout>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solidFill>
        <a:srgbClr val="8A3F0C"/>
      </a:solidFill>
    </a:ln>
    <a:effectLst/>
  </c:spPr>
  <c:txPr>
    <a:bodyPr/>
    <a:lstStyle/>
    <a:p>
      <a:pPr>
        <a:defRPr/>
      </a:pPr>
      <a:endParaRPr lang="en-US"/>
    </a:p>
  </c:txPr>
  <c:externalData r:id="rId1"/>
  <c:userShapes r:id="rId2"/>
</c:chartSpace>
</file>

<file path=ppt/charts/chart4.xml><?xml version="1.0" encoding="utf-8"?>
<c:chartSpace xmlns:c="http://schemas.openxmlformats.org/drawingml/2006/chart" xmlns:a="http://schemas.openxmlformats.org/drawingml/2006/main" xmlns:r="http://schemas.openxmlformats.org/officeDocument/2006/relationships">
  <c:lang val="en-US"/>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100" dirty="0">
                <a:solidFill>
                  <a:srgbClr val="8A3F0C"/>
                </a:solidFill>
              </a:rPr>
              <a:t>89%</a:t>
            </a:r>
          </a:p>
        </c:rich>
      </c:tx>
      <c:layout>
        <c:manualLayout>
          <c:xMode val="edge"/>
          <c:yMode val="edge"/>
          <c:x val="0.61144258530183704"/>
          <c:y val="0.16875000000000001"/>
        </c:manualLayout>
      </c:layout>
      <c:spPr>
        <a:noFill/>
        <a:ln>
          <a:noFill/>
        </a:ln>
        <a:effectLst/>
      </c:spPr>
    </c:title>
    <c:plotArea>
      <c:layout>
        <c:manualLayout>
          <c:layoutTarget val="inner"/>
          <c:xMode val="edge"/>
          <c:yMode val="edge"/>
          <c:x val="4.9309219160104986E-2"/>
          <c:y val="0.13760949803149611"/>
          <c:w val="0.92777411417322841"/>
          <c:h val="0.68998203740157493"/>
        </c:manualLayout>
      </c:layout>
      <c:barChart>
        <c:barDir val="col"/>
        <c:grouping val="clustered"/>
        <c:ser>
          <c:idx val="0"/>
          <c:order val="0"/>
          <c:tx>
            <c:strRef>
              <c:f>Sheet1!$B$1</c:f>
              <c:strCache>
                <c:ptCount val="1"/>
                <c:pt idx="0">
                  <c:v>Planned Targets</c:v>
                </c:pt>
              </c:strCache>
            </c:strRef>
          </c:tx>
          <c:spPr>
            <a:solidFill>
              <a:srgbClr val="8A3F0C"/>
            </a:solidFill>
            <a:ln>
              <a:noFill/>
            </a:ln>
            <a:effectLst/>
          </c:spPr>
          <c:cat>
            <c:strRef>
              <c:f>Sheet1!$A$2</c:f>
              <c:strCache>
                <c:ptCount val="1"/>
                <c:pt idx="0">
                  <c:v>Quarter 4</c:v>
                </c:pt>
              </c:strCache>
            </c:strRef>
          </c:cat>
          <c:val>
            <c:numRef>
              <c:f>Sheet1!$B$2</c:f>
              <c:numCache>
                <c:formatCode>General</c:formatCode>
                <c:ptCount val="1"/>
                <c:pt idx="0">
                  <c:v>9</c:v>
                </c:pt>
              </c:numCache>
            </c:numRef>
          </c:val>
          <c:extLst xmlns:c16r2="http://schemas.microsoft.com/office/drawing/2015/06/chart">
            <c:ext xmlns:c16="http://schemas.microsoft.com/office/drawing/2014/chart" uri="{C3380CC4-5D6E-409C-BE32-E72D297353CC}">
              <c16:uniqueId val="{00000000-E848-4C7D-8A0A-86984D0799A4}"/>
            </c:ext>
          </c:extLst>
        </c:ser>
        <c:ser>
          <c:idx val="1"/>
          <c:order val="1"/>
          <c:tx>
            <c:strRef>
              <c:f>Sheet1!$C$1</c:f>
              <c:strCache>
                <c:ptCount val="1"/>
                <c:pt idx="0">
                  <c:v>Achieved Targets</c:v>
                </c:pt>
              </c:strCache>
            </c:strRef>
          </c:tx>
          <c:spPr>
            <a:solidFill>
              <a:schemeClr val="accent2"/>
            </a:solidFill>
            <a:ln>
              <a:noFill/>
            </a:ln>
            <a:effectLst/>
          </c:spPr>
          <c:cat>
            <c:strRef>
              <c:f>Sheet1!$A$2</c:f>
              <c:strCache>
                <c:ptCount val="1"/>
                <c:pt idx="0">
                  <c:v>Quarter 4</c:v>
                </c:pt>
              </c:strCache>
            </c:strRef>
          </c:cat>
          <c:val>
            <c:numRef>
              <c:f>Sheet1!$C$2</c:f>
              <c:numCache>
                <c:formatCode>General</c:formatCode>
                <c:ptCount val="1"/>
                <c:pt idx="0">
                  <c:v>8</c:v>
                </c:pt>
              </c:numCache>
            </c:numRef>
          </c:val>
          <c:extLst xmlns:c16r2="http://schemas.microsoft.com/office/drawing/2015/06/chart">
            <c:ext xmlns:c16="http://schemas.microsoft.com/office/drawing/2014/chart" uri="{C3380CC4-5D6E-409C-BE32-E72D297353CC}">
              <c16:uniqueId val="{00000001-E848-4C7D-8A0A-86984D0799A4}"/>
            </c:ext>
          </c:extLst>
        </c:ser>
        <c:dLbls/>
        <c:gapWidth val="424"/>
        <c:overlap val="-79"/>
        <c:axId val="111813760"/>
        <c:axId val="111771648"/>
      </c:barChart>
      <c:catAx>
        <c:axId val="111813760"/>
        <c:scaling>
          <c:orientation val="minMax"/>
        </c:scaling>
        <c:axPos val="b"/>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1771648"/>
        <c:crosses val="autoZero"/>
        <c:auto val="1"/>
        <c:lblAlgn val="ctr"/>
        <c:lblOffset val="100"/>
      </c:catAx>
      <c:valAx>
        <c:axId val="111771648"/>
        <c:scaling>
          <c:orientation val="minMax"/>
          <c:max val="9"/>
          <c:min val="1"/>
        </c:scaling>
        <c:axPos val="l"/>
        <c:majorGridlines>
          <c:spPr>
            <a:ln w="9525" cap="flat" cmpd="sng" algn="ctr">
              <a:solidFill>
                <a:schemeClr val="tx1">
                  <a:lumMod val="15000"/>
                  <a:lumOff val="85000"/>
                </a:schemeClr>
              </a:solidFill>
              <a:round/>
            </a:ln>
            <a:effectLst/>
          </c:spPr>
        </c:majorGridlines>
        <c:numFmt formatCode="General" sourceLinked="1"/>
        <c:maj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1813760"/>
        <c:crosses val="autoZero"/>
        <c:crossBetween val="between"/>
      </c:valAx>
      <c:spPr>
        <a:noFill/>
        <a:ln>
          <a:noFill/>
        </a:ln>
        <a:effectLst/>
      </c:spPr>
    </c:plotArea>
    <c:legend>
      <c:legendPos val="b"/>
      <c:layout>
        <c:manualLayout>
          <c:xMode val="edge"/>
          <c:yMode val="edge"/>
          <c:x val="0.26715156176142918"/>
          <c:y val="0.90304340415273332"/>
          <c:w val="0.54773247834538863"/>
          <c:h val="7.9017104198782773E-2"/>
        </c:manualLayout>
      </c:layout>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solidFill>
        <a:srgbClr val="8A3F0C"/>
      </a:solidFill>
    </a:ln>
    <a:effectLst/>
  </c:spPr>
  <c:txPr>
    <a:bodyPr/>
    <a:lstStyle/>
    <a:p>
      <a:pPr>
        <a:defRPr/>
      </a:pPr>
      <a:endParaRPr lang="en-US"/>
    </a:p>
  </c:txPr>
  <c:externalData r:id="rId1"/>
  <c:userShapes r:id="rId2"/>
</c:chartSpace>
</file>

<file path=ppt/charts/chart5.xml><?xml version="1.0" encoding="utf-8"?>
<c:chartSpace xmlns:c="http://schemas.openxmlformats.org/drawingml/2006/chart" xmlns:a="http://schemas.openxmlformats.org/drawingml/2006/main" xmlns:r="http://schemas.openxmlformats.org/officeDocument/2006/relationships">
  <c:lang val="en-US"/>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100" dirty="0">
                <a:solidFill>
                  <a:srgbClr val="8A3F0C"/>
                </a:solidFill>
              </a:rPr>
              <a:t>78%</a:t>
            </a:r>
          </a:p>
        </c:rich>
      </c:tx>
      <c:layout>
        <c:manualLayout>
          <c:xMode val="edge"/>
          <c:yMode val="edge"/>
          <c:x val="0.61769258530183724"/>
          <c:y val="0.3312500000000001"/>
        </c:manualLayout>
      </c:layout>
      <c:spPr>
        <a:noFill/>
        <a:ln>
          <a:noFill/>
        </a:ln>
        <a:effectLst/>
      </c:spPr>
    </c:title>
    <c:plotArea>
      <c:layout>
        <c:manualLayout>
          <c:layoutTarget val="inner"/>
          <c:xMode val="edge"/>
          <c:yMode val="edge"/>
          <c:x val="5.5694717847769026E-2"/>
          <c:y val="0.10948449803149607"/>
          <c:w val="0.92777411417322841"/>
          <c:h val="0.68998203740157493"/>
        </c:manualLayout>
      </c:layout>
      <c:barChart>
        <c:barDir val="col"/>
        <c:grouping val="clustered"/>
        <c:ser>
          <c:idx val="0"/>
          <c:order val="0"/>
          <c:tx>
            <c:strRef>
              <c:f>Sheet1!$B$1</c:f>
              <c:strCache>
                <c:ptCount val="1"/>
                <c:pt idx="0">
                  <c:v>Planned Targets</c:v>
                </c:pt>
              </c:strCache>
            </c:strRef>
          </c:tx>
          <c:spPr>
            <a:solidFill>
              <a:srgbClr val="8A3F0C"/>
            </a:solidFill>
            <a:ln>
              <a:noFill/>
            </a:ln>
            <a:effectLst/>
          </c:spPr>
          <c:cat>
            <c:strRef>
              <c:f>Sheet1!$A$2</c:f>
              <c:strCache>
                <c:ptCount val="1"/>
                <c:pt idx="0">
                  <c:v>Quarter 1</c:v>
                </c:pt>
              </c:strCache>
            </c:strRef>
          </c:cat>
          <c:val>
            <c:numRef>
              <c:f>Sheet1!$B$2</c:f>
              <c:numCache>
                <c:formatCode>General</c:formatCode>
                <c:ptCount val="1"/>
                <c:pt idx="0">
                  <c:v>28</c:v>
                </c:pt>
              </c:numCache>
            </c:numRef>
          </c:val>
          <c:extLst xmlns:c16r2="http://schemas.microsoft.com/office/drawing/2015/06/chart">
            <c:ext xmlns:c16="http://schemas.microsoft.com/office/drawing/2014/chart" uri="{C3380CC4-5D6E-409C-BE32-E72D297353CC}">
              <c16:uniqueId val="{00000000-F5A2-4A3B-B977-E496D175A361}"/>
            </c:ext>
          </c:extLst>
        </c:ser>
        <c:ser>
          <c:idx val="1"/>
          <c:order val="1"/>
          <c:tx>
            <c:strRef>
              <c:f>Sheet1!$C$1</c:f>
              <c:strCache>
                <c:ptCount val="1"/>
                <c:pt idx="0">
                  <c:v>Achieved Targets</c:v>
                </c:pt>
              </c:strCache>
            </c:strRef>
          </c:tx>
          <c:spPr>
            <a:solidFill>
              <a:schemeClr val="accent2"/>
            </a:solidFill>
            <a:ln>
              <a:noFill/>
            </a:ln>
            <a:effectLst/>
          </c:spPr>
          <c:cat>
            <c:strRef>
              <c:f>Sheet1!$A$2</c:f>
              <c:strCache>
                <c:ptCount val="1"/>
                <c:pt idx="0">
                  <c:v>Quarter 1</c:v>
                </c:pt>
              </c:strCache>
            </c:strRef>
          </c:cat>
          <c:val>
            <c:numRef>
              <c:f>Sheet1!$C$2</c:f>
              <c:numCache>
                <c:formatCode>General</c:formatCode>
                <c:ptCount val="1"/>
                <c:pt idx="0">
                  <c:v>21</c:v>
                </c:pt>
              </c:numCache>
            </c:numRef>
          </c:val>
          <c:extLst xmlns:c16r2="http://schemas.microsoft.com/office/drawing/2015/06/chart">
            <c:ext xmlns:c16="http://schemas.microsoft.com/office/drawing/2014/chart" uri="{C3380CC4-5D6E-409C-BE32-E72D297353CC}">
              <c16:uniqueId val="{00000001-F5A2-4A3B-B977-E496D175A361}"/>
            </c:ext>
          </c:extLst>
        </c:ser>
        <c:dLbls/>
        <c:gapWidth val="424"/>
        <c:overlap val="-79"/>
        <c:axId val="141818880"/>
        <c:axId val="107635456"/>
      </c:barChart>
      <c:catAx>
        <c:axId val="141818880"/>
        <c:scaling>
          <c:orientation val="minMax"/>
        </c:scaling>
        <c:axPos val="b"/>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7635456"/>
        <c:crosses val="autoZero"/>
        <c:auto val="1"/>
        <c:lblAlgn val="ctr"/>
        <c:lblOffset val="100"/>
      </c:catAx>
      <c:valAx>
        <c:axId val="107635456"/>
        <c:scaling>
          <c:orientation val="minMax"/>
          <c:max val="29"/>
          <c:min val="10"/>
        </c:scaling>
        <c:axPos val="l"/>
        <c:majorGridlines>
          <c:spPr>
            <a:ln w="9525" cap="flat" cmpd="sng" algn="ctr">
              <a:solidFill>
                <a:schemeClr val="tx1">
                  <a:lumMod val="15000"/>
                  <a:lumOff val="85000"/>
                </a:schemeClr>
              </a:solidFill>
              <a:round/>
            </a:ln>
            <a:effectLst/>
          </c:spPr>
        </c:majorGridlines>
        <c:numFmt formatCode="General" sourceLinked="0"/>
        <c:majorTickMark val="none"/>
        <c:tickLblPos val="nextTo"/>
        <c:spPr>
          <a:noFill/>
          <a:ln>
            <a:noFill/>
          </a:ln>
          <a:effectLst/>
        </c:spPr>
        <c:txPr>
          <a:bodyPr rot="0" spcFirstLastPara="1" vertOverflow="ellipsis"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1818880"/>
        <c:crosses val="autoZero"/>
        <c:crossBetween val="between"/>
      </c:valAx>
      <c:spPr>
        <a:noFill/>
        <a:ln w="25400">
          <a:noFill/>
        </a:ln>
        <a:effectLst>
          <a:outerShdw blurRad="50800" dist="50800" dir="5400000" algn="ctr" rotWithShape="0">
            <a:srgbClr val="8A3F0C"/>
          </a:outerShdw>
        </a:effectLst>
      </c:spPr>
    </c:plotArea>
    <c:legend>
      <c:legendPos val="b"/>
      <c:layout/>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chartSpace>
</file>

<file path=ppt/charts/chart6.xml><?xml version="1.0" encoding="utf-8"?>
<c:chartSpace xmlns:c="http://schemas.openxmlformats.org/drawingml/2006/chart" xmlns:a="http://schemas.openxmlformats.org/drawingml/2006/main" xmlns:r="http://schemas.openxmlformats.org/officeDocument/2006/relationships">
  <c:lang val="en-US"/>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100" dirty="0">
                <a:solidFill>
                  <a:srgbClr val="8A3F0C"/>
                </a:solidFill>
              </a:rPr>
              <a:t>70%</a:t>
            </a:r>
          </a:p>
        </c:rich>
      </c:tx>
      <c:layout>
        <c:manualLayout>
          <c:xMode val="edge"/>
          <c:yMode val="edge"/>
          <c:x val="0.60519258530183728"/>
          <c:y val="0.30312500000000009"/>
        </c:manualLayout>
      </c:layout>
      <c:spPr>
        <a:noFill/>
        <a:ln>
          <a:noFill/>
        </a:ln>
        <a:effectLst/>
      </c:spPr>
    </c:title>
    <c:plotArea>
      <c:layout>
        <c:manualLayout>
          <c:layoutTarget val="inner"/>
          <c:xMode val="edge"/>
          <c:yMode val="edge"/>
          <c:x val="4.9309219160104986E-2"/>
          <c:y val="0.13760949803149611"/>
          <c:w val="0.92777411417322841"/>
          <c:h val="0.68998203740157493"/>
        </c:manualLayout>
      </c:layout>
      <c:barChart>
        <c:barDir val="col"/>
        <c:grouping val="clustered"/>
        <c:ser>
          <c:idx val="0"/>
          <c:order val="0"/>
          <c:tx>
            <c:strRef>
              <c:f>Sheet1!$B$1</c:f>
              <c:strCache>
                <c:ptCount val="1"/>
                <c:pt idx="0">
                  <c:v>Planned Targets</c:v>
                </c:pt>
              </c:strCache>
            </c:strRef>
          </c:tx>
          <c:spPr>
            <a:solidFill>
              <a:srgbClr val="8A3F0C"/>
            </a:solidFill>
            <a:ln>
              <a:noFill/>
            </a:ln>
            <a:effectLst/>
          </c:spPr>
          <c:cat>
            <c:strRef>
              <c:f>Sheet1!$A$2</c:f>
              <c:strCache>
                <c:ptCount val="1"/>
                <c:pt idx="0">
                  <c:v>Quarter 1</c:v>
                </c:pt>
              </c:strCache>
            </c:strRef>
          </c:cat>
          <c:val>
            <c:numRef>
              <c:f>Sheet1!$B$2</c:f>
              <c:numCache>
                <c:formatCode>0</c:formatCode>
                <c:ptCount val="1"/>
                <c:pt idx="0">
                  <c:v>10</c:v>
                </c:pt>
              </c:numCache>
            </c:numRef>
          </c:val>
          <c:extLst xmlns:c16r2="http://schemas.microsoft.com/office/drawing/2015/06/chart">
            <c:ext xmlns:c16="http://schemas.microsoft.com/office/drawing/2014/chart" uri="{C3380CC4-5D6E-409C-BE32-E72D297353CC}">
              <c16:uniqueId val="{00000000-F5A2-4A3B-B977-E496D175A361}"/>
            </c:ext>
          </c:extLst>
        </c:ser>
        <c:ser>
          <c:idx val="1"/>
          <c:order val="1"/>
          <c:tx>
            <c:strRef>
              <c:f>Sheet1!$C$1</c:f>
              <c:strCache>
                <c:ptCount val="1"/>
                <c:pt idx="0">
                  <c:v>Achieved Targets</c:v>
                </c:pt>
              </c:strCache>
            </c:strRef>
          </c:tx>
          <c:spPr>
            <a:solidFill>
              <a:schemeClr val="accent2"/>
            </a:solidFill>
            <a:ln>
              <a:noFill/>
            </a:ln>
            <a:effectLst/>
          </c:spPr>
          <c:cat>
            <c:strRef>
              <c:f>Sheet1!$A$2</c:f>
              <c:strCache>
                <c:ptCount val="1"/>
                <c:pt idx="0">
                  <c:v>Quarter 1</c:v>
                </c:pt>
              </c:strCache>
            </c:strRef>
          </c:cat>
          <c:val>
            <c:numRef>
              <c:f>Sheet1!$C$2</c:f>
              <c:numCache>
                <c:formatCode>General</c:formatCode>
                <c:ptCount val="1"/>
                <c:pt idx="0">
                  <c:v>7</c:v>
                </c:pt>
              </c:numCache>
            </c:numRef>
          </c:val>
          <c:extLst xmlns:c16r2="http://schemas.microsoft.com/office/drawing/2015/06/chart">
            <c:ext xmlns:c16="http://schemas.microsoft.com/office/drawing/2014/chart" uri="{C3380CC4-5D6E-409C-BE32-E72D297353CC}">
              <c16:uniqueId val="{00000001-F5A2-4A3B-B977-E496D175A361}"/>
            </c:ext>
          </c:extLst>
        </c:ser>
        <c:dLbls/>
        <c:gapWidth val="424"/>
        <c:overlap val="-79"/>
        <c:axId val="141977856"/>
        <c:axId val="141996032"/>
      </c:barChart>
      <c:catAx>
        <c:axId val="141977856"/>
        <c:scaling>
          <c:orientation val="minMax"/>
        </c:scaling>
        <c:axPos val="b"/>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1996032"/>
        <c:crosses val="autoZero"/>
        <c:auto val="1"/>
        <c:lblAlgn val="ctr"/>
        <c:lblOffset val="100"/>
      </c:catAx>
      <c:valAx>
        <c:axId val="141996032"/>
        <c:scaling>
          <c:orientation val="minMax"/>
          <c:max val="10"/>
          <c:min val="1"/>
        </c:scaling>
        <c:axPos val="l"/>
        <c:majorGridlines>
          <c:spPr>
            <a:ln w="9525" cap="flat" cmpd="sng" algn="ctr">
              <a:solidFill>
                <a:schemeClr val="tx1">
                  <a:lumMod val="15000"/>
                  <a:lumOff val="85000"/>
                </a:schemeClr>
              </a:solidFill>
              <a:round/>
            </a:ln>
            <a:effectLst/>
          </c:spPr>
        </c:majorGridlines>
        <c:numFmt formatCode="#,##0" sourceLinked="0"/>
        <c:maj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1977856"/>
        <c:crosses val="autoZero"/>
        <c:crossBetween val="between"/>
      </c:valAx>
      <c:spPr>
        <a:noFill/>
        <a:ln w="25400">
          <a:noFill/>
        </a:ln>
        <a:effectLst/>
      </c:spPr>
    </c:plotArea>
    <c:legend>
      <c:legendPos val="b"/>
      <c:layout/>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solidFill>
        <a:srgbClr val="8A3F0C"/>
      </a:solidFill>
    </a:ln>
    <a:effectLst/>
  </c:spPr>
  <c:txPr>
    <a:bodyPr/>
    <a:lstStyle/>
    <a:p>
      <a:pPr>
        <a:defRPr/>
      </a:pPr>
      <a:endParaRPr lang="en-US"/>
    </a:p>
  </c:txPr>
  <c:externalData r:id="rId1"/>
</c:chartSpace>
</file>

<file path=ppt/charts/chart7.xml><?xml version="1.0" encoding="utf-8"?>
<c:chartSpace xmlns:c="http://schemas.openxmlformats.org/drawingml/2006/chart" xmlns:a="http://schemas.openxmlformats.org/drawingml/2006/main" xmlns:r="http://schemas.openxmlformats.org/officeDocument/2006/relationships">
  <c:lang val="en-US"/>
  <c:chart>
    <c:title>
      <c:tx>
        <c:rich>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r>
              <a:rPr lang="en-US" sz="800" b="0" dirty="0">
                <a:solidFill>
                  <a:srgbClr val="8A3F0C"/>
                </a:solidFill>
                <a:latin typeface="+mn-lt"/>
              </a:rPr>
              <a:t>67%</a:t>
            </a:r>
          </a:p>
        </c:rich>
      </c:tx>
      <c:layout>
        <c:manualLayout>
          <c:xMode val="edge"/>
          <c:yMode val="edge"/>
          <c:x val="0.24037776211492085"/>
          <c:y val="0.30757775416552602"/>
        </c:manualLayout>
      </c:layout>
      <c:spPr>
        <a:noFill/>
        <a:ln>
          <a:noFill/>
        </a:ln>
        <a:effectLst/>
      </c:spPr>
    </c:title>
    <c:plotArea>
      <c:layout>
        <c:manualLayout>
          <c:layoutTarget val="inner"/>
          <c:xMode val="edge"/>
          <c:yMode val="edge"/>
          <c:x val="5.7819717847769042E-2"/>
          <c:y val="7.6277687835749522E-2"/>
          <c:w val="0.92777411417322841"/>
          <c:h val="0.61654266135949665"/>
        </c:manualLayout>
      </c:layout>
      <c:barChart>
        <c:barDir val="col"/>
        <c:grouping val="clustered"/>
        <c:ser>
          <c:idx val="0"/>
          <c:order val="0"/>
          <c:tx>
            <c:strRef>
              <c:f>Sheet1!$B$1</c:f>
              <c:strCache>
                <c:ptCount val="1"/>
                <c:pt idx="0">
                  <c:v>Planned Targets</c:v>
                </c:pt>
              </c:strCache>
            </c:strRef>
          </c:tx>
          <c:spPr>
            <a:solidFill>
              <a:srgbClr val="9E480E"/>
            </a:solidFill>
            <a:ln>
              <a:noFill/>
            </a:ln>
            <a:effectLst/>
          </c:spP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dLblPos val="outEnd"/>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Sheet1!$A$2:$A$4</c:f>
              <c:strCache>
                <c:ptCount val="3"/>
                <c:pt idx="0">
                  <c:v>Finance</c:v>
                </c:pt>
                <c:pt idx="1">
                  <c:v>Corporate   Services</c:v>
                </c:pt>
                <c:pt idx="2">
                  <c:v>Research and Development</c:v>
                </c:pt>
              </c:strCache>
            </c:strRef>
          </c:cat>
          <c:val>
            <c:numRef>
              <c:f>Sheet1!$B$2:$B$4</c:f>
              <c:numCache>
                <c:formatCode>General</c:formatCode>
                <c:ptCount val="3"/>
                <c:pt idx="0">
                  <c:v>3</c:v>
                </c:pt>
                <c:pt idx="1">
                  <c:v>4</c:v>
                </c:pt>
                <c:pt idx="2">
                  <c:v>3</c:v>
                </c:pt>
              </c:numCache>
            </c:numRef>
          </c:val>
          <c:extLst xmlns:c16r2="http://schemas.microsoft.com/office/drawing/2015/06/chart">
            <c:ext xmlns:c16="http://schemas.microsoft.com/office/drawing/2014/chart" uri="{C3380CC4-5D6E-409C-BE32-E72D297353CC}">
              <c16:uniqueId val="{00000000-F5A2-4A3B-B977-E496D175A361}"/>
            </c:ext>
          </c:extLst>
        </c:ser>
        <c:ser>
          <c:idx val="1"/>
          <c:order val="1"/>
          <c:tx>
            <c:strRef>
              <c:f>Sheet1!$C$1</c:f>
              <c:strCache>
                <c:ptCount val="1"/>
                <c:pt idx="0">
                  <c:v>Achieved Targets</c:v>
                </c:pt>
              </c:strCache>
            </c:strRef>
          </c:tx>
          <c:spPr>
            <a:solidFill>
              <a:schemeClr val="accent2"/>
            </a:solidFill>
            <a:ln>
              <a:noFill/>
            </a:ln>
            <a:effectLst/>
          </c:spP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dLblPos val="outEnd"/>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Sheet1!$A$2:$A$4</c:f>
              <c:strCache>
                <c:ptCount val="3"/>
                <c:pt idx="0">
                  <c:v>Finance</c:v>
                </c:pt>
                <c:pt idx="1">
                  <c:v>Corporate   Services</c:v>
                </c:pt>
                <c:pt idx="2">
                  <c:v>Research and Development</c:v>
                </c:pt>
              </c:strCache>
            </c:strRef>
          </c:cat>
          <c:val>
            <c:numRef>
              <c:f>Sheet1!$C$2:$C$4</c:f>
              <c:numCache>
                <c:formatCode>General</c:formatCode>
                <c:ptCount val="3"/>
                <c:pt idx="0">
                  <c:v>2</c:v>
                </c:pt>
                <c:pt idx="1">
                  <c:v>2</c:v>
                </c:pt>
                <c:pt idx="2">
                  <c:v>3</c:v>
                </c:pt>
              </c:numCache>
            </c:numRef>
          </c:val>
          <c:extLst xmlns:c16r2="http://schemas.microsoft.com/office/drawing/2015/06/chart">
            <c:ext xmlns:c16="http://schemas.microsoft.com/office/drawing/2014/chart" uri="{C3380CC4-5D6E-409C-BE32-E72D297353CC}">
              <c16:uniqueId val="{00000001-F5A2-4A3B-B977-E496D175A361}"/>
            </c:ext>
          </c:extLst>
        </c:ser>
        <c:dLbls/>
        <c:gapWidth val="267"/>
        <c:overlap val="-43"/>
        <c:axId val="142058240"/>
        <c:axId val="142059776"/>
      </c:barChart>
      <c:catAx>
        <c:axId val="142058240"/>
        <c:scaling>
          <c:orientation val="minMax"/>
        </c:scaling>
        <c:axPos val="b"/>
        <c:majorGridlines>
          <c:spPr>
            <a:ln w="9525" cap="flat" cmpd="sng" algn="ctr">
              <a:solidFill>
                <a:schemeClr val="dk1">
                  <a:lumMod val="15000"/>
                  <a:lumOff val="85000"/>
                </a:schemeClr>
              </a:solidFill>
              <a:round/>
            </a:ln>
            <a:effectLst/>
          </c:spPr>
        </c:majorGridlines>
        <c:numFmt formatCode="General" sourceLinked="1"/>
        <c:majorTickMark val="none"/>
        <c:tickLblPos val="nextTo"/>
        <c:spPr>
          <a:noFill/>
          <a:ln w="9525" cap="flat" cmpd="sng" algn="ctr">
            <a:solidFill>
              <a:schemeClr val="dk1">
                <a:lumMod val="15000"/>
                <a:lumOff val="85000"/>
              </a:schemeClr>
            </a:solidFill>
            <a:round/>
          </a:ln>
          <a:effectLst/>
        </c:spPr>
        <c:txPr>
          <a:bodyPr rot="-5400000" spcFirstLastPara="1" vertOverflow="ellipsis" wrap="square" anchor="ctr" anchorCtr="1"/>
          <a:lstStyle/>
          <a:p>
            <a:pPr algn="just">
              <a:defRPr sz="1200" b="0" i="0" u="none" strike="noStrike" kern="1200" cap="none" spc="0" normalizeH="0" baseline="0">
                <a:solidFill>
                  <a:schemeClr val="dk1">
                    <a:lumMod val="65000"/>
                    <a:lumOff val="35000"/>
                  </a:schemeClr>
                </a:solidFill>
                <a:latin typeface="+mn-lt"/>
                <a:ea typeface="+mn-ea"/>
                <a:cs typeface="+mn-cs"/>
              </a:defRPr>
            </a:pPr>
            <a:endParaRPr lang="en-US"/>
          </a:p>
        </c:txPr>
        <c:crossAx val="142059776"/>
        <c:crosses val="autoZero"/>
        <c:auto val="1"/>
        <c:lblAlgn val="ctr"/>
        <c:lblOffset val="100"/>
      </c:catAx>
      <c:valAx>
        <c:axId val="142059776"/>
        <c:scaling>
          <c:orientation val="minMax"/>
        </c:scaling>
        <c:delete val="1"/>
        <c:axPos val="l"/>
        <c:majorGridlines>
          <c:spPr>
            <a:ln w="9525" cap="flat" cmpd="sng" algn="ctr">
              <a:solidFill>
                <a:schemeClr val="dk1">
                  <a:lumMod val="15000"/>
                  <a:lumOff val="85000"/>
                </a:schemeClr>
              </a:solidFill>
              <a:round/>
            </a:ln>
            <a:effectLst/>
          </c:spPr>
        </c:majorGridlines>
        <c:numFmt formatCode="General" sourceLinked="1"/>
        <c:majorTickMark val="none"/>
        <c:tickLblPos val="none"/>
        <c:crossAx val="142058240"/>
        <c:crosses val="autoZero"/>
        <c:crossBetween val="between"/>
      </c:valAx>
      <c:spPr>
        <a:pattFill prst="ltDnDiag">
          <a:fgClr>
            <a:schemeClr val="dk1">
              <a:lumMod val="15000"/>
              <a:lumOff val="85000"/>
            </a:schemeClr>
          </a:fgClr>
          <a:bgClr>
            <a:schemeClr val="lt1"/>
          </a:bgClr>
        </a:pattFill>
        <a:ln>
          <a:noFill/>
        </a:ln>
        <a:effectLst/>
      </c:spPr>
    </c:plotArea>
    <c:legend>
      <c:legendPos val="b"/>
      <c:layout>
        <c:manualLayout>
          <c:xMode val="edge"/>
          <c:yMode val="edge"/>
          <c:x val="6.0002400096002134E-4"/>
          <c:y val="0.9574900588811196"/>
          <c:w val="0.9938677158736835"/>
          <c:h val="4.250994111888047E-2"/>
        </c:manualLayout>
      </c:layout>
      <c:spPr>
        <a:no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legend>
    <c:plotVisOnly val="1"/>
    <c:dispBlanksAs val="gap"/>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lt1"/>
    </a:solidFill>
    <a:ln w="9525" cap="flat" cmpd="sng" algn="ctr">
      <a:solidFill>
        <a:schemeClr val="dk1">
          <a:lumMod val="15000"/>
          <a:lumOff val="85000"/>
        </a:schemeClr>
      </a:solidFill>
      <a:round/>
    </a:ln>
    <a:effectLst/>
  </c:spPr>
  <c:txPr>
    <a:bodyPr/>
    <a:lstStyle/>
    <a:p>
      <a:pPr>
        <a:defRPr/>
      </a:pPr>
      <a:endParaRPr lang="en-US"/>
    </a:p>
  </c:txPr>
  <c:externalData r:id="rId1"/>
  <c:userShapes r:id="rId2"/>
</c:chartSpace>
</file>

<file path=ppt/charts/chart8.xml><?xml version="1.0" encoding="utf-8"?>
<c:chartSpace xmlns:c="http://schemas.openxmlformats.org/drawingml/2006/chart" xmlns:a="http://schemas.openxmlformats.org/drawingml/2006/main" xmlns:r="http://schemas.openxmlformats.org/officeDocument/2006/relationships">
  <c:lang val="en-US"/>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100" dirty="0">
                <a:solidFill>
                  <a:srgbClr val="8A3F0C"/>
                </a:solidFill>
              </a:rPr>
              <a:t>57%</a:t>
            </a:r>
          </a:p>
        </c:rich>
      </c:tx>
      <c:layout>
        <c:manualLayout>
          <c:xMode val="edge"/>
          <c:yMode val="edge"/>
          <c:x val="0.60935925196850405"/>
          <c:y val="0.40937500000000016"/>
        </c:manualLayout>
      </c:layout>
      <c:spPr>
        <a:noFill/>
        <a:ln>
          <a:noFill/>
        </a:ln>
        <a:effectLst/>
      </c:spPr>
    </c:title>
    <c:plotArea>
      <c:layout>
        <c:manualLayout>
          <c:layoutTarget val="inner"/>
          <c:xMode val="edge"/>
          <c:yMode val="edge"/>
          <c:x val="4.9309219160104986E-2"/>
          <c:y val="0.13760949803149611"/>
          <c:w val="0.92777411417322841"/>
          <c:h val="0.68998203740157493"/>
        </c:manualLayout>
      </c:layout>
      <c:barChart>
        <c:barDir val="col"/>
        <c:grouping val="clustered"/>
        <c:ser>
          <c:idx val="0"/>
          <c:order val="0"/>
          <c:tx>
            <c:strRef>
              <c:f>Sheet1!$B$1</c:f>
              <c:strCache>
                <c:ptCount val="1"/>
                <c:pt idx="0">
                  <c:v>Planned Targets</c:v>
                </c:pt>
              </c:strCache>
            </c:strRef>
          </c:tx>
          <c:spPr>
            <a:solidFill>
              <a:srgbClr val="8A3F0C"/>
            </a:solidFill>
            <a:ln>
              <a:noFill/>
            </a:ln>
            <a:effectLst/>
          </c:spPr>
          <c:cat>
            <c:strRef>
              <c:f>Sheet1!$A$2</c:f>
              <c:strCache>
                <c:ptCount val="1"/>
                <c:pt idx="0">
                  <c:v>Quarter 1</c:v>
                </c:pt>
              </c:strCache>
            </c:strRef>
          </c:cat>
          <c:val>
            <c:numRef>
              <c:f>Sheet1!$B$2</c:f>
              <c:numCache>
                <c:formatCode>General</c:formatCode>
                <c:ptCount val="1"/>
                <c:pt idx="0">
                  <c:v>7</c:v>
                </c:pt>
              </c:numCache>
            </c:numRef>
          </c:val>
          <c:extLst xmlns:c16r2="http://schemas.microsoft.com/office/drawing/2015/06/chart">
            <c:ext xmlns:c16="http://schemas.microsoft.com/office/drawing/2014/chart" uri="{C3380CC4-5D6E-409C-BE32-E72D297353CC}">
              <c16:uniqueId val="{00000000-F5A2-4A3B-B977-E496D175A361}"/>
            </c:ext>
          </c:extLst>
        </c:ser>
        <c:ser>
          <c:idx val="1"/>
          <c:order val="1"/>
          <c:tx>
            <c:strRef>
              <c:f>Sheet1!$C$1</c:f>
              <c:strCache>
                <c:ptCount val="1"/>
                <c:pt idx="0">
                  <c:v>Achieved Targets</c:v>
                </c:pt>
              </c:strCache>
            </c:strRef>
          </c:tx>
          <c:spPr>
            <a:solidFill>
              <a:schemeClr val="accent2"/>
            </a:solidFill>
            <a:ln>
              <a:noFill/>
            </a:ln>
            <a:effectLst/>
          </c:spPr>
          <c:cat>
            <c:strRef>
              <c:f>Sheet1!$A$2</c:f>
              <c:strCache>
                <c:ptCount val="1"/>
                <c:pt idx="0">
                  <c:v>Quarter 1</c:v>
                </c:pt>
              </c:strCache>
            </c:strRef>
          </c:cat>
          <c:val>
            <c:numRef>
              <c:f>Sheet1!$C$2</c:f>
              <c:numCache>
                <c:formatCode>General</c:formatCode>
                <c:ptCount val="1"/>
                <c:pt idx="0">
                  <c:v>4</c:v>
                </c:pt>
              </c:numCache>
            </c:numRef>
          </c:val>
          <c:extLst xmlns:c16r2="http://schemas.microsoft.com/office/drawing/2015/06/chart">
            <c:ext xmlns:c16="http://schemas.microsoft.com/office/drawing/2014/chart" uri="{C3380CC4-5D6E-409C-BE32-E72D297353CC}">
              <c16:uniqueId val="{00000001-F5A2-4A3B-B977-E496D175A361}"/>
            </c:ext>
          </c:extLst>
        </c:ser>
        <c:dLbls/>
        <c:gapWidth val="424"/>
        <c:overlap val="-79"/>
        <c:axId val="143456128"/>
        <c:axId val="143457664"/>
      </c:barChart>
      <c:catAx>
        <c:axId val="143456128"/>
        <c:scaling>
          <c:orientation val="minMax"/>
        </c:scaling>
        <c:axPos val="b"/>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3457664"/>
        <c:crosses val="autoZero"/>
        <c:auto val="1"/>
        <c:lblAlgn val="ctr"/>
        <c:lblOffset val="100"/>
      </c:catAx>
      <c:valAx>
        <c:axId val="143457664"/>
        <c:scaling>
          <c:orientation val="minMax"/>
          <c:max val="7"/>
          <c:min val="1"/>
        </c:scaling>
        <c:axPos val="l"/>
        <c:majorGridlines>
          <c:spPr>
            <a:ln w="9525" cap="flat" cmpd="sng" algn="ctr">
              <a:solidFill>
                <a:schemeClr val="tx1">
                  <a:lumMod val="15000"/>
                  <a:lumOff val="85000"/>
                </a:schemeClr>
              </a:solidFill>
              <a:round/>
            </a:ln>
            <a:effectLst/>
          </c:spPr>
        </c:majorGridlines>
        <c:numFmt formatCode="General" sourceLinked="1"/>
        <c:maj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3456128"/>
        <c:crosses val="autoZero"/>
        <c:crossBetween val="between"/>
      </c:valAx>
      <c:spPr>
        <a:noFill/>
        <a:ln>
          <a:solidFill>
            <a:srgbClr val="8A3F0C"/>
          </a:solidFill>
        </a:ln>
        <a:effectLst/>
      </c:spPr>
    </c:plotArea>
    <c:legend>
      <c:legendPos val="b"/>
      <c:layout>
        <c:manualLayout>
          <c:xMode val="edge"/>
          <c:yMode val="edge"/>
          <c:x val="0.26515764435695532"/>
          <c:y val="0.94542519685039372"/>
          <c:w val="0.46968471128608935"/>
          <c:h val="5.4574803149606312E-2"/>
        </c:manualLayout>
      </c:layout>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solidFill>
        <a:srgbClr val="8A3F0C"/>
      </a:solidFill>
    </a:ln>
    <a:effectLst/>
  </c:spPr>
  <c:txPr>
    <a:bodyPr/>
    <a:lstStyle/>
    <a:p>
      <a:pPr>
        <a:defRPr/>
      </a:pPr>
      <a:endParaRPr lang="en-US"/>
    </a:p>
  </c:txPr>
  <c:externalData r:id="rId1"/>
</c:chartSpace>
</file>

<file path=ppt/charts/chart9.xml><?xml version="1.0" encoding="utf-8"?>
<c:chartSpace xmlns:c="http://schemas.openxmlformats.org/drawingml/2006/chart" xmlns:a="http://schemas.openxmlformats.org/drawingml/2006/main" xmlns:r="http://schemas.openxmlformats.org/officeDocument/2006/relationships">
  <c:lang val="en-US"/>
  <c:chart>
    <c:title>
      <c:tx>
        <c:rich>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r>
              <a:rPr lang="en-US" sz="800" b="0" dirty="0">
                <a:solidFill>
                  <a:srgbClr val="8A3F0C"/>
                </a:solidFill>
                <a:latin typeface="+mn-lt"/>
              </a:rPr>
              <a:t>50%</a:t>
            </a:r>
          </a:p>
        </c:rich>
      </c:tx>
      <c:layout>
        <c:manualLayout>
          <c:xMode val="edge"/>
          <c:yMode val="edge"/>
          <c:x val="0.34156937913906854"/>
          <c:y val="0.32230963395338702"/>
        </c:manualLayout>
      </c:layout>
      <c:spPr>
        <a:noFill/>
        <a:ln>
          <a:noFill/>
        </a:ln>
        <a:effectLst/>
      </c:spPr>
    </c:title>
    <c:plotArea>
      <c:layout>
        <c:manualLayout>
          <c:layoutTarget val="inner"/>
          <c:xMode val="edge"/>
          <c:yMode val="edge"/>
          <c:x val="5.7819717847769042E-2"/>
          <c:y val="7.6277687835749522E-2"/>
          <c:w val="0.92777411417322841"/>
          <c:h val="0.61654266135949665"/>
        </c:manualLayout>
      </c:layout>
      <c:barChart>
        <c:barDir val="col"/>
        <c:grouping val="clustered"/>
        <c:ser>
          <c:idx val="0"/>
          <c:order val="0"/>
          <c:tx>
            <c:strRef>
              <c:f>Sheet1!$B$1</c:f>
              <c:strCache>
                <c:ptCount val="1"/>
                <c:pt idx="0">
                  <c:v>Planned Targets</c:v>
                </c:pt>
              </c:strCache>
            </c:strRef>
          </c:tx>
          <c:spPr>
            <a:solidFill>
              <a:srgbClr val="9E480E"/>
            </a:solidFill>
            <a:ln>
              <a:noFill/>
            </a:ln>
            <a:effectLst/>
          </c:spP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dLblPos val="outEnd"/>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Sheet1!$A$2:$A$3</c:f>
              <c:strCache>
                <c:ptCount val="2"/>
                <c:pt idx="0">
                  <c:v>Compliance &amp; Enforcement</c:v>
                </c:pt>
                <c:pt idx="1">
                  <c:v>Prosecutions</c:v>
                </c:pt>
              </c:strCache>
            </c:strRef>
          </c:cat>
          <c:val>
            <c:numRef>
              <c:f>Sheet1!$B$2:$B$3</c:f>
              <c:numCache>
                <c:formatCode>General</c:formatCode>
                <c:ptCount val="2"/>
                <c:pt idx="0">
                  <c:v>6</c:v>
                </c:pt>
                <c:pt idx="1">
                  <c:v>1</c:v>
                </c:pt>
              </c:numCache>
            </c:numRef>
          </c:val>
          <c:extLst xmlns:c16r2="http://schemas.microsoft.com/office/drawing/2015/06/chart">
            <c:ext xmlns:c16="http://schemas.microsoft.com/office/drawing/2014/chart" uri="{C3380CC4-5D6E-409C-BE32-E72D297353CC}">
              <c16:uniqueId val="{00000000-F5A2-4A3B-B977-E496D175A361}"/>
            </c:ext>
          </c:extLst>
        </c:ser>
        <c:ser>
          <c:idx val="1"/>
          <c:order val="1"/>
          <c:tx>
            <c:strRef>
              <c:f>Sheet1!$C$1</c:f>
              <c:strCache>
                <c:ptCount val="1"/>
                <c:pt idx="0">
                  <c:v>Achieved Targets</c:v>
                </c:pt>
              </c:strCache>
            </c:strRef>
          </c:tx>
          <c:spPr>
            <a:solidFill>
              <a:schemeClr val="accent2"/>
            </a:solidFill>
            <a:ln>
              <a:noFill/>
            </a:ln>
            <a:effectLst/>
          </c:spP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dLblPos val="outEnd"/>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Sheet1!$A$2:$A$3</c:f>
              <c:strCache>
                <c:ptCount val="2"/>
                <c:pt idx="0">
                  <c:v>Compliance &amp; Enforcement</c:v>
                </c:pt>
                <c:pt idx="1">
                  <c:v>Prosecutions</c:v>
                </c:pt>
              </c:strCache>
            </c:strRef>
          </c:cat>
          <c:val>
            <c:numRef>
              <c:f>Sheet1!$C$2:$C$3</c:f>
              <c:numCache>
                <c:formatCode>General</c:formatCode>
                <c:ptCount val="2"/>
                <c:pt idx="0">
                  <c:v>3</c:v>
                </c:pt>
                <c:pt idx="1">
                  <c:v>1</c:v>
                </c:pt>
              </c:numCache>
            </c:numRef>
          </c:val>
          <c:extLst xmlns:c16r2="http://schemas.microsoft.com/office/drawing/2015/06/chart">
            <c:ext xmlns:c16="http://schemas.microsoft.com/office/drawing/2014/chart" uri="{C3380CC4-5D6E-409C-BE32-E72D297353CC}">
              <c16:uniqueId val="{00000001-F5A2-4A3B-B977-E496D175A361}"/>
            </c:ext>
          </c:extLst>
        </c:ser>
        <c:dLbls/>
        <c:gapWidth val="267"/>
        <c:overlap val="-43"/>
        <c:axId val="143601664"/>
        <c:axId val="143603200"/>
      </c:barChart>
      <c:catAx>
        <c:axId val="143601664"/>
        <c:scaling>
          <c:orientation val="minMax"/>
        </c:scaling>
        <c:axPos val="b"/>
        <c:majorGridlines>
          <c:spPr>
            <a:ln w="9525" cap="flat" cmpd="sng" algn="ctr">
              <a:solidFill>
                <a:schemeClr val="dk1">
                  <a:lumMod val="15000"/>
                  <a:lumOff val="85000"/>
                </a:schemeClr>
              </a:solidFill>
              <a:round/>
            </a:ln>
            <a:effectLst/>
          </c:spPr>
        </c:majorGridlines>
        <c:numFmt formatCode="General" sourceLinked="1"/>
        <c:majorTickMark val="none"/>
        <c:tickLblPos val="nextTo"/>
        <c:spPr>
          <a:noFill/>
          <a:ln w="9525" cap="flat" cmpd="sng" algn="ctr">
            <a:solidFill>
              <a:schemeClr val="dk1">
                <a:lumMod val="15000"/>
                <a:lumOff val="85000"/>
              </a:schemeClr>
            </a:solidFill>
            <a:round/>
          </a:ln>
          <a:effectLst/>
        </c:spPr>
        <c:txPr>
          <a:bodyPr rot="-5400000" spcFirstLastPara="1" vertOverflow="ellipsis" wrap="square" anchor="ctr" anchorCtr="1"/>
          <a:lstStyle/>
          <a:p>
            <a:pPr algn="just">
              <a:defRPr sz="1197" b="0" i="0" u="none" strike="noStrike" kern="1200" cap="none" spc="0" normalizeH="0" baseline="0">
                <a:solidFill>
                  <a:schemeClr val="dk1">
                    <a:lumMod val="65000"/>
                    <a:lumOff val="35000"/>
                  </a:schemeClr>
                </a:solidFill>
                <a:latin typeface="+mn-lt"/>
                <a:ea typeface="+mn-ea"/>
                <a:cs typeface="+mn-cs"/>
              </a:defRPr>
            </a:pPr>
            <a:endParaRPr lang="en-US"/>
          </a:p>
        </c:txPr>
        <c:crossAx val="143603200"/>
        <c:crosses val="autoZero"/>
        <c:auto val="1"/>
        <c:lblAlgn val="ctr"/>
        <c:lblOffset val="100"/>
      </c:catAx>
      <c:valAx>
        <c:axId val="143603200"/>
        <c:scaling>
          <c:orientation val="minMax"/>
        </c:scaling>
        <c:delete val="1"/>
        <c:axPos val="l"/>
        <c:majorGridlines>
          <c:spPr>
            <a:ln w="9525" cap="flat" cmpd="sng" algn="ctr">
              <a:solidFill>
                <a:schemeClr val="dk1">
                  <a:lumMod val="15000"/>
                  <a:lumOff val="85000"/>
                </a:schemeClr>
              </a:solidFill>
              <a:round/>
            </a:ln>
            <a:effectLst/>
          </c:spPr>
        </c:majorGridlines>
        <c:numFmt formatCode="General" sourceLinked="1"/>
        <c:majorTickMark val="none"/>
        <c:tickLblPos val="none"/>
        <c:crossAx val="143601664"/>
        <c:crosses val="autoZero"/>
        <c:crossBetween val="between"/>
      </c:valAx>
      <c:spPr>
        <a:pattFill prst="ltDnDiag">
          <a:fgClr>
            <a:schemeClr val="dk1">
              <a:lumMod val="15000"/>
              <a:lumOff val="85000"/>
            </a:schemeClr>
          </a:fgClr>
          <a:bgClr>
            <a:schemeClr val="lt1"/>
          </a:bgClr>
        </a:pattFill>
        <a:ln>
          <a:noFill/>
        </a:ln>
        <a:effectLst/>
      </c:spPr>
    </c:plotArea>
    <c:legend>
      <c:legendPos val="b"/>
      <c:layout>
        <c:manualLayout>
          <c:xMode val="edge"/>
          <c:yMode val="edge"/>
          <c:x val="6.0002400096002134E-4"/>
          <c:y val="0.94275817909325854"/>
          <c:w val="0.97907100750049436"/>
          <c:h val="5.724182090674141E-2"/>
        </c:manualLayout>
      </c:layout>
      <c:spPr>
        <a:no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legend>
    <c:plotVisOnly val="1"/>
    <c:dispBlanksAs val="gap"/>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lt1"/>
    </a:solidFill>
    <a:ln w="9525" cap="flat" cmpd="sng" algn="ctr">
      <a:solidFill>
        <a:schemeClr val="dk1">
          <a:lumMod val="15000"/>
          <a:lumOff val="85000"/>
        </a:schemeClr>
      </a:solidFill>
      <a:round/>
    </a:ln>
    <a:effectLst/>
  </c:spPr>
  <c:txPr>
    <a:bodyPr/>
    <a:lstStyle/>
    <a:p>
      <a:pPr>
        <a:defRPr/>
      </a:pPr>
      <a:endParaRPr lang="en-US"/>
    </a:p>
  </c:txPr>
  <c:externalData r:id="rId1"/>
  <c:userShapes r:id="rId2"/>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drawings/drawing1.xml><?xml version="1.0" encoding="utf-8"?>
<c:userShapes xmlns:c="http://schemas.openxmlformats.org/drawingml/2006/chart">
  <cdr:relSizeAnchor xmlns:cdr="http://schemas.openxmlformats.org/drawingml/2006/chartDrawing">
    <cdr:from>
      <cdr:x>0.06307</cdr:x>
      <cdr:y>0.02142</cdr:y>
    </cdr:from>
    <cdr:to>
      <cdr:x>0.95117</cdr:x>
      <cdr:y>0.07923</cdr:y>
    </cdr:to>
    <cdr:sp macro="" textlink="">
      <cdr:nvSpPr>
        <cdr:cNvPr id="2" name="TextBox 1">
          <a:extLst xmlns:a="http://schemas.openxmlformats.org/drawingml/2006/main">
            <a:ext uri="{FF2B5EF4-FFF2-40B4-BE49-F238E27FC236}">
              <a16:creationId xmlns:a16="http://schemas.microsoft.com/office/drawing/2014/main" xmlns="" id="{8C31F577-84E3-43D5-816F-8ADF59C2741D}"/>
            </a:ext>
          </a:extLst>
        </cdr:cNvPr>
        <cdr:cNvSpPr txBox="1"/>
      </cdr:nvSpPr>
      <cdr:spPr>
        <a:xfrm xmlns:a="http://schemas.openxmlformats.org/drawingml/2006/main">
          <a:off x="162909" y="87062"/>
          <a:ext cx="2293883" cy="23493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ZA" b="1" dirty="0"/>
            <a:t>Programme 1: Administration</a:t>
          </a:r>
          <a:endParaRPr lang="en-ZA" sz="1100" b="1" dirty="0"/>
        </a:p>
      </cdr:txBody>
    </cdr:sp>
  </cdr:relSizeAnchor>
</c:userShapes>
</file>

<file path=ppt/drawings/drawing2.xml><?xml version="1.0" encoding="utf-8"?>
<c:userShapes xmlns:c="http://schemas.openxmlformats.org/drawingml/2006/chart">
  <cdr:relSizeAnchor xmlns:cdr="http://schemas.openxmlformats.org/drawingml/2006/chartDrawing">
    <cdr:from>
      <cdr:x>0.06419</cdr:x>
      <cdr:y>0.0205</cdr:y>
    </cdr:from>
    <cdr:to>
      <cdr:x>0.93581</cdr:x>
      <cdr:y>0.07831</cdr:y>
    </cdr:to>
    <cdr:sp macro="" textlink="">
      <cdr:nvSpPr>
        <cdr:cNvPr id="2" name="TextBox 1">
          <a:extLst xmlns:a="http://schemas.openxmlformats.org/drawingml/2006/main">
            <a:ext uri="{FF2B5EF4-FFF2-40B4-BE49-F238E27FC236}">
              <a16:creationId xmlns:a16="http://schemas.microsoft.com/office/drawing/2014/main" xmlns="" id="{9AC62795-F7E5-4532-A994-A1A68BE138C0}"/>
            </a:ext>
          </a:extLst>
        </cdr:cNvPr>
        <cdr:cNvSpPr txBox="1"/>
      </cdr:nvSpPr>
      <cdr:spPr>
        <a:xfrm xmlns:a="http://schemas.openxmlformats.org/drawingml/2006/main">
          <a:off x="168944" y="87063"/>
          <a:ext cx="2293883" cy="24555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ZA" b="1" dirty="0"/>
            <a:t>Programme 2: Law Enforcement</a:t>
          </a:r>
          <a:endParaRPr lang="en-ZA" sz="1100" b="1" dirty="0"/>
        </a:p>
      </cdr:txBody>
    </cdr:sp>
  </cdr:relSizeAnchor>
</c:userShapes>
</file>

<file path=ppt/drawings/drawing3.xml><?xml version="1.0" encoding="utf-8"?>
<c:userShapes xmlns:c="http://schemas.openxmlformats.org/drawingml/2006/chart">
  <cdr:relSizeAnchor xmlns:cdr="http://schemas.openxmlformats.org/drawingml/2006/chartDrawing">
    <cdr:from>
      <cdr:x>0</cdr:x>
      <cdr:y>0.0205</cdr:y>
    </cdr:from>
    <cdr:to>
      <cdr:x>1</cdr:x>
      <cdr:y>0.07766</cdr:y>
    </cdr:to>
    <cdr:sp macro="" textlink="">
      <cdr:nvSpPr>
        <cdr:cNvPr id="2" name="TextBox 1">
          <a:extLst xmlns:a="http://schemas.openxmlformats.org/drawingml/2006/main">
            <a:ext uri="{FF2B5EF4-FFF2-40B4-BE49-F238E27FC236}">
              <a16:creationId xmlns:a16="http://schemas.microsoft.com/office/drawing/2014/main" xmlns="" id="{FA458EB2-AAF4-4BCC-B088-3B3A280198C7}"/>
            </a:ext>
          </a:extLst>
        </cdr:cNvPr>
        <cdr:cNvSpPr txBox="1"/>
      </cdr:nvSpPr>
      <cdr:spPr>
        <a:xfrm xmlns:a="http://schemas.openxmlformats.org/drawingml/2006/main">
          <a:off x="0" y="87062"/>
          <a:ext cx="2631772" cy="24281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ZA" b="1" dirty="0"/>
            <a:t>Programme 3: Communications, Registration &amp; Training</a:t>
          </a:r>
          <a:endParaRPr lang="en-ZA" sz="1100" b="1" dirty="0"/>
        </a:p>
      </cdr:txBody>
    </cdr:sp>
  </cdr:relSizeAnchor>
</c:userShapes>
</file>

<file path=ppt/drawings/drawing4.xml><?xml version="1.0" encoding="utf-8"?>
<c:userShapes xmlns:c="http://schemas.openxmlformats.org/drawingml/2006/chart">
  <cdr:relSizeAnchor xmlns:cdr="http://schemas.openxmlformats.org/drawingml/2006/chartDrawing">
    <cdr:from>
      <cdr:x>0.85312</cdr:x>
      <cdr:y>0.18281</cdr:y>
    </cdr:from>
    <cdr:to>
      <cdr:x>0.93421</cdr:x>
      <cdr:y>0.25984</cdr:y>
    </cdr:to>
    <cdr:sp macro="" textlink="">
      <cdr:nvSpPr>
        <cdr:cNvPr id="3" name="TextBox 2">
          <a:extLst xmlns:a="http://schemas.openxmlformats.org/drawingml/2006/main">
            <a:ext uri="{FF2B5EF4-FFF2-40B4-BE49-F238E27FC236}">
              <a16:creationId xmlns:a16="http://schemas.microsoft.com/office/drawing/2014/main" xmlns="" id="{2EC9C165-A9D7-4137-8D26-69702737D8E0}"/>
            </a:ext>
          </a:extLst>
        </cdr:cNvPr>
        <cdr:cNvSpPr txBox="1"/>
      </cdr:nvSpPr>
      <cdr:spPr>
        <a:xfrm xmlns:a="http://schemas.openxmlformats.org/drawingml/2006/main">
          <a:off x="6038681" y="787990"/>
          <a:ext cx="573968" cy="33201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800" dirty="0">
              <a:solidFill>
                <a:srgbClr val="8A3F0C"/>
              </a:solidFill>
            </a:rPr>
            <a:t>100%</a:t>
          </a:r>
        </a:p>
      </cdr:txBody>
    </cdr:sp>
  </cdr:relSizeAnchor>
  <cdr:relSizeAnchor xmlns:cdr="http://schemas.openxmlformats.org/drawingml/2006/chartDrawing">
    <cdr:from>
      <cdr:x>0.54192</cdr:x>
      <cdr:y>0.30607</cdr:y>
    </cdr:from>
    <cdr:to>
      <cdr:x>0.59674</cdr:x>
      <cdr:y>0.35547</cdr:y>
    </cdr:to>
    <cdr:sp macro="" textlink="">
      <cdr:nvSpPr>
        <cdr:cNvPr id="2" name="TextBox 1">
          <a:extLst xmlns:a="http://schemas.openxmlformats.org/drawingml/2006/main">
            <a:ext uri="{FF2B5EF4-FFF2-40B4-BE49-F238E27FC236}">
              <a16:creationId xmlns:a16="http://schemas.microsoft.com/office/drawing/2014/main" xmlns="" id="{FE39FA24-1F16-498C-8BCB-3EF82528A89C}"/>
            </a:ext>
          </a:extLst>
        </cdr:cNvPr>
        <cdr:cNvSpPr txBox="1"/>
      </cdr:nvSpPr>
      <cdr:spPr>
        <a:xfrm xmlns:a="http://schemas.openxmlformats.org/drawingml/2006/main">
          <a:off x="3835900" y="1319294"/>
          <a:ext cx="388033" cy="21293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800" dirty="0">
              <a:solidFill>
                <a:srgbClr val="8A3F0C"/>
              </a:solidFill>
            </a:rPr>
            <a:t>50%</a:t>
          </a:r>
        </a:p>
      </cdr:txBody>
    </cdr:sp>
  </cdr:relSizeAnchor>
</c:userShapes>
</file>

<file path=ppt/drawings/drawing5.xml><?xml version="1.0" encoding="utf-8"?>
<c:userShapes xmlns:c="http://schemas.openxmlformats.org/drawingml/2006/chart">
  <cdr:relSizeAnchor xmlns:cdr="http://schemas.openxmlformats.org/drawingml/2006/chartDrawing">
    <cdr:from>
      <cdr:x>0.7966</cdr:x>
      <cdr:y>0.47463</cdr:y>
    </cdr:from>
    <cdr:to>
      <cdr:x>0.85432</cdr:x>
      <cdr:y>0.54007</cdr:y>
    </cdr:to>
    <cdr:sp macro="" textlink="">
      <cdr:nvSpPr>
        <cdr:cNvPr id="3" name="TextBox 2">
          <a:extLst xmlns:a="http://schemas.openxmlformats.org/drawingml/2006/main">
            <a:ext uri="{FF2B5EF4-FFF2-40B4-BE49-F238E27FC236}">
              <a16:creationId xmlns:a16="http://schemas.microsoft.com/office/drawing/2014/main" xmlns="" id="{2EC9C165-A9D7-4137-8D26-69702737D8E0}"/>
            </a:ext>
          </a:extLst>
        </cdr:cNvPr>
        <cdr:cNvSpPr txBox="1"/>
      </cdr:nvSpPr>
      <cdr:spPr>
        <a:xfrm xmlns:a="http://schemas.openxmlformats.org/drawingml/2006/main">
          <a:off x="5999399" y="2045840"/>
          <a:ext cx="434692" cy="28204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800" dirty="0">
              <a:solidFill>
                <a:srgbClr val="8A3F0C"/>
              </a:solidFill>
            </a:rPr>
            <a:t>100%</a:t>
          </a:r>
        </a:p>
      </cdr:txBody>
    </cdr:sp>
  </cdr:relSizeAnchor>
</c:userShapes>
</file>

<file path=ppt/drawings/drawing6.xml><?xml version="1.0" encoding="utf-8"?>
<c:userShapes xmlns:c="http://schemas.openxmlformats.org/drawingml/2006/chart">
  <cdr:relSizeAnchor xmlns:cdr="http://schemas.openxmlformats.org/drawingml/2006/chartDrawing">
    <cdr:from>
      <cdr:x>0.33247</cdr:x>
      <cdr:y>0.06547</cdr:y>
    </cdr:from>
    <cdr:to>
      <cdr:x>0.3922</cdr:x>
      <cdr:y>0.12727</cdr:y>
    </cdr:to>
    <cdr:sp macro="" textlink="">
      <cdr:nvSpPr>
        <cdr:cNvPr id="2" name="TextBox 1">
          <a:extLst xmlns:a="http://schemas.openxmlformats.org/drawingml/2006/main">
            <a:ext uri="{FF2B5EF4-FFF2-40B4-BE49-F238E27FC236}">
              <a16:creationId xmlns:a16="http://schemas.microsoft.com/office/drawing/2014/main" xmlns="" id="{FE39FA24-1F16-498C-8BCB-3EF82528A89C}"/>
            </a:ext>
          </a:extLst>
        </cdr:cNvPr>
        <cdr:cNvSpPr txBox="1"/>
      </cdr:nvSpPr>
      <cdr:spPr>
        <a:xfrm xmlns:a="http://schemas.openxmlformats.org/drawingml/2006/main">
          <a:off x="2639015" y="282187"/>
          <a:ext cx="474134" cy="26639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800" dirty="0">
              <a:solidFill>
                <a:srgbClr val="8A3F0C"/>
              </a:solidFill>
            </a:rPr>
            <a:t>100%</a:t>
          </a:r>
        </a:p>
      </cdr:txBody>
    </cdr:sp>
  </cdr:relSizeAnchor>
  <cdr:relSizeAnchor xmlns:cdr="http://schemas.openxmlformats.org/drawingml/2006/chartDrawing">
    <cdr:from>
      <cdr:x>0.79297</cdr:x>
      <cdr:y>0.37857</cdr:y>
    </cdr:from>
    <cdr:to>
      <cdr:x>0.85364</cdr:x>
      <cdr:y>0.44037</cdr:y>
    </cdr:to>
    <cdr:sp macro="" textlink="">
      <cdr:nvSpPr>
        <cdr:cNvPr id="4" name="TextBox 3">
          <a:extLst xmlns:a="http://schemas.openxmlformats.org/drawingml/2006/main">
            <a:ext uri="{FF2B5EF4-FFF2-40B4-BE49-F238E27FC236}">
              <a16:creationId xmlns:a16="http://schemas.microsoft.com/office/drawing/2014/main" xmlns="" id="{7F94A686-BE78-4417-8A16-76F402858B72}"/>
            </a:ext>
          </a:extLst>
        </cdr:cNvPr>
        <cdr:cNvSpPr txBox="1"/>
      </cdr:nvSpPr>
      <cdr:spPr>
        <a:xfrm xmlns:a="http://schemas.openxmlformats.org/drawingml/2006/main">
          <a:off x="6294329" y="1631780"/>
          <a:ext cx="481625" cy="26639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800" dirty="0">
              <a:solidFill>
                <a:srgbClr val="8A3F0C"/>
              </a:solidFill>
            </a:rPr>
            <a:t>100%</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1BE85038-4869-473D-BFD1-5AFA87447664}"/>
              </a:ext>
            </a:extLst>
          </p:cNvPr>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ZA"/>
          </a:p>
        </p:txBody>
      </p:sp>
      <p:sp>
        <p:nvSpPr>
          <p:cNvPr id="3" name="Date Placeholder 2">
            <a:extLst>
              <a:ext uri="{FF2B5EF4-FFF2-40B4-BE49-F238E27FC236}">
                <a16:creationId xmlns:a16="http://schemas.microsoft.com/office/drawing/2014/main" xmlns="" id="{897E5159-C684-421E-ADB3-7CA8E5490E39}"/>
              </a:ext>
            </a:extLst>
          </p:cNvPr>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FA00945F-EDF1-493B-BAE7-D5AF5120A019}" type="datetimeFigureOut">
              <a:rPr lang="en-ZA" smtClean="0"/>
              <a:pPr/>
              <a:t>2020/10/13</a:t>
            </a:fld>
            <a:endParaRPr lang="en-ZA"/>
          </a:p>
        </p:txBody>
      </p:sp>
      <p:sp>
        <p:nvSpPr>
          <p:cNvPr id="4" name="Footer Placeholder 3">
            <a:extLst>
              <a:ext uri="{FF2B5EF4-FFF2-40B4-BE49-F238E27FC236}">
                <a16:creationId xmlns:a16="http://schemas.microsoft.com/office/drawing/2014/main" xmlns="" id="{5FE22607-AD45-437D-814B-F8CF648B02C4}"/>
              </a:ext>
            </a:extLst>
          </p:cNvPr>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en-ZA"/>
          </a:p>
        </p:txBody>
      </p:sp>
      <p:sp>
        <p:nvSpPr>
          <p:cNvPr id="5" name="Slide Number Placeholder 4">
            <a:extLst>
              <a:ext uri="{FF2B5EF4-FFF2-40B4-BE49-F238E27FC236}">
                <a16:creationId xmlns:a16="http://schemas.microsoft.com/office/drawing/2014/main" xmlns="" id="{6DAFD027-945C-4B6A-8C17-D18BBE3D9532}"/>
              </a:ext>
            </a:extLst>
          </p:cNvPr>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A0472F28-567F-411F-A7EB-FCCEC7A8CDC8}" type="slidenum">
              <a:rPr lang="en-ZA" smtClean="0"/>
              <a:pPr/>
              <a:t>‹#›</a:t>
            </a:fld>
            <a:endParaRPr lang="en-ZA"/>
          </a:p>
        </p:txBody>
      </p:sp>
    </p:spTree>
    <p:extLst>
      <p:ext uri="{BB962C8B-B14F-4D97-AF65-F5344CB8AC3E}">
        <p14:creationId xmlns:p14="http://schemas.microsoft.com/office/powerpoint/2010/main" xmlns="" val="40066069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ZA" dirty="0"/>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10853BF9-6B4F-4B1F-BC5D-C9C5A3078D57}" type="datetimeFigureOut">
              <a:rPr lang="en-ZA" smtClean="0"/>
              <a:pPr/>
              <a:t>2020/10/13</a:t>
            </a:fld>
            <a:endParaRPr lang="en-ZA" dirty="0"/>
          </a:p>
        </p:txBody>
      </p:sp>
      <p:sp>
        <p:nvSpPr>
          <p:cNvPr id="4" name="Slide Image Placeholder 3"/>
          <p:cNvSpPr>
            <a:spLocks noGrp="1" noRot="1" noChangeAspect="1"/>
          </p:cNvSpPr>
          <p:nvPr>
            <p:ph type="sldImg" idx="2"/>
          </p:nvPr>
        </p:nvSpPr>
        <p:spPr>
          <a:xfrm>
            <a:off x="719138" y="1241425"/>
            <a:ext cx="5359400" cy="3349625"/>
          </a:xfrm>
          <a:prstGeom prst="rect">
            <a:avLst/>
          </a:prstGeom>
          <a:noFill/>
          <a:ln w="12700">
            <a:solidFill>
              <a:prstClr val="black"/>
            </a:solidFill>
          </a:ln>
        </p:spPr>
        <p:txBody>
          <a:bodyPr vert="horz" lIns="91440" tIns="45720" rIns="91440" bIns="45720" rtlCol="0" anchor="ctr"/>
          <a:lstStyle/>
          <a:p>
            <a:endParaRPr lang="en-ZA" dirty="0"/>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ZA" dirty="0"/>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E3DB6A04-B434-43EE-AA68-0DE96047DA72}" type="slidenum">
              <a:rPr lang="en-ZA" smtClean="0"/>
              <a:pPr/>
              <a:t>‹#›</a:t>
            </a:fld>
            <a:endParaRPr lang="en-ZA" dirty="0"/>
          </a:p>
        </p:txBody>
      </p:sp>
    </p:spTree>
    <p:extLst>
      <p:ext uri="{BB962C8B-B14F-4D97-AF65-F5344CB8AC3E}">
        <p14:creationId xmlns:p14="http://schemas.microsoft.com/office/powerpoint/2010/main" xmlns="" val="39646232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935302"/>
            <a:ext cx="6858000" cy="1989667"/>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001698"/>
            <a:ext cx="6858000" cy="137980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92A3A69-2978-4A7B-8273-F7CB9E2B174B}" type="datetime1">
              <a:rPr lang="en-US" smtClean="0"/>
              <a:pPr/>
              <a:t>10/13/2020</a:t>
            </a:fld>
            <a:endParaRPr lang="en-US" dirty="0"/>
          </a:p>
        </p:txBody>
      </p:sp>
      <p:sp>
        <p:nvSpPr>
          <p:cNvPr id="5" name="Footer Placeholder 4"/>
          <p:cNvSpPr>
            <a:spLocks noGrp="1"/>
          </p:cNvSpPr>
          <p:nvPr>
            <p:ph type="ftr" sz="quarter" idx="11"/>
          </p:nvPr>
        </p:nvSpPr>
        <p:spPr>
          <a:xfrm>
            <a:off x="5716988" y="5296959"/>
            <a:ext cx="3086100" cy="304271"/>
          </a:xfrm>
        </p:spPr>
        <p:txBody>
          <a:bodyPr/>
          <a:lstStyle/>
          <a:p>
            <a:r>
              <a:rPr lang="en-US" dirty="0"/>
              <a:t>STRATEGIC PLAN AND APP</a:t>
            </a:r>
          </a:p>
        </p:txBody>
      </p:sp>
      <p:sp>
        <p:nvSpPr>
          <p:cNvPr id="6" name="Slide Number Placeholder 5"/>
          <p:cNvSpPr>
            <a:spLocks noGrp="1"/>
          </p:cNvSpPr>
          <p:nvPr>
            <p:ph type="sldNum" sz="quarter" idx="12"/>
          </p:nvPr>
        </p:nvSpPr>
        <p:spPr>
          <a:xfrm>
            <a:off x="3667042" y="5296958"/>
            <a:ext cx="2057400" cy="304271"/>
          </a:xfrm>
        </p:spPr>
        <p:txBody>
          <a:bodyPr/>
          <a:lstStyle>
            <a:lvl1pPr algn="ctr">
              <a:defRPr/>
            </a:lvl1pPr>
          </a:lstStyle>
          <a:p>
            <a:fld id="{86ED3864-7380-264F-93C6-1571F5F24E3A}" type="slidenum">
              <a:rPr lang="en-US" smtClean="0"/>
              <a:pPr/>
              <a:t>‹#›</a:t>
            </a:fld>
            <a:endParaRPr lang="en-US" dirty="0"/>
          </a:p>
        </p:txBody>
      </p:sp>
    </p:spTree>
    <p:extLst>
      <p:ext uri="{BB962C8B-B14F-4D97-AF65-F5344CB8AC3E}">
        <p14:creationId xmlns:p14="http://schemas.microsoft.com/office/powerpoint/2010/main" xmlns="" val="887893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ABA6871-DC6C-4FEA-8C1C-A301E451C3F8}" type="datetime1">
              <a:rPr lang="en-US" smtClean="0"/>
              <a:pPr/>
              <a:t>10/13/2020</a:t>
            </a:fld>
            <a:endParaRPr lang="en-US" dirty="0"/>
          </a:p>
        </p:txBody>
      </p:sp>
      <p:sp>
        <p:nvSpPr>
          <p:cNvPr id="5" name="Footer Placeholder 4"/>
          <p:cNvSpPr>
            <a:spLocks noGrp="1"/>
          </p:cNvSpPr>
          <p:nvPr>
            <p:ph type="ftr" sz="quarter" idx="11"/>
          </p:nvPr>
        </p:nvSpPr>
        <p:spPr/>
        <p:txBody>
          <a:bodyPr/>
          <a:lstStyle/>
          <a:p>
            <a:r>
              <a:rPr lang="en-US" dirty="0"/>
              <a:t>STRATEGIC PLAN AND APP</a:t>
            </a:r>
          </a:p>
        </p:txBody>
      </p:sp>
      <p:sp>
        <p:nvSpPr>
          <p:cNvPr id="6" name="Slide Number Placeholder 5"/>
          <p:cNvSpPr>
            <a:spLocks noGrp="1"/>
          </p:cNvSpPr>
          <p:nvPr>
            <p:ph type="sldNum" sz="quarter" idx="12"/>
          </p:nvPr>
        </p:nvSpPr>
        <p:spPr/>
        <p:txBody>
          <a:bodyPr/>
          <a:lstStyle/>
          <a:p>
            <a:fld id="{86ED3864-7380-264F-93C6-1571F5F24E3A}" type="slidenum">
              <a:rPr lang="en-US" smtClean="0"/>
              <a:pPr/>
              <a:t>‹#›</a:t>
            </a:fld>
            <a:endParaRPr lang="en-US" dirty="0"/>
          </a:p>
        </p:txBody>
      </p:sp>
    </p:spTree>
    <p:extLst>
      <p:ext uri="{BB962C8B-B14F-4D97-AF65-F5344CB8AC3E}">
        <p14:creationId xmlns:p14="http://schemas.microsoft.com/office/powerpoint/2010/main" xmlns="" val="37982122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04271"/>
            <a:ext cx="1971675" cy="48431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04271"/>
            <a:ext cx="5800725" cy="484319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FF0E38-26FA-40FD-BAE3-E48B3F73F410}" type="datetime1">
              <a:rPr lang="en-US" smtClean="0"/>
              <a:pPr/>
              <a:t>10/13/2020</a:t>
            </a:fld>
            <a:endParaRPr lang="en-US" dirty="0"/>
          </a:p>
        </p:txBody>
      </p:sp>
      <p:sp>
        <p:nvSpPr>
          <p:cNvPr id="5" name="Footer Placeholder 4"/>
          <p:cNvSpPr>
            <a:spLocks noGrp="1"/>
          </p:cNvSpPr>
          <p:nvPr>
            <p:ph type="ftr" sz="quarter" idx="11"/>
          </p:nvPr>
        </p:nvSpPr>
        <p:spPr/>
        <p:txBody>
          <a:bodyPr/>
          <a:lstStyle/>
          <a:p>
            <a:r>
              <a:rPr lang="en-US" dirty="0"/>
              <a:t>STRATEGIC PLAN AND APP</a:t>
            </a:r>
          </a:p>
        </p:txBody>
      </p:sp>
      <p:sp>
        <p:nvSpPr>
          <p:cNvPr id="6" name="Slide Number Placeholder 5"/>
          <p:cNvSpPr>
            <a:spLocks noGrp="1"/>
          </p:cNvSpPr>
          <p:nvPr>
            <p:ph type="sldNum" sz="quarter" idx="12"/>
          </p:nvPr>
        </p:nvSpPr>
        <p:spPr/>
        <p:txBody>
          <a:bodyPr/>
          <a:lstStyle/>
          <a:p>
            <a:fld id="{86ED3864-7380-264F-93C6-1571F5F24E3A}" type="slidenum">
              <a:rPr lang="en-US" smtClean="0"/>
              <a:pPr/>
              <a:t>‹#›</a:t>
            </a:fld>
            <a:endParaRPr lang="en-US" dirty="0"/>
          </a:p>
        </p:txBody>
      </p:sp>
    </p:spTree>
    <p:extLst>
      <p:ext uri="{BB962C8B-B14F-4D97-AF65-F5344CB8AC3E}">
        <p14:creationId xmlns:p14="http://schemas.microsoft.com/office/powerpoint/2010/main" xmlns="" val="1739676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4D25258-9428-4ACE-AC6C-C0CE413EB38C}" type="datetime1">
              <a:rPr lang="en-US" smtClean="0"/>
              <a:pPr/>
              <a:t>10/13/2020</a:t>
            </a:fld>
            <a:endParaRPr lang="en-US" dirty="0"/>
          </a:p>
        </p:txBody>
      </p:sp>
      <p:sp>
        <p:nvSpPr>
          <p:cNvPr id="5" name="Footer Placeholder 4"/>
          <p:cNvSpPr>
            <a:spLocks noGrp="1"/>
          </p:cNvSpPr>
          <p:nvPr>
            <p:ph type="ftr" sz="quarter" idx="11"/>
          </p:nvPr>
        </p:nvSpPr>
        <p:spPr>
          <a:xfrm>
            <a:off x="5865018" y="5306348"/>
            <a:ext cx="2650331" cy="304271"/>
          </a:xfrm>
        </p:spPr>
        <p:txBody>
          <a:bodyPr/>
          <a:lstStyle/>
          <a:p>
            <a:pPr algn="r"/>
            <a:r>
              <a:rPr lang="en-US" dirty="0"/>
              <a:t>STRATEGIC PLAN AND APP</a:t>
            </a:r>
          </a:p>
        </p:txBody>
      </p:sp>
      <p:sp>
        <p:nvSpPr>
          <p:cNvPr id="6" name="Slide Number Placeholder 5"/>
          <p:cNvSpPr>
            <a:spLocks noGrp="1"/>
          </p:cNvSpPr>
          <p:nvPr>
            <p:ph type="sldNum" sz="quarter" idx="12"/>
          </p:nvPr>
        </p:nvSpPr>
        <p:spPr>
          <a:xfrm>
            <a:off x="3486150" y="5306878"/>
            <a:ext cx="2057400" cy="304271"/>
          </a:xfrm>
        </p:spPr>
        <p:txBody>
          <a:bodyPr/>
          <a:lstStyle>
            <a:lvl1pPr algn="ctr">
              <a:defRPr b="1" i="0" baseline="0"/>
            </a:lvl1pPr>
          </a:lstStyle>
          <a:p>
            <a:fld id="{86ED3864-7380-264F-93C6-1571F5F24E3A}" type="slidenum">
              <a:rPr lang="en-US" smtClean="0"/>
              <a:pPr/>
              <a:t>‹#›</a:t>
            </a:fld>
            <a:endParaRPr lang="en-US" dirty="0"/>
          </a:p>
        </p:txBody>
      </p:sp>
    </p:spTree>
    <p:extLst>
      <p:ext uri="{BB962C8B-B14F-4D97-AF65-F5344CB8AC3E}">
        <p14:creationId xmlns:p14="http://schemas.microsoft.com/office/powerpoint/2010/main" xmlns="" val="30105800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424782"/>
            <a:ext cx="7886700" cy="2377281"/>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824553"/>
            <a:ext cx="7886700" cy="1250156"/>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D187F4B-4164-42EF-886A-C594781C701E}" type="datetime1">
              <a:rPr lang="en-US" smtClean="0"/>
              <a:pPr/>
              <a:t>10/13/2020</a:t>
            </a:fld>
            <a:endParaRPr lang="en-US" dirty="0"/>
          </a:p>
        </p:txBody>
      </p:sp>
      <p:sp>
        <p:nvSpPr>
          <p:cNvPr id="5" name="Footer Placeholder 4"/>
          <p:cNvSpPr>
            <a:spLocks noGrp="1"/>
          </p:cNvSpPr>
          <p:nvPr>
            <p:ph type="ftr" sz="quarter" idx="11"/>
          </p:nvPr>
        </p:nvSpPr>
        <p:spPr>
          <a:xfrm>
            <a:off x="5836444" y="5296958"/>
            <a:ext cx="2681288" cy="304271"/>
          </a:xfrm>
        </p:spPr>
        <p:txBody>
          <a:bodyPr/>
          <a:lstStyle/>
          <a:p>
            <a:pPr algn="r"/>
            <a:r>
              <a:rPr lang="en-US" dirty="0"/>
              <a:t>STRATEGIC PLAN AND APP</a:t>
            </a:r>
          </a:p>
        </p:txBody>
      </p:sp>
      <p:sp>
        <p:nvSpPr>
          <p:cNvPr id="6" name="Slide Number Placeholder 5"/>
          <p:cNvSpPr>
            <a:spLocks noGrp="1"/>
          </p:cNvSpPr>
          <p:nvPr>
            <p:ph type="sldNum" sz="quarter" idx="12"/>
          </p:nvPr>
        </p:nvSpPr>
        <p:spPr>
          <a:xfrm>
            <a:off x="3538538" y="5296957"/>
            <a:ext cx="2057400" cy="304271"/>
          </a:xfrm>
        </p:spPr>
        <p:txBody>
          <a:bodyPr/>
          <a:lstStyle>
            <a:lvl1pPr algn="ctr">
              <a:defRPr b="1"/>
            </a:lvl1pPr>
          </a:lstStyle>
          <a:p>
            <a:fld id="{86ED3864-7380-264F-93C6-1571F5F24E3A}" type="slidenum">
              <a:rPr lang="en-US" smtClean="0"/>
              <a:pPr/>
              <a:t>‹#›</a:t>
            </a:fld>
            <a:endParaRPr lang="en-US" dirty="0"/>
          </a:p>
        </p:txBody>
      </p:sp>
    </p:spTree>
    <p:extLst>
      <p:ext uri="{BB962C8B-B14F-4D97-AF65-F5344CB8AC3E}">
        <p14:creationId xmlns:p14="http://schemas.microsoft.com/office/powerpoint/2010/main" xmlns="" val="15377923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521354"/>
            <a:ext cx="3886200" cy="362611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521354"/>
            <a:ext cx="3886200" cy="362611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D21B502-ADEA-4DFC-AC5C-29BF256BF5D1}" type="datetime1">
              <a:rPr lang="en-US" smtClean="0"/>
              <a:pPr/>
              <a:t>10/13/2020</a:t>
            </a:fld>
            <a:endParaRPr lang="en-US" dirty="0"/>
          </a:p>
        </p:txBody>
      </p:sp>
      <p:sp>
        <p:nvSpPr>
          <p:cNvPr id="6" name="Footer Placeholder 5"/>
          <p:cNvSpPr>
            <a:spLocks noGrp="1"/>
          </p:cNvSpPr>
          <p:nvPr>
            <p:ph type="ftr" sz="quarter" idx="11"/>
          </p:nvPr>
        </p:nvSpPr>
        <p:spPr>
          <a:xfrm>
            <a:off x="5812402" y="5314252"/>
            <a:ext cx="2695493" cy="304271"/>
          </a:xfrm>
        </p:spPr>
        <p:txBody>
          <a:bodyPr/>
          <a:lstStyle/>
          <a:p>
            <a:pPr algn="r"/>
            <a:r>
              <a:rPr lang="en-US" dirty="0"/>
              <a:t>STRATEGIC PLAN AND APP</a:t>
            </a:r>
          </a:p>
        </p:txBody>
      </p:sp>
      <p:sp>
        <p:nvSpPr>
          <p:cNvPr id="7" name="Slide Number Placeholder 6"/>
          <p:cNvSpPr>
            <a:spLocks noGrp="1"/>
          </p:cNvSpPr>
          <p:nvPr>
            <p:ph type="sldNum" sz="quarter" idx="12"/>
          </p:nvPr>
        </p:nvSpPr>
        <p:spPr>
          <a:xfrm>
            <a:off x="3543300" y="5314252"/>
            <a:ext cx="2057400" cy="304271"/>
          </a:xfrm>
        </p:spPr>
        <p:txBody>
          <a:bodyPr/>
          <a:lstStyle>
            <a:lvl1pPr algn="ctr">
              <a:defRPr b="1"/>
            </a:lvl1pPr>
          </a:lstStyle>
          <a:p>
            <a:fld id="{86ED3864-7380-264F-93C6-1571F5F24E3A}" type="slidenum">
              <a:rPr lang="en-US" smtClean="0"/>
              <a:pPr/>
              <a:t>‹#›</a:t>
            </a:fld>
            <a:endParaRPr lang="en-US" dirty="0"/>
          </a:p>
        </p:txBody>
      </p:sp>
    </p:spTree>
    <p:extLst>
      <p:ext uri="{BB962C8B-B14F-4D97-AF65-F5344CB8AC3E}">
        <p14:creationId xmlns:p14="http://schemas.microsoft.com/office/powerpoint/2010/main" xmlns="" val="12601000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04271"/>
            <a:ext cx="7886700" cy="1104636"/>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400969"/>
            <a:ext cx="3868340"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087563"/>
            <a:ext cx="3868340" cy="307049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400969"/>
            <a:ext cx="3887391"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087563"/>
            <a:ext cx="3887391" cy="307049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DB22D25-E215-41E1-9FE9-B12E116ED445}" type="datetime1">
              <a:rPr lang="en-US" smtClean="0"/>
              <a:pPr/>
              <a:t>10/13/2020</a:t>
            </a:fld>
            <a:endParaRPr lang="en-US" dirty="0"/>
          </a:p>
        </p:txBody>
      </p:sp>
      <p:sp>
        <p:nvSpPr>
          <p:cNvPr id="8" name="Footer Placeholder 7"/>
          <p:cNvSpPr>
            <a:spLocks noGrp="1"/>
          </p:cNvSpPr>
          <p:nvPr>
            <p:ph type="ftr" sz="quarter" idx="11"/>
          </p:nvPr>
        </p:nvSpPr>
        <p:spPr>
          <a:xfrm>
            <a:off x="5844208" y="5296959"/>
            <a:ext cx="2711891" cy="304271"/>
          </a:xfrm>
        </p:spPr>
        <p:txBody>
          <a:bodyPr/>
          <a:lstStyle/>
          <a:p>
            <a:pPr algn="r"/>
            <a:r>
              <a:rPr lang="en-US" dirty="0"/>
              <a:t>STRATEGIC PLAN AND APP</a:t>
            </a:r>
          </a:p>
        </p:txBody>
      </p:sp>
      <p:sp>
        <p:nvSpPr>
          <p:cNvPr id="9" name="Slide Number Placeholder 8"/>
          <p:cNvSpPr>
            <a:spLocks noGrp="1"/>
          </p:cNvSpPr>
          <p:nvPr>
            <p:ph type="sldNum" sz="quarter" idx="12"/>
          </p:nvPr>
        </p:nvSpPr>
        <p:spPr>
          <a:xfrm>
            <a:off x="3412600" y="5296959"/>
            <a:ext cx="2057400" cy="304271"/>
          </a:xfrm>
        </p:spPr>
        <p:txBody>
          <a:bodyPr/>
          <a:lstStyle>
            <a:lvl1pPr algn="ctr">
              <a:defRPr b="1"/>
            </a:lvl1pPr>
          </a:lstStyle>
          <a:p>
            <a:fld id="{86ED3864-7380-264F-93C6-1571F5F24E3A}" type="slidenum">
              <a:rPr lang="en-US" smtClean="0"/>
              <a:pPr/>
              <a:t>‹#›</a:t>
            </a:fld>
            <a:endParaRPr lang="en-US" dirty="0"/>
          </a:p>
        </p:txBody>
      </p:sp>
    </p:spTree>
    <p:extLst>
      <p:ext uri="{BB962C8B-B14F-4D97-AF65-F5344CB8AC3E}">
        <p14:creationId xmlns:p14="http://schemas.microsoft.com/office/powerpoint/2010/main" xmlns="" val="1035752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DDD7346-A0D0-4613-9E5C-530B329DE3AE}" type="datetime1">
              <a:rPr lang="en-US" smtClean="0"/>
              <a:pPr/>
              <a:t>10/13/2020</a:t>
            </a:fld>
            <a:endParaRPr lang="en-US" dirty="0"/>
          </a:p>
        </p:txBody>
      </p:sp>
      <p:sp>
        <p:nvSpPr>
          <p:cNvPr id="4" name="Footer Placeholder 3"/>
          <p:cNvSpPr>
            <a:spLocks noGrp="1"/>
          </p:cNvSpPr>
          <p:nvPr>
            <p:ph type="ftr" sz="quarter" idx="11"/>
          </p:nvPr>
        </p:nvSpPr>
        <p:spPr>
          <a:xfrm>
            <a:off x="6107906" y="5296957"/>
            <a:ext cx="2578894" cy="304271"/>
          </a:xfrm>
        </p:spPr>
        <p:txBody>
          <a:bodyPr/>
          <a:lstStyle/>
          <a:p>
            <a:pPr algn="r"/>
            <a:r>
              <a:rPr lang="en-US" dirty="0"/>
              <a:t>STRATEGIC PLAN AND APP</a:t>
            </a:r>
          </a:p>
        </p:txBody>
      </p:sp>
      <p:sp>
        <p:nvSpPr>
          <p:cNvPr id="5" name="Slide Number Placeholder 4"/>
          <p:cNvSpPr>
            <a:spLocks noGrp="1"/>
          </p:cNvSpPr>
          <p:nvPr>
            <p:ph type="sldNum" sz="quarter" idx="12"/>
          </p:nvPr>
        </p:nvSpPr>
        <p:spPr>
          <a:xfrm>
            <a:off x="3543300" y="5296958"/>
            <a:ext cx="2057400" cy="304271"/>
          </a:xfrm>
        </p:spPr>
        <p:txBody>
          <a:bodyPr/>
          <a:lstStyle>
            <a:lvl1pPr algn="ctr">
              <a:defRPr b="1"/>
            </a:lvl1pPr>
          </a:lstStyle>
          <a:p>
            <a:fld id="{86ED3864-7380-264F-93C6-1571F5F24E3A}" type="slidenum">
              <a:rPr lang="en-US" smtClean="0"/>
              <a:pPr/>
              <a:t>‹#›</a:t>
            </a:fld>
            <a:endParaRPr lang="en-US" dirty="0"/>
          </a:p>
        </p:txBody>
      </p:sp>
    </p:spTree>
    <p:extLst>
      <p:ext uri="{BB962C8B-B14F-4D97-AF65-F5344CB8AC3E}">
        <p14:creationId xmlns:p14="http://schemas.microsoft.com/office/powerpoint/2010/main" xmlns="" val="22619035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6F6A94-6C0A-4FE8-89AC-E0656AC954E1}" type="datetime1">
              <a:rPr lang="en-US" smtClean="0"/>
              <a:pPr/>
              <a:t>10/13/2020</a:t>
            </a:fld>
            <a:endParaRPr lang="en-US" dirty="0"/>
          </a:p>
        </p:txBody>
      </p:sp>
      <p:sp>
        <p:nvSpPr>
          <p:cNvPr id="3" name="Footer Placeholder 2"/>
          <p:cNvSpPr>
            <a:spLocks noGrp="1"/>
          </p:cNvSpPr>
          <p:nvPr>
            <p:ph type="ftr" sz="quarter" idx="11"/>
          </p:nvPr>
        </p:nvSpPr>
        <p:spPr>
          <a:xfrm>
            <a:off x="5764198" y="5296957"/>
            <a:ext cx="3086100" cy="304271"/>
          </a:xfrm>
        </p:spPr>
        <p:txBody>
          <a:bodyPr/>
          <a:lstStyle/>
          <a:p>
            <a:pPr algn="r"/>
            <a:r>
              <a:rPr lang="en-US" dirty="0"/>
              <a:t>STRATEGIC PLAN AND APP</a:t>
            </a:r>
          </a:p>
        </p:txBody>
      </p:sp>
      <p:sp>
        <p:nvSpPr>
          <p:cNvPr id="4" name="Slide Number Placeholder 3"/>
          <p:cNvSpPr>
            <a:spLocks noGrp="1"/>
          </p:cNvSpPr>
          <p:nvPr>
            <p:ph type="sldNum" sz="quarter" idx="12"/>
          </p:nvPr>
        </p:nvSpPr>
        <p:spPr>
          <a:xfrm>
            <a:off x="3543300" y="5296958"/>
            <a:ext cx="2057400" cy="304271"/>
          </a:xfrm>
        </p:spPr>
        <p:txBody>
          <a:bodyPr/>
          <a:lstStyle>
            <a:lvl1pPr algn="ctr">
              <a:defRPr b="1"/>
            </a:lvl1pPr>
          </a:lstStyle>
          <a:p>
            <a:fld id="{86ED3864-7380-264F-93C6-1571F5F24E3A}" type="slidenum">
              <a:rPr lang="en-US" smtClean="0"/>
              <a:pPr/>
              <a:t>‹#›</a:t>
            </a:fld>
            <a:endParaRPr lang="en-US" dirty="0"/>
          </a:p>
        </p:txBody>
      </p:sp>
    </p:spTree>
    <p:extLst>
      <p:ext uri="{BB962C8B-B14F-4D97-AF65-F5344CB8AC3E}">
        <p14:creationId xmlns:p14="http://schemas.microsoft.com/office/powerpoint/2010/main" xmlns="" val="8200841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822855"/>
            <a:ext cx="4629150" cy="406135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3E4C54E5-0FE8-4E3A-938A-8AFC6BD11D6E}" type="datetime1">
              <a:rPr lang="en-US" smtClean="0"/>
              <a:pPr/>
              <a:t>10/13/2020</a:t>
            </a:fld>
            <a:endParaRPr lang="en-US" dirty="0"/>
          </a:p>
        </p:txBody>
      </p:sp>
      <p:sp>
        <p:nvSpPr>
          <p:cNvPr id="6" name="Footer Placeholder 5"/>
          <p:cNvSpPr>
            <a:spLocks noGrp="1"/>
          </p:cNvSpPr>
          <p:nvPr>
            <p:ph type="ftr" sz="quarter" idx="11"/>
          </p:nvPr>
        </p:nvSpPr>
        <p:spPr>
          <a:xfrm>
            <a:off x="5614614" y="5296959"/>
            <a:ext cx="3086100" cy="304271"/>
          </a:xfrm>
        </p:spPr>
        <p:txBody>
          <a:bodyPr/>
          <a:lstStyle/>
          <a:p>
            <a:pPr algn="r"/>
            <a:r>
              <a:rPr lang="en-US" dirty="0"/>
              <a:t>STRATEGIC PLAN AND APP</a:t>
            </a:r>
          </a:p>
        </p:txBody>
      </p:sp>
      <p:sp>
        <p:nvSpPr>
          <p:cNvPr id="7" name="Slide Number Placeholder 6"/>
          <p:cNvSpPr>
            <a:spLocks noGrp="1"/>
          </p:cNvSpPr>
          <p:nvPr>
            <p:ph type="sldNum" sz="quarter" idx="12"/>
          </p:nvPr>
        </p:nvSpPr>
        <p:spPr>
          <a:xfrm>
            <a:off x="3200401" y="5296958"/>
            <a:ext cx="2057400" cy="304271"/>
          </a:xfrm>
        </p:spPr>
        <p:txBody>
          <a:bodyPr/>
          <a:lstStyle>
            <a:lvl1pPr algn="ctr">
              <a:defRPr b="1"/>
            </a:lvl1pPr>
          </a:lstStyle>
          <a:p>
            <a:fld id="{86ED3864-7380-264F-93C6-1571F5F24E3A}" type="slidenum">
              <a:rPr lang="en-US" smtClean="0"/>
              <a:pPr/>
              <a:t>‹#›</a:t>
            </a:fld>
            <a:endParaRPr lang="en-US" dirty="0"/>
          </a:p>
        </p:txBody>
      </p:sp>
    </p:spTree>
    <p:extLst>
      <p:ext uri="{BB962C8B-B14F-4D97-AF65-F5344CB8AC3E}">
        <p14:creationId xmlns:p14="http://schemas.microsoft.com/office/powerpoint/2010/main" xmlns="" val="36403825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822855"/>
            <a:ext cx="4629150" cy="4061354"/>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059B7289-1710-4FD3-A0B1-468C3A43B2EF}" type="datetime1">
              <a:rPr lang="en-US" smtClean="0"/>
              <a:pPr/>
              <a:t>10/13/2020</a:t>
            </a:fld>
            <a:endParaRPr lang="en-US" dirty="0"/>
          </a:p>
        </p:txBody>
      </p:sp>
      <p:sp>
        <p:nvSpPr>
          <p:cNvPr id="6" name="Footer Placeholder 5"/>
          <p:cNvSpPr>
            <a:spLocks noGrp="1"/>
          </p:cNvSpPr>
          <p:nvPr>
            <p:ph type="ftr" sz="quarter" idx="11"/>
          </p:nvPr>
        </p:nvSpPr>
        <p:spPr/>
        <p:txBody>
          <a:bodyPr/>
          <a:lstStyle/>
          <a:p>
            <a:r>
              <a:rPr lang="en-US" dirty="0"/>
              <a:t>STRATEGIC PLAN AND APP</a:t>
            </a:r>
          </a:p>
        </p:txBody>
      </p:sp>
      <p:sp>
        <p:nvSpPr>
          <p:cNvPr id="7" name="Slide Number Placeholder 6"/>
          <p:cNvSpPr>
            <a:spLocks noGrp="1"/>
          </p:cNvSpPr>
          <p:nvPr>
            <p:ph type="sldNum" sz="quarter" idx="12"/>
          </p:nvPr>
        </p:nvSpPr>
        <p:spPr/>
        <p:txBody>
          <a:bodyPr/>
          <a:lstStyle/>
          <a:p>
            <a:fld id="{86ED3864-7380-264F-93C6-1571F5F24E3A}" type="slidenum">
              <a:rPr lang="en-US" smtClean="0"/>
              <a:pPr/>
              <a:t>‹#›</a:t>
            </a:fld>
            <a:endParaRPr lang="en-US" dirty="0"/>
          </a:p>
        </p:txBody>
      </p:sp>
    </p:spTree>
    <p:extLst>
      <p:ext uri="{BB962C8B-B14F-4D97-AF65-F5344CB8AC3E}">
        <p14:creationId xmlns:p14="http://schemas.microsoft.com/office/powerpoint/2010/main" xmlns="" val="24005289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04271"/>
            <a:ext cx="7886700" cy="110463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521354"/>
            <a:ext cx="7886700" cy="362611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5296959"/>
            <a:ext cx="2057400" cy="304271"/>
          </a:xfrm>
          <a:prstGeom prst="rect">
            <a:avLst/>
          </a:prstGeom>
        </p:spPr>
        <p:txBody>
          <a:bodyPr vert="horz" lIns="91440" tIns="45720" rIns="91440" bIns="45720" rtlCol="0" anchor="ctr"/>
          <a:lstStyle>
            <a:lvl1pPr algn="l">
              <a:defRPr sz="900">
                <a:solidFill>
                  <a:schemeClr val="tx1">
                    <a:tint val="75000"/>
                  </a:schemeClr>
                </a:solidFill>
              </a:defRPr>
            </a:lvl1pPr>
          </a:lstStyle>
          <a:p>
            <a:fld id="{F73D99BF-EBA4-4DCD-901F-5F617E24453C}" type="datetime1">
              <a:rPr lang="en-US" smtClean="0"/>
              <a:pPr/>
              <a:t>10/13/2020</a:t>
            </a:fld>
            <a:endParaRPr lang="en-US" dirty="0"/>
          </a:p>
        </p:txBody>
      </p:sp>
      <p:sp>
        <p:nvSpPr>
          <p:cNvPr id="5" name="Footer Placeholder 4"/>
          <p:cNvSpPr>
            <a:spLocks noGrp="1"/>
          </p:cNvSpPr>
          <p:nvPr>
            <p:ph type="ftr" sz="quarter" idx="3"/>
          </p:nvPr>
        </p:nvSpPr>
        <p:spPr>
          <a:xfrm>
            <a:off x="6457948" y="5239640"/>
            <a:ext cx="2057401" cy="304271"/>
          </a:xfrm>
          <a:prstGeom prst="rect">
            <a:avLst/>
          </a:prstGeom>
        </p:spPr>
        <p:txBody>
          <a:bodyPr vert="horz" lIns="91440" tIns="45720" rIns="91440" bIns="45720" rtlCol="0" anchor="ctr"/>
          <a:lstStyle>
            <a:lvl1pPr algn="ctr">
              <a:defRPr sz="900">
                <a:solidFill>
                  <a:schemeClr val="tx1">
                    <a:tint val="75000"/>
                  </a:schemeClr>
                </a:solidFill>
              </a:defRPr>
            </a:lvl1pPr>
          </a:lstStyle>
          <a:p>
            <a:pPr algn="r"/>
            <a:r>
              <a:rPr lang="en-US" dirty="0"/>
              <a:t>STRATEGIC PLAN AND APP</a:t>
            </a:r>
          </a:p>
        </p:txBody>
      </p:sp>
      <p:sp>
        <p:nvSpPr>
          <p:cNvPr id="6" name="Slide Number Placeholder 5"/>
          <p:cNvSpPr>
            <a:spLocks noGrp="1"/>
          </p:cNvSpPr>
          <p:nvPr>
            <p:ph type="sldNum" sz="quarter" idx="4"/>
          </p:nvPr>
        </p:nvSpPr>
        <p:spPr>
          <a:xfrm>
            <a:off x="3261525" y="5258592"/>
            <a:ext cx="2511122" cy="304271"/>
          </a:xfrm>
          <a:prstGeom prst="rect">
            <a:avLst/>
          </a:prstGeom>
        </p:spPr>
        <p:txBody>
          <a:bodyPr vert="horz" lIns="91440" tIns="45720" rIns="91440" bIns="45720" rtlCol="0" anchor="ctr"/>
          <a:lstStyle>
            <a:lvl1pPr algn="ctr">
              <a:defRPr sz="900" b="1">
                <a:solidFill>
                  <a:schemeClr val="tx1">
                    <a:tint val="75000"/>
                  </a:schemeClr>
                </a:solidFill>
              </a:defRPr>
            </a:lvl1pPr>
          </a:lstStyle>
          <a:p>
            <a:fld id="{86ED3864-7380-264F-93C6-1571F5F24E3A}" type="slidenum">
              <a:rPr lang="en-US" smtClean="0"/>
              <a:pPr/>
              <a:t>‹#›</a:t>
            </a:fld>
            <a:endParaRPr lang="en-US" dirty="0"/>
          </a:p>
        </p:txBody>
      </p:sp>
    </p:spTree>
    <p:extLst>
      <p:ext uri="{BB962C8B-B14F-4D97-AF65-F5344CB8AC3E}">
        <p14:creationId xmlns:p14="http://schemas.microsoft.com/office/powerpoint/2010/main" xmlns="" val="222531259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chart" Target="../charts/chart4.xml"/><Relationship Id="rId4" Type="http://schemas.openxmlformats.org/officeDocument/2006/relationships/chart" Target="../charts/chart3.xml"/></Relationships>
</file>

<file path=ppt/slides/_rels/sl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emf"/><Relationship Id="rId7" Type="http://schemas.openxmlformats.org/officeDocument/2006/relationships/image" Target="../media/image8.emf"/><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7.emf"/><Relationship Id="rId5" Type="http://schemas.openxmlformats.org/officeDocument/2006/relationships/image" Target="../media/image6.emf"/><Relationship Id="rId4" Type="http://schemas.openxmlformats.org/officeDocument/2006/relationships/image" Target="../media/image5.emf"/></Relationships>
</file>

<file path=ppt/slides/_rels/slide1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13.emf"/><Relationship Id="rId5" Type="http://schemas.openxmlformats.org/officeDocument/2006/relationships/image" Target="../media/image12.emf"/><Relationship Id="rId4" Type="http://schemas.openxmlformats.org/officeDocument/2006/relationships/image" Target="../media/image11.emf"/></Relationships>
</file>

<file path=ppt/slides/_rels/slide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image" Target="../media/image4.emf"/><Relationship Id="rId7" Type="http://schemas.openxmlformats.org/officeDocument/2006/relationships/image" Target="../media/image8.emf"/><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7.emf"/><Relationship Id="rId5" Type="http://schemas.openxmlformats.org/officeDocument/2006/relationships/image" Target="../media/image6.emf"/><Relationship Id="rId4" Type="http://schemas.openxmlformats.org/officeDocument/2006/relationships/image" Target="../media/image5.emf"/></Relationships>
</file>

<file path=ppt/slides/_rels/slide5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emf"/><Relationship Id="rId7" Type="http://schemas.openxmlformats.org/officeDocument/2006/relationships/image" Target="../media/image13.emf"/><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12.emf"/><Relationship Id="rId5" Type="http://schemas.openxmlformats.org/officeDocument/2006/relationships/image" Target="../media/image11.emf"/><Relationship Id="rId4" Type="http://schemas.openxmlformats.org/officeDocument/2006/relationships/image" Target="../media/image9.emf"/></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7BC85534-77CC-754B-9FF1-7AB79EECC37F}"/>
              </a:ext>
            </a:extLst>
          </p:cNvPr>
          <p:cNvPicPr>
            <a:picLocks noChangeAspect="1"/>
          </p:cNvPicPr>
          <p:nvPr/>
        </p:nvPicPr>
        <p:blipFill>
          <a:blip r:embed="rId2"/>
          <a:stretch>
            <a:fillRect/>
          </a:stretch>
        </p:blipFill>
        <p:spPr>
          <a:xfrm>
            <a:off x="1" y="-207043"/>
            <a:ext cx="9144000" cy="6129085"/>
          </a:xfrm>
          <a:prstGeom prst="rect">
            <a:avLst/>
          </a:prstGeom>
        </p:spPr>
      </p:pic>
      <p:sp>
        <p:nvSpPr>
          <p:cNvPr id="2" name="TextBox 1">
            <a:extLst>
              <a:ext uri="{FF2B5EF4-FFF2-40B4-BE49-F238E27FC236}">
                <a16:creationId xmlns:a16="http://schemas.microsoft.com/office/drawing/2014/main" xmlns="" id="{2ADAA5AB-E713-49A7-BAB6-1B928BF9E7F2}"/>
              </a:ext>
            </a:extLst>
          </p:cNvPr>
          <p:cNvSpPr txBox="1"/>
          <p:nvPr/>
        </p:nvSpPr>
        <p:spPr>
          <a:xfrm>
            <a:off x="1229710" y="3222010"/>
            <a:ext cx="7409793" cy="2431435"/>
          </a:xfrm>
          <a:prstGeom prst="rect">
            <a:avLst/>
          </a:prstGeom>
          <a:noFill/>
        </p:spPr>
        <p:txBody>
          <a:bodyPr wrap="square" rtlCol="0">
            <a:spAutoFit/>
          </a:bodyPr>
          <a:lstStyle/>
          <a:p>
            <a:pPr algn="ctr"/>
            <a:r>
              <a:rPr lang="en-US" sz="2400" b="1" dirty="0">
                <a:solidFill>
                  <a:schemeClr val="accent2">
                    <a:lumMod val="50000"/>
                  </a:schemeClr>
                </a:solidFill>
              </a:rPr>
              <a:t>PORTFOLIO COMMITTEE ON POLICE</a:t>
            </a:r>
          </a:p>
          <a:p>
            <a:pPr algn="ctr"/>
            <a:r>
              <a:rPr lang="en-US" sz="2400" b="1" dirty="0">
                <a:solidFill>
                  <a:schemeClr val="accent2">
                    <a:lumMod val="50000"/>
                  </a:schemeClr>
                </a:solidFill>
              </a:rPr>
              <a:t>PERFORMANCE REPORT </a:t>
            </a:r>
          </a:p>
          <a:p>
            <a:pPr algn="ctr"/>
            <a:r>
              <a:rPr lang="en-US" sz="2400" b="1" dirty="0">
                <a:solidFill>
                  <a:schemeClr val="accent2">
                    <a:lumMod val="50000"/>
                  </a:schemeClr>
                </a:solidFill>
              </a:rPr>
              <a:t>QUARTER 4 - 2019/20 &amp; QUARTER 1 – 2020/21 </a:t>
            </a:r>
            <a:r>
              <a:rPr lang="en-US" sz="2800" dirty="0">
                <a:solidFill>
                  <a:srgbClr val="E3AE4F"/>
                </a:solidFill>
              </a:rPr>
              <a:t/>
            </a:r>
            <a:br>
              <a:rPr lang="en-US" sz="2800" dirty="0">
                <a:solidFill>
                  <a:srgbClr val="E3AE4F"/>
                </a:solidFill>
              </a:rPr>
            </a:br>
            <a:r>
              <a:rPr lang="en-US" sz="2800" dirty="0">
                <a:solidFill>
                  <a:schemeClr val="accent2">
                    <a:lumMod val="50000"/>
                  </a:schemeClr>
                </a:solidFill>
              </a:rPr>
              <a:t>Presented by </a:t>
            </a:r>
          </a:p>
          <a:p>
            <a:pPr algn="ctr"/>
            <a:r>
              <a:rPr lang="en-US" sz="2800" dirty="0">
                <a:solidFill>
                  <a:schemeClr val="accent2">
                    <a:lumMod val="50000"/>
                  </a:schemeClr>
                </a:solidFill>
              </a:rPr>
              <a:t>Mr Manabela Chauke</a:t>
            </a:r>
          </a:p>
          <a:p>
            <a:pPr algn="ctr"/>
            <a:r>
              <a:rPr lang="en-US" sz="2400" dirty="0">
                <a:solidFill>
                  <a:schemeClr val="accent2">
                    <a:lumMod val="50000"/>
                  </a:schemeClr>
                </a:solidFill>
              </a:rPr>
              <a:t>09 October 2020</a:t>
            </a:r>
          </a:p>
        </p:txBody>
      </p:sp>
      <p:sp>
        <p:nvSpPr>
          <p:cNvPr id="3" name="Slide Number Placeholder 2">
            <a:extLst>
              <a:ext uri="{FF2B5EF4-FFF2-40B4-BE49-F238E27FC236}">
                <a16:creationId xmlns:a16="http://schemas.microsoft.com/office/drawing/2014/main" xmlns="" id="{FC309733-60FE-4565-9BAC-47D5EB929DFB}"/>
              </a:ext>
            </a:extLst>
          </p:cNvPr>
          <p:cNvSpPr>
            <a:spLocks noGrp="1"/>
          </p:cNvSpPr>
          <p:nvPr>
            <p:ph type="sldNum" sz="quarter" idx="12"/>
          </p:nvPr>
        </p:nvSpPr>
        <p:spPr/>
        <p:txBody>
          <a:bodyPr/>
          <a:lstStyle/>
          <a:p>
            <a:fld id="{86ED3864-7380-264F-93C6-1571F5F24E3A}" type="slidenum">
              <a:rPr lang="en-US" smtClean="0"/>
              <a:pPr/>
              <a:t>1</a:t>
            </a:fld>
            <a:endParaRPr lang="en-US" dirty="0"/>
          </a:p>
        </p:txBody>
      </p:sp>
    </p:spTree>
    <p:extLst>
      <p:ext uri="{BB962C8B-B14F-4D97-AF65-F5344CB8AC3E}">
        <p14:creationId xmlns:p14="http://schemas.microsoft.com/office/powerpoint/2010/main" xmlns="" val="732345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8F3866CA-0527-0D4B-8233-2D3D8F8F0D50}"/>
              </a:ext>
            </a:extLst>
          </p:cNvPr>
          <p:cNvPicPr>
            <a:picLocks noChangeAspect="1"/>
          </p:cNvPicPr>
          <p:nvPr/>
        </p:nvPicPr>
        <p:blipFill>
          <a:blip r:embed="rId2"/>
          <a:stretch>
            <a:fillRect/>
          </a:stretch>
        </p:blipFill>
        <p:spPr>
          <a:xfrm>
            <a:off x="0" y="-249906"/>
            <a:ext cx="9143999" cy="6129084"/>
          </a:xfrm>
          <a:prstGeom prst="rect">
            <a:avLst/>
          </a:prstGeom>
        </p:spPr>
      </p:pic>
      <p:sp>
        <p:nvSpPr>
          <p:cNvPr id="2" name="Title 1"/>
          <p:cNvSpPr>
            <a:spLocks noGrp="1"/>
          </p:cNvSpPr>
          <p:nvPr>
            <p:ph type="ctrTitle"/>
          </p:nvPr>
        </p:nvSpPr>
        <p:spPr>
          <a:xfrm>
            <a:off x="794334" y="54791"/>
            <a:ext cx="8150884" cy="787990"/>
          </a:xfrm>
        </p:spPr>
        <p:txBody>
          <a:bodyPr>
            <a:noAutofit/>
          </a:bodyPr>
          <a:lstStyle/>
          <a:p>
            <a:pPr marL="342900" lvl="0" indent="-342900" defTabSz="914400">
              <a:lnSpc>
                <a:spcPct val="100000"/>
              </a:lnSpc>
              <a:spcBef>
                <a:spcPts val="0"/>
              </a:spcBef>
              <a:defRPr/>
            </a:pPr>
            <a:r>
              <a:rPr lang="en-US" sz="2400" b="1" dirty="0">
                <a:solidFill>
                  <a:srgbClr val="F79646">
                    <a:lumMod val="50000"/>
                  </a:srgbClr>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Quarter 4 Performance Against APP Targets Summary per Programme </a:t>
            </a:r>
          </a:p>
        </p:txBody>
      </p:sp>
      <p:sp>
        <p:nvSpPr>
          <p:cNvPr id="3" name="Rectangle 2"/>
          <p:cNvSpPr/>
          <p:nvPr/>
        </p:nvSpPr>
        <p:spPr>
          <a:xfrm>
            <a:off x="794335" y="1042071"/>
            <a:ext cx="6743890" cy="332014"/>
          </a:xfrm>
          <a:prstGeom prst="rect">
            <a:avLst/>
          </a:prstGeom>
        </p:spPr>
        <p:txBody>
          <a:bodyPr wrap="square">
            <a:spAutoFit/>
          </a:bodyPr>
          <a:lstStyle/>
          <a:p>
            <a:pPr>
              <a:lnSpc>
                <a:spcPct val="150000"/>
              </a:lnSpc>
            </a:pPr>
            <a:endParaRPr lang="en-ZA" altLang="en-US" sz="1200" dirty="0">
              <a:solidFill>
                <a:srgbClr val="984807"/>
              </a:solidFill>
              <a:latin typeface="Verdana" panose="020B0604030504040204" pitchFamily="34" charset="0"/>
            </a:endParaRPr>
          </a:p>
        </p:txBody>
      </p:sp>
      <p:graphicFrame>
        <p:nvGraphicFramePr>
          <p:cNvPr id="7" name="Chart 6">
            <a:extLst>
              <a:ext uri="{FF2B5EF4-FFF2-40B4-BE49-F238E27FC236}">
                <a16:creationId xmlns:a16="http://schemas.microsoft.com/office/drawing/2014/main" xmlns="" id="{0DDBA07A-BA10-45D8-8BCF-4DD2905027C6}"/>
              </a:ext>
            </a:extLst>
          </p:cNvPr>
          <p:cNvGraphicFramePr/>
          <p:nvPr>
            <p:extLst>
              <p:ext uri="{D42A27DB-BD31-4B8C-83A1-F6EECF244321}">
                <p14:modId xmlns:p14="http://schemas.microsoft.com/office/powerpoint/2010/main" xmlns="" val="1996124601"/>
              </p:ext>
            </p:extLst>
          </p:nvPr>
        </p:nvGraphicFramePr>
        <p:xfrm>
          <a:off x="254877" y="955009"/>
          <a:ext cx="2582916" cy="4247612"/>
        </p:xfrm>
        <a:graphic>
          <a:graphicData uri="http://schemas.openxmlformats.org/drawingml/2006/chart">
            <c:chart xmlns:c="http://schemas.openxmlformats.org/drawingml/2006/chart" xmlns:r="http://schemas.openxmlformats.org/officeDocument/2006/relationships" r:id="rId3"/>
          </a:graphicData>
        </a:graphic>
      </p:graphicFrame>
      <p:sp>
        <p:nvSpPr>
          <p:cNvPr id="6" name="Slide Number Placeholder 5">
            <a:extLst>
              <a:ext uri="{FF2B5EF4-FFF2-40B4-BE49-F238E27FC236}">
                <a16:creationId xmlns:a16="http://schemas.microsoft.com/office/drawing/2014/main" xmlns="" id="{841804C1-E8E1-4BD8-A82B-6189726E25BA}"/>
              </a:ext>
            </a:extLst>
          </p:cNvPr>
          <p:cNvSpPr>
            <a:spLocks noGrp="1"/>
          </p:cNvSpPr>
          <p:nvPr>
            <p:ph type="sldNum" sz="quarter" idx="12"/>
          </p:nvPr>
        </p:nvSpPr>
        <p:spPr/>
        <p:txBody>
          <a:bodyPr/>
          <a:lstStyle/>
          <a:p>
            <a:fld id="{86ED3864-7380-264F-93C6-1571F5F24E3A}" type="slidenum">
              <a:rPr lang="en-US" smtClean="0"/>
              <a:pPr/>
              <a:t>10</a:t>
            </a:fld>
            <a:endParaRPr lang="en-US" dirty="0"/>
          </a:p>
        </p:txBody>
      </p:sp>
      <p:graphicFrame>
        <p:nvGraphicFramePr>
          <p:cNvPr id="8" name="Chart 7">
            <a:extLst>
              <a:ext uri="{FF2B5EF4-FFF2-40B4-BE49-F238E27FC236}">
                <a16:creationId xmlns:a16="http://schemas.microsoft.com/office/drawing/2014/main" xmlns="" id="{5B9D81B5-AC3E-4D6F-A99E-C50FF7CA3D8B}"/>
              </a:ext>
            </a:extLst>
          </p:cNvPr>
          <p:cNvGraphicFramePr/>
          <p:nvPr>
            <p:extLst>
              <p:ext uri="{D42A27DB-BD31-4B8C-83A1-F6EECF244321}">
                <p14:modId xmlns:p14="http://schemas.microsoft.com/office/powerpoint/2010/main" xmlns="" val="2755487111"/>
              </p:ext>
            </p:extLst>
          </p:nvPr>
        </p:nvGraphicFramePr>
        <p:xfrm>
          <a:off x="3092670" y="955008"/>
          <a:ext cx="2631772" cy="424761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Chart 8">
            <a:extLst>
              <a:ext uri="{FF2B5EF4-FFF2-40B4-BE49-F238E27FC236}">
                <a16:creationId xmlns:a16="http://schemas.microsoft.com/office/drawing/2014/main" xmlns="" id="{D6926A07-DA0A-4C8D-9390-00F0DE8CEF01}"/>
              </a:ext>
            </a:extLst>
          </p:cNvPr>
          <p:cNvGraphicFramePr/>
          <p:nvPr>
            <p:extLst>
              <p:ext uri="{D42A27DB-BD31-4B8C-83A1-F6EECF244321}">
                <p14:modId xmlns:p14="http://schemas.microsoft.com/office/powerpoint/2010/main" xmlns="" val="4083016818"/>
              </p:ext>
            </p:extLst>
          </p:nvPr>
        </p:nvGraphicFramePr>
        <p:xfrm>
          <a:off x="5825359" y="955009"/>
          <a:ext cx="2631772" cy="4247612"/>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xmlns="" val="11039948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6DF5E4BC-068F-C547-9007-7C525674A73C}"/>
              </a:ext>
            </a:extLst>
          </p:cNvPr>
          <p:cNvPicPr>
            <a:picLocks noGrp="1" noChangeAspect="1"/>
          </p:cNvPicPr>
          <p:nvPr>
            <p:ph idx="1"/>
          </p:nvPr>
        </p:nvPicPr>
        <p:blipFill>
          <a:blip r:embed="rId2"/>
          <a:stretch>
            <a:fillRect/>
          </a:stretch>
        </p:blipFill>
        <p:spPr>
          <a:xfrm>
            <a:off x="0" y="-105508"/>
            <a:ext cx="9144000" cy="6129086"/>
          </a:xfrm>
        </p:spPr>
      </p:pic>
      <p:sp>
        <p:nvSpPr>
          <p:cNvPr id="2" name="Title 1">
            <a:extLst>
              <a:ext uri="{FF2B5EF4-FFF2-40B4-BE49-F238E27FC236}">
                <a16:creationId xmlns:a16="http://schemas.microsoft.com/office/drawing/2014/main" xmlns="" id="{FBB8A75A-D4F0-974A-A7F3-A1267DA77E52}"/>
              </a:ext>
            </a:extLst>
          </p:cNvPr>
          <p:cNvSpPr>
            <a:spLocks noGrp="1"/>
          </p:cNvSpPr>
          <p:nvPr>
            <p:ph type="title"/>
          </p:nvPr>
        </p:nvSpPr>
        <p:spPr>
          <a:xfrm>
            <a:off x="1027235" y="2406717"/>
            <a:ext cx="7886700" cy="1104636"/>
          </a:xfrm>
        </p:spPr>
        <p:txBody>
          <a:bodyPr>
            <a:normAutofit fontScale="90000"/>
          </a:bodyPr>
          <a:lstStyle/>
          <a:p>
            <a:pPr algn="ctr"/>
            <a:r>
              <a:rPr lang="en-US" sz="4000" b="1" dirty="0">
                <a:solidFill>
                  <a:schemeClr val="bg1"/>
                </a:solidFill>
              </a:rPr>
              <a:t>PERFORMANCE REPORT 2020/21 QUARTER 1 </a:t>
            </a:r>
            <a:r>
              <a:rPr lang="en-US" sz="4000" b="1" dirty="0"/>
              <a:t/>
            </a:r>
            <a:br>
              <a:rPr lang="en-US" sz="4000" b="1" dirty="0"/>
            </a:br>
            <a:endParaRPr lang="en-US" sz="4000" dirty="0">
              <a:solidFill>
                <a:schemeClr val="bg1"/>
              </a:solidFill>
            </a:endParaRPr>
          </a:p>
        </p:txBody>
      </p:sp>
      <p:sp>
        <p:nvSpPr>
          <p:cNvPr id="3" name="Slide Number Placeholder 2">
            <a:extLst>
              <a:ext uri="{FF2B5EF4-FFF2-40B4-BE49-F238E27FC236}">
                <a16:creationId xmlns:a16="http://schemas.microsoft.com/office/drawing/2014/main" xmlns="" id="{1BA0A3B2-F172-468B-967B-D6DCFF09B3FA}"/>
              </a:ext>
            </a:extLst>
          </p:cNvPr>
          <p:cNvSpPr>
            <a:spLocks noGrp="1"/>
          </p:cNvSpPr>
          <p:nvPr>
            <p:ph type="sldNum" sz="quarter" idx="12"/>
          </p:nvPr>
        </p:nvSpPr>
        <p:spPr/>
        <p:txBody>
          <a:bodyPr/>
          <a:lstStyle/>
          <a:p>
            <a:fld id="{86ED3864-7380-264F-93C6-1571F5F24E3A}" type="slidenum">
              <a:rPr lang="en-US" smtClean="0"/>
              <a:pPr/>
              <a:t>11</a:t>
            </a:fld>
            <a:endParaRPr lang="en-US" dirty="0"/>
          </a:p>
        </p:txBody>
      </p:sp>
    </p:spTree>
    <p:extLst>
      <p:ext uri="{BB962C8B-B14F-4D97-AF65-F5344CB8AC3E}">
        <p14:creationId xmlns:p14="http://schemas.microsoft.com/office/powerpoint/2010/main" xmlns="" val="29419100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6DF5E4BC-068F-C547-9007-7C525674A73C}"/>
              </a:ext>
            </a:extLst>
          </p:cNvPr>
          <p:cNvPicPr>
            <a:picLocks noGrp="1" noChangeAspect="1"/>
          </p:cNvPicPr>
          <p:nvPr>
            <p:ph idx="1"/>
          </p:nvPr>
        </p:nvPicPr>
        <p:blipFill>
          <a:blip r:embed="rId2"/>
          <a:stretch>
            <a:fillRect/>
          </a:stretch>
        </p:blipFill>
        <p:spPr>
          <a:xfrm>
            <a:off x="0" y="-105508"/>
            <a:ext cx="9144000" cy="6129086"/>
          </a:xfrm>
        </p:spPr>
      </p:pic>
      <p:sp>
        <p:nvSpPr>
          <p:cNvPr id="2" name="Title 1">
            <a:extLst>
              <a:ext uri="{FF2B5EF4-FFF2-40B4-BE49-F238E27FC236}">
                <a16:creationId xmlns:a16="http://schemas.microsoft.com/office/drawing/2014/main" xmlns="" id="{FBB8A75A-D4F0-974A-A7F3-A1267DA77E52}"/>
              </a:ext>
            </a:extLst>
          </p:cNvPr>
          <p:cNvSpPr>
            <a:spLocks noGrp="1"/>
          </p:cNvSpPr>
          <p:nvPr>
            <p:ph type="title"/>
          </p:nvPr>
        </p:nvSpPr>
        <p:spPr>
          <a:xfrm>
            <a:off x="1342546" y="2292941"/>
            <a:ext cx="7886700" cy="994169"/>
          </a:xfrm>
        </p:spPr>
        <p:txBody>
          <a:bodyPr>
            <a:normAutofit fontScale="90000"/>
          </a:bodyPr>
          <a:lstStyle/>
          <a:p>
            <a:pPr algn="ctr"/>
            <a:r>
              <a:rPr lang="en-US" sz="4000" b="1" dirty="0">
                <a:solidFill>
                  <a:schemeClr val="bg1"/>
                </a:solidFill>
              </a:rPr>
              <a:t/>
            </a:r>
            <a:br>
              <a:rPr lang="en-US" sz="4000" b="1" dirty="0">
                <a:solidFill>
                  <a:schemeClr val="bg1"/>
                </a:solidFill>
              </a:rPr>
            </a:br>
            <a:r>
              <a:rPr lang="en-US" sz="4000" b="1" dirty="0">
                <a:solidFill>
                  <a:schemeClr val="bg1"/>
                </a:solidFill>
              </a:rPr>
              <a:t/>
            </a:r>
            <a:br>
              <a:rPr lang="en-US" sz="4000" b="1" dirty="0">
                <a:solidFill>
                  <a:schemeClr val="bg1"/>
                </a:solidFill>
              </a:rPr>
            </a:br>
            <a:r>
              <a:rPr lang="en-US" sz="4000" b="1" dirty="0">
                <a:solidFill>
                  <a:schemeClr val="bg1"/>
                </a:solidFill>
              </a:rPr>
              <a:t/>
            </a:r>
            <a:br>
              <a:rPr lang="en-US" sz="4000" b="1" dirty="0">
                <a:solidFill>
                  <a:schemeClr val="bg1"/>
                </a:solidFill>
              </a:rPr>
            </a:br>
            <a:r>
              <a:rPr lang="en-US" sz="4000" b="1" dirty="0">
                <a:solidFill>
                  <a:schemeClr val="bg1"/>
                </a:solidFill>
              </a:rPr>
              <a:t>OPERATIONAL OVERVIEW AND KEY HIGHLIGHTS - QUARTER 1</a:t>
            </a:r>
            <a:r>
              <a:rPr lang="en-US" sz="4000" b="1" dirty="0">
                <a:solidFill>
                  <a:schemeClr val="accent2">
                    <a:lumMod val="50000"/>
                  </a:schemeClr>
                </a:solidFill>
                <a:latin typeface="Verdana" pitchFamily="34" charset="0"/>
                <a:ea typeface="Verdana" pitchFamily="34" charset="0"/>
                <a:cs typeface="Verdana" pitchFamily="34" charset="0"/>
              </a:rPr>
              <a:t/>
            </a:r>
            <a:br>
              <a:rPr lang="en-US" sz="4000" b="1" dirty="0">
                <a:solidFill>
                  <a:schemeClr val="accent2">
                    <a:lumMod val="50000"/>
                  </a:schemeClr>
                </a:solidFill>
                <a:latin typeface="Verdana" pitchFamily="34" charset="0"/>
                <a:ea typeface="Verdana" pitchFamily="34" charset="0"/>
                <a:cs typeface="Verdana" pitchFamily="34" charset="0"/>
              </a:rPr>
            </a:br>
            <a:r>
              <a:rPr lang="en-US" sz="4000" b="1" dirty="0"/>
              <a:t/>
            </a:r>
            <a:br>
              <a:rPr lang="en-US" sz="4000" b="1" dirty="0"/>
            </a:br>
            <a:r>
              <a:rPr lang="en-US" sz="4000" b="1" dirty="0"/>
              <a:t> </a:t>
            </a:r>
            <a:endParaRPr lang="en-US" sz="4000" dirty="0">
              <a:solidFill>
                <a:schemeClr val="bg1"/>
              </a:solidFill>
            </a:endParaRPr>
          </a:p>
        </p:txBody>
      </p:sp>
      <p:sp>
        <p:nvSpPr>
          <p:cNvPr id="3" name="Slide Number Placeholder 2">
            <a:extLst>
              <a:ext uri="{FF2B5EF4-FFF2-40B4-BE49-F238E27FC236}">
                <a16:creationId xmlns:a16="http://schemas.microsoft.com/office/drawing/2014/main" xmlns="" id="{1BA0A3B2-F172-468B-967B-D6DCFF09B3FA}"/>
              </a:ext>
            </a:extLst>
          </p:cNvPr>
          <p:cNvSpPr>
            <a:spLocks noGrp="1"/>
          </p:cNvSpPr>
          <p:nvPr>
            <p:ph type="sldNum" sz="quarter" idx="12"/>
          </p:nvPr>
        </p:nvSpPr>
        <p:spPr/>
        <p:txBody>
          <a:bodyPr/>
          <a:lstStyle/>
          <a:p>
            <a:fld id="{86ED3864-7380-264F-93C6-1571F5F24E3A}" type="slidenum">
              <a:rPr lang="en-US" smtClean="0"/>
              <a:pPr/>
              <a:t>12</a:t>
            </a:fld>
            <a:endParaRPr lang="en-US" dirty="0"/>
          </a:p>
        </p:txBody>
      </p:sp>
    </p:spTree>
    <p:extLst>
      <p:ext uri="{BB962C8B-B14F-4D97-AF65-F5344CB8AC3E}">
        <p14:creationId xmlns:p14="http://schemas.microsoft.com/office/powerpoint/2010/main" xmlns="" val="9165571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8F3866CA-0527-0D4B-8233-2D3D8F8F0D50}"/>
              </a:ext>
            </a:extLst>
          </p:cNvPr>
          <p:cNvPicPr>
            <a:picLocks noChangeAspect="1"/>
          </p:cNvPicPr>
          <p:nvPr/>
        </p:nvPicPr>
        <p:blipFill>
          <a:blip r:embed="rId2"/>
          <a:stretch>
            <a:fillRect/>
          </a:stretch>
        </p:blipFill>
        <p:spPr>
          <a:xfrm>
            <a:off x="457202" y="202725"/>
            <a:ext cx="8229599" cy="5516176"/>
          </a:xfrm>
          <a:prstGeom prst="rect">
            <a:avLst/>
          </a:prstGeom>
        </p:spPr>
      </p:pic>
      <p:sp>
        <p:nvSpPr>
          <p:cNvPr id="2" name="Title 1"/>
          <p:cNvSpPr>
            <a:spLocks noGrp="1"/>
          </p:cNvSpPr>
          <p:nvPr>
            <p:ph type="ctrTitle"/>
          </p:nvPr>
        </p:nvSpPr>
        <p:spPr>
          <a:xfrm>
            <a:off x="1324474" y="455381"/>
            <a:ext cx="7468745" cy="470898"/>
          </a:xfrm>
        </p:spPr>
        <p:txBody>
          <a:bodyPr>
            <a:noAutofit/>
          </a:bodyPr>
          <a:lstStyle/>
          <a:p>
            <a:pPr marL="308610" indent="-308610" algn="l" defTabSz="822960">
              <a:lnSpc>
                <a:spcPct val="100000"/>
              </a:lnSpc>
              <a:spcBef>
                <a:spcPts val="0"/>
              </a:spcBef>
              <a:defRPr/>
            </a:pPr>
            <a:r>
              <a:rPr lang="en-US" sz="1980" b="1" dirty="0">
                <a:solidFill>
                  <a:srgbClr val="F79646">
                    <a:lumMod val="50000"/>
                  </a:srgbClr>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OPERATIONAL OVERVIEW AND KEY HIGHLIGHTS</a:t>
            </a:r>
          </a:p>
        </p:txBody>
      </p:sp>
      <p:sp>
        <p:nvSpPr>
          <p:cNvPr id="3" name="Rectangle 2">
            <a:extLst>
              <a:ext uri="{FF2B5EF4-FFF2-40B4-BE49-F238E27FC236}">
                <a16:creationId xmlns:a16="http://schemas.microsoft.com/office/drawing/2014/main" xmlns="" id="{F2FFCD20-A8FC-4FCD-BEE3-DD2633A0ADEF}"/>
              </a:ext>
            </a:extLst>
          </p:cNvPr>
          <p:cNvSpPr/>
          <p:nvPr/>
        </p:nvSpPr>
        <p:spPr>
          <a:xfrm>
            <a:off x="4256203" y="1659051"/>
            <a:ext cx="4114800" cy="3884140"/>
          </a:xfrm>
          <a:prstGeom prst="rect">
            <a:avLst/>
          </a:prstGeom>
        </p:spPr>
        <p:txBody>
          <a:bodyPr>
            <a:spAutoFit/>
          </a:bodyPr>
          <a:lstStyle/>
          <a:p>
            <a:pPr algn="just">
              <a:lnSpc>
                <a:spcPct val="150000"/>
              </a:lnSpc>
              <a:spcBef>
                <a:spcPts val="900"/>
              </a:spcBef>
            </a:pPr>
            <a:r>
              <a:rPr lang="en-US" sz="1260" b="1" dirty="0">
                <a:solidFill>
                  <a:schemeClr val="accent6">
                    <a:lumMod val="50000"/>
                  </a:schemeClr>
                </a:solidFill>
                <a:latin typeface="Verdana"/>
                <a:cs typeface="Verdana"/>
              </a:rPr>
              <a:t>COVID-19 </a:t>
            </a:r>
            <a:r>
              <a:rPr lang="en-US" sz="1260" dirty="0">
                <a:solidFill>
                  <a:schemeClr val="accent6">
                    <a:lumMod val="50000"/>
                  </a:schemeClr>
                </a:solidFill>
                <a:latin typeface="Verdana"/>
                <a:cs typeface="Verdana"/>
              </a:rPr>
              <a:t>Workplace Plans implemented based on Alert Levels</a:t>
            </a:r>
          </a:p>
          <a:p>
            <a:pPr algn="just">
              <a:lnSpc>
                <a:spcPct val="150000"/>
              </a:lnSpc>
              <a:spcBef>
                <a:spcPts val="900"/>
              </a:spcBef>
            </a:pPr>
            <a:r>
              <a:rPr lang="en-US" sz="1260" b="1" dirty="0">
                <a:solidFill>
                  <a:schemeClr val="accent6">
                    <a:lumMod val="50000"/>
                  </a:schemeClr>
                </a:solidFill>
                <a:latin typeface="Verdana"/>
                <a:cs typeface="Verdana"/>
              </a:rPr>
              <a:t>78% </a:t>
            </a:r>
            <a:r>
              <a:rPr lang="en-US" sz="1260" dirty="0">
                <a:solidFill>
                  <a:schemeClr val="accent6">
                    <a:lumMod val="50000"/>
                  </a:schemeClr>
                </a:solidFill>
                <a:latin typeface="Verdana"/>
                <a:cs typeface="Verdana"/>
              </a:rPr>
              <a:t>of the planned targets achieved in </a:t>
            </a:r>
            <a:r>
              <a:rPr lang="en-US" sz="1260" b="1" dirty="0">
                <a:solidFill>
                  <a:schemeClr val="accent6">
                    <a:lumMod val="50000"/>
                  </a:schemeClr>
                </a:solidFill>
                <a:latin typeface="Verdana"/>
                <a:cs typeface="Verdana"/>
              </a:rPr>
              <a:t>Quarter 1</a:t>
            </a:r>
          </a:p>
          <a:p>
            <a:pPr algn="just">
              <a:lnSpc>
                <a:spcPct val="150000"/>
              </a:lnSpc>
              <a:spcBef>
                <a:spcPts val="900"/>
              </a:spcBef>
            </a:pPr>
            <a:r>
              <a:rPr lang="en-US" sz="1260" b="1" dirty="0">
                <a:solidFill>
                  <a:schemeClr val="accent6">
                    <a:lumMod val="50000"/>
                  </a:schemeClr>
                </a:solidFill>
                <a:latin typeface="Verdana"/>
                <a:cs typeface="Verdana"/>
              </a:rPr>
              <a:t>769 </a:t>
            </a:r>
            <a:r>
              <a:rPr lang="en-US" sz="1260" dirty="0">
                <a:solidFill>
                  <a:schemeClr val="accent6">
                    <a:lumMod val="50000"/>
                  </a:schemeClr>
                </a:solidFill>
                <a:latin typeface="Verdana"/>
                <a:cs typeface="Verdana"/>
              </a:rPr>
              <a:t>Security Business inspections and  </a:t>
            </a:r>
            <a:r>
              <a:rPr lang="en-US" sz="1260" b="1" dirty="0">
                <a:solidFill>
                  <a:schemeClr val="accent6">
                    <a:lumMod val="50000"/>
                  </a:schemeClr>
                </a:solidFill>
                <a:latin typeface="Verdana"/>
                <a:cs typeface="Verdana"/>
              </a:rPr>
              <a:t>8 754 </a:t>
            </a:r>
            <a:r>
              <a:rPr lang="en-US" sz="1260" dirty="0">
                <a:solidFill>
                  <a:schemeClr val="accent6">
                    <a:lumMod val="50000"/>
                  </a:schemeClr>
                </a:solidFill>
                <a:latin typeface="Verdana"/>
                <a:cs typeface="Verdana"/>
              </a:rPr>
              <a:t>Security Officer inspections conducted</a:t>
            </a:r>
            <a:endParaRPr lang="en-US" sz="1260" b="1" dirty="0">
              <a:solidFill>
                <a:schemeClr val="accent6">
                  <a:lumMod val="50000"/>
                </a:schemeClr>
              </a:solidFill>
              <a:latin typeface="Verdana"/>
              <a:cs typeface="Verdana"/>
            </a:endParaRPr>
          </a:p>
          <a:p>
            <a:pPr algn="just">
              <a:lnSpc>
                <a:spcPct val="150000"/>
              </a:lnSpc>
              <a:spcBef>
                <a:spcPts val="1200"/>
              </a:spcBef>
            </a:pPr>
            <a:r>
              <a:rPr lang="en-US" sz="1260" b="1" dirty="0">
                <a:solidFill>
                  <a:schemeClr val="accent6">
                    <a:lumMod val="50000"/>
                  </a:schemeClr>
                </a:solidFill>
                <a:latin typeface="Verdana"/>
              </a:rPr>
              <a:t>382 arrests </a:t>
            </a:r>
            <a:r>
              <a:rPr lang="en-US" sz="1260" dirty="0">
                <a:solidFill>
                  <a:schemeClr val="accent6">
                    <a:lumMod val="50000"/>
                  </a:schemeClr>
                </a:solidFill>
                <a:latin typeface="Verdana"/>
              </a:rPr>
              <a:t>out of </a:t>
            </a:r>
            <a:r>
              <a:rPr lang="en-US" sz="1260" b="1" dirty="0">
                <a:solidFill>
                  <a:schemeClr val="accent6">
                    <a:lumMod val="50000"/>
                  </a:schemeClr>
                </a:solidFill>
                <a:latin typeface="Verdana"/>
              </a:rPr>
              <a:t>32 operations</a:t>
            </a:r>
          </a:p>
          <a:p>
            <a:pPr algn="just">
              <a:lnSpc>
                <a:spcPct val="150000"/>
              </a:lnSpc>
              <a:spcBef>
                <a:spcPts val="900"/>
              </a:spcBef>
            </a:pPr>
            <a:r>
              <a:rPr lang="en-US" sz="1260" b="1" dirty="0">
                <a:solidFill>
                  <a:schemeClr val="accent6">
                    <a:lumMod val="50000"/>
                  </a:schemeClr>
                </a:solidFill>
                <a:latin typeface="Verdana"/>
                <a:cs typeface="Verdana"/>
              </a:rPr>
              <a:t>180 Inspections </a:t>
            </a:r>
            <a:r>
              <a:rPr lang="en-US" sz="1260" dirty="0">
                <a:solidFill>
                  <a:schemeClr val="accent6">
                    <a:lumMod val="50000"/>
                  </a:schemeClr>
                </a:solidFill>
                <a:latin typeface="Verdana"/>
                <a:cs typeface="Verdana"/>
              </a:rPr>
              <a:t>conducted at business with firearms</a:t>
            </a:r>
          </a:p>
          <a:p>
            <a:pPr algn="just">
              <a:spcBef>
                <a:spcPts val="900"/>
              </a:spcBef>
            </a:pPr>
            <a:r>
              <a:rPr lang="en-US" sz="1260" b="1" dirty="0">
                <a:solidFill>
                  <a:schemeClr val="accent6">
                    <a:lumMod val="50000"/>
                  </a:schemeClr>
                </a:solidFill>
                <a:latin typeface="Verdana"/>
              </a:rPr>
              <a:t>115</a:t>
            </a:r>
            <a:r>
              <a:rPr lang="en-US" sz="1260" b="1" dirty="0">
                <a:solidFill>
                  <a:srgbClr val="FF0000"/>
                </a:solidFill>
                <a:latin typeface="Verdana"/>
                <a:cs typeface="Verdana"/>
              </a:rPr>
              <a:t> </a:t>
            </a:r>
            <a:r>
              <a:rPr lang="en-US" sz="1260" dirty="0">
                <a:solidFill>
                  <a:schemeClr val="accent6">
                    <a:lumMod val="50000"/>
                  </a:schemeClr>
                </a:solidFill>
                <a:latin typeface="Verdana"/>
              </a:rPr>
              <a:t>Successfully finalised </a:t>
            </a:r>
            <a:r>
              <a:rPr lang="en-US" sz="1260" b="1" dirty="0">
                <a:solidFill>
                  <a:schemeClr val="accent6">
                    <a:lumMod val="50000"/>
                  </a:schemeClr>
                </a:solidFill>
                <a:latin typeface="Verdana"/>
              </a:rPr>
              <a:t>prosecutions</a:t>
            </a:r>
          </a:p>
          <a:p>
            <a:pPr algn="just">
              <a:lnSpc>
                <a:spcPct val="150000"/>
              </a:lnSpc>
              <a:spcBef>
                <a:spcPts val="900"/>
              </a:spcBef>
            </a:pPr>
            <a:endParaRPr lang="en-ZA" sz="1080" b="1" dirty="0">
              <a:solidFill>
                <a:schemeClr val="tx1">
                  <a:lumMod val="65000"/>
                  <a:lumOff val="35000"/>
                </a:schemeClr>
              </a:solidFill>
              <a:latin typeface="Verdana"/>
              <a:cs typeface="Verdana"/>
            </a:endParaRPr>
          </a:p>
        </p:txBody>
      </p:sp>
      <p:sp>
        <p:nvSpPr>
          <p:cNvPr id="7" name="object 6">
            <a:extLst>
              <a:ext uri="{FF2B5EF4-FFF2-40B4-BE49-F238E27FC236}">
                <a16:creationId xmlns:a16="http://schemas.microsoft.com/office/drawing/2014/main" xmlns="" id="{8A4580AA-E93A-4123-9123-D70E8457B5E6}"/>
              </a:ext>
            </a:extLst>
          </p:cNvPr>
          <p:cNvSpPr/>
          <p:nvPr/>
        </p:nvSpPr>
        <p:spPr>
          <a:xfrm>
            <a:off x="4281468" y="1242287"/>
            <a:ext cx="3365526" cy="251936"/>
          </a:xfrm>
          <a:custGeom>
            <a:avLst/>
            <a:gdLst/>
            <a:ahLst/>
            <a:cxnLst/>
            <a:rect l="l" t="t" r="r" b="b"/>
            <a:pathLst>
              <a:path w="5217795" h="335915">
                <a:moveTo>
                  <a:pt x="0" y="335292"/>
                </a:moveTo>
                <a:lnTo>
                  <a:pt x="5217541" y="335292"/>
                </a:lnTo>
                <a:lnTo>
                  <a:pt x="5217541" y="0"/>
                </a:lnTo>
                <a:lnTo>
                  <a:pt x="0" y="0"/>
                </a:lnTo>
                <a:lnTo>
                  <a:pt x="0" y="335292"/>
                </a:lnTo>
                <a:close/>
              </a:path>
            </a:pathLst>
          </a:custGeom>
          <a:solidFill>
            <a:srgbClr val="D8A447"/>
          </a:solidFill>
          <a:ln>
            <a:noFill/>
          </a:ln>
        </p:spPr>
        <p:style>
          <a:lnRef idx="1">
            <a:schemeClr val="accent6"/>
          </a:lnRef>
          <a:fillRef idx="2">
            <a:schemeClr val="accent6"/>
          </a:fillRef>
          <a:effectRef idx="1">
            <a:schemeClr val="accent6"/>
          </a:effectRef>
          <a:fontRef idx="minor">
            <a:schemeClr val="dk1"/>
          </a:fontRef>
        </p:style>
        <p:txBody>
          <a:bodyPr wrap="square" lIns="0" tIns="0" rIns="0" bIns="0" rtlCol="0"/>
          <a:lstStyle/>
          <a:p>
            <a:pPr marL="9525"/>
            <a:r>
              <a:rPr lang="en-ZA" sz="1260" b="1" spc="-8" dirty="0">
                <a:solidFill>
                  <a:srgbClr val="FFFFFF"/>
                </a:solidFill>
                <a:latin typeface="Verdana"/>
                <a:cs typeface="Verdana"/>
              </a:rPr>
              <a:t> Actual Outputs</a:t>
            </a:r>
            <a:endParaRPr lang="en-ZA" sz="1260" dirty="0">
              <a:latin typeface="Verdana"/>
              <a:cs typeface="Verdana"/>
            </a:endParaRPr>
          </a:p>
        </p:txBody>
      </p:sp>
      <p:pic>
        <p:nvPicPr>
          <p:cNvPr id="10" name="Picture 9">
            <a:extLst>
              <a:ext uri="{FF2B5EF4-FFF2-40B4-BE49-F238E27FC236}">
                <a16:creationId xmlns:a16="http://schemas.microsoft.com/office/drawing/2014/main" xmlns="" id="{2D380885-0AC6-48E1-9919-7B3163EE739B}"/>
              </a:ext>
            </a:extLst>
          </p:cNvPr>
          <p:cNvPicPr>
            <a:picLocks noChangeAspect="1"/>
          </p:cNvPicPr>
          <p:nvPr/>
        </p:nvPicPr>
        <p:blipFill>
          <a:blip r:embed="rId3"/>
          <a:stretch>
            <a:fillRect/>
          </a:stretch>
        </p:blipFill>
        <p:spPr>
          <a:xfrm>
            <a:off x="3849378" y="2473197"/>
            <a:ext cx="394259" cy="384303"/>
          </a:xfrm>
          <a:prstGeom prst="rect">
            <a:avLst/>
          </a:prstGeom>
        </p:spPr>
      </p:pic>
      <p:pic>
        <p:nvPicPr>
          <p:cNvPr id="11" name="Picture 10">
            <a:extLst>
              <a:ext uri="{FF2B5EF4-FFF2-40B4-BE49-F238E27FC236}">
                <a16:creationId xmlns:a16="http://schemas.microsoft.com/office/drawing/2014/main" xmlns="" id="{4E1AC1AF-07CD-4E37-A2C6-17675F4127C8}"/>
              </a:ext>
            </a:extLst>
          </p:cNvPr>
          <p:cNvPicPr>
            <a:picLocks noChangeAspect="1"/>
          </p:cNvPicPr>
          <p:nvPr/>
        </p:nvPicPr>
        <p:blipFill>
          <a:blip r:embed="rId4"/>
          <a:stretch>
            <a:fillRect/>
          </a:stretch>
        </p:blipFill>
        <p:spPr>
          <a:xfrm>
            <a:off x="3721832" y="3083897"/>
            <a:ext cx="534371" cy="534371"/>
          </a:xfrm>
          <a:prstGeom prst="rect">
            <a:avLst/>
          </a:prstGeom>
        </p:spPr>
      </p:pic>
      <p:pic>
        <p:nvPicPr>
          <p:cNvPr id="13" name="Picture 12">
            <a:extLst>
              <a:ext uri="{FF2B5EF4-FFF2-40B4-BE49-F238E27FC236}">
                <a16:creationId xmlns:a16="http://schemas.microsoft.com/office/drawing/2014/main" xmlns="" id="{E1FD627F-2F0C-4D31-96D3-AA221C28604B}"/>
              </a:ext>
            </a:extLst>
          </p:cNvPr>
          <p:cNvPicPr>
            <a:picLocks noChangeAspect="1"/>
          </p:cNvPicPr>
          <p:nvPr/>
        </p:nvPicPr>
        <p:blipFill>
          <a:blip r:embed="rId5"/>
          <a:stretch>
            <a:fillRect/>
          </a:stretch>
        </p:blipFill>
        <p:spPr>
          <a:xfrm>
            <a:off x="3800346" y="4300354"/>
            <a:ext cx="457010" cy="240251"/>
          </a:xfrm>
          <a:prstGeom prst="rect">
            <a:avLst/>
          </a:prstGeom>
        </p:spPr>
      </p:pic>
      <p:pic>
        <p:nvPicPr>
          <p:cNvPr id="14" name="Picture 13">
            <a:extLst>
              <a:ext uri="{FF2B5EF4-FFF2-40B4-BE49-F238E27FC236}">
                <a16:creationId xmlns:a16="http://schemas.microsoft.com/office/drawing/2014/main" xmlns="" id="{34EE1100-99EB-4488-8ED9-D2853C0AD40D}"/>
              </a:ext>
            </a:extLst>
          </p:cNvPr>
          <p:cNvPicPr>
            <a:picLocks noChangeAspect="1"/>
          </p:cNvPicPr>
          <p:nvPr/>
        </p:nvPicPr>
        <p:blipFill>
          <a:blip r:embed="rId6"/>
          <a:stretch>
            <a:fillRect/>
          </a:stretch>
        </p:blipFill>
        <p:spPr>
          <a:xfrm>
            <a:off x="3791555" y="4844876"/>
            <a:ext cx="452082" cy="452082"/>
          </a:xfrm>
          <a:prstGeom prst="rect">
            <a:avLst/>
          </a:prstGeom>
        </p:spPr>
      </p:pic>
      <p:sp>
        <p:nvSpPr>
          <p:cNvPr id="4" name="Rectangle 3">
            <a:extLst>
              <a:ext uri="{FF2B5EF4-FFF2-40B4-BE49-F238E27FC236}">
                <a16:creationId xmlns:a16="http://schemas.microsoft.com/office/drawing/2014/main" xmlns="" id="{81FA4ECB-5147-4E5E-8B0B-650F2168E404}"/>
              </a:ext>
            </a:extLst>
          </p:cNvPr>
          <p:cNvSpPr/>
          <p:nvPr/>
        </p:nvSpPr>
        <p:spPr>
          <a:xfrm>
            <a:off x="227226" y="1451629"/>
            <a:ext cx="4114800" cy="480131"/>
          </a:xfrm>
          <a:prstGeom prst="rect">
            <a:avLst/>
          </a:prstGeom>
        </p:spPr>
        <p:txBody>
          <a:bodyPr>
            <a:spAutoFit/>
          </a:bodyPr>
          <a:lstStyle/>
          <a:p>
            <a:r>
              <a:rPr lang="en-ZA" sz="1260" b="1" dirty="0">
                <a:solidFill>
                  <a:srgbClr val="974707"/>
                </a:solidFill>
                <a:latin typeface="Verdana"/>
                <a:cs typeface="Verdana"/>
              </a:rPr>
              <a:t>	</a:t>
            </a:r>
            <a:r>
              <a:rPr lang="en-ZA" sz="1260" b="1" spc="-4" dirty="0">
                <a:solidFill>
                  <a:srgbClr val="974707"/>
                </a:solidFill>
                <a:latin typeface="Verdana"/>
                <a:cs typeface="Verdana"/>
              </a:rPr>
              <a:t> Achievement </a:t>
            </a:r>
            <a:r>
              <a:rPr lang="en-ZA" sz="1260" b="1" dirty="0">
                <a:solidFill>
                  <a:srgbClr val="974707"/>
                </a:solidFill>
                <a:latin typeface="Verdana"/>
                <a:cs typeface="Verdana"/>
              </a:rPr>
              <a:t>against</a:t>
            </a:r>
            <a:r>
              <a:rPr lang="en-ZA" sz="1260" b="1" spc="-75" dirty="0">
                <a:solidFill>
                  <a:srgbClr val="974707"/>
                </a:solidFill>
                <a:latin typeface="Verdana"/>
                <a:cs typeface="Verdana"/>
              </a:rPr>
              <a:t> output</a:t>
            </a:r>
            <a:r>
              <a:rPr lang="en-ZA" sz="1260" b="1" dirty="0">
                <a:solidFill>
                  <a:srgbClr val="974707"/>
                </a:solidFill>
                <a:latin typeface="Verdana"/>
                <a:cs typeface="Verdana"/>
              </a:rPr>
              <a:t> 	indicators</a:t>
            </a:r>
            <a:endParaRPr lang="en-ZA" sz="1620" dirty="0"/>
          </a:p>
        </p:txBody>
      </p:sp>
      <p:pic>
        <p:nvPicPr>
          <p:cNvPr id="16" name="Picture 15">
            <a:extLst>
              <a:ext uri="{FF2B5EF4-FFF2-40B4-BE49-F238E27FC236}">
                <a16:creationId xmlns:a16="http://schemas.microsoft.com/office/drawing/2014/main" xmlns="" id="{D9C6BDFB-9230-4796-95FC-30BEA0B2CBF3}"/>
              </a:ext>
            </a:extLst>
          </p:cNvPr>
          <p:cNvPicPr>
            <a:picLocks noChangeAspect="1"/>
          </p:cNvPicPr>
          <p:nvPr/>
        </p:nvPicPr>
        <p:blipFill>
          <a:blip r:embed="rId7"/>
          <a:stretch>
            <a:fillRect/>
          </a:stretch>
        </p:blipFill>
        <p:spPr>
          <a:xfrm>
            <a:off x="3849969" y="3807866"/>
            <a:ext cx="403933" cy="366531"/>
          </a:xfrm>
          <a:prstGeom prst="rect">
            <a:avLst/>
          </a:prstGeom>
        </p:spPr>
      </p:pic>
      <p:sp>
        <p:nvSpPr>
          <p:cNvPr id="12" name="Slide Number Placeholder 11">
            <a:extLst>
              <a:ext uri="{FF2B5EF4-FFF2-40B4-BE49-F238E27FC236}">
                <a16:creationId xmlns:a16="http://schemas.microsoft.com/office/drawing/2014/main" xmlns="" id="{6371AEDB-3F28-4F9A-97A5-073C384E68EA}"/>
              </a:ext>
            </a:extLst>
          </p:cNvPr>
          <p:cNvSpPr>
            <a:spLocks noGrp="1"/>
          </p:cNvSpPr>
          <p:nvPr>
            <p:ph type="sldNum" sz="quarter" idx="12"/>
          </p:nvPr>
        </p:nvSpPr>
        <p:spPr/>
        <p:txBody>
          <a:bodyPr/>
          <a:lstStyle/>
          <a:p>
            <a:fld id="{86ED3864-7380-264F-93C6-1571F5F24E3A}" type="slidenum">
              <a:rPr lang="en-US" smtClean="0"/>
              <a:pPr/>
              <a:t>13</a:t>
            </a:fld>
            <a:endParaRPr lang="en-US" dirty="0"/>
          </a:p>
        </p:txBody>
      </p:sp>
      <p:pic>
        <p:nvPicPr>
          <p:cNvPr id="15" name="Picture 14">
            <a:extLst>
              <a:ext uri="{FF2B5EF4-FFF2-40B4-BE49-F238E27FC236}">
                <a16:creationId xmlns:a16="http://schemas.microsoft.com/office/drawing/2014/main" xmlns="" id="{2ED4789F-9489-4149-A25A-E0A6D18D8F0B}"/>
              </a:ext>
            </a:extLst>
          </p:cNvPr>
          <p:cNvPicPr>
            <a:picLocks noChangeAspect="1"/>
          </p:cNvPicPr>
          <p:nvPr/>
        </p:nvPicPr>
        <p:blipFill>
          <a:blip r:embed="rId6"/>
          <a:stretch>
            <a:fillRect/>
          </a:stretch>
        </p:blipFill>
        <p:spPr>
          <a:xfrm>
            <a:off x="3791555" y="1762872"/>
            <a:ext cx="452082" cy="452082"/>
          </a:xfrm>
          <a:prstGeom prst="rect">
            <a:avLst/>
          </a:prstGeom>
        </p:spPr>
      </p:pic>
    </p:spTree>
    <p:extLst>
      <p:ext uri="{BB962C8B-B14F-4D97-AF65-F5344CB8AC3E}">
        <p14:creationId xmlns:p14="http://schemas.microsoft.com/office/powerpoint/2010/main" xmlns="" val="3918373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8F3866CA-0527-0D4B-8233-2D3D8F8F0D50}"/>
              </a:ext>
            </a:extLst>
          </p:cNvPr>
          <p:cNvPicPr>
            <a:picLocks noChangeAspect="1"/>
          </p:cNvPicPr>
          <p:nvPr/>
        </p:nvPicPr>
        <p:blipFill>
          <a:blip r:embed="rId2"/>
          <a:stretch>
            <a:fillRect/>
          </a:stretch>
        </p:blipFill>
        <p:spPr>
          <a:xfrm>
            <a:off x="457202" y="70085"/>
            <a:ext cx="8229599" cy="5516176"/>
          </a:xfrm>
          <a:prstGeom prst="rect">
            <a:avLst/>
          </a:prstGeom>
        </p:spPr>
      </p:pic>
      <p:sp>
        <p:nvSpPr>
          <p:cNvPr id="2" name="Title 1"/>
          <p:cNvSpPr>
            <a:spLocks noGrp="1"/>
          </p:cNvSpPr>
          <p:nvPr>
            <p:ph type="ctrTitle"/>
          </p:nvPr>
        </p:nvSpPr>
        <p:spPr>
          <a:xfrm>
            <a:off x="1457424" y="455381"/>
            <a:ext cx="7335796" cy="709191"/>
          </a:xfrm>
        </p:spPr>
        <p:txBody>
          <a:bodyPr>
            <a:noAutofit/>
          </a:bodyPr>
          <a:lstStyle/>
          <a:p>
            <a:pPr marL="308610" indent="-308610" algn="l" defTabSz="822960">
              <a:lnSpc>
                <a:spcPct val="100000"/>
              </a:lnSpc>
              <a:spcBef>
                <a:spcPts val="0"/>
              </a:spcBef>
              <a:defRPr/>
            </a:pPr>
            <a:r>
              <a:rPr lang="en-US" sz="2160" b="1" dirty="0">
                <a:solidFill>
                  <a:srgbClr val="F79646">
                    <a:lumMod val="50000"/>
                  </a:srgbClr>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OPERATIONAL OVERVIEW AND KEY HIGHLIGHTS (…Cont’d)</a:t>
            </a:r>
          </a:p>
        </p:txBody>
      </p:sp>
      <p:sp>
        <p:nvSpPr>
          <p:cNvPr id="3" name="Rectangle 2">
            <a:extLst>
              <a:ext uri="{FF2B5EF4-FFF2-40B4-BE49-F238E27FC236}">
                <a16:creationId xmlns:a16="http://schemas.microsoft.com/office/drawing/2014/main" xmlns="" id="{F2FFCD20-A8FC-4FCD-BEE3-DD2633A0ADEF}"/>
              </a:ext>
            </a:extLst>
          </p:cNvPr>
          <p:cNvSpPr/>
          <p:nvPr/>
        </p:nvSpPr>
        <p:spPr>
          <a:xfrm>
            <a:off x="4209920" y="1552042"/>
            <a:ext cx="4114800" cy="3574825"/>
          </a:xfrm>
          <a:prstGeom prst="rect">
            <a:avLst/>
          </a:prstGeom>
        </p:spPr>
        <p:txBody>
          <a:bodyPr>
            <a:spAutoFit/>
          </a:bodyPr>
          <a:lstStyle/>
          <a:p>
            <a:pPr marL="323850">
              <a:lnSpc>
                <a:spcPct val="150000"/>
              </a:lnSpc>
              <a:spcBef>
                <a:spcPts val="1680"/>
              </a:spcBef>
              <a:defRPr/>
            </a:pPr>
            <a:r>
              <a:rPr lang="en-GB" sz="1260" b="1" dirty="0">
                <a:solidFill>
                  <a:schemeClr val="accent6">
                    <a:lumMod val="50000"/>
                  </a:schemeClr>
                </a:solidFill>
                <a:latin typeface="Verdana" pitchFamily="34" charset="0"/>
                <a:ea typeface="Verdana" pitchFamily="34" charset="0"/>
              </a:rPr>
              <a:t>R1 010 000-00 </a:t>
            </a:r>
            <a:r>
              <a:rPr lang="en-GB" sz="1260" dirty="0">
                <a:solidFill>
                  <a:schemeClr val="accent6">
                    <a:lumMod val="50000"/>
                  </a:schemeClr>
                </a:solidFill>
                <a:latin typeface="Verdana" pitchFamily="34" charset="0"/>
                <a:ea typeface="Verdana" pitchFamily="34" charset="0"/>
              </a:rPr>
              <a:t>fines imposed against SSP’s and prosecution turn around time of </a:t>
            </a:r>
            <a:r>
              <a:rPr lang="en-GB" sz="1260" b="1" dirty="0">
                <a:solidFill>
                  <a:schemeClr val="accent6">
                    <a:lumMod val="50000"/>
                  </a:schemeClr>
                </a:solidFill>
                <a:latin typeface="Verdana" pitchFamily="34" charset="0"/>
                <a:ea typeface="Verdana" pitchFamily="34" charset="0"/>
              </a:rPr>
              <a:t>75 days</a:t>
            </a:r>
          </a:p>
          <a:p>
            <a:pPr marL="242888">
              <a:lnSpc>
                <a:spcPct val="150000"/>
              </a:lnSpc>
              <a:spcBef>
                <a:spcPts val="1260"/>
              </a:spcBef>
              <a:defRPr/>
            </a:pPr>
            <a:r>
              <a:rPr lang="en-GB" sz="1260" b="1" dirty="0">
                <a:solidFill>
                  <a:schemeClr val="accent6">
                    <a:lumMod val="50000"/>
                  </a:schemeClr>
                </a:solidFill>
                <a:latin typeface="Verdana" pitchFamily="34" charset="0"/>
                <a:ea typeface="Verdana" pitchFamily="34" charset="0"/>
              </a:rPr>
              <a:t>8 875 </a:t>
            </a:r>
            <a:r>
              <a:rPr lang="en-GB" sz="1260" dirty="0">
                <a:solidFill>
                  <a:schemeClr val="accent6">
                    <a:lumMod val="50000"/>
                  </a:schemeClr>
                </a:solidFill>
                <a:latin typeface="Verdana" pitchFamily="34" charset="0"/>
                <a:ea typeface="Verdana" pitchFamily="34" charset="0"/>
              </a:rPr>
              <a:t>Security Officers and </a:t>
            </a:r>
            <a:r>
              <a:rPr lang="en-GB" sz="1260" b="1" dirty="0">
                <a:solidFill>
                  <a:schemeClr val="accent6">
                    <a:lumMod val="50000"/>
                  </a:schemeClr>
                </a:solidFill>
                <a:latin typeface="Verdana" pitchFamily="34" charset="0"/>
                <a:ea typeface="Verdana" pitchFamily="34" charset="0"/>
              </a:rPr>
              <a:t>173 </a:t>
            </a:r>
            <a:r>
              <a:rPr lang="en-GB" sz="1260" dirty="0">
                <a:solidFill>
                  <a:schemeClr val="accent6">
                    <a:lumMod val="50000"/>
                  </a:schemeClr>
                </a:solidFill>
                <a:latin typeface="Verdana" pitchFamily="34" charset="0"/>
                <a:ea typeface="Verdana" pitchFamily="34" charset="0"/>
              </a:rPr>
              <a:t>Security Businesses were registered</a:t>
            </a:r>
            <a:endParaRPr lang="en-US" sz="1260" dirty="0">
              <a:solidFill>
                <a:schemeClr val="accent6">
                  <a:lumMod val="50000"/>
                </a:schemeClr>
              </a:solidFill>
              <a:latin typeface="Verdana" pitchFamily="34" charset="0"/>
              <a:ea typeface="Verdana" pitchFamily="34" charset="0"/>
            </a:endParaRPr>
          </a:p>
          <a:p>
            <a:pPr marL="242888">
              <a:lnSpc>
                <a:spcPct val="150000"/>
              </a:lnSpc>
              <a:spcBef>
                <a:spcPts val="1260"/>
              </a:spcBef>
              <a:defRPr/>
            </a:pPr>
            <a:r>
              <a:rPr lang="en-US" sz="1260" b="1" dirty="0">
                <a:solidFill>
                  <a:schemeClr val="accent6">
                    <a:lumMod val="50000"/>
                  </a:schemeClr>
                </a:solidFill>
                <a:latin typeface="Verdana" pitchFamily="34" charset="0"/>
                <a:ea typeface="Verdana" pitchFamily="34" charset="0"/>
              </a:rPr>
              <a:t>17 097</a:t>
            </a:r>
            <a:r>
              <a:rPr lang="en-GB" sz="1260" b="1" dirty="0">
                <a:solidFill>
                  <a:schemeClr val="accent6">
                    <a:lumMod val="50000"/>
                  </a:schemeClr>
                </a:solidFill>
                <a:latin typeface="Verdana" pitchFamily="34" charset="0"/>
                <a:ea typeface="Verdana" pitchFamily="34" charset="0"/>
              </a:rPr>
              <a:t> </a:t>
            </a:r>
            <a:r>
              <a:rPr lang="en-GB" sz="1260" dirty="0">
                <a:solidFill>
                  <a:schemeClr val="accent6">
                    <a:lumMod val="50000"/>
                  </a:schemeClr>
                </a:solidFill>
                <a:latin typeface="Verdana" pitchFamily="34" charset="0"/>
                <a:ea typeface="Verdana" pitchFamily="34" charset="0"/>
              </a:rPr>
              <a:t>Renewal certificates for Security Officers and </a:t>
            </a:r>
            <a:r>
              <a:rPr lang="en-GB" sz="1260" b="1" dirty="0">
                <a:solidFill>
                  <a:schemeClr val="accent6">
                    <a:lumMod val="50000"/>
                  </a:schemeClr>
                </a:solidFill>
                <a:latin typeface="Verdana" pitchFamily="34" charset="0"/>
                <a:ea typeface="Verdana" pitchFamily="34" charset="0"/>
              </a:rPr>
              <a:t>950 </a:t>
            </a:r>
            <a:r>
              <a:rPr lang="en-GB" sz="1260" dirty="0">
                <a:solidFill>
                  <a:schemeClr val="accent6">
                    <a:lumMod val="50000"/>
                  </a:schemeClr>
                </a:solidFill>
                <a:latin typeface="Verdana" pitchFamily="34" charset="0"/>
                <a:ea typeface="Verdana" pitchFamily="34" charset="0"/>
              </a:rPr>
              <a:t>for Security Businesses have been issued</a:t>
            </a:r>
          </a:p>
          <a:p>
            <a:pPr marL="242888">
              <a:lnSpc>
                <a:spcPct val="150000"/>
              </a:lnSpc>
              <a:spcBef>
                <a:spcPts val="1260"/>
              </a:spcBef>
              <a:defRPr/>
            </a:pPr>
            <a:r>
              <a:rPr lang="en-GB" sz="1260" b="1" dirty="0">
                <a:solidFill>
                  <a:schemeClr val="accent6">
                    <a:lumMod val="50000"/>
                  </a:schemeClr>
                </a:solidFill>
                <a:latin typeface="Verdana" pitchFamily="34" charset="0"/>
                <a:ea typeface="Verdana" pitchFamily="34" charset="0"/>
                <a:cs typeface="Verdana" pitchFamily="34" charset="0"/>
              </a:rPr>
              <a:t>41</a:t>
            </a:r>
            <a:r>
              <a:rPr lang="en-GB" sz="1260" dirty="0">
                <a:solidFill>
                  <a:schemeClr val="accent6">
                    <a:lumMod val="50000"/>
                  </a:schemeClr>
                </a:solidFill>
                <a:latin typeface="Verdana" pitchFamily="34" charset="0"/>
                <a:ea typeface="Verdana" pitchFamily="34" charset="0"/>
                <a:cs typeface="Verdana" pitchFamily="34" charset="0"/>
              </a:rPr>
              <a:t> Public Awareness Campaigns</a:t>
            </a:r>
          </a:p>
          <a:p>
            <a:pPr algn="just">
              <a:lnSpc>
                <a:spcPct val="150000"/>
              </a:lnSpc>
              <a:spcBef>
                <a:spcPts val="900"/>
              </a:spcBef>
            </a:pPr>
            <a:endParaRPr lang="en-ZA" sz="1080" b="1" dirty="0">
              <a:solidFill>
                <a:schemeClr val="tx1">
                  <a:lumMod val="65000"/>
                  <a:lumOff val="35000"/>
                </a:schemeClr>
              </a:solidFill>
              <a:latin typeface="Verdana"/>
              <a:cs typeface="Verdana"/>
            </a:endParaRPr>
          </a:p>
        </p:txBody>
      </p:sp>
      <p:sp>
        <p:nvSpPr>
          <p:cNvPr id="7" name="object 6">
            <a:extLst>
              <a:ext uri="{FF2B5EF4-FFF2-40B4-BE49-F238E27FC236}">
                <a16:creationId xmlns:a16="http://schemas.microsoft.com/office/drawing/2014/main" xmlns="" id="{8A4580AA-E93A-4123-9123-D70E8457B5E6}"/>
              </a:ext>
            </a:extLst>
          </p:cNvPr>
          <p:cNvSpPr/>
          <p:nvPr/>
        </p:nvSpPr>
        <p:spPr>
          <a:xfrm>
            <a:off x="4572000" y="1291045"/>
            <a:ext cx="3365526" cy="251936"/>
          </a:xfrm>
          <a:custGeom>
            <a:avLst/>
            <a:gdLst/>
            <a:ahLst/>
            <a:cxnLst/>
            <a:rect l="l" t="t" r="r" b="b"/>
            <a:pathLst>
              <a:path w="5217795" h="335915">
                <a:moveTo>
                  <a:pt x="0" y="335292"/>
                </a:moveTo>
                <a:lnTo>
                  <a:pt x="5217541" y="335292"/>
                </a:lnTo>
                <a:lnTo>
                  <a:pt x="5217541" y="0"/>
                </a:lnTo>
                <a:lnTo>
                  <a:pt x="0" y="0"/>
                </a:lnTo>
                <a:lnTo>
                  <a:pt x="0" y="335292"/>
                </a:lnTo>
                <a:close/>
              </a:path>
            </a:pathLst>
          </a:custGeom>
          <a:solidFill>
            <a:srgbClr val="D8A447"/>
          </a:solidFill>
          <a:ln>
            <a:noFill/>
          </a:ln>
        </p:spPr>
        <p:style>
          <a:lnRef idx="1">
            <a:schemeClr val="accent6"/>
          </a:lnRef>
          <a:fillRef idx="2">
            <a:schemeClr val="accent6"/>
          </a:fillRef>
          <a:effectRef idx="1">
            <a:schemeClr val="accent6"/>
          </a:effectRef>
          <a:fontRef idx="minor">
            <a:schemeClr val="dk1"/>
          </a:fontRef>
        </p:style>
        <p:txBody>
          <a:bodyPr wrap="square" lIns="0" tIns="0" rIns="0" bIns="0" rtlCol="0"/>
          <a:lstStyle/>
          <a:p>
            <a:pPr marL="9525"/>
            <a:r>
              <a:rPr lang="en-ZA" sz="1260" b="1" spc="-8" dirty="0">
                <a:solidFill>
                  <a:srgbClr val="FFFFFF"/>
                </a:solidFill>
                <a:latin typeface="Verdana"/>
                <a:cs typeface="Verdana"/>
              </a:rPr>
              <a:t> Actual Outputs</a:t>
            </a:r>
            <a:endParaRPr lang="en-ZA" sz="1260" dirty="0">
              <a:latin typeface="Verdana"/>
              <a:cs typeface="Verdana"/>
            </a:endParaRPr>
          </a:p>
        </p:txBody>
      </p:sp>
      <p:sp>
        <p:nvSpPr>
          <p:cNvPr id="4" name="Rectangle 3">
            <a:extLst>
              <a:ext uri="{FF2B5EF4-FFF2-40B4-BE49-F238E27FC236}">
                <a16:creationId xmlns:a16="http://schemas.microsoft.com/office/drawing/2014/main" xmlns="" id="{81FA4ECB-5147-4E5E-8B0B-650F2168E404}"/>
              </a:ext>
            </a:extLst>
          </p:cNvPr>
          <p:cNvSpPr/>
          <p:nvPr/>
        </p:nvSpPr>
        <p:spPr>
          <a:xfrm>
            <a:off x="347979" y="1593478"/>
            <a:ext cx="4114800" cy="480131"/>
          </a:xfrm>
          <a:prstGeom prst="rect">
            <a:avLst/>
          </a:prstGeom>
        </p:spPr>
        <p:txBody>
          <a:bodyPr wrap="square">
            <a:spAutoFit/>
          </a:bodyPr>
          <a:lstStyle/>
          <a:p>
            <a:r>
              <a:rPr lang="en-ZA" sz="1260" b="1" dirty="0">
                <a:solidFill>
                  <a:srgbClr val="974707"/>
                </a:solidFill>
                <a:latin typeface="Verdana"/>
                <a:cs typeface="Verdana"/>
              </a:rPr>
              <a:t>	</a:t>
            </a:r>
            <a:r>
              <a:rPr lang="en-ZA" sz="1260" b="1" spc="-4" dirty="0">
                <a:solidFill>
                  <a:srgbClr val="974707"/>
                </a:solidFill>
                <a:latin typeface="Verdana"/>
                <a:cs typeface="Verdana"/>
              </a:rPr>
              <a:t>Achievement </a:t>
            </a:r>
            <a:r>
              <a:rPr lang="en-ZA" sz="1260" b="1" dirty="0">
                <a:solidFill>
                  <a:srgbClr val="974707"/>
                </a:solidFill>
                <a:latin typeface="Verdana"/>
                <a:cs typeface="Verdana"/>
              </a:rPr>
              <a:t>against</a:t>
            </a:r>
            <a:r>
              <a:rPr lang="en-ZA" sz="1260" b="1" spc="-75" dirty="0">
                <a:solidFill>
                  <a:srgbClr val="974707"/>
                </a:solidFill>
                <a:latin typeface="Verdana"/>
                <a:cs typeface="Verdana"/>
              </a:rPr>
              <a:t> output</a:t>
            </a:r>
            <a:r>
              <a:rPr lang="en-ZA" sz="1260" b="1" dirty="0">
                <a:solidFill>
                  <a:srgbClr val="974707"/>
                </a:solidFill>
                <a:latin typeface="Verdana"/>
                <a:cs typeface="Verdana"/>
              </a:rPr>
              <a:t> 	indicators</a:t>
            </a:r>
            <a:endParaRPr lang="en-ZA" sz="1620" dirty="0"/>
          </a:p>
        </p:txBody>
      </p:sp>
      <p:pic>
        <p:nvPicPr>
          <p:cNvPr id="16" name="Picture 15">
            <a:extLst>
              <a:ext uri="{FF2B5EF4-FFF2-40B4-BE49-F238E27FC236}">
                <a16:creationId xmlns:a16="http://schemas.microsoft.com/office/drawing/2014/main" xmlns="" id="{76CA2EF4-771E-4340-892F-A7A736EB27F9}"/>
              </a:ext>
            </a:extLst>
          </p:cNvPr>
          <p:cNvPicPr>
            <a:picLocks noChangeAspect="1"/>
          </p:cNvPicPr>
          <p:nvPr/>
        </p:nvPicPr>
        <p:blipFill>
          <a:blip r:embed="rId3"/>
          <a:stretch>
            <a:fillRect/>
          </a:stretch>
        </p:blipFill>
        <p:spPr>
          <a:xfrm>
            <a:off x="3935705" y="2645436"/>
            <a:ext cx="503420" cy="374854"/>
          </a:xfrm>
          <a:prstGeom prst="rect">
            <a:avLst/>
          </a:prstGeom>
        </p:spPr>
      </p:pic>
      <p:pic>
        <p:nvPicPr>
          <p:cNvPr id="19" name="Picture 18">
            <a:extLst>
              <a:ext uri="{FF2B5EF4-FFF2-40B4-BE49-F238E27FC236}">
                <a16:creationId xmlns:a16="http://schemas.microsoft.com/office/drawing/2014/main" xmlns="" id="{3A1B4862-9A90-4DE5-B7D8-24FE3E28E127}"/>
              </a:ext>
            </a:extLst>
          </p:cNvPr>
          <p:cNvPicPr>
            <a:picLocks noChangeAspect="1"/>
          </p:cNvPicPr>
          <p:nvPr/>
        </p:nvPicPr>
        <p:blipFill>
          <a:blip r:embed="rId4"/>
          <a:stretch>
            <a:fillRect/>
          </a:stretch>
        </p:blipFill>
        <p:spPr>
          <a:xfrm>
            <a:off x="3921067" y="3513895"/>
            <a:ext cx="532695" cy="429819"/>
          </a:xfrm>
          <a:prstGeom prst="rect">
            <a:avLst/>
          </a:prstGeom>
        </p:spPr>
      </p:pic>
      <p:pic>
        <p:nvPicPr>
          <p:cNvPr id="20" name="Picture 19">
            <a:extLst>
              <a:ext uri="{FF2B5EF4-FFF2-40B4-BE49-F238E27FC236}">
                <a16:creationId xmlns:a16="http://schemas.microsoft.com/office/drawing/2014/main" xmlns="" id="{E0DBD2FE-AD5D-4A52-ADCC-D7B65864211D}"/>
              </a:ext>
            </a:extLst>
          </p:cNvPr>
          <p:cNvPicPr>
            <a:picLocks noChangeAspect="1"/>
          </p:cNvPicPr>
          <p:nvPr/>
        </p:nvPicPr>
        <p:blipFill>
          <a:blip r:embed="rId5"/>
          <a:stretch>
            <a:fillRect/>
          </a:stretch>
        </p:blipFill>
        <p:spPr>
          <a:xfrm>
            <a:off x="3993567" y="4362249"/>
            <a:ext cx="427100" cy="427100"/>
          </a:xfrm>
          <a:prstGeom prst="rect">
            <a:avLst/>
          </a:prstGeom>
        </p:spPr>
      </p:pic>
      <p:pic>
        <p:nvPicPr>
          <p:cNvPr id="14" name="Picture 13">
            <a:extLst>
              <a:ext uri="{FF2B5EF4-FFF2-40B4-BE49-F238E27FC236}">
                <a16:creationId xmlns:a16="http://schemas.microsoft.com/office/drawing/2014/main" xmlns="" id="{28B12A6D-751D-4D93-8B98-BEADC46509B2}"/>
              </a:ext>
            </a:extLst>
          </p:cNvPr>
          <p:cNvPicPr>
            <a:picLocks noChangeAspect="1"/>
          </p:cNvPicPr>
          <p:nvPr/>
        </p:nvPicPr>
        <p:blipFill>
          <a:blip r:embed="rId6"/>
          <a:stretch>
            <a:fillRect/>
          </a:stretch>
        </p:blipFill>
        <p:spPr>
          <a:xfrm>
            <a:off x="4052681" y="1717564"/>
            <a:ext cx="308872" cy="334907"/>
          </a:xfrm>
          <a:prstGeom prst="rect">
            <a:avLst/>
          </a:prstGeom>
        </p:spPr>
      </p:pic>
      <p:sp>
        <p:nvSpPr>
          <p:cNvPr id="9" name="Slide Number Placeholder 8">
            <a:extLst>
              <a:ext uri="{FF2B5EF4-FFF2-40B4-BE49-F238E27FC236}">
                <a16:creationId xmlns:a16="http://schemas.microsoft.com/office/drawing/2014/main" xmlns="" id="{9F23C1DA-44D3-40BD-8CEF-599B601CAF00}"/>
              </a:ext>
            </a:extLst>
          </p:cNvPr>
          <p:cNvSpPr>
            <a:spLocks noGrp="1"/>
          </p:cNvSpPr>
          <p:nvPr>
            <p:ph type="sldNum" sz="quarter" idx="12"/>
          </p:nvPr>
        </p:nvSpPr>
        <p:spPr/>
        <p:txBody>
          <a:bodyPr/>
          <a:lstStyle/>
          <a:p>
            <a:fld id="{86ED3864-7380-264F-93C6-1571F5F24E3A}" type="slidenum">
              <a:rPr lang="en-US" smtClean="0"/>
              <a:pPr/>
              <a:t>14</a:t>
            </a:fld>
            <a:endParaRPr lang="en-US" dirty="0"/>
          </a:p>
        </p:txBody>
      </p:sp>
    </p:spTree>
    <p:extLst>
      <p:ext uri="{BB962C8B-B14F-4D97-AF65-F5344CB8AC3E}">
        <p14:creationId xmlns:p14="http://schemas.microsoft.com/office/powerpoint/2010/main" xmlns="" val="42577309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6DF5E4BC-068F-C547-9007-7C525674A73C}"/>
              </a:ext>
            </a:extLst>
          </p:cNvPr>
          <p:cNvPicPr>
            <a:picLocks noGrp="1" noChangeAspect="1"/>
          </p:cNvPicPr>
          <p:nvPr>
            <p:ph idx="1"/>
          </p:nvPr>
        </p:nvPicPr>
        <p:blipFill>
          <a:blip r:embed="rId2"/>
          <a:stretch>
            <a:fillRect/>
          </a:stretch>
        </p:blipFill>
        <p:spPr>
          <a:xfrm>
            <a:off x="0" y="-105508"/>
            <a:ext cx="9144000" cy="6129086"/>
          </a:xfrm>
        </p:spPr>
      </p:pic>
      <p:sp>
        <p:nvSpPr>
          <p:cNvPr id="2" name="Title 1">
            <a:extLst>
              <a:ext uri="{FF2B5EF4-FFF2-40B4-BE49-F238E27FC236}">
                <a16:creationId xmlns:a16="http://schemas.microsoft.com/office/drawing/2014/main" xmlns="" id="{FBB8A75A-D4F0-974A-A7F3-A1267DA77E52}"/>
              </a:ext>
            </a:extLst>
          </p:cNvPr>
          <p:cNvSpPr>
            <a:spLocks noGrp="1"/>
          </p:cNvSpPr>
          <p:nvPr>
            <p:ph type="title"/>
          </p:nvPr>
        </p:nvSpPr>
        <p:spPr>
          <a:xfrm>
            <a:off x="1342546" y="2292941"/>
            <a:ext cx="7886700" cy="994169"/>
          </a:xfrm>
        </p:spPr>
        <p:txBody>
          <a:bodyPr>
            <a:normAutofit fontScale="90000"/>
          </a:bodyPr>
          <a:lstStyle/>
          <a:p>
            <a:pPr algn="ctr"/>
            <a:r>
              <a:rPr lang="en-US" sz="4000" b="1" dirty="0">
                <a:solidFill>
                  <a:schemeClr val="bg1"/>
                </a:solidFill>
              </a:rPr>
              <a:t/>
            </a:r>
            <a:br>
              <a:rPr lang="en-US" sz="4000" b="1" dirty="0">
                <a:solidFill>
                  <a:schemeClr val="bg1"/>
                </a:solidFill>
              </a:rPr>
            </a:br>
            <a:r>
              <a:rPr lang="en-US" sz="4000" b="1" dirty="0">
                <a:solidFill>
                  <a:schemeClr val="bg1"/>
                </a:solidFill>
              </a:rPr>
              <a:t/>
            </a:r>
            <a:br>
              <a:rPr lang="en-US" sz="4000" b="1" dirty="0">
                <a:solidFill>
                  <a:schemeClr val="bg1"/>
                </a:solidFill>
              </a:rPr>
            </a:br>
            <a:r>
              <a:rPr lang="en-US" sz="4000" b="1" dirty="0">
                <a:solidFill>
                  <a:schemeClr val="bg1"/>
                </a:solidFill>
              </a:rPr>
              <a:t/>
            </a:r>
            <a:br>
              <a:rPr lang="en-US" sz="4000" b="1" dirty="0">
                <a:solidFill>
                  <a:schemeClr val="bg1"/>
                </a:solidFill>
              </a:rPr>
            </a:br>
            <a:r>
              <a:rPr lang="en-US" sz="4000" b="1" dirty="0">
                <a:solidFill>
                  <a:schemeClr val="bg1"/>
                </a:solidFill>
              </a:rPr>
              <a:t>OVERALL PSiRA PERFORMANCE AGAINST APP TARGETS 2020/21</a:t>
            </a:r>
            <a:br>
              <a:rPr lang="en-US" sz="4000" b="1" dirty="0">
                <a:solidFill>
                  <a:schemeClr val="bg1"/>
                </a:solidFill>
              </a:rPr>
            </a:br>
            <a:r>
              <a:rPr lang="en-US" sz="4000" b="1" dirty="0">
                <a:solidFill>
                  <a:schemeClr val="bg1"/>
                </a:solidFill>
              </a:rPr>
              <a:t>QUARTER 1</a:t>
            </a:r>
            <a:r>
              <a:rPr lang="en-US" sz="4000" b="1" dirty="0">
                <a:solidFill>
                  <a:schemeClr val="accent2">
                    <a:lumMod val="50000"/>
                  </a:schemeClr>
                </a:solidFill>
                <a:latin typeface="Verdana" pitchFamily="34" charset="0"/>
                <a:ea typeface="Verdana" pitchFamily="34" charset="0"/>
                <a:cs typeface="Verdana" pitchFamily="34" charset="0"/>
              </a:rPr>
              <a:t/>
            </a:r>
            <a:br>
              <a:rPr lang="en-US" sz="4000" b="1" dirty="0">
                <a:solidFill>
                  <a:schemeClr val="accent2">
                    <a:lumMod val="50000"/>
                  </a:schemeClr>
                </a:solidFill>
                <a:latin typeface="Verdana" pitchFamily="34" charset="0"/>
                <a:ea typeface="Verdana" pitchFamily="34" charset="0"/>
                <a:cs typeface="Verdana" pitchFamily="34" charset="0"/>
              </a:rPr>
            </a:br>
            <a:r>
              <a:rPr lang="en-US" sz="4000" b="1" dirty="0"/>
              <a:t/>
            </a:r>
            <a:br>
              <a:rPr lang="en-US" sz="4000" b="1" dirty="0"/>
            </a:br>
            <a:endParaRPr lang="en-US" sz="4000" dirty="0">
              <a:solidFill>
                <a:schemeClr val="bg1"/>
              </a:solidFill>
            </a:endParaRPr>
          </a:p>
        </p:txBody>
      </p:sp>
      <p:sp>
        <p:nvSpPr>
          <p:cNvPr id="3" name="Slide Number Placeholder 2">
            <a:extLst>
              <a:ext uri="{FF2B5EF4-FFF2-40B4-BE49-F238E27FC236}">
                <a16:creationId xmlns:a16="http://schemas.microsoft.com/office/drawing/2014/main" xmlns="" id="{1BA0A3B2-F172-468B-967B-D6DCFF09B3FA}"/>
              </a:ext>
            </a:extLst>
          </p:cNvPr>
          <p:cNvSpPr>
            <a:spLocks noGrp="1"/>
          </p:cNvSpPr>
          <p:nvPr>
            <p:ph type="sldNum" sz="quarter" idx="12"/>
          </p:nvPr>
        </p:nvSpPr>
        <p:spPr/>
        <p:txBody>
          <a:bodyPr/>
          <a:lstStyle/>
          <a:p>
            <a:fld id="{86ED3864-7380-264F-93C6-1571F5F24E3A}" type="slidenum">
              <a:rPr lang="en-US" smtClean="0"/>
              <a:pPr/>
              <a:t>15</a:t>
            </a:fld>
            <a:endParaRPr lang="en-US" dirty="0"/>
          </a:p>
        </p:txBody>
      </p:sp>
    </p:spTree>
    <p:extLst>
      <p:ext uri="{BB962C8B-B14F-4D97-AF65-F5344CB8AC3E}">
        <p14:creationId xmlns:p14="http://schemas.microsoft.com/office/powerpoint/2010/main" xmlns="" val="24956823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8F3866CA-0527-0D4B-8233-2D3D8F8F0D50}"/>
              </a:ext>
            </a:extLst>
          </p:cNvPr>
          <p:cNvPicPr>
            <a:picLocks noChangeAspect="1"/>
          </p:cNvPicPr>
          <p:nvPr/>
        </p:nvPicPr>
        <p:blipFill>
          <a:blip r:embed="rId2"/>
          <a:stretch>
            <a:fillRect/>
          </a:stretch>
        </p:blipFill>
        <p:spPr>
          <a:xfrm>
            <a:off x="0" y="-249906"/>
            <a:ext cx="9143999" cy="6129084"/>
          </a:xfrm>
          <a:prstGeom prst="rect">
            <a:avLst/>
          </a:prstGeom>
        </p:spPr>
      </p:pic>
      <p:sp>
        <p:nvSpPr>
          <p:cNvPr id="2" name="Title 1"/>
          <p:cNvSpPr>
            <a:spLocks noGrp="1"/>
          </p:cNvSpPr>
          <p:nvPr>
            <p:ph type="ctrTitle"/>
          </p:nvPr>
        </p:nvSpPr>
        <p:spPr>
          <a:xfrm>
            <a:off x="1070230" y="54791"/>
            <a:ext cx="8150884" cy="458165"/>
          </a:xfrm>
        </p:spPr>
        <p:txBody>
          <a:bodyPr>
            <a:noAutofit/>
          </a:bodyPr>
          <a:lstStyle/>
          <a:p>
            <a:pPr marL="342900" lvl="0" indent="-342900" algn="l" defTabSz="914400">
              <a:lnSpc>
                <a:spcPct val="100000"/>
              </a:lnSpc>
              <a:spcBef>
                <a:spcPts val="0"/>
              </a:spcBef>
              <a:defRPr/>
            </a:pPr>
            <a:r>
              <a:rPr lang="en-US" sz="2400" b="1" dirty="0">
                <a:solidFill>
                  <a:srgbClr val="F79646">
                    <a:lumMod val="50000"/>
                  </a:srgbClr>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PSiRA Overall Performance: Quarter 1</a:t>
            </a:r>
          </a:p>
        </p:txBody>
      </p:sp>
      <p:sp>
        <p:nvSpPr>
          <p:cNvPr id="3" name="Rectangle 2"/>
          <p:cNvSpPr/>
          <p:nvPr/>
        </p:nvSpPr>
        <p:spPr>
          <a:xfrm>
            <a:off x="794335" y="1042071"/>
            <a:ext cx="6743890" cy="332014"/>
          </a:xfrm>
          <a:prstGeom prst="rect">
            <a:avLst/>
          </a:prstGeom>
        </p:spPr>
        <p:txBody>
          <a:bodyPr wrap="square">
            <a:spAutoFit/>
          </a:bodyPr>
          <a:lstStyle/>
          <a:p>
            <a:pPr marL="0" marR="0" lvl="0" indent="0" algn="l" defTabSz="685800" rtl="0" eaLnBrk="1" fontAlgn="auto" latinLnBrk="0" hangingPunct="1">
              <a:lnSpc>
                <a:spcPct val="150000"/>
              </a:lnSpc>
              <a:spcBef>
                <a:spcPts val="0"/>
              </a:spcBef>
              <a:spcAft>
                <a:spcPts val="0"/>
              </a:spcAft>
              <a:buClrTx/>
              <a:buSzTx/>
              <a:buFontTx/>
              <a:buNone/>
              <a:tabLst/>
              <a:defRPr/>
            </a:pPr>
            <a:endParaRPr kumimoji="0" lang="en-ZA" altLang="en-US" sz="1200" b="0" i="0" u="none" strike="noStrike" kern="1200" cap="none" spc="0" normalizeH="0" baseline="0" noProof="0" dirty="0">
              <a:ln>
                <a:noFill/>
              </a:ln>
              <a:solidFill>
                <a:srgbClr val="984807"/>
              </a:solidFill>
              <a:effectLst/>
              <a:uLnTx/>
              <a:uFillTx/>
              <a:latin typeface="Verdana" panose="020B0604030504040204" pitchFamily="34" charset="0"/>
              <a:ea typeface="+mn-ea"/>
              <a:cs typeface="+mn-cs"/>
            </a:endParaRPr>
          </a:p>
        </p:txBody>
      </p:sp>
      <p:graphicFrame>
        <p:nvGraphicFramePr>
          <p:cNvPr id="7" name="Chart 6">
            <a:extLst>
              <a:ext uri="{FF2B5EF4-FFF2-40B4-BE49-F238E27FC236}">
                <a16:creationId xmlns:a16="http://schemas.microsoft.com/office/drawing/2014/main" xmlns="" id="{0DDBA07A-BA10-45D8-8BCF-4DD2905027C6}"/>
              </a:ext>
            </a:extLst>
          </p:cNvPr>
          <p:cNvGraphicFramePr/>
          <p:nvPr>
            <p:extLst>
              <p:ext uri="{D42A27DB-BD31-4B8C-83A1-F6EECF244321}">
                <p14:modId xmlns:p14="http://schemas.microsoft.com/office/powerpoint/2010/main" xmlns="" val="3925939381"/>
              </p:ext>
            </p:extLst>
          </p:nvPr>
        </p:nvGraphicFramePr>
        <p:xfrm>
          <a:off x="1524000" y="825500"/>
          <a:ext cx="6096000" cy="4064000"/>
        </p:xfrm>
        <a:graphic>
          <a:graphicData uri="http://schemas.openxmlformats.org/drawingml/2006/chart">
            <c:chart xmlns:c="http://schemas.openxmlformats.org/drawingml/2006/chart" xmlns:r="http://schemas.openxmlformats.org/officeDocument/2006/relationships" r:id="rId3"/>
          </a:graphicData>
        </a:graphic>
      </p:graphicFrame>
      <p:sp>
        <p:nvSpPr>
          <p:cNvPr id="6" name="Slide Number Placeholder 5">
            <a:extLst>
              <a:ext uri="{FF2B5EF4-FFF2-40B4-BE49-F238E27FC236}">
                <a16:creationId xmlns:a16="http://schemas.microsoft.com/office/drawing/2014/main" xmlns="" id="{43CC1FDD-2FB8-469B-8E50-0439966FF755}"/>
              </a:ext>
            </a:extLst>
          </p:cNvPr>
          <p:cNvSpPr>
            <a:spLocks noGrp="1"/>
          </p:cNvSpPr>
          <p:nvPr>
            <p:ph type="sldNum" sz="quarter" idx="12"/>
          </p:nvPr>
        </p:nvSpPr>
        <p:spPr/>
        <p:txBody>
          <a:bodyPr/>
          <a:lstStyle/>
          <a:p>
            <a:fld id="{86ED3864-7380-264F-93C6-1571F5F24E3A}" type="slidenum">
              <a:rPr lang="en-US" smtClean="0"/>
              <a:pPr/>
              <a:t>16</a:t>
            </a:fld>
            <a:endParaRPr lang="en-US" dirty="0"/>
          </a:p>
        </p:txBody>
      </p:sp>
    </p:spTree>
    <p:extLst>
      <p:ext uri="{BB962C8B-B14F-4D97-AF65-F5344CB8AC3E}">
        <p14:creationId xmlns:p14="http://schemas.microsoft.com/office/powerpoint/2010/main" xmlns="" val="34589218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6DF5E4BC-068F-C547-9007-7C525674A73C}"/>
              </a:ext>
            </a:extLst>
          </p:cNvPr>
          <p:cNvPicPr>
            <a:picLocks noGrp="1" noChangeAspect="1"/>
          </p:cNvPicPr>
          <p:nvPr>
            <p:ph idx="1"/>
          </p:nvPr>
        </p:nvPicPr>
        <p:blipFill>
          <a:blip r:embed="rId2"/>
          <a:stretch>
            <a:fillRect/>
          </a:stretch>
        </p:blipFill>
        <p:spPr>
          <a:xfrm>
            <a:off x="0" y="-105508"/>
            <a:ext cx="9144000" cy="6129086"/>
          </a:xfrm>
        </p:spPr>
      </p:pic>
      <p:sp>
        <p:nvSpPr>
          <p:cNvPr id="2" name="Title 1">
            <a:extLst>
              <a:ext uri="{FF2B5EF4-FFF2-40B4-BE49-F238E27FC236}">
                <a16:creationId xmlns:a16="http://schemas.microsoft.com/office/drawing/2014/main" xmlns="" id="{FBB8A75A-D4F0-974A-A7F3-A1267DA77E52}"/>
              </a:ext>
            </a:extLst>
          </p:cNvPr>
          <p:cNvSpPr>
            <a:spLocks noGrp="1"/>
          </p:cNvSpPr>
          <p:nvPr>
            <p:ph type="title"/>
          </p:nvPr>
        </p:nvSpPr>
        <p:spPr>
          <a:xfrm>
            <a:off x="1027235" y="2289717"/>
            <a:ext cx="7886700" cy="1511568"/>
          </a:xfrm>
        </p:spPr>
        <p:txBody>
          <a:bodyPr>
            <a:normAutofit/>
          </a:bodyPr>
          <a:lstStyle/>
          <a:p>
            <a:pPr algn="ctr"/>
            <a:r>
              <a:rPr lang="en-US" sz="4000" b="1" dirty="0">
                <a:solidFill>
                  <a:schemeClr val="bg1"/>
                </a:solidFill>
              </a:rPr>
              <a:t>DETAILED PERFORMANCE REPORT</a:t>
            </a:r>
            <a:br>
              <a:rPr lang="en-US" sz="4000" b="1" dirty="0">
                <a:solidFill>
                  <a:schemeClr val="bg1"/>
                </a:solidFill>
              </a:rPr>
            </a:br>
            <a:r>
              <a:rPr lang="en-US" sz="4000" b="1" dirty="0">
                <a:solidFill>
                  <a:schemeClr val="bg1"/>
                </a:solidFill>
              </a:rPr>
              <a:t>QUARTER 1 - 2020/21 </a:t>
            </a:r>
            <a:endParaRPr lang="en-US" sz="4000" dirty="0">
              <a:solidFill>
                <a:schemeClr val="bg1"/>
              </a:solidFill>
            </a:endParaRPr>
          </a:p>
        </p:txBody>
      </p:sp>
      <p:sp>
        <p:nvSpPr>
          <p:cNvPr id="3" name="Slide Number Placeholder 2">
            <a:extLst>
              <a:ext uri="{FF2B5EF4-FFF2-40B4-BE49-F238E27FC236}">
                <a16:creationId xmlns:a16="http://schemas.microsoft.com/office/drawing/2014/main" xmlns="" id="{1BA0A3B2-F172-468B-967B-D6DCFF09B3FA}"/>
              </a:ext>
            </a:extLst>
          </p:cNvPr>
          <p:cNvSpPr>
            <a:spLocks noGrp="1"/>
          </p:cNvSpPr>
          <p:nvPr>
            <p:ph type="sldNum" sz="quarter" idx="12"/>
          </p:nvPr>
        </p:nvSpPr>
        <p:spPr/>
        <p:txBody>
          <a:bodyPr/>
          <a:lstStyle/>
          <a:p>
            <a:fld id="{86ED3864-7380-264F-93C6-1571F5F24E3A}" type="slidenum">
              <a:rPr lang="en-US" smtClean="0"/>
              <a:pPr/>
              <a:t>17</a:t>
            </a:fld>
            <a:endParaRPr lang="en-US" dirty="0"/>
          </a:p>
        </p:txBody>
      </p:sp>
    </p:spTree>
    <p:extLst>
      <p:ext uri="{BB962C8B-B14F-4D97-AF65-F5344CB8AC3E}">
        <p14:creationId xmlns:p14="http://schemas.microsoft.com/office/powerpoint/2010/main" xmlns="" val="15660222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6DF5E4BC-068F-C547-9007-7C525674A73C}"/>
              </a:ext>
            </a:extLst>
          </p:cNvPr>
          <p:cNvPicPr>
            <a:picLocks noGrp="1" noChangeAspect="1"/>
          </p:cNvPicPr>
          <p:nvPr>
            <p:ph idx="1"/>
          </p:nvPr>
        </p:nvPicPr>
        <p:blipFill>
          <a:blip r:embed="rId2"/>
          <a:stretch>
            <a:fillRect/>
          </a:stretch>
        </p:blipFill>
        <p:spPr>
          <a:xfrm>
            <a:off x="0" y="-105508"/>
            <a:ext cx="9144000" cy="6129086"/>
          </a:xfrm>
        </p:spPr>
      </p:pic>
      <p:sp>
        <p:nvSpPr>
          <p:cNvPr id="2" name="Title 1">
            <a:extLst>
              <a:ext uri="{FF2B5EF4-FFF2-40B4-BE49-F238E27FC236}">
                <a16:creationId xmlns:a16="http://schemas.microsoft.com/office/drawing/2014/main" xmlns="" id="{FBB8A75A-D4F0-974A-A7F3-A1267DA77E52}"/>
              </a:ext>
            </a:extLst>
          </p:cNvPr>
          <p:cNvSpPr>
            <a:spLocks noGrp="1"/>
          </p:cNvSpPr>
          <p:nvPr>
            <p:ph type="title"/>
          </p:nvPr>
        </p:nvSpPr>
        <p:spPr>
          <a:xfrm>
            <a:off x="1027235" y="2406717"/>
            <a:ext cx="7886700" cy="1104636"/>
          </a:xfrm>
        </p:spPr>
        <p:txBody>
          <a:bodyPr>
            <a:normAutofit fontScale="90000"/>
          </a:bodyPr>
          <a:lstStyle/>
          <a:p>
            <a:pPr algn="ctr"/>
            <a:r>
              <a:rPr lang="en-US" sz="4000" b="1" dirty="0">
                <a:solidFill>
                  <a:schemeClr val="bg1"/>
                </a:solidFill>
              </a:rPr>
              <a:t>Programme 1: Administration</a:t>
            </a:r>
            <a:r>
              <a:rPr lang="en-US" sz="4000" b="1" dirty="0"/>
              <a:t/>
            </a:r>
            <a:br>
              <a:rPr lang="en-US" sz="4000" b="1" dirty="0"/>
            </a:br>
            <a:endParaRPr lang="en-US" sz="4000" dirty="0">
              <a:solidFill>
                <a:schemeClr val="bg1"/>
              </a:solidFill>
            </a:endParaRPr>
          </a:p>
        </p:txBody>
      </p:sp>
      <p:sp>
        <p:nvSpPr>
          <p:cNvPr id="3" name="Slide Number Placeholder 2">
            <a:extLst>
              <a:ext uri="{FF2B5EF4-FFF2-40B4-BE49-F238E27FC236}">
                <a16:creationId xmlns:a16="http://schemas.microsoft.com/office/drawing/2014/main" xmlns="" id="{1BA0A3B2-F172-468B-967B-D6DCFF09B3FA}"/>
              </a:ext>
            </a:extLst>
          </p:cNvPr>
          <p:cNvSpPr>
            <a:spLocks noGrp="1"/>
          </p:cNvSpPr>
          <p:nvPr>
            <p:ph type="sldNum" sz="quarter" idx="12"/>
          </p:nvPr>
        </p:nvSpPr>
        <p:spPr/>
        <p:txBody>
          <a:bodyPr/>
          <a:lstStyle/>
          <a:p>
            <a:fld id="{86ED3864-7380-264F-93C6-1571F5F24E3A}" type="slidenum">
              <a:rPr lang="en-US" smtClean="0"/>
              <a:pPr/>
              <a:t>18</a:t>
            </a:fld>
            <a:endParaRPr lang="en-US" dirty="0"/>
          </a:p>
        </p:txBody>
      </p:sp>
    </p:spTree>
    <p:extLst>
      <p:ext uri="{BB962C8B-B14F-4D97-AF65-F5344CB8AC3E}">
        <p14:creationId xmlns:p14="http://schemas.microsoft.com/office/powerpoint/2010/main" xmlns="" val="4112419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8F3866CA-0527-0D4B-8233-2D3D8F8F0D50}"/>
              </a:ext>
            </a:extLst>
          </p:cNvPr>
          <p:cNvPicPr>
            <a:picLocks noChangeAspect="1"/>
          </p:cNvPicPr>
          <p:nvPr/>
        </p:nvPicPr>
        <p:blipFill>
          <a:blip r:embed="rId2"/>
          <a:stretch>
            <a:fillRect/>
          </a:stretch>
        </p:blipFill>
        <p:spPr>
          <a:xfrm>
            <a:off x="0" y="-249906"/>
            <a:ext cx="9143999" cy="6129084"/>
          </a:xfrm>
          <a:prstGeom prst="rect">
            <a:avLst/>
          </a:prstGeom>
        </p:spPr>
      </p:pic>
      <p:sp>
        <p:nvSpPr>
          <p:cNvPr id="2" name="Title 1"/>
          <p:cNvSpPr>
            <a:spLocks noGrp="1"/>
          </p:cNvSpPr>
          <p:nvPr>
            <p:ph type="ctrTitle"/>
          </p:nvPr>
        </p:nvSpPr>
        <p:spPr>
          <a:xfrm>
            <a:off x="794334" y="54791"/>
            <a:ext cx="8150884" cy="787990"/>
          </a:xfrm>
        </p:spPr>
        <p:txBody>
          <a:bodyPr>
            <a:noAutofit/>
          </a:bodyPr>
          <a:lstStyle/>
          <a:p>
            <a:pPr marL="342900" lvl="0" indent="-342900" algn="l" defTabSz="914400">
              <a:lnSpc>
                <a:spcPct val="100000"/>
              </a:lnSpc>
              <a:spcBef>
                <a:spcPts val="0"/>
              </a:spcBef>
              <a:defRPr/>
            </a:pPr>
            <a:r>
              <a:rPr lang="en-US" sz="2400" b="1" dirty="0">
                <a:solidFill>
                  <a:srgbClr val="F79646">
                    <a:lumMod val="50000"/>
                  </a:srgbClr>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Programme 1 Overview</a:t>
            </a:r>
          </a:p>
        </p:txBody>
      </p:sp>
      <p:sp>
        <p:nvSpPr>
          <p:cNvPr id="3" name="Rectangle 2"/>
          <p:cNvSpPr/>
          <p:nvPr/>
        </p:nvSpPr>
        <p:spPr>
          <a:xfrm>
            <a:off x="794335" y="1042071"/>
            <a:ext cx="7342132" cy="3647152"/>
          </a:xfrm>
          <a:prstGeom prst="rect">
            <a:avLst/>
          </a:prstGeom>
        </p:spPr>
        <p:txBody>
          <a:bodyPr wrap="square">
            <a:spAutoFit/>
          </a:bodyPr>
          <a:lstStyle/>
          <a:p>
            <a:pPr>
              <a:lnSpc>
                <a:spcPct val="150000"/>
              </a:lnSpc>
            </a:pPr>
            <a:r>
              <a:rPr lang="en-ZA" altLang="en-US" sz="1400" b="1" dirty="0">
                <a:solidFill>
                  <a:srgbClr val="984807"/>
                </a:solidFill>
                <a:latin typeface="Verdana" panose="020B0604030504040204" pitchFamily="34" charset="0"/>
                <a:ea typeface="Verdana" panose="020B0604030504040204" pitchFamily="34" charset="0"/>
              </a:rPr>
              <a:t>Purpose</a:t>
            </a:r>
            <a:r>
              <a:rPr lang="en-ZA" altLang="en-US" sz="1400" dirty="0">
                <a:solidFill>
                  <a:srgbClr val="984807"/>
                </a:solidFill>
                <a:latin typeface="Verdana" panose="020B0604030504040204" pitchFamily="34" charset="0"/>
                <a:ea typeface="Verdana" panose="020B0604030504040204" pitchFamily="34" charset="0"/>
              </a:rPr>
              <a:t> </a:t>
            </a:r>
            <a:endParaRPr lang="en-US" sz="1400" dirty="0">
              <a:latin typeface="Verdana" panose="020B0604030504040204" pitchFamily="34" charset="0"/>
              <a:ea typeface="Verdana" panose="020B0604030504040204" pitchFamily="34" charset="0"/>
            </a:endParaRPr>
          </a:p>
          <a:p>
            <a:pPr marL="171450" indent="-171450">
              <a:lnSpc>
                <a:spcPct val="150000"/>
              </a:lnSpc>
              <a:buFont typeface="Arial" panose="020B0604020202020204" pitchFamily="34" charset="0"/>
              <a:buChar char="•"/>
            </a:pPr>
            <a:r>
              <a:rPr lang="en-US" sz="1400" dirty="0">
                <a:solidFill>
                  <a:srgbClr val="984807"/>
                </a:solidFill>
                <a:latin typeface="Verdana" panose="020B0604030504040204" pitchFamily="34" charset="0"/>
                <a:ea typeface="Verdana" panose="020B0604030504040204" pitchFamily="34" charset="0"/>
              </a:rPr>
              <a:t>F</a:t>
            </a:r>
            <a:r>
              <a:rPr lang="en-GB" sz="1400" dirty="0">
                <a:solidFill>
                  <a:srgbClr val="984807"/>
                </a:solidFill>
                <a:latin typeface="Verdana" panose="020B0604030504040204" pitchFamily="34" charset="0"/>
                <a:ea typeface="Verdana" panose="020B0604030504040204" pitchFamily="34" charset="0"/>
              </a:rPr>
              <a:t>inancial management of the Authority; </a:t>
            </a:r>
          </a:p>
          <a:p>
            <a:pPr marL="171450" indent="-171450">
              <a:lnSpc>
                <a:spcPct val="150000"/>
              </a:lnSpc>
              <a:buFont typeface="Arial" panose="020B0604020202020204" pitchFamily="34" charset="0"/>
              <a:buChar char="•"/>
            </a:pPr>
            <a:r>
              <a:rPr lang="en-GB" sz="1400" dirty="0">
                <a:solidFill>
                  <a:srgbClr val="984807"/>
                </a:solidFill>
                <a:latin typeface="Verdana" panose="020B0604030504040204" pitchFamily="34" charset="0"/>
                <a:ea typeface="Verdana" panose="020B0604030504040204" pitchFamily="34" charset="0"/>
              </a:rPr>
              <a:t>Providing institutional support and services to the other programmes; </a:t>
            </a:r>
          </a:p>
          <a:p>
            <a:pPr marL="171450" indent="-171450">
              <a:lnSpc>
                <a:spcPct val="150000"/>
              </a:lnSpc>
              <a:buFont typeface="Arial" panose="020B0604020202020204" pitchFamily="34" charset="0"/>
              <a:buChar char="•"/>
            </a:pPr>
            <a:r>
              <a:rPr lang="en-GB" sz="1400" dirty="0">
                <a:solidFill>
                  <a:srgbClr val="984807"/>
                </a:solidFill>
                <a:latin typeface="Verdana" panose="020B0604030504040204" pitchFamily="34" charset="0"/>
                <a:ea typeface="Verdana" panose="020B0604030504040204" pitchFamily="34" charset="0"/>
              </a:rPr>
              <a:t>Development of regulations; and</a:t>
            </a:r>
          </a:p>
          <a:p>
            <a:pPr marL="171450" indent="-171450">
              <a:lnSpc>
                <a:spcPct val="150000"/>
              </a:lnSpc>
              <a:buFont typeface="Arial" panose="020B0604020202020204" pitchFamily="34" charset="0"/>
              <a:buChar char="•"/>
            </a:pPr>
            <a:r>
              <a:rPr lang="en-GB" sz="1400" dirty="0">
                <a:solidFill>
                  <a:srgbClr val="984807"/>
                </a:solidFill>
                <a:latin typeface="Verdana" panose="020B0604030504040204" pitchFamily="34" charset="0"/>
                <a:ea typeface="Verdana" panose="020B0604030504040204" pitchFamily="34" charset="0"/>
              </a:rPr>
              <a:t>Industry Research and Policy Development. </a:t>
            </a:r>
          </a:p>
          <a:p>
            <a:pPr marL="171450" indent="-171450">
              <a:lnSpc>
                <a:spcPct val="150000"/>
              </a:lnSpc>
              <a:buFont typeface="Arial" panose="020B0604020202020204" pitchFamily="34" charset="0"/>
              <a:buChar char="•"/>
            </a:pPr>
            <a:endParaRPr lang="en-GB" sz="1400" dirty="0">
              <a:solidFill>
                <a:srgbClr val="984807"/>
              </a:solidFill>
              <a:latin typeface="Verdana" panose="020B0604030504040204" pitchFamily="34" charset="0"/>
              <a:ea typeface="Verdana" panose="020B0604030504040204" pitchFamily="34" charset="0"/>
            </a:endParaRPr>
          </a:p>
          <a:p>
            <a:pPr>
              <a:lnSpc>
                <a:spcPct val="150000"/>
              </a:lnSpc>
            </a:pPr>
            <a:r>
              <a:rPr lang="en-GB" sz="1400" dirty="0">
                <a:solidFill>
                  <a:srgbClr val="984807"/>
                </a:solidFill>
                <a:latin typeface="Verdana" panose="020B0604030504040204" pitchFamily="34" charset="0"/>
                <a:ea typeface="Verdana" panose="020B0604030504040204" pitchFamily="34" charset="0"/>
              </a:rPr>
              <a:t>  </a:t>
            </a:r>
          </a:p>
          <a:p>
            <a:pPr>
              <a:lnSpc>
                <a:spcPct val="150000"/>
              </a:lnSpc>
            </a:pPr>
            <a:r>
              <a:rPr lang="en-ZA" altLang="en-US" sz="1400" b="1" dirty="0">
                <a:solidFill>
                  <a:srgbClr val="984807"/>
                </a:solidFill>
                <a:latin typeface="Verdana" panose="020B0604030504040204" pitchFamily="34" charset="0"/>
                <a:ea typeface="Verdana" panose="020B0604030504040204" pitchFamily="34" charset="0"/>
              </a:rPr>
              <a:t>Sub-Programmes: </a:t>
            </a:r>
            <a:r>
              <a:rPr lang="en-ZA" altLang="en-US" sz="1400" dirty="0">
                <a:solidFill>
                  <a:srgbClr val="984807"/>
                </a:solidFill>
                <a:latin typeface="Verdana" panose="020B0604030504040204" pitchFamily="34" charset="0"/>
                <a:ea typeface="Verdana" panose="020B0604030504040204" pitchFamily="34" charset="0"/>
              </a:rPr>
              <a:t>Finance </a:t>
            </a:r>
          </a:p>
          <a:p>
            <a:pPr>
              <a:lnSpc>
                <a:spcPct val="150000"/>
              </a:lnSpc>
            </a:pPr>
            <a:r>
              <a:rPr lang="en-ZA" altLang="en-US" sz="1400" dirty="0">
                <a:solidFill>
                  <a:srgbClr val="984807"/>
                </a:solidFill>
                <a:latin typeface="Verdana" panose="020B0604030504040204" pitchFamily="34" charset="0"/>
                <a:ea typeface="Verdana" panose="020B0604030504040204" pitchFamily="34" charset="0"/>
              </a:rPr>
              <a:t>		        Corporate Services</a:t>
            </a:r>
          </a:p>
          <a:p>
            <a:pPr>
              <a:lnSpc>
                <a:spcPct val="150000"/>
              </a:lnSpc>
            </a:pPr>
            <a:r>
              <a:rPr lang="en-ZA" altLang="en-US" sz="1400" dirty="0">
                <a:solidFill>
                  <a:srgbClr val="984807"/>
                </a:solidFill>
                <a:latin typeface="Verdana" panose="020B0604030504040204" pitchFamily="34" charset="0"/>
                <a:ea typeface="Verdana" panose="020B0604030504040204" pitchFamily="34" charset="0"/>
              </a:rPr>
              <a:t>		        Research and Development</a:t>
            </a:r>
          </a:p>
          <a:p>
            <a:pPr>
              <a:lnSpc>
                <a:spcPct val="150000"/>
              </a:lnSpc>
            </a:pPr>
            <a:r>
              <a:rPr lang="en-ZA" altLang="en-US" sz="1400" dirty="0">
                <a:solidFill>
                  <a:srgbClr val="984807"/>
                </a:solidFill>
                <a:latin typeface="Verdana" panose="020B0604030504040204" pitchFamily="34" charset="0"/>
                <a:ea typeface="Verdana" panose="020B0604030504040204" pitchFamily="34" charset="0"/>
              </a:rPr>
              <a:t>		        </a:t>
            </a:r>
          </a:p>
        </p:txBody>
      </p:sp>
      <p:sp>
        <p:nvSpPr>
          <p:cNvPr id="6" name="Slide Number Placeholder 5">
            <a:extLst>
              <a:ext uri="{FF2B5EF4-FFF2-40B4-BE49-F238E27FC236}">
                <a16:creationId xmlns:a16="http://schemas.microsoft.com/office/drawing/2014/main" xmlns="" id="{E291A190-249A-4563-AAD1-8F6888487ADA}"/>
              </a:ext>
            </a:extLst>
          </p:cNvPr>
          <p:cNvSpPr>
            <a:spLocks noGrp="1"/>
          </p:cNvSpPr>
          <p:nvPr>
            <p:ph type="sldNum" sz="quarter" idx="12"/>
          </p:nvPr>
        </p:nvSpPr>
        <p:spPr/>
        <p:txBody>
          <a:bodyPr/>
          <a:lstStyle/>
          <a:p>
            <a:fld id="{86ED3864-7380-264F-93C6-1571F5F24E3A}" type="slidenum">
              <a:rPr lang="en-US" smtClean="0"/>
              <a:pPr/>
              <a:t>19</a:t>
            </a:fld>
            <a:endParaRPr lang="en-US" dirty="0"/>
          </a:p>
        </p:txBody>
      </p:sp>
    </p:spTree>
    <p:extLst>
      <p:ext uri="{BB962C8B-B14F-4D97-AF65-F5344CB8AC3E}">
        <p14:creationId xmlns:p14="http://schemas.microsoft.com/office/powerpoint/2010/main" xmlns="" val="37654888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8F3866CA-0527-0D4B-8233-2D3D8F8F0D50}"/>
              </a:ext>
            </a:extLst>
          </p:cNvPr>
          <p:cNvPicPr>
            <a:picLocks noChangeAspect="1"/>
          </p:cNvPicPr>
          <p:nvPr/>
        </p:nvPicPr>
        <p:blipFill>
          <a:blip r:embed="rId2"/>
          <a:stretch>
            <a:fillRect/>
          </a:stretch>
        </p:blipFill>
        <p:spPr>
          <a:xfrm>
            <a:off x="0" y="-249906"/>
            <a:ext cx="9143999" cy="6129084"/>
          </a:xfrm>
          <a:prstGeom prst="rect">
            <a:avLst/>
          </a:prstGeom>
        </p:spPr>
      </p:pic>
      <p:sp>
        <p:nvSpPr>
          <p:cNvPr id="2" name="Title 1"/>
          <p:cNvSpPr>
            <a:spLocks noGrp="1"/>
          </p:cNvSpPr>
          <p:nvPr>
            <p:ph type="ctrTitle"/>
          </p:nvPr>
        </p:nvSpPr>
        <p:spPr>
          <a:xfrm>
            <a:off x="786382" y="182004"/>
            <a:ext cx="5590563" cy="787990"/>
          </a:xfrm>
        </p:spPr>
        <p:txBody>
          <a:bodyPr>
            <a:noAutofit/>
          </a:bodyPr>
          <a:lstStyle/>
          <a:p>
            <a:pPr marL="342900" lvl="0" indent="-342900" algn="l" defTabSz="914400">
              <a:lnSpc>
                <a:spcPct val="100000"/>
              </a:lnSpc>
              <a:spcBef>
                <a:spcPts val="0"/>
              </a:spcBef>
              <a:defRPr/>
            </a:pPr>
            <a:r>
              <a:rPr lang="en-US" sz="2400" b="1" dirty="0" err="1">
                <a:solidFill>
                  <a:srgbClr val="F79646">
                    <a:lumMod val="50000"/>
                  </a:srgbClr>
                </a:solidFill>
                <a:latin typeface="Verdana" pitchFamily="34" charset="0"/>
                <a:ea typeface="Verdana" pitchFamily="34" charset="0"/>
                <a:cs typeface="Verdana" pitchFamily="34" charset="0"/>
              </a:rPr>
              <a:t>PSiRA’s</a:t>
            </a:r>
            <a:r>
              <a:rPr lang="en-US" sz="2400" b="1" dirty="0">
                <a:solidFill>
                  <a:srgbClr val="F79646">
                    <a:lumMod val="50000"/>
                  </a:srgbClr>
                </a:solidFill>
                <a:latin typeface="Verdana" pitchFamily="34" charset="0"/>
                <a:ea typeface="Verdana" pitchFamily="34" charset="0"/>
                <a:cs typeface="Verdana" pitchFamily="34" charset="0"/>
              </a:rPr>
              <a:t> VIRTUAL DELEGATION</a:t>
            </a:r>
            <a:endParaRPr lang="en-US" sz="2400" b="1" dirty="0">
              <a:solidFill>
                <a:srgbClr val="F79646">
                  <a:lumMod val="50000"/>
                </a:srgbClr>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p:txBody>
      </p:sp>
      <p:sp>
        <p:nvSpPr>
          <p:cNvPr id="3" name="Subtitle 2"/>
          <p:cNvSpPr>
            <a:spLocks noGrp="1"/>
          </p:cNvSpPr>
          <p:nvPr>
            <p:ph type="subTitle" idx="1"/>
          </p:nvPr>
        </p:nvSpPr>
        <p:spPr>
          <a:xfrm>
            <a:off x="797723" y="969994"/>
            <a:ext cx="7548552" cy="4585231"/>
          </a:xfrm>
        </p:spPr>
        <p:txBody>
          <a:bodyPr>
            <a:noAutofit/>
          </a:bodyPr>
          <a:lstStyle/>
          <a:p>
            <a:pPr algn="l">
              <a:lnSpc>
                <a:spcPct val="150000"/>
              </a:lnSpc>
              <a:defRPr/>
            </a:pPr>
            <a:endParaRPr lang="en-US" sz="1400" dirty="0">
              <a:solidFill>
                <a:schemeClr val="accent6">
                  <a:lumMod val="50000"/>
                </a:schemeClr>
              </a:solidFill>
              <a:latin typeface="Verdana" pitchFamily="34" charset="0"/>
              <a:ea typeface="Verdana" pitchFamily="34" charset="0"/>
              <a:cs typeface="Verdana" pitchFamily="34" charset="0"/>
            </a:endParaRPr>
          </a:p>
          <a:p>
            <a:pPr marL="285750" indent="-285750" algn="l">
              <a:lnSpc>
                <a:spcPct val="150000"/>
              </a:lnSpc>
              <a:buFont typeface="Arial" panose="020B0604020202020204" pitchFamily="34" charset="0"/>
              <a:buChar char="•"/>
              <a:defRPr/>
            </a:pPr>
            <a:r>
              <a:rPr lang="en-US" sz="1400" dirty="0">
                <a:solidFill>
                  <a:schemeClr val="accent6">
                    <a:lumMod val="50000"/>
                  </a:schemeClr>
                </a:solidFill>
                <a:latin typeface="Verdana" pitchFamily="34" charset="0"/>
                <a:ea typeface="Verdana" pitchFamily="34" charset="0"/>
                <a:cs typeface="Verdana" pitchFamily="34" charset="0"/>
              </a:rPr>
              <a:t>Mr. Manabela (Sam) Chauke	: Director</a:t>
            </a:r>
          </a:p>
          <a:p>
            <a:pPr marL="285750" indent="-285750" algn="l">
              <a:lnSpc>
                <a:spcPct val="150000"/>
              </a:lnSpc>
              <a:buFont typeface="Arial" panose="020B0604020202020204" pitchFamily="34" charset="0"/>
              <a:buChar char="•"/>
              <a:defRPr/>
            </a:pPr>
            <a:r>
              <a:rPr lang="en-US" sz="1400" dirty="0">
                <a:solidFill>
                  <a:schemeClr val="accent6">
                    <a:lumMod val="50000"/>
                  </a:schemeClr>
                </a:solidFill>
                <a:latin typeface="Verdana" pitchFamily="34" charset="0"/>
                <a:ea typeface="Verdana" pitchFamily="34" charset="0"/>
                <a:cs typeface="Verdana" pitchFamily="34" charset="0"/>
              </a:rPr>
              <a:t>Mrs. Mmatlou Sebogodi		: Deputy Director: Finance and Admin</a:t>
            </a:r>
          </a:p>
          <a:p>
            <a:pPr marL="285750" indent="-285750" algn="l">
              <a:lnSpc>
                <a:spcPct val="150000"/>
              </a:lnSpc>
              <a:buFont typeface="Arial" panose="020B0604020202020204" pitchFamily="34" charset="0"/>
              <a:buChar char="•"/>
              <a:defRPr/>
            </a:pPr>
            <a:r>
              <a:rPr lang="en-US" sz="1400" dirty="0">
                <a:solidFill>
                  <a:schemeClr val="accent6">
                    <a:lumMod val="50000"/>
                  </a:schemeClr>
                </a:solidFill>
                <a:latin typeface="Verdana" pitchFamily="34" charset="0"/>
                <a:ea typeface="Verdana" pitchFamily="34" charset="0"/>
                <a:cs typeface="Verdana" pitchFamily="34" charset="0"/>
              </a:rPr>
              <a:t>Adv. Linda Mbana			: Deputy Director: Law Enforcement</a:t>
            </a:r>
          </a:p>
          <a:p>
            <a:pPr marL="285750" indent="-285750" algn="l">
              <a:lnSpc>
                <a:spcPct val="150000"/>
              </a:lnSpc>
              <a:buFont typeface="Arial" panose="020B0604020202020204" pitchFamily="34" charset="0"/>
              <a:buChar char="•"/>
              <a:defRPr/>
            </a:pPr>
            <a:r>
              <a:rPr lang="en-US" sz="1400" dirty="0">
                <a:solidFill>
                  <a:schemeClr val="accent6">
                    <a:lumMod val="50000"/>
                  </a:schemeClr>
                </a:solidFill>
                <a:latin typeface="Verdana" pitchFamily="34" charset="0"/>
                <a:ea typeface="Verdana" pitchFamily="34" charset="0"/>
                <a:cs typeface="Verdana" pitchFamily="34" charset="0"/>
              </a:rPr>
              <a:t>Mr. Stefan Badenhorst		: Chief Operating Officer</a:t>
            </a:r>
          </a:p>
          <a:p>
            <a:pPr marL="285750" indent="-285750" algn="l">
              <a:lnSpc>
                <a:spcPct val="150000"/>
              </a:lnSpc>
              <a:buFont typeface="Arial" panose="020B0604020202020204" pitchFamily="34" charset="0"/>
              <a:buChar char="•"/>
              <a:defRPr/>
            </a:pPr>
            <a:r>
              <a:rPr lang="en-US" sz="1400" dirty="0">
                <a:solidFill>
                  <a:schemeClr val="accent6">
                    <a:lumMod val="50000"/>
                  </a:schemeClr>
                </a:solidFill>
                <a:latin typeface="Verdana" pitchFamily="34" charset="0"/>
                <a:ea typeface="Verdana" pitchFamily="34" charset="0"/>
                <a:cs typeface="Verdana" pitchFamily="34" charset="0"/>
              </a:rPr>
              <a:t>Mr. Oupa Mamabolo			: Acting Deputy Director: Training &amp; 						  Communications 	</a:t>
            </a:r>
          </a:p>
          <a:p>
            <a:pPr marL="342900" indent="-342900" algn="l">
              <a:spcBef>
                <a:spcPct val="20000"/>
              </a:spcBef>
              <a:defRPr/>
            </a:pPr>
            <a:endParaRPr lang="en-US" sz="1300" b="1" dirty="0">
              <a:solidFill>
                <a:schemeClr val="accent2">
                  <a:lumMod val="50000"/>
                </a:schemeClr>
              </a:solidFill>
              <a:latin typeface="Verdana" pitchFamily="34" charset="0"/>
              <a:ea typeface="Verdana" pitchFamily="34" charset="0"/>
              <a:cs typeface="Verdana" pitchFamily="34" charset="0"/>
            </a:endParaRPr>
          </a:p>
        </p:txBody>
      </p:sp>
      <p:sp>
        <p:nvSpPr>
          <p:cNvPr id="6" name="Slide Number Placeholder 5">
            <a:extLst>
              <a:ext uri="{FF2B5EF4-FFF2-40B4-BE49-F238E27FC236}">
                <a16:creationId xmlns:a16="http://schemas.microsoft.com/office/drawing/2014/main" xmlns="" id="{3BD52600-DE34-4022-A27C-1A1BF08872C1}"/>
              </a:ext>
            </a:extLst>
          </p:cNvPr>
          <p:cNvSpPr>
            <a:spLocks noGrp="1"/>
          </p:cNvSpPr>
          <p:nvPr>
            <p:ph type="sldNum" sz="quarter" idx="12"/>
          </p:nvPr>
        </p:nvSpPr>
        <p:spPr/>
        <p:txBody>
          <a:bodyPr/>
          <a:lstStyle/>
          <a:p>
            <a:fld id="{86ED3864-7380-264F-93C6-1571F5F24E3A}" type="slidenum">
              <a:rPr lang="en-US" smtClean="0"/>
              <a:pPr/>
              <a:t>2</a:t>
            </a:fld>
            <a:endParaRPr lang="en-US" dirty="0"/>
          </a:p>
        </p:txBody>
      </p:sp>
    </p:spTree>
    <p:extLst>
      <p:ext uri="{BB962C8B-B14F-4D97-AF65-F5344CB8AC3E}">
        <p14:creationId xmlns:p14="http://schemas.microsoft.com/office/powerpoint/2010/main" xmlns="" val="24168327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8F3866CA-0527-0D4B-8233-2D3D8F8F0D50}"/>
              </a:ext>
            </a:extLst>
          </p:cNvPr>
          <p:cNvPicPr>
            <a:picLocks noChangeAspect="1"/>
          </p:cNvPicPr>
          <p:nvPr/>
        </p:nvPicPr>
        <p:blipFill>
          <a:blip r:embed="rId2"/>
          <a:stretch>
            <a:fillRect/>
          </a:stretch>
        </p:blipFill>
        <p:spPr>
          <a:xfrm>
            <a:off x="0" y="-249906"/>
            <a:ext cx="9143999" cy="6129084"/>
          </a:xfrm>
          <a:prstGeom prst="rect">
            <a:avLst/>
          </a:prstGeom>
        </p:spPr>
      </p:pic>
      <p:sp>
        <p:nvSpPr>
          <p:cNvPr id="2" name="Title 1"/>
          <p:cNvSpPr>
            <a:spLocks noGrp="1"/>
          </p:cNvSpPr>
          <p:nvPr>
            <p:ph type="ctrTitle"/>
          </p:nvPr>
        </p:nvSpPr>
        <p:spPr>
          <a:xfrm>
            <a:off x="794334" y="54791"/>
            <a:ext cx="8150884" cy="787990"/>
          </a:xfrm>
        </p:spPr>
        <p:txBody>
          <a:bodyPr>
            <a:noAutofit/>
          </a:bodyPr>
          <a:lstStyle/>
          <a:p>
            <a:pPr marL="342900" lvl="0" indent="-342900" defTabSz="914400">
              <a:lnSpc>
                <a:spcPct val="100000"/>
              </a:lnSpc>
              <a:spcBef>
                <a:spcPts val="0"/>
              </a:spcBef>
              <a:defRPr/>
            </a:pPr>
            <a:r>
              <a:rPr lang="en-US" sz="2400" b="1" dirty="0">
                <a:solidFill>
                  <a:srgbClr val="F79646">
                    <a:lumMod val="50000"/>
                  </a:srgbClr>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Programme 1: Quarter 1 Performance Against APP Targets Summary </a:t>
            </a:r>
          </a:p>
        </p:txBody>
      </p:sp>
      <p:sp>
        <p:nvSpPr>
          <p:cNvPr id="3" name="Rectangle 2"/>
          <p:cNvSpPr/>
          <p:nvPr/>
        </p:nvSpPr>
        <p:spPr>
          <a:xfrm>
            <a:off x="794335" y="1042071"/>
            <a:ext cx="6743890" cy="332014"/>
          </a:xfrm>
          <a:prstGeom prst="rect">
            <a:avLst/>
          </a:prstGeom>
        </p:spPr>
        <p:txBody>
          <a:bodyPr wrap="square">
            <a:spAutoFit/>
          </a:bodyPr>
          <a:lstStyle/>
          <a:p>
            <a:pPr>
              <a:lnSpc>
                <a:spcPct val="150000"/>
              </a:lnSpc>
            </a:pPr>
            <a:endParaRPr lang="en-ZA" altLang="en-US" sz="1200" dirty="0">
              <a:solidFill>
                <a:srgbClr val="984807"/>
              </a:solidFill>
              <a:latin typeface="Verdana" panose="020B0604030504040204" pitchFamily="34" charset="0"/>
            </a:endParaRPr>
          </a:p>
        </p:txBody>
      </p:sp>
      <p:graphicFrame>
        <p:nvGraphicFramePr>
          <p:cNvPr id="7" name="Chart 6">
            <a:extLst>
              <a:ext uri="{FF2B5EF4-FFF2-40B4-BE49-F238E27FC236}">
                <a16:creationId xmlns:a16="http://schemas.microsoft.com/office/drawing/2014/main" xmlns="" id="{0DDBA07A-BA10-45D8-8BCF-4DD2905027C6}"/>
              </a:ext>
            </a:extLst>
          </p:cNvPr>
          <p:cNvGraphicFramePr/>
          <p:nvPr>
            <p:extLst>
              <p:ext uri="{D42A27DB-BD31-4B8C-83A1-F6EECF244321}">
                <p14:modId xmlns:p14="http://schemas.microsoft.com/office/powerpoint/2010/main" xmlns="" val="343173587"/>
              </p:ext>
            </p:extLst>
          </p:nvPr>
        </p:nvGraphicFramePr>
        <p:xfrm>
          <a:off x="1524000" y="825500"/>
          <a:ext cx="6096000" cy="4064000"/>
        </p:xfrm>
        <a:graphic>
          <a:graphicData uri="http://schemas.openxmlformats.org/drawingml/2006/chart">
            <c:chart xmlns:c="http://schemas.openxmlformats.org/drawingml/2006/chart" xmlns:r="http://schemas.openxmlformats.org/officeDocument/2006/relationships" r:id="rId3"/>
          </a:graphicData>
        </a:graphic>
      </p:graphicFrame>
      <p:sp>
        <p:nvSpPr>
          <p:cNvPr id="6" name="Slide Number Placeholder 5">
            <a:extLst>
              <a:ext uri="{FF2B5EF4-FFF2-40B4-BE49-F238E27FC236}">
                <a16:creationId xmlns:a16="http://schemas.microsoft.com/office/drawing/2014/main" xmlns="" id="{841804C1-E8E1-4BD8-A82B-6189726E25BA}"/>
              </a:ext>
            </a:extLst>
          </p:cNvPr>
          <p:cNvSpPr>
            <a:spLocks noGrp="1"/>
          </p:cNvSpPr>
          <p:nvPr>
            <p:ph type="sldNum" sz="quarter" idx="12"/>
          </p:nvPr>
        </p:nvSpPr>
        <p:spPr/>
        <p:txBody>
          <a:bodyPr/>
          <a:lstStyle/>
          <a:p>
            <a:fld id="{86ED3864-7380-264F-93C6-1571F5F24E3A}" type="slidenum">
              <a:rPr lang="en-US" smtClean="0"/>
              <a:pPr/>
              <a:t>20</a:t>
            </a:fld>
            <a:endParaRPr lang="en-US" dirty="0"/>
          </a:p>
        </p:txBody>
      </p:sp>
    </p:spTree>
    <p:extLst>
      <p:ext uri="{BB962C8B-B14F-4D97-AF65-F5344CB8AC3E}">
        <p14:creationId xmlns:p14="http://schemas.microsoft.com/office/powerpoint/2010/main" xmlns="" val="14302816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8F3866CA-0527-0D4B-8233-2D3D8F8F0D50}"/>
              </a:ext>
            </a:extLst>
          </p:cNvPr>
          <p:cNvPicPr>
            <a:picLocks noChangeAspect="1"/>
          </p:cNvPicPr>
          <p:nvPr/>
        </p:nvPicPr>
        <p:blipFill>
          <a:blip r:embed="rId2"/>
          <a:stretch>
            <a:fillRect/>
          </a:stretch>
        </p:blipFill>
        <p:spPr>
          <a:xfrm>
            <a:off x="0" y="-234666"/>
            <a:ext cx="9143999" cy="6129084"/>
          </a:xfrm>
          <a:prstGeom prst="rect">
            <a:avLst/>
          </a:prstGeom>
        </p:spPr>
      </p:pic>
      <p:sp>
        <p:nvSpPr>
          <p:cNvPr id="2" name="Title 1"/>
          <p:cNvSpPr>
            <a:spLocks noGrp="1"/>
          </p:cNvSpPr>
          <p:nvPr>
            <p:ph type="ctrTitle"/>
          </p:nvPr>
        </p:nvSpPr>
        <p:spPr>
          <a:xfrm>
            <a:off x="794334" y="54791"/>
            <a:ext cx="8150884" cy="787990"/>
          </a:xfrm>
        </p:spPr>
        <p:txBody>
          <a:bodyPr>
            <a:noAutofit/>
          </a:bodyPr>
          <a:lstStyle/>
          <a:p>
            <a:pPr marL="342900" lvl="0" indent="-342900" defTabSz="914400">
              <a:lnSpc>
                <a:spcPct val="100000"/>
              </a:lnSpc>
              <a:spcBef>
                <a:spcPts val="0"/>
              </a:spcBef>
              <a:defRPr/>
            </a:pPr>
            <a:r>
              <a:rPr lang="en-US" sz="2400" b="1" dirty="0">
                <a:solidFill>
                  <a:srgbClr val="F79646">
                    <a:lumMod val="50000"/>
                  </a:srgbClr>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Sub-Programmes: Quarter 1 Performance Against APP Targets Summary </a:t>
            </a:r>
          </a:p>
        </p:txBody>
      </p:sp>
      <p:sp>
        <p:nvSpPr>
          <p:cNvPr id="3" name="Rectangle 2"/>
          <p:cNvSpPr/>
          <p:nvPr/>
        </p:nvSpPr>
        <p:spPr>
          <a:xfrm>
            <a:off x="794335" y="1042071"/>
            <a:ext cx="6743890" cy="332014"/>
          </a:xfrm>
          <a:prstGeom prst="rect">
            <a:avLst/>
          </a:prstGeom>
        </p:spPr>
        <p:txBody>
          <a:bodyPr wrap="square">
            <a:spAutoFit/>
          </a:bodyPr>
          <a:lstStyle/>
          <a:p>
            <a:pPr>
              <a:lnSpc>
                <a:spcPct val="150000"/>
              </a:lnSpc>
            </a:pPr>
            <a:endParaRPr lang="en-ZA" altLang="en-US" sz="1200" dirty="0">
              <a:solidFill>
                <a:srgbClr val="984807"/>
              </a:solidFill>
              <a:latin typeface="Verdana" panose="020B0604030504040204" pitchFamily="34" charset="0"/>
            </a:endParaRPr>
          </a:p>
        </p:txBody>
      </p:sp>
      <p:graphicFrame>
        <p:nvGraphicFramePr>
          <p:cNvPr id="7" name="Chart 6">
            <a:extLst>
              <a:ext uri="{FF2B5EF4-FFF2-40B4-BE49-F238E27FC236}">
                <a16:creationId xmlns:a16="http://schemas.microsoft.com/office/drawing/2014/main" xmlns="" id="{0DDBA07A-BA10-45D8-8BCF-4DD2905027C6}"/>
              </a:ext>
            </a:extLst>
          </p:cNvPr>
          <p:cNvGraphicFramePr/>
          <p:nvPr>
            <p:extLst>
              <p:ext uri="{D42A27DB-BD31-4B8C-83A1-F6EECF244321}">
                <p14:modId xmlns:p14="http://schemas.microsoft.com/office/powerpoint/2010/main" xmlns="" val="3334617120"/>
              </p:ext>
            </p:extLst>
          </p:nvPr>
        </p:nvGraphicFramePr>
        <p:xfrm>
          <a:off x="1033876" y="825500"/>
          <a:ext cx="7078317" cy="431038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xmlns="" id="{6B81E081-02E9-4DEC-A021-EA40AA4A01F0}"/>
              </a:ext>
            </a:extLst>
          </p:cNvPr>
          <p:cNvSpPr txBox="1"/>
          <p:nvPr/>
        </p:nvSpPr>
        <p:spPr>
          <a:xfrm>
            <a:off x="3534709" y="842781"/>
            <a:ext cx="2074579" cy="300082"/>
          </a:xfrm>
          <a:prstGeom prst="rect">
            <a:avLst/>
          </a:prstGeom>
          <a:noFill/>
        </p:spPr>
        <p:txBody>
          <a:bodyPr vert="horz" wrap="square" rtlCol="0">
            <a:spAutoFit/>
          </a:bodyPr>
          <a:lstStyle/>
          <a:p>
            <a:pPr algn="ctr"/>
            <a:r>
              <a:rPr lang="en-US" b="1" dirty="0">
                <a:solidFill>
                  <a:srgbClr val="8A3F0C"/>
                </a:solidFill>
              </a:rPr>
              <a:t>Quarter 1</a:t>
            </a:r>
          </a:p>
        </p:txBody>
      </p:sp>
      <p:sp>
        <p:nvSpPr>
          <p:cNvPr id="9" name="Slide Number Placeholder 8">
            <a:extLst>
              <a:ext uri="{FF2B5EF4-FFF2-40B4-BE49-F238E27FC236}">
                <a16:creationId xmlns:a16="http://schemas.microsoft.com/office/drawing/2014/main" xmlns="" id="{C8E92E9B-A180-4497-942A-3AACCDDFE03F}"/>
              </a:ext>
            </a:extLst>
          </p:cNvPr>
          <p:cNvSpPr>
            <a:spLocks noGrp="1"/>
          </p:cNvSpPr>
          <p:nvPr>
            <p:ph type="sldNum" sz="quarter" idx="12"/>
          </p:nvPr>
        </p:nvSpPr>
        <p:spPr/>
        <p:txBody>
          <a:bodyPr/>
          <a:lstStyle/>
          <a:p>
            <a:fld id="{86ED3864-7380-264F-93C6-1571F5F24E3A}" type="slidenum">
              <a:rPr lang="en-US" smtClean="0"/>
              <a:pPr/>
              <a:t>21</a:t>
            </a:fld>
            <a:endParaRPr lang="en-US" dirty="0"/>
          </a:p>
        </p:txBody>
      </p:sp>
    </p:spTree>
    <p:extLst>
      <p:ext uri="{BB962C8B-B14F-4D97-AF65-F5344CB8AC3E}">
        <p14:creationId xmlns:p14="http://schemas.microsoft.com/office/powerpoint/2010/main" xmlns="" val="19454702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8F3866CA-0527-0D4B-8233-2D3D8F8F0D50}"/>
              </a:ext>
            </a:extLst>
          </p:cNvPr>
          <p:cNvPicPr>
            <a:picLocks noChangeAspect="1"/>
          </p:cNvPicPr>
          <p:nvPr/>
        </p:nvPicPr>
        <p:blipFill>
          <a:blip r:embed="rId2"/>
          <a:stretch>
            <a:fillRect/>
          </a:stretch>
        </p:blipFill>
        <p:spPr>
          <a:xfrm>
            <a:off x="0" y="-249906"/>
            <a:ext cx="9143999" cy="6129084"/>
          </a:xfrm>
          <a:prstGeom prst="rect">
            <a:avLst/>
          </a:prstGeom>
        </p:spPr>
      </p:pic>
      <p:sp>
        <p:nvSpPr>
          <p:cNvPr id="2" name="Title 1"/>
          <p:cNvSpPr>
            <a:spLocks noGrp="1"/>
          </p:cNvSpPr>
          <p:nvPr>
            <p:ph type="ctrTitle"/>
          </p:nvPr>
        </p:nvSpPr>
        <p:spPr>
          <a:xfrm>
            <a:off x="868577" y="54791"/>
            <a:ext cx="8447130" cy="458165"/>
          </a:xfrm>
        </p:spPr>
        <p:txBody>
          <a:bodyPr>
            <a:noAutofit/>
          </a:bodyPr>
          <a:lstStyle/>
          <a:p>
            <a:pPr marL="342900" lvl="0" indent="-342900" algn="l" defTabSz="914400">
              <a:lnSpc>
                <a:spcPct val="100000"/>
              </a:lnSpc>
              <a:spcBef>
                <a:spcPts val="0"/>
              </a:spcBef>
              <a:defRPr/>
            </a:pPr>
            <a:r>
              <a:rPr lang="en-US" sz="2400" b="1" dirty="0">
                <a:solidFill>
                  <a:srgbClr val="F79646">
                    <a:lumMod val="50000"/>
                  </a:srgbClr>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Sub-Programme: Finance </a:t>
            </a:r>
          </a:p>
        </p:txBody>
      </p:sp>
      <p:graphicFrame>
        <p:nvGraphicFramePr>
          <p:cNvPr id="6" name="Table 5">
            <a:extLst>
              <a:ext uri="{FF2B5EF4-FFF2-40B4-BE49-F238E27FC236}">
                <a16:creationId xmlns:a16="http://schemas.microsoft.com/office/drawing/2014/main" xmlns="" id="{3AFCC3B1-EB79-4D84-A9B6-395FC5FBBC2D}"/>
              </a:ext>
            </a:extLst>
          </p:cNvPr>
          <p:cNvGraphicFramePr>
            <a:graphicFrameLocks noGrp="1"/>
          </p:cNvGraphicFramePr>
          <p:nvPr>
            <p:extLst>
              <p:ext uri="{D42A27DB-BD31-4B8C-83A1-F6EECF244321}">
                <p14:modId xmlns:p14="http://schemas.microsoft.com/office/powerpoint/2010/main" xmlns="" val="930902044"/>
              </p:ext>
            </p:extLst>
          </p:nvPr>
        </p:nvGraphicFramePr>
        <p:xfrm>
          <a:off x="195067" y="544194"/>
          <a:ext cx="8864266" cy="4466993"/>
        </p:xfrm>
        <a:graphic>
          <a:graphicData uri="http://schemas.openxmlformats.org/drawingml/2006/table">
            <a:tbl>
              <a:tblPr firstRow="1" firstCol="1" bandRow="1">
                <a:tableStyleId>{5C22544A-7EE6-4342-B048-85BDC9FD1C3A}</a:tableStyleId>
              </a:tblPr>
              <a:tblGrid>
                <a:gridCol w="1591400">
                  <a:extLst>
                    <a:ext uri="{9D8B030D-6E8A-4147-A177-3AD203B41FA5}">
                      <a16:colId xmlns:a16="http://schemas.microsoft.com/office/drawing/2014/main" xmlns="" val="2422675860"/>
                    </a:ext>
                  </a:extLst>
                </a:gridCol>
                <a:gridCol w="1058333">
                  <a:extLst>
                    <a:ext uri="{9D8B030D-6E8A-4147-A177-3AD203B41FA5}">
                      <a16:colId xmlns:a16="http://schemas.microsoft.com/office/drawing/2014/main" xmlns="" val="1275184384"/>
                    </a:ext>
                  </a:extLst>
                </a:gridCol>
                <a:gridCol w="1210733">
                  <a:extLst>
                    <a:ext uri="{9D8B030D-6E8A-4147-A177-3AD203B41FA5}">
                      <a16:colId xmlns:a16="http://schemas.microsoft.com/office/drawing/2014/main" xmlns="" val="1123000446"/>
                    </a:ext>
                  </a:extLst>
                </a:gridCol>
                <a:gridCol w="1126067">
                  <a:extLst>
                    <a:ext uri="{9D8B030D-6E8A-4147-A177-3AD203B41FA5}">
                      <a16:colId xmlns:a16="http://schemas.microsoft.com/office/drawing/2014/main" xmlns="" val="3339361115"/>
                    </a:ext>
                  </a:extLst>
                </a:gridCol>
                <a:gridCol w="1227667">
                  <a:extLst>
                    <a:ext uri="{9D8B030D-6E8A-4147-A177-3AD203B41FA5}">
                      <a16:colId xmlns:a16="http://schemas.microsoft.com/office/drawing/2014/main" xmlns="" val="928913693"/>
                    </a:ext>
                  </a:extLst>
                </a:gridCol>
                <a:gridCol w="905933">
                  <a:extLst>
                    <a:ext uri="{9D8B030D-6E8A-4147-A177-3AD203B41FA5}">
                      <a16:colId xmlns:a16="http://schemas.microsoft.com/office/drawing/2014/main" xmlns="" val="4157241429"/>
                    </a:ext>
                  </a:extLst>
                </a:gridCol>
                <a:gridCol w="1744133">
                  <a:extLst>
                    <a:ext uri="{9D8B030D-6E8A-4147-A177-3AD203B41FA5}">
                      <a16:colId xmlns:a16="http://schemas.microsoft.com/office/drawing/2014/main" xmlns="" val="21367377"/>
                    </a:ext>
                  </a:extLst>
                </a:gridCol>
              </a:tblGrid>
              <a:tr h="237893">
                <a:tc gridSpan="7">
                  <a:txBody>
                    <a:bodyPr/>
                    <a:lstStyle/>
                    <a:p>
                      <a:pPr algn="just">
                        <a:lnSpc>
                          <a:spcPct val="115000"/>
                        </a:lnSpc>
                        <a:spcBef>
                          <a:spcPts val="1200"/>
                        </a:spcBef>
                        <a:spcAft>
                          <a:spcPts val="0"/>
                        </a:spcAft>
                        <a:tabLst>
                          <a:tab pos="914400" algn="l"/>
                        </a:tabLst>
                      </a:pPr>
                      <a:r>
                        <a:rPr lang="en-GB" sz="1000" b="1" kern="1200" dirty="0">
                          <a:solidFill>
                            <a:schemeClr val="bg1"/>
                          </a:solidFill>
                          <a:effectLst/>
                          <a:latin typeface="Verdana" panose="020B0604030504040204" pitchFamily="34" charset="0"/>
                          <a:ea typeface="Verdana" panose="020B0604030504040204" pitchFamily="34" charset="0"/>
                          <a:cs typeface="+mn-cs"/>
                        </a:rPr>
                        <a:t>Outcome: Maintain financial sustainability, accountability, relevance and performance</a:t>
                      </a:r>
                      <a:endParaRPr lang="en-ZA" sz="1000" b="1" kern="1200" dirty="0">
                        <a:solidFill>
                          <a:schemeClr val="bg1"/>
                        </a:solidFill>
                        <a:effectLst/>
                        <a:latin typeface="Verdana" panose="020B0604030504040204" pitchFamily="34" charset="0"/>
                        <a:ea typeface="Verdana" panose="020B0604030504040204" pitchFamily="34" charset="0"/>
                        <a:cs typeface="+mn-cs"/>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hMerge="1">
                  <a:txBody>
                    <a:bodyPr/>
                    <a:lstStyle/>
                    <a:p>
                      <a:pPr algn="just">
                        <a:lnSpc>
                          <a:spcPct val="115000"/>
                        </a:lnSpc>
                        <a:spcBef>
                          <a:spcPts val="1200"/>
                        </a:spcBef>
                        <a:spcAft>
                          <a:spcPts val="0"/>
                        </a:spcAft>
                        <a:tabLst>
                          <a:tab pos="914400" algn="l"/>
                        </a:tabLst>
                      </a:pPr>
                      <a:endParaRPr lang="en-ZA" sz="1000" b="1" kern="120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hMerge="1">
                  <a:txBody>
                    <a:bodyPr/>
                    <a:lstStyle/>
                    <a:p>
                      <a:endParaRPr lang="en-US"/>
                    </a:p>
                  </a:txBody>
                  <a:tcPr/>
                </a:tc>
                <a:tc hMerge="1">
                  <a:txBody>
                    <a:bodyPr/>
                    <a:lstStyle/>
                    <a:p>
                      <a:endParaRPr lang="en-US"/>
                    </a:p>
                  </a:txBody>
                  <a:tcPr/>
                </a:tc>
                <a:tc hMerge="1">
                  <a:txBody>
                    <a:bodyPr/>
                    <a:lstStyle/>
                    <a:p>
                      <a:endParaRPr lang="en-ZA"/>
                    </a:p>
                  </a:txBody>
                  <a:tcPr/>
                </a:tc>
                <a:tc hMerge="1">
                  <a:txBody>
                    <a:bodyPr/>
                    <a:lstStyle/>
                    <a:p>
                      <a:endParaRPr lang="en-US"/>
                    </a:p>
                  </a:txBody>
                  <a:tcPr/>
                </a:tc>
                <a:tc hMerge="1">
                  <a:txBody>
                    <a:bodyPr/>
                    <a:lstStyle/>
                    <a:p>
                      <a:endParaRPr lang="en-ZA"/>
                    </a:p>
                  </a:txBody>
                  <a:tcPr/>
                </a:tc>
                <a:extLst>
                  <a:ext uri="{0D108BD9-81ED-4DB2-BD59-A6C34878D82A}">
                    <a16:rowId xmlns:a16="http://schemas.microsoft.com/office/drawing/2014/main" xmlns="" val="887361931"/>
                  </a:ext>
                </a:extLst>
              </a:tr>
              <a:tr h="61725">
                <a:tc rowSpan="2">
                  <a:txBody>
                    <a:bodyPr/>
                    <a:lstStyle/>
                    <a:p>
                      <a:pPr algn="just">
                        <a:lnSpc>
                          <a:spcPct val="115000"/>
                        </a:lnSpc>
                        <a:spcBef>
                          <a:spcPts val="1200"/>
                        </a:spcBef>
                        <a:spcAft>
                          <a:spcPts val="0"/>
                        </a:spcAft>
                        <a:tabLst>
                          <a:tab pos="914400" algn="l"/>
                        </a:tabLst>
                      </a:pPr>
                      <a:r>
                        <a:rPr lang="en-ZA" sz="10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Output Indicators</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rowSpan="2">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r>
                        <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Annual Target</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rowSpan="2">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r>
                        <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YTD Actual</a:t>
                      </a:r>
                    </a:p>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endPar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gridSpan="4">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r>
                        <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Quarter Performance </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hMerge="1">
                  <a:txBody>
                    <a:bodyPr/>
                    <a:lstStyle/>
                    <a:p>
                      <a:pPr algn="ctr">
                        <a:lnSpc>
                          <a:spcPct val="115000"/>
                        </a:lnSpc>
                        <a:spcBef>
                          <a:spcPts val="1200"/>
                        </a:spcBef>
                        <a:spcAft>
                          <a:spcPts val="0"/>
                        </a:spcAft>
                        <a:tabLst>
                          <a:tab pos="914400" algn="l"/>
                        </a:tabLst>
                      </a:pPr>
                      <a:endPar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hMerge="1">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endParaRPr lang="en-US" sz="1000" b="1" kern="1200" dirty="0">
                        <a:solidFill>
                          <a:schemeClr val="bg1"/>
                        </a:solidFill>
                        <a:effectLst/>
                        <a:latin typeface="Verdana" panose="020B0604030504040204" pitchFamily="34" charset="0"/>
                        <a:ea typeface="Verdana" panose="020B0604030504040204" pitchFamily="34" charset="0"/>
                        <a:cs typeface="+mn-cs"/>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hMerge="1">
                  <a:txBody>
                    <a:bodyPr/>
                    <a:lstStyle/>
                    <a:p>
                      <a:pPr algn="ctr">
                        <a:lnSpc>
                          <a:spcPct val="115000"/>
                        </a:lnSpc>
                        <a:spcBef>
                          <a:spcPts val="1200"/>
                        </a:spcBef>
                        <a:spcAft>
                          <a:spcPts val="0"/>
                        </a:spcAft>
                        <a:tabLst>
                          <a:tab pos="914400" algn="l"/>
                        </a:tabLst>
                      </a:pPr>
                      <a:endParaRPr lang="en-ZA" sz="1000" b="1" kern="1200" dirty="0">
                        <a:solidFill>
                          <a:schemeClr val="bg1"/>
                        </a:solidFill>
                        <a:effectLst/>
                        <a:latin typeface="Verdana" panose="020B0604030504040204" pitchFamily="34" charset="0"/>
                        <a:ea typeface="Verdana" panose="020B0604030504040204" pitchFamily="34" charset="0"/>
                        <a:cs typeface="+mn-cs"/>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xmlns="" val="4157396428"/>
                  </a:ext>
                </a:extLst>
              </a:tr>
              <a:tr h="0">
                <a:tc vMerge="1">
                  <a:txBody>
                    <a:bodyPr/>
                    <a:lstStyle/>
                    <a:p>
                      <a:pPr algn="just">
                        <a:lnSpc>
                          <a:spcPct val="115000"/>
                        </a:lnSpc>
                        <a:spcBef>
                          <a:spcPts val="1200"/>
                        </a:spcBef>
                        <a:spcAft>
                          <a:spcPts val="0"/>
                        </a:spcAft>
                        <a:tabLst>
                          <a:tab pos="914400" algn="l"/>
                        </a:tabLst>
                      </a:pPr>
                      <a:endParaRPr lang="en-ZA" sz="100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vMerge="1">
                  <a:txBody>
                    <a:bodyPr/>
                    <a:lstStyle/>
                    <a:p>
                      <a:pPr algn="ctr">
                        <a:lnSpc>
                          <a:spcPct val="115000"/>
                        </a:lnSpc>
                        <a:spcBef>
                          <a:spcPts val="1200"/>
                        </a:spcBef>
                        <a:spcAft>
                          <a:spcPts val="0"/>
                        </a:spcAft>
                        <a:tabLst>
                          <a:tab pos="914400" algn="l"/>
                        </a:tabLst>
                      </a:pPr>
                      <a:endPar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vMerge="1">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endPar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r>
                        <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Quarter 1 Target</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r>
                        <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Quarter 1 Actual</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r>
                        <a:rPr lang="en-GB" sz="1000" b="1" kern="1200" dirty="0">
                          <a:solidFill>
                            <a:schemeClr val="bg1"/>
                          </a:solidFill>
                          <a:effectLst/>
                          <a:latin typeface="Verdana" panose="020B0604030504040204" pitchFamily="34" charset="0"/>
                          <a:ea typeface="Verdana" panose="020B0604030504040204" pitchFamily="34" charset="0"/>
                          <a:cs typeface="+mn-cs"/>
                        </a:rPr>
                        <a:t>Progress Rating</a:t>
                      </a:r>
                      <a:endParaRPr lang="en-US" sz="1000" b="1" kern="1200" dirty="0">
                        <a:solidFill>
                          <a:schemeClr val="bg1"/>
                        </a:solidFill>
                        <a:effectLst/>
                        <a:latin typeface="Verdana" panose="020B0604030504040204" pitchFamily="34" charset="0"/>
                        <a:ea typeface="Verdana" panose="020B0604030504040204" pitchFamily="34" charset="0"/>
                        <a:cs typeface="+mn-cs"/>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r>
                        <a:rPr lang="en-GB" sz="1000" b="1" kern="1200" dirty="0">
                          <a:solidFill>
                            <a:schemeClr val="bg1"/>
                          </a:solidFill>
                          <a:effectLst/>
                          <a:latin typeface="Verdana" panose="020B0604030504040204" pitchFamily="34" charset="0"/>
                          <a:ea typeface="Verdana" panose="020B0604030504040204" pitchFamily="34" charset="0"/>
                          <a:cs typeface="+mn-cs"/>
                        </a:rPr>
                        <a:t>Reason for Deviation &amp; Mitigation plan</a:t>
                      </a:r>
                      <a:endParaRPr lang="en-ZA" sz="1000" b="1" kern="1200" dirty="0">
                        <a:solidFill>
                          <a:schemeClr val="bg1"/>
                        </a:solidFill>
                        <a:effectLst/>
                        <a:latin typeface="Verdana" panose="020B0604030504040204" pitchFamily="34" charset="0"/>
                        <a:ea typeface="Verdana" panose="020B0604030504040204" pitchFamily="34" charset="0"/>
                        <a:cs typeface="+mn-cs"/>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xmlns="" val="309100440"/>
                  </a:ext>
                </a:extLst>
              </a:tr>
              <a:tr h="159408">
                <a:tc>
                  <a:txBody>
                    <a:bodyPr/>
                    <a:lstStyle/>
                    <a:p>
                      <a:pPr marL="0" marR="0" algn="just" defTabSz="685800" rtl="0" eaLnBrk="1" latinLnBrk="0" hangingPunct="1">
                        <a:lnSpc>
                          <a:spcPct val="150000"/>
                        </a:lnSpc>
                        <a:spcBef>
                          <a:spcPts val="0"/>
                        </a:spcBef>
                        <a:spcAft>
                          <a:spcPts val="0"/>
                        </a:spcAft>
                      </a:pPr>
                      <a:r>
                        <a:rPr lang="en-US" sz="900" b="0" kern="1200" dirty="0">
                          <a:solidFill>
                            <a:schemeClr val="dk1"/>
                          </a:solidFill>
                          <a:effectLst/>
                          <a:latin typeface="Verdana" panose="020B0604030504040204" pitchFamily="34" charset="0"/>
                          <a:ea typeface="Calibri" panose="020F0502020204030204" pitchFamily="34" charset="0"/>
                          <a:cs typeface="Arial" panose="020B0604020202020204" pitchFamily="34" charset="0"/>
                        </a:rPr>
                        <a:t>% of billed revenue</a:t>
                      </a:r>
                      <a:endParaRPr lang="en-ZA" sz="900" b="0" kern="1200" dirty="0">
                        <a:solidFill>
                          <a:schemeClr val="dk1"/>
                        </a:solidFill>
                        <a:effectLst/>
                        <a:latin typeface="Verdana" panose="020B0604030504040204" pitchFamily="34" charset="0"/>
                        <a:ea typeface="Times New Roman" panose="02020603050405020304" pitchFamily="18" charset="0"/>
                        <a:cs typeface="Arial" panose="020B0604020202020204" pitchFamily="34" charset="0"/>
                      </a:endParaRPr>
                    </a:p>
                    <a:p>
                      <a:pPr marL="0" marR="0" algn="just" defTabSz="685800" rtl="0" eaLnBrk="1" latinLnBrk="0" hangingPunct="1">
                        <a:lnSpc>
                          <a:spcPct val="150000"/>
                        </a:lnSpc>
                        <a:spcBef>
                          <a:spcPts val="0"/>
                        </a:spcBef>
                        <a:spcAft>
                          <a:spcPts val="0"/>
                        </a:spcAft>
                      </a:pPr>
                      <a:r>
                        <a:rPr lang="en-US" sz="900" b="0" kern="1200" dirty="0">
                          <a:solidFill>
                            <a:schemeClr val="dk1"/>
                          </a:solidFill>
                          <a:effectLst/>
                          <a:latin typeface="Verdana" panose="020B0604030504040204" pitchFamily="34" charset="0"/>
                          <a:ea typeface="Calibri" panose="020F0502020204030204" pitchFamily="34" charset="0"/>
                          <a:cs typeface="Arial" panose="020B0604020202020204" pitchFamily="34" charset="0"/>
                        </a:rPr>
                        <a:t>collected</a:t>
                      </a:r>
                      <a:endParaRPr lang="en-ZA" sz="900" b="0" kern="1200" dirty="0">
                        <a:solidFill>
                          <a:schemeClr val="dk1"/>
                        </a:solidFill>
                        <a:effectLst/>
                        <a:latin typeface="Verdana" panose="020B0604030504040204" pitchFamily="34" charset="0"/>
                        <a:ea typeface="Times New Roman" panose="02020603050405020304" pitchFamily="18" charset="0"/>
                        <a:cs typeface="Arial" panose="020B060402020202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nSpc>
                          <a:spcPct val="150000"/>
                        </a:lnSpc>
                        <a:spcAft>
                          <a:spcPts val="0"/>
                        </a:spcAft>
                      </a:pPr>
                      <a:r>
                        <a:rPr lang="en-US" sz="900" dirty="0">
                          <a:effectLst/>
                          <a:latin typeface="Verdana" panose="020B0604030504040204" pitchFamily="34" charset="0"/>
                          <a:ea typeface="Calibri" panose="020F0502020204030204" pitchFamily="34" charset="0"/>
                          <a:cs typeface="Arial" panose="020B0604020202020204" pitchFamily="34" charset="0"/>
                        </a:rPr>
                        <a:t> </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0"/>
                        </a:spcAft>
                      </a:pPr>
                      <a:r>
                        <a:rPr lang="en-US" sz="900" dirty="0">
                          <a:effectLst/>
                          <a:latin typeface="Verdana" panose="020B0604030504040204" pitchFamily="34" charset="0"/>
                          <a:ea typeface="Calibri" panose="020F0502020204030204" pitchFamily="34" charset="0"/>
                          <a:cs typeface="Arial" panose="020B0604020202020204" pitchFamily="34" charset="0"/>
                        </a:rPr>
                        <a:t> </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Aft>
                          <a:spcPts val="0"/>
                        </a:spcAft>
                      </a:pPr>
                      <a:r>
                        <a:rPr lang="en-US" sz="900" dirty="0">
                          <a:effectLst/>
                          <a:latin typeface="Verdana" panose="020B0604030504040204" pitchFamily="34" charset="0"/>
                          <a:ea typeface="Calibri" panose="020F0502020204030204" pitchFamily="34" charset="0"/>
                          <a:cs typeface="Arial" panose="020B0604020202020204" pitchFamily="34" charset="0"/>
                        </a:rPr>
                        <a:t>70%</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Aft>
                          <a:spcPts val="0"/>
                        </a:spcAft>
                      </a:pPr>
                      <a:r>
                        <a:rPr lang="en-US" sz="900" dirty="0">
                          <a:effectLst/>
                          <a:latin typeface="Verdana" panose="020B0604030504040204" pitchFamily="34" charset="0"/>
                          <a:ea typeface="Calibri" panose="020F0502020204030204" pitchFamily="34" charset="0"/>
                          <a:cs typeface="Arial" panose="020B0604020202020204" pitchFamily="34" charset="0"/>
                        </a:rPr>
                        <a:t> </a:t>
                      </a:r>
                      <a:endParaRPr lang="en-ZA" sz="11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nSpc>
                          <a:spcPct val="150000"/>
                        </a:lnSpc>
                        <a:spcAft>
                          <a:spcPts val="0"/>
                        </a:spcAft>
                      </a:pPr>
                      <a:r>
                        <a:rPr lang="en-GB" sz="900" dirty="0">
                          <a:effectLst/>
                          <a:latin typeface="Verdana" panose="020B0604030504040204" pitchFamily="34" charset="0"/>
                          <a:ea typeface="Times New Roman" panose="02020603050405020304" pitchFamily="18" charset="0"/>
                          <a:cs typeface="Tahoma" panose="020B0604030504040204" pitchFamily="34" charset="0"/>
                        </a:rPr>
                        <a:t> </a:t>
                      </a:r>
                      <a:endParaRPr lang="en-ZA" sz="1100" dirty="0">
                        <a:effectLst/>
                        <a:latin typeface="Trebuchet MS" panose="020B0603020202020204" pitchFamily="34" charset="0"/>
                        <a:ea typeface="Times New Roman" panose="02020603050405020304" pitchFamily="18" charset="0"/>
                        <a:cs typeface="Times New Roman" panose="02020603050405020304" pitchFamily="18" charset="0"/>
                      </a:endParaRPr>
                    </a:p>
                    <a:p>
                      <a:pPr>
                        <a:lnSpc>
                          <a:spcPct val="150000"/>
                        </a:lnSpc>
                        <a:spcAft>
                          <a:spcPts val="0"/>
                        </a:spcAft>
                      </a:pPr>
                      <a:r>
                        <a:rPr lang="en-GB" sz="900" dirty="0">
                          <a:effectLst/>
                          <a:latin typeface="Verdana" panose="020B0604030504040204" pitchFamily="34" charset="0"/>
                          <a:ea typeface="Times New Roman" panose="02020603050405020304" pitchFamily="18" charset="0"/>
                          <a:cs typeface="Tahoma" panose="020B0604030504040204" pitchFamily="34" charset="0"/>
                        </a:rPr>
                        <a:t> </a:t>
                      </a:r>
                      <a:endParaRPr lang="en-ZA" sz="1100" dirty="0">
                        <a:effectLst/>
                        <a:latin typeface="Trebuchet MS" panose="020B0603020202020204" pitchFamily="34" charset="0"/>
                        <a:ea typeface="Times New Roman" panose="02020603050405020304" pitchFamily="18" charset="0"/>
                        <a:cs typeface="Times New Roman" panose="02020603050405020304" pitchFamily="18" charset="0"/>
                      </a:endParaRPr>
                    </a:p>
                    <a:p>
                      <a:pPr marL="457200">
                        <a:lnSpc>
                          <a:spcPct val="150000"/>
                        </a:lnSpc>
                        <a:spcAft>
                          <a:spcPts val="0"/>
                        </a:spcAft>
                      </a:pPr>
                      <a:r>
                        <a:rPr lang="en-GB" sz="900" dirty="0">
                          <a:effectLst/>
                          <a:latin typeface="Verdana" panose="020B0604030504040204" pitchFamily="34" charset="0"/>
                          <a:ea typeface="Times New Roman" panose="02020603050405020304" pitchFamily="18" charset="0"/>
                          <a:cs typeface="Tahoma" panose="020B0604030504040204" pitchFamily="34" charset="0"/>
                        </a:rPr>
                        <a:t>34%</a:t>
                      </a:r>
                      <a:endParaRPr lang="en-ZA" sz="11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nSpc>
                          <a:spcPct val="115000"/>
                        </a:lnSpc>
                        <a:spcAft>
                          <a:spcPts val="0"/>
                        </a:spcAft>
                      </a:pPr>
                      <a:r>
                        <a:rPr lang="en-US" sz="900" dirty="0">
                          <a:effectLst/>
                          <a:latin typeface="Verdana" panose="020B0604030504040204" pitchFamily="34" charset="0"/>
                          <a:ea typeface="Calibri" panose="020F0502020204030204" pitchFamily="34" charset="0"/>
                          <a:cs typeface="Arial" panose="020B0604020202020204" pitchFamily="34" charset="0"/>
                        </a:rPr>
                        <a:t> </a:t>
                      </a:r>
                      <a:endParaRPr lang="en-ZA" sz="1100" dirty="0">
                        <a:effectLst/>
                        <a:latin typeface="Trebuchet MS" panose="020B0603020202020204" pitchFamily="34" charset="0"/>
                        <a:ea typeface="Times New Roman" panose="02020603050405020304" pitchFamily="18" charset="0"/>
                        <a:cs typeface="Times New Roman" panose="02020603050405020304" pitchFamily="18" charset="0"/>
                      </a:endParaRPr>
                    </a:p>
                    <a:p>
                      <a:pPr>
                        <a:lnSpc>
                          <a:spcPct val="115000"/>
                        </a:lnSpc>
                        <a:spcAft>
                          <a:spcPts val="0"/>
                        </a:spcAft>
                      </a:pPr>
                      <a:r>
                        <a:rPr lang="en-US" sz="900" dirty="0">
                          <a:effectLst/>
                          <a:latin typeface="Verdana" panose="020B0604030504040204" pitchFamily="34" charset="0"/>
                          <a:ea typeface="Calibri" panose="020F0502020204030204" pitchFamily="34" charset="0"/>
                          <a:cs typeface="Arial" panose="020B0604020202020204" pitchFamily="34" charset="0"/>
                        </a:rPr>
                        <a:t> </a:t>
                      </a:r>
                      <a:endParaRPr lang="en-ZA" sz="1100" dirty="0">
                        <a:effectLst/>
                        <a:latin typeface="Trebuchet MS" panose="020B0603020202020204" pitchFamily="34" charset="0"/>
                        <a:ea typeface="Times New Roman" panose="02020603050405020304" pitchFamily="18" charset="0"/>
                        <a:cs typeface="Times New Roman" panose="02020603050405020304" pitchFamily="18" charset="0"/>
                      </a:endParaRPr>
                    </a:p>
                    <a:p>
                      <a:pPr>
                        <a:lnSpc>
                          <a:spcPct val="115000"/>
                        </a:lnSpc>
                        <a:spcAft>
                          <a:spcPts val="0"/>
                        </a:spcAft>
                      </a:pPr>
                      <a:r>
                        <a:rPr lang="en-US" sz="900" dirty="0">
                          <a:effectLst/>
                          <a:latin typeface="Verdana" panose="020B0604030504040204" pitchFamily="34" charset="0"/>
                          <a:ea typeface="Calibri" panose="020F0502020204030204" pitchFamily="34" charset="0"/>
                          <a:cs typeface="Arial" panose="020B0604020202020204" pitchFamily="34" charset="0"/>
                        </a:rPr>
                        <a:t> </a:t>
                      </a:r>
                      <a:endParaRPr lang="en-ZA" sz="1100" dirty="0">
                        <a:effectLst/>
                        <a:latin typeface="Trebuchet MS" panose="020B0603020202020204" pitchFamily="34" charset="0"/>
                        <a:ea typeface="Times New Roman" panose="02020603050405020304" pitchFamily="18" charset="0"/>
                        <a:cs typeface="Times New Roman" panose="02020603050405020304" pitchFamily="18" charset="0"/>
                      </a:endParaRPr>
                    </a:p>
                    <a:p>
                      <a:pPr algn="ctr">
                        <a:lnSpc>
                          <a:spcPct val="115000"/>
                        </a:lnSpc>
                        <a:spcAft>
                          <a:spcPts val="0"/>
                        </a:spcAft>
                      </a:pPr>
                      <a:r>
                        <a:rPr lang="en-US" sz="900" dirty="0">
                          <a:effectLst/>
                          <a:latin typeface="Verdana" panose="020B0604030504040204" pitchFamily="34" charset="0"/>
                          <a:ea typeface="Calibri" panose="020F0502020204030204" pitchFamily="34" charset="0"/>
                          <a:cs typeface="Arial" panose="020B0604020202020204" pitchFamily="34" charset="0"/>
                        </a:rPr>
                        <a:t>40%</a:t>
                      </a:r>
                      <a:endParaRPr lang="en-ZA" sz="1100" dirty="0">
                        <a:effectLst/>
                        <a:latin typeface="Trebuchet MS" panose="020B0603020202020204" pitchFamily="34" charset="0"/>
                        <a:ea typeface="Times New Roman" panose="02020603050405020304" pitchFamily="18" charset="0"/>
                        <a:cs typeface="Times New Roman" panose="02020603050405020304" pitchFamily="18" charset="0"/>
                      </a:endParaRPr>
                    </a:p>
                    <a:p>
                      <a:pPr algn="ctr">
                        <a:lnSpc>
                          <a:spcPct val="115000"/>
                        </a:lnSpc>
                        <a:spcAft>
                          <a:spcPts val="0"/>
                        </a:spcAft>
                      </a:pPr>
                      <a:r>
                        <a:rPr lang="en-US" sz="900" dirty="0">
                          <a:effectLst/>
                          <a:latin typeface="Verdana" panose="020B0604030504040204" pitchFamily="34" charset="0"/>
                          <a:ea typeface="Calibri" panose="020F0502020204030204" pitchFamily="34" charset="0"/>
                          <a:cs typeface="Arial" panose="020B0604020202020204" pitchFamily="34" charset="0"/>
                        </a:rPr>
                        <a:t> </a:t>
                      </a:r>
                      <a:endParaRPr lang="en-ZA" sz="11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nSpc>
                          <a:spcPct val="150000"/>
                        </a:lnSpc>
                        <a:spcAft>
                          <a:spcPts val="0"/>
                        </a:spcAft>
                      </a:pPr>
                      <a:r>
                        <a:rPr lang="en-GB" sz="900" dirty="0">
                          <a:effectLst/>
                          <a:latin typeface="Verdana" panose="020B0604030504040204" pitchFamily="34" charset="0"/>
                          <a:ea typeface="Times New Roman" panose="02020603050405020304" pitchFamily="18" charset="0"/>
                          <a:cs typeface="Tahoma" panose="020B0604030504040204" pitchFamily="34" charset="0"/>
                        </a:rPr>
                        <a:t> </a:t>
                      </a:r>
                      <a:endParaRPr lang="en-ZA" sz="1100" dirty="0">
                        <a:effectLst/>
                        <a:latin typeface="Trebuchet MS" panose="020B0603020202020204" pitchFamily="34" charset="0"/>
                        <a:ea typeface="Times New Roman" panose="02020603050405020304" pitchFamily="18" charset="0"/>
                        <a:cs typeface="Times New Roman" panose="02020603050405020304" pitchFamily="18" charset="0"/>
                      </a:endParaRPr>
                    </a:p>
                    <a:p>
                      <a:pPr>
                        <a:lnSpc>
                          <a:spcPct val="150000"/>
                        </a:lnSpc>
                        <a:spcAft>
                          <a:spcPts val="0"/>
                        </a:spcAft>
                      </a:pPr>
                      <a:r>
                        <a:rPr lang="en-GB" sz="900" dirty="0">
                          <a:effectLst/>
                          <a:latin typeface="Verdana" panose="020B0604030504040204" pitchFamily="34" charset="0"/>
                          <a:ea typeface="Times New Roman" panose="02020603050405020304" pitchFamily="18" charset="0"/>
                          <a:cs typeface="Tahoma" panose="020B0604030504040204" pitchFamily="34" charset="0"/>
                        </a:rPr>
                        <a:t> </a:t>
                      </a:r>
                      <a:endParaRPr lang="en-ZA" sz="1100" dirty="0">
                        <a:effectLst/>
                        <a:latin typeface="Trebuchet MS" panose="020B0603020202020204" pitchFamily="34" charset="0"/>
                        <a:ea typeface="Times New Roman" panose="02020603050405020304" pitchFamily="18" charset="0"/>
                        <a:cs typeface="Times New Roman" panose="02020603050405020304" pitchFamily="18" charset="0"/>
                      </a:endParaRPr>
                    </a:p>
                    <a:p>
                      <a:pPr algn="ctr">
                        <a:lnSpc>
                          <a:spcPct val="115000"/>
                        </a:lnSpc>
                        <a:spcAft>
                          <a:spcPts val="0"/>
                        </a:spcAft>
                      </a:pPr>
                      <a:r>
                        <a:rPr lang="en-GB" sz="900" dirty="0">
                          <a:effectLst/>
                          <a:latin typeface="Verdana" panose="020B0604030504040204" pitchFamily="34" charset="0"/>
                          <a:ea typeface="Times New Roman" panose="02020603050405020304" pitchFamily="18" charset="0"/>
                          <a:cs typeface="Tahoma" panose="020B0604030504040204" pitchFamily="34" charset="0"/>
                        </a:rPr>
                        <a:t>34%</a:t>
                      </a:r>
                      <a:endParaRPr lang="en-ZA" sz="11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nSpc>
                          <a:spcPct val="115000"/>
                        </a:lnSpc>
                        <a:spcBef>
                          <a:spcPts val="0"/>
                        </a:spcBef>
                        <a:spcAft>
                          <a:spcPts val="0"/>
                        </a:spcAft>
                      </a:pPr>
                      <a:endParaRPr lang="en-US" sz="11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just" defTabSz="685800" rtl="0" eaLnBrk="1" latinLnBrk="0" hangingPunct="1">
                        <a:lnSpc>
                          <a:spcPct val="150000"/>
                        </a:lnSpc>
                        <a:spcBef>
                          <a:spcPts val="0"/>
                        </a:spcBef>
                        <a:spcAft>
                          <a:spcPts val="0"/>
                        </a:spcAft>
                        <a:tabLst>
                          <a:tab pos="914400" algn="l"/>
                        </a:tabLst>
                      </a:pPr>
                      <a:r>
                        <a:rPr lang="en-US" sz="900" kern="1200" dirty="0">
                          <a:solidFill>
                            <a:schemeClr val="tx1"/>
                          </a:solidFill>
                          <a:effectLst/>
                          <a:latin typeface="Verdana" panose="020B0604030504040204" pitchFamily="34" charset="0"/>
                          <a:ea typeface="+mn-ea"/>
                          <a:cs typeface="Arial" panose="020B0604020202020204" pitchFamily="34" charset="0"/>
                        </a:rPr>
                        <a:t>COVID-19 lockdown that had an impact on the Private Security Industry as well as PSiRA.</a:t>
                      </a:r>
                    </a:p>
                    <a:p>
                      <a:pPr marL="0" marR="0" lvl="0" indent="0" algn="just" defTabSz="6858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n-GB" sz="900" b="1" u="sng" kern="1200" dirty="0">
                          <a:solidFill>
                            <a:schemeClr val="dk1"/>
                          </a:solidFill>
                          <a:effectLst/>
                          <a:latin typeface="Verdana" panose="020B0604030504040204" pitchFamily="34" charset="0"/>
                          <a:ea typeface="+mn-ea"/>
                          <a:cs typeface="Arial" panose="020B0604020202020204" pitchFamily="34" charset="0"/>
                        </a:rPr>
                        <a:t>Mitigation plan</a:t>
                      </a:r>
                    </a:p>
                    <a:p>
                      <a:pPr marL="0" marR="0" lvl="0" indent="0" algn="just" defTabSz="6858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n-US" sz="900" kern="1200" dirty="0">
                          <a:solidFill>
                            <a:schemeClr val="tx1"/>
                          </a:solidFill>
                          <a:effectLst/>
                          <a:latin typeface="Verdana" panose="020B0604030504040204" pitchFamily="34" charset="0"/>
                          <a:ea typeface="+mn-ea"/>
                          <a:cs typeface="Arial" panose="020B0604020202020204" pitchFamily="34" charset="0"/>
                        </a:rPr>
                        <a:t>Turnaround strategy developed to ensure collection &amp; follow-up on AOD.</a:t>
                      </a:r>
                      <a:endParaRPr lang="en-ZA" sz="900" kern="1200" dirty="0">
                        <a:solidFill>
                          <a:schemeClr val="tx1"/>
                        </a:solidFill>
                        <a:effectLst/>
                        <a:latin typeface="Verdana" panose="020B0604030504040204" pitchFamily="34" charset="0"/>
                        <a:ea typeface="+mn-ea"/>
                        <a:cs typeface="Arial" panose="020B060402020202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164003584"/>
                  </a:ext>
                </a:extLst>
              </a:tr>
              <a:tr h="729888">
                <a:tc>
                  <a:txBody>
                    <a:bodyPr/>
                    <a:lstStyle/>
                    <a:p>
                      <a:pPr marL="0" marR="0" algn="just" defTabSz="685800" rtl="0" eaLnBrk="1" latinLnBrk="0" hangingPunct="1">
                        <a:lnSpc>
                          <a:spcPct val="150000"/>
                        </a:lnSpc>
                        <a:spcBef>
                          <a:spcPts val="0"/>
                        </a:spcBef>
                        <a:spcAft>
                          <a:spcPts val="0"/>
                        </a:spcAft>
                      </a:pPr>
                      <a:r>
                        <a:rPr lang="en-US" sz="900" b="0" kern="1200" dirty="0">
                          <a:solidFill>
                            <a:schemeClr val="dk1"/>
                          </a:solidFill>
                          <a:effectLst/>
                          <a:latin typeface="Verdana" panose="020B0604030504040204" pitchFamily="34" charset="0"/>
                          <a:ea typeface="Calibri" panose="020F0502020204030204" pitchFamily="34" charset="0"/>
                          <a:cs typeface="Arial" panose="020B0604020202020204" pitchFamily="34" charset="0"/>
                        </a:rPr>
                        <a:t>Unqualified audit opinion</a:t>
                      </a:r>
                      <a:endParaRPr lang="en-ZA" sz="900" b="0" kern="1200" dirty="0">
                        <a:solidFill>
                          <a:schemeClr val="dk1"/>
                        </a:solidFill>
                        <a:effectLst/>
                        <a:latin typeface="Verdana" panose="020B0604030504040204" pitchFamily="34" charset="0"/>
                        <a:ea typeface="Times New Roman" panose="02020603050405020304" pitchFamily="18" charset="0"/>
                        <a:cs typeface="Arial" panose="020B0604020202020204" pitchFamily="34" charset="0"/>
                      </a:endParaRPr>
                    </a:p>
                    <a:p>
                      <a:pPr marL="0" marR="0" algn="just" defTabSz="685800" rtl="0" eaLnBrk="1" latinLnBrk="0" hangingPunct="1">
                        <a:lnSpc>
                          <a:spcPct val="150000"/>
                        </a:lnSpc>
                        <a:spcBef>
                          <a:spcPts val="0"/>
                        </a:spcBef>
                        <a:spcAft>
                          <a:spcPts val="0"/>
                        </a:spcAft>
                      </a:pPr>
                      <a:r>
                        <a:rPr lang="en-US" sz="900" b="0" kern="1200" dirty="0">
                          <a:solidFill>
                            <a:schemeClr val="dk1"/>
                          </a:solidFill>
                          <a:effectLst/>
                          <a:latin typeface="Verdana" panose="020B0604030504040204" pitchFamily="34" charset="0"/>
                          <a:ea typeface="Calibri" panose="020F0502020204030204" pitchFamily="34" charset="0"/>
                          <a:cs typeface="Arial" panose="020B0604020202020204" pitchFamily="34" charset="0"/>
                        </a:rPr>
                        <a:t> </a:t>
                      </a:r>
                      <a:endParaRPr lang="en-ZA" sz="900" b="0" kern="1200" dirty="0">
                        <a:solidFill>
                          <a:schemeClr val="dk1"/>
                        </a:solidFill>
                        <a:effectLst/>
                        <a:latin typeface="Verdana" panose="020B0604030504040204" pitchFamily="34" charset="0"/>
                        <a:ea typeface="Times New Roman" panose="02020603050405020304" pitchFamily="18" charset="0"/>
                        <a:cs typeface="Arial" panose="020B060402020202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just">
                        <a:lnSpc>
                          <a:spcPct val="150000"/>
                        </a:lnSpc>
                        <a:spcAft>
                          <a:spcPts val="0"/>
                        </a:spcAft>
                      </a:pPr>
                      <a:r>
                        <a:rPr lang="en-US" sz="900" dirty="0">
                          <a:effectLst/>
                          <a:latin typeface="Verdana" panose="020B0604030504040204" pitchFamily="34" charset="0"/>
                          <a:ea typeface="Calibri" panose="020F0502020204030204" pitchFamily="34" charset="0"/>
                          <a:cs typeface="Arial" panose="020B0604020202020204" pitchFamily="34" charset="0"/>
                        </a:rPr>
                        <a:t>Unqualified</a:t>
                      </a:r>
                      <a:endParaRPr lang="en-ZA" sz="1100" dirty="0">
                        <a:effectLst/>
                        <a:latin typeface="Trebuchet MS" panose="020B0603020202020204" pitchFamily="34" charset="0"/>
                        <a:ea typeface="Times New Roman" panose="02020603050405020304" pitchFamily="18" charset="0"/>
                        <a:cs typeface="Times New Roman" panose="02020603050405020304" pitchFamily="18" charset="0"/>
                      </a:endParaRPr>
                    </a:p>
                    <a:p>
                      <a:pPr algn="just">
                        <a:lnSpc>
                          <a:spcPct val="150000"/>
                        </a:lnSpc>
                        <a:spcAft>
                          <a:spcPts val="0"/>
                        </a:spcAft>
                      </a:pPr>
                      <a:r>
                        <a:rPr lang="en-US" sz="900" dirty="0">
                          <a:effectLst/>
                          <a:latin typeface="Verdana" panose="020B0604030504040204" pitchFamily="34" charset="0"/>
                          <a:ea typeface="Calibri" panose="020F0502020204030204" pitchFamily="34" charset="0"/>
                          <a:cs typeface="Arial" panose="020B0604020202020204" pitchFamily="34" charset="0"/>
                        </a:rPr>
                        <a:t>audit opinion</a:t>
                      </a:r>
                      <a:endParaRPr lang="en-ZA" sz="11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21590" algn="just">
                        <a:lnSpc>
                          <a:spcPct val="150000"/>
                        </a:lnSpc>
                        <a:spcAft>
                          <a:spcPts val="0"/>
                        </a:spcAft>
                      </a:pPr>
                      <a:r>
                        <a:rPr lang="en-US" sz="900" dirty="0">
                          <a:effectLst/>
                          <a:latin typeface="Verdana" panose="020B0604030504040204" pitchFamily="34" charset="0"/>
                          <a:ea typeface="Calibri" panose="020F0502020204030204" pitchFamily="34" charset="0"/>
                          <a:cs typeface="Arial" panose="020B0604020202020204" pitchFamily="34" charset="0"/>
                        </a:rPr>
                        <a:t>The internal controls were reviewed by both management and internal auditors </a:t>
                      </a:r>
                      <a:endParaRPr lang="en-ZA" sz="11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just">
                        <a:lnSpc>
                          <a:spcPct val="150000"/>
                        </a:lnSpc>
                        <a:spcAft>
                          <a:spcPts val="0"/>
                        </a:spcAft>
                      </a:pPr>
                      <a:r>
                        <a:rPr lang="en-GB" sz="900" dirty="0">
                          <a:effectLst/>
                          <a:latin typeface="Verdana" panose="020B0604030504040204" pitchFamily="34" charset="0"/>
                          <a:ea typeface="Times New Roman" panose="02020603050405020304" pitchFamily="18" charset="0"/>
                          <a:cs typeface="Arial" panose="020B0604020202020204" pitchFamily="34" charset="0"/>
                        </a:rPr>
                        <a:t>Review and monitor the implementation</a:t>
                      </a:r>
                      <a:endParaRPr lang="en-ZA" sz="1100" dirty="0">
                        <a:effectLst/>
                        <a:latin typeface="Trebuchet MS" panose="020B0603020202020204" pitchFamily="34" charset="0"/>
                        <a:ea typeface="Times New Roman" panose="02020603050405020304" pitchFamily="18" charset="0"/>
                        <a:cs typeface="Times New Roman" panose="02020603050405020304" pitchFamily="18" charset="0"/>
                      </a:endParaRPr>
                    </a:p>
                    <a:p>
                      <a:pPr algn="just">
                        <a:lnSpc>
                          <a:spcPct val="150000"/>
                        </a:lnSpc>
                        <a:spcAft>
                          <a:spcPts val="0"/>
                        </a:spcAft>
                      </a:pPr>
                      <a:r>
                        <a:rPr lang="en-GB" sz="900" dirty="0">
                          <a:effectLst/>
                          <a:latin typeface="Verdana" panose="020B0604030504040204" pitchFamily="34" charset="0"/>
                          <a:ea typeface="Times New Roman" panose="02020603050405020304" pitchFamily="18" charset="0"/>
                          <a:cs typeface="Arial" panose="020B0604020202020204" pitchFamily="34" charset="0"/>
                        </a:rPr>
                        <a:t>of internal controls</a:t>
                      </a:r>
                      <a:endParaRPr lang="en-ZA" sz="11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just">
                        <a:lnSpc>
                          <a:spcPct val="150000"/>
                        </a:lnSpc>
                        <a:spcAft>
                          <a:spcPts val="0"/>
                        </a:spcAft>
                      </a:pPr>
                      <a:r>
                        <a:rPr lang="en-US" sz="900" dirty="0">
                          <a:effectLst/>
                          <a:latin typeface="Verdana" panose="020B0604030504040204" pitchFamily="34" charset="0"/>
                          <a:ea typeface="Calibri" panose="020F0502020204030204" pitchFamily="34" charset="0"/>
                          <a:cs typeface="Arial" panose="020B0604020202020204" pitchFamily="34" charset="0"/>
                        </a:rPr>
                        <a:t>The internal controls were reviewed by both management and internal auditors </a:t>
                      </a:r>
                      <a:endParaRPr lang="en-ZA" sz="11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21590" marR="0">
                        <a:lnSpc>
                          <a:spcPct val="150000"/>
                        </a:lnSpc>
                        <a:spcBef>
                          <a:spcPts val="0"/>
                        </a:spcBef>
                        <a:spcAft>
                          <a:spcPts val="0"/>
                        </a:spcAft>
                      </a:pPr>
                      <a:endParaRPr lang="en-US" sz="11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just">
                        <a:lnSpc>
                          <a:spcPct val="115000"/>
                        </a:lnSpc>
                        <a:spcBef>
                          <a:spcPts val="1200"/>
                        </a:spcBef>
                        <a:spcAft>
                          <a:spcPts val="0"/>
                        </a:spcAft>
                        <a:tabLst>
                          <a:tab pos="914400" algn="l"/>
                        </a:tabLst>
                      </a:pPr>
                      <a:r>
                        <a:rPr lang="en-ZA" sz="9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4139658088"/>
                  </a:ext>
                </a:extLst>
              </a:tr>
              <a:tr h="729888">
                <a:tc>
                  <a:txBody>
                    <a:bodyPr/>
                    <a:lstStyle/>
                    <a:p>
                      <a:pPr marL="0" marR="0" algn="just" defTabSz="685800" rtl="0" eaLnBrk="1" latinLnBrk="0" hangingPunct="1">
                        <a:lnSpc>
                          <a:spcPct val="150000"/>
                        </a:lnSpc>
                        <a:spcBef>
                          <a:spcPts val="0"/>
                        </a:spcBef>
                        <a:spcAft>
                          <a:spcPts val="0"/>
                        </a:spcAft>
                      </a:pPr>
                      <a:r>
                        <a:rPr lang="en-US" sz="900" b="0" kern="1200" dirty="0">
                          <a:solidFill>
                            <a:schemeClr val="dk1"/>
                          </a:solidFill>
                          <a:effectLst/>
                          <a:latin typeface="Verdana" panose="020B0604030504040204" pitchFamily="34" charset="0"/>
                          <a:ea typeface="Calibri" panose="020F0502020204030204" pitchFamily="34" charset="0"/>
                          <a:cs typeface="Arial" panose="020B0604020202020204" pitchFamily="34" charset="0"/>
                        </a:rPr>
                        <a:t>Guarantee Fund (GF) product designed for the</a:t>
                      </a:r>
                      <a:endParaRPr lang="en-ZA" sz="900" b="0" kern="1200" dirty="0">
                        <a:solidFill>
                          <a:schemeClr val="dk1"/>
                        </a:solidFill>
                        <a:effectLst/>
                        <a:latin typeface="Verdana" panose="020B0604030504040204" pitchFamily="34" charset="0"/>
                        <a:ea typeface="Times New Roman" panose="02020603050405020304" pitchFamily="18" charset="0"/>
                        <a:cs typeface="Arial" panose="020B0604020202020204" pitchFamily="34" charset="0"/>
                      </a:endParaRPr>
                    </a:p>
                    <a:p>
                      <a:pPr marL="0" marR="0" algn="just" defTabSz="685800" rtl="0" eaLnBrk="1" latinLnBrk="0" hangingPunct="1">
                        <a:lnSpc>
                          <a:spcPct val="150000"/>
                        </a:lnSpc>
                        <a:spcBef>
                          <a:spcPts val="0"/>
                        </a:spcBef>
                        <a:spcAft>
                          <a:spcPts val="0"/>
                        </a:spcAft>
                      </a:pPr>
                      <a:r>
                        <a:rPr lang="en-US" sz="900" b="0" kern="1200" dirty="0">
                          <a:solidFill>
                            <a:schemeClr val="dk1"/>
                          </a:solidFill>
                          <a:effectLst/>
                          <a:latin typeface="Verdana" panose="020B0604030504040204" pitchFamily="34" charset="0"/>
                          <a:ea typeface="Calibri" panose="020F0502020204030204" pitchFamily="34" charset="0"/>
                          <a:cs typeface="Arial" panose="020B0604020202020204" pitchFamily="34" charset="0"/>
                        </a:rPr>
                        <a:t>private security industry</a:t>
                      </a:r>
                      <a:endParaRPr lang="en-ZA" sz="900" b="0" kern="1200" dirty="0">
                        <a:solidFill>
                          <a:schemeClr val="dk1"/>
                        </a:solidFill>
                        <a:effectLst/>
                        <a:latin typeface="Verdana" panose="020B0604030504040204" pitchFamily="34" charset="0"/>
                        <a:ea typeface="Times New Roman" panose="02020603050405020304" pitchFamily="18" charset="0"/>
                        <a:cs typeface="Arial" panose="020B060402020202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just">
                        <a:lnSpc>
                          <a:spcPct val="150000"/>
                        </a:lnSpc>
                        <a:spcAft>
                          <a:spcPts val="0"/>
                        </a:spcAft>
                      </a:pPr>
                      <a:r>
                        <a:rPr lang="en-US" sz="900" dirty="0">
                          <a:effectLst/>
                          <a:latin typeface="Verdana" panose="020B0604030504040204" pitchFamily="34" charset="0"/>
                          <a:ea typeface="Calibri" panose="020F0502020204030204" pitchFamily="34" charset="0"/>
                          <a:cs typeface="Arial" panose="020B0604020202020204" pitchFamily="34" charset="0"/>
                        </a:rPr>
                        <a:t>GF product</a:t>
                      </a:r>
                      <a:endParaRPr lang="en-ZA" sz="1100" dirty="0">
                        <a:effectLst/>
                        <a:latin typeface="Trebuchet MS" panose="020B0603020202020204" pitchFamily="34" charset="0"/>
                        <a:ea typeface="Times New Roman" panose="02020603050405020304" pitchFamily="18" charset="0"/>
                        <a:cs typeface="Times New Roman" panose="02020603050405020304" pitchFamily="18" charset="0"/>
                      </a:endParaRPr>
                    </a:p>
                    <a:p>
                      <a:pPr algn="just">
                        <a:lnSpc>
                          <a:spcPct val="150000"/>
                        </a:lnSpc>
                        <a:spcAft>
                          <a:spcPts val="0"/>
                        </a:spcAft>
                      </a:pPr>
                      <a:r>
                        <a:rPr lang="en-US" sz="900" dirty="0">
                          <a:effectLst/>
                          <a:latin typeface="Verdana" panose="020B0604030504040204" pitchFamily="34" charset="0"/>
                          <a:ea typeface="Calibri" panose="020F0502020204030204" pitchFamily="34" charset="0"/>
                          <a:cs typeface="Arial" panose="020B0604020202020204" pitchFamily="34" charset="0"/>
                        </a:rPr>
                        <a:t>designed and</a:t>
                      </a:r>
                      <a:endParaRPr lang="en-ZA" sz="1100" dirty="0">
                        <a:effectLst/>
                        <a:latin typeface="Trebuchet MS" panose="020B0603020202020204" pitchFamily="34" charset="0"/>
                        <a:ea typeface="Times New Roman" panose="02020603050405020304" pitchFamily="18" charset="0"/>
                        <a:cs typeface="Times New Roman" panose="02020603050405020304" pitchFamily="18" charset="0"/>
                      </a:endParaRPr>
                    </a:p>
                    <a:p>
                      <a:pPr algn="just">
                        <a:lnSpc>
                          <a:spcPct val="150000"/>
                        </a:lnSpc>
                        <a:spcAft>
                          <a:spcPts val="0"/>
                        </a:spcAft>
                      </a:pPr>
                      <a:r>
                        <a:rPr lang="en-US" sz="900" dirty="0">
                          <a:effectLst/>
                          <a:latin typeface="Verdana" panose="020B0604030504040204" pitchFamily="34" charset="0"/>
                          <a:ea typeface="Calibri" panose="020F0502020204030204" pitchFamily="34" charset="0"/>
                          <a:cs typeface="Arial" panose="020B0604020202020204" pitchFamily="34" charset="0"/>
                        </a:rPr>
                        <a:t>approved</a:t>
                      </a:r>
                      <a:endParaRPr lang="en-ZA" sz="11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just">
                        <a:lnSpc>
                          <a:spcPct val="150000"/>
                        </a:lnSpc>
                        <a:spcAft>
                          <a:spcPts val="0"/>
                        </a:spcAft>
                      </a:pPr>
                      <a:r>
                        <a:rPr lang="en-US" sz="900" dirty="0">
                          <a:effectLst/>
                          <a:latin typeface="Verdana" panose="020B0604030504040204" pitchFamily="34" charset="0"/>
                          <a:ea typeface="Calibri" panose="020F0502020204030204" pitchFamily="34" charset="0"/>
                          <a:cs typeface="Arial" panose="020B0604020202020204" pitchFamily="34" charset="0"/>
                        </a:rPr>
                        <a:t>Guaranteed fund was added to the procurement plan </a:t>
                      </a:r>
                      <a:endParaRPr lang="en-ZA" sz="11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just">
                        <a:lnSpc>
                          <a:spcPct val="150000"/>
                        </a:lnSpc>
                        <a:spcAft>
                          <a:spcPts val="0"/>
                        </a:spcAft>
                      </a:pPr>
                      <a:r>
                        <a:rPr lang="en-GB" sz="900" dirty="0">
                          <a:effectLst/>
                          <a:latin typeface="Verdana" panose="020B0604030504040204" pitchFamily="34" charset="0"/>
                          <a:ea typeface="Times New Roman" panose="02020603050405020304" pitchFamily="18" charset="0"/>
                          <a:cs typeface="Arial" panose="020B0604020202020204" pitchFamily="34" charset="0"/>
                        </a:rPr>
                        <a:t>The product study added on the procurement plan</a:t>
                      </a:r>
                      <a:endParaRPr lang="en-ZA" sz="11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just">
                        <a:lnSpc>
                          <a:spcPct val="150000"/>
                        </a:lnSpc>
                        <a:spcAft>
                          <a:spcPts val="0"/>
                        </a:spcAft>
                      </a:pPr>
                      <a:r>
                        <a:rPr lang="en-US" sz="900" dirty="0">
                          <a:effectLst/>
                          <a:latin typeface="Verdana" panose="020B0604030504040204" pitchFamily="34" charset="0"/>
                          <a:ea typeface="Calibri" panose="020F0502020204030204" pitchFamily="34" charset="0"/>
                          <a:cs typeface="Arial" panose="020B0604020202020204" pitchFamily="34" charset="0"/>
                        </a:rPr>
                        <a:t>Guaranteed fund was added to the procurement plan </a:t>
                      </a:r>
                      <a:endParaRPr lang="en-ZA" sz="11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l" defTabSz="685800" rtl="0" eaLnBrk="1" latinLnBrk="0" hangingPunct="1">
                        <a:lnSpc>
                          <a:spcPct val="150000"/>
                        </a:lnSpc>
                        <a:spcBef>
                          <a:spcPts val="0"/>
                        </a:spcBef>
                        <a:spcAft>
                          <a:spcPts val="0"/>
                        </a:spcAft>
                      </a:pPr>
                      <a:endParaRPr lang="en-US" sz="900" kern="1200" dirty="0">
                        <a:solidFill>
                          <a:schemeClr val="dk1"/>
                        </a:solidFill>
                        <a:effectLst/>
                        <a:latin typeface="Verdana" panose="020B0604030504040204" pitchFamily="34" charset="0"/>
                        <a:ea typeface="Times New Roman" panose="02020603050405020304" pitchFamily="18" charset="0"/>
                        <a:cs typeface="Arial" panose="020B060402020202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just">
                        <a:lnSpc>
                          <a:spcPct val="115000"/>
                        </a:lnSpc>
                        <a:spcBef>
                          <a:spcPts val="1200"/>
                        </a:spcBef>
                        <a:spcAft>
                          <a:spcPts val="0"/>
                        </a:spcAft>
                        <a:tabLst>
                          <a:tab pos="914400" algn="l"/>
                        </a:tabLst>
                      </a:pPr>
                      <a:r>
                        <a:rPr lang="en-ZA" sz="10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995961714"/>
                  </a:ext>
                </a:extLst>
              </a:tr>
            </a:tbl>
          </a:graphicData>
        </a:graphic>
      </p:graphicFrame>
      <p:sp>
        <p:nvSpPr>
          <p:cNvPr id="7" name="Oval 6">
            <a:extLst>
              <a:ext uri="{FF2B5EF4-FFF2-40B4-BE49-F238E27FC236}">
                <a16:creationId xmlns:a16="http://schemas.microsoft.com/office/drawing/2014/main" xmlns="" id="{73635D0C-8B73-4041-AC4D-1E2749AA467A}"/>
              </a:ext>
            </a:extLst>
          </p:cNvPr>
          <p:cNvSpPr/>
          <p:nvPr/>
        </p:nvSpPr>
        <p:spPr>
          <a:xfrm>
            <a:off x="6746678" y="4339409"/>
            <a:ext cx="297366" cy="312235"/>
          </a:xfrm>
          <a:prstGeom prst="ellipse">
            <a:avLst/>
          </a:prstGeom>
          <a:solidFill>
            <a:srgbClr val="00B050"/>
          </a:solidFill>
          <a:ln>
            <a:solidFill>
              <a:srgbClr val="00B05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xmlns="" id="{BDFBF13C-C292-4077-8C90-B3C93F60CDC2}"/>
              </a:ext>
            </a:extLst>
          </p:cNvPr>
          <p:cNvSpPr/>
          <p:nvPr/>
        </p:nvSpPr>
        <p:spPr>
          <a:xfrm>
            <a:off x="6720467" y="1553215"/>
            <a:ext cx="297366" cy="312235"/>
          </a:xfrm>
          <a:prstGeom prst="ellipse">
            <a:avLst/>
          </a:prstGeom>
          <a:solidFill>
            <a:srgbClr val="FF0000"/>
          </a:solid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xmlns="" id="{EA1A07A6-799A-4AA2-B5BD-8AA7CF8ABE1D}"/>
              </a:ext>
            </a:extLst>
          </p:cNvPr>
          <p:cNvSpPr/>
          <p:nvPr/>
        </p:nvSpPr>
        <p:spPr>
          <a:xfrm>
            <a:off x="6774564" y="3297961"/>
            <a:ext cx="297366" cy="312235"/>
          </a:xfrm>
          <a:prstGeom prst="ellipse">
            <a:avLst/>
          </a:prstGeom>
          <a:solidFill>
            <a:srgbClr val="00B050"/>
          </a:solidFill>
          <a:ln>
            <a:solidFill>
              <a:srgbClr val="00B05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xmlns="" id="{1AD5B5FF-0A2C-4959-B3C3-3453362E6A36}"/>
              </a:ext>
            </a:extLst>
          </p:cNvPr>
          <p:cNvSpPr txBox="1"/>
          <p:nvPr/>
        </p:nvSpPr>
        <p:spPr>
          <a:xfrm>
            <a:off x="784497" y="5007188"/>
            <a:ext cx="6259547" cy="715581"/>
          </a:xfrm>
          <a:prstGeom prst="rect">
            <a:avLst/>
          </a:prstGeom>
          <a:noFill/>
        </p:spPr>
        <p:txBody>
          <a:bodyPr wrap="square" rtlCol="0">
            <a:spAutoFit/>
          </a:bodyPr>
          <a:lstStyle/>
          <a:p>
            <a:r>
              <a:rPr lang="en-GB" b="1" dirty="0"/>
              <a:t>Green   </a:t>
            </a:r>
            <a:r>
              <a:rPr lang="en-US" dirty="0"/>
              <a:t>: </a:t>
            </a:r>
            <a:r>
              <a:rPr lang="en-US" i="1" dirty="0"/>
              <a:t>Target on track</a:t>
            </a:r>
            <a:endParaRPr lang="en-US" dirty="0"/>
          </a:p>
          <a:p>
            <a:r>
              <a:rPr lang="en-GB" b="1" dirty="0"/>
              <a:t>Amber  </a:t>
            </a:r>
            <a:r>
              <a:rPr lang="en-US" dirty="0"/>
              <a:t>: </a:t>
            </a:r>
            <a:r>
              <a:rPr lang="en-US" i="1" dirty="0"/>
              <a:t>Annual target on track / achieved but quarterly target was not achieved</a:t>
            </a:r>
          </a:p>
          <a:p>
            <a:r>
              <a:rPr lang="en-GB" b="1" dirty="0"/>
              <a:t>Red</a:t>
            </a:r>
            <a:r>
              <a:rPr lang="en-US" b="1" dirty="0"/>
              <a:t>        </a:t>
            </a:r>
            <a:r>
              <a:rPr lang="en-US" dirty="0"/>
              <a:t>: </a:t>
            </a:r>
            <a:r>
              <a:rPr lang="en-US" i="1" dirty="0"/>
              <a:t>Target behind schedule </a:t>
            </a:r>
            <a:r>
              <a:rPr lang="en-GB" i="1" dirty="0"/>
              <a:t>and needs corrective action</a:t>
            </a:r>
            <a:endParaRPr lang="en-US" i="1" dirty="0"/>
          </a:p>
        </p:txBody>
      </p:sp>
      <p:sp>
        <p:nvSpPr>
          <p:cNvPr id="15" name="Oval 14">
            <a:extLst>
              <a:ext uri="{FF2B5EF4-FFF2-40B4-BE49-F238E27FC236}">
                <a16:creationId xmlns:a16="http://schemas.microsoft.com/office/drawing/2014/main" xmlns="" id="{617F6E15-07BA-4A35-9AD2-27E87D3003F2}"/>
              </a:ext>
            </a:extLst>
          </p:cNvPr>
          <p:cNvSpPr/>
          <p:nvPr/>
        </p:nvSpPr>
        <p:spPr>
          <a:xfrm>
            <a:off x="615285" y="5489236"/>
            <a:ext cx="152400" cy="152400"/>
          </a:xfrm>
          <a:prstGeom prst="ellipse">
            <a:avLst/>
          </a:prstGeom>
          <a:solidFill>
            <a:srgbClr val="FF0000"/>
          </a:solid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xmlns="" id="{0192AF2C-B8E3-47E8-8D14-3632F59D08EF}"/>
              </a:ext>
            </a:extLst>
          </p:cNvPr>
          <p:cNvSpPr/>
          <p:nvPr/>
        </p:nvSpPr>
        <p:spPr>
          <a:xfrm>
            <a:off x="620858" y="5066035"/>
            <a:ext cx="148684" cy="156118"/>
          </a:xfrm>
          <a:prstGeom prst="ellipse">
            <a:avLst/>
          </a:prstGeom>
          <a:solidFill>
            <a:srgbClr val="00B050"/>
          </a:solidFill>
          <a:ln>
            <a:solidFill>
              <a:srgbClr val="00B05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xmlns="" id="{3D91A37C-86D2-4280-8133-1A55DC7303A5}"/>
              </a:ext>
            </a:extLst>
          </p:cNvPr>
          <p:cNvSpPr/>
          <p:nvPr/>
        </p:nvSpPr>
        <p:spPr>
          <a:xfrm>
            <a:off x="615285" y="5275434"/>
            <a:ext cx="152399" cy="152400"/>
          </a:xfrm>
          <a:prstGeom prst="ellipse">
            <a:avLst/>
          </a:prstGeom>
          <a:solidFill>
            <a:schemeClr val="accent4">
              <a:lumMod val="60000"/>
              <a:lumOff val="40000"/>
            </a:schemeClr>
          </a:solidFill>
          <a:ln>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8" name="Slide Number Placeholder 7">
            <a:extLst>
              <a:ext uri="{FF2B5EF4-FFF2-40B4-BE49-F238E27FC236}">
                <a16:creationId xmlns:a16="http://schemas.microsoft.com/office/drawing/2014/main" xmlns="" id="{030E9E6F-1C90-4D68-8ACD-C45827CF7EA2}"/>
              </a:ext>
            </a:extLst>
          </p:cNvPr>
          <p:cNvSpPr>
            <a:spLocks noGrp="1"/>
          </p:cNvSpPr>
          <p:nvPr>
            <p:ph type="sldNum" sz="quarter" idx="12"/>
          </p:nvPr>
        </p:nvSpPr>
        <p:spPr/>
        <p:txBody>
          <a:bodyPr/>
          <a:lstStyle/>
          <a:p>
            <a:fld id="{86ED3864-7380-264F-93C6-1571F5F24E3A}" type="slidenum">
              <a:rPr lang="en-US" smtClean="0"/>
              <a:pPr/>
              <a:t>22</a:t>
            </a:fld>
            <a:endParaRPr lang="en-US" dirty="0"/>
          </a:p>
        </p:txBody>
      </p:sp>
    </p:spTree>
    <p:extLst>
      <p:ext uri="{BB962C8B-B14F-4D97-AF65-F5344CB8AC3E}">
        <p14:creationId xmlns:p14="http://schemas.microsoft.com/office/powerpoint/2010/main" xmlns="" val="2139614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8F3866CA-0527-0D4B-8233-2D3D8F8F0D50}"/>
              </a:ext>
            </a:extLst>
          </p:cNvPr>
          <p:cNvPicPr>
            <a:picLocks noChangeAspect="1"/>
          </p:cNvPicPr>
          <p:nvPr/>
        </p:nvPicPr>
        <p:blipFill>
          <a:blip r:embed="rId2"/>
          <a:stretch>
            <a:fillRect/>
          </a:stretch>
        </p:blipFill>
        <p:spPr>
          <a:xfrm>
            <a:off x="0" y="-249906"/>
            <a:ext cx="9143999" cy="6129084"/>
          </a:xfrm>
          <a:prstGeom prst="rect">
            <a:avLst/>
          </a:prstGeom>
        </p:spPr>
      </p:pic>
      <p:sp>
        <p:nvSpPr>
          <p:cNvPr id="2" name="Title 1"/>
          <p:cNvSpPr>
            <a:spLocks noGrp="1"/>
          </p:cNvSpPr>
          <p:nvPr>
            <p:ph type="ctrTitle"/>
          </p:nvPr>
        </p:nvSpPr>
        <p:spPr>
          <a:xfrm>
            <a:off x="963171" y="54791"/>
            <a:ext cx="8447130" cy="458165"/>
          </a:xfrm>
        </p:spPr>
        <p:txBody>
          <a:bodyPr>
            <a:noAutofit/>
          </a:bodyPr>
          <a:lstStyle/>
          <a:p>
            <a:pPr marL="342900" lvl="0" indent="-342900" algn="l" defTabSz="914400">
              <a:lnSpc>
                <a:spcPct val="100000"/>
              </a:lnSpc>
              <a:spcBef>
                <a:spcPts val="0"/>
              </a:spcBef>
              <a:defRPr/>
            </a:pPr>
            <a:r>
              <a:rPr lang="en-US" sz="2400" b="1" dirty="0">
                <a:solidFill>
                  <a:srgbClr val="F79646">
                    <a:lumMod val="50000"/>
                  </a:srgbClr>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Sub-Programme: Corporate Services</a:t>
            </a:r>
          </a:p>
        </p:txBody>
      </p:sp>
      <p:graphicFrame>
        <p:nvGraphicFramePr>
          <p:cNvPr id="6" name="Table 5">
            <a:extLst>
              <a:ext uri="{FF2B5EF4-FFF2-40B4-BE49-F238E27FC236}">
                <a16:creationId xmlns:a16="http://schemas.microsoft.com/office/drawing/2014/main" xmlns="" id="{3AFCC3B1-EB79-4D84-A9B6-395FC5FBBC2D}"/>
              </a:ext>
            </a:extLst>
          </p:cNvPr>
          <p:cNvGraphicFramePr>
            <a:graphicFrameLocks noGrp="1"/>
          </p:cNvGraphicFramePr>
          <p:nvPr>
            <p:extLst>
              <p:ext uri="{D42A27DB-BD31-4B8C-83A1-F6EECF244321}">
                <p14:modId xmlns:p14="http://schemas.microsoft.com/office/powerpoint/2010/main" xmlns="" val="3748312403"/>
              </p:ext>
            </p:extLst>
          </p:nvPr>
        </p:nvGraphicFramePr>
        <p:xfrm>
          <a:off x="249596" y="718821"/>
          <a:ext cx="8695622" cy="4149513"/>
        </p:xfrm>
        <a:graphic>
          <a:graphicData uri="http://schemas.openxmlformats.org/drawingml/2006/table">
            <a:tbl>
              <a:tblPr firstRow="1" firstCol="1" bandRow="1">
                <a:tableStyleId>{5C22544A-7EE6-4342-B048-85BDC9FD1C3A}</a:tableStyleId>
              </a:tblPr>
              <a:tblGrid>
                <a:gridCol w="1368609">
                  <a:extLst>
                    <a:ext uri="{9D8B030D-6E8A-4147-A177-3AD203B41FA5}">
                      <a16:colId xmlns:a16="http://schemas.microsoft.com/office/drawing/2014/main" xmlns="" val="2422675860"/>
                    </a:ext>
                  </a:extLst>
                </a:gridCol>
                <a:gridCol w="874729">
                  <a:extLst>
                    <a:ext uri="{9D8B030D-6E8A-4147-A177-3AD203B41FA5}">
                      <a16:colId xmlns:a16="http://schemas.microsoft.com/office/drawing/2014/main" xmlns="" val="1275184384"/>
                    </a:ext>
                  </a:extLst>
                </a:gridCol>
                <a:gridCol w="945987">
                  <a:extLst>
                    <a:ext uri="{9D8B030D-6E8A-4147-A177-3AD203B41FA5}">
                      <a16:colId xmlns:a16="http://schemas.microsoft.com/office/drawing/2014/main" xmlns="" val="1123000446"/>
                    </a:ext>
                  </a:extLst>
                </a:gridCol>
                <a:gridCol w="1090138">
                  <a:extLst>
                    <a:ext uri="{9D8B030D-6E8A-4147-A177-3AD203B41FA5}">
                      <a16:colId xmlns:a16="http://schemas.microsoft.com/office/drawing/2014/main" xmlns="" val="3339361115"/>
                    </a:ext>
                  </a:extLst>
                </a:gridCol>
                <a:gridCol w="873911">
                  <a:extLst>
                    <a:ext uri="{9D8B030D-6E8A-4147-A177-3AD203B41FA5}">
                      <a16:colId xmlns:a16="http://schemas.microsoft.com/office/drawing/2014/main" xmlns="" val="928913693"/>
                    </a:ext>
                  </a:extLst>
                </a:gridCol>
                <a:gridCol w="938563">
                  <a:extLst>
                    <a:ext uri="{9D8B030D-6E8A-4147-A177-3AD203B41FA5}">
                      <a16:colId xmlns:a16="http://schemas.microsoft.com/office/drawing/2014/main" xmlns="" val="4157241429"/>
                    </a:ext>
                  </a:extLst>
                </a:gridCol>
                <a:gridCol w="2603685">
                  <a:extLst>
                    <a:ext uri="{9D8B030D-6E8A-4147-A177-3AD203B41FA5}">
                      <a16:colId xmlns:a16="http://schemas.microsoft.com/office/drawing/2014/main" xmlns="" val="21367377"/>
                    </a:ext>
                  </a:extLst>
                </a:gridCol>
              </a:tblGrid>
              <a:tr h="260018">
                <a:tc gridSpan="7">
                  <a:txBody>
                    <a:bodyPr/>
                    <a:lstStyle/>
                    <a:p>
                      <a:pPr algn="just">
                        <a:lnSpc>
                          <a:spcPct val="115000"/>
                        </a:lnSpc>
                        <a:spcBef>
                          <a:spcPts val="1200"/>
                        </a:spcBef>
                        <a:spcAft>
                          <a:spcPts val="0"/>
                        </a:spcAft>
                        <a:tabLst>
                          <a:tab pos="914400" algn="l"/>
                        </a:tabLst>
                      </a:pPr>
                      <a:r>
                        <a:rPr lang="en-GB" sz="1000" b="1" kern="1200" dirty="0">
                          <a:solidFill>
                            <a:schemeClr val="bg1"/>
                          </a:solidFill>
                          <a:effectLst/>
                          <a:latin typeface="Verdana" panose="020B0604030504040204" pitchFamily="34" charset="0"/>
                          <a:ea typeface="Verdana" panose="020B0604030504040204" pitchFamily="34" charset="0"/>
                          <a:cs typeface="+mn-cs"/>
                        </a:rPr>
                        <a:t>Outcome: Maintain financial sustainability, accountability, relevance and performance</a:t>
                      </a:r>
                      <a:endParaRPr lang="en-ZA" sz="1000" b="1" kern="1200" dirty="0">
                        <a:solidFill>
                          <a:schemeClr val="bg1"/>
                        </a:solidFill>
                        <a:effectLst/>
                        <a:latin typeface="Verdana" panose="020B0604030504040204" pitchFamily="34" charset="0"/>
                        <a:ea typeface="Verdana" panose="020B0604030504040204" pitchFamily="34" charset="0"/>
                        <a:cs typeface="+mn-cs"/>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hMerge="1">
                  <a:txBody>
                    <a:bodyPr/>
                    <a:lstStyle/>
                    <a:p>
                      <a:pPr algn="just">
                        <a:lnSpc>
                          <a:spcPct val="115000"/>
                        </a:lnSpc>
                        <a:spcBef>
                          <a:spcPts val="1200"/>
                        </a:spcBef>
                        <a:spcAft>
                          <a:spcPts val="0"/>
                        </a:spcAft>
                        <a:tabLst>
                          <a:tab pos="914400" algn="l"/>
                        </a:tabLst>
                      </a:pPr>
                      <a:endParaRPr lang="en-ZA" sz="1000" b="1" kern="120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hMerge="1">
                  <a:txBody>
                    <a:bodyPr/>
                    <a:lstStyle/>
                    <a:p>
                      <a:endParaRPr lang="en-US"/>
                    </a:p>
                  </a:txBody>
                  <a:tcPr/>
                </a:tc>
                <a:tc hMerge="1">
                  <a:txBody>
                    <a:bodyPr/>
                    <a:lstStyle/>
                    <a:p>
                      <a:endParaRPr lang="en-US"/>
                    </a:p>
                  </a:txBody>
                  <a:tcPr/>
                </a:tc>
                <a:tc hMerge="1">
                  <a:txBody>
                    <a:bodyPr/>
                    <a:lstStyle/>
                    <a:p>
                      <a:endParaRPr lang="en-ZA"/>
                    </a:p>
                  </a:txBody>
                  <a:tcPr/>
                </a:tc>
                <a:tc hMerge="1">
                  <a:txBody>
                    <a:bodyPr/>
                    <a:lstStyle/>
                    <a:p>
                      <a:endParaRPr lang="en-US"/>
                    </a:p>
                  </a:txBody>
                  <a:tcPr/>
                </a:tc>
                <a:tc hMerge="1">
                  <a:txBody>
                    <a:bodyPr/>
                    <a:lstStyle/>
                    <a:p>
                      <a:endParaRPr lang="en-ZA"/>
                    </a:p>
                  </a:txBody>
                  <a:tcPr/>
                </a:tc>
                <a:extLst>
                  <a:ext uri="{0D108BD9-81ED-4DB2-BD59-A6C34878D82A}">
                    <a16:rowId xmlns:a16="http://schemas.microsoft.com/office/drawing/2014/main" xmlns="" val="887361931"/>
                  </a:ext>
                </a:extLst>
              </a:tr>
              <a:tr h="191560">
                <a:tc rowSpan="2">
                  <a:txBody>
                    <a:bodyPr/>
                    <a:lstStyle/>
                    <a:p>
                      <a:pPr algn="just">
                        <a:lnSpc>
                          <a:spcPct val="115000"/>
                        </a:lnSpc>
                        <a:spcBef>
                          <a:spcPts val="1200"/>
                        </a:spcBef>
                        <a:spcAft>
                          <a:spcPts val="0"/>
                        </a:spcAft>
                        <a:tabLst>
                          <a:tab pos="914400" algn="l"/>
                        </a:tabLst>
                      </a:pPr>
                      <a:r>
                        <a:rPr lang="en-ZA" sz="10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Output Indicators</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rowSpan="2">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r>
                        <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Annual Target</a:t>
                      </a:r>
                    </a:p>
                    <a:p>
                      <a:pPr algn="ctr">
                        <a:lnSpc>
                          <a:spcPct val="115000"/>
                        </a:lnSpc>
                        <a:spcBef>
                          <a:spcPts val="1200"/>
                        </a:spcBef>
                        <a:spcAft>
                          <a:spcPts val="0"/>
                        </a:spcAft>
                        <a:tabLst>
                          <a:tab pos="914400" algn="l"/>
                        </a:tabLst>
                      </a:pPr>
                      <a:endPar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rowSpan="2">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r>
                        <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YTD Actual</a:t>
                      </a:r>
                    </a:p>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endPar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gridSpan="4">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r>
                        <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Quarter Performance </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hMerge="1">
                  <a:txBody>
                    <a:bodyPr/>
                    <a:lstStyle/>
                    <a:p>
                      <a:pPr algn="ctr">
                        <a:lnSpc>
                          <a:spcPct val="115000"/>
                        </a:lnSpc>
                        <a:spcBef>
                          <a:spcPts val="1200"/>
                        </a:spcBef>
                        <a:spcAft>
                          <a:spcPts val="0"/>
                        </a:spcAft>
                        <a:tabLst>
                          <a:tab pos="914400" algn="l"/>
                        </a:tabLst>
                      </a:pPr>
                      <a:endPar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hMerge="1">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endParaRPr lang="en-US" sz="1000" b="1" kern="1200" dirty="0">
                        <a:solidFill>
                          <a:schemeClr val="bg1"/>
                        </a:solidFill>
                        <a:effectLst/>
                        <a:latin typeface="Verdana" panose="020B0604030504040204" pitchFamily="34" charset="0"/>
                        <a:ea typeface="Verdana" panose="020B0604030504040204" pitchFamily="34" charset="0"/>
                        <a:cs typeface="+mn-cs"/>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hMerge="1">
                  <a:txBody>
                    <a:bodyPr/>
                    <a:lstStyle/>
                    <a:p>
                      <a:pPr algn="ctr">
                        <a:lnSpc>
                          <a:spcPct val="115000"/>
                        </a:lnSpc>
                        <a:spcBef>
                          <a:spcPts val="1200"/>
                        </a:spcBef>
                        <a:spcAft>
                          <a:spcPts val="0"/>
                        </a:spcAft>
                        <a:tabLst>
                          <a:tab pos="914400" algn="l"/>
                        </a:tabLst>
                      </a:pPr>
                      <a:endParaRPr lang="en-ZA" sz="1000" b="1" kern="1200" dirty="0">
                        <a:solidFill>
                          <a:schemeClr val="bg1"/>
                        </a:solidFill>
                        <a:effectLst/>
                        <a:latin typeface="Verdana" panose="020B0604030504040204" pitchFamily="34" charset="0"/>
                        <a:ea typeface="Verdana" panose="020B0604030504040204" pitchFamily="34" charset="0"/>
                        <a:cs typeface="+mn-cs"/>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xmlns="" val="4157396428"/>
                  </a:ext>
                </a:extLst>
              </a:tr>
              <a:tr h="549693">
                <a:tc vMerge="1">
                  <a:txBody>
                    <a:bodyPr/>
                    <a:lstStyle/>
                    <a:p>
                      <a:pPr algn="just">
                        <a:lnSpc>
                          <a:spcPct val="115000"/>
                        </a:lnSpc>
                        <a:spcBef>
                          <a:spcPts val="1200"/>
                        </a:spcBef>
                        <a:spcAft>
                          <a:spcPts val="0"/>
                        </a:spcAft>
                        <a:tabLst>
                          <a:tab pos="914400" algn="l"/>
                        </a:tabLst>
                      </a:pPr>
                      <a:endParaRPr lang="en-ZA" sz="100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vMerge="1">
                  <a:txBody>
                    <a:bodyPr/>
                    <a:lstStyle/>
                    <a:p>
                      <a:pPr algn="ctr">
                        <a:lnSpc>
                          <a:spcPct val="115000"/>
                        </a:lnSpc>
                        <a:spcBef>
                          <a:spcPts val="1200"/>
                        </a:spcBef>
                        <a:spcAft>
                          <a:spcPts val="0"/>
                        </a:spcAft>
                        <a:tabLst>
                          <a:tab pos="914400" algn="l"/>
                        </a:tabLst>
                      </a:pPr>
                      <a:endPar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vMerge="1">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endPar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r>
                        <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Quarter 1 Target</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r>
                        <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Quarter 1 Actual</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r>
                        <a:rPr lang="en-GB" sz="1000" b="1" kern="1200" dirty="0">
                          <a:solidFill>
                            <a:schemeClr val="bg1"/>
                          </a:solidFill>
                          <a:effectLst/>
                          <a:latin typeface="Verdana" panose="020B0604030504040204" pitchFamily="34" charset="0"/>
                          <a:ea typeface="Verdana" panose="020B0604030504040204" pitchFamily="34" charset="0"/>
                          <a:cs typeface="+mn-cs"/>
                        </a:rPr>
                        <a:t>Progress Rating</a:t>
                      </a:r>
                      <a:endParaRPr lang="en-US" sz="1000" b="1" kern="1200" dirty="0">
                        <a:solidFill>
                          <a:schemeClr val="bg1"/>
                        </a:solidFill>
                        <a:effectLst/>
                        <a:latin typeface="Verdana" panose="020B0604030504040204" pitchFamily="34" charset="0"/>
                        <a:ea typeface="Verdana" panose="020B0604030504040204" pitchFamily="34" charset="0"/>
                        <a:cs typeface="+mn-cs"/>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r>
                        <a:rPr lang="en-GB" sz="1000" b="1" kern="1200" dirty="0">
                          <a:solidFill>
                            <a:schemeClr val="bg1"/>
                          </a:solidFill>
                          <a:effectLst/>
                          <a:latin typeface="Verdana" panose="020B0604030504040204" pitchFamily="34" charset="0"/>
                          <a:ea typeface="Verdana" panose="020B0604030504040204" pitchFamily="34" charset="0"/>
                          <a:cs typeface="+mn-cs"/>
                        </a:rPr>
                        <a:t>Reason for Deviation &amp; Mitigation plan</a:t>
                      </a:r>
                      <a:endParaRPr lang="en-ZA" sz="1000" b="1" kern="1200" dirty="0">
                        <a:solidFill>
                          <a:schemeClr val="bg1"/>
                        </a:solidFill>
                        <a:effectLst/>
                        <a:latin typeface="Verdana" panose="020B0604030504040204" pitchFamily="34" charset="0"/>
                        <a:ea typeface="Verdana" panose="020B0604030504040204" pitchFamily="34" charset="0"/>
                        <a:cs typeface="+mn-cs"/>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xmlns="" val="309100440"/>
                  </a:ext>
                </a:extLst>
              </a:tr>
              <a:tr h="1574121">
                <a:tc>
                  <a:txBody>
                    <a:bodyPr/>
                    <a:lstStyle/>
                    <a:p>
                      <a:pPr marL="0" marR="0" algn="just" defTabSz="685800" rtl="0" eaLnBrk="1" latinLnBrk="0" hangingPunct="1">
                        <a:lnSpc>
                          <a:spcPct val="150000"/>
                        </a:lnSpc>
                        <a:spcBef>
                          <a:spcPts val="0"/>
                        </a:spcBef>
                        <a:spcAft>
                          <a:spcPts val="0"/>
                        </a:spcAft>
                      </a:pPr>
                      <a:r>
                        <a:rPr lang="en-US" sz="900" b="0" kern="1200" dirty="0">
                          <a:solidFill>
                            <a:schemeClr val="dk1"/>
                          </a:solidFill>
                          <a:effectLst/>
                          <a:latin typeface="Verdana" panose="020B0604030504040204" pitchFamily="34" charset="0"/>
                          <a:ea typeface="Calibri" panose="020F0502020204030204" pitchFamily="34" charset="0"/>
                          <a:cs typeface="Arial" panose="020B0604020202020204" pitchFamily="34" charset="0"/>
                        </a:rPr>
                        <a:t>% of employee training</a:t>
                      </a:r>
                      <a:endParaRPr lang="en-ZA" sz="900" b="0" kern="1200" dirty="0">
                        <a:solidFill>
                          <a:schemeClr val="dk1"/>
                        </a:solidFill>
                        <a:effectLst/>
                        <a:latin typeface="Verdana" panose="020B0604030504040204" pitchFamily="34" charset="0"/>
                        <a:ea typeface="Times New Roman" panose="02020603050405020304" pitchFamily="18" charset="0"/>
                        <a:cs typeface="Arial" panose="020B0604020202020204" pitchFamily="34" charset="0"/>
                      </a:endParaRPr>
                    </a:p>
                    <a:p>
                      <a:pPr marL="0" marR="0" algn="just" defTabSz="685800" rtl="0" eaLnBrk="1" latinLnBrk="0" hangingPunct="1">
                        <a:lnSpc>
                          <a:spcPct val="150000"/>
                        </a:lnSpc>
                        <a:spcBef>
                          <a:spcPts val="0"/>
                        </a:spcBef>
                        <a:spcAft>
                          <a:spcPts val="0"/>
                        </a:spcAft>
                      </a:pPr>
                      <a:r>
                        <a:rPr lang="en-US" sz="900" b="0" kern="1200" dirty="0">
                          <a:solidFill>
                            <a:schemeClr val="dk1"/>
                          </a:solidFill>
                          <a:effectLst/>
                          <a:latin typeface="Verdana" panose="020B0604030504040204" pitchFamily="34" charset="0"/>
                          <a:ea typeface="Calibri" panose="020F0502020204030204" pitchFamily="34" charset="0"/>
                          <a:cs typeface="Arial" panose="020B0604020202020204" pitchFamily="34" charset="0"/>
                        </a:rPr>
                        <a:t>interventions implemented as</a:t>
                      </a:r>
                      <a:endParaRPr lang="en-ZA" sz="900" b="0" kern="1200" dirty="0">
                        <a:solidFill>
                          <a:schemeClr val="dk1"/>
                        </a:solidFill>
                        <a:effectLst/>
                        <a:latin typeface="Verdana" panose="020B0604030504040204" pitchFamily="34" charset="0"/>
                        <a:ea typeface="Times New Roman" panose="02020603050405020304" pitchFamily="18" charset="0"/>
                        <a:cs typeface="Arial" panose="020B0604020202020204" pitchFamily="34" charset="0"/>
                      </a:endParaRPr>
                    </a:p>
                    <a:p>
                      <a:pPr marL="0" marR="0" algn="just" defTabSz="685800" rtl="0" eaLnBrk="1" latinLnBrk="0" hangingPunct="1">
                        <a:lnSpc>
                          <a:spcPct val="150000"/>
                        </a:lnSpc>
                        <a:spcBef>
                          <a:spcPts val="0"/>
                        </a:spcBef>
                        <a:spcAft>
                          <a:spcPts val="0"/>
                        </a:spcAft>
                      </a:pPr>
                      <a:r>
                        <a:rPr lang="en-US" sz="900" b="0" kern="1200" dirty="0">
                          <a:solidFill>
                            <a:schemeClr val="dk1"/>
                          </a:solidFill>
                          <a:effectLst/>
                          <a:latin typeface="Verdana" panose="020B0604030504040204" pitchFamily="34" charset="0"/>
                          <a:ea typeface="Calibri" panose="020F0502020204030204" pitchFamily="34" charset="0"/>
                          <a:cs typeface="Arial" panose="020B0604020202020204" pitchFamily="34" charset="0"/>
                        </a:rPr>
                        <a:t>per Annual Training Plan</a:t>
                      </a:r>
                      <a:endParaRPr lang="en-ZA" sz="900" b="0" kern="1200" dirty="0">
                        <a:solidFill>
                          <a:schemeClr val="dk1"/>
                        </a:solidFill>
                        <a:effectLst/>
                        <a:latin typeface="Verdana" panose="020B0604030504040204" pitchFamily="34" charset="0"/>
                        <a:ea typeface="Times New Roman" panose="02020603050405020304" pitchFamily="18" charset="0"/>
                        <a:cs typeface="Arial" panose="020B060402020202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marR="0" lvl="0" indent="0" algn="ctr" defTabSz="685800" rtl="0" eaLnBrk="1" fontAlgn="auto" latinLnBrk="0" hangingPunct="1">
                        <a:lnSpc>
                          <a:spcPct val="15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Verdana" panose="020B0604030504040204" pitchFamily="34" charset="0"/>
                          <a:ea typeface="Calibri" panose="020F0502020204030204" pitchFamily="34" charset="0"/>
                          <a:cs typeface="Arial" panose="020B0604020202020204" pitchFamily="34" charset="0"/>
                        </a:rPr>
                        <a:t>85%</a:t>
                      </a:r>
                      <a:endParaRPr kumimoji="0" lang="en-ZA" sz="1100" b="0" i="0" u="none" strike="noStrike" kern="1200" cap="none" spc="0" normalizeH="0" baseline="0" noProof="0" dirty="0">
                        <a:ln>
                          <a:noFill/>
                        </a:ln>
                        <a:solidFill>
                          <a:prstClr val="black"/>
                        </a:solidFill>
                        <a:effectLst/>
                        <a:uLnTx/>
                        <a:uFillTx/>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ctr" defTabSz="685800" rtl="0" eaLnBrk="1" fontAlgn="auto" latinLnBrk="0" hangingPunct="1">
                        <a:lnSpc>
                          <a:spcPct val="15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Verdana" panose="020B0604030504040204" pitchFamily="34" charset="0"/>
                          <a:ea typeface="Calibri" panose="020F0502020204030204" pitchFamily="34" charset="0"/>
                          <a:cs typeface="Arial" panose="020B0604020202020204" pitchFamily="34" charset="0"/>
                        </a:rPr>
                        <a:t>13%</a:t>
                      </a:r>
                      <a:endParaRPr kumimoji="0" lang="en-ZA" sz="1100" b="0" i="0" u="none" strike="noStrike" kern="1200" cap="none" spc="0" normalizeH="0" baseline="0" noProof="0" dirty="0">
                        <a:ln>
                          <a:noFill/>
                        </a:ln>
                        <a:solidFill>
                          <a:prstClr val="black"/>
                        </a:solidFill>
                        <a:effectLst/>
                        <a:uLnTx/>
                        <a:uFillTx/>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Aft>
                          <a:spcPts val="0"/>
                        </a:spcAft>
                      </a:pPr>
                      <a:r>
                        <a:rPr lang="en-US" sz="900" dirty="0">
                          <a:effectLst/>
                          <a:latin typeface="Verdana" panose="020B0604030504040204" pitchFamily="34" charset="0"/>
                          <a:ea typeface="Calibri" panose="020F0502020204030204" pitchFamily="34" charset="0"/>
                          <a:cs typeface="Arial" panose="020B0604020202020204" pitchFamily="34" charset="0"/>
                        </a:rPr>
                        <a:t>20%</a:t>
                      </a:r>
                      <a:endParaRPr lang="en-ZA" sz="11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Aft>
                          <a:spcPts val="0"/>
                        </a:spcAft>
                      </a:pPr>
                      <a:r>
                        <a:rPr lang="en-US" sz="900" dirty="0">
                          <a:effectLst/>
                          <a:latin typeface="Verdana" panose="020B0604030504040204" pitchFamily="34" charset="0"/>
                          <a:ea typeface="Calibri" panose="020F0502020204030204" pitchFamily="34" charset="0"/>
                          <a:cs typeface="Arial" panose="020B0604020202020204" pitchFamily="34" charset="0"/>
                        </a:rPr>
                        <a:t>13%</a:t>
                      </a:r>
                      <a:endParaRPr lang="en-ZA" sz="11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nSpc>
                          <a:spcPct val="115000"/>
                        </a:lnSpc>
                        <a:spcBef>
                          <a:spcPts val="0"/>
                        </a:spcBef>
                        <a:spcAft>
                          <a:spcPts val="0"/>
                        </a:spcAft>
                      </a:pPr>
                      <a:endParaRPr lang="en-US" sz="11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just">
                        <a:lnSpc>
                          <a:spcPct val="150000"/>
                        </a:lnSpc>
                        <a:spcAft>
                          <a:spcPts val="0"/>
                        </a:spcAft>
                      </a:pPr>
                      <a:r>
                        <a:rPr lang="en-US" sz="900" dirty="0">
                          <a:effectLst/>
                          <a:latin typeface="Verdana" panose="020B0604030504040204" pitchFamily="34" charset="0"/>
                          <a:ea typeface="Calibri" panose="020F0502020204030204" pitchFamily="34" charset="0"/>
                          <a:cs typeface="Arial" panose="020B0604020202020204" pitchFamily="34" charset="0"/>
                        </a:rPr>
                        <a:t>Planned training were cancelled in view of providers unable to conduct virtual training sessions as a result of the COVID-19 pandemic.</a:t>
                      </a:r>
                    </a:p>
                    <a:p>
                      <a:pPr marL="0" marR="0" lvl="0" indent="0" algn="just" defTabSz="6858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n-GB" sz="900" b="1" u="sng" kern="1200" dirty="0">
                          <a:solidFill>
                            <a:schemeClr val="dk1"/>
                          </a:solidFill>
                          <a:effectLst/>
                          <a:latin typeface="Verdana" panose="020B0604030504040204" pitchFamily="34" charset="0"/>
                          <a:ea typeface="+mn-ea"/>
                          <a:cs typeface="Arial" panose="020B0604020202020204" pitchFamily="34" charset="0"/>
                        </a:rPr>
                        <a:t>Mitigation plan</a:t>
                      </a:r>
                    </a:p>
                    <a:p>
                      <a:pPr marL="0" marR="0" lvl="0" indent="0" algn="just" defTabSz="6858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n-GB" sz="900" kern="1200" dirty="0">
                          <a:solidFill>
                            <a:schemeClr val="dk1"/>
                          </a:solidFill>
                          <a:effectLst/>
                          <a:latin typeface="Verdana" panose="020B0604030504040204" pitchFamily="34" charset="0"/>
                          <a:ea typeface="+mn-ea"/>
                          <a:cs typeface="Arial" panose="020B0604020202020204" pitchFamily="34" charset="0"/>
                        </a:rPr>
                        <a:t>Employees will be provided training through online learning/e-Learning.</a:t>
                      </a:r>
                      <a:endParaRPr lang="en-ZA" sz="900" kern="1200" dirty="0">
                        <a:solidFill>
                          <a:schemeClr val="dk1"/>
                        </a:solidFill>
                        <a:effectLst/>
                        <a:latin typeface="Verdana" panose="020B0604030504040204" pitchFamily="34" charset="0"/>
                        <a:ea typeface="Times New Roman" panose="02020603050405020304" pitchFamily="18" charset="0"/>
                        <a:cs typeface="Arial" panose="020B060402020202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164003584"/>
                  </a:ext>
                </a:extLst>
              </a:tr>
              <a:tr h="1574121">
                <a:tc>
                  <a:txBody>
                    <a:bodyPr/>
                    <a:lstStyle/>
                    <a:p>
                      <a:pPr marL="0" marR="0" algn="just" defTabSz="685800" rtl="0" eaLnBrk="1" latinLnBrk="0" hangingPunct="1">
                        <a:lnSpc>
                          <a:spcPct val="150000"/>
                        </a:lnSpc>
                        <a:spcBef>
                          <a:spcPts val="0"/>
                        </a:spcBef>
                        <a:spcAft>
                          <a:spcPts val="0"/>
                        </a:spcAft>
                      </a:pPr>
                      <a:r>
                        <a:rPr lang="en-US" sz="900" b="0" kern="1200" dirty="0">
                          <a:solidFill>
                            <a:schemeClr val="dk1"/>
                          </a:solidFill>
                          <a:effectLst/>
                          <a:latin typeface="Verdana" panose="020B0604030504040204" pitchFamily="34" charset="0"/>
                          <a:ea typeface="Calibri" panose="020F0502020204030204" pitchFamily="34" charset="0"/>
                          <a:cs typeface="Arial" panose="020B0604020202020204" pitchFamily="34" charset="0"/>
                        </a:rPr>
                        <a:t>Date for the development and</a:t>
                      </a:r>
                      <a:endParaRPr lang="en-ZA" sz="900" b="0" kern="1200" dirty="0">
                        <a:solidFill>
                          <a:schemeClr val="dk1"/>
                        </a:solidFill>
                        <a:effectLst/>
                        <a:latin typeface="Verdana" panose="020B0604030504040204" pitchFamily="34" charset="0"/>
                        <a:ea typeface="Times New Roman" panose="02020603050405020304" pitchFamily="18" charset="0"/>
                        <a:cs typeface="Arial" panose="020B0604020202020204" pitchFamily="34" charset="0"/>
                      </a:endParaRPr>
                    </a:p>
                    <a:p>
                      <a:pPr marL="0" marR="0" algn="just" defTabSz="685800" rtl="0" eaLnBrk="1" latinLnBrk="0" hangingPunct="1">
                        <a:lnSpc>
                          <a:spcPct val="150000"/>
                        </a:lnSpc>
                        <a:spcBef>
                          <a:spcPts val="0"/>
                        </a:spcBef>
                        <a:spcAft>
                          <a:spcPts val="0"/>
                        </a:spcAft>
                      </a:pPr>
                      <a:r>
                        <a:rPr lang="en-US" sz="900" b="0" kern="1200" dirty="0">
                          <a:solidFill>
                            <a:schemeClr val="dk1"/>
                          </a:solidFill>
                          <a:effectLst/>
                          <a:latin typeface="Verdana" panose="020B0604030504040204" pitchFamily="34" charset="0"/>
                          <a:ea typeface="Calibri" panose="020F0502020204030204" pitchFamily="34" charset="0"/>
                          <a:cs typeface="Arial" panose="020B0604020202020204" pitchFamily="34" charset="0"/>
                        </a:rPr>
                        <a:t>approval of a digital business</a:t>
                      </a:r>
                      <a:endParaRPr lang="en-ZA" sz="900" b="0" kern="1200" dirty="0">
                        <a:solidFill>
                          <a:schemeClr val="dk1"/>
                        </a:solidFill>
                        <a:effectLst/>
                        <a:latin typeface="Verdana" panose="020B0604030504040204" pitchFamily="34" charset="0"/>
                        <a:ea typeface="Times New Roman" panose="02020603050405020304" pitchFamily="18" charset="0"/>
                        <a:cs typeface="Arial" panose="020B0604020202020204" pitchFamily="34" charset="0"/>
                      </a:endParaRPr>
                    </a:p>
                    <a:p>
                      <a:pPr marL="0" marR="0" algn="just" defTabSz="685800" rtl="0" eaLnBrk="1" latinLnBrk="0" hangingPunct="1">
                        <a:lnSpc>
                          <a:spcPct val="150000"/>
                        </a:lnSpc>
                        <a:spcBef>
                          <a:spcPts val="0"/>
                        </a:spcBef>
                        <a:spcAft>
                          <a:spcPts val="0"/>
                        </a:spcAft>
                      </a:pPr>
                      <a:r>
                        <a:rPr lang="en-US" sz="900" b="0" kern="1200" dirty="0">
                          <a:solidFill>
                            <a:schemeClr val="dk1"/>
                          </a:solidFill>
                          <a:effectLst/>
                          <a:latin typeface="Verdana" panose="020B0604030504040204" pitchFamily="34" charset="0"/>
                          <a:ea typeface="Calibri" panose="020F0502020204030204" pitchFamily="34" charset="0"/>
                          <a:cs typeface="Arial" panose="020B0604020202020204" pitchFamily="34" charset="0"/>
                        </a:rPr>
                        <a:t>strategy</a:t>
                      </a:r>
                      <a:endParaRPr lang="en-ZA" sz="900" b="0" kern="1200" dirty="0">
                        <a:solidFill>
                          <a:schemeClr val="dk1"/>
                        </a:solidFill>
                        <a:effectLst/>
                        <a:latin typeface="Verdana" panose="020B0604030504040204" pitchFamily="34" charset="0"/>
                        <a:ea typeface="Times New Roman" panose="02020603050405020304" pitchFamily="18" charset="0"/>
                        <a:cs typeface="Arial" panose="020B060402020202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lnSpc>
                          <a:spcPct val="150000"/>
                        </a:lnSpc>
                        <a:spcAft>
                          <a:spcPts val="0"/>
                        </a:spcAft>
                      </a:pPr>
                      <a:r>
                        <a:rPr lang="en-US" sz="900" dirty="0">
                          <a:effectLst/>
                          <a:latin typeface="Verdana" panose="020B0604030504040204" pitchFamily="34" charset="0"/>
                          <a:ea typeface="Calibri" panose="020F0502020204030204" pitchFamily="34" charset="0"/>
                          <a:cs typeface="Arial" panose="020B0604020202020204" pitchFamily="34" charset="0"/>
                        </a:rPr>
                        <a:t>30 June</a:t>
                      </a:r>
                      <a:endParaRPr lang="en-ZA" sz="1100" dirty="0">
                        <a:effectLst/>
                        <a:latin typeface="Trebuchet MS" panose="020B0603020202020204" pitchFamily="34" charset="0"/>
                        <a:ea typeface="Times New Roman" panose="02020603050405020304" pitchFamily="18" charset="0"/>
                        <a:cs typeface="Times New Roman" panose="02020603050405020304" pitchFamily="18" charset="0"/>
                      </a:endParaRPr>
                    </a:p>
                    <a:p>
                      <a:pPr algn="ctr">
                        <a:lnSpc>
                          <a:spcPct val="150000"/>
                        </a:lnSpc>
                        <a:spcAft>
                          <a:spcPts val="0"/>
                        </a:spcAft>
                      </a:pPr>
                      <a:r>
                        <a:rPr lang="en-US" sz="900" dirty="0">
                          <a:effectLst/>
                          <a:latin typeface="Verdana" panose="020B0604030504040204" pitchFamily="34" charset="0"/>
                          <a:ea typeface="Calibri" panose="020F0502020204030204" pitchFamily="34" charset="0"/>
                          <a:cs typeface="Arial" panose="020B0604020202020204" pitchFamily="34" charset="0"/>
                        </a:rPr>
                        <a:t>2020</a:t>
                      </a:r>
                      <a:endParaRPr lang="en-ZA" sz="11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50000"/>
                        </a:lnSpc>
                        <a:spcAft>
                          <a:spcPts val="0"/>
                        </a:spcAft>
                      </a:pPr>
                      <a:r>
                        <a:rPr lang="en-GB" sz="900" dirty="0">
                          <a:effectLst/>
                          <a:latin typeface="Verdana" panose="020B0604030504040204" pitchFamily="34" charset="0"/>
                          <a:ea typeface="Times New Roman" panose="02020603050405020304" pitchFamily="18" charset="0"/>
                          <a:cs typeface="Arial" panose="020B0604020202020204" pitchFamily="34" charset="0"/>
                        </a:rPr>
                        <a:t>None</a:t>
                      </a:r>
                      <a:endParaRPr lang="en-ZA" sz="11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just">
                        <a:lnSpc>
                          <a:spcPct val="150000"/>
                        </a:lnSpc>
                        <a:spcAft>
                          <a:spcPts val="0"/>
                        </a:spcAft>
                      </a:pPr>
                      <a:r>
                        <a:rPr lang="en-GB" sz="900" dirty="0">
                          <a:effectLst/>
                          <a:latin typeface="Verdana" panose="020B0604030504040204" pitchFamily="34" charset="0"/>
                          <a:ea typeface="Times New Roman" panose="02020603050405020304" pitchFamily="18" charset="0"/>
                          <a:cs typeface="Arial" panose="020B0604020202020204" pitchFamily="34" charset="0"/>
                        </a:rPr>
                        <a:t>Develop draft</a:t>
                      </a:r>
                      <a:endParaRPr lang="en-ZA" sz="1100" dirty="0">
                        <a:effectLst/>
                        <a:latin typeface="Trebuchet MS" panose="020B0603020202020204" pitchFamily="34" charset="0"/>
                        <a:ea typeface="Times New Roman" panose="02020603050405020304" pitchFamily="18" charset="0"/>
                        <a:cs typeface="Times New Roman" panose="02020603050405020304" pitchFamily="18" charset="0"/>
                      </a:endParaRPr>
                    </a:p>
                    <a:p>
                      <a:pPr algn="just">
                        <a:lnSpc>
                          <a:spcPct val="150000"/>
                        </a:lnSpc>
                        <a:spcAft>
                          <a:spcPts val="0"/>
                        </a:spcAft>
                      </a:pPr>
                      <a:r>
                        <a:rPr lang="en-GB" sz="900" dirty="0">
                          <a:effectLst/>
                          <a:latin typeface="Verdana" panose="020B0604030504040204" pitchFamily="34" charset="0"/>
                          <a:ea typeface="Times New Roman" panose="02020603050405020304" pitchFamily="18" charset="0"/>
                          <a:cs typeface="Arial" panose="020B0604020202020204" pitchFamily="34" charset="0"/>
                        </a:rPr>
                        <a:t>strategy and</a:t>
                      </a:r>
                      <a:endParaRPr lang="en-ZA" sz="1100" dirty="0">
                        <a:effectLst/>
                        <a:latin typeface="Trebuchet MS" panose="020B0603020202020204" pitchFamily="34" charset="0"/>
                        <a:ea typeface="Times New Roman" panose="02020603050405020304" pitchFamily="18" charset="0"/>
                        <a:cs typeface="Times New Roman" panose="02020603050405020304" pitchFamily="18" charset="0"/>
                      </a:endParaRPr>
                    </a:p>
                    <a:p>
                      <a:pPr algn="just">
                        <a:lnSpc>
                          <a:spcPct val="150000"/>
                        </a:lnSpc>
                        <a:spcAft>
                          <a:spcPts val="0"/>
                        </a:spcAft>
                      </a:pPr>
                      <a:r>
                        <a:rPr lang="en-GB" sz="900" dirty="0">
                          <a:effectLst/>
                          <a:latin typeface="Verdana" panose="020B0604030504040204" pitchFamily="34" charset="0"/>
                          <a:ea typeface="Times New Roman" panose="02020603050405020304" pitchFamily="18" charset="0"/>
                          <a:cs typeface="Arial" panose="020B0604020202020204" pitchFamily="34" charset="0"/>
                        </a:rPr>
                        <a:t>approved by</a:t>
                      </a:r>
                      <a:endParaRPr lang="en-ZA" sz="1100" dirty="0">
                        <a:effectLst/>
                        <a:latin typeface="Trebuchet MS" panose="020B0603020202020204" pitchFamily="34" charset="0"/>
                        <a:ea typeface="Times New Roman" panose="02020603050405020304" pitchFamily="18" charset="0"/>
                        <a:cs typeface="Times New Roman" panose="02020603050405020304" pitchFamily="18" charset="0"/>
                      </a:endParaRPr>
                    </a:p>
                    <a:p>
                      <a:pPr algn="just">
                        <a:lnSpc>
                          <a:spcPct val="150000"/>
                        </a:lnSpc>
                        <a:spcAft>
                          <a:spcPts val="0"/>
                        </a:spcAft>
                      </a:pPr>
                      <a:r>
                        <a:rPr lang="en-GB" sz="900" dirty="0">
                          <a:effectLst/>
                          <a:latin typeface="Verdana" panose="020B0604030504040204" pitchFamily="34" charset="0"/>
                          <a:ea typeface="Times New Roman" panose="02020603050405020304" pitchFamily="18" charset="0"/>
                          <a:cs typeface="Arial" panose="020B0604020202020204" pitchFamily="34" charset="0"/>
                        </a:rPr>
                        <a:t>EXCO</a:t>
                      </a:r>
                      <a:endParaRPr lang="en-ZA" sz="11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50000"/>
                        </a:lnSpc>
                        <a:spcAft>
                          <a:spcPts val="0"/>
                        </a:spcAft>
                      </a:pPr>
                      <a:r>
                        <a:rPr lang="en-GB" sz="900" dirty="0">
                          <a:effectLst/>
                          <a:latin typeface="Verdana" panose="020B0604030504040204" pitchFamily="34" charset="0"/>
                          <a:ea typeface="Times New Roman" panose="02020603050405020304" pitchFamily="18" charset="0"/>
                          <a:cs typeface="Arial" panose="020B0604020202020204" pitchFamily="34" charset="0"/>
                        </a:rPr>
                        <a:t>None</a:t>
                      </a:r>
                      <a:endParaRPr lang="en-ZA" sz="11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21590" marR="0">
                        <a:lnSpc>
                          <a:spcPct val="150000"/>
                        </a:lnSpc>
                        <a:spcBef>
                          <a:spcPts val="0"/>
                        </a:spcBef>
                        <a:spcAft>
                          <a:spcPts val="0"/>
                        </a:spcAft>
                      </a:pPr>
                      <a:endParaRPr lang="en-US" sz="11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just">
                        <a:lnSpc>
                          <a:spcPct val="150000"/>
                        </a:lnSpc>
                        <a:spcAft>
                          <a:spcPts val="0"/>
                        </a:spcAft>
                      </a:pPr>
                      <a:r>
                        <a:rPr lang="en-GB" sz="900" kern="1200" dirty="0">
                          <a:solidFill>
                            <a:schemeClr val="dk1"/>
                          </a:solidFill>
                          <a:effectLst/>
                          <a:latin typeface="Verdana" panose="020B0604030504040204" pitchFamily="34" charset="0"/>
                          <a:ea typeface="+mn-ea"/>
                          <a:cs typeface="Arial" panose="020B0604020202020204" pitchFamily="34" charset="0"/>
                        </a:rPr>
                        <a:t>Due to the COVID-19 pandemic and other related matters, the strategy could not be finalised and is earmarked for the second quarter.</a:t>
                      </a:r>
                    </a:p>
                    <a:p>
                      <a:pPr marL="0" marR="0" lvl="0" indent="0" algn="just" defTabSz="6858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n-GB" sz="900" b="1" u="sng" kern="1200" dirty="0">
                          <a:solidFill>
                            <a:schemeClr val="dk1"/>
                          </a:solidFill>
                          <a:effectLst/>
                          <a:latin typeface="Verdana" panose="020B0604030504040204" pitchFamily="34" charset="0"/>
                          <a:ea typeface="+mn-ea"/>
                          <a:cs typeface="Arial" panose="020B0604020202020204" pitchFamily="34" charset="0"/>
                        </a:rPr>
                        <a:t>Mitigation plan</a:t>
                      </a:r>
                    </a:p>
                    <a:p>
                      <a:pPr marL="0" marR="0" lvl="0" indent="0" algn="just" defTabSz="6858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n-US" sz="900" kern="1200" dirty="0">
                          <a:solidFill>
                            <a:schemeClr val="dk1"/>
                          </a:solidFill>
                          <a:effectLst/>
                          <a:latin typeface="Verdana" panose="020B0604030504040204" pitchFamily="34" charset="0"/>
                          <a:ea typeface="+mn-ea"/>
                          <a:cs typeface="Arial" panose="020B0604020202020204" pitchFamily="34" charset="0"/>
                        </a:rPr>
                        <a:t>The strategy is expected to be finalized by 30 September 2020.</a:t>
                      </a:r>
                      <a:endParaRPr lang="en-ZA" sz="900" kern="1200" dirty="0">
                        <a:solidFill>
                          <a:schemeClr val="dk1"/>
                        </a:solidFill>
                        <a:effectLst/>
                        <a:latin typeface="Verdana" panose="020B0604030504040204" pitchFamily="34" charset="0"/>
                        <a:ea typeface="+mn-ea"/>
                        <a:cs typeface="Arial" panose="020B060402020202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4139658088"/>
                  </a:ext>
                </a:extLst>
              </a:tr>
            </a:tbl>
          </a:graphicData>
        </a:graphic>
      </p:graphicFrame>
      <p:sp>
        <p:nvSpPr>
          <p:cNvPr id="9" name="Oval 8">
            <a:extLst>
              <a:ext uri="{FF2B5EF4-FFF2-40B4-BE49-F238E27FC236}">
                <a16:creationId xmlns:a16="http://schemas.microsoft.com/office/drawing/2014/main" xmlns="" id="{F70F319E-834D-4C4B-8C57-BDA682B1281B}"/>
              </a:ext>
            </a:extLst>
          </p:cNvPr>
          <p:cNvSpPr/>
          <p:nvPr/>
        </p:nvSpPr>
        <p:spPr>
          <a:xfrm>
            <a:off x="5724442" y="1843575"/>
            <a:ext cx="297366" cy="312235"/>
          </a:xfrm>
          <a:prstGeom prst="ellipse">
            <a:avLst/>
          </a:prstGeom>
          <a:solidFill>
            <a:srgbClr val="FF0000"/>
          </a:solid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4" name="Slide Number Placeholder 3">
            <a:extLst>
              <a:ext uri="{FF2B5EF4-FFF2-40B4-BE49-F238E27FC236}">
                <a16:creationId xmlns:a16="http://schemas.microsoft.com/office/drawing/2014/main" xmlns="" id="{7682203C-9AF6-406D-91F9-56F7CFE21C61}"/>
              </a:ext>
            </a:extLst>
          </p:cNvPr>
          <p:cNvSpPr>
            <a:spLocks noGrp="1"/>
          </p:cNvSpPr>
          <p:nvPr>
            <p:ph type="sldNum" sz="quarter" idx="12"/>
          </p:nvPr>
        </p:nvSpPr>
        <p:spPr/>
        <p:txBody>
          <a:bodyPr/>
          <a:lstStyle/>
          <a:p>
            <a:fld id="{86ED3864-7380-264F-93C6-1571F5F24E3A}" type="slidenum">
              <a:rPr lang="en-US" smtClean="0"/>
              <a:pPr/>
              <a:t>23</a:t>
            </a:fld>
            <a:endParaRPr lang="en-US" dirty="0"/>
          </a:p>
        </p:txBody>
      </p:sp>
      <p:sp>
        <p:nvSpPr>
          <p:cNvPr id="8" name="Oval 7">
            <a:extLst>
              <a:ext uri="{FF2B5EF4-FFF2-40B4-BE49-F238E27FC236}">
                <a16:creationId xmlns:a16="http://schemas.microsoft.com/office/drawing/2014/main" xmlns="" id="{52FB75F9-0D7E-4B16-9432-B0B1440C5C8F}"/>
              </a:ext>
            </a:extLst>
          </p:cNvPr>
          <p:cNvSpPr/>
          <p:nvPr/>
        </p:nvSpPr>
        <p:spPr>
          <a:xfrm>
            <a:off x="5742351" y="3403073"/>
            <a:ext cx="297366" cy="312235"/>
          </a:xfrm>
          <a:prstGeom prst="ellipse">
            <a:avLst/>
          </a:prstGeom>
          <a:solidFill>
            <a:srgbClr val="FF0000"/>
          </a:solid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xmlns="" val="34289284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8F3866CA-0527-0D4B-8233-2D3D8F8F0D50}"/>
              </a:ext>
            </a:extLst>
          </p:cNvPr>
          <p:cNvPicPr>
            <a:picLocks noChangeAspect="1"/>
          </p:cNvPicPr>
          <p:nvPr/>
        </p:nvPicPr>
        <p:blipFill>
          <a:blip r:embed="rId2"/>
          <a:stretch>
            <a:fillRect/>
          </a:stretch>
        </p:blipFill>
        <p:spPr>
          <a:xfrm>
            <a:off x="0" y="-249906"/>
            <a:ext cx="9143999" cy="6129084"/>
          </a:xfrm>
          <a:prstGeom prst="rect">
            <a:avLst/>
          </a:prstGeom>
        </p:spPr>
      </p:pic>
      <p:sp>
        <p:nvSpPr>
          <p:cNvPr id="2" name="Title 1"/>
          <p:cNvSpPr>
            <a:spLocks noGrp="1"/>
          </p:cNvSpPr>
          <p:nvPr>
            <p:ph type="ctrTitle"/>
          </p:nvPr>
        </p:nvSpPr>
        <p:spPr>
          <a:xfrm>
            <a:off x="884343" y="54791"/>
            <a:ext cx="8447130" cy="458165"/>
          </a:xfrm>
        </p:spPr>
        <p:txBody>
          <a:bodyPr>
            <a:noAutofit/>
          </a:bodyPr>
          <a:lstStyle/>
          <a:p>
            <a:pPr marL="342900" lvl="0" indent="-342900" algn="l" defTabSz="914400">
              <a:lnSpc>
                <a:spcPct val="100000"/>
              </a:lnSpc>
              <a:spcBef>
                <a:spcPts val="0"/>
              </a:spcBef>
              <a:defRPr/>
            </a:pPr>
            <a:r>
              <a:rPr lang="en-US" sz="2400" b="1" dirty="0">
                <a:solidFill>
                  <a:srgbClr val="F79646">
                    <a:lumMod val="50000"/>
                  </a:srgbClr>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Sub-Programme: Corporate Services (…Cont’d)</a:t>
            </a:r>
          </a:p>
        </p:txBody>
      </p:sp>
      <p:graphicFrame>
        <p:nvGraphicFramePr>
          <p:cNvPr id="6" name="Table 5">
            <a:extLst>
              <a:ext uri="{FF2B5EF4-FFF2-40B4-BE49-F238E27FC236}">
                <a16:creationId xmlns:a16="http://schemas.microsoft.com/office/drawing/2014/main" xmlns="" id="{3AFCC3B1-EB79-4D84-A9B6-395FC5FBBC2D}"/>
              </a:ext>
            </a:extLst>
          </p:cNvPr>
          <p:cNvGraphicFramePr>
            <a:graphicFrameLocks noGrp="1"/>
          </p:cNvGraphicFramePr>
          <p:nvPr>
            <p:extLst>
              <p:ext uri="{D42A27DB-BD31-4B8C-83A1-F6EECF244321}">
                <p14:modId xmlns:p14="http://schemas.microsoft.com/office/powerpoint/2010/main" xmlns="" val="2605519720"/>
              </p:ext>
            </p:extLst>
          </p:nvPr>
        </p:nvGraphicFramePr>
        <p:xfrm>
          <a:off x="249596" y="718821"/>
          <a:ext cx="8695622" cy="4601982"/>
        </p:xfrm>
        <a:graphic>
          <a:graphicData uri="http://schemas.openxmlformats.org/drawingml/2006/table">
            <a:tbl>
              <a:tblPr firstRow="1" firstCol="1" bandRow="1">
                <a:tableStyleId>{5C22544A-7EE6-4342-B048-85BDC9FD1C3A}</a:tableStyleId>
              </a:tblPr>
              <a:tblGrid>
                <a:gridCol w="1368609">
                  <a:extLst>
                    <a:ext uri="{9D8B030D-6E8A-4147-A177-3AD203B41FA5}">
                      <a16:colId xmlns:a16="http://schemas.microsoft.com/office/drawing/2014/main" xmlns="" val="2422675860"/>
                    </a:ext>
                  </a:extLst>
                </a:gridCol>
                <a:gridCol w="1184262">
                  <a:extLst>
                    <a:ext uri="{9D8B030D-6E8A-4147-A177-3AD203B41FA5}">
                      <a16:colId xmlns:a16="http://schemas.microsoft.com/office/drawing/2014/main" xmlns="" val="1275184384"/>
                    </a:ext>
                  </a:extLst>
                </a:gridCol>
                <a:gridCol w="931333">
                  <a:extLst>
                    <a:ext uri="{9D8B030D-6E8A-4147-A177-3AD203B41FA5}">
                      <a16:colId xmlns:a16="http://schemas.microsoft.com/office/drawing/2014/main" xmlns="" val="1123000446"/>
                    </a:ext>
                  </a:extLst>
                </a:gridCol>
                <a:gridCol w="1066800">
                  <a:extLst>
                    <a:ext uri="{9D8B030D-6E8A-4147-A177-3AD203B41FA5}">
                      <a16:colId xmlns:a16="http://schemas.microsoft.com/office/drawing/2014/main" xmlns="" val="3339361115"/>
                    </a:ext>
                  </a:extLst>
                </a:gridCol>
                <a:gridCol w="1253067">
                  <a:extLst>
                    <a:ext uri="{9D8B030D-6E8A-4147-A177-3AD203B41FA5}">
                      <a16:colId xmlns:a16="http://schemas.microsoft.com/office/drawing/2014/main" xmlns="" val="928913693"/>
                    </a:ext>
                  </a:extLst>
                </a:gridCol>
                <a:gridCol w="1007533">
                  <a:extLst>
                    <a:ext uri="{9D8B030D-6E8A-4147-A177-3AD203B41FA5}">
                      <a16:colId xmlns:a16="http://schemas.microsoft.com/office/drawing/2014/main" xmlns="" val="4157241429"/>
                    </a:ext>
                  </a:extLst>
                </a:gridCol>
                <a:gridCol w="1884018">
                  <a:extLst>
                    <a:ext uri="{9D8B030D-6E8A-4147-A177-3AD203B41FA5}">
                      <a16:colId xmlns:a16="http://schemas.microsoft.com/office/drawing/2014/main" xmlns="" val="21367377"/>
                    </a:ext>
                  </a:extLst>
                </a:gridCol>
              </a:tblGrid>
              <a:tr h="322457">
                <a:tc gridSpan="7">
                  <a:txBody>
                    <a:bodyPr/>
                    <a:lstStyle/>
                    <a:p>
                      <a:pPr algn="just">
                        <a:lnSpc>
                          <a:spcPct val="115000"/>
                        </a:lnSpc>
                        <a:spcBef>
                          <a:spcPts val="1200"/>
                        </a:spcBef>
                        <a:spcAft>
                          <a:spcPts val="0"/>
                        </a:spcAft>
                        <a:tabLst>
                          <a:tab pos="914400" algn="l"/>
                        </a:tabLst>
                      </a:pPr>
                      <a:r>
                        <a:rPr lang="en-GB" sz="1000" b="1" kern="1200" dirty="0">
                          <a:solidFill>
                            <a:schemeClr val="bg1"/>
                          </a:solidFill>
                          <a:effectLst/>
                          <a:latin typeface="Verdana" panose="020B0604030504040204" pitchFamily="34" charset="0"/>
                          <a:ea typeface="Verdana" panose="020B0604030504040204" pitchFamily="34" charset="0"/>
                          <a:cs typeface="+mn-cs"/>
                        </a:rPr>
                        <a:t>Outcome: Maintain financial sustainability, accountability, relevance and performance</a:t>
                      </a:r>
                      <a:endParaRPr lang="en-ZA" sz="1000" b="1" kern="1200" dirty="0">
                        <a:solidFill>
                          <a:schemeClr val="bg1"/>
                        </a:solidFill>
                        <a:effectLst/>
                        <a:latin typeface="Verdana" panose="020B0604030504040204" pitchFamily="34" charset="0"/>
                        <a:ea typeface="Verdana" panose="020B0604030504040204" pitchFamily="34" charset="0"/>
                        <a:cs typeface="+mn-cs"/>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hMerge="1">
                  <a:txBody>
                    <a:bodyPr/>
                    <a:lstStyle/>
                    <a:p>
                      <a:pPr algn="just">
                        <a:lnSpc>
                          <a:spcPct val="115000"/>
                        </a:lnSpc>
                        <a:spcBef>
                          <a:spcPts val="1200"/>
                        </a:spcBef>
                        <a:spcAft>
                          <a:spcPts val="0"/>
                        </a:spcAft>
                        <a:tabLst>
                          <a:tab pos="914400" algn="l"/>
                        </a:tabLst>
                      </a:pPr>
                      <a:endParaRPr lang="en-ZA" sz="1000" b="1" kern="120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hMerge="1">
                  <a:txBody>
                    <a:bodyPr/>
                    <a:lstStyle/>
                    <a:p>
                      <a:endParaRPr lang="en-US"/>
                    </a:p>
                  </a:txBody>
                  <a:tcPr/>
                </a:tc>
                <a:tc hMerge="1">
                  <a:txBody>
                    <a:bodyPr/>
                    <a:lstStyle/>
                    <a:p>
                      <a:endParaRPr lang="en-US"/>
                    </a:p>
                  </a:txBody>
                  <a:tcPr/>
                </a:tc>
                <a:tc hMerge="1">
                  <a:txBody>
                    <a:bodyPr/>
                    <a:lstStyle/>
                    <a:p>
                      <a:endParaRPr lang="en-ZA"/>
                    </a:p>
                  </a:txBody>
                  <a:tcPr/>
                </a:tc>
                <a:tc hMerge="1">
                  <a:txBody>
                    <a:bodyPr/>
                    <a:lstStyle/>
                    <a:p>
                      <a:endParaRPr lang="en-US"/>
                    </a:p>
                  </a:txBody>
                  <a:tcPr/>
                </a:tc>
                <a:tc hMerge="1">
                  <a:txBody>
                    <a:bodyPr/>
                    <a:lstStyle/>
                    <a:p>
                      <a:endParaRPr lang="en-ZA"/>
                    </a:p>
                  </a:txBody>
                  <a:tcPr/>
                </a:tc>
                <a:extLst>
                  <a:ext uri="{0D108BD9-81ED-4DB2-BD59-A6C34878D82A}">
                    <a16:rowId xmlns:a16="http://schemas.microsoft.com/office/drawing/2014/main" xmlns="" val="887361931"/>
                  </a:ext>
                </a:extLst>
              </a:tr>
              <a:tr h="237560">
                <a:tc rowSpan="2">
                  <a:txBody>
                    <a:bodyPr/>
                    <a:lstStyle/>
                    <a:p>
                      <a:pPr algn="just">
                        <a:lnSpc>
                          <a:spcPct val="115000"/>
                        </a:lnSpc>
                        <a:spcBef>
                          <a:spcPts val="1200"/>
                        </a:spcBef>
                        <a:spcAft>
                          <a:spcPts val="0"/>
                        </a:spcAft>
                        <a:tabLst>
                          <a:tab pos="914400" algn="l"/>
                        </a:tabLst>
                      </a:pPr>
                      <a:r>
                        <a:rPr lang="en-ZA" sz="10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Output Indicators</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rowSpan="2">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r>
                        <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Annual Target</a:t>
                      </a:r>
                    </a:p>
                    <a:p>
                      <a:pPr algn="ctr">
                        <a:lnSpc>
                          <a:spcPct val="115000"/>
                        </a:lnSpc>
                        <a:spcBef>
                          <a:spcPts val="1200"/>
                        </a:spcBef>
                        <a:spcAft>
                          <a:spcPts val="0"/>
                        </a:spcAft>
                        <a:tabLst>
                          <a:tab pos="914400" algn="l"/>
                        </a:tabLst>
                      </a:pPr>
                      <a:endPar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rowSpan="2">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r>
                        <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YTD Actual</a:t>
                      </a:r>
                    </a:p>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endPar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gridSpan="4">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r>
                        <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Quarter Performance </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hMerge="1">
                  <a:txBody>
                    <a:bodyPr/>
                    <a:lstStyle/>
                    <a:p>
                      <a:pPr algn="ctr">
                        <a:lnSpc>
                          <a:spcPct val="115000"/>
                        </a:lnSpc>
                        <a:spcBef>
                          <a:spcPts val="1200"/>
                        </a:spcBef>
                        <a:spcAft>
                          <a:spcPts val="0"/>
                        </a:spcAft>
                        <a:tabLst>
                          <a:tab pos="914400" algn="l"/>
                        </a:tabLst>
                      </a:pPr>
                      <a:endPar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hMerge="1">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endParaRPr lang="en-US" sz="1000" b="1" kern="1200" dirty="0">
                        <a:solidFill>
                          <a:schemeClr val="bg1"/>
                        </a:solidFill>
                        <a:effectLst/>
                        <a:latin typeface="Verdana" panose="020B0604030504040204" pitchFamily="34" charset="0"/>
                        <a:ea typeface="Verdana" panose="020B0604030504040204" pitchFamily="34" charset="0"/>
                        <a:cs typeface="+mn-cs"/>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hMerge="1">
                  <a:txBody>
                    <a:bodyPr/>
                    <a:lstStyle/>
                    <a:p>
                      <a:pPr algn="ctr">
                        <a:lnSpc>
                          <a:spcPct val="115000"/>
                        </a:lnSpc>
                        <a:spcBef>
                          <a:spcPts val="1200"/>
                        </a:spcBef>
                        <a:spcAft>
                          <a:spcPts val="0"/>
                        </a:spcAft>
                        <a:tabLst>
                          <a:tab pos="914400" algn="l"/>
                        </a:tabLst>
                      </a:pPr>
                      <a:endParaRPr lang="en-ZA" sz="1000" b="1" kern="1200" dirty="0">
                        <a:solidFill>
                          <a:schemeClr val="bg1"/>
                        </a:solidFill>
                        <a:effectLst/>
                        <a:latin typeface="Verdana" panose="020B0604030504040204" pitchFamily="34" charset="0"/>
                        <a:ea typeface="Verdana" panose="020B0604030504040204" pitchFamily="34" charset="0"/>
                        <a:cs typeface="+mn-cs"/>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xmlns="" val="4157396428"/>
                  </a:ext>
                </a:extLst>
              </a:tr>
              <a:tr h="681693">
                <a:tc vMerge="1">
                  <a:txBody>
                    <a:bodyPr/>
                    <a:lstStyle/>
                    <a:p>
                      <a:pPr algn="just">
                        <a:lnSpc>
                          <a:spcPct val="115000"/>
                        </a:lnSpc>
                        <a:spcBef>
                          <a:spcPts val="1200"/>
                        </a:spcBef>
                        <a:spcAft>
                          <a:spcPts val="0"/>
                        </a:spcAft>
                        <a:tabLst>
                          <a:tab pos="914400" algn="l"/>
                        </a:tabLst>
                      </a:pPr>
                      <a:endParaRPr lang="en-ZA" sz="100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vMerge="1">
                  <a:txBody>
                    <a:bodyPr/>
                    <a:lstStyle/>
                    <a:p>
                      <a:pPr algn="ctr">
                        <a:lnSpc>
                          <a:spcPct val="115000"/>
                        </a:lnSpc>
                        <a:spcBef>
                          <a:spcPts val="1200"/>
                        </a:spcBef>
                        <a:spcAft>
                          <a:spcPts val="0"/>
                        </a:spcAft>
                        <a:tabLst>
                          <a:tab pos="914400" algn="l"/>
                        </a:tabLst>
                      </a:pPr>
                      <a:endPar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vMerge="1">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endPar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r>
                        <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Quarter 1 Target</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r>
                        <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Quarter 1 Actual</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r>
                        <a:rPr lang="en-GB" sz="1000" b="1" kern="1200" dirty="0">
                          <a:solidFill>
                            <a:schemeClr val="bg1"/>
                          </a:solidFill>
                          <a:effectLst/>
                          <a:latin typeface="Verdana" panose="020B0604030504040204" pitchFamily="34" charset="0"/>
                          <a:ea typeface="Verdana" panose="020B0604030504040204" pitchFamily="34" charset="0"/>
                          <a:cs typeface="+mn-cs"/>
                        </a:rPr>
                        <a:t>Progress Rating</a:t>
                      </a:r>
                      <a:endParaRPr lang="en-US" sz="1000" b="1" kern="1200" dirty="0">
                        <a:solidFill>
                          <a:schemeClr val="bg1"/>
                        </a:solidFill>
                        <a:effectLst/>
                        <a:latin typeface="Verdana" panose="020B0604030504040204" pitchFamily="34" charset="0"/>
                        <a:ea typeface="Verdana" panose="020B0604030504040204" pitchFamily="34" charset="0"/>
                        <a:cs typeface="+mn-cs"/>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r>
                        <a:rPr lang="en-GB" sz="1000" b="1" kern="1200" dirty="0">
                          <a:solidFill>
                            <a:schemeClr val="bg1"/>
                          </a:solidFill>
                          <a:effectLst/>
                          <a:latin typeface="Verdana" panose="020B0604030504040204" pitchFamily="34" charset="0"/>
                          <a:ea typeface="Verdana" panose="020B0604030504040204" pitchFamily="34" charset="0"/>
                          <a:cs typeface="+mn-cs"/>
                        </a:rPr>
                        <a:t>Reason for Deviation &amp; Mitigation plan</a:t>
                      </a:r>
                      <a:endParaRPr lang="en-ZA" sz="1000" b="1" kern="1200" dirty="0">
                        <a:solidFill>
                          <a:schemeClr val="bg1"/>
                        </a:solidFill>
                        <a:effectLst/>
                        <a:latin typeface="Verdana" panose="020B0604030504040204" pitchFamily="34" charset="0"/>
                        <a:ea typeface="Verdana" panose="020B0604030504040204" pitchFamily="34" charset="0"/>
                        <a:cs typeface="+mn-cs"/>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xmlns="" val="309100440"/>
                  </a:ext>
                </a:extLst>
              </a:tr>
              <a:tr h="850402">
                <a:tc>
                  <a:txBody>
                    <a:bodyPr/>
                    <a:lstStyle/>
                    <a:p>
                      <a:pPr marL="0" marR="0" algn="l" defTabSz="685800" rtl="0" eaLnBrk="1" latinLnBrk="0" hangingPunct="1">
                        <a:lnSpc>
                          <a:spcPct val="150000"/>
                        </a:lnSpc>
                        <a:spcBef>
                          <a:spcPts val="0"/>
                        </a:spcBef>
                        <a:spcAft>
                          <a:spcPts val="0"/>
                        </a:spcAft>
                      </a:pPr>
                      <a:r>
                        <a:rPr lang="en-US" sz="900" b="0" kern="1200" dirty="0">
                          <a:solidFill>
                            <a:schemeClr val="dk1"/>
                          </a:solidFill>
                          <a:effectLst/>
                          <a:latin typeface="Verdana" panose="020B0604030504040204" pitchFamily="34" charset="0"/>
                          <a:ea typeface="Calibri" panose="020F0502020204030204" pitchFamily="34" charset="0"/>
                          <a:cs typeface="Arial" panose="020B0604020202020204" pitchFamily="34" charset="0"/>
                        </a:rPr>
                        <a:t>% implementation of digital business strategy and</a:t>
                      </a:r>
                      <a:endParaRPr lang="en-ZA" sz="900" b="0" kern="1200" dirty="0">
                        <a:solidFill>
                          <a:schemeClr val="dk1"/>
                        </a:solidFill>
                        <a:effectLst/>
                        <a:latin typeface="Verdana" panose="020B0604030504040204" pitchFamily="34" charset="0"/>
                        <a:ea typeface="Times New Roman" panose="02020603050405020304" pitchFamily="18" charset="0"/>
                        <a:cs typeface="Arial" panose="020B0604020202020204" pitchFamily="34" charset="0"/>
                      </a:endParaRPr>
                    </a:p>
                    <a:p>
                      <a:pPr marL="0" marR="0" algn="l" defTabSz="685800" rtl="0" eaLnBrk="1" latinLnBrk="0" hangingPunct="1">
                        <a:lnSpc>
                          <a:spcPct val="150000"/>
                        </a:lnSpc>
                        <a:spcBef>
                          <a:spcPts val="0"/>
                        </a:spcBef>
                        <a:spcAft>
                          <a:spcPts val="0"/>
                        </a:spcAft>
                      </a:pPr>
                      <a:r>
                        <a:rPr lang="en-US" sz="900" b="0" kern="1200" dirty="0">
                          <a:solidFill>
                            <a:schemeClr val="dk1"/>
                          </a:solidFill>
                          <a:effectLst/>
                          <a:latin typeface="Verdana" panose="020B0604030504040204" pitchFamily="34" charset="0"/>
                          <a:ea typeface="Calibri" panose="020F0502020204030204" pitchFamily="34" charset="0"/>
                          <a:cs typeface="Arial" panose="020B0604020202020204" pitchFamily="34" charset="0"/>
                        </a:rPr>
                        <a:t>implementation plan</a:t>
                      </a:r>
                      <a:endParaRPr lang="en-ZA" sz="900" b="0" kern="1200" dirty="0">
                        <a:solidFill>
                          <a:schemeClr val="dk1"/>
                        </a:solidFill>
                        <a:effectLst/>
                        <a:latin typeface="Verdana" panose="020B0604030504040204" pitchFamily="34" charset="0"/>
                        <a:ea typeface="Times New Roman" panose="02020603050405020304" pitchFamily="18" charset="0"/>
                        <a:cs typeface="Arial" panose="020B060402020202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lnSpc>
                          <a:spcPct val="150000"/>
                        </a:lnSpc>
                        <a:spcAft>
                          <a:spcPts val="0"/>
                        </a:spcAft>
                      </a:pPr>
                      <a:r>
                        <a:rPr lang="en-US" sz="900" dirty="0">
                          <a:effectLst/>
                          <a:latin typeface="Verdana" panose="020B0604030504040204" pitchFamily="34" charset="0"/>
                          <a:ea typeface="Calibri" panose="020F0502020204030204" pitchFamily="34" charset="0"/>
                          <a:cs typeface="Arial" panose="020B0604020202020204" pitchFamily="34" charset="0"/>
                        </a:rPr>
                        <a:t>20%</a:t>
                      </a:r>
                      <a:endParaRPr lang="en-ZA" sz="11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50000"/>
                        </a:lnSpc>
                        <a:spcAft>
                          <a:spcPts val="0"/>
                        </a:spcAft>
                      </a:pPr>
                      <a:r>
                        <a:rPr lang="en-GB" sz="900" dirty="0">
                          <a:solidFill>
                            <a:srgbClr val="333333"/>
                          </a:solidFill>
                          <a:effectLst/>
                          <a:latin typeface="Verdana" panose="020B0604030504040204" pitchFamily="34" charset="0"/>
                          <a:ea typeface="Times New Roman" panose="02020603050405020304" pitchFamily="18" charset="0"/>
                          <a:cs typeface="Arial" panose="020B0604020202020204" pitchFamily="34" charset="0"/>
                        </a:rPr>
                        <a:t>-</a:t>
                      </a:r>
                      <a:endParaRPr lang="en-ZA" sz="11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l">
                        <a:lnSpc>
                          <a:spcPct val="150000"/>
                        </a:lnSpc>
                        <a:spcAft>
                          <a:spcPts val="0"/>
                        </a:spcAft>
                      </a:pPr>
                      <a:r>
                        <a:rPr lang="en-GB" sz="900" dirty="0">
                          <a:effectLst/>
                          <a:latin typeface="Verdana" panose="020B0604030504040204" pitchFamily="34" charset="0"/>
                          <a:ea typeface="Times New Roman" panose="02020603050405020304" pitchFamily="18" charset="0"/>
                          <a:cs typeface="Arial" panose="020B0604020202020204" pitchFamily="34" charset="0"/>
                        </a:rPr>
                        <a:t>No target planned for the quarter under review</a:t>
                      </a:r>
                      <a:endParaRPr lang="en-ZA" sz="11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50000"/>
                        </a:lnSpc>
                        <a:spcAft>
                          <a:spcPts val="0"/>
                        </a:spcAft>
                      </a:pPr>
                      <a:r>
                        <a:rPr lang="en-US" sz="900" dirty="0">
                          <a:effectLst/>
                          <a:latin typeface="Verdana" panose="020B0604030504040204" pitchFamily="34" charset="0"/>
                          <a:ea typeface="Calibri" panose="020F0502020204030204" pitchFamily="34" charset="0"/>
                          <a:cs typeface="Arial" panose="020B0604020202020204" pitchFamily="34" charset="0"/>
                        </a:rPr>
                        <a:t>N/A</a:t>
                      </a:r>
                      <a:endParaRPr lang="en-ZA" sz="11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ctr" defTabSz="685800" rtl="0" eaLnBrk="1" fontAlgn="auto" latinLnBrk="0" hangingPunct="1">
                        <a:lnSpc>
                          <a:spcPct val="15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Verdana" panose="020B0604030504040204" pitchFamily="34" charset="0"/>
                          <a:ea typeface="Calibri" panose="020F0502020204030204" pitchFamily="34" charset="0"/>
                          <a:cs typeface="Arial" panose="020B0604020202020204" pitchFamily="34" charset="0"/>
                        </a:rPr>
                        <a:t>N/A</a:t>
                      </a:r>
                      <a:endParaRPr kumimoji="0" lang="en-ZA" sz="1100" b="0" i="0" u="none" strike="noStrike" kern="1200" cap="none" spc="0" normalizeH="0" baseline="0" noProof="0" dirty="0">
                        <a:ln>
                          <a:noFill/>
                        </a:ln>
                        <a:solidFill>
                          <a:prstClr val="black"/>
                        </a:solidFill>
                        <a:effectLst/>
                        <a:uLnTx/>
                        <a:uFillTx/>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ctr" defTabSz="685800" rtl="0" eaLnBrk="1" fontAlgn="auto" latinLnBrk="0" hangingPunct="1">
                        <a:lnSpc>
                          <a:spcPct val="15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Verdana" panose="020B0604030504040204" pitchFamily="34" charset="0"/>
                          <a:ea typeface="Calibri" panose="020F0502020204030204" pitchFamily="34" charset="0"/>
                          <a:cs typeface="Arial" panose="020B0604020202020204" pitchFamily="34" charset="0"/>
                        </a:rPr>
                        <a:t>N/A</a:t>
                      </a:r>
                      <a:endParaRPr kumimoji="0" lang="en-ZA" sz="1100" b="0" i="0" u="none" strike="noStrike" kern="1200" cap="none" spc="0" normalizeH="0" baseline="0" noProof="0" dirty="0">
                        <a:ln>
                          <a:noFill/>
                        </a:ln>
                        <a:solidFill>
                          <a:prstClr val="black"/>
                        </a:solidFill>
                        <a:effectLst/>
                        <a:uLnTx/>
                        <a:uFillTx/>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3315274167"/>
                  </a:ext>
                </a:extLst>
              </a:tr>
              <a:tr h="1394372">
                <a:tc>
                  <a:txBody>
                    <a:bodyPr/>
                    <a:lstStyle/>
                    <a:p>
                      <a:pPr marL="0" marR="0" algn="l" defTabSz="685800" rtl="0" eaLnBrk="1" latinLnBrk="0" hangingPunct="1">
                        <a:lnSpc>
                          <a:spcPct val="150000"/>
                        </a:lnSpc>
                        <a:spcBef>
                          <a:spcPts val="0"/>
                        </a:spcBef>
                        <a:spcAft>
                          <a:spcPts val="0"/>
                        </a:spcAft>
                      </a:pPr>
                      <a:r>
                        <a:rPr lang="en-US" sz="900" b="0" kern="1200" dirty="0">
                          <a:solidFill>
                            <a:schemeClr val="dk1"/>
                          </a:solidFill>
                          <a:effectLst/>
                          <a:latin typeface="Verdana" panose="020B0604030504040204" pitchFamily="34" charset="0"/>
                          <a:ea typeface="Calibri" panose="020F0502020204030204" pitchFamily="34" charset="0"/>
                          <a:cs typeface="Arial" panose="020B0604020202020204" pitchFamily="34" charset="0"/>
                        </a:rPr>
                        <a:t>Number of security sector</a:t>
                      </a:r>
                      <a:endParaRPr lang="en-ZA" sz="900" b="0" kern="1200" dirty="0">
                        <a:solidFill>
                          <a:schemeClr val="dk1"/>
                        </a:solidFill>
                        <a:effectLst/>
                        <a:latin typeface="Verdana" panose="020B0604030504040204" pitchFamily="34" charset="0"/>
                        <a:ea typeface="Times New Roman" panose="02020603050405020304" pitchFamily="18" charset="0"/>
                        <a:cs typeface="Arial" panose="020B0604020202020204" pitchFamily="34" charset="0"/>
                      </a:endParaRPr>
                    </a:p>
                    <a:p>
                      <a:pPr marL="0" marR="0" algn="l" defTabSz="685800" rtl="0" eaLnBrk="1" latinLnBrk="0" hangingPunct="1">
                        <a:lnSpc>
                          <a:spcPct val="150000"/>
                        </a:lnSpc>
                        <a:spcBef>
                          <a:spcPts val="0"/>
                        </a:spcBef>
                        <a:spcAft>
                          <a:spcPts val="0"/>
                        </a:spcAft>
                      </a:pPr>
                      <a:r>
                        <a:rPr lang="en-US" sz="900" b="0" kern="1200" dirty="0">
                          <a:solidFill>
                            <a:schemeClr val="dk1"/>
                          </a:solidFill>
                          <a:effectLst/>
                          <a:latin typeface="Verdana" panose="020B0604030504040204" pitchFamily="34" charset="0"/>
                          <a:ea typeface="Calibri" panose="020F0502020204030204" pitchFamily="34" charset="0"/>
                          <a:cs typeface="Arial" panose="020B0604020202020204" pitchFamily="34" charset="0"/>
                        </a:rPr>
                        <a:t>regulations and standards</a:t>
                      </a:r>
                      <a:endParaRPr lang="en-ZA" sz="900" b="0" kern="1200" dirty="0">
                        <a:solidFill>
                          <a:schemeClr val="dk1"/>
                        </a:solidFill>
                        <a:effectLst/>
                        <a:latin typeface="Verdana" panose="020B0604030504040204" pitchFamily="34" charset="0"/>
                        <a:ea typeface="Times New Roman" panose="02020603050405020304" pitchFamily="18" charset="0"/>
                        <a:cs typeface="Arial" panose="020B0604020202020204" pitchFamily="34" charset="0"/>
                      </a:endParaRPr>
                    </a:p>
                    <a:p>
                      <a:pPr marL="0" marR="0" algn="l" defTabSz="685800" rtl="0" eaLnBrk="1" latinLnBrk="0" hangingPunct="1">
                        <a:lnSpc>
                          <a:spcPct val="150000"/>
                        </a:lnSpc>
                        <a:spcBef>
                          <a:spcPts val="0"/>
                        </a:spcBef>
                        <a:spcAft>
                          <a:spcPts val="0"/>
                        </a:spcAft>
                      </a:pPr>
                      <a:r>
                        <a:rPr lang="en-US" sz="900" b="0" kern="1200" dirty="0">
                          <a:solidFill>
                            <a:schemeClr val="dk1"/>
                          </a:solidFill>
                          <a:effectLst/>
                          <a:latin typeface="Verdana" panose="020B0604030504040204" pitchFamily="34" charset="0"/>
                          <a:ea typeface="Calibri" panose="020F0502020204030204" pitchFamily="34" charset="0"/>
                          <a:cs typeface="Arial" panose="020B0604020202020204" pitchFamily="34" charset="0"/>
                        </a:rPr>
                        <a:t>developed</a:t>
                      </a:r>
                      <a:endParaRPr lang="en-ZA" sz="900" b="0" kern="1200" dirty="0">
                        <a:solidFill>
                          <a:schemeClr val="dk1"/>
                        </a:solidFill>
                        <a:effectLst/>
                        <a:latin typeface="Verdana" panose="020B0604030504040204" pitchFamily="34" charset="0"/>
                        <a:ea typeface="Times New Roman" panose="02020603050405020304" pitchFamily="18" charset="0"/>
                        <a:cs typeface="Arial" panose="020B060402020202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lnSpc>
                          <a:spcPct val="150000"/>
                        </a:lnSpc>
                        <a:spcAft>
                          <a:spcPts val="0"/>
                        </a:spcAft>
                      </a:pPr>
                      <a:r>
                        <a:rPr lang="en-US" sz="900" dirty="0">
                          <a:effectLst/>
                          <a:latin typeface="Verdana" panose="020B0604030504040204" pitchFamily="34" charset="0"/>
                          <a:ea typeface="Calibri" panose="020F0502020204030204" pitchFamily="34" charset="0"/>
                          <a:cs typeface="Arial" panose="020B0604020202020204" pitchFamily="34" charset="0"/>
                        </a:rPr>
                        <a:t>3</a:t>
                      </a:r>
                      <a:endParaRPr lang="en-ZA" sz="11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nSpc>
                          <a:spcPct val="150000"/>
                        </a:lnSpc>
                        <a:spcAft>
                          <a:spcPts val="0"/>
                        </a:spcAft>
                      </a:pPr>
                      <a:r>
                        <a:rPr lang="en-GB" sz="900" dirty="0">
                          <a:effectLst/>
                          <a:latin typeface="Verdana" panose="020B0604030504040204" pitchFamily="34" charset="0"/>
                          <a:ea typeface="Times New Roman" panose="02020603050405020304" pitchFamily="18" charset="0"/>
                          <a:cs typeface="Times New Roman" panose="02020603050405020304" pitchFamily="18" charset="0"/>
                        </a:rPr>
                        <a:t>Proposed 3 regulations </a:t>
                      </a:r>
                      <a:endParaRPr lang="en-ZA" sz="11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just">
                        <a:lnSpc>
                          <a:spcPct val="150000"/>
                        </a:lnSpc>
                        <a:spcAft>
                          <a:spcPts val="0"/>
                        </a:spcAft>
                      </a:pPr>
                      <a:r>
                        <a:rPr lang="en-GB" sz="900" dirty="0">
                          <a:effectLst/>
                          <a:latin typeface="Verdana" panose="020B0604030504040204" pitchFamily="34" charset="0"/>
                          <a:ea typeface="Times New Roman" panose="02020603050405020304" pitchFamily="18" charset="0"/>
                          <a:cs typeface="Arial" panose="020B0604020202020204" pitchFamily="34" charset="0"/>
                        </a:rPr>
                        <a:t>Propose</a:t>
                      </a:r>
                      <a:endParaRPr lang="en-ZA" sz="1100" dirty="0">
                        <a:effectLst/>
                        <a:latin typeface="Trebuchet MS" panose="020B0603020202020204" pitchFamily="34" charset="0"/>
                        <a:ea typeface="Times New Roman" panose="02020603050405020304" pitchFamily="18" charset="0"/>
                        <a:cs typeface="Times New Roman" panose="02020603050405020304" pitchFamily="18" charset="0"/>
                      </a:endParaRPr>
                    </a:p>
                    <a:p>
                      <a:pPr algn="just">
                        <a:lnSpc>
                          <a:spcPct val="150000"/>
                        </a:lnSpc>
                        <a:spcAft>
                          <a:spcPts val="0"/>
                        </a:spcAft>
                      </a:pPr>
                      <a:r>
                        <a:rPr lang="en-GB" sz="900" dirty="0">
                          <a:effectLst/>
                          <a:latin typeface="Verdana" panose="020B0604030504040204" pitchFamily="34" charset="0"/>
                          <a:ea typeface="Times New Roman" panose="02020603050405020304" pitchFamily="18" charset="0"/>
                          <a:cs typeface="Arial" panose="020B0604020202020204" pitchFamily="34" charset="0"/>
                        </a:rPr>
                        <a:t>regulations for</a:t>
                      </a:r>
                      <a:endParaRPr lang="en-ZA" sz="1100" dirty="0">
                        <a:effectLst/>
                        <a:latin typeface="Trebuchet MS" panose="020B0603020202020204" pitchFamily="34" charset="0"/>
                        <a:ea typeface="Times New Roman" panose="02020603050405020304" pitchFamily="18" charset="0"/>
                        <a:cs typeface="Times New Roman" panose="02020603050405020304" pitchFamily="18" charset="0"/>
                      </a:endParaRPr>
                    </a:p>
                    <a:p>
                      <a:pPr algn="just">
                        <a:lnSpc>
                          <a:spcPct val="150000"/>
                        </a:lnSpc>
                        <a:spcAft>
                          <a:spcPts val="0"/>
                        </a:spcAft>
                      </a:pPr>
                      <a:r>
                        <a:rPr lang="en-GB" sz="900" dirty="0">
                          <a:effectLst/>
                          <a:latin typeface="Verdana" panose="020B0604030504040204" pitchFamily="34" charset="0"/>
                          <a:ea typeface="Times New Roman" panose="02020603050405020304" pitchFamily="18" charset="0"/>
                          <a:cs typeface="Arial" panose="020B0604020202020204" pitchFamily="34" charset="0"/>
                        </a:rPr>
                        <a:t>EXCO approval</a:t>
                      </a:r>
                      <a:endParaRPr lang="en-ZA" sz="11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50000"/>
                        </a:lnSpc>
                        <a:spcAft>
                          <a:spcPts val="0"/>
                        </a:spcAft>
                      </a:pPr>
                      <a:r>
                        <a:rPr lang="en-GB" sz="900" dirty="0">
                          <a:effectLst/>
                          <a:latin typeface="Verdana" panose="020B0604030504040204" pitchFamily="34" charset="0"/>
                          <a:ea typeface="Times New Roman" panose="02020603050405020304" pitchFamily="18" charset="0"/>
                          <a:cs typeface="Times New Roman" panose="02020603050405020304" pitchFamily="18" charset="0"/>
                        </a:rPr>
                        <a:t>Proposed 3 regulations </a:t>
                      </a:r>
                      <a:endParaRPr lang="en-ZA" sz="11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nSpc>
                          <a:spcPct val="115000"/>
                        </a:lnSpc>
                        <a:spcBef>
                          <a:spcPts val="0"/>
                        </a:spcBef>
                        <a:spcAft>
                          <a:spcPts val="0"/>
                        </a:spcAft>
                      </a:pPr>
                      <a:endParaRPr lang="en-US" sz="11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50000"/>
                        </a:lnSpc>
                        <a:spcAft>
                          <a:spcPts val="0"/>
                        </a:spcAft>
                      </a:pPr>
                      <a:r>
                        <a:rPr lang="en-ZA" sz="900" dirty="0">
                          <a:effectLst/>
                          <a:latin typeface="Verdana" panose="020B0604030504040204" pitchFamily="34" charset="0"/>
                          <a:ea typeface="Calibri" panose="020F0502020204030204" pitchFamily="34" charset="0"/>
                          <a:cs typeface="Arial" panose="020B0604020202020204" pitchFamily="34" charset="0"/>
                        </a:rPr>
                        <a:t>-</a:t>
                      </a:r>
                      <a:endParaRPr lang="en-ZA" sz="900" kern="1200" dirty="0">
                        <a:solidFill>
                          <a:schemeClr val="dk1"/>
                        </a:solidFill>
                        <a:effectLst/>
                        <a:latin typeface="Verdana" panose="020B0604030504040204" pitchFamily="34" charset="0"/>
                        <a:ea typeface="Times New Roman" panose="02020603050405020304" pitchFamily="18" charset="0"/>
                        <a:cs typeface="Arial" panose="020B060402020202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164003584"/>
                  </a:ext>
                </a:extLst>
              </a:tr>
              <a:tr h="1115498">
                <a:tc>
                  <a:txBody>
                    <a:bodyPr/>
                    <a:lstStyle/>
                    <a:p>
                      <a:pPr marL="0" marR="0" algn="just" defTabSz="685800" rtl="0" eaLnBrk="1" latinLnBrk="0" hangingPunct="1">
                        <a:lnSpc>
                          <a:spcPct val="150000"/>
                        </a:lnSpc>
                        <a:spcBef>
                          <a:spcPts val="0"/>
                        </a:spcBef>
                        <a:spcAft>
                          <a:spcPts val="0"/>
                        </a:spcAft>
                      </a:pPr>
                      <a:r>
                        <a:rPr lang="en-US" sz="900" b="0" kern="1200" dirty="0">
                          <a:solidFill>
                            <a:schemeClr val="dk1"/>
                          </a:solidFill>
                          <a:effectLst/>
                          <a:latin typeface="Verdana" panose="020B0604030504040204" pitchFamily="34" charset="0"/>
                          <a:ea typeface="Calibri" panose="020F0502020204030204" pitchFamily="34" charset="0"/>
                          <a:cs typeface="Arial" panose="020B0604020202020204" pitchFamily="34" charset="0"/>
                        </a:rPr>
                        <a:t>Average turnaround time of</a:t>
                      </a:r>
                      <a:endParaRPr lang="en-ZA" sz="900" b="0" kern="1200" dirty="0">
                        <a:solidFill>
                          <a:schemeClr val="dk1"/>
                        </a:solidFill>
                        <a:effectLst/>
                        <a:latin typeface="Verdana" panose="020B0604030504040204" pitchFamily="34" charset="0"/>
                        <a:ea typeface="Times New Roman" panose="02020603050405020304" pitchFamily="18" charset="0"/>
                        <a:cs typeface="Arial" panose="020B0604020202020204" pitchFamily="34" charset="0"/>
                      </a:endParaRPr>
                    </a:p>
                    <a:p>
                      <a:pPr marL="0" marR="0" algn="just" defTabSz="685800" rtl="0" eaLnBrk="1" latinLnBrk="0" hangingPunct="1">
                        <a:lnSpc>
                          <a:spcPct val="150000"/>
                        </a:lnSpc>
                        <a:spcBef>
                          <a:spcPts val="0"/>
                        </a:spcBef>
                        <a:spcAft>
                          <a:spcPts val="0"/>
                        </a:spcAft>
                      </a:pPr>
                      <a:r>
                        <a:rPr lang="en-US" sz="900" b="0" kern="1200" dirty="0">
                          <a:solidFill>
                            <a:schemeClr val="dk1"/>
                          </a:solidFill>
                          <a:effectLst/>
                          <a:latin typeface="Verdana" panose="020B0604030504040204" pitchFamily="34" charset="0"/>
                          <a:ea typeface="Calibri" panose="020F0502020204030204" pitchFamily="34" charset="0"/>
                          <a:cs typeface="Arial" panose="020B0604020202020204" pitchFamily="34" charset="0"/>
                        </a:rPr>
                        <a:t>finalising exemptions/appeals</a:t>
                      </a:r>
                      <a:endParaRPr lang="en-ZA" sz="900" b="0" kern="1200" dirty="0">
                        <a:solidFill>
                          <a:schemeClr val="dk1"/>
                        </a:solidFill>
                        <a:effectLst/>
                        <a:latin typeface="Verdana" panose="020B0604030504040204" pitchFamily="34" charset="0"/>
                        <a:ea typeface="Times New Roman" panose="02020603050405020304" pitchFamily="18" charset="0"/>
                        <a:cs typeface="Arial" panose="020B060402020202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lnSpc>
                          <a:spcPct val="150000"/>
                        </a:lnSpc>
                        <a:spcAft>
                          <a:spcPts val="0"/>
                        </a:spcAft>
                      </a:pPr>
                      <a:r>
                        <a:rPr lang="en-US" sz="900" dirty="0">
                          <a:effectLst/>
                          <a:latin typeface="Verdana" panose="020B0604030504040204" pitchFamily="34" charset="0"/>
                          <a:ea typeface="Calibri" panose="020F0502020204030204" pitchFamily="34" charset="0"/>
                          <a:cs typeface="Arial" panose="020B0604020202020204" pitchFamily="34" charset="0"/>
                        </a:rPr>
                        <a:t>30 Days</a:t>
                      </a:r>
                      <a:endParaRPr lang="en-ZA" sz="11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50000"/>
                        </a:lnSpc>
                        <a:spcAft>
                          <a:spcPts val="0"/>
                        </a:spcAft>
                      </a:pPr>
                      <a:r>
                        <a:rPr lang="en-GB" sz="900" dirty="0">
                          <a:effectLst/>
                          <a:latin typeface="Verdana" panose="020B0604030504040204" pitchFamily="34" charset="0"/>
                          <a:ea typeface="Times New Roman" panose="02020603050405020304" pitchFamily="18" charset="0"/>
                          <a:cs typeface="Times New Roman" panose="02020603050405020304" pitchFamily="18" charset="0"/>
                        </a:rPr>
                        <a:t>21 Days</a:t>
                      </a:r>
                      <a:endParaRPr lang="en-ZA" sz="11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50000"/>
                        </a:lnSpc>
                        <a:spcAft>
                          <a:spcPts val="0"/>
                        </a:spcAft>
                      </a:pPr>
                      <a:r>
                        <a:rPr lang="en-GB" sz="900" dirty="0">
                          <a:effectLst/>
                          <a:latin typeface="Verdana" panose="020B0604030504040204" pitchFamily="34" charset="0"/>
                          <a:ea typeface="Times New Roman" panose="02020603050405020304" pitchFamily="18" charset="0"/>
                          <a:cs typeface="Arial" panose="020B0604020202020204" pitchFamily="34" charset="0"/>
                        </a:rPr>
                        <a:t>30 Days</a:t>
                      </a:r>
                      <a:endParaRPr lang="en-ZA" sz="11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50000"/>
                        </a:lnSpc>
                        <a:spcAft>
                          <a:spcPts val="0"/>
                        </a:spcAft>
                      </a:pPr>
                      <a:r>
                        <a:rPr lang="en-GB" sz="900" dirty="0">
                          <a:effectLst/>
                          <a:latin typeface="Verdana" panose="020B0604030504040204" pitchFamily="34" charset="0"/>
                          <a:ea typeface="Times New Roman" panose="02020603050405020304" pitchFamily="18" charset="0"/>
                          <a:cs typeface="Times New Roman" panose="02020603050405020304" pitchFamily="18" charset="0"/>
                        </a:rPr>
                        <a:t>21 Days</a:t>
                      </a:r>
                      <a:endParaRPr lang="en-ZA" sz="11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21590" marR="0">
                        <a:lnSpc>
                          <a:spcPct val="150000"/>
                        </a:lnSpc>
                        <a:spcBef>
                          <a:spcPts val="0"/>
                        </a:spcBef>
                        <a:spcAft>
                          <a:spcPts val="0"/>
                        </a:spcAft>
                      </a:pPr>
                      <a:endParaRPr lang="en-US" sz="11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just">
                        <a:lnSpc>
                          <a:spcPct val="150000"/>
                        </a:lnSpc>
                        <a:spcAft>
                          <a:spcPts val="0"/>
                        </a:spcAft>
                      </a:pPr>
                      <a:r>
                        <a:rPr lang="en-ZA" sz="900" kern="1200" dirty="0">
                          <a:solidFill>
                            <a:schemeClr val="dk1"/>
                          </a:solidFill>
                          <a:effectLst/>
                          <a:latin typeface="Verdana" panose="020B0604030504040204" pitchFamily="34" charset="0"/>
                          <a:ea typeface="+mn-ea"/>
                          <a:cs typeface="Arial" panose="020B0604020202020204" pitchFamily="34" charset="0"/>
                        </a:rPr>
                        <a:t>Revised business processes</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4139658088"/>
                  </a:ext>
                </a:extLst>
              </a:tr>
            </a:tbl>
          </a:graphicData>
        </a:graphic>
      </p:graphicFrame>
      <p:sp>
        <p:nvSpPr>
          <p:cNvPr id="9" name="Oval 8">
            <a:extLst>
              <a:ext uri="{FF2B5EF4-FFF2-40B4-BE49-F238E27FC236}">
                <a16:creationId xmlns:a16="http://schemas.microsoft.com/office/drawing/2014/main" xmlns="" id="{F70F319E-834D-4C4B-8C57-BDA682B1281B}"/>
              </a:ext>
            </a:extLst>
          </p:cNvPr>
          <p:cNvSpPr/>
          <p:nvPr/>
        </p:nvSpPr>
        <p:spPr>
          <a:xfrm>
            <a:off x="6399033" y="2863694"/>
            <a:ext cx="297366" cy="312235"/>
          </a:xfrm>
          <a:prstGeom prst="ellipse">
            <a:avLst/>
          </a:prstGeom>
          <a:solidFill>
            <a:srgbClr val="00B050"/>
          </a:solidFill>
          <a:ln>
            <a:solidFill>
              <a:srgbClr val="00B05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4" name="Slide Number Placeholder 3">
            <a:extLst>
              <a:ext uri="{FF2B5EF4-FFF2-40B4-BE49-F238E27FC236}">
                <a16:creationId xmlns:a16="http://schemas.microsoft.com/office/drawing/2014/main" xmlns="" id="{7682203C-9AF6-406D-91F9-56F7CFE21C61}"/>
              </a:ext>
            </a:extLst>
          </p:cNvPr>
          <p:cNvSpPr>
            <a:spLocks noGrp="1"/>
          </p:cNvSpPr>
          <p:nvPr>
            <p:ph type="sldNum" sz="quarter" idx="12"/>
          </p:nvPr>
        </p:nvSpPr>
        <p:spPr/>
        <p:txBody>
          <a:bodyPr/>
          <a:lstStyle/>
          <a:p>
            <a:fld id="{86ED3864-7380-264F-93C6-1571F5F24E3A}" type="slidenum">
              <a:rPr lang="en-US" smtClean="0"/>
              <a:pPr/>
              <a:t>24</a:t>
            </a:fld>
            <a:endParaRPr lang="en-US" dirty="0"/>
          </a:p>
        </p:txBody>
      </p:sp>
      <p:sp>
        <p:nvSpPr>
          <p:cNvPr id="10" name="Oval 9">
            <a:extLst>
              <a:ext uri="{FF2B5EF4-FFF2-40B4-BE49-F238E27FC236}">
                <a16:creationId xmlns:a16="http://schemas.microsoft.com/office/drawing/2014/main" xmlns="" id="{F1C6D34C-6983-4D8B-B7D8-23E7B2AF2712}"/>
              </a:ext>
            </a:extLst>
          </p:cNvPr>
          <p:cNvSpPr/>
          <p:nvPr/>
        </p:nvSpPr>
        <p:spPr>
          <a:xfrm>
            <a:off x="6399033" y="4332061"/>
            <a:ext cx="297366" cy="312235"/>
          </a:xfrm>
          <a:prstGeom prst="ellipse">
            <a:avLst/>
          </a:prstGeom>
          <a:solidFill>
            <a:srgbClr val="00B050"/>
          </a:solidFill>
          <a:ln>
            <a:solidFill>
              <a:srgbClr val="00B05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xmlns="" val="10572099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8F3866CA-0527-0D4B-8233-2D3D8F8F0D50}"/>
              </a:ext>
            </a:extLst>
          </p:cNvPr>
          <p:cNvPicPr>
            <a:picLocks noChangeAspect="1"/>
          </p:cNvPicPr>
          <p:nvPr/>
        </p:nvPicPr>
        <p:blipFill>
          <a:blip r:embed="rId2"/>
          <a:stretch>
            <a:fillRect/>
          </a:stretch>
        </p:blipFill>
        <p:spPr>
          <a:xfrm>
            <a:off x="0" y="-249906"/>
            <a:ext cx="9143999" cy="6129084"/>
          </a:xfrm>
          <a:prstGeom prst="rect">
            <a:avLst/>
          </a:prstGeom>
        </p:spPr>
      </p:pic>
      <p:sp>
        <p:nvSpPr>
          <p:cNvPr id="2" name="Title 1"/>
          <p:cNvSpPr>
            <a:spLocks noGrp="1"/>
          </p:cNvSpPr>
          <p:nvPr>
            <p:ph type="ctrTitle"/>
          </p:nvPr>
        </p:nvSpPr>
        <p:spPr>
          <a:xfrm>
            <a:off x="266700" y="150396"/>
            <a:ext cx="8808719" cy="453821"/>
          </a:xfrm>
        </p:spPr>
        <p:txBody>
          <a:bodyPr>
            <a:noAutofit/>
          </a:bodyPr>
          <a:lstStyle/>
          <a:p>
            <a:pPr marL="342900" lvl="0" indent="-342900" algn="l" defTabSz="914400">
              <a:lnSpc>
                <a:spcPct val="100000"/>
              </a:lnSpc>
              <a:spcBef>
                <a:spcPts val="0"/>
              </a:spcBef>
              <a:defRPr/>
            </a:pPr>
            <a:r>
              <a:rPr lang="en-US" sz="2300" b="1" dirty="0">
                <a:solidFill>
                  <a:srgbClr val="F79646">
                    <a:lumMod val="50000"/>
                  </a:srgbClr>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Sub-Programme: </a:t>
            </a:r>
            <a:r>
              <a:rPr lang="en-GB" sz="2300" b="1" dirty="0">
                <a:solidFill>
                  <a:srgbClr val="F79646">
                    <a:lumMod val="50000"/>
                  </a:srgbClr>
                </a:solidFill>
                <a:effectLst>
                  <a:outerShdw blurRad="38100" dist="38100" dir="2700000" algn="tl">
                    <a:srgbClr val="000000">
                      <a:alpha val="43137"/>
                    </a:srgbClr>
                  </a:outerShdw>
                </a:effectLst>
                <a:latin typeface="Verdana" pitchFamily="34" charset="0"/>
                <a:ea typeface="Verdana" pitchFamily="34" charset="0"/>
              </a:rPr>
              <a:t>Industry Research &amp; Development</a:t>
            </a:r>
            <a:endParaRPr lang="en-US" sz="2300" b="1" dirty="0">
              <a:solidFill>
                <a:srgbClr val="F79646">
                  <a:lumMod val="50000"/>
                </a:srgbClr>
              </a:solidFill>
              <a:effectLst>
                <a:outerShdw blurRad="38100" dist="38100" dir="2700000" algn="tl">
                  <a:srgbClr val="000000">
                    <a:alpha val="43137"/>
                  </a:srgbClr>
                </a:outerShdw>
              </a:effectLst>
              <a:latin typeface="Verdana" pitchFamily="34" charset="0"/>
              <a:ea typeface="Verdana" pitchFamily="34" charset="0"/>
            </a:endParaRPr>
          </a:p>
        </p:txBody>
      </p:sp>
      <p:graphicFrame>
        <p:nvGraphicFramePr>
          <p:cNvPr id="6" name="Table 5">
            <a:extLst>
              <a:ext uri="{FF2B5EF4-FFF2-40B4-BE49-F238E27FC236}">
                <a16:creationId xmlns:a16="http://schemas.microsoft.com/office/drawing/2014/main" xmlns="" id="{3AFCC3B1-EB79-4D84-A9B6-395FC5FBBC2D}"/>
              </a:ext>
            </a:extLst>
          </p:cNvPr>
          <p:cNvGraphicFramePr>
            <a:graphicFrameLocks noGrp="1"/>
          </p:cNvGraphicFramePr>
          <p:nvPr>
            <p:extLst>
              <p:ext uri="{D42A27DB-BD31-4B8C-83A1-F6EECF244321}">
                <p14:modId xmlns:p14="http://schemas.microsoft.com/office/powerpoint/2010/main" xmlns="" val="1466593773"/>
              </p:ext>
            </p:extLst>
          </p:nvPr>
        </p:nvGraphicFramePr>
        <p:xfrm>
          <a:off x="609602" y="644994"/>
          <a:ext cx="8290030" cy="4257206"/>
        </p:xfrm>
        <a:graphic>
          <a:graphicData uri="http://schemas.openxmlformats.org/drawingml/2006/table">
            <a:tbl>
              <a:tblPr firstRow="1" firstCol="1" bandRow="1">
                <a:tableStyleId>{5C22544A-7EE6-4342-B048-85BDC9FD1C3A}</a:tableStyleId>
              </a:tblPr>
              <a:tblGrid>
                <a:gridCol w="1255715">
                  <a:extLst>
                    <a:ext uri="{9D8B030D-6E8A-4147-A177-3AD203B41FA5}">
                      <a16:colId xmlns:a16="http://schemas.microsoft.com/office/drawing/2014/main" xmlns="" val="2422675860"/>
                    </a:ext>
                  </a:extLst>
                </a:gridCol>
                <a:gridCol w="1063124">
                  <a:extLst>
                    <a:ext uri="{9D8B030D-6E8A-4147-A177-3AD203B41FA5}">
                      <a16:colId xmlns:a16="http://schemas.microsoft.com/office/drawing/2014/main" xmlns="" val="1275184384"/>
                    </a:ext>
                  </a:extLst>
                </a:gridCol>
                <a:gridCol w="1220226">
                  <a:extLst>
                    <a:ext uri="{9D8B030D-6E8A-4147-A177-3AD203B41FA5}">
                      <a16:colId xmlns:a16="http://schemas.microsoft.com/office/drawing/2014/main" xmlns="" val="1123000446"/>
                    </a:ext>
                  </a:extLst>
                </a:gridCol>
                <a:gridCol w="1058333">
                  <a:extLst>
                    <a:ext uri="{9D8B030D-6E8A-4147-A177-3AD203B41FA5}">
                      <a16:colId xmlns:a16="http://schemas.microsoft.com/office/drawing/2014/main" xmlns="" val="3339361115"/>
                    </a:ext>
                  </a:extLst>
                </a:gridCol>
                <a:gridCol w="1354667">
                  <a:extLst>
                    <a:ext uri="{9D8B030D-6E8A-4147-A177-3AD203B41FA5}">
                      <a16:colId xmlns:a16="http://schemas.microsoft.com/office/drawing/2014/main" xmlns="" val="928913693"/>
                    </a:ext>
                  </a:extLst>
                </a:gridCol>
                <a:gridCol w="863600">
                  <a:extLst>
                    <a:ext uri="{9D8B030D-6E8A-4147-A177-3AD203B41FA5}">
                      <a16:colId xmlns:a16="http://schemas.microsoft.com/office/drawing/2014/main" xmlns="" val="4157241429"/>
                    </a:ext>
                  </a:extLst>
                </a:gridCol>
                <a:gridCol w="1474365">
                  <a:extLst>
                    <a:ext uri="{9D8B030D-6E8A-4147-A177-3AD203B41FA5}">
                      <a16:colId xmlns:a16="http://schemas.microsoft.com/office/drawing/2014/main" xmlns="" val="21367377"/>
                    </a:ext>
                  </a:extLst>
                </a:gridCol>
              </a:tblGrid>
              <a:tr h="298151">
                <a:tc gridSpan="7">
                  <a:txBody>
                    <a:bodyPr/>
                    <a:lstStyle/>
                    <a:p>
                      <a:pPr algn="just">
                        <a:lnSpc>
                          <a:spcPct val="115000"/>
                        </a:lnSpc>
                        <a:spcBef>
                          <a:spcPts val="1200"/>
                        </a:spcBef>
                        <a:spcAft>
                          <a:spcPts val="0"/>
                        </a:spcAft>
                        <a:tabLst>
                          <a:tab pos="914400" algn="l"/>
                        </a:tabLst>
                      </a:pPr>
                      <a:r>
                        <a:rPr lang="en-GB" sz="1000" b="1" kern="1200" dirty="0">
                          <a:solidFill>
                            <a:schemeClr val="bg1"/>
                          </a:solidFill>
                          <a:effectLst/>
                          <a:latin typeface="Verdana" panose="020B0604030504040204" pitchFamily="34" charset="0"/>
                          <a:ea typeface="Verdana" panose="020B0604030504040204" pitchFamily="34" charset="0"/>
                          <a:cs typeface="+mn-cs"/>
                        </a:rPr>
                        <a:t>Outcome: Maintain financial sustainability, accountability, relevance and performance</a:t>
                      </a:r>
                      <a:endParaRPr lang="en-ZA" sz="1000" b="1" kern="1200" dirty="0">
                        <a:solidFill>
                          <a:schemeClr val="bg1"/>
                        </a:solidFill>
                        <a:effectLst/>
                        <a:latin typeface="Verdana" panose="020B0604030504040204" pitchFamily="34" charset="0"/>
                        <a:ea typeface="Verdana" panose="020B0604030504040204" pitchFamily="34" charset="0"/>
                        <a:cs typeface="+mn-cs"/>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hMerge="1">
                  <a:txBody>
                    <a:bodyPr/>
                    <a:lstStyle/>
                    <a:p>
                      <a:pPr algn="just">
                        <a:lnSpc>
                          <a:spcPct val="115000"/>
                        </a:lnSpc>
                        <a:spcBef>
                          <a:spcPts val="1200"/>
                        </a:spcBef>
                        <a:spcAft>
                          <a:spcPts val="0"/>
                        </a:spcAft>
                        <a:tabLst>
                          <a:tab pos="914400" algn="l"/>
                        </a:tabLst>
                      </a:pPr>
                      <a:endParaRPr lang="en-ZA" sz="1000" b="1" kern="120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hMerge="1">
                  <a:txBody>
                    <a:bodyPr/>
                    <a:lstStyle/>
                    <a:p>
                      <a:endParaRPr lang="en-US"/>
                    </a:p>
                  </a:txBody>
                  <a:tcPr/>
                </a:tc>
                <a:tc hMerge="1">
                  <a:txBody>
                    <a:bodyPr/>
                    <a:lstStyle/>
                    <a:p>
                      <a:endParaRPr lang="en-US"/>
                    </a:p>
                  </a:txBody>
                  <a:tcPr/>
                </a:tc>
                <a:tc hMerge="1">
                  <a:txBody>
                    <a:bodyPr/>
                    <a:lstStyle/>
                    <a:p>
                      <a:endParaRPr lang="en-ZA"/>
                    </a:p>
                  </a:txBody>
                  <a:tcPr/>
                </a:tc>
                <a:tc hMerge="1">
                  <a:txBody>
                    <a:bodyPr/>
                    <a:lstStyle/>
                    <a:p>
                      <a:endParaRPr lang="en-US"/>
                    </a:p>
                  </a:txBody>
                  <a:tcPr/>
                </a:tc>
                <a:tc hMerge="1">
                  <a:txBody>
                    <a:bodyPr/>
                    <a:lstStyle/>
                    <a:p>
                      <a:endParaRPr lang="en-ZA"/>
                    </a:p>
                  </a:txBody>
                  <a:tcPr/>
                </a:tc>
                <a:extLst>
                  <a:ext uri="{0D108BD9-81ED-4DB2-BD59-A6C34878D82A}">
                    <a16:rowId xmlns:a16="http://schemas.microsoft.com/office/drawing/2014/main" xmlns="" val="887361931"/>
                  </a:ext>
                </a:extLst>
              </a:tr>
              <a:tr h="219653">
                <a:tc rowSpan="2">
                  <a:txBody>
                    <a:bodyPr/>
                    <a:lstStyle/>
                    <a:p>
                      <a:pPr algn="just">
                        <a:lnSpc>
                          <a:spcPct val="115000"/>
                        </a:lnSpc>
                        <a:spcBef>
                          <a:spcPts val="1200"/>
                        </a:spcBef>
                        <a:spcAft>
                          <a:spcPts val="0"/>
                        </a:spcAft>
                        <a:tabLst>
                          <a:tab pos="914400" algn="l"/>
                        </a:tabLst>
                      </a:pPr>
                      <a:r>
                        <a:rPr lang="en-ZA" sz="10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Output Indicators</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rowSpan="2">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r>
                        <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Annual Target</a:t>
                      </a:r>
                    </a:p>
                    <a:p>
                      <a:pPr algn="ctr">
                        <a:lnSpc>
                          <a:spcPct val="115000"/>
                        </a:lnSpc>
                        <a:spcBef>
                          <a:spcPts val="1200"/>
                        </a:spcBef>
                        <a:spcAft>
                          <a:spcPts val="0"/>
                        </a:spcAft>
                        <a:tabLst>
                          <a:tab pos="914400" algn="l"/>
                        </a:tabLst>
                      </a:pPr>
                      <a:endPar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rowSpan="2">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r>
                        <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YTD Actual</a:t>
                      </a:r>
                    </a:p>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endPar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gridSpan="4">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r>
                        <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Quarter Performance </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hMerge="1">
                  <a:txBody>
                    <a:bodyPr/>
                    <a:lstStyle/>
                    <a:p>
                      <a:pPr algn="ctr">
                        <a:lnSpc>
                          <a:spcPct val="115000"/>
                        </a:lnSpc>
                        <a:spcBef>
                          <a:spcPts val="1200"/>
                        </a:spcBef>
                        <a:spcAft>
                          <a:spcPts val="0"/>
                        </a:spcAft>
                        <a:tabLst>
                          <a:tab pos="914400" algn="l"/>
                        </a:tabLst>
                      </a:pPr>
                      <a:endPar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hMerge="1">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endParaRPr lang="en-US" sz="1000" b="1" kern="1200" dirty="0">
                        <a:solidFill>
                          <a:schemeClr val="bg1"/>
                        </a:solidFill>
                        <a:effectLst/>
                        <a:latin typeface="Verdana" panose="020B0604030504040204" pitchFamily="34" charset="0"/>
                        <a:ea typeface="Verdana" panose="020B0604030504040204" pitchFamily="34" charset="0"/>
                        <a:cs typeface="+mn-cs"/>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hMerge="1">
                  <a:txBody>
                    <a:bodyPr/>
                    <a:lstStyle/>
                    <a:p>
                      <a:pPr algn="ctr">
                        <a:lnSpc>
                          <a:spcPct val="115000"/>
                        </a:lnSpc>
                        <a:spcBef>
                          <a:spcPts val="1200"/>
                        </a:spcBef>
                        <a:spcAft>
                          <a:spcPts val="0"/>
                        </a:spcAft>
                        <a:tabLst>
                          <a:tab pos="914400" algn="l"/>
                        </a:tabLst>
                      </a:pPr>
                      <a:endParaRPr lang="en-ZA" sz="1000" b="1" kern="1200" dirty="0">
                        <a:solidFill>
                          <a:schemeClr val="bg1"/>
                        </a:solidFill>
                        <a:effectLst/>
                        <a:latin typeface="Verdana" panose="020B0604030504040204" pitchFamily="34" charset="0"/>
                        <a:ea typeface="Verdana" panose="020B0604030504040204" pitchFamily="34" charset="0"/>
                        <a:cs typeface="+mn-cs"/>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xmlns="" val="4157396428"/>
                  </a:ext>
                </a:extLst>
              </a:tr>
              <a:tr h="630308">
                <a:tc vMerge="1">
                  <a:txBody>
                    <a:bodyPr/>
                    <a:lstStyle/>
                    <a:p>
                      <a:pPr algn="just">
                        <a:lnSpc>
                          <a:spcPct val="115000"/>
                        </a:lnSpc>
                        <a:spcBef>
                          <a:spcPts val="1200"/>
                        </a:spcBef>
                        <a:spcAft>
                          <a:spcPts val="0"/>
                        </a:spcAft>
                        <a:tabLst>
                          <a:tab pos="914400" algn="l"/>
                        </a:tabLst>
                      </a:pPr>
                      <a:endParaRPr lang="en-ZA" sz="100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vMerge="1">
                  <a:txBody>
                    <a:bodyPr/>
                    <a:lstStyle/>
                    <a:p>
                      <a:pPr algn="ctr">
                        <a:lnSpc>
                          <a:spcPct val="115000"/>
                        </a:lnSpc>
                        <a:spcBef>
                          <a:spcPts val="1200"/>
                        </a:spcBef>
                        <a:spcAft>
                          <a:spcPts val="0"/>
                        </a:spcAft>
                        <a:tabLst>
                          <a:tab pos="914400" algn="l"/>
                        </a:tabLst>
                      </a:pPr>
                      <a:endPar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vMerge="1">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endPar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r>
                        <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Quarter 1 Target</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r>
                        <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Quarter 1 Actual</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r>
                        <a:rPr lang="en-GB" sz="1000" b="1" kern="1200" dirty="0">
                          <a:solidFill>
                            <a:schemeClr val="bg1"/>
                          </a:solidFill>
                          <a:effectLst/>
                          <a:latin typeface="Verdana" panose="020B0604030504040204" pitchFamily="34" charset="0"/>
                          <a:ea typeface="Verdana" panose="020B0604030504040204" pitchFamily="34" charset="0"/>
                          <a:cs typeface="+mn-cs"/>
                        </a:rPr>
                        <a:t>Progress Rating</a:t>
                      </a:r>
                      <a:endParaRPr lang="en-US" sz="1000" b="1" kern="1200" dirty="0">
                        <a:solidFill>
                          <a:schemeClr val="bg1"/>
                        </a:solidFill>
                        <a:effectLst/>
                        <a:latin typeface="Verdana" panose="020B0604030504040204" pitchFamily="34" charset="0"/>
                        <a:ea typeface="Verdana" panose="020B0604030504040204" pitchFamily="34" charset="0"/>
                        <a:cs typeface="+mn-cs"/>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r>
                        <a:rPr lang="en-GB" sz="1000" b="1" kern="1200" dirty="0">
                          <a:solidFill>
                            <a:schemeClr val="bg1"/>
                          </a:solidFill>
                          <a:effectLst/>
                          <a:latin typeface="Verdana" panose="020B0604030504040204" pitchFamily="34" charset="0"/>
                          <a:ea typeface="Verdana" panose="020B0604030504040204" pitchFamily="34" charset="0"/>
                          <a:cs typeface="+mn-cs"/>
                        </a:rPr>
                        <a:t>Reason for Deviation &amp; Mitigation plan</a:t>
                      </a:r>
                      <a:endParaRPr lang="en-ZA" sz="1000" b="1" kern="1200" dirty="0">
                        <a:solidFill>
                          <a:schemeClr val="bg1"/>
                        </a:solidFill>
                        <a:effectLst/>
                        <a:latin typeface="Verdana" panose="020B0604030504040204" pitchFamily="34" charset="0"/>
                        <a:ea typeface="Verdana" panose="020B0604030504040204" pitchFamily="34" charset="0"/>
                        <a:cs typeface="+mn-cs"/>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xmlns="" val="309100440"/>
                  </a:ext>
                </a:extLst>
              </a:tr>
              <a:tr h="1100873">
                <a:tc>
                  <a:txBody>
                    <a:bodyPr/>
                    <a:lstStyle/>
                    <a:p>
                      <a:pPr marL="0" marR="0" algn="l" defTabSz="685800" rtl="0" eaLnBrk="1" latinLnBrk="0" hangingPunct="1">
                        <a:lnSpc>
                          <a:spcPct val="150000"/>
                        </a:lnSpc>
                        <a:spcBef>
                          <a:spcPts val="0"/>
                        </a:spcBef>
                        <a:spcAft>
                          <a:spcPts val="0"/>
                        </a:spcAft>
                      </a:pPr>
                      <a:r>
                        <a:rPr lang="en-US" sz="900" b="0" kern="1200" dirty="0">
                          <a:solidFill>
                            <a:schemeClr val="dk1"/>
                          </a:solidFill>
                          <a:effectLst/>
                          <a:latin typeface="Verdana" panose="020B0604030504040204" pitchFamily="34" charset="0"/>
                          <a:ea typeface="Verdana" panose="020B0604030504040204" pitchFamily="34" charset="0"/>
                          <a:cs typeface="Times New Roman" panose="02020603050405020304" pitchFamily="18" charset="0"/>
                        </a:rPr>
                        <a:t>Number of relevant research reports</a:t>
                      </a:r>
                      <a:endParaRPr lang="en-ZA" sz="900" b="0" kern="1200" dirty="0">
                        <a:solidFill>
                          <a:schemeClr val="dk1"/>
                        </a:solidFill>
                        <a:effectLst/>
                        <a:latin typeface="Verdana" panose="020B0604030504040204" pitchFamily="34" charset="0"/>
                        <a:ea typeface="Verdana" panose="020B0604030504040204" pitchFamily="34" charset="0"/>
                        <a:cs typeface="Times New Roman" panose="02020603050405020304" pitchFamily="18" charset="0"/>
                      </a:endParaRPr>
                    </a:p>
                    <a:p>
                      <a:pPr marL="0" marR="0" algn="l" defTabSz="685800" rtl="0" eaLnBrk="1" latinLnBrk="0" hangingPunct="1">
                        <a:lnSpc>
                          <a:spcPct val="150000"/>
                        </a:lnSpc>
                        <a:spcBef>
                          <a:spcPts val="0"/>
                        </a:spcBef>
                        <a:spcAft>
                          <a:spcPts val="0"/>
                        </a:spcAft>
                      </a:pPr>
                      <a:r>
                        <a:rPr lang="en-US" sz="900" b="0" kern="1200" dirty="0">
                          <a:solidFill>
                            <a:schemeClr val="dk1"/>
                          </a:solidFill>
                          <a:effectLst/>
                          <a:latin typeface="Verdana" panose="020B0604030504040204" pitchFamily="34" charset="0"/>
                          <a:ea typeface="Verdana" panose="020B0604030504040204" pitchFamily="34" charset="0"/>
                          <a:cs typeface="Times New Roman" panose="02020603050405020304" pitchFamily="18" charset="0"/>
                        </a:rPr>
                        <a:t>completed</a:t>
                      </a:r>
                      <a:endParaRPr lang="en-ZA" sz="900" b="0" kern="1200" dirty="0">
                        <a:solidFill>
                          <a:schemeClr val="dk1"/>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lnSpc>
                          <a:spcPct val="150000"/>
                        </a:lnSpc>
                        <a:spcAft>
                          <a:spcPts val="0"/>
                        </a:spcAft>
                      </a:pPr>
                      <a:r>
                        <a:rPr lang="en-US" sz="900" dirty="0">
                          <a:effectLst/>
                          <a:latin typeface="Verdana" panose="020B0604030504040204" pitchFamily="34" charset="0"/>
                          <a:ea typeface="Calibri" panose="020F0502020204030204" pitchFamily="34" charset="0"/>
                          <a:cs typeface="Arial" panose="020B0604020202020204" pitchFamily="34" charset="0"/>
                        </a:rPr>
                        <a:t>5</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Aft>
                          <a:spcPts val="0"/>
                        </a:spcAft>
                      </a:pPr>
                      <a:r>
                        <a:rPr lang="en-US" sz="900" dirty="0">
                          <a:effectLst/>
                          <a:latin typeface="Verdana" panose="020B0604030504040204" pitchFamily="34" charset="0"/>
                          <a:ea typeface="Calibri" panose="020F0502020204030204" pitchFamily="34" charset="0"/>
                          <a:cs typeface="Arial" panose="020B0604020202020204" pitchFamily="34" charset="0"/>
                        </a:rPr>
                        <a:t> </a:t>
                      </a:r>
                      <a:endParaRPr lang="en-ZA" sz="11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21590" algn="l" defTabSz="685800" rtl="0" eaLnBrk="1" latinLnBrk="0" hangingPunct="1">
                        <a:lnSpc>
                          <a:spcPct val="150000"/>
                        </a:lnSpc>
                        <a:spcAft>
                          <a:spcPts val="0"/>
                        </a:spcAft>
                      </a:pPr>
                      <a:r>
                        <a:rPr lang="en-GB" sz="900" kern="1200" dirty="0">
                          <a:solidFill>
                            <a:schemeClr val="dk1"/>
                          </a:solidFill>
                          <a:effectLst/>
                          <a:latin typeface="Verdana" panose="020B0604030504040204" pitchFamily="34" charset="0"/>
                          <a:ea typeface="Calibri" panose="020F0502020204030204" pitchFamily="34" charset="0"/>
                          <a:cs typeface="Arial" panose="020B0604020202020204" pitchFamily="34" charset="0"/>
                        </a:rPr>
                        <a:t>5 Research concepts completed and approved by EXCO</a:t>
                      </a:r>
                      <a:endParaRPr lang="en-ZA" sz="900" kern="1200" dirty="0">
                        <a:solidFill>
                          <a:schemeClr val="dk1"/>
                        </a:solidFill>
                        <a:effectLst/>
                        <a:latin typeface="Verdana" panose="020B0604030504040204" pitchFamily="34" charset="0"/>
                        <a:ea typeface="Times New Roman" panose="02020603050405020304" pitchFamily="18" charset="0"/>
                        <a:cs typeface="Arial" panose="020B060402020202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21590" algn="just" defTabSz="685800" rtl="0" eaLnBrk="1" latinLnBrk="0" hangingPunct="1">
                        <a:lnSpc>
                          <a:spcPct val="150000"/>
                        </a:lnSpc>
                        <a:spcAft>
                          <a:spcPts val="0"/>
                        </a:spcAft>
                      </a:pPr>
                      <a:r>
                        <a:rPr lang="en-GB" sz="900" kern="1200" dirty="0">
                          <a:solidFill>
                            <a:schemeClr val="dk1"/>
                          </a:solidFill>
                          <a:effectLst/>
                          <a:latin typeface="Verdana" panose="020B0604030504040204" pitchFamily="34" charset="0"/>
                          <a:ea typeface="Times New Roman" panose="02020603050405020304" pitchFamily="18" charset="0"/>
                          <a:cs typeface="Arial" panose="020B0604020202020204" pitchFamily="34" charset="0"/>
                        </a:rPr>
                        <a:t>5 Research</a:t>
                      </a:r>
                      <a:endParaRPr lang="en-ZA" sz="900" kern="1200" dirty="0">
                        <a:solidFill>
                          <a:schemeClr val="dk1"/>
                        </a:solidFill>
                        <a:effectLst/>
                        <a:latin typeface="Verdana" panose="020B0604030504040204" pitchFamily="34" charset="0"/>
                        <a:ea typeface="Times New Roman" panose="02020603050405020304" pitchFamily="18" charset="0"/>
                        <a:cs typeface="Arial" panose="020B0604020202020204" pitchFamily="34" charset="0"/>
                      </a:endParaRPr>
                    </a:p>
                    <a:p>
                      <a:pPr marL="21590" algn="just" defTabSz="685800" rtl="0" eaLnBrk="1" latinLnBrk="0" hangingPunct="1">
                        <a:lnSpc>
                          <a:spcPct val="150000"/>
                        </a:lnSpc>
                        <a:spcAft>
                          <a:spcPts val="0"/>
                        </a:spcAft>
                      </a:pPr>
                      <a:r>
                        <a:rPr lang="en-GB" sz="900" kern="1200" dirty="0">
                          <a:solidFill>
                            <a:schemeClr val="dk1"/>
                          </a:solidFill>
                          <a:effectLst/>
                          <a:latin typeface="Verdana" panose="020B0604030504040204" pitchFamily="34" charset="0"/>
                          <a:ea typeface="Times New Roman" panose="02020603050405020304" pitchFamily="18" charset="0"/>
                          <a:cs typeface="Arial" panose="020B0604020202020204" pitchFamily="34" charset="0"/>
                        </a:rPr>
                        <a:t>concepts</a:t>
                      </a:r>
                      <a:endParaRPr lang="en-ZA" sz="900" kern="1200" dirty="0">
                        <a:solidFill>
                          <a:schemeClr val="dk1"/>
                        </a:solidFill>
                        <a:effectLst/>
                        <a:latin typeface="Verdana" panose="020B0604030504040204" pitchFamily="34" charset="0"/>
                        <a:ea typeface="Times New Roman" panose="02020603050405020304" pitchFamily="18" charset="0"/>
                        <a:cs typeface="Arial" panose="020B0604020202020204" pitchFamily="34" charset="0"/>
                      </a:endParaRPr>
                    </a:p>
                    <a:p>
                      <a:pPr marL="21590" algn="just" defTabSz="685800" rtl="0" eaLnBrk="1" latinLnBrk="0" hangingPunct="1">
                        <a:lnSpc>
                          <a:spcPct val="150000"/>
                        </a:lnSpc>
                        <a:spcAft>
                          <a:spcPts val="0"/>
                        </a:spcAft>
                      </a:pPr>
                      <a:r>
                        <a:rPr lang="en-GB" sz="900" kern="1200" dirty="0">
                          <a:solidFill>
                            <a:schemeClr val="dk1"/>
                          </a:solidFill>
                          <a:effectLst/>
                          <a:latin typeface="Verdana" panose="020B0604030504040204" pitchFamily="34" charset="0"/>
                          <a:ea typeface="Times New Roman" panose="02020603050405020304" pitchFamily="18" charset="0"/>
                          <a:cs typeface="Arial" panose="020B0604020202020204" pitchFamily="34" charset="0"/>
                        </a:rPr>
                        <a:t>approved</a:t>
                      </a:r>
                      <a:endParaRPr lang="en-ZA" sz="900" kern="1200" dirty="0">
                        <a:solidFill>
                          <a:schemeClr val="dk1"/>
                        </a:solidFill>
                        <a:effectLst/>
                        <a:latin typeface="Verdana" panose="020B0604030504040204" pitchFamily="34" charset="0"/>
                        <a:ea typeface="Times New Roman" panose="02020603050405020304" pitchFamily="18" charset="0"/>
                        <a:cs typeface="Arial" panose="020B0604020202020204" pitchFamily="34" charset="0"/>
                      </a:endParaRPr>
                    </a:p>
                    <a:p>
                      <a:pPr marL="21590" algn="just" defTabSz="685800" rtl="0" eaLnBrk="1" latinLnBrk="0" hangingPunct="1">
                        <a:lnSpc>
                          <a:spcPct val="150000"/>
                        </a:lnSpc>
                        <a:spcAft>
                          <a:spcPts val="0"/>
                        </a:spcAft>
                      </a:pPr>
                      <a:r>
                        <a:rPr lang="en-GB" sz="900" kern="1200" dirty="0">
                          <a:solidFill>
                            <a:schemeClr val="dk1"/>
                          </a:solidFill>
                          <a:effectLst/>
                          <a:latin typeface="Verdana" panose="020B0604030504040204" pitchFamily="34" charset="0"/>
                          <a:ea typeface="Times New Roman" panose="02020603050405020304" pitchFamily="18" charset="0"/>
                          <a:cs typeface="Arial" panose="020B0604020202020204" pitchFamily="34" charset="0"/>
                        </a:rPr>
                        <a:t> </a:t>
                      </a:r>
                      <a:endParaRPr lang="en-ZA" sz="900" kern="1200" dirty="0">
                        <a:solidFill>
                          <a:schemeClr val="dk1"/>
                        </a:solidFill>
                        <a:effectLst/>
                        <a:latin typeface="Verdana" panose="020B0604030504040204" pitchFamily="34" charset="0"/>
                        <a:ea typeface="Times New Roman" panose="02020603050405020304" pitchFamily="18" charset="0"/>
                        <a:cs typeface="Arial" panose="020B060402020202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21590" algn="just" defTabSz="685800" rtl="0" eaLnBrk="1" latinLnBrk="0" hangingPunct="1">
                        <a:lnSpc>
                          <a:spcPct val="150000"/>
                        </a:lnSpc>
                        <a:spcAft>
                          <a:spcPts val="0"/>
                        </a:spcAft>
                      </a:pPr>
                      <a:r>
                        <a:rPr lang="en-GB" sz="900" kern="1200" dirty="0">
                          <a:solidFill>
                            <a:schemeClr val="dk1"/>
                          </a:solidFill>
                          <a:effectLst/>
                          <a:latin typeface="Verdana" panose="020B0604030504040204" pitchFamily="34" charset="0"/>
                          <a:ea typeface="Calibri" panose="020F0502020204030204" pitchFamily="34" charset="0"/>
                          <a:cs typeface="Arial" panose="020B0604020202020204" pitchFamily="34" charset="0"/>
                        </a:rPr>
                        <a:t>5 Research concepts completed and approved by EXCO</a:t>
                      </a:r>
                      <a:endParaRPr lang="en-ZA" sz="900" kern="1200" dirty="0">
                        <a:solidFill>
                          <a:schemeClr val="dk1"/>
                        </a:solidFill>
                        <a:effectLst/>
                        <a:latin typeface="Verdana" panose="020B0604030504040204" pitchFamily="34" charset="0"/>
                        <a:ea typeface="Times New Roman" panose="02020603050405020304" pitchFamily="18" charset="0"/>
                        <a:cs typeface="Arial" panose="020B060402020202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nSpc>
                          <a:spcPct val="115000"/>
                        </a:lnSpc>
                        <a:spcBef>
                          <a:spcPts val="0"/>
                        </a:spcBef>
                        <a:spcAft>
                          <a:spcPts val="0"/>
                        </a:spcAft>
                      </a:pPr>
                      <a:endParaRPr lang="en-US" sz="11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ctr" defTabSz="685800" rtl="0" eaLnBrk="1" latinLnBrk="0" hangingPunct="1">
                        <a:lnSpc>
                          <a:spcPct val="150000"/>
                        </a:lnSpc>
                        <a:spcBef>
                          <a:spcPts val="0"/>
                        </a:spcBef>
                        <a:spcAft>
                          <a:spcPts val="0"/>
                        </a:spcAft>
                      </a:pPr>
                      <a:r>
                        <a:rPr lang="en-GB" sz="900" kern="1200" dirty="0">
                          <a:solidFill>
                            <a:schemeClr val="dk1"/>
                          </a:solidFill>
                          <a:effectLst/>
                          <a:latin typeface="Verdana" panose="020B0604030504040204" pitchFamily="34" charset="0"/>
                          <a:ea typeface="Times New Roman" panose="02020603050405020304" pitchFamily="18" charset="0"/>
                          <a:cs typeface="Arial" panose="020B0604020202020204" pitchFamily="34" charset="0"/>
                        </a:rPr>
                        <a:t> -</a:t>
                      </a:r>
                      <a:endParaRPr lang="en-US" sz="900" kern="1200" dirty="0">
                        <a:solidFill>
                          <a:schemeClr val="dk1"/>
                        </a:solidFill>
                        <a:effectLst/>
                        <a:latin typeface="Verdana" panose="020B0604030504040204" pitchFamily="34" charset="0"/>
                        <a:ea typeface="Times New Roman" panose="02020603050405020304" pitchFamily="18" charset="0"/>
                        <a:cs typeface="Arial" panose="020B060402020202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164003584"/>
                  </a:ext>
                </a:extLst>
              </a:tr>
              <a:tr h="876829">
                <a:tc>
                  <a:txBody>
                    <a:bodyPr/>
                    <a:lstStyle/>
                    <a:p>
                      <a:pPr marL="0" marR="0" algn="l" defTabSz="685800" rtl="0" eaLnBrk="1" latinLnBrk="0" hangingPunct="1">
                        <a:lnSpc>
                          <a:spcPct val="150000"/>
                        </a:lnSpc>
                        <a:spcBef>
                          <a:spcPts val="0"/>
                        </a:spcBef>
                        <a:spcAft>
                          <a:spcPts val="0"/>
                        </a:spcAft>
                      </a:pPr>
                      <a:r>
                        <a:rPr lang="en-US" sz="900" b="0" kern="1200" dirty="0">
                          <a:solidFill>
                            <a:schemeClr val="dk1"/>
                          </a:solidFill>
                          <a:effectLst/>
                          <a:latin typeface="Verdana" panose="020B0604030504040204" pitchFamily="34" charset="0"/>
                          <a:ea typeface="Verdana" panose="020B0604030504040204" pitchFamily="34" charset="0"/>
                          <a:cs typeface="Times New Roman" panose="02020603050405020304" pitchFamily="18" charset="0"/>
                        </a:rPr>
                        <a:t>Number of completed surveys</a:t>
                      </a:r>
                      <a:endParaRPr lang="en-ZA" sz="900" b="0" kern="1200" dirty="0">
                        <a:solidFill>
                          <a:schemeClr val="dk1"/>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lnSpc>
                          <a:spcPct val="150000"/>
                        </a:lnSpc>
                        <a:spcAft>
                          <a:spcPts val="0"/>
                        </a:spcAft>
                      </a:pPr>
                      <a:r>
                        <a:rPr lang="en-US" sz="900" dirty="0">
                          <a:effectLst/>
                          <a:latin typeface="Verdana" panose="020B0604030504040204" pitchFamily="34" charset="0"/>
                          <a:ea typeface="Calibri" panose="020F0502020204030204" pitchFamily="34" charset="0"/>
                          <a:cs typeface="Arial" panose="020B0604020202020204" pitchFamily="34" charset="0"/>
                        </a:rPr>
                        <a:t>4</a:t>
                      </a:r>
                      <a:endParaRPr lang="en-ZA" sz="11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21590" algn="just">
                        <a:lnSpc>
                          <a:spcPct val="150000"/>
                        </a:lnSpc>
                        <a:spcAft>
                          <a:spcPts val="0"/>
                        </a:spcAft>
                      </a:pPr>
                      <a:r>
                        <a:rPr lang="en-GB" sz="900" dirty="0">
                          <a:effectLst/>
                          <a:latin typeface="Verdana" panose="020B0604030504040204" pitchFamily="34" charset="0"/>
                          <a:ea typeface="Calibri" panose="020F0502020204030204" pitchFamily="34" charset="0"/>
                          <a:cs typeface="Arial" panose="020B0604020202020204" pitchFamily="34" charset="0"/>
                        </a:rPr>
                        <a:t>Concept on four surveys approved by EXCO</a:t>
                      </a:r>
                      <a:endParaRPr lang="en-ZA" sz="11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just">
                        <a:lnSpc>
                          <a:spcPct val="150000"/>
                        </a:lnSpc>
                        <a:spcAft>
                          <a:spcPts val="0"/>
                        </a:spcAft>
                      </a:pPr>
                      <a:r>
                        <a:rPr lang="en-GB" sz="900" dirty="0">
                          <a:effectLst/>
                          <a:latin typeface="Verdana" panose="020B0604030504040204" pitchFamily="34" charset="0"/>
                          <a:ea typeface="Times New Roman" panose="02020603050405020304" pitchFamily="18" charset="0"/>
                          <a:cs typeface="Arial" panose="020B0604020202020204" pitchFamily="34" charset="0"/>
                        </a:rPr>
                        <a:t>4 Survey</a:t>
                      </a:r>
                      <a:endParaRPr lang="en-ZA" sz="1100" dirty="0">
                        <a:effectLst/>
                        <a:latin typeface="Trebuchet MS" panose="020B0603020202020204" pitchFamily="34" charset="0"/>
                        <a:ea typeface="Times New Roman" panose="02020603050405020304" pitchFamily="18" charset="0"/>
                        <a:cs typeface="Times New Roman" panose="02020603050405020304" pitchFamily="18" charset="0"/>
                      </a:endParaRPr>
                    </a:p>
                    <a:p>
                      <a:pPr algn="just">
                        <a:lnSpc>
                          <a:spcPct val="150000"/>
                        </a:lnSpc>
                        <a:spcAft>
                          <a:spcPts val="0"/>
                        </a:spcAft>
                      </a:pPr>
                      <a:r>
                        <a:rPr lang="en-GB" sz="900" dirty="0">
                          <a:effectLst/>
                          <a:latin typeface="Verdana" panose="020B0604030504040204" pitchFamily="34" charset="0"/>
                          <a:ea typeface="Times New Roman" panose="02020603050405020304" pitchFamily="18" charset="0"/>
                          <a:cs typeface="Arial" panose="020B0604020202020204" pitchFamily="34" charset="0"/>
                        </a:rPr>
                        <a:t>concepts</a:t>
                      </a:r>
                      <a:endParaRPr lang="en-ZA" sz="1100" dirty="0">
                        <a:effectLst/>
                        <a:latin typeface="Trebuchet MS" panose="020B0603020202020204" pitchFamily="34" charset="0"/>
                        <a:ea typeface="Times New Roman" panose="02020603050405020304" pitchFamily="18" charset="0"/>
                        <a:cs typeface="Times New Roman" panose="02020603050405020304" pitchFamily="18" charset="0"/>
                      </a:endParaRPr>
                    </a:p>
                    <a:p>
                      <a:pPr algn="just">
                        <a:lnSpc>
                          <a:spcPct val="150000"/>
                        </a:lnSpc>
                        <a:spcAft>
                          <a:spcPts val="0"/>
                        </a:spcAft>
                      </a:pPr>
                      <a:r>
                        <a:rPr lang="en-GB" sz="900" dirty="0">
                          <a:effectLst/>
                          <a:latin typeface="Verdana" panose="020B0604030504040204" pitchFamily="34" charset="0"/>
                          <a:ea typeface="Times New Roman" panose="02020603050405020304" pitchFamily="18" charset="0"/>
                          <a:cs typeface="Arial" panose="020B0604020202020204" pitchFamily="34" charset="0"/>
                        </a:rPr>
                        <a:t>approved</a:t>
                      </a:r>
                      <a:endParaRPr lang="en-ZA" sz="11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just">
                        <a:lnSpc>
                          <a:spcPct val="150000"/>
                        </a:lnSpc>
                        <a:spcAft>
                          <a:spcPts val="0"/>
                        </a:spcAft>
                      </a:pPr>
                      <a:r>
                        <a:rPr lang="en-GB" sz="900" dirty="0">
                          <a:effectLst/>
                          <a:latin typeface="Verdana" panose="020B0604030504040204" pitchFamily="34" charset="0"/>
                          <a:ea typeface="Calibri" panose="020F0502020204030204" pitchFamily="34" charset="0"/>
                          <a:cs typeface="Arial" panose="020B0604020202020204" pitchFamily="34" charset="0"/>
                        </a:rPr>
                        <a:t>Concept on four surveys approved by EXCO</a:t>
                      </a:r>
                      <a:endParaRPr lang="en-ZA" sz="11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21590" marR="0">
                        <a:lnSpc>
                          <a:spcPct val="150000"/>
                        </a:lnSpc>
                        <a:spcBef>
                          <a:spcPts val="0"/>
                        </a:spcBef>
                        <a:spcAft>
                          <a:spcPts val="0"/>
                        </a:spcAft>
                      </a:pPr>
                      <a:endParaRPr lang="en-US" sz="11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ctr" defTabSz="685800" rtl="0" eaLnBrk="1" fontAlgn="auto" latinLnBrk="0" hangingPunct="1">
                        <a:lnSpc>
                          <a:spcPct val="15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Verdana" panose="020B0604030504040204" pitchFamily="34" charset="0"/>
                          <a:ea typeface="Times New Roman" panose="02020603050405020304" pitchFamily="18" charset="0"/>
                          <a:cs typeface="Arial" panose="020B0604020202020204" pitchFamily="34" charset="0"/>
                        </a:rPr>
                        <a:t> -</a:t>
                      </a:r>
                      <a:endParaRPr kumimoji="0" lang="en-US" sz="900" b="0" i="0" u="none" strike="noStrike" kern="1200" cap="none" spc="0" normalizeH="0" baseline="0" noProof="0" dirty="0">
                        <a:ln>
                          <a:noFill/>
                        </a:ln>
                        <a:solidFill>
                          <a:prstClr val="black"/>
                        </a:solidFill>
                        <a:effectLst/>
                        <a:uLnTx/>
                        <a:uFillTx/>
                        <a:latin typeface="Verdana" panose="020B0604030504040204" pitchFamily="34" charset="0"/>
                        <a:ea typeface="Times New Roman" panose="02020603050405020304" pitchFamily="18" charset="0"/>
                        <a:cs typeface="Arial" panose="020B060402020202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3952561192"/>
                  </a:ext>
                </a:extLst>
              </a:tr>
              <a:tr h="1131392">
                <a:tc>
                  <a:txBody>
                    <a:bodyPr/>
                    <a:lstStyle/>
                    <a:p>
                      <a:pPr marL="0" marR="0" algn="just" defTabSz="685800" rtl="0" eaLnBrk="1" latinLnBrk="0" hangingPunct="1">
                        <a:lnSpc>
                          <a:spcPct val="150000"/>
                        </a:lnSpc>
                        <a:spcBef>
                          <a:spcPts val="0"/>
                        </a:spcBef>
                        <a:spcAft>
                          <a:spcPts val="0"/>
                        </a:spcAft>
                      </a:pPr>
                      <a:r>
                        <a:rPr lang="en-US" sz="900" b="0" kern="1200" dirty="0">
                          <a:solidFill>
                            <a:schemeClr val="dk1"/>
                          </a:solidFill>
                          <a:effectLst/>
                          <a:latin typeface="Verdana" panose="020B0604030504040204" pitchFamily="34" charset="0"/>
                          <a:ea typeface="Verdana" panose="020B0604030504040204" pitchFamily="34" charset="0"/>
                          <a:cs typeface="Times New Roman" panose="02020603050405020304" pitchFamily="18" charset="0"/>
                        </a:rPr>
                        <a:t>Number of policy documents</a:t>
                      </a:r>
                      <a:endParaRPr lang="en-ZA" sz="900" b="0" kern="1200" dirty="0">
                        <a:solidFill>
                          <a:schemeClr val="dk1"/>
                        </a:solidFill>
                        <a:effectLst/>
                        <a:latin typeface="Verdana" panose="020B0604030504040204" pitchFamily="34" charset="0"/>
                        <a:ea typeface="Verdana" panose="020B0604030504040204" pitchFamily="34" charset="0"/>
                        <a:cs typeface="Times New Roman" panose="02020603050405020304" pitchFamily="18" charset="0"/>
                      </a:endParaRPr>
                    </a:p>
                    <a:p>
                      <a:pPr marL="0" marR="0" algn="just" defTabSz="685800" rtl="0" eaLnBrk="1" latinLnBrk="0" hangingPunct="1">
                        <a:lnSpc>
                          <a:spcPct val="150000"/>
                        </a:lnSpc>
                        <a:spcBef>
                          <a:spcPts val="0"/>
                        </a:spcBef>
                        <a:spcAft>
                          <a:spcPts val="0"/>
                        </a:spcAft>
                      </a:pPr>
                      <a:r>
                        <a:rPr lang="en-US" sz="900" b="0" kern="1200" dirty="0">
                          <a:solidFill>
                            <a:schemeClr val="dk1"/>
                          </a:solidFill>
                          <a:effectLst/>
                          <a:latin typeface="Verdana" panose="020B0604030504040204" pitchFamily="34" charset="0"/>
                          <a:ea typeface="Verdana" panose="020B0604030504040204" pitchFamily="34" charset="0"/>
                          <a:cs typeface="Times New Roman" panose="02020603050405020304" pitchFamily="18" charset="0"/>
                        </a:rPr>
                        <a:t>completed</a:t>
                      </a:r>
                      <a:endParaRPr lang="en-ZA" sz="900" b="0" kern="1200" dirty="0">
                        <a:solidFill>
                          <a:schemeClr val="dk1"/>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lnSpc>
                          <a:spcPct val="150000"/>
                        </a:lnSpc>
                        <a:spcAft>
                          <a:spcPts val="0"/>
                        </a:spcAft>
                      </a:pPr>
                      <a:r>
                        <a:rPr lang="en-US" sz="900" dirty="0">
                          <a:effectLst/>
                          <a:latin typeface="Verdana" panose="020B0604030504040204" pitchFamily="34" charset="0"/>
                          <a:ea typeface="Calibri" panose="020F0502020204030204" pitchFamily="34" charset="0"/>
                          <a:cs typeface="Arial" panose="020B0604020202020204" pitchFamily="34" charset="0"/>
                        </a:rPr>
                        <a:t>3</a:t>
                      </a:r>
                      <a:endParaRPr lang="en-ZA" sz="11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just">
                        <a:lnSpc>
                          <a:spcPct val="150000"/>
                        </a:lnSpc>
                        <a:spcAft>
                          <a:spcPts val="0"/>
                        </a:spcAft>
                      </a:pPr>
                      <a:r>
                        <a:rPr lang="en-GB" sz="900" dirty="0">
                          <a:effectLst/>
                          <a:latin typeface="Verdana" panose="020B0604030504040204" pitchFamily="34" charset="0"/>
                          <a:ea typeface="Calibri" panose="020F0502020204030204" pitchFamily="34" charset="0"/>
                          <a:cs typeface="Arial" panose="020B0604020202020204" pitchFamily="34" charset="0"/>
                        </a:rPr>
                        <a:t>Proposal on policy initiatives approved by EXCO</a:t>
                      </a:r>
                      <a:endParaRPr lang="en-ZA" sz="11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just">
                        <a:lnSpc>
                          <a:spcPct val="150000"/>
                        </a:lnSpc>
                        <a:spcAft>
                          <a:spcPts val="0"/>
                        </a:spcAft>
                      </a:pPr>
                      <a:r>
                        <a:rPr lang="en-GB" sz="900" dirty="0">
                          <a:effectLst/>
                          <a:latin typeface="Verdana" panose="020B0604030504040204" pitchFamily="34" charset="0"/>
                          <a:ea typeface="Times New Roman" panose="02020603050405020304" pitchFamily="18" charset="0"/>
                          <a:cs typeface="Arial" panose="020B0604020202020204" pitchFamily="34" charset="0"/>
                        </a:rPr>
                        <a:t>Proposed policy</a:t>
                      </a:r>
                      <a:endParaRPr lang="en-ZA" sz="1100" dirty="0">
                        <a:effectLst/>
                        <a:latin typeface="Trebuchet MS" panose="020B0603020202020204" pitchFamily="34" charset="0"/>
                        <a:ea typeface="Times New Roman" panose="02020603050405020304" pitchFamily="18" charset="0"/>
                        <a:cs typeface="Times New Roman" panose="02020603050405020304" pitchFamily="18" charset="0"/>
                      </a:endParaRPr>
                    </a:p>
                    <a:p>
                      <a:pPr algn="just">
                        <a:lnSpc>
                          <a:spcPct val="150000"/>
                        </a:lnSpc>
                        <a:spcAft>
                          <a:spcPts val="0"/>
                        </a:spcAft>
                      </a:pPr>
                      <a:r>
                        <a:rPr lang="en-GB" sz="900" dirty="0">
                          <a:effectLst/>
                          <a:latin typeface="Verdana" panose="020B0604030504040204" pitchFamily="34" charset="0"/>
                          <a:ea typeface="Times New Roman" panose="02020603050405020304" pitchFamily="18" charset="0"/>
                          <a:cs typeface="Arial" panose="020B0604020202020204" pitchFamily="34" charset="0"/>
                        </a:rPr>
                        <a:t>initiatives</a:t>
                      </a:r>
                      <a:endParaRPr lang="en-ZA" sz="1100" dirty="0">
                        <a:effectLst/>
                        <a:latin typeface="Trebuchet MS" panose="020B0603020202020204" pitchFamily="34" charset="0"/>
                        <a:ea typeface="Times New Roman" panose="02020603050405020304" pitchFamily="18" charset="0"/>
                        <a:cs typeface="Times New Roman" panose="02020603050405020304" pitchFamily="18" charset="0"/>
                      </a:endParaRPr>
                    </a:p>
                    <a:p>
                      <a:pPr algn="just">
                        <a:lnSpc>
                          <a:spcPct val="150000"/>
                        </a:lnSpc>
                        <a:spcAft>
                          <a:spcPts val="0"/>
                        </a:spcAft>
                      </a:pPr>
                      <a:r>
                        <a:rPr lang="en-GB" sz="900" dirty="0">
                          <a:effectLst/>
                          <a:latin typeface="Verdana" panose="020B0604030504040204" pitchFamily="34" charset="0"/>
                          <a:ea typeface="Times New Roman" panose="02020603050405020304" pitchFamily="18" charset="0"/>
                          <a:cs typeface="Arial" panose="020B0604020202020204" pitchFamily="34" charset="0"/>
                        </a:rPr>
                        <a:t>presented to</a:t>
                      </a:r>
                      <a:endParaRPr lang="en-ZA" sz="1100" dirty="0">
                        <a:effectLst/>
                        <a:latin typeface="Trebuchet MS" panose="020B0603020202020204" pitchFamily="34" charset="0"/>
                        <a:ea typeface="Times New Roman" panose="02020603050405020304" pitchFamily="18" charset="0"/>
                        <a:cs typeface="Times New Roman" panose="02020603050405020304" pitchFamily="18" charset="0"/>
                      </a:endParaRPr>
                    </a:p>
                    <a:p>
                      <a:pPr algn="just">
                        <a:lnSpc>
                          <a:spcPct val="150000"/>
                        </a:lnSpc>
                        <a:spcAft>
                          <a:spcPts val="0"/>
                        </a:spcAft>
                      </a:pPr>
                      <a:r>
                        <a:rPr lang="en-GB" sz="900" dirty="0">
                          <a:effectLst/>
                          <a:latin typeface="Verdana" panose="020B0604030504040204" pitchFamily="34" charset="0"/>
                          <a:ea typeface="Times New Roman" panose="02020603050405020304" pitchFamily="18" charset="0"/>
                          <a:cs typeface="Arial" panose="020B0604020202020204" pitchFamily="34" charset="0"/>
                        </a:rPr>
                        <a:t>EXCO</a:t>
                      </a:r>
                      <a:endParaRPr lang="en-ZA" sz="11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just">
                        <a:lnSpc>
                          <a:spcPct val="150000"/>
                        </a:lnSpc>
                        <a:spcAft>
                          <a:spcPts val="0"/>
                        </a:spcAft>
                      </a:pPr>
                      <a:r>
                        <a:rPr lang="en-GB" sz="900" dirty="0">
                          <a:effectLst/>
                          <a:latin typeface="Verdana" panose="020B0604030504040204" pitchFamily="34" charset="0"/>
                          <a:ea typeface="Calibri" panose="020F0502020204030204" pitchFamily="34" charset="0"/>
                          <a:cs typeface="Arial" panose="020B0604020202020204" pitchFamily="34" charset="0"/>
                        </a:rPr>
                        <a:t>Proposal on policy initiatives approved by EXCO</a:t>
                      </a:r>
                      <a:endParaRPr lang="en-ZA" sz="11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21590" marR="0">
                        <a:lnSpc>
                          <a:spcPct val="150000"/>
                        </a:lnSpc>
                        <a:spcBef>
                          <a:spcPts val="0"/>
                        </a:spcBef>
                        <a:spcAft>
                          <a:spcPts val="0"/>
                        </a:spcAft>
                      </a:pPr>
                      <a:endParaRPr lang="en-US" sz="11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ctr" defTabSz="685800" rtl="0" eaLnBrk="1" fontAlgn="auto" latinLnBrk="0" hangingPunct="1">
                        <a:lnSpc>
                          <a:spcPct val="15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Verdana" panose="020B0604030504040204" pitchFamily="34" charset="0"/>
                          <a:ea typeface="Times New Roman" panose="02020603050405020304" pitchFamily="18" charset="0"/>
                          <a:cs typeface="Arial" panose="020B0604020202020204" pitchFamily="34" charset="0"/>
                        </a:rPr>
                        <a:t> -</a:t>
                      </a:r>
                      <a:endParaRPr kumimoji="0" lang="en-US" sz="900" b="0" i="0" u="none" strike="noStrike" kern="1200" cap="none" spc="0" normalizeH="0" baseline="0" noProof="0" dirty="0">
                        <a:ln>
                          <a:noFill/>
                        </a:ln>
                        <a:solidFill>
                          <a:prstClr val="black"/>
                        </a:solidFill>
                        <a:effectLst/>
                        <a:uLnTx/>
                        <a:uFillTx/>
                        <a:latin typeface="Verdana" panose="020B0604030504040204" pitchFamily="34" charset="0"/>
                        <a:ea typeface="Times New Roman" panose="02020603050405020304" pitchFamily="18" charset="0"/>
                        <a:cs typeface="Arial" panose="020B060402020202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4139658088"/>
                  </a:ext>
                </a:extLst>
              </a:tr>
            </a:tbl>
          </a:graphicData>
        </a:graphic>
      </p:graphicFrame>
      <p:sp>
        <p:nvSpPr>
          <p:cNvPr id="7" name="Oval 6">
            <a:extLst>
              <a:ext uri="{FF2B5EF4-FFF2-40B4-BE49-F238E27FC236}">
                <a16:creationId xmlns:a16="http://schemas.microsoft.com/office/drawing/2014/main" xmlns="" id="{73635D0C-8B73-4041-AC4D-1E2749AA467A}"/>
              </a:ext>
            </a:extLst>
          </p:cNvPr>
          <p:cNvSpPr/>
          <p:nvPr/>
        </p:nvSpPr>
        <p:spPr>
          <a:xfrm>
            <a:off x="6875803" y="1901732"/>
            <a:ext cx="297366" cy="312235"/>
          </a:xfrm>
          <a:prstGeom prst="ellipse">
            <a:avLst/>
          </a:prstGeom>
          <a:solidFill>
            <a:srgbClr val="00B05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xmlns="" id="{481D04FB-7BF9-4A5F-A60A-231EB6E128F6}"/>
              </a:ext>
            </a:extLst>
          </p:cNvPr>
          <p:cNvSpPr/>
          <p:nvPr/>
        </p:nvSpPr>
        <p:spPr>
          <a:xfrm>
            <a:off x="6875803" y="3034828"/>
            <a:ext cx="297366" cy="312235"/>
          </a:xfrm>
          <a:prstGeom prst="ellipse">
            <a:avLst/>
          </a:prstGeom>
          <a:solidFill>
            <a:srgbClr val="00B05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xmlns="" id="{253B4A68-FE18-4E40-9D28-61453C98D150}"/>
              </a:ext>
            </a:extLst>
          </p:cNvPr>
          <p:cNvSpPr/>
          <p:nvPr/>
        </p:nvSpPr>
        <p:spPr>
          <a:xfrm>
            <a:off x="6875803" y="3964804"/>
            <a:ext cx="297366" cy="312235"/>
          </a:xfrm>
          <a:prstGeom prst="ellipse">
            <a:avLst/>
          </a:prstGeom>
          <a:solidFill>
            <a:srgbClr val="00B05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4" name="Slide Number Placeholder 3">
            <a:extLst>
              <a:ext uri="{FF2B5EF4-FFF2-40B4-BE49-F238E27FC236}">
                <a16:creationId xmlns:a16="http://schemas.microsoft.com/office/drawing/2014/main" xmlns="" id="{41982855-EA85-47C7-B2B8-1BCB4142F56E}"/>
              </a:ext>
            </a:extLst>
          </p:cNvPr>
          <p:cNvSpPr>
            <a:spLocks noGrp="1"/>
          </p:cNvSpPr>
          <p:nvPr>
            <p:ph type="sldNum" sz="quarter" idx="12"/>
          </p:nvPr>
        </p:nvSpPr>
        <p:spPr/>
        <p:txBody>
          <a:bodyPr/>
          <a:lstStyle/>
          <a:p>
            <a:fld id="{86ED3864-7380-264F-93C6-1571F5F24E3A}" type="slidenum">
              <a:rPr lang="en-US" smtClean="0"/>
              <a:pPr/>
              <a:t>25</a:t>
            </a:fld>
            <a:endParaRPr lang="en-US" dirty="0"/>
          </a:p>
        </p:txBody>
      </p:sp>
    </p:spTree>
    <p:extLst>
      <p:ext uri="{BB962C8B-B14F-4D97-AF65-F5344CB8AC3E}">
        <p14:creationId xmlns:p14="http://schemas.microsoft.com/office/powerpoint/2010/main" xmlns="" val="26931637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6DF5E4BC-068F-C547-9007-7C525674A73C}"/>
              </a:ext>
            </a:extLst>
          </p:cNvPr>
          <p:cNvPicPr>
            <a:picLocks noGrp="1" noChangeAspect="1"/>
          </p:cNvPicPr>
          <p:nvPr>
            <p:ph idx="1"/>
          </p:nvPr>
        </p:nvPicPr>
        <p:blipFill>
          <a:blip r:embed="rId2"/>
          <a:stretch>
            <a:fillRect/>
          </a:stretch>
        </p:blipFill>
        <p:spPr>
          <a:xfrm>
            <a:off x="0" y="-105508"/>
            <a:ext cx="9144000" cy="6129086"/>
          </a:xfrm>
        </p:spPr>
      </p:pic>
      <p:sp>
        <p:nvSpPr>
          <p:cNvPr id="2" name="Title 1">
            <a:extLst>
              <a:ext uri="{FF2B5EF4-FFF2-40B4-BE49-F238E27FC236}">
                <a16:creationId xmlns:a16="http://schemas.microsoft.com/office/drawing/2014/main" xmlns="" id="{FBB8A75A-D4F0-974A-A7F3-A1267DA77E52}"/>
              </a:ext>
            </a:extLst>
          </p:cNvPr>
          <p:cNvSpPr>
            <a:spLocks noGrp="1"/>
          </p:cNvSpPr>
          <p:nvPr>
            <p:ph type="title"/>
          </p:nvPr>
        </p:nvSpPr>
        <p:spPr>
          <a:xfrm>
            <a:off x="1027235" y="2406717"/>
            <a:ext cx="7886700" cy="1020424"/>
          </a:xfrm>
        </p:spPr>
        <p:txBody>
          <a:bodyPr>
            <a:normAutofit fontScale="90000"/>
          </a:bodyPr>
          <a:lstStyle/>
          <a:p>
            <a:pPr algn="ctr"/>
            <a:r>
              <a:rPr lang="en-US" sz="4000" b="1" dirty="0">
                <a:solidFill>
                  <a:schemeClr val="bg1"/>
                </a:solidFill>
              </a:rPr>
              <a:t>Programme 2: Law Enforcement</a:t>
            </a:r>
            <a:r>
              <a:rPr lang="en-US" sz="4000" b="1" dirty="0"/>
              <a:t/>
            </a:r>
            <a:br>
              <a:rPr lang="en-US" sz="4000" b="1" dirty="0"/>
            </a:br>
            <a:endParaRPr lang="en-US" sz="4000" dirty="0">
              <a:solidFill>
                <a:schemeClr val="bg1"/>
              </a:solidFill>
            </a:endParaRPr>
          </a:p>
        </p:txBody>
      </p:sp>
      <p:sp>
        <p:nvSpPr>
          <p:cNvPr id="3" name="Slide Number Placeholder 2">
            <a:extLst>
              <a:ext uri="{FF2B5EF4-FFF2-40B4-BE49-F238E27FC236}">
                <a16:creationId xmlns:a16="http://schemas.microsoft.com/office/drawing/2014/main" xmlns="" id="{1BA0A3B2-F172-468B-967B-D6DCFF09B3FA}"/>
              </a:ext>
            </a:extLst>
          </p:cNvPr>
          <p:cNvSpPr>
            <a:spLocks noGrp="1"/>
          </p:cNvSpPr>
          <p:nvPr>
            <p:ph type="sldNum" sz="quarter" idx="12"/>
          </p:nvPr>
        </p:nvSpPr>
        <p:spPr/>
        <p:txBody>
          <a:bodyPr/>
          <a:lstStyle/>
          <a:p>
            <a:fld id="{86ED3864-7380-264F-93C6-1571F5F24E3A}" type="slidenum">
              <a:rPr lang="en-US" smtClean="0"/>
              <a:pPr/>
              <a:t>26</a:t>
            </a:fld>
            <a:endParaRPr lang="en-US" dirty="0"/>
          </a:p>
        </p:txBody>
      </p:sp>
    </p:spTree>
    <p:extLst>
      <p:ext uri="{BB962C8B-B14F-4D97-AF65-F5344CB8AC3E}">
        <p14:creationId xmlns:p14="http://schemas.microsoft.com/office/powerpoint/2010/main" xmlns="" val="24948333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8F3866CA-0527-0D4B-8233-2D3D8F8F0D50}"/>
              </a:ext>
            </a:extLst>
          </p:cNvPr>
          <p:cNvPicPr>
            <a:picLocks noChangeAspect="1"/>
          </p:cNvPicPr>
          <p:nvPr/>
        </p:nvPicPr>
        <p:blipFill>
          <a:blip r:embed="rId2"/>
          <a:stretch>
            <a:fillRect/>
          </a:stretch>
        </p:blipFill>
        <p:spPr>
          <a:xfrm>
            <a:off x="0" y="-249906"/>
            <a:ext cx="9143999" cy="6129084"/>
          </a:xfrm>
          <a:prstGeom prst="rect">
            <a:avLst/>
          </a:prstGeom>
        </p:spPr>
      </p:pic>
      <p:sp>
        <p:nvSpPr>
          <p:cNvPr id="2" name="Title 1"/>
          <p:cNvSpPr>
            <a:spLocks noGrp="1"/>
          </p:cNvSpPr>
          <p:nvPr>
            <p:ph type="ctrTitle"/>
          </p:nvPr>
        </p:nvSpPr>
        <p:spPr>
          <a:xfrm>
            <a:off x="794334" y="54791"/>
            <a:ext cx="8150884" cy="787990"/>
          </a:xfrm>
        </p:spPr>
        <p:txBody>
          <a:bodyPr>
            <a:noAutofit/>
          </a:bodyPr>
          <a:lstStyle/>
          <a:p>
            <a:pPr marL="342900" lvl="0" indent="-342900" algn="l" defTabSz="914400">
              <a:lnSpc>
                <a:spcPct val="100000"/>
              </a:lnSpc>
              <a:spcBef>
                <a:spcPts val="0"/>
              </a:spcBef>
              <a:defRPr/>
            </a:pPr>
            <a:r>
              <a:rPr lang="en-US" sz="2400" b="1" dirty="0">
                <a:solidFill>
                  <a:srgbClr val="F79646">
                    <a:lumMod val="50000"/>
                  </a:srgbClr>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Programme 2 Overview</a:t>
            </a:r>
          </a:p>
        </p:txBody>
      </p:sp>
      <p:sp>
        <p:nvSpPr>
          <p:cNvPr id="3" name="Rectangle 2"/>
          <p:cNvSpPr/>
          <p:nvPr/>
        </p:nvSpPr>
        <p:spPr>
          <a:xfrm>
            <a:off x="794335" y="1042070"/>
            <a:ext cx="7368358" cy="2631490"/>
          </a:xfrm>
          <a:prstGeom prst="rect">
            <a:avLst/>
          </a:prstGeom>
        </p:spPr>
        <p:txBody>
          <a:bodyPr wrap="square">
            <a:spAutoFit/>
          </a:bodyPr>
          <a:lstStyle/>
          <a:p>
            <a:pPr>
              <a:lnSpc>
                <a:spcPct val="150000"/>
              </a:lnSpc>
            </a:pPr>
            <a:r>
              <a:rPr lang="en-ZA" altLang="en-US" sz="1400" b="1" dirty="0">
                <a:solidFill>
                  <a:srgbClr val="984807"/>
                </a:solidFill>
                <a:latin typeface="Verdana" panose="020B0604030504040204" pitchFamily="34" charset="0"/>
                <a:ea typeface="Verdana" panose="020B0604030504040204" pitchFamily="34" charset="0"/>
              </a:rPr>
              <a:t>Purpose</a:t>
            </a:r>
            <a:r>
              <a:rPr lang="en-ZA" altLang="en-US" sz="1400" dirty="0">
                <a:solidFill>
                  <a:srgbClr val="984807"/>
                </a:solidFill>
                <a:latin typeface="Verdana" panose="020B0604030504040204" pitchFamily="34" charset="0"/>
                <a:ea typeface="Verdana" panose="020B0604030504040204" pitchFamily="34" charset="0"/>
              </a:rPr>
              <a:t> </a:t>
            </a:r>
            <a:endParaRPr lang="en-US" sz="1400" dirty="0">
              <a:latin typeface="Verdana" panose="020B0604030504040204" pitchFamily="34" charset="0"/>
              <a:ea typeface="Verdana" panose="020B0604030504040204" pitchFamily="34" charset="0"/>
            </a:endParaRPr>
          </a:p>
          <a:p>
            <a:pPr indent="-171450">
              <a:lnSpc>
                <a:spcPct val="150000"/>
              </a:lnSpc>
              <a:buFont typeface="Arial" panose="020B0604020202020204" pitchFamily="34" charset="0"/>
              <a:buChar char="•"/>
            </a:pPr>
            <a:r>
              <a:rPr lang="en-GB" sz="1400" dirty="0">
                <a:solidFill>
                  <a:srgbClr val="984807"/>
                </a:solidFill>
                <a:latin typeface="Verdana" panose="020B0604030504040204" pitchFamily="34" charset="0"/>
                <a:ea typeface="Verdana" panose="020B0604030504040204" pitchFamily="34" charset="0"/>
              </a:rPr>
              <a:t>Inspection and Enforcement of law and compliance to the regulations; and</a:t>
            </a:r>
          </a:p>
          <a:p>
            <a:pPr indent="-171450">
              <a:lnSpc>
                <a:spcPct val="150000"/>
              </a:lnSpc>
              <a:buFont typeface="Arial" panose="020B0604020202020204" pitchFamily="34" charset="0"/>
              <a:buChar char="•"/>
            </a:pPr>
            <a:r>
              <a:rPr lang="en-GB" sz="1400" dirty="0">
                <a:solidFill>
                  <a:srgbClr val="984807"/>
                </a:solidFill>
                <a:latin typeface="Verdana" panose="020B0604030504040204" pitchFamily="34" charset="0"/>
                <a:ea typeface="Verdana" panose="020B0604030504040204" pitchFamily="34" charset="0"/>
              </a:rPr>
              <a:t>Prosecution of non-compliant security service providers.</a:t>
            </a:r>
          </a:p>
          <a:p>
            <a:pPr marL="171450" indent="-171450">
              <a:lnSpc>
                <a:spcPct val="150000"/>
              </a:lnSpc>
              <a:buFont typeface="Arial" panose="020B0604020202020204" pitchFamily="34" charset="0"/>
              <a:buChar char="•"/>
            </a:pPr>
            <a:endParaRPr lang="en-GB" sz="1400" dirty="0">
              <a:solidFill>
                <a:srgbClr val="984807"/>
              </a:solidFill>
              <a:latin typeface="Verdana" panose="020B0604030504040204" pitchFamily="34" charset="0"/>
              <a:ea typeface="Verdana" panose="020B0604030504040204" pitchFamily="34" charset="0"/>
            </a:endParaRPr>
          </a:p>
          <a:p>
            <a:pPr>
              <a:lnSpc>
                <a:spcPct val="150000"/>
              </a:lnSpc>
            </a:pPr>
            <a:r>
              <a:rPr lang="en-GB" sz="1400" dirty="0">
                <a:solidFill>
                  <a:srgbClr val="984807"/>
                </a:solidFill>
                <a:latin typeface="Verdana" panose="020B0604030504040204" pitchFamily="34" charset="0"/>
                <a:ea typeface="Verdana" panose="020B0604030504040204" pitchFamily="34" charset="0"/>
              </a:rPr>
              <a:t>  </a:t>
            </a:r>
          </a:p>
          <a:p>
            <a:pPr>
              <a:lnSpc>
                <a:spcPct val="150000"/>
              </a:lnSpc>
            </a:pPr>
            <a:r>
              <a:rPr lang="en-ZA" altLang="en-US" sz="1400" b="1" dirty="0">
                <a:solidFill>
                  <a:srgbClr val="984807"/>
                </a:solidFill>
                <a:latin typeface="Verdana" panose="020B0604030504040204" pitchFamily="34" charset="0"/>
                <a:ea typeface="Verdana" panose="020B0604030504040204" pitchFamily="34" charset="0"/>
              </a:rPr>
              <a:t>Sub-Programmes: </a:t>
            </a:r>
            <a:r>
              <a:rPr lang="en-ZA" altLang="en-US" sz="1400" dirty="0">
                <a:solidFill>
                  <a:srgbClr val="984807"/>
                </a:solidFill>
                <a:latin typeface="Verdana" panose="020B0604030504040204" pitchFamily="34" charset="0"/>
                <a:ea typeface="Verdana" panose="020B0604030504040204" pitchFamily="34" charset="0"/>
              </a:rPr>
              <a:t>Compliance and Enforcement</a:t>
            </a:r>
          </a:p>
          <a:p>
            <a:pPr>
              <a:lnSpc>
                <a:spcPct val="150000"/>
              </a:lnSpc>
            </a:pPr>
            <a:r>
              <a:rPr lang="en-ZA" altLang="en-US" sz="1400" dirty="0">
                <a:solidFill>
                  <a:srgbClr val="984807"/>
                </a:solidFill>
                <a:latin typeface="Verdana" panose="020B0604030504040204" pitchFamily="34" charset="0"/>
                <a:ea typeface="Verdana" panose="020B0604030504040204" pitchFamily="34" charset="0"/>
              </a:rPr>
              <a:t>		        Prosecutions</a:t>
            </a:r>
          </a:p>
          <a:p>
            <a:pPr>
              <a:lnSpc>
                <a:spcPct val="150000"/>
              </a:lnSpc>
            </a:pPr>
            <a:r>
              <a:rPr lang="en-ZA" altLang="en-US" sz="1200" dirty="0">
                <a:solidFill>
                  <a:srgbClr val="984807"/>
                </a:solidFill>
                <a:latin typeface="Verdana" panose="020B0604030504040204" pitchFamily="34" charset="0"/>
              </a:rPr>
              <a:t>		    </a:t>
            </a:r>
          </a:p>
        </p:txBody>
      </p:sp>
      <p:sp>
        <p:nvSpPr>
          <p:cNvPr id="6" name="Slide Number Placeholder 5">
            <a:extLst>
              <a:ext uri="{FF2B5EF4-FFF2-40B4-BE49-F238E27FC236}">
                <a16:creationId xmlns:a16="http://schemas.microsoft.com/office/drawing/2014/main" xmlns="" id="{3932B7D2-9440-4CFF-A1FF-9E6E027BBD68}"/>
              </a:ext>
            </a:extLst>
          </p:cNvPr>
          <p:cNvSpPr>
            <a:spLocks noGrp="1"/>
          </p:cNvSpPr>
          <p:nvPr>
            <p:ph type="sldNum" sz="quarter" idx="12"/>
          </p:nvPr>
        </p:nvSpPr>
        <p:spPr/>
        <p:txBody>
          <a:bodyPr/>
          <a:lstStyle/>
          <a:p>
            <a:fld id="{86ED3864-7380-264F-93C6-1571F5F24E3A}" type="slidenum">
              <a:rPr lang="en-US" smtClean="0"/>
              <a:pPr/>
              <a:t>27</a:t>
            </a:fld>
            <a:endParaRPr lang="en-US" dirty="0"/>
          </a:p>
        </p:txBody>
      </p:sp>
    </p:spTree>
    <p:extLst>
      <p:ext uri="{BB962C8B-B14F-4D97-AF65-F5344CB8AC3E}">
        <p14:creationId xmlns:p14="http://schemas.microsoft.com/office/powerpoint/2010/main" xmlns="" val="3772442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8F3866CA-0527-0D4B-8233-2D3D8F8F0D50}"/>
              </a:ext>
            </a:extLst>
          </p:cNvPr>
          <p:cNvPicPr>
            <a:picLocks noChangeAspect="1"/>
          </p:cNvPicPr>
          <p:nvPr/>
        </p:nvPicPr>
        <p:blipFill>
          <a:blip r:embed="rId2"/>
          <a:stretch>
            <a:fillRect/>
          </a:stretch>
        </p:blipFill>
        <p:spPr>
          <a:xfrm>
            <a:off x="0" y="-249906"/>
            <a:ext cx="9143999" cy="6129084"/>
          </a:xfrm>
          <a:prstGeom prst="rect">
            <a:avLst/>
          </a:prstGeom>
        </p:spPr>
      </p:pic>
      <p:sp>
        <p:nvSpPr>
          <p:cNvPr id="2" name="Title 1"/>
          <p:cNvSpPr>
            <a:spLocks noGrp="1"/>
          </p:cNvSpPr>
          <p:nvPr>
            <p:ph type="ctrTitle"/>
          </p:nvPr>
        </p:nvSpPr>
        <p:spPr>
          <a:xfrm>
            <a:off x="794334" y="54791"/>
            <a:ext cx="8150884" cy="787990"/>
          </a:xfrm>
        </p:spPr>
        <p:txBody>
          <a:bodyPr>
            <a:noAutofit/>
          </a:bodyPr>
          <a:lstStyle/>
          <a:p>
            <a:pPr marL="342900" lvl="0" indent="-342900" defTabSz="914400">
              <a:lnSpc>
                <a:spcPct val="100000"/>
              </a:lnSpc>
              <a:spcBef>
                <a:spcPts val="0"/>
              </a:spcBef>
              <a:defRPr/>
            </a:pPr>
            <a:r>
              <a:rPr lang="en-US" sz="2400" b="1" dirty="0">
                <a:solidFill>
                  <a:srgbClr val="F79646">
                    <a:lumMod val="50000"/>
                  </a:srgbClr>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Programme 2: Quarter 1 Performance Against APP Targets Summary  </a:t>
            </a:r>
          </a:p>
        </p:txBody>
      </p:sp>
      <p:sp>
        <p:nvSpPr>
          <p:cNvPr id="3" name="Rectangle 2"/>
          <p:cNvSpPr/>
          <p:nvPr/>
        </p:nvSpPr>
        <p:spPr>
          <a:xfrm>
            <a:off x="794335" y="1042071"/>
            <a:ext cx="6743890" cy="332014"/>
          </a:xfrm>
          <a:prstGeom prst="rect">
            <a:avLst/>
          </a:prstGeom>
        </p:spPr>
        <p:txBody>
          <a:bodyPr wrap="square">
            <a:spAutoFit/>
          </a:bodyPr>
          <a:lstStyle/>
          <a:p>
            <a:pPr>
              <a:lnSpc>
                <a:spcPct val="150000"/>
              </a:lnSpc>
            </a:pPr>
            <a:endParaRPr lang="en-ZA" altLang="en-US" sz="1200" dirty="0">
              <a:solidFill>
                <a:srgbClr val="984807"/>
              </a:solidFill>
              <a:latin typeface="Verdana" panose="020B0604030504040204" pitchFamily="34" charset="0"/>
            </a:endParaRPr>
          </a:p>
        </p:txBody>
      </p:sp>
      <p:graphicFrame>
        <p:nvGraphicFramePr>
          <p:cNvPr id="7" name="Chart 6">
            <a:extLst>
              <a:ext uri="{FF2B5EF4-FFF2-40B4-BE49-F238E27FC236}">
                <a16:creationId xmlns:a16="http://schemas.microsoft.com/office/drawing/2014/main" xmlns="" id="{0DDBA07A-BA10-45D8-8BCF-4DD2905027C6}"/>
              </a:ext>
            </a:extLst>
          </p:cNvPr>
          <p:cNvGraphicFramePr/>
          <p:nvPr>
            <p:extLst/>
          </p:nvPr>
        </p:nvGraphicFramePr>
        <p:xfrm>
          <a:off x="1524000" y="825500"/>
          <a:ext cx="6096000" cy="4064000"/>
        </p:xfrm>
        <a:graphic>
          <a:graphicData uri="http://schemas.openxmlformats.org/drawingml/2006/chart">
            <c:chart xmlns:c="http://schemas.openxmlformats.org/drawingml/2006/chart" xmlns:r="http://schemas.openxmlformats.org/officeDocument/2006/relationships" r:id="rId3"/>
          </a:graphicData>
        </a:graphic>
      </p:graphicFrame>
      <p:sp>
        <p:nvSpPr>
          <p:cNvPr id="6" name="Slide Number Placeholder 5">
            <a:extLst>
              <a:ext uri="{FF2B5EF4-FFF2-40B4-BE49-F238E27FC236}">
                <a16:creationId xmlns:a16="http://schemas.microsoft.com/office/drawing/2014/main" xmlns="" id="{4F4CAE8C-5D1B-4744-9F4C-56408DE9AAF9}"/>
              </a:ext>
            </a:extLst>
          </p:cNvPr>
          <p:cNvSpPr>
            <a:spLocks noGrp="1"/>
          </p:cNvSpPr>
          <p:nvPr>
            <p:ph type="sldNum" sz="quarter" idx="12"/>
          </p:nvPr>
        </p:nvSpPr>
        <p:spPr/>
        <p:txBody>
          <a:bodyPr/>
          <a:lstStyle/>
          <a:p>
            <a:fld id="{86ED3864-7380-264F-93C6-1571F5F24E3A}" type="slidenum">
              <a:rPr lang="en-US" smtClean="0"/>
              <a:pPr/>
              <a:t>28</a:t>
            </a:fld>
            <a:endParaRPr lang="en-US" dirty="0"/>
          </a:p>
        </p:txBody>
      </p:sp>
    </p:spTree>
    <p:extLst>
      <p:ext uri="{BB962C8B-B14F-4D97-AF65-F5344CB8AC3E}">
        <p14:creationId xmlns:p14="http://schemas.microsoft.com/office/powerpoint/2010/main" xmlns="" val="11273991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8F3866CA-0527-0D4B-8233-2D3D8F8F0D50}"/>
              </a:ext>
            </a:extLst>
          </p:cNvPr>
          <p:cNvPicPr>
            <a:picLocks noChangeAspect="1"/>
          </p:cNvPicPr>
          <p:nvPr/>
        </p:nvPicPr>
        <p:blipFill>
          <a:blip r:embed="rId2"/>
          <a:stretch>
            <a:fillRect/>
          </a:stretch>
        </p:blipFill>
        <p:spPr>
          <a:xfrm>
            <a:off x="0" y="-272766"/>
            <a:ext cx="9143999" cy="6129084"/>
          </a:xfrm>
          <a:prstGeom prst="rect">
            <a:avLst/>
          </a:prstGeom>
        </p:spPr>
      </p:pic>
      <p:sp>
        <p:nvSpPr>
          <p:cNvPr id="2" name="Title 1"/>
          <p:cNvSpPr>
            <a:spLocks noGrp="1"/>
          </p:cNvSpPr>
          <p:nvPr>
            <p:ph type="ctrTitle"/>
          </p:nvPr>
        </p:nvSpPr>
        <p:spPr>
          <a:xfrm>
            <a:off x="794334" y="54791"/>
            <a:ext cx="8150884" cy="787990"/>
          </a:xfrm>
        </p:spPr>
        <p:txBody>
          <a:bodyPr>
            <a:noAutofit/>
          </a:bodyPr>
          <a:lstStyle/>
          <a:p>
            <a:pPr marL="342900" lvl="0" indent="-342900" defTabSz="914400">
              <a:lnSpc>
                <a:spcPct val="100000"/>
              </a:lnSpc>
              <a:spcBef>
                <a:spcPts val="0"/>
              </a:spcBef>
              <a:defRPr/>
            </a:pPr>
            <a:r>
              <a:rPr lang="en-US" sz="2400" b="1" dirty="0">
                <a:solidFill>
                  <a:srgbClr val="F79646">
                    <a:lumMod val="50000"/>
                  </a:srgbClr>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Sub-Programmes: Quarter 1 Performance Against APP Target Summary </a:t>
            </a:r>
          </a:p>
        </p:txBody>
      </p:sp>
      <p:sp>
        <p:nvSpPr>
          <p:cNvPr id="3" name="Rectangle 2"/>
          <p:cNvSpPr/>
          <p:nvPr/>
        </p:nvSpPr>
        <p:spPr>
          <a:xfrm>
            <a:off x="794335" y="1042071"/>
            <a:ext cx="6743890" cy="332014"/>
          </a:xfrm>
          <a:prstGeom prst="rect">
            <a:avLst/>
          </a:prstGeom>
        </p:spPr>
        <p:txBody>
          <a:bodyPr wrap="square">
            <a:spAutoFit/>
          </a:bodyPr>
          <a:lstStyle/>
          <a:p>
            <a:pPr>
              <a:lnSpc>
                <a:spcPct val="150000"/>
              </a:lnSpc>
            </a:pPr>
            <a:endParaRPr lang="en-ZA" altLang="en-US" sz="1200" dirty="0">
              <a:solidFill>
                <a:srgbClr val="984807"/>
              </a:solidFill>
              <a:latin typeface="Verdana" panose="020B0604030504040204" pitchFamily="34" charset="0"/>
            </a:endParaRPr>
          </a:p>
        </p:txBody>
      </p:sp>
      <p:graphicFrame>
        <p:nvGraphicFramePr>
          <p:cNvPr id="7" name="Chart 6">
            <a:extLst>
              <a:ext uri="{FF2B5EF4-FFF2-40B4-BE49-F238E27FC236}">
                <a16:creationId xmlns:a16="http://schemas.microsoft.com/office/drawing/2014/main" xmlns="" id="{0DDBA07A-BA10-45D8-8BCF-4DD2905027C6}"/>
              </a:ext>
            </a:extLst>
          </p:cNvPr>
          <p:cNvGraphicFramePr/>
          <p:nvPr>
            <p:extLst/>
          </p:nvPr>
        </p:nvGraphicFramePr>
        <p:xfrm>
          <a:off x="1104134" y="811660"/>
          <a:ext cx="7531284" cy="431038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xmlns="" id="{6B81E081-02E9-4DEC-A021-EA40AA4A01F0}"/>
              </a:ext>
            </a:extLst>
          </p:cNvPr>
          <p:cNvSpPr txBox="1"/>
          <p:nvPr/>
        </p:nvSpPr>
        <p:spPr>
          <a:xfrm>
            <a:off x="4038600" y="820285"/>
            <a:ext cx="2074579" cy="300082"/>
          </a:xfrm>
          <a:prstGeom prst="rect">
            <a:avLst/>
          </a:prstGeom>
          <a:noFill/>
        </p:spPr>
        <p:txBody>
          <a:bodyPr vert="horz" wrap="square" rtlCol="0">
            <a:spAutoFit/>
          </a:bodyPr>
          <a:lstStyle/>
          <a:p>
            <a:pPr algn="ctr"/>
            <a:r>
              <a:rPr lang="en-US" b="1" dirty="0">
                <a:solidFill>
                  <a:srgbClr val="8A3F0C"/>
                </a:solidFill>
              </a:rPr>
              <a:t>Quarter 1</a:t>
            </a:r>
          </a:p>
        </p:txBody>
      </p:sp>
      <p:sp>
        <p:nvSpPr>
          <p:cNvPr id="9" name="Slide Number Placeholder 8">
            <a:extLst>
              <a:ext uri="{FF2B5EF4-FFF2-40B4-BE49-F238E27FC236}">
                <a16:creationId xmlns:a16="http://schemas.microsoft.com/office/drawing/2014/main" xmlns="" id="{911A17AE-5E0C-4781-A6C2-CB60BE8197D6}"/>
              </a:ext>
            </a:extLst>
          </p:cNvPr>
          <p:cNvSpPr>
            <a:spLocks noGrp="1"/>
          </p:cNvSpPr>
          <p:nvPr>
            <p:ph type="sldNum" sz="quarter" idx="12"/>
          </p:nvPr>
        </p:nvSpPr>
        <p:spPr/>
        <p:txBody>
          <a:bodyPr/>
          <a:lstStyle/>
          <a:p>
            <a:fld id="{86ED3864-7380-264F-93C6-1571F5F24E3A}" type="slidenum">
              <a:rPr lang="en-US" smtClean="0"/>
              <a:pPr/>
              <a:t>29</a:t>
            </a:fld>
            <a:endParaRPr lang="en-US" dirty="0"/>
          </a:p>
        </p:txBody>
      </p:sp>
    </p:spTree>
    <p:extLst>
      <p:ext uri="{BB962C8B-B14F-4D97-AF65-F5344CB8AC3E}">
        <p14:creationId xmlns:p14="http://schemas.microsoft.com/office/powerpoint/2010/main" xmlns="" val="8307733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8F3866CA-0527-0D4B-8233-2D3D8F8F0D50}"/>
              </a:ext>
            </a:extLst>
          </p:cNvPr>
          <p:cNvPicPr>
            <a:picLocks noChangeAspect="1"/>
          </p:cNvPicPr>
          <p:nvPr/>
        </p:nvPicPr>
        <p:blipFill>
          <a:blip r:embed="rId2"/>
          <a:stretch>
            <a:fillRect/>
          </a:stretch>
        </p:blipFill>
        <p:spPr>
          <a:xfrm>
            <a:off x="0" y="-249906"/>
            <a:ext cx="9143999" cy="5964906"/>
          </a:xfrm>
          <a:prstGeom prst="rect">
            <a:avLst/>
          </a:prstGeom>
        </p:spPr>
      </p:pic>
      <p:sp>
        <p:nvSpPr>
          <p:cNvPr id="2" name="Title 1"/>
          <p:cNvSpPr>
            <a:spLocks noGrp="1"/>
          </p:cNvSpPr>
          <p:nvPr>
            <p:ph type="ctrTitle"/>
          </p:nvPr>
        </p:nvSpPr>
        <p:spPr>
          <a:xfrm>
            <a:off x="786382" y="182004"/>
            <a:ext cx="5590563" cy="787990"/>
          </a:xfrm>
        </p:spPr>
        <p:txBody>
          <a:bodyPr>
            <a:noAutofit/>
          </a:bodyPr>
          <a:lstStyle/>
          <a:p>
            <a:pPr marL="342900" lvl="0" indent="-342900" algn="l" defTabSz="914400">
              <a:lnSpc>
                <a:spcPct val="100000"/>
              </a:lnSpc>
              <a:spcBef>
                <a:spcPts val="0"/>
              </a:spcBef>
              <a:defRPr/>
            </a:pPr>
            <a:r>
              <a:rPr lang="en-US" sz="2400" b="1" dirty="0">
                <a:solidFill>
                  <a:srgbClr val="F79646">
                    <a:lumMod val="50000"/>
                  </a:srgbClr>
                </a:solidFill>
                <a:latin typeface="Verdana" pitchFamily="34" charset="0"/>
                <a:ea typeface="Verdana" pitchFamily="34" charset="0"/>
                <a:cs typeface="Verdana" pitchFamily="34" charset="0"/>
              </a:rPr>
              <a:t>PRESENTATION OVERVIEW</a:t>
            </a:r>
            <a:endParaRPr lang="en-US" sz="2400" b="1" dirty="0">
              <a:solidFill>
                <a:srgbClr val="F79646">
                  <a:lumMod val="50000"/>
                </a:srgbClr>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p:txBody>
      </p:sp>
      <p:sp>
        <p:nvSpPr>
          <p:cNvPr id="3" name="Subtitle 2"/>
          <p:cNvSpPr>
            <a:spLocks noGrp="1"/>
          </p:cNvSpPr>
          <p:nvPr>
            <p:ph type="subTitle" idx="1"/>
          </p:nvPr>
        </p:nvSpPr>
        <p:spPr>
          <a:xfrm>
            <a:off x="102476" y="969994"/>
            <a:ext cx="8891751" cy="4585231"/>
          </a:xfrm>
        </p:spPr>
        <p:txBody>
          <a:bodyPr>
            <a:noAutofit/>
          </a:bodyPr>
          <a:lstStyle/>
          <a:p>
            <a:pPr marL="342900" indent="-342900" algn="l">
              <a:spcBef>
                <a:spcPct val="20000"/>
              </a:spcBef>
              <a:defRPr/>
            </a:pPr>
            <a:endParaRPr lang="en-US" altLang="en-US" sz="1300" b="1" dirty="0">
              <a:solidFill>
                <a:schemeClr val="accent2">
                  <a:lumMod val="50000"/>
                </a:schemeClr>
              </a:solidFill>
              <a:latin typeface="Verdana" pitchFamily="34" charset="0"/>
              <a:ea typeface="Verdana" pitchFamily="34" charset="0"/>
              <a:cs typeface="Verdana" pitchFamily="34" charset="0"/>
            </a:endParaRPr>
          </a:p>
          <a:p>
            <a:pPr marL="342900" indent="-342900" algn="l">
              <a:spcBef>
                <a:spcPct val="20000"/>
              </a:spcBef>
              <a:defRPr/>
            </a:pPr>
            <a:r>
              <a:rPr lang="en-US" sz="1400" b="1" dirty="0">
                <a:solidFill>
                  <a:schemeClr val="accent2">
                    <a:lumMod val="50000"/>
                  </a:schemeClr>
                </a:solidFill>
                <a:latin typeface="Verdana" pitchFamily="34" charset="0"/>
                <a:ea typeface="Verdana" pitchFamily="34" charset="0"/>
                <a:cs typeface="Verdana" pitchFamily="34" charset="0"/>
              </a:rPr>
              <a:t>OPERATIONAL OVERVIEW AND KEY PERFORMANCE HIGHLIGHTS – Q4 - 2019/20</a:t>
            </a:r>
          </a:p>
          <a:p>
            <a:pPr marL="342900" indent="-342900" algn="l">
              <a:spcBef>
                <a:spcPct val="20000"/>
              </a:spcBef>
              <a:defRPr/>
            </a:pPr>
            <a:endParaRPr lang="en-US" sz="1400" b="1" dirty="0">
              <a:solidFill>
                <a:schemeClr val="accent2">
                  <a:lumMod val="50000"/>
                </a:schemeClr>
              </a:solidFill>
              <a:latin typeface="Verdana" pitchFamily="34" charset="0"/>
              <a:ea typeface="Verdana" pitchFamily="34" charset="0"/>
              <a:cs typeface="Verdana" pitchFamily="34" charset="0"/>
            </a:endParaRPr>
          </a:p>
          <a:p>
            <a:pPr marL="342900" indent="-342900" algn="l">
              <a:spcBef>
                <a:spcPct val="20000"/>
              </a:spcBef>
              <a:defRPr/>
            </a:pPr>
            <a:r>
              <a:rPr lang="en-US" sz="1400" b="1" dirty="0">
                <a:solidFill>
                  <a:schemeClr val="accent2">
                    <a:lumMod val="50000"/>
                  </a:schemeClr>
                </a:solidFill>
                <a:latin typeface="Verdana" pitchFamily="34" charset="0"/>
                <a:ea typeface="Verdana" pitchFamily="34" charset="0"/>
                <a:cs typeface="Verdana" pitchFamily="34" charset="0"/>
              </a:rPr>
              <a:t>OVERALL PSiRA PERFORMANCE AGAINST APP TARGETS – Q4 - 2019/20</a:t>
            </a:r>
          </a:p>
          <a:p>
            <a:pPr marL="342900" indent="-342900" algn="l">
              <a:spcBef>
                <a:spcPct val="20000"/>
              </a:spcBef>
              <a:defRPr/>
            </a:pPr>
            <a:endParaRPr lang="en-US" sz="1400" b="1" dirty="0">
              <a:solidFill>
                <a:schemeClr val="accent2">
                  <a:lumMod val="50000"/>
                </a:schemeClr>
              </a:solidFill>
              <a:latin typeface="Verdana" pitchFamily="34" charset="0"/>
              <a:ea typeface="Verdana" pitchFamily="34" charset="0"/>
              <a:cs typeface="Verdana" pitchFamily="34" charset="0"/>
            </a:endParaRPr>
          </a:p>
          <a:p>
            <a:pPr marL="342900" indent="-342900" algn="l">
              <a:spcBef>
                <a:spcPct val="20000"/>
              </a:spcBef>
              <a:defRPr/>
            </a:pPr>
            <a:r>
              <a:rPr lang="en-US" sz="1400" b="1" dirty="0">
                <a:solidFill>
                  <a:schemeClr val="accent2">
                    <a:lumMod val="50000"/>
                  </a:schemeClr>
                </a:solidFill>
                <a:latin typeface="Verdana" pitchFamily="34" charset="0"/>
                <a:ea typeface="Verdana" pitchFamily="34" charset="0"/>
                <a:cs typeface="Verdana" pitchFamily="34" charset="0"/>
              </a:rPr>
              <a:t>OPERATIONAL OVERVIEW AND KEY PERFORMANCE HIGHLIGHTS – Q1 - 2020/21</a:t>
            </a:r>
          </a:p>
          <a:p>
            <a:pPr marL="342900" indent="-342900" algn="l">
              <a:spcBef>
                <a:spcPct val="20000"/>
              </a:spcBef>
              <a:defRPr/>
            </a:pPr>
            <a:endParaRPr lang="en-US" sz="1400" b="1" dirty="0">
              <a:solidFill>
                <a:schemeClr val="accent2">
                  <a:lumMod val="50000"/>
                </a:schemeClr>
              </a:solidFill>
              <a:latin typeface="Verdana" pitchFamily="34" charset="0"/>
              <a:ea typeface="Verdana" pitchFamily="34" charset="0"/>
              <a:cs typeface="Verdana" pitchFamily="34" charset="0"/>
            </a:endParaRPr>
          </a:p>
          <a:p>
            <a:pPr marL="342900" indent="-342900" algn="l">
              <a:spcBef>
                <a:spcPct val="20000"/>
              </a:spcBef>
              <a:defRPr/>
            </a:pPr>
            <a:r>
              <a:rPr lang="en-US" sz="1400" b="1" dirty="0">
                <a:solidFill>
                  <a:schemeClr val="accent2">
                    <a:lumMod val="50000"/>
                  </a:schemeClr>
                </a:solidFill>
                <a:latin typeface="Verdana" pitchFamily="34" charset="0"/>
                <a:ea typeface="Verdana" pitchFamily="34" charset="0"/>
                <a:cs typeface="Verdana" pitchFamily="34" charset="0"/>
              </a:rPr>
              <a:t>OVERALL PSiRA PERFORMANCE AGAINST APP TARGETS – Q1 - 2020/21</a:t>
            </a:r>
          </a:p>
          <a:p>
            <a:pPr marL="342900" indent="-342900" algn="l">
              <a:spcBef>
                <a:spcPct val="20000"/>
              </a:spcBef>
              <a:defRPr/>
            </a:pPr>
            <a:endParaRPr lang="en-US" sz="1400" b="1" dirty="0">
              <a:solidFill>
                <a:schemeClr val="accent2">
                  <a:lumMod val="50000"/>
                </a:schemeClr>
              </a:solidFill>
              <a:latin typeface="Verdana" pitchFamily="34" charset="0"/>
              <a:ea typeface="Verdana" pitchFamily="34" charset="0"/>
              <a:cs typeface="Verdana" pitchFamily="34" charset="0"/>
            </a:endParaRPr>
          </a:p>
          <a:p>
            <a:pPr marL="342900" indent="-342900" algn="l">
              <a:spcBef>
                <a:spcPct val="20000"/>
              </a:spcBef>
              <a:defRPr/>
            </a:pPr>
            <a:r>
              <a:rPr lang="en-US" sz="1400" b="1" dirty="0">
                <a:solidFill>
                  <a:schemeClr val="accent2">
                    <a:lumMod val="50000"/>
                  </a:schemeClr>
                </a:solidFill>
                <a:latin typeface="Verdana" pitchFamily="34" charset="0"/>
                <a:ea typeface="Verdana" pitchFamily="34" charset="0"/>
                <a:cs typeface="Verdana" pitchFamily="34" charset="0"/>
              </a:rPr>
              <a:t>DETAILED PERFORMANCE REPORT FOR QUARTER 1 - 2020/21</a:t>
            </a:r>
          </a:p>
          <a:p>
            <a:pPr marL="342900" indent="-342900" algn="l">
              <a:spcBef>
                <a:spcPct val="20000"/>
              </a:spcBef>
              <a:defRPr/>
            </a:pPr>
            <a:endParaRPr lang="en-US" sz="1400" b="1" dirty="0">
              <a:solidFill>
                <a:schemeClr val="accent2">
                  <a:lumMod val="50000"/>
                </a:schemeClr>
              </a:solidFill>
              <a:latin typeface="Verdana" pitchFamily="34" charset="0"/>
              <a:ea typeface="Verdana" pitchFamily="34" charset="0"/>
              <a:cs typeface="Verdana" pitchFamily="34" charset="0"/>
            </a:endParaRPr>
          </a:p>
          <a:p>
            <a:pPr marL="742950" lvl="1" indent="-285750" algn="l">
              <a:spcBef>
                <a:spcPct val="20000"/>
              </a:spcBef>
              <a:buFont typeface="Arial" pitchFamily="34" charset="0"/>
              <a:buChar char="–"/>
              <a:defRPr/>
            </a:pPr>
            <a:r>
              <a:rPr lang="en-US" sz="1400" b="1" dirty="0">
                <a:solidFill>
                  <a:schemeClr val="accent2">
                    <a:lumMod val="50000"/>
                  </a:schemeClr>
                </a:solidFill>
                <a:latin typeface="Verdana" pitchFamily="34" charset="0"/>
                <a:ea typeface="Verdana" pitchFamily="34" charset="0"/>
                <a:cs typeface="Verdana" pitchFamily="34" charset="0"/>
              </a:rPr>
              <a:t>Programme 1</a:t>
            </a:r>
            <a:r>
              <a:rPr lang="en-US" sz="1400" dirty="0">
                <a:solidFill>
                  <a:schemeClr val="accent2">
                    <a:lumMod val="50000"/>
                  </a:schemeClr>
                </a:solidFill>
                <a:latin typeface="Verdana" pitchFamily="34" charset="0"/>
                <a:ea typeface="Verdana" pitchFamily="34" charset="0"/>
                <a:cs typeface="Verdana" pitchFamily="34" charset="0"/>
              </a:rPr>
              <a:t>: Administration</a:t>
            </a:r>
          </a:p>
          <a:p>
            <a:pPr marL="742950" lvl="1" indent="-285750" algn="l">
              <a:spcBef>
                <a:spcPct val="20000"/>
              </a:spcBef>
              <a:buFont typeface="Arial" pitchFamily="34" charset="0"/>
              <a:buChar char="–"/>
              <a:defRPr/>
            </a:pPr>
            <a:r>
              <a:rPr lang="en-US" sz="1400" b="1" dirty="0">
                <a:solidFill>
                  <a:schemeClr val="accent2">
                    <a:lumMod val="50000"/>
                  </a:schemeClr>
                </a:solidFill>
                <a:latin typeface="Verdana" pitchFamily="34" charset="0"/>
                <a:ea typeface="Verdana" pitchFamily="34" charset="0"/>
                <a:cs typeface="Verdana" pitchFamily="34" charset="0"/>
              </a:rPr>
              <a:t>Programme 2</a:t>
            </a:r>
            <a:r>
              <a:rPr lang="en-US" sz="1400" dirty="0">
                <a:solidFill>
                  <a:schemeClr val="accent2">
                    <a:lumMod val="50000"/>
                  </a:schemeClr>
                </a:solidFill>
                <a:latin typeface="Verdana" pitchFamily="34" charset="0"/>
                <a:ea typeface="Verdana" pitchFamily="34" charset="0"/>
                <a:cs typeface="Verdana" pitchFamily="34" charset="0"/>
              </a:rPr>
              <a:t>: Law Enforcement</a:t>
            </a:r>
          </a:p>
          <a:p>
            <a:pPr marL="742950" lvl="1" indent="-285750" algn="l">
              <a:spcBef>
                <a:spcPct val="20000"/>
              </a:spcBef>
              <a:buFont typeface="Arial" pitchFamily="34" charset="0"/>
              <a:buChar char="–"/>
              <a:defRPr/>
            </a:pPr>
            <a:r>
              <a:rPr lang="en-US" sz="1400" b="1" dirty="0">
                <a:solidFill>
                  <a:schemeClr val="accent2">
                    <a:lumMod val="50000"/>
                  </a:schemeClr>
                </a:solidFill>
                <a:latin typeface="Verdana" pitchFamily="34" charset="0"/>
                <a:ea typeface="Verdana" pitchFamily="34" charset="0"/>
                <a:cs typeface="Verdana" pitchFamily="34" charset="0"/>
              </a:rPr>
              <a:t>Programme 3</a:t>
            </a:r>
            <a:r>
              <a:rPr lang="en-US" sz="1400" dirty="0">
                <a:solidFill>
                  <a:schemeClr val="accent2">
                    <a:lumMod val="50000"/>
                  </a:schemeClr>
                </a:solidFill>
                <a:latin typeface="Verdana" pitchFamily="34" charset="0"/>
                <a:ea typeface="Verdana" pitchFamily="34" charset="0"/>
                <a:cs typeface="Verdana" pitchFamily="34" charset="0"/>
              </a:rPr>
              <a:t>: </a:t>
            </a:r>
            <a:r>
              <a:rPr lang="en-GB" sz="1400" dirty="0">
                <a:solidFill>
                  <a:schemeClr val="accent2">
                    <a:lumMod val="50000"/>
                  </a:schemeClr>
                </a:solidFill>
                <a:latin typeface="Verdana" pitchFamily="34" charset="0"/>
                <a:ea typeface="Verdana" pitchFamily="34" charset="0"/>
              </a:rPr>
              <a:t>Training and Communications</a:t>
            </a:r>
          </a:p>
          <a:p>
            <a:pPr marL="742950" lvl="1" indent="-285750" algn="l">
              <a:spcBef>
                <a:spcPct val="20000"/>
              </a:spcBef>
              <a:buFont typeface="Arial" pitchFamily="34" charset="0"/>
              <a:buChar char="–"/>
              <a:defRPr/>
            </a:pPr>
            <a:r>
              <a:rPr lang="en-US" sz="1400" b="1" dirty="0">
                <a:solidFill>
                  <a:schemeClr val="accent2">
                    <a:lumMod val="50000"/>
                  </a:schemeClr>
                </a:solidFill>
                <a:latin typeface="Verdana" pitchFamily="34" charset="0"/>
                <a:ea typeface="Verdana" pitchFamily="34" charset="0"/>
                <a:cs typeface="Verdana" pitchFamily="34" charset="0"/>
              </a:rPr>
              <a:t>Programme 4</a:t>
            </a:r>
            <a:r>
              <a:rPr lang="en-US" sz="1400" dirty="0">
                <a:solidFill>
                  <a:schemeClr val="accent2">
                    <a:lumMod val="50000"/>
                  </a:schemeClr>
                </a:solidFill>
                <a:latin typeface="Verdana" pitchFamily="34" charset="0"/>
                <a:ea typeface="Verdana" pitchFamily="34" charset="0"/>
                <a:cs typeface="Verdana" pitchFamily="34" charset="0"/>
              </a:rPr>
              <a:t>: </a:t>
            </a:r>
            <a:r>
              <a:rPr lang="en-GB" sz="1400" dirty="0">
                <a:solidFill>
                  <a:schemeClr val="accent2">
                    <a:lumMod val="50000"/>
                  </a:schemeClr>
                </a:solidFill>
                <a:latin typeface="Verdana" pitchFamily="34" charset="0"/>
                <a:ea typeface="Verdana" pitchFamily="34" charset="0"/>
              </a:rPr>
              <a:t>Registration</a:t>
            </a:r>
            <a:endParaRPr lang="en-US" sz="1400" dirty="0">
              <a:solidFill>
                <a:schemeClr val="accent2">
                  <a:lumMod val="50000"/>
                </a:schemeClr>
              </a:solidFill>
              <a:latin typeface="Verdana" pitchFamily="34" charset="0"/>
              <a:ea typeface="Verdana" pitchFamily="34" charset="0"/>
            </a:endParaRPr>
          </a:p>
          <a:p>
            <a:pPr marL="342900" indent="-342900" algn="l">
              <a:spcBef>
                <a:spcPct val="20000"/>
              </a:spcBef>
              <a:defRPr/>
            </a:pPr>
            <a:endParaRPr lang="en-US" sz="1400" dirty="0">
              <a:solidFill>
                <a:schemeClr val="accent2">
                  <a:lumMod val="50000"/>
                </a:schemeClr>
              </a:solidFill>
              <a:latin typeface="Verdana" pitchFamily="34" charset="0"/>
              <a:ea typeface="Verdana" pitchFamily="34" charset="0"/>
              <a:cs typeface="Verdana" pitchFamily="34" charset="0"/>
            </a:endParaRPr>
          </a:p>
          <a:p>
            <a:pPr marL="342900" indent="-342900" algn="l">
              <a:spcBef>
                <a:spcPct val="20000"/>
              </a:spcBef>
              <a:defRPr/>
            </a:pPr>
            <a:r>
              <a:rPr lang="en-US" sz="1400" b="1" dirty="0">
                <a:solidFill>
                  <a:schemeClr val="accent2">
                    <a:lumMod val="50000"/>
                  </a:schemeClr>
                </a:solidFill>
                <a:latin typeface="Verdana" pitchFamily="34" charset="0"/>
                <a:ea typeface="Verdana" pitchFamily="34" charset="0"/>
                <a:cs typeface="Verdana" pitchFamily="34" charset="0"/>
              </a:rPr>
              <a:t>FINANCIAL PERFORMANCE</a:t>
            </a:r>
          </a:p>
          <a:p>
            <a:pPr marL="342900" indent="-342900" algn="l">
              <a:spcBef>
                <a:spcPct val="20000"/>
              </a:spcBef>
              <a:defRPr/>
            </a:pPr>
            <a:endParaRPr lang="en-US" sz="1300" b="1" dirty="0">
              <a:solidFill>
                <a:schemeClr val="accent2">
                  <a:lumMod val="50000"/>
                </a:schemeClr>
              </a:solidFill>
              <a:latin typeface="Verdana" pitchFamily="34" charset="0"/>
              <a:ea typeface="Verdana" pitchFamily="34" charset="0"/>
              <a:cs typeface="Verdana" pitchFamily="34" charset="0"/>
            </a:endParaRPr>
          </a:p>
          <a:p>
            <a:pPr marL="342900" indent="-342900" algn="l">
              <a:spcBef>
                <a:spcPct val="20000"/>
              </a:spcBef>
              <a:defRPr/>
            </a:pPr>
            <a:endParaRPr lang="en-US" sz="1300" b="1" dirty="0">
              <a:solidFill>
                <a:schemeClr val="accent2">
                  <a:lumMod val="50000"/>
                </a:schemeClr>
              </a:solidFill>
              <a:latin typeface="Verdana" pitchFamily="34" charset="0"/>
              <a:ea typeface="Verdana" pitchFamily="34" charset="0"/>
              <a:cs typeface="Verdana" pitchFamily="34" charset="0"/>
            </a:endParaRPr>
          </a:p>
        </p:txBody>
      </p:sp>
      <p:sp>
        <p:nvSpPr>
          <p:cNvPr id="6" name="Slide Number Placeholder 5">
            <a:extLst>
              <a:ext uri="{FF2B5EF4-FFF2-40B4-BE49-F238E27FC236}">
                <a16:creationId xmlns:a16="http://schemas.microsoft.com/office/drawing/2014/main" xmlns="" id="{4E2C83E4-EB8D-4D46-9649-5DC9C2766B35}"/>
              </a:ext>
            </a:extLst>
          </p:cNvPr>
          <p:cNvSpPr>
            <a:spLocks noGrp="1"/>
          </p:cNvSpPr>
          <p:nvPr>
            <p:ph type="sldNum" sz="quarter" idx="12"/>
          </p:nvPr>
        </p:nvSpPr>
        <p:spPr/>
        <p:txBody>
          <a:bodyPr/>
          <a:lstStyle/>
          <a:p>
            <a:fld id="{86ED3864-7380-264F-93C6-1571F5F24E3A}" type="slidenum">
              <a:rPr lang="en-US" smtClean="0"/>
              <a:pPr/>
              <a:t>3</a:t>
            </a:fld>
            <a:endParaRPr lang="en-US" dirty="0"/>
          </a:p>
        </p:txBody>
      </p:sp>
    </p:spTree>
    <p:extLst>
      <p:ext uri="{BB962C8B-B14F-4D97-AF65-F5344CB8AC3E}">
        <p14:creationId xmlns:p14="http://schemas.microsoft.com/office/powerpoint/2010/main" xmlns="" val="15687599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8F3866CA-0527-0D4B-8233-2D3D8F8F0D50}"/>
              </a:ext>
            </a:extLst>
          </p:cNvPr>
          <p:cNvPicPr>
            <a:picLocks noChangeAspect="1"/>
          </p:cNvPicPr>
          <p:nvPr/>
        </p:nvPicPr>
        <p:blipFill>
          <a:blip r:embed="rId2"/>
          <a:stretch>
            <a:fillRect/>
          </a:stretch>
        </p:blipFill>
        <p:spPr>
          <a:xfrm>
            <a:off x="0" y="-249906"/>
            <a:ext cx="9143999" cy="6129084"/>
          </a:xfrm>
          <a:prstGeom prst="rect">
            <a:avLst/>
          </a:prstGeom>
        </p:spPr>
      </p:pic>
      <p:sp>
        <p:nvSpPr>
          <p:cNvPr id="2" name="Title 1"/>
          <p:cNvSpPr>
            <a:spLocks noGrp="1"/>
          </p:cNvSpPr>
          <p:nvPr>
            <p:ph type="ctrTitle"/>
          </p:nvPr>
        </p:nvSpPr>
        <p:spPr>
          <a:xfrm>
            <a:off x="498088" y="54791"/>
            <a:ext cx="8447130" cy="458165"/>
          </a:xfrm>
        </p:spPr>
        <p:txBody>
          <a:bodyPr>
            <a:noAutofit/>
          </a:bodyPr>
          <a:lstStyle/>
          <a:p>
            <a:pPr marL="342900" lvl="0" indent="-342900" algn="l" defTabSz="914400">
              <a:lnSpc>
                <a:spcPct val="100000"/>
              </a:lnSpc>
              <a:spcBef>
                <a:spcPts val="0"/>
              </a:spcBef>
              <a:defRPr/>
            </a:pPr>
            <a:r>
              <a:rPr lang="en-US" sz="2400" b="1" dirty="0">
                <a:solidFill>
                  <a:srgbClr val="F79646">
                    <a:lumMod val="50000"/>
                  </a:srgbClr>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Sub-Programme: Compliance and Enforcement</a:t>
            </a:r>
          </a:p>
        </p:txBody>
      </p:sp>
      <p:graphicFrame>
        <p:nvGraphicFramePr>
          <p:cNvPr id="6" name="Table 5">
            <a:extLst>
              <a:ext uri="{FF2B5EF4-FFF2-40B4-BE49-F238E27FC236}">
                <a16:creationId xmlns:a16="http://schemas.microsoft.com/office/drawing/2014/main" xmlns="" id="{3AFCC3B1-EB79-4D84-A9B6-395FC5FBBC2D}"/>
              </a:ext>
            </a:extLst>
          </p:cNvPr>
          <p:cNvGraphicFramePr>
            <a:graphicFrameLocks noGrp="1"/>
          </p:cNvGraphicFramePr>
          <p:nvPr>
            <p:extLst>
              <p:ext uri="{D42A27DB-BD31-4B8C-83A1-F6EECF244321}">
                <p14:modId xmlns:p14="http://schemas.microsoft.com/office/powerpoint/2010/main" xmlns="" val="1036369585"/>
              </p:ext>
            </p:extLst>
          </p:nvPr>
        </p:nvGraphicFramePr>
        <p:xfrm>
          <a:off x="228600" y="501179"/>
          <a:ext cx="8580864" cy="4764278"/>
        </p:xfrm>
        <a:graphic>
          <a:graphicData uri="http://schemas.openxmlformats.org/drawingml/2006/table">
            <a:tbl>
              <a:tblPr firstRow="1" firstCol="1" bandRow="1">
                <a:tableStyleId>{5C22544A-7EE6-4342-B048-85BDC9FD1C3A}</a:tableStyleId>
              </a:tblPr>
              <a:tblGrid>
                <a:gridCol w="1193800">
                  <a:extLst>
                    <a:ext uri="{9D8B030D-6E8A-4147-A177-3AD203B41FA5}">
                      <a16:colId xmlns:a16="http://schemas.microsoft.com/office/drawing/2014/main" xmlns="" val="2422675860"/>
                    </a:ext>
                  </a:extLst>
                </a:gridCol>
                <a:gridCol w="1100667">
                  <a:extLst>
                    <a:ext uri="{9D8B030D-6E8A-4147-A177-3AD203B41FA5}">
                      <a16:colId xmlns:a16="http://schemas.microsoft.com/office/drawing/2014/main" xmlns="" val="1275184384"/>
                    </a:ext>
                  </a:extLst>
                </a:gridCol>
                <a:gridCol w="948266">
                  <a:extLst>
                    <a:ext uri="{9D8B030D-6E8A-4147-A177-3AD203B41FA5}">
                      <a16:colId xmlns:a16="http://schemas.microsoft.com/office/drawing/2014/main" xmlns="" val="1123000446"/>
                    </a:ext>
                  </a:extLst>
                </a:gridCol>
                <a:gridCol w="948267">
                  <a:extLst>
                    <a:ext uri="{9D8B030D-6E8A-4147-A177-3AD203B41FA5}">
                      <a16:colId xmlns:a16="http://schemas.microsoft.com/office/drawing/2014/main" xmlns="" val="3339361115"/>
                    </a:ext>
                  </a:extLst>
                </a:gridCol>
                <a:gridCol w="914400">
                  <a:extLst>
                    <a:ext uri="{9D8B030D-6E8A-4147-A177-3AD203B41FA5}">
                      <a16:colId xmlns:a16="http://schemas.microsoft.com/office/drawing/2014/main" xmlns="" val="928913693"/>
                    </a:ext>
                  </a:extLst>
                </a:gridCol>
                <a:gridCol w="948267">
                  <a:extLst>
                    <a:ext uri="{9D8B030D-6E8A-4147-A177-3AD203B41FA5}">
                      <a16:colId xmlns:a16="http://schemas.microsoft.com/office/drawing/2014/main" xmlns="" val="4157241429"/>
                    </a:ext>
                  </a:extLst>
                </a:gridCol>
                <a:gridCol w="2527197">
                  <a:extLst>
                    <a:ext uri="{9D8B030D-6E8A-4147-A177-3AD203B41FA5}">
                      <a16:colId xmlns:a16="http://schemas.microsoft.com/office/drawing/2014/main" xmlns="" val="21367377"/>
                    </a:ext>
                  </a:extLst>
                </a:gridCol>
              </a:tblGrid>
              <a:tr h="254244">
                <a:tc gridSpan="7">
                  <a:txBody>
                    <a:bodyPr/>
                    <a:lstStyle/>
                    <a:p>
                      <a:pPr algn="just">
                        <a:lnSpc>
                          <a:spcPct val="115000"/>
                        </a:lnSpc>
                        <a:spcBef>
                          <a:spcPts val="1200"/>
                        </a:spcBef>
                        <a:spcAft>
                          <a:spcPts val="0"/>
                        </a:spcAft>
                        <a:tabLst>
                          <a:tab pos="914400" algn="l"/>
                        </a:tabLst>
                      </a:pPr>
                      <a:r>
                        <a:rPr lang="en-GB" sz="1000" b="1" kern="1200" dirty="0">
                          <a:solidFill>
                            <a:schemeClr val="bg1"/>
                          </a:solidFill>
                          <a:effectLst/>
                          <a:latin typeface="Verdana" panose="020B0604030504040204" pitchFamily="34" charset="0"/>
                          <a:ea typeface="Verdana" panose="020B0604030504040204" pitchFamily="34" charset="0"/>
                          <a:cs typeface="+mn-cs"/>
                        </a:rPr>
                        <a:t>Outcome: A professional, accountable and trustworthy private security industry</a:t>
                      </a:r>
                      <a:endParaRPr lang="en-ZA" sz="1000" b="1" kern="1200" dirty="0">
                        <a:solidFill>
                          <a:schemeClr val="bg1"/>
                        </a:solidFill>
                        <a:effectLst/>
                        <a:latin typeface="Verdana" panose="020B0604030504040204" pitchFamily="34" charset="0"/>
                        <a:ea typeface="Verdana" panose="020B0604030504040204" pitchFamily="34" charset="0"/>
                        <a:cs typeface="+mn-cs"/>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hMerge="1">
                  <a:txBody>
                    <a:bodyPr/>
                    <a:lstStyle/>
                    <a:p>
                      <a:pPr algn="just">
                        <a:lnSpc>
                          <a:spcPct val="115000"/>
                        </a:lnSpc>
                        <a:spcBef>
                          <a:spcPts val="1200"/>
                        </a:spcBef>
                        <a:spcAft>
                          <a:spcPts val="0"/>
                        </a:spcAft>
                        <a:tabLst>
                          <a:tab pos="914400" algn="l"/>
                        </a:tabLst>
                      </a:pPr>
                      <a:endParaRPr lang="en-ZA" sz="1000" b="1" kern="120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hMerge="1">
                  <a:txBody>
                    <a:bodyPr/>
                    <a:lstStyle/>
                    <a:p>
                      <a:endParaRPr lang="en-US"/>
                    </a:p>
                  </a:txBody>
                  <a:tcPr/>
                </a:tc>
                <a:tc hMerge="1">
                  <a:txBody>
                    <a:bodyPr/>
                    <a:lstStyle/>
                    <a:p>
                      <a:endParaRPr lang="en-US"/>
                    </a:p>
                  </a:txBody>
                  <a:tcPr/>
                </a:tc>
                <a:tc hMerge="1">
                  <a:txBody>
                    <a:bodyPr/>
                    <a:lstStyle/>
                    <a:p>
                      <a:endParaRPr lang="en-ZA"/>
                    </a:p>
                  </a:txBody>
                  <a:tcPr/>
                </a:tc>
                <a:tc hMerge="1">
                  <a:txBody>
                    <a:bodyPr/>
                    <a:lstStyle/>
                    <a:p>
                      <a:endParaRPr lang="en-US"/>
                    </a:p>
                  </a:txBody>
                  <a:tcPr/>
                </a:tc>
                <a:tc hMerge="1">
                  <a:txBody>
                    <a:bodyPr/>
                    <a:lstStyle/>
                    <a:p>
                      <a:endParaRPr lang="en-ZA"/>
                    </a:p>
                  </a:txBody>
                  <a:tcPr/>
                </a:tc>
                <a:extLst>
                  <a:ext uri="{0D108BD9-81ED-4DB2-BD59-A6C34878D82A}">
                    <a16:rowId xmlns:a16="http://schemas.microsoft.com/office/drawing/2014/main" xmlns="" val="887361931"/>
                  </a:ext>
                </a:extLst>
              </a:tr>
              <a:tr h="187306">
                <a:tc rowSpan="2">
                  <a:txBody>
                    <a:bodyPr/>
                    <a:lstStyle/>
                    <a:p>
                      <a:pPr algn="just">
                        <a:lnSpc>
                          <a:spcPct val="115000"/>
                        </a:lnSpc>
                        <a:spcBef>
                          <a:spcPts val="1200"/>
                        </a:spcBef>
                        <a:spcAft>
                          <a:spcPts val="0"/>
                        </a:spcAft>
                        <a:tabLst>
                          <a:tab pos="914400" algn="l"/>
                        </a:tabLst>
                      </a:pPr>
                      <a:r>
                        <a:rPr lang="en-ZA" sz="10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Output Indicators</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rowSpan="2">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r>
                        <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Annual Target</a:t>
                      </a:r>
                    </a:p>
                    <a:p>
                      <a:pPr algn="ctr">
                        <a:lnSpc>
                          <a:spcPct val="115000"/>
                        </a:lnSpc>
                        <a:spcBef>
                          <a:spcPts val="1200"/>
                        </a:spcBef>
                        <a:spcAft>
                          <a:spcPts val="0"/>
                        </a:spcAft>
                        <a:tabLst>
                          <a:tab pos="914400" algn="l"/>
                        </a:tabLst>
                      </a:pPr>
                      <a:endPar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rowSpan="2">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r>
                        <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YTD Actual</a:t>
                      </a:r>
                    </a:p>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endPar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gridSpan="4">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r>
                        <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Quarter Performance </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hMerge="1">
                  <a:txBody>
                    <a:bodyPr/>
                    <a:lstStyle/>
                    <a:p>
                      <a:pPr algn="ctr">
                        <a:lnSpc>
                          <a:spcPct val="115000"/>
                        </a:lnSpc>
                        <a:spcBef>
                          <a:spcPts val="1200"/>
                        </a:spcBef>
                        <a:spcAft>
                          <a:spcPts val="0"/>
                        </a:spcAft>
                        <a:tabLst>
                          <a:tab pos="914400" algn="l"/>
                        </a:tabLst>
                      </a:pPr>
                      <a:endPar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hMerge="1">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endParaRPr lang="en-US" sz="1000" b="1" kern="1200" dirty="0">
                        <a:solidFill>
                          <a:schemeClr val="bg1"/>
                        </a:solidFill>
                        <a:effectLst/>
                        <a:latin typeface="Verdana" panose="020B0604030504040204" pitchFamily="34" charset="0"/>
                        <a:ea typeface="Verdana" panose="020B0604030504040204" pitchFamily="34" charset="0"/>
                        <a:cs typeface="+mn-cs"/>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hMerge="1">
                  <a:txBody>
                    <a:bodyPr/>
                    <a:lstStyle/>
                    <a:p>
                      <a:pPr algn="ctr">
                        <a:lnSpc>
                          <a:spcPct val="115000"/>
                        </a:lnSpc>
                        <a:spcBef>
                          <a:spcPts val="1200"/>
                        </a:spcBef>
                        <a:spcAft>
                          <a:spcPts val="0"/>
                        </a:spcAft>
                        <a:tabLst>
                          <a:tab pos="914400" algn="l"/>
                        </a:tabLst>
                      </a:pPr>
                      <a:endParaRPr lang="en-ZA" sz="1000" b="1" kern="1200" dirty="0">
                        <a:solidFill>
                          <a:schemeClr val="bg1"/>
                        </a:solidFill>
                        <a:effectLst/>
                        <a:latin typeface="Verdana" panose="020B0604030504040204" pitchFamily="34" charset="0"/>
                        <a:ea typeface="Verdana" panose="020B0604030504040204" pitchFamily="34" charset="0"/>
                        <a:cs typeface="+mn-cs"/>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xmlns="" val="4157396428"/>
                  </a:ext>
                </a:extLst>
              </a:tr>
              <a:tr h="537486">
                <a:tc vMerge="1">
                  <a:txBody>
                    <a:bodyPr/>
                    <a:lstStyle/>
                    <a:p>
                      <a:pPr algn="just">
                        <a:lnSpc>
                          <a:spcPct val="115000"/>
                        </a:lnSpc>
                        <a:spcBef>
                          <a:spcPts val="1200"/>
                        </a:spcBef>
                        <a:spcAft>
                          <a:spcPts val="0"/>
                        </a:spcAft>
                        <a:tabLst>
                          <a:tab pos="914400" algn="l"/>
                        </a:tabLst>
                      </a:pPr>
                      <a:endParaRPr lang="en-ZA" sz="100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vMerge="1">
                  <a:txBody>
                    <a:bodyPr/>
                    <a:lstStyle/>
                    <a:p>
                      <a:pPr algn="ctr">
                        <a:lnSpc>
                          <a:spcPct val="115000"/>
                        </a:lnSpc>
                        <a:spcBef>
                          <a:spcPts val="1200"/>
                        </a:spcBef>
                        <a:spcAft>
                          <a:spcPts val="0"/>
                        </a:spcAft>
                        <a:tabLst>
                          <a:tab pos="914400" algn="l"/>
                        </a:tabLst>
                      </a:pPr>
                      <a:endPar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vMerge="1">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endPar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r>
                        <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Quarter 1 Target</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r>
                        <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Quarter 1 Actual</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r>
                        <a:rPr lang="en-GB" sz="1000" b="1" kern="1200" dirty="0">
                          <a:solidFill>
                            <a:schemeClr val="bg1"/>
                          </a:solidFill>
                          <a:effectLst/>
                          <a:latin typeface="Verdana" panose="020B0604030504040204" pitchFamily="34" charset="0"/>
                          <a:ea typeface="Verdana" panose="020B0604030504040204" pitchFamily="34" charset="0"/>
                          <a:cs typeface="+mn-cs"/>
                        </a:rPr>
                        <a:t>Progress Rating</a:t>
                      </a:r>
                      <a:endParaRPr lang="en-US" sz="1000" b="1" kern="1200" dirty="0">
                        <a:solidFill>
                          <a:schemeClr val="bg1"/>
                        </a:solidFill>
                        <a:effectLst/>
                        <a:latin typeface="Verdana" panose="020B0604030504040204" pitchFamily="34" charset="0"/>
                        <a:ea typeface="Verdana" panose="020B0604030504040204" pitchFamily="34" charset="0"/>
                        <a:cs typeface="+mn-cs"/>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r>
                        <a:rPr lang="en-GB" sz="1000" b="1" kern="1200" dirty="0">
                          <a:solidFill>
                            <a:schemeClr val="bg1"/>
                          </a:solidFill>
                          <a:effectLst/>
                          <a:latin typeface="Verdana" panose="020B0604030504040204" pitchFamily="34" charset="0"/>
                          <a:ea typeface="Verdana" panose="020B0604030504040204" pitchFamily="34" charset="0"/>
                          <a:cs typeface="+mn-cs"/>
                        </a:rPr>
                        <a:t>Reason for Deviation &amp; Mitigation plan</a:t>
                      </a:r>
                      <a:endParaRPr lang="en-ZA" sz="1000" b="1" kern="1200" dirty="0">
                        <a:solidFill>
                          <a:schemeClr val="bg1"/>
                        </a:solidFill>
                        <a:effectLst/>
                        <a:latin typeface="Verdana" panose="020B0604030504040204" pitchFamily="34" charset="0"/>
                        <a:ea typeface="Verdana" panose="020B0604030504040204" pitchFamily="34" charset="0"/>
                        <a:cs typeface="+mn-cs"/>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xmlns="" val="309100440"/>
                  </a:ext>
                </a:extLst>
              </a:tr>
              <a:tr h="1727842">
                <a:tc>
                  <a:txBody>
                    <a:bodyPr/>
                    <a:lstStyle/>
                    <a:p>
                      <a:pPr marL="0" marR="0" lvl="0" indent="0" algn="l" defTabSz="6858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n-US" sz="900" b="0" kern="1200" dirty="0">
                          <a:solidFill>
                            <a:schemeClr val="dk1"/>
                          </a:solidFill>
                          <a:effectLst/>
                          <a:latin typeface="Verdana" panose="020B0604030504040204" pitchFamily="34" charset="0"/>
                          <a:ea typeface="+mn-ea"/>
                          <a:cs typeface="Arial" panose="020B0604020202020204" pitchFamily="34" charset="0"/>
                        </a:rPr>
                        <a:t>Number of security businesses inspected to enforce</a:t>
                      </a:r>
                      <a:endParaRPr lang="en-ZA" sz="900" b="0" kern="1200" dirty="0">
                        <a:solidFill>
                          <a:schemeClr val="dk1"/>
                        </a:solidFill>
                        <a:effectLst/>
                        <a:latin typeface="Verdana" panose="020B0604030504040204" pitchFamily="34" charset="0"/>
                        <a:ea typeface="+mn-ea"/>
                        <a:cs typeface="Arial" panose="020B0604020202020204" pitchFamily="34" charset="0"/>
                      </a:endParaRPr>
                    </a:p>
                    <a:p>
                      <a:pPr marL="0" marR="0" lvl="0" indent="0" algn="l" defTabSz="6858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n-US" sz="900" b="0" kern="1200" dirty="0">
                          <a:solidFill>
                            <a:schemeClr val="dk1"/>
                          </a:solidFill>
                          <a:effectLst/>
                          <a:latin typeface="Verdana" panose="020B0604030504040204" pitchFamily="34" charset="0"/>
                          <a:ea typeface="+mn-ea"/>
                          <a:cs typeface="Arial" panose="020B0604020202020204" pitchFamily="34" charset="0"/>
                        </a:rPr>
                        <a:t>compliance with applicable legislation</a:t>
                      </a:r>
                      <a:endParaRPr lang="en-ZA" sz="900" b="0" kern="1200" dirty="0">
                        <a:solidFill>
                          <a:schemeClr val="dk1"/>
                        </a:solidFill>
                        <a:effectLst/>
                        <a:latin typeface="Verdana" panose="020B0604030504040204" pitchFamily="34" charset="0"/>
                        <a:ea typeface="+mn-ea"/>
                        <a:cs typeface="Arial" panose="020B060402020202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marR="0" lvl="0" indent="0" algn="ctr" defTabSz="6858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n-US" sz="900" kern="1200" dirty="0">
                          <a:solidFill>
                            <a:schemeClr val="dk1"/>
                          </a:solidFill>
                          <a:effectLst/>
                          <a:latin typeface="Verdana" panose="020B0604030504040204" pitchFamily="34" charset="0"/>
                          <a:ea typeface="+mn-ea"/>
                          <a:cs typeface="Arial" panose="020B0604020202020204" pitchFamily="34" charset="0"/>
                        </a:rPr>
                        <a:t>6 725</a:t>
                      </a:r>
                      <a:endParaRPr lang="en-ZA" sz="900" kern="1200" dirty="0">
                        <a:solidFill>
                          <a:schemeClr val="dk1"/>
                        </a:solidFill>
                        <a:effectLst/>
                        <a:latin typeface="Verdana" panose="020B0604030504040204" pitchFamily="34" charset="0"/>
                        <a:ea typeface="+mn-ea"/>
                        <a:cs typeface="Arial" panose="020B060402020202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ctr" defTabSz="6858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n-GB" sz="900" kern="1200" dirty="0">
                          <a:solidFill>
                            <a:schemeClr val="dk1"/>
                          </a:solidFill>
                          <a:effectLst/>
                          <a:latin typeface="Verdana" panose="020B0604030504040204" pitchFamily="34" charset="0"/>
                          <a:ea typeface="+mn-ea"/>
                          <a:cs typeface="Arial" panose="020B0604020202020204" pitchFamily="34" charset="0"/>
                        </a:rPr>
                        <a:t>769</a:t>
                      </a:r>
                      <a:endParaRPr lang="en-ZA" sz="900" kern="1200" dirty="0">
                        <a:solidFill>
                          <a:schemeClr val="dk1"/>
                        </a:solidFill>
                        <a:effectLst/>
                        <a:latin typeface="Verdana" panose="020B0604030504040204" pitchFamily="34" charset="0"/>
                        <a:ea typeface="+mn-ea"/>
                        <a:cs typeface="Arial" panose="020B060402020202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ctr" defTabSz="6858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n-US" sz="900" kern="1200" dirty="0">
                          <a:solidFill>
                            <a:schemeClr val="dk1"/>
                          </a:solidFill>
                          <a:effectLst/>
                          <a:latin typeface="Verdana" panose="020B0604030504040204" pitchFamily="34" charset="0"/>
                          <a:ea typeface="+mn-ea"/>
                          <a:cs typeface="Arial" panose="020B0604020202020204" pitchFamily="34" charset="0"/>
                        </a:rPr>
                        <a:t>1 680</a:t>
                      </a:r>
                      <a:endParaRPr lang="en-ZA" sz="900" kern="1200" dirty="0">
                        <a:solidFill>
                          <a:schemeClr val="dk1"/>
                        </a:solidFill>
                        <a:effectLst/>
                        <a:latin typeface="Verdana" panose="020B0604030504040204" pitchFamily="34" charset="0"/>
                        <a:ea typeface="+mn-ea"/>
                        <a:cs typeface="Arial" panose="020B060402020202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ctr" defTabSz="6858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n-GB" sz="900" kern="1200" dirty="0">
                          <a:solidFill>
                            <a:schemeClr val="dk1"/>
                          </a:solidFill>
                          <a:effectLst/>
                          <a:latin typeface="Verdana" panose="020B0604030504040204" pitchFamily="34" charset="0"/>
                          <a:ea typeface="+mn-ea"/>
                          <a:cs typeface="Arial" panose="020B0604020202020204" pitchFamily="34" charset="0"/>
                        </a:rPr>
                        <a:t>769</a:t>
                      </a:r>
                      <a:endParaRPr lang="en-ZA" sz="900" kern="1200" dirty="0">
                        <a:solidFill>
                          <a:schemeClr val="dk1"/>
                        </a:solidFill>
                        <a:effectLst/>
                        <a:latin typeface="Verdana" panose="020B0604030504040204" pitchFamily="34" charset="0"/>
                        <a:ea typeface="+mn-ea"/>
                        <a:cs typeface="Arial" panose="020B060402020202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nSpc>
                          <a:spcPct val="115000"/>
                        </a:lnSpc>
                        <a:spcBef>
                          <a:spcPts val="0"/>
                        </a:spcBef>
                        <a:spcAft>
                          <a:spcPts val="0"/>
                        </a:spcAft>
                      </a:pPr>
                      <a:endParaRPr lang="en-US" sz="11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just" defTabSz="6858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n-GB" sz="900" kern="1200" dirty="0">
                          <a:solidFill>
                            <a:schemeClr val="dk1"/>
                          </a:solidFill>
                          <a:effectLst/>
                          <a:latin typeface="Verdana" panose="020B0604030504040204" pitchFamily="34" charset="0"/>
                          <a:ea typeface="+mn-ea"/>
                          <a:cs typeface="Arial" panose="020B0604020202020204" pitchFamily="34" charset="0"/>
                        </a:rPr>
                        <a:t>Inspections were hindered due to COVID-19 lockdown. Many small businesses were not operational, and some businesses were closed and could not be accessed.</a:t>
                      </a:r>
                    </a:p>
                    <a:p>
                      <a:pPr marL="0" marR="0" lvl="0" indent="0" algn="just" defTabSz="6858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n-GB" sz="900" b="1" u="sng" kern="1200" dirty="0">
                          <a:solidFill>
                            <a:schemeClr val="dk1"/>
                          </a:solidFill>
                          <a:effectLst/>
                          <a:latin typeface="Verdana" panose="020B0604030504040204" pitchFamily="34" charset="0"/>
                          <a:ea typeface="+mn-ea"/>
                          <a:cs typeface="Arial" panose="020B0604020202020204" pitchFamily="34" charset="0"/>
                        </a:rPr>
                        <a:t>Mitigation plan</a:t>
                      </a:r>
                    </a:p>
                    <a:p>
                      <a:pPr marL="0" marR="0" lvl="0" indent="0" algn="just" defTabSz="6858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n-GB" sz="900" kern="1200" dirty="0">
                          <a:solidFill>
                            <a:schemeClr val="dk1"/>
                          </a:solidFill>
                          <a:effectLst/>
                          <a:latin typeface="Verdana" panose="020B0604030504040204" pitchFamily="34" charset="0"/>
                          <a:ea typeface="+mn-ea"/>
                          <a:cs typeface="Arial" panose="020B0604020202020204" pitchFamily="34" charset="0"/>
                        </a:rPr>
                        <a:t>Turnaround strategy to include self-assessment inspections</a:t>
                      </a:r>
                      <a:endParaRPr lang="en-ZA" sz="900" kern="1200" dirty="0">
                        <a:solidFill>
                          <a:schemeClr val="dk1"/>
                        </a:solidFill>
                        <a:effectLst/>
                        <a:latin typeface="Verdana" panose="020B0604030504040204" pitchFamily="34" charset="0"/>
                        <a:ea typeface="+mn-ea"/>
                        <a:cs typeface="Arial" panose="020B060402020202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164003584"/>
                  </a:ext>
                </a:extLst>
              </a:tr>
              <a:tr h="1922745">
                <a:tc>
                  <a:txBody>
                    <a:bodyPr/>
                    <a:lstStyle/>
                    <a:p>
                      <a:pPr marL="0" marR="0" lvl="0" indent="0" algn="l" defTabSz="6858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n-US" sz="900" b="0" kern="1200" dirty="0">
                          <a:solidFill>
                            <a:schemeClr val="dk1"/>
                          </a:solidFill>
                          <a:effectLst/>
                          <a:latin typeface="Verdana" panose="020B0604030504040204" pitchFamily="34" charset="0"/>
                          <a:ea typeface="+mn-ea"/>
                          <a:cs typeface="Arial" panose="020B0604020202020204" pitchFamily="34" charset="0"/>
                        </a:rPr>
                        <a:t>Number of security officers inspected to enforce</a:t>
                      </a:r>
                      <a:endParaRPr lang="en-ZA" sz="900" b="0" kern="1200" dirty="0">
                        <a:solidFill>
                          <a:schemeClr val="dk1"/>
                        </a:solidFill>
                        <a:effectLst/>
                        <a:latin typeface="Verdana" panose="020B0604030504040204" pitchFamily="34" charset="0"/>
                        <a:ea typeface="+mn-ea"/>
                        <a:cs typeface="Arial" panose="020B0604020202020204" pitchFamily="34" charset="0"/>
                      </a:endParaRPr>
                    </a:p>
                    <a:p>
                      <a:pPr marL="0" marR="0" lvl="0" indent="0" algn="l" defTabSz="6858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n-US" sz="900" b="0" kern="1200" dirty="0">
                          <a:solidFill>
                            <a:schemeClr val="dk1"/>
                          </a:solidFill>
                          <a:effectLst/>
                          <a:latin typeface="Verdana" panose="020B0604030504040204" pitchFamily="34" charset="0"/>
                          <a:ea typeface="+mn-ea"/>
                          <a:cs typeface="Arial" panose="020B0604020202020204" pitchFamily="34" charset="0"/>
                        </a:rPr>
                        <a:t>compliance with applicable legislation</a:t>
                      </a:r>
                      <a:endParaRPr lang="en-ZA" sz="900" b="0" kern="1200" dirty="0">
                        <a:solidFill>
                          <a:schemeClr val="dk1"/>
                        </a:solidFill>
                        <a:effectLst/>
                        <a:latin typeface="Verdana" panose="020B0604030504040204" pitchFamily="34" charset="0"/>
                        <a:ea typeface="+mn-ea"/>
                        <a:cs typeface="Arial" panose="020B060402020202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marR="0" lvl="0" indent="0" algn="ctr" defTabSz="6858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n-US" sz="900" kern="1200" dirty="0">
                          <a:solidFill>
                            <a:schemeClr val="dk1"/>
                          </a:solidFill>
                          <a:effectLst/>
                          <a:latin typeface="Verdana" panose="020B0604030504040204" pitchFamily="34" charset="0"/>
                          <a:ea typeface="+mn-ea"/>
                          <a:cs typeface="Arial" panose="020B0604020202020204" pitchFamily="34" charset="0"/>
                        </a:rPr>
                        <a:t>35 940</a:t>
                      </a:r>
                      <a:endParaRPr lang="en-ZA" sz="900" kern="1200" dirty="0">
                        <a:solidFill>
                          <a:schemeClr val="dk1"/>
                        </a:solidFill>
                        <a:effectLst/>
                        <a:latin typeface="Verdana" panose="020B0604030504040204" pitchFamily="34" charset="0"/>
                        <a:ea typeface="+mn-ea"/>
                        <a:cs typeface="Arial" panose="020B060402020202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ctr" defTabSz="6858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n-GB" sz="900" kern="1200" dirty="0">
                          <a:solidFill>
                            <a:schemeClr val="dk1"/>
                          </a:solidFill>
                          <a:effectLst/>
                          <a:latin typeface="Verdana" panose="020B0604030504040204" pitchFamily="34" charset="0"/>
                          <a:ea typeface="+mn-ea"/>
                          <a:cs typeface="Arial" panose="020B0604020202020204" pitchFamily="34" charset="0"/>
                        </a:rPr>
                        <a:t>8 754</a:t>
                      </a:r>
                      <a:endParaRPr lang="en-ZA" sz="900" kern="1200" dirty="0">
                        <a:solidFill>
                          <a:schemeClr val="dk1"/>
                        </a:solidFill>
                        <a:effectLst/>
                        <a:latin typeface="Verdana" panose="020B0604030504040204" pitchFamily="34" charset="0"/>
                        <a:ea typeface="+mn-ea"/>
                        <a:cs typeface="Arial" panose="020B060402020202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ctr" defTabSz="6858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n-GB" sz="900" kern="1200" dirty="0">
                          <a:solidFill>
                            <a:schemeClr val="dk1"/>
                          </a:solidFill>
                          <a:effectLst/>
                          <a:latin typeface="Verdana" panose="020B0604030504040204" pitchFamily="34" charset="0"/>
                          <a:ea typeface="+mn-ea"/>
                          <a:cs typeface="Arial" panose="020B0604020202020204" pitchFamily="34" charset="0"/>
                        </a:rPr>
                        <a:t>8 985</a:t>
                      </a:r>
                      <a:endParaRPr lang="en-ZA" sz="900" kern="1200" dirty="0">
                        <a:solidFill>
                          <a:schemeClr val="dk1"/>
                        </a:solidFill>
                        <a:effectLst/>
                        <a:latin typeface="Verdana" panose="020B0604030504040204" pitchFamily="34" charset="0"/>
                        <a:ea typeface="+mn-ea"/>
                        <a:cs typeface="Arial" panose="020B060402020202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ctr" defTabSz="6858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n-GB" sz="900" kern="1200" dirty="0">
                          <a:solidFill>
                            <a:schemeClr val="dk1"/>
                          </a:solidFill>
                          <a:effectLst/>
                          <a:latin typeface="Verdana" panose="020B0604030504040204" pitchFamily="34" charset="0"/>
                          <a:ea typeface="+mn-ea"/>
                          <a:cs typeface="Arial" panose="020B0604020202020204" pitchFamily="34" charset="0"/>
                        </a:rPr>
                        <a:t>8 754</a:t>
                      </a:r>
                      <a:endParaRPr lang="en-ZA" sz="900" kern="1200" dirty="0">
                        <a:solidFill>
                          <a:schemeClr val="dk1"/>
                        </a:solidFill>
                        <a:effectLst/>
                        <a:latin typeface="Verdana" panose="020B0604030504040204" pitchFamily="34" charset="0"/>
                        <a:ea typeface="+mn-ea"/>
                        <a:cs typeface="Arial" panose="020B060402020202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21590" marR="0">
                        <a:lnSpc>
                          <a:spcPct val="150000"/>
                        </a:lnSpc>
                        <a:spcBef>
                          <a:spcPts val="0"/>
                        </a:spcBef>
                        <a:spcAft>
                          <a:spcPts val="0"/>
                        </a:spcAft>
                      </a:pPr>
                      <a:endParaRPr lang="en-US" sz="11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just" defTabSz="6858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n-GB" sz="900" kern="1200" dirty="0">
                          <a:solidFill>
                            <a:schemeClr val="dk1"/>
                          </a:solidFill>
                          <a:effectLst/>
                          <a:latin typeface="Verdana" panose="020B0604030504040204" pitchFamily="34" charset="0"/>
                          <a:ea typeface="+mn-ea"/>
                          <a:cs typeface="Arial" panose="020B0604020202020204" pitchFamily="34" charset="0"/>
                        </a:rPr>
                        <a:t>Inspections were hindered due to COVID-19 lockdown. Many businesses did not deploy their full strength of security officers owing to many clients not requiring so many security officers.</a:t>
                      </a:r>
                    </a:p>
                    <a:p>
                      <a:pPr marL="0" marR="0" lvl="0" indent="0" algn="just" defTabSz="6858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n-GB" sz="900" b="1" u="sng" kern="1200" dirty="0">
                          <a:solidFill>
                            <a:schemeClr val="dk1"/>
                          </a:solidFill>
                          <a:effectLst/>
                          <a:latin typeface="Verdana" panose="020B0604030504040204" pitchFamily="34" charset="0"/>
                          <a:ea typeface="+mn-ea"/>
                          <a:cs typeface="Arial" panose="020B0604020202020204" pitchFamily="34" charset="0"/>
                        </a:rPr>
                        <a:t>Mitigation plan</a:t>
                      </a:r>
                    </a:p>
                    <a:p>
                      <a:pPr marL="0" marR="0" lvl="0" indent="0" algn="just" defTabSz="6858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n-GB" sz="900" kern="1200" dirty="0">
                          <a:solidFill>
                            <a:schemeClr val="dk1"/>
                          </a:solidFill>
                          <a:effectLst/>
                          <a:latin typeface="Verdana" panose="020B0604030504040204" pitchFamily="34" charset="0"/>
                          <a:ea typeface="+mn-ea"/>
                          <a:cs typeface="Arial" panose="020B0604020202020204" pitchFamily="34" charset="0"/>
                        </a:rPr>
                        <a:t>Increased number of inspections on S/O for all categories of inspectors, namely Compliance and Enforcement inspectors</a:t>
                      </a:r>
                      <a:endParaRPr lang="en-ZA" sz="900" kern="1200" dirty="0">
                        <a:solidFill>
                          <a:schemeClr val="dk1"/>
                        </a:solidFill>
                        <a:effectLst/>
                        <a:latin typeface="Verdana" panose="020B0604030504040204" pitchFamily="34" charset="0"/>
                        <a:ea typeface="+mn-ea"/>
                        <a:cs typeface="Arial" panose="020B0604020202020204" pitchFamily="34" charset="0"/>
                      </a:endParaRPr>
                    </a:p>
                    <a:p>
                      <a:pPr marL="0" marR="0" lvl="0" indent="0" algn="just" defTabSz="685800" rtl="0" eaLnBrk="1" fontAlgn="auto" latinLnBrk="0" hangingPunct="1">
                        <a:lnSpc>
                          <a:spcPct val="150000"/>
                        </a:lnSpc>
                        <a:spcBef>
                          <a:spcPts val="0"/>
                        </a:spcBef>
                        <a:spcAft>
                          <a:spcPts val="0"/>
                        </a:spcAft>
                        <a:buClrTx/>
                        <a:buSzTx/>
                        <a:buFont typeface="Wingdings" panose="05000000000000000000" pitchFamily="2" charset="2"/>
                        <a:buNone/>
                        <a:tabLst/>
                        <a:defRPr/>
                      </a:pPr>
                      <a:endParaRPr lang="en-US" sz="900" kern="1200" dirty="0">
                        <a:solidFill>
                          <a:schemeClr val="dk1"/>
                        </a:solidFill>
                        <a:effectLst/>
                        <a:latin typeface="Verdana" panose="020B0604030504040204" pitchFamily="34" charset="0"/>
                        <a:ea typeface="+mn-ea"/>
                        <a:cs typeface="Arial" panose="020B060402020202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4139658088"/>
                  </a:ext>
                </a:extLst>
              </a:tr>
            </a:tbl>
          </a:graphicData>
        </a:graphic>
      </p:graphicFrame>
      <p:sp>
        <p:nvSpPr>
          <p:cNvPr id="7" name="Oval 6">
            <a:extLst>
              <a:ext uri="{FF2B5EF4-FFF2-40B4-BE49-F238E27FC236}">
                <a16:creationId xmlns:a16="http://schemas.microsoft.com/office/drawing/2014/main" xmlns="" id="{73635D0C-8B73-4041-AC4D-1E2749AA467A}"/>
              </a:ext>
            </a:extLst>
          </p:cNvPr>
          <p:cNvSpPr/>
          <p:nvPr/>
        </p:nvSpPr>
        <p:spPr>
          <a:xfrm>
            <a:off x="5575759" y="1616754"/>
            <a:ext cx="297366" cy="312235"/>
          </a:xfrm>
          <a:prstGeom prst="ellipse">
            <a:avLst/>
          </a:prstGeom>
          <a:solidFill>
            <a:srgbClr val="FF0000"/>
          </a:solid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4" name="Slide Number Placeholder 3">
            <a:extLst>
              <a:ext uri="{FF2B5EF4-FFF2-40B4-BE49-F238E27FC236}">
                <a16:creationId xmlns:a16="http://schemas.microsoft.com/office/drawing/2014/main" xmlns="" id="{FF7ED0C2-B8DC-481C-B71B-357DB132A86E}"/>
              </a:ext>
            </a:extLst>
          </p:cNvPr>
          <p:cNvSpPr>
            <a:spLocks noGrp="1"/>
          </p:cNvSpPr>
          <p:nvPr>
            <p:ph type="sldNum" sz="quarter" idx="12"/>
          </p:nvPr>
        </p:nvSpPr>
        <p:spPr/>
        <p:txBody>
          <a:bodyPr/>
          <a:lstStyle/>
          <a:p>
            <a:fld id="{86ED3864-7380-264F-93C6-1571F5F24E3A}" type="slidenum">
              <a:rPr lang="en-US" smtClean="0"/>
              <a:pPr/>
              <a:t>30</a:t>
            </a:fld>
            <a:endParaRPr lang="en-US" dirty="0"/>
          </a:p>
        </p:txBody>
      </p:sp>
      <p:sp>
        <p:nvSpPr>
          <p:cNvPr id="11" name="Oval 10">
            <a:extLst>
              <a:ext uri="{FF2B5EF4-FFF2-40B4-BE49-F238E27FC236}">
                <a16:creationId xmlns:a16="http://schemas.microsoft.com/office/drawing/2014/main" xmlns="" id="{D149C1E5-2561-4DF6-A25C-20B65BA2272C}"/>
              </a:ext>
            </a:extLst>
          </p:cNvPr>
          <p:cNvSpPr/>
          <p:nvPr/>
        </p:nvSpPr>
        <p:spPr>
          <a:xfrm>
            <a:off x="5666151" y="3284987"/>
            <a:ext cx="297366" cy="312235"/>
          </a:xfrm>
          <a:prstGeom prst="ellipse">
            <a:avLst/>
          </a:prstGeom>
          <a:solidFill>
            <a:srgbClr val="FF0000"/>
          </a:solid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xmlns="" val="29066567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8F3866CA-0527-0D4B-8233-2D3D8F8F0D50}"/>
              </a:ext>
            </a:extLst>
          </p:cNvPr>
          <p:cNvPicPr>
            <a:picLocks noChangeAspect="1"/>
          </p:cNvPicPr>
          <p:nvPr/>
        </p:nvPicPr>
        <p:blipFill>
          <a:blip r:embed="rId2"/>
          <a:stretch>
            <a:fillRect/>
          </a:stretch>
        </p:blipFill>
        <p:spPr>
          <a:xfrm>
            <a:off x="0" y="-249906"/>
            <a:ext cx="9143999" cy="6129084"/>
          </a:xfrm>
          <a:prstGeom prst="rect">
            <a:avLst/>
          </a:prstGeom>
        </p:spPr>
      </p:pic>
      <p:sp>
        <p:nvSpPr>
          <p:cNvPr id="2" name="Title 1"/>
          <p:cNvSpPr>
            <a:spLocks noGrp="1"/>
          </p:cNvSpPr>
          <p:nvPr>
            <p:ph type="ctrTitle"/>
          </p:nvPr>
        </p:nvSpPr>
        <p:spPr>
          <a:xfrm>
            <a:off x="200406" y="291456"/>
            <a:ext cx="8743186" cy="458165"/>
          </a:xfrm>
        </p:spPr>
        <p:txBody>
          <a:bodyPr>
            <a:noAutofit/>
          </a:bodyPr>
          <a:lstStyle/>
          <a:p>
            <a:pPr marL="342900" lvl="0" indent="-342900" defTabSz="914400">
              <a:lnSpc>
                <a:spcPct val="100000"/>
              </a:lnSpc>
              <a:spcBef>
                <a:spcPts val="0"/>
              </a:spcBef>
              <a:defRPr/>
            </a:pPr>
            <a:r>
              <a:rPr lang="en-US" sz="2200" b="1" dirty="0">
                <a:solidFill>
                  <a:srgbClr val="F79646">
                    <a:lumMod val="50000"/>
                  </a:srgbClr>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Sub-Programme: Compliance and Enforcement (…Cont’d)</a:t>
            </a:r>
          </a:p>
        </p:txBody>
      </p:sp>
      <p:graphicFrame>
        <p:nvGraphicFramePr>
          <p:cNvPr id="6" name="Table 5">
            <a:extLst>
              <a:ext uri="{FF2B5EF4-FFF2-40B4-BE49-F238E27FC236}">
                <a16:creationId xmlns:a16="http://schemas.microsoft.com/office/drawing/2014/main" xmlns="" id="{3AFCC3B1-EB79-4D84-A9B6-395FC5FBBC2D}"/>
              </a:ext>
            </a:extLst>
          </p:cNvPr>
          <p:cNvGraphicFramePr>
            <a:graphicFrameLocks noGrp="1"/>
          </p:cNvGraphicFramePr>
          <p:nvPr>
            <p:extLst>
              <p:ext uri="{D42A27DB-BD31-4B8C-83A1-F6EECF244321}">
                <p14:modId xmlns:p14="http://schemas.microsoft.com/office/powerpoint/2010/main" xmlns="" val="441797242"/>
              </p:ext>
            </p:extLst>
          </p:nvPr>
        </p:nvGraphicFramePr>
        <p:xfrm>
          <a:off x="299545" y="828797"/>
          <a:ext cx="8645672" cy="4620296"/>
        </p:xfrm>
        <a:graphic>
          <a:graphicData uri="http://schemas.openxmlformats.org/drawingml/2006/table">
            <a:tbl>
              <a:tblPr firstRow="1" firstCol="1" bandRow="1">
                <a:tableStyleId>{5C22544A-7EE6-4342-B048-85BDC9FD1C3A}</a:tableStyleId>
              </a:tblPr>
              <a:tblGrid>
                <a:gridCol w="1515954">
                  <a:extLst>
                    <a:ext uri="{9D8B030D-6E8A-4147-A177-3AD203B41FA5}">
                      <a16:colId xmlns:a16="http://schemas.microsoft.com/office/drawing/2014/main" xmlns="" val="2422675860"/>
                    </a:ext>
                  </a:extLst>
                </a:gridCol>
                <a:gridCol w="844829">
                  <a:extLst>
                    <a:ext uri="{9D8B030D-6E8A-4147-A177-3AD203B41FA5}">
                      <a16:colId xmlns:a16="http://schemas.microsoft.com/office/drawing/2014/main" xmlns="" val="1275184384"/>
                    </a:ext>
                  </a:extLst>
                </a:gridCol>
                <a:gridCol w="884305">
                  <a:extLst>
                    <a:ext uri="{9D8B030D-6E8A-4147-A177-3AD203B41FA5}">
                      <a16:colId xmlns:a16="http://schemas.microsoft.com/office/drawing/2014/main" xmlns="" val="1123000446"/>
                    </a:ext>
                  </a:extLst>
                </a:gridCol>
                <a:gridCol w="947471">
                  <a:extLst>
                    <a:ext uri="{9D8B030D-6E8A-4147-A177-3AD203B41FA5}">
                      <a16:colId xmlns:a16="http://schemas.microsoft.com/office/drawing/2014/main" xmlns="" val="3339361115"/>
                    </a:ext>
                  </a:extLst>
                </a:gridCol>
                <a:gridCol w="876055">
                  <a:extLst>
                    <a:ext uri="{9D8B030D-6E8A-4147-A177-3AD203B41FA5}">
                      <a16:colId xmlns:a16="http://schemas.microsoft.com/office/drawing/2014/main" xmlns="" val="928913693"/>
                    </a:ext>
                  </a:extLst>
                </a:gridCol>
                <a:gridCol w="804041">
                  <a:extLst>
                    <a:ext uri="{9D8B030D-6E8A-4147-A177-3AD203B41FA5}">
                      <a16:colId xmlns:a16="http://schemas.microsoft.com/office/drawing/2014/main" xmlns="" val="4157241429"/>
                    </a:ext>
                  </a:extLst>
                </a:gridCol>
                <a:gridCol w="2773017">
                  <a:extLst>
                    <a:ext uri="{9D8B030D-6E8A-4147-A177-3AD203B41FA5}">
                      <a16:colId xmlns:a16="http://schemas.microsoft.com/office/drawing/2014/main" xmlns="" val="21367377"/>
                    </a:ext>
                  </a:extLst>
                </a:gridCol>
              </a:tblGrid>
              <a:tr h="257927">
                <a:tc gridSpan="7">
                  <a:txBody>
                    <a:bodyPr/>
                    <a:lstStyle/>
                    <a:p>
                      <a:pPr algn="just">
                        <a:lnSpc>
                          <a:spcPct val="115000"/>
                        </a:lnSpc>
                        <a:spcBef>
                          <a:spcPts val="1200"/>
                        </a:spcBef>
                        <a:spcAft>
                          <a:spcPts val="0"/>
                        </a:spcAft>
                        <a:tabLst>
                          <a:tab pos="914400" algn="l"/>
                        </a:tabLst>
                      </a:pPr>
                      <a:r>
                        <a:rPr lang="en-GB" sz="1000" b="1" kern="1200" dirty="0">
                          <a:solidFill>
                            <a:schemeClr val="bg1"/>
                          </a:solidFill>
                          <a:effectLst/>
                          <a:latin typeface="Verdana" panose="020B0604030504040204" pitchFamily="34" charset="0"/>
                          <a:ea typeface="Verdana" panose="020B0604030504040204" pitchFamily="34" charset="0"/>
                          <a:cs typeface="+mn-cs"/>
                        </a:rPr>
                        <a:t>Outcome: A professional, accountable and trustworthy private security industry</a:t>
                      </a:r>
                      <a:endParaRPr lang="en-ZA" sz="1000" b="1" kern="1200" dirty="0">
                        <a:solidFill>
                          <a:schemeClr val="bg1"/>
                        </a:solidFill>
                        <a:effectLst/>
                        <a:latin typeface="Verdana" panose="020B0604030504040204" pitchFamily="34" charset="0"/>
                        <a:ea typeface="Verdana" panose="020B0604030504040204" pitchFamily="34" charset="0"/>
                        <a:cs typeface="+mn-cs"/>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hMerge="1">
                  <a:txBody>
                    <a:bodyPr/>
                    <a:lstStyle/>
                    <a:p>
                      <a:pPr algn="just">
                        <a:lnSpc>
                          <a:spcPct val="115000"/>
                        </a:lnSpc>
                        <a:spcBef>
                          <a:spcPts val="1200"/>
                        </a:spcBef>
                        <a:spcAft>
                          <a:spcPts val="0"/>
                        </a:spcAft>
                        <a:tabLst>
                          <a:tab pos="914400" algn="l"/>
                        </a:tabLst>
                      </a:pPr>
                      <a:endParaRPr lang="en-ZA" sz="1000" b="1" kern="120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hMerge="1">
                  <a:txBody>
                    <a:bodyPr/>
                    <a:lstStyle/>
                    <a:p>
                      <a:endParaRPr lang="en-US"/>
                    </a:p>
                  </a:txBody>
                  <a:tcPr/>
                </a:tc>
                <a:tc hMerge="1">
                  <a:txBody>
                    <a:bodyPr/>
                    <a:lstStyle/>
                    <a:p>
                      <a:endParaRPr lang="en-US"/>
                    </a:p>
                  </a:txBody>
                  <a:tcPr/>
                </a:tc>
                <a:tc hMerge="1">
                  <a:txBody>
                    <a:bodyPr/>
                    <a:lstStyle/>
                    <a:p>
                      <a:endParaRPr lang="en-ZA"/>
                    </a:p>
                  </a:txBody>
                  <a:tcPr/>
                </a:tc>
                <a:tc hMerge="1">
                  <a:txBody>
                    <a:bodyPr/>
                    <a:lstStyle/>
                    <a:p>
                      <a:endParaRPr lang="en-US"/>
                    </a:p>
                  </a:txBody>
                  <a:tcPr/>
                </a:tc>
                <a:tc hMerge="1">
                  <a:txBody>
                    <a:bodyPr/>
                    <a:lstStyle/>
                    <a:p>
                      <a:endParaRPr lang="en-ZA"/>
                    </a:p>
                  </a:txBody>
                  <a:tcPr/>
                </a:tc>
                <a:extLst>
                  <a:ext uri="{0D108BD9-81ED-4DB2-BD59-A6C34878D82A}">
                    <a16:rowId xmlns:a16="http://schemas.microsoft.com/office/drawing/2014/main" xmlns="" val="887361931"/>
                  </a:ext>
                </a:extLst>
              </a:tr>
              <a:tr h="190285">
                <a:tc rowSpan="2">
                  <a:txBody>
                    <a:bodyPr/>
                    <a:lstStyle/>
                    <a:p>
                      <a:pPr algn="just">
                        <a:lnSpc>
                          <a:spcPct val="115000"/>
                        </a:lnSpc>
                        <a:spcBef>
                          <a:spcPts val="1200"/>
                        </a:spcBef>
                        <a:spcAft>
                          <a:spcPts val="0"/>
                        </a:spcAft>
                        <a:tabLst>
                          <a:tab pos="914400" algn="l"/>
                        </a:tabLst>
                      </a:pPr>
                      <a:r>
                        <a:rPr lang="en-ZA" sz="10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Output Indicators</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rowSpan="2">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r>
                        <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Annual Target</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rowSpan="2">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r>
                        <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YTD Actual</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gridSpan="4">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r>
                        <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Quarter Performance </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hMerge="1">
                  <a:txBody>
                    <a:bodyPr/>
                    <a:lstStyle/>
                    <a:p>
                      <a:pPr algn="ctr">
                        <a:lnSpc>
                          <a:spcPct val="115000"/>
                        </a:lnSpc>
                        <a:spcBef>
                          <a:spcPts val="1200"/>
                        </a:spcBef>
                        <a:spcAft>
                          <a:spcPts val="0"/>
                        </a:spcAft>
                        <a:tabLst>
                          <a:tab pos="914400" algn="l"/>
                        </a:tabLst>
                      </a:pPr>
                      <a:endPar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hMerge="1">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endParaRPr lang="en-US" sz="1000" b="1" kern="1200" dirty="0">
                        <a:solidFill>
                          <a:schemeClr val="bg1"/>
                        </a:solidFill>
                        <a:effectLst/>
                        <a:latin typeface="Verdana" panose="020B0604030504040204" pitchFamily="34" charset="0"/>
                        <a:ea typeface="Verdana" panose="020B0604030504040204" pitchFamily="34" charset="0"/>
                        <a:cs typeface="+mn-cs"/>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hMerge="1">
                  <a:txBody>
                    <a:bodyPr/>
                    <a:lstStyle/>
                    <a:p>
                      <a:pPr algn="ctr">
                        <a:lnSpc>
                          <a:spcPct val="115000"/>
                        </a:lnSpc>
                        <a:spcBef>
                          <a:spcPts val="1200"/>
                        </a:spcBef>
                        <a:spcAft>
                          <a:spcPts val="0"/>
                        </a:spcAft>
                        <a:tabLst>
                          <a:tab pos="914400" algn="l"/>
                        </a:tabLst>
                      </a:pPr>
                      <a:endParaRPr lang="en-ZA" sz="1000" b="1" kern="1200" dirty="0">
                        <a:solidFill>
                          <a:schemeClr val="bg1"/>
                        </a:solidFill>
                        <a:effectLst/>
                        <a:latin typeface="Verdana" panose="020B0604030504040204" pitchFamily="34" charset="0"/>
                        <a:ea typeface="Verdana" panose="020B0604030504040204" pitchFamily="34" charset="0"/>
                        <a:cs typeface="+mn-cs"/>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xmlns="" val="4157396428"/>
                  </a:ext>
                </a:extLst>
              </a:tr>
              <a:tr h="380571">
                <a:tc vMerge="1">
                  <a:txBody>
                    <a:bodyPr/>
                    <a:lstStyle/>
                    <a:p>
                      <a:pPr algn="just">
                        <a:lnSpc>
                          <a:spcPct val="115000"/>
                        </a:lnSpc>
                        <a:spcBef>
                          <a:spcPts val="1200"/>
                        </a:spcBef>
                        <a:spcAft>
                          <a:spcPts val="0"/>
                        </a:spcAft>
                        <a:tabLst>
                          <a:tab pos="914400" algn="l"/>
                        </a:tabLst>
                      </a:pPr>
                      <a:endParaRPr lang="en-ZA" sz="100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vMerge="1">
                  <a:txBody>
                    <a:bodyPr/>
                    <a:lstStyle/>
                    <a:p>
                      <a:pPr algn="ctr">
                        <a:lnSpc>
                          <a:spcPct val="115000"/>
                        </a:lnSpc>
                        <a:spcBef>
                          <a:spcPts val="1200"/>
                        </a:spcBef>
                        <a:spcAft>
                          <a:spcPts val="0"/>
                        </a:spcAft>
                        <a:tabLst>
                          <a:tab pos="914400" algn="l"/>
                        </a:tabLst>
                      </a:pPr>
                      <a:endPar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vMerge="1">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endPar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r>
                        <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Quarter 1 Target</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r>
                        <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Quarter 1 Actual</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r>
                        <a:rPr lang="en-GB" sz="1000" b="1" kern="1200" dirty="0">
                          <a:solidFill>
                            <a:schemeClr val="bg1"/>
                          </a:solidFill>
                          <a:effectLst/>
                          <a:latin typeface="Verdana" panose="020B0604030504040204" pitchFamily="34" charset="0"/>
                          <a:ea typeface="Verdana" panose="020B0604030504040204" pitchFamily="34" charset="0"/>
                          <a:cs typeface="+mn-cs"/>
                        </a:rPr>
                        <a:t>Progress Rating</a:t>
                      </a:r>
                      <a:endParaRPr lang="en-US" sz="1000" b="1" kern="1200" dirty="0">
                        <a:solidFill>
                          <a:schemeClr val="bg1"/>
                        </a:solidFill>
                        <a:effectLst/>
                        <a:latin typeface="Verdana" panose="020B0604030504040204" pitchFamily="34" charset="0"/>
                        <a:ea typeface="Verdana" panose="020B0604030504040204" pitchFamily="34" charset="0"/>
                        <a:cs typeface="+mn-cs"/>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r>
                        <a:rPr lang="en-GB" sz="1000" b="1" kern="1200" dirty="0">
                          <a:solidFill>
                            <a:schemeClr val="bg1"/>
                          </a:solidFill>
                          <a:effectLst/>
                          <a:latin typeface="Verdana" panose="020B0604030504040204" pitchFamily="34" charset="0"/>
                          <a:ea typeface="Verdana" panose="020B0604030504040204" pitchFamily="34" charset="0"/>
                          <a:cs typeface="+mn-cs"/>
                        </a:rPr>
                        <a:t>Reason for Deviation &amp; Mitigation plan</a:t>
                      </a:r>
                      <a:endParaRPr lang="en-ZA" sz="1000" b="1" kern="1200" dirty="0">
                        <a:solidFill>
                          <a:schemeClr val="bg1"/>
                        </a:solidFill>
                        <a:effectLst/>
                        <a:latin typeface="Verdana" panose="020B0604030504040204" pitchFamily="34" charset="0"/>
                        <a:ea typeface="Verdana" panose="020B0604030504040204" pitchFamily="34" charset="0"/>
                        <a:cs typeface="+mn-cs"/>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xmlns="" val="309100440"/>
                  </a:ext>
                </a:extLst>
              </a:tr>
              <a:tr h="1116893">
                <a:tc>
                  <a:txBody>
                    <a:bodyPr/>
                    <a:lstStyle/>
                    <a:p>
                      <a:pPr marL="0" marR="0" lvl="0" indent="0" algn="l" defTabSz="6858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n-US" sz="900" b="0" kern="1200" dirty="0">
                          <a:solidFill>
                            <a:schemeClr val="dk1"/>
                          </a:solidFill>
                          <a:effectLst/>
                          <a:latin typeface="Verdana" panose="020B0604030504040204" pitchFamily="34" charset="0"/>
                          <a:ea typeface="+mn-ea"/>
                          <a:cs typeface="Arial" panose="020B0604020202020204" pitchFamily="34" charset="0"/>
                        </a:rPr>
                        <a:t>% of investigations finalised against non-compliant</a:t>
                      </a:r>
                      <a:endParaRPr lang="en-ZA" sz="900" b="0" kern="1200" dirty="0">
                        <a:solidFill>
                          <a:schemeClr val="dk1"/>
                        </a:solidFill>
                        <a:effectLst/>
                        <a:latin typeface="Verdana" panose="020B0604030504040204" pitchFamily="34" charset="0"/>
                        <a:ea typeface="+mn-ea"/>
                        <a:cs typeface="Arial" panose="020B0604020202020204" pitchFamily="34" charset="0"/>
                      </a:endParaRPr>
                    </a:p>
                    <a:p>
                      <a:pPr marL="0" marR="0" lvl="0" indent="0" algn="l" defTabSz="6858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n-US" sz="900" b="0" kern="1200" dirty="0">
                          <a:solidFill>
                            <a:schemeClr val="dk1"/>
                          </a:solidFill>
                          <a:effectLst/>
                          <a:latin typeface="Verdana" panose="020B0604030504040204" pitchFamily="34" charset="0"/>
                          <a:ea typeface="+mn-ea"/>
                          <a:cs typeface="Arial" panose="020B0604020202020204" pitchFamily="34" charset="0"/>
                        </a:rPr>
                        <a:t>security service provider</a:t>
                      </a:r>
                      <a:endParaRPr lang="en-ZA" sz="900" b="0" kern="1200" dirty="0">
                        <a:solidFill>
                          <a:schemeClr val="dk1"/>
                        </a:solidFill>
                        <a:effectLst/>
                        <a:latin typeface="Verdana" panose="020B0604030504040204" pitchFamily="34" charset="0"/>
                        <a:ea typeface="+mn-ea"/>
                        <a:cs typeface="Arial" panose="020B060402020202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lnSpc>
                          <a:spcPct val="150000"/>
                        </a:lnSpc>
                        <a:spcAft>
                          <a:spcPts val="0"/>
                        </a:spcAft>
                      </a:pPr>
                      <a:r>
                        <a:rPr lang="en-US" sz="900" dirty="0">
                          <a:effectLst/>
                          <a:latin typeface="Verdana" panose="020B0604030504040204" pitchFamily="34" charset="0"/>
                          <a:ea typeface="Calibri" panose="020F0502020204030204" pitchFamily="34" charset="0"/>
                          <a:cs typeface="Arial" panose="020B0604020202020204" pitchFamily="34" charset="0"/>
                        </a:rPr>
                        <a:t>90%</a:t>
                      </a:r>
                      <a:endParaRPr lang="en-ZA" sz="11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50000"/>
                        </a:lnSpc>
                        <a:spcAft>
                          <a:spcPts val="0"/>
                        </a:spcAft>
                      </a:pPr>
                      <a:r>
                        <a:rPr lang="en-GB" sz="900" dirty="0">
                          <a:effectLst/>
                          <a:latin typeface="Verdana" panose="020B0604030504040204" pitchFamily="34" charset="0"/>
                          <a:ea typeface="Calibri" panose="020F0502020204030204" pitchFamily="34" charset="0"/>
                          <a:cs typeface="Arial" panose="020B0604020202020204" pitchFamily="34" charset="0"/>
                        </a:rPr>
                        <a:t>45%</a:t>
                      </a:r>
                      <a:endParaRPr lang="en-ZA" sz="11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50000"/>
                        </a:lnSpc>
                        <a:spcAft>
                          <a:spcPts val="0"/>
                        </a:spcAft>
                      </a:pPr>
                      <a:r>
                        <a:rPr lang="en-GB" sz="900" dirty="0">
                          <a:effectLst/>
                          <a:latin typeface="Verdana" panose="020B0604030504040204" pitchFamily="34" charset="0"/>
                          <a:ea typeface="Times New Roman" panose="02020603050405020304" pitchFamily="18" charset="0"/>
                          <a:cs typeface="Arial" panose="020B0604020202020204" pitchFamily="34" charset="0"/>
                        </a:rPr>
                        <a:t>40%</a:t>
                      </a:r>
                      <a:endParaRPr lang="en-ZA" sz="11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50000"/>
                        </a:lnSpc>
                        <a:spcAft>
                          <a:spcPts val="0"/>
                        </a:spcAft>
                      </a:pPr>
                      <a:r>
                        <a:rPr lang="en-GB" sz="900" dirty="0">
                          <a:effectLst/>
                          <a:latin typeface="Verdana" panose="020B0604030504040204" pitchFamily="34" charset="0"/>
                          <a:ea typeface="Calibri" panose="020F0502020204030204" pitchFamily="34" charset="0"/>
                          <a:cs typeface="Arial" panose="020B0604020202020204" pitchFamily="34" charset="0"/>
                        </a:rPr>
                        <a:t>45%</a:t>
                      </a:r>
                      <a:endParaRPr lang="en-ZA" sz="11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l" defTabSz="685800" rtl="0" eaLnBrk="1" fontAlgn="auto" latinLnBrk="0" hangingPunct="1">
                        <a:lnSpc>
                          <a:spcPct val="150000"/>
                        </a:lnSpc>
                        <a:spcBef>
                          <a:spcPts val="0"/>
                        </a:spcBef>
                        <a:spcAft>
                          <a:spcPts val="0"/>
                        </a:spcAft>
                        <a:buClrTx/>
                        <a:buSzTx/>
                        <a:buFont typeface="Wingdings" panose="05000000000000000000" pitchFamily="2" charset="2"/>
                        <a:buNone/>
                        <a:tabLst/>
                        <a:defRPr/>
                      </a:pPr>
                      <a:endParaRPr lang="en-US" sz="900" kern="1200" dirty="0">
                        <a:solidFill>
                          <a:schemeClr val="dk1"/>
                        </a:solidFill>
                        <a:effectLst/>
                        <a:latin typeface="Verdana" panose="020B0604030504040204" pitchFamily="34" charset="0"/>
                        <a:ea typeface="+mn-ea"/>
                        <a:cs typeface="Arial" panose="020B060402020202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just" defTabSz="6858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n-GB" sz="900" kern="1200" dirty="0">
                          <a:solidFill>
                            <a:schemeClr val="dk1"/>
                          </a:solidFill>
                          <a:effectLst/>
                          <a:latin typeface="Verdana" panose="020B0604030504040204" pitchFamily="34" charset="0"/>
                          <a:ea typeface="+mn-ea"/>
                          <a:cs typeface="Arial" panose="020B0604020202020204" pitchFamily="34" charset="0"/>
                        </a:rPr>
                        <a:t>Inspectorate focused on investigations against non-compliant SSPs during the COVID-19 lockdown.</a:t>
                      </a:r>
                      <a:endParaRPr lang="en-US" sz="900" kern="1200" dirty="0">
                        <a:solidFill>
                          <a:schemeClr val="dk1"/>
                        </a:solidFill>
                        <a:effectLst/>
                        <a:latin typeface="Verdana" panose="020B0604030504040204" pitchFamily="34" charset="0"/>
                        <a:ea typeface="+mn-ea"/>
                        <a:cs typeface="Arial" panose="020B060402020202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917591714"/>
                  </a:ext>
                </a:extLst>
              </a:tr>
              <a:tr h="819784">
                <a:tc>
                  <a:txBody>
                    <a:bodyPr/>
                    <a:lstStyle/>
                    <a:p>
                      <a:pPr marL="0" marR="0" lvl="0" indent="0" algn="l" defTabSz="6858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n-US" sz="900" b="0" kern="1200" dirty="0">
                          <a:solidFill>
                            <a:schemeClr val="dk1"/>
                          </a:solidFill>
                          <a:effectLst/>
                          <a:latin typeface="Verdana" panose="020B0604030504040204" pitchFamily="34" charset="0"/>
                          <a:ea typeface="+mn-ea"/>
                          <a:cs typeface="Arial" panose="020B0604020202020204" pitchFamily="34" charset="0"/>
                        </a:rPr>
                        <a:t>% criminal cases opened against non-compliant</a:t>
                      </a:r>
                      <a:endParaRPr lang="en-ZA" sz="900" b="0" kern="1200" dirty="0">
                        <a:solidFill>
                          <a:schemeClr val="dk1"/>
                        </a:solidFill>
                        <a:effectLst/>
                        <a:latin typeface="Verdana" panose="020B0604030504040204" pitchFamily="34" charset="0"/>
                        <a:ea typeface="+mn-ea"/>
                        <a:cs typeface="Arial" panose="020B0604020202020204" pitchFamily="34" charset="0"/>
                      </a:endParaRPr>
                    </a:p>
                    <a:p>
                      <a:pPr marL="0" marR="0" lvl="0" indent="0" algn="l" defTabSz="6858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n-US" sz="900" b="0" kern="1200" dirty="0">
                          <a:solidFill>
                            <a:schemeClr val="dk1"/>
                          </a:solidFill>
                          <a:effectLst/>
                          <a:latin typeface="Verdana" panose="020B0604030504040204" pitchFamily="34" charset="0"/>
                          <a:ea typeface="+mn-ea"/>
                          <a:cs typeface="Arial" panose="020B0604020202020204" pitchFamily="34" charset="0"/>
                        </a:rPr>
                        <a:t>SSPs</a:t>
                      </a:r>
                      <a:endParaRPr lang="en-ZA" sz="900" b="0" kern="1200" dirty="0">
                        <a:solidFill>
                          <a:schemeClr val="dk1"/>
                        </a:solidFill>
                        <a:effectLst/>
                        <a:latin typeface="Verdana" panose="020B0604030504040204" pitchFamily="34" charset="0"/>
                        <a:ea typeface="+mn-ea"/>
                        <a:cs typeface="Arial" panose="020B060402020202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lnSpc>
                          <a:spcPct val="150000"/>
                        </a:lnSpc>
                        <a:spcAft>
                          <a:spcPts val="0"/>
                        </a:spcAft>
                      </a:pPr>
                      <a:r>
                        <a:rPr lang="en-US" sz="900" dirty="0">
                          <a:effectLst/>
                          <a:latin typeface="Verdana" panose="020B0604030504040204" pitchFamily="34" charset="0"/>
                          <a:ea typeface="Calibri" panose="020F0502020204030204" pitchFamily="34" charset="0"/>
                          <a:cs typeface="Arial" panose="020B0604020202020204" pitchFamily="34" charset="0"/>
                        </a:rPr>
                        <a:t>95%</a:t>
                      </a:r>
                      <a:endParaRPr lang="en-ZA" sz="11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50000"/>
                        </a:lnSpc>
                        <a:spcAft>
                          <a:spcPts val="0"/>
                        </a:spcAft>
                      </a:pPr>
                      <a:r>
                        <a:rPr lang="en-GB" sz="900" dirty="0">
                          <a:effectLst/>
                          <a:latin typeface="Verdana" panose="020B0604030504040204" pitchFamily="34" charset="0"/>
                          <a:ea typeface="Calibri" panose="020F0502020204030204" pitchFamily="34" charset="0"/>
                          <a:cs typeface="Arial" panose="020B0604020202020204" pitchFamily="34" charset="0"/>
                        </a:rPr>
                        <a:t>99%</a:t>
                      </a:r>
                      <a:endParaRPr lang="en-ZA" sz="11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50000"/>
                        </a:lnSpc>
                        <a:spcAft>
                          <a:spcPts val="0"/>
                        </a:spcAft>
                      </a:pPr>
                      <a:r>
                        <a:rPr lang="en-GB" sz="900" dirty="0">
                          <a:effectLst/>
                          <a:latin typeface="Verdana" panose="020B0604030504040204" pitchFamily="34" charset="0"/>
                          <a:ea typeface="Times New Roman" panose="02020603050405020304" pitchFamily="18" charset="0"/>
                          <a:cs typeface="Arial" panose="020B0604020202020204" pitchFamily="34" charset="0"/>
                        </a:rPr>
                        <a:t>95%</a:t>
                      </a:r>
                      <a:endParaRPr lang="en-ZA" sz="11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50000"/>
                        </a:lnSpc>
                        <a:spcAft>
                          <a:spcPts val="0"/>
                        </a:spcAft>
                      </a:pPr>
                      <a:r>
                        <a:rPr lang="en-GB" sz="900" dirty="0">
                          <a:effectLst/>
                          <a:latin typeface="Verdana" panose="020B0604030504040204" pitchFamily="34" charset="0"/>
                          <a:ea typeface="Calibri" panose="020F0502020204030204" pitchFamily="34" charset="0"/>
                          <a:cs typeface="Arial" panose="020B0604020202020204" pitchFamily="34" charset="0"/>
                        </a:rPr>
                        <a:t>99%</a:t>
                      </a:r>
                      <a:endParaRPr lang="en-ZA" sz="11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l" defTabSz="685800" rtl="0" eaLnBrk="1" fontAlgn="auto" latinLnBrk="0" hangingPunct="1">
                        <a:lnSpc>
                          <a:spcPct val="150000"/>
                        </a:lnSpc>
                        <a:spcBef>
                          <a:spcPts val="0"/>
                        </a:spcBef>
                        <a:spcAft>
                          <a:spcPts val="0"/>
                        </a:spcAft>
                        <a:buClrTx/>
                        <a:buSzTx/>
                        <a:buFont typeface="Wingdings" panose="05000000000000000000" pitchFamily="2" charset="2"/>
                        <a:buNone/>
                        <a:tabLst/>
                        <a:defRPr/>
                      </a:pPr>
                      <a:endParaRPr lang="en-US" sz="900" kern="1200" dirty="0">
                        <a:solidFill>
                          <a:schemeClr val="dk1"/>
                        </a:solidFill>
                        <a:effectLst/>
                        <a:latin typeface="Verdana" panose="020B0604030504040204" pitchFamily="34" charset="0"/>
                        <a:ea typeface="+mn-ea"/>
                        <a:cs typeface="Arial" panose="020B060402020202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just" defTabSz="6858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n-GB" sz="900" kern="1200" dirty="0">
                          <a:solidFill>
                            <a:schemeClr val="dk1"/>
                          </a:solidFill>
                          <a:effectLst/>
                          <a:latin typeface="Verdana" panose="020B0604030504040204" pitchFamily="34" charset="0"/>
                          <a:ea typeface="+mn-ea"/>
                          <a:cs typeface="Arial" panose="020B0604020202020204" pitchFamily="34" charset="0"/>
                        </a:rPr>
                        <a:t>Operations were held during lockdown that resulted in many arrests &amp; criminal cases instituted against non-compliant SSPs.</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3370321123"/>
                  </a:ext>
                </a:extLst>
              </a:tr>
              <a:tr h="1563650">
                <a:tc>
                  <a:txBody>
                    <a:bodyPr/>
                    <a:lstStyle/>
                    <a:p>
                      <a:pPr marL="0" marR="0" lvl="0" indent="0" algn="l" defTabSz="6858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n-US" sz="900" b="0" kern="1200" dirty="0">
                          <a:solidFill>
                            <a:schemeClr val="dk1"/>
                          </a:solidFill>
                          <a:effectLst/>
                          <a:latin typeface="Verdana" panose="020B0604030504040204" pitchFamily="34" charset="0"/>
                          <a:ea typeface="+mn-ea"/>
                          <a:cs typeface="Arial" panose="020B0604020202020204" pitchFamily="34" charset="0"/>
                        </a:rPr>
                        <a:t>Number of security businesses licensed for firearms</a:t>
                      </a:r>
                      <a:endParaRPr lang="en-ZA" sz="900" b="0" kern="1200" dirty="0">
                        <a:solidFill>
                          <a:schemeClr val="dk1"/>
                        </a:solidFill>
                        <a:effectLst/>
                        <a:latin typeface="Verdana" panose="020B0604030504040204" pitchFamily="34" charset="0"/>
                        <a:ea typeface="+mn-ea"/>
                        <a:cs typeface="Arial" panose="020B0604020202020204" pitchFamily="34" charset="0"/>
                      </a:endParaRPr>
                    </a:p>
                    <a:p>
                      <a:pPr marL="0" marR="0" lvl="0" indent="0" algn="l" defTabSz="6858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n-US" sz="900" b="0" kern="1200" dirty="0">
                          <a:solidFill>
                            <a:schemeClr val="dk1"/>
                          </a:solidFill>
                          <a:effectLst/>
                          <a:latin typeface="Verdana" panose="020B0604030504040204" pitchFamily="34" charset="0"/>
                          <a:ea typeface="+mn-ea"/>
                          <a:cs typeface="Arial" panose="020B0604020202020204" pitchFamily="34" charset="0"/>
                        </a:rPr>
                        <a:t>Inspected</a:t>
                      </a:r>
                      <a:endParaRPr lang="en-ZA" sz="900" b="0" kern="1200" dirty="0">
                        <a:solidFill>
                          <a:schemeClr val="dk1"/>
                        </a:solidFill>
                        <a:effectLst/>
                        <a:latin typeface="Verdana" panose="020B0604030504040204" pitchFamily="34" charset="0"/>
                        <a:ea typeface="+mn-ea"/>
                        <a:cs typeface="Arial" panose="020B060402020202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lnSpc>
                          <a:spcPct val="150000"/>
                        </a:lnSpc>
                        <a:spcAft>
                          <a:spcPts val="0"/>
                        </a:spcAft>
                      </a:pPr>
                      <a:r>
                        <a:rPr lang="en-US" sz="900" dirty="0">
                          <a:effectLst/>
                          <a:latin typeface="Verdana" panose="020B0604030504040204" pitchFamily="34" charset="0"/>
                          <a:ea typeface="Calibri" panose="020F0502020204030204" pitchFamily="34" charset="0"/>
                          <a:cs typeface="Arial" panose="020B0604020202020204" pitchFamily="34" charset="0"/>
                        </a:rPr>
                        <a:t>1 500</a:t>
                      </a:r>
                      <a:endParaRPr lang="en-ZA" sz="11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50000"/>
                        </a:lnSpc>
                        <a:spcAft>
                          <a:spcPts val="0"/>
                        </a:spcAft>
                      </a:pPr>
                      <a:r>
                        <a:rPr lang="en-GB" sz="900" dirty="0">
                          <a:effectLst/>
                          <a:latin typeface="Verdana" panose="020B0604030504040204" pitchFamily="34" charset="0"/>
                          <a:ea typeface="Times New Roman" panose="02020603050405020304" pitchFamily="18" charset="0"/>
                          <a:cs typeface="Times New Roman" panose="02020603050405020304" pitchFamily="18" charset="0"/>
                        </a:rPr>
                        <a:t>180</a:t>
                      </a:r>
                      <a:endParaRPr lang="en-ZA" sz="11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50000"/>
                        </a:lnSpc>
                        <a:spcAft>
                          <a:spcPts val="0"/>
                        </a:spcAft>
                      </a:pPr>
                      <a:r>
                        <a:rPr lang="en-GB" sz="900" dirty="0">
                          <a:effectLst/>
                          <a:latin typeface="Verdana" panose="020B0604030504040204" pitchFamily="34" charset="0"/>
                          <a:ea typeface="Times New Roman" panose="02020603050405020304" pitchFamily="18" charset="0"/>
                          <a:cs typeface="Arial" panose="020B0604020202020204" pitchFamily="34" charset="0"/>
                        </a:rPr>
                        <a:t>396</a:t>
                      </a:r>
                      <a:endParaRPr lang="en-ZA" sz="11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50000"/>
                        </a:lnSpc>
                        <a:spcAft>
                          <a:spcPts val="0"/>
                        </a:spcAft>
                      </a:pPr>
                      <a:r>
                        <a:rPr lang="en-GB" sz="900" dirty="0">
                          <a:effectLst/>
                          <a:latin typeface="Verdana" panose="020B0604030504040204" pitchFamily="34" charset="0"/>
                          <a:ea typeface="Times New Roman" panose="02020603050405020304" pitchFamily="18" charset="0"/>
                          <a:cs typeface="Times New Roman" panose="02020603050405020304" pitchFamily="18" charset="0"/>
                        </a:rPr>
                        <a:t>180</a:t>
                      </a:r>
                      <a:endParaRPr lang="en-ZA" sz="11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l" defTabSz="685800" rtl="0" eaLnBrk="1" fontAlgn="auto" latinLnBrk="0" hangingPunct="1">
                        <a:lnSpc>
                          <a:spcPct val="150000"/>
                        </a:lnSpc>
                        <a:spcBef>
                          <a:spcPts val="0"/>
                        </a:spcBef>
                        <a:spcAft>
                          <a:spcPts val="0"/>
                        </a:spcAft>
                        <a:buClrTx/>
                        <a:buSzTx/>
                        <a:buFont typeface="Wingdings" panose="05000000000000000000" pitchFamily="2" charset="2"/>
                        <a:buNone/>
                        <a:tabLst/>
                        <a:defRPr/>
                      </a:pPr>
                      <a:endParaRPr lang="en-US" sz="900" kern="1200" dirty="0">
                        <a:solidFill>
                          <a:schemeClr val="dk1"/>
                        </a:solidFill>
                        <a:effectLst/>
                        <a:latin typeface="Verdana" panose="020B0604030504040204" pitchFamily="34" charset="0"/>
                        <a:ea typeface="+mn-ea"/>
                        <a:cs typeface="Arial" panose="020B060402020202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l" defTabSz="6858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n-GB" sz="900" kern="1200" dirty="0">
                          <a:solidFill>
                            <a:schemeClr val="dk1"/>
                          </a:solidFill>
                          <a:effectLst/>
                          <a:latin typeface="Verdana" panose="020B0604030504040204" pitchFamily="34" charset="0"/>
                          <a:ea typeface="+mn-ea"/>
                          <a:cs typeface="Arial" panose="020B0604020202020204" pitchFamily="34" charset="0"/>
                        </a:rPr>
                        <a:t>Inspections were hindered due to COVID-19 lockdown.</a:t>
                      </a:r>
                      <a:endParaRPr lang="en-GB" sz="900" b="1" u="sng" kern="1200" dirty="0">
                        <a:solidFill>
                          <a:schemeClr val="dk1"/>
                        </a:solidFill>
                        <a:effectLst/>
                        <a:latin typeface="Verdana" panose="020B0604030504040204" pitchFamily="34" charset="0"/>
                        <a:ea typeface="+mn-ea"/>
                        <a:cs typeface="Arial" panose="020B0604020202020204" pitchFamily="34" charset="0"/>
                      </a:endParaRPr>
                    </a:p>
                    <a:p>
                      <a:pPr marL="0" marR="0" lvl="0" indent="0" algn="l" defTabSz="6858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n-GB" sz="900" b="1" u="sng" kern="1200" dirty="0">
                          <a:solidFill>
                            <a:schemeClr val="dk1"/>
                          </a:solidFill>
                          <a:effectLst/>
                          <a:latin typeface="Verdana" panose="020B0604030504040204" pitchFamily="34" charset="0"/>
                          <a:ea typeface="+mn-ea"/>
                          <a:cs typeface="Arial" panose="020B0604020202020204" pitchFamily="34" charset="0"/>
                        </a:rPr>
                        <a:t>Mitigation plan</a:t>
                      </a:r>
                    </a:p>
                    <a:p>
                      <a:pPr algn="just">
                        <a:lnSpc>
                          <a:spcPct val="150000"/>
                        </a:lnSpc>
                      </a:pPr>
                      <a:r>
                        <a:rPr lang="en-GB" sz="900" kern="1200" dirty="0">
                          <a:solidFill>
                            <a:schemeClr val="dk1"/>
                          </a:solidFill>
                          <a:effectLst/>
                          <a:latin typeface="Verdana" panose="020B0604030504040204" pitchFamily="34" charset="0"/>
                          <a:ea typeface="+mn-ea"/>
                          <a:cs typeface="Arial" panose="020B0604020202020204" pitchFamily="34" charset="0"/>
                        </a:rPr>
                        <a:t>Turnaround strategy to include self -assessment inspections.</a:t>
                      </a:r>
                      <a:endParaRPr lang="en-ZA" sz="900" kern="1200" dirty="0">
                        <a:solidFill>
                          <a:schemeClr val="dk1"/>
                        </a:solidFill>
                        <a:effectLst/>
                        <a:latin typeface="Verdana" panose="020B0604030504040204" pitchFamily="34" charset="0"/>
                        <a:ea typeface="+mn-ea"/>
                        <a:cs typeface="Arial" panose="020B0604020202020204" pitchFamily="34" charset="0"/>
                      </a:endParaRPr>
                    </a:p>
                    <a:p>
                      <a:pPr algn="just">
                        <a:lnSpc>
                          <a:spcPct val="150000"/>
                        </a:lnSpc>
                      </a:pPr>
                      <a:r>
                        <a:rPr lang="en-GB" sz="900" kern="1200" dirty="0">
                          <a:solidFill>
                            <a:schemeClr val="dk1"/>
                          </a:solidFill>
                          <a:effectLst/>
                          <a:latin typeface="Verdana" panose="020B0604030504040204" pitchFamily="34" charset="0"/>
                          <a:ea typeface="+mn-ea"/>
                          <a:cs typeface="Arial" panose="020B0604020202020204" pitchFamily="34" charset="0"/>
                        </a:rPr>
                        <a:t>Increased number of inspections in respect of firearm inspections for all categories of inspectors, namely Compliance and Enforcement.</a:t>
                      </a:r>
                      <a:endParaRPr lang="en-US" sz="900" kern="1200" dirty="0">
                        <a:solidFill>
                          <a:schemeClr val="dk1"/>
                        </a:solidFill>
                        <a:effectLst/>
                        <a:latin typeface="Verdana" panose="020B0604030504040204" pitchFamily="34" charset="0"/>
                        <a:ea typeface="+mn-ea"/>
                        <a:cs typeface="Arial" panose="020B060402020202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999627385"/>
                  </a:ext>
                </a:extLst>
              </a:tr>
            </a:tbl>
          </a:graphicData>
        </a:graphic>
      </p:graphicFrame>
      <p:sp>
        <p:nvSpPr>
          <p:cNvPr id="11" name="Oval 10">
            <a:extLst>
              <a:ext uri="{FF2B5EF4-FFF2-40B4-BE49-F238E27FC236}">
                <a16:creationId xmlns:a16="http://schemas.microsoft.com/office/drawing/2014/main" xmlns="" id="{787C5826-7E76-4ACB-9028-789593A78DB3}"/>
              </a:ext>
            </a:extLst>
          </p:cNvPr>
          <p:cNvSpPr/>
          <p:nvPr/>
        </p:nvSpPr>
        <p:spPr>
          <a:xfrm>
            <a:off x="5590654" y="1705619"/>
            <a:ext cx="297366" cy="312235"/>
          </a:xfrm>
          <a:prstGeom prst="ellipse">
            <a:avLst/>
          </a:prstGeom>
          <a:solidFill>
            <a:srgbClr val="00B050"/>
          </a:solidFill>
          <a:ln>
            <a:solidFill>
              <a:srgbClr val="00B05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4" name="Slide Number Placeholder 3">
            <a:extLst>
              <a:ext uri="{FF2B5EF4-FFF2-40B4-BE49-F238E27FC236}">
                <a16:creationId xmlns:a16="http://schemas.microsoft.com/office/drawing/2014/main" xmlns="" id="{D052911E-BE5B-4CC8-83B1-CED166BC91EC}"/>
              </a:ext>
            </a:extLst>
          </p:cNvPr>
          <p:cNvSpPr>
            <a:spLocks noGrp="1"/>
          </p:cNvSpPr>
          <p:nvPr>
            <p:ph type="sldNum" sz="quarter" idx="12"/>
          </p:nvPr>
        </p:nvSpPr>
        <p:spPr/>
        <p:txBody>
          <a:bodyPr/>
          <a:lstStyle/>
          <a:p>
            <a:fld id="{86ED3864-7380-264F-93C6-1571F5F24E3A}" type="slidenum">
              <a:rPr lang="en-US" smtClean="0"/>
              <a:pPr/>
              <a:t>31</a:t>
            </a:fld>
            <a:endParaRPr lang="en-US" dirty="0"/>
          </a:p>
        </p:txBody>
      </p:sp>
      <p:sp>
        <p:nvSpPr>
          <p:cNvPr id="9" name="Oval 8">
            <a:extLst>
              <a:ext uri="{FF2B5EF4-FFF2-40B4-BE49-F238E27FC236}">
                <a16:creationId xmlns:a16="http://schemas.microsoft.com/office/drawing/2014/main" xmlns="" id="{ABC79032-A7A9-4A0E-8EB6-2DB91CBD444A}"/>
              </a:ext>
            </a:extLst>
          </p:cNvPr>
          <p:cNvSpPr/>
          <p:nvPr/>
        </p:nvSpPr>
        <p:spPr>
          <a:xfrm>
            <a:off x="5602134" y="2826710"/>
            <a:ext cx="297366" cy="312235"/>
          </a:xfrm>
          <a:prstGeom prst="ellipse">
            <a:avLst/>
          </a:prstGeom>
          <a:solidFill>
            <a:srgbClr val="00B050"/>
          </a:solidFill>
          <a:ln>
            <a:solidFill>
              <a:srgbClr val="00B05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xmlns="" id="{547B4D2E-E0DD-42C7-A61E-2C8D5FE1D63D}"/>
              </a:ext>
            </a:extLst>
          </p:cNvPr>
          <p:cNvSpPr/>
          <p:nvPr/>
        </p:nvSpPr>
        <p:spPr>
          <a:xfrm>
            <a:off x="5602134" y="3635566"/>
            <a:ext cx="297366" cy="312235"/>
          </a:xfrm>
          <a:prstGeom prst="ellipse">
            <a:avLst/>
          </a:prstGeom>
          <a:solidFill>
            <a:srgbClr val="00B050"/>
          </a:solidFill>
          <a:ln>
            <a:solidFill>
              <a:srgbClr val="00B05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xmlns="" val="39991904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8F3866CA-0527-0D4B-8233-2D3D8F8F0D50}"/>
              </a:ext>
            </a:extLst>
          </p:cNvPr>
          <p:cNvPicPr>
            <a:picLocks noChangeAspect="1"/>
          </p:cNvPicPr>
          <p:nvPr/>
        </p:nvPicPr>
        <p:blipFill>
          <a:blip r:embed="rId2"/>
          <a:stretch>
            <a:fillRect/>
          </a:stretch>
        </p:blipFill>
        <p:spPr>
          <a:xfrm>
            <a:off x="0" y="-249906"/>
            <a:ext cx="9143999" cy="6129084"/>
          </a:xfrm>
          <a:prstGeom prst="rect">
            <a:avLst/>
          </a:prstGeom>
        </p:spPr>
      </p:pic>
      <p:sp>
        <p:nvSpPr>
          <p:cNvPr id="2" name="Title 1"/>
          <p:cNvSpPr>
            <a:spLocks noGrp="1"/>
          </p:cNvSpPr>
          <p:nvPr>
            <p:ph type="ctrTitle"/>
          </p:nvPr>
        </p:nvSpPr>
        <p:spPr>
          <a:xfrm>
            <a:off x="15764" y="178576"/>
            <a:ext cx="8929453" cy="458165"/>
          </a:xfrm>
        </p:spPr>
        <p:txBody>
          <a:bodyPr>
            <a:noAutofit/>
          </a:bodyPr>
          <a:lstStyle/>
          <a:p>
            <a:pPr marL="342900" lvl="0" indent="-342900" defTabSz="914400">
              <a:lnSpc>
                <a:spcPct val="100000"/>
              </a:lnSpc>
              <a:spcBef>
                <a:spcPts val="0"/>
              </a:spcBef>
              <a:defRPr/>
            </a:pPr>
            <a:r>
              <a:rPr lang="en-US" sz="2200" b="1" dirty="0">
                <a:solidFill>
                  <a:srgbClr val="F79646">
                    <a:lumMod val="50000"/>
                  </a:srgbClr>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Sub-Programme: Compliance and Enforcement (…Cont’d)</a:t>
            </a:r>
          </a:p>
        </p:txBody>
      </p:sp>
      <p:graphicFrame>
        <p:nvGraphicFramePr>
          <p:cNvPr id="6" name="Table 5">
            <a:extLst>
              <a:ext uri="{FF2B5EF4-FFF2-40B4-BE49-F238E27FC236}">
                <a16:creationId xmlns:a16="http://schemas.microsoft.com/office/drawing/2014/main" xmlns="" id="{3AFCC3B1-EB79-4D84-A9B6-395FC5FBBC2D}"/>
              </a:ext>
            </a:extLst>
          </p:cNvPr>
          <p:cNvGraphicFramePr>
            <a:graphicFrameLocks noGrp="1"/>
          </p:cNvGraphicFramePr>
          <p:nvPr>
            <p:extLst>
              <p:ext uri="{D42A27DB-BD31-4B8C-83A1-F6EECF244321}">
                <p14:modId xmlns:p14="http://schemas.microsoft.com/office/powerpoint/2010/main" xmlns="" val="1946807182"/>
              </p:ext>
            </p:extLst>
          </p:nvPr>
        </p:nvGraphicFramePr>
        <p:xfrm>
          <a:off x="299545" y="604273"/>
          <a:ext cx="8645672" cy="4272527"/>
        </p:xfrm>
        <a:graphic>
          <a:graphicData uri="http://schemas.openxmlformats.org/drawingml/2006/table">
            <a:tbl>
              <a:tblPr firstRow="1" firstCol="1" bandRow="1">
                <a:tableStyleId>{5C22544A-7EE6-4342-B048-85BDC9FD1C3A}</a:tableStyleId>
              </a:tblPr>
              <a:tblGrid>
                <a:gridCol w="1072055">
                  <a:extLst>
                    <a:ext uri="{9D8B030D-6E8A-4147-A177-3AD203B41FA5}">
                      <a16:colId xmlns:a16="http://schemas.microsoft.com/office/drawing/2014/main" xmlns="" val="2422675860"/>
                    </a:ext>
                  </a:extLst>
                </a:gridCol>
                <a:gridCol w="1041400">
                  <a:extLst>
                    <a:ext uri="{9D8B030D-6E8A-4147-A177-3AD203B41FA5}">
                      <a16:colId xmlns:a16="http://schemas.microsoft.com/office/drawing/2014/main" xmlns="" val="1275184384"/>
                    </a:ext>
                  </a:extLst>
                </a:gridCol>
                <a:gridCol w="1286933">
                  <a:extLst>
                    <a:ext uri="{9D8B030D-6E8A-4147-A177-3AD203B41FA5}">
                      <a16:colId xmlns:a16="http://schemas.microsoft.com/office/drawing/2014/main" xmlns="" val="1123000446"/>
                    </a:ext>
                  </a:extLst>
                </a:gridCol>
                <a:gridCol w="1176867">
                  <a:extLst>
                    <a:ext uri="{9D8B030D-6E8A-4147-A177-3AD203B41FA5}">
                      <a16:colId xmlns:a16="http://schemas.microsoft.com/office/drawing/2014/main" xmlns="" val="3339361115"/>
                    </a:ext>
                  </a:extLst>
                </a:gridCol>
                <a:gridCol w="1507067">
                  <a:extLst>
                    <a:ext uri="{9D8B030D-6E8A-4147-A177-3AD203B41FA5}">
                      <a16:colId xmlns:a16="http://schemas.microsoft.com/office/drawing/2014/main" xmlns="" val="928913693"/>
                    </a:ext>
                  </a:extLst>
                </a:gridCol>
                <a:gridCol w="846666">
                  <a:extLst>
                    <a:ext uri="{9D8B030D-6E8A-4147-A177-3AD203B41FA5}">
                      <a16:colId xmlns:a16="http://schemas.microsoft.com/office/drawing/2014/main" xmlns="" val="4157241429"/>
                    </a:ext>
                  </a:extLst>
                </a:gridCol>
                <a:gridCol w="1714684">
                  <a:extLst>
                    <a:ext uri="{9D8B030D-6E8A-4147-A177-3AD203B41FA5}">
                      <a16:colId xmlns:a16="http://schemas.microsoft.com/office/drawing/2014/main" xmlns="" val="21367377"/>
                    </a:ext>
                  </a:extLst>
                </a:gridCol>
              </a:tblGrid>
              <a:tr h="281490">
                <a:tc gridSpan="7">
                  <a:txBody>
                    <a:bodyPr/>
                    <a:lstStyle/>
                    <a:p>
                      <a:pPr algn="just">
                        <a:lnSpc>
                          <a:spcPct val="115000"/>
                        </a:lnSpc>
                        <a:spcBef>
                          <a:spcPts val="1200"/>
                        </a:spcBef>
                        <a:spcAft>
                          <a:spcPts val="0"/>
                        </a:spcAft>
                        <a:tabLst>
                          <a:tab pos="914400" algn="l"/>
                        </a:tabLst>
                      </a:pPr>
                      <a:r>
                        <a:rPr lang="en-GB" sz="1000" b="1" kern="1200" dirty="0">
                          <a:solidFill>
                            <a:schemeClr val="bg1"/>
                          </a:solidFill>
                          <a:effectLst/>
                          <a:latin typeface="Verdana" panose="020B0604030504040204" pitchFamily="34" charset="0"/>
                          <a:ea typeface="Verdana" panose="020B0604030504040204" pitchFamily="34" charset="0"/>
                          <a:cs typeface="+mn-cs"/>
                        </a:rPr>
                        <a:t>Outcome: A professional, accountable and trustworthy private security industry</a:t>
                      </a:r>
                      <a:endParaRPr lang="en-ZA" sz="1000" b="1" kern="1200" dirty="0">
                        <a:solidFill>
                          <a:schemeClr val="bg1"/>
                        </a:solidFill>
                        <a:effectLst/>
                        <a:latin typeface="Verdana" panose="020B0604030504040204" pitchFamily="34" charset="0"/>
                        <a:ea typeface="Verdana" panose="020B0604030504040204" pitchFamily="34" charset="0"/>
                        <a:cs typeface="+mn-cs"/>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hMerge="1">
                  <a:txBody>
                    <a:bodyPr/>
                    <a:lstStyle/>
                    <a:p>
                      <a:pPr algn="just">
                        <a:lnSpc>
                          <a:spcPct val="115000"/>
                        </a:lnSpc>
                        <a:spcBef>
                          <a:spcPts val="1200"/>
                        </a:spcBef>
                        <a:spcAft>
                          <a:spcPts val="0"/>
                        </a:spcAft>
                        <a:tabLst>
                          <a:tab pos="914400" algn="l"/>
                        </a:tabLst>
                      </a:pPr>
                      <a:endParaRPr lang="en-ZA" sz="1000" b="1" kern="120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hMerge="1">
                  <a:txBody>
                    <a:bodyPr/>
                    <a:lstStyle/>
                    <a:p>
                      <a:endParaRPr lang="en-US"/>
                    </a:p>
                  </a:txBody>
                  <a:tcPr/>
                </a:tc>
                <a:tc hMerge="1">
                  <a:txBody>
                    <a:bodyPr/>
                    <a:lstStyle/>
                    <a:p>
                      <a:endParaRPr lang="en-US"/>
                    </a:p>
                  </a:txBody>
                  <a:tcPr/>
                </a:tc>
                <a:tc hMerge="1">
                  <a:txBody>
                    <a:bodyPr/>
                    <a:lstStyle/>
                    <a:p>
                      <a:endParaRPr lang="en-ZA"/>
                    </a:p>
                  </a:txBody>
                  <a:tcPr/>
                </a:tc>
                <a:tc hMerge="1">
                  <a:txBody>
                    <a:bodyPr/>
                    <a:lstStyle/>
                    <a:p>
                      <a:endParaRPr lang="en-US"/>
                    </a:p>
                  </a:txBody>
                  <a:tcPr/>
                </a:tc>
                <a:tc hMerge="1">
                  <a:txBody>
                    <a:bodyPr/>
                    <a:lstStyle/>
                    <a:p>
                      <a:endParaRPr lang="en-ZA"/>
                    </a:p>
                  </a:txBody>
                  <a:tcPr/>
                </a:tc>
                <a:extLst>
                  <a:ext uri="{0D108BD9-81ED-4DB2-BD59-A6C34878D82A}">
                    <a16:rowId xmlns:a16="http://schemas.microsoft.com/office/drawing/2014/main" xmlns="" val="887361931"/>
                  </a:ext>
                </a:extLst>
              </a:tr>
              <a:tr h="207668">
                <a:tc rowSpan="2">
                  <a:txBody>
                    <a:bodyPr/>
                    <a:lstStyle/>
                    <a:p>
                      <a:pPr algn="just">
                        <a:lnSpc>
                          <a:spcPct val="115000"/>
                        </a:lnSpc>
                        <a:spcBef>
                          <a:spcPts val="1200"/>
                        </a:spcBef>
                        <a:spcAft>
                          <a:spcPts val="0"/>
                        </a:spcAft>
                        <a:tabLst>
                          <a:tab pos="914400" algn="l"/>
                        </a:tabLst>
                      </a:pPr>
                      <a:r>
                        <a:rPr lang="en-ZA" sz="10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Output Indicators</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rowSpan="2">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r>
                        <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Annual Target</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rowSpan="2">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r>
                        <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YTD Actual</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gridSpan="4">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r>
                        <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Quarter Performance </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hMerge="1">
                  <a:txBody>
                    <a:bodyPr/>
                    <a:lstStyle/>
                    <a:p>
                      <a:pPr algn="ctr">
                        <a:lnSpc>
                          <a:spcPct val="115000"/>
                        </a:lnSpc>
                        <a:spcBef>
                          <a:spcPts val="1200"/>
                        </a:spcBef>
                        <a:spcAft>
                          <a:spcPts val="0"/>
                        </a:spcAft>
                        <a:tabLst>
                          <a:tab pos="914400" algn="l"/>
                        </a:tabLst>
                      </a:pPr>
                      <a:endPar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hMerge="1">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endParaRPr lang="en-US" sz="1000" b="1" kern="1200" dirty="0">
                        <a:solidFill>
                          <a:schemeClr val="bg1"/>
                        </a:solidFill>
                        <a:effectLst/>
                        <a:latin typeface="Verdana" panose="020B0604030504040204" pitchFamily="34" charset="0"/>
                        <a:ea typeface="Verdana" panose="020B0604030504040204" pitchFamily="34" charset="0"/>
                        <a:cs typeface="+mn-cs"/>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hMerge="1">
                  <a:txBody>
                    <a:bodyPr/>
                    <a:lstStyle/>
                    <a:p>
                      <a:pPr algn="ctr">
                        <a:lnSpc>
                          <a:spcPct val="115000"/>
                        </a:lnSpc>
                        <a:spcBef>
                          <a:spcPts val="1200"/>
                        </a:spcBef>
                        <a:spcAft>
                          <a:spcPts val="0"/>
                        </a:spcAft>
                        <a:tabLst>
                          <a:tab pos="914400" algn="l"/>
                        </a:tabLst>
                      </a:pPr>
                      <a:endParaRPr lang="en-ZA" sz="1000" b="1" kern="1200" dirty="0">
                        <a:solidFill>
                          <a:schemeClr val="bg1"/>
                        </a:solidFill>
                        <a:effectLst/>
                        <a:latin typeface="Verdana" panose="020B0604030504040204" pitchFamily="34" charset="0"/>
                        <a:ea typeface="Verdana" panose="020B0604030504040204" pitchFamily="34" charset="0"/>
                        <a:cs typeface="+mn-cs"/>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xmlns="" val="4157396428"/>
                  </a:ext>
                </a:extLst>
              </a:tr>
              <a:tr h="415338">
                <a:tc vMerge="1">
                  <a:txBody>
                    <a:bodyPr/>
                    <a:lstStyle/>
                    <a:p>
                      <a:pPr algn="just">
                        <a:lnSpc>
                          <a:spcPct val="115000"/>
                        </a:lnSpc>
                        <a:spcBef>
                          <a:spcPts val="1200"/>
                        </a:spcBef>
                        <a:spcAft>
                          <a:spcPts val="0"/>
                        </a:spcAft>
                        <a:tabLst>
                          <a:tab pos="914400" algn="l"/>
                        </a:tabLst>
                      </a:pPr>
                      <a:endParaRPr lang="en-ZA" sz="100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vMerge="1">
                  <a:txBody>
                    <a:bodyPr/>
                    <a:lstStyle/>
                    <a:p>
                      <a:pPr algn="ctr">
                        <a:lnSpc>
                          <a:spcPct val="115000"/>
                        </a:lnSpc>
                        <a:spcBef>
                          <a:spcPts val="1200"/>
                        </a:spcBef>
                        <a:spcAft>
                          <a:spcPts val="0"/>
                        </a:spcAft>
                        <a:tabLst>
                          <a:tab pos="914400" algn="l"/>
                        </a:tabLst>
                      </a:pPr>
                      <a:endPar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vMerge="1">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endPar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r>
                        <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Quarter 1 Target</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r>
                        <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Quarter 1 Actual</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r>
                        <a:rPr lang="en-GB" sz="1000" b="1" kern="1200" dirty="0">
                          <a:solidFill>
                            <a:schemeClr val="bg1"/>
                          </a:solidFill>
                          <a:effectLst/>
                          <a:latin typeface="Verdana" panose="020B0604030504040204" pitchFamily="34" charset="0"/>
                          <a:ea typeface="Verdana" panose="020B0604030504040204" pitchFamily="34" charset="0"/>
                          <a:cs typeface="+mn-cs"/>
                        </a:rPr>
                        <a:t>Progress Rating</a:t>
                      </a:r>
                      <a:endParaRPr lang="en-US" sz="1000" b="1" kern="1200" dirty="0">
                        <a:solidFill>
                          <a:schemeClr val="bg1"/>
                        </a:solidFill>
                        <a:effectLst/>
                        <a:latin typeface="Verdana" panose="020B0604030504040204" pitchFamily="34" charset="0"/>
                        <a:ea typeface="Verdana" panose="020B0604030504040204" pitchFamily="34" charset="0"/>
                        <a:cs typeface="+mn-cs"/>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r>
                        <a:rPr lang="en-GB" sz="1000" b="1" kern="1200" dirty="0">
                          <a:solidFill>
                            <a:schemeClr val="bg1"/>
                          </a:solidFill>
                          <a:effectLst/>
                          <a:latin typeface="Verdana" panose="020B0604030504040204" pitchFamily="34" charset="0"/>
                          <a:ea typeface="Verdana" panose="020B0604030504040204" pitchFamily="34" charset="0"/>
                          <a:cs typeface="+mn-cs"/>
                        </a:rPr>
                        <a:t>Reason for Deviation &amp; Mitigation plan</a:t>
                      </a:r>
                      <a:endParaRPr lang="en-ZA" sz="1000" b="1" kern="1200" dirty="0">
                        <a:solidFill>
                          <a:schemeClr val="bg1"/>
                        </a:solidFill>
                        <a:effectLst/>
                        <a:latin typeface="Verdana" panose="020B0604030504040204" pitchFamily="34" charset="0"/>
                        <a:ea typeface="Verdana" panose="020B0604030504040204" pitchFamily="34" charset="0"/>
                        <a:cs typeface="+mn-cs"/>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xmlns="" val="309100440"/>
                  </a:ext>
                </a:extLst>
              </a:tr>
              <a:tr h="3368031">
                <a:tc>
                  <a:txBody>
                    <a:bodyPr/>
                    <a:lstStyle/>
                    <a:p>
                      <a:pPr marL="0" marR="0" lvl="0" indent="0" algn="l" defTabSz="6858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n-US" sz="900" b="0" kern="1200" dirty="0">
                          <a:solidFill>
                            <a:schemeClr val="dk1"/>
                          </a:solidFill>
                          <a:effectLst/>
                          <a:latin typeface="Verdana" panose="020B0604030504040204" pitchFamily="34" charset="0"/>
                          <a:ea typeface="+mn-ea"/>
                          <a:cs typeface="Arial" panose="020B0604020202020204" pitchFamily="34" charset="0"/>
                        </a:rPr>
                        <a:t>Date for the approval of a security business self-assessment</a:t>
                      </a:r>
                      <a:endParaRPr lang="en-ZA" sz="900" b="0" kern="1200" dirty="0">
                        <a:solidFill>
                          <a:schemeClr val="dk1"/>
                        </a:solidFill>
                        <a:effectLst/>
                        <a:latin typeface="Verdana" panose="020B0604030504040204" pitchFamily="34" charset="0"/>
                        <a:ea typeface="+mn-ea"/>
                        <a:cs typeface="Arial" panose="020B0604020202020204" pitchFamily="34" charset="0"/>
                      </a:endParaRPr>
                    </a:p>
                    <a:p>
                      <a:pPr marL="0" marR="0" lvl="0" indent="0" algn="l" defTabSz="6858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n-US" sz="900" b="0" kern="1200" dirty="0">
                          <a:solidFill>
                            <a:schemeClr val="dk1"/>
                          </a:solidFill>
                          <a:effectLst/>
                          <a:latin typeface="Verdana" panose="020B0604030504040204" pitchFamily="34" charset="0"/>
                          <a:ea typeface="+mn-ea"/>
                          <a:cs typeface="Arial" panose="020B0604020202020204" pitchFamily="34" charset="0"/>
                        </a:rPr>
                        <a:t>policy and process</a:t>
                      </a:r>
                      <a:endParaRPr lang="en-ZA" sz="900" b="0" kern="1200" dirty="0">
                        <a:solidFill>
                          <a:schemeClr val="dk1"/>
                        </a:solidFill>
                        <a:effectLst/>
                        <a:latin typeface="Verdana" panose="020B0604030504040204" pitchFamily="34" charset="0"/>
                        <a:ea typeface="+mn-ea"/>
                        <a:cs typeface="Arial" panose="020B060402020202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lnSpc>
                          <a:spcPct val="150000"/>
                        </a:lnSpc>
                        <a:spcAft>
                          <a:spcPts val="0"/>
                        </a:spcAft>
                      </a:pPr>
                      <a:r>
                        <a:rPr lang="en-US" sz="900" dirty="0">
                          <a:effectLst/>
                          <a:latin typeface="Verdana" panose="020B0604030504040204" pitchFamily="34" charset="0"/>
                          <a:ea typeface="Calibri" panose="020F0502020204030204" pitchFamily="34" charset="0"/>
                          <a:cs typeface="Arial" panose="020B0604020202020204" pitchFamily="34" charset="0"/>
                        </a:rPr>
                        <a:t>31 March 2021</a:t>
                      </a:r>
                      <a:endParaRPr lang="en-ZA" sz="11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just" defTabSz="6858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n-GB" sz="900" b="0" kern="1200" dirty="0">
                          <a:solidFill>
                            <a:schemeClr val="dk1"/>
                          </a:solidFill>
                          <a:effectLst/>
                          <a:latin typeface="Verdana" panose="020B0604030504040204" pitchFamily="34" charset="0"/>
                          <a:ea typeface="+mn-ea"/>
                          <a:cs typeface="Arial" panose="020B0604020202020204" pitchFamily="34" charset="0"/>
                        </a:rPr>
                        <a:t>The benchmarking was conducted and completed.</a:t>
                      </a:r>
                      <a:endParaRPr lang="en-ZA" sz="900" b="0" kern="1200" dirty="0">
                        <a:solidFill>
                          <a:schemeClr val="dk1"/>
                        </a:solidFill>
                        <a:effectLst/>
                        <a:latin typeface="Verdana" panose="020B0604030504040204" pitchFamily="34" charset="0"/>
                        <a:ea typeface="+mn-ea"/>
                        <a:cs typeface="Arial" panose="020B0604020202020204" pitchFamily="34" charset="0"/>
                      </a:endParaRPr>
                    </a:p>
                    <a:p>
                      <a:pPr marL="0" marR="0" lvl="0" indent="0" algn="just" defTabSz="6858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n-GB" sz="900" b="0" kern="1200" dirty="0">
                          <a:solidFill>
                            <a:schemeClr val="dk1"/>
                          </a:solidFill>
                          <a:effectLst/>
                          <a:latin typeface="Verdana" panose="020B0604030504040204" pitchFamily="34" charset="0"/>
                          <a:ea typeface="+mn-ea"/>
                          <a:cs typeface="Arial" panose="020B0604020202020204" pitchFamily="34" charset="0"/>
                        </a:rPr>
                        <a:t>The self -assessment inspection templates and Industry Circular were developed.</a:t>
                      </a:r>
                      <a:endParaRPr lang="en-ZA" sz="900" b="0" kern="1200" dirty="0">
                        <a:solidFill>
                          <a:schemeClr val="dk1"/>
                        </a:solidFill>
                        <a:effectLst/>
                        <a:latin typeface="Verdana" panose="020B0604030504040204" pitchFamily="34" charset="0"/>
                        <a:ea typeface="+mn-ea"/>
                        <a:cs typeface="Arial" panose="020B0604020202020204" pitchFamily="34" charset="0"/>
                      </a:endParaRPr>
                    </a:p>
                    <a:p>
                      <a:pPr marL="0" marR="0" lvl="0" indent="0" algn="just" defTabSz="6858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n-GB" sz="900" b="0" kern="1200" dirty="0">
                          <a:solidFill>
                            <a:schemeClr val="dk1"/>
                          </a:solidFill>
                          <a:effectLst/>
                          <a:latin typeface="Verdana" panose="020B0604030504040204" pitchFamily="34" charset="0"/>
                          <a:ea typeface="+mn-ea"/>
                          <a:cs typeface="Arial" panose="020B0604020202020204" pitchFamily="34" charset="0"/>
                        </a:rPr>
                        <a:t> </a:t>
                      </a:r>
                      <a:endParaRPr lang="en-ZA" sz="900" b="0" kern="1200" dirty="0">
                        <a:solidFill>
                          <a:schemeClr val="dk1"/>
                        </a:solidFill>
                        <a:effectLst/>
                        <a:latin typeface="Verdana" panose="020B0604030504040204" pitchFamily="34" charset="0"/>
                        <a:ea typeface="+mn-ea"/>
                        <a:cs typeface="Arial" panose="020B0604020202020204" pitchFamily="34" charset="0"/>
                      </a:endParaRPr>
                    </a:p>
                    <a:p>
                      <a:pPr marL="0" marR="0" lvl="0" indent="0" algn="l" defTabSz="6858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n-GB" sz="900" b="0" kern="1200" dirty="0">
                          <a:solidFill>
                            <a:schemeClr val="dk1"/>
                          </a:solidFill>
                          <a:effectLst/>
                          <a:latin typeface="Verdana" panose="020B0604030504040204" pitchFamily="34" charset="0"/>
                          <a:ea typeface="+mn-ea"/>
                          <a:cs typeface="Arial" panose="020B0604020202020204" pitchFamily="34" charset="0"/>
                        </a:rPr>
                        <a:t>The self-assessment policy was developed &amp; handed to EXCO for approval.</a:t>
                      </a:r>
                      <a:endParaRPr lang="en-ZA" sz="900" b="0" kern="1200" dirty="0">
                        <a:solidFill>
                          <a:schemeClr val="dk1"/>
                        </a:solidFill>
                        <a:effectLst/>
                        <a:latin typeface="Verdana" panose="020B0604030504040204" pitchFamily="34" charset="0"/>
                        <a:ea typeface="+mn-ea"/>
                        <a:cs typeface="Arial" panose="020B060402020202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l" defTabSz="6858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n-GB" sz="900" b="0" kern="1200" dirty="0">
                          <a:solidFill>
                            <a:schemeClr val="dk1"/>
                          </a:solidFill>
                          <a:effectLst/>
                          <a:latin typeface="Verdana" panose="020B0604030504040204" pitchFamily="34" charset="0"/>
                          <a:ea typeface="+mn-ea"/>
                          <a:cs typeface="Arial" panose="020B0604020202020204" pitchFamily="34" charset="0"/>
                        </a:rPr>
                        <a:t>Benchmarking</a:t>
                      </a:r>
                      <a:endParaRPr lang="en-ZA" sz="900" b="0" kern="1200" dirty="0">
                        <a:solidFill>
                          <a:schemeClr val="dk1"/>
                        </a:solidFill>
                        <a:effectLst/>
                        <a:latin typeface="Verdana" panose="020B0604030504040204" pitchFamily="34" charset="0"/>
                        <a:ea typeface="+mn-ea"/>
                        <a:cs typeface="Arial" panose="020B0604020202020204" pitchFamily="34" charset="0"/>
                      </a:endParaRPr>
                    </a:p>
                    <a:p>
                      <a:pPr marL="0" marR="0" lvl="0" indent="0" algn="l" defTabSz="6858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n-GB" sz="900" b="0" kern="1200" dirty="0">
                          <a:solidFill>
                            <a:schemeClr val="dk1"/>
                          </a:solidFill>
                          <a:effectLst/>
                          <a:latin typeface="Verdana" panose="020B0604030504040204" pitchFamily="34" charset="0"/>
                          <a:ea typeface="+mn-ea"/>
                          <a:cs typeface="Arial" panose="020B0604020202020204" pitchFamily="34" charset="0"/>
                        </a:rPr>
                        <a:t>on self-assessment</a:t>
                      </a:r>
                      <a:endParaRPr lang="en-ZA" sz="900" b="0" kern="1200" dirty="0">
                        <a:solidFill>
                          <a:schemeClr val="dk1"/>
                        </a:solidFill>
                        <a:effectLst/>
                        <a:latin typeface="Verdana" panose="020B0604030504040204" pitchFamily="34" charset="0"/>
                        <a:ea typeface="+mn-ea"/>
                        <a:cs typeface="Arial" panose="020B060402020202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l" defTabSz="6858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n-GB" sz="900" b="0" kern="1200" dirty="0">
                          <a:solidFill>
                            <a:schemeClr val="dk1"/>
                          </a:solidFill>
                          <a:effectLst/>
                          <a:latin typeface="Verdana" panose="020B0604030504040204" pitchFamily="34" charset="0"/>
                          <a:ea typeface="+mn-ea"/>
                          <a:cs typeface="Arial" panose="020B0604020202020204" pitchFamily="34" charset="0"/>
                        </a:rPr>
                        <a:t>The benchmarking was conducted and completed.</a:t>
                      </a:r>
                      <a:endParaRPr lang="en-ZA" sz="900" b="0" kern="1200" dirty="0">
                        <a:solidFill>
                          <a:schemeClr val="dk1"/>
                        </a:solidFill>
                        <a:effectLst/>
                        <a:latin typeface="Verdana" panose="020B0604030504040204" pitchFamily="34" charset="0"/>
                        <a:ea typeface="+mn-ea"/>
                        <a:cs typeface="Arial" panose="020B0604020202020204" pitchFamily="34" charset="0"/>
                      </a:endParaRPr>
                    </a:p>
                    <a:p>
                      <a:pPr marL="0" marR="0" lvl="0" indent="0" algn="just" defTabSz="6858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n-GB" sz="900" b="0" kern="1200" dirty="0">
                          <a:solidFill>
                            <a:schemeClr val="dk1"/>
                          </a:solidFill>
                          <a:effectLst/>
                          <a:latin typeface="Verdana" panose="020B0604030504040204" pitchFamily="34" charset="0"/>
                          <a:ea typeface="+mn-ea"/>
                          <a:cs typeface="Arial" panose="020B0604020202020204" pitchFamily="34" charset="0"/>
                        </a:rPr>
                        <a:t>The self -assessment inspection templates and Industry Circular were developed.</a:t>
                      </a:r>
                      <a:endParaRPr lang="en-ZA" sz="900" b="0" kern="1200" dirty="0">
                        <a:solidFill>
                          <a:schemeClr val="dk1"/>
                        </a:solidFill>
                        <a:effectLst/>
                        <a:latin typeface="Verdana" panose="020B0604030504040204" pitchFamily="34" charset="0"/>
                        <a:ea typeface="+mn-ea"/>
                        <a:cs typeface="Arial" panose="020B0604020202020204" pitchFamily="34" charset="0"/>
                      </a:endParaRPr>
                    </a:p>
                    <a:p>
                      <a:pPr marL="0" marR="0" lvl="0" indent="0" algn="just" defTabSz="6858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n-GB" sz="900" b="0" kern="1200" dirty="0">
                          <a:solidFill>
                            <a:schemeClr val="dk1"/>
                          </a:solidFill>
                          <a:effectLst/>
                          <a:latin typeface="Verdana" panose="020B0604030504040204" pitchFamily="34" charset="0"/>
                          <a:ea typeface="+mn-ea"/>
                          <a:cs typeface="Arial" panose="020B0604020202020204" pitchFamily="34" charset="0"/>
                        </a:rPr>
                        <a:t> </a:t>
                      </a:r>
                      <a:endParaRPr lang="en-ZA" sz="900" b="0" kern="1200" dirty="0">
                        <a:solidFill>
                          <a:schemeClr val="dk1"/>
                        </a:solidFill>
                        <a:effectLst/>
                        <a:latin typeface="Verdana" panose="020B0604030504040204" pitchFamily="34" charset="0"/>
                        <a:ea typeface="+mn-ea"/>
                        <a:cs typeface="Arial" panose="020B0604020202020204" pitchFamily="34" charset="0"/>
                      </a:endParaRPr>
                    </a:p>
                    <a:p>
                      <a:pPr marL="0" marR="0" lvl="0" indent="0" algn="just" defTabSz="6858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n-GB" sz="900" b="0" kern="1200" dirty="0">
                          <a:solidFill>
                            <a:schemeClr val="dk1"/>
                          </a:solidFill>
                          <a:effectLst/>
                          <a:latin typeface="Verdana" panose="020B0604030504040204" pitchFamily="34" charset="0"/>
                          <a:ea typeface="+mn-ea"/>
                          <a:cs typeface="Arial" panose="020B0604020202020204" pitchFamily="34" charset="0"/>
                        </a:rPr>
                        <a:t>The self-assessment policy was developed &amp; handed to EXCO for approval.</a:t>
                      </a:r>
                      <a:endParaRPr lang="en-ZA" sz="900" b="0" kern="1200" dirty="0">
                        <a:solidFill>
                          <a:schemeClr val="dk1"/>
                        </a:solidFill>
                        <a:effectLst/>
                        <a:latin typeface="Verdana" panose="020B0604030504040204" pitchFamily="34" charset="0"/>
                        <a:ea typeface="+mn-ea"/>
                        <a:cs typeface="Arial" panose="020B060402020202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just" defTabSz="685800" rtl="0" eaLnBrk="1" fontAlgn="auto" latinLnBrk="0" hangingPunct="1">
                        <a:lnSpc>
                          <a:spcPct val="150000"/>
                        </a:lnSpc>
                        <a:spcBef>
                          <a:spcPts val="0"/>
                        </a:spcBef>
                        <a:spcAft>
                          <a:spcPts val="0"/>
                        </a:spcAft>
                        <a:buClrTx/>
                        <a:buSzTx/>
                        <a:buFont typeface="Wingdings" panose="05000000000000000000" pitchFamily="2" charset="2"/>
                        <a:buNone/>
                        <a:tabLst/>
                        <a:defRPr/>
                      </a:pPr>
                      <a:endParaRPr lang="en-US" sz="900" b="0" kern="1200" dirty="0">
                        <a:solidFill>
                          <a:schemeClr val="dk1"/>
                        </a:solidFill>
                        <a:effectLst/>
                        <a:latin typeface="Verdana" panose="020B0604030504040204" pitchFamily="34" charset="0"/>
                        <a:ea typeface="+mn-ea"/>
                        <a:cs typeface="Arial" panose="020B060402020202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just" defTabSz="6858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n-US" sz="900" b="0" kern="1200" dirty="0">
                          <a:solidFill>
                            <a:schemeClr val="dk1"/>
                          </a:solidFill>
                          <a:effectLst/>
                          <a:latin typeface="Verdana" panose="020B0604030504040204" pitchFamily="34" charset="0"/>
                          <a:ea typeface="+mn-ea"/>
                          <a:cs typeface="Arial" panose="020B0604020202020204" pitchFamily="34" charset="0"/>
                        </a:rPr>
                        <a:t>The policy was fast-tracked to supplement the physical inspections with self-assessments in view of COVID-19 restrictions.</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917591714"/>
                  </a:ext>
                </a:extLst>
              </a:tr>
            </a:tbl>
          </a:graphicData>
        </a:graphic>
      </p:graphicFrame>
      <p:sp>
        <p:nvSpPr>
          <p:cNvPr id="11" name="Oval 10">
            <a:extLst>
              <a:ext uri="{FF2B5EF4-FFF2-40B4-BE49-F238E27FC236}">
                <a16:creationId xmlns:a16="http://schemas.microsoft.com/office/drawing/2014/main" xmlns="" id="{787C5826-7E76-4ACB-9028-789593A78DB3}"/>
              </a:ext>
            </a:extLst>
          </p:cNvPr>
          <p:cNvSpPr/>
          <p:nvPr/>
        </p:nvSpPr>
        <p:spPr>
          <a:xfrm>
            <a:off x="6676425" y="1624201"/>
            <a:ext cx="297366" cy="312235"/>
          </a:xfrm>
          <a:prstGeom prst="ellipse">
            <a:avLst/>
          </a:prstGeom>
          <a:solidFill>
            <a:srgbClr val="00B050"/>
          </a:solidFill>
          <a:ln>
            <a:solidFill>
              <a:srgbClr val="00B05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4" name="Slide Number Placeholder 3">
            <a:extLst>
              <a:ext uri="{FF2B5EF4-FFF2-40B4-BE49-F238E27FC236}">
                <a16:creationId xmlns:a16="http://schemas.microsoft.com/office/drawing/2014/main" xmlns="" id="{D052911E-BE5B-4CC8-83B1-CED166BC91EC}"/>
              </a:ext>
            </a:extLst>
          </p:cNvPr>
          <p:cNvSpPr>
            <a:spLocks noGrp="1"/>
          </p:cNvSpPr>
          <p:nvPr>
            <p:ph type="sldNum" sz="quarter" idx="12"/>
          </p:nvPr>
        </p:nvSpPr>
        <p:spPr/>
        <p:txBody>
          <a:bodyPr/>
          <a:lstStyle/>
          <a:p>
            <a:fld id="{86ED3864-7380-264F-93C6-1571F5F24E3A}" type="slidenum">
              <a:rPr lang="en-US" smtClean="0"/>
              <a:pPr/>
              <a:t>32</a:t>
            </a:fld>
            <a:endParaRPr lang="en-US" dirty="0"/>
          </a:p>
        </p:txBody>
      </p:sp>
    </p:spTree>
    <p:extLst>
      <p:ext uri="{BB962C8B-B14F-4D97-AF65-F5344CB8AC3E}">
        <p14:creationId xmlns:p14="http://schemas.microsoft.com/office/powerpoint/2010/main" xmlns="" val="930454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8F3866CA-0527-0D4B-8233-2D3D8F8F0D50}"/>
              </a:ext>
            </a:extLst>
          </p:cNvPr>
          <p:cNvPicPr>
            <a:picLocks noChangeAspect="1"/>
          </p:cNvPicPr>
          <p:nvPr/>
        </p:nvPicPr>
        <p:blipFill>
          <a:blip r:embed="rId2"/>
          <a:stretch>
            <a:fillRect/>
          </a:stretch>
        </p:blipFill>
        <p:spPr>
          <a:xfrm>
            <a:off x="0" y="-242023"/>
            <a:ext cx="9143999" cy="6129084"/>
          </a:xfrm>
          <a:prstGeom prst="rect">
            <a:avLst/>
          </a:prstGeom>
        </p:spPr>
      </p:pic>
      <p:sp>
        <p:nvSpPr>
          <p:cNvPr id="2" name="Title 1"/>
          <p:cNvSpPr>
            <a:spLocks noGrp="1"/>
          </p:cNvSpPr>
          <p:nvPr>
            <p:ph type="ctrTitle"/>
          </p:nvPr>
        </p:nvSpPr>
        <p:spPr>
          <a:xfrm>
            <a:off x="915874" y="55368"/>
            <a:ext cx="8447130" cy="458165"/>
          </a:xfrm>
        </p:spPr>
        <p:txBody>
          <a:bodyPr>
            <a:noAutofit/>
          </a:bodyPr>
          <a:lstStyle/>
          <a:p>
            <a:pPr marL="342900" lvl="0" indent="-342900" algn="l" defTabSz="914400">
              <a:lnSpc>
                <a:spcPct val="100000"/>
              </a:lnSpc>
              <a:spcBef>
                <a:spcPts val="0"/>
              </a:spcBef>
              <a:defRPr/>
            </a:pPr>
            <a:r>
              <a:rPr lang="en-US" sz="2400" b="1" dirty="0">
                <a:solidFill>
                  <a:srgbClr val="F79646">
                    <a:lumMod val="50000"/>
                  </a:srgbClr>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Sub-Programme: Prosecutions</a:t>
            </a:r>
          </a:p>
        </p:txBody>
      </p:sp>
      <p:graphicFrame>
        <p:nvGraphicFramePr>
          <p:cNvPr id="6" name="Table 5">
            <a:extLst>
              <a:ext uri="{FF2B5EF4-FFF2-40B4-BE49-F238E27FC236}">
                <a16:creationId xmlns:a16="http://schemas.microsoft.com/office/drawing/2014/main" xmlns="" id="{3AFCC3B1-EB79-4D84-A9B6-395FC5FBBC2D}"/>
              </a:ext>
            </a:extLst>
          </p:cNvPr>
          <p:cNvGraphicFramePr>
            <a:graphicFrameLocks noGrp="1"/>
          </p:cNvGraphicFramePr>
          <p:nvPr>
            <p:extLst>
              <p:ext uri="{D42A27DB-BD31-4B8C-83A1-F6EECF244321}">
                <p14:modId xmlns:p14="http://schemas.microsoft.com/office/powerpoint/2010/main" xmlns="" val="2836792021"/>
              </p:ext>
            </p:extLst>
          </p:nvPr>
        </p:nvGraphicFramePr>
        <p:xfrm>
          <a:off x="609603" y="654202"/>
          <a:ext cx="8337328" cy="3816197"/>
        </p:xfrm>
        <a:graphic>
          <a:graphicData uri="http://schemas.openxmlformats.org/drawingml/2006/table">
            <a:tbl>
              <a:tblPr firstRow="1" firstCol="1" bandRow="1">
                <a:tableStyleId>{5C22544A-7EE6-4342-B048-85BDC9FD1C3A}</a:tableStyleId>
              </a:tblPr>
              <a:tblGrid>
                <a:gridCol w="1940309">
                  <a:extLst>
                    <a:ext uri="{9D8B030D-6E8A-4147-A177-3AD203B41FA5}">
                      <a16:colId xmlns:a16="http://schemas.microsoft.com/office/drawing/2014/main" xmlns="" val="2422675860"/>
                    </a:ext>
                  </a:extLst>
                </a:gridCol>
                <a:gridCol w="899532">
                  <a:extLst>
                    <a:ext uri="{9D8B030D-6E8A-4147-A177-3AD203B41FA5}">
                      <a16:colId xmlns:a16="http://schemas.microsoft.com/office/drawing/2014/main" xmlns="" val="1275184384"/>
                    </a:ext>
                  </a:extLst>
                </a:gridCol>
                <a:gridCol w="854927">
                  <a:extLst>
                    <a:ext uri="{9D8B030D-6E8A-4147-A177-3AD203B41FA5}">
                      <a16:colId xmlns:a16="http://schemas.microsoft.com/office/drawing/2014/main" xmlns="" val="1123000446"/>
                    </a:ext>
                  </a:extLst>
                </a:gridCol>
                <a:gridCol w="944136">
                  <a:extLst>
                    <a:ext uri="{9D8B030D-6E8A-4147-A177-3AD203B41FA5}">
                      <a16:colId xmlns:a16="http://schemas.microsoft.com/office/drawing/2014/main" xmlns="" val="3339361115"/>
                    </a:ext>
                  </a:extLst>
                </a:gridCol>
                <a:gridCol w="892098">
                  <a:extLst>
                    <a:ext uri="{9D8B030D-6E8A-4147-A177-3AD203B41FA5}">
                      <a16:colId xmlns:a16="http://schemas.microsoft.com/office/drawing/2014/main" xmlns="" val="928913693"/>
                    </a:ext>
                  </a:extLst>
                </a:gridCol>
                <a:gridCol w="869795">
                  <a:extLst>
                    <a:ext uri="{9D8B030D-6E8A-4147-A177-3AD203B41FA5}">
                      <a16:colId xmlns:a16="http://schemas.microsoft.com/office/drawing/2014/main" xmlns="" val="4157241429"/>
                    </a:ext>
                  </a:extLst>
                </a:gridCol>
                <a:gridCol w="1936531">
                  <a:extLst>
                    <a:ext uri="{9D8B030D-6E8A-4147-A177-3AD203B41FA5}">
                      <a16:colId xmlns:a16="http://schemas.microsoft.com/office/drawing/2014/main" xmlns="" val="21367377"/>
                    </a:ext>
                  </a:extLst>
                </a:gridCol>
              </a:tblGrid>
              <a:tr h="584823">
                <a:tc gridSpan="7">
                  <a:txBody>
                    <a:bodyPr/>
                    <a:lstStyle/>
                    <a:p>
                      <a:r>
                        <a:rPr lang="en-GB" sz="1000" b="1" kern="1200" dirty="0">
                          <a:solidFill>
                            <a:schemeClr val="bg1"/>
                          </a:solidFill>
                          <a:effectLst/>
                          <a:latin typeface="Verdana" panose="020B0604030504040204" pitchFamily="34" charset="0"/>
                          <a:ea typeface="Verdana" panose="020B0604030504040204" pitchFamily="34" charset="0"/>
                          <a:cs typeface="+mn-cs"/>
                        </a:rPr>
                        <a:t>Outcome: A professional, accountable and trustworthy private security industry 	</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hMerge="1">
                  <a:txBody>
                    <a:bodyPr/>
                    <a:lstStyle/>
                    <a:p>
                      <a:pPr algn="just">
                        <a:lnSpc>
                          <a:spcPct val="115000"/>
                        </a:lnSpc>
                        <a:spcBef>
                          <a:spcPts val="1200"/>
                        </a:spcBef>
                        <a:spcAft>
                          <a:spcPts val="0"/>
                        </a:spcAft>
                        <a:tabLst>
                          <a:tab pos="914400" algn="l"/>
                        </a:tabLst>
                      </a:pPr>
                      <a:endParaRPr lang="en-ZA" sz="1000" b="1" kern="120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hMerge="1">
                  <a:txBody>
                    <a:bodyPr/>
                    <a:lstStyle/>
                    <a:p>
                      <a:endParaRPr lang="en-US"/>
                    </a:p>
                  </a:txBody>
                  <a:tcPr/>
                </a:tc>
                <a:tc hMerge="1">
                  <a:txBody>
                    <a:bodyPr/>
                    <a:lstStyle/>
                    <a:p>
                      <a:endParaRPr lang="en-US"/>
                    </a:p>
                  </a:txBody>
                  <a:tcPr/>
                </a:tc>
                <a:tc hMerge="1">
                  <a:txBody>
                    <a:bodyPr/>
                    <a:lstStyle/>
                    <a:p>
                      <a:endParaRPr lang="en-ZA"/>
                    </a:p>
                  </a:txBody>
                  <a:tcPr/>
                </a:tc>
                <a:tc hMerge="1">
                  <a:txBody>
                    <a:bodyPr/>
                    <a:lstStyle/>
                    <a:p>
                      <a:endParaRPr lang="en-US"/>
                    </a:p>
                  </a:txBody>
                  <a:tcPr/>
                </a:tc>
                <a:tc hMerge="1">
                  <a:txBody>
                    <a:bodyPr/>
                    <a:lstStyle/>
                    <a:p>
                      <a:endParaRPr lang="en-ZA"/>
                    </a:p>
                  </a:txBody>
                  <a:tcPr/>
                </a:tc>
                <a:extLst>
                  <a:ext uri="{0D108BD9-81ED-4DB2-BD59-A6C34878D82A}">
                    <a16:rowId xmlns:a16="http://schemas.microsoft.com/office/drawing/2014/main" xmlns="" val="887361931"/>
                  </a:ext>
                </a:extLst>
              </a:tr>
              <a:tr h="430850">
                <a:tc rowSpan="2">
                  <a:txBody>
                    <a:bodyPr/>
                    <a:lstStyle/>
                    <a:p>
                      <a:pPr algn="just">
                        <a:lnSpc>
                          <a:spcPct val="115000"/>
                        </a:lnSpc>
                        <a:spcBef>
                          <a:spcPts val="1200"/>
                        </a:spcBef>
                        <a:spcAft>
                          <a:spcPts val="0"/>
                        </a:spcAft>
                        <a:tabLst>
                          <a:tab pos="914400" algn="l"/>
                        </a:tabLst>
                      </a:pPr>
                      <a:r>
                        <a:rPr lang="en-ZA" sz="10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Output Indicators</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rowSpan="2">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r>
                        <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Annual Target</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rowSpan="2">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r>
                        <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YTD Actual</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gridSpan="4">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r>
                        <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Quarter Performance </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hMerge="1">
                  <a:txBody>
                    <a:bodyPr/>
                    <a:lstStyle/>
                    <a:p>
                      <a:pPr algn="ctr">
                        <a:lnSpc>
                          <a:spcPct val="115000"/>
                        </a:lnSpc>
                        <a:spcBef>
                          <a:spcPts val="1200"/>
                        </a:spcBef>
                        <a:spcAft>
                          <a:spcPts val="0"/>
                        </a:spcAft>
                        <a:tabLst>
                          <a:tab pos="914400" algn="l"/>
                        </a:tabLst>
                      </a:pPr>
                      <a:endPar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hMerge="1">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endParaRPr lang="en-US" sz="1000" b="1" kern="1200" dirty="0">
                        <a:solidFill>
                          <a:schemeClr val="bg1"/>
                        </a:solidFill>
                        <a:effectLst/>
                        <a:latin typeface="Verdana" panose="020B0604030504040204" pitchFamily="34" charset="0"/>
                        <a:ea typeface="Verdana" panose="020B0604030504040204" pitchFamily="34" charset="0"/>
                        <a:cs typeface="+mn-cs"/>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hMerge="1">
                  <a:txBody>
                    <a:bodyPr/>
                    <a:lstStyle/>
                    <a:p>
                      <a:pPr algn="ctr">
                        <a:lnSpc>
                          <a:spcPct val="115000"/>
                        </a:lnSpc>
                        <a:spcBef>
                          <a:spcPts val="1200"/>
                        </a:spcBef>
                        <a:spcAft>
                          <a:spcPts val="0"/>
                        </a:spcAft>
                        <a:tabLst>
                          <a:tab pos="914400" algn="l"/>
                        </a:tabLst>
                      </a:pPr>
                      <a:endParaRPr lang="en-ZA" sz="1000" b="1" kern="1200" dirty="0">
                        <a:solidFill>
                          <a:schemeClr val="bg1"/>
                        </a:solidFill>
                        <a:effectLst/>
                        <a:latin typeface="Verdana" panose="020B0604030504040204" pitchFamily="34" charset="0"/>
                        <a:ea typeface="Verdana" panose="020B0604030504040204" pitchFamily="34" charset="0"/>
                        <a:cs typeface="+mn-cs"/>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xmlns="" val="4157396428"/>
                  </a:ext>
                </a:extLst>
              </a:tr>
              <a:tr h="861700">
                <a:tc vMerge="1">
                  <a:txBody>
                    <a:bodyPr/>
                    <a:lstStyle/>
                    <a:p>
                      <a:pPr algn="just">
                        <a:lnSpc>
                          <a:spcPct val="115000"/>
                        </a:lnSpc>
                        <a:spcBef>
                          <a:spcPts val="1200"/>
                        </a:spcBef>
                        <a:spcAft>
                          <a:spcPts val="0"/>
                        </a:spcAft>
                        <a:tabLst>
                          <a:tab pos="914400" algn="l"/>
                        </a:tabLst>
                      </a:pPr>
                      <a:endParaRPr lang="en-ZA" sz="100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vMerge="1">
                  <a:txBody>
                    <a:bodyPr/>
                    <a:lstStyle/>
                    <a:p>
                      <a:pPr algn="ctr">
                        <a:lnSpc>
                          <a:spcPct val="115000"/>
                        </a:lnSpc>
                        <a:spcBef>
                          <a:spcPts val="1200"/>
                        </a:spcBef>
                        <a:spcAft>
                          <a:spcPts val="0"/>
                        </a:spcAft>
                        <a:tabLst>
                          <a:tab pos="914400" algn="l"/>
                        </a:tabLst>
                      </a:pPr>
                      <a:endPar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vMerge="1">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endPar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r>
                        <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Quarter 1 Target</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r>
                        <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Quarter 1 Actual</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r>
                        <a:rPr lang="en-GB" sz="1000" b="1" kern="1200" dirty="0">
                          <a:solidFill>
                            <a:schemeClr val="bg1"/>
                          </a:solidFill>
                          <a:effectLst/>
                          <a:latin typeface="Verdana" panose="020B0604030504040204" pitchFamily="34" charset="0"/>
                          <a:ea typeface="Verdana" panose="020B0604030504040204" pitchFamily="34" charset="0"/>
                          <a:cs typeface="+mn-cs"/>
                        </a:rPr>
                        <a:t>Progress Rating</a:t>
                      </a:r>
                      <a:endParaRPr lang="en-US" sz="1000" b="1" kern="1200" dirty="0">
                        <a:solidFill>
                          <a:schemeClr val="bg1"/>
                        </a:solidFill>
                        <a:effectLst/>
                        <a:latin typeface="Verdana" panose="020B0604030504040204" pitchFamily="34" charset="0"/>
                        <a:ea typeface="Verdana" panose="020B0604030504040204" pitchFamily="34" charset="0"/>
                        <a:cs typeface="+mn-cs"/>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r>
                        <a:rPr lang="en-GB" sz="1000" b="1" kern="1200" dirty="0">
                          <a:solidFill>
                            <a:schemeClr val="bg1"/>
                          </a:solidFill>
                          <a:effectLst/>
                          <a:latin typeface="Verdana" panose="020B0604030504040204" pitchFamily="34" charset="0"/>
                          <a:ea typeface="Verdana" panose="020B0604030504040204" pitchFamily="34" charset="0"/>
                          <a:cs typeface="+mn-cs"/>
                        </a:rPr>
                        <a:t>Reason for Deviation &amp; Mitigation plan</a:t>
                      </a:r>
                      <a:endParaRPr lang="en-ZA" sz="1000" b="1" kern="1200" dirty="0">
                        <a:solidFill>
                          <a:schemeClr val="bg1"/>
                        </a:solidFill>
                        <a:effectLst/>
                        <a:latin typeface="Verdana" panose="020B0604030504040204" pitchFamily="34" charset="0"/>
                        <a:ea typeface="Verdana" panose="020B0604030504040204" pitchFamily="34" charset="0"/>
                        <a:cs typeface="+mn-cs"/>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xmlns="" val="309100440"/>
                  </a:ext>
                </a:extLst>
              </a:tr>
              <a:tr h="1938824">
                <a:tc>
                  <a:txBody>
                    <a:bodyPr/>
                    <a:lstStyle/>
                    <a:p>
                      <a:pPr marL="0" marR="0" lvl="0" indent="0" algn="just" defTabSz="6858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n-US" sz="900" b="0" kern="1200" dirty="0">
                          <a:solidFill>
                            <a:schemeClr val="dk1"/>
                          </a:solidFill>
                          <a:effectLst/>
                          <a:latin typeface="Verdana" panose="020B0604030504040204" pitchFamily="34" charset="0"/>
                          <a:ea typeface="Verdana" panose="020B0604030504040204" pitchFamily="34" charset="0"/>
                          <a:cs typeface="Times New Roman" panose="02020603050405020304" pitchFamily="18" charset="0"/>
                        </a:rPr>
                        <a:t>% of cases of non-compliant SSPs successfully prosecuted per year</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lnSpc>
                          <a:spcPct val="150000"/>
                        </a:lnSpc>
                        <a:spcAft>
                          <a:spcPts val="0"/>
                        </a:spcAft>
                      </a:pPr>
                      <a:r>
                        <a:rPr lang="en-US" sz="900" dirty="0">
                          <a:effectLst/>
                          <a:latin typeface="Verdana" panose="020B0604030504040204" pitchFamily="34" charset="0"/>
                          <a:ea typeface="Calibri" panose="020F0502020204030204" pitchFamily="34" charset="0"/>
                          <a:cs typeface="Arial" panose="020B0604020202020204" pitchFamily="34" charset="0"/>
                        </a:rPr>
                        <a:t>92%</a:t>
                      </a:r>
                      <a:endParaRPr lang="en-ZA" sz="11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50000"/>
                        </a:lnSpc>
                        <a:spcAft>
                          <a:spcPts val="0"/>
                        </a:spcAft>
                      </a:pPr>
                      <a:r>
                        <a:rPr lang="en-GB" sz="900" dirty="0">
                          <a:effectLst/>
                          <a:latin typeface="Verdana" panose="020B0604030504040204" pitchFamily="34" charset="0"/>
                          <a:ea typeface="Times New Roman" panose="02020603050405020304" pitchFamily="18" charset="0"/>
                          <a:cs typeface="Times New Roman" panose="02020603050405020304" pitchFamily="18" charset="0"/>
                        </a:rPr>
                        <a:t>97%</a:t>
                      </a:r>
                      <a:endParaRPr lang="en-ZA" sz="11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50000"/>
                        </a:lnSpc>
                        <a:spcAft>
                          <a:spcPts val="0"/>
                        </a:spcAft>
                      </a:pPr>
                      <a:r>
                        <a:rPr lang="en-GB" sz="900" dirty="0">
                          <a:effectLst/>
                          <a:latin typeface="Verdana" panose="020B0604030504040204" pitchFamily="34" charset="0"/>
                          <a:ea typeface="Times New Roman" panose="02020603050405020304" pitchFamily="18" charset="0"/>
                          <a:cs typeface="Arial" panose="020B0604020202020204" pitchFamily="34" charset="0"/>
                        </a:rPr>
                        <a:t>92%</a:t>
                      </a:r>
                      <a:endParaRPr lang="en-ZA" sz="11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50000"/>
                        </a:lnSpc>
                        <a:spcAft>
                          <a:spcPts val="0"/>
                        </a:spcAft>
                      </a:pPr>
                      <a:r>
                        <a:rPr lang="en-GB" sz="900" dirty="0">
                          <a:effectLst/>
                          <a:latin typeface="Verdana" panose="020B0604030504040204" pitchFamily="34" charset="0"/>
                          <a:ea typeface="Times New Roman" panose="02020603050405020304" pitchFamily="18" charset="0"/>
                          <a:cs typeface="Times New Roman" panose="02020603050405020304" pitchFamily="18" charset="0"/>
                        </a:rPr>
                        <a:t>97%</a:t>
                      </a:r>
                      <a:endParaRPr lang="en-ZA" sz="11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just">
                        <a:lnSpc>
                          <a:spcPct val="115000"/>
                        </a:lnSpc>
                        <a:spcBef>
                          <a:spcPts val="0"/>
                        </a:spcBef>
                        <a:spcAft>
                          <a:spcPts val="0"/>
                        </a:spcAft>
                      </a:pPr>
                      <a:endParaRPr lang="en-US" sz="11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l" defTabSz="6858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n-GB" sz="900" kern="1200" dirty="0">
                          <a:solidFill>
                            <a:schemeClr val="dk1"/>
                          </a:solidFill>
                          <a:effectLst/>
                          <a:latin typeface="Verdana" panose="020B0604030504040204" pitchFamily="34" charset="0"/>
                          <a:ea typeface="Verdana" panose="020B0604030504040204" pitchFamily="34" charset="0"/>
                          <a:cs typeface="Times New Roman" panose="02020603050405020304" pitchFamily="18" charset="0"/>
                        </a:rPr>
                        <a:t>Improved quality of investigations and prosecutions.</a:t>
                      </a:r>
                      <a:endParaRPr lang="en-ZA" sz="900" kern="1200" dirty="0">
                        <a:solidFill>
                          <a:schemeClr val="dk1"/>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164003584"/>
                  </a:ext>
                </a:extLst>
              </a:tr>
            </a:tbl>
          </a:graphicData>
        </a:graphic>
      </p:graphicFrame>
      <p:sp>
        <p:nvSpPr>
          <p:cNvPr id="7" name="Oval 6">
            <a:extLst>
              <a:ext uri="{FF2B5EF4-FFF2-40B4-BE49-F238E27FC236}">
                <a16:creationId xmlns:a16="http://schemas.microsoft.com/office/drawing/2014/main" xmlns="" id="{73635D0C-8B73-4041-AC4D-1E2749AA467A}"/>
              </a:ext>
            </a:extLst>
          </p:cNvPr>
          <p:cNvSpPr/>
          <p:nvPr/>
        </p:nvSpPr>
        <p:spPr>
          <a:xfrm>
            <a:off x="6454411" y="2571885"/>
            <a:ext cx="297366" cy="312235"/>
          </a:xfrm>
          <a:prstGeom prst="ellipse">
            <a:avLst/>
          </a:prstGeom>
          <a:solidFill>
            <a:srgbClr val="00B050"/>
          </a:solidFill>
          <a:ln>
            <a:solidFill>
              <a:srgbClr val="00B05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4" name="Slide Number Placeholder 3">
            <a:extLst>
              <a:ext uri="{FF2B5EF4-FFF2-40B4-BE49-F238E27FC236}">
                <a16:creationId xmlns:a16="http://schemas.microsoft.com/office/drawing/2014/main" xmlns="" id="{0CBE7E7A-12FE-4927-8ECC-BD90EF409A40}"/>
              </a:ext>
            </a:extLst>
          </p:cNvPr>
          <p:cNvSpPr>
            <a:spLocks noGrp="1"/>
          </p:cNvSpPr>
          <p:nvPr>
            <p:ph type="sldNum" sz="quarter" idx="12"/>
          </p:nvPr>
        </p:nvSpPr>
        <p:spPr/>
        <p:txBody>
          <a:bodyPr/>
          <a:lstStyle/>
          <a:p>
            <a:fld id="{86ED3864-7380-264F-93C6-1571F5F24E3A}" type="slidenum">
              <a:rPr lang="en-US" smtClean="0"/>
              <a:pPr/>
              <a:t>33</a:t>
            </a:fld>
            <a:endParaRPr lang="en-US" dirty="0"/>
          </a:p>
        </p:txBody>
      </p:sp>
    </p:spTree>
    <p:extLst>
      <p:ext uri="{BB962C8B-B14F-4D97-AF65-F5344CB8AC3E}">
        <p14:creationId xmlns:p14="http://schemas.microsoft.com/office/powerpoint/2010/main" xmlns="" val="22914324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6DF5E4BC-068F-C547-9007-7C525674A73C}"/>
              </a:ext>
            </a:extLst>
          </p:cNvPr>
          <p:cNvPicPr>
            <a:picLocks noGrp="1" noChangeAspect="1"/>
          </p:cNvPicPr>
          <p:nvPr>
            <p:ph idx="1"/>
          </p:nvPr>
        </p:nvPicPr>
        <p:blipFill>
          <a:blip r:embed="rId2"/>
          <a:stretch>
            <a:fillRect/>
          </a:stretch>
        </p:blipFill>
        <p:spPr>
          <a:xfrm>
            <a:off x="0" y="-105508"/>
            <a:ext cx="9144000" cy="6129086"/>
          </a:xfrm>
        </p:spPr>
      </p:pic>
      <p:sp>
        <p:nvSpPr>
          <p:cNvPr id="2" name="Title 1">
            <a:extLst>
              <a:ext uri="{FF2B5EF4-FFF2-40B4-BE49-F238E27FC236}">
                <a16:creationId xmlns:a16="http://schemas.microsoft.com/office/drawing/2014/main" xmlns="" id="{FBB8A75A-D4F0-974A-A7F3-A1267DA77E52}"/>
              </a:ext>
            </a:extLst>
          </p:cNvPr>
          <p:cNvSpPr>
            <a:spLocks noGrp="1"/>
          </p:cNvSpPr>
          <p:nvPr>
            <p:ph type="title"/>
          </p:nvPr>
        </p:nvSpPr>
        <p:spPr>
          <a:xfrm>
            <a:off x="512956" y="3531220"/>
            <a:ext cx="9069659" cy="475785"/>
          </a:xfrm>
        </p:spPr>
        <p:txBody>
          <a:bodyPr>
            <a:normAutofit fontScale="90000"/>
          </a:bodyPr>
          <a:lstStyle/>
          <a:p>
            <a:pPr algn="ctr"/>
            <a:r>
              <a:rPr lang="en-US" sz="4000" b="1" dirty="0">
                <a:solidFill>
                  <a:schemeClr val="bg1"/>
                </a:solidFill>
              </a:rPr>
              <a:t>Programme 3: </a:t>
            </a:r>
            <a:r>
              <a:rPr lang="en-GB" sz="4000" b="1" dirty="0">
                <a:solidFill>
                  <a:schemeClr val="bg1"/>
                </a:solidFill>
              </a:rPr>
              <a:t>Training and Communications</a:t>
            </a:r>
            <a:r>
              <a:rPr lang="en-US" sz="4000" b="1" dirty="0"/>
              <a:t/>
            </a:r>
            <a:br>
              <a:rPr lang="en-US" sz="4000" b="1" dirty="0"/>
            </a:br>
            <a:endParaRPr lang="en-US" sz="4000" dirty="0">
              <a:solidFill>
                <a:schemeClr val="bg1"/>
              </a:solidFill>
            </a:endParaRPr>
          </a:p>
        </p:txBody>
      </p:sp>
      <p:sp>
        <p:nvSpPr>
          <p:cNvPr id="3" name="Slide Number Placeholder 2">
            <a:extLst>
              <a:ext uri="{FF2B5EF4-FFF2-40B4-BE49-F238E27FC236}">
                <a16:creationId xmlns:a16="http://schemas.microsoft.com/office/drawing/2014/main" xmlns="" id="{1BA0A3B2-F172-468B-967B-D6DCFF09B3FA}"/>
              </a:ext>
            </a:extLst>
          </p:cNvPr>
          <p:cNvSpPr>
            <a:spLocks noGrp="1"/>
          </p:cNvSpPr>
          <p:nvPr>
            <p:ph type="sldNum" sz="quarter" idx="12"/>
          </p:nvPr>
        </p:nvSpPr>
        <p:spPr/>
        <p:txBody>
          <a:bodyPr/>
          <a:lstStyle/>
          <a:p>
            <a:fld id="{86ED3864-7380-264F-93C6-1571F5F24E3A}" type="slidenum">
              <a:rPr lang="en-US" smtClean="0"/>
              <a:pPr/>
              <a:t>34</a:t>
            </a:fld>
            <a:endParaRPr lang="en-US" dirty="0"/>
          </a:p>
        </p:txBody>
      </p:sp>
    </p:spTree>
    <p:extLst>
      <p:ext uri="{BB962C8B-B14F-4D97-AF65-F5344CB8AC3E}">
        <p14:creationId xmlns:p14="http://schemas.microsoft.com/office/powerpoint/2010/main" xmlns="" val="20641923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8F3866CA-0527-0D4B-8233-2D3D8F8F0D50}"/>
              </a:ext>
            </a:extLst>
          </p:cNvPr>
          <p:cNvPicPr>
            <a:picLocks noChangeAspect="1"/>
          </p:cNvPicPr>
          <p:nvPr/>
        </p:nvPicPr>
        <p:blipFill>
          <a:blip r:embed="rId2"/>
          <a:stretch>
            <a:fillRect/>
          </a:stretch>
        </p:blipFill>
        <p:spPr>
          <a:xfrm>
            <a:off x="0" y="-249906"/>
            <a:ext cx="9143999" cy="6129084"/>
          </a:xfrm>
          <a:prstGeom prst="rect">
            <a:avLst/>
          </a:prstGeom>
        </p:spPr>
      </p:pic>
      <p:sp>
        <p:nvSpPr>
          <p:cNvPr id="2" name="Title 1"/>
          <p:cNvSpPr>
            <a:spLocks noGrp="1"/>
          </p:cNvSpPr>
          <p:nvPr>
            <p:ph type="ctrTitle"/>
          </p:nvPr>
        </p:nvSpPr>
        <p:spPr>
          <a:xfrm>
            <a:off x="794334" y="54791"/>
            <a:ext cx="8150884" cy="787990"/>
          </a:xfrm>
        </p:spPr>
        <p:txBody>
          <a:bodyPr>
            <a:noAutofit/>
          </a:bodyPr>
          <a:lstStyle/>
          <a:p>
            <a:pPr marL="342900" lvl="0" indent="-342900" algn="l" defTabSz="914400">
              <a:lnSpc>
                <a:spcPct val="100000"/>
              </a:lnSpc>
              <a:spcBef>
                <a:spcPts val="0"/>
              </a:spcBef>
              <a:defRPr/>
            </a:pPr>
            <a:r>
              <a:rPr lang="en-US" sz="2400" b="1" dirty="0">
                <a:solidFill>
                  <a:srgbClr val="F79646">
                    <a:lumMod val="50000"/>
                  </a:srgbClr>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Programme 3 Overview</a:t>
            </a:r>
          </a:p>
        </p:txBody>
      </p:sp>
      <p:sp>
        <p:nvSpPr>
          <p:cNvPr id="3" name="Rectangle 2"/>
          <p:cNvSpPr/>
          <p:nvPr/>
        </p:nvSpPr>
        <p:spPr>
          <a:xfrm>
            <a:off x="794335" y="1042070"/>
            <a:ext cx="7368358" cy="4647426"/>
          </a:xfrm>
          <a:prstGeom prst="rect">
            <a:avLst/>
          </a:prstGeom>
        </p:spPr>
        <p:txBody>
          <a:bodyPr wrap="square">
            <a:spAutoFit/>
          </a:bodyPr>
          <a:lstStyle/>
          <a:p>
            <a:pPr>
              <a:lnSpc>
                <a:spcPct val="150000"/>
              </a:lnSpc>
            </a:pPr>
            <a:r>
              <a:rPr lang="en-ZA" altLang="en-US" sz="1400" b="1" dirty="0">
                <a:solidFill>
                  <a:srgbClr val="984807"/>
                </a:solidFill>
                <a:latin typeface="Verdana" panose="020B0604030504040204" pitchFamily="34" charset="0"/>
                <a:ea typeface="Verdana" panose="020B0604030504040204" pitchFamily="34" charset="0"/>
              </a:rPr>
              <a:t>Purpose</a:t>
            </a:r>
            <a:r>
              <a:rPr lang="en-ZA" altLang="en-US" sz="1400" dirty="0">
                <a:solidFill>
                  <a:srgbClr val="984807"/>
                </a:solidFill>
                <a:latin typeface="Verdana" panose="020B0604030504040204" pitchFamily="34" charset="0"/>
                <a:ea typeface="Verdana" panose="020B0604030504040204" pitchFamily="34" charset="0"/>
              </a:rPr>
              <a:t> </a:t>
            </a:r>
            <a:endParaRPr lang="en-US" sz="1400" dirty="0">
              <a:latin typeface="Verdana" panose="020B0604030504040204" pitchFamily="34" charset="0"/>
              <a:ea typeface="Verdana" panose="020B0604030504040204" pitchFamily="34" charset="0"/>
            </a:endParaRPr>
          </a:p>
          <a:p>
            <a:pPr indent="-171450">
              <a:lnSpc>
                <a:spcPct val="150000"/>
              </a:lnSpc>
              <a:buFont typeface="Arial" panose="020B0604020202020204" pitchFamily="34" charset="0"/>
              <a:buChar char="•"/>
            </a:pPr>
            <a:r>
              <a:rPr lang="en-GB" sz="1400" dirty="0">
                <a:solidFill>
                  <a:srgbClr val="984807"/>
                </a:solidFill>
                <a:latin typeface="Verdana" panose="020B0604030504040204" pitchFamily="34" charset="0"/>
                <a:ea typeface="Verdana" panose="020B0604030504040204" pitchFamily="34" charset="0"/>
              </a:rPr>
              <a:t>Provide effective stakeholder engagement;</a:t>
            </a:r>
          </a:p>
          <a:p>
            <a:pPr indent="-171450">
              <a:lnSpc>
                <a:spcPct val="150000"/>
              </a:lnSpc>
              <a:buFont typeface="Arial" panose="020B0604020202020204" pitchFamily="34" charset="0"/>
              <a:buChar char="•"/>
            </a:pPr>
            <a:r>
              <a:rPr lang="en-GB" sz="1400" dirty="0">
                <a:solidFill>
                  <a:srgbClr val="984807"/>
                </a:solidFill>
                <a:latin typeface="Verdana" panose="020B0604030504040204" pitchFamily="34" charset="0"/>
                <a:ea typeface="Verdana" panose="020B0604030504040204" pitchFamily="34" charset="0"/>
              </a:rPr>
              <a:t>Ensure that </a:t>
            </a:r>
            <a:r>
              <a:rPr lang="en-US" sz="1400" dirty="0">
                <a:solidFill>
                  <a:srgbClr val="984807"/>
                </a:solidFill>
                <a:latin typeface="Verdana" panose="020B0604030504040204" pitchFamily="34" charset="0"/>
                <a:ea typeface="Verdana" panose="020B0604030504040204" pitchFamily="34" charset="0"/>
              </a:rPr>
              <a:t>training standards are adhered to</a:t>
            </a:r>
            <a:r>
              <a:rPr lang="en-GB" sz="1400" dirty="0">
                <a:solidFill>
                  <a:srgbClr val="984807"/>
                </a:solidFill>
                <a:latin typeface="Verdana" panose="020B0604030504040204" pitchFamily="34" charset="0"/>
                <a:ea typeface="Verdana" panose="020B0604030504040204" pitchFamily="34" charset="0"/>
              </a:rPr>
              <a:t>; and</a:t>
            </a:r>
            <a:endParaRPr lang="en-ZA" sz="1400" dirty="0">
              <a:solidFill>
                <a:srgbClr val="984807"/>
              </a:solidFill>
              <a:latin typeface="Verdana" panose="020B0604030504040204" pitchFamily="34" charset="0"/>
              <a:ea typeface="Verdana" panose="020B0604030504040204" pitchFamily="34" charset="0"/>
            </a:endParaRPr>
          </a:p>
          <a:p>
            <a:pPr marL="114300" indent="-171450">
              <a:lnSpc>
                <a:spcPct val="150000"/>
              </a:lnSpc>
              <a:buFont typeface="Arial" panose="020B0604020202020204" pitchFamily="34" charset="0"/>
              <a:buChar char="•"/>
            </a:pPr>
            <a:r>
              <a:rPr lang="en-GB" sz="1400" dirty="0">
                <a:solidFill>
                  <a:srgbClr val="984807"/>
                </a:solidFill>
                <a:latin typeface="Verdana" panose="020B0604030504040204" pitchFamily="34" charset="0"/>
                <a:ea typeface="Verdana" panose="020B0604030504040204" pitchFamily="34" charset="0"/>
              </a:rPr>
              <a:t>Quality of the training offered in the industry</a:t>
            </a:r>
          </a:p>
          <a:p>
            <a:pPr marL="171450" indent="-171450">
              <a:lnSpc>
                <a:spcPct val="150000"/>
              </a:lnSpc>
              <a:buFont typeface="Arial" panose="020B0604020202020204" pitchFamily="34" charset="0"/>
              <a:buChar char="•"/>
            </a:pPr>
            <a:endParaRPr lang="en-GB" sz="1400" dirty="0">
              <a:solidFill>
                <a:srgbClr val="984807"/>
              </a:solidFill>
              <a:latin typeface="Verdana" panose="020B0604030504040204" pitchFamily="34" charset="0"/>
              <a:ea typeface="Verdana" panose="020B0604030504040204" pitchFamily="34" charset="0"/>
            </a:endParaRPr>
          </a:p>
          <a:p>
            <a:pPr>
              <a:lnSpc>
                <a:spcPct val="150000"/>
              </a:lnSpc>
            </a:pPr>
            <a:r>
              <a:rPr lang="en-GB" sz="1400" dirty="0">
                <a:solidFill>
                  <a:srgbClr val="984807"/>
                </a:solidFill>
                <a:latin typeface="Verdana" panose="020B0604030504040204" pitchFamily="34" charset="0"/>
                <a:ea typeface="Verdana" panose="020B0604030504040204" pitchFamily="34" charset="0"/>
              </a:rPr>
              <a:t>  </a:t>
            </a:r>
          </a:p>
          <a:p>
            <a:pPr defTabSz="914400" eaLnBrk="0" fontAlgn="base" hangingPunct="0">
              <a:lnSpc>
                <a:spcPct val="150000"/>
              </a:lnSpc>
              <a:spcBef>
                <a:spcPct val="0"/>
              </a:spcBef>
              <a:spcAft>
                <a:spcPct val="0"/>
              </a:spcAft>
            </a:pPr>
            <a:r>
              <a:rPr lang="en-ZA" altLang="en-US" sz="1400" b="1" dirty="0">
                <a:solidFill>
                  <a:srgbClr val="984807"/>
                </a:solidFill>
                <a:latin typeface="Verdana" panose="020B0604030504040204" pitchFamily="34" charset="0"/>
                <a:ea typeface="Verdana" panose="020B0604030504040204" pitchFamily="34" charset="0"/>
              </a:rPr>
              <a:t>Sub-Programmes: </a:t>
            </a:r>
            <a:r>
              <a:rPr lang="en-ZA" altLang="en-US" sz="1400" dirty="0">
                <a:solidFill>
                  <a:srgbClr val="984807"/>
                </a:solidFill>
                <a:latin typeface="Verdana" panose="020B0604030504040204" pitchFamily="34" charset="0"/>
                <a:ea typeface="Verdana" panose="020B0604030504040204" pitchFamily="34" charset="0"/>
              </a:rPr>
              <a:t>Industry Training</a:t>
            </a:r>
          </a:p>
          <a:p>
            <a:pPr lvl="0" defTabSz="914400" eaLnBrk="0" fontAlgn="base" hangingPunct="0">
              <a:lnSpc>
                <a:spcPct val="150000"/>
              </a:lnSpc>
              <a:spcBef>
                <a:spcPct val="0"/>
              </a:spcBef>
              <a:spcAft>
                <a:spcPct val="0"/>
              </a:spcAft>
            </a:pPr>
            <a:r>
              <a:rPr lang="en-ZA" sz="1400" dirty="0">
                <a:solidFill>
                  <a:srgbClr val="984807"/>
                </a:solidFill>
                <a:latin typeface="Verdana" panose="020B0604030504040204" pitchFamily="34" charset="0"/>
                <a:ea typeface="Verdana" panose="020B0604030504040204" pitchFamily="34" charset="0"/>
              </a:rPr>
              <a:t>		 Marketing, Communications &amp; Stakeholder Relations </a:t>
            </a:r>
            <a:r>
              <a:rPr lang="en-ZA" altLang="en-US" sz="1400" dirty="0">
                <a:solidFill>
                  <a:srgbClr val="984807"/>
                </a:solidFill>
                <a:latin typeface="Verdana" panose="020B0604030504040204" pitchFamily="34" charset="0"/>
                <a:ea typeface="Verdana" panose="020B0604030504040204" pitchFamily="34" charset="0"/>
              </a:rPr>
              <a:t>		</a:t>
            </a:r>
            <a:endParaRPr lang="en-ZA" dirty="0"/>
          </a:p>
          <a:p>
            <a:r>
              <a:rPr lang="en-ZA" sz="1400" dirty="0">
                <a:solidFill>
                  <a:srgbClr val="984807"/>
                </a:solidFill>
                <a:latin typeface="Verdana" panose="020B0604030504040204" pitchFamily="34" charset="0"/>
                <a:ea typeface="Verdana" panose="020B0604030504040204" pitchFamily="34" charset="0"/>
              </a:rPr>
              <a:t> </a:t>
            </a:r>
            <a:endParaRPr lang="en-ZA" altLang="en-US" sz="1400" dirty="0">
              <a:solidFill>
                <a:srgbClr val="984807"/>
              </a:solidFill>
              <a:latin typeface="Verdana" panose="020B0604030504040204" pitchFamily="34" charset="0"/>
              <a:ea typeface="Verdana" panose="020B0604030504040204" pitchFamily="34" charset="0"/>
            </a:endParaRPr>
          </a:p>
          <a:p>
            <a:pPr>
              <a:lnSpc>
                <a:spcPct val="150000"/>
              </a:lnSpc>
            </a:pPr>
            <a:r>
              <a:rPr lang="en-ZA" altLang="en-US" sz="1400" dirty="0">
                <a:solidFill>
                  <a:srgbClr val="984807"/>
                </a:solidFill>
                <a:latin typeface="Verdana" panose="020B0604030504040204" pitchFamily="34" charset="0"/>
                <a:ea typeface="Verdana" panose="020B0604030504040204" pitchFamily="34" charset="0"/>
              </a:rPr>
              <a:t>		     </a:t>
            </a:r>
          </a:p>
          <a:p>
            <a:pPr>
              <a:lnSpc>
                <a:spcPct val="150000"/>
              </a:lnSpc>
            </a:pPr>
            <a:endParaRPr lang="en-ZA" altLang="en-US" sz="1200" dirty="0">
              <a:solidFill>
                <a:srgbClr val="984807"/>
              </a:solidFill>
              <a:latin typeface="Verdana" panose="020B0604030504040204" pitchFamily="34" charset="0"/>
            </a:endParaRPr>
          </a:p>
          <a:p>
            <a:pPr>
              <a:lnSpc>
                <a:spcPct val="150000"/>
              </a:lnSpc>
            </a:pPr>
            <a:endParaRPr lang="en-ZA" altLang="en-US" sz="1200" dirty="0">
              <a:solidFill>
                <a:srgbClr val="984807"/>
              </a:solidFill>
              <a:latin typeface="Verdana" panose="020B0604030504040204" pitchFamily="34" charset="0"/>
            </a:endParaRPr>
          </a:p>
          <a:p>
            <a:pPr>
              <a:lnSpc>
                <a:spcPct val="150000"/>
              </a:lnSpc>
            </a:pPr>
            <a:endParaRPr lang="en-ZA" altLang="en-US" sz="1200" dirty="0">
              <a:solidFill>
                <a:srgbClr val="984807"/>
              </a:solidFill>
              <a:latin typeface="Verdana" panose="020B0604030504040204" pitchFamily="34" charset="0"/>
            </a:endParaRPr>
          </a:p>
          <a:p>
            <a:pPr>
              <a:lnSpc>
                <a:spcPct val="150000"/>
              </a:lnSpc>
            </a:pPr>
            <a:r>
              <a:rPr lang="en-ZA" altLang="en-US" sz="1200" dirty="0">
                <a:solidFill>
                  <a:srgbClr val="984807"/>
                </a:solidFill>
                <a:latin typeface="Verdana" panose="020B0604030504040204" pitchFamily="34" charset="0"/>
              </a:rPr>
              <a:t>		    </a:t>
            </a:r>
          </a:p>
        </p:txBody>
      </p:sp>
      <p:sp>
        <p:nvSpPr>
          <p:cNvPr id="6" name="Slide Number Placeholder 5">
            <a:extLst>
              <a:ext uri="{FF2B5EF4-FFF2-40B4-BE49-F238E27FC236}">
                <a16:creationId xmlns:a16="http://schemas.microsoft.com/office/drawing/2014/main" xmlns="" id="{16549C78-CF86-4DDF-946C-1960E73CFFBA}"/>
              </a:ext>
            </a:extLst>
          </p:cNvPr>
          <p:cNvSpPr>
            <a:spLocks noGrp="1"/>
          </p:cNvSpPr>
          <p:nvPr>
            <p:ph type="sldNum" sz="quarter" idx="12"/>
          </p:nvPr>
        </p:nvSpPr>
        <p:spPr/>
        <p:txBody>
          <a:bodyPr/>
          <a:lstStyle/>
          <a:p>
            <a:fld id="{86ED3864-7380-264F-93C6-1571F5F24E3A}" type="slidenum">
              <a:rPr lang="en-US" smtClean="0"/>
              <a:pPr/>
              <a:t>35</a:t>
            </a:fld>
            <a:endParaRPr lang="en-US" dirty="0"/>
          </a:p>
        </p:txBody>
      </p:sp>
    </p:spTree>
    <p:extLst>
      <p:ext uri="{BB962C8B-B14F-4D97-AF65-F5344CB8AC3E}">
        <p14:creationId xmlns:p14="http://schemas.microsoft.com/office/powerpoint/2010/main" xmlns="" val="33362643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8F3866CA-0527-0D4B-8233-2D3D8F8F0D50}"/>
              </a:ext>
            </a:extLst>
          </p:cNvPr>
          <p:cNvPicPr>
            <a:picLocks noChangeAspect="1"/>
          </p:cNvPicPr>
          <p:nvPr/>
        </p:nvPicPr>
        <p:blipFill>
          <a:blip r:embed="rId2"/>
          <a:stretch>
            <a:fillRect/>
          </a:stretch>
        </p:blipFill>
        <p:spPr>
          <a:xfrm>
            <a:off x="0" y="-249906"/>
            <a:ext cx="9143999" cy="6129084"/>
          </a:xfrm>
          <a:prstGeom prst="rect">
            <a:avLst/>
          </a:prstGeom>
        </p:spPr>
      </p:pic>
      <p:sp>
        <p:nvSpPr>
          <p:cNvPr id="2" name="Title 1"/>
          <p:cNvSpPr>
            <a:spLocks noGrp="1"/>
          </p:cNvSpPr>
          <p:nvPr>
            <p:ph type="ctrTitle"/>
          </p:nvPr>
        </p:nvSpPr>
        <p:spPr>
          <a:xfrm>
            <a:off x="794334" y="54791"/>
            <a:ext cx="8150884" cy="787990"/>
          </a:xfrm>
        </p:spPr>
        <p:txBody>
          <a:bodyPr>
            <a:noAutofit/>
          </a:bodyPr>
          <a:lstStyle/>
          <a:p>
            <a:pPr marL="342900" lvl="0" indent="-342900" defTabSz="914400">
              <a:lnSpc>
                <a:spcPct val="100000"/>
              </a:lnSpc>
              <a:spcBef>
                <a:spcPts val="0"/>
              </a:spcBef>
              <a:defRPr/>
            </a:pPr>
            <a:r>
              <a:rPr lang="en-US" sz="2400" b="1" dirty="0">
                <a:solidFill>
                  <a:srgbClr val="F79646">
                    <a:lumMod val="50000"/>
                  </a:srgbClr>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Programme 3: Quarter 1 Performance Against APP Targets Summary </a:t>
            </a:r>
          </a:p>
        </p:txBody>
      </p:sp>
      <p:sp>
        <p:nvSpPr>
          <p:cNvPr id="3" name="Rectangle 2"/>
          <p:cNvSpPr/>
          <p:nvPr/>
        </p:nvSpPr>
        <p:spPr>
          <a:xfrm>
            <a:off x="794335" y="1042071"/>
            <a:ext cx="6743890" cy="332014"/>
          </a:xfrm>
          <a:prstGeom prst="rect">
            <a:avLst/>
          </a:prstGeom>
        </p:spPr>
        <p:txBody>
          <a:bodyPr wrap="square">
            <a:spAutoFit/>
          </a:bodyPr>
          <a:lstStyle/>
          <a:p>
            <a:pPr>
              <a:lnSpc>
                <a:spcPct val="150000"/>
              </a:lnSpc>
            </a:pPr>
            <a:endParaRPr lang="en-ZA" altLang="en-US" sz="1200" dirty="0">
              <a:solidFill>
                <a:srgbClr val="984807"/>
              </a:solidFill>
              <a:latin typeface="Verdana" panose="020B0604030504040204" pitchFamily="34" charset="0"/>
            </a:endParaRPr>
          </a:p>
        </p:txBody>
      </p:sp>
      <p:graphicFrame>
        <p:nvGraphicFramePr>
          <p:cNvPr id="7" name="Chart 6">
            <a:extLst>
              <a:ext uri="{FF2B5EF4-FFF2-40B4-BE49-F238E27FC236}">
                <a16:creationId xmlns:a16="http://schemas.microsoft.com/office/drawing/2014/main" xmlns="" id="{0DDBA07A-BA10-45D8-8BCF-4DD2905027C6}"/>
              </a:ext>
            </a:extLst>
          </p:cNvPr>
          <p:cNvGraphicFramePr/>
          <p:nvPr>
            <p:extLst/>
          </p:nvPr>
        </p:nvGraphicFramePr>
        <p:xfrm>
          <a:off x="1524000" y="825500"/>
          <a:ext cx="6096000" cy="40640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xmlns="" id="{6B81E081-02E9-4DEC-A021-EA40AA4A01F0}"/>
              </a:ext>
            </a:extLst>
          </p:cNvPr>
          <p:cNvSpPr txBox="1"/>
          <p:nvPr/>
        </p:nvSpPr>
        <p:spPr>
          <a:xfrm>
            <a:off x="1025912" y="1851102"/>
            <a:ext cx="392415" cy="1702420"/>
          </a:xfrm>
          <a:prstGeom prst="rect">
            <a:avLst/>
          </a:prstGeom>
          <a:noFill/>
        </p:spPr>
        <p:txBody>
          <a:bodyPr vert="vert270" wrap="square" rtlCol="0">
            <a:spAutoFit/>
          </a:bodyPr>
          <a:lstStyle/>
          <a:p>
            <a:r>
              <a:rPr lang="en-US" dirty="0">
                <a:solidFill>
                  <a:srgbClr val="8A3F0C"/>
                </a:solidFill>
              </a:rPr>
              <a:t>Number of targets</a:t>
            </a:r>
          </a:p>
        </p:txBody>
      </p:sp>
      <p:sp>
        <p:nvSpPr>
          <p:cNvPr id="8" name="Slide Number Placeholder 7">
            <a:extLst>
              <a:ext uri="{FF2B5EF4-FFF2-40B4-BE49-F238E27FC236}">
                <a16:creationId xmlns:a16="http://schemas.microsoft.com/office/drawing/2014/main" xmlns="" id="{B640776B-5345-4E64-B2B9-1E4AD8A1DD66}"/>
              </a:ext>
            </a:extLst>
          </p:cNvPr>
          <p:cNvSpPr>
            <a:spLocks noGrp="1"/>
          </p:cNvSpPr>
          <p:nvPr>
            <p:ph type="sldNum" sz="quarter" idx="12"/>
          </p:nvPr>
        </p:nvSpPr>
        <p:spPr/>
        <p:txBody>
          <a:bodyPr/>
          <a:lstStyle/>
          <a:p>
            <a:fld id="{86ED3864-7380-264F-93C6-1571F5F24E3A}" type="slidenum">
              <a:rPr lang="en-US" smtClean="0"/>
              <a:pPr/>
              <a:t>36</a:t>
            </a:fld>
            <a:endParaRPr lang="en-US" dirty="0"/>
          </a:p>
        </p:txBody>
      </p:sp>
    </p:spTree>
    <p:extLst>
      <p:ext uri="{BB962C8B-B14F-4D97-AF65-F5344CB8AC3E}">
        <p14:creationId xmlns:p14="http://schemas.microsoft.com/office/powerpoint/2010/main" xmlns="" val="13846680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8F3866CA-0527-0D4B-8233-2D3D8F8F0D50}"/>
              </a:ext>
            </a:extLst>
          </p:cNvPr>
          <p:cNvPicPr>
            <a:picLocks noChangeAspect="1"/>
          </p:cNvPicPr>
          <p:nvPr/>
        </p:nvPicPr>
        <p:blipFill>
          <a:blip r:embed="rId2"/>
          <a:stretch>
            <a:fillRect/>
          </a:stretch>
        </p:blipFill>
        <p:spPr>
          <a:xfrm>
            <a:off x="0" y="-234666"/>
            <a:ext cx="9143999" cy="6129084"/>
          </a:xfrm>
          <a:prstGeom prst="rect">
            <a:avLst/>
          </a:prstGeom>
        </p:spPr>
      </p:pic>
      <p:sp>
        <p:nvSpPr>
          <p:cNvPr id="2" name="Title 1"/>
          <p:cNvSpPr>
            <a:spLocks noGrp="1"/>
          </p:cNvSpPr>
          <p:nvPr>
            <p:ph type="ctrTitle"/>
          </p:nvPr>
        </p:nvSpPr>
        <p:spPr>
          <a:xfrm>
            <a:off x="794334" y="54791"/>
            <a:ext cx="8150884" cy="787990"/>
          </a:xfrm>
        </p:spPr>
        <p:txBody>
          <a:bodyPr>
            <a:noAutofit/>
          </a:bodyPr>
          <a:lstStyle/>
          <a:p>
            <a:pPr marL="342900" lvl="0" indent="-342900" defTabSz="914400">
              <a:lnSpc>
                <a:spcPct val="100000"/>
              </a:lnSpc>
              <a:spcBef>
                <a:spcPts val="0"/>
              </a:spcBef>
              <a:defRPr/>
            </a:pPr>
            <a:r>
              <a:rPr lang="en-US" sz="2400" b="1" dirty="0">
                <a:solidFill>
                  <a:srgbClr val="F79646">
                    <a:lumMod val="50000"/>
                  </a:srgbClr>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Sub-Programme 3: Quarter 1 Performance Against APP Targets Summary </a:t>
            </a:r>
          </a:p>
        </p:txBody>
      </p:sp>
      <p:sp>
        <p:nvSpPr>
          <p:cNvPr id="3" name="Rectangle 2"/>
          <p:cNvSpPr/>
          <p:nvPr/>
        </p:nvSpPr>
        <p:spPr>
          <a:xfrm>
            <a:off x="794335" y="1042071"/>
            <a:ext cx="6743890" cy="332014"/>
          </a:xfrm>
          <a:prstGeom prst="rect">
            <a:avLst/>
          </a:prstGeom>
        </p:spPr>
        <p:txBody>
          <a:bodyPr wrap="square">
            <a:spAutoFit/>
          </a:bodyPr>
          <a:lstStyle/>
          <a:p>
            <a:pPr>
              <a:lnSpc>
                <a:spcPct val="150000"/>
              </a:lnSpc>
            </a:pPr>
            <a:endParaRPr lang="en-ZA" altLang="en-US" sz="1200" dirty="0">
              <a:solidFill>
                <a:srgbClr val="984807"/>
              </a:solidFill>
              <a:latin typeface="Verdana" panose="020B0604030504040204" pitchFamily="34" charset="0"/>
            </a:endParaRPr>
          </a:p>
        </p:txBody>
      </p:sp>
      <p:graphicFrame>
        <p:nvGraphicFramePr>
          <p:cNvPr id="7" name="Chart 6">
            <a:extLst>
              <a:ext uri="{FF2B5EF4-FFF2-40B4-BE49-F238E27FC236}">
                <a16:creationId xmlns:a16="http://schemas.microsoft.com/office/drawing/2014/main" xmlns="" id="{0DDBA07A-BA10-45D8-8BCF-4DD2905027C6}"/>
              </a:ext>
            </a:extLst>
          </p:cNvPr>
          <p:cNvGraphicFramePr/>
          <p:nvPr>
            <p:extLst>
              <p:ext uri="{D42A27DB-BD31-4B8C-83A1-F6EECF244321}">
                <p14:modId xmlns:p14="http://schemas.microsoft.com/office/powerpoint/2010/main" xmlns="" val="3576324155"/>
              </p:ext>
            </p:extLst>
          </p:nvPr>
        </p:nvGraphicFramePr>
        <p:xfrm>
          <a:off x="547713" y="819692"/>
          <a:ext cx="7937684" cy="431038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xmlns="" id="{6B81E081-02E9-4DEC-A021-EA40AA4A01F0}"/>
              </a:ext>
            </a:extLst>
          </p:cNvPr>
          <p:cNvSpPr txBox="1"/>
          <p:nvPr/>
        </p:nvSpPr>
        <p:spPr>
          <a:xfrm>
            <a:off x="3697651" y="807605"/>
            <a:ext cx="2074579" cy="300082"/>
          </a:xfrm>
          <a:prstGeom prst="rect">
            <a:avLst/>
          </a:prstGeom>
          <a:noFill/>
        </p:spPr>
        <p:txBody>
          <a:bodyPr vert="horz" wrap="square" rtlCol="0">
            <a:spAutoFit/>
          </a:bodyPr>
          <a:lstStyle/>
          <a:p>
            <a:pPr algn="ctr"/>
            <a:r>
              <a:rPr lang="en-US" b="1" dirty="0">
                <a:solidFill>
                  <a:srgbClr val="8A3F0C"/>
                </a:solidFill>
              </a:rPr>
              <a:t>Quarter 1</a:t>
            </a:r>
          </a:p>
        </p:txBody>
      </p:sp>
      <p:sp>
        <p:nvSpPr>
          <p:cNvPr id="9" name="Slide Number Placeholder 8">
            <a:extLst>
              <a:ext uri="{FF2B5EF4-FFF2-40B4-BE49-F238E27FC236}">
                <a16:creationId xmlns:a16="http://schemas.microsoft.com/office/drawing/2014/main" xmlns="" id="{C1A66B8B-F91A-4609-B156-9C371AE99246}"/>
              </a:ext>
            </a:extLst>
          </p:cNvPr>
          <p:cNvSpPr>
            <a:spLocks noGrp="1"/>
          </p:cNvSpPr>
          <p:nvPr>
            <p:ph type="sldNum" sz="quarter" idx="12"/>
          </p:nvPr>
        </p:nvSpPr>
        <p:spPr/>
        <p:txBody>
          <a:bodyPr/>
          <a:lstStyle/>
          <a:p>
            <a:fld id="{86ED3864-7380-264F-93C6-1571F5F24E3A}" type="slidenum">
              <a:rPr lang="en-US" smtClean="0"/>
              <a:pPr/>
              <a:t>37</a:t>
            </a:fld>
            <a:endParaRPr lang="en-US" dirty="0"/>
          </a:p>
        </p:txBody>
      </p:sp>
    </p:spTree>
    <p:extLst>
      <p:ext uri="{BB962C8B-B14F-4D97-AF65-F5344CB8AC3E}">
        <p14:creationId xmlns:p14="http://schemas.microsoft.com/office/powerpoint/2010/main" xmlns="" val="11557572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8F3866CA-0527-0D4B-8233-2D3D8F8F0D50}"/>
              </a:ext>
            </a:extLst>
          </p:cNvPr>
          <p:cNvPicPr>
            <a:picLocks noChangeAspect="1"/>
          </p:cNvPicPr>
          <p:nvPr/>
        </p:nvPicPr>
        <p:blipFill>
          <a:blip r:embed="rId2"/>
          <a:stretch>
            <a:fillRect/>
          </a:stretch>
        </p:blipFill>
        <p:spPr>
          <a:xfrm>
            <a:off x="0" y="-249906"/>
            <a:ext cx="9143999" cy="6129084"/>
          </a:xfrm>
          <a:prstGeom prst="rect">
            <a:avLst/>
          </a:prstGeom>
        </p:spPr>
      </p:pic>
      <p:sp>
        <p:nvSpPr>
          <p:cNvPr id="2" name="Title 1"/>
          <p:cNvSpPr>
            <a:spLocks noGrp="1"/>
          </p:cNvSpPr>
          <p:nvPr>
            <p:ph type="ctrTitle"/>
          </p:nvPr>
        </p:nvSpPr>
        <p:spPr>
          <a:xfrm>
            <a:off x="972209" y="87334"/>
            <a:ext cx="8465817" cy="453821"/>
          </a:xfrm>
        </p:spPr>
        <p:txBody>
          <a:bodyPr>
            <a:noAutofit/>
          </a:bodyPr>
          <a:lstStyle/>
          <a:p>
            <a:pPr marL="342900" lvl="0" indent="-342900" algn="l" defTabSz="914400">
              <a:lnSpc>
                <a:spcPct val="100000"/>
              </a:lnSpc>
              <a:spcBef>
                <a:spcPts val="0"/>
              </a:spcBef>
              <a:defRPr/>
            </a:pPr>
            <a:r>
              <a:rPr lang="en-US" sz="2400" b="1" dirty="0">
                <a:solidFill>
                  <a:srgbClr val="F79646">
                    <a:lumMod val="50000"/>
                  </a:srgbClr>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Sub-Programme: </a:t>
            </a:r>
            <a:r>
              <a:rPr lang="en-GB" sz="2400" b="1" dirty="0">
                <a:solidFill>
                  <a:srgbClr val="F79646">
                    <a:lumMod val="50000"/>
                  </a:srgbClr>
                </a:solidFill>
                <a:effectLst>
                  <a:outerShdw blurRad="38100" dist="38100" dir="2700000" algn="tl">
                    <a:srgbClr val="000000">
                      <a:alpha val="43137"/>
                    </a:srgbClr>
                  </a:outerShdw>
                </a:effectLst>
                <a:latin typeface="Verdana" pitchFamily="34" charset="0"/>
                <a:ea typeface="Verdana" pitchFamily="34" charset="0"/>
              </a:rPr>
              <a:t>Training</a:t>
            </a:r>
            <a:endParaRPr lang="en-US" sz="2400" b="1" dirty="0">
              <a:solidFill>
                <a:srgbClr val="F79646">
                  <a:lumMod val="50000"/>
                </a:srgbClr>
              </a:solidFill>
              <a:effectLst>
                <a:outerShdw blurRad="38100" dist="38100" dir="2700000" algn="tl">
                  <a:srgbClr val="000000">
                    <a:alpha val="43137"/>
                  </a:srgbClr>
                </a:outerShdw>
              </a:effectLst>
              <a:latin typeface="Verdana" pitchFamily="34" charset="0"/>
              <a:ea typeface="Verdana" pitchFamily="34" charset="0"/>
            </a:endParaRPr>
          </a:p>
        </p:txBody>
      </p:sp>
      <p:graphicFrame>
        <p:nvGraphicFramePr>
          <p:cNvPr id="6" name="Table 5">
            <a:extLst>
              <a:ext uri="{FF2B5EF4-FFF2-40B4-BE49-F238E27FC236}">
                <a16:creationId xmlns:a16="http://schemas.microsoft.com/office/drawing/2014/main" xmlns="" id="{3AFCC3B1-EB79-4D84-A9B6-395FC5FBBC2D}"/>
              </a:ext>
            </a:extLst>
          </p:cNvPr>
          <p:cNvGraphicFramePr>
            <a:graphicFrameLocks noGrp="1"/>
          </p:cNvGraphicFramePr>
          <p:nvPr>
            <p:extLst>
              <p:ext uri="{D42A27DB-BD31-4B8C-83A1-F6EECF244321}">
                <p14:modId xmlns:p14="http://schemas.microsoft.com/office/powerpoint/2010/main" xmlns="" val="390157304"/>
              </p:ext>
            </p:extLst>
          </p:nvPr>
        </p:nvGraphicFramePr>
        <p:xfrm>
          <a:off x="609602" y="654204"/>
          <a:ext cx="8266382" cy="4734729"/>
        </p:xfrm>
        <a:graphic>
          <a:graphicData uri="http://schemas.openxmlformats.org/drawingml/2006/table">
            <a:tbl>
              <a:tblPr firstRow="1" firstCol="1" bandRow="1">
                <a:tableStyleId>{5C22544A-7EE6-4342-B048-85BDC9FD1C3A}</a:tableStyleId>
              </a:tblPr>
              <a:tblGrid>
                <a:gridCol w="1956050">
                  <a:extLst>
                    <a:ext uri="{9D8B030D-6E8A-4147-A177-3AD203B41FA5}">
                      <a16:colId xmlns:a16="http://schemas.microsoft.com/office/drawing/2014/main" xmlns="" val="2422675860"/>
                    </a:ext>
                  </a:extLst>
                </a:gridCol>
                <a:gridCol w="906830">
                  <a:extLst>
                    <a:ext uri="{9D8B030D-6E8A-4147-A177-3AD203B41FA5}">
                      <a16:colId xmlns:a16="http://schemas.microsoft.com/office/drawing/2014/main" xmlns="" val="1275184384"/>
                    </a:ext>
                  </a:extLst>
                </a:gridCol>
                <a:gridCol w="861863">
                  <a:extLst>
                    <a:ext uri="{9D8B030D-6E8A-4147-A177-3AD203B41FA5}">
                      <a16:colId xmlns:a16="http://schemas.microsoft.com/office/drawing/2014/main" xmlns="" val="1123000446"/>
                    </a:ext>
                  </a:extLst>
                </a:gridCol>
                <a:gridCol w="951795">
                  <a:extLst>
                    <a:ext uri="{9D8B030D-6E8A-4147-A177-3AD203B41FA5}">
                      <a16:colId xmlns:a16="http://schemas.microsoft.com/office/drawing/2014/main" xmlns="" val="3339361115"/>
                    </a:ext>
                  </a:extLst>
                </a:gridCol>
                <a:gridCol w="899335">
                  <a:extLst>
                    <a:ext uri="{9D8B030D-6E8A-4147-A177-3AD203B41FA5}">
                      <a16:colId xmlns:a16="http://schemas.microsoft.com/office/drawing/2014/main" xmlns="" val="928913693"/>
                    </a:ext>
                  </a:extLst>
                </a:gridCol>
                <a:gridCol w="876851">
                  <a:extLst>
                    <a:ext uri="{9D8B030D-6E8A-4147-A177-3AD203B41FA5}">
                      <a16:colId xmlns:a16="http://schemas.microsoft.com/office/drawing/2014/main" xmlns="" val="4157241429"/>
                    </a:ext>
                  </a:extLst>
                </a:gridCol>
                <a:gridCol w="1813658">
                  <a:extLst>
                    <a:ext uri="{9D8B030D-6E8A-4147-A177-3AD203B41FA5}">
                      <a16:colId xmlns:a16="http://schemas.microsoft.com/office/drawing/2014/main" xmlns="" val="21367377"/>
                    </a:ext>
                  </a:extLst>
                </a:gridCol>
              </a:tblGrid>
              <a:tr h="314685">
                <a:tc gridSpan="7">
                  <a:txBody>
                    <a:bodyPr/>
                    <a:lstStyle/>
                    <a:p>
                      <a:pPr algn="just">
                        <a:lnSpc>
                          <a:spcPct val="115000"/>
                        </a:lnSpc>
                        <a:spcBef>
                          <a:spcPts val="1200"/>
                        </a:spcBef>
                        <a:spcAft>
                          <a:spcPts val="0"/>
                        </a:spcAft>
                        <a:tabLst>
                          <a:tab pos="914400" algn="l"/>
                        </a:tabLst>
                      </a:pPr>
                      <a:r>
                        <a:rPr lang="en-GB" sz="1000" b="1" kern="1200" dirty="0">
                          <a:solidFill>
                            <a:schemeClr val="bg1"/>
                          </a:solidFill>
                          <a:effectLst/>
                          <a:latin typeface="Verdana" panose="020B0604030504040204" pitchFamily="34" charset="0"/>
                          <a:ea typeface="Verdana" panose="020B0604030504040204" pitchFamily="34" charset="0"/>
                          <a:cs typeface="+mn-cs"/>
                        </a:rPr>
                        <a:t>Outcome: A capable and trained private security industry</a:t>
                      </a:r>
                      <a:endParaRPr lang="en-ZA" sz="1000" b="1" kern="1200" dirty="0">
                        <a:solidFill>
                          <a:schemeClr val="bg1"/>
                        </a:solidFill>
                        <a:effectLst/>
                        <a:latin typeface="Verdana" panose="020B0604030504040204" pitchFamily="34" charset="0"/>
                        <a:ea typeface="Verdana" panose="020B0604030504040204" pitchFamily="34" charset="0"/>
                        <a:cs typeface="+mn-cs"/>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hMerge="1">
                  <a:txBody>
                    <a:bodyPr/>
                    <a:lstStyle/>
                    <a:p>
                      <a:pPr algn="just">
                        <a:lnSpc>
                          <a:spcPct val="115000"/>
                        </a:lnSpc>
                        <a:spcBef>
                          <a:spcPts val="1200"/>
                        </a:spcBef>
                        <a:spcAft>
                          <a:spcPts val="0"/>
                        </a:spcAft>
                        <a:tabLst>
                          <a:tab pos="914400" algn="l"/>
                        </a:tabLst>
                      </a:pPr>
                      <a:endParaRPr lang="en-ZA" sz="1000" b="1" kern="120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hMerge="1">
                  <a:txBody>
                    <a:bodyPr/>
                    <a:lstStyle/>
                    <a:p>
                      <a:endParaRPr lang="en-US"/>
                    </a:p>
                  </a:txBody>
                  <a:tcPr/>
                </a:tc>
                <a:tc hMerge="1">
                  <a:txBody>
                    <a:bodyPr/>
                    <a:lstStyle/>
                    <a:p>
                      <a:endParaRPr lang="en-US"/>
                    </a:p>
                  </a:txBody>
                  <a:tcPr/>
                </a:tc>
                <a:tc hMerge="1">
                  <a:txBody>
                    <a:bodyPr/>
                    <a:lstStyle/>
                    <a:p>
                      <a:endParaRPr lang="en-ZA"/>
                    </a:p>
                  </a:txBody>
                  <a:tcPr/>
                </a:tc>
                <a:tc hMerge="1">
                  <a:txBody>
                    <a:bodyPr/>
                    <a:lstStyle/>
                    <a:p>
                      <a:endParaRPr lang="en-US"/>
                    </a:p>
                  </a:txBody>
                  <a:tcPr/>
                </a:tc>
                <a:tc hMerge="1">
                  <a:txBody>
                    <a:bodyPr/>
                    <a:lstStyle/>
                    <a:p>
                      <a:endParaRPr lang="en-ZA"/>
                    </a:p>
                  </a:txBody>
                  <a:tcPr/>
                </a:tc>
                <a:extLst>
                  <a:ext uri="{0D108BD9-81ED-4DB2-BD59-A6C34878D82A}">
                    <a16:rowId xmlns:a16="http://schemas.microsoft.com/office/drawing/2014/main" xmlns="" val="887361931"/>
                  </a:ext>
                </a:extLst>
              </a:tr>
              <a:tr h="231834">
                <a:tc rowSpan="2">
                  <a:txBody>
                    <a:bodyPr/>
                    <a:lstStyle/>
                    <a:p>
                      <a:pPr algn="just">
                        <a:lnSpc>
                          <a:spcPct val="115000"/>
                        </a:lnSpc>
                        <a:spcBef>
                          <a:spcPts val="1200"/>
                        </a:spcBef>
                        <a:spcAft>
                          <a:spcPts val="0"/>
                        </a:spcAft>
                        <a:tabLst>
                          <a:tab pos="914400" algn="l"/>
                        </a:tabLst>
                      </a:pPr>
                      <a:r>
                        <a:rPr lang="en-ZA" sz="1000" b="1" kern="1200" dirty="0">
                          <a:solidFill>
                            <a:schemeClr val="bg1"/>
                          </a:solidFill>
                          <a:effectLst/>
                          <a:latin typeface="Verdana" panose="020B0604030504040204" pitchFamily="34" charset="0"/>
                          <a:ea typeface="Verdana" panose="020B0604030504040204" pitchFamily="34" charset="0"/>
                          <a:cs typeface="+mn-cs"/>
                        </a:rPr>
                        <a:t>Output Indicators</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rowSpan="2">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r>
                        <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Annual Target</a:t>
                      </a:r>
                    </a:p>
                    <a:p>
                      <a:pPr algn="ctr">
                        <a:lnSpc>
                          <a:spcPct val="115000"/>
                        </a:lnSpc>
                        <a:spcBef>
                          <a:spcPts val="1200"/>
                        </a:spcBef>
                        <a:spcAft>
                          <a:spcPts val="0"/>
                        </a:spcAft>
                        <a:tabLst>
                          <a:tab pos="914400" algn="l"/>
                        </a:tabLst>
                      </a:pPr>
                      <a:endPar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rowSpan="2">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r>
                        <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YTD Actual</a:t>
                      </a:r>
                    </a:p>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endPar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gridSpan="4">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r>
                        <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Quarter Performance </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hMerge="1">
                  <a:txBody>
                    <a:bodyPr/>
                    <a:lstStyle/>
                    <a:p>
                      <a:pPr algn="ctr">
                        <a:lnSpc>
                          <a:spcPct val="115000"/>
                        </a:lnSpc>
                        <a:spcBef>
                          <a:spcPts val="1200"/>
                        </a:spcBef>
                        <a:spcAft>
                          <a:spcPts val="0"/>
                        </a:spcAft>
                        <a:tabLst>
                          <a:tab pos="914400" algn="l"/>
                        </a:tabLst>
                      </a:pPr>
                      <a:endPar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hMerge="1">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endParaRPr lang="en-US" sz="1000" b="1" kern="1200" dirty="0">
                        <a:solidFill>
                          <a:schemeClr val="bg1"/>
                        </a:solidFill>
                        <a:effectLst/>
                        <a:latin typeface="Verdana" panose="020B0604030504040204" pitchFamily="34" charset="0"/>
                        <a:ea typeface="Verdana" panose="020B0604030504040204" pitchFamily="34" charset="0"/>
                        <a:cs typeface="+mn-cs"/>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hMerge="1">
                  <a:txBody>
                    <a:bodyPr/>
                    <a:lstStyle/>
                    <a:p>
                      <a:pPr algn="ctr">
                        <a:lnSpc>
                          <a:spcPct val="115000"/>
                        </a:lnSpc>
                        <a:spcBef>
                          <a:spcPts val="1200"/>
                        </a:spcBef>
                        <a:spcAft>
                          <a:spcPts val="0"/>
                        </a:spcAft>
                        <a:tabLst>
                          <a:tab pos="914400" algn="l"/>
                        </a:tabLst>
                      </a:pPr>
                      <a:endParaRPr lang="en-ZA" sz="1000" b="1" kern="1200" dirty="0">
                        <a:solidFill>
                          <a:schemeClr val="bg1"/>
                        </a:solidFill>
                        <a:effectLst/>
                        <a:latin typeface="Verdana" panose="020B0604030504040204" pitchFamily="34" charset="0"/>
                        <a:ea typeface="Verdana" panose="020B0604030504040204" pitchFamily="34" charset="0"/>
                        <a:cs typeface="+mn-cs"/>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xmlns="" val="4157396428"/>
                  </a:ext>
                </a:extLst>
              </a:tr>
              <a:tr h="665263">
                <a:tc vMerge="1">
                  <a:txBody>
                    <a:bodyPr/>
                    <a:lstStyle/>
                    <a:p>
                      <a:pPr algn="just">
                        <a:lnSpc>
                          <a:spcPct val="115000"/>
                        </a:lnSpc>
                        <a:spcBef>
                          <a:spcPts val="1200"/>
                        </a:spcBef>
                        <a:spcAft>
                          <a:spcPts val="0"/>
                        </a:spcAft>
                        <a:tabLst>
                          <a:tab pos="914400" algn="l"/>
                        </a:tabLst>
                      </a:pPr>
                      <a:endParaRPr lang="en-ZA" sz="100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vMerge="1">
                  <a:txBody>
                    <a:bodyPr/>
                    <a:lstStyle/>
                    <a:p>
                      <a:pPr algn="ctr">
                        <a:lnSpc>
                          <a:spcPct val="115000"/>
                        </a:lnSpc>
                        <a:spcBef>
                          <a:spcPts val="1200"/>
                        </a:spcBef>
                        <a:spcAft>
                          <a:spcPts val="0"/>
                        </a:spcAft>
                        <a:tabLst>
                          <a:tab pos="914400" algn="l"/>
                        </a:tabLst>
                      </a:pPr>
                      <a:endPar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vMerge="1">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endPar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r>
                        <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Quarter 1 Target</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r>
                        <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Quarter 1 Actual</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r>
                        <a:rPr lang="en-GB" sz="1000" b="1" kern="1200" dirty="0">
                          <a:solidFill>
                            <a:schemeClr val="bg1"/>
                          </a:solidFill>
                          <a:effectLst/>
                          <a:latin typeface="Verdana" panose="020B0604030504040204" pitchFamily="34" charset="0"/>
                          <a:ea typeface="Verdana" panose="020B0604030504040204" pitchFamily="34" charset="0"/>
                          <a:cs typeface="+mn-cs"/>
                        </a:rPr>
                        <a:t>Progress Rating</a:t>
                      </a:r>
                      <a:endParaRPr lang="en-US" sz="1000" b="1" kern="1200" dirty="0">
                        <a:solidFill>
                          <a:schemeClr val="bg1"/>
                        </a:solidFill>
                        <a:effectLst/>
                        <a:latin typeface="Verdana" panose="020B0604030504040204" pitchFamily="34" charset="0"/>
                        <a:ea typeface="Verdana" panose="020B0604030504040204" pitchFamily="34" charset="0"/>
                        <a:cs typeface="+mn-cs"/>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r>
                        <a:rPr lang="en-GB" sz="1000" b="1" kern="1200" dirty="0">
                          <a:solidFill>
                            <a:schemeClr val="bg1"/>
                          </a:solidFill>
                          <a:effectLst/>
                          <a:latin typeface="Verdana" panose="020B0604030504040204" pitchFamily="34" charset="0"/>
                          <a:ea typeface="Verdana" panose="020B0604030504040204" pitchFamily="34" charset="0"/>
                          <a:cs typeface="+mn-cs"/>
                        </a:rPr>
                        <a:t>Reason for Deviation &amp; Mitigation plan</a:t>
                      </a:r>
                      <a:endParaRPr lang="en-ZA" sz="1000" b="1" kern="1200" dirty="0">
                        <a:solidFill>
                          <a:schemeClr val="bg1"/>
                        </a:solidFill>
                        <a:effectLst/>
                        <a:latin typeface="Verdana" panose="020B0604030504040204" pitchFamily="34" charset="0"/>
                        <a:ea typeface="Verdana" panose="020B0604030504040204" pitchFamily="34" charset="0"/>
                        <a:cs typeface="+mn-cs"/>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xmlns="" val="309100440"/>
                  </a:ext>
                </a:extLst>
              </a:tr>
              <a:tr h="801014">
                <a:tc>
                  <a:txBody>
                    <a:bodyPr/>
                    <a:lstStyle/>
                    <a:p>
                      <a:pPr marL="0" algn="just" defTabSz="685800" rtl="0" eaLnBrk="1" latinLnBrk="0" hangingPunct="1">
                        <a:lnSpc>
                          <a:spcPct val="150000"/>
                        </a:lnSpc>
                        <a:spcAft>
                          <a:spcPts val="0"/>
                        </a:spcAft>
                      </a:pPr>
                      <a:r>
                        <a:rPr lang="en-US" sz="900" b="0" kern="1200" dirty="0">
                          <a:solidFill>
                            <a:schemeClr val="dk1"/>
                          </a:solidFill>
                          <a:effectLst/>
                          <a:latin typeface="Verdana" panose="020B0604030504040204" pitchFamily="34" charset="0"/>
                          <a:ea typeface="Calibri" panose="020F0502020204030204" pitchFamily="34" charset="0"/>
                          <a:cs typeface="Arial" panose="020B0604020202020204" pitchFamily="34" charset="0"/>
                        </a:rPr>
                        <a:t>Average turnaround time</a:t>
                      </a:r>
                      <a:endParaRPr lang="en-ZA" sz="900" b="0" kern="1200" dirty="0">
                        <a:solidFill>
                          <a:schemeClr val="dk1"/>
                        </a:solidFill>
                        <a:effectLst/>
                        <a:latin typeface="Verdana" panose="020B0604030504040204" pitchFamily="34" charset="0"/>
                        <a:ea typeface="Times New Roman" panose="02020603050405020304" pitchFamily="18" charset="0"/>
                        <a:cs typeface="Arial" panose="020B0604020202020204" pitchFamily="34" charset="0"/>
                      </a:endParaRPr>
                    </a:p>
                    <a:p>
                      <a:pPr marL="0" algn="just" defTabSz="685800" rtl="0" eaLnBrk="1" latinLnBrk="0" hangingPunct="1">
                        <a:lnSpc>
                          <a:spcPct val="150000"/>
                        </a:lnSpc>
                        <a:spcAft>
                          <a:spcPts val="0"/>
                        </a:spcAft>
                      </a:pPr>
                      <a:r>
                        <a:rPr lang="en-US" sz="900" b="0" kern="1200" dirty="0">
                          <a:solidFill>
                            <a:schemeClr val="dk1"/>
                          </a:solidFill>
                          <a:effectLst/>
                          <a:latin typeface="Verdana" panose="020B0604030504040204" pitchFamily="34" charset="0"/>
                          <a:ea typeface="Calibri" panose="020F0502020204030204" pitchFamily="34" charset="0"/>
                          <a:cs typeface="Arial" panose="020B0604020202020204" pitchFamily="34" charset="0"/>
                        </a:rPr>
                        <a:t>to finalise applications for</a:t>
                      </a:r>
                      <a:endParaRPr lang="en-ZA" sz="900" b="0" kern="1200" dirty="0">
                        <a:solidFill>
                          <a:schemeClr val="dk1"/>
                        </a:solidFill>
                        <a:effectLst/>
                        <a:latin typeface="Verdana" panose="020B0604030504040204" pitchFamily="34" charset="0"/>
                        <a:ea typeface="Times New Roman" panose="02020603050405020304" pitchFamily="18" charset="0"/>
                        <a:cs typeface="Arial" panose="020B0604020202020204" pitchFamily="34" charset="0"/>
                      </a:endParaRPr>
                    </a:p>
                    <a:p>
                      <a:pPr marL="0" algn="just" defTabSz="685800" rtl="0" eaLnBrk="1" latinLnBrk="0" hangingPunct="1">
                        <a:lnSpc>
                          <a:spcPct val="150000"/>
                        </a:lnSpc>
                        <a:spcAft>
                          <a:spcPts val="0"/>
                        </a:spcAft>
                      </a:pPr>
                      <a:r>
                        <a:rPr lang="en-US" sz="900" b="0" kern="1200" dirty="0">
                          <a:solidFill>
                            <a:schemeClr val="dk1"/>
                          </a:solidFill>
                          <a:effectLst/>
                          <a:latin typeface="Verdana" panose="020B0604030504040204" pitchFamily="34" charset="0"/>
                          <a:ea typeface="Calibri" panose="020F0502020204030204" pitchFamily="34" charset="0"/>
                          <a:cs typeface="Arial" panose="020B0604020202020204" pitchFamily="34" charset="0"/>
                        </a:rPr>
                        <a:t>accreditation of new training</a:t>
                      </a:r>
                      <a:endParaRPr lang="en-ZA" sz="900" b="0" kern="1200" dirty="0">
                        <a:solidFill>
                          <a:schemeClr val="dk1"/>
                        </a:solidFill>
                        <a:effectLst/>
                        <a:latin typeface="Verdana" panose="020B0604030504040204" pitchFamily="34" charset="0"/>
                        <a:ea typeface="Times New Roman" panose="02020603050405020304" pitchFamily="18" charset="0"/>
                        <a:cs typeface="Arial" panose="020B0604020202020204" pitchFamily="34" charset="0"/>
                      </a:endParaRPr>
                    </a:p>
                    <a:p>
                      <a:pPr marL="0" algn="just" defTabSz="685800" rtl="0" eaLnBrk="1" latinLnBrk="0" hangingPunct="1">
                        <a:lnSpc>
                          <a:spcPct val="150000"/>
                        </a:lnSpc>
                        <a:spcAft>
                          <a:spcPts val="0"/>
                        </a:spcAft>
                      </a:pPr>
                      <a:r>
                        <a:rPr lang="en-US" sz="900" b="0" kern="1200" dirty="0">
                          <a:solidFill>
                            <a:schemeClr val="dk1"/>
                          </a:solidFill>
                          <a:effectLst/>
                          <a:latin typeface="Verdana" panose="020B0604030504040204" pitchFamily="34" charset="0"/>
                          <a:ea typeface="Calibri" panose="020F0502020204030204" pitchFamily="34" charset="0"/>
                          <a:cs typeface="Arial" panose="020B0604020202020204" pitchFamily="34" charset="0"/>
                        </a:rPr>
                        <a:t>centres</a:t>
                      </a:r>
                      <a:endParaRPr lang="en-ZA" sz="900" b="0" kern="1200" dirty="0">
                        <a:solidFill>
                          <a:schemeClr val="dk1"/>
                        </a:solidFill>
                        <a:effectLst/>
                        <a:latin typeface="Verdana" panose="020B0604030504040204" pitchFamily="34" charset="0"/>
                        <a:ea typeface="Times New Roman" panose="02020603050405020304" pitchFamily="18" charset="0"/>
                        <a:cs typeface="Arial" panose="020B060402020202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algn="ctr" defTabSz="685800" rtl="0" eaLnBrk="1" latinLnBrk="0" hangingPunct="1">
                        <a:lnSpc>
                          <a:spcPct val="150000"/>
                        </a:lnSpc>
                        <a:spcAft>
                          <a:spcPts val="0"/>
                        </a:spcAft>
                      </a:pPr>
                      <a:r>
                        <a:rPr lang="en-US" sz="900" kern="1200" dirty="0">
                          <a:solidFill>
                            <a:schemeClr val="dk1"/>
                          </a:solidFill>
                          <a:effectLst/>
                          <a:latin typeface="Verdana" panose="020B0604030504040204" pitchFamily="34" charset="0"/>
                          <a:ea typeface="Calibri" panose="020F0502020204030204" pitchFamily="34" charset="0"/>
                          <a:cs typeface="Arial" panose="020B0604020202020204" pitchFamily="34" charset="0"/>
                        </a:rPr>
                        <a:t>20 Days</a:t>
                      </a:r>
                      <a:endParaRPr lang="en-ZA" sz="900" kern="1200" dirty="0">
                        <a:solidFill>
                          <a:schemeClr val="dk1"/>
                        </a:solidFill>
                        <a:effectLst/>
                        <a:latin typeface="Verdana" panose="020B0604030504040204" pitchFamily="34" charset="0"/>
                        <a:ea typeface="Times New Roman" panose="02020603050405020304" pitchFamily="18" charset="0"/>
                        <a:cs typeface="Arial" panose="020B060402020202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algn="ctr" defTabSz="685800" rtl="0" eaLnBrk="1" latinLnBrk="0" hangingPunct="1">
                        <a:lnSpc>
                          <a:spcPct val="150000"/>
                        </a:lnSpc>
                        <a:spcAft>
                          <a:spcPts val="0"/>
                        </a:spcAft>
                      </a:pPr>
                      <a:r>
                        <a:rPr lang="en-US" sz="900" kern="1200" dirty="0">
                          <a:solidFill>
                            <a:schemeClr val="dk1"/>
                          </a:solidFill>
                          <a:effectLst/>
                          <a:latin typeface="Verdana" panose="020B0604030504040204" pitchFamily="34" charset="0"/>
                          <a:ea typeface="Times New Roman" panose="02020603050405020304" pitchFamily="18" charset="0"/>
                          <a:cs typeface="Arial" panose="020B0604020202020204" pitchFamily="34" charset="0"/>
                        </a:rPr>
                        <a:t>10 Days</a:t>
                      </a:r>
                      <a:endParaRPr lang="en-ZA" sz="900" kern="1200" dirty="0">
                        <a:solidFill>
                          <a:schemeClr val="dk1"/>
                        </a:solidFill>
                        <a:effectLst/>
                        <a:latin typeface="Verdana" panose="020B0604030504040204" pitchFamily="34" charset="0"/>
                        <a:ea typeface="Times New Roman" panose="02020603050405020304" pitchFamily="18" charset="0"/>
                        <a:cs typeface="Arial" panose="020B060402020202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algn="ctr" defTabSz="685800" rtl="0" eaLnBrk="1" latinLnBrk="0" hangingPunct="1">
                        <a:lnSpc>
                          <a:spcPct val="150000"/>
                        </a:lnSpc>
                        <a:spcAft>
                          <a:spcPts val="0"/>
                        </a:spcAft>
                      </a:pPr>
                      <a:r>
                        <a:rPr lang="en-US" sz="900" kern="1200" dirty="0">
                          <a:solidFill>
                            <a:schemeClr val="dk1"/>
                          </a:solidFill>
                          <a:effectLst/>
                          <a:latin typeface="Verdana" panose="020B0604030504040204" pitchFamily="34" charset="0"/>
                          <a:ea typeface="Calibri" panose="020F0502020204030204" pitchFamily="34" charset="0"/>
                          <a:cs typeface="Arial" panose="020B0604020202020204" pitchFamily="34" charset="0"/>
                        </a:rPr>
                        <a:t>20 Days</a:t>
                      </a:r>
                      <a:endParaRPr lang="en-ZA" sz="900" kern="1200" dirty="0">
                        <a:solidFill>
                          <a:schemeClr val="dk1"/>
                        </a:solidFill>
                        <a:effectLst/>
                        <a:latin typeface="Verdana" panose="020B0604030504040204" pitchFamily="34" charset="0"/>
                        <a:ea typeface="Times New Roman" panose="02020603050405020304" pitchFamily="18" charset="0"/>
                        <a:cs typeface="Arial" panose="020B060402020202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algn="ctr" defTabSz="685800" rtl="0" eaLnBrk="1" latinLnBrk="0" hangingPunct="1">
                        <a:lnSpc>
                          <a:spcPct val="150000"/>
                        </a:lnSpc>
                        <a:spcAft>
                          <a:spcPts val="0"/>
                        </a:spcAft>
                      </a:pPr>
                      <a:r>
                        <a:rPr lang="en-US" sz="900" kern="1200" dirty="0">
                          <a:solidFill>
                            <a:schemeClr val="dk1"/>
                          </a:solidFill>
                          <a:effectLst/>
                          <a:latin typeface="Verdana" panose="020B0604030504040204" pitchFamily="34" charset="0"/>
                          <a:ea typeface="Times New Roman" panose="02020603050405020304" pitchFamily="18" charset="0"/>
                          <a:cs typeface="Arial" panose="020B0604020202020204" pitchFamily="34" charset="0"/>
                        </a:rPr>
                        <a:t>10 Days </a:t>
                      </a:r>
                      <a:endParaRPr lang="en-ZA" sz="900" kern="1200" dirty="0">
                        <a:solidFill>
                          <a:schemeClr val="dk1"/>
                        </a:solidFill>
                        <a:effectLst/>
                        <a:latin typeface="Verdana" panose="020B0604030504040204" pitchFamily="34" charset="0"/>
                        <a:ea typeface="Times New Roman" panose="02020603050405020304" pitchFamily="18" charset="0"/>
                        <a:cs typeface="Arial" panose="020B060402020202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nSpc>
                          <a:spcPct val="115000"/>
                        </a:lnSpc>
                        <a:spcBef>
                          <a:spcPts val="0"/>
                        </a:spcBef>
                        <a:spcAft>
                          <a:spcPts val="0"/>
                        </a:spcAft>
                      </a:pPr>
                      <a:endParaRPr lang="en-US" sz="11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l">
                        <a:lnSpc>
                          <a:spcPct val="150000"/>
                        </a:lnSpc>
                        <a:spcAft>
                          <a:spcPts val="0"/>
                        </a:spcAft>
                      </a:pPr>
                      <a:r>
                        <a:rPr lang="en-US" sz="900" dirty="0">
                          <a:effectLst/>
                          <a:latin typeface="Verdana" panose="020B0604030504040204" pitchFamily="34" charset="0"/>
                          <a:ea typeface="Calibri" panose="020F0502020204030204" pitchFamily="34" charset="0"/>
                          <a:cs typeface="Arial" panose="020B0604020202020204" pitchFamily="34" charset="0"/>
                        </a:rPr>
                        <a:t>Improved business processes and delegation of authority</a:t>
                      </a:r>
                      <a:endParaRPr lang="en-ZA" sz="11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164003584"/>
                  </a:ext>
                </a:extLst>
              </a:tr>
              <a:tr h="1067069">
                <a:tc>
                  <a:txBody>
                    <a:bodyPr/>
                    <a:lstStyle/>
                    <a:p>
                      <a:pPr marL="0" algn="just" defTabSz="685800" rtl="0" eaLnBrk="1" latinLnBrk="0" hangingPunct="1">
                        <a:lnSpc>
                          <a:spcPct val="150000"/>
                        </a:lnSpc>
                        <a:spcAft>
                          <a:spcPts val="0"/>
                        </a:spcAft>
                      </a:pPr>
                      <a:r>
                        <a:rPr lang="en-US" sz="900" b="0" kern="1200" dirty="0">
                          <a:solidFill>
                            <a:schemeClr val="dk1"/>
                          </a:solidFill>
                          <a:effectLst/>
                          <a:latin typeface="Verdana" panose="020B0604030504040204" pitchFamily="34" charset="0"/>
                          <a:ea typeface="Calibri" panose="020F0502020204030204" pitchFamily="34" charset="0"/>
                          <a:cs typeface="Arial" panose="020B0604020202020204" pitchFamily="34" charset="0"/>
                        </a:rPr>
                        <a:t>Average turnaround time to</a:t>
                      </a:r>
                      <a:endParaRPr lang="en-ZA" sz="900" b="0" kern="1200" dirty="0">
                        <a:solidFill>
                          <a:schemeClr val="dk1"/>
                        </a:solidFill>
                        <a:effectLst/>
                        <a:latin typeface="Verdana" panose="020B0604030504040204" pitchFamily="34" charset="0"/>
                        <a:ea typeface="Times New Roman" panose="02020603050405020304" pitchFamily="18" charset="0"/>
                        <a:cs typeface="Arial" panose="020B0604020202020204" pitchFamily="34" charset="0"/>
                      </a:endParaRPr>
                    </a:p>
                    <a:p>
                      <a:pPr marL="0" algn="just" defTabSz="685800" rtl="0" eaLnBrk="1" latinLnBrk="0" hangingPunct="1">
                        <a:lnSpc>
                          <a:spcPct val="150000"/>
                        </a:lnSpc>
                        <a:spcAft>
                          <a:spcPts val="0"/>
                        </a:spcAft>
                      </a:pPr>
                      <a:r>
                        <a:rPr lang="en-US" sz="900" b="0" kern="1200" dirty="0">
                          <a:solidFill>
                            <a:schemeClr val="dk1"/>
                          </a:solidFill>
                          <a:effectLst/>
                          <a:latin typeface="Verdana" panose="020B0604030504040204" pitchFamily="34" charset="0"/>
                          <a:ea typeface="Calibri" panose="020F0502020204030204" pitchFamily="34" charset="0"/>
                          <a:cs typeface="Arial" panose="020B0604020202020204" pitchFamily="34" charset="0"/>
                        </a:rPr>
                        <a:t>finalise instructor applications</a:t>
                      </a:r>
                      <a:endParaRPr lang="en-ZA" sz="900" b="0" kern="1200" dirty="0">
                        <a:solidFill>
                          <a:schemeClr val="dk1"/>
                        </a:solidFill>
                        <a:effectLst/>
                        <a:latin typeface="Verdana" panose="020B0604030504040204" pitchFamily="34" charset="0"/>
                        <a:ea typeface="Times New Roman" panose="02020603050405020304" pitchFamily="18" charset="0"/>
                        <a:cs typeface="Arial" panose="020B0604020202020204" pitchFamily="34" charset="0"/>
                      </a:endParaRPr>
                    </a:p>
                    <a:p>
                      <a:pPr marL="0" algn="just" defTabSz="685800" rtl="0" eaLnBrk="1" latinLnBrk="0" hangingPunct="1">
                        <a:lnSpc>
                          <a:spcPct val="150000"/>
                        </a:lnSpc>
                        <a:spcAft>
                          <a:spcPts val="0"/>
                        </a:spcAft>
                      </a:pPr>
                      <a:r>
                        <a:rPr lang="en-US" sz="900" b="0" kern="1200" dirty="0">
                          <a:solidFill>
                            <a:schemeClr val="dk1"/>
                          </a:solidFill>
                          <a:effectLst/>
                          <a:latin typeface="Verdana" panose="020B0604030504040204" pitchFamily="34" charset="0"/>
                          <a:ea typeface="Calibri" panose="020F0502020204030204" pitchFamily="34" charset="0"/>
                          <a:cs typeface="Arial" panose="020B0604020202020204" pitchFamily="34" charset="0"/>
                        </a:rPr>
                        <a:t>for accreditation</a:t>
                      </a:r>
                      <a:endParaRPr lang="en-ZA" sz="900" b="0" kern="1200" dirty="0">
                        <a:solidFill>
                          <a:schemeClr val="dk1"/>
                        </a:solidFill>
                        <a:effectLst/>
                        <a:latin typeface="Verdana" panose="020B0604030504040204" pitchFamily="34" charset="0"/>
                        <a:ea typeface="Times New Roman" panose="02020603050405020304" pitchFamily="18" charset="0"/>
                        <a:cs typeface="Arial" panose="020B060402020202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algn="ctr" defTabSz="685800" rtl="0" eaLnBrk="1" latinLnBrk="0" hangingPunct="1">
                        <a:lnSpc>
                          <a:spcPct val="150000"/>
                        </a:lnSpc>
                        <a:spcAft>
                          <a:spcPts val="0"/>
                        </a:spcAft>
                      </a:pPr>
                      <a:r>
                        <a:rPr lang="en-US" sz="900" kern="1200" dirty="0">
                          <a:solidFill>
                            <a:schemeClr val="dk1"/>
                          </a:solidFill>
                          <a:effectLst/>
                          <a:latin typeface="Verdana" panose="020B0604030504040204" pitchFamily="34" charset="0"/>
                          <a:ea typeface="Calibri" panose="020F0502020204030204" pitchFamily="34" charset="0"/>
                          <a:cs typeface="Arial" panose="020B0604020202020204" pitchFamily="34" charset="0"/>
                        </a:rPr>
                        <a:t>7 Days</a:t>
                      </a:r>
                      <a:endParaRPr lang="en-ZA" sz="900" kern="1200" dirty="0">
                        <a:solidFill>
                          <a:schemeClr val="dk1"/>
                        </a:solidFill>
                        <a:effectLst/>
                        <a:latin typeface="Verdana" panose="020B0604030504040204" pitchFamily="34" charset="0"/>
                        <a:ea typeface="Times New Roman" panose="02020603050405020304" pitchFamily="18" charset="0"/>
                        <a:cs typeface="Arial" panose="020B060402020202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algn="ctr" defTabSz="685800" rtl="0" eaLnBrk="1" latinLnBrk="0" hangingPunct="1">
                        <a:lnSpc>
                          <a:spcPct val="150000"/>
                        </a:lnSpc>
                        <a:spcAft>
                          <a:spcPts val="0"/>
                        </a:spcAft>
                      </a:pPr>
                      <a:r>
                        <a:rPr lang="en-US" sz="900" kern="1200" dirty="0">
                          <a:solidFill>
                            <a:schemeClr val="dk1"/>
                          </a:solidFill>
                          <a:effectLst/>
                          <a:latin typeface="Verdana" panose="020B0604030504040204" pitchFamily="34" charset="0"/>
                          <a:ea typeface="Times New Roman" panose="02020603050405020304" pitchFamily="18" charset="0"/>
                          <a:cs typeface="Arial" panose="020B0604020202020204" pitchFamily="34" charset="0"/>
                        </a:rPr>
                        <a:t>N/A</a:t>
                      </a:r>
                      <a:endParaRPr lang="en-ZA" sz="900" kern="1200" dirty="0">
                        <a:solidFill>
                          <a:schemeClr val="dk1"/>
                        </a:solidFill>
                        <a:effectLst/>
                        <a:latin typeface="Verdana" panose="020B0604030504040204" pitchFamily="34" charset="0"/>
                        <a:ea typeface="Times New Roman" panose="02020603050405020304" pitchFamily="18" charset="0"/>
                        <a:cs typeface="Arial" panose="020B060402020202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algn="ctr" defTabSz="685800" rtl="0" eaLnBrk="1" latinLnBrk="0" hangingPunct="1">
                        <a:lnSpc>
                          <a:spcPct val="150000"/>
                        </a:lnSpc>
                        <a:spcAft>
                          <a:spcPts val="0"/>
                        </a:spcAft>
                      </a:pPr>
                      <a:r>
                        <a:rPr lang="en-GB" sz="900" kern="1200" dirty="0">
                          <a:solidFill>
                            <a:schemeClr val="dk1"/>
                          </a:solidFill>
                          <a:effectLst/>
                          <a:latin typeface="Verdana" panose="020B0604030504040204" pitchFamily="34" charset="0"/>
                          <a:ea typeface="Times New Roman" panose="02020603050405020304" pitchFamily="18" charset="0"/>
                          <a:cs typeface="Arial" panose="020B0604020202020204" pitchFamily="34" charset="0"/>
                        </a:rPr>
                        <a:t>7 Days</a:t>
                      </a:r>
                      <a:endParaRPr lang="en-ZA" sz="900" kern="1200" dirty="0">
                        <a:solidFill>
                          <a:schemeClr val="dk1"/>
                        </a:solidFill>
                        <a:effectLst/>
                        <a:latin typeface="Verdana" panose="020B0604030504040204" pitchFamily="34" charset="0"/>
                        <a:ea typeface="Times New Roman" panose="02020603050405020304" pitchFamily="18" charset="0"/>
                        <a:cs typeface="Arial" panose="020B060402020202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algn="ctr" defTabSz="685800" rtl="0" eaLnBrk="1" latinLnBrk="0" hangingPunct="1">
                        <a:lnSpc>
                          <a:spcPct val="150000"/>
                        </a:lnSpc>
                        <a:spcAft>
                          <a:spcPts val="0"/>
                        </a:spcAft>
                      </a:pPr>
                      <a:r>
                        <a:rPr lang="en-US" sz="900" kern="1200" dirty="0">
                          <a:solidFill>
                            <a:schemeClr val="dk1"/>
                          </a:solidFill>
                          <a:effectLst/>
                          <a:latin typeface="Verdana" panose="020B0604030504040204" pitchFamily="34" charset="0"/>
                          <a:ea typeface="Times New Roman" panose="02020603050405020304" pitchFamily="18" charset="0"/>
                          <a:cs typeface="Arial" panose="020B0604020202020204" pitchFamily="34" charset="0"/>
                        </a:rPr>
                        <a:t>N/A</a:t>
                      </a:r>
                      <a:endParaRPr lang="en-ZA" sz="900" kern="1200" dirty="0">
                        <a:solidFill>
                          <a:schemeClr val="dk1"/>
                        </a:solidFill>
                        <a:effectLst/>
                        <a:latin typeface="Verdana" panose="020B0604030504040204" pitchFamily="34" charset="0"/>
                        <a:ea typeface="Times New Roman" panose="02020603050405020304" pitchFamily="18" charset="0"/>
                        <a:cs typeface="Arial" panose="020B060402020202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21590" marR="0" algn="ctr">
                        <a:lnSpc>
                          <a:spcPct val="150000"/>
                        </a:lnSpc>
                        <a:spcBef>
                          <a:spcPts val="0"/>
                        </a:spcBef>
                        <a:spcAft>
                          <a:spcPts val="0"/>
                        </a:spcAft>
                      </a:pPr>
                      <a:r>
                        <a:rPr lang="en-US" sz="900" kern="1200" dirty="0">
                          <a:solidFill>
                            <a:schemeClr val="dk1"/>
                          </a:solidFill>
                          <a:effectLst/>
                          <a:latin typeface="Verdana" panose="020B0604030504040204" pitchFamily="34" charset="0"/>
                          <a:ea typeface="Times New Roman" panose="02020603050405020304" pitchFamily="18" charset="0"/>
                          <a:cs typeface="Arial" panose="020B0604020202020204" pitchFamily="34" charset="0"/>
                        </a:rPr>
                        <a:t>N/A</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just">
                        <a:lnSpc>
                          <a:spcPct val="150000"/>
                        </a:lnSpc>
                        <a:spcAft>
                          <a:spcPts val="0"/>
                        </a:spcAft>
                      </a:pPr>
                      <a:r>
                        <a:rPr lang="en-US" sz="900" dirty="0">
                          <a:effectLst/>
                          <a:latin typeface="Verdana" panose="020B0604030504040204" pitchFamily="34" charset="0"/>
                          <a:ea typeface="Calibri" panose="020F0502020204030204" pitchFamily="34" charset="0"/>
                          <a:cs typeface="Arial" panose="020B0604020202020204" pitchFamily="34" charset="0"/>
                        </a:rPr>
                        <a:t>No applications for accreditations received during the period under review and as a result of COVID-19 restrictions </a:t>
                      </a:r>
                      <a:endParaRPr lang="en-ZA" sz="11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4139658088"/>
                  </a:ext>
                </a:extLst>
              </a:tr>
              <a:tr h="1632918">
                <a:tc>
                  <a:txBody>
                    <a:bodyPr/>
                    <a:lstStyle/>
                    <a:p>
                      <a:pPr>
                        <a:lnSpc>
                          <a:spcPct val="150000"/>
                        </a:lnSpc>
                        <a:spcAft>
                          <a:spcPts val="0"/>
                        </a:spcAft>
                      </a:pPr>
                      <a:r>
                        <a:rPr lang="en-US" sz="900" b="0" kern="1200" dirty="0">
                          <a:solidFill>
                            <a:schemeClr val="dk1"/>
                          </a:solidFill>
                          <a:effectLst/>
                          <a:latin typeface="Verdana" panose="020B0604030504040204" pitchFamily="34" charset="0"/>
                          <a:ea typeface="Calibri" panose="020F0502020204030204" pitchFamily="34" charset="0"/>
                          <a:cs typeface="Arial" panose="020B0604020202020204" pitchFamily="34" charset="0"/>
                        </a:rPr>
                        <a:t>Number of new accredited</a:t>
                      </a:r>
                      <a:endParaRPr lang="en-ZA" sz="900" b="0" kern="1200" dirty="0">
                        <a:solidFill>
                          <a:schemeClr val="dk1"/>
                        </a:solidFill>
                        <a:effectLst/>
                        <a:latin typeface="Verdana" panose="020B0604030504040204" pitchFamily="34" charset="0"/>
                        <a:ea typeface="Times New Roman" panose="02020603050405020304" pitchFamily="18" charset="0"/>
                        <a:cs typeface="Arial" panose="020B0604020202020204" pitchFamily="34" charset="0"/>
                      </a:endParaRPr>
                    </a:p>
                    <a:p>
                      <a:pPr>
                        <a:lnSpc>
                          <a:spcPct val="150000"/>
                        </a:lnSpc>
                        <a:spcAft>
                          <a:spcPts val="0"/>
                        </a:spcAft>
                      </a:pPr>
                      <a:r>
                        <a:rPr lang="en-US" sz="900" b="0" kern="1200" dirty="0">
                          <a:solidFill>
                            <a:schemeClr val="dk1"/>
                          </a:solidFill>
                          <a:effectLst/>
                          <a:latin typeface="Verdana" panose="020B0604030504040204" pitchFamily="34" charset="0"/>
                          <a:ea typeface="Calibri" panose="020F0502020204030204" pitchFamily="34" charset="0"/>
                          <a:cs typeface="Arial" panose="020B0604020202020204" pitchFamily="34" charset="0"/>
                        </a:rPr>
                        <a:t>courses developed</a:t>
                      </a:r>
                      <a:endParaRPr lang="en-ZA" sz="900" b="0" kern="1200" dirty="0">
                        <a:solidFill>
                          <a:schemeClr val="dk1"/>
                        </a:solidFill>
                        <a:effectLst/>
                        <a:latin typeface="Verdana" panose="020B0604030504040204" pitchFamily="34" charset="0"/>
                        <a:ea typeface="Times New Roman" panose="02020603050405020304" pitchFamily="18" charset="0"/>
                        <a:cs typeface="Arial" panose="020B060402020202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lnSpc>
                          <a:spcPct val="150000"/>
                        </a:lnSpc>
                        <a:spcAft>
                          <a:spcPts val="0"/>
                        </a:spcAft>
                      </a:pPr>
                      <a:r>
                        <a:rPr lang="en-US" sz="900" dirty="0">
                          <a:effectLst/>
                          <a:latin typeface="Verdana" panose="020B0604030504040204" pitchFamily="34" charset="0"/>
                          <a:ea typeface="Calibri" panose="020F0502020204030204" pitchFamily="34" charset="0"/>
                          <a:cs typeface="Arial" panose="020B0604020202020204" pitchFamily="34" charset="0"/>
                        </a:rPr>
                        <a:t>3</a:t>
                      </a:r>
                      <a:endParaRPr lang="en-ZA" sz="11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just">
                        <a:lnSpc>
                          <a:spcPct val="150000"/>
                        </a:lnSpc>
                        <a:spcAft>
                          <a:spcPts val="0"/>
                        </a:spcAft>
                      </a:pPr>
                      <a:r>
                        <a:rPr lang="en-US" sz="900" dirty="0">
                          <a:effectLst/>
                          <a:latin typeface="Verdana" panose="020B0604030504040204" pitchFamily="34" charset="0"/>
                          <a:ea typeface="Calibri" panose="020F0502020204030204" pitchFamily="34" charset="0"/>
                          <a:cs typeface="Arial" panose="020B0604020202020204" pitchFamily="34" charset="0"/>
                        </a:rPr>
                        <a:t>3 Courses identified</a:t>
                      </a:r>
                      <a:endParaRPr lang="en-ZA" sz="1100" dirty="0">
                        <a:effectLst/>
                        <a:latin typeface="Trebuchet MS" panose="020B0603020202020204" pitchFamily="34" charset="0"/>
                        <a:ea typeface="Times New Roman" panose="02020603050405020304" pitchFamily="18" charset="0"/>
                        <a:cs typeface="Times New Roman" panose="02020603050405020304" pitchFamily="18" charset="0"/>
                      </a:endParaRPr>
                    </a:p>
                    <a:p>
                      <a:pPr algn="just">
                        <a:lnSpc>
                          <a:spcPct val="150000"/>
                        </a:lnSpc>
                        <a:spcAft>
                          <a:spcPts val="0"/>
                        </a:spcAft>
                      </a:pPr>
                      <a:r>
                        <a:rPr lang="en-US" sz="900" dirty="0">
                          <a:effectLst/>
                          <a:latin typeface="Verdana" panose="020B0604030504040204" pitchFamily="34" charset="0"/>
                          <a:ea typeface="Calibri" panose="020F0502020204030204" pitchFamily="34" charset="0"/>
                          <a:cs typeface="Arial" panose="020B0604020202020204" pitchFamily="34" charset="0"/>
                        </a:rPr>
                        <a:t> </a:t>
                      </a:r>
                      <a:endParaRPr lang="en-ZA" sz="11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just">
                        <a:lnSpc>
                          <a:spcPct val="150000"/>
                        </a:lnSpc>
                        <a:spcAft>
                          <a:spcPts val="0"/>
                        </a:spcAft>
                      </a:pPr>
                      <a:r>
                        <a:rPr lang="en-GB" sz="900" dirty="0">
                          <a:effectLst/>
                          <a:latin typeface="Verdana" panose="020B0604030504040204" pitchFamily="34" charset="0"/>
                          <a:ea typeface="Times New Roman" panose="02020603050405020304" pitchFamily="18" charset="0"/>
                          <a:cs typeface="Arial" panose="020B0604020202020204" pitchFamily="34" charset="0"/>
                        </a:rPr>
                        <a:t>Identify courses</a:t>
                      </a:r>
                      <a:endParaRPr lang="en-ZA" sz="1100" dirty="0">
                        <a:effectLst/>
                        <a:latin typeface="Trebuchet MS" panose="020B0603020202020204" pitchFamily="34" charset="0"/>
                        <a:ea typeface="Times New Roman" panose="02020603050405020304" pitchFamily="18" charset="0"/>
                        <a:cs typeface="Times New Roman" panose="02020603050405020304" pitchFamily="18" charset="0"/>
                      </a:endParaRPr>
                    </a:p>
                    <a:p>
                      <a:pPr algn="just">
                        <a:lnSpc>
                          <a:spcPct val="150000"/>
                        </a:lnSpc>
                        <a:spcAft>
                          <a:spcPts val="0"/>
                        </a:spcAft>
                      </a:pPr>
                      <a:r>
                        <a:rPr lang="en-GB" sz="900" dirty="0">
                          <a:effectLst/>
                          <a:latin typeface="Verdana" panose="020B0604030504040204" pitchFamily="34" charset="0"/>
                          <a:ea typeface="Times New Roman" panose="02020603050405020304" pitchFamily="18" charset="0"/>
                          <a:cs typeface="Arial" panose="020B0604020202020204" pitchFamily="34" charset="0"/>
                        </a:rPr>
                        <a:t>for EXCO</a:t>
                      </a:r>
                      <a:endParaRPr lang="en-ZA" sz="1100" dirty="0">
                        <a:effectLst/>
                        <a:latin typeface="Trebuchet MS" panose="020B0603020202020204" pitchFamily="34" charset="0"/>
                        <a:ea typeface="Times New Roman" panose="02020603050405020304" pitchFamily="18" charset="0"/>
                        <a:cs typeface="Times New Roman" panose="02020603050405020304" pitchFamily="18" charset="0"/>
                      </a:endParaRPr>
                    </a:p>
                    <a:p>
                      <a:pPr algn="just">
                        <a:lnSpc>
                          <a:spcPct val="150000"/>
                        </a:lnSpc>
                        <a:spcAft>
                          <a:spcPts val="0"/>
                        </a:spcAft>
                      </a:pPr>
                      <a:r>
                        <a:rPr lang="en-GB" sz="900" dirty="0">
                          <a:effectLst/>
                          <a:latin typeface="Verdana" panose="020B0604030504040204" pitchFamily="34" charset="0"/>
                          <a:ea typeface="Times New Roman" panose="02020603050405020304" pitchFamily="18" charset="0"/>
                          <a:cs typeface="Arial" panose="020B0604020202020204" pitchFamily="34" charset="0"/>
                        </a:rPr>
                        <a:t>approval</a:t>
                      </a:r>
                      <a:endParaRPr lang="en-ZA" sz="11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just">
                        <a:lnSpc>
                          <a:spcPct val="150000"/>
                        </a:lnSpc>
                        <a:spcAft>
                          <a:spcPts val="0"/>
                        </a:spcAft>
                      </a:pPr>
                      <a:r>
                        <a:rPr lang="en-US" sz="900" dirty="0">
                          <a:effectLst/>
                          <a:latin typeface="Verdana" panose="020B0604030504040204" pitchFamily="34" charset="0"/>
                          <a:ea typeface="Calibri" panose="020F0502020204030204" pitchFamily="34" charset="0"/>
                          <a:cs typeface="Arial" panose="020B0604020202020204" pitchFamily="34" charset="0"/>
                        </a:rPr>
                        <a:t>3 Courses identified</a:t>
                      </a:r>
                      <a:endParaRPr lang="en-ZA" sz="1100" dirty="0">
                        <a:effectLst/>
                        <a:latin typeface="Trebuchet MS" panose="020B0603020202020204" pitchFamily="34" charset="0"/>
                        <a:ea typeface="Times New Roman" panose="02020603050405020304" pitchFamily="18" charset="0"/>
                        <a:cs typeface="Times New Roman" panose="02020603050405020304" pitchFamily="18" charset="0"/>
                      </a:endParaRPr>
                    </a:p>
                    <a:p>
                      <a:pPr algn="just">
                        <a:lnSpc>
                          <a:spcPct val="150000"/>
                        </a:lnSpc>
                        <a:spcAft>
                          <a:spcPts val="0"/>
                        </a:spcAft>
                      </a:pPr>
                      <a:r>
                        <a:rPr lang="en-US" sz="900" dirty="0">
                          <a:effectLst/>
                          <a:latin typeface="Verdana" panose="020B0604030504040204" pitchFamily="34" charset="0"/>
                          <a:ea typeface="Calibri" panose="020F0502020204030204" pitchFamily="34" charset="0"/>
                          <a:cs typeface="Arial" panose="020B0604020202020204" pitchFamily="34" charset="0"/>
                        </a:rPr>
                        <a:t> </a:t>
                      </a:r>
                      <a:endParaRPr lang="en-ZA" sz="11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21590" marR="0">
                        <a:lnSpc>
                          <a:spcPct val="150000"/>
                        </a:lnSpc>
                        <a:spcBef>
                          <a:spcPts val="0"/>
                        </a:spcBef>
                        <a:spcAft>
                          <a:spcPts val="0"/>
                        </a:spcAft>
                      </a:pPr>
                      <a:endParaRPr lang="en-US" sz="11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just">
                        <a:lnSpc>
                          <a:spcPct val="150000"/>
                        </a:lnSpc>
                        <a:spcAft>
                          <a:spcPts val="0"/>
                        </a:spcAft>
                      </a:pPr>
                      <a:endParaRPr lang="en-ZA" sz="11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599580769"/>
                  </a:ext>
                </a:extLst>
              </a:tr>
            </a:tbl>
          </a:graphicData>
        </a:graphic>
      </p:graphicFrame>
      <p:sp>
        <p:nvSpPr>
          <p:cNvPr id="7" name="Oval 6">
            <a:extLst>
              <a:ext uri="{FF2B5EF4-FFF2-40B4-BE49-F238E27FC236}">
                <a16:creationId xmlns:a16="http://schemas.microsoft.com/office/drawing/2014/main" xmlns="" id="{73635D0C-8B73-4041-AC4D-1E2749AA467A}"/>
              </a:ext>
            </a:extLst>
          </p:cNvPr>
          <p:cNvSpPr/>
          <p:nvPr/>
        </p:nvSpPr>
        <p:spPr>
          <a:xfrm>
            <a:off x="6452800" y="1947652"/>
            <a:ext cx="297366" cy="312235"/>
          </a:xfrm>
          <a:prstGeom prst="ellipse">
            <a:avLst/>
          </a:prstGeom>
          <a:solidFill>
            <a:srgbClr val="00B05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xmlns="" id="{481D04FB-7BF9-4A5F-A60A-231EB6E128F6}"/>
              </a:ext>
            </a:extLst>
          </p:cNvPr>
          <p:cNvSpPr/>
          <p:nvPr/>
        </p:nvSpPr>
        <p:spPr>
          <a:xfrm>
            <a:off x="6452800" y="3883782"/>
            <a:ext cx="297366" cy="312235"/>
          </a:xfrm>
          <a:prstGeom prst="ellipse">
            <a:avLst/>
          </a:prstGeom>
          <a:solidFill>
            <a:srgbClr val="00B05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4" name="Slide Number Placeholder 3">
            <a:extLst>
              <a:ext uri="{FF2B5EF4-FFF2-40B4-BE49-F238E27FC236}">
                <a16:creationId xmlns:a16="http://schemas.microsoft.com/office/drawing/2014/main" xmlns="" id="{B3A59CC3-2CC9-4B54-895B-A9DBFA581B29}"/>
              </a:ext>
            </a:extLst>
          </p:cNvPr>
          <p:cNvSpPr>
            <a:spLocks noGrp="1"/>
          </p:cNvSpPr>
          <p:nvPr>
            <p:ph type="sldNum" sz="quarter" idx="12"/>
          </p:nvPr>
        </p:nvSpPr>
        <p:spPr/>
        <p:txBody>
          <a:bodyPr/>
          <a:lstStyle/>
          <a:p>
            <a:fld id="{86ED3864-7380-264F-93C6-1571F5F24E3A}" type="slidenum">
              <a:rPr lang="en-US" smtClean="0"/>
              <a:pPr/>
              <a:t>38</a:t>
            </a:fld>
            <a:endParaRPr lang="en-US" dirty="0"/>
          </a:p>
        </p:txBody>
      </p:sp>
    </p:spTree>
    <p:extLst>
      <p:ext uri="{BB962C8B-B14F-4D97-AF65-F5344CB8AC3E}">
        <p14:creationId xmlns:p14="http://schemas.microsoft.com/office/powerpoint/2010/main" xmlns="" val="34847142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8F3866CA-0527-0D4B-8233-2D3D8F8F0D50}"/>
              </a:ext>
            </a:extLst>
          </p:cNvPr>
          <p:cNvPicPr>
            <a:picLocks noChangeAspect="1"/>
          </p:cNvPicPr>
          <p:nvPr/>
        </p:nvPicPr>
        <p:blipFill>
          <a:blip r:embed="rId2"/>
          <a:stretch>
            <a:fillRect/>
          </a:stretch>
        </p:blipFill>
        <p:spPr>
          <a:xfrm>
            <a:off x="0" y="-249906"/>
            <a:ext cx="9143999" cy="6129084"/>
          </a:xfrm>
          <a:prstGeom prst="rect">
            <a:avLst/>
          </a:prstGeom>
        </p:spPr>
      </p:pic>
      <p:sp>
        <p:nvSpPr>
          <p:cNvPr id="2" name="Title 1"/>
          <p:cNvSpPr>
            <a:spLocks noGrp="1"/>
          </p:cNvSpPr>
          <p:nvPr>
            <p:ph type="ctrTitle"/>
          </p:nvPr>
        </p:nvSpPr>
        <p:spPr>
          <a:xfrm>
            <a:off x="972209" y="87334"/>
            <a:ext cx="8465817" cy="453821"/>
          </a:xfrm>
        </p:spPr>
        <p:txBody>
          <a:bodyPr>
            <a:noAutofit/>
          </a:bodyPr>
          <a:lstStyle/>
          <a:p>
            <a:pPr marL="342900" lvl="0" indent="-342900" algn="l" defTabSz="914400">
              <a:lnSpc>
                <a:spcPct val="100000"/>
              </a:lnSpc>
              <a:spcBef>
                <a:spcPts val="0"/>
              </a:spcBef>
              <a:defRPr/>
            </a:pPr>
            <a:r>
              <a:rPr lang="en-US" sz="2400" b="1" dirty="0">
                <a:solidFill>
                  <a:srgbClr val="F79646">
                    <a:lumMod val="50000"/>
                  </a:srgbClr>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Sub-Programme: </a:t>
            </a:r>
            <a:r>
              <a:rPr lang="en-GB" sz="2400" b="1" dirty="0">
                <a:solidFill>
                  <a:srgbClr val="F79646">
                    <a:lumMod val="50000"/>
                  </a:srgbClr>
                </a:solidFill>
                <a:effectLst>
                  <a:outerShdw blurRad="38100" dist="38100" dir="2700000" algn="tl">
                    <a:srgbClr val="000000">
                      <a:alpha val="43137"/>
                    </a:srgbClr>
                  </a:outerShdw>
                </a:effectLst>
                <a:latin typeface="Verdana" pitchFamily="34" charset="0"/>
                <a:ea typeface="Verdana" pitchFamily="34" charset="0"/>
              </a:rPr>
              <a:t>Training </a:t>
            </a:r>
            <a:r>
              <a:rPr lang="en-US" sz="2400" b="1" dirty="0">
                <a:solidFill>
                  <a:srgbClr val="F79646">
                    <a:lumMod val="50000"/>
                  </a:srgbClr>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(…Cont’d)</a:t>
            </a:r>
            <a:endParaRPr lang="en-US" sz="2400" b="1" dirty="0">
              <a:solidFill>
                <a:srgbClr val="F79646">
                  <a:lumMod val="50000"/>
                </a:srgbClr>
              </a:solidFill>
              <a:effectLst>
                <a:outerShdw blurRad="38100" dist="38100" dir="2700000" algn="tl">
                  <a:srgbClr val="000000">
                    <a:alpha val="43137"/>
                  </a:srgbClr>
                </a:outerShdw>
              </a:effectLst>
              <a:latin typeface="Verdana" pitchFamily="34" charset="0"/>
              <a:ea typeface="Verdana" pitchFamily="34" charset="0"/>
            </a:endParaRPr>
          </a:p>
        </p:txBody>
      </p:sp>
      <p:graphicFrame>
        <p:nvGraphicFramePr>
          <p:cNvPr id="6" name="Table 5">
            <a:extLst>
              <a:ext uri="{FF2B5EF4-FFF2-40B4-BE49-F238E27FC236}">
                <a16:creationId xmlns:a16="http://schemas.microsoft.com/office/drawing/2014/main" xmlns="" id="{3AFCC3B1-EB79-4D84-A9B6-395FC5FBBC2D}"/>
              </a:ext>
            </a:extLst>
          </p:cNvPr>
          <p:cNvGraphicFramePr>
            <a:graphicFrameLocks noGrp="1"/>
          </p:cNvGraphicFramePr>
          <p:nvPr>
            <p:extLst>
              <p:ext uri="{D42A27DB-BD31-4B8C-83A1-F6EECF244321}">
                <p14:modId xmlns:p14="http://schemas.microsoft.com/office/powerpoint/2010/main" xmlns="" val="1396377198"/>
              </p:ext>
            </p:extLst>
          </p:nvPr>
        </p:nvGraphicFramePr>
        <p:xfrm>
          <a:off x="609602" y="654204"/>
          <a:ext cx="8266382" cy="4290330"/>
        </p:xfrm>
        <a:graphic>
          <a:graphicData uri="http://schemas.openxmlformats.org/drawingml/2006/table">
            <a:tbl>
              <a:tblPr firstRow="1" firstCol="1" bandRow="1">
                <a:tableStyleId>{5C22544A-7EE6-4342-B048-85BDC9FD1C3A}</a:tableStyleId>
              </a:tblPr>
              <a:tblGrid>
                <a:gridCol w="1956050">
                  <a:extLst>
                    <a:ext uri="{9D8B030D-6E8A-4147-A177-3AD203B41FA5}">
                      <a16:colId xmlns:a16="http://schemas.microsoft.com/office/drawing/2014/main" xmlns="" val="2422675860"/>
                    </a:ext>
                  </a:extLst>
                </a:gridCol>
                <a:gridCol w="906830">
                  <a:extLst>
                    <a:ext uri="{9D8B030D-6E8A-4147-A177-3AD203B41FA5}">
                      <a16:colId xmlns:a16="http://schemas.microsoft.com/office/drawing/2014/main" xmlns="" val="1275184384"/>
                    </a:ext>
                  </a:extLst>
                </a:gridCol>
                <a:gridCol w="861863">
                  <a:extLst>
                    <a:ext uri="{9D8B030D-6E8A-4147-A177-3AD203B41FA5}">
                      <a16:colId xmlns:a16="http://schemas.microsoft.com/office/drawing/2014/main" xmlns="" val="1123000446"/>
                    </a:ext>
                  </a:extLst>
                </a:gridCol>
                <a:gridCol w="951795">
                  <a:extLst>
                    <a:ext uri="{9D8B030D-6E8A-4147-A177-3AD203B41FA5}">
                      <a16:colId xmlns:a16="http://schemas.microsoft.com/office/drawing/2014/main" xmlns="" val="3339361115"/>
                    </a:ext>
                  </a:extLst>
                </a:gridCol>
                <a:gridCol w="1241660">
                  <a:extLst>
                    <a:ext uri="{9D8B030D-6E8A-4147-A177-3AD203B41FA5}">
                      <a16:colId xmlns:a16="http://schemas.microsoft.com/office/drawing/2014/main" xmlns="" val="928913693"/>
                    </a:ext>
                  </a:extLst>
                </a:gridCol>
                <a:gridCol w="914400">
                  <a:extLst>
                    <a:ext uri="{9D8B030D-6E8A-4147-A177-3AD203B41FA5}">
                      <a16:colId xmlns:a16="http://schemas.microsoft.com/office/drawing/2014/main" xmlns="" val="4157241429"/>
                    </a:ext>
                  </a:extLst>
                </a:gridCol>
                <a:gridCol w="1433784">
                  <a:extLst>
                    <a:ext uri="{9D8B030D-6E8A-4147-A177-3AD203B41FA5}">
                      <a16:colId xmlns:a16="http://schemas.microsoft.com/office/drawing/2014/main" xmlns="" val="21367377"/>
                    </a:ext>
                  </a:extLst>
                </a:gridCol>
              </a:tblGrid>
              <a:tr h="438364">
                <a:tc gridSpan="7">
                  <a:txBody>
                    <a:bodyPr/>
                    <a:lstStyle/>
                    <a:p>
                      <a:pPr algn="just">
                        <a:lnSpc>
                          <a:spcPct val="115000"/>
                        </a:lnSpc>
                        <a:spcBef>
                          <a:spcPts val="1200"/>
                        </a:spcBef>
                        <a:spcAft>
                          <a:spcPts val="0"/>
                        </a:spcAft>
                        <a:tabLst>
                          <a:tab pos="914400" algn="l"/>
                        </a:tabLst>
                      </a:pPr>
                      <a:r>
                        <a:rPr lang="en-GB" sz="1000" b="1" kern="1200" dirty="0">
                          <a:solidFill>
                            <a:schemeClr val="bg1"/>
                          </a:solidFill>
                          <a:effectLst/>
                          <a:latin typeface="Verdana" panose="020B0604030504040204" pitchFamily="34" charset="0"/>
                          <a:ea typeface="Verdana" panose="020B0604030504040204" pitchFamily="34" charset="0"/>
                          <a:cs typeface="+mn-cs"/>
                        </a:rPr>
                        <a:t>Outcome: A capable and trained private security industry</a:t>
                      </a:r>
                      <a:endParaRPr lang="en-ZA" sz="1000" b="1" kern="1200" dirty="0">
                        <a:solidFill>
                          <a:schemeClr val="bg1"/>
                        </a:solidFill>
                        <a:effectLst/>
                        <a:latin typeface="Verdana" panose="020B0604030504040204" pitchFamily="34" charset="0"/>
                        <a:ea typeface="Verdana" panose="020B0604030504040204" pitchFamily="34" charset="0"/>
                        <a:cs typeface="+mn-cs"/>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hMerge="1">
                  <a:txBody>
                    <a:bodyPr/>
                    <a:lstStyle/>
                    <a:p>
                      <a:pPr algn="just">
                        <a:lnSpc>
                          <a:spcPct val="115000"/>
                        </a:lnSpc>
                        <a:spcBef>
                          <a:spcPts val="1200"/>
                        </a:spcBef>
                        <a:spcAft>
                          <a:spcPts val="0"/>
                        </a:spcAft>
                        <a:tabLst>
                          <a:tab pos="914400" algn="l"/>
                        </a:tabLst>
                      </a:pPr>
                      <a:endParaRPr lang="en-ZA" sz="1000" b="1" kern="120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hMerge="1">
                  <a:txBody>
                    <a:bodyPr/>
                    <a:lstStyle/>
                    <a:p>
                      <a:endParaRPr lang="en-US"/>
                    </a:p>
                  </a:txBody>
                  <a:tcPr/>
                </a:tc>
                <a:tc hMerge="1">
                  <a:txBody>
                    <a:bodyPr/>
                    <a:lstStyle/>
                    <a:p>
                      <a:endParaRPr lang="en-US"/>
                    </a:p>
                  </a:txBody>
                  <a:tcPr/>
                </a:tc>
                <a:tc hMerge="1">
                  <a:txBody>
                    <a:bodyPr/>
                    <a:lstStyle/>
                    <a:p>
                      <a:endParaRPr lang="en-ZA"/>
                    </a:p>
                  </a:txBody>
                  <a:tcPr/>
                </a:tc>
                <a:tc hMerge="1">
                  <a:txBody>
                    <a:bodyPr/>
                    <a:lstStyle/>
                    <a:p>
                      <a:endParaRPr lang="en-US"/>
                    </a:p>
                  </a:txBody>
                  <a:tcPr/>
                </a:tc>
                <a:tc hMerge="1">
                  <a:txBody>
                    <a:bodyPr/>
                    <a:lstStyle/>
                    <a:p>
                      <a:endParaRPr lang="en-ZA"/>
                    </a:p>
                  </a:txBody>
                  <a:tcPr/>
                </a:tc>
                <a:extLst>
                  <a:ext uri="{0D108BD9-81ED-4DB2-BD59-A6C34878D82A}">
                    <a16:rowId xmlns:a16="http://schemas.microsoft.com/office/drawing/2014/main" xmlns="" val="887361931"/>
                  </a:ext>
                </a:extLst>
              </a:tr>
              <a:tr h="322951">
                <a:tc rowSpan="2">
                  <a:txBody>
                    <a:bodyPr/>
                    <a:lstStyle/>
                    <a:p>
                      <a:pPr algn="just">
                        <a:lnSpc>
                          <a:spcPct val="115000"/>
                        </a:lnSpc>
                        <a:spcBef>
                          <a:spcPts val="1200"/>
                        </a:spcBef>
                        <a:spcAft>
                          <a:spcPts val="0"/>
                        </a:spcAft>
                        <a:tabLst>
                          <a:tab pos="914400" algn="l"/>
                        </a:tabLst>
                      </a:pPr>
                      <a:r>
                        <a:rPr lang="en-ZA" sz="1000" b="1" kern="1200" dirty="0">
                          <a:solidFill>
                            <a:schemeClr val="bg1"/>
                          </a:solidFill>
                          <a:effectLst/>
                          <a:latin typeface="Verdana" panose="020B0604030504040204" pitchFamily="34" charset="0"/>
                          <a:ea typeface="Verdana" panose="020B0604030504040204" pitchFamily="34" charset="0"/>
                          <a:cs typeface="+mn-cs"/>
                        </a:rPr>
                        <a:t>Output Indicators</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rowSpan="2">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r>
                        <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Annual Target</a:t>
                      </a:r>
                    </a:p>
                    <a:p>
                      <a:pPr algn="ctr">
                        <a:lnSpc>
                          <a:spcPct val="115000"/>
                        </a:lnSpc>
                        <a:spcBef>
                          <a:spcPts val="1200"/>
                        </a:spcBef>
                        <a:spcAft>
                          <a:spcPts val="0"/>
                        </a:spcAft>
                        <a:tabLst>
                          <a:tab pos="914400" algn="l"/>
                        </a:tabLst>
                      </a:pPr>
                      <a:endPar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rowSpan="2">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r>
                        <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YTD Actual</a:t>
                      </a:r>
                    </a:p>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endPar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gridSpan="4">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r>
                        <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Quarter Performance </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hMerge="1">
                  <a:txBody>
                    <a:bodyPr/>
                    <a:lstStyle/>
                    <a:p>
                      <a:pPr algn="ctr">
                        <a:lnSpc>
                          <a:spcPct val="115000"/>
                        </a:lnSpc>
                        <a:spcBef>
                          <a:spcPts val="1200"/>
                        </a:spcBef>
                        <a:spcAft>
                          <a:spcPts val="0"/>
                        </a:spcAft>
                        <a:tabLst>
                          <a:tab pos="914400" algn="l"/>
                        </a:tabLst>
                      </a:pPr>
                      <a:endPar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hMerge="1">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endParaRPr lang="en-US" sz="1000" b="1" kern="1200" dirty="0">
                        <a:solidFill>
                          <a:schemeClr val="bg1"/>
                        </a:solidFill>
                        <a:effectLst/>
                        <a:latin typeface="Verdana" panose="020B0604030504040204" pitchFamily="34" charset="0"/>
                        <a:ea typeface="Verdana" panose="020B0604030504040204" pitchFamily="34" charset="0"/>
                        <a:cs typeface="+mn-cs"/>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hMerge="1">
                  <a:txBody>
                    <a:bodyPr/>
                    <a:lstStyle/>
                    <a:p>
                      <a:pPr algn="ctr">
                        <a:lnSpc>
                          <a:spcPct val="115000"/>
                        </a:lnSpc>
                        <a:spcBef>
                          <a:spcPts val="1200"/>
                        </a:spcBef>
                        <a:spcAft>
                          <a:spcPts val="0"/>
                        </a:spcAft>
                        <a:tabLst>
                          <a:tab pos="914400" algn="l"/>
                        </a:tabLst>
                      </a:pPr>
                      <a:endParaRPr lang="en-ZA" sz="1000" b="1" kern="1200" dirty="0">
                        <a:solidFill>
                          <a:schemeClr val="bg1"/>
                        </a:solidFill>
                        <a:effectLst/>
                        <a:latin typeface="Verdana" panose="020B0604030504040204" pitchFamily="34" charset="0"/>
                        <a:ea typeface="Verdana" panose="020B0604030504040204" pitchFamily="34" charset="0"/>
                        <a:cs typeface="+mn-cs"/>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xmlns="" val="4157396428"/>
                  </a:ext>
                </a:extLst>
              </a:tr>
              <a:tr h="926728">
                <a:tc vMerge="1">
                  <a:txBody>
                    <a:bodyPr/>
                    <a:lstStyle/>
                    <a:p>
                      <a:pPr algn="just">
                        <a:lnSpc>
                          <a:spcPct val="115000"/>
                        </a:lnSpc>
                        <a:spcBef>
                          <a:spcPts val="1200"/>
                        </a:spcBef>
                        <a:spcAft>
                          <a:spcPts val="0"/>
                        </a:spcAft>
                        <a:tabLst>
                          <a:tab pos="914400" algn="l"/>
                        </a:tabLst>
                      </a:pPr>
                      <a:endParaRPr lang="en-ZA" sz="100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vMerge="1">
                  <a:txBody>
                    <a:bodyPr/>
                    <a:lstStyle/>
                    <a:p>
                      <a:pPr algn="ctr">
                        <a:lnSpc>
                          <a:spcPct val="115000"/>
                        </a:lnSpc>
                        <a:spcBef>
                          <a:spcPts val="1200"/>
                        </a:spcBef>
                        <a:spcAft>
                          <a:spcPts val="0"/>
                        </a:spcAft>
                        <a:tabLst>
                          <a:tab pos="914400" algn="l"/>
                        </a:tabLst>
                      </a:pPr>
                      <a:endPar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vMerge="1">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endPar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r>
                        <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Quarter 1 Target</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r>
                        <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Quarter 1 Actual</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r>
                        <a:rPr lang="en-GB" sz="1000" b="1" kern="1200" dirty="0">
                          <a:solidFill>
                            <a:schemeClr val="bg1"/>
                          </a:solidFill>
                          <a:effectLst/>
                          <a:latin typeface="Verdana" panose="020B0604030504040204" pitchFamily="34" charset="0"/>
                          <a:ea typeface="Verdana" panose="020B0604030504040204" pitchFamily="34" charset="0"/>
                          <a:cs typeface="+mn-cs"/>
                        </a:rPr>
                        <a:t>Progress Rating</a:t>
                      </a:r>
                      <a:endParaRPr lang="en-US" sz="1000" b="1" kern="1200" dirty="0">
                        <a:solidFill>
                          <a:schemeClr val="bg1"/>
                        </a:solidFill>
                        <a:effectLst/>
                        <a:latin typeface="Verdana" panose="020B0604030504040204" pitchFamily="34" charset="0"/>
                        <a:ea typeface="Verdana" panose="020B0604030504040204" pitchFamily="34" charset="0"/>
                        <a:cs typeface="+mn-cs"/>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r>
                        <a:rPr lang="en-GB" sz="1000" b="1" kern="1200" dirty="0">
                          <a:solidFill>
                            <a:schemeClr val="bg1"/>
                          </a:solidFill>
                          <a:effectLst/>
                          <a:latin typeface="Verdana" panose="020B0604030504040204" pitchFamily="34" charset="0"/>
                          <a:ea typeface="Verdana" panose="020B0604030504040204" pitchFamily="34" charset="0"/>
                          <a:cs typeface="+mn-cs"/>
                        </a:rPr>
                        <a:t>Reason for Deviation &amp; Mitigation plan</a:t>
                      </a:r>
                      <a:endParaRPr lang="en-ZA" sz="1000" b="1" kern="1200" dirty="0">
                        <a:solidFill>
                          <a:schemeClr val="bg1"/>
                        </a:solidFill>
                        <a:effectLst/>
                        <a:latin typeface="Verdana" panose="020B0604030504040204" pitchFamily="34" charset="0"/>
                        <a:ea typeface="Verdana" panose="020B0604030504040204" pitchFamily="34" charset="0"/>
                        <a:cs typeface="+mn-cs"/>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xmlns="" val="309100440"/>
                  </a:ext>
                </a:extLst>
              </a:tr>
              <a:tr h="1115833">
                <a:tc>
                  <a:txBody>
                    <a:bodyPr/>
                    <a:lstStyle/>
                    <a:p>
                      <a:pPr algn="just">
                        <a:lnSpc>
                          <a:spcPct val="150000"/>
                        </a:lnSpc>
                        <a:spcAft>
                          <a:spcPts val="0"/>
                        </a:spcAft>
                      </a:pPr>
                      <a:r>
                        <a:rPr lang="en-US" sz="900" b="0" kern="1200" dirty="0">
                          <a:solidFill>
                            <a:schemeClr val="dk1"/>
                          </a:solidFill>
                          <a:effectLst/>
                          <a:latin typeface="Verdana" panose="020B0604030504040204" pitchFamily="34" charset="0"/>
                          <a:ea typeface="Calibri" panose="020F0502020204030204" pitchFamily="34" charset="0"/>
                          <a:cs typeface="Arial" panose="020B0604020202020204" pitchFamily="34" charset="0"/>
                        </a:rPr>
                        <a:t>Number of external training</a:t>
                      </a:r>
                      <a:endParaRPr lang="en-ZA" sz="900" b="0" kern="1200" dirty="0">
                        <a:solidFill>
                          <a:schemeClr val="dk1"/>
                        </a:solidFill>
                        <a:effectLst/>
                        <a:latin typeface="Verdana" panose="020B060403050404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en-US" sz="900" b="0" kern="1200" dirty="0">
                          <a:solidFill>
                            <a:schemeClr val="dk1"/>
                          </a:solidFill>
                          <a:effectLst/>
                          <a:latin typeface="Verdana" panose="020B0604030504040204" pitchFamily="34" charset="0"/>
                          <a:ea typeface="Calibri" panose="020F0502020204030204" pitchFamily="34" charset="0"/>
                          <a:cs typeface="Arial" panose="020B0604020202020204" pitchFamily="34" charset="0"/>
                        </a:rPr>
                        <a:t>assessments centres</a:t>
                      </a:r>
                      <a:endParaRPr lang="en-ZA" sz="900" b="0" kern="1200" dirty="0">
                        <a:solidFill>
                          <a:schemeClr val="dk1"/>
                        </a:solidFill>
                        <a:effectLst/>
                        <a:latin typeface="Verdana" panose="020B060403050404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en-US" sz="900" b="0" kern="1200" dirty="0">
                          <a:solidFill>
                            <a:schemeClr val="dk1"/>
                          </a:solidFill>
                          <a:effectLst/>
                          <a:latin typeface="Verdana" panose="020B0604030504040204" pitchFamily="34" charset="0"/>
                          <a:ea typeface="Calibri" panose="020F0502020204030204" pitchFamily="34" charset="0"/>
                          <a:cs typeface="Arial" panose="020B0604020202020204" pitchFamily="34" charset="0"/>
                        </a:rPr>
                        <a:t>established</a:t>
                      </a:r>
                      <a:endParaRPr lang="en-ZA" sz="900" b="0" kern="1200" dirty="0">
                        <a:solidFill>
                          <a:schemeClr val="dk1"/>
                        </a:solidFill>
                        <a:effectLst/>
                        <a:latin typeface="Verdana" panose="020B0604030504040204" pitchFamily="34" charset="0"/>
                        <a:ea typeface="Times New Roman" panose="02020603050405020304" pitchFamily="18" charset="0"/>
                        <a:cs typeface="Arial" panose="020B060402020202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lnSpc>
                          <a:spcPct val="150000"/>
                        </a:lnSpc>
                        <a:spcAft>
                          <a:spcPts val="0"/>
                        </a:spcAft>
                      </a:pPr>
                      <a:r>
                        <a:rPr lang="en-US" sz="900" dirty="0">
                          <a:effectLst/>
                          <a:latin typeface="Verdana" panose="020B0604030504040204" pitchFamily="34" charset="0"/>
                          <a:ea typeface="Calibri" panose="020F0502020204030204" pitchFamily="34" charset="0"/>
                          <a:cs typeface="Arial" panose="020B0604020202020204" pitchFamily="34" charset="0"/>
                        </a:rPr>
                        <a:t>2</a:t>
                      </a:r>
                      <a:endParaRPr lang="en-ZA" sz="11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just">
                        <a:lnSpc>
                          <a:spcPct val="150000"/>
                        </a:lnSpc>
                        <a:spcAft>
                          <a:spcPts val="0"/>
                        </a:spcAft>
                      </a:pPr>
                      <a:r>
                        <a:rPr lang="en-US" sz="900" dirty="0">
                          <a:effectLst/>
                          <a:latin typeface="Verdana" panose="020B0604030504040204" pitchFamily="34" charset="0"/>
                          <a:ea typeface="Cambria" panose="02040503050406030204" pitchFamily="18" charset="0"/>
                          <a:cs typeface="Arial" panose="020B0604020202020204" pitchFamily="34" charset="0"/>
                        </a:rPr>
                        <a:t>Draft policy developed </a:t>
                      </a:r>
                      <a:endParaRPr lang="en-ZA" sz="11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just">
                        <a:lnSpc>
                          <a:spcPct val="150000"/>
                        </a:lnSpc>
                        <a:spcAft>
                          <a:spcPts val="0"/>
                        </a:spcAft>
                      </a:pPr>
                      <a:r>
                        <a:rPr lang="en-GB" sz="900" dirty="0">
                          <a:effectLst/>
                          <a:latin typeface="Verdana" panose="020B0604030504040204" pitchFamily="34" charset="0"/>
                          <a:ea typeface="Times New Roman" panose="02020603050405020304" pitchFamily="18" charset="0"/>
                          <a:cs typeface="Arial" panose="020B0604020202020204" pitchFamily="34" charset="0"/>
                        </a:rPr>
                        <a:t>Develop draft</a:t>
                      </a:r>
                      <a:endParaRPr lang="en-ZA" sz="1100" dirty="0">
                        <a:effectLst/>
                        <a:latin typeface="Trebuchet MS" panose="020B0603020202020204" pitchFamily="34" charset="0"/>
                        <a:ea typeface="Times New Roman" panose="02020603050405020304" pitchFamily="18" charset="0"/>
                        <a:cs typeface="Times New Roman" panose="02020603050405020304" pitchFamily="18" charset="0"/>
                      </a:endParaRPr>
                    </a:p>
                    <a:p>
                      <a:pPr algn="just">
                        <a:lnSpc>
                          <a:spcPct val="150000"/>
                        </a:lnSpc>
                        <a:spcAft>
                          <a:spcPts val="0"/>
                        </a:spcAft>
                      </a:pPr>
                      <a:r>
                        <a:rPr lang="en-GB" sz="900" dirty="0">
                          <a:effectLst/>
                          <a:latin typeface="Verdana" panose="020B0604030504040204" pitchFamily="34" charset="0"/>
                          <a:ea typeface="Times New Roman" panose="02020603050405020304" pitchFamily="18" charset="0"/>
                          <a:cs typeface="Arial" panose="020B0604020202020204" pitchFamily="34" charset="0"/>
                        </a:rPr>
                        <a:t>policy document</a:t>
                      </a:r>
                      <a:endParaRPr lang="en-ZA" sz="1100" dirty="0">
                        <a:effectLst/>
                        <a:latin typeface="Trebuchet MS" panose="020B0603020202020204" pitchFamily="34" charset="0"/>
                        <a:ea typeface="Times New Roman" panose="02020603050405020304" pitchFamily="18" charset="0"/>
                        <a:cs typeface="Times New Roman" panose="02020603050405020304" pitchFamily="18" charset="0"/>
                      </a:endParaRPr>
                    </a:p>
                    <a:p>
                      <a:pPr algn="just">
                        <a:lnSpc>
                          <a:spcPct val="150000"/>
                        </a:lnSpc>
                        <a:spcAft>
                          <a:spcPts val="0"/>
                        </a:spcAft>
                      </a:pPr>
                      <a:r>
                        <a:rPr lang="en-GB" sz="900" dirty="0">
                          <a:effectLst/>
                          <a:latin typeface="Verdana" panose="020B0604030504040204" pitchFamily="34" charset="0"/>
                          <a:ea typeface="Times New Roman" panose="02020603050405020304" pitchFamily="18" charset="0"/>
                          <a:cs typeface="Arial" panose="020B0604020202020204" pitchFamily="34" charset="0"/>
                        </a:rPr>
                        <a:t>on external</a:t>
                      </a:r>
                      <a:endParaRPr lang="en-ZA" sz="1100" dirty="0">
                        <a:effectLst/>
                        <a:latin typeface="Trebuchet MS" panose="020B0603020202020204" pitchFamily="34" charset="0"/>
                        <a:ea typeface="Times New Roman" panose="02020603050405020304" pitchFamily="18" charset="0"/>
                        <a:cs typeface="Times New Roman" panose="02020603050405020304" pitchFamily="18" charset="0"/>
                      </a:endParaRPr>
                    </a:p>
                    <a:p>
                      <a:pPr algn="just">
                        <a:lnSpc>
                          <a:spcPct val="150000"/>
                        </a:lnSpc>
                        <a:spcAft>
                          <a:spcPts val="0"/>
                        </a:spcAft>
                      </a:pPr>
                      <a:r>
                        <a:rPr lang="en-GB" sz="900" dirty="0">
                          <a:effectLst/>
                          <a:latin typeface="Verdana" panose="020B0604030504040204" pitchFamily="34" charset="0"/>
                          <a:ea typeface="Times New Roman" panose="02020603050405020304" pitchFamily="18" charset="0"/>
                          <a:cs typeface="Arial" panose="020B0604020202020204" pitchFamily="34" charset="0"/>
                        </a:rPr>
                        <a:t>assessments</a:t>
                      </a:r>
                      <a:endParaRPr lang="en-ZA" sz="11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l">
                        <a:lnSpc>
                          <a:spcPct val="150000"/>
                        </a:lnSpc>
                        <a:spcAft>
                          <a:spcPts val="0"/>
                        </a:spcAft>
                      </a:pPr>
                      <a:r>
                        <a:rPr lang="en-US" sz="900" dirty="0">
                          <a:effectLst/>
                          <a:latin typeface="Verdana" panose="020B0604030504040204" pitchFamily="34" charset="0"/>
                          <a:ea typeface="Cambria" panose="02040503050406030204" pitchFamily="18" charset="0"/>
                          <a:cs typeface="Arial" panose="020B0604020202020204" pitchFamily="34" charset="0"/>
                        </a:rPr>
                        <a:t>Draft policy developed </a:t>
                      </a:r>
                      <a:endParaRPr lang="en-ZA" sz="11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nSpc>
                          <a:spcPct val="115000"/>
                        </a:lnSpc>
                        <a:spcBef>
                          <a:spcPts val="0"/>
                        </a:spcBef>
                        <a:spcAft>
                          <a:spcPts val="0"/>
                        </a:spcAft>
                      </a:pPr>
                      <a:endParaRPr lang="en-US" sz="11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algn="ctr" defTabSz="685800" rtl="0" eaLnBrk="1" latinLnBrk="0" hangingPunct="1">
                        <a:lnSpc>
                          <a:spcPct val="150000"/>
                        </a:lnSpc>
                        <a:spcAft>
                          <a:spcPts val="0"/>
                        </a:spcAft>
                      </a:pPr>
                      <a:r>
                        <a:rPr lang="en-ZA" sz="900" kern="1200" dirty="0">
                          <a:solidFill>
                            <a:schemeClr val="dk1"/>
                          </a:solidFill>
                          <a:effectLst/>
                          <a:latin typeface="Verdana" panose="020B0604030504040204" pitchFamily="34" charset="0"/>
                          <a:ea typeface="Cambria" panose="02040503050406030204" pitchFamily="18" charset="0"/>
                          <a:cs typeface="Arial" panose="020B0604020202020204" pitchFamily="34" charset="0"/>
                        </a:rPr>
                        <a:t>-</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164003584"/>
                  </a:ext>
                </a:extLst>
              </a:tr>
              <a:tr h="1486454">
                <a:tc>
                  <a:txBody>
                    <a:bodyPr/>
                    <a:lstStyle/>
                    <a:p>
                      <a:pPr algn="just">
                        <a:lnSpc>
                          <a:spcPct val="150000"/>
                        </a:lnSpc>
                        <a:spcAft>
                          <a:spcPts val="0"/>
                        </a:spcAft>
                      </a:pPr>
                      <a:r>
                        <a:rPr lang="en-US" sz="900" b="0" kern="1200" dirty="0">
                          <a:solidFill>
                            <a:schemeClr val="dk1"/>
                          </a:solidFill>
                          <a:effectLst/>
                          <a:latin typeface="Verdana" panose="020B0604030504040204" pitchFamily="34" charset="0"/>
                          <a:ea typeface="Calibri" panose="020F0502020204030204" pitchFamily="34" charset="0"/>
                          <a:cs typeface="Arial" panose="020B0604020202020204" pitchFamily="34" charset="0"/>
                        </a:rPr>
                        <a:t>Date for the approval of</a:t>
                      </a:r>
                      <a:endParaRPr lang="en-ZA" sz="900" b="0" kern="1200" dirty="0">
                        <a:solidFill>
                          <a:schemeClr val="dk1"/>
                        </a:solidFill>
                        <a:effectLst/>
                        <a:latin typeface="Verdana" panose="020B060403050404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en-US" sz="900" b="0" kern="1200" dirty="0">
                          <a:solidFill>
                            <a:schemeClr val="dk1"/>
                          </a:solidFill>
                          <a:effectLst/>
                          <a:latin typeface="Verdana" panose="020B0604030504040204" pitchFamily="34" charset="0"/>
                          <a:ea typeface="Calibri" panose="020F0502020204030204" pitchFamily="34" charset="0"/>
                          <a:cs typeface="Arial" panose="020B0604020202020204" pitchFamily="34" charset="0"/>
                        </a:rPr>
                        <a:t>concept document on online</a:t>
                      </a:r>
                      <a:endParaRPr lang="en-ZA" sz="900" b="0" kern="1200" dirty="0">
                        <a:solidFill>
                          <a:schemeClr val="dk1"/>
                        </a:solidFill>
                        <a:effectLst/>
                        <a:latin typeface="Verdana" panose="020B060403050404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en-US" sz="900" b="0" kern="1200" dirty="0">
                          <a:solidFill>
                            <a:schemeClr val="dk1"/>
                          </a:solidFill>
                          <a:effectLst/>
                          <a:latin typeface="Verdana" panose="020B0604030504040204" pitchFamily="34" charset="0"/>
                          <a:ea typeface="Calibri" panose="020F0502020204030204" pitchFamily="34" charset="0"/>
                          <a:cs typeface="Arial" panose="020B0604020202020204" pitchFamily="34" charset="0"/>
                        </a:rPr>
                        <a:t>examinations / assessments</a:t>
                      </a:r>
                      <a:endParaRPr lang="en-ZA" sz="900" b="0" kern="1200" dirty="0">
                        <a:solidFill>
                          <a:schemeClr val="dk1"/>
                        </a:solidFill>
                        <a:effectLst/>
                        <a:latin typeface="Verdana" panose="020B0604030504040204" pitchFamily="34" charset="0"/>
                        <a:ea typeface="Times New Roman" panose="02020603050405020304" pitchFamily="18" charset="0"/>
                        <a:cs typeface="Arial" panose="020B060402020202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lnSpc>
                          <a:spcPct val="150000"/>
                        </a:lnSpc>
                        <a:spcAft>
                          <a:spcPts val="0"/>
                        </a:spcAft>
                      </a:pPr>
                      <a:r>
                        <a:rPr lang="en-US" sz="900" dirty="0">
                          <a:effectLst/>
                          <a:latin typeface="Verdana" panose="020B0604030504040204" pitchFamily="34" charset="0"/>
                          <a:ea typeface="Calibri" panose="020F0502020204030204" pitchFamily="34" charset="0"/>
                          <a:cs typeface="Arial" panose="020B0604020202020204" pitchFamily="34" charset="0"/>
                        </a:rPr>
                        <a:t>31 March 2021</a:t>
                      </a:r>
                      <a:endParaRPr lang="en-ZA" sz="11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just">
                        <a:lnSpc>
                          <a:spcPct val="150000"/>
                        </a:lnSpc>
                        <a:spcAft>
                          <a:spcPts val="0"/>
                        </a:spcAft>
                      </a:pPr>
                      <a:r>
                        <a:rPr lang="en-US" sz="900" dirty="0">
                          <a:effectLst/>
                          <a:latin typeface="Verdana" panose="020B0604030504040204" pitchFamily="34" charset="0"/>
                          <a:ea typeface="Cambria" panose="02040503050406030204" pitchFamily="18" charset="0"/>
                          <a:cs typeface="Arial" panose="020B0604020202020204" pitchFamily="34" charset="0"/>
                        </a:rPr>
                        <a:t>Developed a draft concept document on online examination</a:t>
                      </a:r>
                      <a:endParaRPr lang="en-ZA" sz="11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just">
                        <a:lnSpc>
                          <a:spcPct val="150000"/>
                        </a:lnSpc>
                        <a:spcAft>
                          <a:spcPts val="0"/>
                        </a:spcAft>
                      </a:pPr>
                      <a:r>
                        <a:rPr lang="en-GB" sz="900" dirty="0">
                          <a:effectLst/>
                          <a:latin typeface="Verdana" panose="020B0604030504040204" pitchFamily="34" charset="0"/>
                          <a:ea typeface="Times New Roman" panose="02020603050405020304" pitchFamily="18" charset="0"/>
                          <a:cs typeface="Arial" panose="020B0604020202020204" pitchFamily="34" charset="0"/>
                        </a:rPr>
                        <a:t>Develop a</a:t>
                      </a:r>
                      <a:endParaRPr lang="en-ZA" sz="1100" dirty="0">
                        <a:effectLst/>
                        <a:latin typeface="Trebuchet MS" panose="020B0603020202020204" pitchFamily="34" charset="0"/>
                        <a:ea typeface="Times New Roman" panose="02020603050405020304" pitchFamily="18" charset="0"/>
                        <a:cs typeface="Times New Roman" panose="02020603050405020304" pitchFamily="18" charset="0"/>
                      </a:endParaRPr>
                    </a:p>
                    <a:p>
                      <a:pPr algn="just">
                        <a:lnSpc>
                          <a:spcPct val="150000"/>
                        </a:lnSpc>
                        <a:spcAft>
                          <a:spcPts val="0"/>
                        </a:spcAft>
                      </a:pPr>
                      <a:r>
                        <a:rPr lang="en-GB" sz="900" dirty="0">
                          <a:effectLst/>
                          <a:latin typeface="Verdana" panose="020B0604030504040204" pitchFamily="34" charset="0"/>
                          <a:ea typeface="Times New Roman" panose="02020603050405020304" pitchFamily="18" charset="0"/>
                          <a:cs typeface="Arial" panose="020B0604020202020204" pitchFamily="34" charset="0"/>
                        </a:rPr>
                        <a:t>draft concept</a:t>
                      </a:r>
                      <a:endParaRPr lang="en-ZA" sz="1100" dirty="0">
                        <a:effectLst/>
                        <a:latin typeface="Trebuchet MS" panose="020B0603020202020204" pitchFamily="34" charset="0"/>
                        <a:ea typeface="Times New Roman" panose="02020603050405020304" pitchFamily="18" charset="0"/>
                        <a:cs typeface="Times New Roman" panose="02020603050405020304" pitchFamily="18" charset="0"/>
                      </a:endParaRPr>
                    </a:p>
                    <a:p>
                      <a:pPr algn="just">
                        <a:lnSpc>
                          <a:spcPct val="150000"/>
                        </a:lnSpc>
                        <a:spcAft>
                          <a:spcPts val="0"/>
                        </a:spcAft>
                      </a:pPr>
                      <a:r>
                        <a:rPr lang="en-GB" sz="900" dirty="0">
                          <a:effectLst/>
                          <a:latin typeface="Verdana" panose="020B0604030504040204" pitchFamily="34" charset="0"/>
                          <a:ea typeface="Times New Roman" panose="02020603050405020304" pitchFamily="18" charset="0"/>
                          <a:cs typeface="Arial" panose="020B0604020202020204" pitchFamily="34" charset="0"/>
                        </a:rPr>
                        <a:t>document</a:t>
                      </a:r>
                      <a:endParaRPr lang="en-ZA" sz="1100" dirty="0">
                        <a:effectLst/>
                        <a:latin typeface="Trebuchet MS" panose="020B0603020202020204" pitchFamily="34" charset="0"/>
                        <a:ea typeface="Times New Roman" panose="02020603050405020304" pitchFamily="18" charset="0"/>
                        <a:cs typeface="Times New Roman" panose="02020603050405020304" pitchFamily="18" charset="0"/>
                      </a:endParaRPr>
                    </a:p>
                    <a:p>
                      <a:pPr algn="just">
                        <a:lnSpc>
                          <a:spcPct val="150000"/>
                        </a:lnSpc>
                        <a:spcAft>
                          <a:spcPts val="0"/>
                        </a:spcAft>
                      </a:pPr>
                      <a:r>
                        <a:rPr lang="en-GB" sz="900" dirty="0">
                          <a:effectLst/>
                          <a:latin typeface="Verdana" panose="020B0604030504040204" pitchFamily="34" charset="0"/>
                          <a:ea typeface="Times New Roman" panose="02020603050405020304" pitchFamily="18" charset="0"/>
                          <a:cs typeface="Arial" panose="020B0604020202020204" pitchFamily="34" charset="0"/>
                        </a:rPr>
                        <a:t>on online</a:t>
                      </a:r>
                      <a:endParaRPr lang="en-ZA" sz="1100" dirty="0">
                        <a:effectLst/>
                        <a:latin typeface="Trebuchet MS" panose="020B0603020202020204" pitchFamily="34" charset="0"/>
                        <a:ea typeface="Times New Roman" panose="02020603050405020304" pitchFamily="18" charset="0"/>
                        <a:cs typeface="Times New Roman" panose="02020603050405020304" pitchFamily="18" charset="0"/>
                      </a:endParaRPr>
                    </a:p>
                    <a:p>
                      <a:pPr algn="just">
                        <a:lnSpc>
                          <a:spcPct val="150000"/>
                        </a:lnSpc>
                        <a:spcAft>
                          <a:spcPts val="0"/>
                        </a:spcAft>
                      </a:pPr>
                      <a:r>
                        <a:rPr lang="en-GB" sz="900" dirty="0">
                          <a:effectLst/>
                          <a:latin typeface="Verdana" panose="020B0604030504040204" pitchFamily="34" charset="0"/>
                          <a:ea typeface="Times New Roman" panose="02020603050405020304" pitchFamily="18" charset="0"/>
                          <a:cs typeface="Arial" panose="020B0604020202020204" pitchFamily="34" charset="0"/>
                        </a:rPr>
                        <a:t>examination</a:t>
                      </a:r>
                      <a:endParaRPr lang="en-ZA" sz="11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l">
                        <a:lnSpc>
                          <a:spcPct val="150000"/>
                        </a:lnSpc>
                        <a:spcAft>
                          <a:spcPts val="0"/>
                        </a:spcAft>
                      </a:pPr>
                      <a:r>
                        <a:rPr lang="en-US" sz="900" dirty="0">
                          <a:effectLst/>
                          <a:latin typeface="Verdana" panose="020B0604030504040204" pitchFamily="34" charset="0"/>
                          <a:ea typeface="Cambria" panose="02040503050406030204" pitchFamily="18" charset="0"/>
                          <a:cs typeface="Arial" panose="020B0604020202020204" pitchFamily="34" charset="0"/>
                        </a:rPr>
                        <a:t>Developed a draft concept document on online examination</a:t>
                      </a:r>
                      <a:endParaRPr lang="en-ZA" sz="11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21590" marR="0">
                        <a:lnSpc>
                          <a:spcPct val="150000"/>
                        </a:lnSpc>
                        <a:spcBef>
                          <a:spcPts val="0"/>
                        </a:spcBef>
                        <a:spcAft>
                          <a:spcPts val="0"/>
                        </a:spcAft>
                      </a:pPr>
                      <a:endParaRPr lang="en-US" sz="900" kern="1200" dirty="0">
                        <a:solidFill>
                          <a:schemeClr val="dk1"/>
                        </a:solidFill>
                        <a:effectLst/>
                        <a:latin typeface="Verdana" panose="020B0604030504040204" pitchFamily="34" charset="0"/>
                        <a:ea typeface="Times New Roman" panose="02020603050405020304" pitchFamily="18" charset="0"/>
                        <a:cs typeface="Arial" panose="020B060402020202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algn="ctr" defTabSz="685800" rtl="0" eaLnBrk="1" latinLnBrk="0" hangingPunct="1">
                        <a:lnSpc>
                          <a:spcPct val="150000"/>
                        </a:lnSpc>
                        <a:spcAft>
                          <a:spcPts val="0"/>
                        </a:spcAft>
                      </a:pPr>
                      <a:r>
                        <a:rPr lang="en-ZA" sz="900" kern="1200" dirty="0">
                          <a:solidFill>
                            <a:schemeClr val="dk1"/>
                          </a:solidFill>
                          <a:effectLst/>
                          <a:latin typeface="Verdana" panose="020B0604030504040204" pitchFamily="34" charset="0"/>
                          <a:ea typeface="Cambria" panose="02040503050406030204" pitchFamily="18" charset="0"/>
                          <a:cs typeface="Arial" panose="020B0604020202020204" pitchFamily="34" charset="0"/>
                        </a:rPr>
                        <a:t>-</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4139658088"/>
                  </a:ext>
                </a:extLst>
              </a:tr>
            </a:tbl>
          </a:graphicData>
        </a:graphic>
      </p:graphicFrame>
      <p:sp>
        <p:nvSpPr>
          <p:cNvPr id="7" name="Oval 6">
            <a:extLst>
              <a:ext uri="{FF2B5EF4-FFF2-40B4-BE49-F238E27FC236}">
                <a16:creationId xmlns:a16="http://schemas.microsoft.com/office/drawing/2014/main" xmlns="" id="{73635D0C-8B73-4041-AC4D-1E2749AA467A}"/>
              </a:ext>
            </a:extLst>
          </p:cNvPr>
          <p:cNvSpPr/>
          <p:nvPr/>
        </p:nvSpPr>
        <p:spPr>
          <a:xfrm>
            <a:off x="6884600" y="2461719"/>
            <a:ext cx="297366" cy="312235"/>
          </a:xfrm>
          <a:prstGeom prst="ellipse">
            <a:avLst/>
          </a:prstGeom>
          <a:solidFill>
            <a:srgbClr val="00B05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xmlns="" id="{481D04FB-7BF9-4A5F-A60A-231EB6E128F6}"/>
              </a:ext>
            </a:extLst>
          </p:cNvPr>
          <p:cNvSpPr/>
          <p:nvPr/>
        </p:nvSpPr>
        <p:spPr>
          <a:xfrm>
            <a:off x="6884600" y="3703126"/>
            <a:ext cx="297366" cy="312235"/>
          </a:xfrm>
          <a:prstGeom prst="ellipse">
            <a:avLst/>
          </a:prstGeom>
          <a:solidFill>
            <a:srgbClr val="00B05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4" name="Slide Number Placeholder 3">
            <a:extLst>
              <a:ext uri="{FF2B5EF4-FFF2-40B4-BE49-F238E27FC236}">
                <a16:creationId xmlns:a16="http://schemas.microsoft.com/office/drawing/2014/main" xmlns="" id="{B3A59CC3-2CC9-4B54-895B-A9DBFA581B29}"/>
              </a:ext>
            </a:extLst>
          </p:cNvPr>
          <p:cNvSpPr>
            <a:spLocks noGrp="1"/>
          </p:cNvSpPr>
          <p:nvPr>
            <p:ph type="sldNum" sz="quarter" idx="12"/>
          </p:nvPr>
        </p:nvSpPr>
        <p:spPr/>
        <p:txBody>
          <a:bodyPr/>
          <a:lstStyle/>
          <a:p>
            <a:fld id="{86ED3864-7380-264F-93C6-1571F5F24E3A}" type="slidenum">
              <a:rPr lang="en-US" smtClean="0"/>
              <a:pPr/>
              <a:t>39</a:t>
            </a:fld>
            <a:endParaRPr lang="en-US" dirty="0"/>
          </a:p>
        </p:txBody>
      </p:sp>
    </p:spTree>
    <p:extLst>
      <p:ext uri="{BB962C8B-B14F-4D97-AF65-F5344CB8AC3E}">
        <p14:creationId xmlns:p14="http://schemas.microsoft.com/office/powerpoint/2010/main" xmlns="" val="9017154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6DF5E4BC-068F-C547-9007-7C525674A73C}"/>
              </a:ext>
            </a:extLst>
          </p:cNvPr>
          <p:cNvPicPr>
            <a:picLocks noGrp="1" noChangeAspect="1"/>
          </p:cNvPicPr>
          <p:nvPr>
            <p:ph idx="1"/>
          </p:nvPr>
        </p:nvPicPr>
        <p:blipFill>
          <a:blip r:embed="rId2"/>
          <a:stretch>
            <a:fillRect/>
          </a:stretch>
        </p:blipFill>
        <p:spPr>
          <a:xfrm>
            <a:off x="0" y="-105508"/>
            <a:ext cx="9144000" cy="6129086"/>
          </a:xfrm>
        </p:spPr>
      </p:pic>
      <p:sp>
        <p:nvSpPr>
          <p:cNvPr id="2" name="Title 1">
            <a:extLst>
              <a:ext uri="{FF2B5EF4-FFF2-40B4-BE49-F238E27FC236}">
                <a16:creationId xmlns:a16="http://schemas.microsoft.com/office/drawing/2014/main" xmlns="" id="{FBB8A75A-D4F0-974A-A7F3-A1267DA77E52}"/>
              </a:ext>
            </a:extLst>
          </p:cNvPr>
          <p:cNvSpPr>
            <a:spLocks noGrp="1"/>
          </p:cNvSpPr>
          <p:nvPr>
            <p:ph type="title"/>
          </p:nvPr>
        </p:nvSpPr>
        <p:spPr>
          <a:xfrm>
            <a:off x="811924" y="2292941"/>
            <a:ext cx="8417322" cy="994169"/>
          </a:xfrm>
        </p:spPr>
        <p:txBody>
          <a:bodyPr>
            <a:noAutofit/>
          </a:bodyPr>
          <a:lstStyle/>
          <a:p>
            <a:pPr algn="ctr"/>
            <a:r>
              <a:rPr lang="en-US" sz="2800" b="1" dirty="0">
                <a:solidFill>
                  <a:schemeClr val="bg1"/>
                </a:solidFill>
              </a:rPr>
              <a:t/>
            </a:r>
            <a:br>
              <a:rPr lang="en-US" sz="2800" b="1" dirty="0">
                <a:solidFill>
                  <a:schemeClr val="bg1"/>
                </a:solidFill>
              </a:rPr>
            </a:br>
            <a:r>
              <a:rPr lang="en-US" sz="2800" b="1" dirty="0">
                <a:solidFill>
                  <a:schemeClr val="bg1"/>
                </a:solidFill>
              </a:rPr>
              <a:t/>
            </a:r>
            <a:br>
              <a:rPr lang="en-US" sz="2800" b="1" dirty="0">
                <a:solidFill>
                  <a:schemeClr val="bg1"/>
                </a:solidFill>
              </a:rPr>
            </a:br>
            <a:r>
              <a:rPr lang="en-US" sz="2800" b="1" dirty="0">
                <a:solidFill>
                  <a:schemeClr val="bg1"/>
                </a:solidFill>
              </a:rPr>
              <a:t/>
            </a:r>
            <a:br>
              <a:rPr lang="en-US" sz="2800" b="1" dirty="0">
                <a:solidFill>
                  <a:schemeClr val="bg1"/>
                </a:solidFill>
              </a:rPr>
            </a:br>
            <a:r>
              <a:rPr lang="en-US" sz="2800" b="1" dirty="0">
                <a:solidFill>
                  <a:schemeClr val="bg1"/>
                </a:solidFill>
              </a:rPr>
              <a:t>OPERATIONAL OVERVIEW AND KEY HIGHLIGHTS</a:t>
            </a:r>
            <a:br>
              <a:rPr lang="en-US" sz="2800" b="1" dirty="0">
                <a:solidFill>
                  <a:schemeClr val="bg1"/>
                </a:solidFill>
              </a:rPr>
            </a:br>
            <a:r>
              <a:rPr lang="en-US" sz="2800" b="1" dirty="0">
                <a:solidFill>
                  <a:schemeClr val="bg1"/>
                </a:solidFill>
              </a:rPr>
              <a:t> QUARTER 4 (2019/20)</a:t>
            </a:r>
            <a:r>
              <a:rPr lang="en-US" sz="2800" b="1" dirty="0">
                <a:solidFill>
                  <a:schemeClr val="accent2">
                    <a:lumMod val="50000"/>
                  </a:schemeClr>
                </a:solidFill>
                <a:latin typeface="Verdana" pitchFamily="34" charset="0"/>
                <a:ea typeface="Verdana" pitchFamily="34" charset="0"/>
                <a:cs typeface="Verdana" pitchFamily="34" charset="0"/>
              </a:rPr>
              <a:t/>
            </a:r>
            <a:br>
              <a:rPr lang="en-US" sz="2800" b="1" dirty="0">
                <a:solidFill>
                  <a:schemeClr val="accent2">
                    <a:lumMod val="50000"/>
                  </a:schemeClr>
                </a:solidFill>
                <a:latin typeface="Verdana" pitchFamily="34" charset="0"/>
                <a:ea typeface="Verdana" pitchFamily="34" charset="0"/>
                <a:cs typeface="Verdana" pitchFamily="34" charset="0"/>
              </a:rPr>
            </a:br>
            <a:r>
              <a:rPr lang="en-US" sz="2800" b="1" dirty="0"/>
              <a:t/>
            </a:r>
            <a:br>
              <a:rPr lang="en-US" sz="2800" b="1" dirty="0"/>
            </a:br>
            <a:r>
              <a:rPr lang="en-US" sz="2800" b="1" dirty="0"/>
              <a:t> </a:t>
            </a:r>
            <a:endParaRPr lang="en-US" sz="2800" dirty="0">
              <a:solidFill>
                <a:schemeClr val="bg1"/>
              </a:solidFill>
            </a:endParaRPr>
          </a:p>
        </p:txBody>
      </p:sp>
      <p:sp>
        <p:nvSpPr>
          <p:cNvPr id="3" name="Slide Number Placeholder 2">
            <a:extLst>
              <a:ext uri="{FF2B5EF4-FFF2-40B4-BE49-F238E27FC236}">
                <a16:creationId xmlns:a16="http://schemas.microsoft.com/office/drawing/2014/main" xmlns="" id="{1BA0A3B2-F172-468B-967B-D6DCFF09B3FA}"/>
              </a:ext>
            </a:extLst>
          </p:cNvPr>
          <p:cNvSpPr>
            <a:spLocks noGrp="1"/>
          </p:cNvSpPr>
          <p:nvPr>
            <p:ph type="sldNum" sz="quarter" idx="12"/>
          </p:nvPr>
        </p:nvSpPr>
        <p:spPr/>
        <p:txBody>
          <a:bodyPr/>
          <a:lstStyle/>
          <a:p>
            <a:fld id="{86ED3864-7380-264F-93C6-1571F5F24E3A}" type="slidenum">
              <a:rPr lang="en-US" smtClean="0"/>
              <a:pPr/>
              <a:t>4</a:t>
            </a:fld>
            <a:endParaRPr lang="en-US" dirty="0"/>
          </a:p>
        </p:txBody>
      </p:sp>
    </p:spTree>
    <p:extLst>
      <p:ext uri="{BB962C8B-B14F-4D97-AF65-F5344CB8AC3E}">
        <p14:creationId xmlns:p14="http://schemas.microsoft.com/office/powerpoint/2010/main" xmlns="" val="18739747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8F3866CA-0527-0D4B-8233-2D3D8F8F0D50}"/>
              </a:ext>
            </a:extLst>
          </p:cNvPr>
          <p:cNvPicPr>
            <a:picLocks noChangeAspect="1"/>
          </p:cNvPicPr>
          <p:nvPr/>
        </p:nvPicPr>
        <p:blipFill>
          <a:blip r:embed="rId2"/>
          <a:stretch>
            <a:fillRect/>
          </a:stretch>
        </p:blipFill>
        <p:spPr>
          <a:xfrm>
            <a:off x="0" y="-249906"/>
            <a:ext cx="9143999" cy="6129084"/>
          </a:xfrm>
          <a:prstGeom prst="rect">
            <a:avLst/>
          </a:prstGeom>
        </p:spPr>
      </p:pic>
      <p:sp>
        <p:nvSpPr>
          <p:cNvPr id="2" name="Title 1"/>
          <p:cNvSpPr>
            <a:spLocks noGrp="1"/>
          </p:cNvSpPr>
          <p:nvPr>
            <p:ph type="ctrTitle"/>
          </p:nvPr>
        </p:nvSpPr>
        <p:spPr>
          <a:xfrm>
            <a:off x="609602" y="-93132"/>
            <a:ext cx="8465817" cy="756072"/>
          </a:xfrm>
        </p:spPr>
        <p:txBody>
          <a:bodyPr>
            <a:noAutofit/>
          </a:bodyPr>
          <a:lstStyle/>
          <a:p>
            <a:pPr marL="342900" lvl="0" indent="-342900" defTabSz="914400">
              <a:lnSpc>
                <a:spcPct val="100000"/>
              </a:lnSpc>
              <a:spcBef>
                <a:spcPts val="0"/>
              </a:spcBef>
              <a:defRPr/>
            </a:pPr>
            <a:r>
              <a:rPr lang="en-US" sz="1850" b="1" dirty="0">
                <a:solidFill>
                  <a:srgbClr val="F79646">
                    <a:lumMod val="50000"/>
                  </a:srgbClr>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Sub-Programme: Marketing, </a:t>
            </a:r>
            <a:r>
              <a:rPr lang="en-ZA" sz="1850" b="1" dirty="0">
                <a:solidFill>
                  <a:srgbClr val="F79646">
                    <a:lumMod val="50000"/>
                  </a:srgbClr>
                </a:solidFill>
                <a:effectLst>
                  <a:outerShdw blurRad="38100" dist="38100" dir="2700000" algn="tl">
                    <a:srgbClr val="000000">
                      <a:alpha val="43137"/>
                    </a:srgbClr>
                  </a:outerShdw>
                </a:effectLst>
                <a:latin typeface="Verdana" pitchFamily="34" charset="0"/>
                <a:ea typeface="Verdana" pitchFamily="34" charset="0"/>
              </a:rPr>
              <a:t>Communications &amp; Stakeholder Relations</a:t>
            </a:r>
            <a:endParaRPr lang="en-US" sz="1850" b="1" dirty="0">
              <a:solidFill>
                <a:srgbClr val="F79646">
                  <a:lumMod val="50000"/>
                </a:srgbClr>
              </a:solidFill>
              <a:effectLst>
                <a:outerShdw blurRad="38100" dist="38100" dir="2700000" algn="tl">
                  <a:srgbClr val="000000">
                    <a:alpha val="43137"/>
                  </a:srgbClr>
                </a:outerShdw>
              </a:effectLst>
              <a:latin typeface="Verdana" pitchFamily="34" charset="0"/>
              <a:ea typeface="Verdana" pitchFamily="34" charset="0"/>
            </a:endParaRPr>
          </a:p>
        </p:txBody>
      </p:sp>
      <p:graphicFrame>
        <p:nvGraphicFramePr>
          <p:cNvPr id="6" name="Table 5">
            <a:extLst>
              <a:ext uri="{FF2B5EF4-FFF2-40B4-BE49-F238E27FC236}">
                <a16:creationId xmlns:a16="http://schemas.microsoft.com/office/drawing/2014/main" xmlns="" id="{3AFCC3B1-EB79-4D84-A9B6-395FC5FBBC2D}"/>
              </a:ext>
            </a:extLst>
          </p:cNvPr>
          <p:cNvGraphicFramePr>
            <a:graphicFrameLocks noGrp="1"/>
          </p:cNvGraphicFramePr>
          <p:nvPr>
            <p:extLst>
              <p:ext uri="{D42A27DB-BD31-4B8C-83A1-F6EECF244321}">
                <p14:modId xmlns:p14="http://schemas.microsoft.com/office/powerpoint/2010/main" xmlns="" val="2236292621"/>
              </p:ext>
            </p:extLst>
          </p:nvPr>
        </p:nvGraphicFramePr>
        <p:xfrm>
          <a:off x="762002" y="760536"/>
          <a:ext cx="8027274" cy="4354554"/>
        </p:xfrm>
        <a:graphic>
          <a:graphicData uri="http://schemas.openxmlformats.org/drawingml/2006/table">
            <a:tbl>
              <a:tblPr firstRow="1" firstCol="1" bandRow="1">
                <a:tableStyleId>{5C22544A-7EE6-4342-B048-85BDC9FD1C3A}</a:tableStyleId>
              </a:tblPr>
              <a:tblGrid>
                <a:gridCol w="1535987">
                  <a:extLst>
                    <a:ext uri="{9D8B030D-6E8A-4147-A177-3AD203B41FA5}">
                      <a16:colId xmlns:a16="http://schemas.microsoft.com/office/drawing/2014/main" xmlns="" val="2422675860"/>
                    </a:ext>
                  </a:extLst>
                </a:gridCol>
                <a:gridCol w="903069">
                  <a:extLst>
                    <a:ext uri="{9D8B030D-6E8A-4147-A177-3AD203B41FA5}">
                      <a16:colId xmlns:a16="http://schemas.microsoft.com/office/drawing/2014/main" xmlns="" val="1275184384"/>
                    </a:ext>
                  </a:extLst>
                </a:gridCol>
                <a:gridCol w="1034284">
                  <a:extLst>
                    <a:ext uri="{9D8B030D-6E8A-4147-A177-3AD203B41FA5}">
                      <a16:colId xmlns:a16="http://schemas.microsoft.com/office/drawing/2014/main" xmlns="" val="1123000446"/>
                    </a:ext>
                  </a:extLst>
                </a:gridCol>
                <a:gridCol w="995691">
                  <a:extLst>
                    <a:ext uri="{9D8B030D-6E8A-4147-A177-3AD203B41FA5}">
                      <a16:colId xmlns:a16="http://schemas.microsoft.com/office/drawing/2014/main" xmlns="" val="3339361115"/>
                    </a:ext>
                  </a:extLst>
                </a:gridCol>
                <a:gridCol w="945558">
                  <a:extLst>
                    <a:ext uri="{9D8B030D-6E8A-4147-A177-3AD203B41FA5}">
                      <a16:colId xmlns:a16="http://schemas.microsoft.com/office/drawing/2014/main" xmlns="" val="928913693"/>
                    </a:ext>
                  </a:extLst>
                </a:gridCol>
                <a:gridCol w="851488">
                  <a:extLst>
                    <a:ext uri="{9D8B030D-6E8A-4147-A177-3AD203B41FA5}">
                      <a16:colId xmlns:a16="http://schemas.microsoft.com/office/drawing/2014/main" xmlns="" val="4157241429"/>
                    </a:ext>
                  </a:extLst>
                </a:gridCol>
                <a:gridCol w="1761197">
                  <a:extLst>
                    <a:ext uri="{9D8B030D-6E8A-4147-A177-3AD203B41FA5}">
                      <a16:colId xmlns:a16="http://schemas.microsoft.com/office/drawing/2014/main" xmlns="" val="21367377"/>
                    </a:ext>
                  </a:extLst>
                </a:gridCol>
              </a:tblGrid>
              <a:tr h="353176">
                <a:tc gridSpan="7">
                  <a:txBody>
                    <a:bodyPr/>
                    <a:lstStyle/>
                    <a:p>
                      <a:pPr algn="just">
                        <a:lnSpc>
                          <a:spcPct val="115000"/>
                        </a:lnSpc>
                        <a:spcBef>
                          <a:spcPts val="1200"/>
                        </a:spcBef>
                        <a:spcAft>
                          <a:spcPts val="0"/>
                        </a:spcAft>
                        <a:tabLst>
                          <a:tab pos="914400" algn="l"/>
                        </a:tabLst>
                      </a:pPr>
                      <a:r>
                        <a:rPr lang="en-GB" sz="1000" b="1" kern="1200" dirty="0">
                          <a:solidFill>
                            <a:schemeClr val="bg1"/>
                          </a:solidFill>
                          <a:effectLst/>
                          <a:latin typeface="Verdana" panose="020B0604030504040204" pitchFamily="34" charset="0"/>
                          <a:ea typeface="Verdana" panose="020B0604030504040204" pitchFamily="34" charset="0"/>
                          <a:cs typeface="+mn-cs"/>
                        </a:rPr>
                        <a:t>Outcome: Enhanced relations and collaboration with stakeholders</a:t>
                      </a:r>
                      <a:endParaRPr lang="en-ZA" sz="1000" b="1" kern="1200" dirty="0">
                        <a:solidFill>
                          <a:schemeClr val="bg1"/>
                        </a:solidFill>
                        <a:effectLst/>
                        <a:latin typeface="Verdana" panose="020B0604030504040204" pitchFamily="34" charset="0"/>
                        <a:ea typeface="Verdana" panose="020B0604030504040204" pitchFamily="34" charset="0"/>
                        <a:cs typeface="+mn-cs"/>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hMerge="1">
                  <a:txBody>
                    <a:bodyPr/>
                    <a:lstStyle/>
                    <a:p>
                      <a:pPr algn="just">
                        <a:lnSpc>
                          <a:spcPct val="115000"/>
                        </a:lnSpc>
                        <a:spcBef>
                          <a:spcPts val="1200"/>
                        </a:spcBef>
                        <a:spcAft>
                          <a:spcPts val="0"/>
                        </a:spcAft>
                        <a:tabLst>
                          <a:tab pos="914400" algn="l"/>
                        </a:tabLst>
                      </a:pPr>
                      <a:endParaRPr lang="en-ZA" sz="1000" b="1" kern="120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hMerge="1">
                  <a:txBody>
                    <a:bodyPr/>
                    <a:lstStyle/>
                    <a:p>
                      <a:endParaRPr lang="en-US"/>
                    </a:p>
                  </a:txBody>
                  <a:tcPr/>
                </a:tc>
                <a:tc hMerge="1">
                  <a:txBody>
                    <a:bodyPr/>
                    <a:lstStyle/>
                    <a:p>
                      <a:endParaRPr lang="en-US"/>
                    </a:p>
                  </a:txBody>
                  <a:tcPr/>
                </a:tc>
                <a:tc hMerge="1">
                  <a:txBody>
                    <a:bodyPr/>
                    <a:lstStyle/>
                    <a:p>
                      <a:endParaRPr lang="en-ZA"/>
                    </a:p>
                  </a:txBody>
                  <a:tcPr/>
                </a:tc>
                <a:tc hMerge="1">
                  <a:txBody>
                    <a:bodyPr/>
                    <a:lstStyle/>
                    <a:p>
                      <a:endParaRPr lang="en-US"/>
                    </a:p>
                  </a:txBody>
                  <a:tcPr/>
                </a:tc>
                <a:tc hMerge="1">
                  <a:txBody>
                    <a:bodyPr/>
                    <a:lstStyle/>
                    <a:p>
                      <a:endParaRPr lang="en-ZA"/>
                    </a:p>
                  </a:txBody>
                  <a:tcPr/>
                </a:tc>
                <a:extLst>
                  <a:ext uri="{0D108BD9-81ED-4DB2-BD59-A6C34878D82A}">
                    <a16:rowId xmlns:a16="http://schemas.microsoft.com/office/drawing/2014/main" xmlns="" val="887361931"/>
                  </a:ext>
                </a:extLst>
              </a:tr>
              <a:tr h="244191">
                <a:tc rowSpan="2">
                  <a:txBody>
                    <a:bodyPr/>
                    <a:lstStyle/>
                    <a:p>
                      <a:pPr algn="just">
                        <a:lnSpc>
                          <a:spcPct val="115000"/>
                        </a:lnSpc>
                        <a:spcBef>
                          <a:spcPts val="1200"/>
                        </a:spcBef>
                        <a:spcAft>
                          <a:spcPts val="0"/>
                        </a:spcAft>
                        <a:tabLst>
                          <a:tab pos="914400" algn="l"/>
                        </a:tabLst>
                      </a:pPr>
                      <a:r>
                        <a:rPr lang="en-ZA" sz="10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Output Indicators</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rowSpan="2">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r>
                        <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Annual Target</a:t>
                      </a:r>
                    </a:p>
                    <a:p>
                      <a:pPr algn="ctr">
                        <a:lnSpc>
                          <a:spcPct val="115000"/>
                        </a:lnSpc>
                        <a:spcBef>
                          <a:spcPts val="1200"/>
                        </a:spcBef>
                        <a:spcAft>
                          <a:spcPts val="0"/>
                        </a:spcAft>
                        <a:tabLst>
                          <a:tab pos="914400" algn="l"/>
                        </a:tabLst>
                      </a:pPr>
                      <a:endPar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rowSpan="2">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r>
                        <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YTD Actual</a:t>
                      </a:r>
                    </a:p>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endPar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gridSpan="4">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r>
                        <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Quarter Performance </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hMerge="1">
                  <a:txBody>
                    <a:bodyPr/>
                    <a:lstStyle/>
                    <a:p>
                      <a:pPr algn="ctr">
                        <a:lnSpc>
                          <a:spcPct val="115000"/>
                        </a:lnSpc>
                        <a:spcBef>
                          <a:spcPts val="1200"/>
                        </a:spcBef>
                        <a:spcAft>
                          <a:spcPts val="0"/>
                        </a:spcAft>
                        <a:tabLst>
                          <a:tab pos="914400" algn="l"/>
                        </a:tabLst>
                      </a:pPr>
                      <a:endPar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hMerge="1">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endParaRPr lang="en-US" sz="1000" b="1" kern="1200" dirty="0">
                        <a:solidFill>
                          <a:schemeClr val="bg1"/>
                        </a:solidFill>
                        <a:effectLst/>
                        <a:latin typeface="Verdana" panose="020B0604030504040204" pitchFamily="34" charset="0"/>
                        <a:ea typeface="Verdana" panose="020B0604030504040204" pitchFamily="34" charset="0"/>
                        <a:cs typeface="+mn-cs"/>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hMerge="1">
                  <a:txBody>
                    <a:bodyPr/>
                    <a:lstStyle/>
                    <a:p>
                      <a:pPr algn="ctr">
                        <a:lnSpc>
                          <a:spcPct val="115000"/>
                        </a:lnSpc>
                        <a:spcBef>
                          <a:spcPts val="1200"/>
                        </a:spcBef>
                        <a:spcAft>
                          <a:spcPts val="0"/>
                        </a:spcAft>
                        <a:tabLst>
                          <a:tab pos="914400" algn="l"/>
                        </a:tabLst>
                      </a:pPr>
                      <a:endParaRPr lang="en-ZA" sz="1000" b="1" kern="1200" dirty="0">
                        <a:solidFill>
                          <a:schemeClr val="bg1"/>
                        </a:solidFill>
                        <a:effectLst/>
                        <a:latin typeface="Verdana" panose="020B0604030504040204" pitchFamily="34" charset="0"/>
                        <a:ea typeface="Verdana" panose="020B0604030504040204" pitchFamily="34" charset="0"/>
                        <a:cs typeface="+mn-cs"/>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xmlns="" val="4157396428"/>
                  </a:ext>
                </a:extLst>
              </a:tr>
              <a:tr h="1014840">
                <a:tc vMerge="1">
                  <a:txBody>
                    <a:bodyPr/>
                    <a:lstStyle/>
                    <a:p>
                      <a:pPr algn="just">
                        <a:lnSpc>
                          <a:spcPct val="115000"/>
                        </a:lnSpc>
                        <a:spcBef>
                          <a:spcPts val="1200"/>
                        </a:spcBef>
                        <a:spcAft>
                          <a:spcPts val="0"/>
                        </a:spcAft>
                        <a:tabLst>
                          <a:tab pos="914400" algn="l"/>
                        </a:tabLst>
                      </a:pPr>
                      <a:endParaRPr lang="en-ZA" sz="100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vMerge="1">
                  <a:txBody>
                    <a:bodyPr/>
                    <a:lstStyle/>
                    <a:p>
                      <a:pPr algn="ctr">
                        <a:lnSpc>
                          <a:spcPct val="115000"/>
                        </a:lnSpc>
                        <a:spcBef>
                          <a:spcPts val="1200"/>
                        </a:spcBef>
                        <a:spcAft>
                          <a:spcPts val="0"/>
                        </a:spcAft>
                        <a:tabLst>
                          <a:tab pos="914400" algn="l"/>
                        </a:tabLst>
                      </a:pPr>
                      <a:endPar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vMerge="1">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endPar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r>
                        <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Quarter 1 Target</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r>
                        <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Quarter 1 Actual</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r>
                        <a:rPr lang="en-GB" sz="1000" b="1" kern="1200" dirty="0">
                          <a:solidFill>
                            <a:schemeClr val="bg1"/>
                          </a:solidFill>
                          <a:effectLst/>
                          <a:latin typeface="Verdana" panose="020B0604030504040204" pitchFamily="34" charset="0"/>
                          <a:ea typeface="Verdana" panose="020B0604030504040204" pitchFamily="34" charset="0"/>
                          <a:cs typeface="+mn-cs"/>
                        </a:rPr>
                        <a:t>Progress Rating</a:t>
                      </a:r>
                      <a:endParaRPr lang="en-US" sz="1000" b="1" kern="1200" dirty="0">
                        <a:solidFill>
                          <a:schemeClr val="bg1"/>
                        </a:solidFill>
                        <a:effectLst/>
                        <a:latin typeface="Verdana" panose="020B0604030504040204" pitchFamily="34" charset="0"/>
                        <a:ea typeface="Verdana" panose="020B0604030504040204" pitchFamily="34" charset="0"/>
                        <a:cs typeface="+mn-cs"/>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r>
                        <a:rPr lang="en-GB" sz="1000" b="1" kern="1200" dirty="0">
                          <a:solidFill>
                            <a:schemeClr val="bg1"/>
                          </a:solidFill>
                          <a:effectLst/>
                          <a:latin typeface="Verdana" panose="020B0604030504040204" pitchFamily="34" charset="0"/>
                          <a:ea typeface="Verdana" panose="020B0604030504040204" pitchFamily="34" charset="0"/>
                          <a:cs typeface="+mn-cs"/>
                        </a:rPr>
                        <a:t>Reason for Deviation &amp; Mitigation plan</a:t>
                      </a:r>
                      <a:endParaRPr lang="en-ZA" sz="1000" b="1" kern="1200" dirty="0">
                        <a:solidFill>
                          <a:schemeClr val="bg1"/>
                        </a:solidFill>
                        <a:effectLst/>
                        <a:latin typeface="Verdana" panose="020B0604030504040204" pitchFamily="34" charset="0"/>
                        <a:ea typeface="Verdana" panose="020B0604030504040204" pitchFamily="34" charset="0"/>
                        <a:cs typeface="+mn-cs"/>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xmlns="" val="309100440"/>
                  </a:ext>
                </a:extLst>
              </a:tr>
              <a:tr h="1022390">
                <a:tc>
                  <a:txBody>
                    <a:bodyPr/>
                    <a:lstStyle/>
                    <a:p>
                      <a:pPr marL="0" marR="0" lvl="0" indent="0" algn="just" defTabSz="6858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n-US" sz="900" b="0" kern="1200" dirty="0">
                          <a:solidFill>
                            <a:schemeClr val="dk1"/>
                          </a:solidFill>
                          <a:effectLst/>
                          <a:latin typeface="Verdana" panose="020B0604030504040204" pitchFamily="34" charset="0"/>
                          <a:ea typeface="Verdana" panose="020B0604030504040204" pitchFamily="34" charset="0"/>
                          <a:cs typeface="Times New Roman" panose="02020603050405020304" pitchFamily="18" charset="0"/>
                        </a:rPr>
                        <a:t>Number of awareness workshops</a:t>
                      </a:r>
                      <a:endParaRPr lang="en-ZA" sz="900" b="0" kern="1200" dirty="0">
                        <a:solidFill>
                          <a:schemeClr val="dk1"/>
                        </a:solidFill>
                        <a:effectLst/>
                        <a:latin typeface="Verdana" panose="020B0604030504040204" pitchFamily="34" charset="0"/>
                        <a:ea typeface="Verdana" panose="020B0604030504040204" pitchFamily="34" charset="0"/>
                        <a:cs typeface="Times New Roman" panose="02020603050405020304" pitchFamily="18" charset="0"/>
                      </a:endParaRPr>
                    </a:p>
                    <a:p>
                      <a:pPr marL="0" marR="0" lvl="0" indent="0" algn="just" defTabSz="6858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n-US" sz="900" b="0" kern="1200" dirty="0">
                          <a:solidFill>
                            <a:schemeClr val="dk1"/>
                          </a:solidFill>
                          <a:effectLst/>
                          <a:latin typeface="Verdana" panose="020B0604030504040204" pitchFamily="34" charset="0"/>
                          <a:ea typeface="Verdana" panose="020B0604030504040204" pitchFamily="34" charset="0"/>
                          <a:cs typeface="Times New Roman" panose="02020603050405020304" pitchFamily="18" charset="0"/>
                        </a:rPr>
                        <a:t>and campaigns held</a:t>
                      </a:r>
                      <a:endParaRPr lang="en-ZA" sz="900" b="0" kern="1200" dirty="0">
                        <a:solidFill>
                          <a:schemeClr val="dk1"/>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marR="0" lvl="0" indent="0" algn="ctr" defTabSz="6858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n-US" sz="900" kern="1200" dirty="0">
                          <a:solidFill>
                            <a:schemeClr val="dk1"/>
                          </a:solidFill>
                          <a:effectLst/>
                          <a:latin typeface="Verdana" panose="020B0604030504040204" pitchFamily="34" charset="0"/>
                          <a:ea typeface="Verdana" panose="020B0604030504040204" pitchFamily="34" charset="0"/>
                          <a:cs typeface="Times New Roman" panose="02020603050405020304" pitchFamily="18" charset="0"/>
                        </a:rPr>
                        <a:t>170</a:t>
                      </a:r>
                      <a:endParaRPr lang="en-ZA" sz="900" kern="1200" dirty="0">
                        <a:solidFill>
                          <a:schemeClr val="dk1"/>
                        </a:solidFill>
                        <a:effectLst/>
                        <a:latin typeface="Verdana" panose="020B0604030504040204" pitchFamily="34" charset="0"/>
                        <a:ea typeface="Verdana" panose="020B0604030504040204" pitchFamily="34" charset="0"/>
                        <a:cs typeface="Times New Roman" panose="02020603050405020304" pitchFamily="18" charset="0"/>
                      </a:endParaRPr>
                    </a:p>
                    <a:p>
                      <a:pPr marL="0" marR="0" lvl="0" indent="0" algn="ctr" defTabSz="6858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n-US" sz="900" kern="1200" dirty="0">
                          <a:solidFill>
                            <a:schemeClr val="dk1"/>
                          </a:solidFill>
                          <a:effectLst/>
                          <a:latin typeface="Verdana" panose="020B0604030504040204" pitchFamily="34" charset="0"/>
                          <a:ea typeface="Verdana" panose="020B0604030504040204" pitchFamily="34" charset="0"/>
                          <a:cs typeface="Times New Roman" panose="02020603050405020304" pitchFamily="18" charset="0"/>
                        </a:rPr>
                        <a:t> </a:t>
                      </a:r>
                      <a:endParaRPr lang="en-ZA" sz="900" kern="1200" dirty="0">
                        <a:solidFill>
                          <a:schemeClr val="dk1"/>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ctr" defTabSz="6858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n-GB" sz="900" kern="1200" dirty="0">
                          <a:solidFill>
                            <a:schemeClr val="dk1"/>
                          </a:solidFill>
                          <a:effectLst/>
                          <a:latin typeface="Verdana" panose="020B0604030504040204" pitchFamily="34" charset="0"/>
                          <a:ea typeface="Verdana" panose="020B0604030504040204" pitchFamily="34" charset="0"/>
                          <a:cs typeface="Times New Roman" panose="02020603050405020304" pitchFamily="18" charset="0"/>
                        </a:rPr>
                        <a:t>41</a:t>
                      </a:r>
                      <a:endParaRPr lang="en-ZA" sz="900" kern="1200" dirty="0">
                        <a:solidFill>
                          <a:schemeClr val="dk1"/>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ctr" defTabSz="6858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n-US" sz="900" kern="1200" dirty="0">
                          <a:solidFill>
                            <a:schemeClr val="dk1"/>
                          </a:solidFill>
                          <a:effectLst/>
                          <a:latin typeface="Verdana" panose="020B0604030504040204" pitchFamily="34" charset="0"/>
                          <a:ea typeface="Verdana" panose="020B0604030504040204" pitchFamily="34" charset="0"/>
                          <a:cs typeface="Times New Roman" panose="02020603050405020304" pitchFamily="18" charset="0"/>
                        </a:rPr>
                        <a:t>40</a:t>
                      </a:r>
                      <a:endParaRPr lang="en-ZA" sz="900" kern="1200" dirty="0">
                        <a:solidFill>
                          <a:schemeClr val="dk1"/>
                        </a:solidFill>
                        <a:effectLst/>
                        <a:latin typeface="Verdana" panose="020B0604030504040204" pitchFamily="34" charset="0"/>
                        <a:ea typeface="Verdana" panose="020B0604030504040204" pitchFamily="34" charset="0"/>
                        <a:cs typeface="Times New Roman" panose="02020603050405020304" pitchFamily="18" charset="0"/>
                      </a:endParaRPr>
                    </a:p>
                    <a:p>
                      <a:pPr marL="0" marR="0" lvl="0" indent="0" algn="ctr" defTabSz="6858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n-US" sz="900" kern="1200" dirty="0">
                          <a:solidFill>
                            <a:schemeClr val="dk1"/>
                          </a:solidFill>
                          <a:effectLst/>
                          <a:latin typeface="Verdana" panose="020B0604030504040204" pitchFamily="34" charset="0"/>
                          <a:ea typeface="Verdana" panose="020B0604030504040204" pitchFamily="34" charset="0"/>
                          <a:cs typeface="Times New Roman" panose="02020603050405020304" pitchFamily="18" charset="0"/>
                        </a:rPr>
                        <a:t> </a:t>
                      </a:r>
                      <a:endParaRPr lang="en-ZA" sz="900" kern="1200" dirty="0">
                        <a:solidFill>
                          <a:schemeClr val="dk1"/>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ctr" defTabSz="6858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n-US" sz="900" kern="1200" dirty="0">
                          <a:solidFill>
                            <a:schemeClr val="dk1"/>
                          </a:solidFill>
                          <a:effectLst/>
                          <a:latin typeface="Verdana" panose="020B0604030504040204" pitchFamily="34" charset="0"/>
                          <a:ea typeface="Verdana" panose="020B0604030504040204" pitchFamily="34" charset="0"/>
                          <a:cs typeface="Times New Roman" panose="02020603050405020304" pitchFamily="18" charset="0"/>
                        </a:rPr>
                        <a:t>41</a:t>
                      </a:r>
                      <a:endParaRPr lang="en-ZA" sz="900" kern="1200" dirty="0">
                        <a:solidFill>
                          <a:schemeClr val="dk1"/>
                        </a:solidFill>
                        <a:effectLst/>
                        <a:latin typeface="Verdana" panose="020B0604030504040204" pitchFamily="34" charset="0"/>
                        <a:ea typeface="Verdana" panose="020B0604030504040204" pitchFamily="34" charset="0"/>
                        <a:cs typeface="Times New Roman" panose="02020603050405020304" pitchFamily="18" charset="0"/>
                      </a:endParaRPr>
                    </a:p>
                    <a:p>
                      <a:pPr marL="0" marR="0" lvl="0" indent="0" algn="ctr" defTabSz="6858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n-US" sz="900" kern="1200" dirty="0">
                          <a:solidFill>
                            <a:schemeClr val="dk1"/>
                          </a:solidFill>
                          <a:effectLst/>
                          <a:latin typeface="Verdana" panose="020B0604030504040204" pitchFamily="34" charset="0"/>
                          <a:ea typeface="Verdana" panose="020B0604030504040204" pitchFamily="34" charset="0"/>
                          <a:cs typeface="Times New Roman" panose="02020603050405020304" pitchFamily="18" charset="0"/>
                        </a:rPr>
                        <a:t> </a:t>
                      </a:r>
                      <a:endParaRPr lang="en-ZA" sz="900" kern="1200" dirty="0">
                        <a:solidFill>
                          <a:schemeClr val="dk1"/>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nSpc>
                          <a:spcPct val="115000"/>
                        </a:lnSpc>
                        <a:spcBef>
                          <a:spcPts val="0"/>
                        </a:spcBef>
                        <a:spcAft>
                          <a:spcPts val="0"/>
                        </a:spcAft>
                      </a:pPr>
                      <a:endParaRPr lang="en-US" sz="11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ctr" defTabSz="6858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n-GB" sz="900" kern="1200" dirty="0">
                          <a:solidFill>
                            <a:schemeClr val="dk1"/>
                          </a:solidFill>
                          <a:effectLst/>
                          <a:latin typeface="Verdana" panose="020B0604030504040204" pitchFamily="34" charset="0"/>
                          <a:ea typeface="Verdana" panose="020B0604030504040204" pitchFamily="34" charset="0"/>
                          <a:cs typeface="Times New Roman" panose="02020603050405020304" pitchFamily="18" charset="0"/>
                        </a:rPr>
                        <a:t>-</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164003584"/>
                  </a:ext>
                </a:extLst>
              </a:tr>
              <a:tr h="1719957">
                <a:tc>
                  <a:txBody>
                    <a:bodyPr/>
                    <a:lstStyle/>
                    <a:p>
                      <a:pPr marL="0" marR="0" lvl="0" indent="0" algn="just" defTabSz="6858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n-US" sz="900" b="0" kern="1200" dirty="0">
                          <a:solidFill>
                            <a:schemeClr val="dk1"/>
                          </a:solidFill>
                          <a:effectLst/>
                          <a:latin typeface="Verdana" panose="020B0604030504040204" pitchFamily="34" charset="0"/>
                          <a:ea typeface="Verdana" panose="020B0604030504040204" pitchFamily="34" charset="0"/>
                          <a:cs typeface="Times New Roman" panose="02020603050405020304" pitchFamily="18" charset="0"/>
                        </a:rPr>
                        <a:t>Number of new co-operation</a:t>
                      </a:r>
                      <a:endParaRPr lang="en-ZA" sz="900" b="0" kern="1200" dirty="0">
                        <a:solidFill>
                          <a:schemeClr val="dk1"/>
                        </a:solidFill>
                        <a:effectLst/>
                        <a:latin typeface="Verdana" panose="020B0604030504040204" pitchFamily="34" charset="0"/>
                        <a:ea typeface="Verdana" panose="020B0604030504040204" pitchFamily="34" charset="0"/>
                        <a:cs typeface="Times New Roman" panose="02020603050405020304" pitchFamily="18" charset="0"/>
                      </a:endParaRPr>
                    </a:p>
                    <a:p>
                      <a:pPr marL="0" marR="0" lvl="0" indent="0" algn="just" defTabSz="6858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n-US" sz="900" b="0" kern="1200" dirty="0">
                          <a:solidFill>
                            <a:schemeClr val="dk1"/>
                          </a:solidFill>
                          <a:effectLst/>
                          <a:latin typeface="Verdana" panose="020B0604030504040204" pitchFamily="34" charset="0"/>
                          <a:ea typeface="Verdana" panose="020B0604030504040204" pitchFamily="34" charset="0"/>
                          <a:cs typeface="Times New Roman" panose="02020603050405020304" pitchFamily="18" charset="0"/>
                        </a:rPr>
                        <a:t>agreements entered into with</a:t>
                      </a:r>
                      <a:endParaRPr lang="en-ZA" sz="900" b="0" kern="1200" dirty="0">
                        <a:solidFill>
                          <a:schemeClr val="dk1"/>
                        </a:solidFill>
                        <a:effectLst/>
                        <a:latin typeface="Verdana" panose="020B0604030504040204" pitchFamily="34" charset="0"/>
                        <a:ea typeface="Verdana" panose="020B0604030504040204" pitchFamily="34" charset="0"/>
                        <a:cs typeface="Times New Roman" panose="02020603050405020304" pitchFamily="18" charset="0"/>
                      </a:endParaRPr>
                    </a:p>
                    <a:p>
                      <a:pPr marL="0" marR="0" lvl="0" indent="0" algn="just" defTabSz="6858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n-US" sz="900" b="0" kern="1200" dirty="0">
                          <a:solidFill>
                            <a:schemeClr val="dk1"/>
                          </a:solidFill>
                          <a:effectLst/>
                          <a:latin typeface="Verdana" panose="020B0604030504040204" pitchFamily="34" charset="0"/>
                          <a:ea typeface="Verdana" panose="020B0604030504040204" pitchFamily="34" charset="0"/>
                          <a:cs typeface="Times New Roman" panose="02020603050405020304" pitchFamily="18" charset="0"/>
                        </a:rPr>
                        <a:t>international security industry</a:t>
                      </a:r>
                      <a:endParaRPr lang="en-ZA" sz="900" b="0" kern="1200" dirty="0">
                        <a:solidFill>
                          <a:schemeClr val="dk1"/>
                        </a:solidFill>
                        <a:effectLst/>
                        <a:latin typeface="Verdana" panose="020B0604030504040204" pitchFamily="34" charset="0"/>
                        <a:ea typeface="Verdana" panose="020B0604030504040204" pitchFamily="34" charset="0"/>
                        <a:cs typeface="Times New Roman" panose="02020603050405020304" pitchFamily="18" charset="0"/>
                      </a:endParaRPr>
                    </a:p>
                    <a:p>
                      <a:pPr marL="0" marR="0" lvl="0" indent="0" algn="just" defTabSz="6858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n-US" sz="900" b="0" kern="1200" dirty="0">
                          <a:solidFill>
                            <a:schemeClr val="dk1"/>
                          </a:solidFill>
                          <a:effectLst/>
                          <a:latin typeface="Verdana" panose="020B0604030504040204" pitchFamily="34" charset="0"/>
                          <a:ea typeface="Verdana" panose="020B0604030504040204" pitchFamily="34" charset="0"/>
                          <a:cs typeface="Times New Roman" panose="02020603050405020304" pitchFamily="18" charset="0"/>
                        </a:rPr>
                        <a:t>regulatory bodies</a:t>
                      </a:r>
                      <a:endParaRPr lang="en-ZA" sz="900" b="0" kern="1200" dirty="0">
                        <a:solidFill>
                          <a:schemeClr val="dk1"/>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marR="0" lvl="0" indent="0" algn="ctr" defTabSz="6858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n-US" sz="900" kern="1200" dirty="0">
                          <a:solidFill>
                            <a:schemeClr val="dk1"/>
                          </a:solidFill>
                          <a:effectLst/>
                          <a:latin typeface="Verdana" panose="020B0604030504040204" pitchFamily="34" charset="0"/>
                          <a:ea typeface="Verdana" panose="020B0604030504040204" pitchFamily="34" charset="0"/>
                          <a:cs typeface="Times New Roman" panose="02020603050405020304" pitchFamily="18" charset="0"/>
                        </a:rPr>
                        <a:t>1</a:t>
                      </a:r>
                      <a:endParaRPr lang="en-ZA" sz="900" kern="1200" dirty="0">
                        <a:solidFill>
                          <a:schemeClr val="dk1"/>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ctr" defTabSz="6858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n-US" sz="900" kern="1200" dirty="0">
                          <a:solidFill>
                            <a:schemeClr val="dk1"/>
                          </a:solidFill>
                          <a:effectLst/>
                          <a:latin typeface="Verdana" panose="020B0604030504040204" pitchFamily="34" charset="0"/>
                          <a:ea typeface="Verdana" panose="020B0604030504040204" pitchFamily="34" charset="0"/>
                          <a:cs typeface="Times New Roman" panose="02020603050405020304" pitchFamily="18" charset="0"/>
                        </a:rPr>
                        <a:t>3 International /regional bodies identified</a:t>
                      </a:r>
                      <a:endParaRPr lang="en-ZA" sz="900" kern="1200" dirty="0">
                        <a:solidFill>
                          <a:schemeClr val="dk1"/>
                        </a:solidFill>
                        <a:effectLst/>
                        <a:latin typeface="Verdana" panose="020B0604030504040204" pitchFamily="34" charset="0"/>
                        <a:ea typeface="Verdana" panose="020B0604030504040204" pitchFamily="34" charset="0"/>
                        <a:cs typeface="Times New Roman" panose="02020603050405020304" pitchFamily="18" charset="0"/>
                      </a:endParaRPr>
                    </a:p>
                    <a:p>
                      <a:pPr marL="0" marR="0" lvl="0" indent="0" algn="ctr" defTabSz="6858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n-US" sz="900" kern="1200" dirty="0">
                          <a:solidFill>
                            <a:schemeClr val="dk1"/>
                          </a:solidFill>
                          <a:effectLst/>
                          <a:latin typeface="Verdana" panose="020B0604030504040204" pitchFamily="34" charset="0"/>
                          <a:ea typeface="Verdana" panose="020B0604030504040204" pitchFamily="34" charset="0"/>
                          <a:cs typeface="Times New Roman" panose="02020603050405020304" pitchFamily="18" charset="0"/>
                        </a:rPr>
                        <a:t> </a:t>
                      </a:r>
                      <a:endParaRPr lang="en-ZA" sz="900" kern="1200" dirty="0">
                        <a:solidFill>
                          <a:schemeClr val="dk1"/>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ctr" defTabSz="6858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n-GB" sz="900" kern="1200" dirty="0">
                          <a:solidFill>
                            <a:schemeClr val="dk1"/>
                          </a:solidFill>
                          <a:effectLst/>
                          <a:latin typeface="Verdana" panose="020B0604030504040204" pitchFamily="34" charset="0"/>
                          <a:ea typeface="Verdana" panose="020B0604030504040204" pitchFamily="34" charset="0"/>
                          <a:cs typeface="Times New Roman" panose="02020603050405020304" pitchFamily="18" charset="0"/>
                        </a:rPr>
                        <a:t>Identify industry</a:t>
                      </a:r>
                      <a:endParaRPr lang="en-ZA" sz="900" kern="1200" dirty="0">
                        <a:solidFill>
                          <a:schemeClr val="dk1"/>
                        </a:solidFill>
                        <a:effectLst/>
                        <a:latin typeface="Verdana" panose="020B0604030504040204" pitchFamily="34" charset="0"/>
                        <a:ea typeface="Verdana" panose="020B0604030504040204" pitchFamily="34" charset="0"/>
                        <a:cs typeface="Times New Roman" panose="02020603050405020304" pitchFamily="18" charset="0"/>
                      </a:endParaRPr>
                    </a:p>
                    <a:p>
                      <a:pPr marL="0" marR="0" lvl="0" indent="0" algn="ctr" defTabSz="6858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n-GB" sz="900" kern="1200" dirty="0">
                          <a:solidFill>
                            <a:schemeClr val="dk1"/>
                          </a:solidFill>
                          <a:effectLst/>
                          <a:latin typeface="Verdana" panose="020B0604030504040204" pitchFamily="34" charset="0"/>
                          <a:ea typeface="Verdana" panose="020B0604030504040204" pitchFamily="34" charset="0"/>
                          <a:cs typeface="Times New Roman" panose="02020603050405020304" pitchFamily="18" charset="0"/>
                        </a:rPr>
                        <a:t>regulatory</a:t>
                      </a:r>
                      <a:endParaRPr lang="en-ZA" sz="900" kern="1200" dirty="0">
                        <a:solidFill>
                          <a:schemeClr val="dk1"/>
                        </a:solidFill>
                        <a:effectLst/>
                        <a:latin typeface="Verdana" panose="020B0604030504040204" pitchFamily="34" charset="0"/>
                        <a:ea typeface="Verdana" panose="020B0604030504040204" pitchFamily="34" charset="0"/>
                        <a:cs typeface="Times New Roman" panose="02020603050405020304" pitchFamily="18" charset="0"/>
                      </a:endParaRPr>
                    </a:p>
                    <a:p>
                      <a:pPr marL="0" marR="0" lvl="0" indent="0" algn="ctr" defTabSz="6858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n-GB" sz="900" kern="1200" dirty="0">
                          <a:solidFill>
                            <a:schemeClr val="dk1"/>
                          </a:solidFill>
                          <a:effectLst/>
                          <a:latin typeface="Verdana" panose="020B0604030504040204" pitchFamily="34" charset="0"/>
                          <a:ea typeface="Verdana" panose="020B0604030504040204" pitchFamily="34" charset="0"/>
                          <a:cs typeface="Times New Roman" panose="02020603050405020304" pitchFamily="18" charset="0"/>
                        </a:rPr>
                        <a:t>bodies</a:t>
                      </a:r>
                      <a:endParaRPr lang="en-ZA" sz="900" kern="1200" dirty="0">
                        <a:solidFill>
                          <a:schemeClr val="dk1"/>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ctr" defTabSz="6858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n-US" sz="900" kern="1200" dirty="0">
                          <a:solidFill>
                            <a:schemeClr val="dk1"/>
                          </a:solidFill>
                          <a:effectLst/>
                          <a:latin typeface="Verdana" panose="020B0604030504040204" pitchFamily="34" charset="0"/>
                          <a:ea typeface="Verdana" panose="020B0604030504040204" pitchFamily="34" charset="0"/>
                          <a:cs typeface="Times New Roman" panose="02020603050405020304" pitchFamily="18" charset="0"/>
                        </a:rPr>
                        <a:t>3 International /regional bodies identified</a:t>
                      </a:r>
                      <a:endParaRPr lang="en-ZA" sz="900" kern="1200" dirty="0">
                        <a:solidFill>
                          <a:schemeClr val="dk1"/>
                        </a:solidFill>
                        <a:effectLst/>
                        <a:latin typeface="Verdana" panose="020B0604030504040204" pitchFamily="34" charset="0"/>
                        <a:ea typeface="Verdana" panose="020B0604030504040204" pitchFamily="34" charset="0"/>
                        <a:cs typeface="Times New Roman" panose="02020603050405020304" pitchFamily="18" charset="0"/>
                      </a:endParaRPr>
                    </a:p>
                    <a:p>
                      <a:pPr marL="0" marR="0" lvl="0" indent="0" algn="ctr" defTabSz="6858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n-US" sz="900" kern="1200" dirty="0">
                          <a:solidFill>
                            <a:schemeClr val="dk1"/>
                          </a:solidFill>
                          <a:effectLst/>
                          <a:latin typeface="Verdana" panose="020B0604030504040204" pitchFamily="34" charset="0"/>
                          <a:ea typeface="Verdana" panose="020B0604030504040204" pitchFamily="34" charset="0"/>
                          <a:cs typeface="Times New Roman" panose="02020603050405020304" pitchFamily="18" charset="0"/>
                        </a:rPr>
                        <a:t> </a:t>
                      </a:r>
                      <a:endParaRPr lang="en-ZA" sz="900" kern="1200" dirty="0">
                        <a:solidFill>
                          <a:schemeClr val="dk1"/>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nSpc>
                          <a:spcPct val="115000"/>
                        </a:lnSpc>
                        <a:spcBef>
                          <a:spcPts val="0"/>
                        </a:spcBef>
                        <a:spcAft>
                          <a:spcPts val="0"/>
                        </a:spcAft>
                      </a:pPr>
                      <a:endParaRPr lang="en-US" sz="11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ctr" defTabSz="6858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n-GB" sz="900" kern="1200" dirty="0">
                          <a:solidFill>
                            <a:schemeClr val="dk1"/>
                          </a:solidFill>
                          <a:effectLst/>
                          <a:latin typeface="Verdana" panose="020B0604030504040204" pitchFamily="34" charset="0"/>
                          <a:ea typeface="Verdana" panose="020B0604030504040204" pitchFamily="34" charset="0"/>
                          <a:cs typeface="Times New Roman" panose="02020603050405020304" pitchFamily="18" charset="0"/>
                        </a:rPr>
                        <a:t>-</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3628398824"/>
                  </a:ext>
                </a:extLst>
              </a:tr>
            </a:tbl>
          </a:graphicData>
        </a:graphic>
      </p:graphicFrame>
      <p:sp>
        <p:nvSpPr>
          <p:cNvPr id="4" name="Slide Number Placeholder 3">
            <a:extLst>
              <a:ext uri="{FF2B5EF4-FFF2-40B4-BE49-F238E27FC236}">
                <a16:creationId xmlns:a16="http://schemas.microsoft.com/office/drawing/2014/main" xmlns="" id="{FD132947-2728-47FD-A195-99CF50E8584D}"/>
              </a:ext>
            </a:extLst>
          </p:cNvPr>
          <p:cNvSpPr>
            <a:spLocks noGrp="1"/>
          </p:cNvSpPr>
          <p:nvPr>
            <p:ph type="sldNum" sz="quarter" idx="12"/>
          </p:nvPr>
        </p:nvSpPr>
        <p:spPr/>
        <p:txBody>
          <a:bodyPr/>
          <a:lstStyle/>
          <a:p>
            <a:fld id="{86ED3864-7380-264F-93C6-1571F5F24E3A}" type="slidenum">
              <a:rPr lang="en-US" smtClean="0"/>
              <a:pPr/>
              <a:t>40</a:t>
            </a:fld>
            <a:endParaRPr lang="en-US" dirty="0"/>
          </a:p>
        </p:txBody>
      </p:sp>
      <p:sp>
        <p:nvSpPr>
          <p:cNvPr id="8" name="Oval 7">
            <a:extLst>
              <a:ext uri="{FF2B5EF4-FFF2-40B4-BE49-F238E27FC236}">
                <a16:creationId xmlns:a16="http://schemas.microsoft.com/office/drawing/2014/main" xmlns="" id="{92A26119-764E-45A5-A7AF-BCBF3799BBC3}"/>
              </a:ext>
            </a:extLst>
          </p:cNvPr>
          <p:cNvSpPr/>
          <p:nvPr/>
        </p:nvSpPr>
        <p:spPr>
          <a:xfrm>
            <a:off x="6431243" y="2442634"/>
            <a:ext cx="297366" cy="312235"/>
          </a:xfrm>
          <a:prstGeom prst="ellipse">
            <a:avLst/>
          </a:prstGeom>
          <a:solidFill>
            <a:srgbClr val="00B050"/>
          </a:solidFill>
          <a:ln>
            <a:solidFill>
              <a:srgbClr val="00B05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xmlns="" id="{6FA40C80-A3F8-45D3-9A17-67BEEFBED969}"/>
              </a:ext>
            </a:extLst>
          </p:cNvPr>
          <p:cNvSpPr/>
          <p:nvPr/>
        </p:nvSpPr>
        <p:spPr>
          <a:xfrm>
            <a:off x="6431243" y="3469782"/>
            <a:ext cx="297366" cy="312235"/>
          </a:xfrm>
          <a:prstGeom prst="ellipse">
            <a:avLst/>
          </a:prstGeom>
          <a:solidFill>
            <a:srgbClr val="00B050"/>
          </a:solidFill>
          <a:ln>
            <a:solidFill>
              <a:srgbClr val="00B05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xmlns="" val="21955028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6DF5E4BC-068F-C547-9007-7C525674A73C}"/>
              </a:ext>
            </a:extLst>
          </p:cNvPr>
          <p:cNvPicPr>
            <a:picLocks noGrp="1" noChangeAspect="1"/>
          </p:cNvPicPr>
          <p:nvPr>
            <p:ph idx="1"/>
          </p:nvPr>
        </p:nvPicPr>
        <p:blipFill>
          <a:blip r:embed="rId2"/>
          <a:stretch>
            <a:fillRect/>
          </a:stretch>
        </p:blipFill>
        <p:spPr>
          <a:xfrm>
            <a:off x="0" y="-105508"/>
            <a:ext cx="9144000" cy="6129086"/>
          </a:xfrm>
        </p:spPr>
      </p:pic>
      <p:sp>
        <p:nvSpPr>
          <p:cNvPr id="2" name="Title 1">
            <a:extLst>
              <a:ext uri="{FF2B5EF4-FFF2-40B4-BE49-F238E27FC236}">
                <a16:creationId xmlns:a16="http://schemas.microsoft.com/office/drawing/2014/main" xmlns="" id="{FBB8A75A-D4F0-974A-A7F3-A1267DA77E52}"/>
              </a:ext>
            </a:extLst>
          </p:cNvPr>
          <p:cNvSpPr>
            <a:spLocks noGrp="1"/>
          </p:cNvSpPr>
          <p:nvPr>
            <p:ph type="title"/>
          </p:nvPr>
        </p:nvSpPr>
        <p:spPr>
          <a:xfrm>
            <a:off x="512956" y="3531220"/>
            <a:ext cx="9069659" cy="475785"/>
          </a:xfrm>
        </p:spPr>
        <p:txBody>
          <a:bodyPr>
            <a:normAutofit fontScale="90000"/>
          </a:bodyPr>
          <a:lstStyle/>
          <a:p>
            <a:pPr algn="ctr"/>
            <a:r>
              <a:rPr lang="en-US" sz="4000" b="1" dirty="0">
                <a:solidFill>
                  <a:schemeClr val="bg1"/>
                </a:solidFill>
              </a:rPr>
              <a:t>Programme 4: </a:t>
            </a:r>
            <a:r>
              <a:rPr lang="en-GB" sz="4000" b="1" dirty="0">
                <a:solidFill>
                  <a:schemeClr val="bg1"/>
                </a:solidFill>
              </a:rPr>
              <a:t>Registration</a:t>
            </a:r>
            <a:r>
              <a:rPr lang="en-US" sz="4000" b="1" dirty="0"/>
              <a:t/>
            </a:r>
            <a:br>
              <a:rPr lang="en-US" sz="4000" b="1" dirty="0"/>
            </a:br>
            <a:endParaRPr lang="en-US" sz="4000" dirty="0">
              <a:solidFill>
                <a:schemeClr val="bg1"/>
              </a:solidFill>
            </a:endParaRPr>
          </a:p>
        </p:txBody>
      </p:sp>
      <p:sp>
        <p:nvSpPr>
          <p:cNvPr id="3" name="Slide Number Placeholder 2">
            <a:extLst>
              <a:ext uri="{FF2B5EF4-FFF2-40B4-BE49-F238E27FC236}">
                <a16:creationId xmlns:a16="http://schemas.microsoft.com/office/drawing/2014/main" xmlns="" id="{1BA0A3B2-F172-468B-967B-D6DCFF09B3FA}"/>
              </a:ext>
            </a:extLst>
          </p:cNvPr>
          <p:cNvSpPr>
            <a:spLocks noGrp="1"/>
          </p:cNvSpPr>
          <p:nvPr>
            <p:ph type="sldNum" sz="quarter" idx="12"/>
          </p:nvPr>
        </p:nvSpPr>
        <p:spPr/>
        <p:txBody>
          <a:bodyPr/>
          <a:lstStyle/>
          <a:p>
            <a:fld id="{86ED3864-7380-264F-93C6-1571F5F24E3A}" type="slidenum">
              <a:rPr lang="en-US" smtClean="0"/>
              <a:pPr/>
              <a:t>41</a:t>
            </a:fld>
            <a:endParaRPr lang="en-US" dirty="0"/>
          </a:p>
        </p:txBody>
      </p:sp>
    </p:spTree>
    <p:extLst>
      <p:ext uri="{BB962C8B-B14F-4D97-AF65-F5344CB8AC3E}">
        <p14:creationId xmlns:p14="http://schemas.microsoft.com/office/powerpoint/2010/main" xmlns="" val="38147209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8F3866CA-0527-0D4B-8233-2D3D8F8F0D50}"/>
              </a:ext>
            </a:extLst>
          </p:cNvPr>
          <p:cNvPicPr>
            <a:picLocks noChangeAspect="1"/>
          </p:cNvPicPr>
          <p:nvPr/>
        </p:nvPicPr>
        <p:blipFill>
          <a:blip r:embed="rId2"/>
          <a:stretch>
            <a:fillRect/>
          </a:stretch>
        </p:blipFill>
        <p:spPr>
          <a:xfrm>
            <a:off x="0" y="-249906"/>
            <a:ext cx="9143999" cy="6129084"/>
          </a:xfrm>
          <a:prstGeom prst="rect">
            <a:avLst/>
          </a:prstGeom>
        </p:spPr>
      </p:pic>
      <p:sp>
        <p:nvSpPr>
          <p:cNvPr id="2" name="Title 1"/>
          <p:cNvSpPr>
            <a:spLocks noGrp="1"/>
          </p:cNvSpPr>
          <p:nvPr>
            <p:ph type="ctrTitle"/>
          </p:nvPr>
        </p:nvSpPr>
        <p:spPr>
          <a:xfrm>
            <a:off x="794334" y="54791"/>
            <a:ext cx="8150884" cy="787990"/>
          </a:xfrm>
        </p:spPr>
        <p:txBody>
          <a:bodyPr>
            <a:noAutofit/>
          </a:bodyPr>
          <a:lstStyle/>
          <a:p>
            <a:pPr marL="342900" lvl="0" indent="-342900" algn="l" defTabSz="914400">
              <a:lnSpc>
                <a:spcPct val="100000"/>
              </a:lnSpc>
              <a:spcBef>
                <a:spcPts val="0"/>
              </a:spcBef>
              <a:defRPr/>
            </a:pPr>
            <a:r>
              <a:rPr lang="en-US" sz="2400" b="1" dirty="0">
                <a:solidFill>
                  <a:srgbClr val="F79646">
                    <a:lumMod val="50000"/>
                  </a:srgbClr>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Programme 4 Overview</a:t>
            </a:r>
          </a:p>
        </p:txBody>
      </p:sp>
      <p:sp>
        <p:nvSpPr>
          <p:cNvPr id="3" name="Rectangle 2"/>
          <p:cNvSpPr/>
          <p:nvPr/>
        </p:nvSpPr>
        <p:spPr>
          <a:xfrm>
            <a:off x="794335" y="1042070"/>
            <a:ext cx="7368358" cy="3139321"/>
          </a:xfrm>
          <a:prstGeom prst="rect">
            <a:avLst/>
          </a:prstGeom>
        </p:spPr>
        <p:txBody>
          <a:bodyPr wrap="square">
            <a:spAutoFit/>
          </a:bodyPr>
          <a:lstStyle/>
          <a:p>
            <a:pPr>
              <a:lnSpc>
                <a:spcPct val="150000"/>
              </a:lnSpc>
            </a:pPr>
            <a:r>
              <a:rPr lang="en-ZA" altLang="en-US" sz="1400" b="1" dirty="0">
                <a:solidFill>
                  <a:srgbClr val="984807"/>
                </a:solidFill>
                <a:latin typeface="Verdana" panose="020B0604030504040204" pitchFamily="34" charset="0"/>
                <a:ea typeface="Verdana" panose="020B0604030504040204" pitchFamily="34" charset="0"/>
              </a:rPr>
              <a:t>Purpose</a:t>
            </a:r>
            <a:r>
              <a:rPr lang="en-ZA" altLang="en-US" sz="1400" dirty="0">
                <a:solidFill>
                  <a:srgbClr val="984807"/>
                </a:solidFill>
                <a:latin typeface="Verdana" panose="020B0604030504040204" pitchFamily="34" charset="0"/>
                <a:ea typeface="Verdana" panose="020B0604030504040204" pitchFamily="34" charset="0"/>
              </a:rPr>
              <a:t> </a:t>
            </a:r>
            <a:endParaRPr lang="en-US" sz="1400" dirty="0">
              <a:latin typeface="Verdana" panose="020B0604030504040204" pitchFamily="34" charset="0"/>
              <a:ea typeface="Verdana" panose="020B0604030504040204" pitchFamily="34" charset="0"/>
            </a:endParaRPr>
          </a:p>
          <a:p>
            <a:pPr marL="171450" indent="-171450">
              <a:lnSpc>
                <a:spcPct val="150000"/>
              </a:lnSpc>
              <a:buFont typeface="Arial" panose="020B0604020202020204" pitchFamily="34" charset="0"/>
              <a:buChar char="•"/>
            </a:pPr>
            <a:r>
              <a:rPr lang="en-GB" sz="1400" dirty="0">
                <a:solidFill>
                  <a:srgbClr val="984807"/>
                </a:solidFill>
                <a:latin typeface="Verdana" panose="020B0604030504040204" pitchFamily="34" charset="0"/>
                <a:ea typeface="Verdana" panose="020B0604030504040204" pitchFamily="34" charset="0"/>
              </a:rPr>
              <a:t>Ensure </a:t>
            </a:r>
            <a:r>
              <a:rPr lang="en-US" sz="1400" dirty="0">
                <a:solidFill>
                  <a:srgbClr val="984807"/>
                </a:solidFill>
                <a:latin typeface="Verdana" panose="020B0604030504040204" pitchFamily="34" charset="0"/>
                <a:ea typeface="Verdana" panose="020B0604030504040204" pitchFamily="34" charset="0"/>
              </a:rPr>
              <a:t>t</a:t>
            </a:r>
            <a:r>
              <a:rPr lang="en-GB" sz="1400" dirty="0">
                <a:solidFill>
                  <a:srgbClr val="984807"/>
                </a:solidFill>
                <a:latin typeface="Verdana" panose="020B0604030504040204" pitchFamily="34" charset="0"/>
                <a:ea typeface="Verdana" panose="020B0604030504040204" pitchFamily="34" charset="0"/>
              </a:rPr>
              <a:t>he registration of industry businesses and security officers is done in accordance with the </a:t>
            </a:r>
            <a:r>
              <a:rPr lang="en-GB" sz="1400" dirty="0" err="1">
                <a:solidFill>
                  <a:srgbClr val="984807"/>
                </a:solidFill>
                <a:latin typeface="Verdana" panose="020B0604030504040204" pitchFamily="34" charset="0"/>
                <a:ea typeface="Verdana" panose="020B0604030504040204" pitchFamily="34" charset="0"/>
              </a:rPr>
              <a:t>PSiR</a:t>
            </a:r>
            <a:r>
              <a:rPr lang="en-GB" sz="1400" dirty="0">
                <a:solidFill>
                  <a:srgbClr val="984807"/>
                </a:solidFill>
                <a:latin typeface="Verdana" panose="020B0604030504040204" pitchFamily="34" charset="0"/>
                <a:ea typeface="Verdana" panose="020B0604030504040204" pitchFamily="34" charset="0"/>
              </a:rPr>
              <a:t> Act</a:t>
            </a:r>
          </a:p>
          <a:p>
            <a:pPr marL="171450" indent="-171450">
              <a:lnSpc>
                <a:spcPct val="150000"/>
              </a:lnSpc>
              <a:buFont typeface="Arial" panose="020B0604020202020204" pitchFamily="34" charset="0"/>
              <a:buChar char="•"/>
            </a:pPr>
            <a:endParaRPr lang="en-GB" sz="1400" dirty="0">
              <a:solidFill>
                <a:srgbClr val="984807"/>
              </a:solidFill>
              <a:latin typeface="Verdana" panose="020B0604030504040204" pitchFamily="34" charset="0"/>
              <a:ea typeface="Verdana" panose="020B0604030504040204" pitchFamily="34" charset="0"/>
            </a:endParaRPr>
          </a:p>
          <a:p>
            <a:pPr>
              <a:lnSpc>
                <a:spcPct val="150000"/>
              </a:lnSpc>
            </a:pPr>
            <a:r>
              <a:rPr lang="en-GB" sz="1400" dirty="0">
                <a:solidFill>
                  <a:srgbClr val="984807"/>
                </a:solidFill>
                <a:latin typeface="Verdana" panose="020B0604030504040204" pitchFamily="34" charset="0"/>
                <a:ea typeface="Verdana" panose="020B0604030504040204" pitchFamily="34" charset="0"/>
              </a:rPr>
              <a:t>  </a:t>
            </a:r>
          </a:p>
          <a:p>
            <a:pPr>
              <a:lnSpc>
                <a:spcPct val="150000"/>
              </a:lnSpc>
            </a:pPr>
            <a:r>
              <a:rPr lang="en-ZA" altLang="en-US" sz="1400" dirty="0">
                <a:solidFill>
                  <a:srgbClr val="984807"/>
                </a:solidFill>
                <a:latin typeface="Verdana" panose="020B0604030504040204" pitchFamily="34" charset="0"/>
                <a:ea typeface="Verdana" panose="020B0604030504040204" pitchFamily="34" charset="0"/>
              </a:rPr>
              <a:t>		     </a:t>
            </a:r>
          </a:p>
          <a:p>
            <a:pPr>
              <a:lnSpc>
                <a:spcPct val="150000"/>
              </a:lnSpc>
            </a:pPr>
            <a:endParaRPr lang="en-ZA" altLang="en-US" sz="1200" dirty="0">
              <a:solidFill>
                <a:srgbClr val="984807"/>
              </a:solidFill>
              <a:latin typeface="Verdana" panose="020B0604030504040204" pitchFamily="34" charset="0"/>
            </a:endParaRPr>
          </a:p>
          <a:p>
            <a:pPr>
              <a:lnSpc>
                <a:spcPct val="150000"/>
              </a:lnSpc>
            </a:pPr>
            <a:endParaRPr lang="en-ZA" altLang="en-US" sz="1200" dirty="0">
              <a:solidFill>
                <a:srgbClr val="984807"/>
              </a:solidFill>
              <a:latin typeface="Verdana" panose="020B0604030504040204" pitchFamily="34" charset="0"/>
            </a:endParaRPr>
          </a:p>
          <a:p>
            <a:pPr>
              <a:lnSpc>
                <a:spcPct val="150000"/>
              </a:lnSpc>
            </a:pPr>
            <a:endParaRPr lang="en-ZA" altLang="en-US" sz="1200" dirty="0">
              <a:solidFill>
                <a:srgbClr val="984807"/>
              </a:solidFill>
              <a:latin typeface="Verdana" panose="020B0604030504040204" pitchFamily="34" charset="0"/>
            </a:endParaRPr>
          </a:p>
          <a:p>
            <a:pPr>
              <a:lnSpc>
                <a:spcPct val="150000"/>
              </a:lnSpc>
            </a:pPr>
            <a:r>
              <a:rPr lang="en-ZA" altLang="en-US" sz="1200" dirty="0">
                <a:solidFill>
                  <a:srgbClr val="984807"/>
                </a:solidFill>
                <a:latin typeface="Verdana" panose="020B0604030504040204" pitchFamily="34" charset="0"/>
              </a:rPr>
              <a:t>		    </a:t>
            </a:r>
          </a:p>
        </p:txBody>
      </p:sp>
      <p:sp>
        <p:nvSpPr>
          <p:cNvPr id="6" name="Slide Number Placeholder 5">
            <a:extLst>
              <a:ext uri="{FF2B5EF4-FFF2-40B4-BE49-F238E27FC236}">
                <a16:creationId xmlns:a16="http://schemas.microsoft.com/office/drawing/2014/main" xmlns="" id="{16549C78-CF86-4DDF-946C-1960E73CFFBA}"/>
              </a:ext>
            </a:extLst>
          </p:cNvPr>
          <p:cNvSpPr>
            <a:spLocks noGrp="1"/>
          </p:cNvSpPr>
          <p:nvPr>
            <p:ph type="sldNum" sz="quarter" idx="12"/>
          </p:nvPr>
        </p:nvSpPr>
        <p:spPr/>
        <p:txBody>
          <a:bodyPr/>
          <a:lstStyle/>
          <a:p>
            <a:fld id="{86ED3864-7380-264F-93C6-1571F5F24E3A}" type="slidenum">
              <a:rPr lang="en-US" smtClean="0"/>
              <a:pPr/>
              <a:t>42</a:t>
            </a:fld>
            <a:endParaRPr lang="en-US" dirty="0"/>
          </a:p>
        </p:txBody>
      </p:sp>
    </p:spTree>
    <p:extLst>
      <p:ext uri="{BB962C8B-B14F-4D97-AF65-F5344CB8AC3E}">
        <p14:creationId xmlns:p14="http://schemas.microsoft.com/office/powerpoint/2010/main" xmlns="" val="41283923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8F3866CA-0527-0D4B-8233-2D3D8F8F0D50}"/>
              </a:ext>
            </a:extLst>
          </p:cNvPr>
          <p:cNvPicPr>
            <a:picLocks noChangeAspect="1"/>
          </p:cNvPicPr>
          <p:nvPr/>
        </p:nvPicPr>
        <p:blipFill>
          <a:blip r:embed="rId2"/>
          <a:stretch>
            <a:fillRect/>
          </a:stretch>
        </p:blipFill>
        <p:spPr>
          <a:xfrm>
            <a:off x="0" y="-249906"/>
            <a:ext cx="9143999" cy="6129084"/>
          </a:xfrm>
          <a:prstGeom prst="rect">
            <a:avLst/>
          </a:prstGeom>
        </p:spPr>
      </p:pic>
      <p:sp>
        <p:nvSpPr>
          <p:cNvPr id="2" name="Title 1"/>
          <p:cNvSpPr>
            <a:spLocks noGrp="1"/>
          </p:cNvSpPr>
          <p:nvPr>
            <p:ph type="ctrTitle"/>
          </p:nvPr>
        </p:nvSpPr>
        <p:spPr>
          <a:xfrm>
            <a:off x="794334" y="54791"/>
            <a:ext cx="8150884" cy="787990"/>
          </a:xfrm>
        </p:spPr>
        <p:txBody>
          <a:bodyPr>
            <a:noAutofit/>
          </a:bodyPr>
          <a:lstStyle/>
          <a:p>
            <a:pPr marL="342900" lvl="0" indent="-342900" defTabSz="914400">
              <a:lnSpc>
                <a:spcPct val="100000"/>
              </a:lnSpc>
              <a:spcBef>
                <a:spcPts val="0"/>
              </a:spcBef>
              <a:defRPr/>
            </a:pPr>
            <a:r>
              <a:rPr lang="en-US" sz="2400" b="1" dirty="0">
                <a:solidFill>
                  <a:srgbClr val="F79646">
                    <a:lumMod val="50000"/>
                  </a:srgbClr>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Programme 4: Quarter 1 Performance Against APP Targets Summary </a:t>
            </a:r>
          </a:p>
        </p:txBody>
      </p:sp>
      <p:sp>
        <p:nvSpPr>
          <p:cNvPr id="3" name="Rectangle 2"/>
          <p:cNvSpPr/>
          <p:nvPr/>
        </p:nvSpPr>
        <p:spPr>
          <a:xfrm>
            <a:off x="794335" y="1042071"/>
            <a:ext cx="6743890" cy="332014"/>
          </a:xfrm>
          <a:prstGeom prst="rect">
            <a:avLst/>
          </a:prstGeom>
        </p:spPr>
        <p:txBody>
          <a:bodyPr wrap="square">
            <a:spAutoFit/>
          </a:bodyPr>
          <a:lstStyle/>
          <a:p>
            <a:pPr>
              <a:lnSpc>
                <a:spcPct val="150000"/>
              </a:lnSpc>
            </a:pPr>
            <a:endParaRPr lang="en-ZA" altLang="en-US" sz="1200" dirty="0">
              <a:solidFill>
                <a:srgbClr val="984807"/>
              </a:solidFill>
              <a:latin typeface="Verdana" panose="020B0604030504040204" pitchFamily="34" charset="0"/>
            </a:endParaRPr>
          </a:p>
        </p:txBody>
      </p:sp>
      <p:graphicFrame>
        <p:nvGraphicFramePr>
          <p:cNvPr id="7" name="Chart 6">
            <a:extLst>
              <a:ext uri="{FF2B5EF4-FFF2-40B4-BE49-F238E27FC236}">
                <a16:creationId xmlns:a16="http://schemas.microsoft.com/office/drawing/2014/main" xmlns="" id="{0DDBA07A-BA10-45D8-8BCF-4DD2905027C6}"/>
              </a:ext>
            </a:extLst>
          </p:cNvPr>
          <p:cNvGraphicFramePr/>
          <p:nvPr>
            <p:extLst/>
          </p:nvPr>
        </p:nvGraphicFramePr>
        <p:xfrm>
          <a:off x="1524000" y="825500"/>
          <a:ext cx="6096000" cy="40640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xmlns="" id="{6B81E081-02E9-4DEC-A021-EA40AA4A01F0}"/>
              </a:ext>
            </a:extLst>
          </p:cNvPr>
          <p:cNvSpPr txBox="1"/>
          <p:nvPr/>
        </p:nvSpPr>
        <p:spPr>
          <a:xfrm>
            <a:off x="1025912" y="1851102"/>
            <a:ext cx="392415" cy="1702420"/>
          </a:xfrm>
          <a:prstGeom prst="rect">
            <a:avLst/>
          </a:prstGeom>
          <a:noFill/>
        </p:spPr>
        <p:txBody>
          <a:bodyPr vert="vert270" wrap="square" rtlCol="0">
            <a:spAutoFit/>
          </a:bodyPr>
          <a:lstStyle/>
          <a:p>
            <a:r>
              <a:rPr lang="en-US" dirty="0">
                <a:solidFill>
                  <a:srgbClr val="8A3F0C"/>
                </a:solidFill>
              </a:rPr>
              <a:t>Number of targets</a:t>
            </a:r>
          </a:p>
        </p:txBody>
      </p:sp>
      <p:sp>
        <p:nvSpPr>
          <p:cNvPr id="8" name="Slide Number Placeholder 7">
            <a:extLst>
              <a:ext uri="{FF2B5EF4-FFF2-40B4-BE49-F238E27FC236}">
                <a16:creationId xmlns:a16="http://schemas.microsoft.com/office/drawing/2014/main" xmlns="" id="{B640776B-5345-4E64-B2B9-1E4AD8A1DD66}"/>
              </a:ext>
            </a:extLst>
          </p:cNvPr>
          <p:cNvSpPr>
            <a:spLocks noGrp="1"/>
          </p:cNvSpPr>
          <p:nvPr>
            <p:ph type="sldNum" sz="quarter" idx="12"/>
          </p:nvPr>
        </p:nvSpPr>
        <p:spPr/>
        <p:txBody>
          <a:bodyPr/>
          <a:lstStyle/>
          <a:p>
            <a:fld id="{86ED3864-7380-264F-93C6-1571F5F24E3A}" type="slidenum">
              <a:rPr lang="en-US" smtClean="0"/>
              <a:pPr/>
              <a:t>43</a:t>
            </a:fld>
            <a:endParaRPr lang="en-US" dirty="0"/>
          </a:p>
        </p:txBody>
      </p:sp>
    </p:spTree>
    <p:extLst>
      <p:ext uri="{BB962C8B-B14F-4D97-AF65-F5344CB8AC3E}">
        <p14:creationId xmlns:p14="http://schemas.microsoft.com/office/powerpoint/2010/main" xmlns="" val="34095216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8F3866CA-0527-0D4B-8233-2D3D8F8F0D50}"/>
              </a:ext>
            </a:extLst>
          </p:cNvPr>
          <p:cNvPicPr>
            <a:picLocks noChangeAspect="1"/>
          </p:cNvPicPr>
          <p:nvPr/>
        </p:nvPicPr>
        <p:blipFill>
          <a:blip r:embed="rId2"/>
          <a:stretch>
            <a:fillRect/>
          </a:stretch>
        </p:blipFill>
        <p:spPr>
          <a:xfrm>
            <a:off x="0" y="-249906"/>
            <a:ext cx="9143999" cy="6129084"/>
          </a:xfrm>
          <a:prstGeom prst="rect">
            <a:avLst/>
          </a:prstGeom>
        </p:spPr>
      </p:pic>
      <p:sp>
        <p:nvSpPr>
          <p:cNvPr id="2" name="Title 1"/>
          <p:cNvSpPr>
            <a:spLocks noGrp="1"/>
          </p:cNvSpPr>
          <p:nvPr>
            <p:ph type="ctrTitle"/>
          </p:nvPr>
        </p:nvSpPr>
        <p:spPr>
          <a:xfrm>
            <a:off x="987974" y="135254"/>
            <a:ext cx="8465817" cy="453821"/>
          </a:xfrm>
        </p:spPr>
        <p:txBody>
          <a:bodyPr>
            <a:noAutofit/>
          </a:bodyPr>
          <a:lstStyle/>
          <a:p>
            <a:pPr marL="342900" lvl="0" indent="-342900" defTabSz="914400">
              <a:lnSpc>
                <a:spcPct val="100000"/>
              </a:lnSpc>
              <a:spcBef>
                <a:spcPts val="0"/>
              </a:spcBef>
              <a:defRPr/>
            </a:pPr>
            <a:r>
              <a:rPr lang="en-US" sz="2400" b="1" dirty="0">
                <a:solidFill>
                  <a:srgbClr val="F79646">
                    <a:lumMod val="50000"/>
                  </a:srgbClr>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Programme: </a:t>
            </a:r>
            <a:r>
              <a:rPr lang="en-GB" sz="2400" b="1" dirty="0">
                <a:solidFill>
                  <a:srgbClr val="F79646">
                    <a:lumMod val="50000"/>
                  </a:srgbClr>
                </a:solidFill>
                <a:effectLst>
                  <a:outerShdw blurRad="38100" dist="38100" dir="2700000" algn="tl">
                    <a:srgbClr val="000000">
                      <a:alpha val="43137"/>
                    </a:srgbClr>
                  </a:outerShdw>
                </a:effectLst>
                <a:latin typeface="Verdana" pitchFamily="34" charset="0"/>
                <a:ea typeface="Verdana" pitchFamily="34" charset="0"/>
              </a:rPr>
              <a:t>Registration</a:t>
            </a:r>
            <a:endParaRPr lang="en-US" sz="2400" b="1" dirty="0">
              <a:solidFill>
                <a:srgbClr val="F79646">
                  <a:lumMod val="50000"/>
                </a:srgbClr>
              </a:solidFill>
              <a:effectLst>
                <a:outerShdw blurRad="38100" dist="38100" dir="2700000" algn="tl">
                  <a:srgbClr val="000000">
                    <a:alpha val="43137"/>
                  </a:srgbClr>
                </a:outerShdw>
              </a:effectLst>
              <a:latin typeface="Verdana" pitchFamily="34" charset="0"/>
              <a:ea typeface="Verdana" pitchFamily="34" charset="0"/>
            </a:endParaRPr>
          </a:p>
        </p:txBody>
      </p:sp>
      <p:graphicFrame>
        <p:nvGraphicFramePr>
          <p:cNvPr id="6" name="Table 5">
            <a:extLst>
              <a:ext uri="{FF2B5EF4-FFF2-40B4-BE49-F238E27FC236}">
                <a16:creationId xmlns:a16="http://schemas.microsoft.com/office/drawing/2014/main" xmlns="" id="{3AFCC3B1-EB79-4D84-A9B6-395FC5FBBC2D}"/>
              </a:ext>
            </a:extLst>
          </p:cNvPr>
          <p:cNvGraphicFramePr>
            <a:graphicFrameLocks noGrp="1"/>
          </p:cNvGraphicFramePr>
          <p:nvPr>
            <p:extLst>
              <p:ext uri="{D42A27DB-BD31-4B8C-83A1-F6EECF244321}">
                <p14:modId xmlns:p14="http://schemas.microsoft.com/office/powerpoint/2010/main" xmlns="" val="3729387762"/>
              </p:ext>
            </p:extLst>
          </p:nvPr>
        </p:nvGraphicFramePr>
        <p:xfrm>
          <a:off x="194733" y="654205"/>
          <a:ext cx="8822267" cy="5029813"/>
        </p:xfrm>
        <a:graphic>
          <a:graphicData uri="http://schemas.openxmlformats.org/drawingml/2006/table">
            <a:tbl>
              <a:tblPr firstRow="1" firstCol="1" bandRow="1">
                <a:tableStyleId>{5C22544A-7EE6-4342-B048-85BDC9FD1C3A}</a:tableStyleId>
              </a:tblPr>
              <a:tblGrid>
                <a:gridCol w="1913467">
                  <a:extLst>
                    <a:ext uri="{9D8B030D-6E8A-4147-A177-3AD203B41FA5}">
                      <a16:colId xmlns:a16="http://schemas.microsoft.com/office/drawing/2014/main" xmlns="" val="2422675860"/>
                    </a:ext>
                  </a:extLst>
                </a:gridCol>
                <a:gridCol w="1070055">
                  <a:extLst>
                    <a:ext uri="{9D8B030D-6E8A-4147-A177-3AD203B41FA5}">
                      <a16:colId xmlns:a16="http://schemas.microsoft.com/office/drawing/2014/main" xmlns="" val="1275184384"/>
                    </a:ext>
                  </a:extLst>
                </a:gridCol>
                <a:gridCol w="1249812">
                  <a:extLst>
                    <a:ext uri="{9D8B030D-6E8A-4147-A177-3AD203B41FA5}">
                      <a16:colId xmlns:a16="http://schemas.microsoft.com/office/drawing/2014/main" xmlns="" val="1123000446"/>
                    </a:ext>
                  </a:extLst>
                </a:gridCol>
                <a:gridCol w="1024466">
                  <a:extLst>
                    <a:ext uri="{9D8B030D-6E8A-4147-A177-3AD203B41FA5}">
                      <a16:colId xmlns:a16="http://schemas.microsoft.com/office/drawing/2014/main" xmlns="" val="3339361115"/>
                    </a:ext>
                  </a:extLst>
                </a:gridCol>
                <a:gridCol w="1210734">
                  <a:extLst>
                    <a:ext uri="{9D8B030D-6E8A-4147-A177-3AD203B41FA5}">
                      <a16:colId xmlns:a16="http://schemas.microsoft.com/office/drawing/2014/main" xmlns="" val="928913693"/>
                    </a:ext>
                  </a:extLst>
                </a:gridCol>
                <a:gridCol w="914400">
                  <a:extLst>
                    <a:ext uri="{9D8B030D-6E8A-4147-A177-3AD203B41FA5}">
                      <a16:colId xmlns:a16="http://schemas.microsoft.com/office/drawing/2014/main" xmlns="" val="4157241429"/>
                    </a:ext>
                  </a:extLst>
                </a:gridCol>
                <a:gridCol w="1439333">
                  <a:extLst>
                    <a:ext uri="{9D8B030D-6E8A-4147-A177-3AD203B41FA5}">
                      <a16:colId xmlns:a16="http://schemas.microsoft.com/office/drawing/2014/main" xmlns="" val="21367377"/>
                    </a:ext>
                  </a:extLst>
                </a:gridCol>
              </a:tblGrid>
              <a:tr h="287088">
                <a:tc gridSpan="7">
                  <a:txBody>
                    <a:bodyPr/>
                    <a:lstStyle/>
                    <a:p>
                      <a:r>
                        <a:rPr lang="en-GB" sz="1000" b="1" kern="1200" dirty="0">
                          <a:solidFill>
                            <a:schemeClr val="bg1"/>
                          </a:solidFill>
                          <a:effectLst/>
                          <a:latin typeface="Verdana" panose="020B0604030504040204" pitchFamily="34" charset="0"/>
                          <a:ea typeface="Verdana" panose="020B0604030504040204" pitchFamily="34" charset="0"/>
                          <a:cs typeface="+mn-cs"/>
                        </a:rPr>
                        <a:t>Outcome: The private security industry is efficiently registered 	</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hMerge="1">
                  <a:txBody>
                    <a:bodyPr/>
                    <a:lstStyle/>
                    <a:p>
                      <a:pPr algn="just">
                        <a:lnSpc>
                          <a:spcPct val="115000"/>
                        </a:lnSpc>
                        <a:spcBef>
                          <a:spcPts val="1200"/>
                        </a:spcBef>
                        <a:spcAft>
                          <a:spcPts val="0"/>
                        </a:spcAft>
                        <a:tabLst>
                          <a:tab pos="914400" algn="l"/>
                        </a:tabLst>
                      </a:pPr>
                      <a:endParaRPr lang="en-ZA" sz="1000" b="1" kern="120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hMerge="1">
                  <a:txBody>
                    <a:bodyPr/>
                    <a:lstStyle/>
                    <a:p>
                      <a:endParaRPr lang="en-US"/>
                    </a:p>
                  </a:txBody>
                  <a:tcPr/>
                </a:tc>
                <a:tc hMerge="1">
                  <a:txBody>
                    <a:bodyPr/>
                    <a:lstStyle/>
                    <a:p>
                      <a:endParaRPr lang="en-US"/>
                    </a:p>
                  </a:txBody>
                  <a:tcPr/>
                </a:tc>
                <a:tc hMerge="1">
                  <a:txBody>
                    <a:bodyPr/>
                    <a:lstStyle/>
                    <a:p>
                      <a:endParaRPr lang="en-ZA"/>
                    </a:p>
                  </a:txBody>
                  <a:tcPr/>
                </a:tc>
                <a:tc hMerge="1">
                  <a:txBody>
                    <a:bodyPr/>
                    <a:lstStyle/>
                    <a:p>
                      <a:endParaRPr lang="en-US"/>
                    </a:p>
                  </a:txBody>
                  <a:tcPr/>
                </a:tc>
                <a:tc hMerge="1">
                  <a:txBody>
                    <a:bodyPr/>
                    <a:lstStyle/>
                    <a:p>
                      <a:endParaRPr lang="en-ZA"/>
                    </a:p>
                  </a:txBody>
                  <a:tcPr/>
                </a:tc>
                <a:extLst>
                  <a:ext uri="{0D108BD9-81ED-4DB2-BD59-A6C34878D82A}">
                    <a16:rowId xmlns:a16="http://schemas.microsoft.com/office/drawing/2014/main" xmlns="" val="887361931"/>
                  </a:ext>
                </a:extLst>
              </a:tr>
              <a:tr h="211503">
                <a:tc rowSpan="2">
                  <a:txBody>
                    <a:bodyPr/>
                    <a:lstStyle/>
                    <a:p>
                      <a:pPr algn="just">
                        <a:lnSpc>
                          <a:spcPct val="115000"/>
                        </a:lnSpc>
                        <a:spcBef>
                          <a:spcPts val="1200"/>
                        </a:spcBef>
                        <a:spcAft>
                          <a:spcPts val="0"/>
                        </a:spcAft>
                        <a:tabLst>
                          <a:tab pos="914400" algn="l"/>
                        </a:tabLst>
                      </a:pPr>
                      <a:r>
                        <a:rPr lang="en-ZA" sz="10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Output Indicators</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rowSpan="2">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r>
                        <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Annual Target</a:t>
                      </a:r>
                    </a:p>
                    <a:p>
                      <a:pPr algn="ctr">
                        <a:lnSpc>
                          <a:spcPct val="115000"/>
                        </a:lnSpc>
                        <a:spcBef>
                          <a:spcPts val="1200"/>
                        </a:spcBef>
                        <a:spcAft>
                          <a:spcPts val="0"/>
                        </a:spcAft>
                        <a:tabLst>
                          <a:tab pos="914400" algn="l"/>
                        </a:tabLst>
                      </a:pPr>
                      <a:endPar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rowSpan="2">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r>
                        <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YTD Actual</a:t>
                      </a:r>
                    </a:p>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endPar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gridSpan="4">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r>
                        <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Quarter Performance </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hMerge="1">
                  <a:txBody>
                    <a:bodyPr/>
                    <a:lstStyle/>
                    <a:p>
                      <a:pPr algn="ctr">
                        <a:lnSpc>
                          <a:spcPct val="115000"/>
                        </a:lnSpc>
                        <a:spcBef>
                          <a:spcPts val="1200"/>
                        </a:spcBef>
                        <a:spcAft>
                          <a:spcPts val="0"/>
                        </a:spcAft>
                        <a:tabLst>
                          <a:tab pos="914400" algn="l"/>
                        </a:tabLst>
                      </a:pPr>
                      <a:endPar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hMerge="1">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endParaRPr lang="en-US" sz="1000" b="1" kern="1200" dirty="0">
                        <a:solidFill>
                          <a:schemeClr val="bg1"/>
                        </a:solidFill>
                        <a:effectLst/>
                        <a:latin typeface="Verdana" panose="020B0604030504040204" pitchFamily="34" charset="0"/>
                        <a:ea typeface="Verdana" panose="020B0604030504040204" pitchFamily="34" charset="0"/>
                        <a:cs typeface="+mn-cs"/>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hMerge="1">
                  <a:txBody>
                    <a:bodyPr/>
                    <a:lstStyle/>
                    <a:p>
                      <a:pPr algn="ctr">
                        <a:lnSpc>
                          <a:spcPct val="115000"/>
                        </a:lnSpc>
                        <a:spcBef>
                          <a:spcPts val="1200"/>
                        </a:spcBef>
                        <a:spcAft>
                          <a:spcPts val="0"/>
                        </a:spcAft>
                        <a:tabLst>
                          <a:tab pos="914400" algn="l"/>
                        </a:tabLst>
                      </a:pPr>
                      <a:endParaRPr lang="en-ZA" sz="1000" b="1" kern="1200" dirty="0">
                        <a:solidFill>
                          <a:schemeClr val="bg1"/>
                        </a:solidFill>
                        <a:effectLst/>
                        <a:latin typeface="Verdana" panose="020B0604030504040204" pitchFamily="34" charset="0"/>
                        <a:ea typeface="Verdana" panose="020B0604030504040204" pitchFamily="34" charset="0"/>
                        <a:cs typeface="+mn-cs"/>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xmlns="" val="4157396428"/>
                  </a:ext>
                </a:extLst>
              </a:tr>
              <a:tr h="606922">
                <a:tc vMerge="1">
                  <a:txBody>
                    <a:bodyPr/>
                    <a:lstStyle/>
                    <a:p>
                      <a:pPr algn="just">
                        <a:lnSpc>
                          <a:spcPct val="115000"/>
                        </a:lnSpc>
                        <a:spcBef>
                          <a:spcPts val="1200"/>
                        </a:spcBef>
                        <a:spcAft>
                          <a:spcPts val="0"/>
                        </a:spcAft>
                        <a:tabLst>
                          <a:tab pos="914400" algn="l"/>
                        </a:tabLst>
                      </a:pPr>
                      <a:endParaRPr lang="en-ZA" sz="100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vMerge="1">
                  <a:txBody>
                    <a:bodyPr/>
                    <a:lstStyle/>
                    <a:p>
                      <a:pPr algn="ctr">
                        <a:lnSpc>
                          <a:spcPct val="115000"/>
                        </a:lnSpc>
                        <a:spcBef>
                          <a:spcPts val="1200"/>
                        </a:spcBef>
                        <a:spcAft>
                          <a:spcPts val="0"/>
                        </a:spcAft>
                        <a:tabLst>
                          <a:tab pos="914400" algn="l"/>
                        </a:tabLst>
                      </a:pPr>
                      <a:endPar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vMerge="1">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endPar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r>
                        <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Quarter 1 Target</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r>
                        <a:rPr lang="en-ZA"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Quarter 1 Actual</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r>
                        <a:rPr lang="en-GB" sz="1000" b="1" kern="1200" dirty="0">
                          <a:solidFill>
                            <a:schemeClr val="bg1"/>
                          </a:solidFill>
                          <a:effectLst/>
                          <a:latin typeface="Verdana" panose="020B0604030504040204" pitchFamily="34" charset="0"/>
                          <a:ea typeface="Verdana" panose="020B0604030504040204" pitchFamily="34" charset="0"/>
                          <a:cs typeface="+mn-cs"/>
                        </a:rPr>
                        <a:t>Progress Rating</a:t>
                      </a:r>
                      <a:endParaRPr lang="en-US" sz="1000" b="1" kern="1200" dirty="0">
                        <a:solidFill>
                          <a:schemeClr val="bg1"/>
                        </a:solidFill>
                        <a:effectLst/>
                        <a:latin typeface="Verdana" panose="020B0604030504040204" pitchFamily="34" charset="0"/>
                        <a:ea typeface="Verdana" panose="020B0604030504040204" pitchFamily="34" charset="0"/>
                        <a:cs typeface="+mn-cs"/>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a:txBody>
                    <a:bodyPr/>
                    <a:lstStyle/>
                    <a:p>
                      <a:pPr marL="0" marR="0" lvl="0" indent="0" algn="ctr" defTabSz="685800" rtl="0" eaLnBrk="1" fontAlgn="auto" latinLnBrk="0" hangingPunct="1">
                        <a:lnSpc>
                          <a:spcPct val="115000"/>
                        </a:lnSpc>
                        <a:spcBef>
                          <a:spcPts val="1200"/>
                        </a:spcBef>
                        <a:spcAft>
                          <a:spcPts val="0"/>
                        </a:spcAft>
                        <a:buClrTx/>
                        <a:buSzTx/>
                        <a:buFontTx/>
                        <a:buNone/>
                        <a:tabLst>
                          <a:tab pos="914400" algn="l"/>
                        </a:tabLst>
                        <a:defRPr/>
                      </a:pPr>
                      <a:r>
                        <a:rPr lang="en-GB" sz="1000" b="1" kern="1200" dirty="0">
                          <a:solidFill>
                            <a:schemeClr val="bg1"/>
                          </a:solidFill>
                          <a:effectLst/>
                          <a:latin typeface="Verdana" panose="020B0604030504040204" pitchFamily="34" charset="0"/>
                          <a:ea typeface="Verdana" panose="020B0604030504040204" pitchFamily="34" charset="0"/>
                          <a:cs typeface="+mn-cs"/>
                        </a:rPr>
                        <a:t>Reason </a:t>
                      </a:r>
                      <a:r>
                        <a:rPr lang="en-GB" sz="1000" b="1" kern="1200">
                          <a:solidFill>
                            <a:schemeClr val="bg1"/>
                          </a:solidFill>
                          <a:effectLst/>
                          <a:latin typeface="Verdana" panose="020B0604030504040204" pitchFamily="34" charset="0"/>
                          <a:ea typeface="Verdana" panose="020B0604030504040204" pitchFamily="34" charset="0"/>
                          <a:cs typeface="+mn-cs"/>
                        </a:rPr>
                        <a:t>for Deviation </a:t>
                      </a:r>
                      <a:r>
                        <a:rPr lang="en-GB" sz="1000" b="1" kern="1200" dirty="0">
                          <a:solidFill>
                            <a:schemeClr val="bg1"/>
                          </a:solidFill>
                          <a:effectLst/>
                          <a:latin typeface="Verdana" panose="020B0604030504040204" pitchFamily="34" charset="0"/>
                          <a:ea typeface="Verdana" panose="020B0604030504040204" pitchFamily="34" charset="0"/>
                          <a:cs typeface="+mn-cs"/>
                        </a:rPr>
                        <a:t>&amp; Mitigation plan</a:t>
                      </a:r>
                      <a:endParaRPr lang="en-ZA" sz="1000" b="1" kern="1200" dirty="0">
                        <a:solidFill>
                          <a:schemeClr val="bg1"/>
                        </a:solidFill>
                        <a:effectLst/>
                        <a:latin typeface="Verdana" panose="020B0604030504040204" pitchFamily="34" charset="0"/>
                        <a:ea typeface="Verdana" panose="020B0604030504040204" pitchFamily="34" charset="0"/>
                        <a:cs typeface="+mn-cs"/>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xmlns="" val="309100440"/>
                  </a:ext>
                </a:extLst>
              </a:tr>
              <a:tr h="831082">
                <a:tc>
                  <a:txBody>
                    <a:bodyPr/>
                    <a:lstStyle/>
                    <a:p>
                      <a:pPr marL="0" marR="0" lvl="0" indent="0" algn="l" defTabSz="6858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n-US" sz="900" b="0" kern="1200" dirty="0">
                          <a:solidFill>
                            <a:schemeClr val="dk1"/>
                          </a:solidFill>
                          <a:effectLst/>
                          <a:latin typeface="Verdana" panose="020B0604030504040204" pitchFamily="34" charset="0"/>
                          <a:ea typeface="Verdana" panose="020B0604030504040204" pitchFamily="34" charset="0"/>
                          <a:cs typeface="Times New Roman" panose="02020603050405020304" pitchFamily="18" charset="0"/>
                        </a:rPr>
                        <a:t>Average turnaround time taken to register security business applications</a:t>
                      </a:r>
                      <a:endParaRPr lang="en-ZA" sz="900" b="0" kern="1200" dirty="0">
                        <a:solidFill>
                          <a:schemeClr val="dk1"/>
                        </a:solidFill>
                        <a:effectLst/>
                        <a:latin typeface="Verdana" panose="020B0604030504040204" pitchFamily="34" charset="0"/>
                        <a:ea typeface="Verdana" panose="020B0604030504040204" pitchFamily="34" charset="0"/>
                        <a:cs typeface="Times New Roman" panose="02020603050405020304" pitchFamily="18" charset="0"/>
                      </a:endParaRPr>
                    </a:p>
                    <a:p>
                      <a:pPr marL="0" marR="0" lvl="0" indent="0" algn="l" defTabSz="6858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n-US" sz="900" b="0" kern="1200" dirty="0">
                          <a:solidFill>
                            <a:schemeClr val="dk1"/>
                          </a:solidFill>
                          <a:effectLst/>
                          <a:latin typeface="Verdana" panose="020B0604030504040204" pitchFamily="34" charset="0"/>
                          <a:ea typeface="Verdana" panose="020B0604030504040204" pitchFamily="34" charset="0"/>
                          <a:cs typeface="Times New Roman" panose="02020603050405020304" pitchFamily="18" charset="0"/>
                        </a:rPr>
                        <a:t>meeting all the requirements</a:t>
                      </a:r>
                      <a:endParaRPr lang="en-ZA" sz="900" b="0" kern="1200" dirty="0">
                        <a:solidFill>
                          <a:schemeClr val="dk1"/>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marR="0" lvl="0" indent="0" algn="just" defTabSz="6858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n-US" sz="900" kern="1200" dirty="0">
                          <a:solidFill>
                            <a:schemeClr val="dk1"/>
                          </a:solidFill>
                          <a:effectLst/>
                          <a:latin typeface="Verdana" panose="020B0604030504040204" pitchFamily="34" charset="0"/>
                          <a:ea typeface="Verdana" panose="020B0604030504040204" pitchFamily="34" charset="0"/>
                          <a:cs typeface="Times New Roman" panose="02020603050405020304" pitchFamily="18" charset="0"/>
                        </a:rPr>
                        <a:t>Average of</a:t>
                      </a:r>
                      <a:endParaRPr lang="en-ZA" sz="900" kern="1200" dirty="0">
                        <a:solidFill>
                          <a:schemeClr val="dk1"/>
                        </a:solidFill>
                        <a:effectLst/>
                        <a:latin typeface="Verdana" panose="020B0604030504040204" pitchFamily="34" charset="0"/>
                        <a:ea typeface="Verdana" panose="020B0604030504040204" pitchFamily="34" charset="0"/>
                        <a:cs typeface="Times New Roman" panose="02020603050405020304" pitchFamily="18" charset="0"/>
                      </a:endParaRPr>
                    </a:p>
                    <a:p>
                      <a:pPr marL="0" marR="0" lvl="0" indent="0" algn="just" defTabSz="6858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n-GB" sz="900" kern="1200" dirty="0">
                          <a:solidFill>
                            <a:schemeClr val="dk1"/>
                          </a:solidFill>
                          <a:effectLst/>
                          <a:latin typeface="Verdana" panose="020B0604030504040204" pitchFamily="34" charset="0"/>
                          <a:ea typeface="Verdana" panose="020B0604030504040204" pitchFamily="34" charset="0"/>
                          <a:cs typeface="Times New Roman" panose="02020603050405020304" pitchFamily="18" charset="0"/>
                        </a:rPr>
                        <a:t>8 Days </a:t>
                      </a:r>
                      <a:endParaRPr lang="en-ZA" sz="900" kern="1200" dirty="0">
                        <a:solidFill>
                          <a:schemeClr val="dk1"/>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just" defTabSz="6858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n-GB" sz="900" kern="1200" dirty="0">
                          <a:solidFill>
                            <a:schemeClr val="dk1"/>
                          </a:solidFill>
                          <a:effectLst/>
                          <a:latin typeface="Verdana" panose="020B0604030504040204" pitchFamily="34" charset="0"/>
                          <a:ea typeface="Verdana" panose="020B0604030504040204" pitchFamily="34" charset="0"/>
                          <a:cs typeface="Times New Roman" panose="02020603050405020304" pitchFamily="18" charset="0"/>
                        </a:rPr>
                        <a:t>Average of </a:t>
                      </a:r>
                      <a:r>
                        <a:rPr lang="en-US" sz="900" kern="1200" dirty="0">
                          <a:solidFill>
                            <a:schemeClr val="dk1"/>
                          </a:solidFill>
                          <a:effectLst/>
                          <a:latin typeface="Verdana" panose="020B0604030504040204" pitchFamily="34" charset="0"/>
                          <a:ea typeface="Verdana" panose="020B0604030504040204" pitchFamily="34" charset="0"/>
                          <a:cs typeface="Times New Roman" panose="02020603050405020304" pitchFamily="18" charset="0"/>
                        </a:rPr>
                        <a:t>5 Days</a:t>
                      </a:r>
                      <a:endParaRPr lang="en-ZA" sz="900" kern="1200" dirty="0">
                        <a:solidFill>
                          <a:schemeClr val="dk1"/>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just" defTabSz="6858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n-US" sz="900" kern="1200" dirty="0">
                          <a:solidFill>
                            <a:schemeClr val="dk1"/>
                          </a:solidFill>
                          <a:effectLst/>
                          <a:latin typeface="Verdana" panose="020B0604030504040204" pitchFamily="34" charset="0"/>
                          <a:ea typeface="Verdana" panose="020B0604030504040204" pitchFamily="34" charset="0"/>
                          <a:cs typeface="Times New Roman" panose="02020603050405020304" pitchFamily="18" charset="0"/>
                        </a:rPr>
                        <a:t>Average of</a:t>
                      </a:r>
                      <a:endParaRPr lang="en-ZA" sz="900" kern="1200" dirty="0">
                        <a:solidFill>
                          <a:schemeClr val="dk1"/>
                        </a:solidFill>
                        <a:effectLst/>
                        <a:latin typeface="Verdana" panose="020B0604030504040204" pitchFamily="34" charset="0"/>
                        <a:ea typeface="Verdana" panose="020B0604030504040204" pitchFamily="34" charset="0"/>
                        <a:cs typeface="Times New Roman" panose="02020603050405020304" pitchFamily="18" charset="0"/>
                      </a:endParaRPr>
                    </a:p>
                    <a:p>
                      <a:pPr marL="0" marR="0" lvl="0" indent="0" algn="just" defTabSz="6858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n-GB" sz="900" kern="1200" dirty="0">
                          <a:solidFill>
                            <a:schemeClr val="dk1"/>
                          </a:solidFill>
                          <a:effectLst/>
                          <a:latin typeface="Verdana" panose="020B0604030504040204" pitchFamily="34" charset="0"/>
                          <a:ea typeface="Verdana" panose="020B0604030504040204" pitchFamily="34" charset="0"/>
                          <a:cs typeface="Times New Roman" panose="02020603050405020304" pitchFamily="18" charset="0"/>
                        </a:rPr>
                        <a:t>8 Days </a:t>
                      </a:r>
                      <a:endParaRPr lang="en-ZA" sz="900" kern="1200" dirty="0">
                        <a:solidFill>
                          <a:schemeClr val="dk1"/>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just" defTabSz="6858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n-GB" sz="900" kern="1200" dirty="0">
                          <a:solidFill>
                            <a:schemeClr val="dk1"/>
                          </a:solidFill>
                          <a:effectLst/>
                          <a:latin typeface="Verdana" panose="020B0604030504040204" pitchFamily="34" charset="0"/>
                          <a:ea typeface="Verdana" panose="020B0604030504040204" pitchFamily="34" charset="0"/>
                          <a:cs typeface="Times New Roman" panose="02020603050405020304" pitchFamily="18" charset="0"/>
                        </a:rPr>
                        <a:t>Average of </a:t>
                      </a:r>
                      <a:r>
                        <a:rPr lang="en-US" sz="900" kern="1200" dirty="0">
                          <a:solidFill>
                            <a:schemeClr val="dk1"/>
                          </a:solidFill>
                          <a:effectLst/>
                          <a:latin typeface="Verdana" panose="020B0604030504040204" pitchFamily="34" charset="0"/>
                          <a:ea typeface="Verdana" panose="020B0604030504040204" pitchFamily="34" charset="0"/>
                          <a:cs typeface="Times New Roman" panose="02020603050405020304" pitchFamily="18" charset="0"/>
                        </a:rPr>
                        <a:t>5 Days</a:t>
                      </a:r>
                      <a:endParaRPr lang="en-ZA" sz="900" kern="1200" dirty="0">
                        <a:solidFill>
                          <a:schemeClr val="dk1"/>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nSpc>
                          <a:spcPct val="115000"/>
                        </a:lnSpc>
                        <a:spcBef>
                          <a:spcPts val="0"/>
                        </a:spcBef>
                        <a:spcAft>
                          <a:spcPts val="0"/>
                        </a:spcAft>
                      </a:pPr>
                      <a:endParaRPr lang="en-US" sz="11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just">
                        <a:lnSpc>
                          <a:spcPct val="150000"/>
                        </a:lnSpc>
                        <a:spcAft>
                          <a:spcPts val="0"/>
                        </a:spcAft>
                      </a:pPr>
                      <a:r>
                        <a:rPr lang="en-GB" sz="900" dirty="0">
                          <a:effectLst/>
                          <a:latin typeface="Verdana" panose="020B0604030504040204" pitchFamily="34" charset="0"/>
                          <a:ea typeface="Times New Roman" panose="02020603050405020304" pitchFamily="18" charset="0"/>
                          <a:cs typeface="Times New Roman" panose="02020603050405020304" pitchFamily="18" charset="0"/>
                        </a:rPr>
                        <a:t>Revised systems in place and fewer applications due to COVID-19 restrictions.</a:t>
                      </a:r>
                      <a:endParaRPr lang="en-ZA" sz="11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164003584"/>
                  </a:ext>
                </a:extLst>
              </a:tr>
              <a:tr h="838200">
                <a:tc>
                  <a:txBody>
                    <a:bodyPr/>
                    <a:lstStyle/>
                    <a:p>
                      <a:pPr marL="0" marR="0" lvl="0" indent="0" algn="l" defTabSz="6858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n-US" sz="900" b="0" kern="1200" dirty="0">
                          <a:solidFill>
                            <a:schemeClr val="dk1"/>
                          </a:solidFill>
                          <a:effectLst/>
                          <a:latin typeface="Verdana" panose="020B0604030504040204" pitchFamily="34" charset="0"/>
                          <a:ea typeface="Verdana" panose="020B0604030504040204" pitchFamily="34" charset="0"/>
                          <a:cs typeface="Times New Roman" panose="02020603050405020304" pitchFamily="18" charset="0"/>
                        </a:rPr>
                        <a:t>Average turnaround time taken to register security officer applications meeting all the requirements</a:t>
                      </a:r>
                      <a:endParaRPr lang="en-ZA" sz="900" b="0" kern="1200" dirty="0">
                        <a:solidFill>
                          <a:schemeClr val="dk1"/>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marR="0" lvl="0" indent="0" algn="just" defTabSz="6858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n-US" sz="900" kern="1200" dirty="0">
                          <a:solidFill>
                            <a:schemeClr val="dk1"/>
                          </a:solidFill>
                          <a:effectLst/>
                          <a:latin typeface="Verdana" panose="020B0604030504040204" pitchFamily="34" charset="0"/>
                          <a:ea typeface="Verdana" panose="020B0604030504040204" pitchFamily="34" charset="0"/>
                          <a:cs typeface="Times New Roman" panose="02020603050405020304" pitchFamily="18" charset="0"/>
                        </a:rPr>
                        <a:t>Average of</a:t>
                      </a:r>
                      <a:endParaRPr lang="en-ZA" sz="900" kern="1200" dirty="0">
                        <a:solidFill>
                          <a:schemeClr val="dk1"/>
                        </a:solidFill>
                        <a:effectLst/>
                        <a:latin typeface="Verdana" panose="020B0604030504040204" pitchFamily="34" charset="0"/>
                        <a:ea typeface="Verdana" panose="020B0604030504040204" pitchFamily="34" charset="0"/>
                        <a:cs typeface="Times New Roman" panose="02020603050405020304" pitchFamily="18" charset="0"/>
                      </a:endParaRPr>
                    </a:p>
                    <a:p>
                      <a:pPr marL="0" marR="0" lvl="0" indent="0" algn="just" defTabSz="6858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n-US" sz="900" kern="1200" dirty="0">
                          <a:solidFill>
                            <a:schemeClr val="dk1"/>
                          </a:solidFill>
                          <a:effectLst/>
                          <a:latin typeface="Verdana" panose="020B0604030504040204" pitchFamily="34" charset="0"/>
                          <a:ea typeface="Verdana" panose="020B0604030504040204" pitchFamily="34" charset="0"/>
                          <a:cs typeface="Times New Roman" panose="02020603050405020304" pitchFamily="18" charset="0"/>
                        </a:rPr>
                        <a:t>14 Days</a:t>
                      </a:r>
                      <a:endParaRPr lang="en-ZA" sz="900" kern="1200" dirty="0">
                        <a:solidFill>
                          <a:schemeClr val="dk1"/>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just" defTabSz="6858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n-GB" sz="900" kern="1200" dirty="0">
                          <a:solidFill>
                            <a:schemeClr val="dk1"/>
                          </a:solidFill>
                          <a:effectLst/>
                          <a:latin typeface="Verdana" panose="020B0604030504040204" pitchFamily="34" charset="0"/>
                          <a:ea typeface="Verdana" panose="020B0604030504040204" pitchFamily="34" charset="0"/>
                          <a:cs typeface="Times New Roman" panose="02020603050405020304" pitchFamily="18" charset="0"/>
                        </a:rPr>
                        <a:t>Average of </a:t>
                      </a:r>
                      <a:r>
                        <a:rPr lang="en-US" sz="900" kern="1200" dirty="0">
                          <a:solidFill>
                            <a:schemeClr val="dk1"/>
                          </a:solidFill>
                          <a:effectLst/>
                          <a:latin typeface="Verdana" panose="020B0604030504040204" pitchFamily="34" charset="0"/>
                          <a:ea typeface="Verdana" panose="020B0604030504040204" pitchFamily="34" charset="0"/>
                          <a:cs typeface="Times New Roman" panose="02020603050405020304" pitchFamily="18" charset="0"/>
                        </a:rPr>
                        <a:t>9 Days</a:t>
                      </a:r>
                      <a:endParaRPr lang="en-ZA" sz="900" kern="1200" dirty="0">
                        <a:solidFill>
                          <a:schemeClr val="dk1"/>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just" defTabSz="6858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n-US" sz="900" kern="1200" dirty="0">
                          <a:solidFill>
                            <a:schemeClr val="dk1"/>
                          </a:solidFill>
                          <a:effectLst/>
                          <a:latin typeface="Verdana" panose="020B0604030504040204" pitchFamily="34" charset="0"/>
                          <a:ea typeface="Verdana" panose="020B0604030504040204" pitchFamily="34" charset="0"/>
                          <a:cs typeface="Times New Roman" panose="02020603050405020304" pitchFamily="18" charset="0"/>
                        </a:rPr>
                        <a:t>Average of</a:t>
                      </a:r>
                      <a:endParaRPr lang="en-ZA" sz="900" kern="1200" dirty="0">
                        <a:solidFill>
                          <a:schemeClr val="dk1"/>
                        </a:solidFill>
                        <a:effectLst/>
                        <a:latin typeface="Verdana" panose="020B0604030504040204" pitchFamily="34" charset="0"/>
                        <a:ea typeface="Verdana" panose="020B0604030504040204" pitchFamily="34" charset="0"/>
                        <a:cs typeface="Times New Roman" panose="02020603050405020304" pitchFamily="18" charset="0"/>
                      </a:endParaRPr>
                    </a:p>
                    <a:p>
                      <a:pPr marL="0" marR="0" lvl="0" indent="0" algn="just" defTabSz="6858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n-US" sz="900" kern="1200" dirty="0">
                          <a:solidFill>
                            <a:schemeClr val="dk1"/>
                          </a:solidFill>
                          <a:effectLst/>
                          <a:latin typeface="Verdana" panose="020B0604030504040204" pitchFamily="34" charset="0"/>
                          <a:ea typeface="Verdana" panose="020B0604030504040204" pitchFamily="34" charset="0"/>
                          <a:cs typeface="Times New Roman" panose="02020603050405020304" pitchFamily="18" charset="0"/>
                        </a:rPr>
                        <a:t>14 Days</a:t>
                      </a:r>
                      <a:endParaRPr lang="en-ZA" sz="900" kern="1200" dirty="0">
                        <a:solidFill>
                          <a:schemeClr val="dk1"/>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just" defTabSz="6858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n-GB" sz="900" kern="1200" dirty="0">
                          <a:solidFill>
                            <a:schemeClr val="dk1"/>
                          </a:solidFill>
                          <a:effectLst/>
                          <a:latin typeface="Verdana" panose="020B0604030504040204" pitchFamily="34" charset="0"/>
                          <a:ea typeface="Verdana" panose="020B0604030504040204" pitchFamily="34" charset="0"/>
                          <a:cs typeface="Times New Roman" panose="02020603050405020304" pitchFamily="18" charset="0"/>
                        </a:rPr>
                        <a:t>Average of </a:t>
                      </a:r>
                      <a:r>
                        <a:rPr lang="en-US" sz="900" kern="1200" dirty="0">
                          <a:solidFill>
                            <a:schemeClr val="dk1"/>
                          </a:solidFill>
                          <a:effectLst/>
                          <a:latin typeface="Verdana" panose="020B0604030504040204" pitchFamily="34" charset="0"/>
                          <a:ea typeface="Verdana" panose="020B0604030504040204" pitchFamily="34" charset="0"/>
                          <a:cs typeface="Times New Roman" panose="02020603050405020304" pitchFamily="18" charset="0"/>
                        </a:rPr>
                        <a:t>9 Days</a:t>
                      </a:r>
                      <a:endParaRPr lang="en-ZA" sz="900" kern="1200" dirty="0">
                        <a:solidFill>
                          <a:schemeClr val="dk1"/>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21590" marR="0">
                        <a:lnSpc>
                          <a:spcPct val="150000"/>
                        </a:lnSpc>
                        <a:spcBef>
                          <a:spcPts val="0"/>
                        </a:spcBef>
                        <a:spcAft>
                          <a:spcPts val="0"/>
                        </a:spcAft>
                      </a:pPr>
                      <a:endParaRPr lang="en-US" sz="11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just">
                        <a:lnSpc>
                          <a:spcPct val="150000"/>
                        </a:lnSpc>
                        <a:spcAft>
                          <a:spcPts val="0"/>
                        </a:spcAft>
                      </a:pPr>
                      <a:r>
                        <a:rPr lang="en-US" sz="900" dirty="0">
                          <a:effectLst/>
                          <a:latin typeface="Verdana" panose="020B0604030504040204" pitchFamily="34" charset="0"/>
                          <a:ea typeface="Calibri" panose="020F0502020204030204" pitchFamily="34" charset="0"/>
                          <a:cs typeface="Times New Roman" panose="02020603050405020304" pitchFamily="18" charset="0"/>
                        </a:rPr>
                        <a:t>Fewer applications due to COVID-19 restrictions.</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0"/>
                        </a:spcAft>
                      </a:pPr>
                      <a:r>
                        <a:rPr lang="en-US" sz="900" dirty="0">
                          <a:effectLst/>
                          <a:latin typeface="Verdana" panose="020B0604030504040204" pitchFamily="34" charset="0"/>
                          <a:ea typeface="Calibri" panose="020F0502020204030204" pitchFamily="34" charset="0"/>
                          <a:cs typeface="Arial" panose="020B0604020202020204" pitchFamily="34" charset="0"/>
                        </a:rPr>
                        <a:t> </a:t>
                      </a:r>
                      <a:endParaRPr lang="en-ZA" sz="11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202402068"/>
                  </a:ext>
                </a:extLst>
              </a:tr>
              <a:tr h="457200">
                <a:tc>
                  <a:txBody>
                    <a:bodyPr/>
                    <a:lstStyle/>
                    <a:p>
                      <a:pPr marL="0" marR="0" lvl="0" indent="0" algn="l" defTabSz="6858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n-US" sz="900" b="0" kern="1200" dirty="0">
                          <a:solidFill>
                            <a:schemeClr val="dk1"/>
                          </a:solidFill>
                          <a:effectLst/>
                          <a:latin typeface="Verdana" panose="020B0604030504040204" pitchFamily="34" charset="0"/>
                          <a:ea typeface="Verdana" panose="020B0604030504040204" pitchFamily="34" charset="0"/>
                          <a:cs typeface="Times New Roman" panose="02020603050405020304" pitchFamily="18" charset="0"/>
                        </a:rPr>
                        <a:t>Implementation of online Registrations</a:t>
                      </a:r>
                      <a:endParaRPr lang="en-ZA" sz="900" b="0" kern="1200" dirty="0">
                        <a:solidFill>
                          <a:schemeClr val="dk1"/>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marR="0" lvl="0" indent="0" algn="just" defTabSz="6858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n-US" sz="900" kern="1200" dirty="0">
                          <a:solidFill>
                            <a:schemeClr val="dk1"/>
                          </a:solidFill>
                          <a:effectLst/>
                          <a:latin typeface="Verdana" panose="020B0604030504040204" pitchFamily="34" charset="0"/>
                          <a:ea typeface="Verdana" panose="020B0604030504040204" pitchFamily="34" charset="0"/>
                          <a:cs typeface="Times New Roman" panose="02020603050405020304" pitchFamily="18" charset="0"/>
                        </a:rPr>
                        <a:t>Online</a:t>
                      </a:r>
                      <a:endParaRPr lang="en-ZA" sz="900" kern="1200" dirty="0">
                        <a:solidFill>
                          <a:schemeClr val="dk1"/>
                        </a:solidFill>
                        <a:effectLst/>
                        <a:latin typeface="Verdana" panose="020B0604030504040204" pitchFamily="34" charset="0"/>
                        <a:ea typeface="Verdana" panose="020B0604030504040204" pitchFamily="34" charset="0"/>
                        <a:cs typeface="Times New Roman" panose="02020603050405020304" pitchFamily="18" charset="0"/>
                      </a:endParaRPr>
                    </a:p>
                    <a:p>
                      <a:pPr marL="0" marR="0" lvl="0" indent="0" algn="just" defTabSz="6858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n-US" sz="900" kern="1200" dirty="0">
                          <a:solidFill>
                            <a:schemeClr val="dk1"/>
                          </a:solidFill>
                          <a:effectLst/>
                          <a:latin typeface="Verdana" panose="020B0604030504040204" pitchFamily="34" charset="0"/>
                          <a:ea typeface="Verdana" panose="020B0604030504040204" pitchFamily="34" charset="0"/>
                          <a:cs typeface="Times New Roman" panose="02020603050405020304" pitchFamily="18" charset="0"/>
                        </a:rPr>
                        <a:t>registrations</a:t>
                      </a:r>
                      <a:endParaRPr lang="en-ZA" sz="900" kern="1200" dirty="0">
                        <a:solidFill>
                          <a:schemeClr val="dk1"/>
                        </a:solidFill>
                        <a:effectLst/>
                        <a:latin typeface="Verdana" panose="020B0604030504040204" pitchFamily="34" charset="0"/>
                        <a:ea typeface="Verdana" panose="020B0604030504040204" pitchFamily="34" charset="0"/>
                        <a:cs typeface="Times New Roman" panose="02020603050405020304" pitchFamily="18" charset="0"/>
                      </a:endParaRPr>
                    </a:p>
                    <a:p>
                      <a:pPr marL="0" marR="0" lvl="0" indent="0" algn="just" defTabSz="6858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n-US" sz="900" kern="1200" dirty="0">
                          <a:solidFill>
                            <a:schemeClr val="dk1"/>
                          </a:solidFill>
                          <a:effectLst/>
                          <a:latin typeface="Verdana" panose="020B0604030504040204" pitchFamily="34" charset="0"/>
                          <a:ea typeface="Verdana" panose="020B0604030504040204" pitchFamily="34" charset="0"/>
                          <a:cs typeface="Times New Roman" panose="02020603050405020304" pitchFamily="18" charset="0"/>
                        </a:rPr>
                        <a:t>implemented</a:t>
                      </a:r>
                      <a:endParaRPr lang="en-ZA" sz="900" kern="1200" dirty="0">
                        <a:solidFill>
                          <a:schemeClr val="dk1"/>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just" defTabSz="6858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n-GB" sz="900" kern="1200" dirty="0">
                          <a:solidFill>
                            <a:schemeClr val="dk1"/>
                          </a:solidFill>
                          <a:effectLst/>
                          <a:latin typeface="Verdana" panose="020B0604030504040204" pitchFamily="34" charset="0"/>
                          <a:ea typeface="Verdana" panose="020B0604030504040204" pitchFamily="34" charset="0"/>
                          <a:cs typeface="Times New Roman" panose="02020603050405020304" pitchFamily="18" charset="0"/>
                        </a:rPr>
                        <a:t>ICT specifications developed</a:t>
                      </a:r>
                      <a:endParaRPr lang="en-ZA" sz="900" kern="1200" dirty="0">
                        <a:solidFill>
                          <a:schemeClr val="dk1"/>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just" defTabSz="6858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n-GB" sz="900" kern="1200" dirty="0">
                          <a:solidFill>
                            <a:schemeClr val="dk1"/>
                          </a:solidFill>
                          <a:effectLst/>
                          <a:latin typeface="Verdana" panose="020B0604030504040204" pitchFamily="34" charset="0"/>
                          <a:ea typeface="Verdana" panose="020B0604030504040204" pitchFamily="34" charset="0"/>
                          <a:cs typeface="Times New Roman" panose="02020603050405020304" pitchFamily="18" charset="0"/>
                        </a:rPr>
                        <a:t>Develop ICT</a:t>
                      </a:r>
                      <a:endParaRPr lang="en-ZA" sz="900" kern="1200" dirty="0">
                        <a:solidFill>
                          <a:schemeClr val="dk1"/>
                        </a:solidFill>
                        <a:effectLst/>
                        <a:latin typeface="Verdana" panose="020B0604030504040204" pitchFamily="34" charset="0"/>
                        <a:ea typeface="Verdana" panose="020B0604030504040204" pitchFamily="34" charset="0"/>
                        <a:cs typeface="Times New Roman" panose="02020603050405020304" pitchFamily="18" charset="0"/>
                      </a:endParaRPr>
                    </a:p>
                    <a:p>
                      <a:pPr marL="0" marR="0" lvl="0" indent="0" algn="just" defTabSz="6858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n-GB" sz="900" kern="1200" dirty="0">
                          <a:solidFill>
                            <a:schemeClr val="dk1"/>
                          </a:solidFill>
                          <a:effectLst/>
                          <a:latin typeface="Verdana" panose="020B0604030504040204" pitchFamily="34" charset="0"/>
                          <a:ea typeface="Verdana" panose="020B0604030504040204" pitchFamily="34" charset="0"/>
                          <a:cs typeface="Times New Roman" panose="02020603050405020304" pitchFamily="18" charset="0"/>
                        </a:rPr>
                        <a:t>specifications</a:t>
                      </a:r>
                      <a:endParaRPr lang="en-ZA" sz="900" kern="1200" dirty="0">
                        <a:solidFill>
                          <a:schemeClr val="dk1"/>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just" defTabSz="6858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n-GB" sz="900" kern="1200" dirty="0">
                          <a:solidFill>
                            <a:schemeClr val="dk1"/>
                          </a:solidFill>
                          <a:effectLst/>
                          <a:latin typeface="Verdana" panose="020B0604030504040204" pitchFamily="34" charset="0"/>
                          <a:ea typeface="Verdana" panose="020B0604030504040204" pitchFamily="34" charset="0"/>
                          <a:cs typeface="Times New Roman" panose="02020603050405020304" pitchFamily="18" charset="0"/>
                        </a:rPr>
                        <a:t>ICT specifications developed</a:t>
                      </a:r>
                      <a:endParaRPr lang="en-ZA" sz="900" kern="1200" dirty="0">
                        <a:solidFill>
                          <a:schemeClr val="dk1"/>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21590" marR="0">
                        <a:lnSpc>
                          <a:spcPct val="150000"/>
                        </a:lnSpc>
                        <a:spcBef>
                          <a:spcPts val="0"/>
                        </a:spcBef>
                        <a:spcAft>
                          <a:spcPts val="0"/>
                        </a:spcAft>
                      </a:pPr>
                      <a:endParaRPr lang="en-US" sz="11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ctr" defTabSz="6858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n-US" sz="900" kern="1200" dirty="0">
                          <a:solidFill>
                            <a:schemeClr val="dk1"/>
                          </a:solidFill>
                          <a:effectLst/>
                          <a:latin typeface="Verdana" panose="020B0604030504040204" pitchFamily="34" charset="0"/>
                          <a:ea typeface="Verdana" panose="020B0604030504040204" pitchFamily="34" charset="0"/>
                          <a:cs typeface="Times New Roman" panose="02020603050405020304" pitchFamily="18" charset="0"/>
                        </a:rPr>
                        <a:t>-</a:t>
                      </a: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162642642"/>
                  </a:ext>
                </a:extLst>
              </a:tr>
              <a:tr h="1241431">
                <a:tc>
                  <a:txBody>
                    <a:bodyPr/>
                    <a:lstStyle/>
                    <a:p>
                      <a:pPr marL="0" marR="0" lvl="0" indent="0" algn="l" defTabSz="6858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n-US" sz="900" b="0" kern="1200" dirty="0">
                          <a:solidFill>
                            <a:schemeClr val="dk1"/>
                          </a:solidFill>
                          <a:effectLst/>
                          <a:latin typeface="Verdana" panose="020B0604030504040204" pitchFamily="34" charset="0"/>
                          <a:ea typeface="Verdana" panose="020B0604030504040204" pitchFamily="34" charset="0"/>
                          <a:cs typeface="Times New Roman" panose="02020603050405020304" pitchFamily="18" charset="0"/>
                        </a:rPr>
                        <a:t>Date for the development and approval of the concept model for a Transformation Charter for the private security industry</a:t>
                      </a:r>
                      <a:endParaRPr lang="en-ZA" sz="900" b="0" kern="1200" dirty="0">
                        <a:solidFill>
                          <a:schemeClr val="dk1"/>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marR="0" lvl="0" indent="0" algn="just" defTabSz="6858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n-US" sz="900" kern="1200" dirty="0">
                          <a:solidFill>
                            <a:schemeClr val="dk1"/>
                          </a:solidFill>
                          <a:effectLst/>
                          <a:latin typeface="Verdana" panose="020B0604030504040204" pitchFamily="34" charset="0"/>
                          <a:ea typeface="Verdana" panose="020B0604030504040204" pitchFamily="34" charset="0"/>
                          <a:cs typeface="Times New Roman" panose="02020603050405020304" pitchFamily="18" charset="0"/>
                        </a:rPr>
                        <a:t>31 March 2021</a:t>
                      </a:r>
                      <a:endParaRPr lang="en-ZA" sz="900" kern="1200" dirty="0">
                        <a:solidFill>
                          <a:schemeClr val="dk1"/>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just" defTabSz="6858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n-US" sz="900" kern="1200" dirty="0">
                          <a:solidFill>
                            <a:schemeClr val="dk1"/>
                          </a:solidFill>
                          <a:effectLst/>
                          <a:latin typeface="Verdana" panose="020B0604030504040204" pitchFamily="34" charset="0"/>
                          <a:ea typeface="Verdana" panose="020B0604030504040204" pitchFamily="34" charset="0"/>
                          <a:cs typeface="Times New Roman" panose="02020603050405020304" pitchFamily="18" charset="0"/>
                        </a:rPr>
                        <a:t>Benchmarking conducted transformation Charter </a:t>
                      </a:r>
                      <a:r>
                        <a:rPr lang="en-GB" sz="900" kern="1200" dirty="0">
                          <a:solidFill>
                            <a:schemeClr val="dk1"/>
                          </a:solidFill>
                          <a:effectLst/>
                          <a:latin typeface="Verdana" panose="020B0604030504040204" pitchFamily="34" charset="0"/>
                          <a:ea typeface="Verdana" panose="020B0604030504040204" pitchFamily="34" charset="0"/>
                          <a:cs typeface="Times New Roman" panose="02020603050405020304" pitchFamily="18" charset="0"/>
                        </a:rPr>
                        <a:t>and paper on purpose submitted to EXCO</a:t>
                      </a:r>
                      <a:endParaRPr lang="en-ZA" sz="900" kern="1200" dirty="0">
                        <a:solidFill>
                          <a:schemeClr val="dk1"/>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just" defTabSz="6858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n-GB" sz="900" kern="1200" dirty="0">
                          <a:solidFill>
                            <a:schemeClr val="dk1"/>
                          </a:solidFill>
                          <a:effectLst/>
                          <a:latin typeface="Verdana" panose="020B0604030504040204" pitchFamily="34" charset="0"/>
                          <a:ea typeface="Verdana" panose="020B0604030504040204" pitchFamily="34" charset="0"/>
                          <a:cs typeface="Times New Roman" panose="02020603050405020304" pitchFamily="18" charset="0"/>
                        </a:rPr>
                        <a:t>Benchmarking</a:t>
                      </a:r>
                      <a:endParaRPr lang="en-ZA" sz="900" kern="1200" dirty="0">
                        <a:solidFill>
                          <a:schemeClr val="dk1"/>
                        </a:solidFill>
                        <a:effectLst/>
                        <a:latin typeface="Verdana" panose="020B0604030504040204" pitchFamily="34" charset="0"/>
                        <a:ea typeface="Verdana" panose="020B0604030504040204" pitchFamily="34" charset="0"/>
                        <a:cs typeface="Times New Roman" panose="02020603050405020304" pitchFamily="18" charset="0"/>
                      </a:endParaRPr>
                    </a:p>
                    <a:p>
                      <a:pPr marL="0" marR="0" lvl="0" indent="0" algn="just" defTabSz="6858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n-GB" sz="900" kern="1200" dirty="0">
                          <a:solidFill>
                            <a:schemeClr val="dk1"/>
                          </a:solidFill>
                          <a:effectLst/>
                          <a:latin typeface="Verdana" panose="020B0604030504040204" pitchFamily="34" charset="0"/>
                          <a:ea typeface="Verdana" panose="020B0604030504040204" pitchFamily="34" charset="0"/>
                          <a:cs typeface="Times New Roman" panose="02020603050405020304" pitchFamily="18" charset="0"/>
                        </a:rPr>
                        <a:t>on</a:t>
                      </a:r>
                      <a:endParaRPr lang="en-ZA" sz="900" kern="1200" dirty="0">
                        <a:solidFill>
                          <a:schemeClr val="dk1"/>
                        </a:solidFill>
                        <a:effectLst/>
                        <a:latin typeface="Verdana" panose="020B0604030504040204" pitchFamily="34" charset="0"/>
                        <a:ea typeface="Verdana" panose="020B0604030504040204" pitchFamily="34" charset="0"/>
                        <a:cs typeface="Times New Roman" panose="02020603050405020304" pitchFamily="18" charset="0"/>
                      </a:endParaRPr>
                    </a:p>
                    <a:p>
                      <a:pPr marL="0" marR="0" lvl="0" indent="0" algn="just" defTabSz="6858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n-GB" sz="900" kern="1200" dirty="0">
                          <a:solidFill>
                            <a:schemeClr val="dk1"/>
                          </a:solidFill>
                          <a:effectLst/>
                          <a:latin typeface="Verdana" panose="020B0604030504040204" pitchFamily="34" charset="0"/>
                          <a:ea typeface="Verdana" panose="020B0604030504040204" pitchFamily="34" charset="0"/>
                          <a:cs typeface="Times New Roman" panose="02020603050405020304" pitchFamily="18" charset="0"/>
                        </a:rPr>
                        <a:t>transformation</a:t>
                      </a:r>
                      <a:endParaRPr lang="en-ZA" sz="900" kern="1200" dirty="0">
                        <a:solidFill>
                          <a:schemeClr val="dk1"/>
                        </a:solidFill>
                        <a:effectLst/>
                        <a:latin typeface="Verdana" panose="020B0604030504040204" pitchFamily="34" charset="0"/>
                        <a:ea typeface="Verdana" panose="020B0604030504040204" pitchFamily="34" charset="0"/>
                        <a:cs typeface="Times New Roman" panose="02020603050405020304" pitchFamily="18" charset="0"/>
                      </a:endParaRPr>
                    </a:p>
                    <a:p>
                      <a:pPr marL="0" marR="0" lvl="0" indent="0" algn="just" defTabSz="6858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n-GB" sz="900" kern="1200" dirty="0">
                          <a:solidFill>
                            <a:schemeClr val="dk1"/>
                          </a:solidFill>
                          <a:effectLst/>
                          <a:latin typeface="Verdana" panose="020B0604030504040204" pitchFamily="34" charset="0"/>
                          <a:ea typeface="Verdana" panose="020B0604030504040204" pitchFamily="34" charset="0"/>
                          <a:cs typeface="Times New Roman" panose="02020603050405020304" pitchFamily="18" charset="0"/>
                        </a:rPr>
                        <a:t>Charter </a:t>
                      </a:r>
                      <a:endParaRPr lang="en-ZA" sz="900" kern="1200" dirty="0">
                        <a:solidFill>
                          <a:schemeClr val="dk1"/>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just" defTabSz="6858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n-US" sz="900" kern="1200" dirty="0">
                          <a:solidFill>
                            <a:schemeClr val="dk1"/>
                          </a:solidFill>
                          <a:effectLst/>
                          <a:latin typeface="Verdana" panose="020B0604030504040204" pitchFamily="34" charset="0"/>
                          <a:ea typeface="Verdana" panose="020B0604030504040204" pitchFamily="34" charset="0"/>
                          <a:cs typeface="Times New Roman" panose="02020603050405020304" pitchFamily="18" charset="0"/>
                        </a:rPr>
                        <a:t>Benchmarking conducted on </a:t>
                      </a:r>
                      <a:r>
                        <a:rPr lang="en-GB" sz="900" kern="1200" dirty="0">
                          <a:solidFill>
                            <a:schemeClr val="dk1"/>
                          </a:solidFill>
                          <a:effectLst/>
                          <a:latin typeface="Verdana" panose="020B0604030504040204" pitchFamily="34" charset="0"/>
                          <a:ea typeface="Verdana" panose="020B0604030504040204" pitchFamily="34" charset="0"/>
                          <a:cs typeface="Times New Roman" panose="02020603050405020304" pitchFamily="18" charset="0"/>
                        </a:rPr>
                        <a:t>Transformation Charter and paper on purpose submitted to EXCO</a:t>
                      </a:r>
                      <a:endParaRPr lang="en-ZA" sz="900" kern="1200" dirty="0">
                        <a:solidFill>
                          <a:schemeClr val="dk1"/>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21590" marR="0">
                        <a:lnSpc>
                          <a:spcPct val="150000"/>
                        </a:lnSpc>
                        <a:spcBef>
                          <a:spcPts val="0"/>
                        </a:spcBef>
                        <a:spcAft>
                          <a:spcPts val="0"/>
                        </a:spcAft>
                      </a:pPr>
                      <a:endParaRPr lang="en-US" sz="11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ctr" defTabSz="6858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n-GB" sz="900" kern="1200" dirty="0">
                          <a:solidFill>
                            <a:schemeClr val="dk1"/>
                          </a:solidFill>
                          <a:effectLst/>
                          <a:latin typeface="Verdana" panose="020B0604030504040204" pitchFamily="34" charset="0"/>
                          <a:ea typeface="Verdana" panose="020B0604030504040204" pitchFamily="34" charset="0"/>
                          <a:cs typeface="Times New Roman" panose="02020603050405020304" pitchFamily="18" charset="0"/>
                        </a:rPr>
                        <a:t>-</a:t>
                      </a:r>
                      <a:endParaRPr lang="en-US" sz="900" kern="1200" dirty="0">
                        <a:solidFill>
                          <a:schemeClr val="dk1"/>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4139658088"/>
                  </a:ext>
                </a:extLst>
              </a:tr>
            </a:tbl>
          </a:graphicData>
        </a:graphic>
      </p:graphicFrame>
      <p:sp>
        <p:nvSpPr>
          <p:cNvPr id="7" name="Oval 6">
            <a:extLst>
              <a:ext uri="{FF2B5EF4-FFF2-40B4-BE49-F238E27FC236}">
                <a16:creationId xmlns:a16="http://schemas.microsoft.com/office/drawing/2014/main" xmlns="" id="{73635D0C-8B73-4041-AC4D-1E2749AA467A}"/>
              </a:ext>
            </a:extLst>
          </p:cNvPr>
          <p:cNvSpPr/>
          <p:nvPr/>
        </p:nvSpPr>
        <p:spPr>
          <a:xfrm>
            <a:off x="6992907" y="1915627"/>
            <a:ext cx="297366" cy="312235"/>
          </a:xfrm>
          <a:prstGeom prst="ellipse">
            <a:avLst/>
          </a:prstGeom>
          <a:solidFill>
            <a:srgbClr val="00B050"/>
          </a:solidFill>
          <a:ln>
            <a:solidFill>
              <a:srgbClr val="00B05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xmlns="" id="{481D04FB-7BF9-4A5F-A60A-231EB6E128F6}"/>
              </a:ext>
            </a:extLst>
          </p:cNvPr>
          <p:cNvSpPr/>
          <p:nvPr/>
        </p:nvSpPr>
        <p:spPr>
          <a:xfrm>
            <a:off x="6992907" y="2921891"/>
            <a:ext cx="297366" cy="312235"/>
          </a:xfrm>
          <a:prstGeom prst="ellipse">
            <a:avLst/>
          </a:prstGeom>
          <a:solidFill>
            <a:srgbClr val="00B050"/>
          </a:solidFill>
          <a:ln>
            <a:solidFill>
              <a:srgbClr val="00B05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4" name="Slide Number Placeholder 3">
            <a:extLst>
              <a:ext uri="{FF2B5EF4-FFF2-40B4-BE49-F238E27FC236}">
                <a16:creationId xmlns:a16="http://schemas.microsoft.com/office/drawing/2014/main" xmlns="" id="{D33FF993-1F5A-4580-BEE7-8935D8EEC7D8}"/>
              </a:ext>
            </a:extLst>
          </p:cNvPr>
          <p:cNvSpPr>
            <a:spLocks noGrp="1"/>
          </p:cNvSpPr>
          <p:nvPr>
            <p:ph type="sldNum" sz="quarter" idx="12"/>
          </p:nvPr>
        </p:nvSpPr>
        <p:spPr/>
        <p:txBody>
          <a:bodyPr/>
          <a:lstStyle/>
          <a:p>
            <a:fld id="{86ED3864-7380-264F-93C6-1571F5F24E3A}" type="slidenum">
              <a:rPr lang="en-US" smtClean="0"/>
              <a:pPr/>
              <a:t>44</a:t>
            </a:fld>
            <a:endParaRPr lang="en-US" dirty="0"/>
          </a:p>
        </p:txBody>
      </p:sp>
      <p:sp>
        <p:nvSpPr>
          <p:cNvPr id="8" name="Oval 7">
            <a:extLst>
              <a:ext uri="{FF2B5EF4-FFF2-40B4-BE49-F238E27FC236}">
                <a16:creationId xmlns:a16="http://schemas.microsoft.com/office/drawing/2014/main" xmlns="" id="{760EE056-8602-4288-9979-BA2570AD0AA5}"/>
              </a:ext>
            </a:extLst>
          </p:cNvPr>
          <p:cNvSpPr/>
          <p:nvPr/>
        </p:nvSpPr>
        <p:spPr>
          <a:xfrm>
            <a:off x="6992907" y="3758123"/>
            <a:ext cx="297366" cy="312235"/>
          </a:xfrm>
          <a:prstGeom prst="ellipse">
            <a:avLst/>
          </a:prstGeom>
          <a:solidFill>
            <a:srgbClr val="00B050"/>
          </a:solidFill>
          <a:ln>
            <a:solidFill>
              <a:srgbClr val="00B05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xmlns="" id="{7FAFB684-7381-41C9-8E1A-FF3CA483ABFD}"/>
              </a:ext>
            </a:extLst>
          </p:cNvPr>
          <p:cNvSpPr/>
          <p:nvPr/>
        </p:nvSpPr>
        <p:spPr>
          <a:xfrm>
            <a:off x="6992907" y="4395977"/>
            <a:ext cx="297366" cy="312235"/>
          </a:xfrm>
          <a:prstGeom prst="ellipse">
            <a:avLst/>
          </a:prstGeom>
          <a:solidFill>
            <a:srgbClr val="00B050"/>
          </a:solidFill>
          <a:ln>
            <a:solidFill>
              <a:srgbClr val="00B05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xmlns="" val="24288987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6DF5E4BC-068F-C547-9007-7C525674A73C}"/>
              </a:ext>
            </a:extLst>
          </p:cNvPr>
          <p:cNvPicPr>
            <a:picLocks noGrp="1" noChangeAspect="1"/>
          </p:cNvPicPr>
          <p:nvPr>
            <p:ph idx="1"/>
          </p:nvPr>
        </p:nvPicPr>
        <p:blipFill>
          <a:blip r:embed="rId2"/>
          <a:stretch>
            <a:fillRect/>
          </a:stretch>
        </p:blipFill>
        <p:spPr>
          <a:xfrm>
            <a:off x="0" y="-105508"/>
            <a:ext cx="9144000" cy="6129086"/>
          </a:xfrm>
        </p:spPr>
      </p:pic>
      <p:sp>
        <p:nvSpPr>
          <p:cNvPr id="2" name="Title 1">
            <a:extLst>
              <a:ext uri="{FF2B5EF4-FFF2-40B4-BE49-F238E27FC236}">
                <a16:creationId xmlns:a16="http://schemas.microsoft.com/office/drawing/2014/main" xmlns="" id="{FBB8A75A-D4F0-974A-A7F3-A1267DA77E52}"/>
              </a:ext>
            </a:extLst>
          </p:cNvPr>
          <p:cNvSpPr>
            <a:spLocks noGrp="1"/>
          </p:cNvSpPr>
          <p:nvPr>
            <p:ph type="title"/>
          </p:nvPr>
        </p:nvSpPr>
        <p:spPr>
          <a:xfrm>
            <a:off x="512956" y="3531220"/>
            <a:ext cx="9069659" cy="475785"/>
          </a:xfrm>
        </p:spPr>
        <p:txBody>
          <a:bodyPr>
            <a:normAutofit fontScale="90000"/>
          </a:bodyPr>
          <a:lstStyle/>
          <a:p>
            <a:pPr algn="ctr"/>
            <a:r>
              <a:rPr lang="en-US" sz="4000" b="1" dirty="0">
                <a:solidFill>
                  <a:schemeClr val="bg1"/>
                </a:solidFill>
              </a:rPr>
              <a:t>Financial Performance </a:t>
            </a:r>
            <a:r>
              <a:rPr lang="en-US" sz="4000" b="1" dirty="0"/>
              <a:t/>
            </a:r>
            <a:br>
              <a:rPr lang="en-US" sz="4000" b="1" dirty="0"/>
            </a:br>
            <a:endParaRPr lang="en-US" sz="4000" dirty="0">
              <a:solidFill>
                <a:schemeClr val="bg1"/>
              </a:solidFill>
            </a:endParaRPr>
          </a:p>
        </p:txBody>
      </p:sp>
      <p:sp>
        <p:nvSpPr>
          <p:cNvPr id="3" name="Slide Number Placeholder 2">
            <a:extLst>
              <a:ext uri="{FF2B5EF4-FFF2-40B4-BE49-F238E27FC236}">
                <a16:creationId xmlns:a16="http://schemas.microsoft.com/office/drawing/2014/main" xmlns="" id="{1BA0A3B2-F172-468B-967B-D6DCFF09B3FA}"/>
              </a:ext>
            </a:extLst>
          </p:cNvPr>
          <p:cNvSpPr>
            <a:spLocks noGrp="1"/>
          </p:cNvSpPr>
          <p:nvPr>
            <p:ph type="sldNum" sz="quarter" idx="12"/>
          </p:nvPr>
        </p:nvSpPr>
        <p:spPr/>
        <p:txBody>
          <a:bodyPr/>
          <a:lstStyle/>
          <a:p>
            <a:fld id="{86ED3864-7380-264F-93C6-1571F5F24E3A}" type="slidenum">
              <a:rPr lang="en-US" smtClean="0"/>
              <a:pPr/>
              <a:t>45</a:t>
            </a:fld>
            <a:endParaRPr lang="en-US" dirty="0"/>
          </a:p>
        </p:txBody>
      </p:sp>
    </p:spTree>
    <p:extLst>
      <p:ext uri="{BB962C8B-B14F-4D97-AF65-F5344CB8AC3E}">
        <p14:creationId xmlns:p14="http://schemas.microsoft.com/office/powerpoint/2010/main" xmlns="" val="10899838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8F3866CA-0527-0D4B-8233-2D3D8F8F0D50}"/>
              </a:ext>
            </a:extLst>
          </p:cNvPr>
          <p:cNvPicPr>
            <a:picLocks noChangeAspect="1"/>
          </p:cNvPicPr>
          <p:nvPr/>
        </p:nvPicPr>
        <p:blipFill>
          <a:blip r:embed="rId2"/>
          <a:stretch>
            <a:fillRect/>
          </a:stretch>
        </p:blipFill>
        <p:spPr>
          <a:xfrm>
            <a:off x="0" y="-249906"/>
            <a:ext cx="9143999" cy="6129084"/>
          </a:xfrm>
          <a:prstGeom prst="rect">
            <a:avLst/>
          </a:prstGeom>
        </p:spPr>
      </p:pic>
      <p:sp>
        <p:nvSpPr>
          <p:cNvPr id="2" name="Title 1"/>
          <p:cNvSpPr>
            <a:spLocks noGrp="1"/>
          </p:cNvSpPr>
          <p:nvPr>
            <p:ph type="ctrTitle"/>
          </p:nvPr>
        </p:nvSpPr>
        <p:spPr>
          <a:xfrm>
            <a:off x="786382" y="182004"/>
            <a:ext cx="6505170" cy="787990"/>
          </a:xfrm>
        </p:spPr>
        <p:txBody>
          <a:bodyPr>
            <a:noAutofit/>
          </a:bodyPr>
          <a:lstStyle/>
          <a:p>
            <a:pPr marL="342900" lvl="0" indent="-342900" algn="l" defTabSz="914400">
              <a:lnSpc>
                <a:spcPct val="100000"/>
              </a:lnSpc>
              <a:spcBef>
                <a:spcPts val="0"/>
              </a:spcBef>
              <a:defRPr/>
            </a:pPr>
            <a:r>
              <a:rPr lang="en-US" sz="2400" b="1" dirty="0">
                <a:solidFill>
                  <a:srgbClr val="F79646">
                    <a:lumMod val="50000"/>
                  </a:srgbClr>
                </a:solidFill>
                <a:latin typeface="Verdana" pitchFamily="34" charset="0"/>
                <a:ea typeface="Verdana" pitchFamily="34" charset="0"/>
                <a:cs typeface="Verdana" pitchFamily="34" charset="0"/>
              </a:rPr>
              <a:t>FINANCIAL OVERVIEW - REVENUE</a:t>
            </a:r>
            <a:endParaRPr lang="en-US" sz="2400" b="1" dirty="0">
              <a:solidFill>
                <a:srgbClr val="F79646">
                  <a:lumMod val="50000"/>
                </a:srgbClr>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p:txBody>
      </p:sp>
      <p:sp>
        <p:nvSpPr>
          <p:cNvPr id="3" name="Subtitle 2"/>
          <p:cNvSpPr>
            <a:spLocks noGrp="1"/>
          </p:cNvSpPr>
          <p:nvPr>
            <p:ph type="subTitle" idx="1"/>
          </p:nvPr>
        </p:nvSpPr>
        <p:spPr>
          <a:xfrm>
            <a:off x="797723" y="969994"/>
            <a:ext cx="7548552" cy="4585231"/>
          </a:xfrm>
        </p:spPr>
        <p:txBody>
          <a:bodyPr>
            <a:noAutofit/>
          </a:bodyPr>
          <a:lstStyle/>
          <a:p>
            <a:pPr marL="342900" indent="-342900" algn="l">
              <a:spcBef>
                <a:spcPct val="20000"/>
              </a:spcBef>
              <a:defRPr/>
            </a:pPr>
            <a:endParaRPr lang="en-US" altLang="en-US" sz="1300" b="1" dirty="0">
              <a:solidFill>
                <a:schemeClr val="accent2">
                  <a:lumMod val="50000"/>
                </a:schemeClr>
              </a:solidFill>
              <a:latin typeface="Verdana" pitchFamily="34" charset="0"/>
              <a:ea typeface="Verdana" pitchFamily="34" charset="0"/>
              <a:cs typeface="Verdana" pitchFamily="34" charset="0"/>
            </a:endParaRPr>
          </a:p>
          <a:p>
            <a:pPr marL="342900" indent="-342900" algn="l">
              <a:spcBef>
                <a:spcPct val="20000"/>
              </a:spcBef>
              <a:defRPr/>
            </a:pPr>
            <a:endParaRPr lang="en-US" sz="1300" b="1" dirty="0">
              <a:solidFill>
                <a:schemeClr val="accent2">
                  <a:lumMod val="50000"/>
                </a:schemeClr>
              </a:solidFill>
              <a:latin typeface="Verdana" pitchFamily="34" charset="0"/>
              <a:ea typeface="Verdana" pitchFamily="34" charset="0"/>
              <a:cs typeface="Verdana" pitchFamily="34" charset="0"/>
            </a:endParaRPr>
          </a:p>
          <a:p>
            <a:pPr marL="342900" indent="-342900" algn="l">
              <a:spcBef>
                <a:spcPct val="20000"/>
              </a:spcBef>
              <a:defRPr/>
            </a:pPr>
            <a:endParaRPr lang="en-US" sz="1300" b="1" dirty="0">
              <a:solidFill>
                <a:schemeClr val="accent2">
                  <a:lumMod val="50000"/>
                </a:schemeClr>
              </a:solidFill>
              <a:latin typeface="Verdana" pitchFamily="34" charset="0"/>
              <a:ea typeface="Verdana" pitchFamily="34" charset="0"/>
              <a:cs typeface="Verdana" pitchFamily="34" charset="0"/>
            </a:endParaRPr>
          </a:p>
        </p:txBody>
      </p:sp>
      <p:sp>
        <p:nvSpPr>
          <p:cNvPr id="4" name="Rectangle 3">
            <a:extLst>
              <a:ext uri="{FF2B5EF4-FFF2-40B4-BE49-F238E27FC236}">
                <a16:creationId xmlns:a16="http://schemas.microsoft.com/office/drawing/2014/main" xmlns="" id="{D13781C5-3367-4B1F-8998-C1E2EFB690CF}"/>
              </a:ext>
            </a:extLst>
          </p:cNvPr>
          <p:cNvSpPr/>
          <p:nvPr/>
        </p:nvSpPr>
        <p:spPr>
          <a:xfrm>
            <a:off x="484788" y="1149562"/>
            <a:ext cx="8174421" cy="3877985"/>
          </a:xfrm>
          <a:prstGeom prst="rect">
            <a:avLst/>
          </a:prstGeom>
        </p:spPr>
        <p:txBody>
          <a:bodyPr wrap="square">
            <a:spAutoFit/>
          </a:bodyPr>
          <a:lstStyle/>
          <a:p>
            <a:pPr marL="285750" lvl="1" indent="-285750">
              <a:lnSpc>
                <a:spcPct val="150000"/>
              </a:lnSpc>
              <a:spcBef>
                <a:spcPts val="600"/>
              </a:spcBef>
              <a:spcAft>
                <a:spcPts val="600"/>
              </a:spcAft>
              <a:buFont typeface="Arial" panose="020B0604020202020204" pitchFamily="34" charset="0"/>
              <a:buChar char="•"/>
            </a:pPr>
            <a:r>
              <a:rPr lang="en-ZA" sz="1600" dirty="0">
                <a:solidFill>
                  <a:srgbClr val="AD4F0F"/>
                </a:solidFill>
                <a:latin typeface="Verdana" pitchFamily="34" charset="0"/>
                <a:ea typeface="Verdana" pitchFamily="34" charset="0"/>
              </a:rPr>
              <a:t>Total revenue </a:t>
            </a:r>
            <a:r>
              <a:rPr lang="en-ZA" sz="1600" b="1" dirty="0">
                <a:solidFill>
                  <a:srgbClr val="AD4F0F"/>
                </a:solidFill>
                <a:latin typeface="Verdana" pitchFamily="34" charset="0"/>
                <a:ea typeface="Verdana" pitchFamily="34" charset="0"/>
              </a:rPr>
              <a:t>increase by 10% </a:t>
            </a:r>
            <a:r>
              <a:rPr lang="en-ZA" sz="1600" dirty="0">
                <a:solidFill>
                  <a:srgbClr val="AD4F0F"/>
                </a:solidFill>
                <a:latin typeface="Verdana" pitchFamily="34" charset="0"/>
                <a:ea typeface="Verdana" pitchFamily="34" charset="0"/>
              </a:rPr>
              <a:t>compared to 31 March 2019.</a:t>
            </a:r>
          </a:p>
          <a:p>
            <a:pPr marL="285750" lvl="1" indent="-285750" algn="just">
              <a:lnSpc>
                <a:spcPct val="150000"/>
              </a:lnSpc>
              <a:spcBef>
                <a:spcPts val="600"/>
              </a:spcBef>
              <a:spcAft>
                <a:spcPts val="600"/>
              </a:spcAft>
              <a:buFont typeface="Arial" panose="020B0604020202020204" pitchFamily="34" charset="0"/>
              <a:buChar char="•"/>
            </a:pPr>
            <a:r>
              <a:rPr lang="en-US" sz="1600" dirty="0">
                <a:solidFill>
                  <a:srgbClr val="AD4F0F"/>
                </a:solidFill>
                <a:latin typeface="Verdana" pitchFamily="34" charset="0"/>
                <a:ea typeface="Verdana" pitchFamily="34" charset="0"/>
                <a:cs typeface="Verdana" pitchFamily="34" charset="0"/>
              </a:rPr>
              <a:t>The actual revenue is </a:t>
            </a:r>
            <a:r>
              <a:rPr lang="en-US" sz="1600" b="1" dirty="0">
                <a:solidFill>
                  <a:srgbClr val="AD4F0F"/>
                </a:solidFill>
                <a:latin typeface="Verdana" pitchFamily="34" charset="0"/>
                <a:ea typeface="Verdana" pitchFamily="34" charset="0"/>
                <a:cs typeface="Verdana" pitchFamily="34" charset="0"/>
              </a:rPr>
              <a:t>8%</a:t>
            </a:r>
            <a:r>
              <a:rPr lang="en-US" sz="1600" dirty="0">
                <a:solidFill>
                  <a:srgbClr val="AD4F0F"/>
                </a:solidFill>
                <a:latin typeface="Verdana" pitchFamily="34" charset="0"/>
                <a:ea typeface="Verdana" pitchFamily="34" charset="0"/>
                <a:cs typeface="Verdana" pitchFamily="34" charset="0"/>
              </a:rPr>
              <a:t> above budget,</a:t>
            </a:r>
            <a:r>
              <a:rPr lang="en-US" sz="1600" b="1" dirty="0">
                <a:solidFill>
                  <a:srgbClr val="AD4F0F"/>
                </a:solidFill>
                <a:latin typeface="Verdana" pitchFamily="34" charset="0"/>
                <a:ea typeface="Verdana" pitchFamily="34" charset="0"/>
                <a:cs typeface="Verdana" pitchFamily="34" charset="0"/>
              </a:rPr>
              <a:t> </a:t>
            </a:r>
            <a:r>
              <a:rPr lang="en-US" sz="1600" dirty="0">
                <a:solidFill>
                  <a:srgbClr val="AD4F0F"/>
                </a:solidFill>
                <a:latin typeface="Verdana" pitchFamily="34" charset="0"/>
                <a:ea typeface="Verdana" pitchFamily="34" charset="0"/>
                <a:cs typeface="Verdana" pitchFamily="34" charset="0"/>
              </a:rPr>
              <a:t>which equates to the variance of </a:t>
            </a:r>
            <a:r>
              <a:rPr lang="en-US" sz="1600" b="1" dirty="0">
                <a:solidFill>
                  <a:srgbClr val="AD4F0F"/>
                </a:solidFill>
                <a:latin typeface="Verdana" pitchFamily="34" charset="0"/>
                <a:ea typeface="Verdana" pitchFamily="34" charset="0"/>
                <a:cs typeface="Verdana" pitchFamily="34" charset="0"/>
              </a:rPr>
              <a:t>R24.6million</a:t>
            </a:r>
            <a:r>
              <a:rPr lang="en-US" sz="1600" dirty="0">
                <a:solidFill>
                  <a:srgbClr val="AD4F0F"/>
                </a:solidFill>
                <a:latin typeface="Verdana" pitchFamily="34" charset="0"/>
                <a:ea typeface="Verdana" pitchFamily="34" charset="0"/>
                <a:cs typeface="Verdana" pitchFamily="34" charset="0"/>
              </a:rPr>
              <a:t>. The </a:t>
            </a:r>
            <a:r>
              <a:rPr lang="en-US" sz="1600" b="1" dirty="0">
                <a:solidFill>
                  <a:srgbClr val="AD4F0F"/>
                </a:solidFill>
                <a:latin typeface="Verdana" pitchFamily="34" charset="0"/>
                <a:ea typeface="Verdana" pitchFamily="34" charset="0"/>
                <a:cs typeface="Verdana" pitchFamily="34" charset="0"/>
              </a:rPr>
              <a:t>positive variance </a:t>
            </a:r>
            <a:r>
              <a:rPr lang="en-US" sz="1600" dirty="0">
                <a:solidFill>
                  <a:srgbClr val="AD4F0F"/>
                </a:solidFill>
                <a:latin typeface="Verdana" pitchFamily="34" charset="0"/>
                <a:ea typeface="Verdana" pitchFamily="34" charset="0"/>
                <a:cs typeface="Verdana" pitchFamily="34" charset="0"/>
              </a:rPr>
              <a:t>reported under the Registration, Annual fees, Fines, Interest received and Bad debts recovered assisted the Authority to </a:t>
            </a:r>
            <a:r>
              <a:rPr lang="en-US" sz="1600" b="1" dirty="0">
                <a:solidFill>
                  <a:srgbClr val="AD4F0F"/>
                </a:solidFill>
                <a:latin typeface="Verdana" pitchFamily="34" charset="0"/>
                <a:ea typeface="Verdana" pitchFamily="34" charset="0"/>
                <a:cs typeface="Verdana" pitchFamily="34" charset="0"/>
              </a:rPr>
              <a:t>continue as a going concern.</a:t>
            </a:r>
          </a:p>
          <a:p>
            <a:pPr marL="285750" lvl="1" indent="-285750" algn="just">
              <a:lnSpc>
                <a:spcPct val="150000"/>
              </a:lnSpc>
              <a:spcBef>
                <a:spcPts val="600"/>
              </a:spcBef>
              <a:spcAft>
                <a:spcPts val="600"/>
              </a:spcAft>
              <a:buFont typeface="Arial" panose="020B0604020202020204" pitchFamily="34" charset="0"/>
              <a:buChar char="•"/>
            </a:pPr>
            <a:r>
              <a:rPr lang="en-US" sz="1600" dirty="0">
                <a:solidFill>
                  <a:srgbClr val="AD4F0F"/>
                </a:solidFill>
                <a:latin typeface="Verdana" pitchFamily="34" charset="0"/>
                <a:ea typeface="Verdana" pitchFamily="34" charset="0"/>
                <a:cs typeface="Verdana" pitchFamily="34" charset="0"/>
              </a:rPr>
              <a:t>Expenditure was </a:t>
            </a:r>
            <a:r>
              <a:rPr lang="en-US" sz="1600" b="1" dirty="0">
                <a:solidFill>
                  <a:srgbClr val="AD4F0F"/>
                </a:solidFill>
                <a:latin typeface="Verdana" pitchFamily="34" charset="0"/>
                <a:ea typeface="Verdana" pitchFamily="34" charset="0"/>
                <a:cs typeface="Verdana" pitchFamily="34" charset="0"/>
              </a:rPr>
              <a:t>8%</a:t>
            </a:r>
            <a:r>
              <a:rPr lang="en-US" sz="1600" dirty="0">
                <a:solidFill>
                  <a:srgbClr val="AD4F0F"/>
                </a:solidFill>
                <a:latin typeface="Verdana" pitchFamily="34" charset="0"/>
                <a:ea typeface="Verdana" pitchFamily="34" charset="0"/>
                <a:cs typeface="Verdana" pitchFamily="34" charset="0"/>
              </a:rPr>
              <a:t> above budget mainly due to the provision for debt impairment of </a:t>
            </a:r>
            <a:r>
              <a:rPr lang="en-US" sz="1600" b="1" dirty="0">
                <a:solidFill>
                  <a:srgbClr val="AD4F0F"/>
                </a:solidFill>
                <a:latin typeface="Verdana" pitchFamily="34" charset="0"/>
                <a:ea typeface="Verdana" pitchFamily="34" charset="0"/>
                <a:cs typeface="Verdana" pitchFamily="34" charset="0"/>
              </a:rPr>
              <a:t>R15.8 million </a:t>
            </a:r>
          </a:p>
          <a:p>
            <a:pPr marL="285750" lvl="1" indent="-285750">
              <a:lnSpc>
                <a:spcPct val="150000"/>
              </a:lnSpc>
              <a:spcBef>
                <a:spcPts val="600"/>
              </a:spcBef>
              <a:spcAft>
                <a:spcPts val="600"/>
              </a:spcAft>
              <a:buFont typeface="Arial" panose="020B0604020202020204" pitchFamily="34" charset="0"/>
              <a:buChar char="•"/>
            </a:pPr>
            <a:r>
              <a:rPr lang="en-US" sz="1600" dirty="0">
                <a:solidFill>
                  <a:srgbClr val="AD4F0F"/>
                </a:solidFill>
                <a:latin typeface="Verdana" pitchFamily="34" charset="0"/>
                <a:ea typeface="Verdana" pitchFamily="34" charset="0"/>
              </a:rPr>
              <a:t>The surplus as for the year ended 31 March 2020 amounted to </a:t>
            </a:r>
            <a:r>
              <a:rPr lang="en-US" sz="1600" b="1" dirty="0">
                <a:solidFill>
                  <a:srgbClr val="AD4F0F"/>
                </a:solidFill>
                <a:latin typeface="Verdana" pitchFamily="34" charset="0"/>
                <a:ea typeface="Verdana" pitchFamily="34" charset="0"/>
              </a:rPr>
              <a:t>R2.1 million</a:t>
            </a:r>
            <a:r>
              <a:rPr lang="en-US" sz="1600" dirty="0">
                <a:solidFill>
                  <a:srgbClr val="AD4F0F"/>
                </a:solidFill>
                <a:latin typeface="Verdana" pitchFamily="34" charset="0"/>
                <a:ea typeface="Verdana" pitchFamily="34" charset="0"/>
              </a:rPr>
              <a:t> compared to a surplus of </a:t>
            </a:r>
            <a:r>
              <a:rPr lang="en-US" sz="1600" b="1" dirty="0">
                <a:solidFill>
                  <a:srgbClr val="AD4F0F"/>
                </a:solidFill>
                <a:latin typeface="Verdana" pitchFamily="34" charset="0"/>
                <a:ea typeface="Verdana" pitchFamily="34" charset="0"/>
              </a:rPr>
              <a:t>R3.3 million</a:t>
            </a:r>
            <a:r>
              <a:rPr lang="en-US" sz="1600" dirty="0">
                <a:solidFill>
                  <a:srgbClr val="AD4F0F"/>
                </a:solidFill>
                <a:latin typeface="Verdana" pitchFamily="34" charset="0"/>
                <a:ea typeface="Verdana" pitchFamily="34" charset="0"/>
              </a:rPr>
              <a:t> as at 31 March 2019. </a:t>
            </a:r>
            <a:endParaRPr lang="en-ZA" sz="1600" b="1" dirty="0">
              <a:solidFill>
                <a:srgbClr val="AD4F0F"/>
              </a:solidFill>
              <a:latin typeface="Verdana" pitchFamily="34" charset="0"/>
              <a:ea typeface="Verdana" pitchFamily="34" charset="0"/>
            </a:endParaRPr>
          </a:p>
        </p:txBody>
      </p:sp>
      <p:sp>
        <p:nvSpPr>
          <p:cNvPr id="7" name="Slide Number Placeholder 6">
            <a:extLst>
              <a:ext uri="{FF2B5EF4-FFF2-40B4-BE49-F238E27FC236}">
                <a16:creationId xmlns:a16="http://schemas.microsoft.com/office/drawing/2014/main" xmlns="" id="{797E284B-883A-44CB-BD93-DE051B54B898}"/>
              </a:ext>
            </a:extLst>
          </p:cNvPr>
          <p:cNvSpPr>
            <a:spLocks noGrp="1"/>
          </p:cNvSpPr>
          <p:nvPr>
            <p:ph type="sldNum" sz="quarter" idx="12"/>
          </p:nvPr>
        </p:nvSpPr>
        <p:spPr/>
        <p:txBody>
          <a:bodyPr/>
          <a:lstStyle/>
          <a:p>
            <a:fld id="{86ED3864-7380-264F-93C6-1571F5F24E3A}" type="slidenum">
              <a:rPr lang="en-US" smtClean="0"/>
              <a:pPr/>
              <a:t>46</a:t>
            </a:fld>
            <a:endParaRPr lang="en-US" dirty="0"/>
          </a:p>
        </p:txBody>
      </p:sp>
    </p:spTree>
    <p:extLst>
      <p:ext uri="{BB962C8B-B14F-4D97-AF65-F5344CB8AC3E}">
        <p14:creationId xmlns:p14="http://schemas.microsoft.com/office/powerpoint/2010/main" xmlns="" val="4897567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8F3866CA-0527-0D4B-8233-2D3D8F8F0D50}"/>
              </a:ext>
            </a:extLst>
          </p:cNvPr>
          <p:cNvPicPr>
            <a:picLocks noChangeAspect="1"/>
          </p:cNvPicPr>
          <p:nvPr/>
        </p:nvPicPr>
        <p:blipFill>
          <a:blip r:embed="rId2"/>
          <a:stretch>
            <a:fillRect/>
          </a:stretch>
        </p:blipFill>
        <p:spPr>
          <a:xfrm>
            <a:off x="1" y="15381"/>
            <a:ext cx="9143999" cy="6129084"/>
          </a:xfrm>
          <a:prstGeom prst="rect">
            <a:avLst/>
          </a:prstGeom>
        </p:spPr>
      </p:pic>
      <p:sp>
        <p:nvSpPr>
          <p:cNvPr id="2" name="Title 1"/>
          <p:cNvSpPr>
            <a:spLocks noGrp="1"/>
          </p:cNvSpPr>
          <p:nvPr>
            <p:ph type="ctrTitle"/>
          </p:nvPr>
        </p:nvSpPr>
        <p:spPr>
          <a:xfrm>
            <a:off x="1072788" y="96253"/>
            <a:ext cx="7640034" cy="592472"/>
          </a:xfrm>
        </p:spPr>
        <p:txBody>
          <a:bodyPr>
            <a:noAutofit/>
          </a:bodyPr>
          <a:lstStyle/>
          <a:p>
            <a:pPr marL="342900" lvl="0" indent="-342900" algn="l" defTabSz="914400">
              <a:lnSpc>
                <a:spcPct val="100000"/>
              </a:lnSpc>
              <a:spcBef>
                <a:spcPts val="0"/>
              </a:spcBef>
              <a:defRPr/>
            </a:pPr>
            <a:r>
              <a:rPr lang="en-US" sz="2000" b="1" dirty="0">
                <a:solidFill>
                  <a:srgbClr val="F79646">
                    <a:lumMod val="50000"/>
                  </a:srgbClr>
                </a:solidFill>
                <a:latin typeface="Verdana" pitchFamily="34" charset="0"/>
                <a:ea typeface="Verdana" pitchFamily="34" charset="0"/>
                <a:cs typeface="Verdana" pitchFamily="34" charset="0"/>
              </a:rPr>
              <a:t>FINANCIAL PERFORMANCE AS AT 31 MARCH 2020</a:t>
            </a:r>
            <a:endParaRPr lang="en-US" sz="2000" b="1" dirty="0">
              <a:solidFill>
                <a:srgbClr val="F79646">
                  <a:lumMod val="50000"/>
                </a:srgbClr>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p:txBody>
      </p:sp>
      <p:sp>
        <p:nvSpPr>
          <p:cNvPr id="3" name="Subtitle 2"/>
          <p:cNvSpPr>
            <a:spLocks noGrp="1"/>
          </p:cNvSpPr>
          <p:nvPr>
            <p:ph type="subTitle" idx="1"/>
          </p:nvPr>
        </p:nvSpPr>
        <p:spPr>
          <a:xfrm>
            <a:off x="797723" y="969994"/>
            <a:ext cx="7548552" cy="4585231"/>
          </a:xfrm>
        </p:spPr>
        <p:txBody>
          <a:bodyPr>
            <a:noAutofit/>
          </a:bodyPr>
          <a:lstStyle/>
          <a:p>
            <a:pPr marL="342900" indent="-342900" algn="l">
              <a:spcBef>
                <a:spcPct val="20000"/>
              </a:spcBef>
              <a:defRPr/>
            </a:pPr>
            <a:endParaRPr lang="en-US" altLang="en-US" sz="1300" b="1" dirty="0">
              <a:solidFill>
                <a:schemeClr val="accent2">
                  <a:lumMod val="50000"/>
                </a:schemeClr>
              </a:solidFill>
              <a:latin typeface="Verdana" pitchFamily="34" charset="0"/>
              <a:ea typeface="Verdana" pitchFamily="34" charset="0"/>
              <a:cs typeface="Verdana" pitchFamily="34" charset="0"/>
            </a:endParaRPr>
          </a:p>
          <a:p>
            <a:pPr marL="342900" indent="-342900" algn="l">
              <a:spcBef>
                <a:spcPct val="20000"/>
              </a:spcBef>
              <a:defRPr/>
            </a:pPr>
            <a:endParaRPr lang="en-US" sz="1300" b="1" dirty="0">
              <a:solidFill>
                <a:schemeClr val="accent2">
                  <a:lumMod val="50000"/>
                </a:schemeClr>
              </a:solidFill>
              <a:latin typeface="Verdana" pitchFamily="34" charset="0"/>
              <a:ea typeface="Verdana" pitchFamily="34" charset="0"/>
              <a:cs typeface="Verdana" pitchFamily="34" charset="0"/>
            </a:endParaRPr>
          </a:p>
          <a:p>
            <a:pPr marL="342900" indent="-342900" algn="l">
              <a:spcBef>
                <a:spcPct val="20000"/>
              </a:spcBef>
              <a:defRPr/>
            </a:pPr>
            <a:endParaRPr lang="en-US" sz="1300" b="1" dirty="0">
              <a:solidFill>
                <a:schemeClr val="accent2">
                  <a:lumMod val="50000"/>
                </a:schemeClr>
              </a:solidFill>
              <a:latin typeface="Verdana" pitchFamily="34" charset="0"/>
              <a:ea typeface="Verdana" pitchFamily="34" charset="0"/>
              <a:cs typeface="Verdana" pitchFamily="34" charset="0"/>
            </a:endParaRPr>
          </a:p>
        </p:txBody>
      </p:sp>
      <p:sp>
        <p:nvSpPr>
          <p:cNvPr id="7" name="Slide Number Placeholder 6">
            <a:extLst>
              <a:ext uri="{FF2B5EF4-FFF2-40B4-BE49-F238E27FC236}">
                <a16:creationId xmlns:a16="http://schemas.microsoft.com/office/drawing/2014/main" xmlns="" id="{962098CF-C89E-4693-8F1E-60FF684DB5DB}"/>
              </a:ext>
            </a:extLst>
          </p:cNvPr>
          <p:cNvSpPr>
            <a:spLocks noGrp="1"/>
          </p:cNvSpPr>
          <p:nvPr>
            <p:ph type="sldNum" sz="quarter" idx="12"/>
          </p:nvPr>
        </p:nvSpPr>
        <p:spPr/>
        <p:txBody>
          <a:bodyPr/>
          <a:lstStyle/>
          <a:p>
            <a:fld id="{86ED3864-7380-264F-93C6-1571F5F24E3A}" type="slidenum">
              <a:rPr lang="en-US" smtClean="0"/>
              <a:pPr/>
              <a:t>47</a:t>
            </a:fld>
            <a:endParaRPr lang="en-US" dirty="0"/>
          </a:p>
        </p:txBody>
      </p:sp>
      <p:pic>
        <p:nvPicPr>
          <p:cNvPr id="9" name="Picture 8">
            <a:extLst>
              <a:ext uri="{FF2B5EF4-FFF2-40B4-BE49-F238E27FC236}">
                <a16:creationId xmlns:a16="http://schemas.microsoft.com/office/drawing/2014/main" xmlns="" id="{D0C33CE0-4A0D-4E32-8A52-4C385C16B22D}"/>
              </a:ext>
            </a:extLst>
          </p:cNvPr>
          <p:cNvPicPr>
            <a:picLocks noChangeAspect="1"/>
          </p:cNvPicPr>
          <p:nvPr/>
        </p:nvPicPr>
        <p:blipFill>
          <a:blip r:embed="rId3"/>
          <a:stretch>
            <a:fillRect/>
          </a:stretch>
        </p:blipFill>
        <p:spPr>
          <a:xfrm>
            <a:off x="706241" y="923989"/>
            <a:ext cx="7640034" cy="4372969"/>
          </a:xfrm>
          <a:prstGeom prst="rect">
            <a:avLst/>
          </a:prstGeom>
        </p:spPr>
      </p:pic>
    </p:spTree>
    <p:extLst>
      <p:ext uri="{BB962C8B-B14F-4D97-AF65-F5344CB8AC3E}">
        <p14:creationId xmlns:p14="http://schemas.microsoft.com/office/powerpoint/2010/main" xmlns="" val="40004276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8F3866CA-0527-0D4B-8233-2D3D8F8F0D50}"/>
              </a:ext>
            </a:extLst>
          </p:cNvPr>
          <p:cNvPicPr>
            <a:picLocks noChangeAspect="1"/>
          </p:cNvPicPr>
          <p:nvPr/>
        </p:nvPicPr>
        <p:blipFill>
          <a:blip r:embed="rId2"/>
          <a:stretch>
            <a:fillRect/>
          </a:stretch>
        </p:blipFill>
        <p:spPr>
          <a:xfrm>
            <a:off x="0" y="-249906"/>
            <a:ext cx="9143999" cy="6129084"/>
          </a:xfrm>
          <a:prstGeom prst="rect">
            <a:avLst/>
          </a:prstGeom>
        </p:spPr>
      </p:pic>
      <p:sp>
        <p:nvSpPr>
          <p:cNvPr id="2" name="Title 1"/>
          <p:cNvSpPr>
            <a:spLocks noGrp="1"/>
          </p:cNvSpPr>
          <p:nvPr>
            <p:ph type="ctrTitle"/>
          </p:nvPr>
        </p:nvSpPr>
        <p:spPr>
          <a:xfrm>
            <a:off x="797723" y="-15065"/>
            <a:ext cx="7254032" cy="787990"/>
          </a:xfrm>
        </p:spPr>
        <p:txBody>
          <a:bodyPr>
            <a:noAutofit/>
          </a:bodyPr>
          <a:lstStyle/>
          <a:p>
            <a:pPr marL="342900" lvl="0" indent="-342900" algn="l" defTabSz="914400">
              <a:lnSpc>
                <a:spcPct val="100000"/>
              </a:lnSpc>
              <a:spcBef>
                <a:spcPts val="0"/>
              </a:spcBef>
              <a:defRPr/>
            </a:pPr>
            <a:r>
              <a:rPr lang="en-US" sz="2400" b="1" dirty="0">
                <a:solidFill>
                  <a:srgbClr val="F79646">
                    <a:lumMod val="50000"/>
                  </a:srgbClr>
                </a:solidFill>
                <a:latin typeface="Verdana" pitchFamily="34" charset="0"/>
                <a:ea typeface="Verdana" pitchFamily="34" charset="0"/>
                <a:cs typeface="Verdana" pitchFamily="34" charset="0"/>
              </a:rPr>
              <a:t>FINANCIAL OVERVIEW - EXPENDITURE</a:t>
            </a:r>
            <a:endParaRPr lang="en-US" sz="2400" b="1" dirty="0">
              <a:solidFill>
                <a:srgbClr val="F79646">
                  <a:lumMod val="50000"/>
                </a:srgbClr>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p:txBody>
      </p:sp>
      <p:sp>
        <p:nvSpPr>
          <p:cNvPr id="3" name="Subtitle 2"/>
          <p:cNvSpPr>
            <a:spLocks noGrp="1"/>
          </p:cNvSpPr>
          <p:nvPr>
            <p:ph type="subTitle" idx="1"/>
          </p:nvPr>
        </p:nvSpPr>
        <p:spPr>
          <a:xfrm>
            <a:off x="797723" y="969994"/>
            <a:ext cx="7827084" cy="4585231"/>
          </a:xfrm>
        </p:spPr>
        <p:txBody>
          <a:bodyPr>
            <a:noAutofit/>
          </a:bodyPr>
          <a:lstStyle/>
          <a:p>
            <a:pPr marL="342900" indent="-342900" algn="just">
              <a:spcBef>
                <a:spcPct val="20000"/>
              </a:spcBef>
              <a:defRPr/>
            </a:pPr>
            <a:endParaRPr lang="en-US" altLang="en-US" sz="1300" b="1" dirty="0">
              <a:solidFill>
                <a:schemeClr val="accent2">
                  <a:lumMod val="50000"/>
                </a:schemeClr>
              </a:solidFill>
              <a:latin typeface="Verdana" pitchFamily="34" charset="0"/>
              <a:ea typeface="Verdana" pitchFamily="34" charset="0"/>
              <a:cs typeface="Verdana" pitchFamily="34" charset="0"/>
            </a:endParaRPr>
          </a:p>
          <a:p>
            <a:pPr marL="342900" indent="-342900" algn="just">
              <a:spcBef>
                <a:spcPct val="20000"/>
              </a:spcBef>
              <a:defRPr/>
            </a:pPr>
            <a:endParaRPr lang="en-US" sz="1300" b="1" dirty="0">
              <a:solidFill>
                <a:schemeClr val="accent2">
                  <a:lumMod val="50000"/>
                </a:schemeClr>
              </a:solidFill>
              <a:latin typeface="Verdana" pitchFamily="34" charset="0"/>
              <a:ea typeface="Verdana" pitchFamily="34" charset="0"/>
              <a:cs typeface="Verdana" pitchFamily="34" charset="0"/>
            </a:endParaRPr>
          </a:p>
          <a:p>
            <a:pPr marL="342900" indent="-342900" algn="just">
              <a:spcBef>
                <a:spcPct val="20000"/>
              </a:spcBef>
              <a:defRPr/>
            </a:pPr>
            <a:endParaRPr lang="en-US" sz="1300" b="1" dirty="0">
              <a:solidFill>
                <a:schemeClr val="accent2">
                  <a:lumMod val="50000"/>
                </a:schemeClr>
              </a:solidFill>
              <a:latin typeface="Verdana" pitchFamily="34" charset="0"/>
              <a:ea typeface="Verdana" pitchFamily="34" charset="0"/>
              <a:cs typeface="Verdana" pitchFamily="34" charset="0"/>
            </a:endParaRPr>
          </a:p>
        </p:txBody>
      </p:sp>
      <p:sp>
        <p:nvSpPr>
          <p:cNvPr id="4" name="Rectangle 3">
            <a:extLst>
              <a:ext uri="{FF2B5EF4-FFF2-40B4-BE49-F238E27FC236}">
                <a16:creationId xmlns:a16="http://schemas.microsoft.com/office/drawing/2014/main" xmlns="" id="{2986E2A4-1818-40AE-B888-F4DAD016DE21}"/>
              </a:ext>
            </a:extLst>
          </p:cNvPr>
          <p:cNvSpPr/>
          <p:nvPr/>
        </p:nvSpPr>
        <p:spPr>
          <a:xfrm>
            <a:off x="435111" y="619002"/>
            <a:ext cx="7988218" cy="4524315"/>
          </a:xfrm>
          <a:prstGeom prst="rect">
            <a:avLst/>
          </a:prstGeom>
        </p:spPr>
        <p:txBody>
          <a:bodyPr wrap="square">
            <a:spAutoFit/>
          </a:bodyPr>
          <a:lstStyle/>
          <a:p>
            <a:pPr marL="285750" indent="-285750" algn="just">
              <a:lnSpc>
                <a:spcPct val="200000"/>
              </a:lnSpc>
              <a:buFont typeface="Arial" panose="020B0604020202020204" pitchFamily="34" charset="0"/>
              <a:buChar char="•"/>
            </a:pPr>
            <a:r>
              <a:rPr lang="en-US" altLang="en-US" sz="1600" dirty="0">
                <a:solidFill>
                  <a:srgbClr val="9E480E"/>
                </a:solidFill>
                <a:latin typeface="Verdana" pitchFamily="34" charset="0"/>
                <a:ea typeface="Verdana" pitchFamily="34" charset="0"/>
                <a:cs typeface="Verdana" pitchFamily="34" charset="0"/>
              </a:rPr>
              <a:t>The total </a:t>
            </a:r>
            <a:r>
              <a:rPr lang="en-US" altLang="en-US" sz="1600" b="1" dirty="0">
                <a:solidFill>
                  <a:srgbClr val="9E480E"/>
                </a:solidFill>
                <a:latin typeface="Verdana" pitchFamily="34" charset="0"/>
                <a:ea typeface="Verdana" pitchFamily="34" charset="0"/>
                <a:cs typeface="Verdana" pitchFamily="34" charset="0"/>
              </a:rPr>
              <a:t>expenditure 8% above </a:t>
            </a:r>
            <a:r>
              <a:rPr lang="en-US" altLang="en-US" sz="1600" dirty="0">
                <a:solidFill>
                  <a:srgbClr val="9E480E"/>
                </a:solidFill>
                <a:latin typeface="Verdana" pitchFamily="34" charset="0"/>
                <a:ea typeface="Verdana" pitchFamily="34" charset="0"/>
                <a:cs typeface="Verdana" pitchFamily="34" charset="0"/>
              </a:rPr>
              <a:t>budget and the main expenditure variances are from the following items;  </a:t>
            </a:r>
          </a:p>
          <a:p>
            <a:pPr marL="285750" indent="-285750" algn="just">
              <a:lnSpc>
                <a:spcPct val="200000"/>
              </a:lnSpc>
              <a:buFont typeface="Arial" panose="020B0604020202020204" pitchFamily="34" charset="0"/>
              <a:buChar char="•"/>
              <a:tabLst>
                <a:tab pos="7710488" algn="l"/>
                <a:tab pos="7804150" algn="l"/>
              </a:tabLst>
            </a:pPr>
            <a:r>
              <a:rPr lang="en-US" altLang="en-US" sz="1600" b="1" dirty="0">
                <a:solidFill>
                  <a:srgbClr val="9E480E"/>
                </a:solidFill>
                <a:latin typeface="Verdana" pitchFamily="34" charset="0"/>
                <a:ea typeface="Verdana" pitchFamily="34" charset="0"/>
                <a:cs typeface="Verdana" pitchFamily="34" charset="0"/>
              </a:rPr>
              <a:t>Staff Cost 7</a:t>
            </a:r>
            <a:r>
              <a:rPr lang="en-GB" sz="1600" b="1" dirty="0">
                <a:solidFill>
                  <a:srgbClr val="9E480E"/>
                </a:solidFill>
                <a:latin typeface="Verdana" pitchFamily="34" charset="0"/>
                <a:ea typeface="Verdana" pitchFamily="34" charset="0"/>
                <a:cs typeface="Verdana" pitchFamily="34" charset="0"/>
              </a:rPr>
              <a:t>% above budget</a:t>
            </a:r>
            <a:endParaRPr lang="en-GB" sz="1600" dirty="0">
              <a:solidFill>
                <a:srgbClr val="9E480E"/>
              </a:solidFill>
              <a:latin typeface="Verdana" pitchFamily="34" charset="0"/>
              <a:ea typeface="Verdana" pitchFamily="34" charset="0"/>
              <a:cs typeface="Verdana" pitchFamily="34" charset="0"/>
            </a:endParaRPr>
          </a:p>
          <a:p>
            <a:pPr marL="271463" indent="-95250" algn="just">
              <a:lnSpc>
                <a:spcPct val="200000"/>
              </a:lnSpc>
              <a:tabLst>
                <a:tab pos="176213" algn="l"/>
              </a:tabLst>
            </a:pPr>
            <a:r>
              <a:rPr lang="en-GB" sz="1600" dirty="0">
                <a:solidFill>
                  <a:srgbClr val="9E480E"/>
                </a:solidFill>
                <a:latin typeface="Verdana" pitchFamily="34" charset="0"/>
                <a:ea typeface="Verdana" pitchFamily="34" charset="0"/>
                <a:cs typeface="Verdana" pitchFamily="34" charset="0"/>
              </a:rPr>
              <a:t>  The provision </a:t>
            </a:r>
            <a:r>
              <a:rPr lang="en-GB" sz="1600" b="1" dirty="0">
                <a:solidFill>
                  <a:srgbClr val="9E480E"/>
                </a:solidFill>
                <a:latin typeface="Verdana" pitchFamily="34" charset="0"/>
                <a:ea typeface="Verdana" pitchFamily="34" charset="0"/>
                <a:cs typeface="Verdana" pitchFamily="34" charset="0"/>
              </a:rPr>
              <a:t>for leave pay </a:t>
            </a:r>
            <a:r>
              <a:rPr lang="en-GB" sz="1600" dirty="0">
                <a:solidFill>
                  <a:srgbClr val="9E480E"/>
                </a:solidFill>
                <a:latin typeface="Verdana" pitchFamily="34" charset="0"/>
                <a:ea typeface="Verdana" pitchFamily="34" charset="0"/>
                <a:cs typeface="Verdana" pitchFamily="34" charset="0"/>
              </a:rPr>
              <a:t>and the implementation of </a:t>
            </a:r>
            <a:r>
              <a:rPr lang="en-GB" sz="1600" b="1" dirty="0">
                <a:solidFill>
                  <a:srgbClr val="9E480E"/>
                </a:solidFill>
                <a:latin typeface="Verdana" pitchFamily="34" charset="0"/>
                <a:ea typeface="Verdana" pitchFamily="34" charset="0"/>
                <a:cs typeface="Verdana" pitchFamily="34" charset="0"/>
              </a:rPr>
              <a:t>cost of living salary </a:t>
            </a:r>
            <a:r>
              <a:rPr lang="en-GB" sz="1600" dirty="0">
                <a:solidFill>
                  <a:srgbClr val="9E480E"/>
                </a:solidFill>
                <a:latin typeface="Verdana" pitchFamily="34" charset="0"/>
                <a:ea typeface="Verdana" pitchFamily="34" charset="0"/>
                <a:cs typeface="Verdana" pitchFamily="34" charset="0"/>
              </a:rPr>
              <a:t>adjustment and implementation of </a:t>
            </a:r>
            <a:r>
              <a:rPr lang="en-GB" sz="1600" b="1" dirty="0">
                <a:solidFill>
                  <a:srgbClr val="9E480E"/>
                </a:solidFill>
                <a:latin typeface="Verdana" pitchFamily="34" charset="0"/>
                <a:ea typeface="Verdana" pitchFamily="34" charset="0"/>
                <a:cs typeface="Verdana" pitchFamily="34" charset="0"/>
              </a:rPr>
              <a:t>Organisational Design staffing requirements.  </a:t>
            </a:r>
          </a:p>
          <a:p>
            <a:pPr marL="285750" indent="-285750" algn="just">
              <a:lnSpc>
                <a:spcPct val="200000"/>
              </a:lnSpc>
              <a:buFont typeface="Arial" panose="020B0604020202020204" pitchFamily="34" charset="0"/>
              <a:buChar char="•"/>
            </a:pPr>
            <a:r>
              <a:rPr lang="en-GB" sz="1600" b="1" dirty="0">
                <a:solidFill>
                  <a:srgbClr val="9E480E"/>
                </a:solidFill>
                <a:latin typeface="Verdana" pitchFamily="34" charset="0"/>
                <a:ea typeface="Verdana" pitchFamily="34" charset="0"/>
                <a:cs typeface="Verdana" pitchFamily="34" charset="0"/>
              </a:rPr>
              <a:t>Postage and courier 38% above budget</a:t>
            </a:r>
          </a:p>
          <a:p>
            <a:pPr marL="357188" indent="-357188" algn="just">
              <a:lnSpc>
                <a:spcPct val="200000"/>
              </a:lnSpc>
              <a:tabLst>
                <a:tab pos="0" algn="l"/>
              </a:tabLst>
            </a:pPr>
            <a:r>
              <a:rPr lang="en-GB" sz="1600" dirty="0">
                <a:solidFill>
                  <a:srgbClr val="9E480E"/>
                </a:solidFill>
                <a:latin typeface="Verdana" pitchFamily="34" charset="0"/>
                <a:ea typeface="Verdana" pitchFamily="34" charset="0"/>
                <a:cs typeface="Verdana" pitchFamily="34" charset="0"/>
              </a:rPr>
              <a:t>     </a:t>
            </a:r>
            <a:r>
              <a:rPr lang="en-GB" sz="1600" dirty="0">
                <a:solidFill>
                  <a:srgbClr val="9E480E"/>
                </a:solidFill>
                <a:latin typeface="Verdana" pitchFamily="34" charset="0"/>
                <a:ea typeface="Verdana" pitchFamily="34" charset="0"/>
              </a:rPr>
              <a:t>The increase is as a result of the need to improve the turnaround time in the registration processes.</a:t>
            </a:r>
            <a:endParaRPr lang="en-ZA" sz="1600" dirty="0">
              <a:solidFill>
                <a:srgbClr val="9E480E"/>
              </a:solidFill>
              <a:latin typeface="Verdana" pitchFamily="34" charset="0"/>
              <a:ea typeface="Verdana" pitchFamily="34" charset="0"/>
            </a:endParaRPr>
          </a:p>
        </p:txBody>
      </p:sp>
      <p:sp>
        <p:nvSpPr>
          <p:cNvPr id="7" name="Slide Number Placeholder 6">
            <a:extLst>
              <a:ext uri="{FF2B5EF4-FFF2-40B4-BE49-F238E27FC236}">
                <a16:creationId xmlns:a16="http://schemas.microsoft.com/office/drawing/2014/main" xmlns="" id="{1CB1D4B5-B39C-4E61-BBAF-6BCCEECDD040}"/>
              </a:ext>
            </a:extLst>
          </p:cNvPr>
          <p:cNvSpPr>
            <a:spLocks noGrp="1"/>
          </p:cNvSpPr>
          <p:nvPr>
            <p:ph type="sldNum" sz="quarter" idx="12"/>
          </p:nvPr>
        </p:nvSpPr>
        <p:spPr/>
        <p:txBody>
          <a:bodyPr/>
          <a:lstStyle/>
          <a:p>
            <a:fld id="{86ED3864-7380-264F-93C6-1571F5F24E3A}" type="slidenum">
              <a:rPr lang="en-US" smtClean="0"/>
              <a:pPr/>
              <a:t>48</a:t>
            </a:fld>
            <a:endParaRPr lang="en-US" dirty="0"/>
          </a:p>
        </p:txBody>
      </p:sp>
    </p:spTree>
    <p:extLst>
      <p:ext uri="{BB962C8B-B14F-4D97-AF65-F5344CB8AC3E}">
        <p14:creationId xmlns:p14="http://schemas.microsoft.com/office/powerpoint/2010/main" xmlns="" val="36077683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8F3866CA-0527-0D4B-8233-2D3D8F8F0D50}"/>
              </a:ext>
            </a:extLst>
          </p:cNvPr>
          <p:cNvPicPr>
            <a:picLocks noChangeAspect="1"/>
          </p:cNvPicPr>
          <p:nvPr/>
        </p:nvPicPr>
        <p:blipFill>
          <a:blip r:embed="rId2"/>
          <a:stretch>
            <a:fillRect/>
          </a:stretch>
        </p:blipFill>
        <p:spPr>
          <a:xfrm>
            <a:off x="0" y="-249906"/>
            <a:ext cx="9143999" cy="6129084"/>
          </a:xfrm>
          <a:prstGeom prst="rect">
            <a:avLst/>
          </a:prstGeom>
        </p:spPr>
      </p:pic>
      <p:sp>
        <p:nvSpPr>
          <p:cNvPr id="2" name="Title 1"/>
          <p:cNvSpPr>
            <a:spLocks noGrp="1"/>
          </p:cNvSpPr>
          <p:nvPr>
            <p:ph type="ctrTitle"/>
          </p:nvPr>
        </p:nvSpPr>
        <p:spPr>
          <a:xfrm>
            <a:off x="947496" y="363722"/>
            <a:ext cx="7734880" cy="787990"/>
          </a:xfrm>
        </p:spPr>
        <p:txBody>
          <a:bodyPr>
            <a:noAutofit/>
          </a:bodyPr>
          <a:lstStyle/>
          <a:p>
            <a:pPr marL="342900" lvl="0" indent="-342900" algn="l" defTabSz="914400">
              <a:lnSpc>
                <a:spcPct val="100000"/>
              </a:lnSpc>
              <a:spcBef>
                <a:spcPts val="0"/>
              </a:spcBef>
              <a:defRPr/>
            </a:pPr>
            <a:r>
              <a:rPr lang="en-US" sz="2400" b="1" dirty="0">
                <a:solidFill>
                  <a:srgbClr val="F79646">
                    <a:lumMod val="50000"/>
                  </a:srgbClr>
                </a:solidFill>
                <a:latin typeface="Verdana" pitchFamily="34" charset="0"/>
                <a:ea typeface="Verdana" pitchFamily="34" charset="0"/>
                <a:cs typeface="Verdana" pitchFamily="34" charset="0"/>
              </a:rPr>
              <a:t>FINANCIAL OVERVIEW – EXPENDITURE (…Cont’d)</a:t>
            </a:r>
            <a:endParaRPr lang="en-US" sz="2400" b="1" dirty="0">
              <a:solidFill>
                <a:srgbClr val="F79646">
                  <a:lumMod val="50000"/>
                </a:srgbClr>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p:txBody>
      </p:sp>
      <p:sp>
        <p:nvSpPr>
          <p:cNvPr id="3" name="Subtitle 2"/>
          <p:cNvSpPr>
            <a:spLocks noGrp="1"/>
          </p:cNvSpPr>
          <p:nvPr>
            <p:ph type="subTitle" idx="1"/>
          </p:nvPr>
        </p:nvSpPr>
        <p:spPr>
          <a:xfrm>
            <a:off x="797723" y="969994"/>
            <a:ext cx="7548552" cy="4585231"/>
          </a:xfrm>
        </p:spPr>
        <p:txBody>
          <a:bodyPr>
            <a:noAutofit/>
          </a:bodyPr>
          <a:lstStyle/>
          <a:p>
            <a:pPr marL="342900" indent="-342900" algn="l">
              <a:spcBef>
                <a:spcPct val="20000"/>
              </a:spcBef>
              <a:defRPr/>
            </a:pPr>
            <a:endParaRPr lang="en-US" altLang="en-US" sz="1300" b="1" dirty="0">
              <a:solidFill>
                <a:schemeClr val="accent2">
                  <a:lumMod val="50000"/>
                </a:schemeClr>
              </a:solidFill>
              <a:latin typeface="Verdana" pitchFamily="34" charset="0"/>
              <a:ea typeface="Verdana" pitchFamily="34" charset="0"/>
              <a:cs typeface="Verdana" pitchFamily="34" charset="0"/>
            </a:endParaRPr>
          </a:p>
          <a:p>
            <a:pPr marL="342900" indent="-342900" algn="l">
              <a:spcBef>
                <a:spcPct val="20000"/>
              </a:spcBef>
              <a:defRPr/>
            </a:pPr>
            <a:endParaRPr lang="en-US" sz="1300" b="1" dirty="0">
              <a:solidFill>
                <a:schemeClr val="accent2">
                  <a:lumMod val="50000"/>
                </a:schemeClr>
              </a:solidFill>
              <a:latin typeface="Verdana" pitchFamily="34" charset="0"/>
              <a:ea typeface="Verdana" pitchFamily="34" charset="0"/>
              <a:cs typeface="Verdana" pitchFamily="34" charset="0"/>
            </a:endParaRPr>
          </a:p>
          <a:p>
            <a:pPr marL="342900" indent="-342900" algn="l">
              <a:spcBef>
                <a:spcPct val="20000"/>
              </a:spcBef>
              <a:defRPr/>
            </a:pPr>
            <a:endParaRPr lang="en-US" sz="1300" b="1" dirty="0">
              <a:solidFill>
                <a:schemeClr val="accent2">
                  <a:lumMod val="50000"/>
                </a:schemeClr>
              </a:solidFill>
              <a:latin typeface="Verdana" pitchFamily="34" charset="0"/>
              <a:ea typeface="Verdana" pitchFamily="34" charset="0"/>
              <a:cs typeface="Verdana" pitchFamily="34" charset="0"/>
            </a:endParaRPr>
          </a:p>
        </p:txBody>
      </p:sp>
      <p:sp>
        <p:nvSpPr>
          <p:cNvPr id="4" name="Rectangle 3">
            <a:extLst>
              <a:ext uri="{FF2B5EF4-FFF2-40B4-BE49-F238E27FC236}">
                <a16:creationId xmlns:a16="http://schemas.microsoft.com/office/drawing/2014/main" xmlns="" id="{B22670B6-CECC-4232-9344-2F722C140BAF}"/>
              </a:ext>
            </a:extLst>
          </p:cNvPr>
          <p:cNvSpPr/>
          <p:nvPr/>
        </p:nvSpPr>
        <p:spPr>
          <a:xfrm>
            <a:off x="701566" y="1518672"/>
            <a:ext cx="7922172" cy="4524315"/>
          </a:xfrm>
          <a:prstGeom prst="rect">
            <a:avLst/>
          </a:prstGeom>
        </p:spPr>
        <p:txBody>
          <a:bodyPr wrap="square">
            <a:spAutoFit/>
          </a:bodyPr>
          <a:lstStyle/>
          <a:p>
            <a:pPr marL="285750" lvl="0" indent="-285750">
              <a:buFont typeface="Arial" panose="020B0604020202020204" pitchFamily="34" charset="0"/>
              <a:buChar char="•"/>
            </a:pPr>
            <a:r>
              <a:rPr lang="en-GB" sz="1600" b="1" dirty="0">
                <a:solidFill>
                  <a:srgbClr val="AD4F0F"/>
                </a:solidFill>
                <a:latin typeface="Verdana" pitchFamily="34" charset="0"/>
                <a:ea typeface="Verdana" pitchFamily="34" charset="0"/>
              </a:rPr>
              <a:t>Legal fees are 147% above budget</a:t>
            </a:r>
          </a:p>
          <a:p>
            <a:pPr lvl="0"/>
            <a:endParaRPr lang="en-ZA" sz="1600" b="1" dirty="0">
              <a:solidFill>
                <a:srgbClr val="AD4F0F"/>
              </a:solidFill>
              <a:latin typeface="Verdana" pitchFamily="34" charset="0"/>
              <a:ea typeface="Verdana" pitchFamily="34" charset="0"/>
            </a:endParaRPr>
          </a:p>
          <a:p>
            <a:pPr marL="360363" algn="just">
              <a:lnSpc>
                <a:spcPct val="200000"/>
              </a:lnSpc>
            </a:pPr>
            <a:r>
              <a:rPr lang="en-GB" sz="1600" dirty="0">
                <a:solidFill>
                  <a:srgbClr val="AD4F0F"/>
                </a:solidFill>
                <a:latin typeface="Verdana" pitchFamily="34" charset="0"/>
                <a:ea typeface="Verdana" pitchFamily="34" charset="0"/>
              </a:rPr>
              <a:t>The Legal Department has been involved </a:t>
            </a:r>
            <a:r>
              <a:rPr lang="en-GB" sz="1600" b="1" dirty="0">
                <a:solidFill>
                  <a:srgbClr val="AD4F0F"/>
                </a:solidFill>
                <a:latin typeface="Verdana" pitchFamily="34" charset="0"/>
                <a:ea typeface="Verdana" pitchFamily="34" charset="0"/>
              </a:rPr>
              <a:t>in more high-profile code of conduct cases which cost more than the normal cases</a:t>
            </a:r>
            <a:r>
              <a:rPr lang="en-GB" sz="1600" dirty="0">
                <a:solidFill>
                  <a:srgbClr val="AD4F0F"/>
                </a:solidFill>
                <a:latin typeface="Verdana" pitchFamily="34" charset="0"/>
                <a:ea typeface="Verdana" pitchFamily="34" charset="0"/>
              </a:rPr>
              <a:t>. This has however resulted in increase </a:t>
            </a:r>
            <a:r>
              <a:rPr lang="en-GB" sz="1600" b="1" dirty="0">
                <a:solidFill>
                  <a:srgbClr val="AD4F0F"/>
                </a:solidFill>
                <a:latin typeface="Verdana" pitchFamily="34" charset="0"/>
                <a:ea typeface="Verdana" pitchFamily="34" charset="0"/>
              </a:rPr>
              <a:t>revenue generated from fines </a:t>
            </a:r>
            <a:r>
              <a:rPr lang="en-GB" sz="1600" dirty="0">
                <a:solidFill>
                  <a:srgbClr val="AD4F0F"/>
                </a:solidFill>
                <a:latin typeface="Verdana" pitchFamily="34" charset="0"/>
                <a:ea typeface="Verdana" pitchFamily="34" charset="0"/>
              </a:rPr>
              <a:t>.</a:t>
            </a:r>
          </a:p>
          <a:p>
            <a:pPr marL="285750" indent="-285750">
              <a:lnSpc>
                <a:spcPct val="200000"/>
              </a:lnSpc>
              <a:buFont typeface="Arial" panose="020B0604020202020204" pitchFamily="34" charset="0"/>
              <a:buChar char="•"/>
            </a:pPr>
            <a:r>
              <a:rPr lang="en-GB" sz="1600" b="1" dirty="0">
                <a:solidFill>
                  <a:srgbClr val="AD4F0F"/>
                </a:solidFill>
                <a:latin typeface="Verdana" pitchFamily="34" charset="0"/>
                <a:ea typeface="Verdana" pitchFamily="34" charset="0"/>
              </a:rPr>
              <a:t>Telephone and Diginet costs 23% below budget</a:t>
            </a:r>
          </a:p>
          <a:p>
            <a:pPr marL="360363" algn="just">
              <a:lnSpc>
                <a:spcPct val="200000"/>
              </a:lnSpc>
            </a:pPr>
            <a:r>
              <a:rPr lang="en-GB" sz="1600" dirty="0">
                <a:solidFill>
                  <a:srgbClr val="AD4F0F"/>
                </a:solidFill>
                <a:latin typeface="Verdana" pitchFamily="34" charset="0"/>
                <a:ea typeface="Verdana" pitchFamily="34" charset="0"/>
              </a:rPr>
              <a:t>The saving is due to a R1.3 million credit note received from Vodacom for an overcharge in the prior financial year</a:t>
            </a:r>
            <a:r>
              <a:rPr lang="en-GB" sz="1600" dirty="0">
                <a:solidFill>
                  <a:schemeClr val="tx1">
                    <a:lumMod val="65000"/>
                    <a:lumOff val="35000"/>
                  </a:schemeClr>
                </a:solidFill>
                <a:latin typeface="Verdana" pitchFamily="34" charset="0"/>
                <a:ea typeface="Verdana" pitchFamily="34" charset="0"/>
              </a:rPr>
              <a:t>.</a:t>
            </a:r>
          </a:p>
          <a:p>
            <a:pPr>
              <a:lnSpc>
                <a:spcPct val="200000"/>
              </a:lnSpc>
            </a:pPr>
            <a:endParaRPr lang="en-GB" sz="1600" b="1" dirty="0">
              <a:solidFill>
                <a:schemeClr val="tx1">
                  <a:lumMod val="65000"/>
                  <a:lumOff val="35000"/>
                </a:schemeClr>
              </a:solidFill>
              <a:latin typeface="Verdana" pitchFamily="34" charset="0"/>
              <a:ea typeface="Verdana" pitchFamily="34" charset="0"/>
            </a:endParaRPr>
          </a:p>
          <a:p>
            <a:pPr marL="360363" algn="just">
              <a:lnSpc>
                <a:spcPct val="200000"/>
              </a:lnSpc>
            </a:pPr>
            <a:endParaRPr lang="en-GB" sz="1600" dirty="0">
              <a:solidFill>
                <a:schemeClr val="accent6">
                  <a:lumMod val="50000"/>
                </a:schemeClr>
              </a:solidFill>
              <a:latin typeface="Verdana" pitchFamily="34" charset="0"/>
              <a:ea typeface="Verdana" pitchFamily="34" charset="0"/>
            </a:endParaRPr>
          </a:p>
        </p:txBody>
      </p:sp>
      <p:sp>
        <p:nvSpPr>
          <p:cNvPr id="7" name="Slide Number Placeholder 6">
            <a:extLst>
              <a:ext uri="{FF2B5EF4-FFF2-40B4-BE49-F238E27FC236}">
                <a16:creationId xmlns:a16="http://schemas.microsoft.com/office/drawing/2014/main" xmlns="" id="{0D5C1744-B491-4373-B45F-AE8CDE46F295}"/>
              </a:ext>
            </a:extLst>
          </p:cNvPr>
          <p:cNvSpPr>
            <a:spLocks noGrp="1"/>
          </p:cNvSpPr>
          <p:nvPr>
            <p:ph type="sldNum" sz="quarter" idx="12"/>
          </p:nvPr>
        </p:nvSpPr>
        <p:spPr/>
        <p:txBody>
          <a:bodyPr/>
          <a:lstStyle/>
          <a:p>
            <a:fld id="{86ED3864-7380-264F-93C6-1571F5F24E3A}" type="slidenum">
              <a:rPr lang="en-US" smtClean="0"/>
              <a:pPr/>
              <a:t>49</a:t>
            </a:fld>
            <a:endParaRPr lang="en-US" dirty="0"/>
          </a:p>
        </p:txBody>
      </p:sp>
    </p:spTree>
    <p:extLst>
      <p:ext uri="{BB962C8B-B14F-4D97-AF65-F5344CB8AC3E}">
        <p14:creationId xmlns:p14="http://schemas.microsoft.com/office/powerpoint/2010/main" xmlns="" val="36046449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8F3866CA-0527-0D4B-8233-2D3D8F8F0D50}"/>
              </a:ext>
            </a:extLst>
          </p:cNvPr>
          <p:cNvPicPr>
            <a:picLocks noChangeAspect="1"/>
          </p:cNvPicPr>
          <p:nvPr/>
        </p:nvPicPr>
        <p:blipFill>
          <a:blip r:embed="rId2"/>
          <a:stretch>
            <a:fillRect/>
          </a:stretch>
        </p:blipFill>
        <p:spPr>
          <a:xfrm>
            <a:off x="457202" y="202725"/>
            <a:ext cx="8229599" cy="5516176"/>
          </a:xfrm>
          <a:prstGeom prst="rect">
            <a:avLst/>
          </a:prstGeom>
        </p:spPr>
      </p:pic>
      <p:sp>
        <p:nvSpPr>
          <p:cNvPr id="2" name="Title 1"/>
          <p:cNvSpPr>
            <a:spLocks noGrp="1"/>
          </p:cNvSpPr>
          <p:nvPr>
            <p:ph type="ctrTitle"/>
          </p:nvPr>
        </p:nvSpPr>
        <p:spPr>
          <a:xfrm>
            <a:off x="1324474" y="455381"/>
            <a:ext cx="7468745" cy="470898"/>
          </a:xfrm>
        </p:spPr>
        <p:txBody>
          <a:bodyPr>
            <a:noAutofit/>
          </a:bodyPr>
          <a:lstStyle/>
          <a:p>
            <a:pPr marL="308610" indent="-308610" defTabSz="822960">
              <a:lnSpc>
                <a:spcPct val="100000"/>
              </a:lnSpc>
              <a:spcBef>
                <a:spcPts val="0"/>
              </a:spcBef>
              <a:defRPr/>
            </a:pPr>
            <a:r>
              <a:rPr lang="en-US" sz="1980" b="1" dirty="0">
                <a:solidFill>
                  <a:srgbClr val="F79646">
                    <a:lumMod val="50000"/>
                  </a:srgbClr>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OPERATIONAL OVERVIEW AND KEY HIGHLIGHTS</a:t>
            </a:r>
            <a:br>
              <a:rPr lang="en-US" sz="1980" b="1" dirty="0">
                <a:solidFill>
                  <a:srgbClr val="F79646">
                    <a:lumMod val="50000"/>
                  </a:srgbClr>
                </a:solidFill>
                <a:effectLst>
                  <a:outerShdw blurRad="38100" dist="38100" dir="2700000" algn="tl">
                    <a:srgbClr val="000000">
                      <a:alpha val="43137"/>
                    </a:srgbClr>
                  </a:outerShdw>
                </a:effectLst>
                <a:latin typeface="Verdana" pitchFamily="34" charset="0"/>
                <a:ea typeface="Verdana" pitchFamily="34" charset="0"/>
                <a:cs typeface="Verdana" pitchFamily="34" charset="0"/>
              </a:rPr>
            </a:br>
            <a:r>
              <a:rPr lang="en-US" sz="1980" b="1" dirty="0">
                <a:solidFill>
                  <a:srgbClr val="F79646">
                    <a:lumMod val="50000"/>
                  </a:srgbClr>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QUARTER 4 2019/20</a:t>
            </a:r>
          </a:p>
        </p:txBody>
      </p:sp>
      <p:sp>
        <p:nvSpPr>
          <p:cNvPr id="3" name="Rectangle 2">
            <a:extLst>
              <a:ext uri="{FF2B5EF4-FFF2-40B4-BE49-F238E27FC236}">
                <a16:creationId xmlns:a16="http://schemas.microsoft.com/office/drawing/2014/main" xmlns="" id="{F2FFCD20-A8FC-4FCD-BEE3-DD2633A0ADEF}"/>
              </a:ext>
            </a:extLst>
          </p:cNvPr>
          <p:cNvSpPr/>
          <p:nvPr/>
        </p:nvSpPr>
        <p:spPr>
          <a:xfrm>
            <a:off x="4256203" y="1659051"/>
            <a:ext cx="4114800" cy="3884140"/>
          </a:xfrm>
          <a:prstGeom prst="rect">
            <a:avLst/>
          </a:prstGeom>
        </p:spPr>
        <p:txBody>
          <a:bodyPr>
            <a:spAutoFit/>
          </a:bodyPr>
          <a:lstStyle/>
          <a:p>
            <a:pPr algn="just">
              <a:lnSpc>
                <a:spcPct val="150000"/>
              </a:lnSpc>
              <a:spcBef>
                <a:spcPts val="900"/>
              </a:spcBef>
            </a:pPr>
            <a:r>
              <a:rPr lang="en-US" sz="1260" dirty="0">
                <a:solidFill>
                  <a:schemeClr val="accent6">
                    <a:lumMod val="50000"/>
                  </a:schemeClr>
                </a:solidFill>
                <a:latin typeface="Verdana"/>
                <a:cs typeface="Verdana"/>
              </a:rPr>
              <a:t>Second consecutive </a:t>
            </a:r>
            <a:r>
              <a:rPr lang="en-US" sz="1260" b="1" dirty="0">
                <a:solidFill>
                  <a:schemeClr val="accent6">
                    <a:lumMod val="50000"/>
                  </a:schemeClr>
                </a:solidFill>
                <a:latin typeface="Verdana"/>
                <a:cs typeface="Verdana"/>
              </a:rPr>
              <a:t>Clean Audit </a:t>
            </a:r>
            <a:r>
              <a:rPr lang="en-US" sz="1260" dirty="0">
                <a:solidFill>
                  <a:schemeClr val="accent6">
                    <a:lumMod val="50000"/>
                  </a:schemeClr>
                </a:solidFill>
                <a:latin typeface="Verdana"/>
                <a:cs typeface="Verdana"/>
              </a:rPr>
              <a:t>obtained</a:t>
            </a:r>
            <a:r>
              <a:rPr lang="en-US" sz="1260" b="1" dirty="0">
                <a:solidFill>
                  <a:schemeClr val="accent6">
                    <a:lumMod val="50000"/>
                  </a:schemeClr>
                </a:solidFill>
                <a:latin typeface="Verdana"/>
                <a:cs typeface="Verdana"/>
              </a:rPr>
              <a:t> – 2019/20</a:t>
            </a:r>
          </a:p>
          <a:p>
            <a:pPr algn="just">
              <a:lnSpc>
                <a:spcPct val="150000"/>
              </a:lnSpc>
              <a:spcBef>
                <a:spcPts val="900"/>
              </a:spcBef>
            </a:pPr>
            <a:r>
              <a:rPr lang="en-US" sz="1260" b="1" dirty="0">
                <a:solidFill>
                  <a:schemeClr val="accent6">
                    <a:lumMod val="50000"/>
                  </a:schemeClr>
                </a:solidFill>
                <a:latin typeface="Verdana"/>
                <a:cs typeface="Verdana"/>
              </a:rPr>
              <a:t>88% </a:t>
            </a:r>
            <a:r>
              <a:rPr lang="en-US" sz="1260" dirty="0">
                <a:solidFill>
                  <a:schemeClr val="accent6">
                    <a:lumMod val="50000"/>
                  </a:schemeClr>
                </a:solidFill>
                <a:latin typeface="Verdana"/>
                <a:cs typeface="Verdana"/>
              </a:rPr>
              <a:t>of the planned targets achieved in </a:t>
            </a:r>
            <a:r>
              <a:rPr lang="en-US" sz="1260" b="1" dirty="0">
                <a:solidFill>
                  <a:schemeClr val="accent6">
                    <a:lumMod val="50000"/>
                  </a:schemeClr>
                </a:solidFill>
                <a:latin typeface="Verdana"/>
                <a:cs typeface="Verdana"/>
              </a:rPr>
              <a:t>Quarter 4</a:t>
            </a:r>
          </a:p>
          <a:p>
            <a:pPr algn="just">
              <a:lnSpc>
                <a:spcPct val="150000"/>
              </a:lnSpc>
              <a:spcBef>
                <a:spcPts val="900"/>
              </a:spcBef>
            </a:pPr>
            <a:r>
              <a:rPr lang="en-US" sz="1260" b="1" dirty="0">
                <a:solidFill>
                  <a:schemeClr val="accent6">
                    <a:lumMod val="50000"/>
                  </a:schemeClr>
                </a:solidFill>
                <a:latin typeface="Verdana"/>
                <a:cs typeface="Verdana"/>
              </a:rPr>
              <a:t>7 155 </a:t>
            </a:r>
            <a:r>
              <a:rPr lang="en-US" sz="1260" dirty="0">
                <a:solidFill>
                  <a:schemeClr val="accent6">
                    <a:lumMod val="50000"/>
                  </a:schemeClr>
                </a:solidFill>
                <a:latin typeface="Verdana"/>
                <a:cs typeface="Verdana"/>
              </a:rPr>
              <a:t>Security Business inspections and  </a:t>
            </a:r>
            <a:r>
              <a:rPr lang="en-US" sz="1260" b="1" dirty="0">
                <a:solidFill>
                  <a:schemeClr val="accent6">
                    <a:lumMod val="50000"/>
                  </a:schemeClr>
                </a:solidFill>
                <a:latin typeface="Verdana"/>
                <a:cs typeface="Verdana"/>
              </a:rPr>
              <a:t>37 136 </a:t>
            </a:r>
            <a:r>
              <a:rPr lang="en-US" sz="1260" dirty="0">
                <a:solidFill>
                  <a:schemeClr val="accent6">
                    <a:lumMod val="50000"/>
                  </a:schemeClr>
                </a:solidFill>
                <a:latin typeface="Verdana"/>
                <a:cs typeface="Verdana"/>
              </a:rPr>
              <a:t>Security Officer inspections conducted</a:t>
            </a:r>
            <a:endParaRPr lang="en-US" sz="1260" b="1" dirty="0">
              <a:solidFill>
                <a:schemeClr val="accent6">
                  <a:lumMod val="50000"/>
                </a:schemeClr>
              </a:solidFill>
              <a:latin typeface="Verdana"/>
              <a:cs typeface="Verdana"/>
            </a:endParaRPr>
          </a:p>
          <a:p>
            <a:pPr algn="just">
              <a:lnSpc>
                <a:spcPct val="150000"/>
              </a:lnSpc>
              <a:spcBef>
                <a:spcPts val="1200"/>
              </a:spcBef>
            </a:pPr>
            <a:r>
              <a:rPr lang="en-US" sz="1260" b="1" dirty="0">
                <a:solidFill>
                  <a:schemeClr val="accent6">
                    <a:lumMod val="50000"/>
                  </a:schemeClr>
                </a:solidFill>
                <a:latin typeface="Verdana"/>
              </a:rPr>
              <a:t>81 arrests </a:t>
            </a:r>
            <a:r>
              <a:rPr lang="en-US" sz="1260" dirty="0">
                <a:solidFill>
                  <a:schemeClr val="accent6">
                    <a:lumMod val="50000"/>
                  </a:schemeClr>
                </a:solidFill>
                <a:latin typeface="Verdana"/>
              </a:rPr>
              <a:t>out of </a:t>
            </a:r>
            <a:r>
              <a:rPr lang="en-US" sz="1260" b="1" dirty="0">
                <a:solidFill>
                  <a:schemeClr val="accent6">
                    <a:lumMod val="50000"/>
                  </a:schemeClr>
                </a:solidFill>
                <a:latin typeface="Verdana"/>
              </a:rPr>
              <a:t>8 operations</a:t>
            </a:r>
          </a:p>
          <a:p>
            <a:pPr algn="just">
              <a:lnSpc>
                <a:spcPct val="150000"/>
              </a:lnSpc>
              <a:spcBef>
                <a:spcPts val="900"/>
              </a:spcBef>
            </a:pPr>
            <a:r>
              <a:rPr lang="en-US" sz="1260" b="1" dirty="0">
                <a:solidFill>
                  <a:schemeClr val="accent6">
                    <a:lumMod val="50000"/>
                  </a:schemeClr>
                </a:solidFill>
                <a:latin typeface="Verdana"/>
                <a:cs typeface="Verdana"/>
              </a:rPr>
              <a:t>1 582 Inspections </a:t>
            </a:r>
            <a:r>
              <a:rPr lang="en-US" sz="1260" dirty="0">
                <a:solidFill>
                  <a:schemeClr val="accent6">
                    <a:lumMod val="50000"/>
                  </a:schemeClr>
                </a:solidFill>
                <a:latin typeface="Verdana"/>
                <a:cs typeface="Verdana"/>
              </a:rPr>
              <a:t>conducted at businesses with firearms</a:t>
            </a:r>
          </a:p>
          <a:p>
            <a:pPr algn="just">
              <a:spcBef>
                <a:spcPts val="900"/>
              </a:spcBef>
            </a:pPr>
            <a:r>
              <a:rPr lang="en-US" sz="1260" b="1" dirty="0">
                <a:solidFill>
                  <a:schemeClr val="accent6">
                    <a:lumMod val="50000"/>
                  </a:schemeClr>
                </a:solidFill>
                <a:latin typeface="Verdana"/>
              </a:rPr>
              <a:t>1 028 </a:t>
            </a:r>
            <a:r>
              <a:rPr lang="en-US" sz="1260" dirty="0">
                <a:solidFill>
                  <a:schemeClr val="accent6">
                    <a:lumMod val="50000"/>
                  </a:schemeClr>
                </a:solidFill>
                <a:latin typeface="Verdana"/>
              </a:rPr>
              <a:t>Successfully finalised </a:t>
            </a:r>
            <a:r>
              <a:rPr lang="en-US" sz="1260" b="1" dirty="0">
                <a:solidFill>
                  <a:schemeClr val="accent6">
                    <a:lumMod val="50000"/>
                  </a:schemeClr>
                </a:solidFill>
                <a:latin typeface="Verdana"/>
              </a:rPr>
              <a:t>prosecutions</a:t>
            </a:r>
          </a:p>
          <a:p>
            <a:pPr algn="just">
              <a:lnSpc>
                <a:spcPct val="150000"/>
              </a:lnSpc>
              <a:spcBef>
                <a:spcPts val="900"/>
              </a:spcBef>
            </a:pPr>
            <a:endParaRPr lang="en-ZA" sz="1080" b="1" dirty="0">
              <a:solidFill>
                <a:schemeClr val="tx1">
                  <a:lumMod val="65000"/>
                  <a:lumOff val="35000"/>
                </a:schemeClr>
              </a:solidFill>
              <a:latin typeface="Verdana"/>
              <a:cs typeface="Verdana"/>
            </a:endParaRPr>
          </a:p>
        </p:txBody>
      </p:sp>
      <p:sp>
        <p:nvSpPr>
          <p:cNvPr id="7" name="object 6">
            <a:extLst>
              <a:ext uri="{FF2B5EF4-FFF2-40B4-BE49-F238E27FC236}">
                <a16:creationId xmlns:a16="http://schemas.microsoft.com/office/drawing/2014/main" xmlns="" id="{8A4580AA-E93A-4123-9123-D70E8457B5E6}"/>
              </a:ext>
            </a:extLst>
          </p:cNvPr>
          <p:cNvSpPr/>
          <p:nvPr/>
        </p:nvSpPr>
        <p:spPr>
          <a:xfrm>
            <a:off x="4305448" y="1232817"/>
            <a:ext cx="3365526" cy="251936"/>
          </a:xfrm>
          <a:custGeom>
            <a:avLst/>
            <a:gdLst/>
            <a:ahLst/>
            <a:cxnLst/>
            <a:rect l="l" t="t" r="r" b="b"/>
            <a:pathLst>
              <a:path w="5217795" h="335915">
                <a:moveTo>
                  <a:pt x="0" y="335292"/>
                </a:moveTo>
                <a:lnTo>
                  <a:pt x="5217541" y="335292"/>
                </a:lnTo>
                <a:lnTo>
                  <a:pt x="5217541" y="0"/>
                </a:lnTo>
                <a:lnTo>
                  <a:pt x="0" y="0"/>
                </a:lnTo>
                <a:lnTo>
                  <a:pt x="0" y="335292"/>
                </a:lnTo>
                <a:close/>
              </a:path>
            </a:pathLst>
          </a:custGeom>
          <a:solidFill>
            <a:srgbClr val="D8A447"/>
          </a:solidFill>
          <a:ln>
            <a:noFill/>
          </a:ln>
        </p:spPr>
        <p:style>
          <a:lnRef idx="1">
            <a:schemeClr val="accent6"/>
          </a:lnRef>
          <a:fillRef idx="2">
            <a:schemeClr val="accent6"/>
          </a:fillRef>
          <a:effectRef idx="1">
            <a:schemeClr val="accent6"/>
          </a:effectRef>
          <a:fontRef idx="minor">
            <a:schemeClr val="dk1"/>
          </a:fontRef>
        </p:style>
        <p:txBody>
          <a:bodyPr wrap="square" lIns="0" tIns="0" rIns="0" bIns="0" rtlCol="0"/>
          <a:lstStyle/>
          <a:p>
            <a:pPr marL="9525"/>
            <a:r>
              <a:rPr lang="en-ZA" sz="1260" b="1" spc="-8" dirty="0">
                <a:solidFill>
                  <a:srgbClr val="FFFFFF"/>
                </a:solidFill>
                <a:latin typeface="Verdana"/>
                <a:cs typeface="Verdana"/>
              </a:rPr>
              <a:t> Actual achievements</a:t>
            </a:r>
            <a:endParaRPr lang="en-ZA" sz="1260" dirty="0">
              <a:latin typeface="Verdana"/>
              <a:cs typeface="Verdana"/>
            </a:endParaRPr>
          </a:p>
        </p:txBody>
      </p:sp>
      <p:pic>
        <p:nvPicPr>
          <p:cNvPr id="10" name="Picture 9">
            <a:extLst>
              <a:ext uri="{FF2B5EF4-FFF2-40B4-BE49-F238E27FC236}">
                <a16:creationId xmlns:a16="http://schemas.microsoft.com/office/drawing/2014/main" xmlns="" id="{2D380885-0AC6-48E1-9919-7B3163EE739B}"/>
              </a:ext>
            </a:extLst>
          </p:cNvPr>
          <p:cNvPicPr>
            <a:picLocks noChangeAspect="1"/>
          </p:cNvPicPr>
          <p:nvPr/>
        </p:nvPicPr>
        <p:blipFill>
          <a:blip r:embed="rId3"/>
          <a:stretch>
            <a:fillRect/>
          </a:stretch>
        </p:blipFill>
        <p:spPr>
          <a:xfrm>
            <a:off x="3861407" y="2393063"/>
            <a:ext cx="394259" cy="384303"/>
          </a:xfrm>
          <a:prstGeom prst="rect">
            <a:avLst/>
          </a:prstGeom>
        </p:spPr>
      </p:pic>
      <p:pic>
        <p:nvPicPr>
          <p:cNvPr id="11" name="Picture 10">
            <a:extLst>
              <a:ext uri="{FF2B5EF4-FFF2-40B4-BE49-F238E27FC236}">
                <a16:creationId xmlns:a16="http://schemas.microsoft.com/office/drawing/2014/main" xmlns="" id="{4E1AC1AF-07CD-4E37-A2C6-17675F4127C8}"/>
              </a:ext>
            </a:extLst>
          </p:cNvPr>
          <p:cNvPicPr>
            <a:picLocks noChangeAspect="1"/>
          </p:cNvPicPr>
          <p:nvPr/>
        </p:nvPicPr>
        <p:blipFill>
          <a:blip r:embed="rId4"/>
          <a:stretch>
            <a:fillRect/>
          </a:stretch>
        </p:blipFill>
        <p:spPr>
          <a:xfrm>
            <a:off x="3752611" y="3129785"/>
            <a:ext cx="534371" cy="534371"/>
          </a:xfrm>
          <a:prstGeom prst="rect">
            <a:avLst/>
          </a:prstGeom>
        </p:spPr>
      </p:pic>
      <p:pic>
        <p:nvPicPr>
          <p:cNvPr id="13" name="Picture 12">
            <a:extLst>
              <a:ext uri="{FF2B5EF4-FFF2-40B4-BE49-F238E27FC236}">
                <a16:creationId xmlns:a16="http://schemas.microsoft.com/office/drawing/2014/main" xmlns="" id="{E1FD627F-2F0C-4D31-96D3-AA221C28604B}"/>
              </a:ext>
            </a:extLst>
          </p:cNvPr>
          <p:cNvPicPr>
            <a:picLocks noChangeAspect="1"/>
          </p:cNvPicPr>
          <p:nvPr/>
        </p:nvPicPr>
        <p:blipFill>
          <a:blip r:embed="rId5"/>
          <a:stretch>
            <a:fillRect/>
          </a:stretch>
        </p:blipFill>
        <p:spPr>
          <a:xfrm>
            <a:off x="3752611" y="4298987"/>
            <a:ext cx="457010" cy="240251"/>
          </a:xfrm>
          <a:prstGeom prst="rect">
            <a:avLst/>
          </a:prstGeom>
        </p:spPr>
      </p:pic>
      <p:pic>
        <p:nvPicPr>
          <p:cNvPr id="14" name="Picture 13">
            <a:extLst>
              <a:ext uri="{FF2B5EF4-FFF2-40B4-BE49-F238E27FC236}">
                <a16:creationId xmlns:a16="http://schemas.microsoft.com/office/drawing/2014/main" xmlns="" id="{34EE1100-99EB-4488-8ED9-D2853C0AD40D}"/>
              </a:ext>
            </a:extLst>
          </p:cNvPr>
          <p:cNvPicPr>
            <a:picLocks noChangeAspect="1"/>
          </p:cNvPicPr>
          <p:nvPr/>
        </p:nvPicPr>
        <p:blipFill>
          <a:blip r:embed="rId6"/>
          <a:stretch>
            <a:fillRect/>
          </a:stretch>
        </p:blipFill>
        <p:spPr>
          <a:xfrm>
            <a:off x="3757539" y="4807537"/>
            <a:ext cx="452082" cy="452082"/>
          </a:xfrm>
          <a:prstGeom prst="rect">
            <a:avLst/>
          </a:prstGeom>
        </p:spPr>
      </p:pic>
      <p:sp>
        <p:nvSpPr>
          <p:cNvPr id="4" name="Rectangle 3">
            <a:extLst>
              <a:ext uri="{FF2B5EF4-FFF2-40B4-BE49-F238E27FC236}">
                <a16:creationId xmlns:a16="http://schemas.microsoft.com/office/drawing/2014/main" xmlns="" id="{81FA4ECB-5147-4E5E-8B0B-650F2168E404}"/>
              </a:ext>
            </a:extLst>
          </p:cNvPr>
          <p:cNvSpPr/>
          <p:nvPr/>
        </p:nvSpPr>
        <p:spPr>
          <a:xfrm>
            <a:off x="227226" y="1451629"/>
            <a:ext cx="4114800" cy="480131"/>
          </a:xfrm>
          <a:prstGeom prst="rect">
            <a:avLst/>
          </a:prstGeom>
        </p:spPr>
        <p:txBody>
          <a:bodyPr>
            <a:spAutoFit/>
          </a:bodyPr>
          <a:lstStyle/>
          <a:p>
            <a:r>
              <a:rPr lang="en-ZA" sz="1260" b="1" dirty="0">
                <a:solidFill>
                  <a:srgbClr val="974707"/>
                </a:solidFill>
                <a:latin typeface="Verdana"/>
                <a:cs typeface="Verdana"/>
              </a:rPr>
              <a:t>	</a:t>
            </a:r>
            <a:r>
              <a:rPr lang="en-ZA" sz="1260" b="1" spc="-4" dirty="0">
                <a:solidFill>
                  <a:srgbClr val="974707"/>
                </a:solidFill>
                <a:latin typeface="Verdana"/>
                <a:cs typeface="Verdana"/>
              </a:rPr>
              <a:t>Achievement </a:t>
            </a:r>
            <a:r>
              <a:rPr lang="en-ZA" sz="1260" b="1" dirty="0">
                <a:solidFill>
                  <a:srgbClr val="974707"/>
                </a:solidFill>
                <a:latin typeface="Verdana"/>
                <a:cs typeface="Verdana"/>
              </a:rPr>
              <a:t>against</a:t>
            </a:r>
            <a:r>
              <a:rPr lang="en-ZA" sz="1260" b="1" spc="-75" dirty="0">
                <a:solidFill>
                  <a:srgbClr val="974707"/>
                </a:solidFill>
                <a:latin typeface="Verdana"/>
                <a:cs typeface="Verdana"/>
              </a:rPr>
              <a:t> </a:t>
            </a:r>
            <a:r>
              <a:rPr lang="en-ZA" sz="1260" b="1" dirty="0">
                <a:solidFill>
                  <a:srgbClr val="974707"/>
                </a:solidFill>
                <a:latin typeface="Verdana"/>
                <a:cs typeface="Verdana"/>
              </a:rPr>
              <a:t>strategic 	objectives</a:t>
            </a:r>
            <a:endParaRPr lang="en-ZA" sz="1620" dirty="0"/>
          </a:p>
        </p:txBody>
      </p:sp>
      <p:pic>
        <p:nvPicPr>
          <p:cNvPr id="16" name="Picture 15">
            <a:extLst>
              <a:ext uri="{FF2B5EF4-FFF2-40B4-BE49-F238E27FC236}">
                <a16:creationId xmlns:a16="http://schemas.microsoft.com/office/drawing/2014/main" xmlns="" id="{D9C6BDFB-9230-4796-95FC-30BEA0B2CBF3}"/>
              </a:ext>
            </a:extLst>
          </p:cNvPr>
          <p:cNvPicPr>
            <a:picLocks noChangeAspect="1"/>
          </p:cNvPicPr>
          <p:nvPr/>
        </p:nvPicPr>
        <p:blipFill>
          <a:blip r:embed="rId7"/>
          <a:stretch>
            <a:fillRect/>
          </a:stretch>
        </p:blipFill>
        <p:spPr>
          <a:xfrm>
            <a:off x="3795171" y="3798306"/>
            <a:ext cx="403933" cy="366531"/>
          </a:xfrm>
          <a:prstGeom prst="rect">
            <a:avLst/>
          </a:prstGeom>
        </p:spPr>
      </p:pic>
      <p:sp>
        <p:nvSpPr>
          <p:cNvPr id="12" name="Slide Number Placeholder 11">
            <a:extLst>
              <a:ext uri="{FF2B5EF4-FFF2-40B4-BE49-F238E27FC236}">
                <a16:creationId xmlns:a16="http://schemas.microsoft.com/office/drawing/2014/main" xmlns="" id="{6371AEDB-3F28-4F9A-97A5-073C384E68EA}"/>
              </a:ext>
            </a:extLst>
          </p:cNvPr>
          <p:cNvSpPr>
            <a:spLocks noGrp="1"/>
          </p:cNvSpPr>
          <p:nvPr>
            <p:ph type="sldNum" sz="quarter" idx="12"/>
          </p:nvPr>
        </p:nvSpPr>
        <p:spPr/>
        <p:txBody>
          <a:bodyPr/>
          <a:lstStyle/>
          <a:p>
            <a:fld id="{86ED3864-7380-264F-93C6-1571F5F24E3A}" type="slidenum">
              <a:rPr lang="en-US" smtClean="0"/>
              <a:pPr/>
              <a:t>5</a:t>
            </a:fld>
            <a:endParaRPr lang="en-US" dirty="0"/>
          </a:p>
        </p:txBody>
      </p:sp>
      <p:pic>
        <p:nvPicPr>
          <p:cNvPr id="15" name="Picture 14">
            <a:extLst>
              <a:ext uri="{FF2B5EF4-FFF2-40B4-BE49-F238E27FC236}">
                <a16:creationId xmlns:a16="http://schemas.microsoft.com/office/drawing/2014/main" xmlns="" id="{BE037509-70AE-41B0-8D54-99099F69857D}"/>
              </a:ext>
            </a:extLst>
          </p:cNvPr>
          <p:cNvPicPr>
            <a:picLocks noChangeAspect="1"/>
          </p:cNvPicPr>
          <p:nvPr/>
        </p:nvPicPr>
        <p:blipFill>
          <a:blip r:embed="rId8"/>
          <a:stretch>
            <a:fillRect/>
          </a:stretch>
        </p:blipFill>
        <p:spPr>
          <a:xfrm>
            <a:off x="3808196" y="1749166"/>
            <a:ext cx="482860" cy="482860"/>
          </a:xfrm>
          <a:prstGeom prst="rect">
            <a:avLst/>
          </a:prstGeom>
        </p:spPr>
      </p:pic>
    </p:spTree>
    <p:extLst>
      <p:ext uri="{BB962C8B-B14F-4D97-AF65-F5344CB8AC3E}">
        <p14:creationId xmlns:p14="http://schemas.microsoft.com/office/powerpoint/2010/main" xmlns="" val="17338626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8F3866CA-0527-0D4B-8233-2D3D8F8F0D50}"/>
              </a:ext>
            </a:extLst>
          </p:cNvPr>
          <p:cNvPicPr>
            <a:picLocks noChangeAspect="1"/>
          </p:cNvPicPr>
          <p:nvPr/>
        </p:nvPicPr>
        <p:blipFill>
          <a:blip r:embed="rId2"/>
          <a:stretch>
            <a:fillRect/>
          </a:stretch>
        </p:blipFill>
        <p:spPr>
          <a:xfrm>
            <a:off x="0" y="-249906"/>
            <a:ext cx="9143999" cy="6129084"/>
          </a:xfrm>
          <a:prstGeom prst="rect">
            <a:avLst/>
          </a:prstGeom>
        </p:spPr>
      </p:pic>
      <p:sp>
        <p:nvSpPr>
          <p:cNvPr id="2" name="Title 1"/>
          <p:cNvSpPr>
            <a:spLocks noGrp="1"/>
          </p:cNvSpPr>
          <p:nvPr>
            <p:ph type="ctrTitle"/>
          </p:nvPr>
        </p:nvSpPr>
        <p:spPr>
          <a:xfrm>
            <a:off x="696676" y="375075"/>
            <a:ext cx="7750646" cy="532730"/>
          </a:xfrm>
        </p:spPr>
        <p:txBody>
          <a:bodyPr>
            <a:noAutofit/>
          </a:bodyPr>
          <a:lstStyle/>
          <a:p>
            <a:pPr marL="342900" lvl="0" indent="-342900" algn="l" defTabSz="914400">
              <a:lnSpc>
                <a:spcPct val="100000"/>
              </a:lnSpc>
              <a:spcBef>
                <a:spcPts val="0"/>
              </a:spcBef>
              <a:defRPr/>
            </a:pPr>
            <a:r>
              <a:rPr lang="en-US" sz="2000" b="1" dirty="0">
                <a:solidFill>
                  <a:srgbClr val="F79646">
                    <a:lumMod val="50000"/>
                  </a:srgbClr>
                </a:solidFill>
                <a:latin typeface="Verdana" pitchFamily="34" charset="0"/>
                <a:ea typeface="Verdana" pitchFamily="34" charset="0"/>
                <a:cs typeface="Verdana" pitchFamily="34" charset="0"/>
              </a:rPr>
              <a:t>FINANCIAL POSITION AS AT 31 MARCH 2020</a:t>
            </a:r>
            <a:endParaRPr lang="en-US" sz="2000" b="1" dirty="0">
              <a:solidFill>
                <a:srgbClr val="F79646">
                  <a:lumMod val="50000"/>
                </a:srgbClr>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p:txBody>
      </p:sp>
      <p:sp>
        <p:nvSpPr>
          <p:cNvPr id="3" name="Subtitle 2"/>
          <p:cNvSpPr>
            <a:spLocks noGrp="1"/>
          </p:cNvSpPr>
          <p:nvPr>
            <p:ph type="subTitle" idx="1"/>
          </p:nvPr>
        </p:nvSpPr>
        <p:spPr>
          <a:xfrm>
            <a:off x="797723" y="969994"/>
            <a:ext cx="7548552" cy="4585231"/>
          </a:xfrm>
        </p:spPr>
        <p:txBody>
          <a:bodyPr>
            <a:noAutofit/>
          </a:bodyPr>
          <a:lstStyle/>
          <a:p>
            <a:pPr marL="342900" indent="-342900" algn="l">
              <a:spcBef>
                <a:spcPct val="20000"/>
              </a:spcBef>
              <a:defRPr/>
            </a:pPr>
            <a:endParaRPr lang="en-US" altLang="en-US" sz="1300" b="1" dirty="0">
              <a:solidFill>
                <a:schemeClr val="accent2">
                  <a:lumMod val="50000"/>
                </a:schemeClr>
              </a:solidFill>
              <a:latin typeface="Verdana" pitchFamily="34" charset="0"/>
              <a:ea typeface="Verdana" pitchFamily="34" charset="0"/>
              <a:cs typeface="Verdana" pitchFamily="34" charset="0"/>
            </a:endParaRPr>
          </a:p>
          <a:p>
            <a:pPr marL="342900" indent="-342900" algn="l">
              <a:spcBef>
                <a:spcPct val="20000"/>
              </a:spcBef>
              <a:defRPr/>
            </a:pPr>
            <a:endParaRPr lang="en-US" sz="1300" b="1" dirty="0">
              <a:solidFill>
                <a:schemeClr val="accent2">
                  <a:lumMod val="50000"/>
                </a:schemeClr>
              </a:solidFill>
              <a:latin typeface="Verdana" pitchFamily="34" charset="0"/>
              <a:ea typeface="Verdana" pitchFamily="34" charset="0"/>
              <a:cs typeface="Verdana" pitchFamily="34" charset="0"/>
            </a:endParaRPr>
          </a:p>
          <a:p>
            <a:pPr marL="342900" indent="-342900" algn="l">
              <a:spcBef>
                <a:spcPct val="20000"/>
              </a:spcBef>
              <a:defRPr/>
            </a:pPr>
            <a:endParaRPr lang="en-US" sz="1300" b="1" dirty="0">
              <a:solidFill>
                <a:schemeClr val="accent2">
                  <a:lumMod val="50000"/>
                </a:schemeClr>
              </a:solidFill>
              <a:latin typeface="Verdana" pitchFamily="34" charset="0"/>
              <a:ea typeface="Verdana" pitchFamily="34" charset="0"/>
              <a:cs typeface="Verdana" pitchFamily="34" charset="0"/>
            </a:endParaRPr>
          </a:p>
        </p:txBody>
      </p:sp>
      <p:graphicFrame>
        <p:nvGraphicFramePr>
          <p:cNvPr id="4" name="Table 3">
            <a:extLst>
              <a:ext uri="{FF2B5EF4-FFF2-40B4-BE49-F238E27FC236}">
                <a16:creationId xmlns:a16="http://schemas.microsoft.com/office/drawing/2014/main" xmlns="" id="{7304A70A-8681-4E06-B096-7A3AA2134A07}"/>
              </a:ext>
            </a:extLst>
          </p:cNvPr>
          <p:cNvGraphicFramePr>
            <a:graphicFrameLocks noGrp="1"/>
          </p:cNvGraphicFramePr>
          <p:nvPr>
            <p:extLst/>
          </p:nvPr>
        </p:nvGraphicFramePr>
        <p:xfrm>
          <a:off x="540689" y="969994"/>
          <a:ext cx="8276248" cy="4136901"/>
        </p:xfrm>
        <a:graphic>
          <a:graphicData uri="http://schemas.openxmlformats.org/drawingml/2006/table">
            <a:tbl>
              <a:tblPr>
                <a:tableStyleId>{5C22544A-7EE6-4342-B048-85BDC9FD1C3A}</a:tableStyleId>
              </a:tblPr>
              <a:tblGrid>
                <a:gridCol w="4688240">
                  <a:extLst>
                    <a:ext uri="{9D8B030D-6E8A-4147-A177-3AD203B41FA5}">
                      <a16:colId xmlns:a16="http://schemas.microsoft.com/office/drawing/2014/main" xmlns="" val="1249309213"/>
                    </a:ext>
                  </a:extLst>
                </a:gridCol>
                <a:gridCol w="1794004">
                  <a:extLst>
                    <a:ext uri="{9D8B030D-6E8A-4147-A177-3AD203B41FA5}">
                      <a16:colId xmlns:a16="http://schemas.microsoft.com/office/drawing/2014/main" xmlns="" val="3195576303"/>
                    </a:ext>
                  </a:extLst>
                </a:gridCol>
                <a:gridCol w="1794004">
                  <a:extLst>
                    <a:ext uri="{9D8B030D-6E8A-4147-A177-3AD203B41FA5}">
                      <a16:colId xmlns:a16="http://schemas.microsoft.com/office/drawing/2014/main" xmlns="" val="139148409"/>
                    </a:ext>
                  </a:extLst>
                </a:gridCol>
              </a:tblGrid>
              <a:tr h="447104">
                <a:tc>
                  <a:txBody>
                    <a:bodyPr/>
                    <a:lstStyle/>
                    <a:p>
                      <a:pPr algn="l" fontAlgn="b"/>
                      <a:r>
                        <a:rPr lang="en-ZA" sz="1400" b="1" u="none" strike="noStrike" dirty="0">
                          <a:solidFill>
                            <a:schemeClr val="accent4">
                              <a:lumMod val="40000"/>
                              <a:lumOff val="60000"/>
                            </a:schemeClr>
                          </a:solidFill>
                          <a:effectLst/>
                          <a:latin typeface="Verdana" panose="020B0604030504040204" pitchFamily="34" charset="0"/>
                          <a:ea typeface="Verdana" panose="020B0604030504040204" pitchFamily="34" charset="0"/>
                          <a:cs typeface="Verdana" panose="020B0604030504040204" pitchFamily="34" charset="0"/>
                        </a:rPr>
                        <a:t>Details </a:t>
                      </a:r>
                      <a:endParaRPr lang="en-ZA" sz="1400" b="1" i="0" u="none" strike="noStrike" dirty="0">
                        <a:solidFill>
                          <a:schemeClr val="accent4">
                            <a:lumMod val="40000"/>
                            <a:lumOff val="60000"/>
                          </a:schemeClr>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accent2">
                        <a:lumMod val="75000"/>
                      </a:schemeClr>
                    </a:solidFill>
                  </a:tcPr>
                </a:tc>
                <a:tc>
                  <a:txBody>
                    <a:bodyPr/>
                    <a:lstStyle/>
                    <a:p>
                      <a:pPr algn="r" fontAlgn="b"/>
                      <a:r>
                        <a:rPr lang="en-ZA" sz="1400" b="1" u="none" strike="noStrike" dirty="0">
                          <a:solidFill>
                            <a:schemeClr val="accent4">
                              <a:lumMod val="40000"/>
                              <a:lumOff val="60000"/>
                            </a:schemeClr>
                          </a:solidFill>
                          <a:effectLst/>
                          <a:latin typeface="Verdana" panose="020B0604030504040204" pitchFamily="34" charset="0"/>
                          <a:ea typeface="Verdana" panose="020B0604030504040204" pitchFamily="34" charset="0"/>
                          <a:cs typeface="Verdana" panose="020B0604030504040204" pitchFamily="34" charset="0"/>
                        </a:rPr>
                        <a:t>Mar-20</a:t>
                      </a:r>
                      <a:endParaRPr lang="en-ZA" sz="1400" b="1" i="0" u="none" strike="noStrike" dirty="0">
                        <a:solidFill>
                          <a:schemeClr val="accent4">
                            <a:lumMod val="40000"/>
                            <a:lumOff val="60000"/>
                          </a:schemeClr>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accent2">
                        <a:lumMod val="75000"/>
                      </a:schemeClr>
                    </a:solidFill>
                  </a:tcPr>
                </a:tc>
                <a:tc>
                  <a:txBody>
                    <a:bodyPr/>
                    <a:lstStyle/>
                    <a:p>
                      <a:pPr algn="r" fontAlgn="b"/>
                      <a:r>
                        <a:rPr lang="en-ZA" sz="1400" b="1" u="none" strike="noStrike" dirty="0">
                          <a:solidFill>
                            <a:schemeClr val="accent4">
                              <a:lumMod val="40000"/>
                              <a:lumOff val="60000"/>
                            </a:schemeClr>
                          </a:solidFill>
                          <a:effectLst/>
                          <a:latin typeface="Verdana" panose="020B0604030504040204" pitchFamily="34" charset="0"/>
                          <a:ea typeface="Verdana" panose="020B0604030504040204" pitchFamily="34" charset="0"/>
                          <a:cs typeface="Verdana" panose="020B0604030504040204" pitchFamily="34" charset="0"/>
                        </a:rPr>
                        <a:t>Mar-19</a:t>
                      </a:r>
                      <a:endParaRPr lang="en-ZA" sz="1400" b="1" i="0" u="none" strike="noStrike" dirty="0">
                        <a:solidFill>
                          <a:schemeClr val="accent4">
                            <a:lumMod val="40000"/>
                            <a:lumOff val="60000"/>
                          </a:schemeClr>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accent2">
                        <a:lumMod val="75000"/>
                      </a:schemeClr>
                    </a:solidFill>
                  </a:tcPr>
                </a:tc>
                <a:extLst>
                  <a:ext uri="{0D108BD9-81ED-4DB2-BD59-A6C34878D82A}">
                    <a16:rowId xmlns:a16="http://schemas.microsoft.com/office/drawing/2014/main" xmlns="" val="1323810538"/>
                  </a:ext>
                </a:extLst>
              </a:tr>
              <a:tr h="496945">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ZA" sz="1400" b="1"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Assets</a:t>
                      </a:r>
                    </a:p>
                    <a:p>
                      <a:pPr algn="l" fontAlgn="b"/>
                      <a:endParaRPr lang="en-ZA" sz="1400" b="0" i="0" u="none" strike="noStrike" dirty="0">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accent2">
                        <a:lumMod val="20000"/>
                        <a:lumOff val="80000"/>
                      </a:schemeClr>
                    </a:solid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n-ZA" sz="1400" b="1"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R'000</a:t>
                      </a:r>
                    </a:p>
                  </a:txBody>
                  <a:tcPr marL="9525" marR="9525" marT="9525" marB="0">
                    <a:solidFill>
                      <a:schemeClr val="accent2">
                        <a:lumMod val="60000"/>
                        <a:lumOff val="40000"/>
                      </a:schemeClr>
                    </a:solid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n-ZA" sz="1400" b="1"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R'000</a:t>
                      </a:r>
                    </a:p>
                  </a:txBody>
                  <a:tcPr marL="9525" marR="9525" marT="9525" marB="0">
                    <a:solidFill>
                      <a:schemeClr val="accent2">
                        <a:lumMod val="60000"/>
                        <a:lumOff val="40000"/>
                      </a:schemeClr>
                    </a:solidFill>
                  </a:tcPr>
                </a:tc>
                <a:extLst>
                  <a:ext uri="{0D108BD9-81ED-4DB2-BD59-A6C34878D82A}">
                    <a16:rowId xmlns:a16="http://schemas.microsoft.com/office/drawing/2014/main" xmlns="" val="3527978730"/>
                  </a:ext>
                </a:extLst>
              </a:tr>
              <a:tr h="380414">
                <a:tc>
                  <a:txBody>
                    <a:bodyPr/>
                    <a:lstStyle/>
                    <a:p>
                      <a:pPr algn="l" fontAlgn="b"/>
                      <a:r>
                        <a:rPr lang="en-ZA" sz="1400" u="none" strike="noStrike" dirty="0">
                          <a:effectLst/>
                          <a:latin typeface="Verdana" panose="020B0604030504040204" pitchFamily="34" charset="0"/>
                          <a:ea typeface="Verdana" panose="020B0604030504040204" pitchFamily="34" charset="0"/>
                          <a:cs typeface="Verdana" panose="020B0604030504040204" pitchFamily="34" charset="0"/>
                        </a:rPr>
                        <a:t>Non-Current Assets</a:t>
                      </a:r>
                      <a:endParaRPr lang="en-ZA"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accent2">
                        <a:lumMod val="20000"/>
                        <a:lumOff val="80000"/>
                      </a:schemeClr>
                    </a:solidFill>
                  </a:tcPr>
                </a:tc>
                <a:tc>
                  <a:txBody>
                    <a:bodyPr/>
                    <a:lstStyle/>
                    <a:p>
                      <a:pPr algn="r" fontAlgn="b"/>
                      <a:r>
                        <a:rPr lang="en-ZA" sz="1400" u="none" strike="noStrike" kern="1200" dirty="0">
                          <a:solidFill>
                            <a:schemeClr val="dk1"/>
                          </a:solidFill>
                          <a:effectLst/>
                          <a:latin typeface="Verdana" panose="020B0604030504040204" pitchFamily="34" charset="0"/>
                          <a:ea typeface="Verdana" panose="020B0604030504040204" pitchFamily="34" charset="0"/>
                        </a:rPr>
                        <a:t>          25 786 </a:t>
                      </a:r>
                    </a:p>
                  </a:txBody>
                  <a:tcPr marL="7620" marR="7620" marT="7620" marB="0" anchor="b">
                    <a:solidFill>
                      <a:schemeClr val="accent2">
                        <a:lumMod val="60000"/>
                        <a:lumOff val="40000"/>
                      </a:schemeClr>
                    </a:solidFill>
                  </a:tcPr>
                </a:tc>
                <a:tc>
                  <a:txBody>
                    <a:bodyPr/>
                    <a:lstStyle/>
                    <a:p>
                      <a:pPr algn="r" fontAlgn="b"/>
                      <a:r>
                        <a:rPr lang="en-ZA" sz="1400" u="none" strike="noStrike" kern="1200" dirty="0">
                          <a:solidFill>
                            <a:schemeClr val="dk1"/>
                          </a:solidFill>
                          <a:effectLst/>
                          <a:latin typeface="Verdana" panose="020B0604030504040204" pitchFamily="34" charset="0"/>
                          <a:ea typeface="Verdana" panose="020B0604030504040204" pitchFamily="34" charset="0"/>
                        </a:rPr>
                        <a:t>     28 270 </a:t>
                      </a:r>
                    </a:p>
                  </a:txBody>
                  <a:tcPr marL="7620" marR="7620" marT="7620" marB="0" anchor="b">
                    <a:solidFill>
                      <a:schemeClr val="accent2">
                        <a:lumMod val="60000"/>
                        <a:lumOff val="40000"/>
                      </a:schemeClr>
                    </a:solidFill>
                  </a:tcPr>
                </a:tc>
                <a:extLst>
                  <a:ext uri="{0D108BD9-81ED-4DB2-BD59-A6C34878D82A}">
                    <a16:rowId xmlns:a16="http://schemas.microsoft.com/office/drawing/2014/main" xmlns="" val="3424246183"/>
                  </a:ext>
                </a:extLst>
              </a:tr>
              <a:tr h="380414">
                <a:tc>
                  <a:txBody>
                    <a:bodyPr/>
                    <a:lstStyle/>
                    <a:p>
                      <a:pPr algn="l" fontAlgn="b"/>
                      <a:r>
                        <a:rPr lang="en-ZA" sz="1400" u="none" strike="noStrike" dirty="0">
                          <a:effectLst/>
                          <a:latin typeface="Verdana" panose="020B0604030504040204" pitchFamily="34" charset="0"/>
                          <a:ea typeface="Verdana" panose="020B0604030504040204" pitchFamily="34" charset="0"/>
                          <a:cs typeface="Verdana" panose="020B0604030504040204" pitchFamily="34" charset="0"/>
                        </a:rPr>
                        <a:t>Current Assets</a:t>
                      </a:r>
                      <a:endParaRPr lang="en-ZA"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accent2">
                        <a:lumMod val="20000"/>
                        <a:lumOff val="80000"/>
                      </a:schemeClr>
                    </a:solidFill>
                  </a:tcPr>
                </a:tc>
                <a:tc>
                  <a:txBody>
                    <a:bodyPr/>
                    <a:lstStyle/>
                    <a:p>
                      <a:pPr algn="r" fontAlgn="b"/>
                      <a:r>
                        <a:rPr lang="en-ZA" sz="1400" u="none" strike="noStrike" kern="1200" dirty="0">
                          <a:solidFill>
                            <a:schemeClr val="dk1"/>
                          </a:solidFill>
                          <a:effectLst/>
                          <a:latin typeface="Verdana" panose="020B0604030504040204" pitchFamily="34" charset="0"/>
                          <a:ea typeface="Verdana" panose="020B0604030504040204" pitchFamily="34" charset="0"/>
                        </a:rPr>
                        <a:t>          85 025 </a:t>
                      </a:r>
                    </a:p>
                  </a:txBody>
                  <a:tcPr marL="7620" marR="7620" marT="7620" marB="0" anchor="b">
                    <a:solidFill>
                      <a:schemeClr val="accent2">
                        <a:lumMod val="60000"/>
                        <a:lumOff val="40000"/>
                      </a:schemeClr>
                    </a:solidFill>
                  </a:tcPr>
                </a:tc>
                <a:tc>
                  <a:txBody>
                    <a:bodyPr/>
                    <a:lstStyle/>
                    <a:p>
                      <a:pPr algn="r" fontAlgn="b"/>
                      <a:r>
                        <a:rPr lang="en-ZA" sz="1400" u="none" strike="noStrike" kern="1200" dirty="0">
                          <a:solidFill>
                            <a:schemeClr val="dk1"/>
                          </a:solidFill>
                          <a:effectLst/>
                          <a:latin typeface="Verdana" panose="020B0604030504040204" pitchFamily="34" charset="0"/>
                          <a:ea typeface="Verdana" panose="020B0604030504040204" pitchFamily="34" charset="0"/>
                        </a:rPr>
                        <a:t>     41 500 </a:t>
                      </a:r>
                    </a:p>
                  </a:txBody>
                  <a:tcPr marL="7620" marR="7620" marT="7620" marB="0" anchor="b">
                    <a:solidFill>
                      <a:schemeClr val="accent2">
                        <a:lumMod val="60000"/>
                        <a:lumOff val="40000"/>
                      </a:schemeClr>
                    </a:solidFill>
                  </a:tcPr>
                </a:tc>
                <a:extLst>
                  <a:ext uri="{0D108BD9-81ED-4DB2-BD59-A6C34878D82A}">
                    <a16:rowId xmlns:a16="http://schemas.microsoft.com/office/drawing/2014/main" xmlns="" val="619419081"/>
                  </a:ext>
                </a:extLst>
              </a:tr>
              <a:tr h="380414">
                <a:tc>
                  <a:txBody>
                    <a:bodyPr/>
                    <a:lstStyle/>
                    <a:p>
                      <a:pPr algn="l" fontAlgn="b"/>
                      <a:r>
                        <a:rPr lang="en-ZA" sz="1400" b="1" u="none" strike="noStrike" dirty="0">
                          <a:solidFill>
                            <a:schemeClr val="accent4">
                              <a:lumMod val="40000"/>
                              <a:lumOff val="60000"/>
                            </a:schemeClr>
                          </a:solidFill>
                          <a:effectLst/>
                          <a:latin typeface="Verdana" panose="020B0604030504040204" pitchFamily="34" charset="0"/>
                          <a:ea typeface="Verdana" panose="020B0604030504040204" pitchFamily="34" charset="0"/>
                          <a:cs typeface="Verdana" panose="020B0604030504040204" pitchFamily="34" charset="0"/>
                        </a:rPr>
                        <a:t>Total Assets</a:t>
                      </a:r>
                      <a:endParaRPr lang="en-ZA" sz="1400" b="1" i="0" u="none" strike="noStrike" dirty="0">
                        <a:solidFill>
                          <a:schemeClr val="accent4">
                            <a:lumMod val="40000"/>
                            <a:lumOff val="60000"/>
                          </a:schemeClr>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accent2">
                        <a:lumMod val="75000"/>
                      </a:schemeClr>
                    </a:solidFill>
                  </a:tcPr>
                </a:tc>
                <a:tc>
                  <a:txBody>
                    <a:bodyPr/>
                    <a:lstStyle/>
                    <a:p>
                      <a:pPr algn="r" fontAlgn="b"/>
                      <a:r>
                        <a:rPr lang="en-ZA" sz="1400" b="1" u="none" strike="noStrike" kern="1200" dirty="0">
                          <a:solidFill>
                            <a:schemeClr val="bg1"/>
                          </a:solidFill>
                          <a:effectLst/>
                          <a:latin typeface="Verdana" panose="020B0604030504040204" pitchFamily="34" charset="0"/>
                          <a:ea typeface="Verdana" panose="020B0604030504040204" pitchFamily="34" charset="0"/>
                        </a:rPr>
                        <a:t>          110 811 </a:t>
                      </a:r>
                    </a:p>
                  </a:txBody>
                  <a:tcPr marL="7620" marR="7620" marT="7620" marB="0" anchor="b">
                    <a:solidFill>
                      <a:schemeClr val="accent2">
                        <a:lumMod val="75000"/>
                      </a:schemeClr>
                    </a:solidFill>
                  </a:tcPr>
                </a:tc>
                <a:tc>
                  <a:txBody>
                    <a:bodyPr/>
                    <a:lstStyle/>
                    <a:p>
                      <a:pPr algn="r" fontAlgn="b"/>
                      <a:r>
                        <a:rPr lang="en-ZA" sz="1400" b="1" u="none" strike="noStrike" kern="1200" dirty="0">
                          <a:solidFill>
                            <a:schemeClr val="bg1"/>
                          </a:solidFill>
                          <a:effectLst/>
                          <a:latin typeface="Verdana" panose="020B0604030504040204" pitchFamily="34" charset="0"/>
                          <a:ea typeface="Verdana" panose="020B0604030504040204" pitchFamily="34" charset="0"/>
                        </a:rPr>
                        <a:t>     69 770 </a:t>
                      </a:r>
                    </a:p>
                  </a:txBody>
                  <a:tcPr marL="7620" marR="7620" marT="7620" marB="0" anchor="b">
                    <a:solidFill>
                      <a:schemeClr val="accent2">
                        <a:lumMod val="75000"/>
                      </a:schemeClr>
                    </a:solidFill>
                  </a:tcPr>
                </a:tc>
                <a:extLst>
                  <a:ext uri="{0D108BD9-81ED-4DB2-BD59-A6C34878D82A}">
                    <a16:rowId xmlns:a16="http://schemas.microsoft.com/office/drawing/2014/main" xmlns="" val="2964629848"/>
                  </a:ext>
                </a:extLst>
              </a:tr>
              <a:tr h="380414">
                <a:tc>
                  <a:txBody>
                    <a:bodyPr/>
                    <a:lstStyle/>
                    <a:p>
                      <a:pPr algn="l">
                        <a:spcAft>
                          <a:spcPts val="0"/>
                        </a:spcAft>
                      </a:pPr>
                      <a:r>
                        <a:rPr lang="en-ZA" sz="1400" b="1"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Equity and</a:t>
                      </a:r>
                      <a:r>
                        <a:rPr lang="en-ZA" sz="1400" b="1" baseline="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Liabilities</a:t>
                      </a:r>
                      <a:endParaRPr lang="en-ZA" sz="1400" dirty="0">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accent2">
                        <a:lumMod val="20000"/>
                        <a:lumOff val="80000"/>
                      </a:schemeClr>
                    </a:solidFill>
                  </a:tcPr>
                </a:tc>
                <a:tc>
                  <a:txBody>
                    <a:bodyPr/>
                    <a:lstStyle/>
                    <a:p>
                      <a:pPr algn="l" fontAlgn="b"/>
                      <a:endParaRPr lang="en-ZA"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accent2">
                        <a:lumMod val="60000"/>
                        <a:lumOff val="40000"/>
                      </a:schemeClr>
                    </a:solidFill>
                  </a:tcPr>
                </a:tc>
                <a:tc>
                  <a:txBody>
                    <a:bodyPr/>
                    <a:lstStyle/>
                    <a:p>
                      <a:pPr algn="l" fontAlgn="b"/>
                      <a:endParaRPr lang="en-ZA"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accent2">
                        <a:lumMod val="60000"/>
                        <a:lumOff val="40000"/>
                      </a:schemeClr>
                    </a:solidFill>
                  </a:tcPr>
                </a:tc>
                <a:extLst>
                  <a:ext uri="{0D108BD9-81ED-4DB2-BD59-A6C34878D82A}">
                    <a16:rowId xmlns:a16="http://schemas.microsoft.com/office/drawing/2014/main" xmlns="" val="4041619026"/>
                  </a:ext>
                </a:extLst>
              </a:tr>
              <a:tr h="380414">
                <a:tc>
                  <a:txBody>
                    <a:bodyPr/>
                    <a:lstStyle/>
                    <a:p>
                      <a:pPr algn="l" fontAlgn="b"/>
                      <a:r>
                        <a:rPr lang="en-ZA" sz="1400" u="none" strike="noStrike" dirty="0">
                          <a:effectLst/>
                          <a:latin typeface="Verdana" panose="020B0604030504040204" pitchFamily="34" charset="0"/>
                          <a:ea typeface="Verdana" panose="020B0604030504040204" pitchFamily="34" charset="0"/>
                          <a:cs typeface="Verdana" panose="020B0604030504040204" pitchFamily="34" charset="0"/>
                        </a:rPr>
                        <a:t>Equity</a:t>
                      </a:r>
                      <a:endParaRPr lang="en-ZA"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accent2">
                        <a:lumMod val="20000"/>
                        <a:lumOff val="80000"/>
                      </a:schemeClr>
                    </a:solidFill>
                  </a:tcPr>
                </a:tc>
                <a:tc>
                  <a:txBody>
                    <a:bodyPr/>
                    <a:lstStyle/>
                    <a:p>
                      <a:pPr marL="0" algn="r" defTabSz="914400" rtl="0" eaLnBrk="1" fontAlgn="b" latinLnBrk="0" hangingPunct="1"/>
                      <a:r>
                        <a:rPr lang="en-ZA" sz="1400" u="none" strike="noStrike" kern="1200" dirty="0">
                          <a:solidFill>
                            <a:schemeClr val="dk1"/>
                          </a:solidFill>
                          <a:effectLst/>
                          <a:latin typeface="Verdana" panose="020B0604030504040204" pitchFamily="34" charset="0"/>
                          <a:ea typeface="Verdana" panose="020B0604030504040204" pitchFamily="34" charset="0"/>
                          <a:cs typeface="+mn-cs"/>
                        </a:rPr>
                        <a:t>          9 325 </a:t>
                      </a:r>
                    </a:p>
                  </a:txBody>
                  <a:tcPr marL="7620" marR="7620" marT="7620" marB="0" anchor="b">
                    <a:solidFill>
                      <a:schemeClr val="accent2">
                        <a:lumMod val="60000"/>
                        <a:lumOff val="40000"/>
                      </a:schemeClr>
                    </a:solidFill>
                  </a:tcPr>
                </a:tc>
                <a:tc>
                  <a:txBody>
                    <a:bodyPr/>
                    <a:lstStyle/>
                    <a:p>
                      <a:pPr marL="0" algn="r" defTabSz="914400" rtl="0" eaLnBrk="1" fontAlgn="b" latinLnBrk="0" hangingPunct="1"/>
                      <a:r>
                        <a:rPr lang="en-ZA" sz="1400" u="none" strike="noStrike" kern="1200" dirty="0">
                          <a:solidFill>
                            <a:schemeClr val="dk1"/>
                          </a:solidFill>
                          <a:effectLst/>
                          <a:latin typeface="Verdana" panose="020B0604030504040204" pitchFamily="34" charset="0"/>
                          <a:ea typeface="Verdana" panose="020B0604030504040204" pitchFamily="34" charset="0"/>
                          <a:cs typeface="+mn-cs"/>
                        </a:rPr>
                        <a:t>       7 163 </a:t>
                      </a:r>
                    </a:p>
                  </a:txBody>
                  <a:tcPr marL="7620" marR="7620" marT="7620" marB="0" anchor="b">
                    <a:solidFill>
                      <a:schemeClr val="accent2">
                        <a:lumMod val="60000"/>
                        <a:lumOff val="40000"/>
                      </a:schemeClr>
                    </a:solidFill>
                  </a:tcPr>
                </a:tc>
                <a:extLst>
                  <a:ext uri="{0D108BD9-81ED-4DB2-BD59-A6C34878D82A}">
                    <a16:rowId xmlns:a16="http://schemas.microsoft.com/office/drawing/2014/main" xmlns="" val="3920044260"/>
                  </a:ext>
                </a:extLst>
              </a:tr>
              <a:tr h="380414">
                <a:tc>
                  <a:txBody>
                    <a:bodyPr/>
                    <a:lstStyle/>
                    <a:p>
                      <a:pPr algn="l" fontAlgn="b"/>
                      <a:r>
                        <a:rPr lang="en-ZA" sz="1400" u="none" strike="noStrike" dirty="0">
                          <a:effectLst/>
                          <a:latin typeface="Verdana" panose="020B0604030504040204" pitchFamily="34" charset="0"/>
                          <a:ea typeface="Verdana" panose="020B0604030504040204" pitchFamily="34" charset="0"/>
                          <a:cs typeface="Verdana" panose="020B0604030504040204" pitchFamily="34" charset="0"/>
                        </a:rPr>
                        <a:t>Non-Current Liabilities</a:t>
                      </a:r>
                      <a:endParaRPr lang="en-ZA"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accent2">
                        <a:lumMod val="20000"/>
                        <a:lumOff val="80000"/>
                      </a:schemeClr>
                    </a:solidFill>
                  </a:tcPr>
                </a:tc>
                <a:tc>
                  <a:txBody>
                    <a:bodyPr/>
                    <a:lstStyle/>
                    <a:p>
                      <a:pPr marL="0" algn="r" defTabSz="914400" rtl="0" eaLnBrk="1" fontAlgn="b" latinLnBrk="0" hangingPunct="1"/>
                      <a:r>
                        <a:rPr lang="en-ZA" sz="1400" u="none" strike="noStrike" kern="1200" dirty="0">
                          <a:solidFill>
                            <a:schemeClr val="dk1"/>
                          </a:solidFill>
                          <a:effectLst/>
                          <a:latin typeface="Verdana" panose="020B0604030504040204" pitchFamily="34" charset="0"/>
                          <a:ea typeface="Verdana" panose="020B0604030504040204" pitchFamily="34" charset="0"/>
                          <a:cs typeface="+mn-cs"/>
                        </a:rPr>
                        <a:t>           2 641 </a:t>
                      </a:r>
                    </a:p>
                  </a:txBody>
                  <a:tcPr marL="7620" marR="7620" marT="7620" marB="0" anchor="b">
                    <a:solidFill>
                      <a:schemeClr val="accent2">
                        <a:lumMod val="60000"/>
                        <a:lumOff val="40000"/>
                      </a:schemeClr>
                    </a:solidFill>
                  </a:tcPr>
                </a:tc>
                <a:tc>
                  <a:txBody>
                    <a:bodyPr/>
                    <a:lstStyle/>
                    <a:p>
                      <a:pPr marL="0" algn="r" defTabSz="914400" rtl="0" eaLnBrk="1" fontAlgn="b" latinLnBrk="0" hangingPunct="1"/>
                      <a:r>
                        <a:rPr lang="en-ZA" sz="1400" u="none" strike="noStrike" kern="1200" dirty="0">
                          <a:solidFill>
                            <a:schemeClr val="dk1"/>
                          </a:solidFill>
                          <a:effectLst/>
                          <a:latin typeface="Verdana" panose="020B0604030504040204" pitchFamily="34" charset="0"/>
                          <a:ea typeface="Verdana" panose="020B0604030504040204" pitchFamily="34" charset="0"/>
                          <a:cs typeface="+mn-cs"/>
                        </a:rPr>
                        <a:t>     5 271 </a:t>
                      </a:r>
                    </a:p>
                  </a:txBody>
                  <a:tcPr marL="7620" marR="7620" marT="7620" marB="0" anchor="b">
                    <a:solidFill>
                      <a:schemeClr val="accent2">
                        <a:lumMod val="60000"/>
                        <a:lumOff val="40000"/>
                      </a:schemeClr>
                    </a:solidFill>
                  </a:tcPr>
                </a:tc>
                <a:extLst>
                  <a:ext uri="{0D108BD9-81ED-4DB2-BD59-A6C34878D82A}">
                    <a16:rowId xmlns:a16="http://schemas.microsoft.com/office/drawing/2014/main" xmlns="" val="1431844088"/>
                  </a:ext>
                </a:extLst>
              </a:tr>
              <a:tr h="425878">
                <a:tc>
                  <a:txBody>
                    <a:bodyPr/>
                    <a:lstStyle/>
                    <a:p>
                      <a:pPr algn="l" fontAlgn="b"/>
                      <a:r>
                        <a:rPr lang="en-ZA" sz="1400" u="none" strike="noStrike" dirty="0">
                          <a:effectLst/>
                          <a:latin typeface="Verdana" panose="020B0604030504040204" pitchFamily="34" charset="0"/>
                          <a:ea typeface="Verdana" panose="020B0604030504040204" pitchFamily="34" charset="0"/>
                          <a:cs typeface="Verdana" panose="020B0604030504040204" pitchFamily="34" charset="0"/>
                        </a:rPr>
                        <a:t>Current Liabilities</a:t>
                      </a:r>
                      <a:endParaRPr lang="en-ZA"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accent2">
                        <a:lumMod val="20000"/>
                        <a:lumOff val="80000"/>
                      </a:schemeClr>
                    </a:solidFill>
                  </a:tcPr>
                </a:tc>
                <a:tc>
                  <a:txBody>
                    <a:bodyPr/>
                    <a:lstStyle/>
                    <a:p>
                      <a:pPr marL="0" algn="r" defTabSz="914400" rtl="0" eaLnBrk="1" fontAlgn="b" latinLnBrk="0" hangingPunct="1"/>
                      <a:r>
                        <a:rPr lang="en-ZA" sz="1400" u="none" strike="noStrike" kern="1200" dirty="0">
                          <a:solidFill>
                            <a:schemeClr val="dk1"/>
                          </a:solidFill>
                          <a:effectLst/>
                          <a:latin typeface="Verdana" panose="020B0604030504040204" pitchFamily="34" charset="0"/>
                          <a:ea typeface="Verdana" panose="020B0604030504040204" pitchFamily="34" charset="0"/>
                          <a:cs typeface="+mn-cs"/>
                        </a:rPr>
                        <a:t>          98 844 </a:t>
                      </a:r>
                    </a:p>
                  </a:txBody>
                  <a:tcPr marL="7620" marR="7620" marT="7620" marB="0" anchor="b">
                    <a:solidFill>
                      <a:schemeClr val="accent2">
                        <a:lumMod val="60000"/>
                        <a:lumOff val="40000"/>
                      </a:schemeClr>
                    </a:solidFill>
                  </a:tcPr>
                </a:tc>
                <a:tc>
                  <a:txBody>
                    <a:bodyPr/>
                    <a:lstStyle/>
                    <a:p>
                      <a:pPr marL="0" algn="r" defTabSz="914400" rtl="0" eaLnBrk="1" fontAlgn="b" latinLnBrk="0" hangingPunct="1"/>
                      <a:r>
                        <a:rPr lang="en-ZA" sz="1400" u="none" strike="noStrike" kern="1200" dirty="0">
                          <a:solidFill>
                            <a:schemeClr val="dk1"/>
                          </a:solidFill>
                          <a:effectLst/>
                          <a:latin typeface="Verdana" panose="020B0604030504040204" pitchFamily="34" charset="0"/>
                          <a:ea typeface="Verdana" panose="020B0604030504040204" pitchFamily="34" charset="0"/>
                          <a:cs typeface="+mn-cs"/>
                        </a:rPr>
                        <a:t>     57 336 </a:t>
                      </a:r>
                    </a:p>
                  </a:txBody>
                  <a:tcPr marL="7620" marR="7620" marT="7620" marB="0" anchor="b">
                    <a:solidFill>
                      <a:schemeClr val="accent2">
                        <a:lumMod val="60000"/>
                        <a:lumOff val="40000"/>
                      </a:schemeClr>
                    </a:solidFill>
                  </a:tcPr>
                </a:tc>
                <a:extLst>
                  <a:ext uri="{0D108BD9-81ED-4DB2-BD59-A6C34878D82A}">
                    <a16:rowId xmlns:a16="http://schemas.microsoft.com/office/drawing/2014/main" xmlns="" val="292964340"/>
                  </a:ext>
                </a:extLst>
              </a:tr>
              <a:tr h="48449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ZA" sz="14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Total Equity and</a:t>
                      </a:r>
                      <a:r>
                        <a:rPr lang="en-ZA" sz="1400" b="1" baseline="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Liabilities</a:t>
                      </a:r>
                      <a:endParaRPr lang="en-ZA" sz="1400" b="1"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accent2">
                        <a:lumMod val="75000"/>
                      </a:schemeClr>
                    </a:solidFill>
                  </a:tcPr>
                </a:tc>
                <a:tc>
                  <a:txBody>
                    <a:bodyPr/>
                    <a:lstStyle/>
                    <a:p>
                      <a:pPr marL="0" algn="r" defTabSz="914400" rtl="0" eaLnBrk="1" fontAlgn="b" latinLnBrk="0" hangingPunct="1"/>
                      <a:r>
                        <a:rPr lang="en-ZA" sz="1400" b="1" u="none" strike="noStrike" kern="1200" dirty="0">
                          <a:solidFill>
                            <a:schemeClr val="bg1"/>
                          </a:solidFill>
                          <a:effectLst/>
                          <a:latin typeface="Verdana" panose="020B0604030504040204" pitchFamily="34" charset="0"/>
                          <a:ea typeface="Verdana" panose="020B0604030504040204" pitchFamily="34" charset="0"/>
                          <a:cs typeface="+mn-cs"/>
                        </a:rPr>
                        <a:t>          110 810 </a:t>
                      </a:r>
                    </a:p>
                  </a:txBody>
                  <a:tcPr marL="7620" marR="7620" marT="7620" marB="0" anchor="b">
                    <a:solidFill>
                      <a:schemeClr val="accent2">
                        <a:lumMod val="75000"/>
                      </a:schemeClr>
                    </a:solidFill>
                  </a:tcPr>
                </a:tc>
                <a:tc>
                  <a:txBody>
                    <a:bodyPr/>
                    <a:lstStyle/>
                    <a:p>
                      <a:pPr marL="0" algn="r" defTabSz="914400" rtl="0" eaLnBrk="1" fontAlgn="b" latinLnBrk="0" hangingPunct="1"/>
                      <a:r>
                        <a:rPr lang="en-ZA" sz="1400" b="1" u="none" strike="noStrike" kern="1200" dirty="0">
                          <a:solidFill>
                            <a:schemeClr val="bg1"/>
                          </a:solidFill>
                          <a:effectLst/>
                          <a:latin typeface="Verdana" panose="020B0604030504040204" pitchFamily="34" charset="0"/>
                          <a:ea typeface="Verdana" panose="020B0604030504040204" pitchFamily="34" charset="0"/>
                          <a:cs typeface="+mn-cs"/>
                        </a:rPr>
                        <a:t>   69 770 </a:t>
                      </a:r>
                    </a:p>
                  </a:txBody>
                  <a:tcPr marL="7620" marR="7620" marT="7620" marB="0" anchor="b">
                    <a:solidFill>
                      <a:schemeClr val="accent2">
                        <a:lumMod val="75000"/>
                      </a:schemeClr>
                    </a:solidFill>
                  </a:tcPr>
                </a:tc>
                <a:extLst>
                  <a:ext uri="{0D108BD9-81ED-4DB2-BD59-A6C34878D82A}">
                    <a16:rowId xmlns:a16="http://schemas.microsoft.com/office/drawing/2014/main" xmlns="" val="3321406844"/>
                  </a:ext>
                </a:extLst>
              </a:tr>
            </a:tbl>
          </a:graphicData>
        </a:graphic>
      </p:graphicFrame>
      <p:sp>
        <p:nvSpPr>
          <p:cNvPr id="7" name="Slide Number Placeholder 6">
            <a:extLst>
              <a:ext uri="{FF2B5EF4-FFF2-40B4-BE49-F238E27FC236}">
                <a16:creationId xmlns:a16="http://schemas.microsoft.com/office/drawing/2014/main" xmlns="" id="{E7E535DA-42BD-469E-B9A5-4E1254B7702E}"/>
              </a:ext>
            </a:extLst>
          </p:cNvPr>
          <p:cNvSpPr>
            <a:spLocks noGrp="1"/>
          </p:cNvSpPr>
          <p:nvPr>
            <p:ph type="sldNum" sz="quarter" idx="12"/>
          </p:nvPr>
        </p:nvSpPr>
        <p:spPr/>
        <p:txBody>
          <a:bodyPr/>
          <a:lstStyle/>
          <a:p>
            <a:fld id="{86ED3864-7380-264F-93C6-1571F5F24E3A}" type="slidenum">
              <a:rPr lang="en-US" smtClean="0"/>
              <a:pPr/>
              <a:t>50</a:t>
            </a:fld>
            <a:endParaRPr lang="en-US" dirty="0"/>
          </a:p>
        </p:txBody>
      </p:sp>
    </p:spTree>
    <p:extLst>
      <p:ext uri="{BB962C8B-B14F-4D97-AF65-F5344CB8AC3E}">
        <p14:creationId xmlns:p14="http://schemas.microsoft.com/office/powerpoint/2010/main" xmlns="" val="22355282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8F3866CA-0527-0D4B-8233-2D3D8F8F0D50}"/>
              </a:ext>
            </a:extLst>
          </p:cNvPr>
          <p:cNvPicPr>
            <a:picLocks noChangeAspect="1"/>
          </p:cNvPicPr>
          <p:nvPr/>
        </p:nvPicPr>
        <p:blipFill>
          <a:blip r:embed="rId2"/>
          <a:stretch>
            <a:fillRect/>
          </a:stretch>
        </p:blipFill>
        <p:spPr>
          <a:xfrm>
            <a:off x="-194896" y="69606"/>
            <a:ext cx="9143999" cy="6129084"/>
          </a:xfrm>
          <a:prstGeom prst="rect">
            <a:avLst/>
          </a:prstGeom>
        </p:spPr>
      </p:pic>
      <p:sp>
        <p:nvSpPr>
          <p:cNvPr id="2" name="Title 1"/>
          <p:cNvSpPr>
            <a:spLocks noGrp="1"/>
          </p:cNvSpPr>
          <p:nvPr>
            <p:ph type="ctrTitle"/>
          </p:nvPr>
        </p:nvSpPr>
        <p:spPr>
          <a:xfrm>
            <a:off x="979027" y="-141949"/>
            <a:ext cx="5590563" cy="787990"/>
          </a:xfrm>
        </p:spPr>
        <p:txBody>
          <a:bodyPr>
            <a:noAutofit/>
          </a:bodyPr>
          <a:lstStyle/>
          <a:p>
            <a:pPr marL="342900" lvl="0" indent="-342900" algn="l" defTabSz="914400">
              <a:lnSpc>
                <a:spcPct val="100000"/>
              </a:lnSpc>
              <a:spcBef>
                <a:spcPts val="0"/>
              </a:spcBef>
              <a:defRPr/>
            </a:pPr>
            <a:r>
              <a:rPr lang="en-US" sz="2400" b="1" dirty="0">
                <a:solidFill>
                  <a:srgbClr val="F79646">
                    <a:lumMod val="50000"/>
                  </a:srgbClr>
                </a:solidFill>
                <a:latin typeface="Verdana" pitchFamily="34" charset="0"/>
                <a:ea typeface="Verdana" pitchFamily="34" charset="0"/>
                <a:cs typeface="Verdana" pitchFamily="34" charset="0"/>
              </a:rPr>
              <a:t>RATIO ANALYSIS</a:t>
            </a:r>
            <a:endParaRPr lang="en-US" sz="2400" b="1" dirty="0">
              <a:solidFill>
                <a:srgbClr val="F79646">
                  <a:lumMod val="50000"/>
                </a:srgbClr>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p:txBody>
      </p:sp>
      <p:sp>
        <p:nvSpPr>
          <p:cNvPr id="3" name="Subtitle 2"/>
          <p:cNvSpPr>
            <a:spLocks noGrp="1"/>
          </p:cNvSpPr>
          <p:nvPr>
            <p:ph type="subTitle" idx="1"/>
          </p:nvPr>
        </p:nvSpPr>
        <p:spPr>
          <a:xfrm>
            <a:off x="797723" y="969994"/>
            <a:ext cx="7548552" cy="4585231"/>
          </a:xfrm>
        </p:spPr>
        <p:txBody>
          <a:bodyPr>
            <a:noAutofit/>
          </a:bodyPr>
          <a:lstStyle/>
          <a:p>
            <a:pPr marL="342900" indent="-342900" algn="l">
              <a:spcBef>
                <a:spcPct val="20000"/>
              </a:spcBef>
              <a:defRPr/>
            </a:pPr>
            <a:endParaRPr lang="en-US" altLang="en-US" sz="1300" b="1" dirty="0">
              <a:solidFill>
                <a:schemeClr val="accent2">
                  <a:lumMod val="50000"/>
                </a:schemeClr>
              </a:solidFill>
              <a:latin typeface="Verdana" pitchFamily="34" charset="0"/>
              <a:ea typeface="Verdana" pitchFamily="34" charset="0"/>
              <a:cs typeface="Verdana" pitchFamily="34" charset="0"/>
            </a:endParaRPr>
          </a:p>
          <a:p>
            <a:pPr marL="342900" indent="-342900" algn="l">
              <a:spcBef>
                <a:spcPct val="20000"/>
              </a:spcBef>
              <a:defRPr/>
            </a:pPr>
            <a:endParaRPr lang="en-US" sz="1300" b="1" dirty="0">
              <a:solidFill>
                <a:schemeClr val="accent2">
                  <a:lumMod val="50000"/>
                </a:schemeClr>
              </a:solidFill>
              <a:latin typeface="Verdana" pitchFamily="34" charset="0"/>
              <a:ea typeface="Verdana" pitchFamily="34" charset="0"/>
              <a:cs typeface="Verdana" pitchFamily="34" charset="0"/>
            </a:endParaRPr>
          </a:p>
          <a:p>
            <a:pPr marL="342900" indent="-342900" algn="l">
              <a:spcBef>
                <a:spcPct val="20000"/>
              </a:spcBef>
              <a:defRPr/>
            </a:pPr>
            <a:endParaRPr lang="en-US" sz="1300" b="1" dirty="0">
              <a:solidFill>
                <a:schemeClr val="accent2">
                  <a:lumMod val="50000"/>
                </a:schemeClr>
              </a:solidFill>
              <a:latin typeface="Verdana" pitchFamily="34" charset="0"/>
              <a:ea typeface="Verdana" pitchFamily="34" charset="0"/>
              <a:cs typeface="Verdana" pitchFamily="34" charset="0"/>
            </a:endParaRPr>
          </a:p>
        </p:txBody>
      </p:sp>
      <p:graphicFrame>
        <p:nvGraphicFramePr>
          <p:cNvPr id="4" name="Table 3">
            <a:extLst>
              <a:ext uri="{FF2B5EF4-FFF2-40B4-BE49-F238E27FC236}">
                <a16:creationId xmlns:a16="http://schemas.microsoft.com/office/drawing/2014/main" xmlns="" id="{A0949D95-39DA-4780-B83C-2A3CFA8C7680}"/>
              </a:ext>
            </a:extLst>
          </p:cNvPr>
          <p:cNvGraphicFramePr>
            <a:graphicFrameLocks noGrp="1"/>
          </p:cNvGraphicFramePr>
          <p:nvPr>
            <p:extLst/>
          </p:nvPr>
        </p:nvGraphicFramePr>
        <p:xfrm>
          <a:off x="364210" y="1263112"/>
          <a:ext cx="8214103" cy="3828278"/>
        </p:xfrm>
        <a:graphic>
          <a:graphicData uri="http://schemas.openxmlformats.org/drawingml/2006/table">
            <a:tbl>
              <a:tblPr>
                <a:tableStyleId>{5C22544A-7EE6-4342-B048-85BDC9FD1C3A}</a:tableStyleId>
              </a:tblPr>
              <a:tblGrid>
                <a:gridCol w="4170206">
                  <a:extLst>
                    <a:ext uri="{9D8B030D-6E8A-4147-A177-3AD203B41FA5}">
                      <a16:colId xmlns:a16="http://schemas.microsoft.com/office/drawing/2014/main" xmlns="" val="2621029118"/>
                    </a:ext>
                  </a:extLst>
                </a:gridCol>
                <a:gridCol w="1203955">
                  <a:extLst>
                    <a:ext uri="{9D8B030D-6E8A-4147-A177-3AD203B41FA5}">
                      <a16:colId xmlns:a16="http://schemas.microsoft.com/office/drawing/2014/main" xmlns="" val="3784286096"/>
                    </a:ext>
                  </a:extLst>
                </a:gridCol>
                <a:gridCol w="1419971">
                  <a:extLst>
                    <a:ext uri="{9D8B030D-6E8A-4147-A177-3AD203B41FA5}">
                      <a16:colId xmlns:a16="http://schemas.microsoft.com/office/drawing/2014/main" xmlns="" val="3974836422"/>
                    </a:ext>
                  </a:extLst>
                </a:gridCol>
                <a:gridCol w="1419971">
                  <a:extLst>
                    <a:ext uri="{9D8B030D-6E8A-4147-A177-3AD203B41FA5}">
                      <a16:colId xmlns:a16="http://schemas.microsoft.com/office/drawing/2014/main" xmlns="" val="1815391015"/>
                    </a:ext>
                  </a:extLst>
                </a:gridCol>
              </a:tblGrid>
              <a:tr h="372020">
                <a:tc>
                  <a:txBody>
                    <a:bodyPr/>
                    <a:lstStyle/>
                    <a:p>
                      <a:pPr algn="l" fontAlgn="b"/>
                      <a:r>
                        <a:rPr lang="en-ZA" sz="1400" b="1" u="none" strike="noStrike" dirty="0">
                          <a:solidFill>
                            <a:schemeClr val="accent4">
                              <a:lumMod val="40000"/>
                              <a:lumOff val="60000"/>
                            </a:schemeClr>
                          </a:solidFill>
                          <a:effectLst/>
                          <a:latin typeface="Verdana" panose="020B0604030504040204" pitchFamily="34" charset="0"/>
                          <a:ea typeface="Verdana" panose="020B0604030504040204" pitchFamily="34" charset="0"/>
                          <a:cs typeface="Verdana" panose="020B0604030504040204" pitchFamily="34" charset="0"/>
                        </a:rPr>
                        <a:t>Details </a:t>
                      </a:r>
                      <a:endParaRPr lang="en-ZA" sz="1400" b="1" i="0" u="none" strike="noStrike" dirty="0">
                        <a:solidFill>
                          <a:schemeClr val="accent4">
                            <a:lumMod val="40000"/>
                            <a:lumOff val="60000"/>
                          </a:schemeClr>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accent2">
                        <a:lumMod val="75000"/>
                      </a:schemeClr>
                    </a:solidFill>
                  </a:tcPr>
                </a:tc>
                <a:tc>
                  <a:txBody>
                    <a:bodyPr/>
                    <a:lstStyle/>
                    <a:p>
                      <a:pPr algn="r" fontAlgn="b"/>
                      <a:r>
                        <a:rPr lang="en-ZA" sz="1400" b="1" u="none" strike="noStrike" dirty="0">
                          <a:solidFill>
                            <a:schemeClr val="accent4">
                              <a:lumMod val="40000"/>
                              <a:lumOff val="60000"/>
                            </a:schemeClr>
                          </a:solidFill>
                          <a:effectLst/>
                          <a:latin typeface="Verdana" panose="020B0604030504040204" pitchFamily="34" charset="0"/>
                          <a:ea typeface="Verdana" panose="020B0604030504040204" pitchFamily="34" charset="0"/>
                          <a:cs typeface="Verdana" panose="020B0604030504040204" pitchFamily="34" charset="0"/>
                        </a:rPr>
                        <a:t>Mar-20</a:t>
                      </a:r>
                      <a:endParaRPr lang="en-ZA" sz="1400" b="1" i="0" u="none" strike="noStrike" dirty="0">
                        <a:solidFill>
                          <a:schemeClr val="accent4">
                            <a:lumMod val="40000"/>
                            <a:lumOff val="60000"/>
                          </a:schemeClr>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accent2">
                        <a:lumMod val="75000"/>
                      </a:schemeClr>
                    </a:solidFill>
                  </a:tcPr>
                </a:tc>
                <a:tc>
                  <a:txBody>
                    <a:bodyPr/>
                    <a:lstStyle/>
                    <a:p>
                      <a:pPr algn="r" fontAlgn="b"/>
                      <a:r>
                        <a:rPr lang="en-ZA" sz="1400" b="1" u="none" strike="noStrike" dirty="0">
                          <a:solidFill>
                            <a:schemeClr val="accent4">
                              <a:lumMod val="40000"/>
                              <a:lumOff val="60000"/>
                            </a:schemeClr>
                          </a:solidFill>
                          <a:effectLst/>
                          <a:latin typeface="Verdana" panose="020B0604030504040204" pitchFamily="34" charset="0"/>
                          <a:ea typeface="Verdana" panose="020B0604030504040204" pitchFamily="34" charset="0"/>
                          <a:cs typeface="Verdana" panose="020B0604030504040204" pitchFamily="34" charset="0"/>
                        </a:rPr>
                        <a:t>Mar-19</a:t>
                      </a:r>
                      <a:endParaRPr lang="en-ZA" sz="1400" b="1" i="0" u="none" strike="noStrike" dirty="0">
                        <a:solidFill>
                          <a:schemeClr val="accent4">
                            <a:lumMod val="40000"/>
                            <a:lumOff val="60000"/>
                          </a:schemeClr>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accent2">
                        <a:lumMod val="75000"/>
                      </a:schemeClr>
                    </a:solidFill>
                  </a:tcPr>
                </a:tc>
                <a:tc>
                  <a:txBody>
                    <a:bodyPr/>
                    <a:lstStyle/>
                    <a:p>
                      <a:pPr algn="r" fontAlgn="b"/>
                      <a:r>
                        <a:rPr lang="en-ZA" sz="1400" b="1" u="none" strike="noStrike" dirty="0">
                          <a:solidFill>
                            <a:schemeClr val="accent4">
                              <a:lumMod val="40000"/>
                              <a:lumOff val="60000"/>
                            </a:schemeClr>
                          </a:solidFill>
                          <a:effectLst/>
                          <a:latin typeface="Verdana" panose="020B0604030504040204" pitchFamily="34" charset="0"/>
                          <a:ea typeface="Verdana" panose="020B0604030504040204" pitchFamily="34" charset="0"/>
                          <a:cs typeface="Verdana" panose="020B0604030504040204" pitchFamily="34" charset="0"/>
                        </a:rPr>
                        <a:t>Change</a:t>
                      </a:r>
                      <a:endParaRPr lang="en-ZA" sz="1400" b="1" i="0" u="none" strike="noStrike" dirty="0">
                        <a:solidFill>
                          <a:schemeClr val="accent4">
                            <a:lumMod val="40000"/>
                            <a:lumOff val="60000"/>
                          </a:schemeClr>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accent2">
                        <a:lumMod val="75000"/>
                      </a:schemeClr>
                    </a:solidFill>
                  </a:tcPr>
                </a:tc>
                <a:extLst>
                  <a:ext uri="{0D108BD9-81ED-4DB2-BD59-A6C34878D82A}">
                    <a16:rowId xmlns:a16="http://schemas.microsoft.com/office/drawing/2014/main" xmlns="" val="785182337"/>
                  </a:ext>
                </a:extLst>
              </a:tr>
              <a:tr h="229474">
                <a:tc>
                  <a:txBody>
                    <a:bodyPr/>
                    <a:lstStyle/>
                    <a:p>
                      <a:pPr algn="l" fontAlgn="b"/>
                      <a:r>
                        <a:rPr lang="en-ZA" sz="1200" u="none" strike="noStrike" dirty="0">
                          <a:effectLst/>
                          <a:latin typeface="Verdana" panose="020B0604030504040204" pitchFamily="34" charset="0"/>
                          <a:ea typeface="Verdana" panose="020B0604030504040204" pitchFamily="34" charset="0"/>
                          <a:cs typeface="Verdana" panose="020B0604030504040204" pitchFamily="34" charset="0"/>
                        </a:rPr>
                        <a:t> </a:t>
                      </a:r>
                      <a:endParaRPr lang="en-ZA" sz="1200" b="0" i="0" u="none" strike="noStrike" dirty="0">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accent2">
                        <a:lumMod val="20000"/>
                        <a:lumOff val="80000"/>
                      </a:schemeClr>
                    </a:solidFill>
                  </a:tcPr>
                </a:tc>
                <a:tc>
                  <a:txBody>
                    <a:bodyPr/>
                    <a:lstStyle/>
                    <a:p>
                      <a:pPr algn="r" fontAlgn="b"/>
                      <a:r>
                        <a:rPr lang="en-ZA" sz="1200" u="none" strike="noStrike" dirty="0">
                          <a:effectLst/>
                          <a:latin typeface="Verdana" panose="020B0604030504040204" pitchFamily="34" charset="0"/>
                          <a:ea typeface="Verdana" panose="020B0604030504040204" pitchFamily="34" charset="0"/>
                          <a:cs typeface="Verdana" panose="020B0604030504040204" pitchFamily="34" charset="0"/>
                        </a:rPr>
                        <a:t> </a:t>
                      </a:r>
                      <a:endParaRPr lang="en-ZA" sz="12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accent2">
                        <a:lumMod val="60000"/>
                        <a:lumOff val="40000"/>
                      </a:schemeClr>
                    </a:solidFill>
                  </a:tcPr>
                </a:tc>
                <a:tc>
                  <a:txBody>
                    <a:bodyPr/>
                    <a:lstStyle/>
                    <a:p>
                      <a:pPr algn="r" fontAlgn="b"/>
                      <a:endParaRPr lang="en-ZA" sz="12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accent2">
                        <a:lumMod val="60000"/>
                        <a:lumOff val="40000"/>
                      </a:schemeClr>
                    </a:solidFill>
                  </a:tcPr>
                </a:tc>
                <a:tc>
                  <a:txBody>
                    <a:bodyPr/>
                    <a:lstStyle/>
                    <a:p>
                      <a:pPr algn="r" fontAlgn="b"/>
                      <a:r>
                        <a:rPr lang="en-ZA" sz="1200" u="none" strike="noStrike" dirty="0">
                          <a:effectLst/>
                          <a:latin typeface="Verdana" panose="020B0604030504040204" pitchFamily="34" charset="0"/>
                          <a:ea typeface="Verdana" panose="020B0604030504040204" pitchFamily="34" charset="0"/>
                          <a:cs typeface="Verdana" panose="020B0604030504040204" pitchFamily="34" charset="0"/>
                        </a:rPr>
                        <a:t> </a:t>
                      </a:r>
                      <a:endParaRPr lang="en-ZA" sz="12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accent2">
                        <a:lumMod val="60000"/>
                        <a:lumOff val="40000"/>
                      </a:schemeClr>
                    </a:solidFill>
                  </a:tcPr>
                </a:tc>
                <a:extLst>
                  <a:ext uri="{0D108BD9-81ED-4DB2-BD59-A6C34878D82A}">
                    <a16:rowId xmlns:a16="http://schemas.microsoft.com/office/drawing/2014/main" xmlns="" val="3178419174"/>
                  </a:ext>
                </a:extLst>
              </a:tr>
              <a:tr h="281043">
                <a:tc>
                  <a:txBody>
                    <a:bodyPr/>
                    <a:lstStyle/>
                    <a:p>
                      <a:pPr algn="l" fontAlgn="b"/>
                      <a:r>
                        <a:rPr lang="en-ZA" sz="1200" b="1" u="none" strike="noStrike" dirty="0">
                          <a:effectLst/>
                          <a:latin typeface="Verdana" panose="020B0604030504040204" pitchFamily="34" charset="0"/>
                          <a:ea typeface="Verdana" panose="020B0604030504040204" pitchFamily="34" charset="0"/>
                          <a:cs typeface="Verdana" panose="020B0604030504040204" pitchFamily="34" charset="0"/>
                        </a:rPr>
                        <a:t>Solvency Ratios</a:t>
                      </a:r>
                      <a:endParaRPr lang="en-ZA" sz="12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accent2">
                        <a:lumMod val="20000"/>
                        <a:lumOff val="80000"/>
                      </a:schemeClr>
                    </a:solidFill>
                  </a:tcPr>
                </a:tc>
                <a:tc>
                  <a:txBody>
                    <a:bodyPr/>
                    <a:lstStyle/>
                    <a:p>
                      <a:pPr algn="l" fontAlgn="b"/>
                      <a:r>
                        <a:rPr lang="en-ZA" sz="1200" u="none" strike="noStrike" dirty="0">
                          <a:effectLst/>
                          <a:latin typeface="Verdana" panose="020B0604030504040204" pitchFamily="34" charset="0"/>
                          <a:ea typeface="Verdana" panose="020B0604030504040204" pitchFamily="34" charset="0"/>
                          <a:cs typeface="Verdana" panose="020B0604030504040204" pitchFamily="34" charset="0"/>
                        </a:rPr>
                        <a:t> </a:t>
                      </a:r>
                      <a:endParaRPr lang="en-ZA" sz="12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accent2">
                        <a:lumMod val="60000"/>
                        <a:lumOff val="40000"/>
                      </a:schemeClr>
                    </a:solidFill>
                  </a:tcPr>
                </a:tc>
                <a:tc>
                  <a:txBody>
                    <a:bodyPr/>
                    <a:lstStyle/>
                    <a:p>
                      <a:pPr algn="l" fontAlgn="b"/>
                      <a:endParaRPr lang="en-ZA" sz="12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accent2">
                        <a:lumMod val="60000"/>
                        <a:lumOff val="40000"/>
                      </a:schemeClr>
                    </a:solidFill>
                  </a:tcPr>
                </a:tc>
                <a:tc>
                  <a:txBody>
                    <a:bodyPr/>
                    <a:lstStyle/>
                    <a:p>
                      <a:pPr algn="l" fontAlgn="b"/>
                      <a:r>
                        <a:rPr lang="en-ZA" sz="1200" u="none" strike="noStrike" dirty="0">
                          <a:effectLst/>
                          <a:latin typeface="Verdana" panose="020B0604030504040204" pitchFamily="34" charset="0"/>
                          <a:ea typeface="Verdana" panose="020B0604030504040204" pitchFamily="34" charset="0"/>
                          <a:cs typeface="Verdana" panose="020B0604030504040204" pitchFamily="34" charset="0"/>
                        </a:rPr>
                        <a:t> </a:t>
                      </a:r>
                      <a:endParaRPr lang="en-ZA" sz="12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accent2">
                        <a:lumMod val="60000"/>
                        <a:lumOff val="40000"/>
                      </a:schemeClr>
                    </a:solidFill>
                  </a:tcPr>
                </a:tc>
                <a:extLst>
                  <a:ext uri="{0D108BD9-81ED-4DB2-BD59-A6C34878D82A}">
                    <a16:rowId xmlns:a16="http://schemas.microsoft.com/office/drawing/2014/main" xmlns="" val="4276426920"/>
                  </a:ext>
                </a:extLst>
              </a:tr>
              <a:tr h="301914">
                <a:tc>
                  <a:txBody>
                    <a:bodyPr/>
                    <a:lstStyle/>
                    <a:p>
                      <a:pPr marL="171450" indent="-171450" algn="l" fontAlgn="b">
                        <a:buFont typeface="Arial" panose="020B0604020202020204" pitchFamily="34" charset="0"/>
                        <a:buChar char="•"/>
                      </a:pPr>
                      <a:r>
                        <a:rPr lang="en-ZA" sz="1200" u="none" strike="noStrike" dirty="0">
                          <a:effectLst/>
                          <a:latin typeface="Verdana" panose="020B0604030504040204" pitchFamily="34" charset="0"/>
                          <a:ea typeface="Verdana" panose="020B0604030504040204" pitchFamily="34" charset="0"/>
                          <a:cs typeface="Verdana" panose="020B0604030504040204" pitchFamily="34" charset="0"/>
                        </a:rPr>
                        <a:t>Debt Ratio</a:t>
                      </a:r>
                      <a:endParaRPr lang="en-ZA" sz="1200" b="0" i="0" u="none" strike="noStrike" dirty="0">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accent2">
                        <a:lumMod val="20000"/>
                        <a:lumOff val="80000"/>
                      </a:schemeClr>
                    </a:solidFill>
                  </a:tcPr>
                </a:tc>
                <a:tc>
                  <a:txBody>
                    <a:bodyPr/>
                    <a:lstStyle/>
                    <a:p>
                      <a:pPr algn="r" fontAlgn="b"/>
                      <a:r>
                        <a:rPr lang="en-ZA" sz="1200" u="none" strike="noStrike" kern="1200" dirty="0">
                          <a:solidFill>
                            <a:schemeClr val="dk1"/>
                          </a:solidFill>
                          <a:effectLst/>
                          <a:latin typeface="Verdana" panose="020B0604030504040204" pitchFamily="34" charset="0"/>
                          <a:ea typeface="Verdana" panose="020B0604030504040204" pitchFamily="34" charset="0"/>
                        </a:rPr>
                        <a:t>92%</a:t>
                      </a:r>
                    </a:p>
                  </a:txBody>
                  <a:tcPr marL="7620" marR="7620" marT="7620" marB="0" anchor="b">
                    <a:solidFill>
                      <a:schemeClr val="accent2">
                        <a:lumMod val="60000"/>
                        <a:lumOff val="40000"/>
                      </a:schemeClr>
                    </a:solidFill>
                  </a:tcPr>
                </a:tc>
                <a:tc>
                  <a:txBody>
                    <a:bodyPr/>
                    <a:lstStyle/>
                    <a:p>
                      <a:pPr algn="r" fontAlgn="b"/>
                      <a:r>
                        <a:rPr lang="en-ZA" sz="1200" u="none" strike="noStrike" kern="1200" dirty="0">
                          <a:solidFill>
                            <a:schemeClr val="dk1"/>
                          </a:solidFill>
                          <a:effectLst/>
                          <a:latin typeface="Verdana" panose="020B0604030504040204" pitchFamily="34" charset="0"/>
                          <a:ea typeface="Verdana" panose="020B0604030504040204" pitchFamily="34" charset="0"/>
                        </a:rPr>
                        <a:t>90%</a:t>
                      </a:r>
                    </a:p>
                  </a:txBody>
                  <a:tcPr marL="7620" marR="7620" marT="7620" marB="0" anchor="b">
                    <a:solidFill>
                      <a:schemeClr val="accent2">
                        <a:lumMod val="60000"/>
                        <a:lumOff val="40000"/>
                      </a:schemeClr>
                    </a:solidFill>
                  </a:tcPr>
                </a:tc>
                <a:tc>
                  <a:txBody>
                    <a:bodyPr/>
                    <a:lstStyle/>
                    <a:p>
                      <a:pPr algn="r" fontAlgn="b"/>
                      <a:r>
                        <a:rPr lang="en-ZA" sz="1200" u="none" strike="noStrike" kern="1200" dirty="0">
                          <a:solidFill>
                            <a:schemeClr val="dk1"/>
                          </a:solidFill>
                          <a:effectLst/>
                          <a:latin typeface="Verdana" panose="020B0604030504040204" pitchFamily="34" charset="0"/>
                          <a:ea typeface="Verdana" panose="020B0604030504040204" pitchFamily="34" charset="0"/>
                        </a:rPr>
                        <a:t>+2%</a:t>
                      </a:r>
                    </a:p>
                  </a:txBody>
                  <a:tcPr marL="7620" marR="7620" marT="7620" marB="0" anchor="b">
                    <a:solidFill>
                      <a:schemeClr val="accent2">
                        <a:lumMod val="60000"/>
                        <a:lumOff val="40000"/>
                      </a:schemeClr>
                    </a:solidFill>
                  </a:tcPr>
                </a:tc>
                <a:extLst>
                  <a:ext uri="{0D108BD9-81ED-4DB2-BD59-A6C34878D82A}">
                    <a16:rowId xmlns:a16="http://schemas.microsoft.com/office/drawing/2014/main" xmlns="" val="305942590"/>
                  </a:ext>
                </a:extLst>
              </a:tr>
              <a:tr h="301914">
                <a:tc>
                  <a:txBody>
                    <a:bodyPr/>
                    <a:lstStyle/>
                    <a:p>
                      <a:pPr marL="171450" indent="-171450" algn="l" fontAlgn="b">
                        <a:buFont typeface="Arial" panose="020B0604020202020204" pitchFamily="34" charset="0"/>
                        <a:buChar char="•"/>
                      </a:pPr>
                      <a:r>
                        <a:rPr lang="en-ZA" sz="1200" u="none" strike="noStrike" dirty="0">
                          <a:effectLst/>
                          <a:latin typeface="Verdana" panose="020B0604030504040204" pitchFamily="34" charset="0"/>
                          <a:ea typeface="Verdana" panose="020B0604030504040204" pitchFamily="34" charset="0"/>
                          <a:cs typeface="Verdana" panose="020B0604030504040204" pitchFamily="34" charset="0"/>
                        </a:rPr>
                        <a:t>Equity Ratio</a:t>
                      </a:r>
                      <a:endParaRPr lang="en-ZA" sz="1200" b="0" i="0" u="none" strike="noStrike" dirty="0">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accent2">
                        <a:lumMod val="20000"/>
                        <a:lumOff val="80000"/>
                      </a:schemeClr>
                    </a:solidFill>
                  </a:tcPr>
                </a:tc>
                <a:tc>
                  <a:txBody>
                    <a:bodyPr/>
                    <a:lstStyle/>
                    <a:p>
                      <a:pPr algn="r" fontAlgn="b"/>
                      <a:r>
                        <a:rPr lang="en-ZA" sz="1200" u="none" strike="noStrike" kern="1200" dirty="0">
                          <a:solidFill>
                            <a:schemeClr val="dk1"/>
                          </a:solidFill>
                          <a:effectLst/>
                          <a:latin typeface="Verdana" panose="020B0604030504040204" pitchFamily="34" charset="0"/>
                          <a:ea typeface="Verdana" panose="020B0604030504040204" pitchFamily="34" charset="0"/>
                        </a:rPr>
                        <a:t>8%</a:t>
                      </a:r>
                    </a:p>
                  </a:txBody>
                  <a:tcPr marL="7620" marR="7620" marT="7620" marB="0" anchor="b">
                    <a:solidFill>
                      <a:schemeClr val="accent2">
                        <a:lumMod val="60000"/>
                        <a:lumOff val="40000"/>
                      </a:schemeClr>
                    </a:solidFill>
                  </a:tcPr>
                </a:tc>
                <a:tc>
                  <a:txBody>
                    <a:bodyPr/>
                    <a:lstStyle/>
                    <a:p>
                      <a:pPr algn="r" fontAlgn="b"/>
                      <a:r>
                        <a:rPr lang="en-ZA" sz="1200" u="none" strike="noStrike" kern="1200" dirty="0">
                          <a:solidFill>
                            <a:schemeClr val="dk1"/>
                          </a:solidFill>
                          <a:effectLst/>
                          <a:latin typeface="Verdana" panose="020B0604030504040204" pitchFamily="34" charset="0"/>
                          <a:ea typeface="Verdana" panose="020B0604030504040204" pitchFamily="34" charset="0"/>
                        </a:rPr>
                        <a:t>10%</a:t>
                      </a:r>
                    </a:p>
                  </a:txBody>
                  <a:tcPr marL="7620" marR="7620" marT="7620" marB="0" anchor="b">
                    <a:solidFill>
                      <a:schemeClr val="accent2">
                        <a:lumMod val="60000"/>
                        <a:lumOff val="40000"/>
                      </a:schemeClr>
                    </a:solidFill>
                  </a:tcPr>
                </a:tc>
                <a:tc>
                  <a:txBody>
                    <a:bodyPr/>
                    <a:lstStyle/>
                    <a:p>
                      <a:pPr algn="r" fontAlgn="b"/>
                      <a:r>
                        <a:rPr lang="en-ZA" sz="1200" u="none" strike="noStrike" kern="1200" dirty="0">
                          <a:solidFill>
                            <a:schemeClr val="dk1"/>
                          </a:solidFill>
                          <a:effectLst/>
                          <a:latin typeface="Verdana" panose="020B0604030504040204" pitchFamily="34" charset="0"/>
                          <a:ea typeface="Verdana" panose="020B0604030504040204" pitchFamily="34" charset="0"/>
                        </a:rPr>
                        <a:t>-2%</a:t>
                      </a:r>
                    </a:p>
                  </a:txBody>
                  <a:tcPr marL="7620" marR="7620" marT="7620" marB="0" anchor="b">
                    <a:solidFill>
                      <a:schemeClr val="accent2">
                        <a:lumMod val="60000"/>
                        <a:lumOff val="40000"/>
                      </a:schemeClr>
                    </a:solidFill>
                  </a:tcPr>
                </a:tc>
                <a:extLst>
                  <a:ext uri="{0D108BD9-81ED-4DB2-BD59-A6C34878D82A}">
                    <a16:rowId xmlns:a16="http://schemas.microsoft.com/office/drawing/2014/main" xmlns="" val="2764671546"/>
                  </a:ext>
                </a:extLst>
              </a:tr>
              <a:tr h="295350">
                <a:tc>
                  <a:txBody>
                    <a:bodyPr/>
                    <a:lstStyle/>
                    <a:p>
                      <a:pPr algn="l" fontAlgn="b"/>
                      <a:r>
                        <a:rPr lang="en-ZA" sz="1200" b="1" u="none" strike="noStrike" dirty="0">
                          <a:effectLst/>
                          <a:latin typeface="Verdana" panose="020B0604030504040204" pitchFamily="34" charset="0"/>
                          <a:ea typeface="Verdana" panose="020B0604030504040204" pitchFamily="34" charset="0"/>
                          <a:cs typeface="Verdana" panose="020B0604030504040204" pitchFamily="34" charset="0"/>
                        </a:rPr>
                        <a:t>Liquidity Ratios</a:t>
                      </a:r>
                      <a:endParaRPr lang="en-ZA" sz="12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accent2">
                        <a:lumMod val="20000"/>
                        <a:lumOff val="80000"/>
                      </a:schemeClr>
                    </a:solidFill>
                  </a:tcPr>
                </a:tc>
                <a:tc>
                  <a:txBody>
                    <a:bodyPr/>
                    <a:lstStyle/>
                    <a:p>
                      <a:pPr algn="r" fontAlgn="b"/>
                      <a:r>
                        <a:rPr lang="en-ZA" sz="1200" u="none" strike="noStrike" kern="1200" dirty="0">
                          <a:solidFill>
                            <a:schemeClr val="dk1"/>
                          </a:solidFill>
                          <a:effectLst/>
                          <a:latin typeface="Verdana" panose="020B0604030504040204" pitchFamily="34" charset="0"/>
                          <a:ea typeface="Verdana" panose="020B0604030504040204" pitchFamily="34" charset="0"/>
                        </a:rPr>
                        <a:t> </a:t>
                      </a:r>
                    </a:p>
                  </a:txBody>
                  <a:tcPr marL="7620" marR="7620" marT="7620" marB="0" anchor="b">
                    <a:solidFill>
                      <a:schemeClr val="accent2">
                        <a:lumMod val="60000"/>
                        <a:lumOff val="40000"/>
                      </a:schemeClr>
                    </a:solidFill>
                  </a:tcPr>
                </a:tc>
                <a:tc>
                  <a:txBody>
                    <a:bodyPr/>
                    <a:lstStyle/>
                    <a:p>
                      <a:pPr algn="r" fontAlgn="b"/>
                      <a:endParaRPr lang="en-ZA" sz="1200" u="none" strike="noStrike" kern="1200" dirty="0">
                        <a:solidFill>
                          <a:schemeClr val="dk1"/>
                        </a:solidFill>
                        <a:effectLst/>
                        <a:latin typeface="Verdana" panose="020B0604030504040204" pitchFamily="34" charset="0"/>
                        <a:ea typeface="Verdana" panose="020B0604030504040204" pitchFamily="34" charset="0"/>
                      </a:endParaRPr>
                    </a:p>
                  </a:txBody>
                  <a:tcPr marL="7620" marR="7620" marT="7620" marB="0" anchor="b">
                    <a:solidFill>
                      <a:schemeClr val="accent2">
                        <a:lumMod val="60000"/>
                        <a:lumOff val="40000"/>
                      </a:schemeClr>
                    </a:solidFill>
                  </a:tcPr>
                </a:tc>
                <a:tc>
                  <a:txBody>
                    <a:bodyPr/>
                    <a:lstStyle/>
                    <a:p>
                      <a:pPr algn="r" fontAlgn="b"/>
                      <a:r>
                        <a:rPr lang="en-ZA" sz="1200" u="none" strike="noStrike" kern="1200" dirty="0">
                          <a:solidFill>
                            <a:schemeClr val="dk1"/>
                          </a:solidFill>
                          <a:effectLst/>
                          <a:latin typeface="Verdana" panose="020B0604030504040204" pitchFamily="34" charset="0"/>
                          <a:ea typeface="Verdana" panose="020B0604030504040204" pitchFamily="34" charset="0"/>
                        </a:rPr>
                        <a:t> </a:t>
                      </a:r>
                    </a:p>
                  </a:txBody>
                  <a:tcPr marL="7620" marR="7620" marT="7620" marB="0" anchor="b">
                    <a:solidFill>
                      <a:schemeClr val="accent2">
                        <a:lumMod val="60000"/>
                        <a:lumOff val="40000"/>
                      </a:schemeClr>
                    </a:solidFill>
                  </a:tcPr>
                </a:tc>
                <a:extLst>
                  <a:ext uri="{0D108BD9-81ED-4DB2-BD59-A6C34878D82A}">
                    <a16:rowId xmlns:a16="http://schemas.microsoft.com/office/drawing/2014/main" xmlns="" val="2814162326"/>
                  </a:ext>
                </a:extLst>
              </a:tr>
              <a:tr h="302709">
                <a:tc>
                  <a:txBody>
                    <a:bodyPr/>
                    <a:lstStyle/>
                    <a:p>
                      <a:pPr marL="171450" indent="-171450" algn="l" fontAlgn="b">
                        <a:buFont typeface="Arial" panose="020B0604020202020204" pitchFamily="34" charset="0"/>
                        <a:buChar char="•"/>
                      </a:pPr>
                      <a:r>
                        <a:rPr lang="en-ZA" sz="1200" u="none" strike="noStrike" dirty="0">
                          <a:effectLst/>
                          <a:latin typeface="Verdana" panose="020B0604030504040204" pitchFamily="34" charset="0"/>
                          <a:ea typeface="Verdana" panose="020B0604030504040204" pitchFamily="34" charset="0"/>
                          <a:cs typeface="Verdana" panose="020B0604030504040204" pitchFamily="34" charset="0"/>
                        </a:rPr>
                        <a:t>Working Capital Ratio (Current Ratio)</a:t>
                      </a:r>
                      <a:endParaRPr lang="en-ZA" sz="1200" b="0" i="0" u="none" strike="noStrike" dirty="0">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accent2">
                        <a:lumMod val="20000"/>
                        <a:lumOff val="80000"/>
                      </a:schemeClr>
                    </a:solidFill>
                  </a:tcPr>
                </a:tc>
                <a:tc>
                  <a:txBody>
                    <a:bodyPr/>
                    <a:lstStyle/>
                    <a:p>
                      <a:pPr algn="r" fontAlgn="b"/>
                      <a:r>
                        <a:rPr lang="en-ZA" sz="1200" u="none" strike="noStrike" kern="1200" dirty="0">
                          <a:solidFill>
                            <a:schemeClr val="dk1"/>
                          </a:solidFill>
                          <a:effectLst/>
                          <a:latin typeface="Verdana" panose="020B0604030504040204" pitchFamily="34" charset="0"/>
                          <a:ea typeface="Verdana" panose="020B0604030504040204" pitchFamily="34" charset="0"/>
                        </a:rPr>
                        <a:t>                  0,86 </a:t>
                      </a:r>
                    </a:p>
                  </a:txBody>
                  <a:tcPr marL="7620" marR="7620" marT="7620" marB="0" anchor="b">
                    <a:solidFill>
                      <a:schemeClr val="accent2">
                        <a:lumMod val="60000"/>
                        <a:lumOff val="40000"/>
                      </a:schemeClr>
                    </a:solidFill>
                  </a:tcPr>
                </a:tc>
                <a:tc>
                  <a:txBody>
                    <a:bodyPr/>
                    <a:lstStyle/>
                    <a:p>
                      <a:pPr algn="r" fontAlgn="b"/>
                      <a:r>
                        <a:rPr lang="en-ZA" sz="1200" u="none" strike="noStrike" kern="1200" dirty="0">
                          <a:solidFill>
                            <a:schemeClr val="dk1"/>
                          </a:solidFill>
                          <a:effectLst/>
                          <a:latin typeface="Verdana" panose="020B0604030504040204" pitchFamily="34" charset="0"/>
                          <a:ea typeface="Verdana" panose="020B0604030504040204" pitchFamily="34" charset="0"/>
                        </a:rPr>
                        <a:t>             0,72 </a:t>
                      </a:r>
                    </a:p>
                  </a:txBody>
                  <a:tcPr marL="7620" marR="7620" marT="7620" marB="0" anchor="b">
                    <a:solidFill>
                      <a:schemeClr val="accent2">
                        <a:lumMod val="60000"/>
                        <a:lumOff val="40000"/>
                      </a:schemeClr>
                    </a:solidFill>
                  </a:tcPr>
                </a:tc>
                <a:tc>
                  <a:txBody>
                    <a:bodyPr/>
                    <a:lstStyle/>
                    <a:p>
                      <a:pPr algn="r" fontAlgn="b"/>
                      <a:r>
                        <a:rPr lang="en-ZA" sz="1200" u="none" strike="noStrike" kern="1200" dirty="0">
                          <a:solidFill>
                            <a:schemeClr val="dk1"/>
                          </a:solidFill>
                          <a:effectLst/>
                          <a:latin typeface="Verdana" panose="020B0604030504040204" pitchFamily="34" charset="0"/>
                          <a:ea typeface="Verdana" panose="020B0604030504040204" pitchFamily="34" charset="0"/>
                        </a:rPr>
                        <a:t>                +0,14 </a:t>
                      </a:r>
                    </a:p>
                  </a:txBody>
                  <a:tcPr marL="7620" marR="7620" marT="7620" marB="0" anchor="b">
                    <a:solidFill>
                      <a:schemeClr val="accent2">
                        <a:lumMod val="60000"/>
                        <a:lumOff val="40000"/>
                      </a:schemeClr>
                    </a:solidFill>
                  </a:tcPr>
                </a:tc>
                <a:extLst>
                  <a:ext uri="{0D108BD9-81ED-4DB2-BD59-A6C34878D82A}">
                    <a16:rowId xmlns:a16="http://schemas.microsoft.com/office/drawing/2014/main" xmlns="" val="3894912513"/>
                  </a:ext>
                </a:extLst>
              </a:tr>
              <a:tr h="373282">
                <a:tc>
                  <a:txBody>
                    <a:bodyPr/>
                    <a:lstStyle/>
                    <a:p>
                      <a:pPr marL="171450" indent="-171450" algn="l" fontAlgn="b">
                        <a:buFont typeface="Arial" panose="020B0604020202020204" pitchFamily="34" charset="0"/>
                        <a:buChar char="•"/>
                      </a:pPr>
                      <a:r>
                        <a:rPr lang="en-ZA" sz="1200" u="none" strike="noStrike" dirty="0">
                          <a:effectLst/>
                          <a:latin typeface="Verdana" panose="020B0604030504040204" pitchFamily="34" charset="0"/>
                          <a:ea typeface="Verdana" panose="020B0604030504040204" pitchFamily="34" charset="0"/>
                          <a:cs typeface="Verdana" panose="020B0604030504040204" pitchFamily="34" charset="0"/>
                        </a:rPr>
                        <a:t>Quick Asset Ratio</a:t>
                      </a:r>
                      <a:endParaRPr lang="en-ZA" sz="1200" b="0" i="0" u="none" strike="noStrike" dirty="0">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accent2">
                        <a:lumMod val="20000"/>
                        <a:lumOff val="80000"/>
                      </a:schemeClr>
                    </a:solidFill>
                  </a:tcPr>
                </a:tc>
                <a:tc>
                  <a:txBody>
                    <a:bodyPr/>
                    <a:lstStyle/>
                    <a:p>
                      <a:pPr algn="r" fontAlgn="b"/>
                      <a:r>
                        <a:rPr lang="en-ZA" sz="1200" u="none" strike="noStrike" kern="1200" dirty="0">
                          <a:solidFill>
                            <a:schemeClr val="dk1"/>
                          </a:solidFill>
                          <a:effectLst/>
                          <a:latin typeface="Verdana" panose="020B0604030504040204" pitchFamily="34" charset="0"/>
                          <a:ea typeface="Verdana" panose="020B0604030504040204" pitchFamily="34" charset="0"/>
                        </a:rPr>
                        <a:t>                  0,85 </a:t>
                      </a:r>
                    </a:p>
                  </a:txBody>
                  <a:tcPr marL="7620" marR="7620" marT="7620" marB="0" anchor="b">
                    <a:solidFill>
                      <a:schemeClr val="accent2">
                        <a:lumMod val="60000"/>
                        <a:lumOff val="40000"/>
                      </a:schemeClr>
                    </a:solidFill>
                  </a:tcPr>
                </a:tc>
                <a:tc>
                  <a:txBody>
                    <a:bodyPr/>
                    <a:lstStyle/>
                    <a:p>
                      <a:pPr algn="r" fontAlgn="b"/>
                      <a:r>
                        <a:rPr lang="en-ZA" sz="1200" u="none" strike="noStrike" kern="1200" dirty="0">
                          <a:solidFill>
                            <a:schemeClr val="dk1"/>
                          </a:solidFill>
                          <a:effectLst/>
                          <a:latin typeface="Verdana" panose="020B0604030504040204" pitchFamily="34" charset="0"/>
                          <a:ea typeface="Verdana" panose="020B0604030504040204" pitchFamily="34" charset="0"/>
                        </a:rPr>
                        <a:t>             0,72 </a:t>
                      </a:r>
                    </a:p>
                  </a:txBody>
                  <a:tcPr marL="7620" marR="7620" marT="7620" marB="0" anchor="b">
                    <a:solidFill>
                      <a:schemeClr val="accent2">
                        <a:lumMod val="60000"/>
                        <a:lumOff val="40000"/>
                      </a:schemeClr>
                    </a:solidFill>
                  </a:tcPr>
                </a:tc>
                <a:tc>
                  <a:txBody>
                    <a:bodyPr/>
                    <a:lstStyle/>
                    <a:p>
                      <a:pPr algn="r" fontAlgn="b"/>
                      <a:r>
                        <a:rPr lang="en-ZA" sz="1200" u="none" strike="noStrike" kern="1200" dirty="0">
                          <a:solidFill>
                            <a:schemeClr val="dk1"/>
                          </a:solidFill>
                          <a:effectLst/>
                          <a:latin typeface="Verdana" panose="020B0604030504040204" pitchFamily="34" charset="0"/>
                          <a:ea typeface="Verdana" panose="020B0604030504040204" pitchFamily="34" charset="0"/>
                        </a:rPr>
                        <a:t>                +0,13 </a:t>
                      </a:r>
                    </a:p>
                  </a:txBody>
                  <a:tcPr marL="7620" marR="7620" marT="7620" marB="0" anchor="b">
                    <a:solidFill>
                      <a:schemeClr val="accent2">
                        <a:lumMod val="60000"/>
                        <a:lumOff val="40000"/>
                      </a:schemeClr>
                    </a:solidFill>
                  </a:tcPr>
                </a:tc>
                <a:extLst>
                  <a:ext uri="{0D108BD9-81ED-4DB2-BD59-A6C34878D82A}">
                    <a16:rowId xmlns:a16="http://schemas.microsoft.com/office/drawing/2014/main" xmlns="" val="1366671019"/>
                  </a:ext>
                </a:extLst>
              </a:tr>
              <a:tr h="365934">
                <a:tc>
                  <a:txBody>
                    <a:bodyPr/>
                    <a:lstStyle/>
                    <a:p>
                      <a:pPr algn="l" fontAlgn="b"/>
                      <a:r>
                        <a:rPr lang="en-ZA" sz="1200" b="1" u="none" strike="noStrike" dirty="0">
                          <a:effectLst/>
                          <a:latin typeface="Verdana" panose="020B0604030504040204" pitchFamily="34" charset="0"/>
                          <a:ea typeface="Verdana" panose="020B0604030504040204" pitchFamily="34" charset="0"/>
                          <a:cs typeface="Verdana" panose="020B0604030504040204" pitchFamily="34" charset="0"/>
                        </a:rPr>
                        <a:t>Debt Collection Days (Before Provision)</a:t>
                      </a:r>
                      <a:endParaRPr lang="en-ZA" sz="12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accent2">
                        <a:lumMod val="20000"/>
                        <a:lumOff val="80000"/>
                      </a:schemeClr>
                    </a:solidFill>
                  </a:tcPr>
                </a:tc>
                <a:tc>
                  <a:txBody>
                    <a:bodyPr/>
                    <a:lstStyle/>
                    <a:p>
                      <a:pPr algn="r" fontAlgn="b"/>
                      <a:r>
                        <a:rPr lang="en-ZA" sz="1200" b="1" u="none" strike="noStrike" kern="1200" dirty="0">
                          <a:solidFill>
                            <a:schemeClr val="dk1"/>
                          </a:solidFill>
                          <a:effectLst/>
                          <a:latin typeface="Verdana" panose="020B0604030504040204" pitchFamily="34" charset="0"/>
                          <a:ea typeface="Verdana" panose="020B0604030504040204" pitchFamily="34" charset="0"/>
                        </a:rPr>
                        <a:t> 80 Days </a:t>
                      </a:r>
                    </a:p>
                  </a:txBody>
                  <a:tcPr marL="7620" marR="7620" marT="7620" marB="0" anchor="b">
                    <a:solidFill>
                      <a:schemeClr val="accent2">
                        <a:lumMod val="60000"/>
                        <a:lumOff val="40000"/>
                      </a:schemeClr>
                    </a:solidFill>
                  </a:tcPr>
                </a:tc>
                <a:tc>
                  <a:txBody>
                    <a:bodyPr/>
                    <a:lstStyle/>
                    <a:p>
                      <a:pPr algn="r" fontAlgn="b"/>
                      <a:r>
                        <a:rPr lang="en-ZA" sz="1200" b="1" u="none" strike="noStrike" kern="1200" dirty="0">
                          <a:solidFill>
                            <a:schemeClr val="dk1"/>
                          </a:solidFill>
                          <a:effectLst/>
                          <a:latin typeface="Verdana" panose="020B0604030504040204" pitchFamily="34" charset="0"/>
                          <a:ea typeface="Verdana" panose="020B0604030504040204" pitchFamily="34" charset="0"/>
                        </a:rPr>
                        <a:t> 80 Days </a:t>
                      </a:r>
                    </a:p>
                  </a:txBody>
                  <a:tcPr marL="7620" marR="7620" marT="7620" marB="0" anchor="b">
                    <a:solidFill>
                      <a:schemeClr val="accent2">
                        <a:lumMod val="60000"/>
                        <a:lumOff val="40000"/>
                      </a:schemeClr>
                    </a:solidFill>
                  </a:tcPr>
                </a:tc>
                <a:tc>
                  <a:txBody>
                    <a:bodyPr/>
                    <a:lstStyle/>
                    <a:p>
                      <a:pPr algn="r" fontAlgn="b"/>
                      <a:r>
                        <a:rPr lang="en-ZA" sz="1200" b="1" u="none" strike="noStrike" kern="1200" dirty="0">
                          <a:solidFill>
                            <a:schemeClr val="dk1"/>
                          </a:solidFill>
                          <a:effectLst/>
                          <a:latin typeface="Verdana" panose="020B0604030504040204" pitchFamily="34" charset="0"/>
                          <a:ea typeface="Verdana" panose="020B0604030504040204" pitchFamily="34" charset="0"/>
                        </a:rPr>
                        <a:t> 0 Days </a:t>
                      </a:r>
                    </a:p>
                  </a:txBody>
                  <a:tcPr marL="7620" marR="7620" marT="7620" marB="0" anchor="b">
                    <a:solidFill>
                      <a:schemeClr val="accent2">
                        <a:lumMod val="60000"/>
                        <a:lumOff val="40000"/>
                      </a:schemeClr>
                    </a:solidFill>
                  </a:tcPr>
                </a:tc>
                <a:extLst>
                  <a:ext uri="{0D108BD9-81ED-4DB2-BD59-A6C34878D82A}">
                    <a16:rowId xmlns:a16="http://schemas.microsoft.com/office/drawing/2014/main" xmlns="" val="3430740495"/>
                  </a:ext>
                </a:extLst>
              </a:tr>
              <a:tr h="304945">
                <a:tc>
                  <a:txBody>
                    <a:bodyPr/>
                    <a:lstStyle/>
                    <a:p>
                      <a:pPr algn="l" fontAlgn="b"/>
                      <a:r>
                        <a:rPr lang="en-ZA" sz="1200" b="1" u="none" strike="noStrike" dirty="0">
                          <a:effectLst/>
                          <a:latin typeface="Verdana" panose="020B0604030504040204" pitchFamily="34" charset="0"/>
                          <a:ea typeface="Verdana" panose="020B0604030504040204" pitchFamily="34" charset="0"/>
                          <a:cs typeface="Verdana" panose="020B0604030504040204" pitchFamily="34" charset="0"/>
                        </a:rPr>
                        <a:t>Debt Collection Days (After Provision)</a:t>
                      </a:r>
                      <a:endParaRPr lang="en-ZA" sz="12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accent2">
                        <a:lumMod val="20000"/>
                        <a:lumOff val="80000"/>
                      </a:schemeClr>
                    </a:solidFill>
                  </a:tcPr>
                </a:tc>
                <a:tc>
                  <a:txBody>
                    <a:bodyPr/>
                    <a:lstStyle/>
                    <a:p>
                      <a:pPr algn="r" fontAlgn="b"/>
                      <a:r>
                        <a:rPr lang="en-ZA" sz="1200" b="1" u="none" strike="noStrike" kern="1200" dirty="0">
                          <a:solidFill>
                            <a:schemeClr val="dk1"/>
                          </a:solidFill>
                          <a:effectLst/>
                          <a:latin typeface="Verdana" panose="020B0604030504040204" pitchFamily="34" charset="0"/>
                          <a:ea typeface="Verdana" panose="020B0604030504040204" pitchFamily="34" charset="0"/>
                        </a:rPr>
                        <a:t> 36 Days </a:t>
                      </a:r>
                    </a:p>
                  </a:txBody>
                  <a:tcPr marL="7620" marR="7620" marT="7620" marB="0" anchor="b">
                    <a:solidFill>
                      <a:schemeClr val="accent2">
                        <a:lumMod val="60000"/>
                        <a:lumOff val="40000"/>
                      </a:schemeClr>
                    </a:solidFill>
                  </a:tcPr>
                </a:tc>
                <a:tc>
                  <a:txBody>
                    <a:bodyPr/>
                    <a:lstStyle/>
                    <a:p>
                      <a:pPr algn="r" fontAlgn="b"/>
                      <a:r>
                        <a:rPr lang="en-ZA" sz="1200" b="1" u="none" strike="noStrike" kern="1200" dirty="0">
                          <a:solidFill>
                            <a:schemeClr val="dk1"/>
                          </a:solidFill>
                          <a:effectLst/>
                          <a:latin typeface="Verdana" panose="020B0604030504040204" pitchFamily="34" charset="0"/>
                          <a:ea typeface="Verdana" panose="020B0604030504040204" pitchFamily="34" charset="0"/>
                        </a:rPr>
                        <a:t> 40 Days </a:t>
                      </a:r>
                    </a:p>
                  </a:txBody>
                  <a:tcPr marL="7620" marR="7620" marT="7620" marB="0" anchor="b">
                    <a:solidFill>
                      <a:schemeClr val="accent2">
                        <a:lumMod val="60000"/>
                        <a:lumOff val="40000"/>
                      </a:schemeClr>
                    </a:solidFill>
                  </a:tcPr>
                </a:tc>
                <a:tc>
                  <a:txBody>
                    <a:bodyPr/>
                    <a:lstStyle/>
                    <a:p>
                      <a:pPr algn="r" fontAlgn="b"/>
                      <a:r>
                        <a:rPr lang="en-ZA" sz="1200" b="1" u="none" strike="noStrike" kern="1200" dirty="0">
                          <a:solidFill>
                            <a:schemeClr val="dk1"/>
                          </a:solidFill>
                          <a:effectLst/>
                          <a:latin typeface="Verdana" panose="020B0604030504040204" pitchFamily="34" charset="0"/>
                          <a:ea typeface="Verdana" panose="020B0604030504040204" pitchFamily="34" charset="0"/>
                        </a:rPr>
                        <a:t> -4 Days </a:t>
                      </a:r>
                    </a:p>
                  </a:txBody>
                  <a:tcPr marL="7620" marR="7620" marT="7620" marB="0" anchor="b">
                    <a:solidFill>
                      <a:schemeClr val="accent2">
                        <a:lumMod val="60000"/>
                        <a:lumOff val="40000"/>
                      </a:schemeClr>
                    </a:solidFill>
                  </a:tcPr>
                </a:tc>
                <a:extLst>
                  <a:ext uri="{0D108BD9-81ED-4DB2-BD59-A6C34878D82A}">
                    <a16:rowId xmlns:a16="http://schemas.microsoft.com/office/drawing/2014/main" xmlns="" val="1740458135"/>
                  </a:ext>
                </a:extLst>
              </a:tr>
              <a:tr h="323979">
                <a:tc>
                  <a:txBody>
                    <a:bodyPr/>
                    <a:lstStyle/>
                    <a:p>
                      <a:pPr algn="l" fontAlgn="b"/>
                      <a:r>
                        <a:rPr lang="en-ZA" sz="1200" b="1" u="none" strike="noStrike" dirty="0">
                          <a:effectLst/>
                          <a:latin typeface="Verdana" panose="020B0604030504040204" pitchFamily="34" charset="0"/>
                          <a:ea typeface="Verdana" panose="020B0604030504040204" pitchFamily="34" charset="0"/>
                          <a:cs typeface="Verdana" panose="020B0604030504040204" pitchFamily="34" charset="0"/>
                        </a:rPr>
                        <a:t>Creditors Payment Period</a:t>
                      </a:r>
                      <a:endParaRPr lang="en-ZA" sz="12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accent2">
                        <a:lumMod val="20000"/>
                        <a:lumOff val="80000"/>
                      </a:schemeClr>
                    </a:solidFill>
                  </a:tcPr>
                </a:tc>
                <a:tc>
                  <a:txBody>
                    <a:bodyPr/>
                    <a:lstStyle/>
                    <a:p>
                      <a:pPr algn="r" fontAlgn="b"/>
                      <a:r>
                        <a:rPr lang="en-ZA" sz="1200" b="1" u="none" strike="noStrike" kern="1200" dirty="0">
                          <a:solidFill>
                            <a:schemeClr val="dk1"/>
                          </a:solidFill>
                          <a:effectLst/>
                          <a:latin typeface="Verdana" panose="020B0604030504040204" pitchFamily="34" charset="0"/>
                          <a:ea typeface="Verdana" panose="020B0604030504040204" pitchFamily="34" charset="0"/>
                        </a:rPr>
                        <a:t> 51 Days </a:t>
                      </a:r>
                    </a:p>
                  </a:txBody>
                  <a:tcPr marL="7620" marR="7620" marT="7620" marB="0" anchor="b">
                    <a:solidFill>
                      <a:schemeClr val="accent2">
                        <a:lumMod val="60000"/>
                        <a:lumOff val="40000"/>
                      </a:schemeClr>
                    </a:solidFill>
                  </a:tcPr>
                </a:tc>
                <a:tc>
                  <a:txBody>
                    <a:bodyPr/>
                    <a:lstStyle/>
                    <a:p>
                      <a:pPr algn="r" fontAlgn="b"/>
                      <a:r>
                        <a:rPr lang="en-ZA" sz="1200" b="1" u="none" strike="noStrike" kern="1200" dirty="0">
                          <a:solidFill>
                            <a:schemeClr val="dk1"/>
                          </a:solidFill>
                          <a:effectLst/>
                          <a:latin typeface="Verdana" panose="020B0604030504040204" pitchFamily="34" charset="0"/>
                          <a:ea typeface="Verdana" panose="020B0604030504040204" pitchFamily="34" charset="0"/>
                        </a:rPr>
                        <a:t> 30 Days </a:t>
                      </a:r>
                    </a:p>
                  </a:txBody>
                  <a:tcPr marL="7620" marR="7620" marT="7620" marB="0" anchor="b">
                    <a:solidFill>
                      <a:schemeClr val="accent2">
                        <a:lumMod val="60000"/>
                        <a:lumOff val="40000"/>
                      </a:schemeClr>
                    </a:solidFill>
                  </a:tcPr>
                </a:tc>
                <a:tc>
                  <a:txBody>
                    <a:bodyPr/>
                    <a:lstStyle/>
                    <a:p>
                      <a:pPr algn="r" fontAlgn="b"/>
                      <a:r>
                        <a:rPr lang="en-ZA" sz="1200" b="1" u="none" strike="noStrike" kern="1200" dirty="0">
                          <a:solidFill>
                            <a:schemeClr val="dk1"/>
                          </a:solidFill>
                          <a:effectLst/>
                          <a:latin typeface="Verdana" panose="020B0604030504040204" pitchFamily="34" charset="0"/>
                          <a:ea typeface="Verdana" panose="020B0604030504040204" pitchFamily="34" charset="0"/>
                        </a:rPr>
                        <a:t> +21 Days </a:t>
                      </a:r>
                    </a:p>
                  </a:txBody>
                  <a:tcPr marL="7620" marR="7620" marT="7620" marB="0" anchor="b">
                    <a:solidFill>
                      <a:schemeClr val="accent2">
                        <a:lumMod val="60000"/>
                        <a:lumOff val="40000"/>
                      </a:schemeClr>
                    </a:solidFill>
                  </a:tcPr>
                </a:tc>
                <a:extLst>
                  <a:ext uri="{0D108BD9-81ED-4DB2-BD59-A6C34878D82A}">
                    <a16:rowId xmlns:a16="http://schemas.microsoft.com/office/drawing/2014/main" xmlns="" val="2369556283"/>
                  </a:ext>
                </a:extLst>
              </a:tr>
              <a:tr h="304945">
                <a:tc>
                  <a:txBody>
                    <a:bodyPr/>
                    <a:lstStyle/>
                    <a:p>
                      <a:pPr algn="l" fontAlgn="b"/>
                      <a:r>
                        <a:rPr lang="en-ZA" sz="1200" b="1" u="none" strike="noStrike" dirty="0">
                          <a:effectLst/>
                          <a:latin typeface="Verdana" panose="020B0604030504040204" pitchFamily="34" charset="0"/>
                          <a:ea typeface="Verdana" panose="020B0604030504040204" pitchFamily="34" charset="0"/>
                          <a:cs typeface="Verdana" panose="020B0604030504040204" pitchFamily="34" charset="0"/>
                        </a:rPr>
                        <a:t>Staff Cost as a % of Expenditure</a:t>
                      </a:r>
                      <a:endParaRPr lang="en-ZA" sz="12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accent2">
                        <a:lumMod val="20000"/>
                        <a:lumOff val="80000"/>
                      </a:schemeClr>
                    </a:solidFill>
                  </a:tcPr>
                </a:tc>
                <a:tc>
                  <a:txBody>
                    <a:bodyPr/>
                    <a:lstStyle/>
                    <a:p>
                      <a:pPr algn="r" fontAlgn="b"/>
                      <a:r>
                        <a:rPr lang="en-ZA" sz="1200" b="1" u="none" strike="noStrike" kern="1200" dirty="0">
                          <a:solidFill>
                            <a:schemeClr val="dk1"/>
                          </a:solidFill>
                          <a:effectLst/>
                          <a:latin typeface="Verdana" panose="020B0604030504040204" pitchFamily="34" charset="0"/>
                          <a:ea typeface="Verdana" panose="020B0604030504040204" pitchFamily="34" charset="0"/>
                        </a:rPr>
                        <a:t>56%</a:t>
                      </a:r>
                    </a:p>
                  </a:txBody>
                  <a:tcPr marL="7620" marR="7620" marT="7620" marB="0" anchor="b">
                    <a:solidFill>
                      <a:schemeClr val="accent2">
                        <a:lumMod val="60000"/>
                        <a:lumOff val="40000"/>
                      </a:schemeClr>
                    </a:solidFill>
                  </a:tcPr>
                </a:tc>
                <a:tc>
                  <a:txBody>
                    <a:bodyPr/>
                    <a:lstStyle/>
                    <a:p>
                      <a:pPr algn="r" fontAlgn="b"/>
                      <a:r>
                        <a:rPr lang="en-ZA" sz="1200" b="1" u="none" strike="noStrike" kern="1200" dirty="0">
                          <a:solidFill>
                            <a:schemeClr val="dk1"/>
                          </a:solidFill>
                          <a:effectLst/>
                          <a:latin typeface="Verdana" panose="020B0604030504040204" pitchFamily="34" charset="0"/>
                          <a:ea typeface="Verdana" panose="020B0604030504040204" pitchFamily="34" charset="0"/>
                        </a:rPr>
                        <a:t>53%</a:t>
                      </a:r>
                    </a:p>
                  </a:txBody>
                  <a:tcPr marL="7620" marR="7620" marT="7620" marB="0" anchor="b">
                    <a:solidFill>
                      <a:schemeClr val="accent2">
                        <a:lumMod val="60000"/>
                        <a:lumOff val="40000"/>
                      </a:schemeClr>
                    </a:solidFill>
                  </a:tcPr>
                </a:tc>
                <a:tc>
                  <a:txBody>
                    <a:bodyPr/>
                    <a:lstStyle/>
                    <a:p>
                      <a:pPr algn="r" fontAlgn="b"/>
                      <a:r>
                        <a:rPr lang="en-ZA" sz="1200" b="1" u="none" strike="noStrike" kern="1200" dirty="0">
                          <a:solidFill>
                            <a:schemeClr val="dk1"/>
                          </a:solidFill>
                          <a:effectLst/>
                          <a:latin typeface="Verdana" panose="020B0604030504040204" pitchFamily="34" charset="0"/>
                          <a:ea typeface="Verdana" panose="020B0604030504040204" pitchFamily="34" charset="0"/>
                        </a:rPr>
                        <a:t>+3%</a:t>
                      </a:r>
                    </a:p>
                  </a:txBody>
                  <a:tcPr marL="7620" marR="7620" marT="7620" marB="0" anchor="b">
                    <a:solidFill>
                      <a:schemeClr val="accent2">
                        <a:lumMod val="60000"/>
                        <a:lumOff val="40000"/>
                      </a:schemeClr>
                    </a:solidFill>
                  </a:tcPr>
                </a:tc>
                <a:extLst>
                  <a:ext uri="{0D108BD9-81ED-4DB2-BD59-A6C34878D82A}">
                    <a16:rowId xmlns:a16="http://schemas.microsoft.com/office/drawing/2014/main" xmlns="" val="959490544"/>
                  </a:ext>
                </a:extLst>
              </a:tr>
            </a:tbl>
          </a:graphicData>
        </a:graphic>
      </p:graphicFrame>
      <p:sp>
        <p:nvSpPr>
          <p:cNvPr id="7" name="Slide Number Placeholder 6">
            <a:extLst>
              <a:ext uri="{FF2B5EF4-FFF2-40B4-BE49-F238E27FC236}">
                <a16:creationId xmlns:a16="http://schemas.microsoft.com/office/drawing/2014/main" xmlns="" id="{C852B45E-18A6-4BB5-BB87-39B3C5E6DFA3}"/>
              </a:ext>
            </a:extLst>
          </p:cNvPr>
          <p:cNvSpPr>
            <a:spLocks noGrp="1"/>
          </p:cNvSpPr>
          <p:nvPr>
            <p:ph type="sldNum" sz="quarter" idx="12"/>
          </p:nvPr>
        </p:nvSpPr>
        <p:spPr/>
        <p:txBody>
          <a:bodyPr/>
          <a:lstStyle/>
          <a:p>
            <a:fld id="{86ED3864-7380-264F-93C6-1571F5F24E3A}" type="slidenum">
              <a:rPr lang="en-US" smtClean="0"/>
              <a:pPr/>
              <a:t>51</a:t>
            </a:fld>
            <a:endParaRPr lang="en-US" dirty="0"/>
          </a:p>
        </p:txBody>
      </p:sp>
    </p:spTree>
    <p:extLst>
      <p:ext uri="{BB962C8B-B14F-4D97-AF65-F5344CB8AC3E}">
        <p14:creationId xmlns:p14="http://schemas.microsoft.com/office/powerpoint/2010/main" xmlns="" val="236243940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8F3866CA-0527-0D4B-8233-2D3D8F8F0D50}"/>
              </a:ext>
            </a:extLst>
          </p:cNvPr>
          <p:cNvPicPr>
            <a:picLocks noChangeAspect="1"/>
          </p:cNvPicPr>
          <p:nvPr/>
        </p:nvPicPr>
        <p:blipFill>
          <a:blip r:embed="rId2"/>
          <a:stretch>
            <a:fillRect/>
          </a:stretch>
        </p:blipFill>
        <p:spPr>
          <a:xfrm>
            <a:off x="0" y="-249906"/>
            <a:ext cx="9143999" cy="6129084"/>
          </a:xfrm>
          <a:prstGeom prst="rect">
            <a:avLst/>
          </a:prstGeom>
        </p:spPr>
      </p:pic>
      <p:sp>
        <p:nvSpPr>
          <p:cNvPr id="2" name="Title 1"/>
          <p:cNvSpPr>
            <a:spLocks noGrp="1"/>
          </p:cNvSpPr>
          <p:nvPr>
            <p:ph type="ctrTitle"/>
          </p:nvPr>
        </p:nvSpPr>
        <p:spPr>
          <a:xfrm>
            <a:off x="1089232" y="-267391"/>
            <a:ext cx="5590563" cy="787990"/>
          </a:xfrm>
        </p:spPr>
        <p:txBody>
          <a:bodyPr>
            <a:noAutofit/>
          </a:bodyPr>
          <a:lstStyle/>
          <a:p>
            <a:pPr marL="342900" lvl="0" indent="-342900" algn="l" defTabSz="914400">
              <a:lnSpc>
                <a:spcPct val="100000"/>
              </a:lnSpc>
              <a:spcBef>
                <a:spcPts val="0"/>
              </a:spcBef>
              <a:defRPr/>
            </a:pPr>
            <a:r>
              <a:rPr lang="en-US" sz="2400" b="1" dirty="0">
                <a:solidFill>
                  <a:srgbClr val="F79646">
                    <a:lumMod val="50000"/>
                  </a:srgbClr>
                </a:solidFill>
                <a:latin typeface="Verdana" pitchFamily="34" charset="0"/>
                <a:ea typeface="Verdana" pitchFamily="34" charset="0"/>
                <a:cs typeface="Verdana" pitchFamily="34" charset="0"/>
              </a:rPr>
              <a:t>RATIOS OVERVIEW </a:t>
            </a:r>
            <a:endParaRPr lang="en-US" sz="2400" b="1" dirty="0">
              <a:solidFill>
                <a:srgbClr val="F79646">
                  <a:lumMod val="50000"/>
                </a:srgbClr>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p:txBody>
      </p:sp>
      <p:sp>
        <p:nvSpPr>
          <p:cNvPr id="3" name="Subtitle 2"/>
          <p:cNvSpPr>
            <a:spLocks noGrp="1"/>
          </p:cNvSpPr>
          <p:nvPr>
            <p:ph type="subTitle" idx="1"/>
          </p:nvPr>
        </p:nvSpPr>
        <p:spPr>
          <a:xfrm>
            <a:off x="797723" y="969994"/>
            <a:ext cx="7548552" cy="4585231"/>
          </a:xfrm>
        </p:spPr>
        <p:txBody>
          <a:bodyPr>
            <a:noAutofit/>
          </a:bodyPr>
          <a:lstStyle/>
          <a:p>
            <a:pPr marL="342900" indent="-342900" algn="l">
              <a:spcBef>
                <a:spcPct val="20000"/>
              </a:spcBef>
              <a:defRPr/>
            </a:pPr>
            <a:endParaRPr lang="en-US" altLang="en-US" sz="1300" b="1" dirty="0">
              <a:solidFill>
                <a:schemeClr val="accent2">
                  <a:lumMod val="50000"/>
                </a:schemeClr>
              </a:solidFill>
              <a:latin typeface="Verdana" pitchFamily="34" charset="0"/>
              <a:ea typeface="Verdana" pitchFamily="34" charset="0"/>
              <a:cs typeface="Verdana" pitchFamily="34" charset="0"/>
            </a:endParaRPr>
          </a:p>
          <a:p>
            <a:pPr marL="342900" indent="-342900" algn="l">
              <a:spcBef>
                <a:spcPct val="20000"/>
              </a:spcBef>
              <a:defRPr/>
            </a:pPr>
            <a:endParaRPr lang="en-US" sz="1300" b="1" dirty="0">
              <a:solidFill>
                <a:schemeClr val="accent2">
                  <a:lumMod val="50000"/>
                </a:schemeClr>
              </a:solidFill>
              <a:latin typeface="Verdana" pitchFamily="34" charset="0"/>
              <a:ea typeface="Verdana" pitchFamily="34" charset="0"/>
              <a:cs typeface="Verdana" pitchFamily="34" charset="0"/>
            </a:endParaRPr>
          </a:p>
          <a:p>
            <a:pPr marL="342900" indent="-342900" algn="l">
              <a:spcBef>
                <a:spcPct val="20000"/>
              </a:spcBef>
              <a:defRPr/>
            </a:pPr>
            <a:endParaRPr lang="en-US" sz="1300" b="1" dirty="0">
              <a:solidFill>
                <a:schemeClr val="accent2">
                  <a:lumMod val="50000"/>
                </a:schemeClr>
              </a:solidFill>
              <a:latin typeface="Verdana" pitchFamily="34" charset="0"/>
              <a:ea typeface="Verdana" pitchFamily="34" charset="0"/>
              <a:cs typeface="Verdana" pitchFamily="34" charset="0"/>
            </a:endParaRPr>
          </a:p>
        </p:txBody>
      </p:sp>
      <p:sp>
        <p:nvSpPr>
          <p:cNvPr id="4" name="Rectangle 3">
            <a:extLst>
              <a:ext uri="{FF2B5EF4-FFF2-40B4-BE49-F238E27FC236}">
                <a16:creationId xmlns:a16="http://schemas.microsoft.com/office/drawing/2014/main" xmlns="" id="{C6D91D4D-96B7-40D5-93A9-EAD407893FE9}"/>
              </a:ext>
            </a:extLst>
          </p:cNvPr>
          <p:cNvSpPr/>
          <p:nvPr/>
        </p:nvSpPr>
        <p:spPr>
          <a:xfrm>
            <a:off x="520262" y="501778"/>
            <a:ext cx="8497614" cy="4939814"/>
          </a:xfrm>
          <a:prstGeom prst="rect">
            <a:avLst/>
          </a:prstGeom>
        </p:spPr>
        <p:txBody>
          <a:bodyPr wrap="square">
            <a:spAutoFit/>
          </a:bodyPr>
          <a:lstStyle/>
          <a:p>
            <a:pPr algn="just">
              <a:lnSpc>
                <a:spcPct val="150000"/>
              </a:lnSpc>
            </a:pPr>
            <a:r>
              <a:rPr lang="en-US" sz="1400" b="1" dirty="0">
                <a:solidFill>
                  <a:srgbClr val="AD4F0F"/>
                </a:solidFill>
                <a:latin typeface="Verdana" pitchFamily="34" charset="0"/>
                <a:ea typeface="Verdana" pitchFamily="34" charset="0"/>
                <a:cs typeface="Verdana" pitchFamily="34" charset="0"/>
              </a:rPr>
              <a:t> </a:t>
            </a:r>
          </a:p>
          <a:p>
            <a:pPr marL="342900" indent="-342900" algn="just">
              <a:lnSpc>
                <a:spcPct val="150000"/>
              </a:lnSpc>
              <a:buFont typeface="+mj-lt"/>
              <a:buAutoNum type="arabicPeriod"/>
            </a:pPr>
            <a:r>
              <a:rPr lang="en-US" sz="1400" b="1" dirty="0">
                <a:solidFill>
                  <a:srgbClr val="AD4F0F"/>
                </a:solidFill>
                <a:latin typeface="Verdana" pitchFamily="34" charset="0"/>
                <a:ea typeface="Verdana" pitchFamily="34" charset="0"/>
                <a:cs typeface="Verdana" pitchFamily="34" charset="0"/>
              </a:rPr>
              <a:t>Debt Ratio</a:t>
            </a:r>
          </a:p>
          <a:p>
            <a:pPr algn="just">
              <a:lnSpc>
                <a:spcPct val="150000"/>
              </a:lnSpc>
            </a:pPr>
            <a:r>
              <a:rPr lang="en-ZA" sz="1400" dirty="0">
                <a:solidFill>
                  <a:srgbClr val="AD4F0F"/>
                </a:solidFill>
                <a:latin typeface="Verdana" pitchFamily="34" charset="0"/>
                <a:ea typeface="Verdana" pitchFamily="34" charset="0"/>
                <a:cs typeface="Verdana" pitchFamily="34" charset="0"/>
              </a:rPr>
              <a:t>The debt ratio indicates how the entity's funds its operations and its ability to pay off its liabilities. The Authority's liabilities amounts to </a:t>
            </a:r>
            <a:r>
              <a:rPr lang="en-ZA" sz="1400" b="1" dirty="0">
                <a:solidFill>
                  <a:srgbClr val="AD4F0F"/>
                </a:solidFill>
                <a:latin typeface="Verdana" pitchFamily="34" charset="0"/>
                <a:ea typeface="Verdana" pitchFamily="34" charset="0"/>
                <a:cs typeface="Verdana" pitchFamily="34" charset="0"/>
              </a:rPr>
              <a:t>92% of total assets</a:t>
            </a:r>
            <a:r>
              <a:rPr lang="en-ZA" sz="1400" dirty="0">
                <a:solidFill>
                  <a:srgbClr val="AD4F0F"/>
                </a:solidFill>
                <a:latin typeface="Verdana" pitchFamily="34" charset="0"/>
                <a:ea typeface="Verdana" pitchFamily="34" charset="0"/>
                <a:cs typeface="Verdana" pitchFamily="34" charset="0"/>
              </a:rPr>
              <a:t>: - this means that the </a:t>
            </a:r>
            <a:r>
              <a:rPr lang="en-ZA" sz="1400" b="1" dirty="0">
                <a:solidFill>
                  <a:srgbClr val="AD4F0F"/>
                </a:solidFill>
                <a:latin typeface="Verdana" pitchFamily="34" charset="0"/>
                <a:ea typeface="Verdana" pitchFamily="34" charset="0"/>
                <a:cs typeface="Verdana" pitchFamily="34" charset="0"/>
              </a:rPr>
              <a:t>92% </a:t>
            </a:r>
            <a:r>
              <a:rPr lang="en-ZA" sz="1400" dirty="0">
                <a:solidFill>
                  <a:srgbClr val="AD4F0F"/>
                </a:solidFill>
                <a:latin typeface="Verdana" pitchFamily="34" charset="0"/>
                <a:ea typeface="Verdana" pitchFamily="34" charset="0"/>
                <a:cs typeface="Verdana" pitchFamily="34" charset="0"/>
              </a:rPr>
              <a:t>of the Authority’s operations are funded through debt and the entity will be able to pay off its liabilities as they become due.</a:t>
            </a:r>
          </a:p>
          <a:p>
            <a:pPr algn="just">
              <a:lnSpc>
                <a:spcPct val="150000"/>
              </a:lnSpc>
            </a:pPr>
            <a:endParaRPr lang="en-ZA" sz="1400" dirty="0">
              <a:solidFill>
                <a:srgbClr val="AD4F0F"/>
              </a:solidFill>
              <a:latin typeface="Verdana" pitchFamily="34" charset="0"/>
              <a:ea typeface="Verdana" pitchFamily="34" charset="0"/>
              <a:cs typeface="Verdana" pitchFamily="34" charset="0"/>
            </a:endParaRPr>
          </a:p>
          <a:p>
            <a:pPr marL="0" lvl="1" algn="just">
              <a:lnSpc>
                <a:spcPct val="150000"/>
              </a:lnSpc>
            </a:pPr>
            <a:r>
              <a:rPr lang="en-US" sz="1400" b="1" dirty="0">
                <a:solidFill>
                  <a:srgbClr val="AD4F0F"/>
                </a:solidFill>
                <a:latin typeface="Verdana" pitchFamily="34" charset="0"/>
                <a:ea typeface="Verdana" pitchFamily="34" charset="0"/>
                <a:cs typeface="Verdana" pitchFamily="34" charset="0"/>
              </a:rPr>
              <a:t>2.   Equity Ratio</a:t>
            </a:r>
            <a:endParaRPr lang="en-ZA" sz="1400" b="1" dirty="0">
              <a:solidFill>
                <a:srgbClr val="AD4F0F"/>
              </a:solidFill>
              <a:latin typeface="Verdana" pitchFamily="34" charset="0"/>
              <a:ea typeface="Verdana" pitchFamily="34" charset="0"/>
              <a:cs typeface="Verdana" pitchFamily="34" charset="0"/>
            </a:endParaRPr>
          </a:p>
          <a:p>
            <a:pPr algn="just">
              <a:lnSpc>
                <a:spcPct val="150000"/>
              </a:lnSpc>
            </a:pPr>
            <a:r>
              <a:rPr lang="en-ZA" sz="1400" dirty="0">
                <a:solidFill>
                  <a:srgbClr val="AD4F0F"/>
                </a:solidFill>
                <a:latin typeface="Verdana" pitchFamily="34" charset="0"/>
                <a:ea typeface="Verdana" pitchFamily="34" charset="0"/>
                <a:cs typeface="Verdana" pitchFamily="34" charset="0"/>
              </a:rPr>
              <a:t>PSiRA ratio is </a:t>
            </a:r>
            <a:r>
              <a:rPr lang="en-ZA" sz="1400" b="1" dirty="0">
                <a:solidFill>
                  <a:srgbClr val="AD4F0F"/>
                </a:solidFill>
                <a:latin typeface="Verdana" pitchFamily="34" charset="0"/>
                <a:ea typeface="Verdana" pitchFamily="34" charset="0"/>
                <a:cs typeface="Verdana" pitchFamily="34" charset="0"/>
              </a:rPr>
              <a:t>8%</a:t>
            </a:r>
            <a:r>
              <a:rPr lang="en-ZA" sz="1400" dirty="0">
                <a:solidFill>
                  <a:srgbClr val="AD4F0F"/>
                </a:solidFill>
                <a:latin typeface="Verdana" pitchFamily="34" charset="0"/>
                <a:ea typeface="Verdana" pitchFamily="34" charset="0"/>
                <a:cs typeface="Verdana" pitchFamily="34" charset="0"/>
              </a:rPr>
              <a:t>. This means </a:t>
            </a:r>
            <a:r>
              <a:rPr lang="en-ZA" sz="1400" b="1" dirty="0">
                <a:solidFill>
                  <a:srgbClr val="AD4F0F"/>
                </a:solidFill>
                <a:latin typeface="Verdana" pitchFamily="34" charset="0"/>
                <a:ea typeface="Verdana" pitchFamily="34" charset="0"/>
                <a:cs typeface="Verdana" pitchFamily="34" charset="0"/>
              </a:rPr>
              <a:t>8% </a:t>
            </a:r>
            <a:r>
              <a:rPr lang="en-ZA" sz="1400" dirty="0">
                <a:solidFill>
                  <a:srgbClr val="AD4F0F"/>
                </a:solidFill>
                <a:latin typeface="Verdana" pitchFamily="34" charset="0"/>
                <a:ea typeface="Verdana" pitchFamily="34" charset="0"/>
                <a:cs typeface="Verdana" pitchFamily="34" charset="0"/>
              </a:rPr>
              <a:t>of the Authority’s operations is funded through equity which is mainly accumulated profits from prior financial year. </a:t>
            </a:r>
          </a:p>
          <a:p>
            <a:pPr algn="just">
              <a:lnSpc>
                <a:spcPct val="150000"/>
              </a:lnSpc>
            </a:pPr>
            <a:endParaRPr lang="en-ZA" sz="1400" dirty="0">
              <a:solidFill>
                <a:srgbClr val="AD4F0F"/>
              </a:solidFill>
              <a:latin typeface="Verdana" pitchFamily="34" charset="0"/>
              <a:ea typeface="Verdana" pitchFamily="34" charset="0"/>
              <a:cs typeface="Verdana" pitchFamily="34" charset="0"/>
            </a:endParaRPr>
          </a:p>
          <a:p>
            <a:pPr algn="just">
              <a:lnSpc>
                <a:spcPct val="150000"/>
              </a:lnSpc>
            </a:pPr>
            <a:r>
              <a:rPr lang="en-US" sz="1400" b="1" dirty="0">
                <a:solidFill>
                  <a:srgbClr val="AD4F0F"/>
                </a:solidFill>
                <a:latin typeface="Verdana" pitchFamily="34" charset="0"/>
                <a:ea typeface="Verdana" pitchFamily="34" charset="0"/>
                <a:cs typeface="Verdana" pitchFamily="34" charset="0"/>
              </a:rPr>
              <a:t>3.   Working Capital Ratio</a:t>
            </a:r>
            <a:endParaRPr lang="en-ZA" sz="1400" b="1" dirty="0">
              <a:solidFill>
                <a:srgbClr val="AD4F0F"/>
              </a:solidFill>
              <a:latin typeface="Verdana" pitchFamily="34" charset="0"/>
              <a:ea typeface="Verdana" pitchFamily="34" charset="0"/>
              <a:cs typeface="Verdana" pitchFamily="34" charset="0"/>
            </a:endParaRPr>
          </a:p>
          <a:p>
            <a:pPr algn="just">
              <a:lnSpc>
                <a:spcPct val="150000"/>
              </a:lnSpc>
            </a:pPr>
            <a:r>
              <a:rPr lang="en-ZA" sz="1400" dirty="0">
                <a:solidFill>
                  <a:srgbClr val="AD4F0F"/>
                </a:solidFill>
                <a:latin typeface="Verdana" pitchFamily="34" charset="0"/>
                <a:ea typeface="Verdana" pitchFamily="34" charset="0"/>
                <a:cs typeface="Verdana" pitchFamily="34" charset="0"/>
              </a:rPr>
              <a:t>The entity ratio is </a:t>
            </a:r>
            <a:r>
              <a:rPr lang="en-ZA" sz="1400" b="1" dirty="0">
                <a:solidFill>
                  <a:srgbClr val="AD4F0F"/>
                </a:solidFill>
                <a:latin typeface="Verdana" pitchFamily="34" charset="0"/>
                <a:ea typeface="Verdana" pitchFamily="34" charset="0"/>
                <a:cs typeface="Verdana" pitchFamily="34" charset="0"/>
              </a:rPr>
              <a:t>0.86 </a:t>
            </a:r>
            <a:r>
              <a:rPr lang="en-ZA" sz="1400" dirty="0">
                <a:solidFill>
                  <a:srgbClr val="AD4F0F"/>
                </a:solidFill>
                <a:latin typeface="Verdana" pitchFamily="34" charset="0"/>
                <a:ea typeface="Verdana" pitchFamily="34" charset="0"/>
                <a:cs typeface="Verdana" pitchFamily="34" charset="0"/>
              </a:rPr>
              <a:t>which indicates that as at 31 March 2020 PSiRA is able to pay off the total current liabilities using total current assets. This means that for every R1 of current liabilities there is R0.86 of current assets to pay it off. </a:t>
            </a:r>
            <a:endParaRPr lang="en-US" altLang="en-US" sz="1400" dirty="0">
              <a:solidFill>
                <a:srgbClr val="AD4F0F"/>
              </a:solidFill>
              <a:latin typeface="Verdana" pitchFamily="34" charset="0"/>
              <a:ea typeface="Verdana" pitchFamily="34" charset="0"/>
              <a:cs typeface="Verdana" pitchFamily="34" charset="0"/>
            </a:endParaRPr>
          </a:p>
        </p:txBody>
      </p:sp>
      <p:sp>
        <p:nvSpPr>
          <p:cNvPr id="7" name="Slide Number Placeholder 6">
            <a:extLst>
              <a:ext uri="{FF2B5EF4-FFF2-40B4-BE49-F238E27FC236}">
                <a16:creationId xmlns:a16="http://schemas.microsoft.com/office/drawing/2014/main" xmlns="" id="{391CF289-1D05-4544-8053-E1A48973DFAC}"/>
              </a:ext>
            </a:extLst>
          </p:cNvPr>
          <p:cNvSpPr>
            <a:spLocks noGrp="1"/>
          </p:cNvSpPr>
          <p:nvPr>
            <p:ph type="sldNum" sz="quarter" idx="12"/>
          </p:nvPr>
        </p:nvSpPr>
        <p:spPr/>
        <p:txBody>
          <a:bodyPr/>
          <a:lstStyle/>
          <a:p>
            <a:r>
              <a:rPr lang="en-US" dirty="0"/>
              <a:t>56</a:t>
            </a:r>
          </a:p>
        </p:txBody>
      </p:sp>
    </p:spTree>
    <p:extLst>
      <p:ext uri="{BB962C8B-B14F-4D97-AF65-F5344CB8AC3E}">
        <p14:creationId xmlns:p14="http://schemas.microsoft.com/office/powerpoint/2010/main" xmlns="" val="19084605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8F3866CA-0527-0D4B-8233-2D3D8F8F0D50}"/>
              </a:ext>
            </a:extLst>
          </p:cNvPr>
          <p:cNvPicPr>
            <a:picLocks noChangeAspect="1"/>
          </p:cNvPicPr>
          <p:nvPr/>
        </p:nvPicPr>
        <p:blipFill>
          <a:blip r:embed="rId2"/>
          <a:stretch>
            <a:fillRect/>
          </a:stretch>
        </p:blipFill>
        <p:spPr>
          <a:xfrm>
            <a:off x="0" y="-249906"/>
            <a:ext cx="9143999" cy="6129084"/>
          </a:xfrm>
          <a:prstGeom prst="rect">
            <a:avLst/>
          </a:prstGeom>
        </p:spPr>
      </p:pic>
      <p:sp>
        <p:nvSpPr>
          <p:cNvPr id="2" name="Title 1"/>
          <p:cNvSpPr>
            <a:spLocks noGrp="1"/>
          </p:cNvSpPr>
          <p:nvPr>
            <p:ph type="ctrTitle"/>
          </p:nvPr>
        </p:nvSpPr>
        <p:spPr>
          <a:xfrm>
            <a:off x="873092" y="74046"/>
            <a:ext cx="5590563" cy="787990"/>
          </a:xfrm>
        </p:spPr>
        <p:txBody>
          <a:bodyPr>
            <a:noAutofit/>
          </a:bodyPr>
          <a:lstStyle/>
          <a:p>
            <a:pPr marL="342900" lvl="0" indent="-342900" algn="l" defTabSz="914400">
              <a:lnSpc>
                <a:spcPct val="100000"/>
              </a:lnSpc>
              <a:spcBef>
                <a:spcPts val="0"/>
              </a:spcBef>
              <a:defRPr/>
            </a:pPr>
            <a:r>
              <a:rPr lang="en-US" sz="2400" b="1" dirty="0">
                <a:solidFill>
                  <a:srgbClr val="F79646">
                    <a:lumMod val="50000"/>
                  </a:srgbClr>
                </a:solidFill>
                <a:latin typeface="Verdana" pitchFamily="34" charset="0"/>
                <a:ea typeface="Verdana" pitchFamily="34" charset="0"/>
                <a:cs typeface="Verdana" pitchFamily="34" charset="0"/>
              </a:rPr>
              <a:t>RATIOS OVERVIEW (…Cont’d) </a:t>
            </a:r>
            <a:endParaRPr lang="en-US" sz="2400" b="1" dirty="0">
              <a:solidFill>
                <a:srgbClr val="F79646">
                  <a:lumMod val="50000"/>
                </a:srgbClr>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p:txBody>
      </p:sp>
      <p:sp>
        <p:nvSpPr>
          <p:cNvPr id="3" name="Subtitle 2"/>
          <p:cNvSpPr>
            <a:spLocks noGrp="1"/>
          </p:cNvSpPr>
          <p:nvPr>
            <p:ph type="subTitle" idx="1"/>
          </p:nvPr>
        </p:nvSpPr>
        <p:spPr>
          <a:xfrm>
            <a:off x="797723" y="969994"/>
            <a:ext cx="7548552" cy="4585231"/>
          </a:xfrm>
        </p:spPr>
        <p:txBody>
          <a:bodyPr>
            <a:noAutofit/>
          </a:bodyPr>
          <a:lstStyle/>
          <a:p>
            <a:pPr marL="342900" indent="-342900" algn="l">
              <a:spcBef>
                <a:spcPct val="20000"/>
              </a:spcBef>
              <a:defRPr/>
            </a:pPr>
            <a:endParaRPr lang="en-US" altLang="en-US" sz="1300" b="1" dirty="0">
              <a:solidFill>
                <a:schemeClr val="accent2">
                  <a:lumMod val="50000"/>
                </a:schemeClr>
              </a:solidFill>
              <a:latin typeface="Verdana" pitchFamily="34" charset="0"/>
              <a:ea typeface="Verdana" pitchFamily="34" charset="0"/>
              <a:cs typeface="Verdana" pitchFamily="34" charset="0"/>
            </a:endParaRPr>
          </a:p>
          <a:p>
            <a:pPr marL="342900" indent="-342900" algn="l">
              <a:spcBef>
                <a:spcPct val="20000"/>
              </a:spcBef>
              <a:defRPr/>
            </a:pPr>
            <a:endParaRPr lang="en-US" sz="1300" b="1" dirty="0">
              <a:solidFill>
                <a:schemeClr val="accent2">
                  <a:lumMod val="50000"/>
                </a:schemeClr>
              </a:solidFill>
              <a:latin typeface="Verdana" pitchFamily="34" charset="0"/>
              <a:ea typeface="Verdana" pitchFamily="34" charset="0"/>
              <a:cs typeface="Verdana" pitchFamily="34" charset="0"/>
            </a:endParaRPr>
          </a:p>
          <a:p>
            <a:pPr marL="342900" indent="-342900" algn="l">
              <a:spcBef>
                <a:spcPct val="20000"/>
              </a:spcBef>
              <a:defRPr/>
            </a:pPr>
            <a:endParaRPr lang="en-US" sz="1300" b="1" dirty="0">
              <a:solidFill>
                <a:schemeClr val="accent2">
                  <a:lumMod val="50000"/>
                </a:schemeClr>
              </a:solidFill>
              <a:latin typeface="Verdana" pitchFamily="34" charset="0"/>
              <a:ea typeface="Verdana" pitchFamily="34" charset="0"/>
              <a:cs typeface="Verdana" pitchFamily="34" charset="0"/>
            </a:endParaRPr>
          </a:p>
        </p:txBody>
      </p:sp>
      <p:sp>
        <p:nvSpPr>
          <p:cNvPr id="4" name="Rectangle 3">
            <a:extLst>
              <a:ext uri="{FF2B5EF4-FFF2-40B4-BE49-F238E27FC236}">
                <a16:creationId xmlns:a16="http://schemas.microsoft.com/office/drawing/2014/main" xmlns="" id="{4B5E37BA-EDB0-4523-A195-441244EF5D64}"/>
              </a:ext>
            </a:extLst>
          </p:cNvPr>
          <p:cNvSpPr/>
          <p:nvPr/>
        </p:nvSpPr>
        <p:spPr>
          <a:xfrm>
            <a:off x="400803" y="969994"/>
            <a:ext cx="8190186" cy="4154984"/>
          </a:xfrm>
          <a:prstGeom prst="rect">
            <a:avLst/>
          </a:prstGeom>
        </p:spPr>
        <p:txBody>
          <a:bodyPr wrap="square">
            <a:spAutoFit/>
          </a:bodyPr>
          <a:lstStyle/>
          <a:p>
            <a:pPr marL="0" lvl="1" algn="just">
              <a:lnSpc>
                <a:spcPct val="150000"/>
              </a:lnSpc>
            </a:pPr>
            <a:endParaRPr lang="en-US" sz="1600" b="1" dirty="0">
              <a:solidFill>
                <a:srgbClr val="AD4F0F"/>
              </a:solidFill>
              <a:latin typeface="Verdana" panose="020B0604030504040204" pitchFamily="34" charset="0"/>
              <a:ea typeface="Verdana" panose="020B0604030504040204" pitchFamily="34" charset="0"/>
              <a:cs typeface="Verdana" panose="020B0604030504040204" pitchFamily="34" charset="0"/>
            </a:endParaRPr>
          </a:p>
          <a:p>
            <a:pPr lvl="1" indent="-342900" algn="just">
              <a:lnSpc>
                <a:spcPct val="150000"/>
              </a:lnSpc>
              <a:buAutoNum type="arabicPeriod" startAt="4"/>
            </a:pPr>
            <a:r>
              <a:rPr lang="en-US" sz="1600" b="1" dirty="0">
                <a:solidFill>
                  <a:srgbClr val="AD4F0F"/>
                </a:solidFill>
                <a:latin typeface="Verdana" panose="020B0604030504040204" pitchFamily="34" charset="0"/>
                <a:ea typeface="Verdana" panose="020B0604030504040204" pitchFamily="34" charset="0"/>
                <a:cs typeface="Verdana" panose="020B0604030504040204" pitchFamily="34" charset="0"/>
              </a:rPr>
              <a:t>Debt Collection Days</a:t>
            </a:r>
            <a:endParaRPr lang="en-ZA" sz="1600" b="1" dirty="0">
              <a:solidFill>
                <a:srgbClr val="AD4F0F"/>
              </a:solidFill>
              <a:latin typeface="Verdana" panose="020B0604030504040204" pitchFamily="34" charset="0"/>
              <a:ea typeface="Verdana" panose="020B0604030504040204" pitchFamily="34" charset="0"/>
              <a:cs typeface="Verdana" panose="020B0604030504040204" pitchFamily="34" charset="0"/>
            </a:endParaRPr>
          </a:p>
          <a:p>
            <a:pPr algn="just">
              <a:lnSpc>
                <a:spcPct val="150000"/>
              </a:lnSpc>
            </a:pPr>
            <a:r>
              <a:rPr lang="en-US" sz="1600" dirty="0">
                <a:solidFill>
                  <a:srgbClr val="AD4F0F"/>
                </a:solidFill>
                <a:latin typeface="Verdana" panose="020B0604030504040204" pitchFamily="34" charset="0"/>
                <a:ea typeface="Verdana" panose="020B0604030504040204" pitchFamily="34" charset="0"/>
                <a:cs typeface="Verdana" panose="020B0604030504040204" pitchFamily="34" charset="0"/>
              </a:rPr>
              <a:t>The entity currently takes </a:t>
            </a:r>
            <a:r>
              <a:rPr lang="en-US" sz="1600" b="1" dirty="0">
                <a:solidFill>
                  <a:srgbClr val="AD4F0F"/>
                </a:solidFill>
                <a:latin typeface="Verdana" panose="020B0604030504040204" pitchFamily="34" charset="0"/>
                <a:ea typeface="Verdana" panose="020B0604030504040204" pitchFamily="34" charset="0"/>
                <a:cs typeface="Verdana" panose="020B0604030504040204" pitchFamily="34" charset="0"/>
              </a:rPr>
              <a:t>36 days </a:t>
            </a:r>
            <a:r>
              <a:rPr lang="en-US" sz="1600" dirty="0">
                <a:solidFill>
                  <a:srgbClr val="AD4F0F"/>
                </a:solidFill>
                <a:latin typeface="Verdana" pitchFamily="34" charset="0"/>
                <a:ea typeface="Verdana" pitchFamily="34" charset="0"/>
                <a:cs typeface="Verdana" pitchFamily="34" charset="0"/>
              </a:rPr>
              <a:t>to collect debts. The use of external debt collectors has assisted in an improvement in the ratio when compared to 31 March 2019. </a:t>
            </a:r>
          </a:p>
          <a:p>
            <a:pPr algn="just">
              <a:lnSpc>
                <a:spcPct val="150000"/>
              </a:lnSpc>
            </a:pPr>
            <a:endParaRPr lang="en-US" sz="1600" b="1" dirty="0">
              <a:solidFill>
                <a:srgbClr val="AD4F0F"/>
              </a:solidFill>
              <a:latin typeface="Verdana" pitchFamily="34" charset="0"/>
              <a:ea typeface="Verdana" pitchFamily="34" charset="0"/>
              <a:cs typeface="Verdana" pitchFamily="34" charset="0"/>
            </a:endParaRPr>
          </a:p>
          <a:p>
            <a:pPr algn="just">
              <a:lnSpc>
                <a:spcPct val="150000"/>
              </a:lnSpc>
            </a:pPr>
            <a:r>
              <a:rPr lang="en-US" sz="1600" b="1" dirty="0">
                <a:solidFill>
                  <a:srgbClr val="AD4F0F"/>
                </a:solidFill>
                <a:latin typeface="Verdana" pitchFamily="34" charset="0"/>
                <a:ea typeface="Verdana" pitchFamily="34" charset="0"/>
                <a:cs typeface="Verdana" pitchFamily="34" charset="0"/>
              </a:rPr>
              <a:t>5.   Staff Costs Ratio</a:t>
            </a:r>
          </a:p>
          <a:p>
            <a:pPr marL="0" lvl="1" algn="just">
              <a:lnSpc>
                <a:spcPct val="150000"/>
              </a:lnSpc>
            </a:pPr>
            <a:r>
              <a:rPr lang="en-US" sz="1600" dirty="0">
                <a:solidFill>
                  <a:srgbClr val="AD4F0F"/>
                </a:solidFill>
                <a:latin typeface="Verdana" panose="020B0604030504040204" pitchFamily="34" charset="0"/>
                <a:ea typeface="Verdana" panose="020B0604030504040204" pitchFamily="34" charset="0"/>
                <a:cs typeface="Verdana" panose="020B0604030504040204" pitchFamily="34" charset="0"/>
              </a:rPr>
              <a:t>The ratio indicates that at 31 March 2020 staff costs were </a:t>
            </a:r>
            <a:r>
              <a:rPr lang="en-US" sz="1600" b="1" dirty="0">
                <a:solidFill>
                  <a:srgbClr val="AD4F0F"/>
                </a:solidFill>
                <a:latin typeface="Verdana" panose="020B0604030504040204" pitchFamily="34" charset="0"/>
                <a:ea typeface="Verdana" panose="020B0604030504040204" pitchFamily="34" charset="0"/>
                <a:cs typeface="Verdana" panose="020B0604030504040204" pitchFamily="34" charset="0"/>
              </a:rPr>
              <a:t>56% </a:t>
            </a:r>
            <a:r>
              <a:rPr lang="en-US" sz="1600" dirty="0">
                <a:solidFill>
                  <a:srgbClr val="AD4F0F"/>
                </a:solidFill>
                <a:latin typeface="Verdana" panose="020B0604030504040204" pitchFamily="34" charset="0"/>
                <a:ea typeface="Verdana" panose="020B0604030504040204" pitchFamily="34" charset="0"/>
                <a:cs typeface="Verdana" panose="020B0604030504040204" pitchFamily="34" charset="0"/>
              </a:rPr>
              <a:t>compared to total expenditure. As PSiRA is a service delivery organisation. </a:t>
            </a:r>
            <a:r>
              <a:rPr lang="en-ZA" sz="1600" dirty="0">
                <a:solidFill>
                  <a:srgbClr val="AD4F0F"/>
                </a:solidFill>
                <a:latin typeface="Verdana" panose="020B0604030504040204" pitchFamily="34" charset="0"/>
                <a:ea typeface="Verdana" panose="020B0604030504040204" pitchFamily="34" charset="0"/>
                <a:cs typeface="Verdana" panose="020B0604030504040204" pitchFamily="34" charset="0"/>
              </a:rPr>
              <a:t>The Authority aims to capacitate its core business (Law Enforcement) to improve inspector/security ratio  of 1: 120. </a:t>
            </a:r>
          </a:p>
        </p:txBody>
      </p:sp>
      <p:sp>
        <p:nvSpPr>
          <p:cNvPr id="7" name="Slide Number Placeholder 6">
            <a:extLst>
              <a:ext uri="{FF2B5EF4-FFF2-40B4-BE49-F238E27FC236}">
                <a16:creationId xmlns:a16="http://schemas.microsoft.com/office/drawing/2014/main" xmlns="" id="{CB141D4B-94ED-4295-9D5D-356E291BB101}"/>
              </a:ext>
            </a:extLst>
          </p:cNvPr>
          <p:cNvSpPr>
            <a:spLocks noGrp="1"/>
          </p:cNvSpPr>
          <p:nvPr>
            <p:ph type="sldNum" sz="quarter" idx="12"/>
          </p:nvPr>
        </p:nvSpPr>
        <p:spPr/>
        <p:txBody>
          <a:bodyPr/>
          <a:lstStyle/>
          <a:p>
            <a:fld id="{86ED3864-7380-264F-93C6-1571F5F24E3A}" type="slidenum">
              <a:rPr lang="en-US" smtClean="0"/>
              <a:pPr/>
              <a:t>53</a:t>
            </a:fld>
            <a:endParaRPr lang="en-US" dirty="0"/>
          </a:p>
        </p:txBody>
      </p:sp>
    </p:spTree>
    <p:extLst>
      <p:ext uri="{BB962C8B-B14F-4D97-AF65-F5344CB8AC3E}">
        <p14:creationId xmlns:p14="http://schemas.microsoft.com/office/powerpoint/2010/main" xmlns="" val="9372790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6DF5E4BC-068F-C547-9007-7C525674A73C}"/>
              </a:ext>
            </a:extLst>
          </p:cNvPr>
          <p:cNvPicPr>
            <a:picLocks noGrp="1" noChangeAspect="1"/>
          </p:cNvPicPr>
          <p:nvPr>
            <p:ph idx="1"/>
          </p:nvPr>
        </p:nvPicPr>
        <p:blipFill>
          <a:blip r:embed="rId2"/>
          <a:stretch>
            <a:fillRect/>
          </a:stretch>
        </p:blipFill>
        <p:spPr>
          <a:xfrm>
            <a:off x="0" y="-105508"/>
            <a:ext cx="9144000" cy="6129086"/>
          </a:xfrm>
        </p:spPr>
      </p:pic>
      <p:sp>
        <p:nvSpPr>
          <p:cNvPr id="2" name="Title 1">
            <a:extLst>
              <a:ext uri="{FF2B5EF4-FFF2-40B4-BE49-F238E27FC236}">
                <a16:creationId xmlns:a16="http://schemas.microsoft.com/office/drawing/2014/main" xmlns="" id="{FBB8A75A-D4F0-974A-A7F3-A1267DA77E52}"/>
              </a:ext>
            </a:extLst>
          </p:cNvPr>
          <p:cNvSpPr>
            <a:spLocks noGrp="1"/>
          </p:cNvSpPr>
          <p:nvPr>
            <p:ph type="title"/>
          </p:nvPr>
        </p:nvSpPr>
        <p:spPr>
          <a:xfrm>
            <a:off x="1027235" y="2406717"/>
            <a:ext cx="7886700" cy="1104636"/>
          </a:xfrm>
        </p:spPr>
        <p:txBody>
          <a:bodyPr>
            <a:normAutofit fontScale="90000"/>
          </a:bodyPr>
          <a:lstStyle/>
          <a:p>
            <a:pPr algn="ctr"/>
            <a:r>
              <a:rPr lang="en-US" sz="4000" b="1" dirty="0">
                <a:solidFill>
                  <a:schemeClr val="bg1"/>
                </a:solidFill>
              </a:rPr>
              <a:t>QUARTER 1 </a:t>
            </a:r>
            <a:br>
              <a:rPr lang="en-US" sz="4000" b="1" dirty="0">
                <a:solidFill>
                  <a:schemeClr val="bg1"/>
                </a:solidFill>
              </a:rPr>
            </a:br>
            <a:r>
              <a:rPr lang="en-US" sz="4000" b="1" dirty="0">
                <a:solidFill>
                  <a:schemeClr val="bg1"/>
                </a:solidFill>
              </a:rPr>
              <a:t>FINANCIAL PERFORMANCE </a:t>
            </a:r>
            <a:r>
              <a:rPr lang="en-US" sz="4000" b="1" dirty="0"/>
              <a:t/>
            </a:r>
            <a:br>
              <a:rPr lang="en-US" sz="4000" b="1" dirty="0"/>
            </a:br>
            <a:endParaRPr lang="en-US" sz="4000" dirty="0">
              <a:solidFill>
                <a:schemeClr val="bg1"/>
              </a:solidFill>
            </a:endParaRPr>
          </a:p>
        </p:txBody>
      </p:sp>
      <p:sp>
        <p:nvSpPr>
          <p:cNvPr id="3" name="Slide Number Placeholder 2">
            <a:extLst>
              <a:ext uri="{FF2B5EF4-FFF2-40B4-BE49-F238E27FC236}">
                <a16:creationId xmlns:a16="http://schemas.microsoft.com/office/drawing/2014/main" xmlns="" id="{079B4B56-5B85-45C4-93BA-E53186C01491}"/>
              </a:ext>
            </a:extLst>
          </p:cNvPr>
          <p:cNvSpPr>
            <a:spLocks noGrp="1"/>
          </p:cNvSpPr>
          <p:nvPr>
            <p:ph type="sldNum" sz="quarter" idx="12"/>
          </p:nvPr>
        </p:nvSpPr>
        <p:spPr/>
        <p:txBody>
          <a:bodyPr/>
          <a:lstStyle/>
          <a:p>
            <a:fld id="{86ED3864-7380-264F-93C6-1571F5F24E3A}" type="slidenum">
              <a:rPr lang="en-US" smtClean="0"/>
              <a:pPr/>
              <a:t>54</a:t>
            </a:fld>
            <a:endParaRPr lang="en-US" dirty="0"/>
          </a:p>
        </p:txBody>
      </p:sp>
    </p:spTree>
    <p:extLst>
      <p:ext uri="{BB962C8B-B14F-4D97-AF65-F5344CB8AC3E}">
        <p14:creationId xmlns:p14="http://schemas.microsoft.com/office/powerpoint/2010/main" xmlns="" val="17157031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8F3866CA-0527-0D4B-8233-2D3D8F8F0D50}"/>
              </a:ext>
            </a:extLst>
          </p:cNvPr>
          <p:cNvPicPr>
            <a:picLocks noChangeAspect="1"/>
          </p:cNvPicPr>
          <p:nvPr/>
        </p:nvPicPr>
        <p:blipFill>
          <a:blip r:embed="rId2"/>
          <a:stretch>
            <a:fillRect/>
          </a:stretch>
        </p:blipFill>
        <p:spPr>
          <a:xfrm>
            <a:off x="0" y="0"/>
            <a:ext cx="9143999" cy="6129084"/>
          </a:xfrm>
          <a:prstGeom prst="rect">
            <a:avLst/>
          </a:prstGeom>
        </p:spPr>
      </p:pic>
      <p:sp>
        <p:nvSpPr>
          <p:cNvPr id="2" name="Title 1"/>
          <p:cNvSpPr>
            <a:spLocks noGrp="1"/>
          </p:cNvSpPr>
          <p:nvPr>
            <p:ph type="ctrTitle"/>
          </p:nvPr>
        </p:nvSpPr>
        <p:spPr>
          <a:xfrm>
            <a:off x="1251205" y="149084"/>
            <a:ext cx="7461615" cy="592472"/>
          </a:xfrm>
        </p:spPr>
        <p:txBody>
          <a:bodyPr>
            <a:noAutofit/>
          </a:bodyPr>
          <a:lstStyle/>
          <a:p>
            <a:pPr marL="342900" lvl="0" indent="-342900" algn="l" defTabSz="914400">
              <a:lnSpc>
                <a:spcPct val="100000"/>
              </a:lnSpc>
              <a:spcBef>
                <a:spcPts val="0"/>
              </a:spcBef>
              <a:defRPr/>
            </a:pPr>
            <a:r>
              <a:rPr lang="en-US" sz="2000" b="1" dirty="0">
                <a:solidFill>
                  <a:srgbClr val="F79646">
                    <a:lumMod val="50000"/>
                  </a:srgbClr>
                </a:solidFill>
                <a:latin typeface="Verdana" pitchFamily="34" charset="0"/>
                <a:ea typeface="Verdana" pitchFamily="34" charset="0"/>
                <a:cs typeface="Verdana" pitchFamily="34" charset="0"/>
              </a:rPr>
              <a:t>FINANCIAL PERFORMANCE AS AT 30 JUNE 2020</a:t>
            </a:r>
            <a:endParaRPr lang="en-US" sz="2000" b="1" dirty="0">
              <a:solidFill>
                <a:srgbClr val="F79646">
                  <a:lumMod val="50000"/>
                </a:srgbClr>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p:txBody>
      </p:sp>
      <p:sp>
        <p:nvSpPr>
          <p:cNvPr id="3" name="Subtitle 2"/>
          <p:cNvSpPr>
            <a:spLocks noGrp="1"/>
          </p:cNvSpPr>
          <p:nvPr>
            <p:ph type="subTitle" idx="1"/>
          </p:nvPr>
        </p:nvSpPr>
        <p:spPr>
          <a:xfrm>
            <a:off x="797723" y="969994"/>
            <a:ext cx="7548552" cy="4585231"/>
          </a:xfrm>
        </p:spPr>
        <p:txBody>
          <a:bodyPr>
            <a:noAutofit/>
          </a:bodyPr>
          <a:lstStyle/>
          <a:p>
            <a:pPr marL="342900" indent="-342900" algn="l">
              <a:spcBef>
                <a:spcPct val="20000"/>
              </a:spcBef>
              <a:defRPr/>
            </a:pPr>
            <a:endParaRPr lang="en-US" altLang="en-US" sz="1300" b="1" dirty="0">
              <a:solidFill>
                <a:schemeClr val="accent2">
                  <a:lumMod val="50000"/>
                </a:schemeClr>
              </a:solidFill>
              <a:latin typeface="Verdana" pitchFamily="34" charset="0"/>
              <a:ea typeface="Verdana" pitchFamily="34" charset="0"/>
              <a:cs typeface="Verdana" pitchFamily="34" charset="0"/>
            </a:endParaRPr>
          </a:p>
          <a:p>
            <a:pPr marL="342900" indent="-342900" algn="l">
              <a:spcBef>
                <a:spcPct val="20000"/>
              </a:spcBef>
              <a:defRPr/>
            </a:pPr>
            <a:endParaRPr lang="en-US" sz="1300" b="1" dirty="0">
              <a:solidFill>
                <a:schemeClr val="accent2">
                  <a:lumMod val="50000"/>
                </a:schemeClr>
              </a:solidFill>
              <a:latin typeface="Verdana" pitchFamily="34" charset="0"/>
              <a:ea typeface="Verdana" pitchFamily="34" charset="0"/>
              <a:cs typeface="Verdana" pitchFamily="34" charset="0"/>
            </a:endParaRPr>
          </a:p>
          <a:p>
            <a:pPr marL="342900" indent="-342900" algn="l">
              <a:spcBef>
                <a:spcPct val="20000"/>
              </a:spcBef>
              <a:defRPr/>
            </a:pPr>
            <a:endParaRPr lang="en-US" sz="1300" b="1" dirty="0">
              <a:solidFill>
                <a:schemeClr val="accent2">
                  <a:lumMod val="50000"/>
                </a:schemeClr>
              </a:solidFill>
              <a:latin typeface="Verdana" pitchFamily="34" charset="0"/>
              <a:ea typeface="Verdana" pitchFamily="34" charset="0"/>
              <a:cs typeface="Verdana" pitchFamily="34" charset="0"/>
            </a:endParaRPr>
          </a:p>
        </p:txBody>
      </p:sp>
      <p:sp>
        <p:nvSpPr>
          <p:cNvPr id="7" name="Slide Number Placeholder 6">
            <a:extLst>
              <a:ext uri="{FF2B5EF4-FFF2-40B4-BE49-F238E27FC236}">
                <a16:creationId xmlns:a16="http://schemas.microsoft.com/office/drawing/2014/main" xmlns="" id="{962098CF-C89E-4693-8F1E-60FF684DB5DB}"/>
              </a:ext>
            </a:extLst>
          </p:cNvPr>
          <p:cNvSpPr>
            <a:spLocks noGrp="1"/>
          </p:cNvSpPr>
          <p:nvPr>
            <p:ph type="sldNum" sz="quarter" idx="12"/>
          </p:nvPr>
        </p:nvSpPr>
        <p:spPr/>
        <p:txBody>
          <a:bodyPr/>
          <a:lstStyle/>
          <a:p>
            <a:fld id="{86ED3864-7380-264F-93C6-1571F5F24E3A}" type="slidenum">
              <a:rPr lang="en-US" smtClean="0"/>
              <a:pPr/>
              <a:t>55</a:t>
            </a:fld>
            <a:endParaRPr lang="en-US" dirty="0"/>
          </a:p>
        </p:txBody>
      </p:sp>
      <p:pic>
        <p:nvPicPr>
          <p:cNvPr id="4" name="Picture 3">
            <a:extLst>
              <a:ext uri="{FF2B5EF4-FFF2-40B4-BE49-F238E27FC236}">
                <a16:creationId xmlns:a16="http://schemas.microsoft.com/office/drawing/2014/main" xmlns="" id="{843597DA-875A-4A8E-830C-E74668AFCCD5}"/>
              </a:ext>
            </a:extLst>
          </p:cNvPr>
          <p:cNvPicPr>
            <a:picLocks noChangeAspect="1"/>
          </p:cNvPicPr>
          <p:nvPr/>
        </p:nvPicPr>
        <p:blipFill>
          <a:blip r:embed="rId3"/>
          <a:stretch>
            <a:fillRect/>
          </a:stretch>
        </p:blipFill>
        <p:spPr>
          <a:xfrm>
            <a:off x="666426" y="969994"/>
            <a:ext cx="7617417" cy="4167694"/>
          </a:xfrm>
          <a:prstGeom prst="rect">
            <a:avLst/>
          </a:prstGeom>
        </p:spPr>
      </p:pic>
    </p:spTree>
    <p:extLst>
      <p:ext uri="{BB962C8B-B14F-4D97-AF65-F5344CB8AC3E}">
        <p14:creationId xmlns:p14="http://schemas.microsoft.com/office/powerpoint/2010/main" xmlns="" val="135152750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8F3866CA-0527-0D4B-8233-2D3D8F8F0D50}"/>
              </a:ext>
            </a:extLst>
          </p:cNvPr>
          <p:cNvPicPr>
            <a:picLocks noChangeAspect="1"/>
          </p:cNvPicPr>
          <p:nvPr/>
        </p:nvPicPr>
        <p:blipFill>
          <a:blip r:embed="rId2"/>
          <a:stretch>
            <a:fillRect/>
          </a:stretch>
        </p:blipFill>
        <p:spPr>
          <a:xfrm>
            <a:off x="0" y="-249906"/>
            <a:ext cx="9143999" cy="6129084"/>
          </a:xfrm>
          <a:prstGeom prst="rect">
            <a:avLst/>
          </a:prstGeom>
        </p:spPr>
      </p:pic>
      <p:sp>
        <p:nvSpPr>
          <p:cNvPr id="2" name="Title 1"/>
          <p:cNvSpPr>
            <a:spLocks noGrp="1"/>
          </p:cNvSpPr>
          <p:nvPr>
            <p:ph type="ctrTitle"/>
          </p:nvPr>
        </p:nvSpPr>
        <p:spPr>
          <a:xfrm>
            <a:off x="696676" y="375075"/>
            <a:ext cx="7750646" cy="532730"/>
          </a:xfrm>
        </p:spPr>
        <p:txBody>
          <a:bodyPr>
            <a:noAutofit/>
          </a:bodyPr>
          <a:lstStyle/>
          <a:p>
            <a:pPr marL="342900" lvl="0" indent="-342900" algn="l" defTabSz="914400">
              <a:lnSpc>
                <a:spcPct val="100000"/>
              </a:lnSpc>
              <a:spcBef>
                <a:spcPts val="0"/>
              </a:spcBef>
              <a:defRPr/>
            </a:pPr>
            <a:r>
              <a:rPr lang="en-US" sz="2000" b="1" dirty="0">
                <a:solidFill>
                  <a:srgbClr val="F79646">
                    <a:lumMod val="50000"/>
                  </a:srgbClr>
                </a:solidFill>
                <a:latin typeface="Verdana" pitchFamily="34" charset="0"/>
                <a:ea typeface="Verdana" pitchFamily="34" charset="0"/>
                <a:cs typeface="Verdana" pitchFamily="34" charset="0"/>
              </a:rPr>
              <a:t>FINANCIAL POSITION AS AT 30 JUNE 2020</a:t>
            </a:r>
            <a:endParaRPr lang="en-US" sz="2000" b="1" dirty="0">
              <a:solidFill>
                <a:srgbClr val="F79646">
                  <a:lumMod val="50000"/>
                </a:srgbClr>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p:txBody>
      </p:sp>
      <p:sp>
        <p:nvSpPr>
          <p:cNvPr id="3" name="Subtitle 2"/>
          <p:cNvSpPr>
            <a:spLocks noGrp="1"/>
          </p:cNvSpPr>
          <p:nvPr>
            <p:ph type="subTitle" idx="1"/>
          </p:nvPr>
        </p:nvSpPr>
        <p:spPr>
          <a:xfrm>
            <a:off x="797723" y="969994"/>
            <a:ext cx="7548552" cy="4585231"/>
          </a:xfrm>
        </p:spPr>
        <p:txBody>
          <a:bodyPr>
            <a:noAutofit/>
          </a:bodyPr>
          <a:lstStyle/>
          <a:p>
            <a:pPr marL="342900" indent="-342900" algn="l">
              <a:spcBef>
                <a:spcPct val="20000"/>
              </a:spcBef>
              <a:defRPr/>
            </a:pPr>
            <a:endParaRPr lang="en-US" altLang="en-US" sz="1300" b="1" dirty="0">
              <a:solidFill>
                <a:schemeClr val="accent2">
                  <a:lumMod val="50000"/>
                </a:schemeClr>
              </a:solidFill>
              <a:latin typeface="Verdana" pitchFamily="34" charset="0"/>
              <a:ea typeface="Verdana" pitchFamily="34" charset="0"/>
              <a:cs typeface="Verdana" pitchFamily="34" charset="0"/>
            </a:endParaRPr>
          </a:p>
          <a:p>
            <a:pPr marL="342900" indent="-342900" algn="l">
              <a:spcBef>
                <a:spcPct val="20000"/>
              </a:spcBef>
              <a:defRPr/>
            </a:pPr>
            <a:endParaRPr lang="en-US" sz="1300" b="1" dirty="0">
              <a:solidFill>
                <a:schemeClr val="accent2">
                  <a:lumMod val="50000"/>
                </a:schemeClr>
              </a:solidFill>
              <a:latin typeface="Verdana" pitchFamily="34" charset="0"/>
              <a:ea typeface="Verdana" pitchFamily="34" charset="0"/>
              <a:cs typeface="Verdana" pitchFamily="34" charset="0"/>
            </a:endParaRPr>
          </a:p>
          <a:p>
            <a:pPr marL="342900" indent="-342900" algn="l">
              <a:spcBef>
                <a:spcPct val="20000"/>
              </a:spcBef>
              <a:defRPr/>
            </a:pPr>
            <a:endParaRPr lang="en-US" sz="1300" b="1" dirty="0">
              <a:solidFill>
                <a:schemeClr val="accent2">
                  <a:lumMod val="50000"/>
                </a:schemeClr>
              </a:solidFill>
              <a:latin typeface="Verdana" pitchFamily="34" charset="0"/>
              <a:ea typeface="Verdana" pitchFamily="34" charset="0"/>
              <a:cs typeface="Verdana" pitchFamily="34" charset="0"/>
            </a:endParaRPr>
          </a:p>
        </p:txBody>
      </p:sp>
      <p:graphicFrame>
        <p:nvGraphicFramePr>
          <p:cNvPr id="4" name="Table 3">
            <a:extLst>
              <a:ext uri="{FF2B5EF4-FFF2-40B4-BE49-F238E27FC236}">
                <a16:creationId xmlns:a16="http://schemas.microsoft.com/office/drawing/2014/main" xmlns="" id="{7304A70A-8681-4E06-B096-7A3AA2134A07}"/>
              </a:ext>
            </a:extLst>
          </p:cNvPr>
          <p:cNvGraphicFramePr>
            <a:graphicFrameLocks noGrp="1"/>
          </p:cNvGraphicFramePr>
          <p:nvPr>
            <p:extLst/>
          </p:nvPr>
        </p:nvGraphicFramePr>
        <p:xfrm>
          <a:off x="540689" y="969994"/>
          <a:ext cx="8276248" cy="4136901"/>
        </p:xfrm>
        <a:graphic>
          <a:graphicData uri="http://schemas.openxmlformats.org/drawingml/2006/table">
            <a:tbl>
              <a:tblPr>
                <a:tableStyleId>{5C22544A-7EE6-4342-B048-85BDC9FD1C3A}</a:tableStyleId>
              </a:tblPr>
              <a:tblGrid>
                <a:gridCol w="4688240">
                  <a:extLst>
                    <a:ext uri="{9D8B030D-6E8A-4147-A177-3AD203B41FA5}">
                      <a16:colId xmlns:a16="http://schemas.microsoft.com/office/drawing/2014/main" xmlns="" val="1249309213"/>
                    </a:ext>
                  </a:extLst>
                </a:gridCol>
                <a:gridCol w="1794004">
                  <a:extLst>
                    <a:ext uri="{9D8B030D-6E8A-4147-A177-3AD203B41FA5}">
                      <a16:colId xmlns:a16="http://schemas.microsoft.com/office/drawing/2014/main" xmlns="" val="3195576303"/>
                    </a:ext>
                  </a:extLst>
                </a:gridCol>
                <a:gridCol w="1794004">
                  <a:extLst>
                    <a:ext uri="{9D8B030D-6E8A-4147-A177-3AD203B41FA5}">
                      <a16:colId xmlns:a16="http://schemas.microsoft.com/office/drawing/2014/main" xmlns="" val="139148409"/>
                    </a:ext>
                  </a:extLst>
                </a:gridCol>
              </a:tblGrid>
              <a:tr h="447104">
                <a:tc>
                  <a:txBody>
                    <a:bodyPr/>
                    <a:lstStyle/>
                    <a:p>
                      <a:pPr algn="l" fontAlgn="b"/>
                      <a:r>
                        <a:rPr lang="en-ZA" sz="1400" b="1"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Details </a:t>
                      </a:r>
                      <a:endParaRPr lang="en-ZA" sz="1400" b="1"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accent2">
                        <a:lumMod val="75000"/>
                      </a:schemeClr>
                    </a:solidFill>
                  </a:tcPr>
                </a:tc>
                <a:tc>
                  <a:txBody>
                    <a:bodyPr/>
                    <a:lstStyle/>
                    <a:p>
                      <a:pPr algn="r" fontAlgn="b"/>
                      <a:r>
                        <a:rPr lang="en-ZA" sz="1400" b="1"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Jun-20</a:t>
                      </a:r>
                      <a:endParaRPr lang="en-ZA" sz="1400" b="1"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accent2">
                        <a:lumMod val="75000"/>
                      </a:schemeClr>
                    </a:solidFill>
                  </a:tcPr>
                </a:tc>
                <a:tc>
                  <a:txBody>
                    <a:bodyPr/>
                    <a:lstStyle/>
                    <a:p>
                      <a:pPr algn="r" fontAlgn="b"/>
                      <a:r>
                        <a:rPr lang="en-ZA" sz="1400" b="1"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Mar-20</a:t>
                      </a:r>
                      <a:endParaRPr lang="en-ZA" sz="1400" b="1"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accent2">
                        <a:lumMod val="75000"/>
                      </a:schemeClr>
                    </a:solidFill>
                  </a:tcPr>
                </a:tc>
                <a:extLst>
                  <a:ext uri="{0D108BD9-81ED-4DB2-BD59-A6C34878D82A}">
                    <a16:rowId xmlns:a16="http://schemas.microsoft.com/office/drawing/2014/main" xmlns="" val="1323810538"/>
                  </a:ext>
                </a:extLst>
              </a:tr>
              <a:tr h="496945">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ZA" sz="1400" b="1"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Assets</a:t>
                      </a:r>
                    </a:p>
                    <a:p>
                      <a:pPr algn="l" fontAlgn="b"/>
                      <a:endParaRPr lang="en-ZA" sz="1400" b="0" i="0" u="none" strike="noStrike" dirty="0">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accent2">
                        <a:lumMod val="20000"/>
                        <a:lumOff val="80000"/>
                      </a:schemeClr>
                    </a:solid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n-ZA" sz="1400" b="1"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R'000</a:t>
                      </a:r>
                    </a:p>
                  </a:txBody>
                  <a:tcPr marL="9525" marR="9525" marT="9525" marB="0">
                    <a:solidFill>
                      <a:schemeClr val="accent2">
                        <a:lumMod val="60000"/>
                        <a:lumOff val="40000"/>
                      </a:schemeClr>
                    </a:solid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n-ZA" sz="1400" b="1"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R'000</a:t>
                      </a:r>
                    </a:p>
                  </a:txBody>
                  <a:tcPr marL="9525" marR="9525" marT="9525" marB="0">
                    <a:solidFill>
                      <a:schemeClr val="accent2">
                        <a:lumMod val="60000"/>
                        <a:lumOff val="40000"/>
                      </a:schemeClr>
                    </a:solidFill>
                  </a:tcPr>
                </a:tc>
                <a:extLst>
                  <a:ext uri="{0D108BD9-81ED-4DB2-BD59-A6C34878D82A}">
                    <a16:rowId xmlns:a16="http://schemas.microsoft.com/office/drawing/2014/main" xmlns="" val="3527978730"/>
                  </a:ext>
                </a:extLst>
              </a:tr>
              <a:tr h="380414">
                <a:tc>
                  <a:txBody>
                    <a:bodyPr/>
                    <a:lstStyle/>
                    <a:p>
                      <a:pPr algn="l" fontAlgn="b"/>
                      <a:r>
                        <a:rPr lang="en-ZA" sz="1400" u="none" strike="noStrike" dirty="0">
                          <a:effectLst/>
                          <a:latin typeface="Verdana" panose="020B0604030504040204" pitchFamily="34" charset="0"/>
                          <a:ea typeface="Verdana" panose="020B0604030504040204" pitchFamily="34" charset="0"/>
                          <a:cs typeface="Verdana" panose="020B0604030504040204" pitchFamily="34" charset="0"/>
                        </a:rPr>
                        <a:t>Non-Current Assets</a:t>
                      </a:r>
                      <a:endParaRPr lang="en-ZA"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accent2">
                        <a:lumMod val="20000"/>
                        <a:lumOff val="80000"/>
                      </a:schemeClr>
                    </a:solidFill>
                  </a:tcPr>
                </a:tc>
                <a:tc>
                  <a:txBody>
                    <a:bodyPr/>
                    <a:lstStyle/>
                    <a:p>
                      <a:pPr algn="r" fontAlgn="b"/>
                      <a:r>
                        <a:rPr lang="en-ZA" sz="1400" u="none" strike="noStrike" kern="1200" dirty="0">
                          <a:solidFill>
                            <a:schemeClr val="dk1"/>
                          </a:solidFill>
                          <a:effectLst/>
                          <a:latin typeface="Verdana" panose="020B0604030504040204" pitchFamily="34" charset="0"/>
                          <a:ea typeface="Verdana" panose="020B0604030504040204" pitchFamily="34" charset="0"/>
                        </a:rPr>
                        <a:t>          25 327 </a:t>
                      </a:r>
                    </a:p>
                  </a:txBody>
                  <a:tcPr marL="7620" marR="7620" marT="7620" marB="0" anchor="b">
                    <a:solidFill>
                      <a:schemeClr val="accent2">
                        <a:lumMod val="60000"/>
                        <a:lumOff val="40000"/>
                      </a:schemeClr>
                    </a:solidFill>
                  </a:tcPr>
                </a:tc>
                <a:tc>
                  <a:txBody>
                    <a:bodyPr/>
                    <a:lstStyle/>
                    <a:p>
                      <a:pPr algn="r" fontAlgn="b"/>
                      <a:r>
                        <a:rPr lang="en-ZA" sz="1400" u="none" strike="noStrike" kern="1200" dirty="0">
                          <a:solidFill>
                            <a:schemeClr val="dk1"/>
                          </a:solidFill>
                          <a:effectLst/>
                          <a:latin typeface="Verdana" panose="020B0604030504040204" pitchFamily="34" charset="0"/>
                          <a:ea typeface="Verdana" panose="020B0604030504040204" pitchFamily="34" charset="0"/>
                        </a:rPr>
                        <a:t>     25 786 </a:t>
                      </a:r>
                    </a:p>
                  </a:txBody>
                  <a:tcPr marL="7620" marR="7620" marT="7620" marB="0" anchor="b">
                    <a:solidFill>
                      <a:schemeClr val="accent2">
                        <a:lumMod val="60000"/>
                        <a:lumOff val="40000"/>
                      </a:schemeClr>
                    </a:solidFill>
                  </a:tcPr>
                </a:tc>
                <a:extLst>
                  <a:ext uri="{0D108BD9-81ED-4DB2-BD59-A6C34878D82A}">
                    <a16:rowId xmlns:a16="http://schemas.microsoft.com/office/drawing/2014/main" xmlns="" val="3424246183"/>
                  </a:ext>
                </a:extLst>
              </a:tr>
              <a:tr h="380414">
                <a:tc>
                  <a:txBody>
                    <a:bodyPr/>
                    <a:lstStyle/>
                    <a:p>
                      <a:pPr algn="l" fontAlgn="b"/>
                      <a:r>
                        <a:rPr lang="en-ZA" sz="1400" u="none" strike="noStrike" dirty="0">
                          <a:effectLst/>
                          <a:latin typeface="Verdana" panose="020B0604030504040204" pitchFamily="34" charset="0"/>
                          <a:ea typeface="Verdana" panose="020B0604030504040204" pitchFamily="34" charset="0"/>
                          <a:cs typeface="Verdana" panose="020B0604030504040204" pitchFamily="34" charset="0"/>
                        </a:rPr>
                        <a:t>Current Assets</a:t>
                      </a:r>
                      <a:endParaRPr lang="en-ZA"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accent2">
                        <a:lumMod val="20000"/>
                        <a:lumOff val="80000"/>
                      </a:schemeClr>
                    </a:solidFill>
                  </a:tcPr>
                </a:tc>
                <a:tc>
                  <a:txBody>
                    <a:bodyPr/>
                    <a:lstStyle/>
                    <a:p>
                      <a:pPr algn="r" fontAlgn="b"/>
                      <a:r>
                        <a:rPr lang="en-ZA" sz="1400" u="none" strike="noStrike" kern="1200" dirty="0">
                          <a:solidFill>
                            <a:schemeClr val="dk1"/>
                          </a:solidFill>
                          <a:effectLst/>
                          <a:latin typeface="Verdana" panose="020B0604030504040204" pitchFamily="34" charset="0"/>
                          <a:ea typeface="Verdana" panose="020B0604030504040204" pitchFamily="34" charset="0"/>
                        </a:rPr>
                        <a:t>          177 307 </a:t>
                      </a:r>
                    </a:p>
                  </a:txBody>
                  <a:tcPr marL="7620" marR="7620" marT="7620" marB="0" anchor="b">
                    <a:solidFill>
                      <a:schemeClr val="accent2">
                        <a:lumMod val="60000"/>
                        <a:lumOff val="40000"/>
                      </a:schemeClr>
                    </a:solidFill>
                  </a:tcPr>
                </a:tc>
                <a:tc>
                  <a:txBody>
                    <a:bodyPr/>
                    <a:lstStyle/>
                    <a:p>
                      <a:pPr algn="r" fontAlgn="b"/>
                      <a:r>
                        <a:rPr lang="en-ZA" sz="1400" u="none" strike="noStrike" kern="1200" dirty="0">
                          <a:solidFill>
                            <a:schemeClr val="dk1"/>
                          </a:solidFill>
                          <a:effectLst/>
                          <a:latin typeface="Verdana" panose="020B0604030504040204" pitchFamily="34" charset="0"/>
                          <a:ea typeface="Verdana" panose="020B0604030504040204" pitchFamily="34" charset="0"/>
                        </a:rPr>
                        <a:t>     85 046 </a:t>
                      </a:r>
                    </a:p>
                  </a:txBody>
                  <a:tcPr marL="7620" marR="7620" marT="7620" marB="0" anchor="b">
                    <a:solidFill>
                      <a:schemeClr val="accent2">
                        <a:lumMod val="60000"/>
                        <a:lumOff val="40000"/>
                      </a:schemeClr>
                    </a:solidFill>
                  </a:tcPr>
                </a:tc>
                <a:extLst>
                  <a:ext uri="{0D108BD9-81ED-4DB2-BD59-A6C34878D82A}">
                    <a16:rowId xmlns:a16="http://schemas.microsoft.com/office/drawing/2014/main" xmlns="" val="619419081"/>
                  </a:ext>
                </a:extLst>
              </a:tr>
              <a:tr h="380414">
                <a:tc>
                  <a:txBody>
                    <a:bodyPr/>
                    <a:lstStyle/>
                    <a:p>
                      <a:pPr algn="l" fontAlgn="b"/>
                      <a:r>
                        <a:rPr lang="en-ZA" sz="1400" b="1"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Total Assets</a:t>
                      </a:r>
                      <a:endParaRPr lang="en-ZA" sz="1400" b="1"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accent2">
                        <a:lumMod val="75000"/>
                      </a:schemeClr>
                    </a:solidFill>
                  </a:tcPr>
                </a:tc>
                <a:tc>
                  <a:txBody>
                    <a:bodyPr/>
                    <a:lstStyle/>
                    <a:p>
                      <a:pPr algn="r" fontAlgn="b"/>
                      <a:r>
                        <a:rPr lang="en-ZA" sz="1400" b="1" u="none" strike="noStrike" kern="1200" dirty="0">
                          <a:solidFill>
                            <a:schemeClr val="bg1"/>
                          </a:solidFill>
                          <a:effectLst/>
                          <a:latin typeface="Verdana" panose="020B0604030504040204" pitchFamily="34" charset="0"/>
                          <a:ea typeface="Verdana" panose="020B0604030504040204" pitchFamily="34" charset="0"/>
                        </a:rPr>
                        <a:t>          202 634 </a:t>
                      </a:r>
                    </a:p>
                  </a:txBody>
                  <a:tcPr marL="7620" marR="7620" marT="7620" marB="0" anchor="b">
                    <a:solidFill>
                      <a:schemeClr val="accent2">
                        <a:lumMod val="75000"/>
                      </a:schemeClr>
                    </a:solidFill>
                  </a:tcPr>
                </a:tc>
                <a:tc>
                  <a:txBody>
                    <a:bodyPr/>
                    <a:lstStyle/>
                    <a:p>
                      <a:pPr algn="r" fontAlgn="b"/>
                      <a:r>
                        <a:rPr lang="en-ZA" sz="1400" b="1" u="none" strike="noStrike" kern="1200" dirty="0">
                          <a:solidFill>
                            <a:schemeClr val="bg1"/>
                          </a:solidFill>
                          <a:effectLst/>
                          <a:latin typeface="Verdana" panose="020B0604030504040204" pitchFamily="34" charset="0"/>
                          <a:ea typeface="Verdana" panose="020B0604030504040204" pitchFamily="34" charset="0"/>
                        </a:rPr>
                        <a:t>     110 832 </a:t>
                      </a:r>
                    </a:p>
                  </a:txBody>
                  <a:tcPr marL="7620" marR="7620" marT="7620" marB="0" anchor="b">
                    <a:solidFill>
                      <a:schemeClr val="accent2">
                        <a:lumMod val="75000"/>
                      </a:schemeClr>
                    </a:solidFill>
                  </a:tcPr>
                </a:tc>
                <a:extLst>
                  <a:ext uri="{0D108BD9-81ED-4DB2-BD59-A6C34878D82A}">
                    <a16:rowId xmlns:a16="http://schemas.microsoft.com/office/drawing/2014/main" xmlns="" val="2964629848"/>
                  </a:ext>
                </a:extLst>
              </a:tr>
              <a:tr h="380414">
                <a:tc>
                  <a:txBody>
                    <a:bodyPr/>
                    <a:lstStyle/>
                    <a:p>
                      <a:pPr algn="l">
                        <a:spcAft>
                          <a:spcPts val="0"/>
                        </a:spcAft>
                      </a:pPr>
                      <a:r>
                        <a:rPr lang="en-ZA" sz="1400" b="1"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Equity and</a:t>
                      </a:r>
                      <a:r>
                        <a:rPr lang="en-ZA" sz="1400" b="1" baseline="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Liabilities</a:t>
                      </a:r>
                      <a:endParaRPr lang="en-ZA" sz="1400" dirty="0">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accent2">
                        <a:lumMod val="20000"/>
                        <a:lumOff val="80000"/>
                      </a:schemeClr>
                    </a:solidFill>
                  </a:tcPr>
                </a:tc>
                <a:tc>
                  <a:txBody>
                    <a:bodyPr/>
                    <a:lstStyle/>
                    <a:p>
                      <a:pPr algn="l" fontAlgn="b"/>
                      <a:endParaRPr lang="en-ZA"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accent2">
                        <a:lumMod val="60000"/>
                        <a:lumOff val="40000"/>
                      </a:schemeClr>
                    </a:solidFill>
                  </a:tcPr>
                </a:tc>
                <a:tc>
                  <a:txBody>
                    <a:bodyPr/>
                    <a:lstStyle/>
                    <a:p>
                      <a:pPr algn="l" fontAlgn="b"/>
                      <a:endParaRPr lang="en-ZA"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accent2">
                        <a:lumMod val="60000"/>
                        <a:lumOff val="40000"/>
                      </a:schemeClr>
                    </a:solidFill>
                  </a:tcPr>
                </a:tc>
                <a:extLst>
                  <a:ext uri="{0D108BD9-81ED-4DB2-BD59-A6C34878D82A}">
                    <a16:rowId xmlns:a16="http://schemas.microsoft.com/office/drawing/2014/main" xmlns="" val="4041619026"/>
                  </a:ext>
                </a:extLst>
              </a:tr>
              <a:tr h="380414">
                <a:tc>
                  <a:txBody>
                    <a:bodyPr/>
                    <a:lstStyle/>
                    <a:p>
                      <a:pPr algn="l" fontAlgn="b"/>
                      <a:r>
                        <a:rPr lang="en-ZA" sz="1400" u="none" strike="noStrike" dirty="0">
                          <a:effectLst/>
                          <a:latin typeface="Verdana" panose="020B0604030504040204" pitchFamily="34" charset="0"/>
                          <a:ea typeface="Verdana" panose="020B0604030504040204" pitchFamily="34" charset="0"/>
                          <a:cs typeface="Verdana" panose="020B0604030504040204" pitchFamily="34" charset="0"/>
                        </a:rPr>
                        <a:t>Equity</a:t>
                      </a:r>
                      <a:endParaRPr lang="en-ZA"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accent2">
                        <a:lumMod val="20000"/>
                        <a:lumOff val="80000"/>
                      </a:schemeClr>
                    </a:solidFill>
                  </a:tcPr>
                </a:tc>
                <a:tc>
                  <a:txBody>
                    <a:bodyPr/>
                    <a:lstStyle/>
                    <a:p>
                      <a:pPr marL="0" algn="r" defTabSz="914400" rtl="0" eaLnBrk="1" fontAlgn="b" latinLnBrk="0" hangingPunct="1"/>
                      <a:r>
                        <a:rPr lang="en-ZA" sz="1400" u="none" strike="noStrike" kern="1200" dirty="0">
                          <a:solidFill>
                            <a:schemeClr val="dk1"/>
                          </a:solidFill>
                          <a:effectLst/>
                          <a:latin typeface="Verdana" panose="020B0604030504040204" pitchFamily="34" charset="0"/>
                          <a:ea typeface="Verdana" panose="020B0604030504040204" pitchFamily="34" charset="0"/>
                          <a:cs typeface="+mn-cs"/>
                        </a:rPr>
                        <a:t>          105 215 </a:t>
                      </a:r>
                    </a:p>
                  </a:txBody>
                  <a:tcPr marL="7620" marR="7620" marT="7620" marB="0" anchor="b">
                    <a:solidFill>
                      <a:schemeClr val="accent2">
                        <a:lumMod val="60000"/>
                        <a:lumOff val="40000"/>
                      </a:schemeClr>
                    </a:solidFill>
                  </a:tcPr>
                </a:tc>
                <a:tc>
                  <a:txBody>
                    <a:bodyPr/>
                    <a:lstStyle/>
                    <a:p>
                      <a:pPr marL="0" algn="r" defTabSz="914400" rtl="0" eaLnBrk="1" fontAlgn="b" latinLnBrk="0" hangingPunct="1"/>
                      <a:r>
                        <a:rPr lang="en-ZA" sz="1400" u="none" strike="noStrike" kern="1200" dirty="0">
                          <a:solidFill>
                            <a:schemeClr val="dk1"/>
                          </a:solidFill>
                          <a:effectLst/>
                          <a:latin typeface="Verdana" panose="020B0604030504040204" pitchFamily="34" charset="0"/>
                          <a:ea typeface="Verdana" panose="020B0604030504040204" pitchFamily="34" charset="0"/>
                          <a:cs typeface="+mn-cs"/>
                        </a:rPr>
                        <a:t>       9 303 </a:t>
                      </a:r>
                    </a:p>
                  </a:txBody>
                  <a:tcPr marL="7620" marR="7620" marT="7620" marB="0" anchor="b">
                    <a:solidFill>
                      <a:schemeClr val="accent2">
                        <a:lumMod val="60000"/>
                        <a:lumOff val="40000"/>
                      </a:schemeClr>
                    </a:solidFill>
                  </a:tcPr>
                </a:tc>
                <a:extLst>
                  <a:ext uri="{0D108BD9-81ED-4DB2-BD59-A6C34878D82A}">
                    <a16:rowId xmlns:a16="http://schemas.microsoft.com/office/drawing/2014/main" xmlns="" val="3920044260"/>
                  </a:ext>
                </a:extLst>
              </a:tr>
              <a:tr h="380414">
                <a:tc>
                  <a:txBody>
                    <a:bodyPr/>
                    <a:lstStyle/>
                    <a:p>
                      <a:pPr algn="l" fontAlgn="b"/>
                      <a:r>
                        <a:rPr lang="en-ZA" sz="1400" u="none" strike="noStrike" dirty="0">
                          <a:effectLst/>
                          <a:latin typeface="Verdana" panose="020B0604030504040204" pitchFamily="34" charset="0"/>
                          <a:ea typeface="Verdana" panose="020B0604030504040204" pitchFamily="34" charset="0"/>
                          <a:cs typeface="Verdana" panose="020B0604030504040204" pitchFamily="34" charset="0"/>
                        </a:rPr>
                        <a:t>Non-Current Liabilities</a:t>
                      </a:r>
                      <a:endParaRPr lang="en-ZA"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accent2">
                        <a:lumMod val="20000"/>
                        <a:lumOff val="80000"/>
                      </a:schemeClr>
                    </a:solidFill>
                  </a:tcPr>
                </a:tc>
                <a:tc>
                  <a:txBody>
                    <a:bodyPr/>
                    <a:lstStyle/>
                    <a:p>
                      <a:pPr marL="0" algn="r" defTabSz="914400" rtl="0" eaLnBrk="1" fontAlgn="b" latinLnBrk="0" hangingPunct="1"/>
                      <a:r>
                        <a:rPr lang="en-ZA" sz="1400" u="none" strike="noStrike" kern="1200" dirty="0">
                          <a:solidFill>
                            <a:schemeClr val="dk1"/>
                          </a:solidFill>
                          <a:effectLst/>
                          <a:latin typeface="Verdana" panose="020B0604030504040204" pitchFamily="34" charset="0"/>
                          <a:ea typeface="Verdana" panose="020B0604030504040204" pitchFamily="34" charset="0"/>
                          <a:cs typeface="+mn-cs"/>
                        </a:rPr>
                        <a:t>           1 797 </a:t>
                      </a:r>
                    </a:p>
                  </a:txBody>
                  <a:tcPr marL="7620" marR="7620" marT="7620" marB="0" anchor="b">
                    <a:solidFill>
                      <a:schemeClr val="accent2">
                        <a:lumMod val="60000"/>
                        <a:lumOff val="40000"/>
                      </a:schemeClr>
                    </a:solidFill>
                  </a:tcPr>
                </a:tc>
                <a:tc>
                  <a:txBody>
                    <a:bodyPr/>
                    <a:lstStyle/>
                    <a:p>
                      <a:pPr marL="0" algn="r" defTabSz="914400" rtl="0" eaLnBrk="1" fontAlgn="b" latinLnBrk="0" hangingPunct="1"/>
                      <a:r>
                        <a:rPr lang="en-ZA" sz="1400" u="none" strike="noStrike" kern="1200" dirty="0">
                          <a:solidFill>
                            <a:schemeClr val="dk1"/>
                          </a:solidFill>
                          <a:effectLst/>
                          <a:latin typeface="Verdana" panose="020B0604030504040204" pitchFamily="34" charset="0"/>
                          <a:ea typeface="Verdana" panose="020B0604030504040204" pitchFamily="34" charset="0"/>
                          <a:cs typeface="+mn-cs"/>
                        </a:rPr>
                        <a:t>     2 641 </a:t>
                      </a:r>
                    </a:p>
                  </a:txBody>
                  <a:tcPr marL="7620" marR="7620" marT="7620" marB="0" anchor="b">
                    <a:solidFill>
                      <a:schemeClr val="accent2">
                        <a:lumMod val="60000"/>
                        <a:lumOff val="40000"/>
                      </a:schemeClr>
                    </a:solidFill>
                  </a:tcPr>
                </a:tc>
                <a:extLst>
                  <a:ext uri="{0D108BD9-81ED-4DB2-BD59-A6C34878D82A}">
                    <a16:rowId xmlns:a16="http://schemas.microsoft.com/office/drawing/2014/main" xmlns="" val="1431844088"/>
                  </a:ext>
                </a:extLst>
              </a:tr>
              <a:tr h="425878">
                <a:tc>
                  <a:txBody>
                    <a:bodyPr/>
                    <a:lstStyle/>
                    <a:p>
                      <a:pPr algn="l" fontAlgn="b"/>
                      <a:r>
                        <a:rPr lang="en-ZA" sz="1400" u="none" strike="noStrike" dirty="0">
                          <a:effectLst/>
                          <a:latin typeface="Verdana" panose="020B0604030504040204" pitchFamily="34" charset="0"/>
                          <a:ea typeface="Verdana" panose="020B0604030504040204" pitchFamily="34" charset="0"/>
                          <a:cs typeface="Verdana" panose="020B0604030504040204" pitchFamily="34" charset="0"/>
                        </a:rPr>
                        <a:t>Current Liabilities</a:t>
                      </a:r>
                      <a:endParaRPr lang="en-ZA"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accent2">
                        <a:lumMod val="20000"/>
                        <a:lumOff val="80000"/>
                      </a:schemeClr>
                    </a:solidFill>
                  </a:tcPr>
                </a:tc>
                <a:tc>
                  <a:txBody>
                    <a:bodyPr/>
                    <a:lstStyle/>
                    <a:p>
                      <a:pPr marL="0" algn="r" defTabSz="914400" rtl="0" eaLnBrk="1" fontAlgn="b" latinLnBrk="0" hangingPunct="1"/>
                      <a:r>
                        <a:rPr lang="en-ZA" sz="1400" u="none" strike="noStrike" kern="1200" dirty="0">
                          <a:solidFill>
                            <a:schemeClr val="dk1"/>
                          </a:solidFill>
                          <a:effectLst/>
                          <a:latin typeface="Verdana" panose="020B0604030504040204" pitchFamily="34" charset="0"/>
                          <a:ea typeface="Verdana" panose="020B0604030504040204" pitchFamily="34" charset="0"/>
                          <a:cs typeface="+mn-cs"/>
                        </a:rPr>
                        <a:t>          95 621 </a:t>
                      </a:r>
                    </a:p>
                  </a:txBody>
                  <a:tcPr marL="7620" marR="7620" marT="7620" marB="0" anchor="b">
                    <a:solidFill>
                      <a:schemeClr val="accent2">
                        <a:lumMod val="60000"/>
                        <a:lumOff val="40000"/>
                      </a:schemeClr>
                    </a:solidFill>
                  </a:tcPr>
                </a:tc>
                <a:tc>
                  <a:txBody>
                    <a:bodyPr/>
                    <a:lstStyle/>
                    <a:p>
                      <a:pPr marL="0" algn="r" defTabSz="914400" rtl="0" eaLnBrk="1" fontAlgn="b" latinLnBrk="0" hangingPunct="1"/>
                      <a:r>
                        <a:rPr lang="en-ZA" sz="1400" u="none" strike="noStrike" kern="1200" dirty="0">
                          <a:solidFill>
                            <a:schemeClr val="dk1"/>
                          </a:solidFill>
                          <a:effectLst/>
                          <a:latin typeface="Verdana" panose="020B0604030504040204" pitchFamily="34" charset="0"/>
                          <a:ea typeface="Verdana" panose="020B0604030504040204" pitchFamily="34" charset="0"/>
                          <a:cs typeface="+mn-cs"/>
                        </a:rPr>
                        <a:t>     98 888 </a:t>
                      </a:r>
                    </a:p>
                  </a:txBody>
                  <a:tcPr marL="7620" marR="7620" marT="7620" marB="0" anchor="b">
                    <a:solidFill>
                      <a:schemeClr val="accent2">
                        <a:lumMod val="60000"/>
                        <a:lumOff val="40000"/>
                      </a:schemeClr>
                    </a:solidFill>
                  </a:tcPr>
                </a:tc>
                <a:extLst>
                  <a:ext uri="{0D108BD9-81ED-4DB2-BD59-A6C34878D82A}">
                    <a16:rowId xmlns:a16="http://schemas.microsoft.com/office/drawing/2014/main" xmlns="" val="292964340"/>
                  </a:ext>
                </a:extLst>
              </a:tr>
              <a:tr h="48449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ZA" sz="14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Total Equity and</a:t>
                      </a:r>
                      <a:r>
                        <a:rPr lang="en-ZA" sz="1400" b="1" baseline="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Liabilities</a:t>
                      </a:r>
                      <a:endParaRPr lang="en-ZA" sz="1400" b="1"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accent2">
                        <a:lumMod val="75000"/>
                      </a:schemeClr>
                    </a:solidFill>
                  </a:tcPr>
                </a:tc>
                <a:tc>
                  <a:txBody>
                    <a:bodyPr/>
                    <a:lstStyle/>
                    <a:p>
                      <a:pPr marL="0" algn="r" defTabSz="914400" rtl="0" eaLnBrk="1" fontAlgn="b" latinLnBrk="0" hangingPunct="1"/>
                      <a:r>
                        <a:rPr lang="en-ZA" sz="1400" b="1" u="none" strike="noStrike" kern="1200" dirty="0">
                          <a:solidFill>
                            <a:schemeClr val="bg1"/>
                          </a:solidFill>
                          <a:effectLst/>
                          <a:latin typeface="Verdana" panose="020B0604030504040204" pitchFamily="34" charset="0"/>
                          <a:ea typeface="Verdana" panose="020B0604030504040204" pitchFamily="34" charset="0"/>
                          <a:cs typeface="+mn-cs"/>
                        </a:rPr>
                        <a:t>          202 634 </a:t>
                      </a:r>
                    </a:p>
                  </a:txBody>
                  <a:tcPr marL="7620" marR="7620" marT="7620" marB="0" anchor="b">
                    <a:solidFill>
                      <a:schemeClr val="accent2">
                        <a:lumMod val="75000"/>
                      </a:schemeClr>
                    </a:solidFill>
                  </a:tcPr>
                </a:tc>
                <a:tc>
                  <a:txBody>
                    <a:bodyPr/>
                    <a:lstStyle/>
                    <a:p>
                      <a:pPr marL="0" algn="r" defTabSz="914400" rtl="0" eaLnBrk="1" fontAlgn="b" latinLnBrk="0" hangingPunct="1"/>
                      <a:r>
                        <a:rPr lang="en-ZA" sz="1400" b="1" u="none" strike="noStrike" kern="1200" dirty="0">
                          <a:solidFill>
                            <a:schemeClr val="bg1"/>
                          </a:solidFill>
                          <a:effectLst/>
                          <a:latin typeface="Verdana" panose="020B0604030504040204" pitchFamily="34" charset="0"/>
                          <a:ea typeface="Verdana" panose="020B0604030504040204" pitchFamily="34" charset="0"/>
                          <a:cs typeface="+mn-cs"/>
                        </a:rPr>
                        <a:t>   110 832 </a:t>
                      </a:r>
                    </a:p>
                  </a:txBody>
                  <a:tcPr marL="7620" marR="7620" marT="7620" marB="0" anchor="b">
                    <a:solidFill>
                      <a:schemeClr val="accent2">
                        <a:lumMod val="75000"/>
                      </a:schemeClr>
                    </a:solidFill>
                  </a:tcPr>
                </a:tc>
                <a:extLst>
                  <a:ext uri="{0D108BD9-81ED-4DB2-BD59-A6C34878D82A}">
                    <a16:rowId xmlns:a16="http://schemas.microsoft.com/office/drawing/2014/main" xmlns="" val="3321406844"/>
                  </a:ext>
                </a:extLst>
              </a:tr>
            </a:tbl>
          </a:graphicData>
        </a:graphic>
      </p:graphicFrame>
      <p:sp>
        <p:nvSpPr>
          <p:cNvPr id="7" name="Slide Number Placeholder 6">
            <a:extLst>
              <a:ext uri="{FF2B5EF4-FFF2-40B4-BE49-F238E27FC236}">
                <a16:creationId xmlns:a16="http://schemas.microsoft.com/office/drawing/2014/main" xmlns="" id="{E7E535DA-42BD-469E-B9A5-4E1254B7702E}"/>
              </a:ext>
            </a:extLst>
          </p:cNvPr>
          <p:cNvSpPr>
            <a:spLocks noGrp="1"/>
          </p:cNvSpPr>
          <p:nvPr>
            <p:ph type="sldNum" sz="quarter" idx="12"/>
          </p:nvPr>
        </p:nvSpPr>
        <p:spPr/>
        <p:txBody>
          <a:bodyPr/>
          <a:lstStyle/>
          <a:p>
            <a:fld id="{86ED3864-7380-264F-93C6-1571F5F24E3A}" type="slidenum">
              <a:rPr lang="en-US" smtClean="0"/>
              <a:pPr/>
              <a:t>56</a:t>
            </a:fld>
            <a:endParaRPr lang="en-US" dirty="0"/>
          </a:p>
        </p:txBody>
      </p:sp>
    </p:spTree>
    <p:extLst>
      <p:ext uri="{BB962C8B-B14F-4D97-AF65-F5344CB8AC3E}">
        <p14:creationId xmlns:p14="http://schemas.microsoft.com/office/powerpoint/2010/main" xmlns="" val="314689101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8F3866CA-0527-0D4B-8233-2D3D8F8F0D50}"/>
              </a:ext>
            </a:extLst>
          </p:cNvPr>
          <p:cNvPicPr>
            <a:picLocks noChangeAspect="1"/>
          </p:cNvPicPr>
          <p:nvPr/>
        </p:nvPicPr>
        <p:blipFill>
          <a:blip r:embed="rId2"/>
          <a:stretch>
            <a:fillRect/>
          </a:stretch>
        </p:blipFill>
        <p:spPr>
          <a:xfrm>
            <a:off x="1" y="-116091"/>
            <a:ext cx="9143999" cy="6129084"/>
          </a:xfrm>
          <a:prstGeom prst="rect">
            <a:avLst/>
          </a:prstGeom>
        </p:spPr>
      </p:pic>
      <p:sp>
        <p:nvSpPr>
          <p:cNvPr id="3" name="Subtitle 2"/>
          <p:cNvSpPr>
            <a:spLocks noGrp="1"/>
          </p:cNvSpPr>
          <p:nvPr>
            <p:ph type="subTitle" idx="1"/>
          </p:nvPr>
        </p:nvSpPr>
        <p:spPr>
          <a:xfrm>
            <a:off x="797723" y="969994"/>
            <a:ext cx="7548552" cy="4585231"/>
          </a:xfrm>
        </p:spPr>
        <p:txBody>
          <a:bodyPr>
            <a:noAutofit/>
          </a:bodyPr>
          <a:lstStyle/>
          <a:p>
            <a:pPr marL="342900" indent="-342900" algn="l">
              <a:spcBef>
                <a:spcPct val="20000"/>
              </a:spcBef>
              <a:defRPr/>
            </a:pPr>
            <a:endParaRPr lang="en-US" altLang="en-US" sz="1300" b="1" dirty="0">
              <a:solidFill>
                <a:schemeClr val="accent2">
                  <a:lumMod val="50000"/>
                </a:schemeClr>
              </a:solidFill>
              <a:latin typeface="Verdana" pitchFamily="34" charset="0"/>
              <a:ea typeface="Verdana" pitchFamily="34" charset="0"/>
              <a:cs typeface="Verdana" pitchFamily="34" charset="0"/>
            </a:endParaRPr>
          </a:p>
          <a:p>
            <a:pPr marL="342900" indent="-342900" algn="l">
              <a:spcBef>
                <a:spcPct val="20000"/>
              </a:spcBef>
              <a:defRPr/>
            </a:pPr>
            <a:endParaRPr lang="en-US" sz="1300" b="1" dirty="0">
              <a:solidFill>
                <a:schemeClr val="accent2">
                  <a:lumMod val="50000"/>
                </a:schemeClr>
              </a:solidFill>
              <a:latin typeface="Verdana" pitchFamily="34" charset="0"/>
              <a:ea typeface="Verdana" pitchFamily="34" charset="0"/>
              <a:cs typeface="Verdana" pitchFamily="34" charset="0"/>
            </a:endParaRPr>
          </a:p>
          <a:p>
            <a:pPr marL="342900" indent="-342900" algn="l">
              <a:spcBef>
                <a:spcPct val="20000"/>
              </a:spcBef>
              <a:defRPr/>
            </a:pPr>
            <a:endParaRPr lang="en-US" sz="1300" b="1" dirty="0">
              <a:solidFill>
                <a:schemeClr val="accent2">
                  <a:lumMod val="50000"/>
                </a:schemeClr>
              </a:solidFill>
              <a:latin typeface="Verdana" pitchFamily="34" charset="0"/>
              <a:ea typeface="Verdana" pitchFamily="34" charset="0"/>
              <a:cs typeface="Verdana" pitchFamily="34" charset="0"/>
            </a:endParaRPr>
          </a:p>
        </p:txBody>
      </p:sp>
      <p:sp>
        <p:nvSpPr>
          <p:cNvPr id="4" name="Rectangle 3">
            <a:extLst>
              <a:ext uri="{FF2B5EF4-FFF2-40B4-BE49-F238E27FC236}">
                <a16:creationId xmlns:a16="http://schemas.microsoft.com/office/drawing/2014/main" xmlns="" id="{4B5E37BA-EDB0-4523-A195-441244EF5D64}"/>
              </a:ext>
            </a:extLst>
          </p:cNvPr>
          <p:cNvSpPr/>
          <p:nvPr/>
        </p:nvSpPr>
        <p:spPr>
          <a:xfrm>
            <a:off x="669072" y="1040236"/>
            <a:ext cx="7825915" cy="2908489"/>
          </a:xfrm>
          <a:prstGeom prst="rect">
            <a:avLst/>
          </a:prstGeom>
        </p:spPr>
        <p:txBody>
          <a:bodyPr wrap="square">
            <a:spAutoFit/>
          </a:bodyPr>
          <a:lstStyle/>
          <a:p>
            <a:pPr marL="285750" lvl="2" indent="-285750" algn="just">
              <a:lnSpc>
                <a:spcPct val="150000"/>
              </a:lnSpc>
              <a:spcBef>
                <a:spcPts val="600"/>
              </a:spcBef>
              <a:buFont typeface="Arial" panose="020B0604020202020204" pitchFamily="34" charset="0"/>
              <a:buChar char="•"/>
              <a:defRPr/>
            </a:pPr>
            <a:r>
              <a:rPr lang="en-US" sz="1400" b="1" dirty="0">
                <a:solidFill>
                  <a:srgbClr val="AD4F0F"/>
                </a:solidFill>
                <a:latin typeface="Verdana" pitchFamily="34" charset="0"/>
                <a:ea typeface="Verdana" pitchFamily="34" charset="0"/>
              </a:rPr>
              <a:t>Introduce distance learning </a:t>
            </a:r>
            <a:r>
              <a:rPr lang="en-US" sz="1400" dirty="0">
                <a:solidFill>
                  <a:srgbClr val="AD4F0F"/>
                </a:solidFill>
                <a:latin typeface="Verdana" pitchFamily="34" charset="0"/>
                <a:ea typeface="Verdana" pitchFamily="34" charset="0"/>
              </a:rPr>
              <a:t>to enable the training sectors to continue offering security training which will contribute to target revenue from course reports. </a:t>
            </a:r>
          </a:p>
          <a:p>
            <a:pPr marL="285750" lvl="2" indent="-285750" algn="just">
              <a:lnSpc>
                <a:spcPct val="150000"/>
              </a:lnSpc>
              <a:spcBef>
                <a:spcPts val="600"/>
              </a:spcBef>
              <a:buFont typeface="Arial" panose="020B0604020202020204" pitchFamily="34" charset="0"/>
              <a:buChar char="•"/>
              <a:defRPr/>
            </a:pPr>
            <a:r>
              <a:rPr lang="en-US" sz="1400" b="1" dirty="0">
                <a:solidFill>
                  <a:srgbClr val="AD4F0F"/>
                </a:solidFill>
                <a:latin typeface="Verdana" pitchFamily="34" charset="0"/>
                <a:ea typeface="Verdana" pitchFamily="34" charset="0"/>
              </a:rPr>
              <a:t>Digital platform for Security Service Providers </a:t>
            </a:r>
            <a:r>
              <a:rPr lang="en-US" sz="1400" dirty="0">
                <a:solidFill>
                  <a:srgbClr val="AD4F0F"/>
                </a:solidFill>
                <a:latin typeface="Verdana" pitchFamily="34" charset="0"/>
                <a:ea typeface="Verdana" pitchFamily="34" charset="0"/>
              </a:rPr>
              <a:t>applications for registration, ID cards and renewal of certificates.</a:t>
            </a:r>
            <a:endParaRPr lang="en-ZA" sz="1400" dirty="0">
              <a:solidFill>
                <a:srgbClr val="AD4F0F"/>
              </a:solidFill>
              <a:latin typeface="Verdana" pitchFamily="34" charset="0"/>
              <a:ea typeface="Verdana" pitchFamily="34" charset="0"/>
            </a:endParaRPr>
          </a:p>
          <a:p>
            <a:pPr marL="285750" lvl="2" indent="-285750" algn="just">
              <a:lnSpc>
                <a:spcPct val="150000"/>
              </a:lnSpc>
              <a:spcBef>
                <a:spcPts val="600"/>
              </a:spcBef>
              <a:buFont typeface="Arial" panose="020B0604020202020204" pitchFamily="34" charset="0"/>
              <a:buChar char="•"/>
              <a:defRPr/>
            </a:pPr>
            <a:r>
              <a:rPr lang="en-US" sz="1400" b="1" dirty="0">
                <a:solidFill>
                  <a:srgbClr val="AD4F0F"/>
                </a:solidFill>
                <a:latin typeface="Verdana" pitchFamily="34" charset="0"/>
                <a:ea typeface="Verdana" pitchFamily="34" charset="0"/>
              </a:rPr>
              <a:t>Continue using the 21 professional debt </a:t>
            </a:r>
            <a:r>
              <a:rPr lang="en-US" sz="1400" dirty="0">
                <a:solidFill>
                  <a:srgbClr val="AD4F0F"/>
                </a:solidFill>
                <a:latin typeface="Verdana" pitchFamily="34" charset="0"/>
                <a:ea typeface="Verdana" pitchFamily="34" charset="0"/>
              </a:rPr>
              <a:t>collectors to assists in overdue annual fees. The introduction of the </a:t>
            </a:r>
            <a:r>
              <a:rPr lang="en-US" sz="1400" b="1" dirty="0">
                <a:solidFill>
                  <a:srgbClr val="AD4F0F"/>
                </a:solidFill>
                <a:latin typeface="Verdana" pitchFamily="34" charset="0"/>
                <a:ea typeface="Verdana" pitchFamily="34" charset="0"/>
              </a:rPr>
              <a:t>payments terms to enable security businesses to pay the annual fees. </a:t>
            </a:r>
          </a:p>
          <a:p>
            <a:pPr lvl="2" algn="just">
              <a:lnSpc>
                <a:spcPct val="150000"/>
              </a:lnSpc>
              <a:spcBef>
                <a:spcPts val="600"/>
              </a:spcBef>
              <a:defRPr/>
            </a:pPr>
            <a:endParaRPr lang="en-ZA" altLang="en-US" sz="1400" dirty="0">
              <a:solidFill>
                <a:srgbClr val="AD4F0F"/>
              </a:solidFill>
              <a:latin typeface="Verdana" pitchFamily="34" charset="0"/>
              <a:ea typeface="Verdana" pitchFamily="34" charset="0"/>
              <a:cs typeface="Verdana" pitchFamily="34" charset="0"/>
            </a:endParaRPr>
          </a:p>
        </p:txBody>
      </p:sp>
      <p:sp>
        <p:nvSpPr>
          <p:cNvPr id="7" name="Slide Number Placeholder 6">
            <a:extLst>
              <a:ext uri="{FF2B5EF4-FFF2-40B4-BE49-F238E27FC236}">
                <a16:creationId xmlns:a16="http://schemas.microsoft.com/office/drawing/2014/main" xmlns="" id="{CB141D4B-94ED-4295-9D5D-356E291BB101}"/>
              </a:ext>
            </a:extLst>
          </p:cNvPr>
          <p:cNvSpPr>
            <a:spLocks noGrp="1"/>
          </p:cNvSpPr>
          <p:nvPr>
            <p:ph type="sldNum" sz="quarter" idx="12"/>
          </p:nvPr>
        </p:nvSpPr>
        <p:spPr/>
        <p:txBody>
          <a:bodyPr/>
          <a:lstStyle/>
          <a:p>
            <a:fld id="{86ED3864-7380-264F-93C6-1571F5F24E3A}" type="slidenum">
              <a:rPr lang="en-US" smtClean="0"/>
              <a:pPr/>
              <a:t>57</a:t>
            </a:fld>
            <a:endParaRPr lang="en-US" dirty="0"/>
          </a:p>
        </p:txBody>
      </p:sp>
      <p:sp>
        <p:nvSpPr>
          <p:cNvPr id="9" name="Title 1">
            <a:extLst>
              <a:ext uri="{FF2B5EF4-FFF2-40B4-BE49-F238E27FC236}">
                <a16:creationId xmlns:a16="http://schemas.microsoft.com/office/drawing/2014/main" xmlns="" id="{A5059BF6-2122-4992-A912-6CAA6A28E01F}"/>
              </a:ext>
            </a:extLst>
          </p:cNvPr>
          <p:cNvSpPr txBox="1">
            <a:spLocks/>
          </p:cNvSpPr>
          <p:nvPr/>
        </p:nvSpPr>
        <p:spPr>
          <a:xfrm>
            <a:off x="805604" y="113771"/>
            <a:ext cx="8333945" cy="764215"/>
          </a:xfrm>
          <a:prstGeom prst="rect">
            <a:avLst/>
          </a:prstGeom>
        </p:spPr>
        <p:txBody>
          <a:bodyPr vert="horz" lIns="91440" tIns="45720" rIns="91440" bIns="45720"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marL="342900" indent="-342900" algn="l" defTabSz="914400">
              <a:lnSpc>
                <a:spcPct val="100000"/>
              </a:lnSpc>
              <a:spcBef>
                <a:spcPts val="0"/>
              </a:spcBef>
              <a:defRPr/>
            </a:pPr>
            <a:r>
              <a:rPr lang="en-US" sz="2400" b="1" dirty="0">
                <a:solidFill>
                  <a:srgbClr val="F79646">
                    <a:lumMod val="50000"/>
                  </a:srgbClr>
                </a:solidFill>
                <a:latin typeface="Verdana" pitchFamily="34" charset="0"/>
                <a:ea typeface="Verdana" pitchFamily="34" charset="0"/>
                <a:cs typeface="Verdana" pitchFamily="34" charset="0"/>
              </a:rPr>
              <a:t>Measures to improve Financial Performance </a:t>
            </a:r>
            <a:endParaRPr lang="en-US" sz="2400" b="1" dirty="0">
              <a:solidFill>
                <a:srgbClr val="F79646">
                  <a:lumMod val="50000"/>
                </a:srgbClr>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xmlns="" val="64556675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8F3866CA-0527-0D4B-8233-2D3D8F8F0D50}"/>
              </a:ext>
            </a:extLst>
          </p:cNvPr>
          <p:cNvPicPr>
            <a:picLocks noChangeAspect="1"/>
          </p:cNvPicPr>
          <p:nvPr/>
        </p:nvPicPr>
        <p:blipFill>
          <a:blip r:embed="rId2"/>
          <a:stretch>
            <a:fillRect/>
          </a:stretch>
        </p:blipFill>
        <p:spPr>
          <a:xfrm>
            <a:off x="0" y="-46636"/>
            <a:ext cx="9143999" cy="5808271"/>
          </a:xfrm>
          <a:prstGeom prst="rect">
            <a:avLst/>
          </a:prstGeom>
        </p:spPr>
      </p:pic>
      <p:sp>
        <p:nvSpPr>
          <p:cNvPr id="2" name="Title 1"/>
          <p:cNvSpPr>
            <a:spLocks noGrp="1"/>
          </p:cNvSpPr>
          <p:nvPr>
            <p:ph type="ctrTitle"/>
          </p:nvPr>
        </p:nvSpPr>
        <p:spPr>
          <a:xfrm>
            <a:off x="1118033" y="315136"/>
            <a:ext cx="8185454" cy="683670"/>
          </a:xfrm>
        </p:spPr>
        <p:txBody>
          <a:bodyPr>
            <a:noAutofit/>
          </a:bodyPr>
          <a:lstStyle/>
          <a:p>
            <a:pPr marL="342900" indent="-342900" algn="l" defTabSz="914400">
              <a:lnSpc>
                <a:spcPct val="100000"/>
              </a:lnSpc>
              <a:spcBef>
                <a:spcPts val="0"/>
              </a:spcBef>
              <a:defRPr/>
            </a:pPr>
            <a:r>
              <a:rPr lang="en-US" sz="2400" b="1" dirty="0">
                <a:solidFill>
                  <a:srgbClr val="F79646">
                    <a:lumMod val="50000"/>
                  </a:srgbClr>
                </a:solidFill>
                <a:latin typeface="Verdana" pitchFamily="34" charset="0"/>
                <a:ea typeface="Verdana" pitchFamily="34" charset="0"/>
                <a:cs typeface="Verdana" pitchFamily="34" charset="0"/>
              </a:rPr>
              <a:t>Measures to improve Financial Performance (…Cont’d) </a:t>
            </a:r>
            <a:r>
              <a:rPr lang="en-US" sz="2400" b="1" dirty="0">
                <a:solidFill>
                  <a:srgbClr val="8A3F0C"/>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 </a:t>
            </a:r>
          </a:p>
        </p:txBody>
      </p:sp>
      <p:sp>
        <p:nvSpPr>
          <p:cNvPr id="4" name="Rectangle 3">
            <a:extLst>
              <a:ext uri="{FF2B5EF4-FFF2-40B4-BE49-F238E27FC236}">
                <a16:creationId xmlns:a16="http://schemas.microsoft.com/office/drawing/2014/main" xmlns="" id="{81FA4ECB-5147-4E5E-8B0B-650F2168E404}"/>
              </a:ext>
            </a:extLst>
          </p:cNvPr>
          <p:cNvSpPr/>
          <p:nvPr/>
        </p:nvSpPr>
        <p:spPr>
          <a:xfrm>
            <a:off x="415804" y="1603198"/>
            <a:ext cx="4572000" cy="307777"/>
          </a:xfrm>
          <a:prstGeom prst="rect">
            <a:avLst/>
          </a:prstGeom>
        </p:spPr>
        <p:txBody>
          <a:bodyPr>
            <a:spAutoFit/>
          </a:bodyPr>
          <a:lstStyle/>
          <a:p>
            <a:r>
              <a:rPr lang="en-ZA" sz="1400" b="1" dirty="0">
                <a:solidFill>
                  <a:srgbClr val="974707"/>
                </a:solidFill>
                <a:latin typeface="Verdana"/>
                <a:cs typeface="Verdana"/>
              </a:rPr>
              <a:t>	</a:t>
            </a:r>
            <a:endParaRPr lang="en-ZA" dirty="0"/>
          </a:p>
        </p:txBody>
      </p:sp>
      <p:sp>
        <p:nvSpPr>
          <p:cNvPr id="12" name="Slide Number Placeholder 11">
            <a:extLst>
              <a:ext uri="{FF2B5EF4-FFF2-40B4-BE49-F238E27FC236}">
                <a16:creationId xmlns:a16="http://schemas.microsoft.com/office/drawing/2014/main" xmlns="" id="{6371AEDB-3F28-4F9A-97A5-073C384E68EA}"/>
              </a:ext>
            </a:extLst>
          </p:cNvPr>
          <p:cNvSpPr>
            <a:spLocks noGrp="1"/>
          </p:cNvSpPr>
          <p:nvPr>
            <p:ph type="sldNum" sz="quarter" idx="12"/>
          </p:nvPr>
        </p:nvSpPr>
        <p:spPr/>
        <p:txBody>
          <a:bodyPr/>
          <a:lstStyle/>
          <a:p>
            <a:fld id="{86ED3864-7380-264F-93C6-1571F5F24E3A}" type="slidenum">
              <a:rPr lang="en-US" smtClean="0"/>
              <a:pPr/>
              <a:t>58</a:t>
            </a:fld>
            <a:endParaRPr lang="en-US" dirty="0"/>
          </a:p>
        </p:txBody>
      </p:sp>
      <p:sp>
        <p:nvSpPr>
          <p:cNvPr id="7" name="TextBox 6">
            <a:extLst>
              <a:ext uri="{FF2B5EF4-FFF2-40B4-BE49-F238E27FC236}">
                <a16:creationId xmlns:a16="http://schemas.microsoft.com/office/drawing/2014/main" xmlns="" id="{A8F349D1-8FF1-43B6-8F3B-0B89689AD5D5}"/>
              </a:ext>
            </a:extLst>
          </p:cNvPr>
          <p:cNvSpPr txBox="1"/>
          <p:nvPr/>
        </p:nvSpPr>
        <p:spPr>
          <a:xfrm>
            <a:off x="365371" y="625233"/>
            <a:ext cx="8459652" cy="4532010"/>
          </a:xfrm>
          <a:prstGeom prst="rect">
            <a:avLst/>
          </a:prstGeom>
          <a:noFill/>
        </p:spPr>
        <p:txBody>
          <a:bodyPr wrap="square" rtlCol="0">
            <a:spAutoFit/>
          </a:bodyPr>
          <a:lstStyle/>
          <a:p>
            <a:pPr marL="228600" indent="-228600" algn="just" defTabSz="914400">
              <a:lnSpc>
                <a:spcPct val="150000"/>
              </a:lnSpc>
              <a:spcBef>
                <a:spcPts val="600"/>
              </a:spcBef>
              <a:buFont typeface="Arial" panose="020B0604020202020204" pitchFamily="34" charset="0"/>
              <a:buChar char="•"/>
              <a:defRPr/>
            </a:pPr>
            <a:endParaRPr lang="en-GB" sz="1600" dirty="0">
              <a:solidFill>
                <a:srgbClr val="984807"/>
              </a:solidFill>
              <a:latin typeface="Verdana" panose="020B0604030504040204" pitchFamily="34" charset="0"/>
            </a:endParaRPr>
          </a:p>
          <a:p>
            <a:pPr marL="228600" indent="-228600" algn="just" defTabSz="914400">
              <a:lnSpc>
                <a:spcPct val="150000"/>
              </a:lnSpc>
              <a:spcBef>
                <a:spcPts val="600"/>
              </a:spcBef>
              <a:buFont typeface="Arial" panose="020B0604020202020204" pitchFamily="34" charset="0"/>
              <a:buChar char="•"/>
              <a:defRPr/>
            </a:pPr>
            <a:r>
              <a:rPr lang="en-GB" sz="1600" b="1" dirty="0">
                <a:solidFill>
                  <a:srgbClr val="984807"/>
                </a:solidFill>
                <a:latin typeface="Verdana" panose="020B0604030504040204" pitchFamily="34" charset="0"/>
              </a:rPr>
              <a:t>Weekly cashflow management </a:t>
            </a:r>
          </a:p>
          <a:p>
            <a:pPr marL="228600" indent="-228600" algn="just" defTabSz="914400">
              <a:lnSpc>
                <a:spcPct val="150000"/>
              </a:lnSpc>
              <a:spcBef>
                <a:spcPts val="600"/>
              </a:spcBef>
              <a:buFont typeface="Arial" panose="020B0604020202020204" pitchFamily="34" charset="0"/>
              <a:buChar char="•"/>
              <a:defRPr/>
            </a:pPr>
            <a:r>
              <a:rPr lang="en-GB" sz="1600" dirty="0">
                <a:solidFill>
                  <a:srgbClr val="984807"/>
                </a:solidFill>
                <a:latin typeface="Verdana" panose="020B0604030504040204" pitchFamily="34" charset="0"/>
              </a:rPr>
              <a:t>Deferring of purchasing </a:t>
            </a:r>
            <a:r>
              <a:rPr lang="en-GB" sz="1600" b="1" dirty="0">
                <a:solidFill>
                  <a:srgbClr val="984807"/>
                </a:solidFill>
                <a:latin typeface="Verdana" panose="020B0604030504040204" pitchFamily="34" charset="0"/>
              </a:rPr>
              <a:t>of assets and projects </a:t>
            </a:r>
          </a:p>
          <a:p>
            <a:pPr marL="285750" lvl="1" indent="-285750" algn="just" defTabSz="914400">
              <a:lnSpc>
                <a:spcPct val="150000"/>
              </a:lnSpc>
              <a:spcBef>
                <a:spcPts val="600"/>
              </a:spcBef>
              <a:buFont typeface="Arial" panose="020B0604020202020204" pitchFamily="34" charset="0"/>
              <a:buChar char="•"/>
              <a:defRPr/>
            </a:pPr>
            <a:r>
              <a:rPr lang="en-GB" sz="1600" b="1" dirty="0">
                <a:solidFill>
                  <a:srgbClr val="984807"/>
                </a:solidFill>
                <a:latin typeface="Verdana" panose="020B0604030504040204" pitchFamily="34" charset="0"/>
              </a:rPr>
              <a:t>Filling only critical </a:t>
            </a:r>
            <a:r>
              <a:rPr lang="en-GB" sz="1600" dirty="0">
                <a:solidFill>
                  <a:srgbClr val="984807"/>
                </a:solidFill>
                <a:latin typeface="Verdana" panose="020B0604030504040204" pitchFamily="34" charset="0"/>
              </a:rPr>
              <a:t>positions.</a:t>
            </a:r>
            <a:r>
              <a:rPr lang="en-US" sz="1600" dirty="0">
                <a:solidFill>
                  <a:srgbClr val="984807"/>
                </a:solidFill>
                <a:latin typeface="Verdana" panose="020B0604030504040204" pitchFamily="34" charset="0"/>
              </a:rPr>
              <a:t> </a:t>
            </a:r>
          </a:p>
          <a:p>
            <a:pPr marL="285750" lvl="1" indent="-285750" algn="just" defTabSz="914400">
              <a:lnSpc>
                <a:spcPct val="150000"/>
              </a:lnSpc>
              <a:spcBef>
                <a:spcPts val="600"/>
              </a:spcBef>
              <a:buFont typeface="Arial" panose="020B0604020202020204" pitchFamily="34" charset="0"/>
              <a:buChar char="•"/>
              <a:defRPr/>
            </a:pPr>
            <a:r>
              <a:rPr lang="en-US" sz="1600" dirty="0">
                <a:solidFill>
                  <a:srgbClr val="984807"/>
                </a:solidFill>
                <a:latin typeface="Verdana" panose="020B0604030504040204" pitchFamily="34" charset="0"/>
              </a:rPr>
              <a:t>Consultancy costs, travelling, printing &amp; stationery, property rental and Data Costs</a:t>
            </a:r>
          </a:p>
          <a:p>
            <a:pPr marL="228600" lvl="1" indent="-228600" algn="just" defTabSz="914400">
              <a:lnSpc>
                <a:spcPct val="150000"/>
              </a:lnSpc>
              <a:spcBef>
                <a:spcPts val="600"/>
              </a:spcBef>
              <a:buFont typeface="Arial" panose="020B0604020202020204" pitchFamily="34" charset="0"/>
              <a:buChar char="•"/>
              <a:defRPr/>
            </a:pPr>
            <a:r>
              <a:rPr lang="en-US" sz="1600" b="1" dirty="0">
                <a:solidFill>
                  <a:srgbClr val="984807"/>
                </a:solidFill>
                <a:latin typeface="Verdana" panose="020B0604030504040204" pitchFamily="34" charset="0"/>
              </a:rPr>
              <a:t>Virtual platforms for meetings, workshops and consultations: </a:t>
            </a:r>
            <a:r>
              <a:rPr lang="en-US" sz="1600" dirty="0">
                <a:solidFill>
                  <a:srgbClr val="984807"/>
                </a:solidFill>
                <a:latin typeface="Verdana" panose="020B0604030504040204" pitchFamily="34" charset="0"/>
              </a:rPr>
              <a:t>saving on venues, travelling and amenities.</a:t>
            </a:r>
            <a:endParaRPr lang="en-GB" sz="1600" dirty="0">
              <a:solidFill>
                <a:srgbClr val="984807"/>
              </a:solidFill>
              <a:latin typeface="Verdana" panose="020B0604030504040204" pitchFamily="34" charset="0"/>
            </a:endParaRPr>
          </a:p>
          <a:p>
            <a:pPr marL="228600" lvl="1" indent="-228600" algn="just" defTabSz="914400">
              <a:lnSpc>
                <a:spcPct val="150000"/>
              </a:lnSpc>
              <a:spcBef>
                <a:spcPts val="600"/>
              </a:spcBef>
              <a:buFont typeface="Arial" panose="020B0604020202020204" pitchFamily="34" charset="0"/>
              <a:buChar char="•"/>
              <a:defRPr/>
            </a:pPr>
            <a:r>
              <a:rPr lang="en-ZA" altLang="en-US" sz="1600" b="1" dirty="0">
                <a:solidFill>
                  <a:srgbClr val="984807"/>
                </a:solidFill>
                <a:latin typeface="Verdana" panose="020B0604030504040204" pitchFamily="34" charset="0"/>
              </a:rPr>
              <a:t>Spend Manager </a:t>
            </a:r>
            <a:r>
              <a:rPr lang="en-ZA" altLang="en-US" sz="1600" dirty="0">
                <a:solidFill>
                  <a:srgbClr val="984807"/>
                </a:solidFill>
                <a:latin typeface="Verdana" panose="020B0604030504040204" pitchFamily="34" charset="0"/>
              </a:rPr>
              <a:t>to manage 3G Data utilisation. </a:t>
            </a:r>
          </a:p>
          <a:p>
            <a:pPr marL="228600" lvl="1" indent="-228600" algn="just" defTabSz="914400">
              <a:lnSpc>
                <a:spcPct val="150000"/>
              </a:lnSpc>
              <a:spcBef>
                <a:spcPts val="600"/>
              </a:spcBef>
              <a:buFont typeface="Arial" panose="020B0604020202020204" pitchFamily="34" charset="0"/>
              <a:buChar char="•"/>
              <a:defRPr/>
            </a:pPr>
            <a:r>
              <a:rPr lang="en-ZA" altLang="en-US" sz="1600" dirty="0">
                <a:solidFill>
                  <a:srgbClr val="984807"/>
                </a:solidFill>
                <a:latin typeface="Verdana" panose="020B0604030504040204" pitchFamily="34" charset="0"/>
              </a:rPr>
              <a:t>Utilisation of </a:t>
            </a:r>
            <a:r>
              <a:rPr lang="en-ZA" altLang="en-US" sz="1600" b="1" dirty="0">
                <a:solidFill>
                  <a:srgbClr val="984807"/>
                </a:solidFill>
                <a:latin typeface="Verdana" panose="020B0604030504040204" pitchFamily="34" charset="0"/>
              </a:rPr>
              <a:t>in-house officials to configure systems </a:t>
            </a:r>
            <a:r>
              <a:rPr lang="en-ZA" altLang="en-US" sz="1600" dirty="0">
                <a:solidFill>
                  <a:srgbClr val="984807"/>
                </a:solidFill>
                <a:latin typeface="Verdana" panose="020B0604030504040204" pitchFamily="34" charset="0"/>
              </a:rPr>
              <a:t>and infrastructure</a:t>
            </a:r>
            <a:endParaRPr lang="en-US" sz="1600" dirty="0">
              <a:solidFill>
                <a:srgbClr val="984807"/>
              </a:solidFill>
              <a:latin typeface="Verdana" panose="020B0604030504040204" pitchFamily="34" charset="0"/>
            </a:endParaRPr>
          </a:p>
          <a:p>
            <a:endParaRPr lang="en-GB" dirty="0"/>
          </a:p>
        </p:txBody>
      </p:sp>
    </p:spTree>
    <p:extLst>
      <p:ext uri="{BB962C8B-B14F-4D97-AF65-F5344CB8AC3E}">
        <p14:creationId xmlns:p14="http://schemas.microsoft.com/office/powerpoint/2010/main" xmlns="" val="368632057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6DF5E4BC-068F-C547-9007-7C525674A73C}"/>
              </a:ext>
            </a:extLst>
          </p:cNvPr>
          <p:cNvPicPr>
            <a:picLocks noGrp="1" noChangeAspect="1"/>
          </p:cNvPicPr>
          <p:nvPr>
            <p:ph idx="1"/>
          </p:nvPr>
        </p:nvPicPr>
        <p:blipFill>
          <a:blip r:embed="rId2"/>
          <a:stretch>
            <a:fillRect/>
          </a:stretch>
        </p:blipFill>
        <p:spPr>
          <a:xfrm>
            <a:off x="0" y="-105508"/>
            <a:ext cx="9144000" cy="6129086"/>
          </a:xfrm>
        </p:spPr>
      </p:pic>
      <p:sp>
        <p:nvSpPr>
          <p:cNvPr id="2" name="Title 1">
            <a:extLst>
              <a:ext uri="{FF2B5EF4-FFF2-40B4-BE49-F238E27FC236}">
                <a16:creationId xmlns:a16="http://schemas.microsoft.com/office/drawing/2014/main" xmlns="" id="{FBB8A75A-D4F0-974A-A7F3-A1267DA77E52}"/>
              </a:ext>
            </a:extLst>
          </p:cNvPr>
          <p:cNvSpPr>
            <a:spLocks noGrp="1"/>
          </p:cNvSpPr>
          <p:nvPr>
            <p:ph type="title"/>
          </p:nvPr>
        </p:nvSpPr>
        <p:spPr>
          <a:xfrm>
            <a:off x="1027235" y="2406717"/>
            <a:ext cx="7886700" cy="1104636"/>
          </a:xfrm>
        </p:spPr>
        <p:txBody>
          <a:bodyPr>
            <a:normAutofit fontScale="90000"/>
          </a:bodyPr>
          <a:lstStyle/>
          <a:p>
            <a:pPr algn="ctr"/>
            <a:r>
              <a:rPr lang="en-US" sz="4000" b="1" dirty="0">
                <a:solidFill>
                  <a:schemeClr val="bg1"/>
                </a:solidFill>
              </a:rPr>
              <a:t>Thank You</a:t>
            </a:r>
            <a:r>
              <a:rPr lang="en-US" sz="4000" b="1" dirty="0"/>
              <a:t/>
            </a:r>
            <a:br>
              <a:rPr lang="en-US" sz="4000" b="1" dirty="0"/>
            </a:br>
            <a:endParaRPr lang="en-US" sz="4000" dirty="0">
              <a:solidFill>
                <a:schemeClr val="bg1"/>
              </a:solidFill>
            </a:endParaRPr>
          </a:p>
        </p:txBody>
      </p:sp>
      <p:sp>
        <p:nvSpPr>
          <p:cNvPr id="3" name="Slide Number Placeholder 2">
            <a:extLst>
              <a:ext uri="{FF2B5EF4-FFF2-40B4-BE49-F238E27FC236}">
                <a16:creationId xmlns:a16="http://schemas.microsoft.com/office/drawing/2014/main" xmlns="" id="{079B4B56-5B85-45C4-93BA-E53186C01491}"/>
              </a:ext>
            </a:extLst>
          </p:cNvPr>
          <p:cNvSpPr>
            <a:spLocks noGrp="1"/>
          </p:cNvSpPr>
          <p:nvPr>
            <p:ph type="sldNum" sz="quarter" idx="12"/>
          </p:nvPr>
        </p:nvSpPr>
        <p:spPr/>
        <p:txBody>
          <a:bodyPr/>
          <a:lstStyle/>
          <a:p>
            <a:fld id="{86ED3864-7380-264F-93C6-1571F5F24E3A}" type="slidenum">
              <a:rPr lang="en-US" smtClean="0"/>
              <a:pPr/>
              <a:t>59</a:t>
            </a:fld>
            <a:endParaRPr lang="en-US" dirty="0"/>
          </a:p>
        </p:txBody>
      </p:sp>
    </p:spTree>
    <p:extLst>
      <p:ext uri="{BB962C8B-B14F-4D97-AF65-F5344CB8AC3E}">
        <p14:creationId xmlns:p14="http://schemas.microsoft.com/office/powerpoint/2010/main" xmlns="" val="11499375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8F3866CA-0527-0D4B-8233-2D3D8F8F0D50}"/>
              </a:ext>
            </a:extLst>
          </p:cNvPr>
          <p:cNvPicPr>
            <a:picLocks noChangeAspect="1"/>
          </p:cNvPicPr>
          <p:nvPr/>
        </p:nvPicPr>
        <p:blipFill>
          <a:blip r:embed="rId2"/>
          <a:stretch>
            <a:fillRect/>
          </a:stretch>
        </p:blipFill>
        <p:spPr>
          <a:xfrm>
            <a:off x="457202" y="181441"/>
            <a:ext cx="8229599" cy="5516176"/>
          </a:xfrm>
          <a:prstGeom prst="rect">
            <a:avLst/>
          </a:prstGeom>
        </p:spPr>
      </p:pic>
      <p:sp>
        <p:nvSpPr>
          <p:cNvPr id="2" name="Title 1"/>
          <p:cNvSpPr>
            <a:spLocks noGrp="1"/>
          </p:cNvSpPr>
          <p:nvPr>
            <p:ph type="ctrTitle"/>
          </p:nvPr>
        </p:nvSpPr>
        <p:spPr>
          <a:xfrm>
            <a:off x="1213945" y="455381"/>
            <a:ext cx="7930055" cy="709191"/>
          </a:xfrm>
        </p:spPr>
        <p:txBody>
          <a:bodyPr>
            <a:noAutofit/>
          </a:bodyPr>
          <a:lstStyle/>
          <a:p>
            <a:pPr marL="308610" indent="-308610" defTabSz="822960">
              <a:lnSpc>
                <a:spcPct val="100000"/>
              </a:lnSpc>
              <a:spcBef>
                <a:spcPts val="0"/>
              </a:spcBef>
              <a:defRPr/>
            </a:pPr>
            <a:r>
              <a:rPr lang="en-US" sz="2160" b="1" dirty="0">
                <a:solidFill>
                  <a:srgbClr val="F79646">
                    <a:lumMod val="50000"/>
                  </a:srgbClr>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OPERATIONAL OVERVIEW AND KEY HIGHLIGHTS QUARTER 4 2019/20 (…Cont’d)</a:t>
            </a:r>
          </a:p>
        </p:txBody>
      </p:sp>
      <p:sp>
        <p:nvSpPr>
          <p:cNvPr id="3" name="Rectangle 2">
            <a:extLst>
              <a:ext uri="{FF2B5EF4-FFF2-40B4-BE49-F238E27FC236}">
                <a16:creationId xmlns:a16="http://schemas.microsoft.com/office/drawing/2014/main" xmlns="" id="{F2FFCD20-A8FC-4FCD-BEE3-DD2633A0ADEF}"/>
              </a:ext>
            </a:extLst>
          </p:cNvPr>
          <p:cNvSpPr/>
          <p:nvPr/>
        </p:nvSpPr>
        <p:spPr>
          <a:xfrm>
            <a:off x="4209920" y="1552042"/>
            <a:ext cx="4114800" cy="4374531"/>
          </a:xfrm>
          <a:prstGeom prst="rect">
            <a:avLst/>
          </a:prstGeom>
        </p:spPr>
        <p:txBody>
          <a:bodyPr>
            <a:spAutoFit/>
          </a:bodyPr>
          <a:lstStyle/>
          <a:p>
            <a:pPr marL="323850">
              <a:lnSpc>
                <a:spcPct val="150000"/>
              </a:lnSpc>
              <a:spcBef>
                <a:spcPts val="1680"/>
              </a:spcBef>
              <a:defRPr/>
            </a:pPr>
            <a:r>
              <a:rPr lang="en-GB" sz="1260" b="1" dirty="0">
                <a:solidFill>
                  <a:schemeClr val="accent6">
                    <a:lumMod val="50000"/>
                  </a:schemeClr>
                </a:solidFill>
                <a:latin typeface="Verdana" pitchFamily="34" charset="0"/>
                <a:ea typeface="Verdana" pitchFamily="34" charset="0"/>
              </a:rPr>
              <a:t>R7 014 800-00 </a:t>
            </a:r>
            <a:r>
              <a:rPr lang="en-GB" sz="1260" dirty="0">
                <a:solidFill>
                  <a:schemeClr val="accent6">
                    <a:lumMod val="50000"/>
                  </a:schemeClr>
                </a:solidFill>
                <a:latin typeface="Verdana" pitchFamily="34" charset="0"/>
                <a:ea typeface="Verdana" pitchFamily="34" charset="0"/>
              </a:rPr>
              <a:t>fines imposed against SSP’s and prosecution turn around time of </a:t>
            </a:r>
            <a:r>
              <a:rPr lang="en-GB" sz="1260" b="1" dirty="0">
                <a:solidFill>
                  <a:schemeClr val="accent6">
                    <a:lumMod val="50000"/>
                  </a:schemeClr>
                </a:solidFill>
                <a:latin typeface="Verdana" pitchFamily="34" charset="0"/>
                <a:ea typeface="Verdana" pitchFamily="34" charset="0"/>
              </a:rPr>
              <a:t>75</a:t>
            </a:r>
            <a:r>
              <a:rPr lang="en-GB" sz="1260" dirty="0">
                <a:solidFill>
                  <a:schemeClr val="accent6">
                    <a:lumMod val="50000"/>
                  </a:schemeClr>
                </a:solidFill>
                <a:latin typeface="Verdana" pitchFamily="34" charset="0"/>
                <a:ea typeface="Verdana" pitchFamily="34" charset="0"/>
              </a:rPr>
              <a:t> days</a:t>
            </a:r>
          </a:p>
          <a:p>
            <a:pPr marL="242888">
              <a:lnSpc>
                <a:spcPct val="150000"/>
              </a:lnSpc>
              <a:spcBef>
                <a:spcPts val="1260"/>
              </a:spcBef>
              <a:defRPr/>
            </a:pPr>
            <a:r>
              <a:rPr lang="en-GB" sz="1260" b="1" dirty="0">
                <a:solidFill>
                  <a:schemeClr val="accent6">
                    <a:lumMod val="50000"/>
                  </a:schemeClr>
                </a:solidFill>
                <a:latin typeface="Verdana" pitchFamily="34" charset="0"/>
                <a:ea typeface="Verdana" pitchFamily="34" charset="0"/>
              </a:rPr>
              <a:t>33 749 </a:t>
            </a:r>
            <a:r>
              <a:rPr lang="en-GB" sz="1260" dirty="0">
                <a:solidFill>
                  <a:schemeClr val="accent6">
                    <a:lumMod val="50000"/>
                  </a:schemeClr>
                </a:solidFill>
                <a:latin typeface="Verdana" pitchFamily="34" charset="0"/>
                <a:ea typeface="Verdana" pitchFamily="34" charset="0"/>
              </a:rPr>
              <a:t>Security Officers and </a:t>
            </a:r>
            <a:r>
              <a:rPr lang="en-GB" sz="1260" b="1" dirty="0">
                <a:solidFill>
                  <a:schemeClr val="accent6">
                    <a:lumMod val="50000"/>
                  </a:schemeClr>
                </a:solidFill>
                <a:latin typeface="Verdana" pitchFamily="34" charset="0"/>
                <a:ea typeface="Verdana" pitchFamily="34" charset="0"/>
              </a:rPr>
              <a:t>454</a:t>
            </a:r>
            <a:r>
              <a:rPr lang="en-GB" sz="1260" dirty="0">
                <a:solidFill>
                  <a:schemeClr val="accent6">
                    <a:lumMod val="50000"/>
                  </a:schemeClr>
                </a:solidFill>
                <a:latin typeface="Verdana" pitchFamily="34" charset="0"/>
                <a:ea typeface="Verdana" pitchFamily="34" charset="0"/>
              </a:rPr>
              <a:t> Security Businesses were registered</a:t>
            </a:r>
            <a:endParaRPr lang="en-US" sz="1260" dirty="0">
              <a:solidFill>
                <a:schemeClr val="accent6">
                  <a:lumMod val="50000"/>
                </a:schemeClr>
              </a:solidFill>
              <a:latin typeface="Verdana" pitchFamily="34" charset="0"/>
              <a:ea typeface="Verdana" pitchFamily="34" charset="0"/>
            </a:endParaRPr>
          </a:p>
          <a:p>
            <a:pPr marL="323850">
              <a:lnSpc>
                <a:spcPct val="150000"/>
              </a:lnSpc>
              <a:spcBef>
                <a:spcPts val="1680"/>
              </a:spcBef>
              <a:defRPr/>
            </a:pPr>
            <a:r>
              <a:rPr lang="en-US" sz="1260" b="1" dirty="0">
                <a:solidFill>
                  <a:schemeClr val="accent6">
                    <a:lumMod val="50000"/>
                  </a:schemeClr>
                </a:solidFill>
                <a:latin typeface="Verdana" pitchFamily="34" charset="0"/>
                <a:ea typeface="Verdana" pitchFamily="34" charset="0"/>
              </a:rPr>
              <a:t>241 </a:t>
            </a:r>
            <a:r>
              <a:rPr lang="en-US" sz="1260" dirty="0">
                <a:solidFill>
                  <a:schemeClr val="accent6">
                    <a:lumMod val="50000"/>
                  </a:schemeClr>
                </a:solidFill>
                <a:latin typeface="Verdana" pitchFamily="34" charset="0"/>
                <a:ea typeface="Verdana" pitchFamily="34" charset="0"/>
              </a:rPr>
              <a:t>New Training Centers accredited and </a:t>
            </a:r>
            <a:r>
              <a:rPr lang="en-US" sz="1260" b="1" dirty="0">
                <a:solidFill>
                  <a:schemeClr val="accent6">
                    <a:lumMod val="50000"/>
                  </a:schemeClr>
                </a:solidFill>
                <a:latin typeface="Verdana" pitchFamily="34" charset="0"/>
                <a:ea typeface="Verdana" pitchFamily="34" charset="0"/>
              </a:rPr>
              <a:t>506 710 </a:t>
            </a:r>
            <a:r>
              <a:rPr lang="en-US" sz="1260" dirty="0">
                <a:solidFill>
                  <a:schemeClr val="accent6">
                    <a:lumMod val="50000"/>
                  </a:schemeClr>
                </a:solidFill>
                <a:latin typeface="Verdana" pitchFamily="34" charset="0"/>
                <a:ea typeface="Verdana" pitchFamily="34" charset="0"/>
              </a:rPr>
              <a:t>training course reports captured</a:t>
            </a:r>
          </a:p>
          <a:p>
            <a:pPr marL="242888">
              <a:lnSpc>
                <a:spcPct val="150000"/>
              </a:lnSpc>
              <a:spcBef>
                <a:spcPts val="1260"/>
              </a:spcBef>
              <a:defRPr/>
            </a:pPr>
            <a:r>
              <a:rPr lang="en-ZA" sz="1260" b="1" dirty="0">
                <a:solidFill>
                  <a:schemeClr val="accent6">
                    <a:lumMod val="50000"/>
                  </a:schemeClr>
                </a:solidFill>
                <a:latin typeface="Verdana" pitchFamily="34" charset="0"/>
                <a:ea typeface="Verdana" pitchFamily="34" charset="0"/>
              </a:rPr>
              <a:t>81 870 </a:t>
            </a:r>
            <a:r>
              <a:rPr lang="en-GB" sz="1260" dirty="0">
                <a:solidFill>
                  <a:schemeClr val="accent6">
                    <a:lumMod val="50000"/>
                  </a:schemeClr>
                </a:solidFill>
                <a:latin typeface="Verdana" pitchFamily="34" charset="0"/>
                <a:ea typeface="Verdana" pitchFamily="34" charset="0"/>
              </a:rPr>
              <a:t>Renewal certificates for Security Officers and </a:t>
            </a:r>
            <a:r>
              <a:rPr lang="en-GB" sz="1260" b="1" dirty="0">
                <a:solidFill>
                  <a:schemeClr val="accent6">
                    <a:lumMod val="50000"/>
                  </a:schemeClr>
                </a:solidFill>
                <a:latin typeface="Verdana" pitchFamily="34" charset="0"/>
                <a:ea typeface="Verdana" pitchFamily="34" charset="0"/>
              </a:rPr>
              <a:t>1 564 </a:t>
            </a:r>
            <a:r>
              <a:rPr lang="en-GB" sz="1260" dirty="0">
                <a:solidFill>
                  <a:schemeClr val="accent6">
                    <a:lumMod val="50000"/>
                  </a:schemeClr>
                </a:solidFill>
                <a:latin typeface="Verdana" pitchFamily="34" charset="0"/>
                <a:ea typeface="Verdana" pitchFamily="34" charset="0"/>
              </a:rPr>
              <a:t>for Security Businesses have been issued</a:t>
            </a:r>
          </a:p>
          <a:p>
            <a:pPr marL="242888">
              <a:lnSpc>
                <a:spcPct val="150000"/>
              </a:lnSpc>
              <a:spcBef>
                <a:spcPts val="1260"/>
              </a:spcBef>
              <a:defRPr/>
            </a:pPr>
            <a:r>
              <a:rPr lang="en-GB" sz="1260" b="1" dirty="0">
                <a:solidFill>
                  <a:schemeClr val="accent6">
                    <a:lumMod val="50000"/>
                  </a:schemeClr>
                </a:solidFill>
                <a:latin typeface="Verdana" pitchFamily="34" charset="0"/>
                <a:ea typeface="Verdana" pitchFamily="34" charset="0"/>
                <a:cs typeface="Verdana" pitchFamily="34" charset="0"/>
              </a:rPr>
              <a:t>196</a:t>
            </a:r>
            <a:r>
              <a:rPr lang="en-GB" sz="1260" dirty="0">
                <a:solidFill>
                  <a:schemeClr val="accent6">
                    <a:lumMod val="50000"/>
                  </a:schemeClr>
                </a:solidFill>
                <a:latin typeface="Verdana" pitchFamily="34" charset="0"/>
                <a:ea typeface="Verdana" pitchFamily="34" charset="0"/>
                <a:cs typeface="Verdana" pitchFamily="34" charset="0"/>
              </a:rPr>
              <a:t> Public Awareness Campaigns</a:t>
            </a:r>
          </a:p>
          <a:p>
            <a:pPr algn="just">
              <a:lnSpc>
                <a:spcPct val="150000"/>
              </a:lnSpc>
              <a:spcBef>
                <a:spcPts val="900"/>
              </a:spcBef>
            </a:pPr>
            <a:endParaRPr lang="en-ZA" sz="1080" b="1" dirty="0">
              <a:solidFill>
                <a:schemeClr val="tx1">
                  <a:lumMod val="65000"/>
                  <a:lumOff val="35000"/>
                </a:schemeClr>
              </a:solidFill>
              <a:latin typeface="Verdana"/>
              <a:cs typeface="Verdana"/>
            </a:endParaRPr>
          </a:p>
        </p:txBody>
      </p:sp>
      <p:sp>
        <p:nvSpPr>
          <p:cNvPr id="7" name="object 6">
            <a:extLst>
              <a:ext uri="{FF2B5EF4-FFF2-40B4-BE49-F238E27FC236}">
                <a16:creationId xmlns:a16="http://schemas.microsoft.com/office/drawing/2014/main" xmlns="" id="{8A4580AA-E93A-4123-9123-D70E8457B5E6}"/>
              </a:ext>
            </a:extLst>
          </p:cNvPr>
          <p:cNvSpPr/>
          <p:nvPr/>
        </p:nvSpPr>
        <p:spPr>
          <a:xfrm>
            <a:off x="4572000" y="1341542"/>
            <a:ext cx="3365526" cy="251936"/>
          </a:xfrm>
          <a:custGeom>
            <a:avLst/>
            <a:gdLst/>
            <a:ahLst/>
            <a:cxnLst/>
            <a:rect l="l" t="t" r="r" b="b"/>
            <a:pathLst>
              <a:path w="5217795" h="335915">
                <a:moveTo>
                  <a:pt x="0" y="335292"/>
                </a:moveTo>
                <a:lnTo>
                  <a:pt x="5217541" y="335292"/>
                </a:lnTo>
                <a:lnTo>
                  <a:pt x="5217541" y="0"/>
                </a:lnTo>
                <a:lnTo>
                  <a:pt x="0" y="0"/>
                </a:lnTo>
                <a:lnTo>
                  <a:pt x="0" y="335292"/>
                </a:lnTo>
                <a:close/>
              </a:path>
            </a:pathLst>
          </a:custGeom>
          <a:solidFill>
            <a:srgbClr val="D8A447"/>
          </a:solidFill>
          <a:ln>
            <a:noFill/>
          </a:ln>
        </p:spPr>
        <p:style>
          <a:lnRef idx="1">
            <a:schemeClr val="accent6"/>
          </a:lnRef>
          <a:fillRef idx="2">
            <a:schemeClr val="accent6"/>
          </a:fillRef>
          <a:effectRef idx="1">
            <a:schemeClr val="accent6"/>
          </a:effectRef>
          <a:fontRef idx="minor">
            <a:schemeClr val="dk1"/>
          </a:fontRef>
        </p:style>
        <p:txBody>
          <a:bodyPr wrap="square" lIns="0" tIns="0" rIns="0" bIns="0" rtlCol="0"/>
          <a:lstStyle/>
          <a:p>
            <a:pPr marL="9525"/>
            <a:r>
              <a:rPr lang="en-ZA" sz="1260" b="1" spc="-8" dirty="0">
                <a:solidFill>
                  <a:srgbClr val="FFFFFF"/>
                </a:solidFill>
                <a:latin typeface="Verdana"/>
                <a:cs typeface="Verdana"/>
              </a:rPr>
              <a:t>Actual achievements</a:t>
            </a:r>
            <a:endParaRPr lang="en-ZA" sz="1260" dirty="0">
              <a:latin typeface="Verdana"/>
              <a:cs typeface="Verdana"/>
            </a:endParaRPr>
          </a:p>
        </p:txBody>
      </p:sp>
      <p:sp>
        <p:nvSpPr>
          <p:cNvPr id="4" name="Rectangle 3">
            <a:extLst>
              <a:ext uri="{FF2B5EF4-FFF2-40B4-BE49-F238E27FC236}">
                <a16:creationId xmlns:a16="http://schemas.microsoft.com/office/drawing/2014/main" xmlns="" id="{81FA4ECB-5147-4E5E-8B0B-650F2168E404}"/>
              </a:ext>
            </a:extLst>
          </p:cNvPr>
          <p:cNvSpPr/>
          <p:nvPr/>
        </p:nvSpPr>
        <p:spPr>
          <a:xfrm>
            <a:off x="347979" y="1593478"/>
            <a:ext cx="4114800" cy="480131"/>
          </a:xfrm>
          <a:prstGeom prst="rect">
            <a:avLst/>
          </a:prstGeom>
        </p:spPr>
        <p:txBody>
          <a:bodyPr>
            <a:spAutoFit/>
          </a:bodyPr>
          <a:lstStyle/>
          <a:p>
            <a:r>
              <a:rPr lang="en-ZA" sz="1260" b="1" dirty="0">
                <a:solidFill>
                  <a:srgbClr val="974707"/>
                </a:solidFill>
                <a:latin typeface="Verdana"/>
                <a:cs typeface="Verdana"/>
              </a:rPr>
              <a:t>	</a:t>
            </a:r>
            <a:r>
              <a:rPr lang="en-ZA" sz="1260" b="1" spc="-4" dirty="0">
                <a:solidFill>
                  <a:srgbClr val="974707"/>
                </a:solidFill>
                <a:latin typeface="Verdana"/>
                <a:cs typeface="Verdana"/>
              </a:rPr>
              <a:t>Achievement </a:t>
            </a:r>
            <a:r>
              <a:rPr lang="en-ZA" sz="1260" b="1" dirty="0">
                <a:solidFill>
                  <a:srgbClr val="974707"/>
                </a:solidFill>
                <a:latin typeface="Verdana"/>
                <a:cs typeface="Verdana"/>
              </a:rPr>
              <a:t>against</a:t>
            </a:r>
            <a:r>
              <a:rPr lang="en-ZA" sz="1260" b="1" spc="-75" dirty="0">
                <a:solidFill>
                  <a:srgbClr val="974707"/>
                </a:solidFill>
                <a:latin typeface="Verdana"/>
                <a:cs typeface="Verdana"/>
              </a:rPr>
              <a:t> </a:t>
            </a:r>
            <a:r>
              <a:rPr lang="en-ZA" sz="1260" b="1" dirty="0">
                <a:solidFill>
                  <a:srgbClr val="974707"/>
                </a:solidFill>
                <a:latin typeface="Verdana"/>
                <a:cs typeface="Verdana"/>
              </a:rPr>
              <a:t>strategic 	objectives</a:t>
            </a:r>
            <a:endParaRPr lang="en-ZA" sz="1620" dirty="0"/>
          </a:p>
        </p:txBody>
      </p:sp>
      <p:pic>
        <p:nvPicPr>
          <p:cNvPr id="16" name="Picture 15">
            <a:extLst>
              <a:ext uri="{FF2B5EF4-FFF2-40B4-BE49-F238E27FC236}">
                <a16:creationId xmlns:a16="http://schemas.microsoft.com/office/drawing/2014/main" xmlns="" id="{76CA2EF4-771E-4340-892F-A7A736EB27F9}"/>
              </a:ext>
            </a:extLst>
          </p:cNvPr>
          <p:cNvPicPr>
            <a:picLocks noChangeAspect="1"/>
          </p:cNvPicPr>
          <p:nvPr/>
        </p:nvPicPr>
        <p:blipFill>
          <a:blip r:embed="rId3"/>
          <a:stretch>
            <a:fillRect/>
          </a:stretch>
        </p:blipFill>
        <p:spPr>
          <a:xfrm>
            <a:off x="3935705" y="2645436"/>
            <a:ext cx="503420" cy="374854"/>
          </a:xfrm>
          <a:prstGeom prst="rect">
            <a:avLst/>
          </a:prstGeom>
        </p:spPr>
      </p:pic>
      <p:pic>
        <p:nvPicPr>
          <p:cNvPr id="18" name="Picture 17">
            <a:extLst>
              <a:ext uri="{FF2B5EF4-FFF2-40B4-BE49-F238E27FC236}">
                <a16:creationId xmlns:a16="http://schemas.microsoft.com/office/drawing/2014/main" xmlns="" id="{5E6A7D04-7B01-4607-B205-8F2B197D97C2}"/>
              </a:ext>
            </a:extLst>
          </p:cNvPr>
          <p:cNvPicPr>
            <a:picLocks noChangeAspect="1"/>
          </p:cNvPicPr>
          <p:nvPr/>
        </p:nvPicPr>
        <p:blipFill>
          <a:blip r:embed="rId4"/>
          <a:stretch>
            <a:fillRect/>
          </a:stretch>
        </p:blipFill>
        <p:spPr>
          <a:xfrm>
            <a:off x="3979920" y="3445941"/>
            <a:ext cx="482860" cy="482860"/>
          </a:xfrm>
          <a:prstGeom prst="rect">
            <a:avLst/>
          </a:prstGeom>
        </p:spPr>
      </p:pic>
      <p:pic>
        <p:nvPicPr>
          <p:cNvPr id="19" name="Picture 18">
            <a:extLst>
              <a:ext uri="{FF2B5EF4-FFF2-40B4-BE49-F238E27FC236}">
                <a16:creationId xmlns:a16="http://schemas.microsoft.com/office/drawing/2014/main" xmlns="" id="{3A1B4862-9A90-4DE5-B7D8-24FE3E28E127}"/>
              </a:ext>
            </a:extLst>
          </p:cNvPr>
          <p:cNvPicPr>
            <a:picLocks noChangeAspect="1"/>
          </p:cNvPicPr>
          <p:nvPr/>
        </p:nvPicPr>
        <p:blipFill>
          <a:blip r:embed="rId5"/>
          <a:stretch>
            <a:fillRect/>
          </a:stretch>
        </p:blipFill>
        <p:spPr>
          <a:xfrm>
            <a:off x="3935705" y="4183060"/>
            <a:ext cx="532695" cy="429819"/>
          </a:xfrm>
          <a:prstGeom prst="rect">
            <a:avLst/>
          </a:prstGeom>
        </p:spPr>
      </p:pic>
      <p:pic>
        <p:nvPicPr>
          <p:cNvPr id="20" name="Picture 19">
            <a:extLst>
              <a:ext uri="{FF2B5EF4-FFF2-40B4-BE49-F238E27FC236}">
                <a16:creationId xmlns:a16="http://schemas.microsoft.com/office/drawing/2014/main" xmlns="" id="{E0DBD2FE-AD5D-4A52-ADCC-D7B65864211D}"/>
              </a:ext>
            </a:extLst>
          </p:cNvPr>
          <p:cNvPicPr>
            <a:picLocks noChangeAspect="1"/>
          </p:cNvPicPr>
          <p:nvPr/>
        </p:nvPicPr>
        <p:blipFill>
          <a:blip r:embed="rId6"/>
          <a:stretch>
            <a:fillRect/>
          </a:stretch>
        </p:blipFill>
        <p:spPr>
          <a:xfrm>
            <a:off x="4041300" y="5046069"/>
            <a:ext cx="427100" cy="427100"/>
          </a:xfrm>
          <a:prstGeom prst="rect">
            <a:avLst/>
          </a:prstGeom>
        </p:spPr>
      </p:pic>
      <p:pic>
        <p:nvPicPr>
          <p:cNvPr id="14" name="Picture 13">
            <a:extLst>
              <a:ext uri="{FF2B5EF4-FFF2-40B4-BE49-F238E27FC236}">
                <a16:creationId xmlns:a16="http://schemas.microsoft.com/office/drawing/2014/main" xmlns="" id="{28B12A6D-751D-4D93-8B98-BEADC46509B2}"/>
              </a:ext>
            </a:extLst>
          </p:cNvPr>
          <p:cNvPicPr>
            <a:picLocks noChangeAspect="1"/>
          </p:cNvPicPr>
          <p:nvPr/>
        </p:nvPicPr>
        <p:blipFill>
          <a:blip r:embed="rId7"/>
          <a:stretch>
            <a:fillRect/>
          </a:stretch>
        </p:blipFill>
        <p:spPr>
          <a:xfrm>
            <a:off x="4130253" y="1726786"/>
            <a:ext cx="308872" cy="334907"/>
          </a:xfrm>
          <a:prstGeom prst="rect">
            <a:avLst/>
          </a:prstGeom>
        </p:spPr>
      </p:pic>
      <p:sp>
        <p:nvSpPr>
          <p:cNvPr id="9" name="Slide Number Placeholder 8">
            <a:extLst>
              <a:ext uri="{FF2B5EF4-FFF2-40B4-BE49-F238E27FC236}">
                <a16:creationId xmlns:a16="http://schemas.microsoft.com/office/drawing/2014/main" xmlns="" id="{9F23C1DA-44D3-40BD-8CEF-599B601CAF00}"/>
              </a:ext>
            </a:extLst>
          </p:cNvPr>
          <p:cNvSpPr>
            <a:spLocks noGrp="1"/>
          </p:cNvSpPr>
          <p:nvPr>
            <p:ph type="sldNum" sz="quarter" idx="12"/>
          </p:nvPr>
        </p:nvSpPr>
        <p:spPr/>
        <p:txBody>
          <a:bodyPr/>
          <a:lstStyle/>
          <a:p>
            <a:fld id="{86ED3864-7380-264F-93C6-1571F5F24E3A}" type="slidenum">
              <a:rPr lang="en-US" smtClean="0"/>
              <a:pPr/>
              <a:t>6</a:t>
            </a:fld>
            <a:endParaRPr lang="en-US" dirty="0"/>
          </a:p>
        </p:txBody>
      </p:sp>
    </p:spTree>
    <p:extLst>
      <p:ext uri="{BB962C8B-B14F-4D97-AF65-F5344CB8AC3E}">
        <p14:creationId xmlns:p14="http://schemas.microsoft.com/office/powerpoint/2010/main" xmlns="" val="7604369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6DF5E4BC-068F-C547-9007-7C525674A73C}"/>
              </a:ext>
            </a:extLst>
          </p:cNvPr>
          <p:cNvPicPr>
            <a:picLocks noGrp="1" noChangeAspect="1"/>
          </p:cNvPicPr>
          <p:nvPr>
            <p:ph idx="1"/>
          </p:nvPr>
        </p:nvPicPr>
        <p:blipFill>
          <a:blip r:embed="rId2"/>
          <a:stretch>
            <a:fillRect/>
          </a:stretch>
        </p:blipFill>
        <p:spPr>
          <a:xfrm>
            <a:off x="0" y="-105508"/>
            <a:ext cx="9144000" cy="6129086"/>
          </a:xfrm>
        </p:spPr>
      </p:pic>
      <p:sp>
        <p:nvSpPr>
          <p:cNvPr id="2" name="Title 1">
            <a:extLst>
              <a:ext uri="{FF2B5EF4-FFF2-40B4-BE49-F238E27FC236}">
                <a16:creationId xmlns:a16="http://schemas.microsoft.com/office/drawing/2014/main" xmlns="" id="{FBB8A75A-D4F0-974A-A7F3-A1267DA77E52}"/>
              </a:ext>
            </a:extLst>
          </p:cNvPr>
          <p:cNvSpPr>
            <a:spLocks noGrp="1"/>
          </p:cNvSpPr>
          <p:nvPr>
            <p:ph type="title"/>
          </p:nvPr>
        </p:nvSpPr>
        <p:spPr>
          <a:xfrm>
            <a:off x="1342546" y="2292941"/>
            <a:ext cx="7886700" cy="994169"/>
          </a:xfrm>
        </p:spPr>
        <p:txBody>
          <a:bodyPr>
            <a:normAutofit fontScale="90000"/>
          </a:bodyPr>
          <a:lstStyle/>
          <a:p>
            <a:pPr algn="ctr"/>
            <a:r>
              <a:rPr lang="en-US" sz="4000" b="1" dirty="0">
                <a:solidFill>
                  <a:schemeClr val="bg1"/>
                </a:solidFill>
              </a:rPr>
              <a:t/>
            </a:r>
            <a:br>
              <a:rPr lang="en-US" sz="4000" b="1" dirty="0">
                <a:solidFill>
                  <a:schemeClr val="bg1"/>
                </a:solidFill>
              </a:rPr>
            </a:br>
            <a:r>
              <a:rPr lang="en-US" sz="4000" b="1" dirty="0">
                <a:solidFill>
                  <a:schemeClr val="bg1"/>
                </a:solidFill>
              </a:rPr>
              <a:t/>
            </a:r>
            <a:br>
              <a:rPr lang="en-US" sz="4000" b="1" dirty="0">
                <a:solidFill>
                  <a:schemeClr val="bg1"/>
                </a:solidFill>
              </a:rPr>
            </a:br>
            <a:r>
              <a:rPr lang="en-US" sz="4000" b="1" dirty="0">
                <a:solidFill>
                  <a:schemeClr val="bg1"/>
                </a:solidFill>
              </a:rPr>
              <a:t/>
            </a:r>
            <a:br>
              <a:rPr lang="en-US" sz="4000" b="1" dirty="0">
                <a:solidFill>
                  <a:schemeClr val="bg1"/>
                </a:solidFill>
              </a:rPr>
            </a:br>
            <a:r>
              <a:rPr lang="en-US" sz="4000" b="1" dirty="0">
                <a:solidFill>
                  <a:schemeClr val="bg1"/>
                </a:solidFill>
              </a:rPr>
              <a:t>OVERALL PSiRA PERFORMANCE AGAINST APP TARGETS 2019/20</a:t>
            </a:r>
            <a:br>
              <a:rPr lang="en-US" sz="4000" b="1" dirty="0">
                <a:solidFill>
                  <a:schemeClr val="bg1"/>
                </a:solidFill>
              </a:rPr>
            </a:br>
            <a:r>
              <a:rPr lang="en-US" sz="4000" b="1" dirty="0">
                <a:solidFill>
                  <a:schemeClr val="bg1"/>
                </a:solidFill>
              </a:rPr>
              <a:t>QUARTER 4</a:t>
            </a:r>
            <a:r>
              <a:rPr lang="en-US" sz="4000" b="1" dirty="0">
                <a:solidFill>
                  <a:schemeClr val="accent2">
                    <a:lumMod val="50000"/>
                  </a:schemeClr>
                </a:solidFill>
                <a:latin typeface="Verdana" pitchFamily="34" charset="0"/>
                <a:ea typeface="Verdana" pitchFamily="34" charset="0"/>
                <a:cs typeface="Verdana" pitchFamily="34" charset="0"/>
              </a:rPr>
              <a:t/>
            </a:r>
            <a:br>
              <a:rPr lang="en-US" sz="4000" b="1" dirty="0">
                <a:solidFill>
                  <a:schemeClr val="accent2">
                    <a:lumMod val="50000"/>
                  </a:schemeClr>
                </a:solidFill>
                <a:latin typeface="Verdana" pitchFamily="34" charset="0"/>
                <a:ea typeface="Verdana" pitchFamily="34" charset="0"/>
                <a:cs typeface="Verdana" pitchFamily="34" charset="0"/>
              </a:rPr>
            </a:br>
            <a:r>
              <a:rPr lang="en-US" sz="4000" b="1" dirty="0"/>
              <a:t/>
            </a:r>
            <a:br>
              <a:rPr lang="en-US" sz="4000" b="1" dirty="0"/>
            </a:br>
            <a:endParaRPr lang="en-US" sz="4000" dirty="0">
              <a:solidFill>
                <a:schemeClr val="bg1"/>
              </a:solidFill>
            </a:endParaRPr>
          </a:p>
        </p:txBody>
      </p:sp>
      <p:sp>
        <p:nvSpPr>
          <p:cNvPr id="3" name="Slide Number Placeholder 2">
            <a:extLst>
              <a:ext uri="{FF2B5EF4-FFF2-40B4-BE49-F238E27FC236}">
                <a16:creationId xmlns:a16="http://schemas.microsoft.com/office/drawing/2014/main" xmlns="" id="{1BA0A3B2-F172-468B-967B-D6DCFF09B3FA}"/>
              </a:ext>
            </a:extLst>
          </p:cNvPr>
          <p:cNvSpPr>
            <a:spLocks noGrp="1"/>
          </p:cNvSpPr>
          <p:nvPr>
            <p:ph type="sldNum" sz="quarter" idx="12"/>
          </p:nvPr>
        </p:nvSpPr>
        <p:spPr/>
        <p:txBody>
          <a:bodyPr/>
          <a:lstStyle/>
          <a:p>
            <a:fld id="{86ED3864-7380-264F-93C6-1571F5F24E3A}" type="slidenum">
              <a:rPr lang="en-US" smtClean="0"/>
              <a:pPr/>
              <a:t>7</a:t>
            </a:fld>
            <a:endParaRPr lang="en-US" dirty="0"/>
          </a:p>
        </p:txBody>
      </p:sp>
    </p:spTree>
    <p:extLst>
      <p:ext uri="{BB962C8B-B14F-4D97-AF65-F5344CB8AC3E}">
        <p14:creationId xmlns:p14="http://schemas.microsoft.com/office/powerpoint/2010/main" xmlns="" val="4486686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8F3866CA-0527-0D4B-8233-2D3D8F8F0D50}"/>
              </a:ext>
            </a:extLst>
          </p:cNvPr>
          <p:cNvPicPr>
            <a:picLocks noChangeAspect="1"/>
          </p:cNvPicPr>
          <p:nvPr/>
        </p:nvPicPr>
        <p:blipFill>
          <a:blip r:embed="rId2"/>
          <a:stretch>
            <a:fillRect/>
          </a:stretch>
        </p:blipFill>
        <p:spPr>
          <a:xfrm>
            <a:off x="0" y="-249906"/>
            <a:ext cx="9143999" cy="6129084"/>
          </a:xfrm>
          <a:prstGeom prst="rect">
            <a:avLst/>
          </a:prstGeom>
        </p:spPr>
      </p:pic>
      <p:sp>
        <p:nvSpPr>
          <p:cNvPr id="2" name="Title 1"/>
          <p:cNvSpPr>
            <a:spLocks noGrp="1"/>
          </p:cNvSpPr>
          <p:nvPr>
            <p:ph type="ctrTitle"/>
          </p:nvPr>
        </p:nvSpPr>
        <p:spPr>
          <a:xfrm>
            <a:off x="1070230" y="54791"/>
            <a:ext cx="8150884" cy="458165"/>
          </a:xfrm>
        </p:spPr>
        <p:txBody>
          <a:bodyPr>
            <a:noAutofit/>
          </a:bodyPr>
          <a:lstStyle/>
          <a:p>
            <a:pPr marL="342900" lvl="0" indent="-342900" algn="l" defTabSz="914400">
              <a:lnSpc>
                <a:spcPct val="100000"/>
              </a:lnSpc>
              <a:spcBef>
                <a:spcPts val="0"/>
              </a:spcBef>
              <a:defRPr/>
            </a:pPr>
            <a:r>
              <a:rPr lang="en-US" sz="2400" b="1" dirty="0">
                <a:solidFill>
                  <a:srgbClr val="F79646">
                    <a:lumMod val="50000"/>
                  </a:srgbClr>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PSiRA Overall Performance: Quarter 4</a:t>
            </a:r>
          </a:p>
        </p:txBody>
      </p:sp>
      <p:sp>
        <p:nvSpPr>
          <p:cNvPr id="3" name="Rectangle 2"/>
          <p:cNvSpPr/>
          <p:nvPr/>
        </p:nvSpPr>
        <p:spPr>
          <a:xfrm>
            <a:off x="794335" y="1042071"/>
            <a:ext cx="6743890" cy="332014"/>
          </a:xfrm>
          <a:prstGeom prst="rect">
            <a:avLst/>
          </a:prstGeom>
        </p:spPr>
        <p:txBody>
          <a:bodyPr wrap="square">
            <a:spAutoFit/>
          </a:bodyPr>
          <a:lstStyle/>
          <a:p>
            <a:pPr marL="0" marR="0" lvl="0" indent="0" algn="l" defTabSz="685800" rtl="0" eaLnBrk="1" fontAlgn="auto" latinLnBrk="0" hangingPunct="1">
              <a:lnSpc>
                <a:spcPct val="150000"/>
              </a:lnSpc>
              <a:spcBef>
                <a:spcPts val="0"/>
              </a:spcBef>
              <a:spcAft>
                <a:spcPts val="0"/>
              </a:spcAft>
              <a:buClrTx/>
              <a:buSzTx/>
              <a:buFontTx/>
              <a:buNone/>
              <a:tabLst/>
              <a:defRPr/>
            </a:pPr>
            <a:endParaRPr kumimoji="0" lang="en-ZA" altLang="en-US" sz="1200" b="0" i="0" u="none" strike="noStrike" kern="1200" cap="none" spc="0" normalizeH="0" baseline="0" noProof="0" dirty="0">
              <a:ln>
                <a:noFill/>
              </a:ln>
              <a:solidFill>
                <a:srgbClr val="984807"/>
              </a:solidFill>
              <a:effectLst/>
              <a:uLnTx/>
              <a:uFillTx/>
              <a:latin typeface="Verdana" panose="020B0604030504040204" pitchFamily="34" charset="0"/>
              <a:ea typeface="+mn-ea"/>
              <a:cs typeface="+mn-cs"/>
            </a:endParaRPr>
          </a:p>
        </p:txBody>
      </p:sp>
      <p:graphicFrame>
        <p:nvGraphicFramePr>
          <p:cNvPr id="7" name="Chart 6">
            <a:extLst>
              <a:ext uri="{FF2B5EF4-FFF2-40B4-BE49-F238E27FC236}">
                <a16:creationId xmlns:a16="http://schemas.microsoft.com/office/drawing/2014/main" xmlns="" id="{0DDBA07A-BA10-45D8-8BCF-4DD2905027C6}"/>
              </a:ext>
            </a:extLst>
          </p:cNvPr>
          <p:cNvGraphicFramePr/>
          <p:nvPr>
            <p:extLst>
              <p:ext uri="{D42A27DB-BD31-4B8C-83A1-F6EECF244321}">
                <p14:modId xmlns:p14="http://schemas.microsoft.com/office/powerpoint/2010/main" xmlns="" val="4193962040"/>
              </p:ext>
            </p:extLst>
          </p:nvPr>
        </p:nvGraphicFramePr>
        <p:xfrm>
          <a:off x="1524000" y="825500"/>
          <a:ext cx="6096000" cy="4064000"/>
        </p:xfrm>
        <a:graphic>
          <a:graphicData uri="http://schemas.openxmlformats.org/drawingml/2006/chart">
            <c:chart xmlns:c="http://schemas.openxmlformats.org/drawingml/2006/chart" xmlns:r="http://schemas.openxmlformats.org/officeDocument/2006/relationships" r:id="rId3"/>
          </a:graphicData>
        </a:graphic>
      </p:graphicFrame>
      <p:sp>
        <p:nvSpPr>
          <p:cNvPr id="6" name="Slide Number Placeholder 5">
            <a:extLst>
              <a:ext uri="{FF2B5EF4-FFF2-40B4-BE49-F238E27FC236}">
                <a16:creationId xmlns:a16="http://schemas.microsoft.com/office/drawing/2014/main" xmlns="" id="{43CC1FDD-2FB8-469B-8E50-0439966FF755}"/>
              </a:ext>
            </a:extLst>
          </p:cNvPr>
          <p:cNvSpPr>
            <a:spLocks noGrp="1"/>
          </p:cNvSpPr>
          <p:nvPr>
            <p:ph type="sldNum" sz="quarter" idx="12"/>
          </p:nvPr>
        </p:nvSpPr>
        <p:spPr/>
        <p:txBody>
          <a:bodyPr/>
          <a:lstStyle/>
          <a:p>
            <a:fld id="{86ED3864-7380-264F-93C6-1571F5F24E3A}" type="slidenum">
              <a:rPr lang="en-US" smtClean="0"/>
              <a:pPr/>
              <a:t>8</a:t>
            </a:fld>
            <a:endParaRPr lang="en-US" dirty="0"/>
          </a:p>
        </p:txBody>
      </p:sp>
    </p:spTree>
    <p:extLst>
      <p:ext uri="{BB962C8B-B14F-4D97-AF65-F5344CB8AC3E}">
        <p14:creationId xmlns:p14="http://schemas.microsoft.com/office/powerpoint/2010/main" xmlns="" val="20267646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6DF5E4BC-068F-C547-9007-7C525674A73C}"/>
              </a:ext>
            </a:extLst>
          </p:cNvPr>
          <p:cNvPicPr>
            <a:picLocks noGrp="1" noChangeAspect="1"/>
          </p:cNvPicPr>
          <p:nvPr>
            <p:ph idx="1"/>
          </p:nvPr>
        </p:nvPicPr>
        <p:blipFill>
          <a:blip r:embed="rId2"/>
          <a:stretch>
            <a:fillRect/>
          </a:stretch>
        </p:blipFill>
        <p:spPr>
          <a:xfrm>
            <a:off x="0" y="-105508"/>
            <a:ext cx="9144000" cy="6129086"/>
          </a:xfrm>
        </p:spPr>
      </p:pic>
      <p:sp>
        <p:nvSpPr>
          <p:cNvPr id="2" name="Title 1">
            <a:extLst>
              <a:ext uri="{FF2B5EF4-FFF2-40B4-BE49-F238E27FC236}">
                <a16:creationId xmlns:a16="http://schemas.microsoft.com/office/drawing/2014/main" xmlns="" id="{FBB8A75A-D4F0-974A-A7F3-A1267DA77E52}"/>
              </a:ext>
            </a:extLst>
          </p:cNvPr>
          <p:cNvSpPr>
            <a:spLocks noGrp="1"/>
          </p:cNvSpPr>
          <p:nvPr>
            <p:ph type="title"/>
          </p:nvPr>
        </p:nvSpPr>
        <p:spPr>
          <a:xfrm>
            <a:off x="1027235" y="2289717"/>
            <a:ext cx="7886700" cy="1511568"/>
          </a:xfrm>
        </p:spPr>
        <p:txBody>
          <a:bodyPr>
            <a:normAutofit/>
          </a:bodyPr>
          <a:lstStyle/>
          <a:p>
            <a:pPr algn="ctr"/>
            <a:r>
              <a:rPr lang="en-US" sz="4000" dirty="0">
                <a:solidFill>
                  <a:schemeClr val="bg1"/>
                </a:solidFill>
              </a:rPr>
              <a:t>PERFORMANCE REPORT 2019/20 </a:t>
            </a:r>
            <a:br>
              <a:rPr lang="en-US" sz="4000" dirty="0">
                <a:solidFill>
                  <a:schemeClr val="bg1"/>
                </a:solidFill>
              </a:rPr>
            </a:br>
            <a:r>
              <a:rPr lang="en-US" sz="4000" dirty="0">
                <a:solidFill>
                  <a:schemeClr val="bg1"/>
                </a:solidFill>
              </a:rPr>
              <a:t>QUARTER 4</a:t>
            </a:r>
          </a:p>
        </p:txBody>
      </p:sp>
      <p:sp>
        <p:nvSpPr>
          <p:cNvPr id="3" name="Slide Number Placeholder 2">
            <a:extLst>
              <a:ext uri="{FF2B5EF4-FFF2-40B4-BE49-F238E27FC236}">
                <a16:creationId xmlns:a16="http://schemas.microsoft.com/office/drawing/2014/main" xmlns="" id="{1BA0A3B2-F172-468B-967B-D6DCFF09B3FA}"/>
              </a:ext>
            </a:extLst>
          </p:cNvPr>
          <p:cNvSpPr>
            <a:spLocks noGrp="1"/>
          </p:cNvSpPr>
          <p:nvPr>
            <p:ph type="sldNum" sz="quarter" idx="12"/>
          </p:nvPr>
        </p:nvSpPr>
        <p:spPr/>
        <p:txBody>
          <a:bodyPr/>
          <a:lstStyle/>
          <a:p>
            <a:fld id="{86ED3864-7380-264F-93C6-1571F5F24E3A}" type="slidenum">
              <a:rPr lang="en-US" smtClean="0"/>
              <a:pPr/>
              <a:t>9</a:t>
            </a:fld>
            <a:endParaRPr lang="en-US" dirty="0"/>
          </a:p>
        </p:txBody>
      </p:sp>
    </p:spTree>
    <p:extLst>
      <p:ext uri="{BB962C8B-B14F-4D97-AF65-F5344CB8AC3E}">
        <p14:creationId xmlns:p14="http://schemas.microsoft.com/office/powerpoint/2010/main" xmlns="" val="181566373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4F2CBC61F2B7043A976F4366C6D2104" ma:contentTypeVersion="13" ma:contentTypeDescription="Create a new document." ma:contentTypeScope="" ma:versionID="42ce9f2367e49f6114a94065b8975e58">
  <xsd:schema xmlns:xsd="http://www.w3.org/2001/XMLSchema" xmlns:xs="http://www.w3.org/2001/XMLSchema" xmlns:p="http://schemas.microsoft.com/office/2006/metadata/properties" xmlns:ns3="eee06b2c-7658-4fef-b414-ff51797aec0f" xmlns:ns4="f42b19e3-c063-4e56-a84a-dbaaeb2d4f26" targetNamespace="http://schemas.microsoft.com/office/2006/metadata/properties" ma:root="true" ma:fieldsID="5fc0390955247c3d1325838460aa24f9" ns3:_="" ns4:_="">
    <xsd:import namespace="eee06b2c-7658-4fef-b414-ff51797aec0f"/>
    <xsd:import namespace="f42b19e3-c063-4e56-a84a-dbaaeb2d4f26"/>
    <xsd:element name="properties">
      <xsd:complexType>
        <xsd:sequence>
          <xsd:element name="documentManagement">
            <xsd:complexType>
              <xsd:all>
                <xsd:element ref="ns3:MediaServiceMetadata" minOccurs="0"/>
                <xsd:element ref="ns3:MediaServiceFastMetadata" minOccurs="0"/>
                <xsd:element ref="ns3:MediaServiceDateTaken" minOccurs="0"/>
                <xsd:element ref="ns4:SharedWithUsers" minOccurs="0"/>
                <xsd:element ref="ns4:SharedWithDetails" minOccurs="0"/>
                <xsd:element ref="ns4:SharingHintHash" minOccurs="0"/>
                <xsd:element ref="ns3:MediaServiceAutoTags" minOccurs="0"/>
                <xsd:element ref="ns3:MediaServiceLocation" minOccurs="0"/>
                <xsd:element ref="ns3:MediaServiceOCR"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ee06b2c-7658-4fef-b414-ff51797aec0f"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description="" ma:internalName="MediaServiceAutoTags" ma:readOnly="true">
      <xsd:simpleType>
        <xsd:restriction base="dms:Text"/>
      </xsd:simpleType>
    </xsd:element>
    <xsd:element name="MediaServiceLocation" ma:index="15" nillable="true" ma:displayName="MediaServiceLocation" ma:description="" ma:internalName="MediaServiceLocatio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42b19e3-c063-4e56-a84a-dbaaeb2d4f26" elementFormDefault="qualified">
    <xsd:import namespace="http://schemas.microsoft.com/office/2006/documentManagement/types"/>
    <xsd:import namespace="http://schemas.microsoft.com/office/infopath/2007/PartnerControls"/>
    <xsd:element name="SharedWithUsers" ma:index="11"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description="" ma:internalName="SharedWithDetails" ma:readOnly="true">
      <xsd:simpleType>
        <xsd:restriction base="dms:Note">
          <xsd:maxLength value="255"/>
        </xsd:restriction>
      </xsd:simpleType>
    </xsd:element>
    <xsd:element name="SharingHintHash" ma:index="13" nillable="true" ma:displayName="Sharing Hint Hash" ma:descriptio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30AD926-43B4-4972-8B29-54A6CCDA00E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ee06b2c-7658-4fef-b414-ff51797aec0f"/>
    <ds:schemaRef ds:uri="f42b19e3-c063-4e56-a84a-dbaaeb2d4f2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704A20E-F23B-4539-8B47-31F4E34C9FC2}">
  <ds:schemaRefs>
    <ds:schemaRef ds:uri="f42b19e3-c063-4e56-a84a-dbaaeb2d4f26"/>
    <ds:schemaRef ds:uri="http://purl.org/dc/terms/"/>
    <ds:schemaRef ds:uri="http://purl.org/dc/elements/1.1/"/>
    <ds:schemaRef ds:uri="http://schemas.microsoft.com/office/2006/metadata/properties"/>
    <ds:schemaRef ds:uri="http://purl.org/dc/dcmitype/"/>
    <ds:schemaRef ds:uri="http://schemas.microsoft.com/office/2006/documentManagement/types"/>
    <ds:schemaRef ds:uri="http://schemas.microsoft.com/office/infopath/2007/PartnerControls"/>
    <ds:schemaRef ds:uri="http://schemas.openxmlformats.org/package/2006/metadata/core-properties"/>
    <ds:schemaRef ds:uri="eee06b2c-7658-4fef-b414-ff51797aec0f"/>
    <ds:schemaRef ds:uri="http://www.w3.org/XML/1998/namespace"/>
  </ds:schemaRefs>
</ds:datastoreItem>
</file>

<file path=customXml/itemProps3.xml><?xml version="1.0" encoding="utf-8"?>
<ds:datastoreItem xmlns:ds="http://schemas.openxmlformats.org/officeDocument/2006/customXml" ds:itemID="{2D60B634-557F-42DE-8ADC-DE6C1AB0600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15637</TotalTime>
  <Words>2970</Words>
  <Application>Microsoft Office PowerPoint</Application>
  <PresentationFormat>On-screen Show (16:10)</PresentationFormat>
  <Paragraphs>793</Paragraphs>
  <Slides>59</Slides>
  <Notes>0</Notes>
  <HiddenSlides>0</HiddenSlides>
  <MMClips>0</MMClips>
  <ScaleCrop>false</ScaleCrop>
  <HeadingPairs>
    <vt:vector size="4" baseType="variant">
      <vt:variant>
        <vt:lpstr>Theme</vt:lpstr>
      </vt:variant>
      <vt:variant>
        <vt:i4>1</vt:i4>
      </vt:variant>
      <vt:variant>
        <vt:lpstr>Slide Titles</vt:lpstr>
      </vt:variant>
      <vt:variant>
        <vt:i4>59</vt:i4>
      </vt:variant>
    </vt:vector>
  </HeadingPairs>
  <TitlesOfParts>
    <vt:vector size="60" baseType="lpstr">
      <vt:lpstr>Office Theme</vt:lpstr>
      <vt:lpstr>Slide 1</vt:lpstr>
      <vt:lpstr>PSiRA’s VIRTUAL DELEGATION</vt:lpstr>
      <vt:lpstr>PRESENTATION OVERVIEW</vt:lpstr>
      <vt:lpstr>   OPERATIONAL OVERVIEW AND KEY HIGHLIGHTS  QUARTER 4 (2019/20)   </vt:lpstr>
      <vt:lpstr>OPERATIONAL OVERVIEW AND KEY HIGHLIGHTS QUARTER 4 2019/20</vt:lpstr>
      <vt:lpstr>OPERATIONAL OVERVIEW AND KEY HIGHLIGHTS QUARTER 4 2019/20 (…Cont’d)</vt:lpstr>
      <vt:lpstr>   OVERALL PSiRA PERFORMANCE AGAINST APP TARGETS 2019/20 QUARTER 4  </vt:lpstr>
      <vt:lpstr>PSiRA Overall Performance: Quarter 4</vt:lpstr>
      <vt:lpstr>PERFORMANCE REPORT 2019/20  QUARTER 4</vt:lpstr>
      <vt:lpstr>Quarter 4 Performance Against APP Targets Summary per Programme </vt:lpstr>
      <vt:lpstr>PERFORMANCE REPORT 2020/21 QUARTER 1  </vt:lpstr>
      <vt:lpstr>   OPERATIONAL OVERVIEW AND KEY HIGHLIGHTS - QUARTER 1   </vt:lpstr>
      <vt:lpstr>OPERATIONAL OVERVIEW AND KEY HIGHLIGHTS</vt:lpstr>
      <vt:lpstr>OPERATIONAL OVERVIEW AND KEY HIGHLIGHTS (…Cont’d)</vt:lpstr>
      <vt:lpstr>   OVERALL PSiRA PERFORMANCE AGAINST APP TARGETS 2020/21 QUARTER 1  </vt:lpstr>
      <vt:lpstr>PSiRA Overall Performance: Quarter 1</vt:lpstr>
      <vt:lpstr>DETAILED PERFORMANCE REPORT QUARTER 1 - 2020/21 </vt:lpstr>
      <vt:lpstr>Programme 1: Administration </vt:lpstr>
      <vt:lpstr>Programme 1 Overview</vt:lpstr>
      <vt:lpstr>Programme 1: Quarter 1 Performance Against APP Targets Summary </vt:lpstr>
      <vt:lpstr>Sub-Programmes: Quarter 1 Performance Against APP Targets Summary </vt:lpstr>
      <vt:lpstr>Sub-Programme: Finance </vt:lpstr>
      <vt:lpstr>Sub-Programme: Corporate Services</vt:lpstr>
      <vt:lpstr>Sub-Programme: Corporate Services (…Cont’d)</vt:lpstr>
      <vt:lpstr>Sub-Programme: Industry Research &amp; Development</vt:lpstr>
      <vt:lpstr>Programme 2: Law Enforcement </vt:lpstr>
      <vt:lpstr>Programme 2 Overview</vt:lpstr>
      <vt:lpstr>Programme 2: Quarter 1 Performance Against APP Targets Summary  </vt:lpstr>
      <vt:lpstr>Sub-Programmes: Quarter 1 Performance Against APP Target Summary </vt:lpstr>
      <vt:lpstr>Sub-Programme: Compliance and Enforcement</vt:lpstr>
      <vt:lpstr>Sub-Programme: Compliance and Enforcement (…Cont’d)</vt:lpstr>
      <vt:lpstr>Sub-Programme: Compliance and Enforcement (…Cont’d)</vt:lpstr>
      <vt:lpstr>Sub-Programme: Prosecutions</vt:lpstr>
      <vt:lpstr>Programme 3: Training and Communications </vt:lpstr>
      <vt:lpstr>Programme 3 Overview</vt:lpstr>
      <vt:lpstr>Programme 3: Quarter 1 Performance Against APP Targets Summary </vt:lpstr>
      <vt:lpstr>Sub-Programme 3: Quarter 1 Performance Against APP Targets Summary </vt:lpstr>
      <vt:lpstr>Sub-Programme: Training</vt:lpstr>
      <vt:lpstr>Sub-Programme: Training (…Cont’d)</vt:lpstr>
      <vt:lpstr>Sub-Programme: Marketing, Communications &amp; Stakeholder Relations</vt:lpstr>
      <vt:lpstr>Programme 4: Registration </vt:lpstr>
      <vt:lpstr>Programme 4 Overview</vt:lpstr>
      <vt:lpstr>Programme 4: Quarter 1 Performance Against APP Targets Summary </vt:lpstr>
      <vt:lpstr>Programme: Registration</vt:lpstr>
      <vt:lpstr>Financial Performance  </vt:lpstr>
      <vt:lpstr>FINANCIAL OVERVIEW - REVENUE</vt:lpstr>
      <vt:lpstr>FINANCIAL PERFORMANCE AS AT 31 MARCH 2020</vt:lpstr>
      <vt:lpstr>FINANCIAL OVERVIEW - EXPENDITURE</vt:lpstr>
      <vt:lpstr>FINANCIAL OVERVIEW – EXPENDITURE (…Cont’d)</vt:lpstr>
      <vt:lpstr>FINANCIAL POSITION AS AT 31 MARCH 2020</vt:lpstr>
      <vt:lpstr>RATIO ANALYSIS</vt:lpstr>
      <vt:lpstr>RATIOS OVERVIEW </vt:lpstr>
      <vt:lpstr>RATIOS OVERVIEW (…Cont’d) </vt:lpstr>
      <vt:lpstr>QUARTER 1  FINANCIAL PERFORMANCE  </vt:lpstr>
      <vt:lpstr>FINANCIAL PERFORMANCE AS AT 30 JUNE 2020</vt:lpstr>
      <vt:lpstr>FINANCIAL POSITION AS AT 30 JUNE 2020</vt:lpstr>
      <vt:lpstr>Slide 57</vt:lpstr>
      <vt:lpstr>Measures to improve Financial Performance (…Cont’d)  </vt:lpstr>
      <vt:lpstr>Thank You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Monique</cp:lastModifiedBy>
  <cp:revision>395</cp:revision>
  <cp:lastPrinted>2020-02-13T11:32:12Z</cp:lastPrinted>
  <dcterms:created xsi:type="dcterms:W3CDTF">2019-08-12T12:52:28Z</dcterms:created>
  <dcterms:modified xsi:type="dcterms:W3CDTF">2020-10-13T06:46:50Z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0x010100D4F2CBC61F2B7043A976F4366C6D2104</vt:lpwstr>
  </property>
</Properties>
</file>