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423" r:id="rId2"/>
    <p:sldId id="449" r:id="rId3"/>
    <p:sldId id="450" r:id="rId4"/>
    <p:sldId id="459" r:id="rId5"/>
    <p:sldId id="451" r:id="rId6"/>
    <p:sldId id="489" r:id="rId7"/>
    <p:sldId id="453" r:id="rId8"/>
    <p:sldId id="454" r:id="rId9"/>
    <p:sldId id="455" r:id="rId10"/>
    <p:sldId id="456" r:id="rId11"/>
    <p:sldId id="457" r:id="rId12"/>
    <p:sldId id="458" r:id="rId13"/>
    <p:sldId id="490" r:id="rId14"/>
    <p:sldId id="460" r:id="rId15"/>
    <p:sldId id="325" r:id="rId16"/>
    <p:sldId id="388" r:id="rId17"/>
    <p:sldId id="326" r:id="rId18"/>
    <p:sldId id="327" r:id="rId19"/>
    <p:sldId id="491" r:id="rId20"/>
    <p:sldId id="492" r:id="rId21"/>
    <p:sldId id="391" r:id="rId22"/>
    <p:sldId id="392" r:id="rId23"/>
    <p:sldId id="393" r:id="rId24"/>
    <p:sldId id="394" r:id="rId25"/>
    <p:sldId id="395" r:id="rId26"/>
    <p:sldId id="342" r:id="rId27"/>
    <p:sldId id="397" r:id="rId28"/>
    <p:sldId id="345" r:id="rId29"/>
    <p:sldId id="346" r:id="rId30"/>
    <p:sldId id="398" r:id="rId31"/>
    <p:sldId id="399" r:id="rId32"/>
    <p:sldId id="402" r:id="rId33"/>
    <p:sldId id="403" r:id="rId34"/>
    <p:sldId id="405" r:id="rId35"/>
    <p:sldId id="461" r:id="rId36"/>
    <p:sldId id="465" r:id="rId37"/>
    <p:sldId id="437" r:id="rId38"/>
    <p:sldId id="438" r:id="rId39"/>
    <p:sldId id="439" r:id="rId40"/>
    <p:sldId id="440" r:id="rId41"/>
    <p:sldId id="441" r:id="rId42"/>
    <p:sldId id="466" r:id="rId43"/>
    <p:sldId id="442" r:id="rId44"/>
    <p:sldId id="443" r:id="rId45"/>
    <p:sldId id="467" r:id="rId46"/>
    <p:sldId id="468" r:id="rId47"/>
    <p:sldId id="469" r:id="rId48"/>
    <p:sldId id="470" r:id="rId49"/>
    <p:sldId id="462" r:id="rId50"/>
    <p:sldId id="479" r:id="rId51"/>
    <p:sldId id="497" r:id="rId52"/>
    <p:sldId id="498" r:id="rId53"/>
    <p:sldId id="480" r:id="rId54"/>
    <p:sldId id="499" r:id="rId55"/>
    <p:sldId id="500" r:id="rId56"/>
    <p:sldId id="501" r:id="rId57"/>
    <p:sldId id="464" r:id="rId58"/>
    <p:sldId id="493" r:id="rId59"/>
    <p:sldId id="494" r:id="rId60"/>
    <p:sldId id="495" r:id="rId61"/>
    <p:sldId id="496" r:id="rId62"/>
    <p:sldId id="435" r:id="rId6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46"/>
  </p:normalViewPr>
  <p:slideViewPr>
    <p:cSldViewPr snapToGrid="0" snapToObjects="1">
      <p:cViewPr varScale="1">
        <p:scale>
          <a:sx n="69" d="100"/>
          <a:sy n="69" d="100"/>
        </p:scale>
        <p:origin x="16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Overall Performance of the OCJ per</a:t>
            </a:r>
            <a:r>
              <a:rPr lang="en-US" sz="1600" baseline="0" dirty="0" smtClean="0"/>
              <a:t> </a:t>
            </a:r>
            <a:r>
              <a:rPr lang="en-US" sz="1600" baseline="0" dirty="0" err="1" smtClean="0"/>
              <a:t>Programme</a:t>
            </a:r>
            <a:r>
              <a:rPr lang="en-US" sz="1600" dirty="0" smtClean="0"/>
              <a:t>:</a:t>
            </a:r>
            <a:r>
              <a:rPr lang="en-US" sz="1600" baseline="0" dirty="0" smtClean="0"/>
              <a:t> Q4 (</a:t>
            </a:r>
            <a:r>
              <a:rPr lang="en-US" sz="1600" dirty="0" smtClean="0"/>
              <a:t>2019/20 FY)</a:t>
            </a:r>
            <a:endParaRPr lang="en-US" sz="1600" dirty="0"/>
          </a:p>
        </c:rich>
      </c:tx>
      <c:layout>
        <c:manualLayout>
          <c:xMode val="edge"/>
          <c:yMode val="edge"/>
          <c:x val="0.13314072114808648"/>
          <c:y val="3.3383636603080913E-2"/>
        </c:manualLayout>
      </c:layout>
      <c:overlay val="0"/>
      <c:spPr>
        <a:solidFill>
          <a:schemeClr val="lt1"/>
        </a:solidFill>
        <a:ln w="12700" cap="flat" cmpd="sng" algn="ctr">
          <a:solidFill>
            <a:schemeClr val="dk1"/>
          </a:solidFill>
          <a:prstDash val="solid"/>
          <a:miter lim="800000"/>
        </a:ln>
        <a:effectLst/>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PROGRAMME!$C$10</c:f>
              <c:strCache>
                <c:ptCount val="1"/>
                <c:pt idx="0">
                  <c:v>Planned Targets</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PROGRAMME!$C$11:$C$14</c:f>
              <c:numCache>
                <c:formatCode>General</c:formatCode>
                <c:ptCount val="4"/>
                <c:pt idx="0">
                  <c:v>9</c:v>
                </c:pt>
                <c:pt idx="1">
                  <c:v>6</c:v>
                </c:pt>
                <c:pt idx="2">
                  <c:v>4</c:v>
                </c:pt>
                <c:pt idx="3">
                  <c:v>19</c:v>
                </c:pt>
              </c:numCache>
            </c:numRef>
          </c:val>
          <c:extLst>
            <c:ext xmlns:c16="http://schemas.microsoft.com/office/drawing/2014/chart" uri="{C3380CC4-5D6E-409C-BE32-E72D297353CC}">
              <c16:uniqueId val="{00000000-CA2E-4F11-8913-BE4F0EC001E1}"/>
            </c:ext>
          </c:extLst>
        </c:ser>
        <c:ser>
          <c:idx val="1"/>
          <c:order val="1"/>
          <c:tx>
            <c:strRef>
              <c:f>PROGRAMME!$D$10</c:f>
              <c:strCache>
                <c:ptCount val="1"/>
                <c:pt idx="0">
                  <c:v>Targets Achieved</c:v>
                </c:pt>
              </c:strCache>
            </c:strRef>
          </c:tx>
          <c:spPr>
            <a:solidFill>
              <a:srgbClr val="00B05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PROGRAMME!$D$11:$D$14</c:f>
              <c:numCache>
                <c:formatCode>General</c:formatCode>
                <c:ptCount val="4"/>
                <c:pt idx="0">
                  <c:v>7</c:v>
                </c:pt>
                <c:pt idx="1">
                  <c:v>3</c:v>
                </c:pt>
                <c:pt idx="2">
                  <c:v>3</c:v>
                </c:pt>
                <c:pt idx="3">
                  <c:v>13</c:v>
                </c:pt>
              </c:numCache>
            </c:numRef>
          </c:val>
          <c:extLst>
            <c:ext xmlns:c16="http://schemas.microsoft.com/office/drawing/2014/chart" uri="{C3380CC4-5D6E-409C-BE32-E72D297353CC}">
              <c16:uniqueId val="{00000001-CA2E-4F11-8913-BE4F0EC001E1}"/>
            </c:ext>
          </c:extLst>
        </c:ser>
        <c:ser>
          <c:idx val="2"/>
          <c:order val="2"/>
          <c:tx>
            <c:strRef>
              <c:f>PROGRAMME!$E$10</c:f>
              <c:strCache>
                <c:ptCount val="1"/>
                <c:pt idx="0">
                  <c:v>Targets not Achieved</c:v>
                </c:pt>
              </c:strCache>
            </c:strRef>
          </c:tx>
          <c:spPr>
            <a:solidFill>
              <a:srgbClr val="FF000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PROGRAMME!$E$11:$E$14</c:f>
              <c:numCache>
                <c:formatCode>General</c:formatCode>
                <c:ptCount val="4"/>
                <c:pt idx="0">
                  <c:v>2</c:v>
                </c:pt>
                <c:pt idx="1">
                  <c:v>3</c:v>
                </c:pt>
                <c:pt idx="2">
                  <c:v>1</c:v>
                </c:pt>
                <c:pt idx="3">
                  <c:v>6</c:v>
                </c:pt>
              </c:numCache>
            </c:numRef>
          </c:val>
          <c:extLst>
            <c:ext xmlns:c16="http://schemas.microsoft.com/office/drawing/2014/chart" uri="{C3380CC4-5D6E-409C-BE32-E72D297353CC}">
              <c16:uniqueId val="{00000002-CA2E-4F11-8913-BE4F0EC001E1}"/>
            </c:ext>
          </c:extLst>
        </c:ser>
        <c:dLbls>
          <c:showLegendKey val="0"/>
          <c:showVal val="1"/>
          <c:showCatName val="0"/>
          <c:showSerName val="0"/>
          <c:showPercent val="0"/>
          <c:showBubbleSize val="0"/>
        </c:dLbls>
        <c:gapWidth val="150"/>
        <c:shape val="cylinder"/>
        <c:axId val="98838016"/>
        <c:axId val="98839552"/>
        <c:axId val="0"/>
      </c:bar3DChart>
      <c:catAx>
        <c:axId val="98838016"/>
        <c:scaling>
          <c:orientation val="minMax"/>
        </c:scaling>
        <c:delete val="0"/>
        <c:axPos val="b"/>
        <c:majorGridlines/>
        <c:minorGridlines/>
        <c:numFmt formatCode="General" sourceLinked="0"/>
        <c:majorTickMark val="none"/>
        <c:minorTickMark val="none"/>
        <c:tickLblPos val="nextTo"/>
        <c:txPr>
          <a:bodyPr/>
          <a:lstStyle/>
          <a:p>
            <a:pPr>
              <a:defRPr sz="1200"/>
            </a:pPr>
            <a:endParaRPr lang="en-US"/>
          </a:p>
        </c:txPr>
        <c:crossAx val="98839552"/>
        <c:crosses val="autoZero"/>
        <c:auto val="1"/>
        <c:lblAlgn val="ctr"/>
        <c:lblOffset val="100"/>
        <c:noMultiLvlLbl val="0"/>
      </c:catAx>
      <c:valAx>
        <c:axId val="98839552"/>
        <c:scaling>
          <c:orientation val="minMax"/>
        </c:scaling>
        <c:delete val="1"/>
        <c:axPos val="l"/>
        <c:majorGridlines/>
        <c:minorGridlines/>
        <c:numFmt formatCode="General" sourceLinked="1"/>
        <c:majorTickMark val="out"/>
        <c:minorTickMark val="none"/>
        <c:tickLblPos val="nextTo"/>
        <c:crossAx val="98838016"/>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Percentage Targets Achieved &amp; Not Achieved per Programme</a:t>
            </a:r>
            <a:r>
              <a:rPr lang="en-US" sz="1600" dirty="0" smtClean="0"/>
              <a:t>:</a:t>
            </a:r>
            <a:r>
              <a:rPr lang="en-US" sz="1600" baseline="0" dirty="0" smtClean="0"/>
              <a:t> </a:t>
            </a:r>
          </a:p>
          <a:p>
            <a:pPr>
              <a:defRPr sz="1600"/>
            </a:pPr>
            <a:r>
              <a:rPr lang="en-US" sz="1600" dirty="0" smtClean="0"/>
              <a:t>Q4</a:t>
            </a:r>
            <a:r>
              <a:rPr lang="en-GB" sz="1600" dirty="0" smtClean="0"/>
              <a:t> (2019/20 FY)</a:t>
            </a:r>
            <a:endParaRPr lang="en-ZA" sz="1600" dirty="0"/>
          </a:p>
        </c:rich>
      </c:tx>
      <c:layout>
        <c:manualLayout>
          <c:xMode val="edge"/>
          <c:yMode val="edge"/>
          <c:x val="0.16812934113348837"/>
          <c:y val="2.7794767120899556E-2"/>
        </c:manualLayout>
      </c:layout>
      <c:overlay val="0"/>
      <c:spPr>
        <a:solidFill>
          <a:schemeClr val="lt1"/>
        </a:solidFill>
        <a:ln w="12700" cap="flat" cmpd="sng" algn="ctr">
          <a:solidFill>
            <a:schemeClr val="dk1"/>
          </a:solidFill>
          <a:prstDash val="solid"/>
          <a:miter lim="800000"/>
        </a:ln>
        <a:effectLst/>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PROGRAMME!$C$4</c:f>
              <c:strCache>
                <c:ptCount val="1"/>
                <c:pt idx="0">
                  <c:v>% Targets Achieved</c:v>
                </c:pt>
              </c:strCache>
            </c:strRef>
          </c:tx>
          <c:spPr>
            <a:solidFill>
              <a:srgbClr val="00B05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PROGRAMME!$B$5:$B$8</c:f>
              <c:strCache>
                <c:ptCount val="4"/>
                <c:pt idx="0">
                  <c:v>Programme 1: Administration</c:v>
                </c:pt>
                <c:pt idx="1">
                  <c:v>Programme 2: Superior Court Services</c:v>
                </c:pt>
                <c:pt idx="2">
                  <c:v>Programme 3: Judicial Education and Support</c:v>
                </c:pt>
                <c:pt idx="3">
                  <c:v>Total</c:v>
                </c:pt>
              </c:strCache>
            </c:strRef>
          </c:cat>
          <c:val>
            <c:numRef>
              <c:f>PROGRAMME!$C$5:$C$8</c:f>
              <c:numCache>
                <c:formatCode>0%</c:formatCode>
                <c:ptCount val="4"/>
                <c:pt idx="0">
                  <c:v>0.78</c:v>
                </c:pt>
                <c:pt idx="1">
                  <c:v>0.5</c:v>
                </c:pt>
                <c:pt idx="2">
                  <c:v>0.75</c:v>
                </c:pt>
                <c:pt idx="3">
                  <c:v>0.68421052631578949</c:v>
                </c:pt>
              </c:numCache>
            </c:numRef>
          </c:val>
          <c:extLst>
            <c:ext xmlns:c16="http://schemas.microsoft.com/office/drawing/2014/chart" uri="{C3380CC4-5D6E-409C-BE32-E72D297353CC}">
              <c16:uniqueId val="{00000000-9F90-456F-8EFD-3C45153A8C07}"/>
            </c:ext>
          </c:extLst>
        </c:ser>
        <c:ser>
          <c:idx val="1"/>
          <c:order val="1"/>
          <c:tx>
            <c:strRef>
              <c:f>PROGRAMME!$D$4</c:f>
              <c:strCache>
                <c:ptCount val="1"/>
                <c:pt idx="0">
                  <c:v>% Targets not Achieved</c:v>
                </c:pt>
              </c:strCache>
            </c:strRef>
          </c:tx>
          <c:spPr>
            <a:solidFill>
              <a:srgbClr val="FF000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PROGRAMME!$B$5:$B$8</c:f>
              <c:strCache>
                <c:ptCount val="4"/>
                <c:pt idx="0">
                  <c:v>Programme 1: Administration</c:v>
                </c:pt>
                <c:pt idx="1">
                  <c:v>Programme 2: Superior Court Services</c:v>
                </c:pt>
                <c:pt idx="2">
                  <c:v>Programme 3: Judicial Education and Support</c:v>
                </c:pt>
                <c:pt idx="3">
                  <c:v>Total</c:v>
                </c:pt>
              </c:strCache>
            </c:strRef>
          </c:cat>
          <c:val>
            <c:numRef>
              <c:f>PROGRAMME!$D$5:$D$8</c:f>
              <c:numCache>
                <c:formatCode>0%</c:formatCode>
                <c:ptCount val="4"/>
                <c:pt idx="0">
                  <c:v>0.22</c:v>
                </c:pt>
                <c:pt idx="1">
                  <c:v>0.5</c:v>
                </c:pt>
                <c:pt idx="2">
                  <c:v>0.25</c:v>
                </c:pt>
                <c:pt idx="3">
                  <c:v>0.31578947368421051</c:v>
                </c:pt>
              </c:numCache>
            </c:numRef>
          </c:val>
          <c:extLst>
            <c:ext xmlns:c16="http://schemas.microsoft.com/office/drawing/2014/chart" uri="{C3380CC4-5D6E-409C-BE32-E72D297353CC}">
              <c16:uniqueId val="{00000001-9F90-456F-8EFD-3C45153A8C07}"/>
            </c:ext>
          </c:extLst>
        </c:ser>
        <c:dLbls>
          <c:showLegendKey val="0"/>
          <c:showVal val="1"/>
          <c:showCatName val="0"/>
          <c:showSerName val="0"/>
          <c:showPercent val="0"/>
          <c:showBubbleSize val="0"/>
        </c:dLbls>
        <c:gapWidth val="150"/>
        <c:shape val="cylinder"/>
        <c:axId val="99290496"/>
        <c:axId val="99296384"/>
        <c:axId val="0"/>
      </c:bar3DChart>
      <c:catAx>
        <c:axId val="99290496"/>
        <c:scaling>
          <c:orientation val="minMax"/>
        </c:scaling>
        <c:delete val="0"/>
        <c:axPos val="b"/>
        <c:majorGridlines/>
        <c:minorGridlines/>
        <c:numFmt formatCode="General" sourceLinked="0"/>
        <c:majorTickMark val="none"/>
        <c:minorTickMark val="none"/>
        <c:tickLblPos val="nextTo"/>
        <c:txPr>
          <a:bodyPr/>
          <a:lstStyle/>
          <a:p>
            <a:pPr>
              <a:defRPr sz="1200"/>
            </a:pPr>
            <a:endParaRPr lang="en-US"/>
          </a:p>
        </c:txPr>
        <c:crossAx val="99296384"/>
        <c:crosses val="autoZero"/>
        <c:auto val="1"/>
        <c:lblAlgn val="ctr"/>
        <c:lblOffset val="100"/>
        <c:noMultiLvlLbl val="0"/>
      </c:catAx>
      <c:valAx>
        <c:axId val="99296384"/>
        <c:scaling>
          <c:orientation val="minMax"/>
        </c:scaling>
        <c:delete val="1"/>
        <c:axPos val="l"/>
        <c:majorGridlines/>
        <c:minorGridlines/>
        <c:numFmt formatCode="0%" sourceLinked="1"/>
        <c:majorTickMark val="out"/>
        <c:minorTickMark val="none"/>
        <c:tickLblPos val="nextTo"/>
        <c:crossAx val="99290496"/>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Performance of the OCJ per </a:t>
            </a:r>
            <a:r>
              <a:rPr lang="en-US" dirty="0" err="1" smtClean="0"/>
              <a:t>Programme</a:t>
            </a:r>
            <a:r>
              <a:rPr lang="en-US" dirty="0" smtClean="0"/>
              <a:t>: Q1 (2020/21 </a:t>
            </a:r>
            <a:r>
              <a:rPr lang="en-US" dirty="0"/>
              <a:t>FY)</a:t>
            </a:r>
          </a:p>
        </c:rich>
      </c:tx>
      <c:overlay val="0"/>
      <c:spPr>
        <a:solidFill>
          <a:schemeClr val="lt1"/>
        </a:solidFill>
        <a:ln w="25400" cap="flat" cmpd="sng" algn="ctr">
          <a:solidFill>
            <a:schemeClr val="dk1"/>
          </a:solidFill>
          <a:prstDash val="solid"/>
        </a:ln>
        <a:effectLst/>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PROGRAMME!$C$10</c:f>
              <c:strCache>
                <c:ptCount val="1"/>
                <c:pt idx="0">
                  <c:v>Planned Targets</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PROGRAMME!$C$11:$C$14</c:f>
              <c:numCache>
                <c:formatCode>General</c:formatCode>
                <c:ptCount val="4"/>
                <c:pt idx="0">
                  <c:v>2</c:v>
                </c:pt>
                <c:pt idx="1">
                  <c:v>6</c:v>
                </c:pt>
                <c:pt idx="2">
                  <c:v>2</c:v>
                </c:pt>
                <c:pt idx="3">
                  <c:v>10</c:v>
                </c:pt>
              </c:numCache>
            </c:numRef>
          </c:val>
          <c:extLst>
            <c:ext xmlns:c16="http://schemas.microsoft.com/office/drawing/2014/chart" uri="{C3380CC4-5D6E-409C-BE32-E72D297353CC}">
              <c16:uniqueId val="{00000000-A7A0-4858-864F-65B33189FC4B}"/>
            </c:ext>
          </c:extLst>
        </c:ser>
        <c:ser>
          <c:idx val="1"/>
          <c:order val="1"/>
          <c:tx>
            <c:strRef>
              <c:f>PROGRAMME!$D$10</c:f>
              <c:strCache>
                <c:ptCount val="1"/>
                <c:pt idx="0">
                  <c:v>Targets Achieved</c:v>
                </c:pt>
              </c:strCache>
            </c:strRef>
          </c:tx>
          <c:spPr>
            <a:solidFill>
              <a:srgbClr val="00B050"/>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PROGRAMME!$D$11:$D$14</c:f>
              <c:numCache>
                <c:formatCode>General</c:formatCode>
                <c:ptCount val="4"/>
                <c:pt idx="0">
                  <c:v>2</c:v>
                </c:pt>
                <c:pt idx="1">
                  <c:v>6</c:v>
                </c:pt>
                <c:pt idx="2">
                  <c:v>1</c:v>
                </c:pt>
                <c:pt idx="3">
                  <c:v>9</c:v>
                </c:pt>
              </c:numCache>
            </c:numRef>
          </c:val>
          <c:extLst>
            <c:ext xmlns:c16="http://schemas.microsoft.com/office/drawing/2014/chart" uri="{C3380CC4-5D6E-409C-BE32-E72D297353CC}">
              <c16:uniqueId val="{00000001-A7A0-4858-864F-65B33189FC4B}"/>
            </c:ext>
          </c:extLst>
        </c:ser>
        <c:ser>
          <c:idx val="2"/>
          <c:order val="2"/>
          <c:tx>
            <c:strRef>
              <c:f>PROGRAMME!$E$10</c:f>
              <c:strCache>
                <c:ptCount val="1"/>
                <c:pt idx="0">
                  <c:v>Targets not Achieved</c:v>
                </c:pt>
              </c:strCache>
            </c:strRef>
          </c:tx>
          <c:spPr>
            <a:solidFill>
              <a:srgbClr val="FF0000"/>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PROGRAMME!$E$11:$E$14</c:f>
              <c:numCache>
                <c:formatCode>General</c:formatCode>
                <c:ptCount val="4"/>
                <c:pt idx="0">
                  <c:v>0</c:v>
                </c:pt>
                <c:pt idx="1">
                  <c:v>0</c:v>
                </c:pt>
                <c:pt idx="2">
                  <c:v>1</c:v>
                </c:pt>
                <c:pt idx="3">
                  <c:v>1</c:v>
                </c:pt>
              </c:numCache>
            </c:numRef>
          </c:val>
          <c:extLst>
            <c:ext xmlns:c16="http://schemas.microsoft.com/office/drawing/2014/chart" uri="{C3380CC4-5D6E-409C-BE32-E72D297353CC}">
              <c16:uniqueId val="{00000002-A7A0-4858-864F-65B33189FC4B}"/>
            </c:ext>
          </c:extLst>
        </c:ser>
        <c:dLbls>
          <c:showLegendKey val="0"/>
          <c:showVal val="1"/>
          <c:showCatName val="0"/>
          <c:showSerName val="0"/>
          <c:showPercent val="0"/>
          <c:showBubbleSize val="0"/>
        </c:dLbls>
        <c:gapWidth val="150"/>
        <c:shape val="cylinder"/>
        <c:axId val="98838016"/>
        <c:axId val="98839552"/>
        <c:axId val="0"/>
      </c:bar3DChart>
      <c:catAx>
        <c:axId val="98838016"/>
        <c:scaling>
          <c:orientation val="minMax"/>
        </c:scaling>
        <c:delete val="0"/>
        <c:axPos val="b"/>
        <c:majorGridlines/>
        <c:minorGridlines/>
        <c:numFmt formatCode="General" sourceLinked="0"/>
        <c:majorTickMark val="none"/>
        <c:minorTickMark val="none"/>
        <c:tickLblPos val="nextTo"/>
        <c:crossAx val="98839552"/>
        <c:crosses val="autoZero"/>
        <c:auto val="1"/>
        <c:lblAlgn val="ctr"/>
        <c:lblOffset val="100"/>
        <c:noMultiLvlLbl val="0"/>
      </c:catAx>
      <c:valAx>
        <c:axId val="98839552"/>
        <c:scaling>
          <c:orientation val="minMax"/>
        </c:scaling>
        <c:delete val="1"/>
        <c:axPos val="l"/>
        <c:majorGridlines/>
        <c:minorGridlines/>
        <c:numFmt formatCode="General" sourceLinked="1"/>
        <c:majorTickMark val="out"/>
        <c:minorTickMark val="none"/>
        <c:tickLblPos val="nextTo"/>
        <c:crossAx val="98838016"/>
        <c:crosses val="autoZero"/>
        <c:crossBetween val="between"/>
      </c:valAx>
    </c:plotArea>
    <c:legend>
      <c:legendPos val="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1200">
          <a:solidFill>
            <a:schemeClr val="dk1"/>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Percentage Targets Achieved </a:t>
            </a:r>
            <a:r>
              <a:rPr lang="en-GB" dirty="0" smtClean="0"/>
              <a:t>&amp; </a:t>
            </a:r>
            <a:r>
              <a:rPr lang="en-GB" dirty="0"/>
              <a:t>Not Achieved per Programme</a:t>
            </a:r>
            <a:r>
              <a:rPr lang="en-US" dirty="0"/>
              <a:t>: </a:t>
            </a:r>
            <a:endParaRPr lang="en-ZA" dirty="0"/>
          </a:p>
          <a:p>
            <a:pPr>
              <a:defRPr/>
            </a:pPr>
            <a:r>
              <a:rPr lang="en-US" dirty="0" smtClean="0"/>
              <a:t>Q1</a:t>
            </a:r>
            <a:r>
              <a:rPr lang="en-US" baseline="0" dirty="0" smtClean="0"/>
              <a:t> (</a:t>
            </a:r>
            <a:r>
              <a:rPr lang="en-GB" dirty="0" smtClean="0"/>
              <a:t>2020/21 </a:t>
            </a:r>
            <a:r>
              <a:rPr lang="en-GB" dirty="0"/>
              <a:t>FY)</a:t>
            </a:r>
            <a:endParaRPr lang="en-ZA" dirty="0"/>
          </a:p>
        </c:rich>
      </c:tx>
      <c:layout>
        <c:manualLayout>
          <c:xMode val="edge"/>
          <c:yMode val="edge"/>
          <c:x val="0.173374680751746"/>
          <c:y val="3.8627240307437125E-2"/>
        </c:manualLayout>
      </c:layout>
      <c:overlay val="0"/>
      <c:spPr>
        <a:solidFill>
          <a:schemeClr val="lt1"/>
        </a:solidFill>
        <a:ln w="25400" cap="flat" cmpd="sng" algn="ctr">
          <a:solidFill>
            <a:schemeClr val="dk1"/>
          </a:solidFill>
          <a:prstDash val="solid"/>
        </a:ln>
        <a:effectLst/>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PROGRAMME!$C$4</c:f>
              <c:strCache>
                <c:ptCount val="1"/>
                <c:pt idx="0">
                  <c:v>% Targets Achieved</c:v>
                </c:pt>
              </c:strCache>
            </c:strRef>
          </c:tx>
          <c:spPr>
            <a:solidFill>
              <a:srgbClr val="00B05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PROGRAMME!$B$5:$B$8</c:f>
              <c:strCache>
                <c:ptCount val="4"/>
                <c:pt idx="0">
                  <c:v>Programme 1: Administration</c:v>
                </c:pt>
                <c:pt idx="1">
                  <c:v>Programme 2: Superior Court Services</c:v>
                </c:pt>
                <c:pt idx="2">
                  <c:v>Programme 3: Judicial Education and Support</c:v>
                </c:pt>
                <c:pt idx="3">
                  <c:v>Total</c:v>
                </c:pt>
              </c:strCache>
            </c:strRef>
          </c:cat>
          <c:val>
            <c:numRef>
              <c:f>PROGRAMME!$C$5:$C$8</c:f>
              <c:numCache>
                <c:formatCode>0%</c:formatCode>
                <c:ptCount val="4"/>
                <c:pt idx="0">
                  <c:v>1</c:v>
                </c:pt>
                <c:pt idx="1">
                  <c:v>1</c:v>
                </c:pt>
                <c:pt idx="2">
                  <c:v>0.5</c:v>
                </c:pt>
                <c:pt idx="3">
                  <c:v>0.9</c:v>
                </c:pt>
              </c:numCache>
            </c:numRef>
          </c:val>
          <c:extLst>
            <c:ext xmlns:c16="http://schemas.microsoft.com/office/drawing/2014/chart" uri="{C3380CC4-5D6E-409C-BE32-E72D297353CC}">
              <c16:uniqueId val="{00000000-D8EE-483A-A6EB-0943847DCAF4}"/>
            </c:ext>
          </c:extLst>
        </c:ser>
        <c:ser>
          <c:idx val="1"/>
          <c:order val="1"/>
          <c:tx>
            <c:strRef>
              <c:f>PROGRAMME!$D$4</c:f>
              <c:strCache>
                <c:ptCount val="1"/>
                <c:pt idx="0">
                  <c:v>% Targets not Achieved</c:v>
                </c:pt>
              </c:strCache>
            </c:strRef>
          </c:tx>
          <c:spPr>
            <a:solidFill>
              <a:srgbClr val="FF000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PROGRAMME!$B$5:$B$8</c:f>
              <c:strCache>
                <c:ptCount val="4"/>
                <c:pt idx="0">
                  <c:v>Programme 1: Administration</c:v>
                </c:pt>
                <c:pt idx="1">
                  <c:v>Programme 2: Superior Court Services</c:v>
                </c:pt>
                <c:pt idx="2">
                  <c:v>Programme 3: Judicial Education and Support</c:v>
                </c:pt>
                <c:pt idx="3">
                  <c:v>Total</c:v>
                </c:pt>
              </c:strCache>
            </c:strRef>
          </c:cat>
          <c:val>
            <c:numRef>
              <c:f>PROGRAMME!$D$5:$D$8</c:f>
              <c:numCache>
                <c:formatCode>0%</c:formatCode>
                <c:ptCount val="4"/>
                <c:pt idx="0">
                  <c:v>0</c:v>
                </c:pt>
                <c:pt idx="1">
                  <c:v>0</c:v>
                </c:pt>
                <c:pt idx="2">
                  <c:v>0.5</c:v>
                </c:pt>
                <c:pt idx="3">
                  <c:v>0.1</c:v>
                </c:pt>
              </c:numCache>
            </c:numRef>
          </c:val>
          <c:extLst>
            <c:ext xmlns:c16="http://schemas.microsoft.com/office/drawing/2014/chart" uri="{C3380CC4-5D6E-409C-BE32-E72D297353CC}">
              <c16:uniqueId val="{00000001-D8EE-483A-A6EB-0943847DCAF4}"/>
            </c:ext>
          </c:extLst>
        </c:ser>
        <c:dLbls>
          <c:showLegendKey val="0"/>
          <c:showVal val="1"/>
          <c:showCatName val="0"/>
          <c:showSerName val="0"/>
          <c:showPercent val="0"/>
          <c:showBubbleSize val="0"/>
        </c:dLbls>
        <c:gapWidth val="150"/>
        <c:shape val="cylinder"/>
        <c:axId val="99290496"/>
        <c:axId val="99296384"/>
        <c:axId val="0"/>
      </c:bar3DChart>
      <c:catAx>
        <c:axId val="99290496"/>
        <c:scaling>
          <c:orientation val="minMax"/>
        </c:scaling>
        <c:delete val="0"/>
        <c:axPos val="b"/>
        <c:majorGridlines/>
        <c:minorGridlines/>
        <c:numFmt formatCode="General" sourceLinked="0"/>
        <c:majorTickMark val="none"/>
        <c:minorTickMark val="none"/>
        <c:tickLblPos val="nextTo"/>
        <c:crossAx val="99296384"/>
        <c:crosses val="autoZero"/>
        <c:auto val="1"/>
        <c:lblAlgn val="ctr"/>
        <c:lblOffset val="100"/>
        <c:noMultiLvlLbl val="0"/>
      </c:catAx>
      <c:valAx>
        <c:axId val="99296384"/>
        <c:scaling>
          <c:orientation val="minMax"/>
        </c:scaling>
        <c:delete val="1"/>
        <c:axPos val="l"/>
        <c:majorGridlines/>
        <c:minorGridlines/>
        <c:numFmt formatCode="0%" sourceLinked="1"/>
        <c:majorTickMark val="out"/>
        <c:minorTickMark val="none"/>
        <c:tickLblPos val="nextTo"/>
        <c:crossAx val="99290496"/>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1200">
          <a:solidFill>
            <a:schemeClr val="dk1"/>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7AC922-7862-7040-86D0-66AD18B75593}" type="datetimeFigureOut">
              <a:rPr lang="en-US" smtClean="0"/>
              <a:t>10/7/2020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973D00-9A7C-654A-8EE5-CA5E20D6BC23}" type="slidenum">
              <a:rPr lang="en-US" smtClean="0"/>
              <a:t>‹#›</a:t>
            </a:fld>
            <a:endParaRPr lang="en-US"/>
          </a:p>
        </p:txBody>
      </p:sp>
    </p:spTree>
    <p:extLst>
      <p:ext uri="{BB962C8B-B14F-4D97-AF65-F5344CB8AC3E}">
        <p14:creationId xmlns:p14="http://schemas.microsoft.com/office/powerpoint/2010/main" val="3203812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0E85E1-1D0D-B040-8B1C-4E26F571ABDE}" type="datetimeFigureOut">
              <a:rPr lang="en-US" smtClean="0"/>
              <a:t>10/7/2020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A04700-4983-DD47-BE7F-E73641E9723B}" type="slidenum">
              <a:rPr lang="en-US" smtClean="0"/>
              <a:t>‹#›</a:t>
            </a:fld>
            <a:endParaRPr lang="en-US"/>
          </a:p>
        </p:txBody>
      </p:sp>
    </p:spTree>
    <p:extLst>
      <p:ext uri="{BB962C8B-B14F-4D97-AF65-F5344CB8AC3E}">
        <p14:creationId xmlns:p14="http://schemas.microsoft.com/office/powerpoint/2010/main" val="410865514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5</a:t>
            </a:fld>
            <a:endParaRPr lang="en-US"/>
          </a:p>
        </p:txBody>
      </p:sp>
    </p:spTree>
    <p:extLst>
      <p:ext uri="{BB962C8B-B14F-4D97-AF65-F5344CB8AC3E}">
        <p14:creationId xmlns:p14="http://schemas.microsoft.com/office/powerpoint/2010/main" val="151342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96925"/>
            <a:ext cx="5046662" cy="3784600"/>
          </a:xfrm>
        </p:spPr>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7</a:t>
            </a:fld>
            <a:endParaRPr lang="en-US"/>
          </a:p>
        </p:txBody>
      </p:sp>
      <p:sp>
        <p:nvSpPr>
          <p:cNvPr id="6" name="Notes Placeholder 5"/>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val="141489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96925"/>
            <a:ext cx="5046662" cy="3784600"/>
          </a:xfrm>
        </p:spPr>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8</a:t>
            </a:fld>
            <a:endParaRPr lang="en-US"/>
          </a:p>
        </p:txBody>
      </p:sp>
      <p:sp>
        <p:nvSpPr>
          <p:cNvPr id="6" name="Notes Placeholder 5"/>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val="350427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96925"/>
            <a:ext cx="5046662" cy="3784600"/>
          </a:xfrm>
        </p:spPr>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9</a:t>
            </a:fld>
            <a:endParaRPr lang="en-US"/>
          </a:p>
        </p:txBody>
      </p:sp>
      <p:sp>
        <p:nvSpPr>
          <p:cNvPr id="6" name="Notes Placeholder 5"/>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val="224527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10</a:t>
            </a:fld>
            <a:endParaRPr lang="en-US"/>
          </a:p>
        </p:txBody>
      </p:sp>
    </p:spTree>
    <p:extLst>
      <p:ext uri="{BB962C8B-B14F-4D97-AF65-F5344CB8AC3E}">
        <p14:creationId xmlns:p14="http://schemas.microsoft.com/office/powerpoint/2010/main" val="136259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11</a:t>
            </a:fld>
            <a:endParaRPr lang="en-US"/>
          </a:p>
        </p:txBody>
      </p:sp>
    </p:spTree>
    <p:extLst>
      <p:ext uri="{BB962C8B-B14F-4D97-AF65-F5344CB8AC3E}">
        <p14:creationId xmlns:p14="http://schemas.microsoft.com/office/powerpoint/2010/main" val="25399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12</a:t>
            </a:fld>
            <a:endParaRPr lang="en-US"/>
          </a:p>
        </p:txBody>
      </p:sp>
    </p:spTree>
    <p:extLst>
      <p:ext uri="{BB962C8B-B14F-4D97-AF65-F5344CB8AC3E}">
        <p14:creationId xmlns:p14="http://schemas.microsoft.com/office/powerpoint/2010/main" val="14988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13</a:t>
            </a:fld>
            <a:endParaRPr lang="en-US"/>
          </a:p>
        </p:txBody>
      </p:sp>
    </p:spTree>
    <p:extLst>
      <p:ext uri="{BB962C8B-B14F-4D97-AF65-F5344CB8AC3E}">
        <p14:creationId xmlns:p14="http://schemas.microsoft.com/office/powerpoint/2010/main" val="3526374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OCJ PowerPoint template-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val="21427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8219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428686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8"/>
            <a:ext cx="457200" cy="365125"/>
          </a:xfrm>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73599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6"/>
            <a:ext cx="457200" cy="365125"/>
          </a:xfrm>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52447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7690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623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8683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2802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505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9333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824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83EF-6CF2-D74B-A2A9-20A9144FD555}" type="slidenum">
              <a:rPr lang="en-US" smtClean="0"/>
              <a:t>‹#›</a:t>
            </a:fld>
            <a:endParaRPr lang="en-US"/>
          </a:p>
        </p:txBody>
      </p:sp>
    </p:spTree>
    <p:extLst>
      <p:ext uri="{BB962C8B-B14F-4D97-AF65-F5344CB8AC3E}">
        <p14:creationId xmlns:p14="http://schemas.microsoft.com/office/powerpoint/2010/main" val="25632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46909" y="4981073"/>
            <a:ext cx="7426036" cy="1672389"/>
          </a:xfrm>
        </p:spPr>
        <p:txBody>
          <a:bodyPr>
            <a:normAutofit fontScale="85000" lnSpcReduction="20000"/>
          </a:bodyPr>
          <a:lstStyle/>
          <a:p>
            <a:pPr marL="0" indent="0" algn="ctr">
              <a:buNone/>
            </a:pPr>
            <a:r>
              <a:rPr lang="en-US" sz="2000" b="1" dirty="0" smtClean="0">
                <a:latin typeface="Avenir Black"/>
                <a:cs typeface="Avenir Black"/>
              </a:rPr>
              <a:t>PERFORMANCE OF THE OCJ: </a:t>
            </a:r>
          </a:p>
          <a:p>
            <a:pPr marL="0" indent="0" algn="ctr">
              <a:buNone/>
            </a:pPr>
            <a:r>
              <a:rPr lang="en-US" sz="2000" b="1" dirty="0" smtClean="0">
                <a:latin typeface="Avenir Black"/>
                <a:cs typeface="Avenir Black"/>
              </a:rPr>
              <a:t>Q4 (2019/20 FY) &amp; Q1 (2020/21 FY) </a:t>
            </a:r>
            <a:r>
              <a:rPr lang="en-US" sz="2000" b="1" dirty="0">
                <a:latin typeface="Avenir Black"/>
                <a:cs typeface="Avenir Black"/>
              </a:rPr>
              <a:t/>
            </a:r>
            <a:br>
              <a:rPr lang="en-US" sz="2000" b="1" dirty="0">
                <a:latin typeface="Avenir Black"/>
                <a:cs typeface="Avenir Black"/>
              </a:rPr>
            </a:br>
            <a:endParaRPr lang="en-US" sz="2000" b="1" dirty="0">
              <a:latin typeface="Avenir Black"/>
              <a:cs typeface="Avenir Black"/>
            </a:endParaRPr>
          </a:p>
          <a:p>
            <a:pPr marL="0" indent="0" algn="ctr">
              <a:buNone/>
            </a:pPr>
            <a:r>
              <a:rPr lang="en-US" sz="2000" b="1" dirty="0">
                <a:latin typeface="Avenir Black"/>
                <a:cs typeface="Avenir Black"/>
              </a:rPr>
              <a:t>Presentation to </a:t>
            </a:r>
            <a:r>
              <a:rPr lang="en-US" sz="2000" b="1" dirty="0" smtClean="0">
                <a:latin typeface="Avenir Black"/>
                <a:cs typeface="Avenir Black"/>
              </a:rPr>
              <a:t>the Portfolio Committee </a:t>
            </a:r>
          </a:p>
          <a:p>
            <a:pPr marL="0" indent="0" algn="ctr">
              <a:buNone/>
            </a:pPr>
            <a:endParaRPr lang="en-US" sz="2000" b="1" dirty="0">
              <a:latin typeface="Avenir Black"/>
              <a:cs typeface="Avenir Black"/>
            </a:endParaRPr>
          </a:p>
          <a:p>
            <a:pPr marL="0" indent="0" algn="ctr">
              <a:buNone/>
            </a:pPr>
            <a:r>
              <a:rPr lang="en-US" sz="2000" b="1" dirty="0" smtClean="0">
                <a:latin typeface="Avenir Black"/>
                <a:cs typeface="Avenir Black"/>
              </a:rPr>
              <a:t>13 October 2020</a:t>
            </a:r>
            <a:endParaRPr lang="en-US" sz="2000" b="1" dirty="0">
              <a:latin typeface="Avenir Black"/>
              <a:cs typeface="Avenir Black"/>
            </a:endParaRPr>
          </a:p>
        </p:txBody>
      </p:sp>
    </p:spTree>
    <p:extLst>
      <p:ext uri="{BB962C8B-B14F-4D97-AF65-F5344CB8AC3E}">
        <p14:creationId xmlns:p14="http://schemas.microsoft.com/office/powerpoint/2010/main" val="37377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10</a:t>
            </a:fld>
            <a:endParaRPr lang="en-US"/>
          </a:p>
        </p:txBody>
      </p:sp>
      <p:sp>
        <p:nvSpPr>
          <p:cNvPr id="7" name="Title 1"/>
          <p:cNvSpPr txBox="1">
            <a:spLocks/>
          </p:cNvSpPr>
          <p:nvPr/>
        </p:nvSpPr>
        <p:spPr>
          <a:xfrm>
            <a:off x="298889" y="434340"/>
            <a:ext cx="7306903" cy="610689"/>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LEGISLATIVE MANDATES</a:t>
            </a:r>
            <a:endParaRPr lang="en-ZA" sz="2400" b="1" dirty="0">
              <a:latin typeface="Avenir Black"/>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10548882"/>
              </p:ext>
            </p:extLst>
          </p:nvPr>
        </p:nvGraphicFramePr>
        <p:xfrm>
          <a:off x="298890" y="1381303"/>
          <a:ext cx="8628758" cy="5120640"/>
        </p:xfrm>
        <a:graphic>
          <a:graphicData uri="http://schemas.openxmlformats.org/drawingml/2006/table">
            <a:tbl>
              <a:tblPr firstRow="1" firstCol="1" bandRow="1">
                <a:tableStyleId>{5C22544A-7EE6-4342-B048-85BDC9FD1C3A}</a:tableStyleId>
              </a:tblPr>
              <a:tblGrid>
                <a:gridCol w="666940">
                  <a:extLst>
                    <a:ext uri="{9D8B030D-6E8A-4147-A177-3AD203B41FA5}">
                      <a16:colId xmlns:a16="http://schemas.microsoft.com/office/drawing/2014/main" val="3305036909"/>
                    </a:ext>
                  </a:extLst>
                </a:gridCol>
                <a:gridCol w="1959357">
                  <a:extLst>
                    <a:ext uri="{9D8B030D-6E8A-4147-A177-3AD203B41FA5}">
                      <a16:colId xmlns:a16="http://schemas.microsoft.com/office/drawing/2014/main" val="1138773468"/>
                    </a:ext>
                  </a:extLst>
                </a:gridCol>
                <a:gridCol w="1625886">
                  <a:extLst>
                    <a:ext uri="{9D8B030D-6E8A-4147-A177-3AD203B41FA5}">
                      <a16:colId xmlns:a16="http://schemas.microsoft.com/office/drawing/2014/main" val="1552731058"/>
                    </a:ext>
                  </a:extLst>
                </a:gridCol>
                <a:gridCol w="4376575">
                  <a:extLst>
                    <a:ext uri="{9D8B030D-6E8A-4147-A177-3AD203B41FA5}">
                      <a16:colId xmlns:a16="http://schemas.microsoft.com/office/drawing/2014/main" val="2213443722"/>
                    </a:ext>
                  </a:extLst>
                </a:gridCol>
              </a:tblGrid>
              <a:tr h="619127">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SER 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LEGISLATION / PRESCRIPT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FOCUS AREA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DESCRIPTION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2822174429"/>
                  </a:ext>
                </a:extLst>
              </a:tr>
              <a:tr h="1238253">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Judicial Service Commission (JSC), Act 9 of 1994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Nominations for Judicial Appointments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OCJ provides administrative and secretarial support to the JSC which is responsible for processing nominations and recommending to the President persons to be appointed as Judges in line with the Act</a:t>
                      </a:r>
                      <a:r>
                        <a:rPr lang="en-GB" sz="1400" dirty="0" smtClean="0">
                          <a:effectLst/>
                          <a:latin typeface="Arial" panose="020B0604020202020204" pitchFamily="34" charset="0"/>
                          <a:cs typeface="Arial" panose="020B0604020202020204" pitchFamily="34" charset="0"/>
                        </a:rPr>
                        <a:t>.</a:t>
                      </a:r>
                      <a:endParaRPr lang="en-ZA" sz="1400" dirty="0">
                        <a:effectLst/>
                        <a:latin typeface="Arial" panose="020B0604020202020204" pitchFamily="34" charset="0"/>
                        <a:cs typeface="Arial" panose="020B0604020202020204" pitchFamily="34" charset="0"/>
                      </a:endParaRPr>
                    </a:p>
                  </a:txBody>
                  <a:tcPr marL="36689" marR="36689" marT="0" marB="0"/>
                </a:tc>
                <a:extLst>
                  <a:ext uri="{0D108BD9-81ED-4DB2-BD59-A6C34878D82A}">
                    <a16:rowId xmlns:a16="http://schemas.microsoft.com/office/drawing/2014/main" val="3256236546"/>
                  </a:ext>
                </a:extLst>
              </a:tr>
              <a:tr h="1238253">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Code of Judicial Conduct adopted in terms of section 12 of the JSC Act, 1994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Judicial Conduct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OCJ provides administrative and secretarial support to the Judicial Conduct Committee. The Code provides for fair ethical and professional conduct which the Judges should uphold.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1903055265"/>
                  </a:ext>
                </a:extLst>
              </a:tr>
              <a:tr h="1857380">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Regulations on Judges for Registrable Interest (made in terms of section 13 (8) of the JSC Act, 1994)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Integrity and Ethics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a:t>
                      </a:r>
                      <a:r>
                        <a:rPr lang="en-GB" sz="1400" dirty="0">
                          <a:solidFill>
                            <a:schemeClr val="tx1"/>
                          </a:solidFill>
                          <a:effectLst/>
                          <a:latin typeface="Arial" panose="020B0604020202020204" pitchFamily="34" charset="0"/>
                          <a:cs typeface="Arial" panose="020B0604020202020204" pitchFamily="34" charset="0"/>
                        </a:rPr>
                        <a:t>Regulations </a:t>
                      </a:r>
                      <a:r>
                        <a:rPr lang="en-GB" sz="1400" dirty="0" smtClean="0">
                          <a:solidFill>
                            <a:schemeClr val="tx1"/>
                          </a:solidFill>
                          <a:effectLst/>
                          <a:latin typeface="Arial" panose="020B0604020202020204" pitchFamily="34" charset="0"/>
                          <a:cs typeface="Arial" panose="020B0604020202020204" pitchFamily="34" charset="0"/>
                        </a:rPr>
                        <a:t>require that </a:t>
                      </a:r>
                      <a:r>
                        <a:rPr lang="en-GB" sz="1400" dirty="0">
                          <a:solidFill>
                            <a:schemeClr val="tx1"/>
                          </a:solidFill>
                          <a:effectLst/>
                          <a:latin typeface="Arial" panose="020B0604020202020204" pitchFamily="34" charset="0"/>
                          <a:cs typeface="Arial" panose="020B0604020202020204" pitchFamily="34" charset="0"/>
                        </a:rPr>
                        <a:t>Judges disclose their registrable interests to the Registrar of Judges’ Registrable interests. </a:t>
                      </a:r>
                      <a:r>
                        <a:rPr lang="en-GB" sz="1400" dirty="0" smtClean="0">
                          <a:solidFill>
                            <a:schemeClr val="tx1"/>
                          </a:solidFill>
                          <a:effectLst/>
                          <a:latin typeface="Arial" panose="020B0604020202020204" pitchFamily="34" charset="0"/>
                          <a:cs typeface="Arial" panose="020B0604020202020204" pitchFamily="34" charset="0"/>
                        </a:rPr>
                        <a:t>A</a:t>
                      </a:r>
                      <a:r>
                        <a:rPr lang="en-GB" sz="1400" baseline="0" dirty="0" smtClean="0">
                          <a:solidFill>
                            <a:schemeClr val="tx1"/>
                          </a:solidFill>
                          <a:effectLst/>
                          <a:latin typeface="Arial" panose="020B0604020202020204" pitchFamily="34" charset="0"/>
                          <a:cs typeface="Arial" panose="020B0604020202020204" pitchFamily="34" charset="0"/>
                        </a:rPr>
                        <a:t> senior official of the OCJ has been appointed by the Minister, in consultation with the Chief </a:t>
                      </a:r>
                      <a:r>
                        <a:rPr lang="en-GB" sz="1400" strike="noStrike" baseline="0" dirty="0" smtClean="0">
                          <a:solidFill>
                            <a:schemeClr val="tx1"/>
                          </a:solidFill>
                          <a:effectLst/>
                          <a:latin typeface="Arial" panose="020B0604020202020204" pitchFamily="34" charset="0"/>
                          <a:cs typeface="Arial" panose="020B0604020202020204" pitchFamily="34" charset="0"/>
                        </a:rPr>
                        <a:t>Justice as </a:t>
                      </a:r>
                      <a:r>
                        <a:rPr lang="en-GB" sz="1400" dirty="0" smtClean="0">
                          <a:solidFill>
                            <a:schemeClr val="tx1"/>
                          </a:solidFill>
                          <a:effectLst/>
                          <a:latin typeface="Arial" panose="020B0604020202020204" pitchFamily="34" charset="0"/>
                          <a:cs typeface="Arial" panose="020B0604020202020204" pitchFamily="34" charset="0"/>
                        </a:rPr>
                        <a:t>t</a:t>
                      </a:r>
                      <a:r>
                        <a:rPr lang="en-GB" sz="1400" dirty="0" smtClean="0">
                          <a:effectLst/>
                          <a:latin typeface="Arial" panose="020B0604020202020204" pitchFamily="34" charset="0"/>
                          <a:cs typeface="Arial" panose="020B0604020202020204" pitchFamily="34" charset="0"/>
                        </a:rPr>
                        <a:t>he </a:t>
                      </a:r>
                      <a:r>
                        <a:rPr lang="en-GB" sz="1400" dirty="0">
                          <a:effectLst/>
                          <a:latin typeface="Arial" panose="020B0604020202020204" pitchFamily="34" charset="0"/>
                          <a:cs typeface="Arial" panose="020B0604020202020204" pitchFamily="34" charset="0"/>
                        </a:rPr>
                        <a:t>Registrar for Registrable Interests as required in terms of the Act.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799741185"/>
                  </a:ext>
                </a:extLst>
              </a:tr>
            </a:tbl>
          </a:graphicData>
        </a:graphic>
      </p:graphicFrame>
    </p:spTree>
    <p:extLst>
      <p:ext uri="{BB962C8B-B14F-4D97-AF65-F5344CB8AC3E}">
        <p14:creationId xmlns:p14="http://schemas.microsoft.com/office/powerpoint/2010/main" val="3758177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11</a:t>
            </a:fld>
            <a:endParaRPr lang="en-US"/>
          </a:p>
        </p:txBody>
      </p:sp>
      <p:sp>
        <p:nvSpPr>
          <p:cNvPr id="7" name="Title 1"/>
          <p:cNvSpPr txBox="1">
            <a:spLocks/>
          </p:cNvSpPr>
          <p:nvPr/>
        </p:nvSpPr>
        <p:spPr>
          <a:xfrm>
            <a:off x="256476" y="493391"/>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LEGISLATIVE </a:t>
            </a:r>
            <a:r>
              <a:rPr lang="en-ZA" sz="2400" b="1" dirty="0">
                <a:latin typeface="Avenir Black"/>
                <a:cs typeface="Arial" panose="020B0604020202020204" pitchFamily="34" charset="0"/>
              </a:rPr>
              <a:t>MANDATES </a:t>
            </a:r>
            <a:r>
              <a:rPr lang="en-ZA" sz="2400" b="1" dirty="0" smtClean="0">
                <a:latin typeface="Avenir Black"/>
                <a:cs typeface="Arial" panose="020B0604020202020204" pitchFamily="34" charset="0"/>
              </a:rPr>
              <a:t>(CONTINUES…)</a:t>
            </a:r>
            <a:endParaRPr lang="en-ZA" sz="2400" b="1" dirty="0">
              <a:latin typeface="Avenir Black"/>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7084392"/>
              </p:ext>
            </p:extLst>
          </p:nvPr>
        </p:nvGraphicFramePr>
        <p:xfrm>
          <a:off x="253987" y="1603628"/>
          <a:ext cx="8673661" cy="4480560"/>
        </p:xfrm>
        <a:graphic>
          <a:graphicData uri="http://schemas.openxmlformats.org/drawingml/2006/table">
            <a:tbl>
              <a:tblPr firstRow="1" firstCol="1" bandRow="1">
                <a:tableStyleId>{5C22544A-7EE6-4342-B048-85BDC9FD1C3A}</a:tableStyleId>
              </a:tblPr>
              <a:tblGrid>
                <a:gridCol w="670411">
                  <a:extLst>
                    <a:ext uri="{9D8B030D-6E8A-4147-A177-3AD203B41FA5}">
                      <a16:colId xmlns:a16="http://schemas.microsoft.com/office/drawing/2014/main" val="3305036909"/>
                    </a:ext>
                  </a:extLst>
                </a:gridCol>
                <a:gridCol w="1969553">
                  <a:extLst>
                    <a:ext uri="{9D8B030D-6E8A-4147-A177-3AD203B41FA5}">
                      <a16:colId xmlns:a16="http://schemas.microsoft.com/office/drawing/2014/main" val="1138773468"/>
                    </a:ext>
                  </a:extLst>
                </a:gridCol>
                <a:gridCol w="1634347">
                  <a:extLst>
                    <a:ext uri="{9D8B030D-6E8A-4147-A177-3AD203B41FA5}">
                      <a16:colId xmlns:a16="http://schemas.microsoft.com/office/drawing/2014/main" val="1552731058"/>
                    </a:ext>
                  </a:extLst>
                </a:gridCol>
                <a:gridCol w="4399350">
                  <a:extLst>
                    <a:ext uri="{9D8B030D-6E8A-4147-A177-3AD203B41FA5}">
                      <a16:colId xmlns:a16="http://schemas.microsoft.com/office/drawing/2014/main" val="2213443722"/>
                    </a:ext>
                  </a:extLst>
                </a:gridCol>
              </a:tblGrid>
              <a:tr h="220132">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SER 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LEGISLATION / PRESCRIPT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FOCUS AREA</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DESCRIPTION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2822174429"/>
                  </a:ext>
                </a:extLst>
              </a:tr>
              <a:tr h="440265">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South African Judicial Education Institute (SAJEI) Act 14, 2008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Judicial Education and Training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Act provides for the establishment of SAJEI to promote the independence, impartiality, dignity, accessibility and effectiveness of the courts through continuing judicial education.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1631362647"/>
                  </a:ext>
                </a:extLst>
              </a:tr>
              <a:tr h="880530">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Norms and Standards for Judicial Officers issued as contemplated section 165(6) of the Constitution, 1996 read with section 8 (2) of the Superior Courts Act, 10 of 2013.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Performance of Judicial Functions </a:t>
                      </a:r>
                      <a:endParaRPr lang="en-ZA" sz="1400">
                        <a:effectLst/>
                        <a:latin typeface="Arial" panose="020B0604020202020204" pitchFamily="34" charset="0"/>
                        <a:cs typeface="Arial" panose="020B0604020202020204" pitchFamily="34" charset="0"/>
                      </a:endParaRPr>
                    </a:p>
                    <a:p>
                      <a:pPr algn="just">
                        <a:lnSpc>
                          <a:spcPct val="150000"/>
                        </a:lnSpc>
                        <a:spcAft>
                          <a:spcPts val="0"/>
                        </a:spcAft>
                      </a:pPr>
                      <a:r>
                        <a:rPr lang="en-GB" sz="1400">
                          <a:effectLst/>
                          <a:latin typeface="Arial" panose="020B0604020202020204" pitchFamily="34" charset="0"/>
                          <a:cs typeface="Arial" panose="020B0604020202020204" pitchFamily="34" charset="0"/>
                        </a:rPr>
                        <a:t> </a:t>
                      </a:r>
                      <a:endParaRPr lang="en-ZA" sz="1400">
                        <a:effectLst/>
                        <a:latin typeface="Arial" panose="020B0604020202020204" pitchFamily="34" charset="0"/>
                        <a:cs typeface="Arial" panose="020B0604020202020204" pitchFamily="34" charset="0"/>
                      </a:endParaRPr>
                    </a:p>
                    <a:p>
                      <a:pPr algn="just">
                        <a:lnSpc>
                          <a:spcPct val="150000"/>
                        </a:lnSpc>
                        <a:spcAft>
                          <a:spcPts val="0"/>
                        </a:spcAft>
                      </a:pPr>
                      <a:r>
                        <a:rPr lang="en-GB" sz="1400" u="none" strike="noStrike">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Norms and Standards seek to achieve the enhancement of access to quality justice for all users of the court system and ensure effective, efficient and expeditious adjudication and resolution of all disputes through the courts, where applicable. The OCJ provides support with the monitoring of the Norms and Standards implementation.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3373707545"/>
                  </a:ext>
                </a:extLst>
              </a:tr>
            </a:tbl>
          </a:graphicData>
        </a:graphic>
      </p:graphicFrame>
    </p:spTree>
    <p:extLst>
      <p:ext uri="{BB962C8B-B14F-4D97-AF65-F5344CB8AC3E}">
        <p14:creationId xmlns:p14="http://schemas.microsoft.com/office/powerpoint/2010/main" val="218258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12</a:t>
            </a:fld>
            <a:endParaRPr lang="en-US"/>
          </a:p>
        </p:txBody>
      </p:sp>
      <p:sp>
        <p:nvSpPr>
          <p:cNvPr id="7" name="Title 1"/>
          <p:cNvSpPr txBox="1">
            <a:spLocks/>
          </p:cNvSpPr>
          <p:nvPr/>
        </p:nvSpPr>
        <p:spPr>
          <a:xfrm>
            <a:off x="298889" y="354328"/>
            <a:ext cx="7306903" cy="53104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LEGISLATIVE </a:t>
            </a:r>
            <a:r>
              <a:rPr lang="en-ZA" sz="2400" b="1" dirty="0">
                <a:latin typeface="Avenir Black"/>
                <a:cs typeface="Arial" panose="020B0604020202020204" pitchFamily="34" charset="0"/>
              </a:rPr>
              <a:t>MANDATES (CONTINUES…)</a:t>
            </a:r>
          </a:p>
        </p:txBody>
      </p:sp>
      <p:graphicFrame>
        <p:nvGraphicFramePr>
          <p:cNvPr id="3" name="Table 2"/>
          <p:cNvGraphicFramePr>
            <a:graphicFrameLocks noGrp="1"/>
          </p:cNvGraphicFramePr>
          <p:nvPr>
            <p:extLst>
              <p:ext uri="{D42A27DB-BD31-4B8C-83A1-F6EECF244321}">
                <p14:modId xmlns:p14="http://schemas.microsoft.com/office/powerpoint/2010/main" val="3732353916"/>
              </p:ext>
            </p:extLst>
          </p:nvPr>
        </p:nvGraphicFramePr>
        <p:xfrm>
          <a:off x="282562" y="1365982"/>
          <a:ext cx="8616512" cy="5044660"/>
        </p:xfrm>
        <a:graphic>
          <a:graphicData uri="http://schemas.openxmlformats.org/drawingml/2006/table">
            <a:tbl>
              <a:tblPr firstRow="1" firstCol="1" bandRow="1">
                <a:tableStyleId>{5C22544A-7EE6-4342-B048-85BDC9FD1C3A}</a:tableStyleId>
              </a:tblPr>
              <a:tblGrid>
                <a:gridCol w="665994">
                  <a:extLst>
                    <a:ext uri="{9D8B030D-6E8A-4147-A177-3AD203B41FA5}">
                      <a16:colId xmlns:a16="http://schemas.microsoft.com/office/drawing/2014/main" val="3305036909"/>
                    </a:ext>
                  </a:extLst>
                </a:gridCol>
                <a:gridCol w="1792831">
                  <a:extLst>
                    <a:ext uri="{9D8B030D-6E8A-4147-A177-3AD203B41FA5}">
                      <a16:colId xmlns:a16="http://schemas.microsoft.com/office/drawing/2014/main" val="1138773468"/>
                    </a:ext>
                  </a:extLst>
                </a:gridCol>
                <a:gridCol w="1465943">
                  <a:extLst>
                    <a:ext uri="{9D8B030D-6E8A-4147-A177-3AD203B41FA5}">
                      <a16:colId xmlns:a16="http://schemas.microsoft.com/office/drawing/2014/main" val="1552731058"/>
                    </a:ext>
                  </a:extLst>
                </a:gridCol>
                <a:gridCol w="4691744">
                  <a:extLst>
                    <a:ext uri="{9D8B030D-6E8A-4147-A177-3AD203B41FA5}">
                      <a16:colId xmlns:a16="http://schemas.microsoft.com/office/drawing/2014/main" val="2213443722"/>
                    </a:ext>
                  </a:extLst>
                </a:gridCol>
              </a:tblGrid>
              <a:tr h="516136">
                <a:tc>
                  <a:txBody>
                    <a:bodyPr/>
                    <a:lstStyle/>
                    <a:p>
                      <a:pPr algn="just">
                        <a:lnSpc>
                          <a:spcPct val="150000"/>
                        </a:lnSpc>
                        <a:spcAft>
                          <a:spcPts val="0"/>
                        </a:spcAft>
                      </a:pPr>
                      <a:r>
                        <a:rPr lang="en-GB" sz="1350" dirty="0">
                          <a:effectLst/>
                          <a:latin typeface="Arial" panose="020B0604020202020204" pitchFamily="34" charset="0"/>
                          <a:cs typeface="Arial" panose="020B0604020202020204" pitchFamily="34" charset="0"/>
                        </a:rPr>
                        <a:t>SER NO</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LEGISLATION / PRESCRIPT </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FOCUS AREA</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DESCRIPTION</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2822174429"/>
                  </a:ext>
                </a:extLst>
              </a:tr>
              <a:tr h="1341340">
                <a:tc>
                  <a:txBody>
                    <a:bodyPr/>
                    <a:lstStyle/>
                    <a:p>
                      <a:pPr algn="just">
                        <a:lnSpc>
                          <a:spcPct val="150000"/>
                        </a:lnSpc>
                        <a:spcAft>
                          <a:spcPts val="0"/>
                        </a:spcAft>
                      </a:pPr>
                      <a:r>
                        <a:rPr lang="en-GB" sz="1350" dirty="0">
                          <a:effectLst/>
                          <a:latin typeface="Arial" panose="020B0604020202020204" pitchFamily="34" charset="0"/>
                          <a:cs typeface="Arial" panose="020B0604020202020204" pitchFamily="34" charset="0"/>
                        </a:rPr>
                        <a:t>6.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Judges’ Remuneration and Conditions of Employment Act, 2001 (Act 47 of 2001</a:t>
                      </a:r>
                      <a:r>
                        <a:rPr lang="en-US" sz="1350" dirty="0" smtClean="0">
                          <a:effectLst/>
                          <a:latin typeface="Arial" panose="020B0604020202020204" pitchFamily="34" charset="0"/>
                          <a:cs typeface="Arial" panose="020B0604020202020204" pitchFamily="34" charset="0"/>
                        </a:rPr>
                        <a:t>)</a:t>
                      </a:r>
                      <a:endParaRPr lang="en-ZA" sz="1350" dirty="0">
                        <a:effectLst/>
                        <a:latin typeface="Arial" panose="020B060402020202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Judges’ Remuneration and Conditions of Employment</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This Act deals with the remuneration and conditions of employment of Judges. The OCJ only </a:t>
                      </a:r>
                      <a:r>
                        <a:rPr lang="en-US" sz="1350" dirty="0" smtClean="0">
                          <a:solidFill>
                            <a:schemeClr val="tx1"/>
                          </a:solidFill>
                          <a:effectLst/>
                          <a:latin typeface="Arial" panose="020B0604020202020204" pitchFamily="34" charset="0"/>
                          <a:cs typeface="Arial" panose="020B0604020202020204" pitchFamily="34" charset="0"/>
                        </a:rPr>
                        <a:t>plays</a:t>
                      </a:r>
                      <a:r>
                        <a:rPr lang="en-US" sz="1350" dirty="0" smtClean="0">
                          <a:effectLst/>
                          <a:latin typeface="Arial" panose="020B0604020202020204" pitchFamily="34" charset="0"/>
                          <a:cs typeface="Arial" panose="020B0604020202020204" pitchFamily="34" charset="0"/>
                        </a:rPr>
                        <a:t> an </a:t>
                      </a:r>
                      <a:r>
                        <a:rPr lang="en-US" sz="1350" dirty="0">
                          <a:effectLst/>
                          <a:latin typeface="Arial" panose="020B0604020202020204" pitchFamily="34" charset="0"/>
                          <a:cs typeface="Arial" panose="020B0604020202020204" pitchFamily="34" charset="0"/>
                        </a:rPr>
                        <a:t>administrative role as part of the Judicial Support functions.</a:t>
                      </a:r>
                      <a:endParaRPr lang="en-ZA" sz="1350" dirty="0">
                        <a:effectLst/>
                        <a:latin typeface="Arial" panose="020B0604020202020204" pitchFamily="34" charset="0"/>
                        <a:cs typeface="Arial" panose="020B0604020202020204" pitchFamily="34" charset="0"/>
                      </a:endParaRPr>
                    </a:p>
                    <a:p>
                      <a:pPr algn="just">
                        <a:lnSpc>
                          <a:spcPct val="150000"/>
                        </a:lnSpc>
                        <a:spcAft>
                          <a:spcPts val="0"/>
                        </a:spcAft>
                      </a:pPr>
                      <a:r>
                        <a:rPr lang="en-GB" sz="1350" dirty="0">
                          <a:effectLst/>
                          <a:latin typeface="Arial" panose="020B0604020202020204" pitchFamily="34" charset="0"/>
                          <a:cs typeface="Arial" panose="020B0604020202020204" pitchFamily="34" charset="0"/>
                        </a:rPr>
                        <a:t>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1045503664"/>
                  </a:ext>
                </a:extLst>
              </a:tr>
              <a:tr h="2716682">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7.</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Judicial Matters Amendment Act, 2015 (Act 24 of 2015)</a:t>
                      </a:r>
                      <a:endParaRPr lang="en-ZA" sz="1350" dirty="0">
                        <a:effectLst/>
                        <a:latin typeface="Arial" panose="020B0604020202020204" pitchFamily="34" charset="0"/>
                        <a:cs typeface="Arial" panose="020B0604020202020204" pitchFamily="34" charset="0"/>
                      </a:endParaRPr>
                    </a:p>
                    <a:p>
                      <a:pPr algn="just">
                        <a:lnSpc>
                          <a:spcPct val="150000"/>
                        </a:lnSpc>
                        <a:spcAft>
                          <a:spcPts val="0"/>
                        </a:spcAft>
                      </a:pPr>
                      <a:r>
                        <a:rPr lang="en-GB" sz="1350" dirty="0">
                          <a:effectLst/>
                          <a:latin typeface="Arial" panose="020B0604020202020204" pitchFamily="34" charset="0"/>
                          <a:cs typeface="Arial" panose="020B0604020202020204" pitchFamily="34" charset="0"/>
                        </a:rPr>
                        <a:t>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Judges’ Remuneration and Conditions of Employment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dirty="0">
                          <a:effectLst/>
                          <a:latin typeface="Arial" panose="020B0604020202020204" pitchFamily="34" charset="0"/>
                          <a:cs typeface="Arial" panose="020B0604020202020204" pitchFamily="34" charset="0"/>
                        </a:rPr>
                        <a:t>In terms of the Judicial Matters Amendment Act, 2015 (Act 24 of 2015), the general administration of the Judges’ Remuneration and Conditions of Employment Act, 2001 (Act 47 of 2001) has been transferred from the Director-General (DG) of the DoJ&amp;CD to the SG of the OCJ with effect from 01 August 2016. </a:t>
                      </a:r>
                      <a:endParaRPr lang="en-ZA" sz="1350" dirty="0">
                        <a:effectLst/>
                        <a:latin typeface="Arial" panose="020B0604020202020204" pitchFamily="34" charset="0"/>
                        <a:cs typeface="Arial" panose="020B0604020202020204" pitchFamily="34" charset="0"/>
                      </a:endParaRPr>
                    </a:p>
                    <a:p>
                      <a:pPr algn="just">
                        <a:lnSpc>
                          <a:spcPct val="150000"/>
                        </a:lnSpc>
                        <a:spcAft>
                          <a:spcPts val="0"/>
                        </a:spcAft>
                      </a:pPr>
                      <a:r>
                        <a:rPr lang="en-GB" sz="1350" dirty="0">
                          <a:effectLst/>
                          <a:latin typeface="Arial" panose="020B0604020202020204" pitchFamily="34" charset="0"/>
                          <a:cs typeface="Arial" panose="020B0604020202020204" pitchFamily="34" charset="0"/>
                        </a:rPr>
                        <a:t>This Amendment Act also seeks to transfer certain functions and responsibilities to SAJEI that were previously allocated to the DoJ&amp;CD. Furthermore, the SG is responsible for accounting for JSC funds.</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val="723518739"/>
                  </a:ext>
                </a:extLst>
              </a:tr>
            </a:tbl>
          </a:graphicData>
        </a:graphic>
      </p:graphicFrame>
    </p:spTree>
    <p:extLst>
      <p:ext uri="{BB962C8B-B14F-4D97-AF65-F5344CB8AC3E}">
        <p14:creationId xmlns:p14="http://schemas.microsoft.com/office/powerpoint/2010/main" val="209924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13</a:t>
            </a:fld>
            <a:endParaRPr lang="en-US"/>
          </a:p>
        </p:txBody>
      </p:sp>
      <p:sp>
        <p:nvSpPr>
          <p:cNvPr id="3" name="Rectangle 2"/>
          <p:cNvSpPr/>
          <p:nvPr/>
        </p:nvSpPr>
        <p:spPr>
          <a:xfrm>
            <a:off x="484481" y="305120"/>
            <a:ext cx="7394245" cy="67437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b="1" dirty="0" smtClean="0">
                <a:latin typeface="Arial" panose="020B0604020202020204" pitchFamily="34" charset="0"/>
                <a:cs typeface="Arial" panose="020B0604020202020204" pitchFamily="34" charset="0"/>
              </a:rPr>
              <a:t>COVID-19 RELATED LEGISLATIVE FOCUS AREAS</a:t>
            </a:r>
            <a:endParaRPr lang="en-ZA" b="1" dirty="0">
              <a:latin typeface="Arial" panose="020B0604020202020204" pitchFamily="34" charset="0"/>
              <a:cs typeface="Arial" panose="020B0604020202020204" pitchFamily="34" charset="0"/>
            </a:endParaRPr>
          </a:p>
        </p:txBody>
      </p:sp>
      <p:sp>
        <p:nvSpPr>
          <p:cNvPr id="4" name="Rectangle 3"/>
          <p:cNvSpPr/>
          <p:nvPr/>
        </p:nvSpPr>
        <p:spPr>
          <a:xfrm>
            <a:off x="486246" y="1348800"/>
            <a:ext cx="8525407" cy="4862870"/>
          </a:xfrm>
          <a:prstGeom prst="rect">
            <a:avLst/>
          </a:prstGeom>
        </p:spPr>
        <p:txBody>
          <a:bodyPr wrap="square">
            <a:spAutoFit/>
          </a:bodyPr>
          <a:lstStyle/>
          <a:p>
            <a:pPr algn="just"/>
            <a:r>
              <a:rPr lang="en-GB" sz="1550" b="1" dirty="0" smtClean="0">
                <a:latin typeface="Arial" panose="020B0604020202020204" pitchFamily="34" charset="0"/>
                <a:cs typeface="Arial" panose="020B0604020202020204" pitchFamily="34" charset="0"/>
              </a:rPr>
              <a:t>The President</a:t>
            </a:r>
          </a:p>
          <a:p>
            <a:pPr marL="285750" indent="-285750" algn="just">
              <a:buFont typeface="Arial" panose="020B0604020202020204" pitchFamily="34" charset="0"/>
              <a:buChar char="•"/>
            </a:pPr>
            <a:r>
              <a:rPr lang="en-GB" sz="1550" dirty="0" smtClean="0">
                <a:latin typeface="Arial" panose="020B0604020202020204" pitchFamily="34" charset="0"/>
                <a:cs typeface="Arial" panose="020B0604020202020204" pitchFamily="34" charset="0"/>
              </a:rPr>
              <a:t>The President of the Republic of South Africa announced a </a:t>
            </a:r>
            <a:r>
              <a:rPr lang="en-GB" sz="1550" dirty="0">
                <a:latin typeface="Arial" panose="020B0604020202020204" pitchFamily="34" charset="0"/>
                <a:cs typeface="Arial" panose="020B0604020202020204" pitchFamily="34" charset="0"/>
              </a:rPr>
              <a:t>national state of disaster </a:t>
            </a:r>
            <a:r>
              <a:rPr lang="en-GB" sz="1550" dirty="0" smtClean="0">
                <a:latin typeface="Arial" panose="020B0604020202020204" pitchFamily="34" charset="0"/>
                <a:cs typeface="Arial" panose="020B0604020202020204" pitchFamily="34" charset="0"/>
              </a:rPr>
              <a:t>and a national lockdown to curb and contain the spread of the COVID-19 pandemic.</a:t>
            </a:r>
          </a:p>
          <a:p>
            <a:pPr algn="just"/>
            <a:endParaRPr lang="en-GB" sz="1550" dirty="0">
              <a:latin typeface="Arial" panose="020B0604020202020204" pitchFamily="34" charset="0"/>
              <a:cs typeface="Arial" panose="020B0604020202020204" pitchFamily="34" charset="0"/>
            </a:endParaRPr>
          </a:p>
          <a:p>
            <a:pPr algn="just"/>
            <a:r>
              <a:rPr lang="en-GB" sz="1550" b="1" dirty="0" smtClean="0">
                <a:latin typeface="Arial" panose="020B0604020202020204" pitchFamily="34" charset="0"/>
                <a:cs typeface="Arial" panose="020B0604020202020204" pitchFamily="34" charset="0"/>
              </a:rPr>
              <a:t>The Chief Justice and the Judiciary</a:t>
            </a:r>
            <a:endParaRPr lang="en-GB" sz="1550" b="1" dirty="0">
              <a:latin typeface="Arial" panose="020B0604020202020204" pitchFamily="34" charset="0"/>
              <a:cs typeface="Arial" panose="020B0604020202020204" pitchFamily="34" charset="0"/>
            </a:endParaRPr>
          </a:p>
          <a:p>
            <a:pPr algn="just"/>
            <a:r>
              <a:rPr lang="en-GB" sz="1550" dirty="0" smtClean="0">
                <a:latin typeface="Arial" panose="020B0604020202020204" pitchFamily="34" charset="0"/>
                <a:cs typeface="Arial" panose="020B0604020202020204" pitchFamily="34" charset="0"/>
              </a:rPr>
              <a:t>The </a:t>
            </a:r>
            <a:r>
              <a:rPr lang="en-GB" sz="1550" dirty="0">
                <a:latin typeface="Arial" panose="020B0604020202020204" pitchFamily="34" charset="0"/>
                <a:cs typeface="Arial" panose="020B0604020202020204" pitchFamily="34" charset="0"/>
              </a:rPr>
              <a:t>Judiciary, led by Chief Justice and supported by </a:t>
            </a:r>
            <a:r>
              <a:rPr lang="en-GB" sz="1550" dirty="0" smtClean="0">
                <a:latin typeface="Arial" panose="020B0604020202020204" pitchFamily="34" charset="0"/>
                <a:cs typeface="Arial" panose="020B0604020202020204" pitchFamily="34" charset="0"/>
              </a:rPr>
              <a:t>the OCJ </a:t>
            </a:r>
            <a:r>
              <a:rPr lang="en-GB" sz="1550" dirty="0">
                <a:latin typeface="Arial" panose="020B0604020202020204" pitchFamily="34" charset="0"/>
                <a:cs typeface="Arial" panose="020B0604020202020204" pitchFamily="34" charset="0"/>
              </a:rPr>
              <a:t>introduced measures to manage the operations of the </a:t>
            </a:r>
            <a:r>
              <a:rPr lang="en-GB" sz="1550" dirty="0" smtClean="0">
                <a:latin typeface="Arial" panose="020B0604020202020204" pitchFamily="34" charset="0"/>
                <a:cs typeface="Arial" panose="020B0604020202020204" pitchFamily="34" charset="0"/>
              </a:rPr>
              <a:t>Superior Courts </a:t>
            </a:r>
            <a:r>
              <a:rPr lang="en-GB" sz="1550" dirty="0">
                <a:latin typeface="Arial" panose="020B0604020202020204" pitchFamily="34" charset="0"/>
                <a:cs typeface="Arial" panose="020B0604020202020204" pitchFamily="34" charset="0"/>
              </a:rPr>
              <a:t>during the period of the national state of </a:t>
            </a:r>
            <a:r>
              <a:rPr lang="en-GB" sz="1550" dirty="0" smtClean="0">
                <a:latin typeface="Arial" panose="020B0604020202020204" pitchFamily="34" charset="0"/>
                <a:cs typeface="Arial" panose="020B0604020202020204" pitchFamily="34" charset="0"/>
              </a:rPr>
              <a:t>disaster</a:t>
            </a:r>
            <a:r>
              <a:rPr lang="en-GB" sz="1550" dirty="0">
                <a:latin typeface="Arial" panose="020B0604020202020204" pitchFamily="34" charset="0"/>
                <a:cs typeface="Arial" panose="020B0604020202020204" pitchFamily="34" charset="0"/>
              </a:rPr>
              <a:t>:</a:t>
            </a:r>
            <a:endParaRPr lang="en-GB" sz="155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a:latin typeface="Arial" panose="020B0604020202020204" pitchFamily="34" charset="0"/>
                <a:cs typeface="Arial" panose="020B0604020202020204" pitchFamily="34" charset="0"/>
              </a:rPr>
              <a:t>The measures introduced take into account the legal obligations on the OCJ to comply with the Directives issued by the Chief Justice in terms of the Superior Courts Act, </a:t>
            </a:r>
            <a:r>
              <a:rPr lang="en-GB" sz="1550" dirty="0" smtClean="0">
                <a:latin typeface="Arial" panose="020B0604020202020204" pitchFamily="34" charset="0"/>
                <a:cs typeface="Arial" panose="020B0604020202020204" pitchFamily="34" charset="0"/>
              </a:rPr>
              <a:t>2013: and </a:t>
            </a:r>
            <a:endParaRPr lang="en-US" sz="15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Directions issued by the Heads of </a:t>
            </a:r>
            <a:r>
              <a:rPr lang="en-GB" sz="1550" dirty="0" smtClean="0">
                <a:latin typeface="Arial" panose="020B0604020202020204" pitchFamily="34" charset="0"/>
                <a:cs typeface="Arial" panose="020B0604020202020204" pitchFamily="34" charset="0"/>
              </a:rPr>
              <a:t>Court as delegated by the Chief Justice in terms of the Superior Courts Act, 2013.                                                                                                                                                                                                                                                                               </a:t>
            </a:r>
            <a:endParaRPr lang="en-US" sz="1550" dirty="0">
              <a:latin typeface="Arial" panose="020B0604020202020204" pitchFamily="34" charset="0"/>
              <a:cs typeface="Arial" panose="020B0604020202020204" pitchFamily="34" charset="0"/>
            </a:endParaRPr>
          </a:p>
          <a:p>
            <a:pPr algn="just"/>
            <a:endParaRPr lang="en-US" sz="1550" dirty="0">
              <a:latin typeface="Arial" panose="020B0604020202020204" pitchFamily="34" charset="0"/>
              <a:cs typeface="Arial" panose="020B0604020202020204" pitchFamily="34" charset="0"/>
            </a:endParaRPr>
          </a:p>
          <a:p>
            <a:pPr algn="just"/>
            <a:r>
              <a:rPr lang="en-US" sz="1550" b="1" dirty="0" smtClean="0">
                <a:latin typeface="Arial" panose="020B0604020202020204" pitchFamily="34" charset="0"/>
                <a:cs typeface="Arial" panose="020B0604020202020204" pitchFamily="34" charset="0"/>
              </a:rPr>
              <a:t>Ministers and Departments</a:t>
            </a:r>
            <a:endParaRPr lang="en-US" sz="155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a:latin typeface="Arial" panose="020B0604020202020204" pitchFamily="34" charset="0"/>
                <a:cs typeface="Arial" panose="020B0604020202020204" pitchFamily="34" charset="0"/>
              </a:rPr>
              <a:t>The Minister of Cooperative Governance and Traditional Affairs issued regulations in term of the Disaster Management Act, 2002 regarding the steps necessary to prevent an escalation of the disaster or to alleviate, contain and minimise the effects of the disaster.</a:t>
            </a:r>
          </a:p>
          <a:p>
            <a:pPr marL="285750" indent="-285750" algn="just">
              <a:buFont typeface="Arial" panose="020B0604020202020204" pitchFamily="34" charset="0"/>
              <a:buChar char="•"/>
            </a:pPr>
            <a:r>
              <a:rPr lang="en-GB" sz="1550" dirty="0" smtClean="0">
                <a:latin typeface="Arial" panose="020B0604020202020204" pitchFamily="34" charset="0"/>
                <a:cs typeface="Arial" panose="020B0604020202020204" pitchFamily="34" charset="0"/>
              </a:rPr>
              <a:t>Directions </a:t>
            </a:r>
            <a:r>
              <a:rPr lang="en-GB" sz="1550" dirty="0">
                <a:latin typeface="Arial" panose="020B0604020202020204" pitchFamily="34" charset="0"/>
                <a:cs typeface="Arial" panose="020B0604020202020204" pitchFamily="34" charset="0"/>
              </a:rPr>
              <a:t>issued by the Minister of Justice and Correctional </a:t>
            </a:r>
            <a:r>
              <a:rPr lang="en-GB" sz="1550" dirty="0" smtClean="0">
                <a:latin typeface="Arial" panose="020B0604020202020204" pitchFamily="34" charset="0"/>
                <a:cs typeface="Arial" panose="020B0604020202020204" pitchFamily="34" charset="0"/>
              </a:rPr>
              <a:t>Services relating to courts and court precincts.</a:t>
            </a:r>
            <a:endParaRPr lang="en-US" sz="15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smtClean="0">
                <a:latin typeface="Arial" panose="020B0604020202020204" pitchFamily="34" charset="0"/>
                <a:cs typeface="Arial" panose="020B0604020202020204" pitchFamily="34" charset="0"/>
              </a:rPr>
              <a:t>Directions issued by other Ministers.</a:t>
            </a:r>
            <a:endParaRPr lang="en-US" sz="15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a:latin typeface="Arial" panose="020B0604020202020204" pitchFamily="34" charset="0"/>
                <a:cs typeface="Arial" panose="020B0604020202020204" pitchFamily="34" charset="0"/>
              </a:rPr>
              <a:t>Circulars </a:t>
            </a:r>
            <a:r>
              <a:rPr lang="en-GB" sz="1550" dirty="0" smtClean="0">
                <a:latin typeface="Arial" panose="020B0604020202020204" pitchFamily="34" charset="0"/>
                <a:cs typeface="Arial" panose="020B0604020202020204" pitchFamily="34" charset="0"/>
              </a:rPr>
              <a:t>issued by National Departments.</a:t>
            </a:r>
            <a:endParaRPr lang="en-US" sz="15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729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14</a:t>
            </a:fld>
            <a:endParaRPr lang="en-US"/>
          </a:p>
        </p:txBody>
      </p:sp>
      <p:sp>
        <p:nvSpPr>
          <p:cNvPr id="3" name="Title 1"/>
          <p:cNvSpPr txBox="1">
            <a:spLocks/>
          </p:cNvSpPr>
          <p:nvPr/>
        </p:nvSpPr>
        <p:spPr>
          <a:xfrm>
            <a:off x="375557" y="1796143"/>
            <a:ext cx="8229599" cy="3461657"/>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B – PERFORMANCE INFORMATION</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4 – 2019/20</a:t>
            </a:r>
          </a:p>
          <a:p>
            <a:pPr>
              <a:spcBef>
                <a:spcPts val="0"/>
              </a:spcBef>
            </a:pPr>
            <a:r>
              <a:rPr lang="en-ZA" sz="3200" b="1" dirty="0" smtClean="0">
                <a:solidFill>
                  <a:prstClr val="black"/>
                </a:solidFill>
                <a:latin typeface="Avenir Black"/>
                <a:ea typeface="+mn-ea"/>
                <a:cs typeface="Arial" pitchFamily="34" charset="0"/>
              </a:rPr>
              <a:t>Quarter 1 – 2020/21</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val="213747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15</a:t>
            </a:fld>
            <a:endParaRPr lang="en-US"/>
          </a:p>
        </p:txBody>
      </p:sp>
      <p:sp>
        <p:nvSpPr>
          <p:cNvPr id="3" name="Subtitle 2"/>
          <p:cNvSpPr txBox="1">
            <a:spLocks/>
          </p:cNvSpPr>
          <p:nvPr/>
        </p:nvSpPr>
        <p:spPr>
          <a:xfrm>
            <a:off x="744672" y="2576945"/>
            <a:ext cx="7673158" cy="182880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QUARTER 4 (2019/20 APP)</a:t>
            </a:r>
          </a:p>
          <a:p>
            <a:pPr marL="0" indent="0" algn="ctr">
              <a:buNone/>
            </a:pPr>
            <a:r>
              <a:rPr lang="en-US" altLang="en-US" sz="2800" b="1" dirty="0" smtClean="0">
                <a:latin typeface="Arial" panose="020B0604020202020204" pitchFamily="34" charset="0"/>
                <a:cs typeface="Arial" panose="020B0604020202020204" pitchFamily="34" charset="0"/>
              </a:rPr>
              <a:t>PERFORMANCE INFORMATION</a:t>
            </a: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val="3180324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16</a:t>
            </a:fld>
            <a:endParaRPr lang="en-US"/>
          </a:p>
        </p:txBody>
      </p:sp>
      <p:sp>
        <p:nvSpPr>
          <p:cNvPr id="6" name="Subtitle 2"/>
          <p:cNvSpPr txBox="1">
            <a:spLocks/>
          </p:cNvSpPr>
          <p:nvPr/>
        </p:nvSpPr>
        <p:spPr>
          <a:xfrm>
            <a:off x="166255" y="515012"/>
            <a:ext cx="7910945" cy="814057"/>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None/>
            </a:pPr>
            <a:r>
              <a:rPr lang="en-US" sz="2300" b="1" dirty="0" smtClean="0">
                <a:latin typeface="Avenir Black"/>
                <a:cs typeface="Avenir Black"/>
              </a:rPr>
              <a:t>OVERALL PERFORMANCE OF THE OCJ - </a:t>
            </a:r>
          </a:p>
          <a:p>
            <a:pPr algn="ctr">
              <a:spcBef>
                <a:spcPct val="0"/>
              </a:spcBef>
              <a:buNone/>
            </a:pPr>
            <a:r>
              <a:rPr lang="en-US" sz="2300" b="1" dirty="0" smtClean="0">
                <a:latin typeface="Avenir Black"/>
                <a:cs typeface="Avenir Black"/>
              </a:rPr>
              <a:t>Q4 (2019/20 APP)</a:t>
            </a:r>
            <a:endParaRPr lang="en-ZA" altLang="en-US" sz="23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02584448"/>
              </p:ext>
            </p:extLst>
          </p:nvPr>
        </p:nvGraphicFramePr>
        <p:xfrm>
          <a:off x="166255" y="2174503"/>
          <a:ext cx="8530788" cy="2119746"/>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val="3982609603"/>
                    </a:ext>
                  </a:extLst>
                </a:gridCol>
                <a:gridCol w="2843596">
                  <a:extLst>
                    <a:ext uri="{9D8B030D-6E8A-4147-A177-3AD203B41FA5}">
                      <a16:colId xmlns:a16="http://schemas.microsoft.com/office/drawing/2014/main" val="1666284956"/>
                    </a:ext>
                  </a:extLst>
                </a:gridCol>
                <a:gridCol w="2843596">
                  <a:extLst>
                    <a:ext uri="{9D8B030D-6E8A-4147-A177-3AD203B41FA5}">
                      <a16:colId xmlns:a16="http://schemas.microsoft.com/office/drawing/2014/main" val="155005076"/>
                    </a:ext>
                  </a:extLst>
                </a:gridCol>
              </a:tblGrid>
              <a:tr h="721819">
                <a:tc>
                  <a:txBody>
                    <a:bodyPr/>
                    <a:lstStyle/>
                    <a:p>
                      <a:r>
                        <a:rPr lang="en-US" sz="2000" dirty="0" smtClean="0">
                          <a:latin typeface="Avenir Black"/>
                        </a:rPr>
                        <a:t>Planned Targets </a:t>
                      </a:r>
                      <a:endParaRPr lang="en-US" sz="2000" dirty="0">
                        <a:latin typeface="Avenir Black"/>
                      </a:endParaRPr>
                    </a:p>
                  </a:txBody>
                  <a:tcPr>
                    <a:solidFill>
                      <a:schemeClr val="tx2">
                        <a:lumMod val="60000"/>
                        <a:lumOff val="40000"/>
                      </a:schemeClr>
                    </a:solidFill>
                  </a:tcPr>
                </a:tc>
                <a:tc>
                  <a:txBody>
                    <a:bodyPr/>
                    <a:lstStyle/>
                    <a:p>
                      <a:r>
                        <a:rPr lang="en-US" sz="2000" dirty="0" smtClean="0">
                          <a:latin typeface="Avenir Black"/>
                        </a:rPr>
                        <a:t>Targets</a:t>
                      </a:r>
                      <a:r>
                        <a:rPr lang="en-US" sz="2000" baseline="0" dirty="0" smtClean="0">
                          <a:latin typeface="Avenir Black"/>
                        </a:rPr>
                        <a:t> Achieved </a:t>
                      </a:r>
                      <a:endParaRPr lang="en-US" sz="2000" dirty="0">
                        <a:latin typeface="Avenir Black"/>
                      </a:endParaRPr>
                    </a:p>
                  </a:txBody>
                  <a:tcPr>
                    <a:solidFill>
                      <a:srgbClr val="00B050"/>
                    </a:solidFill>
                  </a:tcPr>
                </a:tc>
                <a:tc>
                  <a:txBody>
                    <a:bodyPr/>
                    <a:lstStyle/>
                    <a:p>
                      <a:r>
                        <a:rPr lang="en-US" sz="2000" dirty="0" smtClean="0">
                          <a:latin typeface="Avenir Black"/>
                        </a:rPr>
                        <a:t>Targets Not Achieved</a:t>
                      </a:r>
                      <a:endParaRPr lang="en-US" sz="2000" dirty="0">
                        <a:latin typeface="Avenir Black"/>
                      </a:endParaRPr>
                    </a:p>
                  </a:txBody>
                  <a:tcPr>
                    <a:solidFill>
                      <a:srgbClr val="FF0000"/>
                    </a:solidFill>
                  </a:tcPr>
                </a:tc>
                <a:extLst>
                  <a:ext uri="{0D108BD9-81ED-4DB2-BD59-A6C34878D82A}">
                    <a16:rowId xmlns:a16="http://schemas.microsoft.com/office/drawing/2014/main" val="2444595917"/>
                  </a:ext>
                </a:extLst>
              </a:tr>
              <a:tr h="1397927">
                <a:tc>
                  <a:txBody>
                    <a:bodyPr/>
                    <a:lstStyle/>
                    <a:p>
                      <a:pPr algn="ctr"/>
                      <a:endParaRPr lang="en-US" sz="2200" b="1" dirty="0" smtClean="0">
                        <a:latin typeface="Avenir Black"/>
                      </a:endParaRPr>
                    </a:p>
                    <a:p>
                      <a:pPr algn="ctr"/>
                      <a:r>
                        <a:rPr lang="en-US" sz="2200" b="1" dirty="0" smtClean="0">
                          <a:latin typeface="Avenir Black"/>
                        </a:rPr>
                        <a:t>19</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13</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6</a:t>
                      </a:r>
                      <a:endParaRPr lang="en-US" sz="2200" b="1" dirty="0">
                        <a:latin typeface="Avenir Black"/>
                      </a:endParaRPr>
                    </a:p>
                  </a:txBody>
                  <a:tcPr/>
                </a:tc>
                <a:extLst>
                  <a:ext uri="{0D108BD9-81ED-4DB2-BD59-A6C34878D82A}">
                    <a16:rowId xmlns:a16="http://schemas.microsoft.com/office/drawing/2014/main" val="578684135"/>
                  </a:ext>
                </a:extLst>
              </a:tr>
            </a:tbl>
          </a:graphicData>
        </a:graphic>
      </p:graphicFrame>
    </p:spTree>
    <p:extLst>
      <p:ext uri="{BB962C8B-B14F-4D97-AF65-F5344CB8AC3E}">
        <p14:creationId xmlns:p14="http://schemas.microsoft.com/office/powerpoint/2010/main" val="387647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17</a:t>
            </a:fld>
            <a:endParaRPr lang="en-US"/>
          </a:p>
        </p:txBody>
      </p:sp>
      <p:sp>
        <p:nvSpPr>
          <p:cNvPr id="6" name="Subtitle 2"/>
          <p:cNvSpPr txBox="1">
            <a:spLocks/>
          </p:cNvSpPr>
          <p:nvPr/>
        </p:nvSpPr>
        <p:spPr>
          <a:xfrm>
            <a:off x="166255" y="515013"/>
            <a:ext cx="7910945" cy="472355"/>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300" b="1" dirty="0" smtClean="0">
                <a:latin typeface="Avenir Black"/>
                <a:cs typeface="Avenir Black"/>
              </a:rPr>
              <a:t>PERFORMANCE PER PROGRAMME - Q4 (2019/20 APP)</a:t>
            </a:r>
            <a:endParaRPr lang="en-ZA" altLang="en-US" sz="23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47044" y="5106586"/>
            <a:ext cx="8487547"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1 </a:t>
            </a:r>
            <a:r>
              <a:rPr lang="en-ZA" sz="1400" dirty="0" smtClean="0">
                <a:latin typeface="Arial" panose="020B0604020202020204" pitchFamily="34" charset="0"/>
                <a:cs typeface="Arial" panose="020B0604020202020204" pitchFamily="34" charset="0"/>
              </a:rPr>
              <a:t>had 9 targets, of which 7 targets were achieved and 2 targets were not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2 </a:t>
            </a:r>
            <a:r>
              <a:rPr lang="en-ZA" sz="1400" dirty="0" smtClean="0">
                <a:latin typeface="Arial" panose="020B0604020202020204" pitchFamily="34" charset="0"/>
                <a:cs typeface="Arial" panose="020B0604020202020204" pitchFamily="34" charset="0"/>
              </a:rPr>
              <a:t>had 6 targets, of which 3 targets were achieved and 3 targets were not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3 </a:t>
            </a:r>
            <a:r>
              <a:rPr lang="en-ZA" sz="1400" dirty="0" smtClean="0">
                <a:latin typeface="Arial" panose="020B0604020202020204" pitchFamily="34" charset="0"/>
                <a:cs typeface="Arial" panose="020B0604020202020204" pitchFamily="34" charset="0"/>
              </a:rPr>
              <a:t>had 4 targets, of which 3 targets were achieved and 1 target was not achieved.</a:t>
            </a:r>
          </a:p>
        </p:txBody>
      </p:sp>
      <p:graphicFrame>
        <p:nvGraphicFramePr>
          <p:cNvPr id="8" name="Chart 7">
            <a:extLst>
              <a:ext uri="{FF2B5EF4-FFF2-40B4-BE49-F238E27FC236}">
                <a16:creationId xmlns:a16="http://schemas.microsoft.com/office/drawing/2014/main" id="{00000000-0008-0000-0600-000003000000}"/>
              </a:ext>
            </a:extLst>
          </p:cNvPr>
          <p:cNvGraphicFramePr/>
          <p:nvPr>
            <p:extLst>
              <p:ext uri="{D42A27DB-BD31-4B8C-83A1-F6EECF244321}">
                <p14:modId xmlns:p14="http://schemas.microsoft.com/office/powerpoint/2010/main" val="169455394"/>
              </p:ext>
            </p:extLst>
          </p:nvPr>
        </p:nvGraphicFramePr>
        <p:xfrm>
          <a:off x="303805" y="1302327"/>
          <a:ext cx="8530786" cy="3804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977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18</a:t>
            </a:fld>
            <a:endParaRPr lang="en-US"/>
          </a:p>
        </p:txBody>
      </p:sp>
      <p:sp>
        <p:nvSpPr>
          <p:cNvPr id="6" name="Subtitle 2"/>
          <p:cNvSpPr txBox="1">
            <a:spLocks/>
          </p:cNvSpPr>
          <p:nvPr/>
        </p:nvSpPr>
        <p:spPr>
          <a:xfrm>
            <a:off x="166255" y="370591"/>
            <a:ext cx="7910945" cy="74687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smtClean="0">
                <a:latin typeface="Avenir Black"/>
                <a:cs typeface="Avenir Black"/>
              </a:rPr>
              <a:t>PERCENTAGE TARGETS ACHIEVED &amp; NOT ACHIEVED - </a:t>
            </a:r>
          </a:p>
          <a:p>
            <a:pPr>
              <a:spcBef>
                <a:spcPct val="0"/>
              </a:spcBef>
              <a:buNone/>
            </a:pPr>
            <a:r>
              <a:rPr lang="en-US" sz="2000" b="1" dirty="0">
                <a:latin typeface="Avenir Black"/>
                <a:cs typeface="Avenir Black"/>
              </a:rPr>
              <a:t>Q4 (2019/20 APP)</a:t>
            </a:r>
            <a:endParaRPr lang="en-ZA" altLang="en-US" sz="2000" b="1" dirty="0">
              <a:latin typeface="Arial" panose="020B0604020202020204" pitchFamily="34" charset="0"/>
              <a:ea typeface="Tahoma" panose="020B0604030504040204" pitchFamily="34" charset="0"/>
              <a:cs typeface="Arial" panose="020B0604020202020204" pitchFamily="34" charset="0"/>
            </a:endParaRPr>
          </a:p>
          <a:p>
            <a:pPr>
              <a:spcBef>
                <a:spcPct val="0"/>
              </a:spcBef>
              <a:buNone/>
            </a:pP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47044" y="4957528"/>
            <a:ext cx="8487547"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1 achieved 78% of its quarterly targets and 22% were not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2 </a:t>
            </a:r>
            <a:r>
              <a:rPr lang="en-ZA" sz="1400" dirty="0" smtClean="0">
                <a:latin typeface="Arial" panose="020B0604020202020204" pitchFamily="34" charset="0"/>
                <a:cs typeface="Arial" panose="020B0604020202020204" pitchFamily="34" charset="0"/>
              </a:rPr>
              <a:t>achieved 50% of its quarterly targets and 50% were not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3 </a:t>
            </a:r>
            <a:r>
              <a:rPr lang="en-ZA" sz="1400" dirty="0" smtClean="0">
                <a:latin typeface="Arial" panose="020B0604020202020204" pitchFamily="34" charset="0"/>
                <a:cs typeface="Arial" panose="020B0604020202020204" pitchFamily="34" charset="0"/>
              </a:rPr>
              <a:t>achieved 75% of its quarterly targets and 35% were not achieved.</a:t>
            </a:r>
          </a:p>
        </p:txBody>
      </p:sp>
      <p:graphicFrame>
        <p:nvGraphicFramePr>
          <p:cNvPr id="9" name="Chart 8">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2820226158"/>
              </p:ext>
            </p:extLst>
          </p:nvPr>
        </p:nvGraphicFramePr>
        <p:xfrm>
          <a:off x="347044" y="1302327"/>
          <a:ext cx="8365186" cy="3655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609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19</a:t>
            </a:fld>
            <a:endParaRPr lang="en-US"/>
          </a:p>
        </p:txBody>
      </p:sp>
      <p:sp>
        <p:nvSpPr>
          <p:cNvPr id="8"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1: PERFORMANCE AGAINST SET TARGETS  </a:t>
            </a:r>
            <a:r>
              <a:rPr lang="en-US" sz="1800" b="1" dirty="0">
                <a:latin typeface="Avenir Black"/>
                <a:cs typeface="Avenir Black"/>
              </a:rPr>
              <a:t>- 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1800" b="1" dirty="0" smtClean="0">
                <a:latin typeface="Avenir Black"/>
                <a:cs typeface="Avenir Black"/>
              </a:rPr>
              <a:t>    </a:t>
            </a:r>
          </a:p>
        </p:txBody>
      </p:sp>
      <p:graphicFrame>
        <p:nvGraphicFramePr>
          <p:cNvPr id="10" name="Table 9"/>
          <p:cNvGraphicFramePr>
            <a:graphicFrameLocks noGrp="1"/>
          </p:cNvGraphicFramePr>
          <p:nvPr>
            <p:extLst>
              <p:ext uri="{D42A27DB-BD31-4B8C-83A1-F6EECF244321}">
                <p14:modId xmlns:p14="http://schemas.microsoft.com/office/powerpoint/2010/main" val="4200152862"/>
              </p:ext>
            </p:extLst>
          </p:nvPr>
        </p:nvGraphicFramePr>
        <p:xfrm>
          <a:off x="223284" y="1189299"/>
          <a:ext cx="8804970" cy="5249103"/>
        </p:xfrm>
        <a:graphic>
          <a:graphicData uri="http://schemas.openxmlformats.org/drawingml/2006/table">
            <a:tbl>
              <a:tblPr firstRow="1" bandRow="1">
                <a:tableStyleId>{5C22544A-7EE6-4342-B048-85BDC9FD1C3A}</a:tableStyleId>
              </a:tblPr>
              <a:tblGrid>
                <a:gridCol w="1064837">
                  <a:extLst>
                    <a:ext uri="{9D8B030D-6E8A-4147-A177-3AD203B41FA5}">
                      <a16:colId xmlns:a16="http://schemas.microsoft.com/office/drawing/2014/main" val="770424826"/>
                    </a:ext>
                  </a:extLst>
                </a:gridCol>
                <a:gridCol w="1216958">
                  <a:extLst>
                    <a:ext uri="{9D8B030D-6E8A-4147-A177-3AD203B41FA5}">
                      <a16:colId xmlns:a16="http://schemas.microsoft.com/office/drawing/2014/main" val="696405050"/>
                    </a:ext>
                  </a:extLst>
                </a:gridCol>
                <a:gridCol w="1122473">
                  <a:extLst>
                    <a:ext uri="{9D8B030D-6E8A-4147-A177-3AD203B41FA5}">
                      <a16:colId xmlns:a16="http://schemas.microsoft.com/office/drawing/2014/main" val="1052765762"/>
                    </a:ext>
                  </a:extLst>
                </a:gridCol>
                <a:gridCol w="1064764">
                  <a:extLst>
                    <a:ext uri="{9D8B030D-6E8A-4147-A177-3AD203B41FA5}">
                      <a16:colId xmlns:a16="http://schemas.microsoft.com/office/drawing/2014/main" val="3426036200"/>
                    </a:ext>
                  </a:extLst>
                </a:gridCol>
                <a:gridCol w="962526">
                  <a:extLst>
                    <a:ext uri="{9D8B030D-6E8A-4147-A177-3AD203B41FA5}">
                      <a16:colId xmlns:a16="http://schemas.microsoft.com/office/drawing/2014/main" val="1946325301"/>
                    </a:ext>
                  </a:extLst>
                </a:gridCol>
                <a:gridCol w="721895">
                  <a:extLst>
                    <a:ext uri="{9D8B030D-6E8A-4147-A177-3AD203B41FA5}">
                      <a16:colId xmlns:a16="http://schemas.microsoft.com/office/drawing/2014/main" val="1359542650"/>
                    </a:ext>
                  </a:extLst>
                </a:gridCol>
                <a:gridCol w="1564105">
                  <a:extLst>
                    <a:ext uri="{9D8B030D-6E8A-4147-A177-3AD203B41FA5}">
                      <a16:colId xmlns:a16="http://schemas.microsoft.com/office/drawing/2014/main" val="804774948"/>
                    </a:ext>
                  </a:extLst>
                </a:gridCol>
                <a:gridCol w="1087412">
                  <a:extLst>
                    <a:ext uri="{9D8B030D-6E8A-4147-A177-3AD203B41FA5}">
                      <a16:colId xmlns:a16="http://schemas.microsoft.com/office/drawing/2014/main" val="468392762"/>
                    </a:ext>
                  </a:extLst>
                </a:gridCol>
              </a:tblGrid>
              <a:tr h="164837">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61549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a:t>
                      </a:r>
                      <a:r>
                        <a:rPr lang="en-ZA" sz="1100" b="1" kern="1200" baseline="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output</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4111679"/>
                  </a:ext>
                </a:extLst>
              </a:tr>
              <a:tr h="259286">
                <a:tc gridSpan="8">
                  <a:txBody>
                    <a:bodyPr/>
                    <a:lstStyle/>
                    <a:p>
                      <a:pPr marL="0" algn="ctr" defTabSz="457200" rtl="0" eaLnBrk="1" latinLnBrk="0" hangingPunct="1"/>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Management</a:t>
                      </a:r>
                      <a:endPar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9542720"/>
                  </a:ext>
                </a:extLst>
              </a:tr>
              <a:tr h="1502143">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 Annual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Plan compliant with the national prescripts and tabled within</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prescribed timelines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OCJ Annual</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Plan</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(2020/21) compliant with the national prescripts tabled in Parliament as per National Treasury timelines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OCJ Annual</a:t>
                      </a:r>
                      <a:b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Plan</a:t>
                      </a:r>
                      <a:b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(2020/21) compliant with the national prescripts tabled in Parliament as per National Treasury timelines</a:t>
                      </a:r>
                    </a:p>
                    <a:p>
                      <a:pPr marL="0" marR="0" algn="l" defTabSz="457200" rtl="0" eaLnBrk="1" latinLnBrk="0" hangingPunct="1">
                        <a:lnSpc>
                          <a:spcPct val="107000"/>
                        </a:lnSpc>
                        <a:spcBef>
                          <a:spcPts val="0"/>
                        </a:spcBef>
                        <a:spcAft>
                          <a:spcPts val="0"/>
                        </a:spcAft>
                      </a:pP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OCJ Annual Performance Plan (2020/21) not tabled in Parliament before the end of the financial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The APP was not tabled in Parliament before end of March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900" dirty="0" smtClean="0">
                          <a:effectLst/>
                          <a:latin typeface="Arial Narrow" panose="020B0606020202030204" pitchFamily="34" charset="0"/>
                          <a:ea typeface="Calibri" panose="020F0502020204030204" pitchFamily="34" charset="0"/>
                          <a:cs typeface="Times New Roman" panose="02020603050405020304" pitchFamily="18" charset="0"/>
                        </a:rPr>
                        <a:t>Although, the tabling of the APP was not done before end March 2020 as per planned target, Parliament extended the period of tabling outlining that departments can table SPs &amp; APPs before the start of Parliament’s 2</a:t>
                      </a:r>
                      <a:r>
                        <a:rPr lang="en-US" sz="900" baseline="30000" dirty="0" smtClean="0">
                          <a:effectLst/>
                          <a:latin typeface="Arial Narrow" panose="020B0606020202030204" pitchFamily="34" charset="0"/>
                          <a:ea typeface="Calibri" panose="020F0502020204030204" pitchFamily="34" charset="0"/>
                          <a:cs typeface="Times New Roman" panose="02020603050405020304" pitchFamily="18" charset="0"/>
                        </a:rPr>
                        <a:t>nd</a:t>
                      </a:r>
                      <a:r>
                        <a:rPr lang="en-US" sz="900" dirty="0" smtClean="0">
                          <a:effectLst/>
                          <a:latin typeface="Arial Narrow" panose="020B0606020202030204" pitchFamily="34" charset="0"/>
                          <a:ea typeface="Calibri" panose="020F0502020204030204" pitchFamily="34" charset="0"/>
                          <a:cs typeface="Times New Roman" panose="02020603050405020304" pitchFamily="18" charset="0"/>
                        </a:rPr>
                        <a:t> term scheduled to commence on 14 April 2020 taking into consideration</a:t>
                      </a:r>
                      <a:r>
                        <a:rPr lang="en-US" sz="900" baseline="0" dirty="0" smtClean="0">
                          <a:effectLst/>
                          <a:latin typeface="Arial Narrow" panose="020B0606020202030204" pitchFamily="34" charset="0"/>
                          <a:ea typeface="Calibri" panose="020F0502020204030204" pitchFamily="34" charset="0"/>
                          <a:cs typeface="Times New Roman" panose="02020603050405020304" pitchFamily="18" charset="0"/>
                        </a:rPr>
                        <a:t> the interruptions caused by Covid-19.</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aseline="0" dirty="0" smtClean="0">
                          <a:effectLst/>
                          <a:latin typeface="Arial Narrow" panose="020B0606020202030204" pitchFamily="34" charset="0"/>
                          <a:ea typeface="Calibri" panose="020F0502020204030204" pitchFamily="34" charset="0"/>
                          <a:cs typeface="Calibri" panose="020F0502020204030204" pitchFamily="34" charset="0"/>
                        </a:rPr>
                        <a:t>Both the SP &amp; APP will be tabled in April 2020 in line with the revised Parliamentary tabling schedule.</a:t>
                      </a:r>
                      <a:endParaRPr lang="en-US" sz="9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63118"/>
                  </a:ext>
                </a:extLst>
              </a:tr>
              <a:tr h="828807">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 Combined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Assurance Plan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Combined</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Assurance Plan</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implemented in 24 Superior Courts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Combined</a:t>
                      </a:r>
                    </a:p>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Assurance Plan</a:t>
                      </a:r>
                    </a:p>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implemented in 24 Superior Courts</a:t>
                      </a:r>
                    </a:p>
                    <a:p>
                      <a:pPr marL="0" marR="0" algn="l" defTabSz="457200" rtl="0" eaLnBrk="1" latinLnBrk="0" hangingPunct="1">
                        <a:lnSpc>
                          <a:spcPct val="107000"/>
                        </a:lnSpc>
                        <a:spcBef>
                          <a:spcPts val="0"/>
                        </a:spcBef>
                        <a:spcAft>
                          <a:spcPts val="0"/>
                        </a:spcAft>
                      </a:pP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Combined Assurance Plan implemented in 24 Superior Courts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r h="828807">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3.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strategic and operational risk registers reviewed/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000687"/>
                  </a:ext>
                </a:extLst>
              </a:tr>
              <a:tr h="773302">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OCJ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 in 24 Superior Courts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 in 24 Superior Courts</a:t>
                      </a:r>
                    </a:p>
                    <a:p>
                      <a:pPr marL="0" marR="0" algn="l" defTabSz="457200" rtl="0" eaLnBrk="1" latinLnBrk="0" hangingPunct="1">
                        <a:lnSpc>
                          <a:spcPct val="107000"/>
                        </a:lnSpc>
                        <a:spcBef>
                          <a:spcPts val="0"/>
                        </a:spcBef>
                        <a:spcAft>
                          <a:spcPts val="0"/>
                        </a:spcAft>
                      </a:pP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 in 24 Superior Courts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706453"/>
                  </a:ext>
                </a:extLst>
              </a:tr>
            </a:tbl>
          </a:graphicData>
        </a:graphic>
      </p:graphicFrame>
    </p:spTree>
    <p:extLst>
      <p:ext uri="{BB962C8B-B14F-4D97-AF65-F5344CB8AC3E}">
        <p14:creationId xmlns:p14="http://schemas.microsoft.com/office/powerpoint/2010/main" val="413304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a:t>
            </a:fld>
            <a:endParaRPr lang="en-US"/>
          </a:p>
        </p:txBody>
      </p:sp>
      <p:sp>
        <p:nvSpPr>
          <p:cNvPr id="6" name="Subtitle 2"/>
          <p:cNvSpPr txBox="1">
            <a:spLocks/>
          </p:cNvSpPr>
          <p:nvPr/>
        </p:nvSpPr>
        <p:spPr>
          <a:xfrm>
            <a:off x="386605" y="454390"/>
            <a:ext cx="7341004" cy="436291"/>
          </a:xfrm>
          <a:prstGeom prst="rect">
            <a:avLst/>
          </a:prstGeom>
          <a:solidFill>
            <a:schemeClr val="tx2">
              <a:lumMod val="60000"/>
              <a:lumOff val="40000"/>
            </a:schemeClr>
          </a:solidFill>
        </p:spPr>
        <p:txBody>
          <a:bodyPr vert="horz" lIns="91440" tIns="45720" rIns="91440" bIns="45720" rtlCol="0">
            <a:noAutofit/>
          </a:bodyPr>
          <a:lstStyle>
            <a:defPPr>
              <a:defRPr lang="en-US"/>
            </a:defPPr>
            <a:lvl1pPr indent="0" fontAlgn="auto">
              <a:spcBef>
                <a:spcPct val="20000"/>
              </a:spcBef>
              <a:spcAft>
                <a:spcPts val="0"/>
              </a:spcAft>
              <a:buFont typeface="Arial"/>
              <a:buNone/>
              <a:defRPr sz="2400" b="1">
                <a:solidFill>
                  <a:schemeClr val="tx1"/>
                </a:solidFill>
                <a:latin typeface="Arial" pitchFamily="34" charset="0"/>
                <a:cs typeface="Arial" pitchFamily="34" charset="0"/>
              </a:defRPr>
            </a:lvl1pPr>
            <a:lvl2pPr marL="742950" indent="-285750">
              <a:spcBef>
                <a:spcPct val="20000"/>
              </a:spcBef>
              <a:buFont typeface="Arial"/>
              <a:buChar char="–"/>
              <a:defRPr sz="2800">
                <a:solidFill>
                  <a:schemeClr val="tx1"/>
                </a:solidFill>
              </a:defRPr>
            </a:lvl2pPr>
            <a:lvl3pPr marL="1143000" indent="-228600">
              <a:spcBef>
                <a:spcPct val="20000"/>
              </a:spcBef>
              <a:buFont typeface="Arial"/>
              <a:buChar char="•"/>
              <a:defRPr sz="2400">
                <a:solidFill>
                  <a:schemeClr val="tx1"/>
                </a:solidFill>
              </a:defRPr>
            </a:lvl3pPr>
            <a:lvl4pPr marL="1600200" indent="-228600">
              <a:spcBef>
                <a:spcPct val="20000"/>
              </a:spcBef>
              <a:buFont typeface="Arial"/>
              <a:buChar char="–"/>
              <a:defRPr sz="2000">
                <a:solidFill>
                  <a:schemeClr val="tx1"/>
                </a:solidFill>
              </a:defRPr>
            </a:lvl4pPr>
            <a:lvl5pPr marL="2057400" indent="-228600">
              <a:spcBef>
                <a:spcPct val="20000"/>
              </a:spcBef>
              <a:buFont typeface="Arial"/>
              <a:buChar char="»"/>
              <a:defRPr sz="2000">
                <a:solidFill>
                  <a:schemeClr val="tx1"/>
                </a:solidFill>
              </a:defRPr>
            </a:lvl5pPr>
            <a:lvl6pPr marL="2514600" indent="-228600">
              <a:spcBef>
                <a:spcPct val="20000"/>
              </a:spcBef>
              <a:buFont typeface="Arial"/>
              <a:buChar char="•"/>
              <a:defRPr sz="2000">
                <a:solidFill>
                  <a:schemeClr val="tx1"/>
                </a:solidFill>
              </a:defRPr>
            </a:lvl6pPr>
            <a:lvl7pPr marL="2971800" indent="-228600">
              <a:spcBef>
                <a:spcPct val="20000"/>
              </a:spcBef>
              <a:buFont typeface="Arial"/>
              <a:buChar char="•"/>
              <a:defRPr sz="2000">
                <a:solidFill>
                  <a:schemeClr val="tx1"/>
                </a:solidFill>
              </a:defRPr>
            </a:lvl7pPr>
            <a:lvl8pPr marL="3429000" indent="-228600">
              <a:spcBef>
                <a:spcPct val="20000"/>
              </a:spcBef>
              <a:buFont typeface="Arial"/>
              <a:buChar char="•"/>
              <a:defRPr sz="2000">
                <a:solidFill>
                  <a:schemeClr val="tx1"/>
                </a:solidFill>
              </a:defRPr>
            </a:lvl8pPr>
            <a:lvl9pPr marL="3886200" indent="-228600">
              <a:spcBef>
                <a:spcPct val="20000"/>
              </a:spcBef>
              <a:buFont typeface="Arial"/>
              <a:buChar char="•"/>
              <a:defRPr sz="2000">
                <a:solidFill>
                  <a:schemeClr val="tx1"/>
                </a:solidFill>
              </a:defRPr>
            </a:lvl9pPr>
          </a:lstStyle>
          <a:p>
            <a:r>
              <a:rPr lang="en-US" dirty="0"/>
              <a:t>   PRESENTATION OUTLINE </a:t>
            </a:r>
          </a:p>
        </p:txBody>
      </p:sp>
      <p:sp>
        <p:nvSpPr>
          <p:cNvPr id="8" name="Subtitle 2"/>
          <p:cNvSpPr txBox="1">
            <a:spLocks/>
          </p:cNvSpPr>
          <p:nvPr/>
        </p:nvSpPr>
        <p:spPr>
          <a:xfrm>
            <a:off x="386605" y="1516085"/>
            <a:ext cx="8408425" cy="46717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Purpose of the presentation </a:t>
            </a: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PART A: Introduction</a:t>
            </a:r>
            <a:endParaRPr lang="en-ZA" sz="1500" dirty="0">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Mandate, Vision &amp; Mission</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Functions of the OCJ</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Values</a:t>
            </a:r>
            <a:endParaRPr lang="en-ZA" sz="1500" dirty="0">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Legislative Mandates</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PART B – Performance Information: </a:t>
            </a:r>
            <a:endParaRPr lang="en-ZA" sz="1500" dirty="0" smtClean="0">
              <a:solidFill>
                <a:srgbClr val="FF0000"/>
              </a:solidFill>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Quarter 4 – 2019/20 FY</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Quarter 1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2020/21 </a:t>
            </a:r>
            <a:r>
              <a:rPr lang="en-ZA" sz="1500" dirty="0">
                <a:latin typeface="Arial" panose="020B0604020202020204" pitchFamily="34" charset="0"/>
                <a:cs typeface="Arial" panose="020B0604020202020204" pitchFamily="34" charset="0"/>
              </a:rPr>
              <a:t>FY</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PART </a:t>
            </a:r>
            <a:r>
              <a:rPr lang="en-ZA" sz="1500" dirty="0" smtClean="0">
                <a:latin typeface="Arial" panose="020B0604020202020204" pitchFamily="34" charset="0"/>
                <a:cs typeface="Arial" panose="020B0604020202020204" pitchFamily="34" charset="0"/>
              </a:rPr>
              <a:t>C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Financial </a:t>
            </a:r>
            <a:r>
              <a:rPr lang="en-ZA" sz="1500" dirty="0">
                <a:latin typeface="Arial" panose="020B0604020202020204" pitchFamily="34" charset="0"/>
                <a:cs typeface="Arial" panose="020B0604020202020204" pitchFamily="34" charset="0"/>
              </a:rPr>
              <a:t>Information: </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4 – 2019/20 FY</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1 – 2020/21 FY</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PART </a:t>
            </a:r>
            <a:r>
              <a:rPr lang="en-ZA" sz="1500" dirty="0" smtClean="0">
                <a:latin typeface="Arial" panose="020B0604020202020204" pitchFamily="34" charset="0"/>
                <a:cs typeface="Arial" panose="020B0604020202020204" pitchFamily="34" charset="0"/>
              </a:rPr>
              <a:t>D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Personnel </a:t>
            </a:r>
            <a:r>
              <a:rPr lang="en-ZA" sz="1500" dirty="0">
                <a:latin typeface="Arial" panose="020B0604020202020204" pitchFamily="34" charset="0"/>
                <a:cs typeface="Arial" panose="020B0604020202020204" pitchFamily="34" charset="0"/>
              </a:rPr>
              <a:t>Information: </a:t>
            </a:r>
            <a:endParaRPr lang="en-ZA" sz="1500" dirty="0" smtClean="0">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Quarter 4 – 2019/20 FY</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Quarter </a:t>
            </a:r>
            <a:r>
              <a:rPr lang="en-ZA" sz="1500" dirty="0">
                <a:latin typeface="Arial" panose="020B0604020202020204" pitchFamily="34" charset="0"/>
                <a:cs typeface="Arial" panose="020B0604020202020204" pitchFamily="34" charset="0"/>
              </a:rPr>
              <a:t>1 – 2020/21 FY</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PART </a:t>
            </a:r>
            <a:r>
              <a:rPr lang="en-ZA" sz="1500" dirty="0" smtClean="0">
                <a:latin typeface="Arial" panose="020B0604020202020204" pitchFamily="34" charset="0"/>
                <a:cs typeface="Arial" panose="020B0604020202020204" pitchFamily="34" charset="0"/>
              </a:rPr>
              <a:t>E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Internal Audit Information</a:t>
            </a:r>
            <a:endParaRPr lang="en-US" sz="1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63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20</a:t>
            </a:fld>
            <a:endParaRPr lang="en-US"/>
          </a:p>
        </p:txBody>
      </p:sp>
      <p:sp>
        <p:nvSpPr>
          <p:cNvPr id="8"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1: PERFORMANCE AGAINST SET TARGETS (CONTINUES…) </a:t>
            </a:r>
            <a:r>
              <a:rPr lang="en-US" sz="1800" b="1" dirty="0">
                <a:latin typeface="Avenir Black"/>
                <a:cs typeface="Avenir Black"/>
              </a:rPr>
              <a:t>- 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1800" b="1" dirty="0" smtClean="0">
                <a:latin typeface="Avenir Black"/>
                <a:cs typeface="Avenir Black"/>
              </a:rPr>
              <a:t>    </a:t>
            </a:r>
          </a:p>
        </p:txBody>
      </p:sp>
      <p:graphicFrame>
        <p:nvGraphicFramePr>
          <p:cNvPr id="16" name="Table 15"/>
          <p:cNvGraphicFramePr>
            <a:graphicFrameLocks noGrp="1"/>
          </p:cNvGraphicFramePr>
          <p:nvPr>
            <p:extLst>
              <p:ext uri="{D42A27DB-BD31-4B8C-83A1-F6EECF244321}">
                <p14:modId xmlns:p14="http://schemas.microsoft.com/office/powerpoint/2010/main" val="2475942268"/>
              </p:ext>
            </p:extLst>
          </p:nvPr>
        </p:nvGraphicFramePr>
        <p:xfrm>
          <a:off x="180975" y="1243298"/>
          <a:ext cx="8727312" cy="4741784"/>
        </p:xfrm>
        <a:graphic>
          <a:graphicData uri="http://schemas.openxmlformats.org/drawingml/2006/table">
            <a:tbl>
              <a:tblPr firstRow="1" bandRow="1">
                <a:tableStyleId>{5C22544A-7EE6-4342-B048-85BDC9FD1C3A}</a:tableStyleId>
              </a:tblPr>
              <a:tblGrid>
                <a:gridCol w="1055445">
                  <a:extLst>
                    <a:ext uri="{9D8B030D-6E8A-4147-A177-3AD203B41FA5}">
                      <a16:colId xmlns:a16="http://schemas.microsoft.com/office/drawing/2014/main" val="770424826"/>
                    </a:ext>
                  </a:extLst>
                </a:gridCol>
                <a:gridCol w="1206225">
                  <a:extLst>
                    <a:ext uri="{9D8B030D-6E8A-4147-A177-3AD203B41FA5}">
                      <a16:colId xmlns:a16="http://schemas.microsoft.com/office/drawing/2014/main" val="696405050"/>
                    </a:ext>
                  </a:extLst>
                </a:gridCol>
                <a:gridCol w="1112573">
                  <a:extLst>
                    <a:ext uri="{9D8B030D-6E8A-4147-A177-3AD203B41FA5}">
                      <a16:colId xmlns:a16="http://schemas.microsoft.com/office/drawing/2014/main" val="1052765762"/>
                    </a:ext>
                  </a:extLst>
                </a:gridCol>
                <a:gridCol w="1267097">
                  <a:extLst>
                    <a:ext uri="{9D8B030D-6E8A-4147-A177-3AD203B41FA5}">
                      <a16:colId xmlns:a16="http://schemas.microsoft.com/office/drawing/2014/main" val="3426036200"/>
                    </a:ext>
                  </a:extLst>
                </a:gridCol>
                <a:gridCol w="1112573">
                  <a:extLst>
                    <a:ext uri="{9D8B030D-6E8A-4147-A177-3AD203B41FA5}">
                      <a16:colId xmlns:a16="http://schemas.microsoft.com/office/drawing/2014/main" val="1137323195"/>
                    </a:ext>
                  </a:extLst>
                </a:gridCol>
                <a:gridCol w="878381">
                  <a:extLst>
                    <a:ext uri="{9D8B030D-6E8A-4147-A177-3AD203B41FA5}">
                      <a16:colId xmlns:a16="http://schemas.microsoft.com/office/drawing/2014/main" val="2188763313"/>
                    </a:ext>
                  </a:extLst>
                </a:gridCol>
                <a:gridCol w="997231">
                  <a:extLst>
                    <a:ext uri="{9D8B030D-6E8A-4147-A177-3AD203B41FA5}">
                      <a16:colId xmlns:a16="http://schemas.microsoft.com/office/drawing/2014/main" val="2783620429"/>
                    </a:ext>
                  </a:extLst>
                </a:gridCol>
                <a:gridCol w="1097787">
                  <a:extLst>
                    <a:ext uri="{9D8B030D-6E8A-4147-A177-3AD203B41FA5}">
                      <a16:colId xmlns:a16="http://schemas.microsoft.com/office/drawing/2014/main" val="388461241"/>
                    </a:ext>
                  </a:extLst>
                </a:gridCol>
              </a:tblGrid>
              <a:tr h="58189">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72669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Target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output</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dirty="0"/>
                    </a:p>
                  </a:txBody>
                  <a:tcPr/>
                </a:tc>
                <a:tc vMerge="1">
                  <a:txBody>
                    <a:bodyPr/>
                    <a:lstStyle/>
                    <a:p>
                      <a:endParaRPr lang="en-ZA"/>
                    </a:p>
                  </a:txBody>
                  <a:tcPr/>
                </a:tc>
                <a:tc vMerge="1">
                  <a:txBody>
                    <a:bodyPr/>
                    <a:lstStyle/>
                    <a:p>
                      <a:endParaRPr lang="en-US"/>
                    </a:p>
                  </a:txBody>
                  <a:tcPr/>
                </a:tc>
                <a:extLst>
                  <a:ext uri="{0D108BD9-81ED-4DB2-BD59-A6C34878D82A}">
                    <a16:rowId xmlns:a16="http://schemas.microsoft.com/office/drawing/2014/main" val="2684111679"/>
                  </a:ext>
                </a:extLst>
              </a:tr>
              <a:tr h="306132">
                <a:tc gridSpan="8">
                  <a:txBody>
                    <a:bodyPr/>
                    <a:lstStyle/>
                    <a:p>
                      <a:pPr algn="ctr">
                        <a:lnSpc>
                          <a:spcPct val="107000"/>
                        </a:lnSpc>
                        <a:spcAft>
                          <a:spcPts val="0"/>
                        </a:spcAft>
                      </a:pPr>
                      <a:r>
                        <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Corporate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329542720"/>
                  </a:ext>
                </a:extLst>
              </a:tr>
              <a:tr h="612131">
                <a:tc>
                  <a:txBody>
                    <a:bodyPr/>
                    <a:lstStyle/>
                    <a:p>
                      <a:pPr marL="0" marR="0">
                        <a:lnSpc>
                          <a:spcPct val="107000"/>
                        </a:lnSpc>
                        <a:spcBef>
                          <a:spcPts val="0"/>
                        </a:spcBef>
                        <a:spcAft>
                          <a:spcPts val="0"/>
                        </a:spcAft>
                      </a:pPr>
                      <a:r>
                        <a:rPr lang="en-ZA" sz="900" dirty="0" smtClean="0">
                          <a:effectLst/>
                          <a:latin typeface="Arial Narrow" panose="020B0606020202030204" pitchFamily="34" charset="0"/>
                          <a:ea typeface="Calibri" panose="020F0502020204030204" pitchFamily="34" charset="0"/>
                          <a:cs typeface="Times New Roman" panose="02020603050405020304" pitchFamily="18" charset="0"/>
                        </a:rPr>
                        <a:t>5. Percentage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of funded vacant posts on PERSAL per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10%</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100" dirty="0" smtClean="0">
                          <a:effectLst/>
                          <a:latin typeface="Arial Narrow" panose="020B0606020202030204" pitchFamily="34" charset="0"/>
                          <a:cs typeface="Times New Roman" panose="02020603050405020304" pitchFamily="18" charset="0"/>
                        </a:rPr>
                        <a:t>8.8%</a:t>
                      </a:r>
                      <a:endParaRPr lang="en-US" sz="1400" dirty="0" smtClean="0">
                        <a:effectLst/>
                        <a:latin typeface="Calibri" panose="020F0502020204030204" pitchFamily="34" charset="0"/>
                        <a:cs typeface="Times New Roman" panose="02020603050405020304" pitchFamily="18" charset="0"/>
                      </a:endParaRPr>
                    </a:p>
                    <a:p>
                      <a:pPr algn="ctr">
                        <a:lnSpc>
                          <a:spcPct val="150000"/>
                        </a:lnSpc>
                        <a:spcAft>
                          <a:spcPts val="0"/>
                        </a:spcAft>
                      </a:pPr>
                      <a:r>
                        <a:rPr lang="en-US" sz="1100" dirty="0" smtClean="0">
                          <a:effectLst/>
                          <a:latin typeface="Arial Narrow" panose="020B0606020202030204" pitchFamily="34" charset="0"/>
                          <a:cs typeface="Times New Roman" panose="02020603050405020304" pitchFamily="18" charset="0"/>
                        </a:rPr>
                        <a:t>(180 of 2 037)</a:t>
                      </a:r>
                      <a:endParaRPr lang="en-US" sz="1400" dirty="0" smtClean="0">
                        <a:effectLst/>
                        <a:latin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ZA" sz="1100" dirty="0" smtClean="0">
                          <a:effectLst/>
                          <a:latin typeface="Arial Narrow" panose="020B0606020202030204" pitchFamily="34" charset="0"/>
                          <a:cs typeface="Times New Roman" panose="02020603050405020304" pitchFamily="18" charset="0"/>
                        </a:rPr>
                        <a:t>1.2%</a:t>
                      </a:r>
                      <a:endParaRPr lang="en-US" sz="1600" dirty="0" smtClean="0">
                        <a:effectLst/>
                        <a:latin typeface="Calibri" panose="020F0502020204030204" pitchFamily="34" charset="0"/>
                        <a:cs typeface="Times New Roman" panose="02020603050405020304" pitchFamily="18" charset="0"/>
                      </a:endParaRPr>
                    </a:p>
                    <a:p>
                      <a:pPr algn="ctr">
                        <a:lnSpc>
                          <a:spcPct val="150000"/>
                        </a:lnSpc>
                        <a:spcAft>
                          <a:spcPts val="0"/>
                        </a:spcAft>
                      </a:pP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900" dirty="0" smtClean="0">
                          <a:effectLst/>
                          <a:latin typeface="Arial Narrow" panose="020B0606020202030204" pitchFamily="34" charset="0"/>
                          <a:ea typeface="Calibri" panose="020F0502020204030204" pitchFamily="34" charset="0"/>
                          <a:cs typeface="Times New Roman" panose="02020603050405020304" pitchFamily="18" charset="0"/>
                        </a:rPr>
                        <a:t>Effective recruitment plans and controls were put in place to expedite the filling of funded vacant post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4863921"/>
                  </a:ext>
                </a:extLst>
              </a:tr>
              <a:tr h="612131">
                <a:tc>
                  <a:txBody>
                    <a:bodyPr/>
                    <a:lstStyle/>
                    <a:p>
                      <a:pPr>
                        <a:lnSpc>
                          <a:spcPct val="107000"/>
                        </a:lnSpc>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6. ICT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Master Systems Plan implemented over the MTEF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Prioritised projects (e-filling project) of the ICT Master Systems Plan rolled-out in 5 Superior Courts</a:t>
                      </a:r>
                    </a:p>
                    <a:p>
                      <a:pPr>
                        <a:lnSpc>
                          <a:spcPct val="107000"/>
                        </a:lnSpc>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Prioritised projects (e-filling project) of the ICT Master Systems Plan rolled-out in 5 Superior Courts</a:t>
                      </a:r>
                    </a:p>
                    <a:p>
                      <a:pPr>
                        <a:lnSpc>
                          <a:spcPct val="107000"/>
                        </a:lnSpc>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Prioritised projects (e-filling project) of the ICT Master Systems Plan was not rolled-out in 5 Superior Courts. However a component of the e-filling project (</a:t>
                      </a:r>
                      <a:r>
                        <a:rPr lang="en-ZA" sz="900" dirty="0" err="1">
                          <a:effectLst/>
                          <a:latin typeface="Arial Narrow" panose="020B0606020202030204" pitchFamily="34" charset="0"/>
                          <a:ea typeface="Calibri" panose="020F0502020204030204" pitchFamily="34" charset="0"/>
                          <a:cs typeface="Times New Roman" panose="02020603050405020304" pitchFamily="18" charset="0"/>
                        </a:rPr>
                        <a:t>Caseline</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was piloted in 1 Superior court (Gauteng).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E-filing project not rolled out  in 5 Superior Courts as planned.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The project was delayed for a long time due to the challenges experienced by SITA to execute the roll 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The project has been revived. SITA has appointed a Microsoft Azure Cloud consultant for the provisioning of the cloud environment for hosting the e-filing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63118"/>
                  </a:ext>
                </a:extLst>
              </a:tr>
              <a:tr h="312911">
                <a:tc gridSpan="8">
                  <a:txBody>
                    <a:bodyPr/>
                    <a:lstStyle/>
                    <a:p>
                      <a:pPr algn="ctr">
                        <a:lnSpc>
                          <a:spcPct val="107000"/>
                        </a:lnSpc>
                        <a:spcAft>
                          <a:spcPts val="0"/>
                        </a:spcAft>
                      </a:pPr>
                      <a:r>
                        <a:rPr lang="en-ZA" sz="105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Internal Audit</a:t>
                      </a:r>
                      <a:endPar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63080054"/>
                  </a:ext>
                </a:extLst>
              </a:tr>
              <a:tr h="612131">
                <a:tc>
                  <a:txBody>
                    <a:bodyPr/>
                    <a:lstStyle/>
                    <a:p>
                      <a:pPr>
                        <a:lnSpc>
                          <a:spcPct val="107000"/>
                        </a:lnSpc>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 Percentage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internal audit projects completed in line with the approved Annual Audit Plan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bl>
          </a:graphicData>
        </a:graphic>
      </p:graphicFrame>
    </p:spTree>
    <p:extLst>
      <p:ext uri="{BB962C8B-B14F-4D97-AF65-F5344CB8AC3E}">
        <p14:creationId xmlns:p14="http://schemas.microsoft.com/office/powerpoint/2010/main" val="2766499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31972" y="2888934"/>
            <a:ext cx="359695" cy="359695"/>
          </a:xfrm>
          <a:prstGeom prst="rect">
            <a:avLst/>
          </a:prstGeom>
        </p:spPr>
      </p:pic>
      <p:pic>
        <p:nvPicPr>
          <p:cNvPr id="3079" name="Picture 7" descr="green smi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486" y="3425614"/>
            <a:ext cx="3619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6" descr="green smi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760" y="3258153"/>
            <a:ext cx="3619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green smi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889" y="3344442"/>
            <a:ext cx="3619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reen smi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630" y="3258153"/>
            <a:ext cx="3619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250" y="3068781"/>
            <a:ext cx="361950" cy="361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426952133"/>
              </p:ext>
            </p:extLst>
          </p:nvPr>
        </p:nvGraphicFramePr>
        <p:xfrm>
          <a:off x="180975" y="1243298"/>
          <a:ext cx="8727312" cy="3083625"/>
        </p:xfrm>
        <a:graphic>
          <a:graphicData uri="http://schemas.openxmlformats.org/drawingml/2006/table">
            <a:tbl>
              <a:tblPr firstRow="1" bandRow="1">
                <a:tableStyleId>{5C22544A-7EE6-4342-B048-85BDC9FD1C3A}</a:tableStyleId>
              </a:tblPr>
              <a:tblGrid>
                <a:gridCol w="1055445">
                  <a:extLst>
                    <a:ext uri="{9D8B030D-6E8A-4147-A177-3AD203B41FA5}">
                      <a16:colId xmlns:a16="http://schemas.microsoft.com/office/drawing/2014/main" val="770424826"/>
                    </a:ext>
                  </a:extLst>
                </a:gridCol>
                <a:gridCol w="1206225">
                  <a:extLst>
                    <a:ext uri="{9D8B030D-6E8A-4147-A177-3AD203B41FA5}">
                      <a16:colId xmlns:a16="http://schemas.microsoft.com/office/drawing/2014/main" val="696405050"/>
                    </a:ext>
                  </a:extLst>
                </a:gridCol>
                <a:gridCol w="1112573">
                  <a:extLst>
                    <a:ext uri="{9D8B030D-6E8A-4147-A177-3AD203B41FA5}">
                      <a16:colId xmlns:a16="http://schemas.microsoft.com/office/drawing/2014/main" val="1052765762"/>
                    </a:ext>
                  </a:extLst>
                </a:gridCol>
                <a:gridCol w="1267097">
                  <a:extLst>
                    <a:ext uri="{9D8B030D-6E8A-4147-A177-3AD203B41FA5}">
                      <a16:colId xmlns:a16="http://schemas.microsoft.com/office/drawing/2014/main" val="3426036200"/>
                    </a:ext>
                  </a:extLst>
                </a:gridCol>
                <a:gridCol w="1112573">
                  <a:extLst>
                    <a:ext uri="{9D8B030D-6E8A-4147-A177-3AD203B41FA5}">
                      <a16:colId xmlns:a16="http://schemas.microsoft.com/office/drawing/2014/main" val="1137323195"/>
                    </a:ext>
                  </a:extLst>
                </a:gridCol>
                <a:gridCol w="878381">
                  <a:extLst>
                    <a:ext uri="{9D8B030D-6E8A-4147-A177-3AD203B41FA5}">
                      <a16:colId xmlns:a16="http://schemas.microsoft.com/office/drawing/2014/main" val="2188763313"/>
                    </a:ext>
                  </a:extLst>
                </a:gridCol>
                <a:gridCol w="843562">
                  <a:extLst>
                    <a:ext uri="{9D8B030D-6E8A-4147-A177-3AD203B41FA5}">
                      <a16:colId xmlns:a16="http://schemas.microsoft.com/office/drawing/2014/main" val="2783620429"/>
                    </a:ext>
                  </a:extLst>
                </a:gridCol>
                <a:gridCol w="1251456">
                  <a:extLst>
                    <a:ext uri="{9D8B030D-6E8A-4147-A177-3AD203B41FA5}">
                      <a16:colId xmlns:a16="http://schemas.microsoft.com/office/drawing/2014/main" val="3082964799"/>
                    </a:ext>
                  </a:extLst>
                </a:gridCol>
              </a:tblGrid>
              <a:tr h="58189">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72669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a:t>
                      </a:r>
                      <a:r>
                        <a:rPr lang="en-ZA" sz="1100" b="1" kern="1200" baseline="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output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dirty="0"/>
                    </a:p>
                  </a:txBody>
                  <a:tcPr/>
                </a:tc>
                <a:tc vMerge="1">
                  <a:txBody>
                    <a:bodyPr/>
                    <a:lstStyle/>
                    <a:p>
                      <a:endParaRPr lang="en-ZA"/>
                    </a:p>
                  </a:txBody>
                  <a:tcPr/>
                </a:tc>
                <a:tc vMerge="1">
                  <a:txBody>
                    <a:bodyPr/>
                    <a:lstStyle/>
                    <a:p>
                      <a:endParaRPr lang="en-US"/>
                    </a:p>
                  </a:txBody>
                  <a:tcPr/>
                </a:tc>
                <a:extLst>
                  <a:ext uri="{0D108BD9-81ED-4DB2-BD59-A6C34878D82A}">
                    <a16:rowId xmlns:a16="http://schemas.microsoft.com/office/drawing/2014/main" val="2684111679"/>
                  </a:ext>
                </a:extLst>
              </a:tr>
              <a:tr h="306132">
                <a:tc gridSpan="8">
                  <a:txBody>
                    <a:bodyPr/>
                    <a:lstStyle/>
                    <a:p>
                      <a:pPr marL="0" algn="ctr" defTabSz="457200" rtl="0" eaLnBrk="1" latinLnBrk="0" hangingPunct="1">
                        <a:lnSpc>
                          <a:spcPct val="107000"/>
                        </a:lnSpc>
                        <a:spcAft>
                          <a:spcPts val="0"/>
                        </a:spcAft>
                      </a:pPr>
                      <a:r>
                        <a:rPr lang="en-ZA" sz="105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Financial Administration</a:t>
                      </a:r>
                      <a:endPar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29542720"/>
                  </a:ext>
                </a:extLst>
              </a:tr>
              <a:tr h="61213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compliant financial</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reports submitted</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within the</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prescribed</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timelines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r h="61213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asset registers produced in line with the prescripts.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960586"/>
                  </a:ext>
                </a:extLst>
              </a:tr>
            </a:tbl>
          </a:graphicData>
        </a:graphic>
      </p:graphicFrame>
      <p:sp>
        <p:nvSpPr>
          <p:cNvPr id="10"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1: PERFORMANCE AGAINST SET TARGETS </a:t>
            </a:r>
            <a:r>
              <a:rPr lang="en-US" sz="1800" b="1" dirty="0">
                <a:latin typeface="Avenir Black"/>
                <a:cs typeface="Avenir Black"/>
              </a:rPr>
              <a:t>(CONTINUES…) - 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None/>
            </a:pPr>
            <a:endParaRPr lang="en-US" sz="1800" b="1" dirty="0" smtClean="0">
              <a:solidFill>
                <a:schemeClr val="tx2">
                  <a:lumMod val="60000"/>
                  <a:lumOff val="40000"/>
                </a:schemeClr>
              </a:solidFill>
              <a:latin typeface="Avenir Black"/>
              <a:cs typeface="Avenir Black"/>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t>21</a:t>
            </a:fld>
            <a:endParaRPr lang="en-US"/>
          </a:p>
        </p:txBody>
      </p:sp>
    </p:spTree>
    <p:extLst>
      <p:ext uri="{BB962C8B-B14F-4D97-AF65-F5344CB8AC3E}">
        <p14:creationId xmlns:p14="http://schemas.microsoft.com/office/powerpoint/2010/main" val="304770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2044942686"/>
              </p:ext>
            </p:extLst>
          </p:nvPr>
        </p:nvGraphicFramePr>
        <p:xfrm>
          <a:off x="196770" y="1291558"/>
          <a:ext cx="8727312" cy="4233806"/>
        </p:xfrm>
        <a:graphic>
          <a:graphicData uri="http://schemas.openxmlformats.org/drawingml/2006/table">
            <a:tbl>
              <a:tblPr firstRow="1" bandRow="1">
                <a:tableStyleId>{5C22544A-7EE6-4342-B048-85BDC9FD1C3A}</a:tableStyleId>
              </a:tblPr>
              <a:tblGrid>
                <a:gridCol w="1055445">
                  <a:extLst>
                    <a:ext uri="{9D8B030D-6E8A-4147-A177-3AD203B41FA5}">
                      <a16:colId xmlns:a16="http://schemas.microsoft.com/office/drawing/2014/main" val="770424826"/>
                    </a:ext>
                  </a:extLst>
                </a:gridCol>
                <a:gridCol w="1206225">
                  <a:extLst>
                    <a:ext uri="{9D8B030D-6E8A-4147-A177-3AD203B41FA5}">
                      <a16:colId xmlns:a16="http://schemas.microsoft.com/office/drawing/2014/main" val="696405050"/>
                    </a:ext>
                  </a:extLst>
                </a:gridCol>
                <a:gridCol w="1112573">
                  <a:extLst>
                    <a:ext uri="{9D8B030D-6E8A-4147-A177-3AD203B41FA5}">
                      <a16:colId xmlns:a16="http://schemas.microsoft.com/office/drawing/2014/main" val="1052765762"/>
                    </a:ext>
                  </a:extLst>
                </a:gridCol>
                <a:gridCol w="1267097">
                  <a:extLst>
                    <a:ext uri="{9D8B030D-6E8A-4147-A177-3AD203B41FA5}">
                      <a16:colId xmlns:a16="http://schemas.microsoft.com/office/drawing/2014/main" val="3426036200"/>
                    </a:ext>
                  </a:extLst>
                </a:gridCol>
                <a:gridCol w="1112573">
                  <a:extLst>
                    <a:ext uri="{9D8B030D-6E8A-4147-A177-3AD203B41FA5}">
                      <a16:colId xmlns:a16="http://schemas.microsoft.com/office/drawing/2014/main" val="1137323195"/>
                    </a:ext>
                  </a:extLst>
                </a:gridCol>
                <a:gridCol w="878381">
                  <a:extLst>
                    <a:ext uri="{9D8B030D-6E8A-4147-A177-3AD203B41FA5}">
                      <a16:colId xmlns:a16="http://schemas.microsoft.com/office/drawing/2014/main" val="2188763313"/>
                    </a:ext>
                  </a:extLst>
                </a:gridCol>
                <a:gridCol w="843562">
                  <a:extLst>
                    <a:ext uri="{9D8B030D-6E8A-4147-A177-3AD203B41FA5}">
                      <a16:colId xmlns:a16="http://schemas.microsoft.com/office/drawing/2014/main" val="2783620429"/>
                    </a:ext>
                  </a:extLst>
                </a:gridCol>
                <a:gridCol w="1251456">
                  <a:extLst>
                    <a:ext uri="{9D8B030D-6E8A-4147-A177-3AD203B41FA5}">
                      <a16:colId xmlns:a16="http://schemas.microsoft.com/office/drawing/2014/main" val="3082964799"/>
                    </a:ext>
                  </a:extLst>
                </a:gridCol>
              </a:tblGrid>
              <a:tr h="130542">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56790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output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dirty="0"/>
                    </a:p>
                  </a:txBody>
                  <a:tcPr/>
                </a:tc>
                <a:tc vMerge="1">
                  <a:txBody>
                    <a:bodyPr/>
                    <a:lstStyle/>
                    <a:p>
                      <a:endParaRPr lang="en-ZA"/>
                    </a:p>
                  </a:txBody>
                  <a:tcPr/>
                </a:tc>
                <a:tc vMerge="1">
                  <a:txBody>
                    <a:bodyPr/>
                    <a:lstStyle/>
                    <a:p>
                      <a:endParaRPr lang="en-US"/>
                    </a:p>
                  </a:txBody>
                  <a:tcPr/>
                </a:tc>
                <a:extLst>
                  <a:ext uri="{0D108BD9-81ED-4DB2-BD59-A6C34878D82A}">
                    <a16:rowId xmlns:a16="http://schemas.microsoft.com/office/drawing/2014/main" val="2684111679"/>
                  </a:ext>
                </a:extLst>
              </a:tr>
              <a:tr h="238386">
                <a:tc gridSpan="8">
                  <a:txBody>
                    <a:bodyPr/>
                    <a:lstStyle/>
                    <a:p>
                      <a:pPr marL="0" marR="0" algn="ctr" defTabSz="457200" rtl="0" eaLnBrk="1" latinLnBrk="0" hangingPunct="1">
                        <a:lnSpc>
                          <a:spcPct val="107000"/>
                        </a:lnSpc>
                        <a:spcBef>
                          <a:spcPts val="0"/>
                        </a:spcBef>
                        <a:spcAft>
                          <a:spcPts val="0"/>
                        </a:spcAft>
                      </a:pPr>
                      <a:r>
                        <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Administration of Superior Courts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29542720"/>
                  </a:ext>
                </a:extLst>
              </a:tr>
              <a:tr h="660619">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 Percentage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achievement of quasi-judicial targets</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(18 282 of 18 712)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Number of applications referred back to litigants due to non-compliance with the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Chief Registrars to continuously engage the litigants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63118"/>
                  </a:ext>
                </a:extLst>
              </a:tr>
              <a:tr h="118101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monitoring reports on Court Order Integrity Project produced </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r h="92724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3. Percentage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default</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judgments finalised by</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Registrars per year</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(8 673 of 8 938)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Number of applications referred back to litigants due to non-compliance with the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Chief Registrars to continuously engage the litigants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000687"/>
                  </a:ext>
                </a:extLst>
              </a:tr>
            </a:tbl>
          </a:graphicData>
        </a:graphic>
      </p:graphicFrame>
      <p:sp>
        <p:nvSpPr>
          <p:cNvPr id="6"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a:t>
            </a:r>
            <a:r>
              <a:rPr lang="en-US" sz="1800" b="1" dirty="0">
                <a:latin typeface="Avenir Black"/>
                <a:cs typeface="Avenir Black"/>
              </a:rPr>
              <a:t>2</a:t>
            </a:r>
            <a:r>
              <a:rPr lang="en-US" sz="1800" b="1" dirty="0" smtClean="0">
                <a:latin typeface="Avenir Black"/>
                <a:cs typeface="Avenir Black"/>
              </a:rPr>
              <a:t>: PERFORMANCE AGAINST SET TARGETS </a:t>
            </a:r>
            <a:r>
              <a:rPr lang="en-US" sz="1800" b="1" dirty="0">
                <a:latin typeface="Avenir Black"/>
                <a:cs typeface="Avenir Black"/>
              </a:rPr>
              <a:t> - 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1800" b="1" dirty="0" smtClean="0">
                <a:latin typeface="Avenir Black"/>
                <a:cs typeface="Avenir Black"/>
              </a:rPr>
              <a:t>     </a:t>
            </a:r>
          </a:p>
        </p:txBody>
      </p:sp>
      <p:sp>
        <p:nvSpPr>
          <p:cNvPr id="2" name="Slide Number Placeholder 1"/>
          <p:cNvSpPr>
            <a:spLocks noGrp="1"/>
          </p:cNvSpPr>
          <p:nvPr>
            <p:ph type="sldNum" sz="quarter" idx="12"/>
          </p:nvPr>
        </p:nvSpPr>
        <p:spPr/>
        <p:txBody>
          <a:bodyPr/>
          <a:lstStyle/>
          <a:p>
            <a:fld id="{95B883EF-6CF2-D74B-A2A9-20A9144FD555}" type="slidenum">
              <a:rPr lang="en-US" smtClean="0"/>
              <a:t>22</a:t>
            </a:fld>
            <a:endParaRPr lang="en-US"/>
          </a:p>
        </p:txBody>
      </p:sp>
    </p:spTree>
    <p:extLst>
      <p:ext uri="{BB962C8B-B14F-4D97-AF65-F5344CB8AC3E}">
        <p14:creationId xmlns:p14="http://schemas.microsoft.com/office/powerpoint/2010/main" val="373804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31968" y="1691592"/>
            <a:ext cx="359695" cy="359695"/>
          </a:xfrm>
          <a:prstGeom prst="rect">
            <a:avLst/>
          </a:prstGeom>
        </p:spPr>
      </p:pic>
      <p:pic>
        <p:nvPicPr>
          <p:cNvPr id="7" name="Picture 6"/>
          <p:cNvPicPr>
            <a:picLocks noChangeAspect="1"/>
          </p:cNvPicPr>
          <p:nvPr/>
        </p:nvPicPr>
        <p:blipFill>
          <a:blip r:embed="rId3"/>
          <a:stretch>
            <a:fillRect/>
          </a:stretch>
        </p:blipFill>
        <p:spPr>
          <a:xfrm>
            <a:off x="6526076" y="3148267"/>
            <a:ext cx="359695" cy="365792"/>
          </a:xfrm>
          <a:prstGeom prst="rect">
            <a:avLst/>
          </a:prstGeom>
        </p:spPr>
      </p:pic>
      <p:pic>
        <p:nvPicPr>
          <p:cNvPr id="8" name="Picture 7"/>
          <p:cNvPicPr>
            <a:picLocks noChangeAspect="1"/>
          </p:cNvPicPr>
          <p:nvPr/>
        </p:nvPicPr>
        <p:blipFill>
          <a:blip r:embed="rId3"/>
          <a:stretch>
            <a:fillRect/>
          </a:stretch>
        </p:blipFill>
        <p:spPr>
          <a:xfrm>
            <a:off x="6526075" y="4557802"/>
            <a:ext cx="359695" cy="365792"/>
          </a:xfrm>
          <a:prstGeom prst="rect">
            <a:avLst/>
          </a:prstGeom>
        </p:spPr>
      </p:pic>
      <p:pic>
        <p:nvPicPr>
          <p:cNvPr id="5130" name="Picture 12" descr="sad_smiley.jpg"/>
          <p:cNvPicPr>
            <a:picLocks noChangeAspect="1" noChangeArrowheads="1"/>
          </p:cNvPicPr>
          <p:nvPr/>
        </p:nvPicPr>
        <p:blipFill>
          <a:blip r:embed="rId4">
            <a:extLst>
              <a:ext uri="{28A0092B-C50C-407E-A947-70E740481C1C}">
                <a14:useLocalDpi xmlns:a14="http://schemas.microsoft.com/office/drawing/2010/main" val="0"/>
              </a:ext>
            </a:extLst>
          </a:blip>
          <a:srcRect l="12503" t="12503" r="8337" b="12503"/>
          <a:stretch>
            <a:fillRect/>
          </a:stretch>
        </p:blipFill>
        <p:spPr bwMode="auto">
          <a:xfrm>
            <a:off x="6085152" y="2805443"/>
            <a:ext cx="371475" cy="3238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125" y="3892973"/>
            <a:ext cx="361950" cy="361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3084448321"/>
              </p:ext>
            </p:extLst>
          </p:nvPr>
        </p:nvGraphicFramePr>
        <p:xfrm>
          <a:off x="196770" y="1291558"/>
          <a:ext cx="8727312" cy="4251167"/>
        </p:xfrm>
        <a:graphic>
          <a:graphicData uri="http://schemas.openxmlformats.org/drawingml/2006/table">
            <a:tbl>
              <a:tblPr firstRow="1" bandRow="1">
                <a:tableStyleId>{5C22544A-7EE6-4342-B048-85BDC9FD1C3A}</a:tableStyleId>
              </a:tblPr>
              <a:tblGrid>
                <a:gridCol w="1055445">
                  <a:extLst>
                    <a:ext uri="{9D8B030D-6E8A-4147-A177-3AD203B41FA5}">
                      <a16:colId xmlns:a16="http://schemas.microsoft.com/office/drawing/2014/main" val="770424826"/>
                    </a:ext>
                  </a:extLst>
                </a:gridCol>
                <a:gridCol w="1206225">
                  <a:extLst>
                    <a:ext uri="{9D8B030D-6E8A-4147-A177-3AD203B41FA5}">
                      <a16:colId xmlns:a16="http://schemas.microsoft.com/office/drawing/2014/main" val="696405050"/>
                    </a:ext>
                  </a:extLst>
                </a:gridCol>
                <a:gridCol w="1112573">
                  <a:extLst>
                    <a:ext uri="{9D8B030D-6E8A-4147-A177-3AD203B41FA5}">
                      <a16:colId xmlns:a16="http://schemas.microsoft.com/office/drawing/2014/main" val="1052765762"/>
                    </a:ext>
                  </a:extLst>
                </a:gridCol>
                <a:gridCol w="1267097">
                  <a:extLst>
                    <a:ext uri="{9D8B030D-6E8A-4147-A177-3AD203B41FA5}">
                      <a16:colId xmlns:a16="http://schemas.microsoft.com/office/drawing/2014/main" val="3426036200"/>
                    </a:ext>
                  </a:extLst>
                </a:gridCol>
                <a:gridCol w="1112573">
                  <a:extLst>
                    <a:ext uri="{9D8B030D-6E8A-4147-A177-3AD203B41FA5}">
                      <a16:colId xmlns:a16="http://schemas.microsoft.com/office/drawing/2014/main" val="1137323195"/>
                    </a:ext>
                  </a:extLst>
                </a:gridCol>
                <a:gridCol w="878381">
                  <a:extLst>
                    <a:ext uri="{9D8B030D-6E8A-4147-A177-3AD203B41FA5}">
                      <a16:colId xmlns:a16="http://schemas.microsoft.com/office/drawing/2014/main" val="2188763313"/>
                    </a:ext>
                  </a:extLst>
                </a:gridCol>
                <a:gridCol w="843562">
                  <a:extLst>
                    <a:ext uri="{9D8B030D-6E8A-4147-A177-3AD203B41FA5}">
                      <a16:colId xmlns:a16="http://schemas.microsoft.com/office/drawing/2014/main" val="2783620429"/>
                    </a:ext>
                  </a:extLst>
                </a:gridCol>
                <a:gridCol w="1251456">
                  <a:extLst>
                    <a:ext uri="{9D8B030D-6E8A-4147-A177-3AD203B41FA5}">
                      <a16:colId xmlns:a16="http://schemas.microsoft.com/office/drawing/2014/main" val="3082964799"/>
                    </a:ext>
                  </a:extLst>
                </a:gridCol>
              </a:tblGrid>
              <a:tr h="130542">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a:t>
                      </a:r>
                      <a:r>
                        <a:rPr lang="en-US" sz="1100" kern="1200" baseline="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56790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output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dirty="0"/>
                    </a:p>
                  </a:txBody>
                  <a:tcPr/>
                </a:tc>
                <a:tc vMerge="1">
                  <a:txBody>
                    <a:bodyPr/>
                    <a:lstStyle/>
                    <a:p>
                      <a:endParaRPr lang="en-ZA"/>
                    </a:p>
                  </a:txBody>
                  <a:tcPr/>
                </a:tc>
                <a:tc vMerge="1">
                  <a:txBody>
                    <a:bodyPr/>
                    <a:lstStyle/>
                    <a:p>
                      <a:endParaRPr lang="en-US"/>
                    </a:p>
                  </a:txBody>
                  <a:tcPr/>
                </a:tc>
                <a:extLst>
                  <a:ext uri="{0D108BD9-81ED-4DB2-BD59-A6C34878D82A}">
                    <a16:rowId xmlns:a16="http://schemas.microsoft.com/office/drawing/2014/main" val="2684111679"/>
                  </a:ext>
                </a:extLst>
              </a:tr>
              <a:tr h="238386">
                <a:tc gridSpan="8">
                  <a:txBody>
                    <a:bodyPr/>
                    <a:lstStyle/>
                    <a:p>
                      <a:pPr marL="0" marR="0" algn="ctr" defTabSz="457200" rtl="0" eaLnBrk="1" latinLnBrk="0" hangingPunct="1">
                        <a:lnSpc>
                          <a:spcPct val="107000"/>
                        </a:lnSpc>
                        <a:spcBef>
                          <a:spcPts val="0"/>
                        </a:spcBef>
                        <a:spcAft>
                          <a:spcPts val="0"/>
                        </a:spcAft>
                      </a:pPr>
                      <a:r>
                        <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Administration of Superior Courts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29542720"/>
                  </a:ext>
                </a:extLst>
              </a:tr>
              <a:tr h="660619">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Percentage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taxations of</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legal costs finalised per year </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(9 597 of 9 762)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Number of applications referred back to litigants due to non-compliance with the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Chief Registrars to continuously engage the litigants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63118"/>
                  </a:ext>
                </a:extLst>
              </a:tr>
              <a:tr h="92724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 Percentage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warrants of</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release (J1) delivered within one</a:t>
                      </a:r>
                      <a:b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b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day of the release issued</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(12 of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Strict compliance with the Performance Indicator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r h="92724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6.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case management workshops conducted for court officials per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000687"/>
                  </a:ext>
                </a:extLst>
              </a:tr>
            </a:tbl>
          </a:graphicData>
        </a:graphic>
      </p:graphicFrame>
      <p:sp>
        <p:nvSpPr>
          <p:cNvPr id="10"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a:t>
            </a:r>
            <a:r>
              <a:rPr lang="en-US" sz="1800" b="1" dirty="0">
                <a:latin typeface="Avenir Black"/>
                <a:cs typeface="Avenir Black"/>
              </a:rPr>
              <a:t>2</a:t>
            </a:r>
            <a:r>
              <a:rPr lang="en-US" sz="1800" b="1" dirty="0" smtClean="0">
                <a:latin typeface="Avenir Black"/>
                <a:cs typeface="Avenir Black"/>
              </a:rPr>
              <a:t>: PERFORMANCE AGAINST SET TARGETS (CONTINUES…)  </a:t>
            </a:r>
            <a:r>
              <a:rPr lang="en-US" sz="1800" b="1" dirty="0">
                <a:latin typeface="Avenir Black"/>
                <a:cs typeface="Avenir Black"/>
              </a:rPr>
              <a:t>- 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1800" b="1" dirty="0" smtClean="0">
                <a:latin typeface="Avenir Black"/>
                <a:cs typeface="Avenir Black"/>
              </a:rPr>
              <a:t>    </a:t>
            </a:r>
          </a:p>
        </p:txBody>
      </p:sp>
      <p:sp>
        <p:nvSpPr>
          <p:cNvPr id="2" name="Slide Number Placeholder 1"/>
          <p:cNvSpPr>
            <a:spLocks noGrp="1"/>
          </p:cNvSpPr>
          <p:nvPr>
            <p:ph type="sldNum" sz="quarter" idx="12"/>
          </p:nvPr>
        </p:nvSpPr>
        <p:spPr/>
        <p:txBody>
          <a:bodyPr/>
          <a:lstStyle/>
          <a:p>
            <a:fld id="{95B883EF-6CF2-D74B-A2A9-20A9144FD555}" type="slidenum">
              <a:rPr lang="en-US" smtClean="0"/>
              <a:t>23</a:t>
            </a:fld>
            <a:endParaRPr lang="en-US"/>
          </a:p>
        </p:txBody>
      </p:sp>
    </p:spTree>
    <p:extLst>
      <p:ext uri="{BB962C8B-B14F-4D97-AF65-F5344CB8AC3E}">
        <p14:creationId xmlns:p14="http://schemas.microsoft.com/office/powerpoint/2010/main" val="1682293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26073" y="1493472"/>
            <a:ext cx="359695" cy="359695"/>
          </a:xfrm>
          <a:prstGeom prst="rect">
            <a:avLst/>
          </a:prstGeom>
        </p:spPr>
      </p:pic>
      <p:pic>
        <p:nvPicPr>
          <p:cNvPr id="7" name="Picture 6"/>
          <p:cNvPicPr>
            <a:picLocks noChangeAspect="1"/>
          </p:cNvPicPr>
          <p:nvPr/>
        </p:nvPicPr>
        <p:blipFill>
          <a:blip r:embed="rId3"/>
          <a:stretch>
            <a:fillRect/>
          </a:stretch>
        </p:blipFill>
        <p:spPr>
          <a:xfrm>
            <a:off x="6526074" y="3279926"/>
            <a:ext cx="359695" cy="365792"/>
          </a:xfrm>
          <a:prstGeom prst="rect">
            <a:avLst/>
          </a:prstGeom>
        </p:spPr>
      </p:pic>
      <p:pic>
        <p:nvPicPr>
          <p:cNvPr id="8" name="Picture 7"/>
          <p:cNvPicPr>
            <a:picLocks noChangeAspect="1"/>
          </p:cNvPicPr>
          <p:nvPr/>
        </p:nvPicPr>
        <p:blipFill>
          <a:blip r:embed="rId3"/>
          <a:stretch>
            <a:fillRect/>
          </a:stretch>
        </p:blipFill>
        <p:spPr>
          <a:xfrm>
            <a:off x="6051513" y="2662663"/>
            <a:ext cx="359695" cy="365792"/>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032639408"/>
              </p:ext>
            </p:extLst>
          </p:nvPr>
        </p:nvGraphicFramePr>
        <p:xfrm>
          <a:off x="196770" y="1291558"/>
          <a:ext cx="8727312" cy="3215274"/>
        </p:xfrm>
        <a:graphic>
          <a:graphicData uri="http://schemas.openxmlformats.org/drawingml/2006/table">
            <a:tbl>
              <a:tblPr firstRow="1" bandRow="1">
                <a:tableStyleId>{5C22544A-7EE6-4342-B048-85BDC9FD1C3A}</a:tableStyleId>
              </a:tblPr>
              <a:tblGrid>
                <a:gridCol w="1055445">
                  <a:extLst>
                    <a:ext uri="{9D8B030D-6E8A-4147-A177-3AD203B41FA5}">
                      <a16:colId xmlns:a16="http://schemas.microsoft.com/office/drawing/2014/main" val="770424826"/>
                    </a:ext>
                  </a:extLst>
                </a:gridCol>
                <a:gridCol w="1206225">
                  <a:extLst>
                    <a:ext uri="{9D8B030D-6E8A-4147-A177-3AD203B41FA5}">
                      <a16:colId xmlns:a16="http://schemas.microsoft.com/office/drawing/2014/main" val="696405050"/>
                    </a:ext>
                  </a:extLst>
                </a:gridCol>
                <a:gridCol w="1112573">
                  <a:extLst>
                    <a:ext uri="{9D8B030D-6E8A-4147-A177-3AD203B41FA5}">
                      <a16:colId xmlns:a16="http://schemas.microsoft.com/office/drawing/2014/main" val="1052765762"/>
                    </a:ext>
                  </a:extLst>
                </a:gridCol>
                <a:gridCol w="1267097">
                  <a:extLst>
                    <a:ext uri="{9D8B030D-6E8A-4147-A177-3AD203B41FA5}">
                      <a16:colId xmlns:a16="http://schemas.microsoft.com/office/drawing/2014/main" val="3426036200"/>
                    </a:ext>
                  </a:extLst>
                </a:gridCol>
                <a:gridCol w="1112573">
                  <a:extLst>
                    <a:ext uri="{9D8B030D-6E8A-4147-A177-3AD203B41FA5}">
                      <a16:colId xmlns:a16="http://schemas.microsoft.com/office/drawing/2014/main" val="1137323195"/>
                    </a:ext>
                  </a:extLst>
                </a:gridCol>
                <a:gridCol w="878381">
                  <a:extLst>
                    <a:ext uri="{9D8B030D-6E8A-4147-A177-3AD203B41FA5}">
                      <a16:colId xmlns:a16="http://schemas.microsoft.com/office/drawing/2014/main" val="2188763313"/>
                    </a:ext>
                  </a:extLst>
                </a:gridCol>
                <a:gridCol w="843562">
                  <a:extLst>
                    <a:ext uri="{9D8B030D-6E8A-4147-A177-3AD203B41FA5}">
                      <a16:colId xmlns:a16="http://schemas.microsoft.com/office/drawing/2014/main" val="2783620429"/>
                    </a:ext>
                  </a:extLst>
                </a:gridCol>
                <a:gridCol w="1251456">
                  <a:extLst>
                    <a:ext uri="{9D8B030D-6E8A-4147-A177-3AD203B41FA5}">
                      <a16:colId xmlns:a16="http://schemas.microsoft.com/office/drawing/2014/main" val="3082964799"/>
                    </a:ext>
                  </a:extLst>
                </a:gridCol>
              </a:tblGrid>
              <a:tr h="137378">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a:t>
                      </a:r>
                      <a:r>
                        <a:rPr lang="en-US" sz="1100" kern="1200" baseline="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79786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output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dirty="0"/>
                    </a:p>
                  </a:txBody>
                  <a:tcPr/>
                </a:tc>
                <a:tc vMerge="1">
                  <a:txBody>
                    <a:bodyPr/>
                    <a:lstStyle/>
                    <a:p>
                      <a:endParaRPr lang="en-ZA"/>
                    </a:p>
                  </a:txBody>
                  <a:tcPr/>
                </a:tc>
                <a:tc vMerge="1">
                  <a:txBody>
                    <a:bodyPr/>
                    <a:lstStyle/>
                    <a:p>
                      <a:endParaRPr lang="en-US"/>
                    </a:p>
                  </a:txBody>
                  <a:tcPr/>
                </a:tc>
                <a:extLst>
                  <a:ext uri="{0D108BD9-81ED-4DB2-BD59-A6C34878D82A}">
                    <a16:rowId xmlns:a16="http://schemas.microsoft.com/office/drawing/2014/main" val="2684111679"/>
                  </a:ext>
                </a:extLst>
              </a:tr>
              <a:tr h="195353">
                <a:tc gridSpan="8">
                  <a:txBody>
                    <a:bodyPr/>
                    <a:lstStyle/>
                    <a:p>
                      <a:pPr marL="0" marR="0" algn="l" defTabSz="457200" rtl="0" eaLnBrk="1" latinLnBrk="0" hangingPunct="1">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South African Judicial Education Institute (SAJEI)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29542720"/>
                  </a:ext>
                </a:extLst>
              </a:tr>
              <a:tr h="541366">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judicial education courses conducted per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15</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Unavailability of facilitators due to a month long training of  203 newly appointed District Court Magistrates.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There is no need for mitigation as the annual target has already been achieved.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63118"/>
                  </a:ext>
                </a:extLst>
              </a:tr>
              <a:tr h="967818">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research monographs on judicial education produced per year</a:t>
                      </a:r>
                    </a:p>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bl>
          </a:graphicData>
        </a:graphic>
      </p:graphicFrame>
      <p:sp>
        <p:nvSpPr>
          <p:cNvPr id="9"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3: PERFORMANCE AGAINST SET TARGETS - </a:t>
            </a:r>
            <a:r>
              <a:rPr lang="en-US" sz="1800" b="1" dirty="0">
                <a:latin typeface="Avenir Black"/>
                <a:cs typeface="Avenir Black"/>
              </a:rPr>
              <a:t>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1800" b="1" dirty="0" smtClean="0">
                <a:latin typeface="Avenir Black"/>
                <a:cs typeface="Avenir Black"/>
              </a:rPr>
              <a:t>     </a:t>
            </a:r>
          </a:p>
        </p:txBody>
      </p:sp>
      <p:sp>
        <p:nvSpPr>
          <p:cNvPr id="2" name="Slide Number Placeholder 1"/>
          <p:cNvSpPr>
            <a:spLocks noGrp="1"/>
          </p:cNvSpPr>
          <p:nvPr>
            <p:ph type="sldNum" sz="quarter" idx="12"/>
          </p:nvPr>
        </p:nvSpPr>
        <p:spPr/>
        <p:txBody>
          <a:bodyPr/>
          <a:lstStyle/>
          <a:p>
            <a:fld id="{95B883EF-6CF2-D74B-A2A9-20A9144FD555}" type="slidenum">
              <a:rPr lang="en-US" smtClean="0"/>
              <a:t>24</a:t>
            </a:fld>
            <a:endParaRPr lang="en-US"/>
          </a:p>
        </p:txBody>
      </p:sp>
    </p:spTree>
    <p:extLst>
      <p:ext uri="{BB962C8B-B14F-4D97-AF65-F5344CB8AC3E}">
        <p14:creationId xmlns:p14="http://schemas.microsoft.com/office/powerpoint/2010/main" val="1354612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26075" y="1569021"/>
            <a:ext cx="359695" cy="359695"/>
          </a:xfrm>
          <a:prstGeom prst="rect">
            <a:avLst/>
          </a:prstGeom>
        </p:spPr>
      </p:pic>
      <p:pic>
        <p:nvPicPr>
          <p:cNvPr id="7" name="Picture 6"/>
          <p:cNvPicPr>
            <a:picLocks noChangeAspect="1"/>
          </p:cNvPicPr>
          <p:nvPr/>
        </p:nvPicPr>
        <p:blipFill>
          <a:blip r:embed="rId3"/>
          <a:stretch>
            <a:fillRect/>
          </a:stretch>
        </p:blipFill>
        <p:spPr>
          <a:xfrm>
            <a:off x="6526074" y="4003149"/>
            <a:ext cx="359695" cy="365792"/>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2108899933"/>
              </p:ext>
            </p:extLst>
          </p:nvPr>
        </p:nvGraphicFramePr>
        <p:xfrm>
          <a:off x="196770" y="1291558"/>
          <a:ext cx="8727312" cy="3553732"/>
        </p:xfrm>
        <a:graphic>
          <a:graphicData uri="http://schemas.openxmlformats.org/drawingml/2006/table">
            <a:tbl>
              <a:tblPr firstRow="1" bandRow="1">
                <a:tableStyleId>{5C22544A-7EE6-4342-B048-85BDC9FD1C3A}</a:tableStyleId>
              </a:tblPr>
              <a:tblGrid>
                <a:gridCol w="1055445">
                  <a:extLst>
                    <a:ext uri="{9D8B030D-6E8A-4147-A177-3AD203B41FA5}">
                      <a16:colId xmlns:a16="http://schemas.microsoft.com/office/drawing/2014/main" val="770424826"/>
                    </a:ext>
                  </a:extLst>
                </a:gridCol>
                <a:gridCol w="1206225">
                  <a:extLst>
                    <a:ext uri="{9D8B030D-6E8A-4147-A177-3AD203B41FA5}">
                      <a16:colId xmlns:a16="http://schemas.microsoft.com/office/drawing/2014/main" val="696405050"/>
                    </a:ext>
                  </a:extLst>
                </a:gridCol>
                <a:gridCol w="1112573">
                  <a:extLst>
                    <a:ext uri="{9D8B030D-6E8A-4147-A177-3AD203B41FA5}">
                      <a16:colId xmlns:a16="http://schemas.microsoft.com/office/drawing/2014/main" val="1052765762"/>
                    </a:ext>
                  </a:extLst>
                </a:gridCol>
                <a:gridCol w="1267097">
                  <a:extLst>
                    <a:ext uri="{9D8B030D-6E8A-4147-A177-3AD203B41FA5}">
                      <a16:colId xmlns:a16="http://schemas.microsoft.com/office/drawing/2014/main" val="3426036200"/>
                    </a:ext>
                  </a:extLst>
                </a:gridCol>
                <a:gridCol w="1112573">
                  <a:extLst>
                    <a:ext uri="{9D8B030D-6E8A-4147-A177-3AD203B41FA5}">
                      <a16:colId xmlns:a16="http://schemas.microsoft.com/office/drawing/2014/main" val="1137323195"/>
                    </a:ext>
                  </a:extLst>
                </a:gridCol>
                <a:gridCol w="878381">
                  <a:extLst>
                    <a:ext uri="{9D8B030D-6E8A-4147-A177-3AD203B41FA5}">
                      <a16:colId xmlns:a16="http://schemas.microsoft.com/office/drawing/2014/main" val="2188763313"/>
                    </a:ext>
                  </a:extLst>
                </a:gridCol>
                <a:gridCol w="843562">
                  <a:extLst>
                    <a:ext uri="{9D8B030D-6E8A-4147-A177-3AD203B41FA5}">
                      <a16:colId xmlns:a16="http://schemas.microsoft.com/office/drawing/2014/main" val="2783620429"/>
                    </a:ext>
                  </a:extLst>
                </a:gridCol>
                <a:gridCol w="1251456">
                  <a:extLst>
                    <a:ext uri="{9D8B030D-6E8A-4147-A177-3AD203B41FA5}">
                      <a16:colId xmlns:a16="http://schemas.microsoft.com/office/drawing/2014/main" val="3082964799"/>
                    </a:ext>
                  </a:extLst>
                </a:gridCol>
              </a:tblGrid>
              <a:tr h="130542">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Targets for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2019/20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Annual Performance Plan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4 Actual Outputs </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Status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100" b="1"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Planned Action</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236530"/>
                  </a:ext>
                </a:extLst>
              </a:tr>
              <a:tr h="56790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a:t>
                      </a:r>
                      <a:r>
                        <a:rPr lang="en-ZA" sz="1100" b="1" kern="1200" baseline="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Target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as per APP</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Quarter </a:t>
                      </a:r>
                      <a:r>
                        <a:rPr lang="en-ZA" sz="11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a:t>
                      </a: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output </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ZA"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Deviation (Actual)</a:t>
                      </a:r>
                      <a:endParaRPr lang="en-US" sz="11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dirty="0"/>
                    </a:p>
                  </a:txBody>
                  <a:tcPr/>
                </a:tc>
                <a:tc vMerge="1">
                  <a:txBody>
                    <a:bodyPr/>
                    <a:lstStyle/>
                    <a:p>
                      <a:endParaRPr lang="en-ZA"/>
                    </a:p>
                  </a:txBody>
                  <a:tcPr/>
                </a:tc>
                <a:tc vMerge="1">
                  <a:txBody>
                    <a:bodyPr/>
                    <a:lstStyle/>
                    <a:p>
                      <a:endParaRPr lang="en-US"/>
                    </a:p>
                  </a:txBody>
                  <a:tcPr/>
                </a:tc>
                <a:extLst>
                  <a:ext uri="{0D108BD9-81ED-4DB2-BD59-A6C34878D82A}">
                    <a16:rowId xmlns:a16="http://schemas.microsoft.com/office/drawing/2014/main" val="2684111679"/>
                  </a:ext>
                </a:extLst>
              </a:tr>
              <a:tr h="238386">
                <a:tc gridSpan="8">
                  <a:txBody>
                    <a:bodyPr/>
                    <a:lstStyle/>
                    <a:p>
                      <a:pPr marL="0" marR="0" algn="ctr" defTabSz="457200" rtl="0" eaLnBrk="1" latinLnBrk="0" hangingPunct="1">
                        <a:lnSpc>
                          <a:spcPct val="107000"/>
                        </a:lnSpc>
                        <a:spcBef>
                          <a:spcPts val="0"/>
                        </a:spcBef>
                        <a:spcAft>
                          <a:spcPts val="0"/>
                        </a:spcAft>
                      </a:pPr>
                      <a:r>
                        <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Judicial Policy, Research and Support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29542720"/>
                  </a:ext>
                </a:extLst>
              </a:tr>
              <a:tr h="660619">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3. Percentage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legal advisory opinions on policy development and research services provided within 15 working days of receipt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63118"/>
                  </a:ext>
                </a:extLst>
              </a:tr>
              <a:tr h="282991">
                <a:tc gridSpan="8">
                  <a:txBody>
                    <a:bodyPr/>
                    <a:lstStyle/>
                    <a:p>
                      <a:pPr marL="0" marR="0" algn="ctr" defTabSz="457200" rtl="0" eaLnBrk="1" latinLnBrk="0" hangingPunct="1">
                        <a:lnSpc>
                          <a:spcPct val="107000"/>
                        </a:lnSpc>
                        <a:spcBef>
                          <a:spcPts val="0"/>
                        </a:spcBef>
                        <a:spcAft>
                          <a:spcPts val="0"/>
                        </a:spcAft>
                      </a:pPr>
                      <a:r>
                        <a:rPr lang="en-ZA" sz="105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Judicial Service Commission </a:t>
                      </a:r>
                      <a:endPar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16924"/>
                  </a:ext>
                </a:extLst>
              </a:tr>
              <a:tr h="927241">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 Number </a:t>
                      </a: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reports on judicial appointments and judicial complaints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000687"/>
                  </a:ext>
                </a:extLst>
              </a:tr>
            </a:tbl>
          </a:graphicData>
        </a:graphic>
      </p:graphicFrame>
      <p:sp>
        <p:nvSpPr>
          <p:cNvPr id="8" name="Subtitle 2"/>
          <p:cNvSpPr txBox="1">
            <a:spLocks/>
          </p:cNvSpPr>
          <p:nvPr/>
        </p:nvSpPr>
        <p:spPr>
          <a:xfrm>
            <a:off x="223284" y="387927"/>
            <a:ext cx="7881626" cy="61439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venir Black"/>
                <a:cs typeface="Avenir Black"/>
              </a:rPr>
              <a:t>PROGRAMME 3: PERFORMANCE AGAINST SET </a:t>
            </a:r>
            <a:r>
              <a:rPr lang="en-US" sz="1800" b="1" dirty="0">
                <a:latin typeface="Avenir Black"/>
                <a:cs typeface="Avenir Black"/>
              </a:rPr>
              <a:t>TARGETS (CONTINUES…) - Q4 (2019/20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None/>
            </a:pPr>
            <a:endParaRPr lang="en-US" sz="1800" b="1" dirty="0" smtClean="0">
              <a:solidFill>
                <a:schemeClr val="tx2">
                  <a:lumMod val="60000"/>
                  <a:lumOff val="40000"/>
                </a:schemeClr>
              </a:solidFill>
              <a:latin typeface="Avenir Black"/>
              <a:cs typeface="Avenir Black"/>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t>25</a:t>
            </a:fld>
            <a:endParaRPr lang="en-US"/>
          </a:p>
        </p:txBody>
      </p:sp>
    </p:spTree>
    <p:extLst>
      <p:ext uri="{BB962C8B-B14F-4D97-AF65-F5344CB8AC3E}">
        <p14:creationId xmlns:p14="http://schemas.microsoft.com/office/powerpoint/2010/main" val="1913457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26</a:t>
            </a:fld>
            <a:endParaRPr lang="en-US"/>
          </a:p>
        </p:txBody>
      </p:sp>
      <p:sp>
        <p:nvSpPr>
          <p:cNvPr id="3" name="Subtitle 2"/>
          <p:cNvSpPr txBox="1">
            <a:spLocks/>
          </p:cNvSpPr>
          <p:nvPr/>
        </p:nvSpPr>
        <p:spPr>
          <a:xfrm>
            <a:off x="744672" y="2576945"/>
            <a:ext cx="7673158" cy="182880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QUARTER 1 (2020/21 APP)</a:t>
            </a:r>
          </a:p>
          <a:p>
            <a:pPr marL="0" indent="0" algn="ctr">
              <a:buNone/>
            </a:pPr>
            <a:r>
              <a:rPr lang="en-US" altLang="en-US" sz="2800" b="1" dirty="0" smtClean="0">
                <a:latin typeface="Arial" panose="020B0604020202020204" pitchFamily="34" charset="0"/>
                <a:cs typeface="Arial" panose="020B0604020202020204" pitchFamily="34" charset="0"/>
              </a:rPr>
              <a:t>PERFORMANCE INFORMATION</a:t>
            </a: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val="1245051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27</a:t>
            </a:fld>
            <a:endParaRPr lang="en-US"/>
          </a:p>
        </p:txBody>
      </p:sp>
      <p:sp>
        <p:nvSpPr>
          <p:cNvPr id="6" name="Subtitle 2"/>
          <p:cNvSpPr txBox="1">
            <a:spLocks/>
          </p:cNvSpPr>
          <p:nvPr/>
        </p:nvSpPr>
        <p:spPr>
          <a:xfrm>
            <a:off x="166255" y="515012"/>
            <a:ext cx="7910945" cy="814057"/>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300" b="1" dirty="0" smtClean="0">
                <a:latin typeface="Avenir Black"/>
                <a:cs typeface="Avenir Black"/>
              </a:rPr>
              <a:t>OVERALL PERFORMANCE OF THE OCJ - </a:t>
            </a:r>
          </a:p>
          <a:p>
            <a:pPr>
              <a:spcBef>
                <a:spcPct val="0"/>
              </a:spcBef>
              <a:buNone/>
            </a:pPr>
            <a:r>
              <a:rPr lang="en-US" sz="2300" b="1" dirty="0" smtClean="0">
                <a:latin typeface="Avenir Black"/>
                <a:cs typeface="Avenir Black"/>
              </a:rPr>
              <a:t>Q1 (2020/21 APP)</a:t>
            </a:r>
            <a:endParaRPr lang="en-ZA" altLang="en-US" sz="23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63965040"/>
              </p:ext>
            </p:extLst>
          </p:nvPr>
        </p:nvGraphicFramePr>
        <p:xfrm>
          <a:off x="181443" y="1579418"/>
          <a:ext cx="8530788" cy="2119746"/>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val="3982609603"/>
                    </a:ext>
                  </a:extLst>
                </a:gridCol>
                <a:gridCol w="2843596">
                  <a:extLst>
                    <a:ext uri="{9D8B030D-6E8A-4147-A177-3AD203B41FA5}">
                      <a16:colId xmlns:a16="http://schemas.microsoft.com/office/drawing/2014/main" val="1666284956"/>
                    </a:ext>
                  </a:extLst>
                </a:gridCol>
                <a:gridCol w="2843596">
                  <a:extLst>
                    <a:ext uri="{9D8B030D-6E8A-4147-A177-3AD203B41FA5}">
                      <a16:colId xmlns:a16="http://schemas.microsoft.com/office/drawing/2014/main" val="155005076"/>
                    </a:ext>
                  </a:extLst>
                </a:gridCol>
              </a:tblGrid>
              <a:tr h="721819">
                <a:tc>
                  <a:txBody>
                    <a:bodyPr/>
                    <a:lstStyle/>
                    <a:p>
                      <a:r>
                        <a:rPr lang="en-US" sz="2000" dirty="0" smtClean="0">
                          <a:latin typeface="Avenir Black"/>
                        </a:rPr>
                        <a:t>Planned Targets </a:t>
                      </a:r>
                      <a:endParaRPr lang="en-US" sz="2000" dirty="0">
                        <a:latin typeface="Avenir Black"/>
                      </a:endParaRPr>
                    </a:p>
                  </a:txBody>
                  <a:tcPr>
                    <a:solidFill>
                      <a:schemeClr val="tx2">
                        <a:lumMod val="60000"/>
                        <a:lumOff val="40000"/>
                      </a:schemeClr>
                    </a:solidFill>
                  </a:tcPr>
                </a:tc>
                <a:tc>
                  <a:txBody>
                    <a:bodyPr/>
                    <a:lstStyle/>
                    <a:p>
                      <a:r>
                        <a:rPr lang="en-US" sz="2000" dirty="0" smtClean="0">
                          <a:latin typeface="Avenir Black"/>
                        </a:rPr>
                        <a:t>Targets</a:t>
                      </a:r>
                      <a:r>
                        <a:rPr lang="en-US" sz="2000" baseline="0" dirty="0" smtClean="0">
                          <a:latin typeface="Avenir Black"/>
                        </a:rPr>
                        <a:t> Achieved </a:t>
                      </a:r>
                      <a:endParaRPr lang="en-US" sz="2000" dirty="0">
                        <a:latin typeface="Avenir Black"/>
                      </a:endParaRPr>
                    </a:p>
                  </a:txBody>
                  <a:tcPr>
                    <a:solidFill>
                      <a:srgbClr val="00B050"/>
                    </a:solidFill>
                  </a:tcPr>
                </a:tc>
                <a:tc>
                  <a:txBody>
                    <a:bodyPr/>
                    <a:lstStyle/>
                    <a:p>
                      <a:r>
                        <a:rPr lang="en-US" sz="2000" dirty="0" smtClean="0">
                          <a:latin typeface="Avenir Black"/>
                        </a:rPr>
                        <a:t>Targets Not Achieved</a:t>
                      </a:r>
                      <a:endParaRPr lang="en-US" sz="2000" dirty="0">
                        <a:latin typeface="Avenir Black"/>
                      </a:endParaRPr>
                    </a:p>
                  </a:txBody>
                  <a:tcPr>
                    <a:solidFill>
                      <a:srgbClr val="FF0000"/>
                    </a:solidFill>
                  </a:tcPr>
                </a:tc>
                <a:extLst>
                  <a:ext uri="{0D108BD9-81ED-4DB2-BD59-A6C34878D82A}">
                    <a16:rowId xmlns:a16="http://schemas.microsoft.com/office/drawing/2014/main" val="2444595917"/>
                  </a:ext>
                </a:extLst>
              </a:tr>
              <a:tr h="1397927">
                <a:tc>
                  <a:txBody>
                    <a:bodyPr/>
                    <a:lstStyle/>
                    <a:p>
                      <a:pPr algn="ctr"/>
                      <a:endParaRPr lang="en-US" sz="2200" b="1" dirty="0" smtClean="0">
                        <a:latin typeface="Avenir Black"/>
                      </a:endParaRPr>
                    </a:p>
                    <a:p>
                      <a:pPr algn="ctr"/>
                      <a:r>
                        <a:rPr lang="en-US" sz="2200" b="1" dirty="0" smtClean="0">
                          <a:latin typeface="Avenir Black"/>
                        </a:rPr>
                        <a:t>10</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9</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1</a:t>
                      </a:r>
                      <a:endParaRPr lang="en-US" sz="2200" b="1" dirty="0">
                        <a:latin typeface="Avenir Black"/>
                      </a:endParaRPr>
                    </a:p>
                  </a:txBody>
                  <a:tcPr/>
                </a:tc>
                <a:extLst>
                  <a:ext uri="{0D108BD9-81ED-4DB2-BD59-A6C34878D82A}">
                    <a16:rowId xmlns:a16="http://schemas.microsoft.com/office/drawing/2014/main" val="578684135"/>
                  </a:ext>
                </a:extLst>
              </a:tr>
            </a:tbl>
          </a:graphicData>
        </a:graphic>
      </p:graphicFrame>
    </p:spTree>
    <p:extLst>
      <p:ext uri="{BB962C8B-B14F-4D97-AF65-F5344CB8AC3E}">
        <p14:creationId xmlns:p14="http://schemas.microsoft.com/office/powerpoint/2010/main" val="992349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28</a:t>
            </a:fld>
            <a:endParaRPr lang="en-US"/>
          </a:p>
        </p:txBody>
      </p:sp>
      <p:sp>
        <p:nvSpPr>
          <p:cNvPr id="6" name="Subtitle 2"/>
          <p:cNvSpPr txBox="1">
            <a:spLocks/>
          </p:cNvSpPr>
          <p:nvPr/>
        </p:nvSpPr>
        <p:spPr>
          <a:xfrm>
            <a:off x="166255" y="515013"/>
            <a:ext cx="7910945" cy="472355"/>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300" b="1" dirty="0" smtClean="0">
                <a:latin typeface="Avenir Black"/>
                <a:cs typeface="Avenir Black"/>
              </a:rPr>
              <a:t>PERFORMANCE PER PROGRAMME - Q1 (2020/21 APP)</a:t>
            </a:r>
            <a:endParaRPr lang="en-ZA" altLang="en-US" sz="23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47044" y="5106586"/>
            <a:ext cx="8487547"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1 </a:t>
            </a:r>
            <a:r>
              <a:rPr lang="en-ZA" sz="1400" dirty="0" smtClean="0">
                <a:latin typeface="Arial" panose="020B0604020202020204" pitchFamily="34" charset="0"/>
                <a:cs typeface="Arial" panose="020B0604020202020204" pitchFamily="34" charset="0"/>
              </a:rPr>
              <a:t>had 2 targets and were all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2 </a:t>
            </a:r>
            <a:r>
              <a:rPr lang="en-ZA" sz="1400" dirty="0" smtClean="0">
                <a:latin typeface="Arial" panose="020B0604020202020204" pitchFamily="34" charset="0"/>
                <a:cs typeface="Arial" panose="020B0604020202020204" pitchFamily="34" charset="0"/>
              </a:rPr>
              <a:t>had 6 targets and were all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3 </a:t>
            </a:r>
            <a:r>
              <a:rPr lang="en-ZA" sz="1400" dirty="0" smtClean="0">
                <a:latin typeface="Arial" panose="020B0604020202020204" pitchFamily="34" charset="0"/>
                <a:cs typeface="Arial" panose="020B0604020202020204" pitchFamily="34" charset="0"/>
              </a:rPr>
              <a:t>had 2 targets, of which 1 target was achieved and also 1 target not achieved.</a:t>
            </a:r>
          </a:p>
        </p:txBody>
      </p:sp>
      <p:graphicFrame>
        <p:nvGraphicFramePr>
          <p:cNvPr id="8" name="Chart 7">
            <a:extLst>
              <a:ext uri="{FF2B5EF4-FFF2-40B4-BE49-F238E27FC236}">
                <a16:creationId xmlns:a16="http://schemas.microsoft.com/office/drawing/2014/main" id="{00000000-0008-0000-0600-000003000000}"/>
              </a:ext>
            </a:extLst>
          </p:cNvPr>
          <p:cNvGraphicFramePr/>
          <p:nvPr>
            <p:extLst>
              <p:ext uri="{D42A27DB-BD31-4B8C-83A1-F6EECF244321}">
                <p14:modId xmlns:p14="http://schemas.microsoft.com/office/powerpoint/2010/main" val="4049475545"/>
              </p:ext>
            </p:extLst>
          </p:nvPr>
        </p:nvGraphicFramePr>
        <p:xfrm>
          <a:off x="303804" y="1330035"/>
          <a:ext cx="8408426" cy="3776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7172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8"/>
            <a:ext cx="8408425" cy="4901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29</a:t>
            </a:fld>
            <a:endParaRPr lang="en-US"/>
          </a:p>
        </p:txBody>
      </p:sp>
      <p:sp>
        <p:nvSpPr>
          <p:cNvPr id="6" name="Subtitle 2"/>
          <p:cNvSpPr txBox="1">
            <a:spLocks/>
          </p:cNvSpPr>
          <p:nvPr/>
        </p:nvSpPr>
        <p:spPr>
          <a:xfrm>
            <a:off x="166255" y="307957"/>
            <a:ext cx="7910945" cy="679411"/>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smtClean="0">
                <a:latin typeface="Avenir Black"/>
                <a:cs typeface="Avenir Black"/>
              </a:rPr>
              <a:t>PERCENTAGE TARGETS ACHIEVED &amp; NOT ACHIEVED -  </a:t>
            </a:r>
          </a:p>
          <a:p>
            <a:pPr>
              <a:spcBef>
                <a:spcPct val="0"/>
              </a:spcBef>
              <a:buNone/>
            </a:pPr>
            <a:r>
              <a:rPr lang="en-US" sz="2000" b="1" dirty="0">
                <a:latin typeface="Avenir Black"/>
                <a:cs typeface="Avenir Black"/>
              </a:rPr>
              <a:t>Q1 (2020/21 APP)</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47044" y="5005575"/>
            <a:ext cx="8487547"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1 achieved 100% of their quarterly targets.</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2 </a:t>
            </a:r>
            <a:r>
              <a:rPr lang="en-ZA" sz="1400" dirty="0">
                <a:latin typeface="Arial" panose="020B0604020202020204" pitchFamily="34" charset="0"/>
                <a:cs typeface="Arial" panose="020B0604020202020204" pitchFamily="34" charset="0"/>
              </a:rPr>
              <a:t>achieved 100% of their quarterly </a:t>
            </a:r>
            <a:r>
              <a:rPr lang="en-ZA" sz="1400" dirty="0" smtClean="0">
                <a:latin typeface="Arial" panose="020B0604020202020204" pitchFamily="34" charset="0"/>
                <a:cs typeface="Arial" panose="020B0604020202020204" pitchFamily="34" charset="0"/>
              </a:rPr>
              <a:t>targets.</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Programme </a:t>
            </a:r>
            <a:r>
              <a:rPr lang="en-ZA" sz="1400" dirty="0">
                <a:latin typeface="Arial" panose="020B0604020202020204" pitchFamily="34" charset="0"/>
                <a:cs typeface="Arial" panose="020B0604020202020204" pitchFamily="34" charset="0"/>
              </a:rPr>
              <a:t>3 </a:t>
            </a:r>
            <a:r>
              <a:rPr lang="en-ZA" sz="1400" dirty="0" smtClean="0">
                <a:latin typeface="Arial" panose="020B0604020202020204" pitchFamily="34" charset="0"/>
                <a:cs typeface="Arial" panose="020B0604020202020204" pitchFamily="34" charset="0"/>
              </a:rPr>
              <a:t>achieved 50% of its quarterly targets and 50% was not achieved.</a:t>
            </a:r>
          </a:p>
        </p:txBody>
      </p:sp>
      <p:graphicFrame>
        <p:nvGraphicFramePr>
          <p:cNvPr id="9" name="Chart 8">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3671114889"/>
              </p:ext>
            </p:extLst>
          </p:nvPr>
        </p:nvGraphicFramePr>
        <p:xfrm>
          <a:off x="303804" y="1288473"/>
          <a:ext cx="8408425" cy="3717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121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a:t>
            </a:fld>
            <a:endParaRPr lang="en-US"/>
          </a:p>
        </p:txBody>
      </p:sp>
      <p:sp>
        <p:nvSpPr>
          <p:cNvPr id="3" name="Rectangle 2"/>
          <p:cNvSpPr/>
          <p:nvPr/>
        </p:nvSpPr>
        <p:spPr>
          <a:xfrm>
            <a:off x="484481" y="522952"/>
            <a:ext cx="7394245" cy="446276"/>
          </a:xfrm>
          <a:prstGeom prst="rect">
            <a:avLst/>
          </a:prstGeom>
          <a:solidFill>
            <a:schemeClr val="tx2">
              <a:lumMod val="60000"/>
              <a:lumOff val="40000"/>
            </a:schemeClr>
          </a:solidFill>
        </p:spPr>
        <p:txBody>
          <a:bodyPr vert="horz" lIns="91440" tIns="45720" rIns="91440" bIns="45720" rtlCol="0">
            <a:noAutofit/>
          </a:bodyPr>
          <a:lstStyle/>
          <a:p>
            <a:pPr>
              <a:spcBef>
                <a:spcPct val="20000"/>
              </a:spcBef>
              <a:buFont typeface="Arial"/>
              <a:buNone/>
            </a:pPr>
            <a:r>
              <a:rPr lang="en-ZA" sz="2400" b="1" dirty="0">
                <a:solidFill>
                  <a:schemeClr val="tx1"/>
                </a:solidFill>
                <a:latin typeface="Arial" pitchFamily="34" charset="0"/>
                <a:cs typeface="Arial" pitchFamily="34" charset="0"/>
              </a:rPr>
              <a:t>PURPOSE OF THE PRESENTATION</a:t>
            </a:r>
          </a:p>
        </p:txBody>
      </p:sp>
      <p:sp>
        <p:nvSpPr>
          <p:cNvPr id="4" name="Rectangle 3"/>
          <p:cNvSpPr/>
          <p:nvPr/>
        </p:nvSpPr>
        <p:spPr>
          <a:xfrm>
            <a:off x="484480" y="1306980"/>
            <a:ext cx="8332949" cy="4708981"/>
          </a:xfrm>
          <a:prstGeom prst="rect">
            <a:avLst/>
          </a:prstGeom>
        </p:spPr>
        <p:txBody>
          <a:bodyPr wrap="square">
            <a:spAutoFit/>
          </a:bodyPr>
          <a:lstStyle/>
          <a:p>
            <a:pPr>
              <a:defRPr/>
            </a:pPr>
            <a:r>
              <a:rPr lang="en-US" altLang="en-US" sz="2000" dirty="0">
                <a:latin typeface="Arial" charset="0"/>
                <a:cs typeface="Arial" charset="0"/>
              </a:rPr>
              <a:t>To present to the Portfolio Committee on Justice and Correctional Services:</a:t>
            </a:r>
          </a:p>
          <a:p>
            <a:pPr>
              <a:buFont typeface="Wingdings" panose="05000000000000000000" pitchFamily="2" charset="2"/>
              <a:buChar char="q"/>
              <a:defRPr/>
            </a:pPr>
            <a:endParaRPr lang="en-US" altLang="en-US" sz="2000" dirty="0">
              <a:latin typeface="Arial" charset="0"/>
              <a:cs typeface="Arial" charset="0"/>
            </a:endParaRPr>
          </a:p>
          <a:p>
            <a:pPr lvl="1">
              <a:buFont typeface="Wingdings" panose="05000000000000000000" pitchFamily="2" charset="2"/>
              <a:buChar char="q"/>
              <a:defRPr/>
            </a:pPr>
            <a:r>
              <a:rPr lang="en-US" altLang="en-US" sz="2000" dirty="0">
                <a:latin typeface="Arial" charset="0"/>
                <a:cs typeface="Arial" charset="0"/>
              </a:rPr>
              <a:t>The </a:t>
            </a:r>
            <a:r>
              <a:rPr lang="en-US" altLang="en-US" sz="2000" dirty="0" smtClean="0">
                <a:latin typeface="Arial" charset="0"/>
                <a:cs typeface="Arial" charset="0"/>
              </a:rPr>
              <a:t>4</a:t>
            </a:r>
            <a:r>
              <a:rPr lang="en-US" altLang="en-US" sz="2000" baseline="30000" dirty="0" smtClean="0">
                <a:latin typeface="Arial" charset="0"/>
                <a:cs typeface="Arial" charset="0"/>
              </a:rPr>
              <a:t>th</a:t>
            </a:r>
            <a:r>
              <a:rPr lang="en-US" altLang="en-US" sz="2000" dirty="0" smtClean="0">
                <a:latin typeface="Arial" charset="0"/>
                <a:cs typeface="Arial" charset="0"/>
              </a:rPr>
              <a:t>  </a:t>
            </a:r>
            <a:r>
              <a:rPr lang="en-US" altLang="en-US" sz="2000" dirty="0">
                <a:latin typeface="Arial" charset="0"/>
                <a:cs typeface="Arial" charset="0"/>
              </a:rPr>
              <a:t>quarter Performance Report 2019/20 FY </a:t>
            </a:r>
            <a:r>
              <a:rPr lang="en-US" altLang="en-US" sz="2000" dirty="0" smtClean="0">
                <a:latin typeface="Arial" charset="0"/>
                <a:cs typeface="Arial" charset="0"/>
              </a:rPr>
              <a:t>(non-financial </a:t>
            </a:r>
            <a:r>
              <a:rPr lang="en-US" altLang="en-US" sz="2000" dirty="0">
                <a:latin typeface="Arial" charset="0"/>
                <a:cs typeface="Arial" charset="0"/>
              </a:rPr>
              <a:t>performance information); </a:t>
            </a:r>
            <a:r>
              <a:rPr lang="en-US" altLang="en-US" sz="2000" dirty="0" smtClean="0">
                <a:latin typeface="Arial" charset="0"/>
                <a:cs typeface="Arial" charset="0"/>
              </a:rPr>
              <a:t>and</a:t>
            </a:r>
            <a:endParaRPr lang="en-US" altLang="en-US" sz="2000" dirty="0">
              <a:latin typeface="Arial" charset="0"/>
              <a:cs typeface="Arial" charset="0"/>
            </a:endParaRPr>
          </a:p>
          <a:p>
            <a:pPr lvl="1">
              <a:buFont typeface="Wingdings" panose="05000000000000000000" pitchFamily="2" charset="2"/>
              <a:buChar char="§"/>
              <a:defRPr/>
            </a:pPr>
            <a:endParaRPr lang="en-US" altLang="en-US" sz="2000" dirty="0">
              <a:latin typeface="Arial" charset="0"/>
              <a:cs typeface="Arial" charset="0"/>
            </a:endParaRPr>
          </a:p>
          <a:p>
            <a:pPr lvl="1">
              <a:buFont typeface="Wingdings" panose="05000000000000000000" pitchFamily="2" charset="2"/>
              <a:buChar char="q"/>
              <a:defRPr/>
            </a:pPr>
            <a:r>
              <a:rPr lang="en-US" altLang="en-US" sz="2000" dirty="0" smtClean="0">
                <a:latin typeface="Arial" charset="0"/>
                <a:cs typeface="Arial" charset="0"/>
              </a:rPr>
              <a:t>The 4</a:t>
            </a:r>
            <a:r>
              <a:rPr lang="en-US" altLang="en-US" sz="2000" baseline="30000" dirty="0" smtClean="0">
                <a:latin typeface="Arial" charset="0"/>
                <a:cs typeface="Arial" charset="0"/>
              </a:rPr>
              <a:t>th</a:t>
            </a:r>
            <a:r>
              <a:rPr lang="en-US" altLang="en-US" sz="2000" dirty="0" smtClean="0">
                <a:latin typeface="Arial" charset="0"/>
                <a:cs typeface="Arial" charset="0"/>
              </a:rPr>
              <a:t>  quarter </a:t>
            </a:r>
            <a:r>
              <a:rPr lang="en-US" altLang="en-US" sz="2000" dirty="0">
                <a:latin typeface="Arial" charset="0"/>
                <a:cs typeface="Arial" charset="0"/>
              </a:rPr>
              <a:t>financial information 2019/20 </a:t>
            </a:r>
            <a:r>
              <a:rPr lang="en-US" altLang="en-US" sz="2000" dirty="0" smtClean="0">
                <a:latin typeface="Arial" charset="0"/>
                <a:cs typeface="Arial" charset="0"/>
              </a:rPr>
              <a:t>FY;</a:t>
            </a:r>
          </a:p>
          <a:p>
            <a:pPr lvl="1">
              <a:buFont typeface="Wingdings" panose="05000000000000000000" pitchFamily="2" charset="2"/>
              <a:buChar char="q"/>
              <a:defRPr/>
            </a:pPr>
            <a:endParaRPr lang="en-US" altLang="en-US" sz="2000" dirty="0">
              <a:latin typeface="Arial" charset="0"/>
              <a:cs typeface="Arial" charset="0"/>
            </a:endParaRPr>
          </a:p>
          <a:p>
            <a:pPr lvl="1" algn="ctr">
              <a:defRPr/>
            </a:pPr>
            <a:r>
              <a:rPr lang="en-US" altLang="en-US" sz="2000" b="1" dirty="0" smtClean="0">
                <a:latin typeface="Arial" charset="0"/>
                <a:cs typeface="Arial" charset="0"/>
              </a:rPr>
              <a:t>AND</a:t>
            </a:r>
          </a:p>
          <a:p>
            <a:pPr lvl="1">
              <a:defRPr/>
            </a:pPr>
            <a:endParaRPr lang="en-US" altLang="en-US" sz="2000" dirty="0" smtClean="0">
              <a:latin typeface="Arial" charset="0"/>
              <a:cs typeface="Arial" charset="0"/>
            </a:endParaRPr>
          </a:p>
          <a:p>
            <a:pPr lvl="1">
              <a:buFont typeface="Wingdings" panose="05000000000000000000" pitchFamily="2" charset="2"/>
              <a:buChar char="q"/>
              <a:defRPr/>
            </a:pPr>
            <a:r>
              <a:rPr lang="en-US" altLang="en-US" sz="2000" dirty="0">
                <a:latin typeface="Arial" charset="0"/>
                <a:cs typeface="Arial" charset="0"/>
              </a:rPr>
              <a:t>The </a:t>
            </a:r>
            <a:r>
              <a:rPr lang="en-US" altLang="en-US" sz="2000" dirty="0" smtClean="0">
                <a:latin typeface="Arial" charset="0"/>
                <a:cs typeface="Arial" charset="0"/>
              </a:rPr>
              <a:t>1</a:t>
            </a:r>
            <a:r>
              <a:rPr lang="en-US" altLang="en-US" sz="2000" baseline="30000" dirty="0" smtClean="0">
                <a:latin typeface="Arial" charset="0"/>
                <a:cs typeface="Arial" charset="0"/>
              </a:rPr>
              <a:t>st</a:t>
            </a:r>
            <a:r>
              <a:rPr lang="en-US" altLang="en-US" sz="2000" dirty="0" smtClean="0">
                <a:latin typeface="Arial" charset="0"/>
                <a:cs typeface="Arial" charset="0"/>
              </a:rPr>
              <a:t>  </a:t>
            </a:r>
            <a:r>
              <a:rPr lang="en-US" altLang="en-US" sz="2000" dirty="0">
                <a:latin typeface="Arial" charset="0"/>
                <a:cs typeface="Arial" charset="0"/>
              </a:rPr>
              <a:t>quarter Performance Report </a:t>
            </a:r>
            <a:r>
              <a:rPr lang="en-US" altLang="en-US" sz="2000" dirty="0" smtClean="0">
                <a:latin typeface="Arial" charset="0"/>
                <a:cs typeface="Arial" charset="0"/>
              </a:rPr>
              <a:t>2020/21 </a:t>
            </a:r>
            <a:r>
              <a:rPr lang="en-US" altLang="en-US" sz="2000" dirty="0">
                <a:latin typeface="Arial" charset="0"/>
                <a:cs typeface="Arial" charset="0"/>
              </a:rPr>
              <a:t>FY </a:t>
            </a:r>
            <a:r>
              <a:rPr lang="en-US" altLang="en-US" sz="2000" dirty="0" smtClean="0">
                <a:latin typeface="Arial" charset="0"/>
                <a:cs typeface="Arial" charset="0"/>
              </a:rPr>
              <a:t>(non-financial </a:t>
            </a:r>
            <a:r>
              <a:rPr lang="en-US" altLang="en-US" sz="2000" dirty="0">
                <a:latin typeface="Arial" charset="0"/>
                <a:cs typeface="Arial" charset="0"/>
              </a:rPr>
              <a:t>performance information); </a:t>
            </a:r>
            <a:r>
              <a:rPr lang="en-US" altLang="en-US" sz="2000" dirty="0" smtClean="0">
                <a:latin typeface="Arial" charset="0"/>
                <a:cs typeface="Arial" charset="0"/>
              </a:rPr>
              <a:t>and</a:t>
            </a:r>
            <a:endParaRPr lang="en-US" altLang="en-US" sz="2000" dirty="0">
              <a:latin typeface="Arial" charset="0"/>
              <a:cs typeface="Arial" charset="0"/>
            </a:endParaRPr>
          </a:p>
          <a:p>
            <a:pPr lvl="1">
              <a:buFont typeface="Wingdings" panose="05000000000000000000" pitchFamily="2" charset="2"/>
              <a:buChar char="§"/>
              <a:defRPr/>
            </a:pPr>
            <a:endParaRPr lang="en-US" altLang="en-US" sz="2000" dirty="0">
              <a:latin typeface="Arial" charset="0"/>
              <a:cs typeface="Arial" charset="0"/>
            </a:endParaRPr>
          </a:p>
          <a:p>
            <a:pPr lvl="1">
              <a:buFont typeface="Wingdings" panose="05000000000000000000" pitchFamily="2" charset="2"/>
              <a:buChar char="q"/>
              <a:defRPr/>
            </a:pPr>
            <a:r>
              <a:rPr lang="en-US" altLang="en-US" sz="2000" dirty="0">
                <a:latin typeface="Arial" charset="0"/>
                <a:cs typeface="Arial" charset="0"/>
              </a:rPr>
              <a:t>The 1</a:t>
            </a:r>
            <a:r>
              <a:rPr lang="en-US" altLang="en-US" sz="2000" baseline="30000" dirty="0">
                <a:latin typeface="Arial" charset="0"/>
                <a:cs typeface="Arial" charset="0"/>
              </a:rPr>
              <a:t>st</a:t>
            </a:r>
            <a:r>
              <a:rPr lang="en-US" altLang="en-US" sz="2000" dirty="0">
                <a:latin typeface="Arial" charset="0"/>
                <a:cs typeface="Arial" charset="0"/>
              </a:rPr>
              <a:t> quarter financial information 2020/21</a:t>
            </a:r>
            <a:r>
              <a:rPr lang="en-US" altLang="en-US" sz="2000" dirty="0" smtClean="0">
                <a:latin typeface="Arial" charset="0"/>
                <a:cs typeface="Arial" charset="0"/>
              </a:rPr>
              <a:t> FY</a:t>
            </a:r>
            <a:r>
              <a:rPr lang="en-US" altLang="en-US" sz="2000" dirty="0">
                <a:latin typeface="Arial" charset="0"/>
                <a:cs typeface="Arial" charset="0"/>
              </a:rPr>
              <a:t>.</a:t>
            </a:r>
          </a:p>
          <a:p>
            <a:pPr lvl="1">
              <a:buFont typeface="Wingdings" panose="05000000000000000000" pitchFamily="2" charset="2"/>
              <a:buChar char="q"/>
              <a:defRPr/>
            </a:pPr>
            <a:endParaRPr lang="en-US" sz="2000" dirty="0">
              <a:latin typeface="Avenir Light"/>
              <a:cs typeface="Avenir Light"/>
            </a:endParaRPr>
          </a:p>
        </p:txBody>
      </p:sp>
    </p:spTree>
    <p:extLst>
      <p:ext uri="{BB962C8B-B14F-4D97-AF65-F5344CB8AC3E}">
        <p14:creationId xmlns:p14="http://schemas.microsoft.com/office/powerpoint/2010/main" val="4084269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517358"/>
            <a:ext cx="7787250" cy="697831"/>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Avenir Black"/>
                <a:cs typeface="Avenir Black"/>
              </a:rPr>
              <a:t>PROGRAMME </a:t>
            </a:r>
            <a:r>
              <a:rPr lang="en-US" sz="1800" b="1" dirty="0" smtClean="0">
                <a:latin typeface="Avenir Black"/>
                <a:cs typeface="Avenir Black"/>
              </a:rPr>
              <a:t>1: TARGETS ACHIEVED AND NOT </a:t>
            </a:r>
            <a:r>
              <a:rPr lang="en-US" sz="1800" b="1" dirty="0">
                <a:latin typeface="Avenir Black"/>
                <a:cs typeface="Avenir Black"/>
              </a:rPr>
              <a:t>ACHIEVED - Q1 (2020/21 APP)</a:t>
            </a:r>
            <a:endParaRPr lang="en-ZA" altLang="en-US" sz="18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1800" b="1" dirty="0" smtClean="0">
                <a:latin typeface="Avenir Black"/>
                <a:cs typeface="Avenir Black"/>
              </a:rPr>
              <a:t> </a:t>
            </a:r>
            <a:r>
              <a:rPr lang="en-US" sz="1800" b="1" dirty="0" smtClean="0">
                <a:solidFill>
                  <a:schemeClr val="tx2">
                    <a:lumMod val="60000"/>
                    <a:lumOff val="40000"/>
                  </a:schemeClr>
                </a:solidFill>
                <a:latin typeface="Avenir Black"/>
                <a:cs typeface="Avenir Black"/>
              </a:rPr>
              <a:t>    </a:t>
            </a:r>
            <a:endParaRPr lang="en-US" sz="1800" b="1" dirty="0">
              <a:solidFill>
                <a:schemeClr val="tx2">
                  <a:lumMod val="60000"/>
                  <a:lumOff val="40000"/>
                </a:schemeClr>
              </a:solidFill>
              <a:latin typeface="Avenir Black"/>
              <a:cs typeface="Avenir Black"/>
            </a:endParaRP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15641855"/>
              </p:ext>
            </p:extLst>
          </p:nvPr>
        </p:nvGraphicFramePr>
        <p:xfrm>
          <a:off x="133119" y="1454965"/>
          <a:ext cx="8915398" cy="4918126"/>
        </p:xfrm>
        <a:graphic>
          <a:graphicData uri="http://schemas.openxmlformats.org/drawingml/2006/table">
            <a:tbl>
              <a:tblPr firstRow="1" bandRow="1">
                <a:tableStyleId>{5C22544A-7EE6-4342-B048-85BDC9FD1C3A}</a:tableStyleId>
              </a:tblPr>
              <a:tblGrid>
                <a:gridCol w="1209616">
                  <a:extLst>
                    <a:ext uri="{9D8B030D-6E8A-4147-A177-3AD203B41FA5}">
                      <a16:colId xmlns:a16="http://schemas.microsoft.com/office/drawing/2014/main" val="3366397991"/>
                    </a:ext>
                  </a:extLst>
                </a:gridCol>
                <a:gridCol w="1204575">
                  <a:extLst>
                    <a:ext uri="{9D8B030D-6E8A-4147-A177-3AD203B41FA5}">
                      <a16:colId xmlns:a16="http://schemas.microsoft.com/office/drawing/2014/main" val="3893784120"/>
                    </a:ext>
                  </a:extLst>
                </a:gridCol>
                <a:gridCol w="1347535">
                  <a:extLst>
                    <a:ext uri="{9D8B030D-6E8A-4147-A177-3AD203B41FA5}">
                      <a16:colId xmlns:a16="http://schemas.microsoft.com/office/drawing/2014/main" val="2898949011"/>
                    </a:ext>
                  </a:extLst>
                </a:gridCol>
                <a:gridCol w="1155250">
                  <a:extLst>
                    <a:ext uri="{9D8B030D-6E8A-4147-A177-3AD203B41FA5}">
                      <a16:colId xmlns:a16="http://schemas.microsoft.com/office/drawing/2014/main" val="1338640683"/>
                    </a:ext>
                  </a:extLst>
                </a:gridCol>
                <a:gridCol w="864523">
                  <a:extLst>
                    <a:ext uri="{9D8B030D-6E8A-4147-A177-3AD203B41FA5}">
                      <a16:colId xmlns:a16="http://schemas.microsoft.com/office/drawing/2014/main" val="904398327"/>
                    </a:ext>
                  </a:extLst>
                </a:gridCol>
                <a:gridCol w="1099384">
                  <a:extLst>
                    <a:ext uri="{9D8B030D-6E8A-4147-A177-3AD203B41FA5}">
                      <a16:colId xmlns:a16="http://schemas.microsoft.com/office/drawing/2014/main" val="3156685819"/>
                    </a:ext>
                  </a:extLst>
                </a:gridCol>
                <a:gridCol w="1025667">
                  <a:extLst>
                    <a:ext uri="{9D8B030D-6E8A-4147-A177-3AD203B41FA5}">
                      <a16:colId xmlns:a16="http://schemas.microsoft.com/office/drawing/2014/main" val="3125030821"/>
                    </a:ext>
                  </a:extLst>
                </a:gridCol>
                <a:gridCol w="1008848">
                  <a:extLst>
                    <a:ext uri="{9D8B030D-6E8A-4147-A177-3AD203B41FA5}">
                      <a16:colId xmlns:a16="http://schemas.microsoft.com/office/drawing/2014/main" val="2033955034"/>
                    </a:ext>
                  </a:extLst>
                </a:gridCol>
              </a:tblGrid>
              <a:tr h="916767">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Target as per APP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Actual Output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06557">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Corporate Services</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758537">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vacant posts on funded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Establishment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 or 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635935"/>
                  </a:ext>
                </a:extLst>
              </a:tr>
              <a:tr h="946664">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2.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staff in the department comprised of youth</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latin typeface="Arial Narrow" panose="020B0606020202030204" pitchFamily="34" charset="0"/>
                        </a:rPr>
                        <a:t>32%</a:t>
                      </a:r>
                    </a:p>
                    <a:p>
                      <a:pPr algn="ctr">
                        <a:lnSpc>
                          <a:spcPct val="150000"/>
                        </a:lnSpc>
                        <a:spcAft>
                          <a:spcPts val="0"/>
                        </a:spcAft>
                      </a:pPr>
                      <a:r>
                        <a:rPr lang="en-US" sz="1100">
                          <a:effectLst/>
                          <a:latin typeface="Arial Narrow" panose="020B0606020202030204" pitchFamily="34" charset="0"/>
                        </a:rPr>
                        <a:t>(605 of 1 870)</a:t>
                      </a:r>
                    </a:p>
                  </a:txBody>
                  <a:tcPr marL="68580" marR="68580" marT="0" marB="0"/>
                </a:tc>
                <a:tc>
                  <a:txBody>
                    <a:bodyPr/>
                    <a:lstStyle/>
                    <a:p>
                      <a:pPr algn="ctr">
                        <a:lnSpc>
                          <a:spcPct val="150000"/>
                        </a:lnSpc>
                        <a:spcAft>
                          <a:spcPts val="0"/>
                        </a:spcAft>
                      </a:pPr>
                      <a:r>
                        <a:rPr lang="en-ZA" sz="1100">
                          <a:effectLst/>
                          <a:latin typeface="Arial Narrow" panose="020B0606020202030204" pitchFamily="34" charset="0"/>
                        </a:rPr>
                        <a:t>Exceeded by 2%</a:t>
                      </a:r>
                      <a:endParaRPr lang="en-US" sz="1100">
                        <a:effectLst/>
                        <a:latin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The department is accelerating youth appointments to reduce youth unemployment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893727020"/>
                  </a:ext>
                </a:extLst>
              </a:tr>
              <a:tr h="1135997">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3.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women representation in Senior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Management Service (SMS)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7086529"/>
                  </a:ext>
                </a:extLst>
              </a:tr>
              <a:tr h="953604">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4.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people with disabilities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representation in the department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11558"/>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t>30</a:t>
            </a:fld>
            <a:endParaRPr lang="en-US"/>
          </a:p>
        </p:txBody>
      </p:sp>
    </p:spTree>
    <p:extLst>
      <p:ext uri="{BB962C8B-B14F-4D97-AF65-F5344CB8AC3E}">
        <p14:creationId xmlns:p14="http://schemas.microsoft.com/office/powerpoint/2010/main" val="4208676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228600"/>
            <a:ext cx="7752835" cy="784133"/>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Avenir Black"/>
                <a:cs typeface="Avenir Black"/>
              </a:rPr>
              <a:t>PROGRAMME </a:t>
            </a:r>
            <a:r>
              <a:rPr lang="en-US" sz="2000" b="1" dirty="0" smtClean="0">
                <a:latin typeface="Avenir Black"/>
                <a:cs typeface="Avenir Black"/>
              </a:rPr>
              <a:t>1: TARGETS ACHIEVED AND NOT ACHIEVED (CONTINUES)  </a:t>
            </a:r>
            <a:r>
              <a:rPr lang="en-US" sz="2000" b="1" dirty="0">
                <a:latin typeface="Avenir Black"/>
                <a:cs typeface="Avenir Black"/>
              </a:rPr>
              <a:t>- Q1 (2020/21 APP)</a:t>
            </a:r>
            <a:endParaRPr lang="en-ZA" altLang="en-US" sz="20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2000" b="1" dirty="0" smtClean="0">
                <a:latin typeface="Avenir Black"/>
                <a:cs typeface="Avenir Black"/>
              </a:rPr>
              <a:t>  </a:t>
            </a:r>
            <a:endParaRPr lang="en-US" sz="2000" b="1" dirty="0">
              <a:latin typeface="Avenir Black"/>
              <a:cs typeface="Avenir Black"/>
            </a:endParaRP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97026347"/>
              </p:ext>
            </p:extLst>
          </p:nvPr>
        </p:nvGraphicFramePr>
        <p:xfrm>
          <a:off x="242823" y="1343254"/>
          <a:ext cx="8530388" cy="5114916"/>
        </p:xfrm>
        <a:graphic>
          <a:graphicData uri="http://schemas.openxmlformats.org/drawingml/2006/table">
            <a:tbl>
              <a:tblPr firstRow="1" bandRow="1">
                <a:tableStyleId>{5C22544A-7EE6-4342-B048-85BDC9FD1C3A}</a:tableStyleId>
              </a:tblPr>
              <a:tblGrid>
                <a:gridCol w="1272078">
                  <a:extLst>
                    <a:ext uri="{9D8B030D-6E8A-4147-A177-3AD203B41FA5}">
                      <a16:colId xmlns:a16="http://schemas.microsoft.com/office/drawing/2014/main" val="3366397991"/>
                    </a:ext>
                  </a:extLst>
                </a:gridCol>
                <a:gridCol w="1146412">
                  <a:extLst>
                    <a:ext uri="{9D8B030D-6E8A-4147-A177-3AD203B41FA5}">
                      <a16:colId xmlns:a16="http://schemas.microsoft.com/office/drawing/2014/main" val="3633824117"/>
                    </a:ext>
                  </a:extLst>
                </a:gridCol>
                <a:gridCol w="1064752">
                  <a:extLst>
                    <a:ext uri="{9D8B030D-6E8A-4147-A177-3AD203B41FA5}">
                      <a16:colId xmlns:a16="http://schemas.microsoft.com/office/drawing/2014/main" val="1782428195"/>
                    </a:ext>
                  </a:extLst>
                </a:gridCol>
                <a:gridCol w="1338797">
                  <a:extLst>
                    <a:ext uri="{9D8B030D-6E8A-4147-A177-3AD203B41FA5}">
                      <a16:colId xmlns:a16="http://schemas.microsoft.com/office/drawing/2014/main" val="446271090"/>
                    </a:ext>
                  </a:extLst>
                </a:gridCol>
                <a:gridCol w="971517">
                  <a:extLst>
                    <a:ext uri="{9D8B030D-6E8A-4147-A177-3AD203B41FA5}">
                      <a16:colId xmlns:a16="http://schemas.microsoft.com/office/drawing/2014/main" val="2363515833"/>
                    </a:ext>
                  </a:extLst>
                </a:gridCol>
                <a:gridCol w="851168">
                  <a:extLst>
                    <a:ext uri="{9D8B030D-6E8A-4147-A177-3AD203B41FA5}">
                      <a16:colId xmlns:a16="http://schemas.microsoft.com/office/drawing/2014/main" val="2787878822"/>
                    </a:ext>
                  </a:extLst>
                </a:gridCol>
                <a:gridCol w="1000859">
                  <a:extLst>
                    <a:ext uri="{9D8B030D-6E8A-4147-A177-3AD203B41FA5}">
                      <a16:colId xmlns:a16="http://schemas.microsoft.com/office/drawing/2014/main" val="3285772820"/>
                    </a:ext>
                  </a:extLst>
                </a:gridCol>
                <a:gridCol w="884805">
                  <a:extLst>
                    <a:ext uri="{9D8B030D-6E8A-4147-A177-3AD203B41FA5}">
                      <a16:colId xmlns:a16="http://schemas.microsoft.com/office/drawing/2014/main" val="1586344453"/>
                    </a:ext>
                  </a:extLst>
                </a:gridCol>
              </a:tblGrid>
              <a:tr h="1041400">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Target as per APP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Actual Output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35527">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Financial Administration</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577409">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5. Audit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outcome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for the OCJ</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Clean Audit Outcome for the 2019/20 financial year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635935"/>
                  </a:ext>
                </a:extLst>
              </a:tr>
              <a:tr h="370840">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6.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tenders in the department’s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procurement plan awarded to suppliers with level</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 and above BBBEE status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80%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727020"/>
                  </a:ext>
                </a:extLst>
              </a:tr>
              <a:tr h="250239">
                <a:tc gridSpan="8">
                  <a:txBody>
                    <a:bodyPr/>
                    <a:lstStyle/>
                    <a:p>
                      <a:pPr marL="0" marR="0" algn="ctr">
                        <a:lnSpc>
                          <a:spcPct val="107000"/>
                        </a:lnSpc>
                        <a:spcBef>
                          <a:spcPts val="0"/>
                        </a:spcBef>
                        <a:spcAft>
                          <a:spcPts val="0"/>
                        </a:spcAft>
                      </a:pPr>
                      <a:r>
                        <a:rPr lang="en-US" sz="12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kern="1200" dirty="0" err="1"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Internal Audit</a:t>
                      </a:r>
                      <a:endParaRPr lang="en-US"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2116492"/>
                  </a:ext>
                </a:extLst>
              </a:tr>
              <a:tr h="370840">
                <a:tc>
                  <a:txBody>
                    <a:bodyPr/>
                    <a:lstStyle/>
                    <a:p>
                      <a:pPr marL="0" marR="0" algn="l" defTabSz="457200" rtl="0" eaLnBrk="1" latinLnBrk="0" hangingPunct="1">
                        <a:lnSpc>
                          <a:spcPct val="107000"/>
                        </a:lnSpc>
                        <a:spcBef>
                          <a:spcPts val="0"/>
                        </a:spcBef>
                        <a:spcAft>
                          <a:spcPts val="0"/>
                        </a:spcAft>
                      </a:pPr>
                      <a:r>
                        <a:rPr lang="en-ZA" sz="11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 Percentage </a:t>
                      </a: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designated employees (SMS members &amp; other categories) who submitted financial disclosures within timeframes</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(41 of 41)</a:t>
                      </a:r>
                      <a:endParaRPr lang="en-US"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solidFill>
                      <a:srgbClr val="00B050"/>
                    </a:solidFill>
                  </a:tcPr>
                </a:tc>
                <a:extLst>
                  <a:ext uri="{0D108BD9-81ED-4DB2-BD59-A6C34878D82A}">
                    <a16:rowId xmlns:a16="http://schemas.microsoft.com/office/drawing/2014/main" val="483452405"/>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t>31</a:t>
            </a:fld>
            <a:endParaRPr lang="en-US"/>
          </a:p>
        </p:txBody>
      </p:sp>
    </p:spTree>
    <p:extLst>
      <p:ext uri="{BB962C8B-B14F-4D97-AF65-F5344CB8AC3E}">
        <p14:creationId xmlns:p14="http://schemas.microsoft.com/office/powerpoint/2010/main" val="1553002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360354"/>
            <a:ext cx="7773395" cy="807669"/>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Avenir Black"/>
                <a:cs typeface="Avenir Black"/>
              </a:rPr>
              <a:t>PROGRAMME 2</a:t>
            </a:r>
            <a:r>
              <a:rPr lang="en-US" sz="2000" b="1" dirty="0" smtClean="0">
                <a:latin typeface="Avenir Black"/>
                <a:cs typeface="Avenir Black"/>
              </a:rPr>
              <a:t>: TARGETS ACHIEVED AND NOT </a:t>
            </a:r>
            <a:r>
              <a:rPr lang="en-US" sz="2000" b="1" dirty="0">
                <a:latin typeface="Avenir Black"/>
                <a:cs typeface="Avenir Black"/>
              </a:rPr>
              <a:t>ACHIEVED - Q1 (2020/21 APP)</a:t>
            </a:r>
            <a:endParaRPr lang="en-ZA" altLang="en-US" sz="20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2000" b="1" dirty="0" smtClean="0">
                <a:latin typeface="Avenir Black"/>
                <a:cs typeface="Avenir Black"/>
              </a:rPr>
              <a:t> </a:t>
            </a:r>
            <a:r>
              <a:rPr lang="en-US" sz="2000" b="1" dirty="0" smtClean="0">
                <a:solidFill>
                  <a:schemeClr val="tx2">
                    <a:lumMod val="60000"/>
                    <a:lumOff val="40000"/>
                  </a:schemeClr>
                </a:solidFill>
                <a:latin typeface="Avenir Black"/>
                <a:cs typeface="Avenir Black"/>
              </a:rPr>
              <a:t>    </a:t>
            </a:r>
            <a:endParaRPr lang="en-US" sz="2000" b="1" dirty="0">
              <a:solidFill>
                <a:schemeClr val="tx2">
                  <a:lumMod val="60000"/>
                  <a:lumOff val="40000"/>
                </a:schemeClr>
              </a:solidFill>
              <a:latin typeface="Avenir Black"/>
              <a:cs typeface="Avenir Black"/>
            </a:endParaRP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36295422"/>
              </p:ext>
            </p:extLst>
          </p:nvPr>
        </p:nvGraphicFramePr>
        <p:xfrm>
          <a:off x="215901" y="1317373"/>
          <a:ext cx="8584231" cy="5055719"/>
        </p:xfrm>
        <a:graphic>
          <a:graphicData uri="http://schemas.openxmlformats.org/drawingml/2006/table">
            <a:tbl>
              <a:tblPr firstRow="1" bandRow="1">
                <a:tableStyleId>{5C22544A-7EE6-4342-B048-85BDC9FD1C3A}</a:tableStyleId>
              </a:tblPr>
              <a:tblGrid>
                <a:gridCol w="1176345">
                  <a:extLst>
                    <a:ext uri="{9D8B030D-6E8A-4147-A177-3AD203B41FA5}">
                      <a16:colId xmlns:a16="http://schemas.microsoft.com/office/drawing/2014/main" val="3366397991"/>
                    </a:ext>
                  </a:extLst>
                </a:gridCol>
                <a:gridCol w="1102562">
                  <a:extLst>
                    <a:ext uri="{9D8B030D-6E8A-4147-A177-3AD203B41FA5}">
                      <a16:colId xmlns:a16="http://schemas.microsoft.com/office/drawing/2014/main" val="4024158694"/>
                    </a:ext>
                  </a:extLst>
                </a:gridCol>
                <a:gridCol w="932089">
                  <a:extLst>
                    <a:ext uri="{9D8B030D-6E8A-4147-A177-3AD203B41FA5}">
                      <a16:colId xmlns:a16="http://schemas.microsoft.com/office/drawing/2014/main" val="3566258542"/>
                    </a:ext>
                  </a:extLst>
                </a:gridCol>
                <a:gridCol w="1070331">
                  <a:extLst>
                    <a:ext uri="{9D8B030D-6E8A-4147-A177-3AD203B41FA5}">
                      <a16:colId xmlns:a16="http://schemas.microsoft.com/office/drawing/2014/main" val="3768825256"/>
                    </a:ext>
                  </a:extLst>
                </a:gridCol>
                <a:gridCol w="1070331">
                  <a:extLst>
                    <a:ext uri="{9D8B030D-6E8A-4147-A177-3AD203B41FA5}">
                      <a16:colId xmlns:a16="http://schemas.microsoft.com/office/drawing/2014/main" val="3563655920"/>
                    </a:ext>
                  </a:extLst>
                </a:gridCol>
                <a:gridCol w="1245614">
                  <a:extLst>
                    <a:ext uri="{9D8B030D-6E8A-4147-A177-3AD203B41FA5}">
                      <a16:colId xmlns:a16="http://schemas.microsoft.com/office/drawing/2014/main" val="2936997701"/>
                    </a:ext>
                  </a:extLst>
                </a:gridCol>
                <a:gridCol w="1273196">
                  <a:extLst>
                    <a:ext uri="{9D8B030D-6E8A-4147-A177-3AD203B41FA5}">
                      <a16:colId xmlns:a16="http://schemas.microsoft.com/office/drawing/2014/main" val="3041564173"/>
                    </a:ext>
                  </a:extLst>
                </a:gridCol>
                <a:gridCol w="713763">
                  <a:extLst>
                    <a:ext uri="{9D8B030D-6E8A-4147-A177-3AD203B41FA5}">
                      <a16:colId xmlns:a16="http://schemas.microsoft.com/office/drawing/2014/main" val="4061159460"/>
                    </a:ext>
                  </a:extLst>
                </a:gridCol>
              </a:tblGrid>
              <a:tr h="1029048">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Target as per APP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Actual Output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53717">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1509181">
                <a:tc>
                  <a:txBody>
                    <a:bodyPr/>
                    <a:lstStyle/>
                    <a:p>
                      <a:pPr marL="0" marR="0" algn="l">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default judgments finalised by Registrars within 14 days from date of receipt of application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73%</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(1 118 of 1 524)</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Exceeded by 3%</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Improved training and monitoring measures implemented to sustain achievements of targets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340635935"/>
                  </a:ext>
                </a:extLst>
              </a:tr>
              <a:tr h="1320534">
                <a:tc>
                  <a:txBody>
                    <a:bodyPr/>
                    <a:lstStyle/>
                    <a:p>
                      <a:pPr marL="0" marR="0" algn="l">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2.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taxations of legal bills of costs finalised within 60 days from date of set down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(5 714 of 5 724)</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Exceeded by 30%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Improved training and monitoring measures implemented to sustain achievements of targets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893727020"/>
                  </a:ext>
                </a:extLst>
              </a:tr>
              <a:tr h="943239">
                <a:tc>
                  <a:txBody>
                    <a:bodyPr/>
                    <a:lstStyle/>
                    <a:p>
                      <a:pPr marL="0" marR="0" algn="l">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3. Percentage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warrants of release (J1) delivered within one day of the release issued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(24 of 24)</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387086529"/>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t>32</a:t>
            </a:fld>
            <a:endParaRPr lang="en-US"/>
          </a:p>
        </p:txBody>
      </p:sp>
    </p:spTree>
    <p:extLst>
      <p:ext uri="{BB962C8B-B14F-4D97-AF65-F5344CB8AC3E}">
        <p14:creationId xmlns:p14="http://schemas.microsoft.com/office/powerpoint/2010/main" val="3240117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324853"/>
            <a:ext cx="7747748" cy="687879"/>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Avenir Black"/>
                <a:cs typeface="Avenir Black"/>
              </a:rPr>
              <a:t>PROGRAMME 2</a:t>
            </a:r>
            <a:r>
              <a:rPr lang="en-US" sz="2000" b="1" dirty="0" smtClean="0">
                <a:latin typeface="Avenir Black"/>
                <a:cs typeface="Avenir Black"/>
              </a:rPr>
              <a:t>: TARGETS ACHIEVED AND NOT ACHIEVED (CONTINUES…)  </a:t>
            </a:r>
            <a:r>
              <a:rPr lang="en-US" sz="2000" b="1" dirty="0">
                <a:latin typeface="Avenir Black"/>
                <a:cs typeface="Avenir Black"/>
              </a:rPr>
              <a:t>- Q1 (2020/21 APP)</a:t>
            </a:r>
            <a:endParaRPr lang="en-ZA" altLang="en-US" sz="20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2000" b="1" dirty="0" smtClean="0">
                <a:latin typeface="Avenir Black"/>
                <a:cs typeface="Avenir Black"/>
              </a:rPr>
              <a:t>  </a:t>
            </a:r>
            <a:endParaRPr lang="en-US" sz="2000" b="1" dirty="0">
              <a:latin typeface="Avenir Black"/>
              <a:cs typeface="Avenir Black"/>
            </a:endParaRP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41218168"/>
              </p:ext>
            </p:extLst>
          </p:nvPr>
        </p:nvGraphicFramePr>
        <p:xfrm>
          <a:off x="191068" y="1454965"/>
          <a:ext cx="8802807" cy="4585617"/>
        </p:xfrm>
        <a:graphic>
          <a:graphicData uri="http://schemas.openxmlformats.org/drawingml/2006/table">
            <a:tbl>
              <a:tblPr firstRow="1" bandRow="1">
                <a:tableStyleId>{5C22544A-7EE6-4342-B048-85BDC9FD1C3A}</a:tableStyleId>
              </a:tblPr>
              <a:tblGrid>
                <a:gridCol w="1362502">
                  <a:extLst>
                    <a:ext uri="{9D8B030D-6E8A-4147-A177-3AD203B41FA5}">
                      <a16:colId xmlns:a16="http://schemas.microsoft.com/office/drawing/2014/main" val="3366397991"/>
                    </a:ext>
                  </a:extLst>
                </a:gridCol>
                <a:gridCol w="1041909">
                  <a:extLst>
                    <a:ext uri="{9D8B030D-6E8A-4147-A177-3AD203B41FA5}">
                      <a16:colId xmlns:a16="http://schemas.microsoft.com/office/drawing/2014/main" val="1813776003"/>
                    </a:ext>
                  </a:extLst>
                </a:gridCol>
                <a:gridCol w="888346">
                  <a:extLst>
                    <a:ext uri="{9D8B030D-6E8A-4147-A177-3AD203B41FA5}">
                      <a16:colId xmlns:a16="http://schemas.microsoft.com/office/drawing/2014/main" val="35618374"/>
                    </a:ext>
                  </a:extLst>
                </a:gridCol>
                <a:gridCol w="1215351">
                  <a:extLst>
                    <a:ext uri="{9D8B030D-6E8A-4147-A177-3AD203B41FA5}">
                      <a16:colId xmlns:a16="http://schemas.microsoft.com/office/drawing/2014/main" val="3768825256"/>
                    </a:ext>
                  </a:extLst>
                </a:gridCol>
                <a:gridCol w="979818">
                  <a:extLst>
                    <a:ext uri="{9D8B030D-6E8A-4147-A177-3AD203B41FA5}">
                      <a16:colId xmlns:a16="http://schemas.microsoft.com/office/drawing/2014/main" val="2740957384"/>
                    </a:ext>
                  </a:extLst>
                </a:gridCol>
                <a:gridCol w="1260895">
                  <a:extLst>
                    <a:ext uri="{9D8B030D-6E8A-4147-A177-3AD203B41FA5}">
                      <a16:colId xmlns:a16="http://schemas.microsoft.com/office/drawing/2014/main" val="2936997701"/>
                    </a:ext>
                  </a:extLst>
                </a:gridCol>
                <a:gridCol w="1453796">
                  <a:extLst>
                    <a:ext uri="{9D8B030D-6E8A-4147-A177-3AD203B41FA5}">
                      <a16:colId xmlns:a16="http://schemas.microsoft.com/office/drawing/2014/main" val="845912635"/>
                    </a:ext>
                  </a:extLst>
                </a:gridCol>
                <a:gridCol w="600190">
                  <a:extLst>
                    <a:ext uri="{9D8B030D-6E8A-4147-A177-3AD203B41FA5}">
                      <a16:colId xmlns:a16="http://schemas.microsoft.com/office/drawing/2014/main" val="2000698162"/>
                    </a:ext>
                  </a:extLst>
                </a:gridCol>
              </a:tblGrid>
              <a:tr h="1158243">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Target as per APP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Quarter 1 Actual Output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85571">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1025548">
                <a:tc>
                  <a:txBody>
                    <a:bodyPr/>
                    <a:lstStyle/>
                    <a:p>
                      <a:pPr marL="0" marR="0" algn="l">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4.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monitoring reports on   law reporting project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340635935"/>
                  </a:ext>
                </a:extLst>
              </a:tr>
              <a:tr h="1277750">
                <a:tc>
                  <a:txBody>
                    <a:bodyPr/>
                    <a:lstStyle/>
                    <a:p>
                      <a:pPr marL="0" marR="0" algn="l">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5.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Judicial Case Flow Management Performance reports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893727020"/>
                  </a:ext>
                </a:extLst>
              </a:tr>
              <a:tr h="838505">
                <a:tc>
                  <a:txBody>
                    <a:bodyPr/>
                    <a:lstStyle/>
                    <a:p>
                      <a:pPr marL="0" marR="0" algn="l">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6.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reports on enhancement of court order integrity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387086529"/>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t>33</a:t>
            </a:fld>
            <a:endParaRPr lang="en-US"/>
          </a:p>
        </p:txBody>
      </p:sp>
    </p:spTree>
    <p:extLst>
      <p:ext uri="{BB962C8B-B14F-4D97-AF65-F5344CB8AC3E}">
        <p14:creationId xmlns:p14="http://schemas.microsoft.com/office/powerpoint/2010/main" val="2629209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360947"/>
            <a:ext cx="7747748" cy="651785"/>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Avenir Black"/>
                <a:cs typeface="Avenir Black"/>
              </a:rPr>
              <a:t>PROGRAMME </a:t>
            </a:r>
            <a:r>
              <a:rPr lang="en-US" sz="2000" b="1" dirty="0" smtClean="0">
                <a:latin typeface="Avenir Black"/>
                <a:cs typeface="Avenir Black"/>
              </a:rPr>
              <a:t>3: TARGETS ACHIEVED AND NOT </a:t>
            </a:r>
            <a:r>
              <a:rPr lang="en-US" sz="2000" b="1" dirty="0">
                <a:latin typeface="Avenir Black"/>
                <a:cs typeface="Avenir Black"/>
              </a:rPr>
              <a:t>ACHIEVED - Q1 (2020/21 APP)</a:t>
            </a:r>
            <a:endParaRPr lang="en-ZA" altLang="en-US" sz="2000" b="1" dirty="0">
              <a:latin typeface="Arial" panose="020B0604020202020204" pitchFamily="34" charset="0"/>
              <a:ea typeface="Tahoma" panose="020B0604030504040204" pitchFamily="34" charset="0"/>
              <a:cs typeface="Arial" panose="020B0604020202020204" pitchFamily="34" charset="0"/>
            </a:endParaRPr>
          </a:p>
          <a:p>
            <a:pPr marL="0" indent="0">
              <a:buFont typeface="Arial"/>
              <a:buNone/>
            </a:pPr>
            <a:r>
              <a:rPr lang="en-US" sz="2000" b="1" dirty="0" smtClean="0">
                <a:latin typeface="Avenir Black"/>
                <a:cs typeface="Avenir Black"/>
              </a:rPr>
              <a:t> </a:t>
            </a:r>
            <a:r>
              <a:rPr lang="en-US" sz="2000" b="1" dirty="0" smtClean="0">
                <a:solidFill>
                  <a:srgbClr val="00B0F0"/>
                </a:solidFill>
                <a:latin typeface="Avenir Black"/>
                <a:cs typeface="Avenir Black"/>
              </a:rPr>
              <a:t>     </a:t>
            </a:r>
            <a:endParaRPr lang="en-US" sz="2000" b="1" dirty="0">
              <a:solidFill>
                <a:srgbClr val="00B0F0"/>
              </a:solidFill>
              <a:latin typeface="Avenir Black"/>
              <a:cs typeface="Avenir Black"/>
            </a:endParaRP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85014523"/>
              </p:ext>
            </p:extLst>
          </p:nvPr>
        </p:nvGraphicFramePr>
        <p:xfrm>
          <a:off x="303805" y="1256572"/>
          <a:ext cx="8594534" cy="5053064"/>
        </p:xfrm>
        <a:graphic>
          <a:graphicData uri="http://schemas.openxmlformats.org/drawingml/2006/table">
            <a:tbl>
              <a:tblPr firstRow="1" bandRow="1">
                <a:tableStyleId>{5C22544A-7EE6-4342-B048-85BDC9FD1C3A}</a:tableStyleId>
              </a:tblPr>
              <a:tblGrid>
                <a:gridCol w="1324875">
                  <a:extLst>
                    <a:ext uri="{9D8B030D-6E8A-4147-A177-3AD203B41FA5}">
                      <a16:colId xmlns:a16="http://schemas.microsoft.com/office/drawing/2014/main" val="3366397991"/>
                    </a:ext>
                  </a:extLst>
                </a:gridCol>
                <a:gridCol w="1022854">
                  <a:extLst>
                    <a:ext uri="{9D8B030D-6E8A-4147-A177-3AD203B41FA5}">
                      <a16:colId xmlns:a16="http://schemas.microsoft.com/office/drawing/2014/main" val="3342993489"/>
                    </a:ext>
                  </a:extLst>
                </a:gridCol>
                <a:gridCol w="1126657">
                  <a:extLst>
                    <a:ext uri="{9D8B030D-6E8A-4147-A177-3AD203B41FA5}">
                      <a16:colId xmlns:a16="http://schemas.microsoft.com/office/drawing/2014/main" val="4052361260"/>
                    </a:ext>
                  </a:extLst>
                </a:gridCol>
                <a:gridCol w="1370374">
                  <a:extLst>
                    <a:ext uri="{9D8B030D-6E8A-4147-A177-3AD203B41FA5}">
                      <a16:colId xmlns:a16="http://schemas.microsoft.com/office/drawing/2014/main" val="3412448647"/>
                    </a:ext>
                  </a:extLst>
                </a:gridCol>
                <a:gridCol w="936086">
                  <a:extLst>
                    <a:ext uri="{9D8B030D-6E8A-4147-A177-3AD203B41FA5}">
                      <a16:colId xmlns:a16="http://schemas.microsoft.com/office/drawing/2014/main" val="3493829700"/>
                    </a:ext>
                  </a:extLst>
                </a:gridCol>
                <a:gridCol w="1024249">
                  <a:extLst>
                    <a:ext uri="{9D8B030D-6E8A-4147-A177-3AD203B41FA5}">
                      <a16:colId xmlns:a16="http://schemas.microsoft.com/office/drawing/2014/main" val="2830709509"/>
                    </a:ext>
                  </a:extLst>
                </a:gridCol>
                <a:gridCol w="1240383">
                  <a:extLst>
                    <a:ext uri="{9D8B030D-6E8A-4147-A177-3AD203B41FA5}">
                      <a16:colId xmlns:a16="http://schemas.microsoft.com/office/drawing/2014/main" val="1054277058"/>
                    </a:ext>
                  </a:extLst>
                </a:gridCol>
                <a:gridCol w="549056">
                  <a:extLst>
                    <a:ext uri="{9D8B030D-6E8A-4147-A177-3AD203B41FA5}">
                      <a16:colId xmlns:a16="http://schemas.microsoft.com/office/drawing/2014/main" val="1306556042"/>
                    </a:ext>
                  </a:extLst>
                </a:gridCol>
              </a:tblGrid>
              <a:tr h="844538">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1 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1 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11134">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SAJEI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597210">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judicial education courses conducted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15</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13</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Due to COVID-19 pandemic workshops could not be conducted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Unit will implement virtual judicial education courses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3340635935"/>
                  </a:ext>
                </a:extLst>
              </a:tr>
              <a:tr h="967644">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2.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research monographs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on judicial education produced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 year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0051030"/>
                  </a:ext>
                </a:extLst>
              </a:tr>
              <a:tr h="211134">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Judicial Policy, Research and Support </a:t>
                      </a:r>
                    </a:p>
                  </a:txBody>
                  <a:tcPr marL="68580" marR="68580" marT="0" marB="0"/>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3727020"/>
                  </a:ext>
                </a:extLst>
              </a:tr>
              <a:tr h="644855">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3.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monitoring reports on litigation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387086529"/>
                  </a:ext>
                </a:extLst>
              </a:tr>
              <a:tr h="245887">
                <a:tc gridSpan="8">
                  <a:txBody>
                    <a:bodyPr/>
                    <a:lstStyle/>
                    <a:p>
                      <a:pPr marL="0" marR="0" algn="ctr">
                        <a:lnSpc>
                          <a:spcPct val="107000"/>
                        </a:lnSpc>
                        <a:spcBef>
                          <a:spcPts val="0"/>
                        </a:spcBef>
                        <a:spcAft>
                          <a:spcPts val="0"/>
                        </a:spcAft>
                      </a:pPr>
                      <a:r>
                        <a:rPr lang="en-ZA"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Judicial Service Commission </a:t>
                      </a:r>
                      <a:endParaRPr lang="en-US"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058473073"/>
                  </a:ext>
                </a:extLst>
              </a:tr>
              <a:tr h="941019">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4. Number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reports on judicial appointments and judicial complaints </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produced</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142451188"/>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t>34</a:t>
            </a:fld>
            <a:endParaRPr lang="en-US"/>
          </a:p>
        </p:txBody>
      </p:sp>
    </p:spTree>
    <p:extLst>
      <p:ext uri="{BB962C8B-B14F-4D97-AF65-F5344CB8AC3E}">
        <p14:creationId xmlns:p14="http://schemas.microsoft.com/office/powerpoint/2010/main" val="3102326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35</a:t>
            </a:fld>
            <a:endParaRPr lang="en-US"/>
          </a:p>
        </p:txBody>
      </p:sp>
      <p:sp>
        <p:nvSpPr>
          <p:cNvPr id="3" name="Title 1"/>
          <p:cNvSpPr txBox="1">
            <a:spLocks/>
          </p:cNvSpPr>
          <p:nvPr/>
        </p:nvSpPr>
        <p:spPr>
          <a:xfrm>
            <a:off x="375557" y="1796143"/>
            <a:ext cx="8229599" cy="3461657"/>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C – FINANCIAL INFORMATION</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4 – 2019/20</a:t>
            </a:r>
          </a:p>
          <a:p>
            <a:pPr>
              <a:spcBef>
                <a:spcPts val="0"/>
              </a:spcBef>
            </a:pPr>
            <a:r>
              <a:rPr lang="en-ZA" sz="3200" b="1" dirty="0" smtClean="0">
                <a:solidFill>
                  <a:prstClr val="black"/>
                </a:solidFill>
                <a:latin typeface="Avenir Black"/>
                <a:ea typeface="+mn-ea"/>
                <a:cs typeface="Arial" pitchFamily="34" charset="0"/>
              </a:rPr>
              <a:t>Quarter 1 – 2020/21</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val="3284804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36</a:t>
            </a:fld>
            <a:endParaRPr lang="en-US"/>
          </a:p>
        </p:txBody>
      </p:sp>
      <p:sp>
        <p:nvSpPr>
          <p:cNvPr id="3" name="Subtitle 2"/>
          <p:cNvSpPr txBox="1">
            <a:spLocks/>
          </p:cNvSpPr>
          <p:nvPr/>
        </p:nvSpPr>
        <p:spPr>
          <a:xfrm>
            <a:off x="744672" y="2576945"/>
            <a:ext cx="7673158" cy="182880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QUARTER 4 (</a:t>
            </a:r>
            <a:r>
              <a:rPr lang="en-US" altLang="en-US" sz="2800" b="1" smtClean="0">
                <a:latin typeface="Arial" panose="020B0604020202020204" pitchFamily="34" charset="0"/>
                <a:cs typeface="Arial" panose="020B0604020202020204" pitchFamily="34" charset="0"/>
              </a:rPr>
              <a:t>2019/20 FY)</a:t>
            </a:r>
            <a:endParaRPr lang="en-US" altLang="en-US" sz="2800" b="1" dirty="0" smtClean="0">
              <a:latin typeface="Arial" panose="020B0604020202020204" pitchFamily="34" charset="0"/>
              <a:cs typeface="Arial" panose="020B0604020202020204" pitchFamily="34" charset="0"/>
            </a:endParaRPr>
          </a:p>
          <a:p>
            <a:pPr marL="0" indent="0" algn="ctr">
              <a:buNone/>
            </a:pPr>
            <a:r>
              <a:rPr lang="en-US" altLang="en-US" sz="2800" b="1" dirty="0" smtClean="0">
                <a:latin typeface="Arial" panose="020B0604020202020204" pitchFamily="34" charset="0"/>
                <a:cs typeface="Arial" panose="020B0604020202020204" pitchFamily="34" charset="0"/>
              </a:rPr>
              <a:t>FINANCIAL INFORMATION</a:t>
            </a:r>
            <a:endParaRPr lang="en-US" sz="2800" b="1" dirty="0">
              <a:latin typeface="Avenir Black"/>
              <a:cs typeface="Avenir Black"/>
            </a:endParaRPr>
          </a:p>
        </p:txBody>
      </p:sp>
    </p:spTree>
    <p:extLst>
      <p:ext uri="{BB962C8B-B14F-4D97-AF65-F5344CB8AC3E}">
        <p14:creationId xmlns:p14="http://schemas.microsoft.com/office/powerpoint/2010/main" val="2650140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37</a:t>
            </a:fld>
            <a:endParaRPr lang="en-US"/>
          </a:p>
        </p:txBody>
      </p:sp>
      <p:sp>
        <p:nvSpPr>
          <p:cNvPr id="6" name="Subtitle 2"/>
          <p:cNvSpPr txBox="1">
            <a:spLocks/>
          </p:cNvSpPr>
          <p:nvPr/>
        </p:nvSpPr>
        <p:spPr>
          <a:xfrm>
            <a:off x="393216" y="465453"/>
            <a:ext cx="7415470" cy="717034"/>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50" b="1" dirty="0" smtClean="0">
                <a:latin typeface="Arial" panose="020B0604020202020204" pitchFamily="34" charset="0"/>
                <a:cs typeface="Arial" panose="020B0604020202020204" pitchFamily="34" charset="0"/>
              </a:rPr>
              <a:t>FINANCIAL </a:t>
            </a:r>
            <a:r>
              <a:rPr lang="en-US" sz="1650" b="1" dirty="0">
                <a:latin typeface="Arial" panose="020B0604020202020204" pitchFamily="34" charset="0"/>
                <a:cs typeface="Arial" panose="020B0604020202020204" pitchFamily="34" charset="0"/>
              </a:rPr>
              <a:t>EXPENDITURE REPORT PER PROGRAMME AND ECONOMIC </a:t>
            </a:r>
            <a:r>
              <a:rPr lang="en-US" sz="1650" b="1" dirty="0" smtClean="0">
                <a:latin typeface="Arial" panose="020B0604020202020204" pitchFamily="34" charset="0"/>
                <a:cs typeface="Arial" panose="020B0604020202020204" pitchFamily="34" charset="0"/>
              </a:rPr>
              <a:t>CLASSIFICATION - </a:t>
            </a:r>
            <a:r>
              <a:rPr lang="en-US" sz="1800" b="1" dirty="0">
                <a:latin typeface="Avenir Black"/>
                <a:cs typeface="Avenir Black"/>
              </a:rPr>
              <a:t>Q4 (</a:t>
            </a:r>
            <a:r>
              <a:rPr lang="en-US" sz="1800" b="1" dirty="0">
                <a:latin typeface="Arial" panose="020B0604020202020204" pitchFamily="34" charset="0"/>
                <a:cs typeface="Arial" panose="020B0604020202020204" pitchFamily="34" charset="0"/>
              </a:rPr>
              <a:t>2019/20 FY)</a:t>
            </a:r>
          </a:p>
        </p:txBody>
      </p:sp>
      <p:graphicFrame>
        <p:nvGraphicFramePr>
          <p:cNvPr id="10" name="Content Placeholder 29"/>
          <p:cNvGraphicFramePr>
            <a:graphicFrameLocks/>
          </p:cNvGraphicFramePr>
          <p:nvPr>
            <p:extLst>
              <p:ext uri="{D42A27DB-BD31-4B8C-83A1-F6EECF244321}">
                <p14:modId xmlns:p14="http://schemas.microsoft.com/office/powerpoint/2010/main" val="3176324965"/>
              </p:ext>
            </p:extLst>
          </p:nvPr>
        </p:nvGraphicFramePr>
        <p:xfrm>
          <a:off x="393217" y="1805251"/>
          <a:ext cx="8504039" cy="4218177"/>
        </p:xfrm>
        <a:graphic>
          <a:graphicData uri="http://schemas.openxmlformats.org/drawingml/2006/table">
            <a:tbl>
              <a:tblPr firstRow="1" bandRow="1">
                <a:tableStyleId>{5C22544A-7EE6-4342-B048-85BDC9FD1C3A}</a:tableStyleId>
              </a:tblPr>
              <a:tblGrid>
                <a:gridCol w="2542286">
                  <a:extLst>
                    <a:ext uri="{9D8B030D-6E8A-4147-A177-3AD203B41FA5}">
                      <a16:colId xmlns:a16="http://schemas.microsoft.com/office/drawing/2014/main" val="20000"/>
                    </a:ext>
                  </a:extLst>
                </a:gridCol>
                <a:gridCol w="1538398">
                  <a:extLst>
                    <a:ext uri="{9D8B030D-6E8A-4147-A177-3AD203B41FA5}">
                      <a16:colId xmlns:a16="http://schemas.microsoft.com/office/drawing/2014/main" val="20001"/>
                    </a:ext>
                  </a:extLst>
                </a:gridCol>
                <a:gridCol w="1198297">
                  <a:extLst>
                    <a:ext uri="{9D8B030D-6E8A-4147-A177-3AD203B41FA5}">
                      <a16:colId xmlns:a16="http://schemas.microsoft.com/office/drawing/2014/main" val="20002"/>
                    </a:ext>
                  </a:extLst>
                </a:gridCol>
                <a:gridCol w="1421238">
                  <a:extLst>
                    <a:ext uri="{9D8B030D-6E8A-4147-A177-3AD203B41FA5}">
                      <a16:colId xmlns:a16="http://schemas.microsoft.com/office/drawing/2014/main" val="20003"/>
                    </a:ext>
                  </a:extLst>
                </a:gridCol>
                <a:gridCol w="1173303">
                  <a:extLst>
                    <a:ext uri="{9D8B030D-6E8A-4147-A177-3AD203B41FA5}">
                      <a16:colId xmlns:a16="http://schemas.microsoft.com/office/drawing/2014/main" val="20004"/>
                    </a:ext>
                  </a:extLst>
                </a:gridCol>
                <a:gridCol w="630517">
                  <a:extLst>
                    <a:ext uri="{9D8B030D-6E8A-4147-A177-3AD203B41FA5}">
                      <a16:colId xmlns:a16="http://schemas.microsoft.com/office/drawing/2014/main" val="20005"/>
                    </a:ext>
                  </a:extLst>
                </a:gridCol>
              </a:tblGrid>
              <a:tr h="497769">
                <a:tc rowSpan="2">
                  <a:txBody>
                    <a:bodyPr/>
                    <a:lstStyle/>
                    <a:p>
                      <a:r>
                        <a:rPr lang="en-ZA" sz="1200" b="1" dirty="0" smtClean="0">
                          <a:latin typeface="Arial" panose="020B0604020202020204" pitchFamily="34" charset="0"/>
                          <a:cs typeface="Arial" panose="020B0604020202020204" pitchFamily="34" charset="0"/>
                        </a:rPr>
                        <a:t>PROGRAMME</a:t>
                      </a:r>
                      <a:endParaRPr lang="en-ZA" sz="1200" b="1" dirty="0">
                        <a:latin typeface="Arial" panose="020B0604020202020204" pitchFamily="34" charset="0"/>
                        <a:cs typeface="Arial" panose="020B0604020202020204" pitchFamily="34" charset="0"/>
                      </a:endParaRPr>
                    </a:p>
                  </a:txBody>
                  <a:tcPr marL="68580" marR="68580" marT="34290" marB="34290"/>
                </a:tc>
                <a:tc rowSpan="2">
                  <a:txBody>
                    <a:bodyPr/>
                    <a:lstStyle/>
                    <a:p>
                      <a:r>
                        <a:rPr lang="en-ZA" sz="1200" b="1" dirty="0" smtClean="0">
                          <a:latin typeface="Arial" panose="020B0604020202020204" pitchFamily="34" charset="0"/>
                          <a:cs typeface="Arial" panose="020B0604020202020204" pitchFamily="34" charset="0"/>
                        </a:rPr>
                        <a:t>ANNUAL BUDGET</a:t>
                      </a:r>
                    </a:p>
                    <a:p>
                      <a:endParaRPr lang="en-ZA" sz="1200" b="1" dirty="0" smtClean="0">
                        <a:latin typeface="Arial" panose="020B0604020202020204" pitchFamily="34" charset="0"/>
                        <a:cs typeface="Arial" panose="020B0604020202020204" pitchFamily="34" charset="0"/>
                      </a:endParaRPr>
                    </a:p>
                    <a:p>
                      <a:r>
                        <a:rPr lang="en-ZA" sz="1200" b="1" dirty="0" smtClean="0">
                          <a:latin typeface="Arial" panose="020B0604020202020204" pitchFamily="34" charset="0"/>
                          <a:cs typeface="Arial" panose="020B0604020202020204" pitchFamily="34" charset="0"/>
                        </a:rPr>
                        <a:t>(2019/20 FY)</a:t>
                      </a:r>
                      <a:endParaRPr lang="en-ZA" sz="1200" b="1" dirty="0">
                        <a:latin typeface="Arial" panose="020B0604020202020204" pitchFamily="34" charset="0"/>
                        <a:cs typeface="Arial" panose="020B0604020202020204" pitchFamily="34" charset="0"/>
                      </a:endParaRPr>
                    </a:p>
                  </a:txBody>
                  <a:tcPr marL="68580" marR="68580" marT="34290" marB="34290"/>
                </a:tc>
                <a:tc gridSpan="4">
                  <a:txBody>
                    <a:bodyPr/>
                    <a:lstStyle/>
                    <a:p>
                      <a:pPr algn="ctr"/>
                      <a:r>
                        <a:rPr lang="en-ZA" sz="1200" b="1" dirty="0" smtClean="0">
                          <a:latin typeface="Arial" panose="020B0604020202020204" pitchFamily="34" charset="0"/>
                          <a:cs typeface="Arial" panose="020B0604020202020204" pitchFamily="34" charset="0"/>
                        </a:rPr>
                        <a:t>YEAR TO DATE</a:t>
                      </a:r>
                      <a:endParaRPr lang="en-ZA" sz="1200" b="1" dirty="0">
                        <a:latin typeface="Arial" panose="020B0604020202020204" pitchFamily="34" charset="0"/>
                        <a:cs typeface="Arial" panose="020B0604020202020204" pitchFamily="34" charset="0"/>
                      </a:endParaRPr>
                    </a:p>
                  </a:txBody>
                  <a:tcPr marL="68580" marR="68580" marT="34290" marB="34290"/>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695514">
                <a:tc vMerge="1">
                  <a:txBody>
                    <a:bodyPr/>
                    <a:lstStyle/>
                    <a:p>
                      <a:endParaRPr lang="en-ZA" sz="1200" b="1" dirty="0"/>
                    </a:p>
                  </a:txBody>
                  <a:tcPr/>
                </a:tc>
                <a:tc vMerge="1">
                  <a:txBody>
                    <a:bodyPr/>
                    <a:lstStyle/>
                    <a:p>
                      <a:pPr algn="r"/>
                      <a:endParaRPr lang="en-ZA" dirty="0"/>
                    </a:p>
                  </a:txBody>
                  <a:tcPr/>
                </a:tc>
                <a:tc>
                  <a:txBody>
                    <a:bodyPr/>
                    <a:lstStyle/>
                    <a:p>
                      <a:pPr algn="ctr"/>
                      <a:r>
                        <a:rPr lang="en-ZA" sz="1200" b="1" dirty="0" smtClean="0">
                          <a:latin typeface="Arial" panose="020B0604020202020204" pitchFamily="34" charset="0"/>
                          <a:cs typeface="Arial" panose="020B0604020202020204" pitchFamily="34" charset="0"/>
                        </a:rPr>
                        <a:t>Projected Expenditure(Quarter 4) </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200" b="1" dirty="0" smtClean="0">
                          <a:latin typeface="Arial" panose="020B0604020202020204" pitchFamily="34" charset="0"/>
                          <a:cs typeface="Arial" panose="020B0604020202020204" pitchFamily="34" charset="0"/>
                        </a:rPr>
                        <a:t>Actual Expenditure </a:t>
                      </a:r>
                      <a:endParaRPr lang="en-ZA" sz="1200" b="1" dirty="0">
                        <a:latin typeface="Arial" panose="020B0604020202020204" pitchFamily="34" charset="0"/>
                        <a:cs typeface="Arial" panose="020B0604020202020204" pitchFamily="34" charset="0"/>
                      </a:endParaRPr>
                    </a:p>
                  </a:txBody>
                  <a:tcPr marL="68580" marR="68580" marT="34290" marB="34290"/>
                </a:tc>
                <a:tc gridSpan="2">
                  <a:txBody>
                    <a:bodyPr/>
                    <a:lstStyle/>
                    <a:p>
                      <a:pPr algn="ctr"/>
                      <a:r>
                        <a:rPr lang="en-ZA" sz="1200" b="1" dirty="0" smtClean="0">
                          <a:latin typeface="Arial" panose="020B0604020202020204" pitchFamily="34" charset="0"/>
                          <a:cs typeface="Arial" panose="020B0604020202020204" pitchFamily="34" charset="0"/>
                        </a:rPr>
                        <a:t>Variance </a:t>
                      </a:r>
                      <a:endParaRPr lang="en-ZA" sz="1200" b="1" dirty="0">
                        <a:latin typeface="Arial" panose="020B0604020202020204" pitchFamily="34" charset="0"/>
                        <a:cs typeface="Arial" panose="020B0604020202020204" pitchFamily="34" charset="0"/>
                      </a:endParaRPr>
                    </a:p>
                  </a:txBody>
                  <a:tcPr marL="68580" marR="68580" marT="34290" marB="34290"/>
                </a:tc>
                <a:tc hMerge="1">
                  <a:txBody>
                    <a:bodyPr/>
                    <a:lstStyle/>
                    <a:p>
                      <a:pPr algn="r"/>
                      <a:endParaRPr lang="en-ZA" dirty="0"/>
                    </a:p>
                  </a:txBody>
                  <a:tcPr/>
                </a:tc>
                <a:extLst>
                  <a:ext uri="{0D108BD9-81ED-4DB2-BD59-A6C34878D82A}">
                    <a16:rowId xmlns:a16="http://schemas.microsoft.com/office/drawing/2014/main" val="10001"/>
                  </a:ext>
                </a:extLst>
              </a:tr>
              <a:tr h="409126">
                <a:tc>
                  <a:txBody>
                    <a:bodyPr/>
                    <a:lstStyle/>
                    <a:p>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a:t>
                      </a:r>
                      <a:endParaRPr lang="en-ZA" sz="12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409126">
                <a:tc>
                  <a:txBody>
                    <a:bodyPr/>
                    <a:lstStyle/>
                    <a:p>
                      <a:r>
                        <a:rPr lang="en-ZA" sz="1200" dirty="0" smtClean="0">
                          <a:latin typeface="Arial" panose="020B0604020202020204" pitchFamily="34" charset="0"/>
                          <a:cs typeface="Arial" panose="020B0604020202020204" pitchFamily="34" charset="0"/>
                        </a:rPr>
                        <a:t>Administration</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214 611</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49</a:t>
                      </a:r>
                      <a:r>
                        <a:rPr lang="en-GB" sz="1200" baseline="0" dirty="0" smtClean="0">
                          <a:latin typeface="Arial" panose="020B0604020202020204" pitchFamily="34" charset="0"/>
                          <a:cs typeface="Arial" panose="020B0604020202020204" pitchFamily="34" charset="0"/>
                        </a:rPr>
                        <a:t> 811</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80 846</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solidFill>
                            <a:srgbClr val="FF0000"/>
                          </a:solidFill>
                          <a:latin typeface="Arial" panose="020B0604020202020204" pitchFamily="34" charset="0"/>
                          <a:cs typeface="Arial" panose="020B0604020202020204" pitchFamily="34" charset="0"/>
                        </a:rPr>
                        <a:t>(31 035)</a:t>
                      </a:r>
                      <a:endParaRPr lang="en-ZA" sz="120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solidFill>
                            <a:srgbClr val="FF0000"/>
                          </a:solidFill>
                          <a:latin typeface="Arial" panose="020B0604020202020204" pitchFamily="34" charset="0"/>
                          <a:cs typeface="Arial" panose="020B0604020202020204" pitchFamily="34" charset="0"/>
                        </a:rPr>
                        <a:t>(62.3)</a:t>
                      </a:r>
                      <a:endParaRPr lang="en-ZA" sz="12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409126">
                <a:tc>
                  <a:txBody>
                    <a:bodyPr/>
                    <a:lstStyle/>
                    <a:p>
                      <a:r>
                        <a:rPr lang="en-ZA" sz="1200" dirty="0" smtClean="0">
                          <a:latin typeface="Arial" panose="020B0604020202020204" pitchFamily="34" charset="0"/>
                          <a:cs typeface="Arial" panose="020B0604020202020204" pitchFamily="34" charset="0"/>
                        </a:rPr>
                        <a:t>Superior Court Services</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900 110</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251 936</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239 914</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solidFill>
                            <a:schemeClr val="tx1"/>
                          </a:solidFill>
                          <a:latin typeface="Arial" panose="020B0604020202020204" pitchFamily="34" charset="0"/>
                          <a:cs typeface="Arial" panose="020B0604020202020204" pitchFamily="34" charset="0"/>
                        </a:rPr>
                        <a:t>12 022</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solidFill>
                            <a:schemeClr val="tx1"/>
                          </a:solidFill>
                          <a:latin typeface="Arial" panose="020B0604020202020204" pitchFamily="34" charset="0"/>
                          <a:cs typeface="Arial" panose="020B0604020202020204" pitchFamily="34" charset="0"/>
                        </a:rPr>
                        <a:t>4.8</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479087">
                <a:tc>
                  <a:txBody>
                    <a:bodyPr/>
                    <a:lstStyle/>
                    <a:p>
                      <a:r>
                        <a:rPr lang="en-ZA" sz="1200" dirty="0" smtClean="0">
                          <a:latin typeface="Arial" panose="020B0604020202020204" pitchFamily="34" charset="0"/>
                          <a:cs typeface="Arial" panose="020B0604020202020204" pitchFamily="34" charset="0"/>
                        </a:rPr>
                        <a:t>Judicial Education and Support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82 971</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20 048</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25 754</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solidFill>
                            <a:srgbClr val="FF0000"/>
                          </a:solidFill>
                          <a:latin typeface="Arial" panose="020B0604020202020204" pitchFamily="34" charset="0"/>
                          <a:cs typeface="Arial" panose="020B0604020202020204" pitchFamily="34" charset="0"/>
                        </a:rPr>
                        <a:t>(5 706)</a:t>
                      </a:r>
                      <a:endParaRPr lang="en-ZA" sz="120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solidFill>
                            <a:srgbClr val="FF0000"/>
                          </a:solidFill>
                          <a:latin typeface="Arial" panose="020B0604020202020204" pitchFamily="34" charset="0"/>
                          <a:cs typeface="Arial" panose="020B0604020202020204" pitchFamily="34" charset="0"/>
                        </a:rPr>
                        <a:t>(28.5)</a:t>
                      </a:r>
                      <a:endParaRPr lang="en-ZA" sz="12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430216">
                <a:tc>
                  <a:txBody>
                    <a:bodyPr/>
                    <a:lstStyle/>
                    <a:p>
                      <a:r>
                        <a:rPr lang="en-ZA" sz="1200" b="1" dirty="0" smtClean="0">
                          <a:latin typeface="Arial" panose="020B0604020202020204" pitchFamily="34" charset="0"/>
                          <a:cs typeface="Arial" panose="020B0604020202020204" pitchFamily="34" charset="0"/>
                        </a:rPr>
                        <a:t>Voted funds</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1 197 692</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321 795</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346 514</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rgbClr val="FF0000"/>
                          </a:solidFill>
                          <a:latin typeface="Arial" panose="020B0604020202020204" pitchFamily="34" charset="0"/>
                          <a:cs typeface="Arial" panose="020B0604020202020204" pitchFamily="34" charset="0"/>
                        </a:rPr>
                        <a:t>(24 719)</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rgbClr val="FF0000"/>
                          </a:solidFill>
                          <a:latin typeface="Arial" panose="020B0604020202020204" pitchFamily="34" charset="0"/>
                          <a:cs typeface="Arial" panose="020B0604020202020204" pitchFamily="34" charset="0"/>
                        </a:rPr>
                        <a:t>(7.7)</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479087">
                <a:tc>
                  <a:txBody>
                    <a:bodyPr/>
                    <a:lstStyle/>
                    <a:p>
                      <a:r>
                        <a:rPr lang="en-ZA" sz="1200" b="1" dirty="0" smtClean="0">
                          <a:latin typeface="Arial" panose="020B0604020202020204" pitchFamily="34" charset="0"/>
                          <a:cs typeface="Arial" panose="020B0604020202020204" pitchFamily="34" charset="0"/>
                        </a:rPr>
                        <a:t>Direct charge (Judges’ salaries)</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1 098</a:t>
                      </a:r>
                      <a:r>
                        <a:rPr lang="en-ZA" sz="1200" b="1" baseline="0" dirty="0" smtClean="0">
                          <a:latin typeface="Arial" panose="020B0604020202020204" pitchFamily="34" charset="0"/>
                          <a:cs typeface="Arial" panose="020B0604020202020204" pitchFamily="34" charset="0"/>
                        </a:rPr>
                        <a:t> 546</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275 122</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271 456 </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chemeClr val="tx1"/>
                          </a:solidFill>
                          <a:latin typeface="Arial" panose="020B0604020202020204" pitchFamily="34" charset="0"/>
                          <a:cs typeface="Arial" panose="020B0604020202020204" pitchFamily="34" charset="0"/>
                        </a:rPr>
                        <a:t>3 666</a:t>
                      </a:r>
                      <a:endParaRPr lang="en-ZA" sz="1200" b="1"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chemeClr val="tx1"/>
                          </a:solidFill>
                          <a:latin typeface="Arial" panose="020B0604020202020204" pitchFamily="34" charset="0"/>
                          <a:cs typeface="Arial" panose="020B0604020202020204" pitchFamily="34" charset="0"/>
                        </a:rPr>
                        <a:t>1.3</a:t>
                      </a:r>
                      <a:endParaRPr lang="en-ZA" sz="1200" b="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r h="409126">
                <a:tc>
                  <a:txBody>
                    <a:bodyPr/>
                    <a:lstStyle/>
                    <a:p>
                      <a:r>
                        <a:rPr lang="en-ZA" sz="1200" b="1" dirty="0" smtClean="0">
                          <a:latin typeface="Arial" panose="020B0604020202020204" pitchFamily="34" charset="0"/>
                          <a:cs typeface="Arial" panose="020B0604020202020204" pitchFamily="34" charset="0"/>
                        </a:rPr>
                        <a:t>TOTAL</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2 296 238</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596 917</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617 970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rgbClr val="FF0000"/>
                          </a:solidFill>
                          <a:latin typeface="Arial" panose="020B0604020202020204" pitchFamily="34" charset="0"/>
                          <a:cs typeface="Arial" panose="020B0604020202020204" pitchFamily="34" charset="0"/>
                        </a:rPr>
                        <a:t>(21 053)</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rgbClr val="FF0000"/>
                          </a:solidFill>
                          <a:latin typeface="Arial" panose="020B0604020202020204" pitchFamily="34" charset="0"/>
                          <a:cs typeface="Arial" panose="020B0604020202020204" pitchFamily="34" charset="0"/>
                        </a:rPr>
                        <a:t>(3.5)</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74716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38</a:t>
            </a:fld>
            <a:endParaRPr lang="en-US"/>
          </a:p>
        </p:txBody>
      </p:sp>
      <p:sp>
        <p:nvSpPr>
          <p:cNvPr id="6" name="Subtitle 2"/>
          <p:cNvSpPr txBox="1">
            <a:spLocks/>
          </p:cNvSpPr>
          <p:nvPr/>
        </p:nvSpPr>
        <p:spPr>
          <a:xfrm>
            <a:off x="482732" y="414318"/>
            <a:ext cx="7194442" cy="673901"/>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rial" panose="020B0604020202020204" pitchFamily="34" charset="0"/>
                <a:cs typeface="Arial" panose="020B0604020202020204" pitchFamily="34" charset="0"/>
              </a:rPr>
              <a:t>FINANCIAL </a:t>
            </a:r>
            <a:r>
              <a:rPr lang="en-US" sz="1800" b="1" dirty="0">
                <a:latin typeface="Arial" panose="020B0604020202020204" pitchFamily="34" charset="0"/>
                <a:cs typeface="Arial" panose="020B0604020202020204" pitchFamily="34" charset="0"/>
              </a:rPr>
              <a:t>EXPENDITURE REPORT PER PROGRAMME AND ECONOMIC CLASSIFICATION (CONTINUES…) </a:t>
            </a:r>
            <a:r>
              <a:rPr lang="en-US" sz="1800" b="1" dirty="0" smtClean="0">
                <a:latin typeface="Arial" panose="020B0604020202020204" pitchFamily="34" charset="0"/>
                <a:cs typeface="Arial" panose="020B0604020202020204" pitchFamily="34" charset="0"/>
              </a:rPr>
              <a:t>– Q4 (2019/20 FY)</a:t>
            </a: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ext uri="{D42A27DB-BD31-4B8C-83A1-F6EECF244321}">
                <p14:modId xmlns:p14="http://schemas.microsoft.com/office/powerpoint/2010/main" val="3811164532"/>
              </p:ext>
            </p:extLst>
          </p:nvPr>
        </p:nvGraphicFramePr>
        <p:xfrm>
          <a:off x="482733" y="1523995"/>
          <a:ext cx="8312924" cy="4513948"/>
        </p:xfrm>
        <a:graphic>
          <a:graphicData uri="http://schemas.openxmlformats.org/drawingml/2006/table">
            <a:tbl>
              <a:tblPr firstRow="1" bandRow="1">
                <a:tableStyleId>{5C22544A-7EE6-4342-B048-85BDC9FD1C3A}</a:tableStyleId>
              </a:tblPr>
              <a:tblGrid>
                <a:gridCol w="2878041">
                  <a:extLst>
                    <a:ext uri="{9D8B030D-6E8A-4147-A177-3AD203B41FA5}">
                      <a16:colId xmlns:a16="http://schemas.microsoft.com/office/drawing/2014/main" val="20000"/>
                    </a:ext>
                  </a:extLst>
                </a:gridCol>
                <a:gridCol w="1285895">
                  <a:extLst>
                    <a:ext uri="{9D8B030D-6E8A-4147-A177-3AD203B41FA5}">
                      <a16:colId xmlns:a16="http://schemas.microsoft.com/office/drawing/2014/main" val="20001"/>
                    </a:ext>
                  </a:extLst>
                </a:gridCol>
                <a:gridCol w="1177126">
                  <a:extLst>
                    <a:ext uri="{9D8B030D-6E8A-4147-A177-3AD203B41FA5}">
                      <a16:colId xmlns:a16="http://schemas.microsoft.com/office/drawing/2014/main" val="20002"/>
                    </a:ext>
                  </a:extLst>
                </a:gridCol>
                <a:gridCol w="1071167">
                  <a:extLst>
                    <a:ext uri="{9D8B030D-6E8A-4147-A177-3AD203B41FA5}">
                      <a16:colId xmlns:a16="http://schemas.microsoft.com/office/drawing/2014/main" val="20003"/>
                    </a:ext>
                  </a:extLst>
                </a:gridCol>
                <a:gridCol w="1031527">
                  <a:extLst>
                    <a:ext uri="{9D8B030D-6E8A-4147-A177-3AD203B41FA5}">
                      <a16:colId xmlns:a16="http://schemas.microsoft.com/office/drawing/2014/main" val="20004"/>
                    </a:ext>
                  </a:extLst>
                </a:gridCol>
                <a:gridCol w="869168">
                  <a:extLst>
                    <a:ext uri="{9D8B030D-6E8A-4147-A177-3AD203B41FA5}">
                      <a16:colId xmlns:a16="http://schemas.microsoft.com/office/drawing/2014/main" val="20005"/>
                    </a:ext>
                  </a:extLst>
                </a:gridCol>
              </a:tblGrid>
              <a:tr h="304298">
                <a:tc rowSpan="2">
                  <a:txBody>
                    <a:bodyPr/>
                    <a:lstStyle/>
                    <a:p>
                      <a:r>
                        <a:rPr lang="en-ZA" sz="1200" b="1" dirty="0" smtClean="0">
                          <a:latin typeface="Arial" panose="020B0604020202020204" pitchFamily="34" charset="0"/>
                          <a:cs typeface="Arial" panose="020B0604020202020204" pitchFamily="34" charset="0"/>
                        </a:rPr>
                        <a:t>ECONOMIC CLASSIFICATION</a:t>
                      </a:r>
                      <a:endParaRPr lang="en-ZA" sz="1200" b="1" dirty="0">
                        <a:latin typeface="Arial" panose="020B0604020202020204" pitchFamily="34" charset="0"/>
                        <a:cs typeface="Arial" panose="020B0604020202020204" pitchFamily="34" charset="0"/>
                      </a:endParaRPr>
                    </a:p>
                  </a:txBody>
                  <a:tcPr marL="68580" marR="68580" marT="34290" marB="34290"/>
                </a:tc>
                <a:tc rowSpan="2">
                  <a:txBody>
                    <a:bodyPr/>
                    <a:lstStyle/>
                    <a:p>
                      <a:r>
                        <a:rPr lang="en-ZA" sz="1200" b="1" dirty="0" smtClean="0">
                          <a:latin typeface="Arial" panose="020B0604020202020204" pitchFamily="34" charset="0"/>
                          <a:cs typeface="Arial" panose="020B0604020202020204" pitchFamily="34" charset="0"/>
                        </a:rPr>
                        <a:t>ANNUAL BUDGET</a:t>
                      </a:r>
                    </a:p>
                    <a:p>
                      <a:r>
                        <a:rPr lang="en-ZA" sz="1200" b="1" dirty="0" smtClean="0">
                          <a:latin typeface="Arial" panose="020B0604020202020204" pitchFamily="34" charset="0"/>
                          <a:cs typeface="Arial" panose="020B0604020202020204" pitchFamily="34" charset="0"/>
                        </a:rPr>
                        <a:t>(2019/20 FY)</a:t>
                      </a:r>
                      <a:endParaRPr lang="en-ZA" sz="1200" b="1" dirty="0">
                        <a:latin typeface="Arial" panose="020B0604020202020204" pitchFamily="34" charset="0"/>
                        <a:cs typeface="Arial" panose="020B0604020202020204" pitchFamily="34" charset="0"/>
                      </a:endParaRPr>
                    </a:p>
                  </a:txBody>
                  <a:tcPr marL="68580" marR="68580" marT="34290" marB="34290"/>
                </a:tc>
                <a:tc gridSpan="4">
                  <a:txBody>
                    <a:bodyPr/>
                    <a:lstStyle/>
                    <a:p>
                      <a:pPr algn="ctr"/>
                      <a:r>
                        <a:rPr lang="en-ZA" sz="1200" b="1" dirty="0" smtClean="0">
                          <a:latin typeface="Arial" panose="020B0604020202020204" pitchFamily="34" charset="0"/>
                          <a:cs typeface="Arial" panose="020B0604020202020204" pitchFamily="34" charset="0"/>
                        </a:rPr>
                        <a:t>YEAR TO DATE</a:t>
                      </a:r>
                      <a:endParaRPr lang="en-ZA" sz="1200" b="1" dirty="0">
                        <a:latin typeface="Arial" panose="020B0604020202020204" pitchFamily="34" charset="0"/>
                        <a:cs typeface="Arial" panose="020B0604020202020204" pitchFamily="34" charset="0"/>
                      </a:endParaRPr>
                    </a:p>
                  </a:txBody>
                  <a:tcPr marL="68580" marR="68580" marT="34290" marB="34290"/>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655260">
                <a:tc vMerge="1">
                  <a:txBody>
                    <a:bodyPr/>
                    <a:lstStyle/>
                    <a:p>
                      <a:endParaRPr lang="en-ZA" sz="1200" b="1" dirty="0"/>
                    </a:p>
                  </a:txBody>
                  <a:tcPr/>
                </a:tc>
                <a:tc vMerge="1">
                  <a:txBody>
                    <a:bodyPr/>
                    <a:lstStyle/>
                    <a:p>
                      <a:pPr algn="r"/>
                      <a:endParaRPr lang="en-ZA" dirty="0"/>
                    </a:p>
                  </a:txBody>
                  <a:tcPr/>
                </a:tc>
                <a:tc>
                  <a:txBody>
                    <a:bodyPr/>
                    <a:lstStyle/>
                    <a:p>
                      <a:pPr algn="ctr"/>
                      <a:r>
                        <a:rPr lang="en-ZA" sz="1200" b="1" dirty="0" smtClean="0">
                          <a:latin typeface="Arial" panose="020B0604020202020204" pitchFamily="34" charset="0"/>
                          <a:cs typeface="Arial" panose="020B0604020202020204" pitchFamily="34" charset="0"/>
                        </a:rPr>
                        <a:t>Projected Expenditure (Quarter 4)</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200" b="1" dirty="0" smtClean="0">
                          <a:latin typeface="Arial" panose="020B0604020202020204" pitchFamily="34" charset="0"/>
                          <a:cs typeface="Arial" panose="020B0604020202020204" pitchFamily="34" charset="0"/>
                        </a:rPr>
                        <a:t>Actual</a:t>
                      </a:r>
                      <a:r>
                        <a:rPr lang="en-ZA" sz="1200" b="1" baseline="0" dirty="0" smtClean="0">
                          <a:latin typeface="Arial" panose="020B0604020202020204" pitchFamily="34" charset="0"/>
                          <a:cs typeface="Arial" panose="020B0604020202020204" pitchFamily="34" charset="0"/>
                        </a:rPr>
                        <a:t> Expenditure </a:t>
                      </a:r>
                      <a:endParaRPr lang="en-ZA" sz="1200" b="1" dirty="0">
                        <a:latin typeface="Arial" panose="020B0604020202020204" pitchFamily="34" charset="0"/>
                        <a:cs typeface="Arial" panose="020B0604020202020204" pitchFamily="34" charset="0"/>
                      </a:endParaRPr>
                    </a:p>
                  </a:txBody>
                  <a:tcPr marL="68580" marR="68580" marT="34290" marB="34290"/>
                </a:tc>
                <a:tc gridSpan="2">
                  <a:txBody>
                    <a:bodyPr/>
                    <a:lstStyle/>
                    <a:p>
                      <a:pPr algn="ctr"/>
                      <a:r>
                        <a:rPr lang="en-ZA" sz="1200" b="1" dirty="0" smtClean="0">
                          <a:latin typeface="Arial" panose="020B0604020202020204" pitchFamily="34" charset="0"/>
                          <a:cs typeface="Arial" panose="020B0604020202020204" pitchFamily="34" charset="0"/>
                        </a:rPr>
                        <a:t>Variance </a:t>
                      </a:r>
                      <a:endParaRPr lang="en-ZA" sz="1200" b="1" dirty="0">
                        <a:latin typeface="Arial" panose="020B0604020202020204" pitchFamily="34" charset="0"/>
                        <a:cs typeface="Arial" panose="020B0604020202020204" pitchFamily="34" charset="0"/>
                      </a:endParaRPr>
                    </a:p>
                  </a:txBody>
                  <a:tcPr marL="68580" marR="68580" marT="34290" marB="34290"/>
                </a:tc>
                <a:tc hMerge="1">
                  <a:txBody>
                    <a:bodyPr/>
                    <a:lstStyle/>
                    <a:p>
                      <a:pPr algn="r"/>
                      <a:endParaRPr lang="en-ZA" dirty="0"/>
                    </a:p>
                  </a:txBody>
                  <a:tcPr/>
                </a:tc>
                <a:extLst>
                  <a:ext uri="{0D108BD9-81ED-4DB2-BD59-A6C34878D82A}">
                    <a16:rowId xmlns:a16="http://schemas.microsoft.com/office/drawing/2014/main" val="10001"/>
                  </a:ext>
                </a:extLst>
              </a:tr>
              <a:tr h="270841">
                <a:tc>
                  <a:txBody>
                    <a:bodyPr/>
                    <a:lstStyle/>
                    <a:p>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R’000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latin typeface="Arial" panose="020B0604020202020204" pitchFamily="34" charset="0"/>
                          <a:cs typeface="Arial" panose="020B0604020202020204" pitchFamily="34" charset="0"/>
                        </a:rPr>
                        <a:t>%</a:t>
                      </a:r>
                      <a:endParaRPr lang="en-ZA" sz="12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270841">
                <a:tc>
                  <a:txBody>
                    <a:bodyPr/>
                    <a:lstStyle/>
                    <a:p>
                      <a:r>
                        <a:rPr lang="en-ZA" sz="1200" dirty="0" smtClean="0">
                          <a:latin typeface="Arial" panose="020B0604020202020204" pitchFamily="34" charset="0"/>
                          <a:cs typeface="Arial" panose="020B0604020202020204" pitchFamily="34" charset="0"/>
                        </a:rPr>
                        <a:t>Current Payment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270841">
                <a:tc>
                  <a:txBody>
                    <a:bodyPr/>
                    <a:lstStyle/>
                    <a:p>
                      <a:pPr marL="179388" lvl="1" indent="0"/>
                      <a:r>
                        <a:rPr lang="en-ZA" sz="1200" i="0" dirty="0" smtClean="0">
                          <a:latin typeface="Arial" panose="020B0604020202020204" pitchFamily="34" charset="0"/>
                          <a:cs typeface="Arial" panose="020B0604020202020204" pitchFamily="34" charset="0"/>
                        </a:rPr>
                        <a:t>Compensation of employees</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latin typeface="Arial" panose="020B0604020202020204" pitchFamily="34" charset="0"/>
                          <a:cs typeface="Arial" panose="020B0604020202020204" pitchFamily="34" charset="0"/>
                        </a:rPr>
                        <a:t>1 755</a:t>
                      </a:r>
                      <a:r>
                        <a:rPr lang="en-ZA" sz="1200" i="0" baseline="0" dirty="0" smtClean="0">
                          <a:latin typeface="Arial" panose="020B0604020202020204" pitchFamily="34" charset="0"/>
                          <a:cs typeface="Arial" panose="020B0604020202020204" pitchFamily="34" charset="0"/>
                        </a:rPr>
                        <a:t> 428</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latin typeface="Arial" panose="020B0604020202020204" pitchFamily="34" charset="0"/>
                          <a:cs typeface="Arial" panose="020B0604020202020204" pitchFamily="34" charset="0"/>
                        </a:rPr>
                        <a:t>463 279</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latin typeface="Arial" panose="020B0604020202020204" pitchFamily="34" charset="0"/>
                          <a:cs typeface="Arial" panose="020B0604020202020204" pitchFamily="34" charset="0"/>
                        </a:rPr>
                        <a:t>442 626</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solidFill>
                            <a:schemeClr val="tx1"/>
                          </a:solidFill>
                          <a:latin typeface="Arial" panose="020B0604020202020204" pitchFamily="34" charset="0"/>
                          <a:cs typeface="Arial" panose="020B0604020202020204" pitchFamily="34" charset="0"/>
                        </a:rPr>
                        <a:t>20 653</a:t>
                      </a:r>
                      <a:endParaRPr lang="en-ZA" sz="1200" i="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solidFill>
                            <a:schemeClr val="tx1"/>
                          </a:solidFill>
                          <a:latin typeface="Arial" panose="020B0604020202020204" pitchFamily="34" charset="0"/>
                          <a:cs typeface="Arial" panose="020B0604020202020204" pitchFamily="34" charset="0"/>
                        </a:rPr>
                        <a:t>9.9</a:t>
                      </a:r>
                      <a:endParaRPr lang="en-ZA" sz="1200" i="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270841">
                <a:tc>
                  <a:txBody>
                    <a:bodyPr/>
                    <a:lstStyle/>
                    <a:p>
                      <a:pPr marL="465138" lvl="1" indent="-285750">
                        <a:buFont typeface="Arial" panose="020B0604020202020204" pitchFamily="34" charset="0"/>
                        <a:buChar char="•"/>
                      </a:pPr>
                      <a:r>
                        <a:rPr lang="en-ZA" sz="1200" i="1" dirty="0" smtClean="0">
                          <a:latin typeface="Arial" panose="020B0604020202020204" pitchFamily="34" charset="0"/>
                          <a:cs typeface="Arial" panose="020B0604020202020204" pitchFamily="34" charset="0"/>
                        </a:rPr>
                        <a:t>Voted</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latin typeface="Arial" panose="020B0604020202020204" pitchFamily="34" charset="0"/>
                          <a:cs typeface="Arial" panose="020B0604020202020204" pitchFamily="34" charset="0"/>
                        </a:rPr>
                        <a:t>751 332</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latin typeface="Arial" panose="020B0604020202020204" pitchFamily="34" charset="0"/>
                          <a:cs typeface="Arial" panose="020B0604020202020204" pitchFamily="34" charset="0"/>
                        </a:rPr>
                        <a:t>208 949</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latin typeface="Arial" panose="020B0604020202020204" pitchFamily="34" charset="0"/>
                          <a:cs typeface="Arial" panose="020B0604020202020204" pitchFamily="34" charset="0"/>
                        </a:rPr>
                        <a:t>184 907</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solidFill>
                            <a:schemeClr val="tx1"/>
                          </a:solidFill>
                          <a:latin typeface="Arial" panose="020B0604020202020204" pitchFamily="34" charset="0"/>
                          <a:cs typeface="Arial" panose="020B0604020202020204" pitchFamily="34" charset="0"/>
                        </a:rPr>
                        <a:t>24 042</a:t>
                      </a:r>
                      <a:endParaRPr lang="en-ZA" sz="1200" i="1"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solidFill>
                            <a:schemeClr val="tx1"/>
                          </a:solidFill>
                          <a:latin typeface="Arial" panose="020B0604020202020204" pitchFamily="34" charset="0"/>
                          <a:cs typeface="Arial" panose="020B0604020202020204" pitchFamily="34" charset="0"/>
                        </a:rPr>
                        <a:t>11.5</a:t>
                      </a:r>
                      <a:endParaRPr lang="en-ZA" sz="12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0841">
                <a:tc>
                  <a:txBody>
                    <a:bodyPr/>
                    <a:lstStyle/>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i="1" kern="1200" dirty="0" smtClean="0">
                          <a:solidFill>
                            <a:schemeClr val="dk1"/>
                          </a:solidFill>
                          <a:latin typeface="Arial" panose="020B0604020202020204" pitchFamily="34" charset="0"/>
                          <a:ea typeface="+mn-ea"/>
                          <a:cs typeface="Arial" panose="020B0604020202020204" pitchFamily="34" charset="0"/>
                        </a:rPr>
                        <a:t>Statutory (Judges’ salaries)</a:t>
                      </a:r>
                      <a:endParaRPr lang="en-ZA" sz="1200" i="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200" i="1" dirty="0" smtClean="0">
                          <a:latin typeface="Arial" panose="020B0604020202020204" pitchFamily="34" charset="0"/>
                          <a:cs typeface="Arial" panose="020B0604020202020204" pitchFamily="34" charset="0"/>
                        </a:rPr>
                        <a:t>1 004 096</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latin typeface="Arial" panose="020B0604020202020204" pitchFamily="34" charset="0"/>
                          <a:cs typeface="Arial" panose="020B0604020202020204" pitchFamily="34" charset="0"/>
                        </a:rPr>
                        <a:t>254 330</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i="1" dirty="0" smtClean="0">
                          <a:latin typeface="Arial" panose="020B0604020202020204" pitchFamily="34" charset="0"/>
                          <a:cs typeface="Arial" panose="020B0604020202020204" pitchFamily="34" charset="0"/>
                        </a:rPr>
                        <a:t>257 719</a:t>
                      </a:r>
                    </a:p>
                  </a:txBody>
                  <a:tcPr marL="68580" marR="68580" marT="34290" marB="34290"/>
                </a:tc>
                <a:tc>
                  <a:txBody>
                    <a:bodyPr/>
                    <a:lstStyle/>
                    <a:p>
                      <a:pPr algn="r"/>
                      <a:r>
                        <a:rPr lang="en-ZA" sz="1200" i="1" dirty="0" smtClean="0">
                          <a:solidFill>
                            <a:srgbClr val="FF0000"/>
                          </a:solidFill>
                          <a:latin typeface="Arial" panose="020B0604020202020204" pitchFamily="34" charset="0"/>
                          <a:cs typeface="Arial" panose="020B0604020202020204" pitchFamily="34" charset="0"/>
                        </a:rPr>
                        <a:t>(3 389)</a:t>
                      </a:r>
                      <a:endParaRPr lang="en-ZA" sz="1200" i="1"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solidFill>
                            <a:srgbClr val="FF0000"/>
                          </a:solidFill>
                          <a:latin typeface="Arial" panose="020B0604020202020204" pitchFamily="34" charset="0"/>
                          <a:cs typeface="Arial" panose="020B0604020202020204" pitchFamily="34" charset="0"/>
                        </a:rPr>
                        <a:t>(1.3)</a:t>
                      </a:r>
                      <a:endParaRPr lang="en-ZA" sz="1200" i="1"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270841">
                <a:tc>
                  <a:txBody>
                    <a:bodyPr/>
                    <a:lstStyle/>
                    <a:p>
                      <a:pPr marL="179388" lvl="1" indent="0"/>
                      <a:r>
                        <a:rPr lang="en-ZA" sz="1200" i="0" dirty="0" smtClean="0">
                          <a:latin typeface="Arial" panose="020B0604020202020204" pitchFamily="34" charset="0"/>
                          <a:cs typeface="Arial" panose="020B0604020202020204" pitchFamily="34" charset="0"/>
                        </a:rPr>
                        <a:t>Goods and services</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latin typeface="Arial" panose="020B0604020202020204" pitchFamily="34" charset="0"/>
                          <a:cs typeface="Arial" panose="020B0604020202020204" pitchFamily="34" charset="0"/>
                        </a:rPr>
                        <a:t>340 656</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latin typeface="Arial" panose="020B0604020202020204" pitchFamily="34" charset="0"/>
                          <a:cs typeface="Arial" panose="020B0604020202020204" pitchFamily="34" charset="0"/>
                        </a:rPr>
                        <a:t>84 120</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latin typeface="Arial" panose="020B0604020202020204" pitchFamily="34" charset="0"/>
                          <a:cs typeface="Arial" panose="020B0604020202020204" pitchFamily="34" charset="0"/>
                        </a:rPr>
                        <a:t>104 676</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solidFill>
                            <a:srgbClr val="FF0000"/>
                          </a:solidFill>
                          <a:latin typeface="Arial" panose="020B0604020202020204" pitchFamily="34" charset="0"/>
                          <a:cs typeface="Arial" panose="020B0604020202020204" pitchFamily="34" charset="0"/>
                        </a:rPr>
                        <a:t>(20 556)</a:t>
                      </a:r>
                      <a:endParaRPr lang="en-ZA" sz="1200" i="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solidFill>
                            <a:srgbClr val="FF0000"/>
                          </a:solidFill>
                          <a:latin typeface="Arial" panose="020B0604020202020204" pitchFamily="34" charset="0"/>
                          <a:cs typeface="Arial" panose="020B0604020202020204" pitchFamily="34" charset="0"/>
                        </a:rPr>
                        <a:t>(24.4)</a:t>
                      </a:r>
                      <a:endParaRPr lang="en-ZA" sz="1200" i="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r h="270841">
                <a:tc>
                  <a:txBody>
                    <a:bodyPr/>
                    <a:lstStyle/>
                    <a:p>
                      <a:pPr marL="179388" lvl="1" indent="0"/>
                      <a:r>
                        <a:rPr lang="en-ZA" sz="1200" i="0" dirty="0" smtClean="0">
                          <a:latin typeface="Arial" panose="020B0604020202020204" pitchFamily="34" charset="0"/>
                          <a:cs typeface="Arial" panose="020B0604020202020204" pitchFamily="34" charset="0"/>
                        </a:rPr>
                        <a:t>Interest on rent and land</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latin typeface="Arial" panose="020B0604020202020204" pitchFamily="34" charset="0"/>
                          <a:cs typeface="Arial" panose="020B0604020202020204" pitchFamily="34" charset="0"/>
                        </a:rPr>
                        <a:t>-</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latin typeface="Arial" panose="020B0604020202020204" pitchFamily="34" charset="0"/>
                          <a:cs typeface="Arial" panose="020B0604020202020204" pitchFamily="34" charset="0"/>
                        </a:rPr>
                        <a:t>-</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latin typeface="Arial" panose="020B0604020202020204" pitchFamily="34" charset="0"/>
                          <a:cs typeface="Arial" panose="020B0604020202020204" pitchFamily="34" charset="0"/>
                        </a:rPr>
                        <a:t>-</a:t>
                      </a:r>
                      <a:endParaRPr lang="en-ZA" sz="1200" i="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0" dirty="0" smtClean="0">
                          <a:solidFill>
                            <a:schemeClr val="tx1"/>
                          </a:solidFill>
                          <a:latin typeface="Arial" panose="020B0604020202020204" pitchFamily="34" charset="0"/>
                          <a:cs typeface="Arial" panose="020B0604020202020204" pitchFamily="34" charset="0"/>
                        </a:rPr>
                        <a:t>-</a:t>
                      </a:r>
                      <a:endParaRPr lang="en-ZA" sz="1200" i="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0" dirty="0" smtClean="0">
                          <a:solidFill>
                            <a:schemeClr val="tx1"/>
                          </a:solidFill>
                          <a:latin typeface="Arial" panose="020B0604020202020204" pitchFamily="34" charset="0"/>
                          <a:cs typeface="Arial" panose="020B0604020202020204" pitchFamily="34" charset="0"/>
                        </a:rPr>
                        <a:t>-</a:t>
                      </a:r>
                      <a:endParaRPr lang="en-ZA" sz="1200" i="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8"/>
                  </a:ext>
                </a:extLst>
              </a:tr>
              <a:tr h="270841">
                <a:tc>
                  <a:txBody>
                    <a:bodyPr/>
                    <a:lstStyle/>
                    <a:p>
                      <a:r>
                        <a:rPr lang="en-ZA" sz="1200" dirty="0" smtClean="0">
                          <a:latin typeface="Arial" panose="020B0604020202020204" pitchFamily="34" charset="0"/>
                          <a:cs typeface="Arial" panose="020B0604020202020204" pitchFamily="34" charset="0"/>
                        </a:rPr>
                        <a:t>Transfers and subsidies</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latin typeface="Arial" panose="020B0604020202020204" pitchFamily="34" charset="0"/>
                          <a:cs typeface="Arial" panose="020B0604020202020204" pitchFamily="34" charset="0"/>
                        </a:rPr>
                        <a:t>95 609</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latin typeface="Arial" panose="020B0604020202020204" pitchFamily="34" charset="0"/>
                          <a:cs typeface="Arial" panose="020B0604020202020204" pitchFamily="34" charset="0"/>
                        </a:rPr>
                        <a:t>22 567</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latin typeface="Arial" panose="020B0604020202020204" pitchFamily="34" charset="0"/>
                          <a:cs typeface="Arial" panose="020B0604020202020204" pitchFamily="34" charset="0"/>
                        </a:rPr>
                        <a:t>14 628</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solidFill>
                            <a:schemeClr val="tx1"/>
                          </a:solidFill>
                          <a:latin typeface="Arial" panose="020B0604020202020204" pitchFamily="34" charset="0"/>
                          <a:cs typeface="Arial" panose="020B0604020202020204" pitchFamily="34" charset="0"/>
                        </a:rPr>
                        <a:t>7 939</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solidFill>
                            <a:schemeClr val="tx1"/>
                          </a:solidFill>
                          <a:latin typeface="Arial" panose="020B0604020202020204" pitchFamily="34" charset="0"/>
                          <a:cs typeface="Arial" panose="020B0604020202020204" pitchFamily="34" charset="0"/>
                        </a:rPr>
                        <a:t>35.2</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9"/>
                  </a:ext>
                </a:extLst>
              </a:tr>
              <a:tr h="270841">
                <a:tc>
                  <a:txBody>
                    <a:bodyPr/>
                    <a:lstStyle/>
                    <a:p>
                      <a:pPr marL="465138" lvl="1" indent="-285750">
                        <a:buFont typeface="Arial" panose="020B0604020202020204" pitchFamily="34" charset="0"/>
                        <a:buChar char="•"/>
                      </a:pPr>
                      <a:r>
                        <a:rPr lang="en-ZA" sz="1200" i="1" dirty="0" smtClean="0">
                          <a:latin typeface="Arial" panose="020B0604020202020204" pitchFamily="34" charset="0"/>
                          <a:cs typeface="Arial" panose="020B0604020202020204" pitchFamily="34" charset="0"/>
                        </a:rPr>
                        <a:t>Voted</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latin typeface="Arial" panose="020B0604020202020204" pitchFamily="34" charset="0"/>
                          <a:cs typeface="Arial" panose="020B0604020202020204" pitchFamily="34" charset="0"/>
                        </a:rPr>
                        <a:t>1 159</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latin typeface="Arial" panose="020B0604020202020204" pitchFamily="34" charset="0"/>
                          <a:cs typeface="Arial" panose="020B0604020202020204" pitchFamily="34" charset="0"/>
                        </a:rPr>
                        <a:t>1</a:t>
                      </a:r>
                      <a:r>
                        <a:rPr lang="en-GB" sz="1200" i="1" baseline="0" dirty="0" smtClean="0">
                          <a:latin typeface="Arial" panose="020B0604020202020204" pitchFamily="34" charset="0"/>
                          <a:cs typeface="Arial" panose="020B0604020202020204" pitchFamily="34" charset="0"/>
                        </a:rPr>
                        <a:t> 775</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latin typeface="Arial" panose="020B0604020202020204" pitchFamily="34" charset="0"/>
                          <a:cs typeface="Arial" panose="020B0604020202020204" pitchFamily="34" charset="0"/>
                        </a:rPr>
                        <a:t>890</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i="1" dirty="0" smtClean="0">
                          <a:solidFill>
                            <a:schemeClr val="tx1"/>
                          </a:solidFill>
                          <a:latin typeface="Arial" panose="020B0604020202020204" pitchFamily="34" charset="0"/>
                          <a:cs typeface="Arial" panose="020B0604020202020204" pitchFamily="34" charset="0"/>
                        </a:rPr>
                        <a:t>885</a:t>
                      </a:r>
                      <a:endParaRPr lang="en-ZA" sz="1200" i="1"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solidFill>
                            <a:schemeClr val="tx1"/>
                          </a:solidFill>
                          <a:latin typeface="Arial" panose="020B0604020202020204" pitchFamily="34" charset="0"/>
                          <a:cs typeface="Arial" panose="020B0604020202020204" pitchFamily="34" charset="0"/>
                        </a:rPr>
                        <a:t>49.9</a:t>
                      </a:r>
                      <a:endParaRPr lang="en-ZA" sz="12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10"/>
                  </a:ext>
                </a:extLst>
              </a:tr>
              <a:tr h="270841">
                <a:tc>
                  <a:txBody>
                    <a:bodyPr/>
                    <a:lstStyle/>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i="1" kern="1200" dirty="0" smtClean="0">
                          <a:solidFill>
                            <a:schemeClr val="dk1"/>
                          </a:solidFill>
                          <a:latin typeface="Arial" panose="020B0604020202020204" pitchFamily="34" charset="0"/>
                          <a:ea typeface="+mn-ea"/>
                          <a:cs typeface="Arial" panose="020B0604020202020204" pitchFamily="34" charset="0"/>
                        </a:rPr>
                        <a:t>Statutory (Judges’ salaries)</a:t>
                      </a:r>
                      <a:endParaRPr lang="en-ZA" sz="1200" i="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200" i="1" dirty="0" smtClean="0">
                          <a:latin typeface="Arial" panose="020B0604020202020204" pitchFamily="34" charset="0"/>
                          <a:cs typeface="Arial" panose="020B0604020202020204" pitchFamily="34" charset="0"/>
                        </a:rPr>
                        <a:t>94 450</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latin typeface="Arial" panose="020B0604020202020204" pitchFamily="34" charset="0"/>
                          <a:cs typeface="Arial" panose="020B0604020202020204" pitchFamily="34" charset="0"/>
                        </a:rPr>
                        <a:t>20 792</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latin typeface="Arial" panose="020B0604020202020204" pitchFamily="34" charset="0"/>
                          <a:cs typeface="Arial" panose="020B0604020202020204" pitchFamily="34" charset="0"/>
                        </a:rPr>
                        <a:t>13 738</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latin typeface="Arial" panose="020B0604020202020204" pitchFamily="34" charset="0"/>
                          <a:cs typeface="Arial" panose="020B0604020202020204" pitchFamily="34" charset="0"/>
                        </a:rPr>
                        <a:t>7 054</a:t>
                      </a:r>
                      <a:endParaRPr lang="en-ZA" sz="12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i="1" dirty="0" smtClean="0">
                          <a:solidFill>
                            <a:schemeClr val="tx1"/>
                          </a:solidFill>
                          <a:latin typeface="Arial" panose="020B0604020202020204" pitchFamily="34" charset="0"/>
                          <a:cs typeface="Arial" panose="020B0604020202020204" pitchFamily="34" charset="0"/>
                        </a:rPr>
                        <a:t>33.9</a:t>
                      </a:r>
                      <a:endParaRPr lang="en-ZA" sz="12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11"/>
                  </a:ext>
                </a:extLst>
              </a:tr>
              <a:tr h="270841">
                <a:tc>
                  <a:txBody>
                    <a:bodyPr/>
                    <a:lstStyle/>
                    <a:p>
                      <a:r>
                        <a:rPr lang="en-ZA" sz="1200" dirty="0" smtClean="0">
                          <a:latin typeface="Arial" panose="020B0604020202020204" pitchFamily="34" charset="0"/>
                          <a:cs typeface="Arial" panose="020B0604020202020204" pitchFamily="34" charset="0"/>
                        </a:rPr>
                        <a:t>Purchase of capital assets</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104 545</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26 951</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56 040</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solidFill>
                            <a:srgbClr val="FF0000"/>
                          </a:solidFill>
                          <a:latin typeface="Arial" panose="020B0604020202020204" pitchFamily="34" charset="0"/>
                          <a:cs typeface="Arial" panose="020B0604020202020204" pitchFamily="34" charset="0"/>
                        </a:rPr>
                        <a:t>(29 089)</a:t>
                      </a:r>
                      <a:endParaRPr lang="en-ZA" sz="120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dirty="0" smtClean="0">
                          <a:solidFill>
                            <a:srgbClr val="FF0000"/>
                          </a:solidFill>
                          <a:latin typeface="Arial" panose="020B0604020202020204" pitchFamily="34" charset="0"/>
                          <a:cs typeface="Arial" panose="020B0604020202020204" pitchFamily="34" charset="0"/>
                        </a:rPr>
                        <a:t>(107.9)</a:t>
                      </a:r>
                      <a:endParaRPr lang="en-ZA" sz="12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12"/>
                  </a:ext>
                </a:extLst>
              </a:tr>
              <a:tr h="270841">
                <a:tc>
                  <a:txBody>
                    <a:bodyPr/>
                    <a:lstStyle/>
                    <a:p>
                      <a:r>
                        <a:rPr lang="en-ZA" sz="1200" dirty="0" smtClean="0">
                          <a:latin typeface="Arial" panose="020B0604020202020204" pitchFamily="34" charset="0"/>
                          <a:cs typeface="Arial" panose="020B0604020202020204" pitchFamily="34" charset="0"/>
                        </a:rPr>
                        <a:t>Payment for financial assets</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13"/>
                  </a:ext>
                </a:extLst>
              </a:tr>
              <a:tr h="304298">
                <a:tc>
                  <a:txBody>
                    <a:bodyPr/>
                    <a:lstStyle/>
                    <a:p>
                      <a:r>
                        <a:rPr lang="en-ZA" sz="1200" b="1" dirty="0" smtClean="0">
                          <a:latin typeface="Arial" panose="020B0604020202020204" pitchFamily="34" charset="0"/>
                          <a:cs typeface="Arial" panose="020B0604020202020204" pitchFamily="34" charset="0"/>
                        </a:rPr>
                        <a:t>TOTAL</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b="1" dirty="0" smtClean="0">
                          <a:latin typeface="Arial" panose="020B0604020202020204" pitchFamily="34" charset="0"/>
                          <a:cs typeface="Arial" panose="020B0604020202020204" pitchFamily="34" charset="0"/>
                        </a:rPr>
                        <a:t>2 296</a:t>
                      </a:r>
                      <a:r>
                        <a:rPr lang="en-GB" sz="1200" b="1" baseline="0" dirty="0" smtClean="0">
                          <a:latin typeface="Arial" panose="020B0604020202020204" pitchFamily="34" charset="0"/>
                          <a:cs typeface="Arial" panose="020B0604020202020204" pitchFamily="34" charset="0"/>
                        </a:rPr>
                        <a:t> 238</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b="1" dirty="0" smtClean="0">
                          <a:latin typeface="Arial" panose="020B0604020202020204" pitchFamily="34" charset="0"/>
                          <a:cs typeface="Arial" panose="020B0604020202020204" pitchFamily="34" charset="0"/>
                        </a:rPr>
                        <a:t>596 917</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b="1" dirty="0" smtClean="0">
                          <a:latin typeface="Arial" panose="020B0604020202020204" pitchFamily="34" charset="0"/>
                          <a:cs typeface="Arial" panose="020B0604020202020204" pitchFamily="34" charset="0"/>
                        </a:rPr>
                        <a:t>617 970</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200" b="1" dirty="0" smtClean="0">
                          <a:solidFill>
                            <a:srgbClr val="FF0000"/>
                          </a:solidFill>
                          <a:latin typeface="Arial" panose="020B0604020202020204" pitchFamily="34" charset="0"/>
                          <a:cs typeface="Arial" panose="020B0604020202020204" pitchFamily="34" charset="0"/>
                        </a:rPr>
                        <a:t>(21 053)</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200" b="1" dirty="0" smtClean="0">
                          <a:solidFill>
                            <a:srgbClr val="FF0000"/>
                          </a:solidFill>
                          <a:latin typeface="Arial" panose="020B0604020202020204" pitchFamily="34" charset="0"/>
                          <a:cs typeface="Arial" panose="020B0604020202020204" pitchFamily="34" charset="0"/>
                        </a:rPr>
                        <a:t>(3.5)</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18373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39</a:t>
            </a:fld>
            <a:endParaRPr lang="en-US"/>
          </a:p>
        </p:txBody>
      </p:sp>
      <p:sp>
        <p:nvSpPr>
          <p:cNvPr id="6" name="Subtitle 2"/>
          <p:cNvSpPr txBox="1">
            <a:spLocks/>
          </p:cNvSpPr>
          <p:nvPr/>
        </p:nvSpPr>
        <p:spPr>
          <a:xfrm>
            <a:off x="317091" y="432684"/>
            <a:ext cx="7360082" cy="685311"/>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REASONS FOR DEVIATION PER PROGRAMME AND ECONOMIC CLASSIFICATION </a:t>
            </a:r>
            <a:r>
              <a:rPr lang="en-US" sz="1800" b="1" dirty="0" smtClean="0">
                <a:latin typeface="Arial" panose="020B0604020202020204" pitchFamily="34" charset="0"/>
                <a:cs typeface="Arial" panose="020B0604020202020204" pitchFamily="34" charset="0"/>
              </a:rPr>
              <a:t> - </a:t>
            </a:r>
            <a:r>
              <a:rPr lang="en-US" sz="1800" b="1" dirty="0">
                <a:latin typeface="Avenir Black"/>
                <a:cs typeface="Avenir Black"/>
              </a:rPr>
              <a:t>Q4 (</a:t>
            </a:r>
            <a:r>
              <a:rPr lang="en-US" sz="1800" b="1" dirty="0">
                <a:latin typeface="Arial" panose="020B0604020202020204" pitchFamily="34" charset="0"/>
                <a:cs typeface="Arial" panose="020B0604020202020204" pitchFamily="34" charset="0"/>
              </a:rPr>
              <a:t>2019/20 FY</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graphicFrame>
        <p:nvGraphicFramePr>
          <p:cNvPr id="8" name="Content Placeholder 29"/>
          <p:cNvGraphicFramePr>
            <a:graphicFrameLocks/>
          </p:cNvGraphicFramePr>
          <p:nvPr>
            <p:extLst>
              <p:ext uri="{D42A27DB-BD31-4B8C-83A1-F6EECF244321}">
                <p14:modId xmlns:p14="http://schemas.microsoft.com/office/powerpoint/2010/main" val="2826632531"/>
              </p:ext>
            </p:extLst>
          </p:nvPr>
        </p:nvGraphicFramePr>
        <p:xfrm>
          <a:off x="317091" y="1251828"/>
          <a:ext cx="8565651" cy="5143500"/>
        </p:xfrm>
        <a:graphic>
          <a:graphicData uri="http://schemas.openxmlformats.org/drawingml/2006/table">
            <a:tbl>
              <a:tblPr firstRow="1" bandRow="1">
                <a:tableStyleId>{5C22544A-7EE6-4342-B048-85BDC9FD1C3A}</a:tableStyleId>
              </a:tblPr>
              <a:tblGrid>
                <a:gridCol w="1457118">
                  <a:extLst>
                    <a:ext uri="{9D8B030D-6E8A-4147-A177-3AD203B41FA5}">
                      <a16:colId xmlns:a16="http://schemas.microsoft.com/office/drawing/2014/main" val="20000"/>
                    </a:ext>
                  </a:extLst>
                </a:gridCol>
                <a:gridCol w="7108533">
                  <a:extLst>
                    <a:ext uri="{9D8B030D-6E8A-4147-A177-3AD203B41FA5}">
                      <a16:colId xmlns:a16="http://schemas.microsoft.com/office/drawing/2014/main" val="20001"/>
                    </a:ext>
                  </a:extLst>
                </a:gridCol>
              </a:tblGrid>
              <a:tr h="234717">
                <a:tc>
                  <a:txBody>
                    <a:bodyPr/>
                    <a:lstStyle/>
                    <a:p>
                      <a:r>
                        <a:rPr lang="en-ZA" sz="1200" b="1" dirty="0" smtClean="0">
                          <a:latin typeface="Arial" panose="020B0604020202020204" pitchFamily="34" charset="0"/>
                          <a:cs typeface="Arial" panose="020B0604020202020204" pitchFamily="34" charset="0"/>
                        </a:rPr>
                        <a:t>PROGRAMME</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200" b="1" dirty="0" smtClean="0">
                          <a:latin typeface="Arial" panose="020B0604020202020204" pitchFamily="34" charset="0"/>
                          <a:cs typeface="Arial" panose="020B0604020202020204" pitchFamily="34" charset="0"/>
                        </a:rPr>
                        <a:t>REASONS FOR DEVIATION</a:t>
                      </a:r>
                      <a:endParaRPr lang="en-ZA" sz="12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2624560">
                <a:tc>
                  <a:txBody>
                    <a:bodyPr/>
                    <a:lstStyle/>
                    <a:p>
                      <a:r>
                        <a:rPr lang="en-ZA" sz="1200" b="1" dirty="0" smtClean="0">
                          <a:latin typeface="Arial" panose="020B0604020202020204" pitchFamily="34" charset="0"/>
                          <a:cs typeface="Arial" panose="020B0604020202020204" pitchFamily="34" charset="0"/>
                        </a:rPr>
                        <a:t>1 - Administration</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marL="0" indent="0" algn="just">
                        <a:buFont typeface="Arial" panose="020B0604020202020204" pitchFamily="34" charset="0"/>
                        <a:buNone/>
                      </a:pPr>
                      <a:r>
                        <a:rPr lang="en-GB" sz="1200" dirty="0" smtClean="0">
                          <a:latin typeface="Arial" panose="020B0604020202020204" pitchFamily="34" charset="0"/>
                          <a:cs typeface="Arial" panose="020B0604020202020204" pitchFamily="34" charset="0"/>
                        </a:rPr>
                        <a:t>Underspending</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late approval of the macro organisational structure by DPSA; </a:t>
                      </a:r>
                    </a:p>
                    <a:p>
                      <a:pPr marL="285750" marR="0" indent="-285750" algn="just" defTabSz="457200" rtl="0" eaLnBrk="1" fontAlgn="auto" latinLnBrk="0" hangingPunct="1">
                        <a:lnSpc>
                          <a:spcPct val="100000"/>
                        </a:lnSpc>
                        <a:spcBef>
                          <a:spcPts val="0"/>
                        </a:spcBef>
                        <a:spcAft>
                          <a:spcPts val="0"/>
                        </a:spcAft>
                        <a:buClrTx/>
                        <a:buSzTx/>
                        <a:buFont typeface="+mj-lt"/>
                        <a:buAutoNum type="alphaLcPeriod"/>
                        <a:tabLst/>
                        <a:defRPr/>
                      </a:pPr>
                      <a:r>
                        <a:rPr lang="en-GB" sz="1200" dirty="0" smtClean="0">
                          <a:latin typeface="Arial" panose="020B0604020202020204" pitchFamily="34" charset="0"/>
                          <a:cs typeface="Arial" panose="020B0604020202020204" pitchFamily="34" charset="0"/>
                        </a:rPr>
                        <a:t>non-payment of the senior management staff notch increases pending the finalisation of the assessments;</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higher than normal turnover rate of attrition in salary levels 1 to 12;</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delays in awarding of ICT tenders (Anti-virus; Wi-Fi implementation; Information Technology Management Services); </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savings realised on communications due to implementation of the unified telecommunication system;</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implementation of National Treasury's cost containment measures.</a:t>
                      </a:r>
                    </a:p>
                    <a:p>
                      <a:pPr marL="285750" indent="-285750" algn="just">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200" dirty="0" smtClean="0">
                          <a:latin typeface="Arial" panose="020B0604020202020204" pitchFamily="34" charset="0"/>
                          <a:cs typeface="Arial" panose="020B0604020202020204" pitchFamily="34" charset="0"/>
                        </a:rPr>
                        <a:t>Overspending</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more than projected leave gratuities paid to resigned officials;</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payment of an annual Microsoft licenses, and payment of ICT capital equipment which were delayed due to expired SITA transversal contract.</a:t>
                      </a:r>
                      <a:endParaRPr lang="en-ZA"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1941747">
                <a:tc>
                  <a:txBody>
                    <a:bodyPr/>
                    <a:lstStyle/>
                    <a:p>
                      <a:r>
                        <a:rPr lang="en-ZA" sz="1200" b="1" dirty="0" smtClean="0">
                          <a:latin typeface="Arial" panose="020B0604020202020204" pitchFamily="34" charset="0"/>
                          <a:cs typeface="Arial" panose="020B0604020202020204" pitchFamily="34" charset="0"/>
                        </a:rPr>
                        <a:t>2</a:t>
                      </a:r>
                      <a:r>
                        <a:rPr lang="en-ZA" sz="1200" b="1" baseline="0" dirty="0" smtClean="0">
                          <a:latin typeface="Arial" panose="020B0604020202020204" pitchFamily="34" charset="0"/>
                          <a:cs typeface="Arial" panose="020B0604020202020204" pitchFamily="34" charset="0"/>
                        </a:rPr>
                        <a:t> -</a:t>
                      </a:r>
                      <a:r>
                        <a:rPr lang="en-ZA" sz="1200" b="1" dirty="0" smtClean="0">
                          <a:latin typeface="Arial" panose="020B0604020202020204" pitchFamily="34" charset="0"/>
                          <a:cs typeface="Arial" panose="020B0604020202020204" pitchFamily="34" charset="0"/>
                        </a:rPr>
                        <a:t> Superior Court Services</a:t>
                      </a:r>
                      <a:endParaRPr lang="en-ZA" sz="1200" b="1" dirty="0">
                        <a:latin typeface="Arial" panose="020B0604020202020204" pitchFamily="34" charset="0"/>
                        <a:cs typeface="Arial" panose="020B0604020202020204" pitchFamily="34" charset="0"/>
                      </a:endParaRPr>
                    </a:p>
                  </a:txBody>
                  <a:tcPr marL="68580" marR="68580" marT="34290" marB="34290"/>
                </a:tc>
                <a:tc>
                  <a:txBody>
                    <a:bodyPr/>
                    <a:lstStyle/>
                    <a:p>
                      <a:pPr marL="0" indent="0" algn="just">
                        <a:buFont typeface="Arial" panose="020B0604020202020204" pitchFamily="34" charset="0"/>
                        <a:buNone/>
                      </a:pPr>
                      <a:r>
                        <a:rPr lang="en-GB" sz="1200" dirty="0" smtClean="0">
                          <a:latin typeface="Arial" panose="020B0604020202020204" pitchFamily="34" charset="0"/>
                          <a:cs typeface="Arial" panose="020B0604020202020204" pitchFamily="34" charset="0"/>
                        </a:rPr>
                        <a:t>Underspending</a:t>
                      </a:r>
                    </a:p>
                    <a:p>
                      <a:pPr marL="0" indent="0" algn="just">
                        <a:buFont typeface="+mj-lt"/>
                        <a:buNone/>
                      </a:pPr>
                      <a:r>
                        <a:rPr lang="en-GB" sz="1200" u="sng" dirty="0" smtClean="0">
                          <a:solidFill>
                            <a:schemeClr val="tx1"/>
                          </a:solidFill>
                          <a:latin typeface="Arial" panose="020B0604020202020204" pitchFamily="34" charset="0"/>
                          <a:cs typeface="Arial" panose="020B0604020202020204" pitchFamily="34" charset="0"/>
                        </a:rPr>
                        <a:t>same reasons </a:t>
                      </a:r>
                      <a:r>
                        <a:rPr lang="en-GB" sz="1200" u="sng" baseline="0" dirty="0" smtClean="0">
                          <a:solidFill>
                            <a:schemeClr val="tx1"/>
                          </a:solidFill>
                          <a:latin typeface="Arial" panose="020B0604020202020204" pitchFamily="34" charset="0"/>
                          <a:cs typeface="Arial" panose="020B0604020202020204" pitchFamily="34" charset="0"/>
                        </a:rPr>
                        <a:t>in relation to paragraph a, b, &amp; c in Programme 1, </a:t>
                      </a:r>
                      <a:r>
                        <a:rPr lang="en-GB" sz="1200" u="sng" dirty="0" smtClean="0">
                          <a:solidFill>
                            <a:schemeClr val="tx1"/>
                          </a:solidFill>
                          <a:latin typeface="Arial" panose="020B0604020202020204" pitchFamily="34" charset="0"/>
                          <a:cs typeface="Arial" panose="020B0604020202020204" pitchFamily="34" charset="0"/>
                        </a:rPr>
                        <a:t>apply</a:t>
                      </a:r>
                      <a:r>
                        <a:rPr lang="en-GB" sz="1200" u="sng" baseline="0" dirty="0" smtClean="0">
                          <a:solidFill>
                            <a:schemeClr val="tx1"/>
                          </a:solidFill>
                          <a:latin typeface="Arial" panose="020B0604020202020204" pitchFamily="34" charset="0"/>
                          <a:cs typeface="Arial" panose="020B0604020202020204" pitchFamily="34" charset="0"/>
                        </a:rPr>
                        <a:t>.</a:t>
                      </a:r>
                      <a:endParaRPr lang="en-GB" sz="1200" u="sng" dirty="0" smtClean="0">
                        <a:solidFill>
                          <a:schemeClr val="tx1"/>
                        </a:solidFill>
                        <a:latin typeface="Arial" panose="020B0604020202020204" pitchFamily="34" charset="0"/>
                        <a:cs typeface="Arial" panose="020B0604020202020204" pitchFamily="34" charset="0"/>
                      </a:endParaRP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savings realised on communications due to implementation of the unified telecommunication system;</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savings realised through the implementation of voluntary cost containment on the value of the Judges' vehicles</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savings realised through the implementation of National Treasury's cost containment measures;</a:t>
                      </a:r>
                    </a:p>
                    <a:p>
                      <a:pPr marL="285750" indent="-285750" algn="just">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200" dirty="0" smtClean="0">
                          <a:latin typeface="Arial" panose="020B0604020202020204" pitchFamily="34" charset="0"/>
                          <a:cs typeface="Arial" panose="020B0604020202020204" pitchFamily="34" charset="0"/>
                        </a:rPr>
                        <a:t>Overspending</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more than projected leave gratuities paid to resigned officials.</a:t>
                      </a:r>
                    </a:p>
                    <a:p>
                      <a:pPr marL="285750" indent="-285750" algn="just">
                        <a:buFont typeface="+mj-lt"/>
                        <a:buAutoNum type="alphaLcPeriod"/>
                      </a:pPr>
                      <a:r>
                        <a:rPr lang="en-GB" sz="1200" dirty="0" smtClean="0">
                          <a:latin typeface="Arial" panose="020B0604020202020204" pitchFamily="34" charset="0"/>
                          <a:cs typeface="Arial" panose="020B0604020202020204" pitchFamily="34" charset="0"/>
                        </a:rPr>
                        <a:t>repairs made to a damaged leased vehicles belonging to the Constitutional Court Judge.</a:t>
                      </a:r>
                      <a:endParaRPr lang="en-ZA" sz="1200" dirty="0" smtClean="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877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a:t>
            </a:fld>
            <a:endParaRPr lang="en-US"/>
          </a:p>
        </p:txBody>
      </p:sp>
      <p:sp>
        <p:nvSpPr>
          <p:cNvPr id="3" name="Title 1"/>
          <p:cNvSpPr txBox="1">
            <a:spLocks/>
          </p:cNvSpPr>
          <p:nvPr/>
        </p:nvSpPr>
        <p:spPr>
          <a:xfrm>
            <a:off x="944812" y="3051008"/>
            <a:ext cx="6808538" cy="1197142"/>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A</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val="3410004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40</a:t>
            </a:fld>
            <a:endParaRPr lang="en-US"/>
          </a:p>
        </p:txBody>
      </p:sp>
      <p:sp>
        <p:nvSpPr>
          <p:cNvPr id="6" name="Subtitle 2"/>
          <p:cNvSpPr txBox="1">
            <a:spLocks/>
          </p:cNvSpPr>
          <p:nvPr/>
        </p:nvSpPr>
        <p:spPr>
          <a:xfrm>
            <a:off x="300967" y="546659"/>
            <a:ext cx="7159375" cy="622733"/>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REASONS FOR DEVIATION PER PROGRAMME AND ECONOMIC CLASSIFICATION </a:t>
            </a:r>
            <a:r>
              <a:rPr lang="en-US" sz="1800" b="1" dirty="0" smtClean="0">
                <a:latin typeface="Arial" panose="020B0604020202020204" pitchFamily="34" charset="0"/>
                <a:cs typeface="Arial" panose="020B0604020202020204" pitchFamily="34" charset="0"/>
              </a:rPr>
              <a:t>- </a:t>
            </a:r>
            <a:r>
              <a:rPr lang="en-US" sz="1800" b="1" dirty="0">
                <a:latin typeface="Avenir Black"/>
                <a:cs typeface="Avenir Black"/>
              </a:rPr>
              <a:t>Q4 (</a:t>
            </a:r>
            <a:r>
              <a:rPr lang="en-US" sz="1800" b="1" dirty="0">
                <a:latin typeface="Arial" panose="020B0604020202020204" pitchFamily="34" charset="0"/>
                <a:cs typeface="Arial" panose="020B0604020202020204" pitchFamily="34" charset="0"/>
              </a:rPr>
              <a:t>2019/20 FY)</a:t>
            </a:r>
          </a:p>
          <a:p>
            <a:pPr marL="0" indent="0">
              <a:buNone/>
            </a:pP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ext uri="{D42A27DB-BD31-4B8C-83A1-F6EECF244321}">
                <p14:modId xmlns:p14="http://schemas.microsoft.com/office/powerpoint/2010/main" val="2590317421"/>
              </p:ext>
            </p:extLst>
          </p:nvPr>
        </p:nvGraphicFramePr>
        <p:xfrm>
          <a:off x="300967" y="1553897"/>
          <a:ext cx="8475259" cy="4196162"/>
        </p:xfrm>
        <a:graphic>
          <a:graphicData uri="http://schemas.openxmlformats.org/drawingml/2006/table">
            <a:tbl>
              <a:tblPr firstRow="1" bandRow="1">
                <a:tableStyleId>{5C22544A-7EE6-4342-B048-85BDC9FD1C3A}</a:tableStyleId>
              </a:tblPr>
              <a:tblGrid>
                <a:gridCol w="1529360">
                  <a:extLst>
                    <a:ext uri="{9D8B030D-6E8A-4147-A177-3AD203B41FA5}">
                      <a16:colId xmlns:a16="http://schemas.microsoft.com/office/drawing/2014/main" val="20000"/>
                    </a:ext>
                  </a:extLst>
                </a:gridCol>
                <a:gridCol w="6945899">
                  <a:extLst>
                    <a:ext uri="{9D8B030D-6E8A-4147-A177-3AD203B41FA5}">
                      <a16:colId xmlns:a16="http://schemas.microsoft.com/office/drawing/2014/main" val="20001"/>
                    </a:ext>
                  </a:extLst>
                </a:gridCol>
              </a:tblGrid>
              <a:tr h="300053">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2041217">
                <a:tc>
                  <a:txBody>
                    <a:bodyPr/>
                    <a:lstStyle/>
                    <a:p>
                      <a:r>
                        <a:rPr lang="en-ZA" sz="1400" b="1" dirty="0" smtClean="0">
                          <a:latin typeface="Arial" panose="020B0604020202020204" pitchFamily="34" charset="0"/>
                          <a:cs typeface="Arial" panose="020B0604020202020204" pitchFamily="34" charset="0"/>
                        </a:rPr>
                        <a:t>3 - Judicial Education and Support</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0" indent="0" algn="just">
                        <a:buFont typeface="Arial" panose="020B0604020202020204" pitchFamily="34" charset="0"/>
                        <a:buNone/>
                      </a:pPr>
                      <a:r>
                        <a:rPr lang="en-GB" sz="1400" dirty="0" smtClean="0">
                          <a:latin typeface="Arial" panose="020B0604020202020204" pitchFamily="34" charset="0"/>
                          <a:cs typeface="Arial" panose="020B0604020202020204" pitchFamily="34" charset="0"/>
                        </a:rPr>
                        <a:t>Underspending</a:t>
                      </a:r>
                    </a:p>
                    <a:p>
                      <a:pPr marL="0" indent="0" algn="just">
                        <a:buFont typeface="+mj-lt"/>
                        <a:buNone/>
                      </a:pPr>
                      <a:r>
                        <a:rPr lang="en-GB" sz="1400" u="sng" dirty="0" smtClean="0">
                          <a:solidFill>
                            <a:schemeClr val="tx1"/>
                          </a:solidFill>
                          <a:latin typeface="Arial" panose="020B0604020202020204" pitchFamily="34" charset="0"/>
                          <a:cs typeface="Arial" panose="020B0604020202020204" pitchFamily="34" charset="0"/>
                        </a:rPr>
                        <a:t>same reasons </a:t>
                      </a:r>
                      <a:r>
                        <a:rPr lang="en-GB" sz="1400" u="sng" baseline="0" dirty="0" smtClean="0">
                          <a:solidFill>
                            <a:schemeClr val="tx1"/>
                          </a:solidFill>
                          <a:latin typeface="Arial" panose="020B0604020202020204" pitchFamily="34" charset="0"/>
                          <a:cs typeface="Arial" panose="020B0604020202020204" pitchFamily="34" charset="0"/>
                        </a:rPr>
                        <a:t>in relation to paragraph a &amp; b in Programme 1, </a:t>
                      </a:r>
                      <a:r>
                        <a:rPr lang="en-GB" sz="1400" u="sng" dirty="0" smtClean="0">
                          <a:solidFill>
                            <a:schemeClr val="tx1"/>
                          </a:solidFill>
                          <a:latin typeface="Arial" panose="020B0604020202020204" pitchFamily="34" charset="0"/>
                          <a:cs typeface="Arial" panose="020B0604020202020204" pitchFamily="34" charset="0"/>
                        </a:rPr>
                        <a:t>apply</a:t>
                      </a:r>
                      <a:r>
                        <a:rPr lang="en-GB" sz="1400" u="sng" baseline="0" dirty="0" smtClean="0">
                          <a:solidFill>
                            <a:schemeClr val="tx1"/>
                          </a:solidFill>
                          <a:latin typeface="Arial" panose="020B0604020202020204" pitchFamily="34" charset="0"/>
                          <a:cs typeface="Arial" panose="020B0604020202020204" pitchFamily="34" charset="0"/>
                        </a:rPr>
                        <a:t>.</a:t>
                      </a:r>
                      <a:endParaRPr lang="en-GB" sz="1400" u="sng" dirty="0" smtClean="0">
                        <a:solidFill>
                          <a:schemeClr val="tx1"/>
                        </a:solidFill>
                        <a:latin typeface="Arial" panose="020B0604020202020204" pitchFamily="34" charset="0"/>
                        <a:cs typeface="Arial" panose="020B0604020202020204" pitchFamily="34" charset="0"/>
                      </a:endParaRPr>
                    </a:p>
                    <a:p>
                      <a:pPr marL="285750" indent="-285750" algn="just">
                        <a:buFont typeface="+mj-lt"/>
                        <a:buAutoNum type="alphaLcPeriod"/>
                      </a:pPr>
                      <a:r>
                        <a:rPr lang="en-GB" sz="1400" dirty="0" smtClean="0">
                          <a:latin typeface="Arial" panose="020B0604020202020204" pitchFamily="34" charset="0"/>
                          <a:cs typeface="Arial" panose="020B0604020202020204" pitchFamily="34" charset="0"/>
                        </a:rPr>
                        <a:t>non-payment of the legal costs due to pending courts dates;</a:t>
                      </a:r>
                    </a:p>
                    <a:p>
                      <a:pPr marL="285750" indent="-285750" algn="just">
                        <a:buFont typeface="+mj-lt"/>
                        <a:buAutoNum type="alphaLcPeriod"/>
                      </a:pPr>
                      <a:r>
                        <a:rPr lang="en-GB" sz="1400" dirty="0" smtClean="0">
                          <a:latin typeface="Arial" panose="020B0604020202020204" pitchFamily="34" charset="0"/>
                          <a:cs typeface="Arial" panose="020B0604020202020204" pitchFamily="34" charset="0"/>
                        </a:rPr>
                        <a:t>savings realised through the implementation of National Treasury's cost containment measures.</a:t>
                      </a:r>
                    </a:p>
                    <a:p>
                      <a:pPr marL="285750" indent="-285750" algn="just">
                        <a:buFont typeface="+mj-lt"/>
                        <a:buAutoNum type="alphaLcPeriod"/>
                      </a:pPr>
                      <a:r>
                        <a:rPr lang="en-GB" sz="1400" dirty="0" smtClean="0">
                          <a:latin typeface="Arial" panose="020B0604020202020204" pitchFamily="34" charset="0"/>
                          <a:cs typeface="Arial" panose="020B0604020202020204" pitchFamily="34" charset="0"/>
                        </a:rPr>
                        <a:t>delays in the upgrading of the telecommunication equipment in the South African Judicial Education Institute, due to expired SITA transversal contracts.</a:t>
                      </a:r>
                    </a:p>
                    <a:p>
                      <a:pPr marL="285750" indent="-285750" algn="just">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400" dirty="0" smtClean="0">
                          <a:latin typeface="Arial" panose="020B0604020202020204" pitchFamily="34" charset="0"/>
                          <a:cs typeface="Arial" panose="020B0604020202020204" pitchFamily="34" charset="0"/>
                        </a:rPr>
                        <a:t>Overspending</a:t>
                      </a:r>
                    </a:p>
                    <a:p>
                      <a:pPr marL="285750" indent="-285750" algn="just">
                        <a:buFont typeface="+mj-lt"/>
                        <a:buAutoNum type="alphaLcPeriod"/>
                      </a:pPr>
                      <a:r>
                        <a:rPr lang="en-GB" sz="1400" dirty="0" smtClean="0">
                          <a:latin typeface="Arial" panose="020B0604020202020204" pitchFamily="34" charset="0"/>
                          <a:cs typeface="Arial" panose="020B0604020202020204" pitchFamily="34" charset="0"/>
                        </a:rPr>
                        <a:t>more than projected leave gratuities paid to resigned officials.</a:t>
                      </a:r>
                    </a:p>
                  </a:txBody>
                  <a:tcPr marL="68580" marR="68580" marT="34290" marB="34290"/>
                </a:tc>
                <a:extLst>
                  <a:ext uri="{0D108BD9-81ED-4DB2-BD59-A6C34878D82A}">
                    <a16:rowId xmlns:a16="http://schemas.microsoft.com/office/drawing/2014/main" val="10001"/>
                  </a:ext>
                </a:extLst>
              </a:tr>
              <a:tr h="737752">
                <a:tc>
                  <a:txBody>
                    <a:bodyPr/>
                    <a:lstStyle/>
                    <a:p>
                      <a:r>
                        <a:rPr lang="en-ZA" sz="1400" b="1" dirty="0" smtClean="0">
                          <a:latin typeface="Arial" panose="020B0604020202020204" pitchFamily="34" charset="0"/>
                          <a:cs typeface="Arial" panose="020B0604020202020204" pitchFamily="34" charset="0"/>
                        </a:rPr>
                        <a:t>Judges’ salaries</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latin typeface="Arial" panose="020B0604020202020204" pitchFamily="34" charset="0"/>
                          <a:cs typeface="Arial" panose="020B0604020202020204" pitchFamily="34" charset="0"/>
                        </a:rPr>
                        <a:t>Overspending</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00000"/>
                        </a:lnSpc>
                        <a:spcBef>
                          <a:spcPts val="0"/>
                        </a:spcBef>
                        <a:spcAft>
                          <a:spcPts val="0"/>
                        </a:spcAft>
                        <a:buClrTx/>
                        <a:buSzTx/>
                        <a:buFont typeface="+mj-lt"/>
                        <a:buAutoNum type="alphaLcPeriod"/>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leave gratuities paid to three (3) Judges who have completed fifteen (15) years of services and one (1) Judge who completed twenty (20) years of service.</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771909">
                <a:tc>
                  <a:txBody>
                    <a:bodyPr/>
                    <a:lstStyle/>
                    <a:p>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0" indent="0" algn="just">
                        <a:buFont typeface="Arial" panose="020B0604020202020204" pitchFamily="34" charset="0"/>
                        <a:buNone/>
                      </a:pPr>
                      <a:r>
                        <a:rPr lang="en-US" sz="1400" kern="1200" dirty="0" smtClean="0">
                          <a:solidFill>
                            <a:schemeClr val="dk1"/>
                          </a:solidFill>
                          <a:effectLst/>
                          <a:latin typeface="Arial" panose="020B0604020202020204" pitchFamily="34" charset="0"/>
                          <a:ea typeface="+mn-ea"/>
                          <a:cs typeface="Arial" panose="020B0604020202020204" pitchFamily="34" charset="0"/>
                        </a:rPr>
                        <a:t>Rollovers; irregular; and fruitless &amp; wasteful expenditure </a:t>
                      </a:r>
                    </a:p>
                    <a:p>
                      <a:pPr marL="285750"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None</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3204038239"/>
                  </a:ext>
                </a:extLst>
              </a:tr>
            </a:tbl>
          </a:graphicData>
        </a:graphic>
      </p:graphicFrame>
    </p:spTree>
    <p:extLst>
      <p:ext uri="{BB962C8B-B14F-4D97-AF65-F5344CB8AC3E}">
        <p14:creationId xmlns:p14="http://schemas.microsoft.com/office/powerpoint/2010/main" val="2733676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41</a:t>
            </a:fld>
            <a:endParaRPr lang="en-US"/>
          </a:p>
        </p:txBody>
      </p:sp>
      <p:sp>
        <p:nvSpPr>
          <p:cNvPr id="6" name="Subtitle 2"/>
          <p:cNvSpPr txBox="1">
            <a:spLocks/>
          </p:cNvSpPr>
          <p:nvPr/>
        </p:nvSpPr>
        <p:spPr>
          <a:xfrm>
            <a:off x="516326" y="456868"/>
            <a:ext cx="7160848" cy="631351"/>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REASONS FOR DEVIATION PER PROGRAMME AND ECONOMIC CLASSIFICATION (</a:t>
            </a:r>
            <a:r>
              <a:rPr lang="en-US" sz="1800" b="1" dirty="0" smtClean="0">
                <a:latin typeface="Arial" panose="020B0604020202020204" pitchFamily="34" charset="0"/>
                <a:cs typeface="Arial" panose="020B0604020202020204" pitchFamily="34" charset="0"/>
              </a:rPr>
              <a:t>CONTINUES…)  - </a:t>
            </a:r>
            <a:r>
              <a:rPr lang="en-US" sz="1800" b="1" dirty="0">
                <a:latin typeface="Avenir Black"/>
                <a:cs typeface="Avenir Black"/>
              </a:rPr>
              <a:t>Q4 (</a:t>
            </a:r>
            <a:r>
              <a:rPr lang="en-US" sz="1800" b="1" dirty="0">
                <a:latin typeface="Arial" panose="020B0604020202020204" pitchFamily="34" charset="0"/>
                <a:cs typeface="Arial" panose="020B0604020202020204" pitchFamily="34" charset="0"/>
              </a:rPr>
              <a:t>2019/20 FY)</a:t>
            </a:r>
          </a:p>
          <a:p>
            <a:pPr marL="0" indent="0">
              <a:buNone/>
            </a:pP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ext uri="{D42A27DB-BD31-4B8C-83A1-F6EECF244321}">
                <p14:modId xmlns:p14="http://schemas.microsoft.com/office/powerpoint/2010/main" val="4007261629"/>
              </p:ext>
            </p:extLst>
          </p:nvPr>
        </p:nvGraphicFramePr>
        <p:xfrm>
          <a:off x="543908" y="1343055"/>
          <a:ext cx="8280777" cy="5120640"/>
        </p:xfrm>
        <a:graphic>
          <a:graphicData uri="http://schemas.openxmlformats.org/drawingml/2006/table">
            <a:tbl>
              <a:tblPr firstRow="1" bandRow="1">
                <a:tableStyleId>{5C22544A-7EE6-4342-B048-85BDC9FD1C3A}</a:tableStyleId>
              </a:tblPr>
              <a:tblGrid>
                <a:gridCol w="1848010">
                  <a:extLst>
                    <a:ext uri="{9D8B030D-6E8A-4147-A177-3AD203B41FA5}">
                      <a16:colId xmlns:a16="http://schemas.microsoft.com/office/drawing/2014/main" val="20000"/>
                    </a:ext>
                  </a:extLst>
                </a:gridCol>
                <a:gridCol w="6432767">
                  <a:extLst>
                    <a:ext uri="{9D8B030D-6E8A-4147-A177-3AD203B41FA5}">
                      <a16:colId xmlns:a16="http://schemas.microsoft.com/office/drawing/2014/main" val="20001"/>
                    </a:ext>
                  </a:extLst>
                </a:gridCol>
              </a:tblGrid>
              <a:tr h="295748">
                <a:tc>
                  <a:txBody>
                    <a:bodyPr/>
                    <a:lstStyle/>
                    <a:p>
                      <a:r>
                        <a:rPr lang="en-ZA" sz="1050" b="1" dirty="0" smtClean="0">
                          <a:latin typeface="Arial" panose="020B0604020202020204" pitchFamily="34" charset="0"/>
                          <a:cs typeface="Arial" panose="020B0604020202020204" pitchFamily="34" charset="0"/>
                        </a:rPr>
                        <a:t>ECONOMIC CLASSIFICATION</a:t>
                      </a:r>
                      <a:endParaRPr lang="en-ZA" sz="105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050" b="1" dirty="0" smtClean="0">
                          <a:latin typeface="Arial" panose="020B0604020202020204" pitchFamily="34" charset="0"/>
                          <a:cs typeface="Arial" panose="020B0604020202020204" pitchFamily="34" charset="0"/>
                        </a:rPr>
                        <a:t>REASONS FOR DEVIATION</a:t>
                      </a:r>
                      <a:endParaRPr lang="en-ZA" sz="105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1148198">
                <a:tc>
                  <a:txBody>
                    <a:bodyPr/>
                    <a:lstStyle/>
                    <a:p>
                      <a:pPr marL="0" lvl="1" indent="0" algn="l" defTabSz="457200" rtl="0" eaLnBrk="1" latinLnBrk="0" hangingPunct="1"/>
                      <a:r>
                        <a:rPr lang="en-ZA" sz="1050" b="1" kern="1200" dirty="0" smtClean="0">
                          <a:solidFill>
                            <a:schemeClr val="dk1"/>
                          </a:solidFill>
                          <a:latin typeface="Arial" panose="020B0604020202020204" pitchFamily="34" charset="0"/>
                          <a:ea typeface="+mn-ea"/>
                          <a:cs typeface="Arial" panose="020B0604020202020204" pitchFamily="34" charset="0"/>
                        </a:rPr>
                        <a:t>Compensation of employees</a:t>
                      </a:r>
                    </a:p>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b="1" i="1" kern="1200" dirty="0" smtClean="0">
                          <a:solidFill>
                            <a:schemeClr val="dk1"/>
                          </a:solidFill>
                          <a:latin typeface="Arial" panose="020B0604020202020204" pitchFamily="34" charset="0"/>
                          <a:ea typeface="+mn-ea"/>
                          <a:cs typeface="Arial" panose="020B0604020202020204" pitchFamily="34" charset="0"/>
                        </a:rPr>
                        <a:t>Voted</a:t>
                      </a:r>
                    </a:p>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b="1" i="1" kern="1200" dirty="0" smtClean="0">
                        <a:solidFill>
                          <a:schemeClr val="dk1"/>
                        </a:solidFill>
                        <a:latin typeface="Arial" panose="020B0604020202020204" pitchFamily="34" charset="0"/>
                        <a:ea typeface="+mn-ea"/>
                        <a:cs typeface="Arial" panose="020B0604020202020204" pitchFamily="34" charset="0"/>
                      </a:endParaRPr>
                    </a:p>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b="1" i="1" kern="1200" dirty="0" smtClean="0">
                          <a:solidFill>
                            <a:schemeClr val="dk1"/>
                          </a:solidFill>
                          <a:latin typeface="Arial" panose="020B0604020202020204" pitchFamily="34" charset="0"/>
                          <a:ea typeface="+mn-ea"/>
                          <a:cs typeface="Arial" panose="020B0604020202020204" pitchFamily="34" charset="0"/>
                        </a:rPr>
                        <a:t>Statutory</a:t>
                      </a:r>
                      <a:endParaRPr lang="en-ZA" sz="1050" b="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50" kern="1200" dirty="0" smtClean="0">
                          <a:solidFill>
                            <a:schemeClr val="tx1"/>
                          </a:solidFill>
                          <a:latin typeface="Arial" panose="020B0604020202020204" pitchFamily="34" charset="0"/>
                          <a:ea typeface="+mn-ea"/>
                          <a:cs typeface="Arial" panose="020B0604020202020204" pitchFamily="34" charset="0"/>
                        </a:rPr>
                        <a:t>Underspending</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tx1"/>
                          </a:solidFill>
                          <a:latin typeface="Arial" panose="020B0604020202020204" pitchFamily="34" charset="0"/>
                          <a:ea typeface="+mn-ea"/>
                          <a:cs typeface="Arial" panose="020B0604020202020204" pitchFamily="34" charset="0"/>
                        </a:rPr>
                        <a:t>late approval of the macro organisational structure by DPSA;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tx1"/>
                          </a:solidFill>
                          <a:latin typeface="Arial" panose="020B0604020202020204" pitchFamily="34" charset="0"/>
                          <a:ea typeface="+mn-ea"/>
                          <a:cs typeface="Arial" panose="020B0604020202020204" pitchFamily="34" charset="0"/>
                        </a:rPr>
                        <a:t>non-payment of the senior management staff notch increases pending the finalisation of the assessments.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kern="1200" dirty="0" smtClean="0">
                        <a:solidFill>
                          <a:schemeClr val="tx1"/>
                        </a:solidFill>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smtClean="0">
                          <a:solidFill>
                            <a:schemeClr val="tx1"/>
                          </a:solidFill>
                          <a:latin typeface="Arial" panose="020B0604020202020204" pitchFamily="34" charset="0"/>
                          <a:ea typeface="+mn-ea"/>
                          <a:cs typeface="Arial" panose="020B0604020202020204" pitchFamily="34" charset="0"/>
                        </a:rPr>
                        <a:t>Overspending</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Arial" panose="020B0604020202020204" pitchFamily="34" charset="0"/>
                          <a:ea typeface="+mn-ea"/>
                          <a:cs typeface="Arial" panose="020B0604020202020204" pitchFamily="34" charset="0"/>
                        </a:rPr>
                        <a:t>leave gratuities paid to three (3) Judges who have completed fifteen (15) years of services and one (1) Judge who completed twenty (20) years of service.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1148198">
                <a:tc>
                  <a:txBody>
                    <a:bodyPr/>
                    <a:lstStyle/>
                    <a:p>
                      <a:pPr marL="0" lvl="1" indent="0" algn="l" defTabSz="457200" rtl="0" eaLnBrk="1" latinLnBrk="0" hangingPunct="1"/>
                      <a:r>
                        <a:rPr lang="en-ZA" sz="1050" b="1" kern="1200" dirty="0" smtClean="0">
                          <a:solidFill>
                            <a:schemeClr val="dk1"/>
                          </a:solidFill>
                          <a:latin typeface="Arial" panose="020B0604020202020204" pitchFamily="34" charset="0"/>
                          <a:ea typeface="+mn-ea"/>
                          <a:cs typeface="Arial" panose="020B0604020202020204" pitchFamily="34" charset="0"/>
                        </a:rPr>
                        <a:t>Goods and services</a:t>
                      </a:r>
                      <a:endParaRPr lang="en-ZA" sz="1050" b="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050" kern="1200" dirty="0" smtClean="0">
                          <a:solidFill>
                            <a:schemeClr val="tx1"/>
                          </a:solidFill>
                          <a:latin typeface="Arial" panose="020B0604020202020204" pitchFamily="34" charset="0"/>
                          <a:ea typeface="+mn-ea"/>
                          <a:cs typeface="Arial" panose="020B0604020202020204" pitchFamily="34" charset="0"/>
                        </a:rPr>
                        <a:t>Underspending</a:t>
                      </a:r>
                      <a:endParaRPr lang="en-GB" sz="1050" kern="1200" dirty="0" smtClean="0">
                        <a:solidFill>
                          <a:schemeClr val="dk1"/>
                        </a:solidFill>
                        <a:latin typeface="Arial" panose="020B0604020202020204" pitchFamily="34" charset="0"/>
                        <a:ea typeface="+mn-ea"/>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dk1"/>
                          </a:solidFill>
                          <a:latin typeface="Arial" panose="020B0604020202020204" pitchFamily="34" charset="0"/>
                          <a:ea typeface="+mn-ea"/>
                          <a:cs typeface="Arial" panose="020B0604020202020204" pitchFamily="34" charset="0"/>
                        </a:rPr>
                        <a:t>delays in awarding of ICT tenders (Anti-virus; Wi-Fi implementation; Information Technology Management Services);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dk1"/>
                          </a:solidFill>
                          <a:latin typeface="Arial" panose="020B0604020202020204" pitchFamily="34" charset="0"/>
                          <a:ea typeface="+mn-ea"/>
                          <a:cs typeface="Arial" panose="020B0604020202020204" pitchFamily="34" charset="0"/>
                        </a:rPr>
                        <a:t>non-payment of the legal costs due to pending courts dates;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dk1"/>
                          </a:solidFill>
                          <a:latin typeface="Arial" panose="020B0604020202020204" pitchFamily="34" charset="0"/>
                          <a:ea typeface="+mn-ea"/>
                          <a:cs typeface="Arial" panose="020B0604020202020204" pitchFamily="34" charset="0"/>
                        </a:rPr>
                        <a:t>savings realised on communications due to implementation of the unified system telecommunication system;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dk1"/>
                          </a:solidFill>
                          <a:latin typeface="Arial" panose="020B0604020202020204" pitchFamily="34" charset="0"/>
                          <a:ea typeface="+mn-ea"/>
                          <a:cs typeface="Arial" panose="020B0604020202020204" pitchFamily="34" charset="0"/>
                        </a:rPr>
                        <a:t>savings realised through the implementation of voluntary cost containment on the value of the Judges' vehicles;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smtClean="0">
                          <a:solidFill>
                            <a:schemeClr val="dk1"/>
                          </a:solidFill>
                          <a:latin typeface="Arial" panose="020B0604020202020204" pitchFamily="34" charset="0"/>
                          <a:ea typeface="+mn-ea"/>
                          <a:cs typeface="Arial" panose="020B0604020202020204" pitchFamily="34" charset="0"/>
                        </a:rPr>
                        <a:t>savings realised through the implementation of National Treasury's cost containment measures.</a:t>
                      </a:r>
                      <a:endParaRPr lang="en-ZA" sz="105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173969">
                <a:tc>
                  <a:txBody>
                    <a:bodyPr/>
                    <a:lstStyle/>
                    <a:p>
                      <a:pPr marL="0" lvl="1" indent="0" algn="l" defTabSz="457200" rtl="0" eaLnBrk="1" latinLnBrk="0" hangingPunct="1"/>
                      <a:r>
                        <a:rPr lang="en-ZA" sz="1050" b="1" kern="1200" dirty="0" smtClean="0">
                          <a:solidFill>
                            <a:schemeClr val="dk1"/>
                          </a:solidFill>
                          <a:latin typeface="Arial" panose="020B0604020202020204" pitchFamily="34" charset="0"/>
                          <a:ea typeface="+mn-ea"/>
                          <a:cs typeface="Arial" panose="020B0604020202020204" pitchFamily="34" charset="0"/>
                        </a:rPr>
                        <a:t>Interest on rent and land</a:t>
                      </a:r>
                      <a:endParaRPr lang="en-ZA" sz="1050" b="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171450" indent="-171450" algn="just" defTabSz="457200" rtl="0" eaLnBrk="1" latinLnBrk="0" hangingPunct="1">
                        <a:buFont typeface="Arial" panose="020B0604020202020204" pitchFamily="34" charset="0"/>
                        <a:buChar char="•"/>
                      </a:pPr>
                      <a:r>
                        <a:rPr lang="en-ZA" sz="1050" kern="1200" dirty="0" smtClean="0">
                          <a:solidFill>
                            <a:schemeClr val="dk1"/>
                          </a:solidFill>
                          <a:latin typeface="Arial" panose="020B0604020202020204" pitchFamily="34" charset="0"/>
                          <a:ea typeface="+mn-ea"/>
                          <a:cs typeface="Arial" panose="020B0604020202020204" pitchFamily="34" charset="0"/>
                        </a:rPr>
                        <a:t>None</a:t>
                      </a:r>
                      <a:endParaRPr lang="en-ZA" sz="105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539305">
                <a:tc>
                  <a:txBody>
                    <a:bodyPr/>
                    <a:lstStyle/>
                    <a:p>
                      <a:r>
                        <a:rPr lang="en-ZA" sz="1050" b="1" dirty="0" smtClean="0">
                          <a:latin typeface="Arial" panose="020B0604020202020204" pitchFamily="34" charset="0"/>
                          <a:cs typeface="Arial" panose="020B0604020202020204" pitchFamily="34" charset="0"/>
                        </a:rPr>
                        <a:t>Transfers and subsidies</a:t>
                      </a:r>
                      <a:endParaRPr lang="en-ZA" sz="1050" b="1" kern="1200" dirty="0" smtClean="0">
                        <a:solidFill>
                          <a:schemeClr val="dk1"/>
                        </a:solidFill>
                        <a:latin typeface="Arial" panose="020B0604020202020204" pitchFamily="34" charset="0"/>
                        <a:ea typeface="+mn-ea"/>
                        <a:cs typeface="Arial" panose="020B0604020202020204" pitchFamily="34" charset="0"/>
                      </a:endParaRPr>
                    </a:p>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b="1" i="1" kern="1200" dirty="0" smtClean="0">
                          <a:solidFill>
                            <a:schemeClr val="dk1"/>
                          </a:solidFill>
                          <a:latin typeface="Arial" panose="020B0604020202020204" pitchFamily="34" charset="0"/>
                          <a:ea typeface="+mn-ea"/>
                          <a:cs typeface="Arial" panose="020B0604020202020204" pitchFamily="34" charset="0"/>
                        </a:rPr>
                        <a:t>Voted</a:t>
                      </a:r>
                    </a:p>
                    <a:p>
                      <a:pPr marL="179388"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b="1" i="1" kern="1200" dirty="0" smtClean="0">
                        <a:solidFill>
                          <a:schemeClr val="dk1"/>
                        </a:solidFill>
                        <a:latin typeface="Arial" panose="020B0604020202020204" pitchFamily="34" charset="0"/>
                        <a:ea typeface="+mn-ea"/>
                        <a:cs typeface="Arial" panose="020B0604020202020204" pitchFamily="34" charset="0"/>
                      </a:endParaRPr>
                    </a:p>
                    <a:p>
                      <a:pPr marL="465138"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b="1" i="1" kern="1200" dirty="0" smtClean="0">
                          <a:solidFill>
                            <a:schemeClr val="dk1"/>
                          </a:solidFill>
                          <a:latin typeface="Arial" panose="020B0604020202020204" pitchFamily="34" charset="0"/>
                          <a:ea typeface="+mn-ea"/>
                          <a:cs typeface="Arial" panose="020B0604020202020204" pitchFamily="34" charset="0"/>
                        </a:rPr>
                        <a:t>Statutory</a:t>
                      </a:r>
                      <a:endParaRPr lang="en-ZA" sz="1050" b="1" dirty="0">
                        <a:latin typeface="Arial" panose="020B0604020202020204" pitchFamily="34" charset="0"/>
                        <a:cs typeface="Arial" panose="020B0604020202020204" pitchFamily="34" charset="0"/>
                      </a:endParaRPr>
                    </a:p>
                  </a:txBody>
                  <a:tcPr marL="68580" marR="68580" marT="34290" marB="34290"/>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kern="1200" baseline="0" dirty="0" smtClean="0">
                          <a:solidFill>
                            <a:schemeClr val="tx1"/>
                          </a:solidFill>
                          <a:latin typeface="Arial" panose="020B0604020202020204" pitchFamily="34" charset="0"/>
                          <a:ea typeface="+mn-ea"/>
                          <a:cs typeface="Arial" panose="020B0604020202020204" pitchFamily="34" charset="0"/>
                        </a:rPr>
                        <a:t>The underspending relates to fewer projected leave gratuities paid to resigned officials.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smtClean="0">
                        <a:solidFill>
                          <a:schemeClr val="tx1"/>
                        </a:solidFill>
                        <a:latin typeface="Arial" panose="020B0604020202020204" pitchFamily="34" charset="0"/>
                        <a:ea typeface="+mn-ea"/>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Arial" panose="020B0604020202020204" pitchFamily="34" charset="0"/>
                          <a:ea typeface="+mn-ea"/>
                          <a:cs typeface="Arial" panose="020B0604020202020204" pitchFamily="34" charset="0"/>
                        </a:rPr>
                        <a:t>The overspending is due to more leave gratuities paid during the year to officials who resigned than anticipated. </a:t>
                      </a:r>
                      <a:endParaRPr lang="en-ZA" sz="105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295748">
                <a:tc>
                  <a:txBody>
                    <a:bodyPr/>
                    <a:lstStyle/>
                    <a:p>
                      <a:r>
                        <a:rPr lang="en-ZA" sz="1050" b="1" dirty="0" smtClean="0">
                          <a:latin typeface="Arial" panose="020B0604020202020204" pitchFamily="34" charset="0"/>
                          <a:cs typeface="Arial" panose="020B0604020202020204" pitchFamily="34" charset="0"/>
                        </a:rPr>
                        <a:t>Purchase of capital assets</a:t>
                      </a:r>
                      <a:endParaRPr lang="en-ZA" sz="1050" b="1" dirty="0">
                        <a:latin typeface="Arial" panose="020B0604020202020204" pitchFamily="34" charset="0"/>
                        <a:cs typeface="Arial" panose="020B0604020202020204" pitchFamily="34" charset="0"/>
                      </a:endParaRPr>
                    </a:p>
                  </a:txBody>
                  <a:tcPr marL="68580" marR="68580" marT="34290" marB="34290"/>
                </a:tc>
                <a:tc>
                  <a:txBody>
                    <a:bodyPr/>
                    <a:lstStyle/>
                    <a:p>
                      <a:pPr marL="285750" indent="-285750" algn="just" defTabSz="457200" rtl="0" eaLnBrk="1" latinLnBrk="0" hangingPunct="1">
                        <a:buFont typeface="Arial" panose="020B0604020202020204" pitchFamily="34" charset="0"/>
                        <a:buChar char="•"/>
                      </a:pPr>
                      <a:r>
                        <a:rPr lang="en-GB" sz="1050" kern="1200" dirty="0" smtClean="0">
                          <a:solidFill>
                            <a:schemeClr val="dk1"/>
                          </a:solidFill>
                          <a:latin typeface="Arial" panose="020B0604020202020204" pitchFamily="34" charset="0"/>
                          <a:ea typeface="+mn-ea"/>
                          <a:cs typeface="Arial" panose="020B0604020202020204" pitchFamily="34" charset="0"/>
                        </a:rPr>
                        <a:t>The overspending is due to payment of the annual Microsoft licenses which was higher than the projected budget due to higher exchange rate between the US dollar and rand.</a:t>
                      </a:r>
                      <a:endParaRPr lang="en-ZA" sz="105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95748">
                <a:tc>
                  <a:txBody>
                    <a:bodyPr/>
                    <a:lstStyle/>
                    <a:p>
                      <a:r>
                        <a:rPr lang="en-ZA" sz="1050" b="1" dirty="0" smtClean="0">
                          <a:latin typeface="Arial" panose="020B0604020202020204" pitchFamily="34" charset="0"/>
                          <a:cs typeface="Arial" panose="020B0604020202020204" pitchFamily="34" charset="0"/>
                        </a:rPr>
                        <a:t>Payment for financial assets</a:t>
                      </a:r>
                      <a:endParaRPr lang="en-ZA" sz="1050" b="1" dirty="0">
                        <a:latin typeface="Arial" panose="020B0604020202020204" pitchFamily="34" charset="0"/>
                        <a:cs typeface="Arial" panose="020B0604020202020204" pitchFamily="34" charset="0"/>
                      </a:endParaRPr>
                    </a:p>
                  </a:txBody>
                  <a:tcPr marL="68580" marR="68580" marT="34290" marB="34290"/>
                </a:tc>
                <a:tc>
                  <a:txBody>
                    <a:bodyPr/>
                    <a:lstStyle/>
                    <a:p>
                      <a:pPr marL="285750" indent="-285750" algn="just" defTabSz="457200" rtl="0" eaLnBrk="1" latinLnBrk="0" hangingPunct="1">
                        <a:buFont typeface="Arial" panose="020B0604020202020204" pitchFamily="34" charset="0"/>
                        <a:buChar char="•"/>
                      </a:pPr>
                      <a:r>
                        <a:rPr lang="en-ZA" sz="1050" kern="1200" dirty="0" smtClean="0">
                          <a:solidFill>
                            <a:schemeClr val="dk1"/>
                          </a:solidFill>
                          <a:latin typeface="Arial" panose="020B0604020202020204" pitchFamily="34" charset="0"/>
                          <a:ea typeface="+mn-ea"/>
                          <a:cs typeface="Arial" panose="020B0604020202020204" pitchFamily="34" charset="0"/>
                        </a:rPr>
                        <a:t>None</a:t>
                      </a:r>
                      <a:endParaRPr lang="en-ZA" sz="105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1130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42</a:t>
            </a:fld>
            <a:endParaRPr lang="en-US"/>
          </a:p>
        </p:txBody>
      </p:sp>
      <p:sp>
        <p:nvSpPr>
          <p:cNvPr id="3" name="Subtitle 2"/>
          <p:cNvSpPr txBox="1">
            <a:spLocks/>
          </p:cNvSpPr>
          <p:nvPr/>
        </p:nvSpPr>
        <p:spPr>
          <a:xfrm>
            <a:off x="744672" y="2576945"/>
            <a:ext cx="7673158" cy="182880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QUARTER </a:t>
            </a:r>
            <a:r>
              <a:rPr lang="en-US" altLang="en-US" sz="2800" b="1" dirty="0">
                <a:latin typeface="Arial" panose="020B0604020202020204" pitchFamily="34" charset="0"/>
                <a:cs typeface="Arial" panose="020B0604020202020204" pitchFamily="34" charset="0"/>
              </a:rPr>
              <a:t>1</a:t>
            </a:r>
            <a:r>
              <a:rPr lang="en-US" altLang="en-US" sz="2800" b="1" dirty="0" smtClean="0">
                <a:latin typeface="Arial" panose="020B0604020202020204" pitchFamily="34" charset="0"/>
                <a:cs typeface="Arial" panose="020B0604020202020204" pitchFamily="34" charset="0"/>
              </a:rPr>
              <a:t> (2020/21 FY)</a:t>
            </a:r>
          </a:p>
          <a:p>
            <a:pPr marL="0" indent="0" algn="ctr">
              <a:buNone/>
            </a:pPr>
            <a:r>
              <a:rPr lang="en-US" altLang="en-US" sz="2800" b="1" dirty="0" smtClean="0">
                <a:latin typeface="Arial" panose="020B0604020202020204" pitchFamily="34" charset="0"/>
                <a:cs typeface="Arial" panose="020B0604020202020204" pitchFamily="34" charset="0"/>
              </a:rPr>
              <a:t>FINANCIAL INFORMATION</a:t>
            </a:r>
            <a:endParaRPr lang="en-US" sz="2800" b="1" dirty="0">
              <a:latin typeface="Avenir Black"/>
              <a:cs typeface="Avenir Black"/>
            </a:endParaRPr>
          </a:p>
        </p:txBody>
      </p:sp>
    </p:spTree>
    <p:extLst>
      <p:ext uri="{BB962C8B-B14F-4D97-AF65-F5344CB8AC3E}">
        <p14:creationId xmlns:p14="http://schemas.microsoft.com/office/powerpoint/2010/main" val="3694749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011350100"/>
              </p:ext>
            </p:extLst>
          </p:nvPr>
        </p:nvGraphicFramePr>
        <p:xfrm>
          <a:off x="374681" y="1257872"/>
          <a:ext cx="8308694" cy="5076452"/>
        </p:xfrm>
        <a:graphic>
          <a:graphicData uri="http://schemas.openxmlformats.org/drawingml/2006/table">
            <a:tbl>
              <a:tblPr firstRow="1" bandRow="1">
                <a:tableStyleId>{5C22544A-7EE6-4342-B048-85BDC9FD1C3A}</a:tableStyleId>
              </a:tblPr>
              <a:tblGrid>
                <a:gridCol w="2649101">
                  <a:extLst>
                    <a:ext uri="{9D8B030D-6E8A-4147-A177-3AD203B41FA5}">
                      <a16:colId xmlns:a16="http://schemas.microsoft.com/office/drawing/2014/main" val="2211659442"/>
                    </a:ext>
                  </a:extLst>
                </a:gridCol>
                <a:gridCol w="1182244">
                  <a:extLst>
                    <a:ext uri="{9D8B030D-6E8A-4147-A177-3AD203B41FA5}">
                      <a16:colId xmlns:a16="http://schemas.microsoft.com/office/drawing/2014/main" val="258968250"/>
                    </a:ext>
                  </a:extLst>
                </a:gridCol>
                <a:gridCol w="1174946">
                  <a:extLst>
                    <a:ext uri="{9D8B030D-6E8A-4147-A177-3AD203B41FA5}">
                      <a16:colId xmlns:a16="http://schemas.microsoft.com/office/drawing/2014/main" val="2029019806"/>
                    </a:ext>
                  </a:extLst>
                </a:gridCol>
                <a:gridCol w="1430369">
                  <a:extLst>
                    <a:ext uri="{9D8B030D-6E8A-4147-A177-3AD203B41FA5}">
                      <a16:colId xmlns:a16="http://schemas.microsoft.com/office/drawing/2014/main" val="2575528084"/>
                    </a:ext>
                  </a:extLst>
                </a:gridCol>
                <a:gridCol w="1232329">
                  <a:extLst>
                    <a:ext uri="{9D8B030D-6E8A-4147-A177-3AD203B41FA5}">
                      <a16:colId xmlns:a16="http://schemas.microsoft.com/office/drawing/2014/main" val="1839192749"/>
                    </a:ext>
                  </a:extLst>
                </a:gridCol>
                <a:gridCol w="639705">
                  <a:extLst>
                    <a:ext uri="{9D8B030D-6E8A-4147-A177-3AD203B41FA5}">
                      <a16:colId xmlns:a16="http://schemas.microsoft.com/office/drawing/2014/main" val="4220662115"/>
                    </a:ext>
                  </a:extLst>
                </a:gridCol>
              </a:tblGrid>
              <a:tr h="418050">
                <a:tc>
                  <a:txBody>
                    <a:bodyPr/>
                    <a:lstStyle/>
                    <a:p>
                      <a:r>
                        <a:rPr lang="en-ZA" sz="1100" dirty="0" smtClean="0">
                          <a:latin typeface="Arial" panose="020B0604020202020204" pitchFamily="34" charset="0"/>
                          <a:cs typeface="Arial" panose="020B0604020202020204" pitchFamily="34" charset="0"/>
                        </a:rPr>
                        <a:t>DETAILS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100" dirty="0" smtClean="0">
                          <a:latin typeface="Arial" panose="020B0604020202020204" pitchFamily="34" charset="0"/>
                          <a:cs typeface="Arial" panose="020B0604020202020204" pitchFamily="34" charset="0"/>
                        </a:rPr>
                        <a:t>ANNUAL BUDGET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100" dirty="0" smtClean="0">
                          <a:latin typeface="Arial" panose="020B0604020202020204" pitchFamily="34" charset="0"/>
                          <a:cs typeface="Arial" panose="020B0604020202020204" pitchFamily="34" charset="0"/>
                        </a:rPr>
                        <a:t>Q1 BUDGET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100" dirty="0" smtClean="0">
                          <a:latin typeface="Arial" panose="020B0604020202020204" pitchFamily="34" charset="0"/>
                          <a:cs typeface="Arial" panose="020B0604020202020204" pitchFamily="34" charset="0"/>
                        </a:rPr>
                        <a:t>Q</a:t>
                      </a:r>
                      <a:r>
                        <a:rPr lang="en-ZA" sz="1100" baseline="0" dirty="0" smtClean="0">
                          <a:latin typeface="Arial" panose="020B0604020202020204" pitchFamily="34" charset="0"/>
                          <a:cs typeface="Arial" panose="020B0604020202020204" pitchFamily="34" charset="0"/>
                        </a:rPr>
                        <a:t>1 </a:t>
                      </a:r>
                      <a:r>
                        <a:rPr lang="en-ZA" sz="1100" dirty="0" smtClean="0">
                          <a:latin typeface="Arial" panose="020B0604020202020204" pitchFamily="34" charset="0"/>
                          <a:cs typeface="Arial" panose="020B0604020202020204" pitchFamily="34" charset="0"/>
                        </a:rPr>
                        <a:t> EXPENDITURE</a:t>
                      </a:r>
                      <a:endParaRPr lang="en-ZA" sz="1100" dirty="0">
                        <a:latin typeface="Arial" panose="020B0604020202020204" pitchFamily="34" charset="0"/>
                        <a:cs typeface="Arial" panose="020B0604020202020204" pitchFamily="34" charset="0"/>
                      </a:endParaRPr>
                    </a:p>
                  </a:txBody>
                  <a:tcPr marL="68580" marR="68580" marT="34290" marB="34290"/>
                </a:tc>
                <a:tc gridSpan="2">
                  <a:txBody>
                    <a:bodyPr/>
                    <a:lstStyle/>
                    <a:p>
                      <a:pPr algn="ctr"/>
                      <a:r>
                        <a:rPr lang="en-ZA" sz="1100" dirty="0" smtClean="0">
                          <a:latin typeface="Arial" panose="020B0604020202020204" pitchFamily="34" charset="0"/>
                          <a:cs typeface="Arial" panose="020B0604020202020204" pitchFamily="34" charset="0"/>
                        </a:rPr>
                        <a:t>UNDER/OVERSPENDING</a:t>
                      </a:r>
                      <a:endParaRPr lang="en-ZA" sz="1100" dirty="0">
                        <a:latin typeface="Arial" panose="020B0604020202020204" pitchFamily="34" charset="0"/>
                        <a:cs typeface="Arial" panose="020B0604020202020204" pitchFamily="34" charset="0"/>
                      </a:endParaRPr>
                    </a:p>
                  </a:txBody>
                  <a:tcPr marL="68580" marR="68580" marT="34290" marB="34290"/>
                </a:tc>
                <a:tc hMerge="1">
                  <a:txBody>
                    <a:bodyPr/>
                    <a:lstStyle/>
                    <a:p>
                      <a:endParaRPr lang="en-ZA" dirty="0"/>
                    </a:p>
                  </a:txBody>
                  <a:tcPr/>
                </a:tc>
                <a:extLst>
                  <a:ext uri="{0D108BD9-81ED-4DB2-BD59-A6C34878D82A}">
                    <a16:rowId xmlns:a16="http://schemas.microsoft.com/office/drawing/2014/main" val="3374437478"/>
                  </a:ext>
                </a:extLst>
              </a:tr>
              <a:tr h="244520">
                <a:tc>
                  <a:txBody>
                    <a:bodyPr/>
                    <a:lstStyle/>
                    <a:p>
                      <a:r>
                        <a:rPr lang="en-ZA" sz="1100" b="1" dirty="0" smtClean="0">
                          <a:latin typeface="Arial" panose="020B0604020202020204" pitchFamily="34" charset="0"/>
                          <a:cs typeface="Arial" panose="020B0604020202020204" pitchFamily="34" charset="0"/>
                        </a:rPr>
                        <a:t>PROGRAMME</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b="1" dirty="0" smtClean="0">
                          <a:latin typeface="Arial" panose="020B0604020202020204" pitchFamily="34" charset="0"/>
                          <a:cs typeface="Arial" panose="020B0604020202020204" pitchFamily="34" charset="0"/>
                        </a:rPr>
                        <a:t>R’000</a:t>
                      </a: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R’000</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a:t>
                      </a:r>
                      <a:endParaRPr lang="en-ZA" sz="11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038752044"/>
                  </a:ext>
                </a:extLst>
              </a:tr>
              <a:tr h="257042">
                <a:tc>
                  <a:txBody>
                    <a:bodyPr/>
                    <a:lstStyle/>
                    <a:p>
                      <a:r>
                        <a:rPr lang="en-ZA" sz="1100" dirty="0" smtClean="0">
                          <a:latin typeface="Arial" panose="020B0604020202020204" pitchFamily="34" charset="0"/>
                          <a:cs typeface="Arial" panose="020B0604020202020204" pitchFamily="34" charset="0"/>
                        </a:rPr>
                        <a:t>Administration</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235 </a:t>
                      </a:r>
                      <a:r>
                        <a:rPr lang="en-ZA" sz="1100" kern="1200" dirty="0" smtClean="0">
                          <a:solidFill>
                            <a:schemeClr val="dk1"/>
                          </a:solidFill>
                          <a:latin typeface="Arial" panose="020B0604020202020204" pitchFamily="34" charset="0"/>
                          <a:ea typeface="+mn-ea"/>
                          <a:cs typeface="Arial" panose="020B0604020202020204" pitchFamily="34" charset="0"/>
                        </a:rPr>
                        <a:t>927</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50 </a:t>
                      </a:r>
                      <a:r>
                        <a:rPr lang="en-ZA" sz="1100" kern="1200" dirty="0" smtClean="0">
                          <a:solidFill>
                            <a:schemeClr val="dk1"/>
                          </a:solidFill>
                          <a:latin typeface="Arial" panose="020B0604020202020204" pitchFamily="34" charset="0"/>
                          <a:ea typeface="+mn-ea"/>
                          <a:cs typeface="Arial" panose="020B0604020202020204" pitchFamily="34" charset="0"/>
                        </a:rPr>
                        <a:t>205</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35 </a:t>
                      </a:r>
                      <a:r>
                        <a:rPr lang="en-ZA" sz="1100" kern="1200" dirty="0" smtClean="0">
                          <a:solidFill>
                            <a:schemeClr val="dk1"/>
                          </a:solidFill>
                          <a:latin typeface="Arial" panose="020B0604020202020204" pitchFamily="34" charset="0"/>
                          <a:ea typeface="+mn-ea"/>
                          <a:cs typeface="Arial" panose="020B0604020202020204" pitchFamily="34" charset="0"/>
                        </a:rPr>
                        <a:t>369</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14 </a:t>
                      </a:r>
                      <a:r>
                        <a:rPr lang="en-ZA" sz="1100" kern="1200" dirty="0" smtClean="0">
                          <a:solidFill>
                            <a:schemeClr val="dk1"/>
                          </a:solidFill>
                          <a:latin typeface="Arial" panose="020B0604020202020204" pitchFamily="34" charset="0"/>
                          <a:ea typeface="+mn-ea"/>
                          <a:cs typeface="Arial" panose="020B0604020202020204" pitchFamily="34" charset="0"/>
                        </a:rPr>
                        <a:t>836</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dirty="0" smtClean="0">
                          <a:latin typeface="Arial" panose="020B0604020202020204" pitchFamily="34" charset="0"/>
                          <a:cs typeface="Arial" panose="020B0604020202020204" pitchFamily="34" charset="0"/>
                        </a:rPr>
                        <a:t>29.6</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723966549"/>
                  </a:ext>
                </a:extLst>
              </a:tr>
              <a:tr h="244520">
                <a:tc>
                  <a:txBody>
                    <a:bodyPr/>
                    <a:lstStyle/>
                    <a:p>
                      <a:r>
                        <a:rPr lang="en-ZA" sz="1100" dirty="0" smtClean="0">
                          <a:latin typeface="Arial" panose="020B0604020202020204" pitchFamily="34" charset="0"/>
                          <a:cs typeface="Arial" panose="020B0604020202020204" pitchFamily="34" charset="0"/>
                        </a:rPr>
                        <a:t>Superior Court Services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948 </a:t>
                      </a:r>
                      <a:r>
                        <a:rPr lang="en-ZA" sz="1100" kern="1200" dirty="0" smtClean="0">
                          <a:solidFill>
                            <a:schemeClr val="dk1"/>
                          </a:solidFill>
                          <a:latin typeface="Arial" panose="020B0604020202020204" pitchFamily="34" charset="0"/>
                          <a:ea typeface="+mn-ea"/>
                          <a:cs typeface="Arial" panose="020B0604020202020204" pitchFamily="34" charset="0"/>
                        </a:rPr>
                        <a:t>632</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213 </a:t>
                      </a:r>
                      <a:r>
                        <a:rPr lang="en-ZA" sz="1100" kern="1200" dirty="0" smtClean="0">
                          <a:solidFill>
                            <a:schemeClr val="dk1"/>
                          </a:solidFill>
                          <a:latin typeface="Arial" panose="020B0604020202020204" pitchFamily="34" charset="0"/>
                          <a:ea typeface="+mn-ea"/>
                          <a:cs typeface="Arial" panose="020B0604020202020204" pitchFamily="34" charset="0"/>
                        </a:rPr>
                        <a:t>198</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184 </a:t>
                      </a:r>
                      <a:r>
                        <a:rPr lang="en-ZA" sz="1100" kern="1200" dirty="0" smtClean="0">
                          <a:solidFill>
                            <a:schemeClr val="dk1"/>
                          </a:solidFill>
                          <a:latin typeface="Arial" panose="020B0604020202020204" pitchFamily="34" charset="0"/>
                          <a:ea typeface="+mn-ea"/>
                          <a:cs typeface="Arial" panose="020B0604020202020204" pitchFamily="34" charset="0"/>
                        </a:rPr>
                        <a:t>641</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28 </a:t>
                      </a:r>
                      <a:r>
                        <a:rPr lang="en-ZA" sz="1100" kern="1200" dirty="0" smtClean="0">
                          <a:solidFill>
                            <a:schemeClr val="dk1"/>
                          </a:solidFill>
                          <a:latin typeface="Arial" panose="020B0604020202020204" pitchFamily="34" charset="0"/>
                          <a:ea typeface="+mn-ea"/>
                          <a:cs typeface="Arial" panose="020B0604020202020204" pitchFamily="34" charset="0"/>
                        </a:rPr>
                        <a:t>557</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dirty="0" smtClean="0">
                          <a:latin typeface="Arial" panose="020B0604020202020204" pitchFamily="34" charset="0"/>
                          <a:cs typeface="Arial" panose="020B0604020202020204" pitchFamily="34" charset="0"/>
                        </a:rPr>
                        <a:t>13.4</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682381921"/>
                  </a:ext>
                </a:extLst>
              </a:tr>
              <a:tr h="244520">
                <a:tc>
                  <a:txBody>
                    <a:bodyPr/>
                    <a:lstStyle/>
                    <a:p>
                      <a:r>
                        <a:rPr lang="en-ZA" sz="1100" dirty="0" smtClean="0">
                          <a:latin typeface="Arial" panose="020B0604020202020204" pitchFamily="34" charset="0"/>
                          <a:cs typeface="Arial" panose="020B0604020202020204" pitchFamily="34" charset="0"/>
                        </a:rPr>
                        <a:t>Judicial Education and Support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75 </a:t>
                      </a:r>
                      <a:r>
                        <a:rPr lang="en-ZA" sz="1100" kern="1200" dirty="0" smtClean="0">
                          <a:solidFill>
                            <a:schemeClr val="dk1"/>
                          </a:solidFill>
                          <a:latin typeface="Arial" panose="020B0604020202020204" pitchFamily="34" charset="0"/>
                          <a:ea typeface="+mn-ea"/>
                          <a:cs typeface="Arial" panose="020B0604020202020204" pitchFamily="34" charset="0"/>
                        </a:rPr>
                        <a:t>282</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12 </a:t>
                      </a:r>
                      <a:r>
                        <a:rPr lang="en-ZA" sz="1100" kern="1200" dirty="0" smtClean="0">
                          <a:solidFill>
                            <a:schemeClr val="dk1"/>
                          </a:solidFill>
                          <a:latin typeface="Arial" panose="020B0604020202020204" pitchFamily="34" charset="0"/>
                          <a:ea typeface="+mn-ea"/>
                          <a:cs typeface="Arial" panose="020B0604020202020204" pitchFamily="34" charset="0"/>
                        </a:rPr>
                        <a:t>563</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5 </a:t>
                      </a:r>
                      <a:r>
                        <a:rPr lang="en-ZA" sz="1100" kern="1200" dirty="0" smtClean="0">
                          <a:solidFill>
                            <a:schemeClr val="dk1"/>
                          </a:solidFill>
                          <a:latin typeface="Arial" panose="020B0604020202020204" pitchFamily="34" charset="0"/>
                          <a:ea typeface="+mn-ea"/>
                          <a:cs typeface="Arial" panose="020B0604020202020204" pitchFamily="34" charset="0"/>
                        </a:rPr>
                        <a:t>685</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6 </a:t>
                      </a:r>
                      <a:r>
                        <a:rPr lang="en-ZA" sz="1100" kern="1200" dirty="0" smtClean="0">
                          <a:solidFill>
                            <a:schemeClr val="dk1"/>
                          </a:solidFill>
                          <a:latin typeface="Arial" panose="020B0604020202020204" pitchFamily="34" charset="0"/>
                          <a:ea typeface="+mn-ea"/>
                          <a:cs typeface="Arial" panose="020B0604020202020204" pitchFamily="34" charset="0"/>
                        </a:rPr>
                        <a:t>878 </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dirty="0" smtClean="0">
                          <a:latin typeface="Arial" panose="020B0604020202020204" pitchFamily="34" charset="0"/>
                          <a:cs typeface="Arial" panose="020B0604020202020204" pitchFamily="34" charset="0"/>
                        </a:rPr>
                        <a:t>54.7</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770121050"/>
                  </a:ext>
                </a:extLst>
              </a:tr>
              <a:tr h="244520">
                <a:tc>
                  <a:txBody>
                    <a:bodyPr/>
                    <a:lstStyle/>
                    <a:p>
                      <a:r>
                        <a:rPr lang="en-ZA" sz="1100" b="1" dirty="0" smtClean="0">
                          <a:latin typeface="Arial" panose="020B0604020202020204" pitchFamily="34" charset="0"/>
                          <a:cs typeface="Arial" panose="020B0604020202020204" pitchFamily="34" charset="0"/>
                        </a:rPr>
                        <a:t>Total Voted</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b="1" kern="1200" dirty="0">
                          <a:solidFill>
                            <a:schemeClr val="dk1"/>
                          </a:solidFill>
                          <a:latin typeface="Arial" panose="020B0604020202020204" pitchFamily="34" charset="0"/>
                          <a:ea typeface="+mn-ea"/>
                          <a:cs typeface="Arial" panose="020B0604020202020204" pitchFamily="34" charset="0"/>
                        </a:rPr>
                        <a:t>  1 259 </a:t>
                      </a:r>
                      <a:r>
                        <a:rPr lang="en-ZA" sz="1100" b="1" kern="1200" dirty="0" smtClean="0">
                          <a:solidFill>
                            <a:schemeClr val="dk1"/>
                          </a:solidFill>
                          <a:latin typeface="Arial" panose="020B0604020202020204" pitchFamily="34" charset="0"/>
                          <a:ea typeface="+mn-ea"/>
                          <a:cs typeface="Arial" panose="020B0604020202020204" pitchFamily="34" charset="0"/>
                        </a:rPr>
                        <a:t>841</a:t>
                      </a:r>
                      <a:endParaRPr lang="en-ZA" sz="1100" b="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b="1" kern="1200" dirty="0">
                          <a:solidFill>
                            <a:schemeClr val="dk1"/>
                          </a:solidFill>
                          <a:latin typeface="Arial" panose="020B0604020202020204" pitchFamily="34" charset="0"/>
                          <a:ea typeface="+mn-ea"/>
                          <a:cs typeface="Arial" panose="020B0604020202020204" pitchFamily="34" charset="0"/>
                        </a:rPr>
                        <a:t>  275 </a:t>
                      </a:r>
                      <a:r>
                        <a:rPr lang="en-ZA" sz="1100" b="1" kern="1200" dirty="0" smtClean="0">
                          <a:solidFill>
                            <a:schemeClr val="dk1"/>
                          </a:solidFill>
                          <a:latin typeface="Arial" panose="020B0604020202020204" pitchFamily="34" charset="0"/>
                          <a:ea typeface="+mn-ea"/>
                          <a:cs typeface="Arial" panose="020B0604020202020204" pitchFamily="34" charset="0"/>
                        </a:rPr>
                        <a:t>966</a:t>
                      </a:r>
                      <a:endParaRPr lang="en-ZA" sz="1100" b="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b="1" kern="1200" dirty="0">
                          <a:solidFill>
                            <a:schemeClr val="dk1"/>
                          </a:solidFill>
                          <a:latin typeface="Arial" panose="020B0604020202020204" pitchFamily="34" charset="0"/>
                          <a:ea typeface="+mn-ea"/>
                          <a:cs typeface="Arial" panose="020B0604020202020204" pitchFamily="34" charset="0"/>
                        </a:rPr>
                        <a:t>   225 </a:t>
                      </a:r>
                      <a:r>
                        <a:rPr lang="en-ZA" sz="1100" b="1" kern="1200" dirty="0" smtClean="0">
                          <a:solidFill>
                            <a:schemeClr val="dk1"/>
                          </a:solidFill>
                          <a:latin typeface="Arial" panose="020B0604020202020204" pitchFamily="34" charset="0"/>
                          <a:ea typeface="+mn-ea"/>
                          <a:cs typeface="Arial" panose="020B0604020202020204" pitchFamily="34" charset="0"/>
                        </a:rPr>
                        <a:t>695</a:t>
                      </a:r>
                      <a:endParaRPr lang="en-ZA" sz="1100" b="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b="1" kern="1200" dirty="0">
                          <a:solidFill>
                            <a:schemeClr val="dk1"/>
                          </a:solidFill>
                          <a:latin typeface="Arial" panose="020B0604020202020204" pitchFamily="34" charset="0"/>
                          <a:ea typeface="+mn-ea"/>
                          <a:cs typeface="Arial" panose="020B0604020202020204" pitchFamily="34" charset="0"/>
                        </a:rPr>
                        <a:t>     50 </a:t>
                      </a:r>
                      <a:r>
                        <a:rPr lang="en-ZA" sz="1100" b="1" kern="1200" dirty="0" smtClean="0">
                          <a:solidFill>
                            <a:schemeClr val="dk1"/>
                          </a:solidFill>
                          <a:latin typeface="Arial" panose="020B0604020202020204" pitchFamily="34" charset="0"/>
                          <a:ea typeface="+mn-ea"/>
                          <a:cs typeface="Arial" panose="020B0604020202020204" pitchFamily="34" charset="0"/>
                        </a:rPr>
                        <a:t>271 </a:t>
                      </a:r>
                      <a:endParaRPr lang="en-ZA" sz="1100" b="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b="1" dirty="0" smtClean="0">
                          <a:latin typeface="Arial" panose="020B0604020202020204" pitchFamily="34" charset="0"/>
                          <a:cs typeface="Arial" panose="020B0604020202020204" pitchFamily="34" charset="0"/>
                        </a:rPr>
                        <a:t>18.2</a:t>
                      </a:r>
                      <a:endParaRPr lang="en-ZA" sz="11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685189773"/>
                  </a:ext>
                </a:extLst>
              </a:tr>
              <a:tr h="244520">
                <a:tc>
                  <a:txBody>
                    <a:bodyPr/>
                    <a:lstStyle/>
                    <a:p>
                      <a:r>
                        <a:rPr lang="en-ZA" sz="1100" dirty="0" smtClean="0">
                          <a:latin typeface="Arial" panose="020B0604020202020204" pitchFamily="34" charset="0"/>
                          <a:cs typeface="Arial" panose="020B0604020202020204" pitchFamily="34" charset="0"/>
                        </a:rPr>
                        <a:t>Direct Charges (Judges’ salaries)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1 190 937</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274 288</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263 354</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10 934</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3.9</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21189520"/>
                  </a:ext>
                </a:extLst>
              </a:tr>
              <a:tr h="244520">
                <a:tc>
                  <a:txBody>
                    <a:bodyPr/>
                    <a:lstStyle/>
                    <a:p>
                      <a:r>
                        <a:rPr lang="en-ZA" sz="1100" b="1" dirty="0" smtClean="0">
                          <a:latin typeface="Arial" panose="020B0604020202020204" pitchFamily="34" charset="0"/>
                          <a:cs typeface="Arial" panose="020B0604020202020204" pitchFamily="34" charset="0"/>
                        </a:rPr>
                        <a:t>TOTAL</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2 450 778</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550 254</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489 049</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61 205</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11.1</a:t>
                      </a:r>
                      <a:endParaRPr lang="en-ZA" sz="11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030679407"/>
                  </a:ext>
                </a:extLst>
              </a:tr>
              <a:tr h="244520">
                <a:tc>
                  <a:txBody>
                    <a:bodyPr/>
                    <a:lstStyle/>
                    <a:p>
                      <a:r>
                        <a:rPr lang="en-ZA" sz="1100" b="1" dirty="0" smtClean="0">
                          <a:latin typeface="Arial" panose="020B0604020202020204" pitchFamily="34" charset="0"/>
                          <a:cs typeface="Arial" panose="020B0604020202020204" pitchFamily="34" charset="0"/>
                        </a:rPr>
                        <a:t>ECONOMIC CLASSIFICATION</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ZA" sz="11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688738062"/>
                  </a:ext>
                </a:extLst>
              </a:tr>
              <a:tr h="244520">
                <a:tc>
                  <a:txBody>
                    <a:bodyPr/>
                    <a:lstStyle/>
                    <a:p>
                      <a:r>
                        <a:rPr lang="en-ZA" sz="1100" dirty="0" smtClean="0">
                          <a:latin typeface="Arial" panose="020B0604020202020204" pitchFamily="34" charset="0"/>
                          <a:cs typeface="Arial" panose="020B0604020202020204" pitchFamily="34" charset="0"/>
                        </a:rPr>
                        <a:t>Compensation of employees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1 871 509</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444 286</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423 388</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20 898</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4.7</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175947724"/>
                  </a:ext>
                </a:extLst>
              </a:tr>
              <a:tr h="244520">
                <a:tc>
                  <a:txBody>
                    <a:bodyPr/>
                    <a:lstStyle/>
                    <a:p>
                      <a:pPr lvl="1"/>
                      <a:r>
                        <a:rPr lang="en-ZA" sz="1100" i="1" dirty="0" smtClean="0">
                          <a:latin typeface="Arial" panose="020B0604020202020204" pitchFamily="34" charset="0"/>
                          <a:cs typeface="Arial" panose="020B0604020202020204" pitchFamily="34" charset="0"/>
                        </a:rPr>
                        <a:t>Voted (Employees</a:t>
                      </a:r>
                      <a:r>
                        <a:rPr lang="en-ZA" sz="1100" i="1" baseline="0" dirty="0" smtClean="0">
                          <a:latin typeface="Arial" panose="020B0604020202020204" pitchFamily="34" charset="0"/>
                          <a:cs typeface="Arial" panose="020B0604020202020204" pitchFamily="34" charset="0"/>
                        </a:rPr>
                        <a:t>)</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807 </a:t>
                      </a:r>
                      <a:r>
                        <a:rPr lang="en-ZA" sz="1100" i="1" kern="1200" dirty="0" smtClean="0">
                          <a:solidFill>
                            <a:schemeClr val="dk1"/>
                          </a:solidFill>
                          <a:latin typeface="Arial" panose="020B0604020202020204" pitchFamily="34" charset="0"/>
                          <a:ea typeface="+mn-ea"/>
                          <a:cs typeface="Arial" panose="020B0604020202020204" pitchFamily="34" charset="0"/>
                        </a:rPr>
                        <a:t>291</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191 </a:t>
                      </a:r>
                      <a:r>
                        <a:rPr lang="en-ZA" sz="1100" i="1" kern="1200" dirty="0" smtClean="0">
                          <a:solidFill>
                            <a:schemeClr val="dk1"/>
                          </a:solidFill>
                          <a:latin typeface="Arial" panose="020B0604020202020204" pitchFamily="34" charset="0"/>
                          <a:ea typeface="+mn-ea"/>
                          <a:cs typeface="Arial" panose="020B0604020202020204" pitchFamily="34" charset="0"/>
                        </a:rPr>
                        <a:t>516</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182 </a:t>
                      </a:r>
                      <a:r>
                        <a:rPr lang="en-ZA" sz="1100" i="1" kern="1200" dirty="0" smtClean="0">
                          <a:solidFill>
                            <a:schemeClr val="dk1"/>
                          </a:solidFill>
                          <a:latin typeface="Arial" panose="020B0604020202020204" pitchFamily="34" charset="0"/>
                          <a:ea typeface="+mn-ea"/>
                          <a:cs typeface="Arial" panose="020B0604020202020204" pitchFamily="34" charset="0"/>
                        </a:rPr>
                        <a:t>287</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9 </a:t>
                      </a:r>
                      <a:r>
                        <a:rPr lang="en-ZA" sz="1100" i="1" kern="1200" dirty="0" smtClean="0">
                          <a:solidFill>
                            <a:schemeClr val="dk1"/>
                          </a:solidFill>
                          <a:latin typeface="Arial" panose="020B0604020202020204" pitchFamily="34" charset="0"/>
                          <a:ea typeface="+mn-ea"/>
                          <a:cs typeface="Arial" panose="020B0604020202020204" pitchFamily="34" charset="0"/>
                        </a:rPr>
                        <a:t>229 </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i="1" dirty="0" smtClean="0">
                          <a:latin typeface="Arial" panose="020B0604020202020204" pitchFamily="34" charset="0"/>
                          <a:cs typeface="Arial" panose="020B0604020202020204" pitchFamily="34" charset="0"/>
                        </a:rPr>
                        <a:t>4.8</a:t>
                      </a:r>
                      <a:endParaRPr lang="en-ZA" sz="1100" i="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626219303"/>
                  </a:ext>
                </a:extLst>
              </a:tr>
              <a:tr h="244520">
                <a:tc>
                  <a:txBody>
                    <a:bodyPr/>
                    <a:lstStyle/>
                    <a:p>
                      <a:pPr lvl="1"/>
                      <a:r>
                        <a:rPr lang="en-ZA" sz="1100" i="1" dirty="0" smtClean="0">
                          <a:latin typeface="Arial" panose="020B0604020202020204" pitchFamily="34" charset="0"/>
                          <a:cs typeface="Arial" panose="020B0604020202020204" pitchFamily="34" charset="0"/>
                        </a:rPr>
                        <a:t>Direct charges (Judges’ salaries)</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i="1" kern="1200" dirty="0" smtClean="0">
                          <a:solidFill>
                            <a:schemeClr val="dk1"/>
                          </a:solidFill>
                          <a:latin typeface="Arial" panose="020B0604020202020204" pitchFamily="34" charset="0"/>
                          <a:ea typeface="+mn-ea"/>
                          <a:cs typeface="Arial" panose="020B0604020202020204" pitchFamily="34" charset="0"/>
                        </a:rPr>
                        <a:t>1 064 218</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100" i="1" kern="1200" dirty="0" smtClean="0">
                          <a:solidFill>
                            <a:schemeClr val="dk1"/>
                          </a:solidFill>
                          <a:latin typeface="Arial" panose="020B0604020202020204" pitchFamily="34" charset="0"/>
                          <a:ea typeface="+mn-ea"/>
                          <a:cs typeface="Arial" panose="020B0604020202020204" pitchFamily="34" charset="0"/>
                        </a:rPr>
                        <a:t>252 770</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100" i="1" kern="1200" dirty="0" smtClean="0">
                          <a:solidFill>
                            <a:schemeClr val="dk1"/>
                          </a:solidFill>
                          <a:latin typeface="Arial" panose="020B0604020202020204" pitchFamily="34" charset="0"/>
                          <a:ea typeface="+mn-ea"/>
                          <a:cs typeface="Arial" panose="020B0604020202020204" pitchFamily="34" charset="0"/>
                        </a:rPr>
                        <a:t>241 101</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100" i="1" kern="1200" dirty="0" smtClean="0">
                          <a:solidFill>
                            <a:schemeClr val="dk1"/>
                          </a:solidFill>
                          <a:latin typeface="Arial" panose="020B0604020202020204" pitchFamily="34" charset="0"/>
                          <a:ea typeface="+mn-ea"/>
                          <a:cs typeface="Arial" panose="020B0604020202020204" pitchFamily="34" charset="0"/>
                        </a:rPr>
                        <a:t>11 669</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r"/>
                      <a:r>
                        <a:rPr lang="en-ZA" sz="1100" i="1" dirty="0" smtClean="0">
                          <a:latin typeface="Arial" panose="020B0604020202020204" pitchFamily="34" charset="0"/>
                          <a:cs typeface="Arial" panose="020B0604020202020204" pitchFamily="34" charset="0"/>
                        </a:rPr>
                        <a:t>4.6</a:t>
                      </a:r>
                      <a:endParaRPr lang="en-ZA" sz="1100" i="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108109375"/>
                  </a:ext>
                </a:extLst>
              </a:tr>
              <a:tr h="24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Goods and services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340 </a:t>
                      </a:r>
                      <a:r>
                        <a:rPr lang="en-ZA" sz="1100" kern="1200" dirty="0" smtClean="0">
                          <a:solidFill>
                            <a:schemeClr val="dk1"/>
                          </a:solidFill>
                          <a:latin typeface="Arial" panose="020B0604020202020204" pitchFamily="34" charset="0"/>
                          <a:ea typeface="+mn-ea"/>
                          <a:cs typeface="Arial" panose="020B0604020202020204" pitchFamily="34" charset="0"/>
                        </a:rPr>
                        <a:t>933</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62 </a:t>
                      </a:r>
                      <a:r>
                        <a:rPr lang="en-ZA" sz="1100" kern="1200" dirty="0" smtClean="0">
                          <a:solidFill>
                            <a:schemeClr val="dk1"/>
                          </a:solidFill>
                          <a:latin typeface="Arial" panose="020B0604020202020204" pitchFamily="34" charset="0"/>
                          <a:ea typeface="+mn-ea"/>
                          <a:cs typeface="Arial" panose="020B0604020202020204" pitchFamily="34" charset="0"/>
                        </a:rPr>
                        <a:t>571</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29 </a:t>
                      </a:r>
                      <a:r>
                        <a:rPr lang="en-ZA" sz="1100" kern="1200" dirty="0" smtClean="0">
                          <a:solidFill>
                            <a:schemeClr val="dk1"/>
                          </a:solidFill>
                          <a:latin typeface="Arial" panose="020B0604020202020204" pitchFamily="34" charset="0"/>
                          <a:ea typeface="+mn-ea"/>
                          <a:cs typeface="Arial" panose="020B0604020202020204" pitchFamily="34" charset="0"/>
                        </a:rPr>
                        <a:t>393</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33 </a:t>
                      </a:r>
                      <a:r>
                        <a:rPr lang="en-ZA" sz="1100" kern="1200" dirty="0" smtClean="0">
                          <a:solidFill>
                            <a:schemeClr val="dk1"/>
                          </a:solidFill>
                          <a:latin typeface="Arial" panose="020B0604020202020204" pitchFamily="34" charset="0"/>
                          <a:ea typeface="+mn-ea"/>
                          <a:cs typeface="Arial" panose="020B0604020202020204" pitchFamily="34" charset="0"/>
                        </a:rPr>
                        <a:t>178</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dirty="0" smtClean="0">
                          <a:latin typeface="Arial" panose="020B0604020202020204" pitchFamily="34" charset="0"/>
                          <a:cs typeface="Arial" panose="020B0604020202020204" pitchFamily="34" charset="0"/>
                        </a:rPr>
                        <a:t>53.0</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482857081"/>
                  </a:ext>
                </a:extLst>
              </a:tr>
              <a:tr h="24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Interest on land and rent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901717114"/>
                  </a:ext>
                </a:extLst>
              </a:tr>
              <a:tr h="24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Transfers and subsidies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128 135</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21 668</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22 376</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solidFill>
                            <a:srgbClr val="FF0000"/>
                          </a:solidFill>
                          <a:latin typeface="Arial" panose="020B0604020202020204" pitchFamily="34" charset="0"/>
                          <a:cs typeface="Arial" panose="020B0604020202020204" pitchFamily="34" charset="0"/>
                        </a:rPr>
                        <a:t>(708)</a:t>
                      </a:r>
                      <a:endParaRPr lang="en-ZA" sz="110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solidFill>
                            <a:srgbClr val="FF0000"/>
                          </a:solidFill>
                          <a:latin typeface="Arial" panose="020B0604020202020204" pitchFamily="34" charset="0"/>
                          <a:cs typeface="Arial" panose="020B0604020202020204" pitchFamily="34" charset="0"/>
                        </a:rPr>
                        <a:t>(3.3)</a:t>
                      </a:r>
                      <a:endParaRPr lang="en-ZA" sz="11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232817913"/>
                  </a:ext>
                </a:extLst>
              </a:tr>
              <a:tr h="244520">
                <a:tc>
                  <a:txBody>
                    <a:bodyPr/>
                    <a:lstStyle/>
                    <a:p>
                      <a:pPr lvl="1"/>
                      <a:r>
                        <a:rPr lang="en-ZA" sz="1100" i="1" dirty="0" smtClean="0">
                          <a:latin typeface="Arial" panose="020B0604020202020204" pitchFamily="34" charset="0"/>
                          <a:cs typeface="Arial" panose="020B0604020202020204" pitchFamily="34" charset="0"/>
                        </a:rPr>
                        <a:t>Voted (Employees</a:t>
                      </a:r>
                      <a:r>
                        <a:rPr lang="en-ZA" sz="1100" i="1" baseline="0" dirty="0" smtClean="0">
                          <a:latin typeface="Arial" panose="020B0604020202020204" pitchFamily="34" charset="0"/>
                          <a:cs typeface="Arial" panose="020B0604020202020204" pitchFamily="34" charset="0"/>
                        </a:rPr>
                        <a:t>)</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1 </a:t>
                      </a:r>
                      <a:r>
                        <a:rPr lang="en-ZA" sz="1100" i="1" kern="1200" dirty="0" smtClean="0">
                          <a:solidFill>
                            <a:schemeClr val="dk1"/>
                          </a:solidFill>
                          <a:latin typeface="Arial" panose="020B0604020202020204" pitchFamily="34" charset="0"/>
                          <a:ea typeface="+mn-ea"/>
                          <a:cs typeface="Arial" panose="020B0604020202020204" pitchFamily="34" charset="0"/>
                        </a:rPr>
                        <a:t>416</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a:t>
                      </a:r>
                      <a:r>
                        <a:rPr lang="en-ZA" sz="1100" i="1" kern="1200" dirty="0" smtClean="0">
                          <a:solidFill>
                            <a:schemeClr val="dk1"/>
                          </a:solidFill>
                          <a:latin typeface="Arial" panose="020B0604020202020204" pitchFamily="34" charset="0"/>
                          <a:ea typeface="+mn-ea"/>
                          <a:cs typeface="Arial" panose="020B0604020202020204" pitchFamily="34" charset="0"/>
                        </a:rPr>
                        <a:t>150</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a:t>
                      </a:r>
                      <a:r>
                        <a:rPr lang="en-ZA" sz="1100" i="1" kern="1200" dirty="0" smtClean="0">
                          <a:solidFill>
                            <a:schemeClr val="dk1"/>
                          </a:solidFill>
                          <a:latin typeface="Arial" panose="020B0604020202020204" pitchFamily="34" charset="0"/>
                          <a:ea typeface="+mn-ea"/>
                          <a:cs typeface="Arial" panose="020B0604020202020204" pitchFamily="34" charset="0"/>
                        </a:rPr>
                        <a:t>123</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i="1" kern="1200" dirty="0">
                          <a:solidFill>
                            <a:schemeClr val="dk1"/>
                          </a:solidFill>
                          <a:latin typeface="Arial" panose="020B0604020202020204" pitchFamily="34" charset="0"/>
                          <a:ea typeface="+mn-ea"/>
                          <a:cs typeface="Arial" panose="020B0604020202020204" pitchFamily="34" charset="0"/>
                        </a:rPr>
                        <a:t>            </a:t>
                      </a:r>
                      <a:r>
                        <a:rPr lang="en-ZA" sz="1100" i="1" kern="1200" dirty="0" smtClean="0">
                          <a:solidFill>
                            <a:schemeClr val="dk1"/>
                          </a:solidFill>
                          <a:latin typeface="Arial" panose="020B0604020202020204" pitchFamily="34" charset="0"/>
                          <a:ea typeface="+mn-ea"/>
                          <a:cs typeface="Arial" panose="020B0604020202020204" pitchFamily="34" charset="0"/>
                        </a:rPr>
                        <a:t>27</a:t>
                      </a:r>
                      <a:endParaRPr lang="en-ZA" sz="1100" i="1"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i="1" dirty="0" smtClean="0">
                          <a:latin typeface="Arial" panose="020B0604020202020204" pitchFamily="34" charset="0"/>
                          <a:cs typeface="Arial" panose="020B0604020202020204" pitchFamily="34" charset="0"/>
                        </a:rPr>
                        <a:t>18.0</a:t>
                      </a:r>
                      <a:endParaRPr lang="en-ZA" sz="1100" i="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495136376"/>
                  </a:ext>
                </a:extLst>
              </a:tr>
              <a:tr h="244520">
                <a:tc>
                  <a:txBody>
                    <a:bodyPr/>
                    <a:lstStyle/>
                    <a:p>
                      <a:pPr lvl="1"/>
                      <a:r>
                        <a:rPr lang="en-ZA" sz="1100" i="1" dirty="0" smtClean="0">
                          <a:latin typeface="Arial" panose="020B0604020202020204" pitchFamily="34" charset="0"/>
                          <a:cs typeface="Arial" panose="020B0604020202020204" pitchFamily="34" charset="0"/>
                        </a:rPr>
                        <a:t>Direct charges (Judges’ salaries)</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i="1" dirty="0" smtClean="0">
                          <a:latin typeface="Arial" panose="020B0604020202020204" pitchFamily="34" charset="0"/>
                          <a:cs typeface="Arial" panose="020B0604020202020204" pitchFamily="34" charset="0"/>
                        </a:rPr>
                        <a:t>126 719</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i="1" dirty="0" smtClean="0">
                          <a:latin typeface="Arial" panose="020B0604020202020204" pitchFamily="34" charset="0"/>
                          <a:cs typeface="Arial" panose="020B0604020202020204" pitchFamily="34" charset="0"/>
                        </a:rPr>
                        <a:t>21 518</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i="1" dirty="0" smtClean="0">
                          <a:latin typeface="Arial" panose="020B0604020202020204" pitchFamily="34" charset="0"/>
                          <a:cs typeface="Arial" panose="020B0604020202020204" pitchFamily="34" charset="0"/>
                        </a:rPr>
                        <a:t>22 253</a:t>
                      </a:r>
                      <a:endParaRPr lang="en-ZA" sz="1100" i="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i="1" dirty="0" smtClean="0">
                          <a:solidFill>
                            <a:srgbClr val="FF0000"/>
                          </a:solidFill>
                          <a:latin typeface="Arial" panose="020B0604020202020204" pitchFamily="34" charset="0"/>
                          <a:cs typeface="Arial" panose="020B0604020202020204" pitchFamily="34" charset="0"/>
                        </a:rPr>
                        <a:t>(735)</a:t>
                      </a:r>
                      <a:endParaRPr lang="en-ZA" sz="1100" i="1"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i="1" dirty="0" smtClean="0">
                          <a:solidFill>
                            <a:srgbClr val="FF0000"/>
                          </a:solidFill>
                          <a:latin typeface="Arial" panose="020B0604020202020204" pitchFamily="34" charset="0"/>
                          <a:cs typeface="Arial" panose="020B0604020202020204" pitchFamily="34" charset="0"/>
                        </a:rPr>
                        <a:t>(3.4)</a:t>
                      </a:r>
                      <a:endParaRPr lang="en-ZA" sz="1100" i="1"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567417807"/>
                  </a:ext>
                </a:extLst>
              </a:tr>
              <a:tr h="24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Capital expenditure</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110 </a:t>
                      </a:r>
                      <a:r>
                        <a:rPr lang="en-ZA" sz="1100" kern="1200" dirty="0" smtClean="0">
                          <a:solidFill>
                            <a:schemeClr val="dk1"/>
                          </a:solidFill>
                          <a:latin typeface="Arial" panose="020B0604020202020204" pitchFamily="34" charset="0"/>
                          <a:ea typeface="+mn-ea"/>
                          <a:cs typeface="Arial" panose="020B0604020202020204" pitchFamily="34" charset="0"/>
                        </a:rPr>
                        <a:t>201</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21 </a:t>
                      </a:r>
                      <a:r>
                        <a:rPr lang="en-ZA" sz="1100" kern="1200" dirty="0" smtClean="0">
                          <a:solidFill>
                            <a:schemeClr val="dk1"/>
                          </a:solidFill>
                          <a:latin typeface="Arial" panose="020B0604020202020204" pitchFamily="34" charset="0"/>
                          <a:ea typeface="+mn-ea"/>
                          <a:cs typeface="Arial" panose="020B0604020202020204" pitchFamily="34" charset="0"/>
                        </a:rPr>
                        <a:t>729</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13 </a:t>
                      </a:r>
                      <a:r>
                        <a:rPr lang="en-ZA" sz="1100" kern="1200" dirty="0" smtClean="0">
                          <a:solidFill>
                            <a:schemeClr val="dk1"/>
                          </a:solidFill>
                          <a:latin typeface="Arial" panose="020B0604020202020204" pitchFamily="34" charset="0"/>
                          <a:ea typeface="+mn-ea"/>
                          <a:cs typeface="Arial" panose="020B0604020202020204" pitchFamily="34" charset="0"/>
                        </a:rPr>
                        <a:t>892</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marL="0" algn="r" defTabSz="914400" rtl="0" eaLnBrk="1" fontAlgn="t" latinLnBrk="0" hangingPunct="1"/>
                      <a:r>
                        <a:rPr lang="en-ZA" sz="1100" kern="1200" dirty="0">
                          <a:solidFill>
                            <a:schemeClr val="dk1"/>
                          </a:solidFill>
                          <a:latin typeface="Arial" panose="020B0604020202020204" pitchFamily="34" charset="0"/>
                          <a:ea typeface="+mn-ea"/>
                          <a:cs typeface="Arial" panose="020B0604020202020204" pitchFamily="34" charset="0"/>
                        </a:rPr>
                        <a:t>       7 </a:t>
                      </a:r>
                      <a:r>
                        <a:rPr lang="en-ZA" sz="1100" kern="1200" dirty="0" smtClean="0">
                          <a:solidFill>
                            <a:schemeClr val="dk1"/>
                          </a:solidFill>
                          <a:latin typeface="Arial" panose="020B0604020202020204" pitchFamily="34" charset="0"/>
                          <a:ea typeface="+mn-ea"/>
                          <a:cs typeface="Arial" panose="020B0604020202020204" pitchFamily="34" charset="0"/>
                        </a:rPr>
                        <a:t>837</a:t>
                      </a:r>
                      <a:endParaRPr lang="en-ZA" sz="1100" kern="1200" dirty="0">
                        <a:solidFill>
                          <a:schemeClr val="dk1"/>
                        </a:solidFill>
                        <a:latin typeface="Arial" panose="020B0604020202020204" pitchFamily="34" charset="0"/>
                        <a:ea typeface="+mn-ea"/>
                        <a:cs typeface="Arial" panose="020B0604020202020204" pitchFamily="34" charset="0"/>
                      </a:endParaRPr>
                    </a:p>
                  </a:txBody>
                  <a:tcPr marL="5715" marR="5715" marT="5715" marB="0"/>
                </a:tc>
                <a:tc>
                  <a:txBody>
                    <a:bodyPr/>
                    <a:lstStyle/>
                    <a:p>
                      <a:pPr algn="r"/>
                      <a:r>
                        <a:rPr lang="en-ZA" sz="1100" dirty="0" smtClean="0">
                          <a:latin typeface="Arial" panose="020B0604020202020204" pitchFamily="34" charset="0"/>
                          <a:cs typeface="Arial" panose="020B0604020202020204" pitchFamily="34" charset="0"/>
                        </a:rPr>
                        <a:t>36.1</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387052879"/>
                  </a:ext>
                </a:extLst>
              </a:tr>
              <a:tr h="24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Payment for financial</a:t>
                      </a:r>
                      <a:r>
                        <a:rPr lang="en-ZA" sz="1100" baseline="0" dirty="0" smtClean="0">
                          <a:latin typeface="Arial" panose="020B0604020202020204" pitchFamily="34" charset="0"/>
                          <a:cs typeface="Arial" panose="020B0604020202020204" pitchFamily="34" charset="0"/>
                        </a:rPr>
                        <a:t> assets</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030567442"/>
                  </a:ext>
                </a:extLst>
              </a:tr>
              <a:tr h="24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dirty="0" smtClean="0">
                          <a:latin typeface="Arial" panose="020B0604020202020204" pitchFamily="34" charset="0"/>
                          <a:cs typeface="Arial" panose="020B0604020202020204" pitchFamily="34" charset="0"/>
                        </a:rPr>
                        <a:t>TOTAL</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2 450 778</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550 254</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489 049</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61 205</a:t>
                      </a:r>
                      <a:endParaRPr lang="en-ZA" sz="1100" b="1" dirty="0">
                        <a:latin typeface="Arial" panose="020B0604020202020204" pitchFamily="34" charset="0"/>
                        <a:cs typeface="Arial" panose="020B0604020202020204" pitchFamily="34" charset="0"/>
                      </a:endParaRPr>
                    </a:p>
                  </a:txBody>
                  <a:tcPr marL="68580" marR="68580" marT="34290" marB="34290"/>
                </a:tc>
                <a:tc>
                  <a:txBody>
                    <a:bodyPr/>
                    <a:lstStyle/>
                    <a:p>
                      <a:pPr algn="r"/>
                      <a:r>
                        <a:rPr lang="en-ZA" sz="1100" b="1" dirty="0" smtClean="0">
                          <a:latin typeface="Arial" panose="020B0604020202020204" pitchFamily="34" charset="0"/>
                          <a:cs typeface="Arial" panose="020B0604020202020204" pitchFamily="34" charset="0"/>
                        </a:rPr>
                        <a:t>11.1</a:t>
                      </a:r>
                      <a:endParaRPr lang="en-ZA" sz="11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578129060"/>
                  </a:ext>
                </a:extLst>
              </a:tr>
            </a:tbl>
          </a:graphicData>
        </a:graphic>
      </p:graphicFrame>
      <p:sp>
        <p:nvSpPr>
          <p:cNvPr id="10" name="Subtitle 2"/>
          <p:cNvSpPr txBox="1">
            <a:spLocks/>
          </p:cNvSpPr>
          <p:nvPr/>
        </p:nvSpPr>
        <p:spPr>
          <a:xfrm>
            <a:off x="374680" y="325059"/>
            <a:ext cx="7448520" cy="592864"/>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Arial" panose="020B0604020202020204" pitchFamily="34" charset="0"/>
                <a:cs typeface="Arial" panose="020B0604020202020204" pitchFamily="34" charset="0"/>
              </a:rPr>
              <a:t>FINANCIAL </a:t>
            </a:r>
            <a:r>
              <a:rPr lang="en-US" sz="1800" b="1" dirty="0">
                <a:latin typeface="Arial" panose="020B0604020202020204" pitchFamily="34" charset="0"/>
                <a:cs typeface="Arial" panose="020B0604020202020204" pitchFamily="34" charset="0"/>
              </a:rPr>
              <a:t>EXPENDITURE REPORT PER PROGRAMME AND ECONOMIC </a:t>
            </a:r>
            <a:r>
              <a:rPr lang="en-US" sz="1800" b="1" dirty="0" smtClean="0">
                <a:latin typeface="Arial" panose="020B0604020202020204" pitchFamily="34" charset="0"/>
                <a:cs typeface="Arial" panose="020B0604020202020204" pitchFamily="34" charset="0"/>
              </a:rPr>
              <a:t>CLASSIFICATION - Q1 (2020/21 FY)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167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44</a:t>
            </a:fld>
            <a:endParaRPr lang="en-US"/>
          </a:p>
        </p:txBody>
      </p:sp>
      <p:sp>
        <p:nvSpPr>
          <p:cNvPr id="10" name="Subtitle 2"/>
          <p:cNvSpPr txBox="1">
            <a:spLocks/>
          </p:cNvSpPr>
          <p:nvPr/>
        </p:nvSpPr>
        <p:spPr>
          <a:xfrm>
            <a:off x="278606" y="411759"/>
            <a:ext cx="7596152" cy="880012"/>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b="1" dirty="0" smtClean="0">
                <a:latin typeface="Arial" panose="020B0604020202020204" pitchFamily="34" charset="0"/>
                <a:cs typeface="Arial" panose="020B0604020202020204" pitchFamily="34" charset="0"/>
              </a:rPr>
              <a:t>FINANCIAL </a:t>
            </a:r>
            <a:r>
              <a:rPr lang="en-US" sz="1800" b="1" dirty="0">
                <a:latin typeface="Arial" panose="020B0604020202020204" pitchFamily="34" charset="0"/>
                <a:cs typeface="Arial" panose="020B0604020202020204" pitchFamily="34" charset="0"/>
              </a:rPr>
              <a:t>EXPENDITURE REPORT PER PROGRAMME AND ECONOMIC </a:t>
            </a:r>
            <a:r>
              <a:rPr lang="en-US" sz="1800" b="1" dirty="0" smtClean="0">
                <a:latin typeface="Arial" panose="020B0604020202020204" pitchFamily="34" charset="0"/>
                <a:cs typeface="Arial" panose="020B0604020202020204" pitchFamily="34" charset="0"/>
              </a:rPr>
              <a:t>CLASSIFICATION </a:t>
            </a:r>
            <a:r>
              <a:rPr lang="en-US" sz="1800" b="1" dirty="0">
                <a:latin typeface="Arial" panose="020B0604020202020204" pitchFamily="34" charset="0"/>
                <a:cs typeface="Arial" panose="020B0604020202020204" pitchFamily="34" charset="0"/>
              </a:rPr>
              <a:t>(CONTINUES</a:t>
            </a:r>
            <a:r>
              <a:rPr lang="en-US" sz="1800" b="1" dirty="0" smtClean="0">
                <a:latin typeface="Arial" panose="020B0604020202020204" pitchFamily="34" charset="0"/>
                <a:cs typeface="Arial" panose="020B0604020202020204" pitchFamily="34" charset="0"/>
              </a:rPr>
              <a:t>...) - Q1 </a:t>
            </a:r>
            <a:r>
              <a:rPr lang="en-US" sz="1800" b="1" dirty="0">
                <a:latin typeface="Arial" panose="020B0604020202020204" pitchFamily="34" charset="0"/>
                <a:cs typeface="Arial" panose="020B0604020202020204" pitchFamily="34" charset="0"/>
              </a:rPr>
              <a:t>(</a:t>
            </a:r>
            <a:r>
              <a:rPr lang="en-US" sz="1800" b="1" dirty="0" smtClean="0">
                <a:latin typeface="Arial" panose="020B0604020202020204" pitchFamily="34" charset="0"/>
                <a:cs typeface="Arial" panose="020B0604020202020204" pitchFamily="34" charset="0"/>
              </a:rPr>
              <a:t>2020/21 </a:t>
            </a:r>
            <a:r>
              <a:rPr lang="en-US" sz="1800" b="1" dirty="0">
                <a:latin typeface="Arial" panose="020B0604020202020204" pitchFamily="34" charset="0"/>
                <a:cs typeface="Arial" panose="020B0604020202020204" pitchFamily="34" charset="0"/>
              </a:rPr>
              <a:t>FY</a:t>
            </a:r>
            <a:r>
              <a:rPr lang="en-US" sz="1800" b="1"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205617" y="2114862"/>
            <a:ext cx="8636794" cy="267119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194" indent="-407194">
              <a:buFont typeface="Wingdings" panose="05000000000000000000" pitchFamily="2" charset="2"/>
              <a:buChar char="q"/>
            </a:pPr>
            <a:r>
              <a:rPr lang="en-ZA" sz="1800" dirty="0">
                <a:latin typeface="Arial" panose="020B0604020202020204" pitchFamily="34" charset="0"/>
                <a:cs typeface="Arial" panose="020B0604020202020204" pitchFamily="34" charset="0"/>
              </a:rPr>
              <a:t>The 2020/21 Q1 expenditure is 88.9% or R489.049 million against the Q1 budget of R550.254 million including the direct charges against the National Revenue Fund (Judges’ salaries</a:t>
            </a:r>
            <a:r>
              <a:rPr lang="en-ZA" sz="1800" dirty="0" smtClean="0">
                <a:latin typeface="Arial" panose="020B0604020202020204" pitchFamily="34" charset="0"/>
                <a:cs typeface="Arial" panose="020B0604020202020204" pitchFamily="34" charset="0"/>
              </a:rPr>
              <a:t>).</a:t>
            </a:r>
          </a:p>
          <a:p>
            <a:pPr marL="0" indent="0">
              <a:buNone/>
            </a:pPr>
            <a:endParaRPr lang="en-ZA" sz="1800" dirty="0">
              <a:latin typeface="Arial" panose="020B0604020202020204" pitchFamily="34" charset="0"/>
              <a:cs typeface="Arial" panose="020B0604020202020204" pitchFamily="34" charset="0"/>
            </a:endParaRPr>
          </a:p>
          <a:p>
            <a:pPr marL="407194" indent="-407194">
              <a:buFont typeface="Wingdings" panose="05000000000000000000" pitchFamily="2" charset="2"/>
              <a:buChar char="q"/>
            </a:pPr>
            <a:r>
              <a:rPr lang="en-ZA" sz="1800" dirty="0">
                <a:latin typeface="Arial" panose="020B0604020202020204" pitchFamily="34" charset="0"/>
                <a:cs typeface="Arial" panose="020B0604020202020204" pitchFamily="34" charset="0"/>
              </a:rPr>
              <a:t>The 2020/21 Q1 expenditure on voted funds is 81.8% or R225.695 million against the Q1 budget of R275.966 million</a:t>
            </a:r>
            <a:r>
              <a:rPr lang="en-ZA" sz="1800" dirty="0" smtClean="0">
                <a:latin typeface="Arial" panose="020B0604020202020204" pitchFamily="34" charset="0"/>
                <a:cs typeface="Arial" panose="020B0604020202020204" pitchFamily="34" charset="0"/>
              </a:rPr>
              <a:t>.</a:t>
            </a:r>
          </a:p>
          <a:p>
            <a:pPr marL="0" indent="0">
              <a:buNone/>
            </a:pPr>
            <a:endParaRPr lang="en-ZA" sz="1800" dirty="0">
              <a:latin typeface="Arial" panose="020B0604020202020204" pitchFamily="34" charset="0"/>
              <a:cs typeface="Arial" panose="020B0604020202020204" pitchFamily="34" charset="0"/>
            </a:endParaRPr>
          </a:p>
          <a:p>
            <a:pPr marL="407194" indent="-407194">
              <a:buFont typeface="Wingdings" panose="05000000000000000000" pitchFamily="2" charset="2"/>
              <a:buChar char="q"/>
            </a:pPr>
            <a:r>
              <a:rPr lang="en-ZA" sz="1800" dirty="0">
                <a:latin typeface="Arial" panose="020B0604020202020204" pitchFamily="34" charset="0"/>
                <a:cs typeface="Arial" panose="020B0604020202020204" pitchFamily="34" charset="0"/>
              </a:rPr>
              <a:t>The 2020/21 Q1 expenditure on direct charges is 96.1% or R263.354 million against the allocated budget of R274.288 million</a:t>
            </a:r>
            <a:r>
              <a:rPr lang="en-ZA"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588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45</a:t>
            </a:fld>
            <a:endParaRPr lang="en-US"/>
          </a:p>
        </p:txBody>
      </p:sp>
      <p:sp>
        <p:nvSpPr>
          <p:cNvPr id="6" name="Subtitle 2"/>
          <p:cNvSpPr txBox="1">
            <a:spLocks/>
          </p:cNvSpPr>
          <p:nvPr/>
        </p:nvSpPr>
        <p:spPr>
          <a:xfrm>
            <a:off x="300967" y="546659"/>
            <a:ext cx="7159375" cy="622733"/>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1800" b="1" dirty="0" smtClean="0">
                <a:latin typeface="Arial" panose="020B0604020202020204" pitchFamily="34" charset="0"/>
                <a:cs typeface="Arial" panose="020B0604020202020204" pitchFamily="34" charset="0"/>
              </a:rPr>
              <a:t>EXPENDITURE PER PROGRAMME – Q1 (2020/21 FY)</a:t>
            </a: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ext uri="{D42A27DB-BD31-4B8C-83A1-F6EECF244321}">
                <p14:modId xmlns:p14="http://schemas.microsoft.com/office/powerpoint/2010/main" val="337888814"/>
              </p:ext>
            </p:extLst>
          </p:nvPr>
        </p:nvGraphicFramePr>
        <p:xfrm>
          <a:off x="286384" y="1399841"/>
          <a:ext cx="8475259" cy="4899660"/>
        </p:xfrm>
        <a:graphic>
          <a:graphicData uri="http://schemas.openxmlformats.org/drawingml/2006/table">
            <a:tbl>
              <a:tblPr firstRow="1" bandRow="1">
                <a:tableStyleId>{5C22544A-7EE6-4342-B048-85BDC9FD1C3A}</a:tableStyleId>
              </a:tblPr>
              <a:tblGrid>
                <a:gridCol w="1746197">
                  <a:extLst>
                    <a:ext uri="{9D8B030D-6E8A-4147-A177-3AD203B41FA5}">
                      <a16:colId xmlns:a16="http://schemas.microsoft.com/office/drawing/2014/main" val="20000"/>
                    </a:ext>
                  </a:extLst>
                </a:gridCol>
                <a:gridCol w="6729062">
                  <a:extLst>
                    <a:ext uri="{9D8B030D-6E8A-4147-A177-3AD203B41FA5}">
                      <a16:colId xmlns:a16="http://schemas.microsoft.com/office/drawing/2014/main" val="20001"/>
                    </a:ext>
                  </a:extLst>
                </a:gridCol>
              </a:tblGrid>
              <a:tr h="267124">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1075717">
                <a:tc>
                  <a:txBody>
                    <a:bodyPr/>
                    <a:lstStyle/>
                    <a:p>
                      <a:r>
                        <a:rPr lang="en-ZA" sz="1400" b="1" dirty="0" smtClean="0">
                          <a:latin typeface="Arial" panose="020B0604020202020204" pitchFamily="34" charset="0"/>
                          <a:cs typeface="Arial" panose="020B0604020202020204" pitchFamily="34" charset="0"/>
                        </a:rPr>
                        <a:t>1 - Administration</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58738" lvl="2" indent="0"/>
                      <a:r>
                        <a:rPr lang="en-ZA" sz="1400" dirty="0" smtClean="0">
                          <a:latin typeface="Arial" panose="020B0604020202020204" pitchFamily="34" charset="0"/>
                          <a:cs typeface="Arial" panose="020B0604020202020204" pitchFamily="34" charset="0"/>
                        </a:rPr>
                        <a:t>Programme 1 spent 70.4% of the Q1 budget of R50.205 million. </a:t>
                      </a:r>
                    </a:p>
                    <a:p>
                      <a:pPr marL="58738" lvl="2" indent="0"/>
                      <a:endParaRPr lang="en-ZA" sz="1400" dirty="0" smtClean="0">
                        <a:latin typeface="Arial" panose="020B0604020202020204" pitchFamily="34" charset="0"/>
                        <a:cs typeface="Arial" panose="020B0604020202020204" pitchFamily="34" charset="0"/>
                      </a:endParaRPr>
                    </a:p>
                    <a:p>
                      <a:pPr marL="58738" lvl="2" indent="0"/>
                      <a:r>
                        <a:rPr lang="en-ZA" sz="1400" dirty="0" smtClean="0">
                          <a:latin typeface="Arial" panose="020B0604020202020204" pitchFamily="34" charset="0"/>
                          <a:cs typeface="Arial" panose="020B0604020202020204" pitchFamily="34" charset="0"/>
                        </a:rPr>
                        <a:t>Underspending </a:t>
                      </a:r>
                    </a:p>
                    <a:p>
                      <a:pPr marL="401638" lvl="3" indent="-342900"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delayed implementation of the salary adjustment which is projected in the current budget.</a:t>
                      </a:r>
                      <a:endParaRPr lang="en-ZA"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3299346">
                <a:tc>
                  <a:txBody>
                    <a:bodyPr/>
                    <a:lstStyle/>
                    <a:p>
                      <a:pPr marL="0" lvl="1" indent="0">
                        <a:buFont typeface="Wingdings" panose="05000000000000000000" pitchFamily="2" charset="2"/>
                        <a:buNone/>
                      </a:pPr>
                      <a:r>
                        <a:rPr lang="en-ZA" sz="1400" b="1" dirty="0" smtClean="0">
                          <a:latin typeface="Arial" panose="020B0604020202020204" pitchFamily="34" charset="0"/>
                          <a:cs typeface="Arial" panose="020B0604020202020204" pitchFamily="34" charset="0"/>
                        </a:rPr>
                        <a:t>2 -Superior Court Services</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465138" lvl="2" indent="-406400"/>
                      <a:r>
                        <a:rPr lang="en-ZA" sz="1400" dirty="0" smtClean="0">
                          <a:latin typeface="Arial" panose="020B0604020202020204" pitchFamily="34" charset="0"/>
                          <a:cs typeface="Arial" panose="020B0604020202020204" pitchFamily="34" charset="0"/>
                        </a:rPr>
                        <a:t>Programme 2 spent 86.6% of the Q1 budget of R</a:t>
                      </a:r>
                      <a:r>
                        <a:rPr lang="en-ZA" sz="1400" dirty="0" smtClean="0">
                          <a:solidFill>
                            <a:schemeClr val="dk1"/>
                          </a:solidFill>
                          <a:latin typeface="Arial" panose="020B0604020202020204" pitchFamily="34" charset="0"/>
                          <a:cs typeface="Arial" panose="020B0604020202020204" pitchFamily="34" charset="0"/>
                        </a:rPr>
                        <a:t>213.198</a:t>
                      </a:r>
                      <a:r>
                        <a:rPr lang="en-ZA" sz="1400" dirty="0" smtClean="0">
                          <a:latin typeface="Arial" panose="020B0604020202020204" pitchFamily="34" charset="0"/>
                          <a:cs typeface="Arial" panose="020B0604020202020204" pitchFamily="34" charset="0"/>
                        </a:rPr>
                        <a:t> million. </a:t>
                      </a:r>
                    </a:p>
                    <a:p>
                      <a:pPr marL="465138" lvl="2" indent="-406400"/>
                      <a:endParaRPr lang="en-ZA" sz="1400" dirty="0" smtClean="0">
                        <a:latin typeface="Arial" panose="020B0604020202020204" pitchFamily="34" charset="0"/>
                        <a:cs typeface="Arial" panose="020B0604020202020204" pitchFamily="34" charset="0"/>
                      </a:endParaRPr>
                    </a:p>
                    <a:p>
                      <a:pPr marL="465138" lvl="2" indent="-406400"/>
                      <a:r>
                        <a:rPr lang="en-ZA" sz="1400" dirty="0" smtClean="0">
                          <a:latin typeface="Arial" panose="020B0604020202020204" pitchFamily="34" charset="0"/>
                          <a:cs typeface="Arial" panose="020B0604020202020204" pitchFamily="34" charset="0"/>
                        </a:rPr>
                        <a:t>Underspending </a:t>
                      </a:r>
                    </a:p>
                    <a:p>
                      <a:pPr marL="401638" lvl="2" indent="-342900"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delayed implementation of the salary adjustment which is projected in the current budget.</a:t>
                      </a:r>
                    </a:p>
                    <a:p>
                      <a:pPr marL="401638" lvl="3" indent="-342900" algn="just">
                        <a:buFont typeface="+mj-lt"/>
                        <a:buAutoNum type="alphaLcPeriod"/>
                      </a:pPr>
                      <a:r>
                        <a:rPr lang="en-ZA" sz="1400" dirty="0" smtClean="0">
                          <a:latin typeface="Arial" panose="020B0604020202020204" pitchFamily="34" charset="0"/>
                          <a:cs typeface="Arial" panose="020B0604020202020204" pitchFamily="34" charset="0"/>
                        </a:rPr>
                        <a:t>Fleet services due to lesser than projected usage of leased judges’ vehicles because of the COVID-19 lockdown regulations.</a:t>
                      </a:r>
                    </a:p>
                    <a:p>
                      <a:pPr marL="401638" lvl="3" indent="-342900" algn="just">
                        <a:buFont typeface="+mj-lt"/>
                        <a:buAutoNum type="alphaLcPeriod"/>
                      </a:pPr>
                      <a:r>
                        <a:rPr lang="en-ZA" sz="1400" dirty="0" smtClean="0">
                          <a:latin typeface="Arial" panose="020B0604020202020204" pitchFamily="34" charset="0"/>
                          <a:cs typeface="Arial" panose="020B0604020202020204" pitchFamily="34" charset="0"/>
                        </a:rPr>
                        <a:t>Lesser than projected stationery bought as Superior Courts operate on a skeleton staff and some of the Judges and staff members are working remotely.</a:t>
                      </a:r>
                    </a:p>
                    <a:p>
                      <a:pPr marL="401638" lvl="3" indent="-342900" algn="just">
                        <a:buFont typeface="+mj-lt"/>
                        <a:buAutoNum type="alphaLcPeriod"/>
                      </a:pPr>
                      <a:r>
                        <a:rPr lang="en-ZA" sz="1400" dirty="0" smtClean="0">
                          <a:latin typeface="Arial" panose="020B0604020202020204" pitchFamily="34" charset="0"/>
                          <a:cs typeface="Arial" panose="020B0604020202020204" pitchFamily="34" charset="0"/>
                        </a:rPr>
                        <a:t>Fewer than projected travelling by the Judges and officials due to nation-wide lockdown restrictions.</a:t>
                      </a:r>
                    </a:p>
                    <a:p>
                      <a:pPr marL="401638" lvl="3" indent="-342900" algn="just">
                        <a:buFont typeface="+mj-lt"/>
                        <a:buAutoNum type="alphaLcPeriod"/>
                      </a:pPr>
                      <a:r>
                        <a:rPr lang="en-ZA" sz="1400" dirty="0" smtClean="0">
                          <a:latin typeface="Arial" panose="020B0604020202020204" pitchFamily="34" charset="0"/>
                          <a:cs typeface="Arial" panose="020B0604020202020204" pitchFamily="34" charset="0"/>
                        </a:rPr>
                        <a:t>Fewer than anticipated officials who resigned.</a:t>
                      </a:r>
                    </a:p>
                    <a:p>
                      <a:pPr marL="401638" lvl="3" indent="-342900" algn="just">
                        <a:buFont typeface="+mj-lt"/>
                        <a:buAutoNum type="alphaLcPeriod"/>
                      </a:pPr>
                      <a:r>
                        <a:rPr lang="en-ZA" sz="1400" dirty="0" smtClean="0">
                          <a:latin typeface="Arial" panose="020B0604020202020204" pitchFamily="34" charset="0"/>
                          <a:cs typeface="Arial" panose="020B0604020202020204" pitchFamily="34" charset="0"/>
                        </a:rPr>
                        <a:t>Delayed delivery of the ICT hardware procured in bulk due to COVID-19 restrictions.</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2393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46</a:t>
            </a:fld>
            <a:endParaRPr lang="en-US"/>
          </a:p>
        </p:txBody>
      </p:sp>
      <p:sp>
        <p:nvSpPr>
          <p:cNvPr id="6" name="Subtitle 2"/>
          <p:cNvSpPr txBox="1">
            <a:spLocks/>
          </p:cNvSpPr>
          <p:nvPr/>
        </p:nvSpPr>
        <p:spPr>
          <a:xfrm>
            <a:off x="300967" y="546659"/>
            <a:ext cx="7159375" cy="622733"/>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1800" b="1" dirty="0" smtClean="0">
                <a:latin typeface="Arial" panose="020B0604020202020204" pitchFamily="34" charset="0"/>
                <a:cs typeface="Arial" panose="020B0604020202020204" pitchFamily="34" charset="0"/>
              </a:rPr>
              <a:t>EXPENDITURE </a:t>
            </a:r>
            <a:r>
              <a:rPr lang="en-ZA" sz="1800" b="1" dirty="0">
                <a:latin typeface="Arial" panose="020B0604020202020204" pitchFamily="34" charset="0"/>
                <a:cs typeface="Arial" panose="020B0604020202020204" pitchFamily="34" charset="0"/>
              </a:rPr>
              <a:t>PER PROGRAMME </a:t>
            </a:r>
            <a:r>
              <a:rPr lang="en-ZA" sz="1800" b="1" dirty="0" smtClean="0">
                <a:latin typeface="Arial" panose="020B0604020202020204" pitchFamily="34" charset="0"/>
                <a:cs typeface="Arial" panose="020B0604020202020204" pitchFamily="34" charset="0"/>
              </a:rPr>
              <a:t>(CONTINUES</a:t>
            </a:r>
            <a:r>
              <a:rPr lang="en-ZA" sz="1800" b="1" dirty="0">
                <a:latin typeface="Arial" panose="020B0604020202020204" pitchFamily="34" charset="0"/>
                <a:cs typeface="Arial" panose="020B0604020202020204" pitchFamily="34" charset="0"/>
              </a:rPr>
              <a:t>…) </a:t>
            </a:r>
            <a:r>
              <a:rPr lang="en-ZA" sz="1800" b="1" dirty="0" smtClean="0">
                <a:latin typeface="Arial" panose="020B0604020202020204" pitchFamily="34" charset="0"/>
                <a:cs typeface="Arial" panose="020B0604020202020204" pitchFamily="34" charset="0"/>
              </a:rPr>
              <a:t>– </a:t>
            </a:r>
          </a:p>
          <a:p>
            <a:pPr marL="0" indent="0">
              <a:buNone/>
            </a:pPr>
            <a:r>
              <a:rPr lang="en-ZA" sz="1800" b="1" dirty="0" smtClean="0">
                <a:latin typeface="Arial" panose="020B0604020202020204" pitchFamily="34" charset="0"/>
                <a:cs typeface="Arial" panose="020B0604020202020204" pitchFamily="34" charset="0"/>
              </a:rPr>
              <a:t>Q1 </a:t>
            </a:r>
            <a:r>
              <a:rPr lang="en-ZA" sz="1800" b="1" dirty="0">
                <a:latin typeface="Arial" panose="020B0604020202020204" pitchFamily="34" charset="0"/>
                <a:cs typeface="Arial" panose="020B0604020202020204" pitchFamily="34" charset="0"/>
              </a:rPr>
              <a:t>(2020/21 FY)</a:t>
            </a: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ext uri="{D42A27DB-BD31-4B8C-83A1-F6EECF244321}">
                <p14:modId xmlns:p14="http://schemas.microsoft.com/office/powerpoint/2010/main" val="4230840920"/>
              </p:ext>
            </p:extLst>
          </p:nvPr>
        </p:nvGraphicFramePr>
        <p:xfrm>
          <a:off x="300967" y="1553897"/>
          <a:ext cx="8475259" cy="3113179"/>
        </p:xfrm>
        <a:graphic>
          <a:graphicData uri="http://schemas.openxmlformats.org/drawingml/2006/table">
            <a:tbl>
              <a:tblPr firstRow="1" bandRow="1">
                <a:tableStyleId>{5C22544A-7EE6-4342-B048-85BDC9FD1C3A}</a:tableStyleId>
              </a:tblPr>
              <a:tblGrid>
                <a:gridCol w="1529360">
                  <a:extLst>
                    <a:ext uri="{9D8B030D-6E8A-4147-A177-3AD203B41FA5}">
                      <a16:colId xmlns:a16="http://schemas.microsoft.com/office/drawing/2014/main" val="20000"/>
                    </a:ext>
                  </a:extLst>
                </a:gridCol>
                <a:gridCol w="6945899">
                  <a:extLst>
                    <a:ext uri="{9D8B030D-6E8A-4147-A177-3AD203B41FA5}">
                      <a16:colId xmlns:a16="http://schemas.microsoft.com/office/drawing/2014/main" val="20001"/>
                    </a:ext>
                  </a:extLst>
                </a:gridCol>
              </a:tblGrid>
              <a:tr h="300053">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2041217">
                <a:tc>
                  <a:txBody>
                    <a:bodyPr/>
                    <a:lstStyle/>
                    <a:p>
                      <a:r>
                        <a:rPr lang="en-ZA" sz="1400" b="1" dirty="0" smtClean="0">
                          <a:latin typeface="Arial" panose="020B0604020202020204" pitchFamily="34" charset="0"/>
                          <a:cs typeface="Arial" panose="020B0604020202020204" pitchFamily="34" charset="0"/>
                        </a:rPr>
                        <a:t>3 -</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Judicial Education and Support</a:t>
                      </a:r>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0" indent="0" algn="just">
                        <a:buFont typeface="Arial" panose="020B0604020202020204" pitchFamily="34" charset="0"/>
                        <a:buNone/>
                      </a:pPr>
                      <a:r>
                        <a:rPr lang="en-ZA" sz="1400" dirty="0" smtClean="0">
                          <a:latin typeface="Arial" panose="020B0604020202020204" pitchFamily="34" charset="0"/>
                          <a:cs typeface="Arial" panose="020B0604020202020204" pitchFamily="34" charset="0"/>
                        </a:rPr>
                        <a:t>Programme 3 spent 45.3% of the Q1 budget of R</a:t>
                      </a:r>
                      <a:r>
                        <a:rPr lang="en-ZA" sz="1400" dirty="0" smtClean="0">
                          <a:solidFill>
                            <a:schemeClr val="dk1"/>
                          </a:solidFill>
                          <a:latin typeface="Arial" panose="020B0604020202020204" pitchFamily="34" charset="0"/>
                          <a:cs typeface="Arial" panose="020B0604020202020204" pitchFamily="34" charset="0"/>
                        </a:rPr>
                        <a:t>12.563</a:t>
                      </a:r>
                      <a:r>
                        <a:rPr lang="en-ZA" sz="1400" dirty="0" smtClean="0">
                          <a:latin typeface="Arial" panose="020B0604020202020204" pitchFamily="34" charset="0"/>
                          <a:cs typeface="Arial" panose="020B0604020202020204" pitchFamily="34" charset="0"/>
                        </a:rPr>
                        <a:t> million</a:t>
                      </a: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400" dirty="0" smtClean="0">
                          <a:latin typeface="Arial" panose="020B0604020202020204" pitchFamily="34" charset="0"/>
                          <a:cs typeface="Arial" panose="020B0604020202020204" pitchFamily="34" charset="0"/>
                        </a:rPr>
                        <a:t>Underspending</a:t>
                      </a:r>
                    </a:p>
                    <a:p>
                      <a:pPr marL="396875" lvl="3" indent="-396875"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delayed implementation of the salary adjustment which is projected in the current budget.</a:t>
                      </a:r>
                    </a:p>
                    <a:p>
                      <a:pPr marL="396875" lvl="3" indent="-396875" algn="just">
                        <a:buFont typeface="+mj-lt"/>
                        <a:buAutoNum type="alphaLcPeriod"/>
                      </a:pPr>
                      <a:r>
                        <a:rPr lang="en-ZA" sz="1400" dirty="0" smtClean="0">
                          <a:latin typeface="Arial" panose="020B0604020202020204" pitchFamily="34" charset="0"/>
                          <a:cs typeface="Arial" panose="020B0604020202020204" pitchFamily="34" charset="0"/>
                        </a:rPr>
                        <a:t>Judicial training switched from the traditional way of training at hired venues to virtual training. The virtual training has less cost implications compared to the traditional way of training due to the COVID-19 lockdown restrictions</a:t>
                      </a:r>
                      <a:endParaRPr lang="en-GB" sz="1400" dirty="0" smtClean="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771909">
                <a:tc>
                  <a:txBody>
                    <a:bodyPr/>
                    <a:lstStyle/>
                    <a:p>
                      <a:endParaRPr lang="en-ZA" sz="1400" b="1" dirty="0">
                        <a:latin typeface="Arial" panose="020B0604020202020204" pitchFamily="34" charset="0"/>
                        <a:cs typeface="Arial" panose="020B0604020202020204" pitchFamily="34" charset="0"/>
                      </a:endParaRPr>
                    </a:p>
                  </a:txBody>
                  <a:tcPr marL="68580" marR="68580" marT="34290" marB="34290"/>
                </a:tc>
                <a:tc>
                  <a:txBody>
                    <a:bodyPr/>
                    <a:lstStyle/>
                    <a:p>
                      <a:pPr marL="0" indent="0" algn="just">
                        <a:buFont typeface="Arial" panose="020B0604020202020204" pitchFamily="34" charset="0"/>
                        <a:buNone/>
                      </a:pPr>
                      <a:r>
                        <a:rPr lang="en-US" sz="1400" kern="1200" dirty="0" smtClean="0">
                          <a:solidFill>
                            <a:schemeClr val="dk1"/>
                          </a:solidFill>
                          <a:effectLst/>
                          <a:latin typeface="Arial" panose="020B0604020202020204" pitchFamily="34" charset="0"/>
                          <a:ea typeface="+mn-ea"/>
                          <a:cs typeface="Arial" panose="020B0604020202020204" pitchFamily="34" charset="0"/>
                        </a:rPr>
                        <a:t>Rollovers; irregular; and fruitless &amp; wasteful expenditure </a:t>
                      </a:r>
                    </a:p>
                    <a:p>
                      <a:pPr marL="285750"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None</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3204038239"/>
                  </a:ext>
                </a:extLst>
              </a:tr>
            </a:tbl>
          </a:graphicData>
        </a:graphic>
      </p:graphicFrame>
    </p:spTree>
    <p:extLst>
      <p:ext uri="{BB962C8B-B14F-4D97-AF65-F5344CB8AC3E}">
        <p14:creationId xmlns:p14="http://schemas.microsoft.com/office/powerpoint/2010/main" val="1316559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47</a:t>
            </a:fld>
            <a:endParaRPr lang="en-US"/>
          </a:p>
        </p:txBody>
      </p:sp>
      <p:sp>
        <p:nvSpPr>
          <p:cNvPr id="6" name="Subtitle 2"/>
          <p:cNvSpPr txBox="1">
            <a:spLocks/>
          </p:cNvSpPr>
          <p:nvPr/>
        </p:nvSpPr>
        <p:spPr>
          <a:xfrm>
            <a:off x="300967" y="546659"/>
            <a:ext cx="7159375" cy="622733"/>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1800" b="1" dirty="0">
                <a:latin typeface="Arial" panose="020B0604020202020204" pitchFamily="34" charset="0"/>
                <a:cs typeface="Arial" panose="020B0604020202020204" pitchFamily="34" charset="0"/>
              </a:rPr>
              <a:t> BUDGET PRESSURES</a:t>
            </a:r>
            <a:endParaRPr lang="en-US" sz="1800" b="1" dirty="0">
              <a:latin typeface="Arial" panose="020B0604020202020204" pitchFamily="34" charset="0"/>
              <a:cs typeface="Arial" panose="020B0604020202020204" pitchFamily="34" charset="0"/>
            </a:endParaRPr>
          </a:p>
        </p:txBody>
      </p:sp>
      <p:sp>
        <p:nvSpPr>
          <p:cNvPr id="8" name="Subtitle 2"/>
          <p:cNvSpPr txBox="1">
            <a:spLocks/>
          </p:cNvSpPr>
          <p:nvPr/>
        </p:nvSpPr>
        <p:spPr>
          <a:xfrm>
            <a:off x="166326" y="1710952"/>
            <a:ext cx="8715375" cy="437865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7194" lvl="1" indent="-407194">
              <a:buFont typeface="Wingdings" panose="05000000000000000000" pitchFamily="2" charset="2"/>
              <a:buChar char="q"/>
            </a:pPr>
            <a:r>
              <a:rPr lang="en-ZA" sz="1600" b="1" dirty="0">
                <a:latin typeface="Arial" panose="020B0604020202020204" pitchFamily="34" charset="0"/>
                <a:cs typeface="Arial" panose="020B0604020202020204" pitchFamily="34" charset="0"/>
              </a:rPr>
              <a:t>Compensation of employees</a:t>
            </a:r>
          </a:p>
          <a:p>
            <a:pPr marL="671513" indent="-264319" algn="just" fontAlgn="t"/>
            <a:r>
              <a:rPr lang="en-US" sz="1600" dirty="0">
                <a:latin typeface="Arial" panose="020B0604020202020204" pitchFamily="34" charset="0"/>
                <a:cs typeface="Arial" panose="020B0604020202020204" pitchFamily="34" charset="0"/>
              </a:rPr>
              <a:t>The compensation of employees has been cut by:</a:t>
            </a:r>
          </a:p>
          <a:p>
            <a:pPr marL="942975" indent="-271463" algn="just" fontAlgn="t">
              <a:buFont typeface="Courier New" panose="02070309020205020404" pitchFamily="49" charset="0"/>
              <a:buChar char="o"/>
            </a:pPr>
            <a:r>
              <a:rPr lang="en-US" sz="1600" dirty="0">
                <a:latin typeface="Arial" panose="020B0604020202020204" pitchFamily="34" charset="0"/>
                <a:cs typeface="Arial" panose="020B0604020202020204" pitchFamily="34" charset="0"/>
              </a:rPr>
              <a:t>R258.681 million in 2021/22 financial year, of which R109.890 million is from the voted funds and R183.478 million is from the direct charges.</a:t>
            </a:r>
          </a:p>
          <a:p>
            <a:pPr marL="942975" indent="-271463" algn="just" fontAlgn="t">
              <a:buFont typeface="Courier New" panose="02070309020205020404" pitchFamily="49" charset="0"/>
              <a:buChar char="o"/>
            </a:pPr>
            <a:r>
              <a:rPr lang="en-US" sz="1600" dirty="0">
                <a:latin typeface="Arial" panose="020B0604020202020204" pitchFamily="34" charset="0"/>
                <a:cs typeface="Arial" panose="020B0604020202020204" pitchFamily="34" charset="0"/>
              </a:rPr>
              <a:t>R350.070 million in 2022/23 financial year, of which R148.974 million is from the voted funds and R255.236 million is from the direct charges</a:t>
            </a:r>
            <a:r>
              <a:rPr lang="en-US" sz="1600" dirty="0" smtClean="0">
                <a:latin typeface="Arial" panose="020B0604020202020204" pitchFamily="34" charset="0"/>
                <a:cs typeface="Arial" panose="020B0604020202020204" pitchFamily="34" charset="0"/>
              </a:rPr>
              <a:t>.</a:t>
            </a:r>
          </a:p>
          <a:p>
            <a:pPr marL="671512" indent="0" algn="just" fontAlgn="t">
              <a:buNone/>
            </a:pPr>
            <a:endParaRPr lang="en-US" sz="1200" dirty="0">
              <a:latin typeface="Arial" panose="020B0604020202020204" pitchFamily="34" charset="0"/>
              <a:cs typeface="Arial" panose="020B0604020202020204" pitchFamily="34" charset="0"/>
            </a:endParaRPr>
          </a:p>
          <a:p>
            <a:pPr marL="671513" indent="-264319" algn="just" fontAlgn="t"/>
            <a:r>
              <a:rPr lang="en-US" sz="1600" dirty="0">
                <a:latin typeface="Arial" panose="020B0604020202020204" pitchFamily="34" charset="0"/>
                <a:cs typeface="Arial" panose="020B0604020202020204" pitchFamily="34" charset="0"/>
              </a:rPr>
              <a:t>These compulsory cuts will have a negative impact on the OCJ in sustaining the currently filled staff establishment</a:t>
            </a:r>
            <a:r>
              <a:rPr lang="en-US" sz="1600" dirty="0" smtClean="0">
                <a:latin typeface="Arial" panose="020B0604020202020204" pitchFamily="34" charset="0"/>
                <a:cs typeface="Arial" panose="020B0604020202020204" pitchFamily="34" charset="0"/>
              </a:rPr>
              <a:t>.</a:t>
            </a:r>
          </a:p>
          <a:p>
            <a:pPr marL="407194" indent="0" algn="just" fontAlgn="t">
              <a:buNone/>
            </a:pPr>
            <a:endParaRPr lang="en-US" sz="1200" dirty="0">
              <a:latin typeface="Arial" panose="020B0604020202020204" pitchFamily="34" charset="0"/>
              <a:cs typeface="Arial" panose="020B0604020202020204" pitchFamily="34" charset="0"/>
            </a:endParaRPr>
          </a:p>
          <a:p>
            <a:pPr marL="671513" indent="-264319" algn="just" fontAlgn="t"/>
            <a:r>
              <a:rPr lang="en-US" sz="1600" dirty="0">
                <a:latin typeface="Arial" panose="020B0604020202020204" pitchFamily="34" charset="0"/>
                <a:cs typeface="Arial" panose="020B0604020202020204" pitchFamily="34" charset="0"/>
              </a:rPr>
              <a:t>The cut will compel the OCJ not to fill critical posts, which are part of the recently approved macro organizational structure and those which are vacant or become vacant during the MTEF period</a:t>
            </a:r>
            <a:r>
              <a:rPr lang="en-US" sz="1600" dirty="0" smtClean="0">
                <a:latin typeface="Arial" panose="020B0604020202020204" pitchFamily="34" charset="0"/>
                <a:cs typeface="Arial" panose="020B0604020202020204" pitchFamily="34" charset="0"/>
              </a:rPr>
              <a:t>.</a:t>
            </a:r>
          </a:p>
          <a:p>
            <a:pPr marL="407194" indent="0" algn="just" fontAlgn="t">
              <a:buNone/>
            </a:pPr>
            <a:endParaRPr lang="en-US" sz="1400" dirty="0">
              <a:latin typeface="Arial" panose="020B0604020202020204" pitchFamily="34" charset="0"/>
              <a:cs typeface="Arial" panose="020B0604020202020204" pitchFamily="34" charset="0"/>
            </a:endParaRPr>
          </a:p>
          <a:p>
            <a:pPr marL="671513" indent="-264319" algn="just" fontAlgn="t"/>
            <a:r>
              <a:rPr lang="en-US" sz="1600" dirty="0">
                <a:latin typeface="Arial" panose="020B0604020202020204" pitchFamily="34" charset="0"/>
                <a:cs typeface="Arial" panose="020B0604020202020204" pitchFamily="34" charset="0"/>
              </a:rPr>
              <a:t>The increase granted during the 2020 MTEF process, to capacitate the two courts in the Mpumalanga Division of the High Court has been reversed by the cut. The OCJ has since made these appointments and will no longer be able to afford this expenditure.</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974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0855" y="1088219"/>
            <a:ext cx="4800600" cy="32721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latin typeface="Avenir Black"/>
              <a:cs typeface="Avenir Black"/>
            </a:endParaRPr>
          </a:p>
        </p:txBody>
      </p:sp>
      <p:sp>
        <p:nvSpPr>
          <p:cNvPr id="3" name="Subtitle 2"/>
          <p:cNvSpPr txBox="1">
            <a:spLocks/>
          </p:cNvSpPr>
          <p:nvPr/>
        </p:nvSpPr>
        <p:spPr>
          <a:xfrm>
            <a:off x="1370855" y="1931564"/>
            <a:ext cx="6306319" cy="334263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105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48</a:t>
            </a:fld>
            <a:endParaRPr lang="en-US"/>
          </a:p>
        </p:txBody>
      </p:sp>
      <p:sp>
        <p:nvSpPr>
          <p:cNvPr id="6" name="Subtitle 2"/>
          <p:cNvSpPr txBox="1">
            <a:spLocks/>
          </p:cNvSpPr>
          <p:nvPr/>
        </p:nvSpPr>
        <p:spPr>
          <a:xfrm>
            <a:off x="191467" y="532136"/>
            <a:ext cx="7159375" cy="622733"/>
          </a:xfrm>
          <a:prstGeom prst="rect">
            <a:avLst/>
          </a:prstGeom>
          <a:solidFill>
            <a:srgbClr val="FFC000"/>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1800" b="1" dirty="0">
                <a:latin typeface="Arial" panose="020B0604020202020204" pitchFamily="34" charset="0"/>
                <a:cs typeface="Arial" panose="020B0604020202020204" pitchFamily="34" charset="0"/>
              </a:rPr>
              <a:t> BUDGET </a:t>
            </a:r>
            <a:r>
              <a:rPr lang="en-ZA" sz="1800" b="1" dirty="0" smtClean="0">
                <a:latin typeface="Arial" panose="020B0604020202020204" pitchFamily="34" charset="0"/>
                <a:cs typeface="Arial" panose="020B0604020202020204" pitchFamily="34" charset="0"/>
              </a:rPr>
              <a:t>PRESSURES (CONTINUES…)</a:t>
            </a:r>
            <a:endParaRPr lang="en-US" sz="1800" b="1" dirty="0">
              <a:latin typeface="Arial" panose="020B0604020202020204" pitchFamily="34" charset="0"/>
              <a:cs typeface="Arial" panose="020B0604020202020204" pitchFamily="34" charset="0"/>
            </a:endParaRPr>
          </a:p>
        </p:txBody>
      </p:sp>
      <p:sp>
        <p:nvSpPr>
          <p:cNvPr id="7" name="Subtitle 2"/>
          <p:cNvSpPr txBox="1">
            <a:spLocks/>
          </p:cNvSpPr>
          <p:nvPr/>
        </p:nvSpPr>
        <p:spPr>
          <a:xfrm>
            <a:off x="278606" y="1931564"/>
            <a:ext cx="8865394" cy="3738292"/>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7194" lvl="1" indent="-407194">
              <a:buFont typeface="Wingdings" panose="05000000000000000000" pitchFamily="2" charset="2"/>
              <a:buChar char="q"/>
            </a:pPr>
            <a:r>
              <a:rPr lang="en-ZA" sz="1600" b="1" dirty="0">
                <a:latin typeface="Arial" panose="020B0604020202020204" pitchFamily="34" charset="0"/>
                <a:cs typeface="Arial" panose="020B0604020202020204" pitchFamily="34" charset="0"/>
              </a:rPr>
              <a:t>Compensation of employees</a:t>
            </a:r>
          </a:p>
          <a:p>
            <a:pPr marL="671513" lvl="2" indent="-264319" fontAlgn="t">
              <a:lnSpc>
                <a:spcPct val="90000"/>
              </a:lnSpc>
            </a:pPr>
            <a:r>
              <a:rPr lang="en-US" sz="1600" dirty="0">
                <a:latin typeface="Arial" panose="020B0604020202020204" pitchFamily="34" charset="0"/>
                <a:cs typeface="Arial" panose="020B0604020202020204" pitchFamily="34" charset="0"/>
              </a:rPr>
              <a:t>The CoE cut will </a:t>
            </a:r>
            <a:r>
              <a:rPr lang="en-US" sz="1600" dirty="0" smtClean="0">
                <a:latin typeface="Arial" panose="020B0604020202020204" pitchFamily="34" charset="0"/>
                <a:cs typeface="Arial" panose="020B0604020202020204" pitchFamily="34" charset="0"/>
              </a:rPr>
              <a:t>have a negative effect on the </a:t>
            </a:r>
            <a:r>
              <a:rPr lang="en-US" sz="1600" dirty="0">
                <a:latin typeface="Arial" panose="020B0604020202020204" pitchFamily="34" charset="0"/>
                <a:cs typeface="Arial" panose="020B0604020202020204" pitchFamily="34" charset="0"/>
              </a:rPr>
              <a:t>OCJ in terms of its </a:t>
            </a:r>
            <a:r>
              <a:rPr lang="en-US" sz="1600" dirty="0" smtClean="0">
                <a:latin typeface="Arial" panose="020B0604020202020204" pitchFamily="34" charset="0"/>
                <a:cs typeface="Arial" panose="020B0604020202020204" pitchFamily="34" charset="0"/>
              </a:rPr>
              <a:t>delivery on its core </a:t>
            </a:r>
            <a:r>
              <a:rPr lang="en-US" sz="1600" dirty="0">
                <a:latin typeface="Arial" panose="020B0604020202020204" pitchFamily="34" charset="0"/>
                <a:cs typeface="Arial" panose="020B0604020202020204" pitchFamily="34" charset="0"/>
              </a:rPr>
              <a:t>mandate, which is to support the Judiciary and Superior Courts.</a:t>
            </a:r>
          </a:p>
          <a:p>
            <a:pPr marL="671513" lvl="2" indent="-264319" fontAlgn="t">
              <a:lnSpc>
                <a:spcPct val="9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consequence of the reduction in the CoE and lack of support will thus be:</a:t>
            </a:r>
            <a:endParaRPr lang="en-ZA" sz="1600" dirty="0">
              <a:latin typeface="Arial" panose="020B0604020202020204" pitchFamily="34" charset="0"/>
              <a:cs typeface="Arial" panose="020B0604020202020204" pitchFamily="34" charset="0"/>
            </a:endParaRPr>
          </a:p>
          <a:p>
            <a:pPr marL="942975" lvl="3" indent="-271463"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Increased case backlogs at Superior </a:t>
            </a:r>
            <a:r>
              <a:rPr lang="en-US" sz="1600" dirty="0" smtClean="0">
                <a:latin typeface="Arial" panose="020B0604020202020204" pitchFamily="34" charset="0"/>
                <a:cs typeface="Arial" panose="020B0604020202020204" pitchFamily="34" charset="0"/>
              </a:rPr>
              <a:t>Courts (Main Seat; Local Seat &amp; Circuit Courts);</a:t>
            </a:r>
            <a:endParaRPr lang="en-ZA" sz="1600" dirty="0">
              <a:latin typeface="Arial" panose="020B0604020202020204" pitchFamily="34" charset="0"/>
              <a:cs typeface="Arial" panose="020B0604020202020204" pitchFamily="34" charset="0"/>
            </a:endParaRPr>
          </a:p>
          <a:p>
            <a:pPr marL="942975" lvl="3" indent="-271463" algn="just">
              <a:buFont typeface="Courier New" panose="02070309020205020404" pitchFamily="49" charset="0"/>
              <a:buChar char="o"/>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training programme of Judicial Officers will have to be scaled down;</a:t>
            </a:r>
            <a:endParaRPr lang="en-ZA" sz="1600" dirty="0">
              <a:latin typeface="Arial" panose="020B0604020202020204" pitchFamily="34" charset="0"/>
              <a:cs typeface="Arial" panose="020B0604020202020204" pitchFamily="34" charset="0"/>
            </a:endParaRPr>
          </a:p>
          <a:p>
            <a:pPr marL="942975" lvl="3" indent="-271463"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Inability of providing sufficient witness administration;</a:t>
            </a:r>
            <a:endParaRPr lang="en-ZA" sz="1600" dirty="0">
              <a:latin typeface="Arial" panose="020B0604020202020204" pitchFamily="34" charset="0"/>
              <a:cs typeface="Arial" panose="020B0604020202020204" pitchFamily="34" charset="0"/>
            </a:endParaRPr>
          </a:p>
          <a:p>
            <a:pPr marL="942975" lvl="3" indent="-271463"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Inability to provide sufficient translation services; and</a:t>
            </a:r>
            <a:endParaRPr lang="en-ZA" sz="1600" dirty="0">
              <a:latin typeface="Arial" panose="020B0604020202020204" pitchFamily="34" charset="0"/>
              <a:cs typeface="Arial" panose="020B0604020202020204" pitchFamily="34" charset="0"/>
            </a:endParaRPr>
          </a:p>
          <a:p>
            <a:pPr marL="942975" lvl="3" indent="-271463"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Inability to provide sufficient transcription services.</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301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49</a:t>
            </a:fld>
            <a:endParaRPr lang="en-US"/>
          </a:p>
        </p:txBody>
      </p:sp>
      <p:sp>
        <p:nvSpPr>
          <p:cNvPr id="3" name="Title 1"/>
          <p:cNvSpPr txBox="1">
            <a:spLocks/>
          </p:cNvSpPr>
          <p:nvPr/>
        </p:nvSpPr>
        <p:spPr>
          <a:xfrm>
            <a:off x="375557" y="1796143"/>
            <a:ext cx="8229599" cy="3461657"/>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D – PERSONNEL INFORMATION</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4 – 2019/20</a:t>
            </a:r>
          </a:p>
          <a:p>
            <a:pPr>
              <a:spcBef>
                <a:spcPts val="0"/>
              </a:spcBef>
            </a:pPr>
            <a:r>
              <a:rPr lang="en-ZA" sz="3200" b="1" dirty="0" smtClean="0">
                <a:solidFill>
                  <a:prstClr val="black"/>
                </a:solidFill>
                <a:latin typeface="Avenir Black"/>
                <a:ea typeface="+mn-ea"/>
                <a:cs typeface="Arial" pitchFamily="34" charset="0"/>
              </a:rPr>
              <a:t>Quarter 1 – 2020/21</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val="160908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a:t>
            </a:fld>
            <a:endParaRPr lang="en-US"/>
          </a:p>
        </p:txBody>
      </p:sp>
      <p:sp>
        <p:nvSpPr>
          <p:cNvPr id="5" name="Title 1"/>
          <p:cNvSpPr txBox="1">
            <a:spLocks/>
          </p:cNvSpPr>
          <p:nvPr/>
        </p:nvSpPr>
        <p:spPr>
          <a:xfrm>
            <a:off x="609600" y="427038"/>
            <a:ext cx="7263865" cy="715962"/>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smtClean="0">
                <a:latin typeface="Avenir Black"/>
                <a:cs typeface="Arial" panose="020B0604020202020204" pitchFamily="34" charset="0"/>
              </a:rPr>
              <a:t>INTRODUCTION</a:t>
            </a:r>
            <a:endParaRPr lang="en-ZA" sz="2300" b="1" dirty="0">
              <a:latin typeface="Avenir Black"/>
              <a:cs typeface="Arial" panose="020B0604020202020204" pitchFamily="34" charset="0"/>
            </a:endParaRPr>
          </a:p>
        </p:txBody>
      </p:sp>
      <p:sp>
        <p:nvSpPr>
          <p:cNvPr id="6" name="Content Placeholder 2"/>
          <p:cNvSpPr txBox="1">
            <a:spLocks/>
          </p:cNvSpPr>
          <p:nvPr/>
        </p:nvSpPr>
        <p:spPr>
          <a:xfrm>
            <a:off x="457200" y="1432937"/>
            <a:ext cx="8229600" cy="49990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None/>
              <a:defRPr/>
            </a:pPr>
            <a:endParaRPr lang="en-ZA" sz="900" b="1" dirty="0">
              <a:solidFill>
                <a:prstClr val="black"/>
              </a:solidFill>
              <a:latin typeface="Arial" pitchFamily="34" charset="0"/>
              <a:cs typeface="Arial" pitchFamily="34" charset="0"/>
            </a:endParaRPr>
          </a:p>
          <a:p>
            <a:pPr algn="just">
              <a:buFont typeface="Wingdings" panose="05000000000000000000" pitchFamily="2" charset="2"/>
              <a:buChar char="q"/>
              <a:defRP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OCJ </a:t>
            </a:r>
            <a:r>
              <a:rPr lang="en-ZA" sz="1600" dirty="0" smtClean="0">
                <a:latin typeface="Arial" panose="020B0604020202020204" pitchFamily="34" charset="0"/>
                <a:cs typeface="Arial" panose="020B0604020202020204" pitchFamily="34" charset="0"/>
              </a:rPr>
              <a:t>tabled its 2020-25 Strategic Plan and 2020/21 Annual Performance Plan in Parliament on 17 April 2020.</a:t>
            </a:r>
            <a:endParaRPr lang="en-ZA" sz="16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endParaRPr lang="en-ZA" sz="16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600" dirty="0" smtClean="0">
                <a:latin typeface="Arial" panose="020B0604020202020204" pitchFamily="34" charset="0"/>
                <a:cs typeface="Arial" panose="020B0604020202020204" pitchFamily="34" charset="0"/>
              </a:rPr>
              <a:t>The tabled plans were developed in line with the DPME’s guidelines and timeframes, which occurred before the COVID-19 pandemic. </a:t>
            </a:r>
          </a:p>
          <a:p>
            <a:pPr algn="just">
              <a:buFont typeface="Wingdings" panose="05000000000000000000" pitchFamily="2" charset="2"/>
              <a:buChar char="q"/>
              <a:defRPr/>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600" dirty="0" smtClean="0">
                <a:latin typeface="Arial" panose="020B0604020202020204" pitchFamily="34" charset="0"/>
                <a:cs typeface="Arial" panose="020B0604020202020204" pitchFamily="34" charset="0"/>
              </a:rPr>
              <a:t>The tabled plans were presented to the Portfolio Committee on Justice and Correctional Services on 12 May 2020.</a:t>
            </a:r>
          </a:p>
          <a:p>
            <a:pPr marL="0" indent="0" algn="just">
              <a:buNone/>
              <a:defRPr/>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US" sz="1600" dirty="0">
                <a:latin typeface="Arial" panose="020B0604020202020204" pitchFamily="34" charset="0"/>
                <a:cs typeface="Arial" panose="020B0604020202020204" pitchFamily="34" charset="0"/>
              </a:rPr>
              <a:t>The OCJ reviewed the planning documents </a:t>
            </a:r>
            <a:r>
              <a:rPr lang="en-US" sz="1600" dirty="0" smtClean="0">
                <a:latin typeface="Arial" panose="020B0604020202020204" pitchFamily="34" charset="0"/>
                <a:cs typeface="Arial" panose="020B0604020202020204" pitchFamily="34" charset="0"/>
              </a:rPr>
              <a:t>to integrate the impact of COVID-19. The revised SP </a:t>
            </a:r>
            <a:r>
              <a:rPr lang="en-US" sz="1600" dirty="0">
                <a:latin typeface="Arial" panose="020B0604020202020204" pitchFamily="34" charset="0"/>
                <a:cs typeface="Arial" panose="020B0604020202020204" pitchFamily="34" charset="0"/>
              </a:rPr>
              <a:t>&amp; </a:t>
            </a:r>
            <a:r>
              <a:rPr lang="en-US" sz="1600" dirty="0" smtClean="0">
                <a:latin typeface="Arial" panose="020B0604020202020204" pitchFamily="34" charset="0"/>
                <a:cs typeface="Arial" panose="020B0604020202020204" pitchFamily="34" charset="0"/>
              </a:rPr>
              <a:t>APP were re-tabled </a:t>
            </a:r>
            <a:r>
              <a:rPr lang="en-US" sz="1600" dirty="0">
                <a:latin typeface="Arial" panose="020B0604020202020204" pitchFamily="34" charset="0"/>
                <a:cs typeface="Arial" panose="020B0604020202020204" pitchFamily="34" charset="0"/>
              </a:rPr>
              <a:t>in Parliament on 08 July 2020.</a:t>
            </a:r>
          </a:p>
          <a:p>
            <a:pPr algn="just">
              <a:buFont typeface="Wingdings" panose="05000000000000000000" pitchFamily="2" charset="2"/>
              <a:buChar char="q"/>
              <a:defRPr/>
            </a:pPr>
            <a:endParaRPr lang="en-ZA" sz="1600" dirty="0" smtClean="0">
              <a:latin typeface="Arial" panose="020B0604020202020204" pitchFamily="34" charset="0"/>
              <a:cs typeface="Arial" panose="020B0604020202020204" pitchFamily="34" charset="0"/>
            </a:endParaRPr>
          </a:p>
          <a:p>
            <a:pPr marL="0" indent="0" algn="just">
              <a:buNone/>
              <a:defRPr/>
            </a:pPr>
            <a:endParaRPr lang="en-ZA"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921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50</a:t>
            </a:fld>
            <a:endParaRPr lang="en-US"/>
          </a:p>
        </p:txBody>
      </p:sp>
      <p:sp>
        <p:nvSpPr>
          <p:cNvPr id="3" name="Subtitle 2"/>
          <p:cNvSpPr txBox="1">
            <a:spLocks/>
          </p:cNvSpPr>
          <p:nvPr/>
        </p:nvSpPr>
        <p:spPr>
          <a:xfrm>
            <a:off x="744672" y="2576945"/>
            <a:ext cx="7673158" cy="182880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QUARTER 4 (2019/20 FY)</a:t>
            </a:r>
          </a:p>
          <a:p>
            <a:pPr marL="0" indent="0" algn="ctr">
              <a:buNone/>
            </a:pPr>
            <a:r>
              <a:rPr lang="en-US" altLang="en-US" sz="2800" b="1" dirty="0" smtClean="0">
                <a:latin typeface="Arial" panose="020B0604020202020204" pitchFamily="34" charset="0"/>
                <a:cs typeface="Arial" panose="020B0604020202020204" pitchFamily="34" charset="0"/>
              </a:rPr>
              <a:t>PERSONNEL INFORMATION</a:t>
            </a:r>
            <a:endParaRPr lang="en-US" sz="2800" b="1" dirty="0">
              <a:latin typeface="Avenir Black"/>
              <a:cs typeface="Avenir Black"/>
            </a:endParaRPr>
          </a:p>
        </p:txBody>
      </p:sp>
    </p:spTree>
    <p:extLst>
      <p:ext uri="{BB962C8B-B14F-4D97-AF65-F5344CB8AC3E}">
        <p14:creationId xmlns:p14="http://schemas.microsoft.com/office/powerpoint/2010/main" val="240557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51</a:t>
            </a:fld>
            <a:endParaRPr lang="en-US"/>
          </a:p>
        </p:txBody>
      </p:sp>
      <p:sp>
        <p:nvSpPr>
          <p:cNvPr id="4" name="Rectangle 3"/>
          <p:cNvSpPr/>
          <p:nvPr/>
        </p:nvSpPr>
        <p:spPr>
          <a:xfrm>
            <a:off x="247418" y="331745"/>
            <a:ext cx="7817590" cy="463075"/>
          </a:xfrm>
          <a:prstGeom prst="rect">
            <a:avLst/>
          </a:prstGeom>
          <a:solidFill>
            <a:schemeClr val="accent1">
              <a:lumMod val="40000"/>
              <a:lumOff val="60000"/>
            </a:schemeClr>
          </a:solidFill>
          <a:ln>
            <a:solidFill>
              <a:schemeClr val="tx1"/>
            </a:solidFill>
          </a:ln>
        </p:spPr>
        <p:txBody>
          <a:bodyPr wrap="square">
            <a:spAutoFit/>
          </a:bodyPr>
          <a:lstStyle/>
          <a:p>
            <a:pPr algn="ctr">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OVERVIEW OF PERSONNEL RELATED MATTERS – Q4 (2019/20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47418" y="1537264"/>
            <a:ext cx="8530822" cy="3785652"/>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a:t>
            </a:r>
            <a:r>
              <a:rPr lang="en-GB" sz="1600" dirty="0" smtClean="0">
                <a:latin typeface="Arial" panose="020B0604020202020204" pitchFamily="34" charset="0"/>
                <a:ea typeface="Calibri" panose="020F0502020204030204" pitchFamily="34" charset="0"/>
                <a:cs typeface="Times New Roman" panose="02020603050405020304" pitchFamily="18" charset="0"/>
              </a:rPr>
              <a:t>he post establishment reflected </a:t>
            </a:r>
            <a:r>
              <a:rPr lang="en-GB" sz="1600" dirty="0">
                <a:latin typeface="Arial" panose="020B0604020202020204" pitchFamily="34" charset="0"/>
                <a:ea typeface="Calibri" panose="020F0502020204030204" pitchFamily="34" charset="0"/>
                <a:cs typeface="Times New Roman" panose="02020603050405020304" pitchFamily="18" charset="0"/>
              </a:rPr>
              <a:t>2047 approved posts of which 1866 were filled and 181 were vacant and funded.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vacancy rate was 8,8% which is lower than the national target of 10% and this translates to 91,2% of the post establishment being filled.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Out of a total of 1866 employees, 1140 (61%) were females and 726 were males (39%).</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Out of 42 SMS </a:t>
            </a:r>
            <a:r>
              <a:rPr lang="en-GB" sz="1600" dirty="0" smtClean="0">
                <a:latin typeface="Arial" panose="020B0604020202020204" pitchFamily="34" charset="0"/>
                <a:ea typeface="Calibri" panose="020F0502020204030204" pitchFamily="34" charset="0"/>
                <a:cs typeface="Times New Roman" panose="02020603050405020304" pitchFamily="18" charset="0"/>
              </a:rPr>
              <a:t>members, </a:t>
            </a:r>
            <a:r>
              <a:rPr lang="en-GB" sz="1600" dirty="0">
                <a:latin typeface="Arial" panose="020B0604020202020204" pitchFamily="34" charset="0"/>
                <a:ea typeface="Calibri" panose="020F0502020204030204" pitchFamily="34" charset="0"/>
                <a:cs typeface="Times New Roman" panose="02020603050405020304" pitchFamily="18" charset="0"/>
              </a:rPr>
              <a:t>18 (43%) were female and 24 (57%) were male.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OCJ maintained a 36% (688 of 1866 employees) rate of youth employment against the national target of 30%.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a:t>
            </a:r>
            <a:r>
              <a:rPr lang="en-GB" sz="1600" dirty="0" smtClean="0">
                <a:latin typeface="Arial" panose="020B0604020202020204" pitchFamily="34" charset="0"/>
                <a:ea typeface="Calibri" panose="020F0502020204030204" pitchFamily="34" charset="0"/>
                <a:cs typeface="Times New Roman" panose="02020603050405020304" pitchFamily="18" charset="0"/>
              </a:rPr>
              <a:t>staff turnover was 34 (1.8%), which includes </a:t>
            </a:r>
            <a:r>
              <a:rPr lang="en-GB" sz="1600" dirty="0">
                <a:latin typeface="Arial" panose="020B0604020202020204" pitchFamily="34" charset="0"/>
                <a:ea typeface="Calibri" panose="020F0502020204030204" pitchFamily="34" charset="0"/>
                <a:cs typeface="Times New Roman" panose="02020603050405020304" pitchFamily="18" charset="0"/>
              </a:rPr>
              <a:t>resignations, contract expiry and transfers to other government departments.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905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52</a:t>
            </a:fld>
            <a:endParaRPr lang="en-US"/>
          </a:p>
        </p:txBody>
      </p:sp>
      <p:sp>
        <p:nvSpPr>
          <p:cNvPr id="4" name="Rectangle 3"/>
          <p:cNvSpPr/>
          <p:nvPr/>
        </p:nvSpPr>
        <p:spPr>
          <a:xfrm>
            <a:off x="365760" y="448056"/>
            <a:ext cx="6949440" cy="507831"/>
          </a:xfrm>
          <a:prstGeom prst="rect">
            <a:avLst/>
          </a:prstGeom>
          <a:solidFill>
            <a:schemeClr val="accent1">
              <a:lumMod val="40000"/>
              <a:lumOff val="60000"/>
            </a:schemeClr>
          </a:solidFill>
          <a:ln>
            <a:solidFill>
              <a:schemeClr val="tx1"/>
            </a:solidFill>
          </a:ln>
        </p:spPr>
        <p:txBody>
          <a:bodyPr wrap="square">
            <a:spAutoFit/>
          </a:bodyPr>
          <a:lstStyle/>
          <a:p>
            <a:pPr algn="just">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PERSONNEL RELATED CHALLENGES – Q4 (2019/20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2663" y="1123305"/>
            <a:ext cx="8804653" cy="5470728"/>
          </a:xfrm>
          <a:prstGeom prst="rect">
            <a:avLst/>
          </a:prstGeom>
          <a:noFill/>
        </p:spPr>
        <p:txBody>
          <a:bodyPr wrap="square">
            <a:spAutoFit/>
          </a:bodyPr>
          <a:lstStyle/>
          <a:p>
            <a:pPr algn="just">
              <a:lnSpc>
                <a:spcPct val="150000"/>
              </a:lnSpc>
            </a:pPr>
            <a:r>
              <a:rPr lang="en-GB" sz="1350" b="1" dirty="0" smtClean="0">
                <a:latin typeface="Arial" panose="020B0604020202020204" pitchFamily="34" charset="0"/>
                <a:ea typeface="Calibri" panose="020F0502020204030204" pitchFamily="34" charset="0"/>
                <a:cs typeface="Times New Roman" panose="02020603050405020304" pitchFamily="18" charset="0"/>
              </a:rPr>
              <a:t>SMS gender representation</a:t>
            </a:r>
          </a:p>
          <a:p>
            <a:pPr marL="285750" indent="-285750" algn="just">
              <a:lnSpc>
                <a:spcPct val="150000"/>
              </a:lnSpc>
              <a:buFont typeface="Wingdings" panose="05000000000000000000" pitchFamily="2" charset="2"/>
              <a:buChar char="q"/>
            </a:pPr>
            <a:r>
              <a:rPr lang="en-GB" sz="1350" dirty="0" smtClean="0">
                <a:latin typeface="Arial" panose="020B0604020202020204" pitchFamily="34" charset="0"/>
                <a:ea typeface="Calibri" panose="020F0502020204030204" pitchFamily="34" charset="0"/>
                <a:cs typeface="Times New Roman" panose="02020603050405020304" pitchFamily="18" charset="0"/>
              </a:rPr>
              <a:t>Out </a:t>
            </a:r>
            <a:r>
              <a:rPr lang="en-GB" sz="1350" dirty="0">
                <a:latin typeface="Arial" panose="020B0604020202020204" pitchFamily="34" charset="0"/>
                <a:ea typeface="Calibri" panose="020F0502020204030204" pitchFamily="34" charset="0"/>
                <a:cs typeface="Times New Roman" panose="02020603050405020304" pitchFamily="18" charset="0"/>
              </a:rPr>
              <a:t>of 42 SMS members as at 31 March 2020, 18 (43%) were female and 24 (57%) were male. With 5 vacant posts at SMS level, greater focus will be on female appointments during the 2020/21 Financial Year to meet the national target of 50% female/male representation</a:t>
            </a:r>
            <a:r>
              <a:rPr lang="en-GB" sz="1350" dirty="0" smtClean="0">
                <a:latin typeface="Arial" panose="020B0604020202020204" pitchFamily="34" charset="0"/>
                <a:ea typeface="Calibri" panose="020F0502020204030204" pitchFamily="34" charset="0"/>
                <a:cs typeface="Times New Roman" panose="02020603050405020304" pitchFamily="18" charset="0"/>
              </a:rPr>
              <a:t>.</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350" b="1" dirty="0">
                <a:latin typeface="Arial" panose="020B0604020202020204" pitchFamily="34" charset="0"/>
                <a:ea typeface="Calibri" panose="020F0502020204030204" pitchFamily="34" charset="0"/>
                <a:cs typeface="Times New Roman" panose="02020603050405020304" pitchFamily="18" charset="0"/>
              </a:rPr>
              <a:t>People with Disabilities </a:t>
            </a:r>
            <a:endParaRPr lang="en-GB" sz="1350" b="1"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350" dirty="0" smtClean="0">
                <a:latin typeface="Arial" panose="020B0604020202020204" pitchFamily="34" charset="0"/>
                <a:ea typeface="Calibri" panose="020F0502020204030204" pitchFamily="34" charset="0"/>
                <a:cs typeface="Times New Roman" panose="02020603050405020304" pitchFamily="18" charset="0"/>
              </a:rPr>
              <a:t>The </a:t>
            </a:r>
            <a:r>
              <a:rPr lang="en-GB" sz="1350" dirty="0">
                <a:latin typeface="Arial" panose="020B0604020202020204" pitchFamily="34" charset="0"/>
                <a:ea typeface="Calibri" panose="020F0502020204030204" pitchFamily="34" charset="0"/>
                <a:cs typeface="Times New Roman" panose="02020603050405020304" pitchFamily="18" charset="0"/>
              </a:rPr>
              <a:t>OCJ achieved a rate of 1.1% (21 of 1866 employees</a:t>
            </a:r>
            <a:r>
              <a:rPr lang="en-GB" sz="1350" dirty="0" smtClean="0">
                <a:latin typeface="Arial" panose="020B0604020202020204" pitchFamily="34" charset="0"/>
                <a:ea typeface="Calibri" panose="020F0502020204030204" pitchFamily="34" charset="0"/>
                <a:cs typeface="Times New Roman" panose="02020603050405020304" pitchFamily="18" charset="0"/>
              </a:rPr>
              <a:t>) </a:t>
            </a:r>
            <a:r>
              <a:rPr lang="en-GB" sz="1350" dirty="0">
                <a:latin typeface="Arial" panose="020B0604020202020204" pitchFamily="34" charset="0"/>
                <a:ea typeface="Calibri" panose="020F0502020204030204" pitchFamily="34" charset="0"/>
                <a:cs typeface="Times New Roman" panose="02020603050405020304" pitchFamily="18" charset="0"/>
              </a:rPr>
              <a:t>against </a:t>
            </a:r>
            <a:r>
              <a:rPr lang="en-GB" sz="1350" dirty="0" smtClean="0">
                <a:latin typeface="Arial" panose="020B0604020202020204" pitchFamily="34" charset="0"/>
                <a:ea typeface="Calibri" panose="020F0502020204030204" pitchFamily="34" charset="0"/>
                <a:cs typeface="Times New Roman" panose="02020603050405020304" pitchFamily="18" charset="0"/>
              </a:rPr>
              <a:t>the </a:t>
            </a:r>
            <a:r>
              <a:rPr lang="en-GB" sz="1350" dirty="0">
                <a:latin typeface="Arial" panose="020B0604020202020204" pitchFamily="34" charset="0"/>
                <a:ea typeface="Calibri" panose="020F0502020204030204" pitchFamily="34" charset="0"/>
                <a:cs typeface="Times New Roman" panose="02020603050405020304" pitchFamily="18" charset="0"/>
              </a:rPr>
              <a:t>national target of 2</a:t>
            </a:r>
            <a:r>
              <a:rPr lang="en-GB" sz="1350" dirty="0" smtClean="0">
                <a:latin typeface="Arial" panose="020B0604020202020204" pitchFamily="34" charset="0"/>
                <a:ea typeface="Calibri" panose="020F0502020204030204" pitchFamily="34" charset="0"/>
                <a:cs typeface="Times New Roman" panose="02020603050405020304" pitchFamily="18" charset="0"/>
              </a:rPr>
              <a:t>%.  </a:t>
            </a:r>
            <a:r>
              <a:rPr lang="en-GB" sz="1350" dirty="0">
                <a:latin typeface="Arial" panose="020B0604020202020204" pitchFamily="34" charset="0"/>
                <a:ea typeface="Calibri" panose="020F0502020204030204" pitchFamily="34" charset="0"/>
                <a:cs typeface="Times New Roman" panose="02020603050405020304" pitchFamily="18" charset="0"/>
              </a:rPr>
              <a:t>The OCJ </a:t>
            </a:r>
            <a:r>
              <a:rPr lang="en-GB" sz="1350" dirty="0" smtClean="0">
                <a:latin typeface="Arial" panose="020B0604020202020204" pitchFamily="34" charset="0"/>
                <a:ea typeface="Calibri" panose="020F0502020204030204" pitchFamily="34" charset="0"/>
                <a:cs typeface="Times New Roman" panose="02020603050405020304" pitchFamily="18" charset="0"/>
              </a:rPr>
              <a:t>intends </a:t>
            </a:r>
            <a:r>
              <a:rPr lang="en-GB" sz="1350" dirty="0">
                <a:latin typeface="Arial" panose="020B0604020202020204" pitchFamily="34" charset="0"/>
                <a:ea typeface="Calibri" panose="020F0502020204030204" pitchFamily="34" charset="0"/>
                <a:cs typeface="Times New Roman" panose="02020603050405020304" pitchFamily="18" charset="0"/>
              </a:rPr>
              <a:t>to enter into beneficial partnerships with organizations which specialize in the placement of People with Disabilities. </a:t>
            </a:r>
            <a:endParaRPr lang="en-GB" sz="135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GB" sz="8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GB" sz="1350" b="1" dirty="0" smtClean="0">
                <a:latin typeface="Arial" panose="020B0604020202020204" pitchFamily="34" charset="0"/>
                <a:ea typeface="Calibri" panose="020F0502020204030204" pitchFamily="34" charset="0"/>
                <a:cs typeface="Times New Roman" panose="02020603050405020304" pitchFamily="18" charset="0"/>
              </a:rPr>
              <a:t>Employee relations</a:t>
            </a:r>
          </a:p>
          <a:p>
            <a:pPr marL="285750" indent="-285750" algn="just">
              <a:lnSpc>
                <a:spcPct val="150000"/>
              </a:lnSpc>
              <a:buFont typeface="Wingdings" panose="05000000000000000000" pitchFamily="2" charset="2"/>
              <a:buChar char="q"/>
            </a:pPr>
            <a:r>
              <a:rPr lang="en-GB" sz="1350" dirty="0" smtClean="0">
                <a:latin typeface="Arial" panose="020B0604020202020204" pitchFamily="34" charset="0"/>
                <a:ea typeface="Calibri" panose="020F0502020204030204" pitchFamily="34" charset="0"/>
                <a:cs typeface="Times New Roman" panose="02020603050405020304" pitchFamily="18" charset="0"/>
              </a:rPr>
              <a:t>Dependencies on external stakeholders to investigate, prosecute, preside over and defend alternate dispute resolution processes delayed the conclusion of employment relations matters</a:t>
            </a:r>
          </a:p>
          <a:p>
            <a:pPr marL="742950" lvl="1" indent="-285750" algn="just">
              <a:lnSpc>
                <a:spcPct val="150000"/>
              </a:lnSpc>
              <a:buFont typeface="Arial" panose="020B0604020202020204" pitchFamily="34" charset="0"/>
              <a:buChar char="•"/>
            </a:pPr>
            <a:r>
              <a:rPr lang="en-GB" sz="1350" dirty="0">
                <a:latin typeface="Arial" panose="020B0604020202020204" pitchFamily="34" charset="0"/>
                <a:ea typeface="Calibri" panose="020F0502020204030204" pitchFamily="34" charset="0"/>
                <a:cs typeface="Times New Roman" panose="02020603050405020304" pitchFamily="18" charset="0"/>
              </a:rPr>
              <a:t>Disputes	 – 16 cases: all pending	</a:t>
            </a:r>
          </a:p>
          <a:p>
            <a:pPr marL="742950" lvl="1" indent="-285750" algn="just">
              <a:lnSpc>
                <a:spcPct val="150000"/>
              </a:lnSpc>
              <a:buFont typeface="Arial" panose="020B0604020202020204" pitchFamily="34" charset="0"/>
              <a:buChar char="•"/>
            </a:pPr>
            <a:r>
              <a:rPr lang="en-GB" sz="1350" dirty="0">
                <a:latin typeface="Arial" panose="020B0604020202020204" pitchFamily="34" charset="0"/>
                <a:ea typeface="Calibri" panose="020F0502020204030204" pitchFamily="34" charset="0"/>
                <a:cs typeface="Times New Roman" panose="02020603050405020304" pitchFamily="18" charset="0"/>
              </a:rPr>
              <a:t>Misconduct	 –  21 cases: 15 pending; 6 finalised </a:t>
            </a:r>
          </a:p>
          <a:p>
            <a:pPr marL="742950" lvl="1" indent="-285750" algn="just">
              <a:lnSpc>
                <a:spcPct val="150000"/>
              </a:lnSpc>
              <a:buFont typeface="Arial" panose="020B0604020202020204" pitchFamily="34" charset="0"/>
              <a:buChar char="•"/>
            </a:pPr>
            <a:r>
              <a:rPr lang="en-GB" sz="1350" dirty="0">
                <a:latin typeface="Arial" panose="020B0604020202020204" pitchFamily="34" charset="0"/>
                <a:ea typeface="Calibri" panose="020F0502020204030204" pitchFamily="34" charset="0"/>
                <a:cs typeface="Times New Roman" panose="02020603050405020304" pitchFamily="18" charset="0"/>
              </a:rPr>
              <a:t>Grievance	 – 33 cases: 31 pending; 2 finalised</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350" dirty="0" smtClean="0">
                <a:latin typeface="Arial" panose="020B0604020202020204" pitchFamily="34" charset="0"/>
                <a:ea typeface="Calibri" panose="020F0502020204030204" pitchFamily="34" charset="0"/>
                <a:cs typeface="Arial" panose="020B0604020202020204" pitchFamily="34" charset="0"/>
              </a:rPr>
              <a:t>The OCJ </a:t>
            </a:r>
            <a:r>
              <a:rPr lang="en-GB" sz="1350" dirty="0">
                <a:latin typeface="Arial" panose="020B0604020202020204" pitchFamily="34" charset="0"/>
                <a:ea typeface="Calibri" panose="020F0502020204030204" pitchFamily="34" charset="0"/>
                <a:cs typeface="Arial" panose="020B0604020202020204" pitchFamily="34" charset="0"/>
              </a:rPr>
              <a:t>trained 15 internal staff members on investigating, initiating and presiding over disciplinary </a:t>
            </a:r>
            <a:r>
              <a:rPr lang="en-GB" sz="1350" dirty="0" smtClean="0">
                <a:latin typeface="Arial" panose="020B0604020202020204" pitchFamily="34" charset="0"/>
                <a:ea typeface="Calibri" panose="020F0502020204030204" pitchFamily="34" charset="0"/>
                <a:cs typeface="Arial" panose="020B0604020202020204" pitchFamily="34" charset="0"/>
              </a:rPr>
              <a:t>proceedings.</a:t>
            </a:r>
            <a:endParaRPr lang="en-GB" sz="1350"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96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53</a:t>
            </a:fld>
            <a:endParaRPr lang="en-US"/>
          </a:p>
        </p:txBody>
      </p:sp>
      <p:sp>
        <p:nvSpPr>
          <p:cNvPr id="3" name="Subtitle 2"/>
          <p:cNvSpPr txBox="1">
            <a:spLocks/>
          </p:cNvSpPr>
          <p:nvPr/>
        </p:nvSpPr>
        <p:spPr>
          <a:xfrm>
            <a:off x="744672" y="2576945"/>
            <a:ext cx="7673158" cy="1828800"/>
          </a:xfrm>
          <a:prstGeom prst="rect">
            <a:avLst/>
          </a:prstGeom>
          <a:solidFill>
            <a:srgbClr val="FFC0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QUARTER </a:t>
            </a:r>
            <a:r>
              <a:rPr lang="en-US" altLang="en-US" sz="2800" b="1" dirty="0">
                <a:latin typeface="Arial" panose="020B0604020202020204" pitchFamily="34" charset="0"/>
                <a:cs typeface="Arial" panose="020B0604020202020204" pitchFamily="34" charset="0"/>
              </a:rPr>
              <a:t>1</a:t>
            </a:r>
            <a:r>
              <a:rPr lang="en-US" altLang="en-US" sz="2800" b="1" dirty="0" smtClean="0">
                <a:latin typeface="Arial" panose="020B0604020202020204" pitchFamily="34" charset="0"/>
                <a:cs typeface="Arial" panose="020B0604020202020204" pitchFamily="34" charset="0"/>
              </a:rPr>
              <a:t> (2020/21 FY)</a:t>
            </a:r>
          </a:p>
          <a:p>
            <a:pPr marL="0" indent="0" algn="ctr">
              <a:buNone/>
            </a:pPr>
            <a:r>
              <a:rPr lang="en-US" altLang="en-US" sz="2800" b="1" dirty="0" smtClean="0">
                <a:latin typeface="Arial" panose="020B0604020202020204" pitchFamily="34" charset="0"/>
                <a:cs typeface="Arial" panose="020B0604020202020204" pitchFamily="34" charset="0"/>
              </a:rPr>
              <a:t>PERSONNEL INFORMATION</a:t>
            </a:r>
            <a:endParaRPr lang="en-US" sz="2800" b="1" dirty="0">
              <a:latin typeface="Avenir Black"/>
              <a:cs typeface="Avenir Black"/>
            </a:endParaRPr>
          </a:p>
        </p:txBody>
      </p:sp>
    </p:spTree>
    <p:extLst>
      <p:ext uri="{BB962C8B-B14F-4D97-AF65-F5344CB8AC3E}">
        <p14:creationId xmlns:p14="http://schemas.microsoft.com/office/powerpoint/2010/main" val="3321356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54</a:t>
            </a:fld>
            <a:endParaRPr lang="en-US"/>
          </a:p>
        </p:txBody>
      </p:sp>
      <p:sp>
        <p:nvSpPr>
          <p:cNvPr id="5" name="Rectangle 4"/>
          <p:cNvSpPr/>
          <p:nvPr/>
        </p:nvSpPr>
        <p:spPr>
          <a:xfrm>
            <a:off x="247418" y="1557482"/>
            <a:ext cx="8567398" cy="4154984"/>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At the end of Quarter 1 of the 2020/21 </a:t>
            </a:r>
            <a:r>
              <a:rPr lang="en-GB" sz="1600" dirty="0" smtClean="0">
                <a:latin typeface="Arial" panose="020B0604020202020204" pitchFamily="34" charset="0"/>
                <a:ea typeface="Calibri" panose="020F0502020204030204" pitchFamily="34" charset="0"/>
                <a:cs typeface="Times New Roman" panose="02020603050405020304" pitchFamily="18" charset="0"/>
              </a:rPr>
              <a:t>financial year</a:t>
            </a:r>
            <a:r>
              <a:rPr lang="en-GB" sz="1600" dirty="0">
                <a:latin typeface="Arial" panose="020B0604020202020204" pitchFamily="34" charset="0"/>
                <a:ea typeface="Calibri" panose="020F0502020204030204" pitchFamily="34" charset="0"/>
                <a:cs typeface="Times New Roman" panose="02020603050405020304" pitchFamily="18" charset="0"/>
              </a:rPr>
              <a:t>, the </a:t>
            </a:r>
            <a:r>
              <a:rPr lang="en-GB" sz="1600" dirty="0" smtClean="0">
                <a:latin typeface="Arial" panose="020B0604020202020204" pitchFamily="34" charset="0"/>
                <a:ea typeface="Calibri" panose="020F0502020204030204" pitchFamily="34" charset="0"/>
                <a:cs typeface="Times New Roman" panose="02020603050405020304" pitchFamily="18" charset="0"/>
              </a:rPr>
              <a:t>post establishment reflected </a:t>
            </a:r>
            <a:r>
              <a:rPr lang="en-GB" sz="1600" dirty="0">
                <a:latin typeface="Arial" panose="020B0604020202020204" pitchFamily="34" charset="0"/>
                <a:ea typeface="Calibri" panose="020F0502020204030204" pitchFamily="34" charset="0"/>
                <a:cs typeface="Times New Roman" panose="02020603050405020304" pitchFamily="18" charset="0"/>
              </a:rPr>
              <a:t>2115 approved posts of </a:t>
            </a:r>
            <a:r>
              <a:rPr lang="en-GB" sz="1600" dirty="0" smtClean="0">
                <a:latin typeface="Arial" panose="020B0604020202020204" pitchFamily="34" charset="0"/>
                <a:ea typeface="Calibri" panose="020F0502020204030204" pitchFamily="34" charset="0"/>
                <a:cs typeface="Times New Roman" panose="02020603050405020304" pitchFamily="18" charset="0"/>
              </a:rPr>
              <a:t>which 1893 were filled and </a:t>
            </a:r>
            <a:r>
              <a:rPr lang="en-GB" sz="1600" dirty="0">
                <a:latin typeface="Arial" panose="020B0604020202020204" pitchFamily="34" charset="0"/>
                <a:ea typeface="Calibri" panose="020F0502020204030204" pitchFamily="34" charset="0"/>
                <a:cs typeface="Times New Roman" panose="02020603050405020304" pitchFamily="18" charset="0"/>
              </a:rPr>
              <a:t>222 were vacant and funded.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vacancy rate was at 10,5%, which is higher than the national target of 10%. Of the 2115 approved posts, 1893 (89,5%) posts were filled. </a:t>
            </a: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At 30 June 2020, 1194 (63%) employees were females and 699 (37%) were males.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Out of 43 SMS members as at 30 June 2020, 19 (44%) were female and 24 (56%) were male.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OCJ maintained a 32% (605 of 1893 employees) rate of youth employment against the national target of 30%.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a:t>
            </a:r>
            <a:r>
              <a:rPr lang="en-GB" sz="1600" dirty="0" smtClean="0">
                <a:latin typeface="Arial" panose="020B0604020202020204" pitchFamily="34" charset="0"/>
                <a:ea typeface="Calibri" panose="020F0502020204030204" pitchFamily="34" charset="0"/>
                <a:cs typeface="Times New Roman" panose="02020603050405020304" pitchFamily="18" charset="0"/>
              </a:rPr>
              <a:t>staff turnover was </a:t>
            </a:r>
            <a:r>
              <a:rPr lang="en-GB" sz="1600" dirty="0">
                <a:latin typeface="Arial" panose="020B0604020202020204" pitchFamily="34" charset="0"/>
                <a:ea typeface="Calibri" panose="020F0502020204030204" pitchFamily="34" charset="0"/>
                <a:cs typeface="Times New Roman" panose="02020603050405020304" pitchFamily="18" charset="0"/>
              </a:rPr>
              <a:t>66 (3.5</a:t>
            </a:r>
            <a:r>
              <a:rPr lang="en-GB" sz="1600" dirty="0" smtClean="0">
                <a:latin typeface="Arial" panose="020B0604020202020204" pitchFamily="34" charset="0"/>
                <a:ea typeface="Calibri" panose="020F0502020204030204" pitchFamily="34" charset="0"/>
                <a:cs typeface="Times New Roman" panose="02020603050405020304" pitchFamily="18" charset="0"/>
              </a:rPr>
              <a:t>%), which includes </a:t>
            </a:r>
            <a:r>
              <a:rPr lang="en-GB" sz="1600" dirty="0">
                <a:latin typeface="Arial" panose="020B0604020202020204" pitchFamily="34" charset="0"/>
                <a:ea typeface="Calibri" panose="020F0502020204030204" pitchFamily="34" charset="0"/>
                <a:cs typeface="Times New Roman" panose="02020603050405020304" pitchFamily="18" charset="0"/>
              </a:rPr>
              <a:t>resignations, contract expiry and transfers to other government departments.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47418" y="472557"/>
            <a:ext cx="7817590" cy="463075"/>
          </a:xfrm>
          <a:prstGeom prst="rect">
            <a:avLst/>
          </a:prstGeom>
          <a:solidFill>
            <a:schemeClr val="accent1">
              <a:lumMod val="40000"/>
              <a:lumOff val="60000"/>
            </a:schemeClr>
          </a:solidFill>
          <a:ln>
            <a:solidFill>
              <a:schemeClr val="tx1"/>
            </a:solidFill>
          </a:ln>
        </p:spPr>
        <p:txBody>
          <a:bodyPr wrap="square">
            <a:spAutoFit/>
          </a:bodyPr>
          <a:lstStyle/>
          <a:p>
            <a:pPr algn="ctr">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OVERVIEW OF PERSONNEL RELATED MATTERS – Q1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564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55</a:t>
            </a:fld>
            <a:endParaRPr lang="en-US"/>
          </a:p>
        </p:txBody>
      </p:sp>
      <p:sp>
        <p:nvSpPr>
          <p:cNvPr id="5" name="Rectangle 4"/>
          <p:cNvSpPr/>
          <p:nvPr/>
        </p:nvSpPr>
        <p:spPr>
          <a:xfrm>
            <a:off x="420624" y="1332906"/>
            <a:ext cx="8467344" cy="5586658"/>
          </a:xfrm>
          <a:prstGeom prst="rect">
            <a:avLst/>
          </a:prstGeom>
        </p:spPr>
        <p:txBody>
          <a:bodyPr wrap="square">
            <a:spAutoFit/>
          </a:bodyPr>
          <a:lstStyle/>
          <a:p>
            <a:pPr algn="just">
              <a:lnSpc>
                <a:spcPct val="150000"/>
              </a:lnSpc>
            </a:pPr>
            <a:r>
              <a:rPr lang="en-GB" sz="1600" b="1" dirty="0" smtClean="0">
                <a:latin typeface="Arial" panose="020B0604020202020204" pitchFamily="34" charset="0"/>
                <a:ea typeface="Calibri" panose="020F0502020204030204" pitchFamily="34" charset="0"/>
                <a:cs typeface="Times New Roman" panose="02020603050405020304" pitchFamily="18" charset="0"/>
              </a:rPr>
              <a:t>Vacancy rate</a:t>
            </a: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Times New Roman" panose="02020603050405020304" pitchFamily="18" charset="0"/>
              </a:rPr>
              <a:t>With </a:t>
            </a:r>
            <a:r>
              <a:rPr lang="en-GB" sz="1600" dirty="0">
                <a:latin typeface="Arial" panose="020B0604020202020204" pitchFamily="34" charset="0"/>
                <a:ea typeface="Calibri" panose="020F0502020204030204" pitchFamily="34" charset="0"/>
                <a:cs typeface="Times New Roman" panose="02020603050405020304" pitchFamily="18" charset="0"/>
              </a:rPr>
              <a:t>the onset of the COVID-19 pandemic, the vacancy rate rose sharply from 8.8% on 31 March 2020 to 10.5% as at 30 June 2020. This was caused by the fact that vacant posts could not be filled at the usual rate, the DPSA restrictions on only advertising critical posts, prospective candidates could not travel due to travel restrictions and limited access to virtual platforms by the candidates. The OCJ introduced a contingency plan to allow candidates to participate in interviews at their nearest OCJ offices.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600" b="1" dirty="0" smtClean="0">
                <a:latin typeface="Arial" panose="020B0604020202020204" pitchFamily="34" charset="0"/>
                <a:ea typeface="Calibri" panose="020F0502020204030204" pitchFamily="34" charset="0"/>
                <a:cs typeface="Times New Roman" panose="02020603050405020304" pitchFamily="18" charset="0"/>
              </a:rPr>
              <a:t>SMS gender representation</a:t>
            </a: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Times New Roman" panose="02020603050405020304" pitchFamily="18" charset="0"/>
              </a:rPr>
              <a:t>Out </a:t>
            </a:r>
            <a:r>
              <a:rPr lang="en-GB" sz="1600" dirty="0">
                <a:latin typeface="Arial" panose="020B0604020202020204" pitchFamily="34" charset="0"/>
                <a:ea typeface="Calibri" panose="020F0502020204030204" pitchFamily="34" charset="0"/>
                <a:cs typeface="Times New Roman" panose="02020603050405020304" pitchFamily="18" charset="0"/>
              </a:rPr>
              <a:t>of 43 SMS members as at 30 June 2020, 19 (44%) were female and 24 (56%) were male. With 4 vacant posts at SMS level, greater focus will be on female appointments during the 2020/21 Financial Year to meet the national target of 50% female/male representation.</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US"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65760" y="448056"/>
            <a:ext cx="6949440" cy="507831"/>
          </a:xfrm>
          <a:prstGeom prst="rect">
            <a:avLst/>
          </a:prstGeom>
          <a:solidFill>
            <a:schemeClr val="accent1">
              <a:lumMod val="40000"/>
              <a:lumOff val="60000"/>
            </a:schemeClr>
          </a:solidFill>
          <a:ln>
            <a:solidFill>
              <a:schemeClr val="tx1"/>
            </a:solidFill>
          </a:ln>
        </p:spPr>
        <p:txBody>
          <a:bodyPr wrap="square">
            <a:spAutoFit/>
          </a:bodyPr>
          <a:lstStyle/>
          <a:p>
            <a:pPr algn="just">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PERSONNEL RELATED CHALLENGES – Q1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34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56</a:t>
            </a:fld>
            <a:endParaRPr lang="en-US"/>
          </a:p>
        </p:txBody>
      </p:sp>
      <p:sp>
        <p:nvSpPr>
          <p:cNvPr id="5" name="Rectangle 4"/>
          <p:cNvSpPr/>
          <p:nvPr/>
        </p:nvSpPr>
        <p:spPr>
          <a:xfrm>
            <a:off x="420624" y="1197132"/>
            <a:ext cx="8467344" cy="5401479"/>
          </a:xfrm>
          <a:prstGeom prst="rect">
            <a:avLst/>
          </a:prstGeom>
        </p:spPr>
        <p:txBody>
          <a:bodyPr wrap="square">
            <a:spAutoFit/>
          </a:bodyPr>
          <a:lstStyle/>
          <a:p>
            <a:pPr algn="just">
              <a:lnSpc>
                <a:spcPct val="150000"/>
              </a:lnSpc>
            </a:pPr>
            <a:r>
              <a:rPr lang="en-GB" sz="1600" b="1" dirty="0">
                <a:latin typeface="Arial" panose="020B0604020202020204" pitchFamily="34" charset="0"/>
                <a:ea typeface="Calibri" panose="020F0502020204030204" pitchFamily="34" charset="0"/>
                <a:cs typeface="Times New Roman" panose="02020603050405020304" pitchFamily="18" charset="0"/>
              </a:rPr>
              <a:t> People with Disabilities </a:t>
            </a:r>
            <a:endParaRPr lang="en-US" sz="16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OCJ </a:t>
            </a:r>
            <a:r>
              <a:rPr lang="en-GB" sz="1600" dirty="0" smtClean="0">
                <a:latin typeface="Arial" panose="020B0604020202020204" pitchFamily="34" charset="0"/>
                <a:ea typeface="Calibri" panose="020F0502020204030204" pitchFamily="34" charset="0"/>
                <a:cs typeface="Times New Roman" panose="02020603050405020304" pitchFamily="18" charset="0"/>
              </a:rPr>
              <a:t>maintained </a:t>
            </a:r>
            <a:r>
              <a:rPr lang="en-GB" sz="1600" dirty="0">
                <a:latin typeface="Arial" panose="020B0604020202020204" pitchFamily="34" charset="0"/>
                <a:ea typeface="Calibri" panose="020F0502020204030204" pitchFamily="34" charset="0"/>
                <a:cs typeface="Times New Roman" panose="02020603050405020304" pitchFamily="18" charset="0"/>
              </a:rPr>
              <a:t>a rate of 1.1% (21 of </a:t>
            </a:r>
            <a:r>
              <a:rPr lang="en-GB" sz="1600" dirty="0" smtClean="0">
                <a:latin typeface="Arial" panose="020B0604020202020204" pitchFamily="34" charset="0"/>
                <a:ea typeface="Calibri" panose="020F0502020204030204" pitchFamily="34" charset="0"/>
                <a:cs typeface="Times New Roman" panose="02020603050405020304" pitchFamily="18" charset="0"/>
              </a:rPr>
              <a:t>1893 </a:t>
            </a:r>
            <a:r>
              <a:rPr lang="en-GB" sz="1600" dirty="0">
                <a:latin typeface="Arial" panose="020B0604020202020204" pitchFamily="34" charset="0"/>
                <a:ea typeface="Calibri" panose="020F0502020204030204" pitchFamily="34" charset="0"/>
                <a:cs typeface="Times New Roman" panose="02020603050405020304" pitchFamily="18" charset="0"/>
              </a:rPr>
              <a:t>employees) against the national target of 2%. </a:t>
            </a:r>
            <a:r>
              <a:rPr lang="en-GB" sz="1600" dirty="0" smtClean="0">
                <a:latin typeface="Arial" panose="020B0604020202020204" pitchFamily="34" charset="0"/>
                <a:ea typeface="Calibri" panose="020F0502020204030204" pitchFamily="34" charset="0"/>
                <a:cs typeface="Times New Roman" panose="02020603050405020304" pitchFamily="18" charset="0"/>
              </a:rPr>
              <a:t>Prior to the onset of the COVID-19 pandemic, the </a:t>
            </a:r>
            <a:r>
              <a:rPr lang="en-GB" sz="1600" dirty="0">
                <a:latin typeface="Arial" panose="020B0604020202020204" pitchFamily="34" charset="0"/>
                <a:ea typeface="Calibri" panose="020F0502020204030204" pitchFamily="34" charset="0"/>
                <a:cs typeface="Times New Roman" panose="02020603050405020304" pitchFamily="18" charset="0"/>
              </a:rPr>
              <a:t>OCJ </a:t>
            </a:r>
            <a:r>
              <a:rPr lang="en-GB" sz="1600" dirty="0" smtClean="0">
                <a:latin typeface="Arial" panose="020B0604020202020204" pitchFamily="34" charset="0"/>
                <a:ea typeface="Calibri" panose="020F0502020204030204" pitchFamily="34" charset="0"/>
                <a:cs typeface="Times New Roman" panose="02020603050405020304" pitchFamily="18" charset="0"/>
              </a:rPr>
              <a:t>engaged </a:t>
            </a:r>
            <a:r>
              <a:rPr lang="en-GB" sz="1600" dirty="0">
                <a:latin typeface="Arial" panose="020B0604020202020204" pitchFamily="34" charset="0"/>
                <a:ea typeface="Calibri" panose="020F0502020204030204" pitchFamily="34" charset="0"/>
                <a:cs typeface="Times New Roman" panose="02020603050405020304" pitchFamily="18" charset="0"/>
              </a:rPr>
              <a:t>organizations which specialize in the placement of People with </a:t>
            </a:r>
            <a:r>
              <a:rPr lang="en-GB" sz="1600" dirty="0" smtClean="0">
                <a:latin typeface="Arial" panose="020B0604020202020204" pitchFamily="34" charset="0"/>
                <a:ea typeface="Calibri" panose="020F0502020204030204" pitchFamily="34" charset="0"/>
                <a:cs typeface="Times New Roman" panose="02020603050405020304" pitchFamily="18" charset="0"/>
              </a:rPr>
              <a:t>Disabilities, however, due </a:t>
            </a:r>
            <a:r>
              <a:rPr lang="en-GB" sz="1600" dirty="0">
                <a:latin typeface="Arial" panose="020B0604020202020204" pitchFamily="34" charset="0"/>
                <a:ea typeface="Calibri" panose="020F0502020204030204" pitchFamily="34" charset="0"/>
                <a:cs typeface="Times New Roman" panose="02020603050405020304" pitchFamily="18" charset="0"/>
              </a:rPr>
              <a:t>to </a:t>
            </a:r>
            <a:r>
              <a:rPr lang="en-GB" sz="1600" dirty="0" smtClean="0">
                <a:latin typeface="Arial" panose="020B0604020202020204" pitchFamily="34" charset="0"/>
                <a:ea typeface="Calibri" panose="020F0502020204030204" pitchFamily="34" charset="0"/>
                <a:cs typeface="Times New Roman" panose="02020603050405020304" pitchFamily="18" charset="0"/>
              </a:rPr>
              <a:t>COVID-19 restrictions, progress could not be made.</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GB" sz="1600" b="1" dirty="0" smtClean="0">
                <a:latin typeface="Arial" panose="020B0604020202020204" pitchFamily="34" charset="0"/>
                <a:ea typeface="Calibri" panose="020F0502020204030204" pitchFamily="34" charset="0"/>
                <a:cs typeface="Times New Roman" panose="02020603050405020304" pitchFamily="18" charset="0"/>
              </a:rPr>
              <a:t>Employee </a:t>
            </a:r>
            <a:r>
              <a:rPr lang="en-GB" sz="1600" b="1" dirty="0">
                <a:latin typeface="Arial" panose="020B0604020202020204" pitchFamily="34" charset="0"/>
                <a:ea typeface="Calibri" panose="020F0502020204030204" pitchFamily="34" charset="0"/>
                <a:cs typeface="Times New Roman" panose="02020603050405020304" pitchFamily="18" charset="0"/>
              </a:rPr>
              <a:t>relations</a:t>
            </a: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Times New Roman" panose="02020603050405020304" pitchFamily="18" charset="0"/>
              </a:rPr>
              <a:t>Dependencies </a:t>
            </a:r>
            <a:r>
              <a:rPr lang="en-GB" sz="1600" dirty="0">
                <a:latin typeface="Arial" panose="020B0604020202020204" pitchFamily="34" charset="0"/>
                <a:ea typeface="Calibri" panose="020F0502020204030204" pitchFamily="34" charset="0"/>
                <a:cs typeface="Times New Roman" panose="02020603050405020304" pitchFamily="18" charset="0"/>
              </a:rPr>
              <a:t>on external stakeholders to investigate, prosecute, preside over and defend alternate dispute resolution processes delayed the conclusion of employment relations </a:t>
            </a:r>
            <a:r>
              <a:rPr lang="en-GB" sz="1600" dirty="0" smtClean="0">
                <a:latin typeface="Arial" panose="020B0604020202020204" pitchFamily="34" charset="0"/>
                <a:ea typeface="Calibri" panose="020F0502020204030204" pitchFamily="34" charset="0"/>
                <a:cs typeface="Times New Roman" panose="02020603050405020304" pitchFamily="18" charset="0"/>
              </a:rPr>
              <a:t>matters which were </a:t>
            </a:r>
            <a:r>
              <a:rPr lang="en-GB" sz="1600" dirty="0">
                <a:latin typeface="Arial" panose="020B0604020202020204" pitchFamily="34" charset="0"/>
                <a:ea typeface="Calibri" panose="020F0502020204030204" pitchFamily="34" charset="0"/>
                <a:cs typeface="Times New Roman" panose="02020603050405020304" pitchFamily="18" charset="0"/>
              </a:rPr>
              <a:t>aggravated by the onset of COVID-19 </a:t>
            </a:r>
            <a:r>
              <a:rPr lang="en-GB" sz="1600" dirty="0" smtClean="0">
                <a:latin typeface="Arial" panose="020B0604020202020204" pitchFamily="34" charset="0"/>
                <a:ea typeface="Calibri" panose="020F0502020204030204" pitchFamily="34" charset="0"/>
                <a:cs typeface="Times New Roman" panose="02020603050405020304" pitchFamily="18" charset="0"/>
              </a:rPr>
              <a:t>restrictions.</a:t>
            </a:r>
          </a:p>
          <a:p>
            <a:pPr marL="625475" lvl="1" indent="-336550" algn="just">
              <a:lnSpc>
                <a:spcPct val="150000"/>
              </a:lnSpc>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Times New Roman" panose="02020603050405020304" pitchFamily="18" charset="0"/>
              </a:rPr>
              <a:t>Disputes</a:t>
            </a:r>
            <a:r>
              <a:rPr lang="en-GB" sz="1600" dirty="0">
                <a:latin typeface="Arial" panose="020B0604020202020204" pitchFamily="34" charset="0"/>
                <a:ea typeface="Calibri" panose="020F0502020204030204" pitchFamily="34" charset="0"/>
                <a:cs typeface="Times New Roman" panose="02020603050405020304" pitchFamily="18" charset="0"/>
              </a:rPr>
              <a:t>	 – </a:t>
            </a:r>
            <a:r>
              <a:rPr lang="en-GB" sz="1600" dirty="0" smtClean="0">
                <a:latin typeface="Arial" panose="020B0604020202020204" pitchFamily="34" charset="0"/>
                <a:ea typeface="Calibri" panose="020F0502020204030204" pitchFamily="34" charset="0"/>
                <a:cs typeface="Times New Roman" panose="02020603050405020304" pitchFamily="18" charset="0"/>
              </a:rPr>
              <a:t>17 </a:t>
            </a:r>
            <a:r>
              <a:rPr lang="en-GB" sz="1600" dirty="0">
                <a:latin typeface="Arial" panose="020B0604020202020204" pitchFamily="34" charset="0"/>
                <a:ea typeface="Calibri" panose="020F0502020204030204" pitchFamily="34" charset="0"/>
                <a:cs typeface="Times New Roman" panose="02020603050405020304" pitchFamily="18" charset="0"/>
              </a:rPr>
              <a:t>cases: </a:t>
            </a:r>
            <a:r>
              <a:rPr lang="en-GB" sz="1600" dirty="0" smtClean="0">
                <a:latin typeface="Arial" panose="020B0604020202020204" pitchFamily="34" charset="0"/>
                <a:ea typeface="Calibri" panose="020F0502020204030204" pitchFamily="34" charset="0"/>
                <a:cs typeface="Times New Roman" panose="02020603050405020304" pitchFamily="18" charset="0"/>
              </a:rPr>
              <a:t>16 pending; 1 finalised</a:t>
            </a:r>
            <a:r>
              <a:rPr lang="en-GB" sz="1600" dirty="0">
                <a:latin typeface="Arial" panose="020B0604020202020204" pitchFamily="34" charset="0"/>
                <a:ea typeface="Calibri" panose="020F0502020204030204" pitchFamily="34" charset="0"/>
                <a:cs typeface="Times New Roman" panose="02020603050405020304" pitchFamily="18" charset="0"/>
              </a:rPr>
              <a:t>	</a:t>
            </a:r>
          </a:p>
          <a:p>
            <a:pPr marL="625475" lvl="1" indent="-336550" algn="just">
              <a:lnSpc>
                <a:spcPct val="150000"/>
              </a:lnSpc>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Misconduct	 –  </a:t>
            </a:r>
            <a:r>
              <a:rPr lang="en-GB" sz="1600" dirty="0" smtClean="0">
                <a:latin typeface="Arial" panose="020B0604020202020204" pitchFamily="34" charset="0"/>
                <a:ea typeface="Calibri" panose="020F0502020204030204" pitchFamily="34" charset="0"/>
                <a:cs typeface="Times New Roman" panose="02020603050405020304" pitchFamily="18" charset="0"/>
              </a:rPr>
              <a:t>22 </a:t>
            </a:r>
            <a:r>
              <a:rPr lang="en-GB" sz="1600" dirty="0">
                <a:latin typeface="Arial" panose="020B0604020202020204" pitchFamily="34" charset="0"/>
                <a:ea typeface="Calibri" panose="020F0502020204030204" pitchFamily="34" charset="0"/>
                <a:cs typeface="Times New Roman" panose="02020603050405020304" pitchFamily="18" charset="0"/>
              </a:rPr>
              <a:t>cases: </a:t>
            </a:r>
            <a:r>
              <a:rPr lang="en-GB" sz="1600" dirty="0" smtClean="0">
                <a:latin typeface="Arial" panose="020B0604020202020204" pitchFamily="34" charset="0"/>
                <a:ea typeface="Calibri" panose="020F0502020204030204" pitchFamily="34" charset="0"/>
                <a:cs typeface="Times New Roman" panose="02020603050405020304" pitchFamily="18" charset="0"/>
              </a:rPr>
              <a:t>20 </a:t>
            </a:r>
            <a:r>
              <a:rPr lang="en-GB" sz="1600" dirty="0">
                <a:latin typeface="Arial" panose="020B0604020202020204" pitchFamily="34" charset="0"/>
                <a:ea typeface="Calibri" panose="020F0502020204030204" pitchFamily="34" charset="0"/>
                <a:cs typeface="Times New Roman" panose="02020603050405020304" pitchFamily="18" charset="0"/>
              </a:rPr>
              <a:t>pending; </a:t>
            </a:r>
            <a:r>
              <a:rPr lang="en-GB" sz="1600" dirty="0" smtClean="0">
                <a:latin typeface="Arial" panose="020B0604020202020204" pitchFamily="34" charset="0"/>
                <a:ea typeface="Calibri" panose="020F0502020204030204" pitchFamily="34" charset="0"/>
                <a:cs typeface="Times New Roman" panose="02020603050405020304" pitchFamily="18" charset="0"/>
              </a:rPr>
              <a:t>2 </a:t>
            </a:r>
            <a:r>
              <a:rPr lang="en-GB" sz="1600" dirty="0">
                <a:latin typeface="Arial" panose="020B0604020202020204" pitchFamily="34" charset="0"/>
                <a:ea typeface="Calibri" panose="020F0502020204030204" pitchFamily="34" charset="0"/>
                <a:cs typeface="Times New Roman" panose="02020603050405020304" pitchFamily="18" charset="0"/>
              </a:rPr>
              <a:t>finalised </a:t>
            </a:r>
          </a:p>
          <a:p>
            <a:pPr marL="625475" lvl="1" indent="-336550" algn="just">
              <a:lnSpc>
                <a:spcPct val="150000"/>
              </a:lnSpc>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Grievance	 – </a:t>
            </a:r>
            <a:r>
              <a:rPr lang="en-GB" sz="1600" dirty="0" smtClean="0">
                <a:latin typeface="Arial" panose="020B0604020202020204" pitchFamily="34" charset="0"/>
                <a:ea typeface="Calibri" panose="020F0502020204030204" pitchFamily="34" charset="0"/>
                <a:cs typeface="Times New Roman" panose="02020603050405020304" pitchFamily="18" charset="0"/>
              </a:rPr>
              <a:t>26 </a:t>
            </a:r>
            <a:r>
              <a:rPr lang="en-GB" sz="1600" dirty="0">
                <a:latin typeface="Arial" panose="020B0604020202020204" pitchFamily="34" charset="0"/>
                <a:ea typeface="Calibri" panose="020F0502020204030204" pitchFamily="34" charset="0"/>
                <a:cs typeface="Times New Roman" panose="02020603050405020304" pitchFamily="18" charset="0"/>
              </a:rPr>
              <a:t>cases: </a:t>
            </a:r>
            <a:r>
              <a:rPr lang="en-GB" sz="1600" dirty="0" smtClean="0">
                <a:latin typeface="Arial" panose="020B0604020202020204" pitchFamily="34" charset="0"/>
                <a:ea typeface="Calibri" panose="020F0502020204030204" pitchFamily="34" charset="0"/>
                <a:cs typeface="Times New Roman" panose="02020603050405020304" pitchFamily="18" charset="0"/>
              </a:rPr>
              <a:t>17 </a:t>
            </a:r>
            <a:r>
              <a:rPr lang="en-GB" sz="1600" dirty="0">
                <a:latin typeface="Arial" panose="020B0604020202020204" pitchFamily="34" charset="0"/>
                <a:ea typeface="Calibri" panose="020F0502020204030204" pitchFamily="34" charset="0"/>
                <a:cs typeface="Times New Roman" panose="02020603050405020304" pitchFamily="18" charset="0"/>
              </a:rPr>
              <a:t>pending; </a:t>
            </a:r>
            <a:r>
              <a:rPr lang="en-GB" sz="1600" dirty="0" smtClean="0">
                <a:latin typeface="Arial" panose="020B0604020202020204" pitchFamily="34" charset="0"/>
                <a:ea typeface="Calibri" panose="020F0502020204030204" pitchFamily="34" charset="0"/>
                <a:cs typeface="Times New Roman" panose="02020603050405020304" pitchFamily="18" charset="0"/>
              </a:rPr>
              <a:t>9 </a:t>
            </a:r>
            <a:r>
              <a:rPr lang="en-GB" sz="1600" dirty="0">
                <a:latin typeface="Arial" panose="020B0604020202020204" pitchFamily="34" charset="0"/>
                <a:ea typeface="Calibri" panose="020F0502020204030204" pitchFamily="34" charset="0"/>
                <a:cs typeface="Times New Roman" panose="02020603050405020304" pitchFamily="18" charset="0"/>
              </a:rPr>
              <a:t>finalised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endParaRPr lang="en-US"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65760" y="273802"/>
            <a:ext cx="7386168" cy="923330"/>
          </a:xfrm>
          <a:prstGeom prst="rect">
            <a:avLst/>
          </a:prstGeom>
          <a:solidFill>
            <a:schemeClr val="accent1">
              <a:lumMod val="40000"/>
              <a:lumOff val="60000"/>
            </a:schemeClr>
          </a:solidFill>
          <a:ln>
            <a:solidFill>
              <a:schemeClr val="tx1"/>
            </a:solidFill>
          </a:ln>
        </p:spPr>
        <p:txBody>
          <a:bodyPr wrap="square">
            <a:spAutoFit/>
          </a:bodyPr>
          <a:lstStyle/>
          <a:p>
            <a:pPr algn="just">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PERSONNEL RELATED CHALLENGES (CONTINUES…) – Q1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013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57</a:t>
            </a:fld>
            <a:endParaRPr lang="en-US"/>
          </a:p>
        </p:txBody>
      </p:sp>
      <p:sp>
        <p:nvSpPr>
          <p:cNvPr id="3" name="Title 1"/>
          <p:cNvSpPr txBox="1">
            <a:spLocks/>
          </p:cNvSpPr>
          <p:nvPr/>
        </p:nvSpPr>
        <p:spPr>
          <a:xfrm>
            <a:off x="375557" y="1796143"/>
            <a:ext cx="8229599" cy="3461657"/>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a:t>
            </a:r>
            <a:r>
              <a:rPr lang="en-ZA" sz="3200" b="1" dirty="0">
                <a:solidFill>
                  <a:prstClr val="black"/>
                </a:solidFill>
                <a:latin typeface="Avenir Black"/>
                <a:ea typeface="+mn-ea"/>
                <a:cs typeface="Arial" pitchFamily="34" charset="0"/>
              </a:rPr>
              <a:t>E</a:t>
            </a:r>
            <a:r>
              <a:rPr lang="en-ZA" sz="3200" b="1" dirty="0" smtClean="0">
                <a:solidFill>
                  <a:prstClr val="black"/>
                </a:solidFill>
                <a:latin typeface="Avenir Black"/>
                <a:ea typeface="+mn-ea"/>
                <a:cs typeface="Arial" pitchFamily="34" charset="0"/>
              </a:rPr>
              <a:t> – INTERNAL AUDIT INFORMATION</a:t>
            </a:r>
          </a:p>
          <a:p>
            <a:pPr>
              <a:spcBef>
                <a:spcPts val="0"/>
              </a:spcBef>
            </a:pPr>
            <a:endParaRPr lang="en-ZA" sz="3200" b="1" dirty="0" smtClean="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val="2577432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58</a:t>
            </a:fld>
            <a:endParaRPr lang="en-US"/>
          </a:p>
        </p:txBody>
      </p:sp>
      <p:sp>
        <p:nvSpPr>
          <p:cNvPr id="3" name="Rectangle 2"/>
          <p:cNvSpPr/>
          <p:nvPr/>
        </p:nvSpPr>
        <p:spPr>
          <a:xfrm>
            <a:off x="486013" y="1409244"/>
            <a:ext cx="8209610" cy="4370427"/>
          </a:xfrm>
          <a:prstGeom prst="rect">
            <a:avLst/>
          </a:prstGeom>
        </p:spPr>
        <p:txBody>
          <a:bodyPr wrap="square">
            <a:spAutoFit/>
          </a:bodyPr>
          <a:lstStyle/>
          <a:p>
            <a:pPr algn="just">
              <a:lnSpc>
                <a:spcPct val="150000"/>
              </a:lnSpc>
              <a:spcAft>
                <a:spcPts val="0"/>
              </a:spcAft>
            </a:pPr>
            <a:r>
              <a:rPr lang="en-GB" sz="1600" dirty="0" smtClean="0">
                <a:latin typeface="Arial" panose="020B0604020202020204" pitchFamily="34" charset="0"/>
                <a:ea typeface="Calibri" panose="020F0502020204030204" pitchFamily="34" charset="0"/>
                <a:cs typeface="Times New Roman" panose="02020603050405020304" pitchFamily="18" charset="0"/>
              </a:rPr>
              <a:t>Matters of concern relating to the internal audit findings are the increased unaddressed and partially addressed findings especially in the following areas:</a:t>
            </a: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mj-lt"/>
              <a:buAutoNum type="romanLcPeriod"/>
            </a:pPr>
            <a:r>
              <a:rPr lang="en-GB" sz="1600" b="1" dirty="0" smtClean="0">
                <a:latin typeface="Arial" panose="020B0604020202020204" pitchFamily="34" charset="0"/>
                <a:ea typeface="Calibri" panose="020F0502020204030204" pitchFamily="34" charset="0"/>
              </a:rPr>
              <a:t>Inadequacies </a:t>
            </a:r>
            <a:r>
              <a:rPr lang="en-GB" sz="1600" b="1" dirty="0">
                <a:latin typeface="Arial" panose="020B0604020202020204" pitchFamily="34" charset="0"/>
                <a:ea typeface="Calibri" panose="020F0502020204030204" pitchFamily="34" charset="0"/>
              </a:rPr>
              <a:t>in ICT </a:t>
            </a:r>
            <a:r>
              <a:rPr lang="en-GB" sz="1600" dirty="0" smtClean="0">
                <a:latin typeface="Arial" panose="020B0604020202020204" pitchFamily="34" charset="0"/>
                <a:ea typeface="Calibri" panose="020F0502020204030204" pitchFamily="34" charset="0"/>
              </a:rPr>
              <a:t>security </a:t>
            </a:r>
            <a:r>
              <a:rPr lang="en-GB" sz="1600" dirty="0">
                <a:latin typeface="Arial" panose="020B0604020202020204" pitchFamily="34" charset="0"/>
                <a:ea typeface="Calibri" panose="020F0502020204030204" pitchFamily="34" charset="0"/>
              </a:rPr>
              <a:t>and user access management as well as ICT operational inefficiencies.</a:t>
            </a:r>
            <a:endParaRPr lang="en-ZA" sz="1600" dirty="0"/>
          </a:p>
          <a:p>
            <a:pPr marL="342900" lvl="0" indent="-342900" algn="just">
              <a:lnSpc>
                <a:spcPct val="150000"/>
              </a:lnSpc>
              <a:spcBef>
                <a:spcPts val="1200"/>
              </a:spcBef>
              <a:spcAft>
                <a:spcPts val="0"/>
              </a:spcAft>
              <a:buFont typeface="+mj-lt"/>
              <a:buAutoNum type="romanLcPeriod"/>
            </a:pPr>
            <a:r>
              <a:rPr lang="en-GB" sz="1600" dirty="0">
                <a:latin typeface="Arial" panose="020B0604020202020204" pitchFamily="34" charset="0"/>
                <a:ea typeface="Calibri" panose="020F0502020204030204" pitchFamily="34" charset="0"/>
              </a:rPr>
              <a:t>Instances of inaccurate recording of </a:t>
            </a:r>
            <a:r>
              <a:rPr lang="en-GB" sz="1600" b="1" dirty="0">
                <a:latin typeface="Arial" panose="020B0604020202020204" pitchFamily="34" charset="0"/>
                <a:ea typeface="Calibri" panose="020F0502020204030204" pitchFamily="34" charset="0"/>
              </a:rPr>
              <a:t>assets</a:t>
            </a:r>
            <a:r>
              <a:rPr lang="en-GB" sz="1600" dirty="0">
                <a:latin typeface="Arial" panose="020B0604020202020204" pitchFamily="34" charset="0"/>
                <a:ea typeface="Calibri" panose="020F0502020204030204" pitchFamily="34" charset="0"/>
              </a:rPr>
              <a:t> in the Asset Register and untimely disposal of </a:t>
            </a:r>
            <a:r>
              <a:rPr lang="en-GB" sz="1600" dirty="0" smtClean="0">
                <a:latin typeface="Arial" panose="020B0604020202020204" pitchFamily="34" charset="0"/>
                <a:ea typeface="Calibri" panose="020F0502020204030204" pitchFamily="34" charset="0"/>
              </a:rPr>
              <a:t>assets. </a:t>
            </a:r>
          </a:p>
          <a:p>
            <a:pPr lvl="0" algn="just">
              <a:lnSpc>
                <a:spcPct val="150000"/>
              </a:lnSpc>
              <a:spcBef>
                <a:spcPts val="1200"/>
              </a:spcBef>
              <a:spcAft>
                <a:spcPts val="0"/>
              </a:spcAft>
            </a:pPr>
            <a:r>
              <a:rPr lang="en-GB" sz="1600" dirty="0">
                <a:latin typeface="Arial" panose="020B0604020202020204" pitchFamily="34" charset="0"/>
                <a:ea typeface="Calibri" panose="020F0502020204030204" pitchFamily="34" charset="0"/>
              </a:rPr>
              <a:t>iii. </a:t>
            </a:r>
            <a:r>
              <a:rPr lang="en-GB" sz="1600" b="1" dirty="0">
                <a:latin typeface="Arial" panose="020B0604020202020204" pitchFamily="34" charset="0"/>
                <a:ea typeface="Calibri" panose="020F0502020204030204" pitchFamily="34" charset="0"/>
              </a:rPr>
              <a:t>Lack of automated </a:t>
            </a:r>
            <a:r>
              <a:rPr lang="en-GB" sz="1600" b="1" dirty="0" smtClean="0">
                <a:latin typeface="Arial" panose="020B0604020202020204" pitchFamily="34" charset="0"/>
                <a:ea typeface="Calibri" panose="020F0502020204030204" pitchFamily="34" charset="0"/>
              </a:rPr>
              <a:t>systems </a:t>
            </a:r>
            <a:r>
              <a:rPr lang="en-GB" sz="1600" dirty="0" smtClean="0">
                <a:latin typeface="Arial" panose="020B0604020202020204" pitchFamily="34" charset="0"/>
                <a:ea typeface="Calibri" panose="020F0502020204030204" pitchFamily="34" charset="0"/>
              </a:rPr>
              <a:t>to </a:t>
            </a:r>
            <a:r>
              <a:rPr lang="en-GB" sz="1600" dirty="0">
                <a:latin typeface="Arial" panose="020B0604020202020204" pitchFamily="34" charset="0"/>
                <a:ea typeface="Calibri" panose="020F0502020204030204" pitchFamily="34" charset="0"/>
              </a:rPr>
              <a:t>improve the accuracy and completeness </a:t>
            </a:r>
            <a:r>
              <a:rPr lang="en-GB" sz="1600" dirty="0" smtClean="0">
                <a:latin typeface="Arial" panose="020B0604020202020204" pitchFamily="34" charset="0"/>
                <a:ea typeface="Calibri" panose="020F0502020204030204" pitchFamily="34" charset="0"/>
              </a:rPr>
              <a:t>of </a:t>
            </a:r>
          </a:p>
          <a:p>
            <a:pPr marL="742950" lvl="1" indent="-285750" algn="just">
              <a:spcBef>
                <a:spcPts val="1200"/>
              </a:spcBef>
              <a:buFont typeface="Wingdings" panose="05000000000000000000" pitchFamily="2" charset="2"/>
              <a:buChar char="Ø"/>
            </a:pPr>
            <a:r>
              <a:rPr lang="en-GB" sz="1600" dirty="0">
                <a:latin typeface="Arial" panose="020B0604020202020204" pitchFamily="34" charset="0"/>
                <a:ea typeface="Calibri" panose="020F0502020204030204" pitchFamily="34" charset="0"/>
              </a:rPr>
              <a:t>t</a:t>
            </a:r>
            <a:r>
              <a:rPr lang="en-GB" sz="1600" dirty="0" smtClean="0">
                <a:latin typeface="Arial" panose="020B0604020202020204" pitchFamily="34" charset="0"/>
                <a:ea typeface="Calibri" panose="020F0502020204030204" pitchFamily="34" charset="0"/>
              </a:rPr>
              <a:t>he reported court performance </a:t>
            </a:r>
            <a:r>
              <a:rPr lang="en-GB" sz="1600" dirty="0">
                <a:latin typeface="Arial" panose="020B0604020202020204" pitchFamily="34" charset="0"/>
                <a:ea typeface="Calibri" panose="020F0502020204030204" pitchFamily="34" charset="0"/>
              </a:rPr>
              <a:t>information;</a:t>
            </a:r>
          </a:p>
          <a:p>
            <a:pPr marL="742950" lvl="1" indent="-285750" algn="just">
              <a:spcBef>
                <a:spcPts val="1200"/>
              </a:spcBef>
              <a:buFont typeface="Wingdings" panose="05000000000000000000" pitchFamily="2" charset="2"/>
              <a:buChar char="Ø"/>
            </a:pPr>
            <a:r>
              <a:rPr lang="en-GB" sz="1600" dirty="0">
                <a:latin typeface="Arial" panose="020B0604020202020204" pitchFamily="34" charset="0"/>
                <a:ea typeface="Calibri" panose="020F0502020204030204" pitchFamily="34" charset="0"/>
              </a:rPr>
              <a:t>leave </a:t>
            </a:r>
            <a:r>
              <a:rPr lang="en-GB" sz="1600" dirty="0" smtClean="0">
                <a:latin typeface="Arial" panose="020B0604020202020204" pitchFamily="34" charset="0"/>
                <a:ea typeface="Calibri" panose="020F0502020204030204" pitchFamily="34" charset="0"/>
              </a:rPr>
              <a:t>administration in the HRM&amp;D function; </a:t>
            </a:r>
            <a:r>
              <a:rPr lang="en-GB" sz="1600" dirty="0">
                <a:latin typeface="Arial" panose="020B0604020202020204" pitchFamily="34" charset="0"/>
                <a:ea typeface="Calibri" panose="020F0502020204030204" pitchFamily="34" charset="0"/>
              </a:rPr>
              <a:t>and </a:t>
            </a:r>
          </a:p>
          <a:p>
            <a:pPr marL="742950" lvl="1" indent="-285750" algn="just">
              <a:spcBef>
                <a:spcPts val="1200"/>
              </a:spcBef>
              <a:buFont typeface="Wingdings" panose="05000000000000000000" pitchFamily="2" charset="2"/>
              <a:buChar char="Ø"/>
            </a:pPr>
            <a:r>
              <a:rPr lang="en-GB" sz="1600" dirty="0">
                <a:latin typeface="Arial" panose="020B0604020202020204" pitchFamily="34" charset="0"/>
                <a:ea typeface="Calibri" panose="020F0502020204030204" pitchFamily="34" charset="0"/>
              </a:rPr>
              <a:t>compliance with 30 days’ </a:t>
            </a:r>
            <a:r>
              <a:rPr lang="en-GB" sz="1600" dirty="0" smtClean="0">
                <a:latin typeface="Arial" panose="020B0604020202020204" pitchFamily="34" charset="0"/>
                <a:ea typeface="Calibri" panose="020F0502020204030204" pitchFamily="34" charset="0"/>
              </a:rPr>
              <a:t>payments in Finance section.   </a:t>
            </a:r>
            <a:endParaRPr lang="en-ZA" sz="1600" dirty="0">
              <a:effectLst/>
            </a:endParaRPr>
          </a:p>
        </p:txBody>
      </p:sp>
      <p:sp>
        <p:nvSpPr>
          <p:cNvPr id="4" name="Title 1"/>
          <p:cNvSpPr txBox="1">
            <a:spLocks/>
          </p:cNvSpPr>
          <p:nvPr/>
        </p:nvSpPr>
        <p:spPr>
          <a:xfrm>
            <a:off x="588026" y="200563"/>
            <a:ext cx="7339263" cy="6397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b="1" dirty="0" smtClean="0">
                <a:latin typeface="Arial" panose="020B0604020202020204" pitchFamily="34" charset="0"/>
                <a:cs typeface="Arial" panose="020B0604020202020204" pitchFamily="34" charset="0"/>
              </a:rPr>
              <a:t>SIGNIFICANT PREVALENT INTERNAL AUDIT FINDINGS </a:t>
            </a:r>
            <a:endParaRPr lang="en-US" sz="2400" b="1" dirty="0" smtClean="0">
              <a:latin typeface="Avenir Black"/>
              <a:cs typeface="Arial" pitchFamily="34" charset="0"/>
            </a:endParaRPr>
          </a:p>
        </p:txBody>
      </p:sp>
    </p:spTree>
    <p:extLst>
      <p:ext uri="{BB962C8B-B14F-4D97-AF65-F5344CB8AC3E}">
        <p14:creationId xmlns:p14="http://schemas.microsoft.com/office/powerpoint/2010/main" val="2139012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59</a:t>
            </a:fld>
            <a:endParaRPr lang="en-US"/>
          </a:p>
        </p:txBody>
      </p:sp>
      <p:sp>
        <p:nvSpPr>
          <p:cNvPr id="4" name="Title 1"/>
          <p:cNvSpPr txBox="1">
            <a:spLocks/>
          </p:cNvSpPr>
          <p:nvPr/>
        </p:nvSpPr>
        <p:spPr>
          <a:xfrm>
            <a:off x="588026" y="200563"/>
            <a:ext cx="7339263" cy="6397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b="1" dirty="0" smtClean="0">
                <a:latin typeface="Arial" panose="020B0604020202020204" pitchFamily="34" charset="0"/>
                <a:cs typeface="Arial" panose="020B0604020202020204" pitchFamily="34" charset="0"/>
              </a:rPr>
              <a:t>PERCENTAGE SPLIT TO ADDRESSING PREVIOUS INTERNAL AUDIT FINDINGS </a:t>
            </a:r>
            <a:endParaRPr lang="en-US" sz="2400" b="1" dirty="0" smtClean="0">
              <a:latin typeface="Avenir Black"/>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6443659"/>
              </p:ext>
            </p:extLst>
          </p:nvPr>
        </p:nvGraphicFramePr>
        <p:xfrm>
          <a:off x="259307" y="1259243"/>
          <a:ext cx="8666328" cy="5033635"/>
        </p:xfrm>
        <a:graphic>
          <a:graphicData uri="http://schemas.openxmlformats.org/drawingml/2006/table">
            <a:tbl>
              <a:tblPr firstRow="1" firstCol="1" bandRow="1"/>
              <a:tblGrid>
                <a:gridCol w="1003394">
                  <a:extLst>
                    <a:ext uri="{9D8B030D-6E8A-4147-A177-3AD203B41FA5}">
                      <a16:colId xmlns:a16="http://schemas.microsoft.com/office/drawing/2014/main" val="3682891252"/>
                    </a:ext>
                  </a:extLst>
                </a:gridCol>
                <a:gridCol w="768024">
                  <a:extLst>
                    <a:ext uri="{9D8B030D-6E8A-4147-A177-3AD203B41FA5}">
                      <a16:colId xmlns:a16="http://schemas.microsoft.com/office/drawing/2014/main" val="2965939579"/>
                    </a:ext>
                  </a:extLst>
                </a:gridCol>
                <a:gridCol w="609745">
                  <a:extLst>
                    <a:ext uri="{9D8B030D-6E8A-4147-A177-3AD203B41FA5}">
                      <a16:colId xmlns:a16="http://schemas.microsoft.com/office/drawing/2014/main" val="2600935768"/>
                    </a:ext>
                  </a:extLst>
                </a:gridCol>
                <a:gridCol w="2062752">
                  <a:extLst>
                    <a:ext uri="{9D8B030D-6E8A-4147-A177-3AD203B41FA5}">
                      <a16:colId xmlns:a16="http://schemas.microsoft.com/office/drawing/2014/main" val="2251139271"/>
                    </a:ext>
                  </a:extLst>
                </a:gridCol>
                <a:gridCol w="4222413">
                  <a:extLst>
                    <a:ext uri="{9D8B030D-6E8A-4147-A177-3AD203B41FA5}">
                      <a16:colId xmlns:a16="http://schemas.microsoft.com/office/drawing/2014/main" val="407973405"/>
                    </a:ext>
                  </a:extLst>
                </a:gridCol>
              </a:tblGrid>
              <a:tr h="492632">
                <a:tc>
                  <a:txBody>
                    <a:bodyPr/>
                    <a:lstStyle/>
                    <a:p>
                      <a:pPr algn="ctr">
                        <a:lnSpc>
                          <a:spcPct val="107000"/>
                        </a:lnSpc>
                        <a:spcAft>
                          <a:spcPts val="0"/>
                        </a:spcAft>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Status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End March 2020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 Findings 2019/20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 status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 Unit Breakdowns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 status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57836658"/>
                  </a:ext>
                </a:extLst>
              </a:tr>
              <a:tr h="756353">
                <a:tc>
                  <a:txBody>
                    <a:bodyPr/>
                    <a:lstStyle/>
                    <a:p>
                      <a:pPr algn="l">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Resolved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l">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Corrective measures implemented to address findings in HRM&amp;D: ICT Active Directory; Court Performance Information; Interim Financial Statement (IFS)– Assets, Long Term Award; Leave; Taxation Audit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val="2919643308"/>
                  </a:ext>
                </a:extLst>
              </a:tr>
              <a:tr h="1895328">
                <a:tc>
                  <a:txBody>
                    <a:bodyPr/>
                    <a:lstStyle/>
                    <a:p>
                      <a:pPr algn="l">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lgn="l">
                        <a:lnSpc>
                          <a:spcPct val="107000"/>
                        </a:lnSpc>
                        <a:spcAft>
                          <a:spcPts val="0"/>
                        </a:spcAft>
                        <a:buFont typeface="Wingdings" panose="05000000000000000000" pitchFamily="2" charset="2"/>
                        <a:buNone/>
                      </a:pPr>
                      <a:endPar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ICT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Findings [</a:t>
                      </a: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HR &amp; other [6]</a:t>
                      </a:r>
                    </a:p>
                    <a:p>
                      <a:pPr marL="0" lvl="0" indent="0" algn="l">
                        <a:lnSpc>
                          <a:spcPct val="107000"/>
                        </a:lnSpc>
                        <a:spcAft>
                          <a:spcPts val="0"/>
                        </a:spcAft>
                        <a:buFont typeface="Wingdings" panose="05000000000000000000" pitchFamily="2" charset="2"/>
                        <a:buNone/>
                      </a:pPr>
                      <a:endPar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IFS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Default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Judgements (DJ) [5]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threat &amp; vulnerability management program (TVMP); flat internal network; gaps in anti-virus/ malware policy; no patch management procedures; lack of back up management procedure</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Leave management, non- filling of vacancies, PMDS, delayed labour relations matters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Lease contracts vs invoice amount; Discrepancies on closing balances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DJ not finalised </a:t>
                      </a: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days; discrepancies on date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35856496"/>
                  </a:ext>
                </a:extLst>
              </a:tr>
              <a:tr h="1022621">
                <a:tc>
                  <a:txBody>
                    <a:bodyPr/>
                    <a:lstStyle/>
                    <a:p>
                      <a:pPr algn="l">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Unresolved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lvl="0" indent="0" algn="l">
                        <a:lnSpc>
                          <a:spcPct val="107000"/>
                        </a:lnSpc>
                        <a:spcAft>
                          <a:spcPts val="0"/>
                        </a:spcAft>
                        <a:buFont typeface="Wingdings" panose="05000000000000000000" pitchFamily="2" charset="2"/>
                        <a:buNone/>
                      </a:pPr>
                      <a:endPar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ICT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Findings [</a:t>
                      </a: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IFS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07000"/>
                        </a:lnSpc>
                        <a:spcAft>
                          <a:spcPts val="0"/>
                        </a:spcAft>
                        <a:buFont typeface="Wingdings" panose="05000000000000000000" pitchFamily="2" charset="2"/>
                        <a:buNone/>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Court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Order [1]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Inactive &amp; dormant accounts; weak passwords; inadequate backups; lack of User account management &amp; Anti-viruses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198120" algn="l">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Lease contracts vs invoice amount; Discrepancies on closing balances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198120" algn="l">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Wingdings" panose="05000000000000000000" pitchFamily="2"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 standardised court order processes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27148772"/>
                  </a:ext>
                </a:extLst>
              </a:tr>
              <a:tr h="229177">
                <a:tc>
                  <a:txBody>
                    <a:bodyPr/>
                    <a:lstStyle/>
                    <a:p>
                      <a:pPr algn="l">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2189" marR="6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en-ZA" sz="1200" dirty="0">
                        <a:latin typeface="Arial" panose="020B0604020202020204" pitchFamily="34" charset="0"/>
                        <a:cs typeface="Arial" panose="020B0604020202020204" pitchFamily="34" charset="0"/>
                      </a:endParaRPr>
                    </a:p>
                  </a:txBody>
                  <a:tcPr marL="62189" marR="62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61601035"/>
                  </a:ext>
                </a:extLst>
              </a:tr>
            </a:tbl>
          </a:graphicData>
        </a:graphic>
      </p:graphicFrame>
    </p:spTree>
    <p:extLst>
      <p:ext uri="{BB962C8B-B14F-4D97-AF65-F5344CB8AC3E}">
        <p14:creationId xmlns:p14="http://schemas.microsoft.com/office/powerpoint/2010/main" val="648306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6</a:t>
            </a:fld>
            <a:endParaRPr lang="en-US"/>
          </a:p>
        </p:txBody>
      </p:sp>
      <p:sp>
        <p:nvSpPr>
          <p:cNvPr id="5" name="Rectangle 4"/>
          <p:cNvSpPr/>
          <p:nvPr/>
        </p:nvSpPr>
        <p:spPr>
          <a:xfrm>
            <a:off x="360218" y="1565597"/>
            <a:ext cx="8575964" cy="4524315"/>
          </a:xfrm>
          <a:prstGeom prst="rect">
            <a:avLst/>
          </a:prstGeom>
        </p:spPr>
        <p:txBody>
          <a:bodyPr wrap="square">
            <a:spAutoFit/>
          </a:bodyPr>
          <a:lstStyle/>
          <a:p>
            <a:pPr marL="285750" indent="-285750" algn="just">
              <a:buFont typeface="Wingdings" panose="05000000000000000000" pitchFamily="2" charset="2"/>
              <a:buChar char="q"/>
            </a:pPr>
            <a:r>
              <a:rPr lang="en-GB" sz="1600" dirty="0">
                <a:latin typeface="Arial" panose="020B0604020202020204" pitchFamily="34" charset="0"/>
                <a:cs typeface="Arial" panose="020B0604020202020204" pitchFamily="34" charset="0"/>
              </a:rPr>
              <a:t>Pursuant to engagement between the Chief Justice and the </a:t>
            </a:r>
            <a:r>
              <a:rPr lang="en-GB" sz="1600" dirty="0" smtClean="0">
                <a:latin typeface="Arial" panose="020B0604020202020204" pitchFamily="34" charset="0"/>
                <a:cs typeface="Arial" panose="020B0604020202020204" pitchFamily="34" charset="0"/>
              </a:rPr>
              <a:t>former Minister of Justice &amp; Correctional Services, </a:t>
            </a:r>
            <a:r>
              <a:rPr lang="en-GB" sz="1600" dirty="0">
                <a:latin typeface="Arial" panose="020B0604020202020204" pitchFamily="34" charset="0"/>
                <a:cs typeface="Arial" panose="020B0604020202020204" pitchFamily="34" charset="0"/>
              </a:rPr>
              <a:t>indicators and targets relating to judicial functions </a:t>
            </a:r>
            <a:r>
              <a:rPr lang="en-GB" sz="1600" dirty="0" smtClean="0">
                <a:latin typeface="Arial" panose="020B0604020202020204" pitchFamily="34" charset="0"/>
                <a:cs typeface="Arial" panose="020B0604020202020204" pitchFamily="34" charset="0"/>
              </a:rPr>
              <a:t>on </a:t>
            </a:r>
            <a:r>
              <a:rPr lang="en-GB" sz="1600" dirty="0">
                <a:latin typeface="Arial" panose="020B0604020202020204" pitchFamily="34" charset="0"/>
                <a:cs typeface="Arial" panose="020B0604020202020204" pitchFamily="34" charset="0"/>
              </a:rPr>
              <a:t>court performance </a:t>
            </a:r>
            <a:r>
              <a:rPr lang="en-GB" sz="1600" dirty="0" smtClean="0">
                <a:latin typeface="Arial" panose="020B0604020202020204" pitchFamily="34" charset="0"/>
                <a:cs typeface="Arial" panose="020B0604020202020204" pitchFamily="34" charset="0"/>
              </a:rPr>
              <a:t>were </a:t>
            </a:r>
            <a:r>
              <a:rPr lang="en-GB" sz="1600" dirty="0">
                <a:latin typeface="Arial" panose="020B0604020202020204" pitchFamily="34" charset="0"/>
                <a:cs typeface="Arial" panose="020B0604020202020204" pitchFamily="34" charset="0"/>
              </a:rPr>
              <a:t>removed from </a:t>
            </a:r>
            <a:r>
              <a:rPr lang="en-GB" sz="1600" dirty="0" smtClean="0">
                <a:latin typeface="Arial" panose="020B0604020202020204" pitchFamily="34" charset="0"/>
                <a:cs typeface="Arial" panose="020B0604020202020204" pitchFamily="34" charset="0"/>
              </a:rPr>
              <a:t>the OCJ Strategic Plan as </a:t>
            </a:r>
            <a:r>
              <a:rPr lang="en-GB" sz="1600" dirty="0">
                <a:latin typeface="Arial" panose="020B0604020202020204" pitchFamily="34" charset="0"/>
                <a:cs typeface="Arial" panose="020B0604020202020204" pitchFamily="34" charset="0"/>
              </a:rPr>
              <a:t>they are within the control of the Judiciary and not the OCJ. </a:t>
            </a:r>
            <a:endParaRPr lang="en-GB"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This resolution was communicated at the meeting </a:t>
            </a:r>
            <a:r>
              <a:rPr lang="en-GB" sz="1600" dirty="0">
                <a:latin typeface="Arial" panose="020B0604020202020204" pitchFamily="34" charset="0"/>
                <a:cs typeface="Arial" panose="020B0604020202020204" pitchFamily="34" charset="0"/>
              </a:rPr>
              <a:t>held on 28 November </a:t>
            </a:r>
            <a:r>
              <a:rPr lang="en-GB" sz="1600" dirty="0" smtClean="0">
                <a:latin typeface="Arial" panose="020B0604020202020204" pitchFamily="34" charset="0"/>
                <a:cs typeface="Arial" panose="020B0604020202020204" pitchFamily="34" charset="0"/>
              </a:rPr>
              <a:t>2016, between the Chief Justice, Heads of Court as well as the Portfolio Committee on Justice and Correctional </a:t>
            </a:r>
            <a:r>
              <a:rPr lang="en-GB" sz="1600" dirty="0">
                <a:latin typeface="Arial" panose="020B0604020202020204" pitchFamily="34" charset="0"/>
                <a:cs typeface="Arial" panose="020B0604020202020204" pitchFamily="34" charset="0"/>
              </a:rPr>
              <a:t>Services</a:t>
            </a:r>
            <a:r>
              <a:rPr lang="en-GB" sz="1600" dirty="0" smtClean="0">
                <a:latin typeface="Arial" panose="020B0604020202020204" pitchFamily="34" charset="0"/>
                <a:cs typeface="Arial" panose="020B0604020202020204" pitchFamily="34" charset="0"/>
              </a:rPr>
              <a:t>.</a:t>
            </a:r>
            <a:r>
              <a:rPr lang="en-ZA" sz="1600" dirty="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p>
            <a:pPr algn="just"/>
            <a:endParaRPr lang="en-ZA"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600" dirty="0" smtClean="0">
                <a:latin typeface="Arial" panose="020B0604020202020204" pitchFamily="34" charset="0"/>
                <a:cs typeface="Arial" panose="020B0604020202020204" pitchFamily="34" charset="0"/>
              </a:rPr>
              <a:t>On </a:t>
            </a:r>
            <a:r>
              <a:rPr lang="en-ZA" sz="1600" dirty="0">
                <a:latin typeface="Arial" panose="020B0604020202020204" pitchFamily="34" charset="0"/>
                <a:cs typeface="Arial" panose="020B0604020202020204" pitchFamily="34" charset="0"/>
              </a:rPr>
              <a:t>an annual basis, a Judicial Accountability Session is convened, where the Judiciary accounts publicly by presenting an Annual </a:t>
            </a:r>
            <a:r>
              <a:rPr lang="en-ZA" sz="1600">
                <a:latin typeface="Arial" panose="020B0604020202020204" pitchFamily="34" charset="0"/>
                <a:cs typeface="Arial" panose="020B0604020202020204" pitchFamily="34" charset="0"/>
              </a:rPr>
              <a:t>Report </a:t>
            </a:r>
            <a:r>
              <a:rPr lang="en-ZA" sz="1600" smtClean="0">
                <a:latin typeface="Arial" panose="020B0604020202020204" pitchFamily="34" charset="0"/>
                <a:cs typeface="Arial" panose="020B0604020202020204" pitchFamily="34" charset="0"/>
              </a:rPr>
              <a:t>including </a:t>
            </a:r>
            <a:r>
              <a:rPr lang="en-ZA" sz="1600" dirty="0">
                <a:latin typeface="Arial" panose="020B0604020202020204" pitchFamily="34" charset="0"/>
                <a:cs typeface="Arial" panose="020B0604020202020204" pitchFamily="34" charset="0"/>
              </a:rPr>
              <a:t>court performance</a:t>
            </a:r>
            <a:r>
              <a:rPr lang="en-ZA" sz="1600" dirty="0" smtClean="0">
                <a:latin typeface="Arial" panose="020B0604020202020204" pitchFamily="34" charset="0"/>
                <a:cs typeface="Arial" panose="020B0604020202020204" pitchFamily="34" charset="0"/>
              </a:rPr>
              <a:t>.</a:t>
            </a:r>
          </a:p>
          <a:p>
            <a:pPr algn="just"/>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Relevant stakeholders, including members of the Portfolio Committee are invited to the event. Those present are invited to raise questions at the session.</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p:txBody>
      </p:sp>
      <p:sp>
        <p:nvSpPr>
          <p:cNvPr id="6" name="Title 1"/>
          <p:cNvSpPr txBox="1">
            <a:spLocks/>
          </p:cNvSpPr>
          <p:nvPr/>
        </p:nvSpPr>
        <p:spPr>
          <a:xfrm>
            <a:off x="360218" y="391607"/>
            <a:ext cx="7356035" cy="645957"/>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2300" b="1" dirty="0">
                <a:solidFill>
                  <a:prstClr val="black"/>
                </a:solidFill>
                <a:latin typeface="Avenir Black"/>
                <a:ea typeface="+mn-ea"/>
                <a:cs typeface="Arial" pitchFamily="34" charset="0"/>
              </a:rPr>
              <a:t>DELINEATION OF JUDICIAL </a:t>
            </a:r>
            <a:r>
              <a:rPr lang="en-ZA" sz="2300" b="1" dirty="0" smtClean="0">
                <a:solidFill>
                  <a:prstClr val="black"/>
                </a:solidFill>
                <a:latin typeface="Avenir Black"/>
                <a:ea typeface="+mn-ea"/>
                <a:cs typeface="Arial" pitchFamily="34" charset="0"/>
              </a:rPr>
              <a:t>FUNCTIONS</a:t>
            </a:r>
            <a:endParaRPr lang="en-ZA" sz="2300" b="1" dirty="0">
              <a:solidFill>
                <a:prstClr val="black"/>
              </a:solidFill>
              <a:latin typeface="Avenir Black"/>
              <a:ea typeface="+mn-ea"/>
              <a:cs typeface="Arial" pitchFamily="34" charset="0"/>
            </a:endParaRPr>
          </a:p>
        </p:txBody>
      </p:sp>
      <p:sp>
        <p:nvSpPr>
          <p:cNvPr id="7" name="Rectangle 6"/>
          <p:cNvSpPr/>
          <p:nvPr/>
        </p:nvSpPr>
        <p:spPr>
          <a:xfrm>
            <a:off x="360218" y="4569396"/>
            <a:ext cx="8086456" cy="1569660"/>
          </a:xfrm>
          <a:prstGeom prst="rect">
            <a:avLst/>
          </a:prstGeom>
        </p:spPr>
        <p:txBody>
          <a:bodyPr wrap="square">
            <a:spAutoFit/>
          </a:bodyPr>
          <a:lstStyle/>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392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60</a:t>
            </a:fld>
            <a:endParaRPr lang="en-US"/>
          </a:p>
        </p:txBody>
      </p:sp>
      <p:sp>
        <p:nvSpPr>
          <p:cNvPr id="3" name="Rectangle 2"/>
          <p:cNvSpPr/>
          <p:nvPr/>
        </p:nvSpPr>
        <p:spPr>
          <a:xfrm>
            <a:off x="310935" y="1209836"/>
            <a:ext cx="8306592" cy="4616648"/>
          </a:xfrm>
          <a:prstGeom prst="rect">
            <a:avLst/>
          </a:prstGeom>
        </p:spPr>
        <p:txBody>
          <a:bodyPr wrap="square">
            <a:spAutoFit/>
          </a:bodyPr>
          <a:lstStyle/>
          <a:p>
            <a:pPr>
              <a:lnSpc>
                <a:spcPct val="150000"/>
              </a:lnSpc>
              <a:spcAft>
                <a:spcPts val="0"/>
              </a:spcAft>
            </a:pPr>
            <a:r>
              <a:rPr lang="en-GB" sz="1600" dirty="0" smtClean="0">
                <a:latin typeface="Arial" panose="020B0604020202020204" pitchFamily="34" charset="0"/>
                <a:ea typeface="Calibri" panose="020F0502020204030204" pitchFamily="34" charset="0"/>
                <a:cs typeface="Times New Roman" panose="02020603050405020304" pitchFamily="18" charset="0"/>
              </a:rPr>
              <a:t>Management have put in place the various measures to ensure the audit findings’ corrective action plans are implemented: </a:t>
            </a: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mj-lt"/>
              <a:buAutoNum type="romanLcPeriod"/>
            </a:pPr>
            <a:r>
              <a:rPr lang="en-GB" sz="1600" dirty="0" smtClean="0">
                <a:latin typeface="Arial" panose="020B0604020202020204" pitchFamily="34" charset="0"/>
                <a:ea typeface="Calibri" panose="020F0502020204030204" pitchFamily="34" charset="0"/>
              </a:rPr>
              <a:t>Audit Facilitation Committee (AFC) established - to conduct in-year monitoring and table the monthly and quarterly progress reports to EXCO Governance Meetings &amp; Audit and Risk Committee (ARC) for their oversight.</a:t>
            </a:r>
            <a:endParaRPr lang="en-ZA" sz="1600" dirty="0"/>
          </a:p>
          <a:p>
            <a:pPr marL="342900" lvl="0" indent="-342900" algn="just">
              <a:lnSpc>
                <a:spcPct val="150000"/>
              </a:lnSpc>
              <a:spcBef>
                <a:spcPts val="1200"/>
              </a:spcBef>
              <a:spcAft>
                <a:spcPts val="0"/>
              </a:spcAft>
              <a:buFont typeface="+mj-lt"/>
              <a:buAutoNum type="romanLcPeriod"/>
            </a:pPr>
            <a:r>
              <a:rPr lang="en-GB" sz="1600" dirty="0" smtClean="0">
                <a:latin typeface="Arial" panose="020B0604020202020204" pitchFamily="34" charset="0"/>
                <a:ea typeface="Calibri" panose="020F0502020204030204" pitchFamily="34" charset="0"/>
              </a:rPr>
              <a:t>Provincial Audit Facilitation Committees (PAFC) being formalised - to conduct in-year monitoring and table the monthly and quarterly progress reports to  the Regional EXCOs and Court Administration Unit.</a:t>
            </a:r>
            <a:endParaRPr lang="en-ZA" sz="1600" dirty="0"/>
          </a:p>
          <a:p>
            <a:pPr marL="342900" lvl="0" indent="-342900" algn="just">
              <a:lnSpc>
                <a:spcPct val="150000"/>
              </a:lnSpc>
              <a:spcBef>
                <a:spcPts val="1200"/>
              </a:spcBef>
              <a:spcAft>
                <a:spcPts val="0"/>
              </a:spcAft>
              <a:buFont typeface="+mj-lt"/>
              <a:buAutoNum type="romanLcPeriod"/>
            </a:pPr>
            <a:r>
              <a:rPr lang="en-GB" sz="1600" dirty="0" smtClean="0">
                <a:latin typeface="Arial" panose="020B0604020202020204" pitchFamily="34" charset="0"/>
                <a:ea typeface="Calibri" panose="020F0502020204030204" pitchFamily="34" charset="0"/>
              </a:rPr>
              <a:t>Operational Matrix meetings - regularly convened by the National Office i.e. Finance, HR, Court Administration and within the regions to review the effectiveness of the internal controls i.e. Policies, SOPs.</a:t>
            </a:r>
            <a:endParaRPr lang="en-ZA" sz="1600" dirty="0">
              <a:effectLst/>
            </a:endParaRPr>
          </a:p>
        </p:txBody>
      </p:sp>
      <p:sp>
        <p:nvSpPr>
          <p:cNvPr id="4" name="Title 1"/>
          <p:cNvSpPr txBox="1">
            <a:spLocks/>
          </p:cNvSpPr>
          <p:nvPr/>
        </p:nvSpPr>
        <p:spPr>
          <a:xfrm>
            <a:off x="588026" y="200563"/>
            <a:ext cx="7339263" cy="6397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b="1" dirty="0">
                <a:latin typeface="Arial" panose="020B0604020202020204" pitchFamily="34" charset="0"/>
                <a:cs typeface="Arial" panose="020B0604020202020204" pitchFamily="34" charset="0"/>
              </a:rPr>
              <a:t>STEPS UNDERTAKEN </a:t>
            </a:r>
            <a:r>
              <a:rPr lang="en-ZA" sz="2400" b="1" dirty="0" smtClean="0">
                <a:latin typeface="Arial" panose="020B0604020202020204" pitchFamily="34" charset="0"/>
                <a:cs typeface="Arial" panose="020B0604020202020204" pitchFamily="34" charset="0"/>
              </a:rPr>
              <a:t>TO ADDRESS                                   THE AUDIT FINDINGS </a:t>
            </a:r>
            <a:endParaRPr lang="en-US" sz="2400" b="1" dirty="0" smtClean="0">
              <a:latin typeface="Avenir Black"/>
              <a:cs typeface="Arial" pitchFamily="34" charset="0"/>
            </a:endParaRPr>
          </a:p>
        </p:txBody>
      </p:sp>
    </p:spTree>
    <p:extLst>
      <p:ext uri="{BB962C8B-B14F-4D97-AF65-F5344CB8AC3E}">
        <p14:creationId xmlns:p14="http://schemas.microsoft.com/office/powerpoint/2010/main" val="3755449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61</a:t>
            </a:fld>
            <a:endParaRPr lang="en-US"/>
          </a:p>
        </p:txBody>
      </p:sp>
      <p:sp>
        <p:nvSpPr>
          <p:cNvPr id="3" name="Rectangle 2"/>
          <p:cNvSpPr/>
          <p:nvPr/>
        </p:nvSpPr>
        <p:spPr>
          <a:xfrm>
            <a:off x="588026" y="4428466"/>
            <a:ext cx="8010064" cy="1877437"/>
          </a:xfrm>
          <a:prstGeom prst="rect">
            <a:avLst/>
          </a:prstGeom>
        </p:spPr>
        <p:txBody>
          <a:bodyPr wrap="square">
            <a:spAutoFit/>
          </a:bodyPr>
          <a:lstStyle/>
          <a:p>
            <a:pPr lvl="0" algn="just">
              <a:lnSpc>
                <a:spcPct val="150000"/>
              </a:lnSpc>
              <a:spcBef>
                <a:spcPts val="1200"/>
              </a:spcBef>
              <a:spcAft>
                <a:spcPts val="0"/>
              </a:spcAft>
            </a:pPr>
            <a:r>
              <a:rPr lang="en-GB" sz="1600" b="1" dirty="0" smtClean="0">
                <a:latin typeface="Arial" panose="020B0604020202020204" pitchFamily="34" charset="0"/>
                <a:ea typeface="Calibri" panose="020F0502020204030204" pitchFamily="34" charset="0"/>
              </a:rPr>
              <a:t>ii. Audit Facilitation Committees monitoring and coordination assisted the OCJ with the -</a:t>
            </a:r>
          </a:p>
          <a:p>
            <a:pPr marL="285750" lvl="0" indent="-285750" algn="just">
              <a:lnSpc>
                <a:spcPct val="150000"/>
              </a:lnSpc>
              <a:spcBef>
                <a:spcPts val="1200"/>
              </a:spcBef>
              <a:spcAft>
                <a:spcPts val="0"/>
              </a:spcAft>
              <a:buFont typeface="Wingdings" panose="05000000000000000000" pitchFamily="2" charset="2"/>
              <a:buChar char="Ø"/>
            </a:pPr>
            <a:r>
              <a:rPr lang="en-GB" sz="1600" dirty="0" smtClean="0">
                <a:latin typeface="Arial" panose="020B0604020202020204" pitchFamily="34" charset="0"/>
                <a:ea typeface="Calibri" panose="020F0502020204030204" pitchFamily="34" charset="0"/>
              </a:rPr>
              <a:t>Reduction and elimination of recurring audit findings.</a:t>
            </a:r>
            <a:endParaRPr lang="en-ZA" sz="1600" dirty="0"/>
          </a:p>
          <a:p>
            <a:pPr marL="285750" lvl="0" indent="-285750" algn="just">
              <a:lnSpc>
                <a:spcPct val="150000"/>
              </a:lnSpc>
              <a:spcBef>
                <a:spcPts val="1200"/>
              </a:spcBef>
              <a:spcAft>
                <a:spcPts val="0"/>
              </a:spcAft>
              <a:buFont typeface="Wingdings" panose="05000000000000000000" pitchFamily="2" charset="2"/>
              <a:buChar char="Ø"/>
            </a:pPr>
            <a:r>
              <a:rPr lang="en-GB" sz="1600" dirty="0" smtClean="0">
                <a:latin typeface="Arial" panose="020B0604020202020204" pitchFamily="34" charset="0"/>
                <a:ea typeface="Calibri" panose="020F0502020204030204" pitchFamily="34" charset="0"/>
              </a:rPr>
              <a:t>Clean audit outcomes in the past 3 consecutive years.  </a:t>
            </a:r>
            <a:endParaRPr lang="en-ZA" sz="1600" dirty="0">
              <a:effectLst/>
            </a:endParaRPr>
          </a:p>
        </p:txBody>
      </p:sp>
      <p:sp>
        <p:nvSpPr>
          <p:cNvPr id="4" name="Title 1"/>
          <p:cNvSpPr txBox="1">
            <a:spLocks/>
          </p:cNvSpPr>
          <p:nvPr/>
        </p:nvSpPr>
        <p:spPr>
          <a:xfrm>
            <a:off x="588026" y="200563"/>
            <a:ext cx="7339263" cy="6397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b="1" dirty="0" smtClean="0">
                <a:latin typeface="Arial" panose="020B0604020202020204" pitchFamily="34" charset="0"/>
                <a:cs typeface="Arial" panose="020B0604020202020204" pitchFamily="34" charset="0"/>
              </a:rPr>
              <a:t>IMPACT OF THE STEPS </a:t>
            </a:r>
            <a:r>
              <a:rPr lang="en-ZA" sz="2400" b="1" dirty="0">
                <a:latin typeface="Arial" panose="020B0604020202020204" pitchFamily="34" charset="0"/>
                <a:cs typeface="Arial" panose="020B0604020202020204" pitchFamily="34" charset="0"/>
              </a:rPr>
              <a:t>UNDERTAKEN </a:t>
            </a:r>
            <a:r>
              <a:rPr lang="en-ZA" sz="2400" b="1" dirty="0" smtClean="0">
                <a:latin typeface="Arial" panose="020B0604020202020204" pitchFamily="34" charset="0"/>
                <a:cs typeface="Arial" panose="020B0604020202020204" pitchFamily="34" charset="0"/>
              </a:rPr>
              <a:t>TO ADDRESS                                   THE AUDIT FINDINGS </a:t>
            </a:r>
            <a:endParaRPr lang="en-US" sz="2400" b="1" dirty="0" smtClean="0">
              <a:latin typeface="Avenir Black"/>
              <a:cs typeface="Arial" pitchFamily="34" charset="0"/>
            </a:endParaRPr>
          </a:p>
        </p:txBody>
      </p:sp>
      <p:sp>
        <p:nvSpPr>
          <p:cNvPr id="5" name="Rectangle 4"/>
          <p:cNvSpPr/>
          <p:nvPr/>
        </p:nvSpPr>
        <p:spPr>
          <a:xfrm>
            <a:off x="533951" y="1249401"/>
            <a:ext cx="8296149" cy="2769989"/>
          </a:xfrm>
          <a:prstGeom prst="rect">
            <a:avLst/>
          </a:prstGeom>
        </p:spPr>
        <p:txBody>
          <a:bodyPr wrap="square">
            <a:spAutoFit/>
          </a:bodyPr>
          <a:lstStyle/>
          <a:p>
            <a:pPr marL="342900" indent="-342900" algn="just">
              <a:lnSpc>
                <a:spcPct val="150000"/>
              </a:lnSpc>
              <a:spcBef>
                <a:spcPts val="1200"/>
              </a:spcBef>
              <a:buFont typeface="+mj-lt"/>
              <a:buAutoNum type="romanLcPeriod"/>
            </a:pPr>
            <a:r>
              <a:rPr lang="en-GB" sz="1600" b="1" dirty="0" smtClean="0">
                <a:latin typeface="Arial" panose="020B0604020202020204" pitchFamily="34" charset="0"/>
                <a:ea typeface="Calibri" panose="020F0502020204030204" pitchFamily="34" charset="0"/>
              </a:rPr>
              <a:t>Matrix meetings and workshops –</a:t>
            </a:r>
          </a:p>
          <a:p>
            <a:pPr marL="285750" indent="-285750">
              <a:lnSpc>
                <a:spcPct val="150000"/>
              </a:lnSpc>
              <a:spcBef>
                <a:spcPts val="1200"/>
              </a:spcBef>
              <a:buFont typeface="Wingdings" panose="05000000000000000000" pitchFamily="2" charset="2"/>
              <a:buChar char="Ø"/>
            </a:pPr>
            <a:r>
              <a:rPr lang="en-GB" sz="1600" dirty="0" smtClean="0">
                <a:latin typeface="Arial" panose="020B0604020202020204" pitchFamily="34" charset="0"/>
                <a:ea typeface="Calibri" panose="020F0502020204030204" pitchFamily="34" charset="0"/>
              </a:rPr>
              <a:t> enable officials to discuss </a:t>
            </a:r>
            <a:r>
              <a:rPr lang="en-GB" sz="1600" dirty="0">
                <a:latin typeface="Arial" panose="020B0604020202020204" pitchFamily="34" charset="0"/>
                <a:ea typeface="Calibri" panose="020F0502020204030204" pitchFamily="34" charset="0"/>
              </a:rPr>
              <a:t>root causes of the </a:t>
            </a:r>
            <a:r>
              <a:rPr lang="en-GB" sz="1600" dirty="0" smtClean="0">
                <a:latin typeface="Arial" panose="020B0604020202020204" pitchFamily="34" charset="0"/>
                <a:ea typeface="Calibri" panose="020F0502020204030204" pitchFamily="34" charset="0"/>
              </a:rPr>
              <a:t>findings, identify weakness in the control environment </a:t>
            </a:r>
            <a:r>
              <a:rPr lang="en-GB" sz="1600" dirty="0">
                <a:latin typeface="Arial" panose="020B0604020202020204" pitchFamily="34" charset="0"/>
                <a:ea typeface="Calibri" panose="020F0502020204030204" pitchFamily="34" charset="0"/>
              </a:rPr>
              <a:t>and share best practices to avert </a:t>
            </a:r>
            <a:r>
              <a:rPr lang="en-GB" sz="1600" dirty="0" smtClean="0">
                <a:latin typeface="Arial" panose="020B0604020202020204" pitchFamily="34" charset="0"/>
                <a:ea typeface="Calibri" panose="020F0502020204030204" pitchFamily="34" charset="0"/>
              </a:rPr>
              <a:t>recurrence of the findings</a:t>
            </a:r>
            <a:r>
              <a:rPr lang="en-GB" sz="1600" dirty="0">
                <a:latin typeface="Arial" panose="020B0604020202020204" pitchFamily="34" charset="0"/>
                <a:ea typeface="Calibri" panose="020F0502020204030204" pitchFamily="34" charset="0"/>
              </a:rPr>
              <a:t>.  </a:t>
            </a:r>
            <a:endParaRPr lang="en-ZA" sz="1600" dirty="0" smtClean="0"/>
          </a:p>
          <a:p>
            <a:pPr marL="285750" indent="-285750">
              <a:lnSpc>
                <a:spcPct val="150000"/>
              </a:lnSpc>
              <a:spcBef>
                <a:spcPts val="1200"/>
              </a:spcBef>
              <a:buFont typeface="Wingdings" panose="05000000000000000000" pitchFamily="2" charset="2"/>
              <a:buChar char="Ø"/>
            </a:pPr>
            <a:r>
              <a:rPr lang="en-GB" sz="1600" dirty="0">
                <a:latin typeface="Arial" panose="020B0604020202020204" pitchFamily="34" charset="0"/>
                <a:ea typeface="Calibri" panose="020F0502020204030204" pitchFamily="34" charset="0"/>
              </a:rPr>
              <a:t>e</a:t>
            </a:r>
            <a:r>
              <a:rPr lang="en-GB" sz="1600" dirty="0" smtClean="0">
                <a:latin typeface="Arial" panose="020B0604020202020204" pitchFamily="34" charset="0"/>
                <a:ea typeface="Calibri" panose="020F0502020204030204" pitchFamily="34" charset="0"/>
              </a:rPr>
              <a:t>nable for the embedding, uniform interpretation and </a:t>
            </a:r>
            <a:r>
              <a:rPr lang="en-GB" sz="1600" dirty="0">
                <a:latin typeface="Arial" panose="020B0604020202020204" pitchFamily="34" charset="0"/>
                <a:ea typeface="Calibri" panose="020F0502020204030204" pitchFamily="34" charset="0"/>
              </a:rPr>
              <a:t>implementation of Policies and </a:t>
            </a:r>
            <a:r>
              <a:rPr lang="en-GB" sz="1600" dirty="0" smtClean="0">
                <a:latin typeface="Arial" panose="020B0604020202020204" pitchFamily="34" charset="0"/>
                <a:ea typeface="Calibri" panose="020F0502020204030204" pitchFamily="34" charset="0"/>
              </a:rPr>
              <a:t>Standard Operating Procedures (SOPs).</a:t>
            </a:r>
          </a:p>
          <a:p>
            <a:pPr marL="285750" indent="-285750">
              <a:lnSpc>
                <a:spcPct val="150000"/>
              </a:lnSpc>
              <a:spcBef>
                <a:spcPts val="1200"/>
              </a:spcBef>
              <a:buFont typeface="Wingdings" panose="05000000000000000000" pitchFamily="2" charset="2"/>
              <a:buChar char="Ø"/>
            </a:pPr>
            <a:r>
              <a:rPr lang="en-GB" sz="1600" dirty="0" smtClean="0">
                <a:latin typeface="Arial" panose="020B0604020202020204" pitchFamily="34" charset="0"/>
              </a:rPr>
              <a:t>Development and review of the Policies and SOPs.</a:t>
            </a:r>
            <a:endParaRPr lang="en-ZA" sz="1600" dirty="0"/>
          </a:p>
        </p:txBody>
      </p:sp>
    </p:spTree>
    <p:extLst>
      <p:ext uri="{BB962C8B-B14F-4D97-AF65-F5344CB8AC3E}">
        <p14:creationId xmlns:p14="http://schemas.microsoft.com/office/powerpoint/2010/main" val="1952996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62</a:t>
            </a:fld>
            <a:endParaRPr lang="en-US"/>
          </a:p>
        </p:txBody>
      </p:sp>
      <p:sp>
        <p:nvSpPr>
          <p:cNvPr id="3" name="Rectangle 2"/>
          <p:cNvSpPr/>
          <p:nvPr/>
        </p:nvSpPr>
        <p:spPr>
          <a:xfrm>
            <a:off x="2073729" y="2155371"/>
            <a:ext cx="5470071" cy="1938992"/>
          </a:xfrm>
          <a:prstGeom prst="rect">
            <a:avLst/>
          </a:prstGeom>
        </p:spPr>
        <p:txBody>
          <a:bodyPr wrap="square">
            <a:spAutoFit/>
          </a:bodyPr>
          <a:lstStyle/>
          <a:p>
            <a:pPr algn="ctr">
              <a:lnSpc>
                <a:spcPct val="150000"/>
              </a:lnSpc>
              <a:defRPr/>
            </a:pPr>
            <a:endParaRPr lang="en-ZA" b="1" dirty="0" smtClean="0">
              <a:latin typeface="Arial Narrow" panose="020B0606020202030204" pitchFamily="34" charset="0"/>
            </a:endParaRPr>
          </a:p>
          <a:p>
            <a:pPr algn="ctr">
              <a:lnSpc>
                <a:spcPct val="150000"/>
              </a:lnSpc>
              <a:defRPr/>
            </a:pPr>
            <a:r>
              <a:rPr lang="en-ZA" sz="4400" b="1" dirty="0" smtClean="0">
                <a:latin typeface="Arial Narrow" panose="020B0606020202030204" pitchFamily="34" charset="0"/>
              </a:rPr>
              <a:t>THANK </a:t>
            </a:r>
            <a:r>
              <a:rPr lang="en-ZA" sz="4400" b="1" dirty="0">
                <a:latin typeface="Arial Narrow" panose="020B0606020202030204" pitchFamily="34" charset="0"/>
              </a:rPr>
              <a:t>YOU </a:t>
            </a:r>
            <a:endParaRPr lang="en-ZA" sz="4400" b="1" dirty="0" smtClean="0">
              <a:latin typeface="Arial Narrow" panose="020B0606020202030204" pitchFamily="34" charset="0"/>
            </a:endParaRPr>
          </a:p>
          <a:p>
            <a:pPr algn="ctr">
              <a:lnSpc>
                <a:spcPct val="150000"/>
              </a:lnSpc>
              <a:defRPr/>
            </a:pPr>
            <a:endParaRPr lang="en-ZA" b="1" dirty="0">
              <a:latin typeface="Arial Narrow" panose="020B0606020202030204" pitchFamily="34" charset="0"/>
            </a:endParaRPr>
          </a:p>
        </p:txBody>
      </p:sp>
    </p:spTree>
    <p:extLst>
      <p:ext uri="{BB962C8B-B14F-4D97-AF65-F5344CB8AC3E}">
        <p14:creationId xmlns:p14="http://schemas.microsoft.com/office/powerpoint/2010/main" val="296656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7</a:t>
            </a:fld>
            <a:endParaRPr lang="en-US"/>
          </a:p>
        </p:txBody>
      </p:sp>
      <p:sp>
        <p:nvSpPr>
          <p:cNvPr id="11" name="Title 1"/>
          <p:cNvSpPr txBox="1">
            <a:spLocks/>
          </p:cNvSpPr>
          <p:nvPr/>
        </p:nvSpPr>
        <p:spPr>
          <a:xfrm>
            <a:off x="682066" y="360314"/>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OCJ MANDATE,VISION AND MISSION </a:t>
            </a:r>
            <a:endParaRPr lang="en-ZA" sz="2400" b="1" dirty="0">
              <a:latin typeface="Avenir Black"/>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94689" y="1338146"/>
            <a:ext cx="8515495" cy="4996170"/>
          </a:xfrm>
          <a:prstGeom prst="rect">
            <a:avLst/>
          </a:prstGeom>
        </p:spPr>
      </p:pic>
    </p:spTree>
    <p:extLst>
      <p:ext uri="{BB962C8B-B14F-4D97-AF65-F5344CB8AC3E}">
        <p14:creationId xmlns:p14="http://schemas.microsoft.com/office/powerpoint/2010/main" val="3460805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8</a:t>
            </a:fld>
            <a:endParaRPr lang="en-US"/>
          </a:p>
        </p:txBody>
      </p:sp>
      <p:sp>
        <p:nvSpPr>
          <p:cNvPr id="11" name="Title 1"/>
          <p:cNvSpPr txBox="1">
            <a:spLocks/>
          </p:cNvSpPr>
          <p:nvPr/>
        </p:nvSpPr>
        <p:spPr>
          <a:xfrm>
            <a:off x="682066" y="360314"/>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FUNCTIONS  OF THE OCJ </a:t>
            </a:r>
            <a:endParaRPr lang="en-ZA" sz="2400" b="1" dirty="0">
              <a:latin typeface="Avenir Black"/>
              <a:cs typeface="Arial" panose="020B0604020202020204" pitchFamily="34" charset="0"/>
            </a:endParaRPr>
          </a:p>
        </p:txBody>
      </p:sp>
      <p:sp>
        <p:nvSpPr>
          <p:cNvPr id="12" name="Rectangle 11"/>
          <p:cNvSpPr/>
          <p:nvPr/>
        </p:nvSpPr>
        <p:spPr>
          <a:xfrm>
            <a:off x="452846" y="1542739"/>
            <a:ext cx="8490858" cy="4715137"/>
          </a:xfrm>
          <a:prstGeom prst="rect">
            <a:avLst/>
          </a:prstGeom>
        </p:spPr>
        <p:txBody>
          <a:bodyPr wrap="square">
            <a:spAutoFit/>
          </a:bodyPr>
          <a:lstStyle/>
          <a:p>
            <a:pPr lvl="0" algn="just" defTabSz="914400">
              <a:spcBef>
                <a:spcPct val="20000"/>
              </a:spcBef>
            </a:pPr>
            <a:r>
              <a:rPr lang="en-US" sz="1850" dirty="0" smtClean="0">
                <a:solidFill>
                  <a:prstClr val="black"/>
                </a:solidFill>
                <a:latin typeface="Arial" panose="020B0604020202020204" pitchFamily="34" charset="0"/>
                <a:cs typeface="Arial" panose="020B0604020202020204" pitchFamily="34" charset="0"/>
              </a:rPr>
              <a:t>The OCJ has the following functions:</a:t>
            </a:r>
          </a:p>
          <a:p>
            <a:pPr lvl="0" algn="just" defTabSz="914400">
              <a:spcBef>
                <a:spcPct val="20000"/>
              </a:spcBef>
            </a:pPr>
            <a:endParaRPr lang="en-US" sz="1850" dirty="0">
              <a:solidFill>
                <a:prstClr val="black"/>
              </a:solidFill>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smtClean="0">
                <a:latin typeface="Arial" panose="020B0604020202020204" pitchFamily="34" charset="0"/>
                <a:cs typeface="Arial" panose="020B0604020202020204" pitchFamily="34" charset="0"/>
              </a:rPr>
              <a:t>To </a:t>
            </a:r>
            <a:r>
              <a:rPr lang="en-US" sz="1850" dirty="0">
                <a:latin typeface="Arial" panose="020B0604020202020204" pitchFamily="34" charset="0"/>
                <a:cs typeface="Arial" panose="020B0604020202020204" pitchFamily="34" charset="0"/>
              </a:rPr>
              <a:t>provide and coordinate legal and administrative support to the Chief Justice; </a:t>
            </a:r>
            <a:endParaRPr lang="en-ZA" sz="1850"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provide communication and relationship management services and inter-governmental and international coordination; </a:t>
            </a:r>
            <a:endParaRPr lang="en-ZA" sz="1850"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develop court administration policies, norms and standards; </a:t>
            </a:r>
            <a:endParaRPr lang="en-ZA" sz="1850"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support the development of Judicial policy, norms and standards;</a:t>
            </a:r>
          </a:p>
          <a:p>
            <a:pPr lvl="0" algn="just"/>
            <a:r>
              <a:rPr lang="en-US" sz="1850" b="1" dirty="0" smtClean="0">
                <a:latin typeface="Arial" panose="020B0604020202020204" pitchFamily="34" charset="0"/>
                <a:cs typeface="Arial" panose="020B0604020202020204" pitchFamily="34" charset="0"/>
              </a:rPr>
              <a:t>      </a:t>
            </a:r>
            <a:r>
              <a:rPr lang="en-US" sz="1850" b="1" i="1" dirty="0" smtClean="0">
                <a:latin typeface="Arial" panose="020B0604020202020204" pitchFamily="34" charset="0"/>
                <a:cs typeface="Arial" panose="020B0604020202020204" pitchFamily="34" charset="0"/>
              </a:rPr>
              <a:t>(</a:t>
            </a:r>
            <a:r>
              <a:rPr lang="en-US" sz="1850" b="1" i="1" dirty="0">
                <a:latin typeface="Arial" panose="020B0604020202020204" pitchFamily="34" charset="0"/>
                <a:cs typeface="Arial" panose="020B0604020202020204" pitchFamily="34" charset="0"/>
              </a:rPr>
              <a:t>As approved by Cabinet Decision, 18 September 2014 &amp; determined </a:t>
            </a:r>
            <a:r>
              <a:rPr lang="en-US" sz="1850" b="1" i="1" dirty="0" smtClean="0">
                <a:latin typeface="Arial" panose="020B0604020202020204" pitchFamily="34" charset="0"/>
                <a:cs typeface="Arial" panose="020B0604020202020204" pitchFamily="34" charset="0"/>
              </a:rPr>
              <a:t> </a:t>
            </a:r>
          </a:p>
          <a:p>
            <a:pPr lvl="0" algn="just"/>
            <a:r>
              <a:rPr lang="en-US" sz="1850" b="1" i="1" dirty="0">
                <a:latin typeface="Arial" panose="020B0604020202020204" pitchFamily="34" charset="0"/>
                <a:cs typeface="Arial" panose="020B0604020202020204" pitchFamily="34" charset="0"/>
              </a:rPr>
              <a:t> </a:t>
            </a:r>
            <a:r>
              <a:rPr lang="en-US" sz="1850" b="1" i="1" dirty="0" smtClean="0">
                <a:latin typeface="Arial" panose="020B0604020202020204" pitchFamily="34" charset="0"/>
                <a:cs typeface="Arial" panose="020B0604020202020204" pitchFamily="34" charset="0"/>
              </a:rPr>
              <a:t>     by the MPSA</a:t>
            </a:r>
            <a:r>
              <a:rPr lang="en-US" sz="1850" b="1" i="1" dirty="0">
                <a:latin typeface="Arial" panose="020B0604020202020204" pitchFamily="34" charset="0"/>
                <a:cs typeface="Arial" panose="020B0604020202020204" pitchFamily="34" charset="0"/>
              </a:rPr>
              <a:t>, 2015)</a:t>
            </a:r>
            <a:endParaRPr lang="en-ZA" sz="1850" b="1" i="1"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support the Judicial function of the Superior Courts;</a:t>
            </a:r>
          </a:p>
          <a:p>
            <a:pPr marL="285750" indent="-285750" algn="just">
              <a:buFont typeface="Arial" pitchFamily="34" charset="0"/>
              <a:buChar char="•"/>
            </a:pPr>
            <a:r>
              <a:rPr lang="en-US" sz="1850" dirty="0">
                <a:latin typeface="Arial" panose="020B0604020202020204" pitchFamily="34" charset="0"/>
                <a:cs typeface="Arial" panose="020B0604020202020204" pitchFamily="34" charset="0"/>
              </a:rPr>
              <a:t>To support the Judicial Service Commission in the execution of its mandate; </a:t>
            </a:r>
          </a:p>
          <a:p>
            <a:pPr marL="285750" indent="-285750" algn="just">
              <a:buFont typeface="Arial" pitchFamily="34" charset="0"/>
              <a:buChar char="•"/>
            </a:pPr>
            <a:r>
              <a:rPr lang="en-US" sz="1850" dirty="0">
                <a:latin typeface="Arial" panose="020B0604020202020204" pitchFamily="34" charset="0"/>
                <a:cs typeface="Arial" panose="020B0604020202020204" pitchFamily="34" charset="0"/>
              </a:rPr>
              <a:t>To support South African Judicial Education Institute  in the execution of its mandate; and  </a:t>
            </a:r>
          </a:p>
          <a:p>
            <a:pPr marL="285750" indent="-285750" algn="just">
              <a:buFont typeface="Arial" pitchFamily="34" charset="0"/>
              <a:buChar char="•"/>
            </a:pPr>
            <a:r>
              <a:rPr lang="en-US" sz="1850" dirty="0">
                <a:latin typeface="Arial" panose="020B0604020202020204" pitchFamily="34" charset="0"/>
                <a:cs typeface="Arial" panose="020B0604020202020204" pitchFamily="34" charset="0"/>
              </a:rPr>
              <a:t>To administer Judges’ Remuneration and Conditions of Employment </a:t>
            </a:r>
            <a:r>
              <a:rPr lang="en-US" sz="1850" dirty="0" smtClean="0">
                <a:latin typeface="Arial" panose="020B0604020202020204" pitchFamily="34" charset="0"/>
                <a:cs typeface="Arial" panose="020B0604020202020204" pitchFamily="34" charset="0"/>
              </a:rPr>
              <a:t>Act. </a:t>
            </a:r>
            <a:endParaRPr lang="en-US" sz="1850" dirty="0">
              <a:latin typeface="Arial" panose="020B0604020202020204" pitchFamily="34" charset="0"/>
              <a:cs typeface="Arial" panose="020B0604020202020204" pitchFamily="34" charset="0"/>
            </a:endParaRPr>
          </a:p>
          <a:p>
            <a:pPr lvl="0" algn="just" defTabSz="914400">
              <a:spcBef>
                <a:spcPct val="20000"/>
              </a:spcBef>
            </a:pPr>
            <a:endParaRPr lang="en-US" sz="1600" b="1" dirty="0">
              <a:solidFill>
                <a:prstClr val="black"/>
              </a:solidFill>
              <a:latin typeface="Avenir Black"/>
              <a:cs typeface="Arial" pitchFamily="34" charset="0"/>
            </a:endParaRPr>
          </a:p>
        </p:txBody>
      </p:sp>
    </p:spTree>
    <p:extLst>
      <p:ext uri="{BB962C8B-B14F-4D97-AF65-F5344CB8AC3E}">
        <p14:creationId xmlns:p14="http://schemas.microsoft.com/office/powerpoint/2010/main" val="11973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9</a:t>
            </a:fld>
            <a:endParaRPr lang="en-US"/>
          </a:p>
        </p:txBody>
      </p:sp>
      <p:sp>
        <p:nvSpPr>
          <p:cNvPr id="11" name="Title 1"/>
          <p:cNvSpPr txBox="1">
            <a:spLocks/>
          </p:cNvSpPr>
          <p:nvPr/>
        </p:nvSpPr>
        <p:spPr>
          <a:xfrm>
            <a:off x="682066" y="360314"/>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VALUES </a:t>
            </a:r>
            <a:endParaRPr lang="en-ZA" sz="2400" b="1" dirty="0">
              <a:latin typeface="Avenir Black"/>
              <a:cs typeface="Arial" panose="020B0604020202020204" pitchFamily="34" charset="0"/>
            </a:endParaRPr>
          </a:p>
        </p:txBody>
      </p:sp>
      <p:sp>
        <p:nvSpPr>
          <p:cNvPr id="12" name="Rectangle 11"/>
          <p:cNvSpPr/>
          <p:nvPr/>
        </p:nvSpPr>
        <p:spPr>
          <a:xfrm>
            <a:off x="452846" y="1542739"/>
            <a:ext cx="8490858" cy="672492"/>
          </a:xfrm>
          <a:prstGeom prst="rect">
            <a:avLst/>
          </a:prstGeom>
        </p:spPr>
        <p:txBody>
          <a:bodyPr wrap="square">
            <a:spAutoFit/>
          </a:bodyPr>
          <a:lstStyle/>
          <a:p>
            <a:pPr lvl="0" algn="just" defTabSz="914400">
              <a:spcBef>
                <a:spcPct val="20000"/>
              </a:spcBef>
            </a:pPr>
            <a:r>
              <a:rPr lang="en-US" sz="1850" dirty="0" smtClean="0">
                <a:latin typeface="Arial" panose="020B0604020202020204" pitchFamily="34" charset="0"/>
                <a:cs typeface="Arial" panose="020B0604020202020204" pitchFamily="34" charset="0"/>
              </a:rPr>
              <a:t>. </a:t>
            </a:r>
            <a:endParaRPr lang="en-US" sz="1850" dirty="0">
              <a:latin typeface="Arial" panose="020B0604020202020204" pitchFamily="34" charset="0"/>
              <a:cs typeface="Arial" panose="020B0604020202020204" pitchFamily="34" charset="0"/>
            </a:endParaRPr>
          </a:p>
          <a:p>
            <a:pPr lvl="0" algn="just" defTabSz="914400">
              <a:spcBef>
                <a:spcPct val="20000"/>
              </a:spcBef>
            </a:pPr>
            <a:endParaRPr lang="en-US" sz="1600" b="1" dirty="0">
              <a:solidFill>
                <a:prstClr val="black"/>
              </a:solidFill>
              <a:latin typeface="Avenir Black"/>
              <a:cs typeface="Arial" pitchFamily="34" charset="0"/>
            </a:endParaRPr>
          </a:p>
        </p:txBody>
      </p:sp>
      <p:pic>
        <p:nvPicPr>
          <p:cNvPr id="4" name="Picture 3"/>
          <p:cNvPicPr>
            <a:picLocks noChangeAspect="1"/>
          </p:cNvPicPr>
          <p:nvPr/>
        </p:nvPicPr>
        <p:blipFill>
          <a:blip r:embed="rId3"/>
          <a:stretch>
            <a:fillRect/>
          </a:stretch>
        </p:blipFill>
        <p:spPr>
          <a:xfrm>
            <a:off x="567456" y="1137145"/>
            <a:ext cx="8261637" cy="5197171"/>
          </a:xfrm>
          <a:prstGeom prst="rect">
            <a:avLst/>
          </a:prstGeom>
        </p:spPr>
      </p:pic>
    </p:spTree>
    <p:extLst>
      <p:ext uri="{BB962C8B-B14F-4D97-AF65-F5344CB8AC3E}">
        <p14:creationId xmlns:p14="http://schemas.microsoft.com/office/powerpoint/2010/main" val="27818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3223</TotalTime>
  <Words>6572</Words>
  <Application>Microsoft Office PowerPoint</Application>
  <PresentationFormat>On-screen Show (4:3)</PresentationFormat>
  <Paragraphs>1215</Paragraphs>
  <Slides>62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Narrow</vt:lpstr>
      <vt:lpstr>Avenir Black</vt:lpstr>
      <vt:lpstr>Avenir Light</vt:lpstr>
      <vt:lpstr>Calibri</vt:lpstr>
      <vt:lpstr>Courier New</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Fingaz Media</dc:creator>
  <cp:lastModifiedBy>Vhonani Ramaano</cp:lastModifiedBy>
  <cp:revision>293</cp:revision>
  <cp:lastPrinted>2020-10-07T14:07:50Z</cp:lastPrinted>
  <dcterms:created xsi:type="dcterms:W3CDTF">2017-06-01T13:53:08Z</dcterms:created>
  <dcterms:modified xsi:type="dcterms:W3CDTF">2020-10-07T14:24:24Z</dcterms:modified>
</cp:coreProperties>
</file>