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892" r:id="rId2"/>
    <p:sldId id="1061" r:id="rId3"/>
    <p:sldId id="1092" r:id="rId4"/>
    <p:sldId id="1085" r:id="rId5"/>
    <p:sldId id="1171" r:id="rId6"/>
    <p:sldId id="1172" r:id="rId7"/>
    <p:sldId id="1173" r:id="rId8"/>
    <p:sldId id="1174" r:id="rId9"/>
    <p:sldId id="1175" r:id="rId10"/>
    <p:sldId id="1176" r:id="rId11"/>
    <p:sldId id="1177" r:id="rId12"/>
    <p:sldId id="1178" r:id="rId13"/>
    <p:sldId id="1179" r:id="rId14"/>
    <p:sldId id="1180" r:id="rId15"/>
    <p:sldId id="1181" r:id="rId16"/>
    <p:sldId id="1182" r:id="rId17"/>
    <p:sldId id="1183" r:id="rId18"/>
    <p:sldId id="1184" r:id="rId19"/>
    <p:sldId id="1185" r:id="rId20"/>
    <p:sldId id="1186" r:id="rId21"/>
    <p:sldId id="1090" r:id="rId22"/>
    <p:sldId id="1168" r:id="rId23"/>
    <p:sldId id="1169" r:id="rId24"/>
    <p:sldId id="1170" r:id="rId25"/>
    <p:sldId id="1091" r:id="rId26"/>
    <p:sldId id="1048" r:id="rId27"/>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78" autoAdjust="0"/>
  </p:normalViewPr>
  <p:slideViewPr>
    <p:cSldViewPr>
      <p:cViewPr varScale="1">
        <p:scale>
          <a:sx n="81" d="100"/>
          <a:sy n="81" d="100"/>
        </p:scale>
        <p:origin x="144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955" cy="495755"/>
          </a:xfrm>
          <a:prstGeom prst="rect">
            <a:avLst/>
          </a:prstGeom>
        </p:spPr>
        <p:txBody>
          <a:bodyPr vert="horz" lIns="91413" tIns="45706" rIns="91413" bIns="45706" rtlCol="0"/>
          <a:lstStyle>
            <a:lvl1pPr algn="l">
              <a:defRPr sz="1200">
                <a:latin typeface="Times New Roman" charset="0"/>
                <a:ea typeface="+mn-ea"/>
                <a:cs typeface="+mn-cs"/>
              </a:defRPr>
            </a:lvl1pPr>
          </a:lstStyle>
          <a:p>
            <a:pPr>
              <a:defRPr/>
            </a:pPr>
            <a:r>
              <a:rPr lang="en-US"/>
              <a:t>SECRET</a:t>
            </a:r>
          </a:p>
        </p:txBody>
      </p:sp>
      <p:sp>
        <p:nvSpPr>
          <p:cNvPr id="3" name="Date Placeholder 2"/>
          <p:cNvSpPr>
            <a:spLocks noGrp="1"/>
          </p:cNvSpPr>
          <p:nvPr>
            <p:ph type="dt" sz="quarter" idx="1"/>
          </p:nvPr>
        </p:nvSpPr>
        <p:spPr>
          <a:xfrm>
            <a:off x="3850249" y="2"/>
            <a:ext cx="2945955" cy="495755"/>
          </a:xfrm>
          <a:prstGeom prst="rect">
            <a:avLst/>
          </a:prstGeom>
        </p:spPr>
        <p:txBody>
          <a:bodyPr vert="horz" wrap="square" lIns="91413" tIns="45706" rIns="91413" bIns="45706" numCol="1" anchor="t" anchorCtr="0" compatLnSpc="1">
            <a:prstTxWarp prst="textNoShape">
              <a:avLst/>
            </a:prstTxWarp>
          </a:bodyPr>
          <a:lstStyle>
            <a:lvl1pPr algn="r">
              <a:defRPr sz="1200" smtClean="0">
                <a:cs typeface="Arial" pitchFamily="34" charset="0"/>
              </a:defRPr>
            </a:lvl1pPr>
          </a:lstStyle>
          <a:p>
            <a:pPr>
              <a:defRPr/>
            </a:pPr>
            <a:fld id="{792D9734-FDF6-0B47-9163-1F38F824AD82}" type="datetime1">
              <a:rPr lang="en-ZA" smtClean="0"/>
              <a:t>2020/10/12</a:t>
            </a:fld>
            <a:endParaRPr lang="en-US"/>
          </a:p>
        </p:txBody>
      </p:sp>
      <p:sp>
        <p:nvSpPr>
          <p:cNvPr id="4" name="Footer Placeholder 3"/>
          <p:cNvSpPr>
            <a:spLocks noGrp="1"/>
          </p:cNvSpPr>
          <p:nvPr>
            <p:ph type="ftr" sz="quarter" idx="2"/>
          </p:nvPr>
        </p:nvSpPr>
        <p:spPr>
          <a:xfrm>
            <a:off x="4" y="9430832"/>
            <a:ext cx="2945955" cy="495755"/>
          </a:xfrm>
          <a:prstGeom prst="rect">
            <a:avLst/>
          </a:prstGeom>
        </p:spPr>
        <p:txBody>
          <a:bodyPr vert="horz" lIns="91413" tIns="45706" rIns="91413" bIns="45706" rtlCol="0" anchor="b"/>
          <a:lstStyle>
            <a:lvl1pPr algn="l">
              <a:defRPr sz="1200">
                <a:latin typeface="Times New Roman" charset="0"/>
                <a:ea typeface="+mn-ea"/>
                <a:cs typeface="+mn-cs"/>
              </a:defRPr>
            </a:lvl1pPr>
          </a:lstStyle>
          <a:p>
            <a:pPr>
              <a:defRPr/>
            </a:pPr>
            <a:r>
              <a:rPr lang="en-US"/>
              <a:t>SECRET</a:t>
            </a:r>
          </a:p>
        </p:txBody>
      </p:sp>
      <p:sp>
        <p:nvSpPr>
          <p:cNvPr id="5" name="Slide Number Placeholder 4"/>
          <p:cNvSpPr>
            <a:spLocks noGrp="1"/>
          </p:cNvSpPr>
          <p:nvPr>
            <p:ph type="sldNum" sz="quarter" idx="3"/>
          </p:nvPr>
        </p:nvSpPr>
        <p:spPr>
          <a:xfrm>
            <a:off x="3850249" y="9430832"/>
            <a:ext cx="2945955" cy="495755"/>
          </a:xfrm>
          <a:prstGeom prst="rect">
            <a:avLst/>
          </a:prstGeom>
        </p:spPr>
        <p:txBody>
          <a:bodyPr vert="horz" wrap="square" lIns="91413" tIns="45706" rIns="91413" bIns="45706" numCol="1" anchor="b" anchorCtr="0" compatLnSpc="1">
            <a:prstTxWarp prst="textNoShape">
              <a:avLst/>
            </a:prstTxWarp>
          </a:bodyPr>
          <a:lstStyle>
            <a:lvl1pPr algn="r">
              <a:defRPr sz="1200">
                <a:cs typeface="Arial" panose="020B0604020202020204" pitchFamily="34" charset="0"/>
              </a:defRPr>
            </a:lvl1pPr>
          </a:lstStyle>
          <a:p>
            <a:fld id="{2783BE48-B9EB-4DC3-B175-4CC20B771D01}" type="slidenum">
              <a:rPr lang="en-US"/>
              <a:pPr/>
              <a:t>‹#›</a:t>
            </a:fld>
            <a:endParaRPr lang="en-US"/>
          </a:p>
        </p:txBody>
      </p:sp>
    </p:spTree>
    <p:extLst>
      <p:ext uri="{BB962C8B-B14F-4D97-AF65-F5344CB8AC3E}">
        <p14:creationId xmlns:p14="http://schemas.microsoft.com/office/powerpoint/2010/main" val="3625676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955" cy="495755"/>
          </a:xfrm>
          <a:prstGeom prst="rect">
            <a:avLst/>
          </a:prstGeom>
        </p:spPr>
        <p:txBody>
          <a:bodyPr vert="horz" lIns="96631" tIns="48317" rIns="96631" bIns="48317" rtlCol="0"/>
          <a:lstStyle>
            <a:lvl1pPr algn="l">
              <a:defRPr sz="1300">
                <a:latin typeface="Times New Roman" charset="0"/>
                <a:ea typeface="+mn-ea"/>
                <a:cs typeface="+mn-cs"/>
              </a:defRPr>
            </a:lvl1pPr>
          </a:lstStyle>
          <a:p>
            <a:pPr>
              <a:defRPr/>
            </a:pPr>
            <a:r>
              <a:rPr lang="en-US"/>
              <a:t>SECRET</a:t>
            </a:r>
          </a:p>
        </p:txBody>
      </p:sp>
      <p:sp>
        <p:nvSpPr>
          <p:cNvPr id="3" name="Date Placeholder 2"/>
          <p:cNvSpPr>
            <a:spLocks noGrp="1"/>
          </p:cNvSpPr>
          <p:nvPr>
            <p:ph type="dt" idx="1"/>
          </p:nvPr>
        </p:nvSpPr>
        <p:spPr>
          <a:xfrm>
            <a:off x="3850249" y="2"/>
            <a:ext cx="2945955" cy="495755"/>
          </a:xfrm>
          <a:prstGeom prst="rect">
            <a:avLst/>
          </a:prstGeom>
        </p:spPr>
        <p:txBody>
          <a:bodyPr vert="horz" wrap="square" lIns="96631" tIns="48317" rIns="96631" bIns="48317" numCol="1" anchor="t" anchorCtr="0" compatLnSpc="1">
            <a:prstTxWarp prst="textNoShape">
              <a:avLst/>
            </a:prstTxWarp>
          </a:bodyPr>
          <a:lstStyle>
            <a:lvl1pPr algn="r">
              <a:defRPr sz="1300" smtClean="0">
                <a:cs typeface="Arial" pitchFamily="34" charset="0"/>
              </a:defRPr>
            </a:lvl1pPr>
          </a:lstStyle>
          <a:p>
            <a:pPr>
              <a:defRPr/>
            </a:pPr>
            <a:fld id="{5826756C-1802-AF49-8CA9-840DDA646C6C}" type="datetime1">
              <a:rPr lang="en-ZA" smtClean="0"/>
              <a:t>2020/10/12</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6631" tIns="48317" rIns="96631" bIns="48317" rtlCol="0" anchor="ctr"/>
          <a:lstStyle/>
          <a:p>
            <a:pPr lvl="0"/>
            <a:endParaRPr lang="en-US" noProof="0" dirty="0"/>
          </a:p>
        </p:txBody>
      </p:sp>
      <p:sp>
        <p:nvSpPr>
          <p:cNvPr id="5" name="Notes Placeholder 4"/>
          <p:cNvSpPr>
            <a:spLocks noGrp="1"/>
          </p:cNvSpPr>
          <p:nvPr>
            <p:ph type="body" sz="quarter" idx="3"/>
          </p:nvPr>
        </p:nvSpPr>
        <p:spPr>
          <a:xfrm>
            <a:off x="680063" y="4716236"/>
            <a:ext cx="5437550" cy="4466716"/>
          </a:xfrm>
          <a:prstGeom prst="rect">
            <a:avLst/>
          </a:prstGeom>
        </p:spPr>
        <p:txBody>
          <a:bodyPr vert="horz" lIns="96631" tIns="48317" rIns="96631" bIns="483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9430832"/>
            <a:ext cx="2945955" cy="495755"/>
          </a:xfrm>
          <a:prstGeom prst="rect">
            <a:avLst/>
          </a:prstGeom>
        </p:spPr>
        <p:txBody>
          <a:bodyPr vert="horz" lIns="96631" tIns="48317" rIns="96631" bIns="48317" rtlCol="0" anchor="b"/>
          <a:lstStyle>
            <a:lvl1pPr algn="l">
              <a:defRPr sz="1300">
                <a:latin typeface="Times New Roman" charset="0"/>
                <a:ea typeface="+mn-ea"/>
                <a:cs typeface="+mn-cs"/>
              </a:defRPr>
            </a:lvl1pPr>
          </a:lstStyle>
          <a:p>
            <a:pPr>
              <a:defRPr/>
            </a:pPr>
            <a:r>
              <a:rPr lang="en-US"/>
              <a:t>SECRET</a:t>
            </a:r>
          </a:p>
        </p:txBody>
      </p:sp>
      <p:sp>
        <p:nvSpPr>
          <p:cNvPr id="7" name="Slide Number Placeholder 6"/>
          <p:cNvSpPr>
            <a:spLocks noGrp="1"/>
          </p:cNvSpPr>
          <p:nvPr>
            <p:ph type="sldNum" sz="quarter" idx="5"/>
          </p:nvPr>
        </p:nvSpPr>
        <p:spPr>
          <a:xfrm>
            <a:off x="3850249" y="9430832"/>
            <a:ext cx="2945955" cy="495755"/>
          </a:xfrm>
          <a:prstGeom prst="rect">
            <a:avLst/>
          </a:prstGeom>
        </p:spPr>
        <p:txBody>
          <a:bodyPr vert="horz" wrap="square" lIns="96631" tIns="48317" rIns="96631" bIns="48317" numCol="1" anchor="b" anchorCtr="0" compatLnSpc="1">
            <a:prstTxWarp prst="textNoShape">
              <a:avLst/>
            </a:prstTxWarp>
          </a:bodyPr>
          <a:lstStyle>
            <a:lvl1pPr algn="r">
              <a:defRPr sz="1300">
                <a:cs typeface="Arial" panose="020B0604020202020204" pitchFamily="34" charset="0"/>
              </a:defRPr>
            </a:lvl1pPr>
          </a:lstStyle>
          <a:p>
            <a:fld id="{47D24323-C1F1-4FBF-BA43-DF69078F6232}" type="slidenum">
              <a:rPr lang="en-US"/>
              <a:pPr/>
              <a:t>‹#›</a:t>
            </a:fld>
            <a:endParaRPr lang="en-US"/>
          </a:p>
        </p:txBody>
      </p:sp>
    </p:spTree>
    <p:extLst>
      <p:ext uri="{BB962C8B-B14F-4D97-AF65-F5344CB8AC3E}">
        <p14:creationId xmlns:p14="http://schemas.microsoft.com/office/powerpoint/2010/main" val="110196250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723" indent="-285663" eaLnBrk="0" hangingPunct="0">
              <a:defRPr sz="2400">
                <a:solidFill>
                  <a:schemeClr val="tx1"/>
                </a:solidFill>
                <a:latin typeface="Times New Roman" panose="02020603050405020304" pitchFamily="18" charset="0"/>
                <a:ea typeface="MS PGothic" panose="020B0600070205080204" pitchFamily="34" charset="-128"/>
              </a:defRPr>
            </a:lvl2pPr>
            <a:lvl3pPr marL="1142651" indent="-228529" eaLnBrk="0" hangingPunct="0">
              <a:defRPr sz="2400">
                <a:solidFill>
                  <a:schemeClr val="tx1"/>
                </a:solidFill>
                <a:latin typeface="Times New Roman" panose="02020603050405020304" pitchFamily="18" charset="0"/>
                <a:ea typeface="MS PGothic" panose="020B0600070205080204" pitchFamily="34" charset="-128"/>
              </a:defRPr>
            </a:lvl3pPr>
            <a:lvl4pPr marL="1599712" indent="-228529" eaLnBrk="0" hangingPunct="0">
              <a:defRPr sz="2400">
                <a:solidFill>
                  <a:schemeClr val="tx1"/>
                </a:solidFill>
                <a:latin typeface="Times New Roman" panose="02020603050405020304" pitchFamily="18" charset="0"/>
                <a:ea typeface="MS PGothic" panose="020B0600070205080204" pitchFamily="34" charset="-128"/>
              </a:defRPr>
            </a:lvl4pPr>
            <a:lvl5pPr marL="2056772" indent="-228529" eaLnBrk="0" hangingPunct="0">
              <a:defRPr sz="2400">
                <a:solidFill>
                  <a:schemeClr val="tx1"/>
                </a:solidFill>
                <a:latin typeface="Times New Roman" panose="02020603050405020304" pitchFamily="18" charset="0"/>
                <a:ea typeface="MS PGothic" panose="020B0600070205080204" pitchFamily="34" charset="-128"/>
              </a:defRPr>
            </a:lvl5pPr>
            <a:lvl6pPr marL="2513834" indent="-2285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0895" indent="-2285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7955" indent="-2285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5016" indent="-2285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71DAD5-643B-4F77-9C64-1EC80B570E81}" type="slidenum">
              <a:rPr lang="en-US" sz="1300"/>
              <a:pPr eaLnBrk="1" hangingPunct="1"/>
              <a:t>1</a:t>
            </a:fld>
            <a:endParaRPr lang="en-US" sz="1300"/>
          </a:p>
        </p:txBody>
      </p:sp>
      <p:sp>
        <p:nvSpPr>
          <p:cNvPr id="5" name="Footer Placeholder 4"/>
          <p:cNvSpPr>
            <a:spLocks noGrp="1"/>
          </p:cNvSpPr>
          <p:nvPr>
            <p:ph type="ftr" sz="quarter" idx="4"/>
          </p:nvPr>
        </p:nvSpPr>
        <p:spPr/>
        <p:txBody>
          <a:bodyPr/>
          <a:lstStyle/>
          <a:p>
            <a:pPr>
              <a:defRPr/>
            </a:pPr>
            <a:r>
              <a:rPr lang="en-US"/>
              <a:t>SECRET</a:t>
            </a:r>
          </a:p>
        </p:txBody>
      </p:sp>
      <p:sp>
        <p:nvSpPr>
          <p:cNvPr id="6" name="Header Placeholder 5"/>
          <p:cNvSpPr>
            <a:spLocks noGrp="1"/>
          </p:cNvSpPr>
          <p:nvPr>
            <p:ph type="hdr" sz="quarter"/>
          </p:nvPr>
        </p:nvSpPr>
        <p:spPr/>
        <p:txBody>
          <a:bodyPr/>
          <a:lstStyle/>
          <a:p>
            <a:pPr>
              <a:defRPr/>
            </a:pPr>
            <a:r>
              <a:rPr lang="en-US"/>
              <a:t>SECRET</a:t>
            </a:r>
          </a:p>
        </p:txBody>
      </p:sp>
    </p:spTree>
    <p:extLst>
      <p:ext uri="{BB962C8B-B14F-4D97-AF65-F5344CB8AC3E}">
        <p14:creationId xmlns:p14="http://schemas.microsoft.com/office/powerpoint/2010/main" val="426718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10</a:t>
            </a:fld>
            <a:endParaRPr lang="en-ZA" dirty="0"/>
          </a:p>
        </p:txBody>
      </p:sp>
    </p:spTree>
    <p:extLst>
      <p:ext uri="{BB962C8B-B14F-4D97-AF65-F5344CB8AC3E}">
        <p14:creationId xmlns:p14="http://schemas.microsoft.com/office/powerpoint/2010/main" val="9244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11</a:t>
            </a:fld>
            <a:endParaRPr lang="en-ZA" dirty="0"/>
          </a:p>
        </p:txBody>
      </p:sp>
    </p:spTree>
    <p:extLst>
      <p:ext uri="{BB962C8B-B14F-4D97-AF65-F5344CB8AC3E}">
        <p14:creationId xmlns:p14="http://schemas.microsoft.com/office/powerpoint/2010/main" val="136921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12</a:t>
            </a:fld>
            <a:endParaRPr lang="en-ZA" dirty="0"/>
          </a:p>
        </p:txBody>
      </p:sp>
    </p:spTree>
    <p:extLst>
      <p:ext uri="{BB962C8B-B14F-4D97-AF65-F5344CB8AC3E}">
        <p14:creationId xmlns:p14="http://schemas.microsoft.com/office/powerpoint/2010/main" val="3883770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13</a:t>
            </a:fld>
            <a:endParaRPr lang="en-ZA" dirty="0"/>
          </a:p>
        </p:txBody>
      </p:sp>
    </p:spTree>
    <p:extLst>
      <p:ext uri="{BB962C8B-B14F-4D97-AF65-F5344CB8AC3E}">
        <p14:creationId xmlns:p14="http://schemas.microsoft.com/office/powerpoint/2010/main" val="4178765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14</a:t>
            </a:fld>
            <a:endParaRPr lang="en-ZA" dirty="0"/>
          </a:p>
        </p:txBody>
      </p:sp>
    </p:spTree>
    <p:extLst>
      <p:ext uri="{BB962C8B-B14F-4D97-AF65-F5344CB8AC3E}">
        <p14:creationId xmlns:p14="http://schemas.microsoft.com/office/powerpoint/2010/main" val="293764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15</a:t>
            </a:fld>
            <a:endParaRPr lang="en-ZA" dirty="0"/>
          </a:p>
        </p:txBody>
      </p:sp>
    </p:spTree>
    <p:extLst>
      <p:ext uri="{BB962C8B-B14F-4D97-AF65-F5344CB8AC3E}">
        <p14:creationId xmlns:p14="http://schemas.microsoft.com/office/powerpoint/2010/main" val="294308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16</a:t>
            </a:fld>
            <a:endParaRPr lang="en-ZA" dirty="0"/>
          </a:p>
        </p:txBody>
      </p:sp>
    </p:spTree>
    <p:extLst>
      <p:ext uri="{BB962C8B-B14F-4D97-AF65-F5344CB8AC3E}">
        <p14:creationId xmlns:p14="http://schemas.microsoft.com/office/powerpoint/2010/main" val="162738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17</a:t>
            </a:fld>
            <a:endParaRPr lang="en-ZA" dirty="0"/>
          </a:p>
        </p:txBody>
      </p:sp>
    </p:spTree>
    <p:extLst>
      <p:ext uri="{BB962C8B-B14F-4D97-AF65-F5344CB8AC3E}">
        <p14:creationId xmlns:p14="http://schemas.microsoft.com/office/powerpoint/2010/main" val="3416677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18</a:t>
            </a:fld>
            <a:endParaRPr lang="en-ZA" dirty="0"/>
          </a:p>
        </p:txBody>
      </p:sp>
    </p:spTree>
    <p:extLst>
      <p:ext uri="{BB962C8B-B14F-4D97-AF65-F5344CB8AC3E}">
        <p14:creationId xmlns:p14="http://schemas.microsoft.com/office/powerpoint/2010/main" val="2443639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19</a:t>
            </a:fld>
            <a:endParaRPr lang="en-ZA" dirty="0"/>
          </a:p>
        </p:txBody>
      </p:sp>
    </p:spTree>
    <p:extLst>
      <p:ext uri="{BB962C8B-B14F-4D97-AF65-F5344CB8AC3E}">
        <p14:creationId xmlns:p14="http://schemas.microsoft.com/office/powerpoint/2010/main" val="264873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a:t>
            </a:fld>
            <a:endParaRPr lang="en-ZA" dirty="0"/>
          </a:p>
        </p:txBody>
      </p:sp>
    </p:spTree>
    <p:extLst>
      <p:ext uri="{BB962C8B-B14F-4D97-AF65-F5344CB8AC3E}">
        <p14:creationId xmlns:p14="http://schemas.microsoft.com/office/powerpoint/2010/main" val="89758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20</a:t>
            </a:fld>
            <a:endParaRPr lang="en-ZA" dirty="0"/>
          </a:p>
        </p:txBody>
      </p:sp>
    </p:spTree>
    <p:extLst>
      <p:ext uri="{BB962C8B-B14F-4D97-AF65-F5344CB8AC3E}">
        <p14:creationId xmlns:p14="http://schemas.microsoft.com/office/powerpoint/2010/main" val="1388141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21</a:t>
            </a:fld>
            <a:endParaRPr lang="en-ZA" dirty="0"/>
          </a:p>
        </p:txBody>
      </p:sp>
    </p:spTree>
    <p:extLst>
      <p:ext uri="{BB962C8B-B14F-4D97-AF65-F5344CB8AC3E}">
        <p14:creationId xmlns:p14="http://schemas.microsoft.com/office/powerpoint/2010/main" val="186240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22</a:t>
            </a:fld>
            <a:endParaRPr lang="en-ZA" dirty="0"/>
          </a:p>
        </p:txBody>
      </p:sp>
    </p:spTree>
    <p:extLst>
      <p:ext uri="{BB962C8B-B14F-4D97-AF65-F5344CB8AC3E}">
        <p14:creationId xmlns:p14="http://schemas.microsoft.com/office/powerpoint/2010/main" val="2528827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23</a:t>
            </a:fld>
            <a:endParaRPr lang="en-ZA" dirty="0"/>
          </a:p>
        </p:txBody>
      </p:sp>
    </p:spTree>
    <p:extLst>
      <p:ext uri="{BB962C8B-B14F-4D97-AF65-F5344CB8AC3E}">
        <p14:creationId xmlns:p14="http://schemas.microsoft.com/office/powerpoint/2010/main" val="3259319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24</a:t>
            </a:fld>
            <a:endParaRPr lang="en-ZA" dirty="0"/>
          </a:p>
        </p:txBody>
      </p:sp>
    </p:spTree>
    <p:extLst>
      <p:ext uri="{BB962C8B-B14F-4D97-AF65-F5344CB8AC3E}">
        <p14:creationId xmlns:p14="http://schemas.microsoft.com/office/powerpoint/2010/main" val="3539018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25</a:t>
            </a:fld>
            <a:endParaRPr lang="en-ZA" dirty="0"/>
          </a:p>
        </p:txBody>
      </p:sp>
    </p:spTree>
    <p:extLst>
      <p:ext uri="{BB962C8B-B14F-4D97-AF65-F5344CB8AC3E}">
        <p14:creationId xmlns:p14="http://schemas.microsoft.com/office/powerpoint/2010/main" val="257212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SECRET</a:t>
            </a:r>
          </a:p>
        </p:txBody>
      </p:sp>
      <p:sp>
        <p:nvSpPr>
          <p:cNvPr id="5" name="Footer Placeholder 4"/>
          <p:cNvSpPr>
            <a:spLocks noGrp="1"/>
          </p:cNvSpPr>
          <p:nvPr>
            <p:ph type="ftr" sz="quarter" idx="11"/>
          </p:nvPr>
        </p:nvSpPr>
        <p:spPr/>
        <p:txBody>
          <a:bodyPr/>
          <a:lstStyle/>
          <a:p>
            <a:pPr>
              <a:defRPr/>
            </a:pPr>
            <a:r>
              <a:rPr lang="en-US"/>
              <a:t>SECRET</a:t>
            </a:r>
          </a:p>
        </p:txBody>
      </p:sp>
      <p:sp>
        <p:nvSpPr>
          <p:cNvPr id="6" name="Slide Number Placeholder 5"/>
          <p:cNvSpPr>
            <a:spLocks noGrp="1"/>
          </p:cNvSpPr>
          <p:nvPr>
            <p:ph type="sldNum" sz="quarter" idx="12"/>
          </p:nvPr>
        </p:nvSpPr>
        <p:spPr/>
        <p:txBody>
          <a:bodyPr/>
          <a:lstStyle/>
          <a:p>
            <a:fld id="{47D24323-C1F1-4FBF-BA43-DF69078F6232}" type="slidenum">
              <a:rPr lang="en-US" smtClean="0"/>
              <a:pPr/>
              <a:t>26</a:t>
            </a:fld>
            <a:endParaRPr lang="en-US"/>
          </a:p>
        </p:txBody>
      </p:sp>
    </p:spTree>
    <p:extLst>
      <p:ext uri="{BB962C8B-B14F-4D97-AF65-F5344CB8AC3E}">
        <p14:creationId xmlns:p14="http://schemas.microsoft.com/office/powerpoint/2010/main" val="105061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3</a:t>
            </a:fld>
            <a:endParaRPr lang="en-ZA" dirty="0"/>
          </a:p>
        </p:txBody>
      </p:sp>
    </p:spTree>
    <p:extLst>
      <p:ext uri="{BB962C8B-B14F-4D97-AF65-F5344CB8AC3E}">
        <p14:creationId xmlns:p14="http://schemas.microsoft.com/office/powerpoint/2010/main" val="18426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4</a:t>
            </a:fld>
            <a:endParaRPr lang="en-ZA" dirty="0"/>
          </a:p>
        </p:txBody>
      </p:sp>
    </p:spTree>
    <p:extLst>
      <p:ext uri="{BB962C8B-B14F-4D97-AF65-F5344CB8AC3E}">
        <p14:creationId xmlns:p14="http://schemas.microsoft.com/office/powerpoint/2010/main" val="360667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5</a:t>
            </a:fld>
            <a:endParaRPr lang="en-ZA" dirty="0"/>
          </a:p>
        </p:txBody>
      </p:sp>
    </p:spTree>
    <p:extLst>
      <p:ext uri="{BB962C8B-B14F-4D97-AF65-F5344CB8AC3E}">
        <p14:creationId xmlns:p14="http://schemas.microsoft.com/office/powerpoint/2010/main" val="416198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6</a:t>
            </a:fld>
            <a:endParaRPr lang="en-ZA" dirty="0"/>
          </a:p>
        </p:txBody>
      </p:sp>
    </p:spTree>
    <p:extLst>
      <p:ext uri="{BB962C8B-B14F-4D97-AF65-F5344CB8AC3E}">
        <p14:creationId xmlns:p14="http://schemas.microsoft.com/office/powerpoint/2010/main" val="23199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7</a:t>
            </a:fld>
            <a:endParaRPr lang="en-ZA" dirty="0"/>
          </a:p>
        </p:txBody>
      </p:sp>
    </p:spTree>
    <p:extLst>
      <p:ext uri="{BB962C8B-B14F-4D97-AF65-F5344CB8AC3E}">
        <p14:creationId xmlns:p14="http://schemas.microsoft.com/office/powerpoint/2010/main" val="91666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8</a:t>
            </a:fld>
            <a:endParaRPr lang="en-ZA" dirty="0"/>
          </a:p>
        </p:txBody>
      </p:sp>
    </p:spTree>
    <p:extLst>
      <p:ext uri="{BB962C8B-B14F-4D97-AF65-F5344CB8AC3E}">
        <p14:creationId xmlns:p14="http://schemas.microsoft.com/office/powerpoint/2010/main" val="1235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9</a:t>
            </a:fld>
            <a:endParaRPr lang="en-ZA" dirty="0"/>
          </a:p>
        </p:txBody>
      </p:sp>
    </p:spTree>
    <p:extLst>
      <p:ext uri="{BB962C8B-B14F-4D97-AF65-F5344CB8AC3E}">
        <p14:creationId xmlns:p14="http://schemas.microsoft.com/office/powerpoint/2010/main" val="33752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2A63FD81-98C9-4A4E-8602-DFC85C89EA0B}" type="slidenum">
              <a:rPr lang="en-US"/>
              <a:pPr/>
              <a:t>‹#›</a:t>
            </a:fld>
            <a:endParaRPr lang="en-US"/>
          </a:p>
        </p:txBody>
      </p:sp>
    </p:spTree>
    <p:extLst>
      <p:ext uri="{BB962C8B-B14F-4D97-AF65-F5344CB8AC3E}">
        <p14:creationId xmlns:p14="http://schemas.microsoft.com/office/powerpoint/2010/main" val="237994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82DD559F-5C2B-4A88-A044-01545B38929E}" type="slidenum">
              <a:rPr lang="en-US"/>
              <a:pPr/>
              <a:t>‹#›</a:t>
            </a:fld>
            <a:endParaRPr lang="en-US"/>
          </a:p>
        </p:txBody>
      </p:sp>
    </p:spTree>
    <p:extLst>
      <p:ext uri="{BB962C8B-B14F-4D97-AF65-F5344CB8AC3E}">
        <p14:creationId xmlns:p14="http://schemas.microsoft.com/office/powerpoint/2010/main" val="29595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4A15C70D-206A-40EE-A983-0DA55A7B4AA8}" type="slidenum">
              <a:rPr lang="en-US"/>
              <a:pPr/>
              <a:t>‹#›</a:t>
            </a:fld>
            <a:endParaRPr lang="en-US"/>
          </a:p>
        </p:txBody>
      </p:sp>
    </p:spTree>
    <p:extLst>
      <p:ext uri="{BB962C8B-B14F-4D97-AF65-F5344CB8AC3E}">
        <p14:creationId xmlns:p14="http://schemas.microsoft.com/office/powerpoint/2010/main" val="178182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8738F40B-CDAE-43B1-B14D-85FE9ADF513D}" type="slidenum">
              <a:rPr lang="en-US"/>
              <a:pPr/>
              <a:t>‹#›</a:t>
            </a:fld>
            <a:endParaRPr lang="en-US"/>
          </a:p>
        </p:txBody>
      </p:sp>
    </p:spTree>
    <p:extLst>
      <p:ext uri="{BB962C8B-B14F-4D97-AF65-F5344CB8AC3E}">
        <p14:creationId xmlns:p14="http://schemas.microsoft.com/office/powerpoint/2010/main" val="25897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18FA539E-72BC-4F74-BB83-9BDEAADF0C5A}" type="slidenum">
              <a:rPr lang="en-US"/>
              <a:pPr/>
              <a:t>‹#›</a:t>
            </a:fld>
            <a:endParaRPr lang="en-US"/>
          </a:p>
        </p:txBody>
      </p:sp>
    </p:spTree>
    <p:extLst>
      <p:ext uri="{BB962C8B-B14F-4D97-AF65-F5344CB8AC3E}">
        <p14:creationId xmlns:p14="http://schemas.microsoft.com/office/powerpoint/2010/main" val="201617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09E72B39-5706-4B40-BC2B-BE33F2D655D5}" type="slidenum">
              <a:rPr lang="en-US"/>
              <a:pPr/>
              <a:t>‹#›</a:t>
            </a:fld>
            <a:endParaRPr lang="en-US"/>
          </a:p>
        </p:txBody>
      </p:sp>
    </p:spTree>
    <p:extLst>
      <p:ext uri="{BB962C8B-B14F-4D97-AF65-F5344CB8AC3E}">
        <p14:creationId xmlns:p14="http://schemas.microsoft.com/office/powerpoint/2010/main" val="165547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E6FBD5DA-922C-426C-8B9D-6CC90D4028BA}" type="slidenum">
              <a:rPr lang="en-US"/>
              <a:pPr/>
              <a:t>‹#›</a:t>
            </a:fld>
            <a:endParaRPr lang="en-US"/>
          </a:p>
        </p:txBody>
      </p:sp>
    </p:spTree>
    <p:extLst>
      <p:ext uri="{BB962C8B-B14F-4D97-AF65-F5344CB8AC3E}">
        <p14:creationId xmlns:p14="http://schemas.microsoft.com/office/powerpoint/2010/main" val="368186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9" name="Rectangle 6"/>
          <p:cNvSpPr>
            <a:spLocks noGrp="1" noChangeArrowheads="1"/>
          </p:cNvSpPr>
          <p:nvPr>
            <p:ph type="sldNum" sz="quarter" idx="12"/>
          </p:nvPr>
        </p:nvSpPr>
        <p:spPr>
          <a:ln/>
        </p:spPr>
        <p:txBody>
          <a:bodyPr/>
          <a:lstStyle>
            <a:lvl1pPr>
              <a:defRPr/>
            </a:lvl1pPr>
          </a:lstStyle>
          <a:p>
            <a:fld id="{44DD8D74-86AE-4EEB-B686-873F37AB3FE4}" type="slidenum">
              <a:rPr lang="en-US"/>
              <a:pPr/>
              <a:t>‹#›</a:t>
            </a:fld>
            <a:endParaRPr lang="en-US"/>
          </a:p>
        </p:txBody>
      </p:sp>
    </p:spTree>
    <p:extLst>
      <p:ext uri="{BB962C8B-B14F-4D97-AF65-F5344CB8AC3E}">
        <p14:creationId xmlns:p14="http://schemas.microsoft.com/office/powerpoint/2010/main" val="333942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5" name="Rectangle 6"/>
          <p:cNvSpPr>
            <a:spLocks noGrp="1" noChangeArrowheads="1"/>
          </p:cNvSpPr>
          <p:nvPr>
            <p:ph type="sldNum" sz="quarter" idx="12"/>
          </p:nvPr>
        </p:nvSpPr>
        <p:spPr>
          <a:ln/>
        </p:spPr>
        <p:txBody>
          <a:bodyPr/>
          <a:lstStyle>
            <a:lvl1pPr>
              <a:defRPr/>
            </a:lvl1pPr>
          </a:lstStyle>
          <a:p>
            <a:fld id="{5B5E39FB-003E-4D02-8C51-6F3FF93AC583}" type="slidenum">
              <a:rPr lang="en-US"/>
              <a:pPr/>
              <a:t>‹#›</a:t>
            </a:fld>
            <a:endParaRPr lang="en-US"/>
          </a:p>
        </p:txBody>
      </p:sp>
    </p:spTree>
    <p:extLst>
      <p:ext uri="{BB962C8B-B14F-4D97-AF65-F5344CB8AC3E}">
        <p14:creationId xmlns:p14="http://schemas.microsoft.com/office/powerpoint/2010/main" val="407904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4" name="Rectangle 6"/>
          <p:cNvSpPr>
            <a:spLocks noGrp="1" noChangeArrowheads="1"/>
          </p:cNvSpPr>
          <p:nvPr>
            <p:ph type="sldNum" sz="quarter" idx="12"/>
          </p:nvPr>
        </p:nvSpPr>
        <p:spPr>
          <a:ln/>
        </p:spPr>
        <p:txBody>
          <a:bodyPr/>
          <a:lstStyle>
            <a:lvl1pPr>
              <a:defRPr/>
            </a:lvl1pPr>
          </a:lstStyle>
          <a:p>
            <a:fld id="{3B5DD573-85CF-4260-B250-661359F58450}" type="slidenum">
              <a:rPr lang="en-US"/>
              <a:pPr/>
              <a:t>‹#›</a:t>
            </a:fld>
            <a:endParaRPr lang="en-US"/>
          </a:p>
        </p:txBody>
      </p:sp>
    </p:spTree>
    <p:extLst>
      <p:ext uri="{BB962C8B-B14F-4D97-AF65-F5344CB8AC3E}">
        <p14:creationId xmlns:p14="http://schemas.microsoft.com/office/powerpoint/2010/main" val="14066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BD26D481-89DE-4B07-973D-4285544F16C1}" type="slidenum">
              <a:rPr lang="en-US"/>
              <a:pPr/>
              <a:t>‹#›</a:t>
            </a:fld>
            <a:endParaRPr lang="en-US"/>
          </a:p>
        </p:txBody>
      </p:sp>
    </p:spTree>
    <p:extLst>
      <p:ext uri="{BB962C8B-B14F-4D97-AF65-F5344CB8AC3E}">
        <p14:creationId xmlns:p14="http://schemas.microsoft.com/office/powerpoint/2010/main" val="414556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1F706D65-999E-4C35-B5B7-44D8BAAB4D58}" type="slidenum">
              <a:rPr lang="en-US"/>
              <a:pPr/>
              <a:t>‹#›</a:t>
            </a:fld>
            <a:endParaRPr lang="en-US"/>
          </a:p>
        </p:txBody>
      </p:sp>
    </p:spTree>
    <p:extLst>
      <p:ext uri="{BB962C8B-B14F-4D97-AF65-F5344CB8AC3E}">
        <p14:creationId xmlns:p14="http://schemas.microsoft.com/office/powerpoint/2010/main" val="13088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emf"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r>
              <a:rPr lang="en-US"/>
              <a:t>SECRET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DE905AC-4EC4-4161-B6D2-39591D5C83C9}" type="slidenum">
              <a:rPr lang="en-US"/>
              <a:pPr/>
              <a:t>‹#›</a:t>
            </a:fld>
            <a:endParaRPr lang="en-US"/>
          </a:p>
        </p:txBody>
      </p:sp>
      <p:pic>
        <p:nvPicPr>
          <p:cNvPr id="1031"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81800" y="5802313"/>
            <a:ext cx="2286000"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700808"/>
            <a:ext cx="8382000" cy="2261592"/>
          </a:xfrm>
        </p:spPr>
        <p:txBody>
          <a:bodyPr>
            <a:normAutofit fontScale="90000"/>
          </a:bodyPr>
          <a:lstStyle/>
          <a:p>
            <a:pPr eaLnBrk="1" hangingPunct="1">
              <a:defRPr/>
            </a:pP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endParaRPr lang="en-US" sz="2300" dirty="0"/>
          </a:p>
        </p:txBody>
      </p:sp>
      <p:sp>
        <p:nvSpPr>
          <p:cNvPr id="9219" name="Subtitle 6"/>
          <p:cNvSpPr>
            <a:spLocks noGrp="1"/>
          </p:cNvSpPr>
          <p:nvPr>
            <p:ph type="subTitle" idx="1"/>
          </p:nvPr>
        </p:nvSpPr>
        <p:spPr>
          <a:xfrm>
            <a:off x="107504" y="260647"/>
            <a:ext cx="8712646" cy="720081"/>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800" b="1" dirty="0">
                <a:latin typeface="Arial" panose="020B0604020202020204" pitchFamily="34" charset="0"/>
                <a:ea typeface="Tahoma" panose="020B0604030504040204" pitchFamily="34" charset="0"/>
                <a:cs typeface="Arial" panose="020B0604020202020204" pitchFamily="34" charset="0"/>
              </a:rPr>
              <a:t>DEPARTMENT OF TRANSPORT </a:t>
            </a:r>
          </a:p>
          <a:p>
            <a:pPr eaLnBrk="1" hangingPunct="1">
              <a:defRPr/>
            </a:pPr>
            <a:endParaRPr lang="en-US" sz="2800" b="1" dirty="0">
              <a:latin typeface="Arial Black"/>
              <a:ea typeface="MS PGothic" charset="0"/>
              <a:cs typeface="Arial Black"/>
            </a:endParaRPr>
          </a:p>
          <a:p>
            <a:pPr eaLnBrk="1" hangingPunct="1">
              <a:defRPr/>
            </a:pPr>
            <a:r>
              <a:rPr lang="en-US" sz="1600" b="1" dirty="0">
                <a:latin typeface="Arial Black"/>
                <a:ea typeface="MS PGothic" charset="0"/>
                <a:cs typeface="Arial Black"/>
              </a:rPr>
              <a:t>NATIONAL ROAD TRAFFIC AMENDMENT BILL, 2020</a:t>
            </a:r>
          </a:p>
          <a:p>
            <a:pPr eaLnBrk="1" hangingPunct="1">
              <a:defRPr/>
            </a:pPr>
            <a:r>
              <a:rPr lang="en-US" sz="1600" b="1" dirty="0">
                <a:latin typeface="Arial Black"/>
                <a:ea typeface="MS PGothic" charset="0"/>
                <a:cs typeface="Arial Black"/>
              </a:rPr>
              <a:t>PORTFOLIO COMMITTEE ON TRANSPORT</a:t>
            </a:r>
          </a:p>
          <a:p>
            <a:pPr eaLnBrk="1" hangingPunct="1">
              <a:defRPr/>
            </a:pPr>
            <a:r>
              <a:rPr lang="en-US" sz="1600" b="1" dirty="0">
                <a:latin typeface="Arial Black"/>
                <a:ea typeface="MS PGothic" charset="0"/>
                <a:cs typeface="Arial Black"/>
              </a:rPr>
              <a:t>13 NOVEMBER 2020</a:t>
            </a:r>
          </a:p>
        </p:txBody>
      </p:sp>
      <p:sp>
        <p:nvSpPr>
          <p:cNvPr id="3081" name="TextBox 2"/>
          <p:cNvSpPr txBox="1">
            <a:spLocks noChangeArrowheads="1"/>
          </p:cNvSpPr>
          <p:nvPr/>
        </p:nvSpPr>
        <p:spPr bwMode="auto">
          <a:xfrm>
            <a:off x="8820150" y="4525963"/>
            <a:ext cx="1857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52" y="2852936"/>
            <a:ext cx="9036495" cy="388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63FD81-98C9-4A4E-8602-DFC85C89EA0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lnSpcReduction="10000"/>
          </a:bodyPr>
          <a:lstStyle/>
          <a:p>
            <a:pPr algn="just">
              <a:spcBef>
                <a:spcPct val="50000"/>
              </a:spcBef>
              <a:buClr>
                <a:schemeClr val="accent2"/>
              </a:buClr>
              <a:buSzPct val="80000"/>
              <a:buFont typeface="Wingdings" pitchFamily="2" charset="2"/>
              <a:buChar char="q"/>
              <a:defRPr/>
            </a:pPr>
            <a:r>
              <a:rPr lang="en-ZA" sz="1800" b="1" dirty="0">
                <a:latin typeface="Tahoma" panose="020B0604030504040204" pitchFamily="34" charset="0"/>
                <a:ea typeface="Tahoma" panose="020B0604030504040204" pitchFamily="34" charset="0"/>
                <a:cs typeface="Tahoma" panose="020B0604030504040204" pitchFamily="34" charset="0"/>
              </a:rPr>
              <a:t>Clause 21: </a:t>
            </a:r>
            <a:r>
              <a:rPr lang="en-ZA" sz="1800" dirty="0">
                <a:latin typeface="Tahoma" panose="020B0604030504040204" pitchFamily="34" charset="0"/>
                <a:ea typeface="Tahoma" panose="020B0604030504040204" pitchFamily="34" charset="0"/>
                <a:cs typeface="Tahoma" panose="020B0604030504040204" pitchFamily="34" charset="0"/>
              </a:rPr>
              <a:t>amends section 18 by providing that the holders of a learner’s licence who desires to obtain a driving licence shall after applying for a licence to drive at an appropriately registered and graded driving licence testing centre present him/herself to be examined and that in the case where the Driving License Testing Centre (DLTC) can provide an appropriate motor vehicle, such motor vehicle may be used for the test.</a:t>
            </a:r>
            <a:r>
              <a:rPr lang="en-US" sz="1800" dirty="0">
                <a:latin typeface="Tahoma" panose="020B0604030504040204" pitchFamily="34" charset="0"/>
                <a:ea typeface="Tahoma" panose="020B0604030504040204" pitchFamily="34" charset="0"/>
                <a:cs typeface="Tahoma" panose="020B0604030504040204" pitchFamily="34" charset="0"/>
              </a:rPr>
              <a:t> </a:t>
            </a:r>
          </a:p>
          <a:p>
            <a:pPr algn="just">
              <a:spcBef>
                <a:spcPct val="50000"/>
              </a:spcBef>
              <a:buClr>
                <a:schemeClr val="accent2"/>
              </a:buClr>
              <a:buSzPct val="80000"/>
              <a:buFont typeface="Wingdings" pitchFamily="2" charset="2"/>
              <a:buChar char="q"/>
              <a:defRPr/>
            </a:pPr>
            <a:endParaRPr lang="en-US" sz="1800" dirty="0">
              <a:latin typeface="Tahoma" panose="020B0604030504040204" pitchFamily="34" charset="0"/>
              <a:ea typeface="Tahoma" panose="020B0604030504040204" pitchFamily="34" charset="0"/>
              <a:cs typeface="Tahoma" panose="020B0604030504040204" pitchFamily="34" charset="0"/>
            </a:endParaRPr>
          </a:p>
          <a:p>
            <a:pPr algn="just">
              <a:spcBef>
                <a:spcPct val="50000"/>
              </a:spcBef>
              <a:buClr>
                <a:schemeClr val="accent2"/>
              </a:buClr>
              <a:buSzPct val="80000"/>
              <a:buFont typeface="Wingdings" pitchFamily="2" charset="2"/>
              <a:buChar char="q"/>
              <a:defRPr/>
            </a:pPr>
            <a:r>
              <a:rPr lang="en-US" sz="1800" dirty="0">
                <a:latin typeface="Tahoma" panose="020B0604030504040204" pitchFamily="34" charset="0"/>
                <a:ea typeface="Tahoma" panose="020B0604030504040204" pitchFamily="34" charset="0"/>
                <a:cs typeface="Tahoma" panose="020B0604030504040204" pitchFamily="34" charset="0"/>
              </a:rPr>
              <a:t>Section 18 is further amended to prohibit the use of </a:t>
            </a:r>
            <a:r>
              <a:rPr lang="en-US" sz="1800" dirty="0" err="1">
                <a:latin typeface="Tahoma" panose="020B0604030504040204" pitchFamily="34" charset="0"/>
                <a:ea typeface="Tahoma" panose="020B0604030504040204" pitchFamily="34" charset="0"/>
                <a:cs typeface="Tahoma" panose="020B0604030504040204" pitchFamily="34" charset="0"/>
              </a:rPr>
              <a:t>unauthorised</a:t>
            </a:r>
            <a:r>
              <a:rPr lang="en-US" sz="1800" dirty="0">
                <a:latin typeface="Tahoma" panose="020B0604030504040204" pitchFamily="34" charset="0"/>
                <a:ea typeface="Tahoma" panose="020B0604030504040204" pitchFamily="34" charset="0"/>
                <a:cs typeface="Tahoma" panose="020B0604030504040204" pitchFamily="34" charset="0"/>
              </a:rPr>
              <a:t> aid during a test for a driving licence that can assist a person in passing a driving licence test and that such person shall be disqualified from reapplying for a period of 24 months.</a:t>
            </a:r>
          </a:p>
          <a:p>
            <a:pPr marL="0" indent="0" algn="just">
              <a:spcBef>
                <a:spcPct val="50000"/>
              </a:spcBef>
              <a:buClr>
                <a:schemeClr val="accent2"/>
              </a:buClr>
              <a:buSzPct val="80000"/>
              <a:buNone/>
              <a:defRPr/>
            </a:pPr>
            <a:endParaRPr lang="en-US" sz="1800" dirty="0">
              <a:latin typeface="Tahoma" panose="020B0604030504040204" pitchFamily="34" charset="0"/>
              <a:ea typeface="Tahoma" panose="020B0604030504040204" pitchFamily="34" charset="0"/>
              <a:cs typeface="Tahoma" panose="020B0604030504040204" pitchFamily="34" charset="0"/>
            </a:endParaRPr>
          </a:p>
          <a:p>
            <a:pPr algn="just">
              <a:spcBef>
                <a:spcPct val="50000"/>
              </a:spcBef>
              <a:buClr>
                <a:schemeClr val="accent2"/>
              </a:buClr>
              <a:buSzPct val="80000"/>
              <a:buFont typeface="Wingdings" pitchFamily="2" charset="2"/>
              <a:buChar char="q"/>
              <a:defRPr/>
            </a:pPr>
            <a:r>
              <a:rPr lang="en-US" sz="1800" dirty="0">
                <a:latin typeface="Tahoma" panose="020B0604030504040204" pitchFamily="34" charset="0"/>
                <a:ea typeface="Tahoma" panose="020B0604030504040204" pitchFamily="34" charset="0"/>
                <a:cs typeface="Tahoma" panose="020B0604030504040204" pitchFamily="34" charset="0"/>
              </a:rPr>
              <a:t>A licence obtained in contravention of the above provision shall be invalid.</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10</a:t>
            </a:fld>
            <a:endParaRPr lang="en-US"/>
          </a:p>
        </p:txBody>
      </p:sp>
    </p:spTree>
    <p:extLst>
      <p:ext uri="{BB962C8B-B14F-4D97-AF65-F5344CB8AC3E}">
        <p14:creationId xmlns:p14="http://schemas.microsoft.com/office/powerpoint/2010/main" val="519426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algn="just">
              <a:spcBef>
                <a:spcPct val="50000"/>
              </a:spcBef>
              <a:buClr>
                <a:schemeClr val="accent2"/>
              </a:buClr>
              <a:buSzPct val="80000"/>
              <a:buFont typeface="Wingdings" pitchFamily="2" charset="2"/>
              <a:buChar char="q"/>
              <a:defRPr/>
            </a:pPr>
            <a:r>
              <a:rPr lang="en-US" sz="1800" dirty="0">
                <a:latin typeface="Tahoma" pitchFamily="34" charset="0"/>
                <a:ea typeface="ＭＳ Ｐゴシック" pitchFamily="34" charset="-128"/>
              </a:rPr>
              <a:t>Further provides for asserting the date 1 May 2003 as the date on which a licence which was valid before then, shall subject to subsection (6)(b)(i.e. where a person was admitted to a medical facility or detained in any state institution, posted by government on a foreign mission or being a spouse of such person or employed outside the borders of the Republic) no longer be deemed to be a valid driving licence.</a:t>
            </a:r>
          </a:p>
          <a:p>
            <a:pPr algn="just">
              <a:spcBef>
                <a:spcPct val="50000"/>
              </a:spcBef>
              <a:buClr>
                <a:schemeClr val="accent2"/>
              </a:buClr>
              <a:buSzPct val="80000"/>
              <a:buFont typeface="Wingdings" pitchFamily="2" charset="2"/>
              <a:buChar char="q"/>
              <a:defRPr/>
            </a:pPr>
            <a:r>
              <a:rPr lang="en-US" sz="1800" b="1" dirty="0">
                <a:latin typeface="Tahoma" pitchFamily="34" charset="0"/>
                <a:ea typeface="ＭＳ Ｐゴシック" pitchFamily="34" charset="-128"/>
              </a:rPr>
              <a:t>Clause 23: </a:t>
            </a:r>
            <a:r>
              <a:rPr lang="en-US" sz="1800" dirty="0">
                <a:latin typeface="Tahoma" pitchFamily="34" charset="0"/>
                <a:ea typeface="ＭＳ Ｐゴシック" pitchFamily="34" charset="-128"/>
              </a:rPr>
              <a:t>amends section 20 by providing for the Ministerial powers to determine a date on which a licence issued in terms of section 57 of the road traffic ordinance shall cease to exist.</a:t>
            </a:r>
          </a:p>
          <a:p>
            <a:pPr algn="just">
              <a:spcBef>
                <a:spcPct val="50000"/>
              </a:spcBef>
              <a:buClr>
                <a:schemeClr val="accent2"/>
              </a:buClr>
              <a:buSzPct val="80000"/>
              <a:buFont typeface="Wingdings" pitchFamily="2" charset="2"/>
              <a:buChar char="q"/>
              <a:defRPr/>
            </a:pPr>
            <a:r>
              <a:rPr lang="en-US" sz="1800" b="1" dirty="0">
                <a:latin typeface="Tahoma" pitchFamily="34" charset="0"/>
                <a:ea typeface="ＭＳ Ｐゴシック" pitchFamily="34" charset="-128"/>
              </a:rPr>
              <a:t>Clause 24: </a:t>
            </a:r>
            <a:r>
              <a:rPr lang="en-US" sz="1800" dirty="0">
                <a:latin typeface="Tahoma" pitchFamily="34" charset="0"/>
                <a:ea typeface="ＭＳ Ｐゴシック" pitchFamily="34" charset="-128"/>
              </a:rPr>
              <a:t>amends section 23 by providing for the recognition of driving licences issued in other countries which are contracting states to the convention only.</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11</a:t>
            </a:fld>
            <a:endParaRPr lang="en-US"/>
          </a:p>
        </p:txBody>
      </p:sp>
    </p:spTree>
    <p:extLst>
      <p:ext uri="{BB962C8B-B14F-4D97-AF65-F5344CB8AC3E}">
        <p14:creationId xmlns:p14="http://schemas.microsoft.com/office/powerpoint/2010/main" val="91696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algn="just">
              <a:buClr>
                <a:schemeClr val="accent2"/>
              </a:buClr>
              <a:buFont typeface="Wingdings" pitchFamily="2" charset="2"/>
              <a:buChar char="q"/>
              <a:defRPr/>
            </a:pPr>
            <a:r>
              <a:rPr lang="en-US" sz="1800" b="1" dirty="0">
                <a:latin typeface="Tahoma" pitchFamily="34" charset="0"/>
              </a:rPr>
              <a:t>Clause 25: </a:t>
            </a:r>
            <a:r>
              <a:rPr lang="en-US" sz="1800" dirty="0">
                <a:latin typeface="Tahoma" pitchFamily="34" charset="0"/>
              </a:rPr>
              <a:t>amends section 25 by providing for the process of suspension or cancellation of a licence </a:t>
            </a:r>
            <a:r>
              <a:rPr lang="en-US" sz="1800" dirty="0" err="1">
                <a:latin typeface="Tahoma" pitchFamily="34" charset="0"/>
              </a:rPr>
              <a:t>authorising</a:t>
            </a:r>
            <a:r>
              <a:rPr lang="en-US" sz="1800" dirty="0">
                <a:latin typeface="Tahoma" pitchFamily="34" charset="0"/>
              </a:rPr>
              <a:t> the driving of a motor vehicle where amongst others the holder of such licence would constitute a source of danger to the public or where a person after been examined and tested is found not to be competent to drive a motor vehicle of the class for which he or she holds a licence.</a:t>
            </a:r>
          </a:p>
          <a:p>
            <a:pPr algn="just">
              <a:buClr>
                <a:schemeClr val="accent2"/>
              </a:buClr>
              <a:buFont typeface="Wingdings" pitchFamily="2" charset="2"/>
              <a:buChar char="q"/>
              <a:defRPr/>
            </a:pPr>
            <a:endParaRPr lang="en-US" sz="1800" dirty="0">
              <a:latin typeface="Tahoma" pitchFamily="34" charset="0"/>
            </a:endParaRPr>
          </a:p>
          <a:p>
            <a:pPr algn="just">
              <a:buClr>
                <a:schemeClr val="accent2"/>
              </a:buClr>
              <a:buFont typeface="Wingdings" pitchFamily="2" charset="2"/>
              <a:buChar char="q"/>
              <a:defRPr/>
            </a:pPr>
            <a:r>
              <a:rPr lang="en-US" sz="1800" b="1" dirty="0">
                <a:latin typeface="Tahoma" pitchFamily="34" charset="0"/>
              </a:rPr>
              <a:t>Clause</a:t>
            </a:r>
            <a:r>
              <a:rPr lang="en-US" sz="1800" dirty="0">
                <a:latin typeface="Tahoma" pitchFamily="34" charset="0"/>
              </a:rPr>
              <a:t> </a:t>
            </a:r>
            <a:r>
              <a:rPr lang="en-US" sz="1800" b="1" dirty="0">
                <a:latin typeface="Tahoma" pitchFamily="34" charset="0"/>
              </a:rPr>
              <a:t>27:</a:t>
            </a:r>
            <a:r>
              <a:rPr lang="en-US" sz="1800" dirty="0">
                <a:latin typeface="Tahoma" pitchFamily="34" charset="0"/>
              </a:rPr>
              <a:t> amends section 28 by prohibiting the employment of a person as an instructor or making use of any person’s services an instructor unless that person is registered and graded as an instructor in terms of section 28B.</a:t>
            </a:r>
          </a:p>
          <a:p>
            <a:pPr marL="109537" indent="0" algn="just">
              <a:buClr>
                <a:schemeClr val="accent2"/>
              </a:buClr>
              <a:buFont typeface="Wingdings 3" panose="05040102010807070707" pitchFamily="18" charset="2"/>
              <a:buNone/>
              <a:defRPr/>
            </a:pPr>
            <a:endParaRPr lang="en-US" sz="1800" dirty="0">
              <a:latin typeface="Tahoma" pitchFamily="34" charset="0"/>
            </a:endParaRPr>
          </a:p>
          <a:p>
            <a:pPr algn="just">
              <a:buClr>
                <a:schemeClr val="accent2"/>
              </a:buClr>
              <a:buFont typeface="Wingdings" pitchFamily="2" charset="2"/>
              <a:buChar char="q"/>
              <a:defRPr/>
            </a:pPr>
            <a:r>
              <a:rPr lang="en-US" sz="1800" b="1" dirty="0">
                <a:latin typeface="Tahoma" pitchFamily="34" charset="0"/>
              </a:rPr>
              <a:t>Clause 28: </a:t>
            </a:r>
            <a:r>
              <a:rPr lang="en-US" sz="1800" dirty="0">
                <a:latin typeface="Tahoma" pitchFamily="34" charset="0"/>
              </a:rPr>
              <a:t>amends the Act by inserting section 28A providing for the manner of application for registration as an instructor.</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12</a:t>
            </a:fld>
            <a:endParaRPr lang="en-US"/>
          </a:p>
        </p:txBody>
      </p:sp>
    </p:spTree>
    <p:extLst>
      <p:ext uri="{BB962C8B-B14F-4D97-AF65-F5344CB8AC3E}">
        <p14:creationId xmlns:p14="http://schemas.microsoft.com/office/powerpoint/2010/main" val="269107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lnSpcReduction="10000"/>
          </a:bodyPr>
          <a:lstStyle/>
          <a:p>
            <a:pPr algn="just">
              <a:lnSpc>
                <a:spcPct val="90000"/>
              </a:lnSpc>
              <a:buClr>
                <a:schemeClr val="accent2"/>
              </a:buClr>
              <a:buSzPct val="80000"/>
              <a:buFont typeface="Wingdings" pitchFamily="2" charset="2"/>
              <a:buChar char="q"/>
              <a:defRPr/>
            </a:pPr>
            <a:r>
              <a:rPr lang="en-US" sz="1800" b="1" dirty="0">
                <a:latin typeface="Tahoma" pitchFamily="34" charset="0"/>
              </a:rPr>
              <a:t>Clause 29: </a:t>
            </a:r>
            <a:r>
              <a:rPr lang="en-US" sz="1800" dirty="0">
                <a:latin typeface="Tahoma" pitchFamily="34" charset="0"/>
              </a:rPr>
              <a:t>amends section 28B by prohibiting the registration of a person as an instructor unless he or she is employed by a registered and graded driving school, also prohibiting the registration of a person as an instructor if he/she has been convicted of an offence listed in schedule 1 or 2 of the Criminal Procedure Act, 1977 (Act No. 51 of 1977) or if he was convicted or paid admission of guilt fine for driving under the influence of liquor or drugs.</a:t>
            </a:r>
          </a:p>
          <a:p>
            <a:pPr marL="109537" indent="0" algn="just">
              <a:lnSpc>
                <a:spcPct val="90000"/>
              </a:lnSpc>
              <a:buClr>
                <a:schemeClr val="accent2"/>
              </a:buClr>
              <a:buSzPct val="80000"/>
              <a:buNone/>
              <a:defRPr/>
            </a:pPr>
            <a:endParaRPr lang="en-US" sz="1800" dirty="0">
              <a:latin typeface="Tahoma" pitchFamily="34" charset="0"/>
            </a:endParaRPr>
          </a:p>
          <a:p>
            <a:pPr algn="just">
              <a:lnSpc>
                <a:spcPct val="90000"/>
              </a:lnSpc>
              <a:buClr>
                <a:schemeClr val="accent2"/>
              </a:buClr>
              <a:buSzPct val="80000"/>
              <a:buFont typeface="Wingdings" pitchFamily="2" charset="2"/>
              <a:buChar char="q"/>
              <a:defRPr/>
            </a:pPr>
            <a:r>
              <a:rPr lang="en-US" sz="1800" b="1" dirty="0">
                <a:latin typeface="Tahoma" pitchFamily="34" charset="0"/>
                <a:ea typeface="ＭＳ Ｐゴシック" pitchFamily="34" charset="-128"/>
              </a:rPr>
              <a:t>Clause 30: </a:t>
            </a:r>
            <a:r>
              <a:rPr lang="en-US" sz="1800" dirty="0">
                <a:latin typeface="Tahoma" pitchFamily="34" charset="0"/>
                <a:ea typeface="ＭＳ Ｐゴシック" pitchFamily="34" charset="-128"/>
              </a:rPr>
              <a:t>amends the principal Act by inserting sections 28D, 28E,28F,28G,28H prohibiting the operation of a driving school unless such a driving school is registered and graded.</a:t>
            </a:r>
          </a:p>
          <a:p>
            <a:pPr marL="109537" indent="0" algn="just">
              <a:lnSpc>
                <a:spcPct val="90000"/>
              </a:lnSpc>
              <a:buClr>
                <a:schemeClr val="accent2"/>
              </a:buClr>
              <a:buSzPct val="80000"/>
              <a:buNone/>
              <a:defRPr/>
            </a:pPr>
            <a:endParaRPr lang="en-US" sz="1800" dirty="0">
              <a:latin typeface="Tahoma" pitchFamily="34" charset="0"/>
              <a:ea typeface="ＭＳ Ｐゴシック" pitchFamily="34" charset="-128"/>
            </a:endParaRPr>
          </a:p>
          <a:p>
            <a:pPr algn="just">
              <a:lnSpc>
                <a:spcPct val="90000"/>
              </a:lnSpc>
              <a:buClr>
                <a:schemeClr val="accent2"/>
              </a:buClr>
              <a:buSzPct val="80000"/>
              <a:buFont typeface="Wingdings" pitchFamily="2" charset="2"/>
              <a:buChar char="q"/>
              <a:defRPr/>
            </a:pPr>
            <a:r>
              <a:rPr lang="en-US" sz="1800" dirty="0">
                <a:latin typeface="Tahoma" pitchFamily="34" charset="0"/>
                <a:ea typeface="ＭＳ Ｐゴシック" pitchFamily="34" charset="-128"/>
              </a:rPr>
              <a:t>Providing for the process of application for registration of a driving school, registration and grading of driving school.</a:t>
            </a:r>
          </a:p>
          <a:p>
            <a:pPr marL="109537" indent="0" algn="just">
              <a:lnSpc>
                <a:spcPct val="90000"/>
              </a:lnSpc>
              <a:buClr>
                <a:schemeClr val="accent2"/>
              </a:buClr>
              <a:buSzPct val="80000"/>
              <a:buNone/>
              <a:defRPr/>
            </a:pPr>
            <a:endParaRPr lang="en-US" sz="1800" dirty="0">
              <a:latin typeface="Tahoma" pitchFamily="34" charset="0"/>
              <a:ea typeface="ＭＳ Ｐゴシック" pitchFamily="34" charset="-128"/>
            </a:endParaRPr>
          </a:p>
          <a:p>
            <a:pPr algn="just">
              <a:lnSpc>
                <a:spcPct val="90000"/>
              </a:lnSpc>
              <a:buClr>
                <a:schemeClr val="accent2"/>
              </a:buClr>
              <a:buSzPct val="80000"/>
              <a:buFont typeface="Wingdings" pitchFamily="2" charset="2"/>
              <a:buChar char="q"/>
              <a:defRPr/>
            </a:pPr>
            <a:r>
              <a:rPr lang="en-US" sz="1800" dirty="0">
                <a:latin typeface="Tahoma" pitchFamily="34" charset="0"/>
                <a:ea typeface="ＭＳ Ｐゴシック" pitchFamily="34" charset="-128"/>
              </a:rPr>
              <a:t>Providing for the suspension or cancellation of registration of a driving school and the appointment of inspectorate of driving schools.</a:t>
            </a:r>
            <a:endParaRPr lang="en-US" sz="1800" dirty="0">
              <a:ea typeface="ＭＳ Ｐゴシック" pitchFamily="34" charset="-128"/>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13</a:t>
            </a:fld>
            <a:endParaRPr lang="en-US"/>
          </a:p>
        </p:txBody>
      </p:sp>
    </p:spTree>
    <p:extLst>
      <p:ext uri="{BB962C8B-B14F-4D97-AF65-F5344CB8AC3E}">
        <p14:creationId xmlns:p14="http://schemas.microsoft.com/office/powerpoint/2010/main" val="156763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lnSpcReduction="10000"/>
          </a:bodyPr>
          <a:lstStyle/>
          <a:p>
            <a:pPr marL="457200" indent="-457200" algn="just">
              <a:buClr>
                <a:schemeClr val="accent2"/>
              </a:buClr>
              <a:buFont typeface="Wingdings" pitchFamily="2" charset="2"/>
              <a:buChar char="q"/>
              <a:defRPr/>
            </a:pPr>
            <a:r>
              <a:rPr lang="en-ZA" sz="1800" b="1" dirty="0">
                <a:latin typeface="Tahoma" pitchFamily="34" charset="0"/>
              </a:rPr>
              <a:t>Clause 31: </a:t>
            </a:r>
            <a:r>
              <a:rPr lang="en-ZA" sz="1800" dirty="0">
                <a:latin typeface="Tahoma" pitchFamily="34" charset="0"/>
              </a:rPr>
              <a:t>amends section 29 by providing for the process of cancellation of a learner’s, provisional or driving licence or any document purporting to be such issued contrary to the Act.</a:t>
            </a:r>
          </a:p>
          <a:p>
            <a:pPr marL="0" indent="0" algn="just">
              <a:buClr>
                <a:schemeClr val="accent2"/>
              </a:buClr>
              <a:buFont typeface="Wingdings 3" panose="05040102010807070707" pitchFamily="18" charset="2"/>
              <a:buNone/>
              <a:defRPr/>
            </a:pPr>
            <a:endParaRPr lang="en-ZA" sz="1800" dirty="0">
              <a:latin typeface="Tahoma" pitchFamily="34" charset="0"/>
            </a:endParaRPr>
          </a:p>
          <a:p>
            <a:pPr marL="457200" indent="-457200" algn="just">
              <a:buClr>
                <a:schemeClr val="accent2"/>
              </a:buClr>
              <a:buFont typeface="Wingdings" pitchFamily="2" charset="2"/>
              <a:buChar char="q"/>
              <a:defRPr/>
            </a:pPr>
            <a:r>
              <a:rPr lang="en-ZA" sz="1800" b="1" dirty="0">
                <a:latin typeface="Tahoma" pitchFamily="34" charset="0"/>
              </a:rPr>
              <a:t>Clause 32: </a:t>
            </a:r>
            <a:r>
              <a:rPr lang="en-ZA" sz="1800" dirty="0">
                <a:latin typeface="Tahoma" pitchFamily="34" charset="0"/>
              </a:rPr>
              <a:t>amends section 30 by prohibiting the use of any other person’s learner’s, provisional or driving licence, further that no person shall present such licence as his or her own.</a:t>
            </a:r>
          </a:p>
          <a:p>
            <a:pPr marL="457200" indent="-457200" algn="just">
              <a:buClr>
                <a:schemeClr val="accent2"/>
              </a:buClr>
              <a:buFont typeface="Wingdings" pitchFamily="2" charset="2"/>
              <a:buChar char="q"/>
              <a:defRPr/>
            </a:pPr>
            <a:endParaRPr lang="en-ZA" sz="1800" dirty="0">
              <a:latin typeface="Tahoma" pitchFamily="34" charset="0"/>
            </a:endParaRPr>
          </a:p>
          <a:p>
            <a:pPr marL="457200" indent="-457200" algn="just">
              <a:buClr>
                <a:schemeClr val="accent2"/>
              </a:buClr>
              <a:buFont typeface="Wingdings" pitchFamily="2" charset="2"/>
              <a:buChar char="q"/>
              <a:defRPr/>
            </a:pPr>
            <a:r>
              <a:rPr lang="en-ZA" sz="1800" b="1" dirty="0">
                <a:latin typeface="Tahoma" pitchFamily="34" charset="0"/>
              </a:rPr>
              <a:t>Clause 33: </a:t>
            </a:r>
            <a:r>
              <a:rPr lang="en-ZA" sz="1800" dirty="0">
                <a:latin typeface="Tahoma" pitchFamily="34" charset="0"/>
              </a:rPr>
              <a:t>amends section 31 by prohibiting the employment of any other person to drive a vehicle on the public roads unless that person is licensed in accordance with the Act.</a:t>
            </a:r>
          </a:p>
          <a:p>
            <a:pPr marL="0" indent="0" algn="just">
              <a:buClr>
                <a:schemeClr val="accent2"/>
              </a:buClr>
              <a:buFont typeface="Wingdings 3" panose="05040102010807070707" pitchFamily="18" charset="2"/>
              <a:buNone/>
              <a:defRPr/>
            </a:pPr>
            <a:endParaRPr lang="en-ZA" sz="1800" dirty="0">
              <a:latin typeface="Tahoma" pitchFamily="34" charset="0"/>
            </a:endParaRPr>
          </a:p>
          <a:p>
            <a:pPr marL="457200" indent="-457200" algn="just">
              <a:buClr>
                <a:schemeClr val="accent2"/>
              </a:buClr>
              <a:buFont typeface="Wingdings" pitchFamily="2" charset="2"/>
              <a:buChar char="q"/>
              <a:defRPr/>
            </a:pPr>
            <a:r>
              <a:rPr lang="en-ZA" sz="1800" b="1" dirty="0">
                <a:latin typeface="Tahoma" pitchFamily="34" charset="0"/>
              </a:rPr>
              <a:t>Clause</a:t>
            </a:r>
            <a:r>
              <a:rPr lang="en-ZA" sz="1800" dirty="0">
                <a:latin typeface="Tahoma" pitchFamily="34" charset="0"/>
              </a:rPr>
              <a:t> </a:t>
            </a:r>
            <a:r>
              <a:rPr lang="en-ZA" sz="1800" b="1" dirty="0">
                <a:latin typeface="Tahoma" pitchFamily="34" charset="0"/>
              </a:rPr>
              <a:t>34:</a:t>
            </a:r>
            <a:r>
              <a:rPr lang="en-ZA" sz="1800" dirty="0">
                <a:latin typeface="Tahoma" pitchFamily="34" charset="0"/>
              </a:rPr>
              <a:t> amends section 32 of the Act by prohibiting the operation on the public roads of a vehicle requiring a provisional driving licence unless he or she keeps such permit with him or her in the vehicle.</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14</a:t>
            </a:fld>
            <a:endParaRPr lang="en-US"/>
          </a:p>
        </p:txBody>
      </p:sp>
    </p:spTree>
    <p:extLst>
      <p:ext uri="{BB962C8B-B14F-4D97-AF65-F5344CB8AC3E}">
        <p14:creationId xmlns:p14="http://schemas.microsoft.com/office/powerpoint/2010/main" val="170068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35:</a:t>
            </a:r>
            <a:r>
              <a:rPr lang="en-US" sz="1800" dirty="0">
                <a:latin typeface="Tahoma" pitchFamily="34" charset="0"/>
                <a:ea typeface="ＭＳ Ｐゴシック" pitchFamily="34" charset="-128"/>
              </a:rPr>
              <a:t> amends section 33 by providing that a person charged with an offence relating to driving of a motor vehicle or a failure to stop or report an accident, he or she shall produce every licence and permit which he or she is the holder, or a duplicate thereof issued in terms of this Act to the court at the time of hearing of the charge.</a:t>
            </a:r>
          </a:p>
          <a:p>
            <a:pPr algn="just">
              <a:buClr>
                <a:schemeClr val="accent2"/>
              </a:buClr>
              <a:buFont typeface="Wingdings" pitchFamily="2" charset="2"/>
              <a:buChar char="q"/>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36:</a:t>
            </a:r>
            <a:r>
              <a:rPr lang="en-US" sz="1800" dirty="0">
                <a:latin typeface="Tahoma" pitchFamily="34" charset="0"/>
                <a:ea typeface="ＭＳ Ｐゴシック" pitchFamily="34" charset="-128"/>
              </a:rPr>
              <a:t> amends section 34 by providing that were a court has issued an order for the suspension or cancellation of a licence or permit or disqualifying a person from obtaining a licence or permit, the registrar or clerk of the court shall notify the MEC who shall record such order in the register for driving licences</a:t>
            </a:r>
          </a:p>
          <a:p>
            <a:pPr marL="109537" indent="0" algn="just">
              <a:buClr>
                <a:schemeClr val="accent2"/>
              </a:buClr>
              <a:buFont typeface="Wingdings 3" panose="05040102010807070707" pitchFamily="18" charset="2"/>
              <a:buNone/>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37:</a:t>
            </a:r>
            <a:r>
              <a:rPr lang="en-US" sz="1800" dirty="0">
                <a:latin typeface="Tahoma" pitchFamily="34" charset="0"/>
                <a:ea typeface="ＭＳ Ｐゴシック" pitchFamily="34" charset="-128"/>
              </a:rPr>
              <a:t> amends section 51A by providing for the extension of the appeals procedure to the manufacturer, builder, body builder or importer.  </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15</a:t>
            </a:fld>
            <a:endParaRPr lang="en-US"/>
          </a:p>
        </p:txBody>
      </p:sp>
    </p:spTree>
    <p:extLst>
      <p:ext uri="{BB962C8B-B14F-4D97-AF65-F5344CB8AC3E}">
        <p14:creationId xmlns:p14="http://schemas.microsoft.com/office/powerpoint/2010/main" val="78975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38:</a:t>
            </a:r>
            <a:r>
              <a:rPr lang="en-US" sz="1800" dirty="0">
                <a:latin typeface="Tahoma" pitchFamily="34" charset="0"/>
                <a:ea typeface="ＭＳ Ｐゴシック" pitchFamily="34" charset="-128"/>
              </a:rPr>
              <a:t> amends the Act by inserting section 53A which provides for the delegation of powers conferred upon him to any person, further providing that such delegation shall not prevent the MEC from exercising that power or carrying out that duty himself or herself.</a:t>
            </a:r>
          </a:p>
          <a:p>
            <a:pPr algn="just">
              <a:buClr>
                <a:schemeClr val="accent2"/>
              </a:buClr>
              <a:buFont typeface="Wingdings" pitchFamily="2" charset="2"/>
              <a:buChar char="q"/>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39:</a:t>
            </a:r>
            <a:r>
              <a:rPr lang="en-US" sz="1800" dirty="0">
                <a:latin typeface="Tahoma" pitchFamily="34" charset="0"/>
                <a:ea typeface="ＭＳ Ｐゴシック" pitchFamily="34" charset="-128"/>
              </a:rPr>
              <a:t> amends section 57 by providing authority to PRASA(Passenger Rail Agency of South Africa) or a person in its employment to display road traffic signs as they deem expedient.</a:t>
            </a:r>
          </a:p>
          <a:p>
            <a:pPr marL="109537" indent="0" algn="just">
              <a:buClr>
                <a:schemeClr val="accent2"/>
              </a:buClr>
              <a:buFont typeface="Wingdings 3" panose="05040102010807070707" pitchFamily="18" charset="2"/>
              <a:buNone/>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US" sz="1800" dirty="0">
                <a:latin typeface="Tahoma" pitchFamily="34" charset="0"/>
                <a:ea typeface="ＭＳ Ｐゴシック" pitchFamily="34" charset="-128"/>
              </a:rPr>
              <a:t>Further to empower the MEC concerned to direct that any road traffic sign be so displayed or removed by a local authority or Transnet Limited or PRASA.</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16</a:t>
            </a:fld>
            <a:endParaRPr lang="en-US"/>
          </a:p>
        </p:txBody>
      </p:sp>
    </p:spTree>
    <p:extLst>
      <p:ext uri="{BB962C8B-B14F-4D97-AF65-F5344CB8AC3E}">
        <p14:creationId xmlns:p14="http://schemas.microsoft.com/office/powerpoint/2010/main" val="85467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10000"/>
          </a:bodyPr>
          <a:lstStyle/>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40:</a:t>
            </a:r>
            <a:r>
              <a:rPr lang="en-US" sz="1800" dirty="0">
                <a:latin typeface="Tahoma" pitchFamily="34" charset="0"/>
                <a:ea typeface="ＭＳ Ｐゴシック" pitchFamily="34" charset="-128"/>
              </a:rPr>
              <a:t> amends section 58 by providing for the drivers of emergency vehicles driving such vehicles whilst on duty to do so with vehicles duly fitted with a siren and appropriate identification lamp and to requiring that such vehicle shall when approaching an intersection stop and proceed only when it is safe to do so.</a:t>
            </a:r>
          </a:p>
          <a:p>
            <a:pPr marL="0" indent="0" algn="just">
              <a:buClr>
                <a:schemeClr val="accent2"/>
              </a:buClr>
              <a:buNone/>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41:</a:t>
            </a:r>
            <a:r>
              <a:rPr lang="en-US" sz="1800" dirty="0">
                <a:latin typeface="Tahoma" pitchFamily="34" charset="0"/>
                <a:ea typeface="ＭＳ Ｐゴシック" pitchFamily="34" charset="-128"/>
              </a:rPr>
              <a:t> amends section 60 by allowing emergency vehicles whilst being driven on duty to exceed the applicable general speed limit provided that such vehicle is fitted with a siren and appropriate identification lamp.</a:t>
            </a:r>
          </a:p>
          <a:p>
            <a:pPr marL="0" indent="0" algn="just">
              <a:buClr>
                <a:schemeClr val="accent2"/>
              </a:buClr>
              <a:buNone/>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42:</a:t>
            </a:r>
            <a:r>
              <a:rPr lang="en-US" sz="1800" dirty="0">
                <a:latin typeface="Tahoma" pitchFamily="34" charset="0"/>
                <a:ea typeface="ＭＳ Ｐゴシック" pitchFamily="34" charset="-128"/>
              </a:rPr>
              <a:t> amends the Act by providing for the newly established Road Incident Management System which aims to streamline the response procedure and system in SA.</a:t>
            </a:r>
          </a:p>
          <a:p>
            <a:pPr marL="0" indent="0" algn="just">
              <a:buClr>
                <a:schemeClr val="accent2"/>
              </a:buClr>
              <a:buNone/>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43:</a:t>
            </a:r>
            <a:r>
              <a:rPr lang="en-US" sz="1800" dirty="0">
                <a:latin typeface="Tahoma" pitchFamily="34" charset="0"/>
                <a:ea typeface="ＭＳ Ｐゴシック" pitchFamily="34" charset="-128"/>
              </a:rPr>
              <a:t> amends section 65 by prohibiting the use of alcohol by the drivers of motor vehicles on the public roads.</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17</a:t>
            </a:fld>
            <a:endParaRPr lang="en-US"/>
          </a:p>
        </p:txBody>
      </p:sp>
    </p:spTree>
    <p:extLst>
      <p:ext uri="{BB962C8B-B14F-4D97-AF65-F5344CB8AC3E}">
        <p14:creationId xmlns:p14="http://schemas.microsoft.com/office/powerpoint/2010/main" val="122539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10000"/>
          </a:bodyPr>
          <a:lstStyle/>
          <a:p>
            <a:pPr algn="just">
              <a:buClr>
                <a:schemeClr val="accent2"/>
              </a:buClr>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44: </a:t>
            </a:r>
            <a:r>
              <a:rPr lang="en-US" altLang="en-US" sz="1800" dirty="0">
                <a:latin typeface="Tahoma" panose="020B0604030504040204" pitchFamily="34" charset="0"/>
                <a:ea typeface="ＭＳ Ｐゴシック" panose="020B0600070205080204" pitchFamily="34" charset="-128"/>
              </a:rPr>
              <a:t>amends section 75 by providing for the Ministerial powers to make regulations in the Act and providing for the process thereof.</a:t>
            </a:r>
          </a:p>
          <a:p>
            <a:pPr marL="0" indent="0" algn="just">
              <a:buClr>
                <a:schemeClr val="accent2"/>
              </a:buClr>
              <a:buNone/>
            </a:pPr>
            <a:endParaRPr lang="en-US" altLang="en-US" sz="1800" dirty="0">
              <a:latin typeface="Tahoma" panose="020B0604030504040204" pitchFamily="34" charset="0"/>
              <a:ea typeface="ＭＳ Ｐゴシック" panose="020B0600070205080204" pitchFamily="34" charset="-128"/>
            </a:endParaRPr>
          </a:p>
          <a:p>
            <a:pPr algn="just">
              <a:buClr>
                <a:schemeClr val="accent2"/>
              </a:buClr>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45: </a:t>
            </a:r>
            <a:r>
              <a:rPr lang="en-US" altLang="en-US" sz="1800" dirty="0">
                <a:latin typeface="Tahoma" panose="020B0604030504040204" pitchFamily="34" charset="0"/>
                <a:ea typeface="ＭＳ Ｐゴシック" panose="020B0600070205080204" pitchFamily="34" charset="-128"/>
              </a:rPr>
              <a:t>amends section 76 by providing for the process of incorporation of standards, ECE regulations or model regulations which provides that if any standards, ECE regulations or model regulations is at any time after the incorporation thereof in the regulations amended or replaced, such standard, ECE regulations or model regulations shall remain in force until such time that the Minister by notice in the gazette re-incorporate the amended or replaced standard, ECE regulations or model regulations.</a:t>
            </a:r>
          </a:p>
          <a:p>
            <a:pPr marL="0" indent="0" algn="just">
              <a:buClr>
                <a:schemeClr val="accent2"/>
              </a:buClr>
              <a:buNone/>
            </a:pPr>
            <a:endParaRPr lang="en-US" altLang="en-US" sz="1800" dirty="0">
              <a:latin typeface="Tahoma" panose="020B0604030504040204" pitchFamily="34" charset="0"/>
              <a:ea typeface="ＭＳ Ｐゴシック" panose="020B0600070205080204" pitchFamily="34" charset="-128"/>
            </a:endParaRPr>
          </a:p>
          <a:p>
            <a:pPr algn="just">
              <a:buClr>
                <a:schemeClr val="accent2"/>
              </a:buClr>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46: </a:t>
            </a:r>
            <a:r>
              <a:rPr lang="en-US" altLang="en-US" sz="1800" dirty="0">
                <a:latin typeface="Tahoma" panose="020B0604030504040204" pitchFamily="34" charset="0"/>
                <a:ea typeface="ＭＳ Ｐゴシック" panose="020B0600070205080204" pitchFamily="34" charset="-128"/>
              </a:rPr>
              <a:t>amends section 80 by providing that any person with a disability who has been exempted from the laws relating to parking in accordance with the laws of any province, and to whom proof of such exemption has been issued, shall be deemed to be so exempted from the laws applicable in the areas of jurisdiction of all local authorities.</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18</a:t>
            </a:fld>
            <a:endParaRPr lang="en-US"/>
          </a:p>
        </p:txBody>
      </p:sp>
    </p:spTree>
    <p:extLst>
      <p:ext uri="{BB962C8B-B14F-4D97-AF65-F5344CB8AC3E}">
        <p14:creationId xmlns:p14="http://schemas.microsoft.com/office/powerpoint/2010/main" val="57629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10000"/>
          </a:bodyPr>
          <a:lstStyle/>
          <a:p>
            <a:pPr algn="just">
              <a:buClr>
                <a:schemeClr val="accent2"/>
              </a:buClr>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44: </a:t>
            </a:r>
            <a:r>
              <a:rPr lang="en-US" altLang="en-US" sz="1800" dirty="0">
                <a:latin typeface="Tahoma" panose="020B0604030504040204" pitchFamily="34" charset="0"/>
                <a:ea typeface="ＭＳ Ｐゴシック" panose="020B0600070205080204" pitchFamily="34" charset="-128"/>
              </a:rPr>
              <a:t>amends section 75 by providing for the Ministerial powers to make regulations in the Act and providing for the process thereof.</a:t>
            </a:r>
          </a:p>
          <a:p>
            <a:pPr marL="0" indent="0" algn="just">
              <a:buClr>
                <a:schemeClr val="accent2"/>
              </a:buClr>
              <a:buNone/>
            </a:pPr>
            <a:endParaRPr lang="en-US" altLang="en-US" sz="1800" dirty="0">
              <a:latin typeface="Tahoma" panose="020B0604030504040204" pitchFamily="34" charset="0"/>
              <a:ea typeface="ＭＳ Ｐゴシック" panose="020B0600070205080204" pitchFamily="34" charset="-128"/>
            </a:endParaRPr>
          </a:p>
          <a:p>
            <a:pPr algn="just">
              <a:buClr>
                <a:schemeClr val="accent2"/>
              </a:buClr>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45: </a:t>
            </a:r>
            <a:r>
              <a:rPr lang="en-US" altLang="en-US" sz="1800" dirty="0">
                <a:latin typeface="Tahoma" panose="020B0604030504040204" pitchFamily="34" charset="0"/>
                <a:ea typeface="ＭＳ Ｐゴシック" panose="020B0600070205080204" pitchFamily="34" charset="-128"/>
              </a:rPr>
              <a:t>amends section 76 by providing for the process of incorporation of standards, ECE regulations or model regulations which provides that if any standards, ECE regulations or model regulations is at any time after the incorporation thereof in the regulations amended or replaced, such standard, ECE regulations or model regulations shall remain in force until such time that the Minister by notice in the gazette re-incorporate the amended or replaced standard, ECE regulations or model regulations.</a:t>
            </a:r>
          </a:p>
          <a:p>
            <a:pPr marL="0" indent="0" algn="just">
              <a:buClr>
                <a:schemeClr val="accent2"/>
              </a:buClr>
              <a:buNone/>
            </a:pPr>
            <a:endParaRPr lang="en-US" altLang="en-US" sz="1800" dirty="0">
              <a:latin typeface="Tahoma" panose="020B0604030504040204" pitchFamily="34" charset="0"/>
              <a:ea typeface="ＭＳ Ｐゴシック" panose="020B0600070205080204" pitchFamily="34" charset="-128"/>
            </a:endParaRPr>
          </a:p>
          <a:p>
            <a:pPr algn="just">
              <a:buClr>
                <a:schemeClr val="accent2"/>
              </a:buClr>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46: </a:t>
            </a:r>
            <a:r>
              <a:rPr lang="en-US" altLang="en-US" sz="1800" dirty="0">
                <a:latin typeface="Tahoma" panose="020B0604030504040204" pitchFamily="34" charset="0"/>
                <a:ea typeface="ＭＳ Ｐゴシック" panose="020B0600070205080204" pitchFamily="34" charset="-128"/>
              </a:rPr>
              <a:t>amends section 80 by providing that any person with a disability who has been exempted from the laws relating to parking in accordance with the laws of any province, and to whom proof of such exemption has been issued, shall be deemed to be so exempted from the laws applicable in the areas of jurisdiction of all local authorities.</a:t>
            </a:r>
          </a:p>
        </p:txBody>
      </p:sp>
      <p:sp>
        <p:nvSpPr>
          <p:cNvPr id="3" name="Slide Number Placeholder 2"/>
          <p:cNvSpPr>
            <a:spLocks noGrp="1"/>
          </p:cNvSpPr>
          <p:nvPr>
            <p:ph type="sldNum" sz="quarter" idx="12"/>
          </p:nvPr>
        </p:nvSpPr>
        <p:spPr/>
        <p:txBody>
          <a:bodyPr/>
          <a:lstStyle/>
          <a:p>
            <a:fld id="{2A63FD81-98C9-4A4E-8602-DFC85C89EA0B}" type="slidenum">
              <a:rPr lang="en-US" smtClean="0"/>
              <a:pPr/>
              <a:t>19</a:t>
            </a:fld>
            <a:endParaRPr lang="en-US"/>
          </a:p>
        </p:txBody>
      </p:sp>
    </p:spTree>
    <p:extLst>
      <p:ext uri="{BB962C8B-B14F-4D97-AF65-F5344CB8AC3E}">
        <p14:creationId xmlns:p14="http://schemas.microsoft.com/office/powerpoint/2010/main" val="34304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936104"/>
          </a:xfrm>
        </p:spPr>
        <p:txBody>
          <a:bodyPr/>
          <a:lstStyle/>
          <a:p>
            <a:r>
              <a:rPr lang="en-US" altLang="en-US" sz="4000" dirty="0">
                <a:solidFill>
                  <a:schemeClr val="tx2">
                    <a:satMod val="130000"/>
                  </a:schemeClr>
                </a:solidFill>
                <a:latin typeface="Arial" panose="020B0604020202020204" pitchFamily="34" charset="0"/>
                <a:cs typeface="Arial" panose="020B0604020202020204" pitchFamily="34" charset="0"/>
              </a:rPr>
              <a:t>INTRODUCTION</a:t>
            </a:r>
            <a:r>
              <a:rPr lang="en-ZA" dirty="0">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412776"/>
            <a:ext cx="8134672" cy="4835624"/>
          </a:xfrm>
        </p:spPr>
        <p:txBody>
          <a:bodyPr/>
          <a:lstStyle/>
          <a:p>
            <a:pPr algn="just">
              <a:buFont typeface="Wingdings" panose="05000000000000000000" pitchFamily="2" charset="2"/>
              <a:buChar char="q"/>
            </a:pPr>
            <a:r>
              <a:rPr lang="en-US" sz="2000" dirty="0">
                <a:latin typeface="Tahoma" pitchFamily="34" charset="0"/>
                <a:ea typeface="ＭＳ Ｐゴシック" pitchFamily="34" charset="-128"/>
              </a:rPr>
              <a:t>The National Road Traffic Act, 1996 (Act No.93 of 1996) is the principal Act proving for and dealing with all road traffic related matters in the Republic of South Africa.</a:t>
            </a:r>
          </a:p>
          <a:p>
            <a:pPr algn="just">
              <a:buFont typeface="Wingdings" panose="05000000000000000000" pitchFamily="2" charset="2"/>
              <a:buChar char="q"/>
            </a:pPr>
            <a:endParaRPr lang="en-US" sz="2000" dirty="0">
              <a:latin typeface="Tahoma" pitchFamily="34" charset="0"/>
              <a:ea typeface="ＭＳ Ｐゴシック" pitchFamily="34" charset="-128"/>
            </a:endParaRPr>
          </a:p>
          <a:p>
            <a:pPr algn="just" eaLnBrk="1" hangingPunct="1">
              <a:buFont typeface="Wingdings" panose="05000000000000000000" pitchFamily="2" charset="2"/>
              <a:buChar char="q"/>
              <a:defRPr/>
            </a:pPr>
            <a:r>
              <a:rPr lang="en-US" sz="2000" dirty="0">
                <a:solidFill>
                  <a:schemeClr val="tx2"/>
                </a:solidFill>
                <a:latin typeface="Tahoma" pitchFamily="34" charset="0"/>
                <a:ea typeface="ＭＳ Ｐゴシック" pitchFamily="34" charset="-128"/>
              </a:rPr>
              <a:t>The legislation provides for amongst others processes regarding motor vehicle driving licenses, motor vehicle registration and licensing, Manufacturers, Importers and Builders of motor vehicles.</a:t>
            </a: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q"/>
              <a:defRPr/>
            </a:pPr>
            <a:r>
              <a:rPr lang="en-US" sz="2000" dirty="0">
                <a:solidFill>
                  <a:schemeClr val="tx2"/>
                </a:solidFill>
                <a:latin typeface="Tahoma" pitchFamily="34" charset="0"/>
                <a:ea typeface="ＭＳ Ｐゴシック" pitchFamily="34" charset="-128"/>
              </a:rPr>
              <a:t>It further provides for the registrations, duties and responsibilities of operators required to be registered in accordance with legislation.</a:t>
            </a: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q"/>
              <a:defRPr/>
            </a:pPr>
            <a:r>
              <a:rPr lang="en-US" sz="2000" dirty="0">
                <a:solidFill>
                  <a:schemeClr val="tx2"/>
                </a:solidFill>
                <a:latin typeface="Tahoma" pitchFamily="34" charset="0"/>
                <a:ea typeface="ＭＳ Ｐゴシック" pitchFamily="34" charset="-128"/>
              </a:rPr>
              <a:t>It furthermore provides for the operation and transportation on dangerous goods on public road.</a:t>
            </a:r>
          </a:p>
          <a:p>
            <a:pPr algn="just" eaLnBrk="1" hangingPunct="1">
              <a:buFont typeface="Wingdings" panose="05000000000000000000" pitchFamily="2" charset="2"/>
              <a:buChar char="§"/>
              <a:defRPr/>
            </a:pPr>
            <a:endParaRPr lang="en-US" sz="2000" dirty="0">
              <a:solidFill>
                <a:schemeClr val="tx2"/>
              </a:solidFill>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algn="just" eaLnBrk="1" hangingPunct="1">
              <a:buClr>
                <a:schemeClr val="accent2"/>
              </a:buClr>
              <a:buFont typeface="Wingdings" pitchFamily="2" charset="2"/>
              <a:buChar char="q"/>
              <a:defRPr/>
            </a:pPr>
            <a:endParaRPr lang="en-US" dirty="0">
              <a:latin typeface="Tahoma" pitchFamily="34" charset="0"/>
              <a:ea typeface="ＭＳ Ｐゴシック" pitchFamily="34" charset="-128"/>
            </a:endParaRPr>
          </a:p>
          <a:p>
            <a:endParaRPr lang="en-ZA"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a:t>
            </a:fld>
            <a:endParaRPr lang="en-US"/>
          </a:p>
        </p:txBody>
      </p:sp>
    </p:spTree>
    <p:extLst>
      <p:ext uri="{BB962C8B-B14F-4D97-AF65-F5344CB8AC3E}">
        <p14:creationId xmlns:p14="http://schemas.microsoft.com/office/powerpoint/2010/main" val="2372570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47: </a:t>
            </a:r>
            <a:r>
              <a:rPr lang="en-US" sz="1800" dirty="0">
                <a:latin typeface="Tahoma" pitchFamily="34" charset="0"/>
                <a:ea typeface="ＭＳ Ｐゴシック" pitchFamily="34" charset="-128"/>
              </a:rPr>
              <a:t>amends section 81 by providing for the process of applying for an exemption for manufacturing or import of a vehicle or operation of a motor vehicle which due to such vehicle’s original design cannot comply with the provisions of the Act.</a:t>
            </a:r>
          </a:p>
          <a:p>
            <a:pPr marL="109537" indent="0" algn="just">
              <a:buClr>
                <a:schemeClr val="accent2"/>
              </a:buClr>
              <a:buFont typeface="Wingdings 3" panose="05040102010807070707" pitchFamily="18" charset="2"/>
              <a:buNone/>
              <a:defRPr/>
            </a:pPr>
            <a:endParaRPr lang="en-US" sz="1800" dirty="0">
              <a:latin typeface="Tahoma" pitchFamily="34" charset="0"/>
              <a:ea typeface="ＭＳ Ｐゴシック" pitchFamily="34" charset="-128"/>
            </a:endParaRPr>
          </a:p>
          <a:p>
            <a:pPr algn="just">
              <a:lnSpc>
                <a:spcPct val="90000"/>
              </a:lnSpc>
              <a:buClr>
                <a:schemeClr val="accent2"/>
              </a:buClr>
              <a:buFont typeface="Wingdings" pitchFamily="2" charset="2"/>
              <a:buChar char="q"/>
              <a:defRPr/>
            </a:pPr>
            <a:r>
              <a:rPr lang="en-US" sz="1800" b="1" dirty="0">
                <a:latin typeface="Tahoma" pitchFamily="34" charset="0"/>
                <a:ea typeface="ＭＳ Ｐゴシック" pitchFamily="34" charset="-128"/>
              </a:rPr>
              <a:t>Clause 48: </a:t>
            </a:r>
            <a:r>
              <a:rPr lang="en-US" sz="1800" dirty="0">
                <a:latin typeface="Tahoma" pitchFamily="34" charset="0"/>
                <a:ea typeface="ＭＳ Ｐゴシック" pitchFamily="34" charset="-128"/>
              </a:rPr>
              <a:t>amends section 85 by providing for the process of application to the Minister or MEC for the issue of a document as proof of a driving licence.</a:t>
            </a:r>
          </a:p>
          <a:p>
            <a:pPr marL="109537" indent="0" algn="just">
              <a:lnSpc>
                <a:spcPct val="90000"/>
              </a:lnSpc>
              <a:buClr>
                <a:schemeClr val="accent2"/>
              </a:buClr>
              <a:buFont typeface="Wingdings 3" panose="05040102010807070707" pitchFamily="18" charset="2"/>
              <a:buNone/>
              <a:defRPr/>
            </a:pPr>
            <a:endParaRPr lang="en-US" sz="1800" dirty="0">
              <a:latin typeface="Tahoma" pitchFamily="34" charset="0"/>
              <a:ea typeface="ＭＳ Ｐゴシック" pitchFamily="34" charset="-128"/>
            </a:endParaRPr>
          </a:p>
          <a:p>
            <a:pPr algn="just">
              <a:lnSpc>
                <a:spcPct val="90000"/>
              </a:lnSpc>
              <a:buClr>
                <a:schemeClr val="accent2"/>
              </a:buClr>
              <a:buFont typeface="Wingdings" pitchFamily="2" charset="2"/>
              <a:buChar char="q"/>
              <a:defRPr/>
            </a:pPr>
            <a:r>
              <a:rPr lang="en-US" sz="1800" b="1" dirty="0">
                <a:latin typeface="Tahoma" pitchFamily="34" charset="0"/>
                <a:ea typeface="ＭＳ Ｐゴシック" pitchFamily="34" charset="-128"/>
              </a:rPr>
              <a:t>Clause 49: </a:t>
            </a:r>
            <a:r>
              <a:rPr lang="en-US" sz="1800" dirty="0">
                <a:latin typeface="Tahoma" pitchFamily="34" charset="0"/>
                <a:ea typeface="ＭＳ Ｐゴシック" pitchFamily="34" charset="-128"/>
              </a:rPr>
              <a:t>amends section 93A by adding certain sections to the transitional provisions.</a:t>
            </a:r>
          </a:p>
          <a:p>
            <a:pPr marL="109537" indent="0" algn="just">
              <a:lnSpc>
                <a:spcPct val="90000"/>
              </a:lnSpc>
              <a:buClr>
                <a:schemeClr val="accent2"/>
              </a:buClr>
              <a:buFont typeface="Wingdings 3" panose="05040102010807070707" pitchFamily="18" charset="2"/>
              <a:buNone/>
              <a:defRPr/>
            </a:pPr>
            <a:endParaRPr lang="en-US" sz="1800" dirty="0">
              <a:latin typeface="Tahoma" pitchFamily="34" charset="0"/>
              <a:ea typeface="ＭＳ Ｐゴシック" pitchFamily="34" charset="-128"/>
            </a:endParaRPr>
          </a:p>
          <a:p>
            <a:pPr algn="just">
              <a:lnSpc>
                <a:spcPct val="90000"/>
              </a:lnSpc>
              <a:buClr>
                <a:schemeClr val="accent2"/>
              </a:buClr>
              <a:buFont typeface="Wingdings" pitchFamily="2" charset="2"/>
              <a:buChar char="q"/>
              <a:defRPr/>
            </a:pPr>
            <a:r>
              <a:rPr lang="en-US" sz="1800" b="1" dirty="0">
                <a:latin typeface="Tahoma" pitchFamily="34" charset="0"/>
                <a:ea typeface="ＭＳ Ｐゴシック" pitchFamily="34" charset="-128"/>
              </a:rPr>
              <a:t>Clause 50: </a:t>
            </a:r>
            <a:r>
              <a:rPr lang="en-US" sz="1800" dirty="0">
                <a:latin typeface="Tahoma" pitchFamily="34" charset="0"/>
                <a:ea typeface="ＭＳ Ｐゴシック" pitchFamily="34" charset="-128"/>
              </a:rPr>
              <a:t>is the short title and commencement which determines when the Act shall come into force. </a:t>
            </a:r>
          </a:p>
        </p:txBody>
      </p:sp>
      <p:sp>
        <p:nvSpPr>
          <p:cNvPr id="3" name="Slide Number Placeholder 2"/>
          <p:cNvSpPr>
            <a:spLocks noGrp="1"/>
          </p:cNvSpPr>
          <p:nvPr>
            <p:ph type="sldNum" sz="quarter" idx="12"/>
          </p:nvPr>
        </p:nvSpPr>
        <p:spPr/>
        <p:txBody>
          <a:bodyPr/>
          <a:lstStyle/>
          <a:p>
            <a:fld id="{2A63FD81-98C9-4A4E-8602-DFC85C89EA0B}" type="slidenum">
              <a:rPr lang="en-US" smtClean="0"/>
              <a:pPr/>
              <a:t>20</a:t>
            </a:fld>
            <a:endParaRPr lang="en-US"/>
          </a:p>
        </p:txBody>
      </p:sp>
    </p:spTree>
    <p:extLst>
      <p:ext uri="{BB962C8B-B14F-4D97-AF65-F5344CB8AC3E}">
        <p14:creationId xmlns:p14="http://schemas.microsoft.com/office/powerpoint/2010/main" val="6793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864096"/>
          </a:xfrm>
        </p:spPr>
        <p:txBody>
          <a:bodyPr/>
          <a:lstStyle/>
          <a:p>
            <a:r>
              <a:rPr lang="en-US" altLang="en-US" sz="2800" dirty="0">
                <a:solidFill>
                  <a:schemeClr val="tx2">
                    <a:satMod val="130000"/>
                  </a:schemeClr>
                </a:solidFill>
                <a:latin typeface="Arial" panose="020B0604020202020204" pitchFamily="34" charset="0"/>
                <a:cs typeface="Arial" panose="020B0604020202020204" pitchFamily="34" charset="0"/>
              </a:rPr>
              <a:t>Departments/Stakeholders Consulted</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752600"/>
            <a:ext cx="7772400" cy="4343400"/>
          </a:xfrm>
        </p:spPr>
        <p:txBody>
          <a:bodyPr/>
          <a:lstStyle/>
          <a:p>
            <a:pPr algn="just">
              <a:lnSpc>
                <a:spcPct val="150000"/>
              </a:lnSpc>
            </a:pPr>
            <a:r>
              <a:rPr lang="en-ZA" altLang="en-US" sz="1800" dirty="0">
                <a:latin typeface="Tahoma" panose="020B0604030504040204" pitchFamily="34" charset="0"/>
                <a:cs typeface="Tahoma" panose="020B0604030504040204" pitchFamily="34" charset="0"/>
              </a:rPr>
              <a:t>The Bill was published for public comments and comments were received from the Western Cape Department of Transport, Kwa-Zulu Natal Department of Transport, (NAAMSA) National Association of Automobile Manufacturers of South Africa, the Southern African Catholic Bishops Conference Parliamentary Liaison Office, Mr Albert </a:t>
            </a:r>
            <a:r>
              <a:rPr lang="en-ZA" altLang="en-US" sz="1800" dirty="0" err="1">
                <a:latin typeface="Tahoma" panose="020B0604030504040204" pitchFamily="34" charset="0"/>
                <a:cs typeface="Tahoma" panose="020B0604030504040204" pitchFamily="34" charset="0"/>
              </a:rPr>
              <a:t>Broeksma</a:t>
            </a:r>
            <a:r>
              <a:rPr lang="en-ZA" altLang="en-US" sz="1800" dirty="0">
                <a:latin typeface="Tahoma" panose="020B0604030504040204" pitchFamily="34" charset="0"/>
                <a:cs typeface="Tahoma" panose="020B0604030504040204" pitchFamily="34" charset="0"/>
              </a:rPr>
              <a:t>, Mr Dale </a:t>
            </a:r>
            <a:r>
              <a:rPr lang="en-ZA" altLang="en-US" sz="1800" dirty="0" err="1">
                <a:latin typeface="Tahoma" panose="020B0604030504040204" pitchFamily="34" charset="0"/>
                <a:cs typeface="Tahoma" panose="020B0604030504040204" pitchFamily="34" charset="0"/>
              </a:rPr>
              <a:t>Hillebrand</a:t>
            </a:r>
            <a:r>
              <a:rPr lang="en-ZA" altLang="en-US" sz="1800" dirty="0">
                <a:latin typeface="Tahoma" panose="020B0604030504040204" pitchFamily="34" charset="0"/>
                <a:cs typeface="Tahoma" panose="020B0604030504040204" pitchFamily="34" charset="0"/>
              </a:rPr>
              <a:t> (Transport for Cape Town), Mr Leon Lotter, Mr Bruce Shackleton, Mr </a:t>
            </a:r>
            <a:r>
              <a:rPr lang="en-ZA" altLang="en-US" sz="1800" dirty="0" err="1">
                <a:latin typeface="Tahoma" panose="020B0604030504040204" pitchFamily="34" charset="0"/>
                <a:cs typeface="Tahoma" panose="020B0604030504040204" pitchFamily="34" charset="0"/>
              </a:rPr>
              <a:t>Tertius</a:t>
            </a:r>
            <a:r>
              <a:rPr lang="en-ZA" altLang="en-US" sz="1800" dirty="0">
                <a:latin typeface="Tahoma" panose="020B0604030504040204" pitchFamily="34" charset="0"/>
                <a:cs typeface="Tahoma" panose="020B0604030504040204" pitchFamily="34" charset="0"/>
              </a:rPr>
              <a:t> du Plessis, </a:t>
            </a:r>
            <a:r>
              <a:rPr lang="en-ZA" altLang="en-US" sz="1800" dirty="0" err="1">
                <a:latin typeface="Tahoma" panose="020B0604030504040204" pitchFamily="34" charset="0"/>
                <a:cs typeface="Tahoma" panose="020B0604030504040204" pitchFamily="34" charset="0"/>
              </a:rPr>
              <a:t>JeVanne</a:t>
            </a:r>
            <a:r>
              <a:rPr lang="en-ZA" altLang="en-US" sz="1800" dirty="0">
                <a:latin typeface="Tahoma" panose="020B0604030504040204" pitchFamily="34" charset="0"/>
                <a:cs typeface="Tahoma" panose="020B0604030504040204" pitchFamily="34" charset="0"/>
              </a:rPr>
              <a:t> Gibbs, Mr Chris </a:t>
            </a:r>
            <a:r>
              <a:rPr lang="en-ZA" altLang="en-US" sz="1800" dirty="0" err="1">
                <a:latin typeface="Tahoma" panose="020B0604030504040204" pitchFamily="34" charset="0"/>
                <a:cs typeface="Tahoma" panose="020B0604030504040204" pitchFamily="34" charset="0"/>
              </a:rPr>
              <a:t>Joubert</a:t>
            </a:r>
            <a:r>
              <a:rPr lang="en-ZA" altLang="en-US" sz="1800" dirty="0">
                <a:latin typeface="Tahoma" panose="020B0604030504040204" pitchFamily="34" charset="0"/>
                <a:cs typeface="Tahoma" panose="020B0604030504040204" pitchFamily="34" charset="0"/>
              </a:rPr>
              <a:t>, Mr Alastair Austin, Mr </a:t>
            </a:r>
            <a:r>
              <a:rPr lang="en-ZA" altLang="en-US" sz="1800" dirty="0" err="1">
                <a:latin typeface="Tahoma" panose="020B0604030504040204" pitchFamily="34" charset="0"/>
                <a:cs typeface="Tahoma" panose="020B0604030504040204" pitchFamily="34" charset="0"/>
              </a:rPr>
              <a:t>Lungile</a:t>
            </a:r>
            <a:r>
              <a:rPr lang="en-ZA" altLang="en-US" sz="1800" dirty="0">
                <a:latin typeface="Tahoma" panose="020B0604030504040204" pitchFamily="34" charset="0"/>
                <a:cs typeface="Tahoma" panose="020B0604030504040204" pitchFamily="34" charset="0"/>
              </a:rPr>
              <a:t> </a:t>
            </a:r>
            <a:r>
              <a:rPr lang="en-ZA" altLang="en-US" sz="1800" dirty="0" err="1">
                <a:latin typeface="Tahoma" panose="020B0604030504040204" pitchFamily="34" charset="0"/>
                <a:cs typeface="Tahoma" panose="020B0604030504040204" pitchFamily="34" charset="0"/>
              </a:rPr>
              <a:t>Mashele</a:t>
            </a:r>
            <a:r>
              <a:rPr lang="en-ZA" altLang="en-US" sz="1800" dirty="0">
                <a:latin typeface="Tahoma" panose="020B0604030504040204" pitchFamily="34" charset="0"/>
                <a:cs typeface="Tahoma" panose="020B0604030504040204" pitchFamily="34" charset="0"/>
              </a:rPr>
              <a:t>  Association, Alta </a:t>
            </a:r>
            <a:r>
              <a:rPr lang="en-ZA" altLang="en-US" sz="1800" dirty="0" err="1">
                <a:latin typeface="Tahoma" panose="020B0604030504040204" pitchFamily="34" charset="0"/>
                <a:cs typeface="Tahoma" panose="020B0604030504040204" pitchFamily="34" charset="0"/>
              </a:rPr>
              <a:t>Swanepoel</a:t>
            </a:r>
            <a:r>
              <a:rPr lang="en-ZA" altLang="en-US" sz="1800" dirty="0">
                <a:latin typeface="Tahoma" panose="020B0604030504040204" pitchFamily="34" charset="0"/>
                <a:cs typeface="Tahoma" panose="020B0604030504040204" pitchFamily="34" charset="0"/>
              </a:rPr>
              <a:t> and Associates, Atlas Logistics Solutions (Pty) Ltd</a:t>
            </a:r>
          </a:p>
          <a:p>
            <a:pPr marL="0" indent="0" algn="just">
              <a:lnSpc>
                <a:spcPct val="150000"/>
              </a:lnSpc>
              <a:buNone/>
            </a:pPr>
            <a:endParaRPr lang="en-ZA" altLang="en-US" sz="1800" dirty="0">
              <a:latin typeface="Tahoma" panose="020B0604030504040204" pitchFamily="34" charset="0"/>
              <a:cs typeface="Tahoma" panose="020B0604030504040204" pitchFamily="34" charset="0"/>
            </a:endParaRPr>
          </a:p>
          <a:p>
            <a:endParaRPr lang="en-ZA" sz="14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21</a:t>
            </a:fld>
            <a:endParaRPr lang="en-US"/>
          </a:p>
        </p:txBody>
      </p:sp>
    </p:spTree>
    <p:extLst>
      <p:ext uri="{BB962C8B-B14F-4D97-AF65-F5344CB8AC3E}">
        <p14:creationId xmlns:p14="http://schemas.microsoft.com/office/powerpoint/2010/main" val="99260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52736"/>
          </a:xfrm>
        </p:spPr>
        <p:txBody>
          <a:bodyPr/>
          <a:lstStyle/>
          <a:p>
            <a:r>
              <a:rPr lang="en-US" altLang="en-US" sz="2800" dirty="0">
                <a:solidFill>
                  <a:schemeClr val="tx2">
                    <a:satMod val="130000"/>
                  </a:schemeClr>
                </a:solidFill>
                <a:latin typeface="Arial" panose="020B0604020202020204" pitchFamily="34" charset="0"/>
                <a:cs typeface="Arial" panose="020B0604020202020204" pitchFamily="34" charset="0"/>
              </a:rPr>
              <a:t>Departments/Stakeholders Consulted (Cont.)</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484784"/>
            <a:ext cx="7772400" cy="3744416"/>
          </a:xfrm>
        </p:spPr>
        <p:txBody>
          <a:bodyPr/>
          <a:lstStyle/>
          <a:p>
            <a:pPr algn="just"/>
            <a:r>
              <a:rPr lang="en-ZA" altLang="en-US" sz="2000" dirty="0">
                <a:latin typeface="Tahoma" panose="020B0604030504040204" pitchFamily="34" charset="0"/>
                <a:cs typeface="Tahoma" panose="020B0604030504040204" pitchFamily="34" charset="0"/>
              </a:rPr>
              <a:t>The Bill was also discussed at the IPPP (Interprovincial Policies and Procedures Working Group) which comprises of the nine provincial departments of transport, the (NRCS) National Regulator for Compulsory Specifications, the (SABS) South African Bureau of Standards, the (RTMC) Road Traffic Management Corporation, the (BAC) Business Against Crime, South African Police Services,(SABRIC) South African Banking Risk Information Centre.</a:t>
            </a:r>
          </a:p>
          <a:p>
            <a:endParaRPr lang="en-ZA" sz="14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22</a:t>
            </a:fld>
            <a:endParaRPr lang="en-US"/>
          </a:p>
        </p:txBody>
      </p:sp>
    </p:spTree>
    <p:extLst>
      <p:ext uri="{BB962C8B-B14F-4D97-AF65-F5344CB8AC3E}">
        <p14:creationId xmlns:p14="http://schemas.microsoft.com/office/powerpoint/2010/main" val="383737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09600"/>
            <a:ext cx="7702624" cy="722784"/>
          </a:xfrm>
        </p:spPr>
        <p:txBody>
          <a:bodyPr/>
          <a:lstStyle/>
          <a:p>
            <a:r>
              <a:rPr lang="en-US" altLang="en-US" sz="2800" dirty="0">
                <a:solidFill>
                  <a:schemeClr val="tx2">
                    <a:satMod val="130000"/>
                  </a:schemeClr>
                </a:solidFill>
                <a:latin typeface="Arial" panose="020B0604020202020204" pitchFamily="34" charset="0"/>
                <a:cs typeface="Arial" panose="020B0604020202020204" pitchFamily="34" charset="0"/>
              </a:rPr>
              <a:t>Departments/Stakeholders Consulted (</a:t>
            </a:r>
            <a:r>
              <a:rPr lang="en-US" altLang="en-US" sz="2800" dirty="0" err="1">
                <a:solidFill>
                  <a:schemeClr val="tx2">
                    <a:satMod val="130000"/>
                  </a:schemeClr>
                </a:solidFill>
                <a:latin typeface="Arial" panose="020B0604020202020204" pitchFamily="34" charset="0"/>
                <a:cs typeface="Arial" panose="020B0604020202020204" pitchFamily="34" charset="0"/>
              </a:rPr>
              <a:t>Cont</a:t>
            </a:r>
            <a:r>
              <a:rPr lang="en-US" altLang="en-US" sz="2800" dirty="0">
                <a:solidFill>
                  <a:schemeClr val="tx2">
                    <a:satMod val="130000"/>
                  </a:schemeClr>
                </a:solidFill>
                <a:latin typeface="Arial" panose="020B0604020202020204" pitchFamily="34" charset="0"/>
                <a:cs typeface="Arial" panose="020B0604020202020204" pitchFamily="34" charset="0"/>
              </a:rPr>
              <a:t>)</a:t>
            </a:r>
            <a:endParaRPr lang="en-ZA"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4496"/>
          </a:xfrm>
        </p:spPr>
        <p:txBody>
          <a:bodyPr/>
          <a:lstStyle/>
          <a:p>
            <a:pPr algn="just">
              <a:lnSpc>
                <a:spcPct val="150000"/>
              </a:lnSpc>
            </a:pPr>
            <a:r>
              <a:rPr lang="en-ZA" altLang="en-US" sz="2000" dirty="0">
                <a:latin typeface="Tahoma" panose="020B0604030504040204" pitchFamily="34" charset="0"/>
                <a:cs typeface="Tahoma" panose="020B0604030504040204" pitchFamily="34" charset="0"/>
              </a:rPr>
              <a:t>The Bill was also consulted with the driving schools industry, i.e. SADSOA and the driving schools task team was formed to engage the driving schools around the proposed driving schools regulatory framework.</a:t>
            </a:r>
          </a:p>
          <a:p>
            <a:pPr marL="0" indent="0" algn="just">
              <a:lnSpc>
                <a:spcPct val="150000"/>
              </a:lnSpc>
              <a:buNone/>
            </a:pPr>
            <a:endParaRPr lang="en-ZA" altLang="en-US" sz="2000" dirty="0">
              <a:latin typeface="Tahoma" panose="020B0604030504040204" pitchFamily="34" charset="0"/>
              <a:cs typeface="Tahoma" panose="020B0604030504040204" pitchFamily="34" charset="0"/>
            </a:endParaRPr>
          </a:p>
          <a:p>
            <a:pPr algn="just">
              <a:lnSpc>
                <a:spcPct val="150000"/>
              </a:lnSpc>
            </a:pPr>
            <a:r>
              <a:rPr lang="en-ZA" altLang="en-US" sz="2000" dirty="0">
                <a:latin typeface="Tahoma" panose="020B0604030504040204" pitchFamily="34" charset="0"/>
                <a:cs typeface="Tahoma" panose="020B0604030504040204" pitchFamily="34" charset="0"/>
              </a:rPr>
              <a:t>The Bill was reviewed by the Office of the Chief State Law Advisor.</a:t>
            </a:r>
            <a:endParaRPr lang="en-ZA" sz="18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23</a:t>
            </a:fld>
            <a:endParaRPr lang="en-US"/>
          </a:p>
        </p:txBody>
      </p:sp>
    </p:spTree>
    <p:extLst>
      <p:ext uri="{BB962C8B-B14F-4D97-AF65-F5344CB8AC3E}">
        <p14:creationId xmlns:p14="http://schemas.microsoft.com/office/powerpoint/2010/main" val="159203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09600"/>
            <a:ext cx="7702624" cy="722784"/>
          </a:xfrm>
        </p:spPr>
        <p:txBody>
          <a:bodyPr/>
          <a:lstStyle/>
          <a:p>
            <a:r>
              <a:rPr lang="en-US" altLang="en-US" sz="2800" dirty="0">
                <a:solidFill>
                  <a:schemeClr val="tx2">
                    <a:satMod val="130000"/>
                  </a:schemeClr>
                </a:solidFill>
                <a:latin typeface="Tahoma" panose="020B0604030504040204" pitchFamily="34" charset="0"/>
                <a:ea typeface="Tahoma" panose="020B0604030504040204" pitchFamily="34" charset="0"/>
                <a:cs typeface="Tahoma" panose="020B0604030504040204" pitchFamily="34" charset="0"/>
              </a:rPr>
              <a:t>Departments/Stakeholders Consulted (Cont.)</a:t>
            </a:r>
            <a:endParaRPr lang="en-ZA"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467544" y="1354152"/>
            <a:ext cx="7702624" cy="4379103"/>
          </a:xfrm>
        </p:spPr>
        <p:txBody>
          <a:bodyPr/>
          <a:lstStyle/>
          <a:p>
            <a:pPr algn="just">
              <a:lnSpc>
                <a:spcPct val="150000"/>
              </a:lnSpc>
            </a:pPr>
            <a:r>
              <a:rPr lang="en-ZA" altLang="en-US" sz="2000" dirty="0">
                <a:latin typeface="Tahoma" panose="020B0604030504040204" pitchFamily="34" charset="0"/>
                <a:cs typeface="Tahoma" panose="020B0604030504040204" pitchFamily="34" charset="0"/>
              </a:rPr>
              <a:t>The Bill has also undergone the Socio Impact Assessment System (SEIAS) through the Department of Planning, Monitoring and Evaluation.</a:t>
            </a:r>
          </a:p>
          <a:p>
            <a:pPr algn="just">
              <a:lnSpc>
                <a:spcPct val="150000"/>
              </a:lnSpc>
            </a:pPr>
            <a:endParaRPr lang="en-ZA" altLang="en-US" sz="2000" dirty="0">
              <a:latin typeface="Tahoma" panose="020B0604030504040204" pitchFamily="34" charset="0"/>
              <a:cs typeface="Tahoma" panose="020B0604030504040204" pitchFamily="34" charset="0"/>
            </a:endParaRPr>
          </a:p>
          <a:p>
            <a:pPr algn="just">
              <a:lnSpc>
                <a:spcPct val="150000"/>
              </a:lnSpc>
            </a:pPr>
            <a:r>
              <a:rPr lang="en-ZA" altLang="en-US" sz="2000" dirty="0">
                <a:latin typeface="Tahoma" panose="020B0604030504040204" pitchFamily="34" charset="0"/>
                <a:cs typeface="Tahoma" panose="020B0604030504040204" pitchFamily="34" charset="0"/>
              </a:rPr>
              <a:t>The Bill was tabled for consideration by the National Economic Development and Labour Council.</a:t>
            </a:r>
          </a:p>
          <a:p>
            <a:pPr algn="just">
              <a:lnSpc>
                <a:spcPct val="150000"/>
              </a:lnSpc>
            </a:pPr>
            <a:endParaRPr lang="en-ZA" altLang="en-US" sz="2000" dirty="0">
              <a:latin typeface="Tahoma" panose="020B0604030504040204" pitchFamily="34" charset="0"/>
              <a:cs typeface="Tahoma" panose="020B0604030504040204" pitchFamily="34" charset="0"/>
            </a:endParaRPr>
          </a:p>
          <a:p>
            <a:pPr algn="just">
              <a:lnSpc>
                <a:spcPct val="150000"/>
              </a:lnSpc>
            </a:pPr>
            <a:r>
              <a:rPr lang="en-ZA" altLang="en-US" sz="2000" dirty="0">
                <a:latin typeface="Tahoma" panose="020B0604030504040204" pitchFamily="34" charset="0"/>
                <a:cs typeface="Tahoma" panose="020B0604030504040204" pitchFamily="34" charset="0"/>
              </a:rPr>
              <a:t>The Bill was approved by Cabinet.</a:t>
            </a:r>
            <a:endParaRPr lang="en-ZA" altLang="en-US" sz="20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ZA" altLang="en-US" sz="2000" dirty="0">
              <a:solidFill>
                <a:srgbClr val="FF9966"/>
              </a:solidFill>
            </a:endParaRPr>
          </a:p>
          <a:p>
            <a:pPr algn="just"/>
            <a:endParaRPr lang="en-ZA" sz="18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24</a:t>
            </a:fld>
            <a:endParaRPr lang="en-US"/>
          </a:p>
        </p:txBody>
      </p:sp>
    </p:spTree>
    <p:extLst>
      <p:ext uri="{BB962C8B-B14F-4D97-AF65-F5344CB8AC3E}">
        <p14:creationId xmlns:p14="http://schemas.microsoft.com/office/powerpoint/2010/main" val="298204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dirty="0">
                <a:solidFill>
                  <a:schemeClr val="tx2">
                    <a:satMod val="130000"/>
                  </a:schemeClr>
                </a:solidFill>
                <a:latin typeface="Tahoma" panose="020B0604030504040204" pitchFamily="34" charset="0"/>
                <a:ea typeface="Tahoma" panose="020B0604030504040204" pitchFamily="34" charset="0"/>
                <a:cs typeface="Tahoma" panose="020B0604030504040204" pitchFamily="34" charset="0"/>
              </a:rPr>
              <a:t>Decisions required from the Portfolio Committee on Transport (PCOT)</a:t>
            </a:r>
            <a:endParaRPr lang="en-ZA"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685800" y="1981200"/>
            <a:ext cx="7772400" cy="3103984"/>
          </a:xfrm>
        </p:spPr>
        <p:txBody>
          <a:bodyPr/>
          <a:lstStyle/>
          <a:p>
            <a:pPr algn="just"/>
            <a:r>
              <a:rPr lang="en-US" altLang="en-US" sz="2800" dirty="0">
                <a:latin typeface="Tahoma" panose="020B0604030504040204" pitchFamily="34" charset="0"/>
                <a:ea typeface="Tahoma" panose="020B0604030504040204" pitchFamily="34" charset="0"/>
                <a:cs typeface="Tahoma" panose="020B0604030504040204" pitchFamily="34" charset="0"/>
              </a:rPr>
              <a:t>To request PCOT to support the Bill for further processing.</a:t>
            </a:r>
          </a:p>
          <a:p>
            <a:endParaRPr lang="en-ZA"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25</a:t>
            </a:fld>
            <a:endParaRPr lang="en-US"/>
          </a:p>
        </p:txBody>
      </p:sp>
    </p:spTree>
    <p:extLst>
      <p:ext uri="{BB962C8B-B14F-4D97-AF65-F5344CB8AC3E}">
        <p14:creationId xmlns:p14="http://schemas.microsoft.com/office/powerpoint/2010/main" val="34799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428692" cy="5184575"/>
          </a:xfrm>
          <a:ln>
            <a:solidFill>
              <a:srgbClr val="FF0000"/>
            </a:solidFill>
          </a:ln>
        </p:spPr>
        <p:txBody>
          <a:bodyPr>
            <a:noAutofit/>
          </a:bodyPr>
          <a:lstStyle/>
          <a:p>
            <a:pPr algn="ct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Thank you</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Ngiyathokoza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Ke a leboha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Ke a leboga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Siyabonga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Ndo</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livhuwa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Enkosi</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Ngiyabonga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Dankie</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endParaRPr lang="af-ZA"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18FA539E-72BC-4F74-BB83-9BDEAADF0C5A}" type="slidenum">
              <a:rPr lang="en-US" smtClean="0"/>
              <a:pPr/>
              <a:t>26</a:t>
            </a:fld>
            <a:endParaRPr lang="en-US"/>
          </a:p>
        </p:txBody>
      </p:sp>
    </p:spTree>
    <p:extLst>
      <p:ext uri="{BB962C8B-B14F-4D97-AF65-F5344CB8AC3E}">
        <p14:creationId xmlns:p14="http://schemas.microsoft.com/office/powerpoint/2010/main" val="94653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76064"/>
          </a:xfrm>
        </p:spPr>
        <p:txBody>
          <a:bodyPr>
            <a:normAutofit fontScale="90000"/>
          </a:bodyPr>
          <a:lstStyle/>
          <a:p>
            <a:r>
              <a:rPr lang="en-US" altLang="en-US" dirty="0">
                <a:solidFill>
                  <a:schemeClr val="tx2">
                    <a:satMod val="130000"/>
                  </a:schemeClr>
                </a:solidFill>
                <a:latin typeface="Arial" panose="020B0604020202020204" pitchFamily="34" charset="0"/>
                <a:cs typeface="Arial" panose="020B0604020202020204" pitchFamily="34" charset="0"/>
              </a:rPr>
              <a:t>INTRODUCTION cont.’</a:t>
            </a:r>
            <a:r>
              <a:rPr lang="en-ZA" dirty="0">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052736"/>
            <a:ext cx="8134672" cy="5043264"/>
          </a:xfrm>
        </p:spPr>
        <p:txBody>
          <a:bodyPr>
            <a:normAutofit lnSpcReduction="10000"/>
          </a:bodyPr>
          <a:lstStyle/>
          <a:p>
            <a:pPr algn="just" eaLnBrk="1" hangingPunct="1">
              <a:buFont typeface="Wingdings" panose="05000000000000000000" pitchFamily="2" charset="2"/>
              <a:buChar char="q"/>
              <a:defRPr/>
            </a:pPr>
            <a:r>
              <a:rPr lang="en-US" sz="2000" dirty="0">
                <a:latin typeface="Tahoma" pitchFamily="34" charset="0"/>
                <a:ea typeface="ＭＳ Ｐゴシック" pitchFamily="34" charset="-128"/>
              </a:rPr>
              <a:t>It also provides for the legislative framework geared at implementing road safety interventions that will result in the reduction of accidents and fatalities on the public road. </a:t>
            </a:r>
          </a:p>
          <a:p>
            <a:pPr marL="0" indent="0" algn="just" eaLnBrk="1" hangingPunct="1">
              <a:buNone/>
              <a:defRPr/>
            </a:pPr>
            <a:endParaRPr lang="en-US" sz="2000" dirty="0">
              <a:latin typeface="Tahoma" pitchFamily="34" charset="0"/>
              <a:ea typeface="ＭＳ Ｐゴシック" pitchFamily="34" charset="-128"/>
            </a:endParaRPr>
          </a:p>
          <a:p>
            <a:pPr algn="just" eaLnBrk="1" hangingPunct="1">
              <a:buFont typeface="Wingdings" panose="05000000000000000000" pitchFamily="2" charset="2"/>
              <a:buChar char="q"/>
              <a:defRPr/>
            </a:pPr>
            <a:r>
              <a:rPr lang="en-US" sz="2000" dirty="0">
                <a:latin typeface="Tahoma" pitchFamily="34" charset="0"/>
                <a:ea typeface="ＭＳ Ｐゴシック" pitchFamily="34" charset="-128"/>
              </a:rPr>
              <a:t>Provides in general for the rules of the road and road traffic signs; </a:t>
            </a:r>
          </a:p>
          <a:p>
            <a:pPr marL="0" indent="0" algn="just" eaLnBrk="1" hangingPunct="1">
              <a:buNone/>
              <a:defRPr/>
            </a:pPr>
            <a:endParaRPr lang="en-US" sz="2000" dirty="0">
              <a:latin typeface="Tahoma" pitchFamily="34" charset="0"/>
              <a:ea typeface="ＭＳ Ｐゴシック" pitchFamily="34" charset="-128"/>
            </a:endParaRPr>
          </a:p>
          <a:p>
            <a:pPr algn="just" eaLnBrk="1" hangingPunct="1">
              <a:buFont typeface="Wingdings" panose="05000000000000000000" pitchFamily="2" charset="2"/>
              <a:buChar char="q"/>
              <a:defRPr/>
            </a:pPr>
            <a:r>
              <a:rPr lang="en-US" sz="2000" dirty="0">
                <a:latin typeface="Tahoma" pitchFamily="34" charset="0"/>
              </a:rPr>
              <a:t>Provides for the offences and appropriate sentences that may be imposed for transgressing road traffic laws.</a:t>
            </a:r>
          </a:p>
          <a:p>
            <a:pPr marL="0" indent="0" algn="just" eaLnBrk="1" hangingPunct="1">
              <a:buNone/>
              <a:defRPr/>
            </a:pPr>
            <a:endParaRPr lang="en-US" sz="2000" dirty="0">
              <a:latin typeface="Tahoma" pitchFamily="34" charset="0"/>
            </a:endParaRPr>
          </a:p>
          <a:p>
            <a:pPr algn="just" eaLnBrk="1" hangingPunct="1">
              <a:buFont typeface="Wingdings" panose="05000000000000000000" pitchFamily="2" charset="2"/>
              <a:buChar char="q"/>
              <a:defRPr/>
            </a:pPr>
            <a:r>
              <a:rPr lang="en-US" sz="2000" dirty="0">
                <a:latin typeface="Tahoma" pitchFamily="34" charset="0"/>
              </a:rPr>
              <a:t>Its amendments have been influenced by amongst others driver and operator behavior, newly developed or amended South African National Standard (SANS), Economic Commission for Europe (ECE) regulations and new trends in motor vehicle industry.</a:t>
            </a:r>
          </a:p>
          <a:p>
            <a:pPr marL="0" indent="0" algn="just" eaLnBrk="1" hangingPunct="1">
              <a:buNone/>
              <a:defRPr/>
            </a:pPr>
            <a:endParaRPr lang="en-US" sz="2000" dirty="0">
              <a:latin typeface="Tahoma" pitchFamily="34" charset="0"/>
            </a:endParaRPr>
          </a:p>
          <a:p>
            <a:pPr algn="just" eaLnBrk="1" hangingPunct="1">
              <a:buFont typeface="Wingdings" panose="05000000000000000000" pitchFamily="2" charset="2"/>
              <a:buChar char="q"/>
              <a:defRPr/>
            </a:pPr>
            <a:r>
              <a:rPr lang="en-US" sz="2000" dirty="0">
                <a:latin typeface="Tahoma" pitchFamily="34" charset="0"/>
              </a:rPr>
              <a:t>A need has been identified to reduce road carnages by implementing road safety legislative interventions.</a:t>
            </a: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Clr>
                <a:schemeClr val="accent2"/>
              </a:buClr>
              <a:buFont typeface="Wingdings" pitchFamily="2" charset="2"/>
              <a:buChar char="q"/>
              <a:defRPr/>
            </a:pPr>
            <a:endParaRPr lang="en-US" dirty="0">
              <a:latin typeface="Tahoma" pitchFamily="34" charset="0"/>
              <a:ea typeface="ＭＳ Ｐゴシック" pitchFamily="34" charset="-128"/>
            </a:endParaRPr>
          </a:p>
          <a:p>
            <a:endParaRPr lang="en-ZA"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3</a:t>
            </a:fld>
            <a:endParaRPr lang="en-US"/>
          </a:p>
        </p:txBody>
      </p:sp>
    </p:spTree>
    <p:extLst>
      <p:ext uri="{BB962C8B-B14F-4D97-AF65-F5344CB8AC3E}">
        <p14:creationId xmlns:p14="http://schemas.microsoft.com/office/powerpoint/2010/main" val="426091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THE MAIN OBJECTS </a:t>
            </a:r>
            <a:r>
              <a:rPr lang="en-US" altLang="en-US" sz="3600" dirty="0">
                <a:solidFill>
                  <a:schemeClr val="tx2">
                    <a:satMod val="130000"/>
                  </a:schemeClr>
                </a:solidFill>
                <a:latin typeface="Arial" panose="020B0604020202020204" pitchFamily="34" charset="0"/>
                <a:cs typeface="Arial" panose="020B0604020202020204" pitchFamily="34" charset="0"/>
              </a:rPr>
              <a:t>OF THE BILL</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algn="just">
              <a:lnSpc>
                <a:spcPct val="150000"/>
              </a:lnSpc>
              <a:spcAft>
                <a:spcPts val="0"/>
              </a:spcAft>
            </a:pPr>
            <a:r>
              <a:rPr lang="en-ZA" sz="1800" dirty="0">
                <a:latin typeface="Tahoma" panose="020B0604030504040204" pitchFamily="34" charset="0"/>
                <a:ea typeface="Tahoma" panose="020B0604030504040204" pitchFamily="34" charset="0"/>
                <a:cs typeface="Tahoma" panose="020B0604030504040204" pitchFamily="34" charset="0"/>
              </a:rPr>
              <a:t>The Bill seeks to </a:t>
            </a:r>
          </a:p>
          <a:p>
            <a:pPr lvl="1" algn="just">
              <a:lnSpc>
                <a:spcPct val="150000"/>
              </a:lnSpc>
              <a:spcAft>
                <a:spcPts val="0"/>
              </a:spcAft>
            </a:pPr>
            <a:r>
              <a:rPr lang="en-ZA" sz="1800" dirty="0">
                <a:latin typeface="Tahoma" panose="020B0604030504040204" pitchFamily="34" charset="0"/>
                <a:ea typeface="Tahoma" panose="020B0604030504040204" pitchFamily="34" charset="0"/>
                <a:cs typeface="Tahoma" panose="020B0604030504040204" pitchFamily="34" charset="0"/>
              </a:rPr>
              <a:t>reduce road crashes and to improve traffic law enforcement by, among other improve existing mechanisms and creating more measures to ensure road traffic safety.</a:t>
            </a:r>
          </a:p>
          <a:p>
            <a:pPr lvl="1" algn="just">
              <a:lnSpc>
                <a:spcPct val="150000"/>
              </a:lnSpc>
              <a:spcAft>
                <a:spcPts val="0"/>
              </a:spcAft>
            </a:pPr>
            <a:r>
              <a:rPr lang="en-ZA" sz="1800" dirty="0">
                <a:latin typeface="Tahoma" panose="020B0604030504040204" pitchFamily="34" charset="0"/>
                <a:ea typeface="Tahoma" panose="020B0604030504040204" pitchFamily="34" charset="0"/>
                <a:cs typeface="Tahoma" panose="020B0604030504040204" pitchFamily="34" charset="0"/>
              </a:rPr>
              <a:t>achieve proper implementation of the strategic interventions highlighted in the National Road Safety Strategy, 2006, and grants more powers to Members of the Executive Council (“the MEC”) of the various provinces. </a:t>
            </a:r>
          </a:p>
          <a:p>
            <a:pPr>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4</a:t>
            </a:fld>
            <a:endParaRPr lang="en-US"/>
          </a:p>
        </p:txBody>
      </p:sp>
    </p:spTree>
    <p:extLst>
      <p:ext uri="{BB962C8B-B14F-4D97-AF65-F5344CB8AC3E}">
        <p14:creationId xmlns:p14="http://schemas.microsoft.com/office/powerpoint/2010/main" val="355135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10000"/>
          </a:bodyPr>
          <a:lstStyle/>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 1:</a:t>
            </a:r>
            <a:r>
              <a:rPr lang="en-US" sz="1800" dirty="0">
                <a:latin typeface="Tahoma" pitchFamily="34" charset="0"/>
                <a:ea typeface="ＭＳ Ｐゴシック" pitchFamily="34" charset="-128"/>
              </a:rPr>
              <a:t>amends existing definitions and inserts certain new definitions.</a:t>
            </a:r>
          </a:p>
          <a:p>
            <a:pPr marL="0" indent="0" algn="just">
              <a:buClr>
                <a:schemeClr val="accent2"/>
              </a:buClr>
              <a:buNone/>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US" sz="1800" b="1" dirty="0">
                <a:latin typeface="Tahoma" pitchFamily="34" charset="0"/>
                <a:ea typeface="ＭＳ Ｐゴシック" pitchFamily="34" charset="-128"/>
              </a:rPr>
              <a:t>Clauses 2 and 3: </a:t>
            </a:r>
            <a:r>
              <a:rPr lang="en-US" sz="1800" dirty="0">
                <a:latin typeface="Tahoma" pitchFamily="34" charset="0"/>
                <a:ea typeface="ＭＳ Ｐゴシック" pitchFamily="34" charset="-128"/>
              </a:rPr>
              <a:t>amend sections 3A and 3B of the Act respectively to include </a:t>
            </a:r>
            <a:r>
              <a:rPr lang="en-US" sz="1800" dirty="0" err="1">
                <a:latin typeface="Tahoma" pitchFamily="34" charset="0"/>
                <a:ea typeface="ＭＳ Ｐゴシック" pitchFamily="34" charset="-128"/>
              </a:rPr>
              <a:t>NaTIS</a:t>
            </a:r>
            <a:r>
              <a:rPr lang="en-US" sz="1800" dirty="0">
                <a:latin typeface="Tahoma" pitchFamily="34" charset="0"/>
                <a:ea typeface="ＭＳ Ｐゴシック" pitchFamily="34" charset="-128"/>
              </a:rPr>
              <a:t> officers and traffic wardens to be appointed and registered by the CEO of the RTMC.</a:t>
            </a:r>
          </a:p>
          <a:p>
            <a:pPr algn="just">
              <a:buClr>
                <a:schemeClr val="accent2"/>
              </a:buClr>
              <a:buFont typeface="Wingdings" pitchFamily="2" charset="2"/>
              <a:buChar char="q"/>
              <a:defRPr/>
            </a:pPr>
            <a:endParaRPr lang="en-US" sz="1800" dirty="0">
              <a:latin typeface="Tahoma" pitchFamily="34" charset="0"/>
              <a:ea typeface="ＭＳ Ｐゴシック" pitchFamily="34" charset="-128"/>
            </a:endParaRPr>
          </a:p>
          <a:p>
            <a:pPr algn="just">
              <a:buClr>
                <a:schemeClr val="accent2"/>
              </a:buClr>
              <a:buFont typeface="Wingdings" pitchFamily="2" charset="2"/>
              <a:buChar char="q"/>
              <a:defRPr/>
            </a:pPr>
            <a:r>
              <a:rPr lang="en-ZA" sz="1800" b="1" dirty="0">
                <a:latin typeface="Tahoma" pitchFamily="34" charset="0"/>
                <a:ea typeface="ＭＳ Ｐゴシック" pitchFamily="34" charset="-128"/>
                <a:cs typeface="Tahoma" pitchFamily="34" charset="0"/>
              </a:rPr>
              <a:t>Clause 4: </a:t>
            </a:r>
            <a:r>
              <a:rPr lang="en-ZA" sz="1800" dirty="0">
                <a:latin typeface="Tahoma" pitchFamily="34" charset="0"/>
                <a:ea typeface="ＭＳ Ｐゴシック" pitchFamily="34" charset="-128"/>
                <a:cs typeface="Tahoma" pitchFamily="34" charset="0"/>
              </a:rPr>
              <a:t>amends section 3C by providing that no person shall be registered or remain registered as an examiner of vehicles, traffic officer, traffic warden and </a:t>
            </a:r>
            <a:r>
              <a:rPr lang="en-ZA" sz="1800" dirty="0" err="1">
                <a:latin typeface="Tahoma" pitchFamily="34" charset="0"/>
                <a:ea typeface="ＭＳ Ｐゴシック" pitchFamily="34" charset="-128"/>
                <a:cs typeface="Tahoma" pitchFamily="34" charset="0"/>
              </a:rPr>
              <a:t>NaTIS</a:t>
            </a:r>
            <a:r>
              <a:rPr lang="en-ZA" sz="1800" dirty="0">
                <a:latin typeface="Tahoma" pitchFamily="34" charset="0"/>
                <a:ea typeface="ＭＳ Ｐゴシック" pitchFamily="34" charset="-128"/>
                <a:cs typeface="Tahoma" pitchFamily="34" charset="0"/>
              </a:rPr>
              <a:t> officer, if such person has or acquires a direct or indirect financial interest in the manufacturing, selling, rebuilding, repairing or modifying of motor vehicles.</a:t>
            </a:r>
          </a:p>
          <a:p>
            <a:pPr marL="0" indent="0" algn="just">
              <a:buClr>
                <a:schemeClr val="accent2"/>
              </a:buClr>
              <a:buNone/>
              <a:defRPr/>
            </a:pPr>
            <a:endParaRPr lang="en-ZA" sz="1800" dirty="0">
              <a:latin typeface="Tahoma" pitchFamily="34" charset="0"/>
              <a:ea typeface="ＭＳ Ｐゴシック" pitchFamily="34" charset="-128"/>
              <a:cs typeface="Tahoma" pitchFamily="34" charset="0"/>
            </a:endParaRPr>
          </a:p>
          <a:p>
            <a:pPr algn="just">
              <a:buClr>
                <a:schemeClr val="accent2"/>
              </a:buClr>
              <a:buFont typeface="Wingdings" pitchFamily="2" charset="2"/>
              <a:buChar char="q"/>
              <a:defRPr/>
            </a:pPr>
            <a:r>
              <a:rPr lang="en-ZA" sz="1800" b="1" dirty="0">
                <a:latin typeface="Tahoma" pitchFamily="34" charset="0"/>
                <a:ea typeface="ＭＳ Ｐゴシック" pitchFamily="34" charset="-128"/>
                <a:cs typeface="Tahoma" pitchFamily="34" charset="0"/>
              </a:rPr>
              <a:t>Clause 5: </a:t>
            </a:r>
            <a:r>
              <a:rPr lang="en-ZA" sz="1800" dirty="0">
                <a:latin typeface="Tahoma" pitchFamily="34" charset="0"/>
                <a:ea typeface="ＭＳ Ｐゴシック" pitchFamily="34" charset="-128"/>
                <a:cs typeface="Tahoma" pitchFamily="34" charset="0"/>
              </a:rPr>
              <a:t>amends section 3D by adding the word traffic warden and replacing the word diploma with the word qualification in the minimum requirements for registration as an inspector of licences, examiner of vehicles, traffic officer .</a:t>
            </a:r>
          </a:p>
          <a:p>
            <a:pPr>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5</a:t>
            </a:fld>
            <a:endParaRPr lang="en-US"/>
          </a:p>
        </p:txBody>
      </p:sp>
    </p:spTree>
    <p:extLst>
      <p:ext uri="{BB962C8B-B14F-4D97-AF65-F5344CB8AC3E}">
        <p14:creationId xmlns:p14="http://schemas.microsoft.com/office/powerpoint/2010/main" val="99072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20000"/>
          </a:bodyPr>
          <a:lstStyle/>
          <a:p>
            <a:pPr algn="just">
              <a:buFont typeface="Wingdings" pitchFamily="2" charset="2"/>
              <a:buChar char="q"/>
              <a:defRPr/>
            </a:pPr>
            <a:r>
              <a:rPr lang="en-ZA" sz="1800" b="1" dirty="0">
                <a:latin typeface="Tahoma" pitchFamily="34" charset="0"/>
                <a:ea typeface="ＭＳ Ｐゴシック" pitchFamily="34" charset="-128"/>
                <a:cs typeface="Tahoma" pitchFamily="34" charset="0"/>
              </a:rPr>
              <a:t>Clause 6: </a:t>
            </a:r>
            <a:r>
              <a:rPr lang="en-ZA" sz="1800" dirty="0">
                <a:latin typeface="Tahoma" pitchFamily="34" charset="0"/>
                <a:ea typeface="ＭＳ Ｐゴシック" pitchFamily="34" charset="-128"/>
                <a:cs typeface="Tahoma" pitchFamily="34" charset="0"/>
              </a:rPr>
              <a:t>amends section 3E by providing for the suspension or cancellation of the registration of an authorised officer if such officer was convicted of a crime as contemplated in Schedule 1 or 2 of the Criminal Procedure Act, 1977 (Act No. 51 of 1977), or if such person has direct or indirect financial interest in transport services business or motor vehicle business.</a:t>
            </a:r>
          </a:p>
          <a:p>
            <a:pPr algn="just">
              <a:buFont typeface="Wingdings" pitchFamily="2" charset="2"/>
              <a:buChar char="q"/>
              <a:defRPr/>
            </a:pPr>
            <a:endParaRPr lang="en-ZA" sz="1800" dirty="0">
              <a:latin typeface="Tahoma" pitchFamily="34" charset="0"/>
              <a:ea typeface="ＭＳ Ｐゴシック" pitchFamily="34" charset="-128"/>
              <a:cs typeface="Tahoma" pitchFamily="34" charset="0"/>
            </a:endParaRPr>
          </a:p>
          <a:p>
            <a:pPr algn="just">
              <a:buFont typeface="Wingdings" pitchFamily="2" charset="2"/>
              <a:buChar char="q"/>
              <a:defRPr/>
            </a:pPr>
            <a:r>
              <a:rPr lang="en-ZA" sz="1800" b="1" dirty="0">
                <a:latin typeface="Tahoma" pitchFamily="34" charset="0"/>
                <a:ea typeface="ＭＳ Ｐゴシック" pitchFamily="34" charset="-128"/>
                <a:cs typeface="Tahoma" pitchFamily="34" charset="0"/>
              </a:rPr>
              <a:t>C</a:t>
            </a:r>
            <a:r>
              <a:rPr lang="en-US" sz="1800" b="1" dirty="0" err="1">
                <a:latin typeface="Tahoma" pitchFamily="34" charset="0"/>
                <a:ea typeface="ＭＳ Ｐゴシック" pitchFamily="34" charset="-128"/>
              </a:rPr>
              <a:t>lause</a:t>
            </a:r>
            <a:r>
              <a:rPr lang="en-US" sz="1800" b="1" dirty="0">
                <a:latin typeface="Tahoma" pitchFamily="34" charset="0"/>
                <a:ea typeface="ＭＳ Ｐゴシック" pitchFamily="34" charset="-128"/>
              </a:rPr>
              <a:t> 7: </a:t>
            </a:r>
            <a:r>
              <a:rPr lang="en-US" sz="1800" dirty="0">
                <a:latin typeface="Tahoma" pitchFamily="34" charset="0"/>
                <a:ea typeface="ＭＳ Ｐゴシック" pitchFamily="34" charset="-128"/>
              </a:rPr>
              <a:t>amends section 3 by inserting sections 3L to 3O which makes provision for application for registration, registration and grading,  suspension or cancellation of a training </a:t>
            </a:r>
            <a:r>
              <a:rPr lang="en-US" sz="1800" dirty="0" err="1">
                <a:latin typeface="Tahoma" pitchFamily="34" charset="0"/>
                <a:ea typeface="ＭＳ Ｐゴシック" pitchFamily="34" charset="-128"/>
              </a:rPr>
              <a:t>centre</a:t>
            </a:r>
            <a:r>
              <a:rPr lang="en-US" sz="1800" dirty="0">
                <a:latin typeface="Tahoma" pitchFamily="34" charset="0"/>
                <a:ea typeface="ＭＳ Ｐゴシック" pitchFamily="34" charset="-128"/>
              </a:rPr>
              <a:t>. </a:t>
            </a:r>
          </a:p>
          <a:p>
            <a:pPr marL="0" indent="0" algn="just">
              <a:buNone/>
              <a:defRPr/>
            </a:pPr>
            <a:endParaRPr lang="en-US" sz="1800" dirty="0">
              <a:latin typeface="Tahoma" pitchFamily="34" charset="0"/>
              <a:ea typeface="ＭＳ Ｐゴシック" pitchFamily="34" charset="-128"/>
            </a:endParaRPr>
          </a:p>
          <a:p>
            <a:pPr algn="just">
              <a:buClr>
                <a:schemeClr val="accent2"/>
              </a:buClr>
              <a:buSzPct val="80000"/>
              <a:buFont typeface="Wingdings" pitchFamily="2" charset="2"/>
              <a:buChar char="q"/>
              <a:defRPr/>
            </a:pPr>
            <a:r>
              <a:rPr lang="en-US" sz="1800" b="1" dirty="0">
                <a:latin typeface="Tahoma" pitchFamily="34" charset="0"/>
                <a:ea typeface="ＭＳ Ｐゴシック" pitchFamily="34" charset="-128"/>
              </a:rPr>
              <a:t>Clause 8: </a:t>
            </a:r>
            <a:r>
              <a:rPr lang="en-US" sz="1800" dirty="0">
                <a:latin typeface="Tahoma" pitchFamily="34" charset="0"/>
                <a:ea typeface="ＭＳ Ｐゴシック" pitchFamily="34" charset="-128"/>
              </a:rPr>
              <a:t>amends section 5 by providing for the process of application and registration as a manufacturer, builder, body builder or importer.</a:t>
            </a:r>
          </a:p>
          <a:p>
            <a:pPr marL="0" indent="0" algn="just">
              <a:buClr>
                <a:schemeClr val="accent2"/>
              </a:buClr>
              <a:buSzPct val="80000"/>
              <a:buNone/>
              <a:defRPr/>
            </a:pPr>
            <a:endParaRPr lang="en-US" sz="1800" dirty="0">
              <a:latin typeface="Tahoma" pitchFamily="34" charset="0"/>
              <a:ea typeface="ＭＳ Ｐゴシック" pitchFamily="34" charset="-128"/>
            </a:endParaRPr>
          </a:p>
          <a:p>
            <a:pPr algn="just">
              <a:buClr>
                <a:schemeClr val="accent2"/>
              </a:buClr>
              <a:buSzPct val="80000"/>
              <a:buFont typeface="Wingdings" pitchFamily="2" charset="2"/>
              <a:buChar char="q"/>
              <a:defRPr/>
            </a:pPr>
            <a:r>
              <a:rPr lang="en-US" sz="1800" b="1" dirty="0">
                <a:latin typeface="Tahoma" pitchFamily="34" charset="0"/>
                <a:ea typeface="ＭＳ Ｐゴシック" pitchFamily="34" charset="-128"/>
              </a:rPr>
              <a:t>Clause 9: </a:t>
            </a:r>
            <a:r>
              <a:rPr lang="en-US" sz="1800" dirty="0">
                <a:latin typeface="Tahoma" pitchFamily="34" charset="0"/>
                <a:ea typeface="ＭＳ Ｐゴシック" pitchFamily="34" charset="-128"/>
              </a:rPr>
              <a:t>amends the Act by inserting sections 5A to 5M </a:t>
            </a:r>
            <a:r>
              <a:rPr lang="en-US" sz="1800" dirty="0">
                <a:latin typeface="Tahoma" pitchFamily="34" charset="0"/>
                <a:ea typeface="ＭＳ Ｐゴシック" pitchFamily="34" charset="-128"/>
                <a:cs typeface="Tahoma" pitchFamily="34" charset="0"/>
              </a:rPr>
              <a:t>which makes provision for the </a:t>
            </a:r>
            <a:r>
              <a:rPr lang="en-ZA" sz="1800" dirty="0">
                <a:latin typeface="Tahoma" pitchFamily="34" charset="0"/>
                <a:ea typeface="ＭＳ Ｐゴシック" pitchFamily="34" charset="-128"/>
                <a:cs typeface="Tahoma" pitchFamily="34" charset="0"/>
              </a:rPr>
              <a:t>manufacturer or supplier of blank number plates,  reflective sheeting for number plates or an embosser of number plates to be registered, manner of application, suspension or cancellation of such manufacturers.</a:t>
            </a: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6</a:t>
            </a:fld>
            <a:endParaRPr lang="en-US"/>
          </a:p>
        </p:txBody>
      </p:sp>
    </p:spTree>
    <p:extLst>
      <p:ext uri="{BB962C8B-B14F-4D97-AF65-F5344CB8AC3E}">
        <p14:creationId xmlns:p14="http://schemas.microsoft.com/office/powerpoint/2010/main" val="301548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20000"/>
          </a:bodyPr>
          <a:lstStyle/>
          <a:p>
            <a:pPr algn="just">
              <a:buClr>
                <a:schemeClr val="accent2"/>
              </a:buClr>
              <a:buSzPct val="80000"/>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9: </a:t>
            </a:r>
            <a:r>
              <a:rPr lang="en-US" altLang="en-US" sz="1800" dirty="0">
                <a:latin typeface="Tahoma" panose="020B0604030504040204" pitchFamily="34" charset="0"/>
                <a:ea typeface="ＭＳ Ｐゴシック" panose="020B0600070205080204" pitchFamily="34" charset="-128"/>
              </a:rPr>
              <a:t>amends section 6 by providing for the appeal process against the refusal to register as a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manufacturer, builder, importer or</a:t>
            </a:r>
            <a:r>
              <a:rPr lang="en-US" altLang="en-US" sz="1800" i="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manufacturer of</a:t>
            </a:r>
            <a:r>
              <a:rPr lang="en-US" altLang="en-US" sz="18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blank number plates, manufacturer of reflective sheeting for number plates, supplier of blank number plates, supplier of reflective sheeting for number plates, embosser of number plates, weighbridge facility or manufacturer of microdots, or at the refusal of the chief executive officer to issue an exemption permit in terms of section 81(2).</a:t>
            </a:r>
          </a:p>
          <a:p>
            <a:pPr marL="0" indent="0" algn="just">
              <a:buClr>
                <a:schemeClr val="accent2"/>
              </a:buClr>
              <a:buSzPct val="80000"/>
              <a:buNone/>
            </a:pPr>
            <a:endParaRPr lang="en-US" altLang="en-US" sz="1800" dirty="0">
              <a:latin typeface="Tahoma" panose="020B0604030504040204" pitchFamily="34" charset="0"/>
              <a:ea typeface="ＭＳ Ｐゴシック" panose="020B0600070205080204" pitchFamily="34" charset="-128"/>
            </a:endParaRPr>
          </a:p>
          <a:p>
            <a:pPr algn="just">
              <a:buClr>
                <a:schemeClr val="accent2"/>
              </a:buClr>
              <a:buSzPct val="80000"/>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10: </a:t>
            </a:r>
            <a:r>
              <a:rPr lang="en-US" altLang="en-US" sz="1800" dirty="0">
                <a:latin typeface="Tahoma" panose="020B0604030504040204" pitchFamily="34" charset="0"/>
                <a:ea typeface="ＭＳ Ｐゴシック" panose="020B0600070205080204" pitchFamily="34" charset="-128"/>
              </a:rPr>
              <a:t>amends section 7 by providing for the appointment of inspectorate of manufacturers, builders, body builders, manufacturers of number plates, microdots and weighbridge facilities.</a:t>
            </a:r>
          </a:p>
          <a:p>
            <a:pPr marL="0" indent="0" algn="just">
              <a:buClr>
                <a:schemeClr val="accent2"/>
              </a:buClr>
              <a:buSzPct val="80000"/>
              <a:buNone/>
            </a:pPr>
            <a:endParaRPr lang="en-US" altLang="en-US" sz="1800" dirty="0">
              <a:latin typeface="Tahoma" panose="020B0604030504040204" pitchFamily="34" charset="0"/>
              <a:ea typeface="ＭＳ Ｐゴシック" panose="020B0600070205080204" pitchFamily="34" charset="-128"/>
            </a:endParaRPr>
          </a:p>
          <a:p>
            <a:pPr algn="just">
              <a:buClr>
                <a:schemeClr val="accent2"/>
              </a:buClr>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11: </a:t>
            </a:r>
            <a:r>
              <a:rPr lang="en-US" altLang="en-US" sz="1800" dirty="0">
                <a:latin typeface="Tahoma" panose="020B0604030504040204" pitchFamily="34" charset="0"/>
                <a:ea typeface="ＭＳ Ｐゴシック" panose="020B0600070205080204" pitchFamily="34" charset="-128"/>
              </a:rPr>
              <a:t>amends section 8 by providing for the prohibition of operating a driving license testing </a:t>
            </a:r>
            <a:r>
              <a:rPr lang="en-US" altLang="en-US" sz="1800" dirty="0" err="1">
                <a:latin typeface="Tahoma" panose="020B0604030504040204" pitchFamily="34" charset="0"/>
                <a:ea typeface="ＭＳ Ｐゴシック" panose="020B0600070205080204" pitchFamily="34" charset="-128"/>
              </a:rPr>
              <a:t>centre</a:t>
            </a:r>
            <a:r>
              <a:rPr lang="en-US" altLang="en-US" sz="1800" dirty="0">
                <a:latin typeface="Tahoma" panose="020B0604030504040204" pitchFamily="34" charset="0"/>
                <a:ea typeface="ＭＳ Ｐゴシック" panose="020B0600070205080204" pitchFamily="34" charset="-128"/>
              </a:rPr>
              <a:t> unless such driving license testing </a:t>
            </a:r>
            <a:r>
              <a:rPr lang="en-US" altLang="en-US" sz="1800" dirty="0" err="1">
                <a:latin typeface="Tahoma" panose="020B0604030504040204" pitchFamily="34" charset="0"/>
                <a:ea typeface="ＭＳ Ｐゴシック" panose="020B0600070205080204" pitchFamily="34" charset="-128"/>
              </a:rPr>
              <a:t>centre</a:t>
            </a:r>
            <a:r>
              <a:rPr lang="en-US" altLang="en-US" sz="1800" dirty="0">
                <a:latin typeface="Tahoma" panose="020B0604030504040204" pitchFamily="34" charset="0"/>
                <a:ea typeface="ＭＳ Ｐゴシック" panose="020B0600070205080204" pitchFamily="34" charset="-128"/>
              </a:rPr>
              <a:t> is registered and graded in terms of the Act.</a:t>
            </a:r>
          </a:p>
          <a:p>
            <a:pPr marL="0" indent="0" algn="just">
              <a:buClr>
                <a:schemeClr val="accent2"/>
              </a:buClr>
              <a:buNone/>
            </a:pPr>
            <a:endParaRPr lang="en-US" altLang="en-US" sz="1800" dirty="0">
              <a:latin typeface="Tahoma" panose="020B0604030504040204" pitchFamily="34" charset="0"/>
              <a:ea typeface="ＭＳ Ｐゴシック" panose="020B0600070205080204" pitchFamily="34" charset="-128"/>
            </a:endParaRPr>
          </a:p>
          <a:p>
            <a:pPr algn="just">
              <a:buClr>
                <a:schemeClr val="accent2"/>
              </a:buClr>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12: </a:t>
            </a:r>
            <a:r>
              <a:rPr lang="en-US" altLang="en-US" sz="1800" dirty="0">
                <a:latin typeface="Tahoma" panose="020B0604030504040204" pitchFamily="34" charset="0"/>
                <a:ea typeface="ＭＳ Ｐゴシック" panose="020B0600070205080204" pitchFamily="34" charset="-128"/>
              </a:rPr>
              <a:t>amends section 8A by providing for the process of application for the operation of a driving license testing </a:t>
            </a:r>
            <a:r>
              <a:rPr lang="en-US" altLang="en-US" sz="1800" dirty="0" err="1">
                <a:latin typeface="Tahoma" panose="020B0604030504040204" pitchFamily="34" charset="0"/>
                <a:ea typeface="ＭＳ Ｐゴシック" panose="020B0600070205080204" pitchFamily="34" charset="-128"/>
              </a:rPr>
              <a:t>centre</a:t>
            </a:r>
            <a:r>
              <a:rPr lang="en-US" altLang="en-US" sz="1800" dirty="0">
                <a:latin typeface="Tahoma" panose="020B0604030504040204" pitchFamily="34" charset="0"/>
                <a:ea typeface="ＭＳ Ｐゴシック" panose="020B0600070205080204" pitchFamily="34" charset="-128"/>
              </a:rPr>
              <a:t>.</a:t>
            </a:r>
          </a:p>
        </p:txBody>
      </p:sp>
      <p:sp>
        <p:nvSpPr>
          <p:cNvPr id="3" name="Slide Number Placeholder 2"/>
          <p:cNvSpPr>
            <a:spLocks noGrp="1"/>
          </p:cNvSpPr>
          <p:nvPr>
            <p:ph type="sldNum" sz="quarter" idx="12"/>
          </p:nvPr>
        </p:nvSpPr>
        <p:spPr/>
        <p:txBody>
          <a:bodyPr/>
          <a:lstStyle/>
          <a:p>
            <a:fld id="{2A63FD81-98C9-4A4E-8602-DFC85C89EA0B}" type="slidenum">
              <a:rPr lang="en-US" smtClean="0"/>
              <a:pPr/>
              <a:t>7</a:t>
            </a:fld>
            <a:endParaRPr lang="en-US"/>
          </a:p>
        </p:txBody>
      </p:sp>
    </p:spTree>
    <p:extLst>
      <p:ext uri="{BB962C8B-B14F-4D97-AF65-F5344CB8AC3E}">
        <p14:creationId xmlns:p14="http://schemas.microsoft.com/office/powerpoint/2010/main" val="69555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fontScale="92500" lnSpcReduction="10000"/>
          </a:bodyPr>
          <a:lstStyle/>
          <a:p>
            <a:pPr marL="365125" lvl="0" indent="-255588" algn="just">
              <a:spcBef>
                <a:spcPts val="400"/>
              </a:spcBef>
              <a:buClr>
                <a:srgbClr val="9F2936"/>
              </a:buClr>
              <a:buSzPct val="68000"/>
              <a:buFont typeface="Wingdings" pitchFamily="2" charset="2"/>
              <a:buChar char="q"/>
              <a:defRPr/>
            </a:pPr>
            <a:r>
              <a:rPr lang="en-US" sz="1800" b="1" dirty="0">
                <a:solidFill>
                  <a:prstClr val="black"/>
                </a:solidFill>
                <a:latin typeface="Tahoma" pitchFamily="34" charset="0"/>
                <a:ea typeface="ＭＳ Ｐゴシック" pitchFamily="34" charset="-128"/>
              </a:rPr>
              <a:t>Clause 13: </a:t>
            </a:r>
            <a:r>
              <a:rPr lang="en-US" sz="1800" dirty="0">
                <a:solidFill>
                  <a:prstClr val="black"/>
                </a:solidFill>
                <a:latin typeface="Tahoma" pitchFamily="34" charset="0"/>
                <a:ea typeface="ＭＳ Ｐゴシック" pitchFamily="34" charset="-128"/>
              </a:rPr>
              <a:t>amends section 9 by providing for the grading of a driving licence testing </a:t>
            </a:r>
            <a:r>
              <a:rPr lang="en-US" sz="1800" dirty="0" err="1">
                <a:solidFill>
                  <a:prstClr val="black"/>
                </a:solidFill>
                <a:latin typeface="Tahoma" pitchFamily="34" charset="0"/>
                <a:ea typeface="ＭＳ Ｐゴシック" pitchFamily="34" charset="-128"/>
              </a:rPr>
              <a:t>centre</a:t>
            </a:r>
            <a:endParaRPr lang="en-US" sz="1800" dirty="0">
              <a:solidFill>
                <a:prstClr val="black"/>
              </a:solidFill>
              <a:latin typeface="Tahoma" pitchFamily="34" charset="0"/>
              <a:ea typeface="ＭＳ Ｐゴシック" pitchFamily="34" charset="-128"/>
            </a:endParaRPr>
          </a:p>
          <a:p>
            <a:pPr marL="109537" lvl="0" indent="0" algn="just">
              <a:spcBef>
                <a:spcPts val="400"/>
              </a:spcBef>
              <a:buClr>
                <a:srgbClr val="9F2936"/>
              </a:buClr>
              <a:buSzPct val="68000"/>
              <a:buNone/>
              <a:defRPr/>
            </a:pPr>
            <a:r>
              <a:rPr lang="en-US" sz="1800" dirty="0">
                <a:solidFill>
                  <a:prstClr val="black"/>
                </a:solidFill>
                <a:latin typeface="Tahoma" pitchFamily="34" charset="0"/>
                <a:ea typeface="ＭＳ Ｐゴシック" pitchFamily="34" charset="-128"/>
              </a:rPr>
              <a:t>  </a:t>
            </a:r>
          </a:p>
          <a:p>
            <a:pPr marL="365125" lvl="0" indent="-255588" algn="just">
              <a:spcBef>
                <a:spcPts val="400"/>
              </a:spcBef>
              <a:buClr>
                <a:srgbClr val="9F2936"/>
              </a:buClr>
              <a:buSzPct val="68000"/>
              <a:buFont typeface="Wingdings" pitchFamily="2" charset="2"/>
              <a:buChar char="q"/>
              <a:defRPr/>
            </a:pPr>
            <a:r>
              <a:rPr lang="en-US" sz="1800" b="1" dirty="0">
                <a:solidFill>
                  <a:prstClr val="black"/>
                </a:solidFill>
                <a:latin typeface="Tahoma" pitchFamily="34" charset="0"/>
                <a:ea typeface="ＭＳ Ｐゴシック" pitchFamily="34" charset="-128"/>
              </a:rPr>
              <a:t>Clause 15: </a:t>
            </a:r>
            <a:r>
              <a:rPr lang="en-US" sz="1800" dirty="0">
                <a:solidFill>
                  <a:prstClr val="black"/>
                </a:solidFill>
                <a:latin typeface="Tahoma" pitchFamily="34" charset="0"/>
                <a:ea typeface="ＭＳ Ｐゴシック" pitchFamily="34" charset="-128"/>
              </a:rPr>
              <a:t>amends the Act by inserting section 11A providing for the appointment of a person or body of persons as a provincial inspectorate to conduct inspections and evaluations to ensure compliance with the Act, further to empower the Minister to prescribe the powers and duties of the provincial inspectorates.</a:t>
            </a:r>
          </a:p>
          <a:p>
            <a:pPr marL="109537" lvl="0" indent="0" algn="just">
              <a:spcBef>
                <a:spcPts val="400"/>
              </a:spcBef>
              <a:buClr>
                <a:srgbClr val="9F2936"/>
              </a:buClr>
              <a:buSzPct val="68000"/>
              <a:buNone/>
              <a:defRPr/>
            </a:pPr>
            <a:endParaRPr lang="en-US" sz="1800" dirty="0">
              <a:solidFill>
                <a:prstClr val="black"/>
              </a:solidFill>
              <a:latin typeface="Tahoma" pitchFamily="34" charset="0"/>
              <a:ea typeface="ＭＳ Ｐゴシック" pitchFamily="34" charset="-128"/>
            </a:endParaRPr>
          </a:p>
          <a:p>
            <a:pPr marL="365125" lvl="0" indent="-255588" algn="just">
              <a:spcBef>
                <a:spcPts val="400"/>
              </a:spcBef>
              <a:buClr>
                <a:srgbClr val="9F2936"/>
              </a:buClr>
              <a:buSzPct val="68000"/>
              <a:buFont typeface="Wingdings" pitchFamily="2" charset="2"/>
              <a:buChar char="q"/>
              <a:defRPr/>
            </a:pPr>
            <a:r>
              <a:rPr lang="en-US" sz="1800" b="1" dirty="0">
                <a:solidFill>
                  <a:prstClr val="black"/>
                </a:solidFill>
                <a:latin typeface="Tahoma" pitchFamily="34" charset="0"/>
                <a:ea typeface="ＭＳ Ｐゴシック" pitchFamily="34" charset="-128"/>
              </a:rPr>
              <a:t>Clause 16: </a:t>
            </a:r>
            <a:r>
              <a:rPr lang="en-US" sz="1800" dirty="0">
                <a:solidFill>
                  <a:prstClr val="black"/>
                </a:solidFill>
                <a:latin typeface="Tahoma" pitchFamily="34" charset="0"/>
                <a:ea typeface="ＭＳ Ｐゴシック" pitchFamily="34" charset="-128"/>
              </a:rPr>
              <a:t>amends section 13 by providing for a new driving license to be known as a provisional driving license.</a:t>
            </a:r>
          </a:p>
          <a:p>
            <a:pPr marL="109537" lvl="0" indent="0" algn="just">
              <a:spcBef>
                <a:spcPts val="400"/>
              </a:spcBef>
              <a:buClr>
                <a:srgbClr val="9F2936"/>
              </a:buClr>
              <a:buSzPct val="68000"/>
              <a:buNone/>
              <a:defRPr/>
            </a:pPr>
            <a:endParaRPr lang="en-US" sz="1800" dirty="0">
              <a:solidFill>
                <a:prstClr val="black"/>
              </a:solidFill>
              <a:latin typeface="Tahoma" pitchFamily="34" charset="0"/>
              <a:ea typeface="ＭＳ Ｐゴシック" pitchFamily="34" charset="-128"/>
            </a:endParaRPr>
          </a:p>
          <a:p>
            <a:pPr marL="365125" lvl="0" indent="-255588" algn="just">
              <a:spcBef>
                <a:spcPts val="400"/>
              </a:spcBef>
              <a:buClr>
                <a:srgbClr val="9F2936"/>
              </a:buClr>
              <a:buSzPct val="68000"/>
              <a:buFont typeface="Wingdings" pitchFamily="2" charset="2"/>
              <a:buChar char="q"/>
              <a:defRPr/>
            </a:pPr>
            <a:r>
              <a:rPr lang="en-US" sz="1800" b="1" dirty="0">
                <a:solidFill>
                  <a:prstClr val="black"/>
                </a:solidFill>
                <a:latin typeface="Tahoma" pitchFamily="34" charset="0"/>
                <a:ea typeface="ＭＳ Ｐゴシック" pitchFamily="34" charset="-128"/>
              </a:rPr>
              <a:t>Clause 17: </a:t>
            </a:r>
            <a:r>
              <a:rPr lang="en-US" sz="1800" dirty="0">
                <a:solidFill>
                  <a:prstClr val="black"/>
                </a:solidFill>
                <a:latin typeface="Tahoma" pitchFamily="34" charset="0"/>
                <a:ea typeface="ＭＳ Ｐゴシック" pitchFamily="34" charset="-128"/>
              </a:rPr>
              <a:t>amends section 14 which provides for the authority of a license, the period of validity of license, the limitations to which such authority shall extend and the form and content of such license by adding a provisional driving licence in subparagraph (a).</a:t>
            </a:r>
          </a:p>
        </p:txBody>
      </p:sp>
      <p:sp>
        <p:nvSpPr>
          <p:cNvPr id="3" name="Slide Number Placeholder 2"/>
          <p:cNvSpPr>
            <a:spLocks noGrp="1"/>
          </p:cNvSpPr>
          <p:nvPr>
            <p:ph type="sldNum" sz="quarter" idx="12"/>
          </p:nvPr>
        </p:nvSpPr>
        <p:spPr/>
        <p:txBody>
          <a:bodyPr/>
          <a:lstStyle/>
          <a:p>
            <a:fld id="{2A63FD81-98C9-4A4E-8602-DFC85C89EA0B}" type="slidenum">
              <a:rPr lang="en-US" smtClean="0"/>
              <a:pPr/>
              <a:t>8</a:t>
            </a:fld>
            <a:endParaRPr lang="en-US"/>
          </a:p>
        </p:txBody>
      </p:sp>
    </p:spTree>
    <p:extLst>
      <p:ext uri="{BB962C8B-B14F-4D97-AF65-F5344CB8AC3E}">
        <p14:creationId xmlns:p14="http://schemas.microsoft.com/office/powerpoint/2010/main" val="159851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CLAUSE BY CLAUSE </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lnSpcReduction="10000"/>
          </a:bodyPr>
          <a:lstStyle/>
          <a:p>
            <a:pPr algn="just">
              <a:spcBef>
                <a:spcPct val="50000"/>
              </a:spcBef>
              <a:buClr>
                <a:schemeClr val="accent2"/>
              </a:buClr>
              <a:buSzPct val="80000"/>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18: </a:t>
            </a:r>
            <a:r>
              <a:rPr lang="en-US" altLang="en-US" sz="1800" dirty="0">
                <a:latin typeface="Tahoma" panose="020B0604030504040204" pitchFamily="34" charset="0"/>
                <a:ea typeface="ＭＳ Ｐゴシック" panose="020B0600070205080204" pitchFamily="34" charset="-128"/>
              </a:rPr>
              <a:t>amends section 15 by providing for the process of disqualification from obtaining or holding a learner’s or driving licence.( i.e. physical defects and diseases likely to render him/her incapable of driving and controlling a motor vehicle).</a:t>
            </a:r>
          </a:p>
          <a:p>
            <a:pPr algn="just">
              <a:spcBef>
                <a:spcPct val="50000"/>
              </a:spcBef>
              <a:buClr>
                <a:schemeClr val="accent2"/>
              </a:buClr>
              <a:buSzPct val="80000"/>
              <a:buFont typeface="Wingdings" panose="05000000000000000000" pitchFamily="2" charset="2"/>
              <a:buChar char="q"/>
            </a:pPr>
            <a:r>
              <a:rPr lang="en-US" altLang="en-US" sz="1800" b="1" dirty="0">
                <a:latin typeface="Tahoma" panose="020B0604030504040204" pitchFamily="34" charset="0"/>
                <a:ea typeface="ＭＳ Ｐゴシック" panose="020B0600070205080204" pitchFamily="34" charset="-128"/>
              </a:rPr>
              <a:t>Clause 19: </a:t>
            </a:r>
            <a:r>
              <a:rPr lang="en-US" altLang="en-US" sz="1800" dirty="0">
                <a:latin typeface="Tahoma" panose="020B0604030504040204" pitchFamily="34" charset="0"/>
                <a:ea typeface="ＭＳ Ｐゴシック" panose="020B0600070205080204" pitchFamily="34" charset="-128"/>
              </a:rPr>
              <a:t>amends section 16 by providing for the process of cancellation of a licence submitted to the CEO of the RTMC as a result of disqualification. </a:t>
            </a:r>
          </a:p>
          <a:p>
            <a:pPr algn="just">
              <a:spcBef>
                <a:spcPct val="50000"/>
              </a:spcBef>
              <a:buClr>
                <a:schemeClr val="accent2"/>
              </a:buClr>
              <a:buSzPct val="80000"/>
              <a:buFont typeface="Wingdings" panose="05000000000000000000" pitchFamily="2" charset="2"/>
              <a:buChar char="q"/>
            </a:pPr>
            <a:r>
              <a:rPr lang="en-ZA" altLang="en-US" sz="1800" b="1" dirty="0">
                <a:latin typeface="Tahoma" panose="020B0604030504040204" pitchFamily="34" charset="0"/>
                <a:ea typeface="ＭＳ Ｐゴシック" panose="020B0600070205080204" pitchFamily="34" charset="-128"/>
                <a:cs typeface="Tahoma" panose="020B0604030504040204" pitchFamily="34" charset="0"/>
              </a:rPr>
              <a:t>Clause 20: </a:t>
            </a:r>
            <a:r>
              <a:rPr lang="en-ZA" altLang="en-US" sz="1800" dirty="0">
                <a:latin typeface="Tahoma" panose="020B0604030504040204" pitchFamily="34" charset="0"/>
                <a:ea typeface="ＭＳ Ｐゴシック" panose="020B0600070205080204" pitchFamily="34" charset="-128"/>
                <a:cs typeface="Tahoma" panose="020B0604030504040204" pitchFamily="34" charset="0"/>
              </a:rPr>
              <a:t>amends section 17 to provide that an applicant for a learner's licence who makes use of any unauthorised aid during a test for a learners licence or is found in possession of an aid that may assist a person in answering a test for a learner's licence shall be disqualified from reapplying for a learner's licence for a period not exceeding 24 months from the date of such disqualification. The Minister is empowered to make regulations regarding the due process that will be followed before a person is disqualified.</a:t>
            </a:r>
          </a:p>
        </p:txBody>
      </p:sp>
      <p:sp>
        <p:nvSpPr>
          <p:cNvPr id="3" name="Slide Number Placeholder 2"/>
          <p:cNvSpPr>
            <a:spLocks noGrp="1"/>
          </p:cNvSpPr>
          <p:nvPr>
            <p:ph type="sldNum" sz="quarter" idx="12"/>
          </p:nvPr>
        </p:nvSpPr>
        <p:spPr/>
        <p:txBody>
          <a:bodyPr/>
          <a:lstStyle/>
          <a:p>
            <a:fld id="{2A63FD81-98C9-4A4E-8602-DFC85C89EA0B}" type="slidenum">
              <a:rPr lang="en-US" smtClean="0"/>
              <a:pPr/>
              <a:t>9</a:t>
            </a:fld>
            <a:endParaRPr lang="en-US"/>
          </a:p>
        </p:txBody>
      </p:sp>
    </p:spTree>
    <p:extLst>
      <p:ext uri="{BB962C8B-B14F-4D97-AF65-F5344CB8AC3E}">
        <p14:creationId xmlns:p14="http://schemas.microsoft.com/office/powerpoint/2010/main" val="413982696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8721</TotalTime>
  <Words>3128</Words>
  <Application>Microsoft Office PowerPoint</Application>
  <PresentationFormat>On-screen Show (4:3)</PresentationFormat>
  <Paragraphs>214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         </vt:lpstr>
      <vt:lpstr>INTRODUCTION </vt:lpstr>
      <vt:lpstr>INTRODUCTION cont.’ </vt:lpstr>
      <vt:lpstr> THE MAIN OBJECTS OF THE BILL</vt:lpstr>
      <vt:lpstr> CLAUSE BY CLAUSE </vt:lpstr>
      <vt:lpstr> CLAUSE BY CLAUSE </vt:lpstr>
      <vt:lpstr> CLAUSE BY CLAUSE </vt:lpstr>
      <vt:lpstr> CLAUSE BY CLAUSE </vt:lpstr>
      <vt:lpstr> CLAUSE BY CLAUSE </vt:lpstr>
      <vt:lpstr> CLAUSE BY CLAUSE </vt:lpstr>
      <vt:lpstr> CLAUSE BY CLAUSE </vt:lpstr>
      <vt:lpstr> CLAUSE BY CLAUSE </vt:lpstr>
      <vt:lpstr> CLAUSE BY CLAUSE </vt:lpstr>
      <vt:lpstr> CLAUSE BY CLAUSE </vt:lpstr>
      <vt:lpstr> CLAUSE BY CLAUSE </vt:lpstr>
      <vt:lpstr> CLAUSE BY CLAUSE </vt:lpstr>
      <vt:lpstr> CLAUSE BY CLAUSE </vt:lpstr>
      <vt:lpstr> CLAUSE BY CLAUSE </vt:lpstr>
      <vt:lpstr> CLAUSE BY CLAUSE </vt:lpstr>
      <vt:lpstr> CLAUSE BY CLAUSE </vt:lpstr>
      <vt:lpstr>Departments/Stakeholders Consulted</vt:lpstr>
      <vt:lpstr>Departments/Stakeholders Consulted (Cont.)</vt:lpstr>
      <vt:lpstr>Departments/Stakeholders Consulted (Cont)</vt:lpstr>
      <vt:lpstr>Departments/Stakeholders Consulted (Cont.)</vt:lpstr>
      <vt:lpstr>Decisions required from the Portfolio Committee on Transport (PCOT)</vt:lpstr>
      <vt:lpstr>Thank you Ngiyathokoza Ke a leboha Ke a leboga Siyabonga Ndo livhuwa Enkosi Ngiyabonga Dankie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MadikizL</dc:creator>
  <cp:lastModifiedBy>Unknown User</cp:lastModifiedBy>
  <cp:revision>851</cp:revision>
  <cp:lastPrinted>2020-10-09T15:21:10Z</cp:lastPrinted>
  <dcterms:created xsi:type="dcterms:W3CDTF">2008-11-26T21:07:54Z</dcterms:created>
  <dcterms:modified xsi:type="dcterms:W3CDTF">2020-10-12T11:59:46Z</dcterms:modified>
</cp:coreProperties>
</file>