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23"/>
  </p:notesMasterIdLst>
  <p:handoutMasterIdLst>
    <p:handoutMasterId r:id="rId24"/>
  </p:handoutMasterIdLst>
  <p:sldIdLst>
    <p:sldId id="261" r:id="rId5"/>
    <p:sldId id="487" r:id="rId6"/>
    <p:sldId id="489" r:id="rId7"/>
    <p:sldId id="498" r:id="rId8"/>
    <p:sldId id="495" r:id="rId9"/>
    <p:sldId id="486" r:id="rId10"/>
    <p:sldId id="483" r:id="rId11"/>
    <p:sldId id="484" r:id="rId12"/>
    <p:sldId id="485" r:id="rId13"/>
    <p:sldId id="505" r:id="rId14"/>
    <p:sldId id="500" r:id="rId15"/>
    <p:sldId id="491" r:id="rId16"/>
    <p:sldId id="492" r:id="rId17"/>
    <p:sldId id="497" r:id="rId18"/>
    <p:sldId id="496" r:id="rId19"/>
    <p:sldId id="493" r:id="rId20"/>
    <p:sldId id="501" r:id="rId21"/>
    <p:sldId id="445" r:id="rId22"/>
  </p:sldIdLst>
  <p:sldSz cx="9144000" cy="6858000" type="screen4x3"/>
  <p:notesSz cx="6797675" cy="9926638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29B"/>
    <a:srgbClr val="001489"/>
    <a:srgbClr val="B512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124" autoAdjust="0"/>
  </p:normalViewPr>
  <p:slideViewPr>
    <p:cSldViewPr snapToGrid="0">
      <p:cViewPr varScale="1">
        <p:scale>
          <a:sx n="64" d="100"/>
          <a:sy n="64" d="100"/>
        </p:scale>
        <p:origin x="-1392" y="-96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2020/10/19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0462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77507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5686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7404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5721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3145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0501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1904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3338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4312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911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Location   |</a:t>
            </a:r>
            <a:endParaRPr lang="en-GB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Initial. Surname  |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82908"/>
            <a:ext cx="3656932" cy="1566836"/>
          </a:xfrm>
          <a:prstGeom prst="rect">
            <a:avLst/>
          </a:prstGeom>
        </p:spPr>
      </p:pic>
      <p:sp>
        <p:nvSpPr>
          <p:cNvPr id="4" name="Right Triangle 3"/>
          <p:cNvSpPr/>
          <p:nvPr userDrawn="1"/>
        </p:nvSpPr>
        <p:spPr>
          <a:xfrm flipH="1">
            <a:off x="1547664" y="2276872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Divider Theme</a:t>
            </a:r>
          </a:p>
        </p:txBody>
      </p:sp>
      <p:pic>
        <p:nvPicPr>
          <p:cNvPr id="12" name="Picture 10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9512" y="6102308"/>
            <a:ext cx="1368151" cy="58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Triangle 6"/>
          <p:cNvSpPr/>
          <p:nvPr userDrawn="1"/>
        </p:nvSpPr>
        <p:spPr>
          <a:xfrm flipH="1">
            <a:off x="755576" y="5805264"/>
            <a:ext cx="8388424" cy="7200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85076" y="1790072"/>
            <a:ext cx="4752528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 Surname</a:t>
            </a:r>
            <a:endParaRPr lang="en-GB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Directory</a:t>
            </a:r>
            <a:endParaRPr lang="en-GB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+27 (0)21 XXX XXXX</a:t>
            </a:r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+27 (0)21 XXX XXXX</a:t>
            </a:r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Name.Surname@westerncape.gov.za</a:t>
            </a:r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96838" y="1835225"/>
            <a:ext cx="1871106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/>
              <a:t>Fill in your address</a:t>
            </a:r>
          </a:p>
        </p:txBody>
      </p:sp>
      <p:sp>
        <p:nvSpPr>
          <p:cNvPr id="20" name="Right Triangle 19"/>
          <p:cNvSpPr/>
          <p:nvPr userDrawn="1"/>
        </p:nvSpPr>
        <p:spPr>
          <a:xfrm flipH="1">
            <a:off x="2834996" y="3284984"/>
            <a:ext cx="4102608" cy="91147"/>
          </a:xfrm>
          <a:prstGeom prst="rtTriangle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sp>
        <p:nvSpPr>
          <p:cNvPr id="4" name="Right Triangle 3"/>
          <p:cNvSpPr/>
          <p:nvPr userDrawn="1"/>
        </p:nvSpPr>
        <p:spPr>
          <a:xfrm flipH="1">
            <a:off x="1547664" y="3140968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1" name="think-cell Slide" r:id="rId33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/>
              <a:t>First Text Level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  <a:p>
            <a:pPr lvl="3"/>
            <a:r>
              <a:rPr lang="en-US"/>
              <a:t>Fourth</a:t>
            </a:r>
          </a:p>
          <a:p>
            <a:pPr lvl="4"/>
            <a:r>
              <a:rPr lang="en-US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>
                <a:solidFill>
                  <a:schemeClr val="accent3"/>
                </a:solidFill>
              </a:rPr>
              <a:t>© Western Cape Government 2012  |</a:t>
            </a:r>
            <a:endParaRPr lang="en-GB" sz="800">
              <a:solidFill>
                <a:schemeClr val="accent3"/>
              </a:solidFill>
            </a:endParaRPr>
          </a:p>
        </p:txBody>
      </p:sp>
      <p:pic>
        <p:nvPicPr>
          <p:cNvPr id="13" name="Picture 107"/>
          <p:cNvPicPr>
            <a:picLocks noChangeAspect="1" noChangeArrowheads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2325" y="6309320"/>
            <a:ext cx="1040246" cy="4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/>
          <p:cNvSpPr/>
          <p:nvPr userDrawn="1"/>
        </p:nvSpPr>
        <p:spPr>
          <a:xfrm flipH="1">
            <a:off x="539552" y="898353"/>
            <a:ext cx="8604448" cy="69297"/>
          </a:xfrm>
          <a:prstGeom prst="rtTriangle">
            <a:avLst/>
          </a:prstGeom>
          <a:solidFill>
            <a:srgbClr val="003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5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76" y="5326331"/>
            <a:ext cx="8208912" cy="508552"/>
          </a:xfrm>
        </p:spPr>
        <p:txBody>
          <a:bodyPr>
            <a:normAutofit/>
          </a:bodyPr>
          <a:lstStyle/>
          <a:p>
            <a:r>
              <a:rPr lang="en-GB" sz="1400" dirty="0"/>
              <a:t>15 September 2020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67544" y="2880360"/>
            <a:ext cx="8208912" cy="1008113"/>
          </a:xfrm>
        </p:spPr>
        <p:txBody>
          <a:bodyPr anchor="b">
            <a:noAutofit/>
          </a:bodyPr>
          <a:lstStyle/>
          <a:p>
            <a:r>
              <a:rPr lang="en-ZA" sz="2400" dirty="0"/>
              <a:t/>
            </a:r>
            <a:br>
              <a:rPr lang="en-ZA" sz="2400" dirty="0"/>
            </a:br>
            <a:r>
              <a:rPr lang="en-ZA" sz="2400" dirty="0"/>
              <a:t/>
            </a:r>
            <a:br>
              <a:rPr lang="en-ZA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the infrastructure of schools in the WESTERN CAPE</a:t>
            </a:r>
            <a:endParaRPr lang="en-Z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7507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FA36038-A531-4D66-97CA-2834423D02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projects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A6761E0-BD67-4312-8296-1EE3BB8997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29650" y="6467475"/>
            <a:ext cx="514350" cy="231775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931442-CECA-4340-84AA-B9CAA7AD1C8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5388" y="6467475"/>
            <a:ext cx="4138612" cy="231775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870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496996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 Preventative maintenance projects planned for construction in 2020/21</a:t>
            </a:r>
            <a:endParaRPr lang="en-US" dirty="0"/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131 Projects originally planned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95 of the originally planned projects were postponed due to subsequent b</a:t>
            </a:r>
            <a:r>
              <a:rPr lang="en-US" sz="1800" dirty="0">
                <a:latin typeface="Century Gothic"/>
              </a:rPr>
              <a:t>udget constraints 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36 Projects currently planned to commence/continue with construction during the </a:t>
            </a:r>
            <a:r>
              <a:rPr lang="en-US" sz="1800" dirty="0"/>
              <a:t>2020/21</a:t>
            </a:r>
            <a:r>
              <a:rPr lang="en-US" sz="1800" dirty="0">
                <a:latin typeface="Century Gothic"/>
              </a:rPr>
              <a:t> financial year</a:t>
            </a:r>
          </a:p>
          <a:p>
            <a:pPr marL="179705" lvl="1" indent="-179705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sz="1600" dirty="0"/>
              <a:t>Impact of COVID-19 on construction works – Budget implications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275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8F0E13-F3BB-4266-A3E9-1F2516CAC5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29650" y="6467475"/>
            <a:ext cx="514350" cy="231775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626C4F-A289-4964-8D35-0119326A9E9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5388" y="6467475"/>
            <a:ext cx="4138612" cy="231775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A7E6FCB7-92F7-4EF5-831B-B9A1CC6FB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Impact of COVID-19</a:t>
            </a:r>
          </a:p>
          <a:p>
            <a:r>
              <a:rPr lang="en-US" dirty="0"/>
              <a:t>Adjusted budget</a:t>
            </a:r>
          </a:p>
        </p:txBody>
      </p:sp>
    </p:spTree>
    <p:extLst>
      <p:ext uri="{BB962C8B-B14F-4D97-AF65-F5344CB8AC3E}">
        <p14:creationId xmlns:p14="http://schemas.microsoft.com/office/powerpoint/2010/main" xmlns="" val="198046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13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713486"/>
            <a:ext cx="8706480" cy="487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ctr">
              <a:lnSpc>
                <a:spcPct val="150000"/>
              </a:lnSpc>
            </a:pPr>
            <a:r>
              <a:rPr lang="en-US" sz="1800" dirty="0"/>
              <a:t> Adjustment budget tabled in July 2020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Appropriation for Infrastructure Development: R1.748bn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Adjusted appropriation: R1.404bn (R344m reduction)</a:t>
            </a:r>
          </a:p>
          <a:p>
            <a:pPr lvl="1" fontAlgn="ctr">
              <a:lnSpc>
                <a:spcPct val="150000"/>
              </a:lnSpc>
            </a:pPr>
            <a:r>
              <a:rPr lang="en-US" sz="1800" dirty="0"/>
              <a:t> Allocation for DTPW implemented projects: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Initial allocation to DTPW implemented projects: R1.194bn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Adjusted allocation: R1.001bn (R193m reduction)</a:t>
            </a:r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Budget Replacement School Programme:</a:t>
            </a:r>
          </a:p>
          <a:p>
            <a:pPr marL="359705" lvl="2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DTPW Expenditure projection	2020/21		R257,0m 	100%</a:t>
            </a:r>
          </a:p>
          <a:p>
            <a:pPr marL="539705" lvl="3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Estimation (no risk scenario)</a:t>
            </a:r>
          </a:p>
          <a:p>
            <a:pPr marL="359705" lvl="2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WCED Budget allocation	2020/21 	R141,85m	50%</a:t>
            </a:r>
          </a:p>
          <a:p>
            <a:pPr marL="539705" lvl="3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High risk scenario</a:t>
            </a:r>
          </a:p>
          <a:p>
            <a:pPr lvl="1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DC06665C-4C60-4FCD-B7A4-C1ED2B27C5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sz="1600" dirty="0"/>
              <a:t>Impact of COVID-19 on construction works – Budget implications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81532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14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4CAF8FC0-2961-4444-AF0E-75BCF066C8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sz="1600" dirty="0"/>
              <a:t>Impact of COVID-19 on construction works – Budget implications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23B862E-8840-4E23-BB5F-3E186FA65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3172732"/>
              </p:ext>
            </p:extLst>
          </p:nvPr>
        </p:nvGraphicFramePr>
        <p:xfrm>
          <a:off x="730094" y="1649868"/>
          <a:ext cx="7430058" cy="38712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90194">
                  <a:extLst>
                    <a:ext uri="{9D8B030D-6E8A-4147-A177-3AD203B41FA5}">
                      <a16:colId xmlns:a16="http://schemas.microsoft.com/office/drawing/2014/main" xmlns="" val="3388790115"/>
                    </a:ext>
                  </a:extLst>
                </a:gridCol>
                <a:gridCol w="1921567">
                  <a:extLst>
                    <a:ext uri="{9D8B030D-6E8A-4147-A177-3AD203B41FA5}">
                      <a16:colId xmlns:a16="http://schemas.microsoft.com/office/drawing/2014/main" xmlns="" val="1755937593"/>
                    </a:ext>
                  </a:extLst>
                </a:gridCol>
                <a:gridCol w="1907333">
                  <a:extLst>
                    <a:ext uri="{9D8B030D-6E8A-4147-A177-3AD203B41FA5}">
                      <a16:colId xmlns:a16="http://schemas.microsoft.com/office/drawing/2014/main" xmlns="" val="2613370413"/>
                    </a:ext>
                  </a:extLst>
                </a:gridCol>
                <a:gridCol w="910964">
                  <a:extLst>
                    <a:ext uri="{9D8B030D-6E8A-4147-A177-3AD203B41FA5}">
                      <a16:colId xmlns:a16="http://schemas.microsoft.com/office/drawing/2014/main" xmlns="" val="919424752"/>
                    </a:ext>
                  </a:extLst>
                </a:gridCol>
              </a:tblGrid>
              <a:tr h="5425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BUDGET ALLOCATIONS FOR REPLACEMENT SCHOOLS &amp; MAINTENANCE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41564" marB="4156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4841110"/>
                  </a:ext>
                </a:extLst>
              </a:tr>
              <a:tr h="5518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PRE-COVID BUDGET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POST-COVID BUDGET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673547836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2723164686"/>
                  </a:ext>
                </a:extLst>
              </a:tr>
              <a:tr h="55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MAINTENANCE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          762,255,000.00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           652,431,000.00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3805206524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3159223566"/>
                  </a:ext>
                </a:extLst>
              </a:tr>
              <a:tr h="55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REPLACEMENT SCHOOLS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          239,500,000.00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          141,850,000.00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3815971004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1232145979"/>
                  </a:ext>
                </a:extLst>
              </a:tr>
              <a:tr h="55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        1,001,755,000.00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           794,281,000.00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2256370477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6927" marB="0" anchor="b"/>
                </a:tc>
                <a:extLst>
                  <a:ext uri="{0D108BD9-81ED-4DB2-BD59-A6C34878D82A}">
                    <a16:rowId xmlns:a16="http://schemas.microsoft.com/office/drawing/2014/main" xmlns="" val="172234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398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15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713486"/>
            <a:ext cx="8706480" cy="4870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ctr">
              <a:lnSpc>
                <a:spcPct val="150000"/>
              </a:lnSpc>
            </a:pPr>
            <a:r>
              <a:rPr lang="en-US" sz="1800" dirty="0"/>
              <a:t> Replacement school projects have been postponed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 Rio Grande Primary School		Manenberg, Metro Central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Manenberg Primary School		Manenberg, Metro Central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/>
              <a:t>Ocean View LSEN			Ocean View, Metro South	</a:t>
            </a:r>
          </a:p>
          <a:p>
            <a:pPr lvl="2" fontAlgn="ctr">
              <a:lnSpc>
                <a:spcPct val="150000"/>
              </a:lnSpc>
            </a:pPr>
            <a:r>
              <a:rPr lang="en-US" sz="1800" dirty="0" err="1"/>
              <a:t>Uitsig</a:t>
            </a:r>
            <a:r>
              <a:rPr lang="en-US" sz="1800" dirty="0"/>
              <a:t> Primary School			</a:t>
            </a:r>
            <a:r>
              <a:rPr lang="en-US" sz="1800" dirty="0" err="1"/>
              <a:t>Uitsig</a:t>
            </a:r>
            <a:r>
              <a:rPr lang="en-US" sz="1800" dirty="0"/>
              <a:t>, Metro North</a:t>
            </a:r>
          </a:p>
          <a:p>
            <a:pPr lvl="2" fontAlgn="ctr">
              <a:lnSpc>
                <a:spcPct val="150000"/>
              </a:lnSpc>
            </a:pPr>
            <a:r>
              <a:rPr lang="en-GB" sz="1800" dirty="0"/>
              <a:t>Laurie Hugo PS			.</a:t>
            </a:r>
          </a:p>
          <a:p>
            <a:pPr lvl="2" fontAlgn="ctr">
              <a:lnSpc>
                <a:spcPct val="150000"/>
              </a:lnSpc>
            </a:pPr>
            <a:r>
              <a:rPr lang="en-GB" sz="1800" dirty="0" err="1"/>
              <a:t>Pacatlsdorp</a:t>
            </a:r>
            <a:r>
              <a:rPr lang="en-GB" sz="1800" dirty="0"/>
              <a:t> SS			.</a:t>
            </a:r>
          </a:p>
          <a:p>
            <a:pPr lvl="2" fontAlgn="ctr">
              <a:lnSpc>
                <a:spcPct val="150000"/>
              </a:lnSpc>
            </a:pPr>
            <a:r>
              <a:rPr lang="en-GB" sz="1800" dirty="0"/>
              <a:t>Montagu’s Gift PS			.</a:t>
            </a:r>
          </a:p>
          <a:p>
            <a:pPr lvl="2" fontAlgn="ctr">
              <a:lnSpc>
                <a:spcPct val="150000"/>
              </a:lnSpc>
            </a:pPr>
            <a:r>
              <a:rPr lang="en-GB" sz="1800" dirty="0" err="1"/>
              <a:t>Inkanini</a:t>
            </a:r>
            <a:r>
              <a:rPr lang="en-GB" sz="1800" dirty="0"/>
              <a:t> PS				.</a:t>
            </a:r>
          </a:p>
          <a:p>
            <a:pPr lvl="2" fontAlgn="ctr">
              <a:lnSpc>
                <a:spcPct val="150000"/>
              </a:lnSpc>
            </a:pPr>
            <a:r>
              <a:rPr lang="en-GB" sz="1800" dirty="0"/>
              <a:t>De </a:t>
            </a:r>
            <a:r>
              <a:rPr lang="en-GB" sz="1800" dirty="0" err="1"/>
              <a:t>Waalville</a:t>
            </a:r>
            <a:r>
              <a:rPr lang="en-GB" sz="1800" dirty="0"/>
              <a:t> PS			.</a:t>
            </a:r>
          </a:p>
          <a:p>
            <a:pPr lvl="2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8AA1ECB5-EC76-40A0-A45B-A1E05C1773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sz="1600" dirty="0"/>
              <a:t>Impact of COVID-19 on construction works – Budget implications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11070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35786F65-C32F-4A52-AC69-D59C628D14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1849120"/>
            <a:ext cx="8281291" cy="13643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 additional information pertaining to infrastructure of schools outlined for the financial years 2021/22 to 2022/23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8F0E13-F3BB-4266-A3E9-1F2516CAC5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29650" y="6467475"/>
            <a:ext cx="514350" cy="231775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626C4F-A289-4964-8D35-0119326A9E9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5388" y="6467475"/>
            <a:ext cx="4138612" cy="231775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047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17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425017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Additional costs relating to implementing COVID-19 regulations on sites (PPE provision, screening devices, etc.)</a:t>
            </a:r>
            <a:endParaRPr lang="en-US" dirty="0"/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Delayed projects across the portfolio due to observing lockdown regulations during level 5 and resuming works at level 4 through 1</a:t>
            </a:r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Reduced productivity on sites due to having to comply with COVID-19 screening and social distancing leading to potentially further delays in completion</a:t>
            </a:r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Additional costs associated with materials in short supply (price increases)</a:t>
            </a:r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Strained manufacturing and supply of building materials to sites due to ad-hoc shutdowns to deal with COVID-related prescripts</a:t>
            </a:r>
            <a:endParaRPr lang="en-US" sz="1800" dirty="0"/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Due to the high volatility and uncertainty in the present environment, forecasting expenditure is strained – mitigation is to shift funding to </a:t>
            </a:r>
            <a:r>
              <a:rPr lang="en-US" sz="1800" dirty="0" err="1">
                <a:latin typeface="Century Gothic"/>
              </a:rPr>
              <a:t>programmes</a:t>
            </a:r>
            <a:r>
              <a:rPr lang="en-US" sz="1800" dirty="0">
                <a:latin typeface="Century Gothic"/>
              </a:rPr>
              <a:t> where there is adequate flexibility (corrective maintenance), in order to rapidly implement short duration projects</a:t>
            </a:r>
          </a:p>
          <a:p>
            <a:pPr marL="179705" lvl="1" indent="-179705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sz="1600" dirty="0"/>
              <a:t>Impact of COVID-19 on construction works – Risks going forward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136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xmlns="" val="150135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35786F65-C32F-4A52-AC69-D59C628D14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872"/>
            <a:ext cx="8281291" cy="122832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Impact of COVID-19</a:t>
            </a:r>
          </a:p>
          <a:p>
            <a:r>
              <a:rPr lang="en-US" dirty="0"/>
              <a:t>Construction works delayed due to lockdown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8F0E13-F3BB-4266-A3E9-1F2516CAC5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29650" y="6467475"/>
            <a:ext cx="514350" cy="231775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626C4F-A289-4964-8D35-0119326A9E9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5388" y="6467475"/>
            <a:ext cx="4138612" cy="231775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185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439166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 Schools in the province were closed from 15 March 2020</a:t>
            </a:r>
            <a:endParaRPr lang="en-US"/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 Initial lockdown level 5 from 26 March - 1 June 2020 meant all school construction works being implemented at the time had to cease in order to comply with the regulations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dirty="0"/>
              <a:t>Impact of COVID-19 on construction works – lockdown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730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439166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At lockdown level 4 (from 1 May 2020) public works infrastructure projects were permitted to resume, the following projects resumed:</a:t>
            </a:r>
            <a:endParaRPr lang="en-US"/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>
                <a:latin typeface="Century Gothic"/>
              </a:rPr>
              <a:t>All projects implemented by DTPW and committed to construction (capital projects: New </a:t>
            </a:r>
            <a:r>
              <a:rPr lang="en-US" sz="1800" dirty="0">
                <a:latin typeface="Century Gothic"/>
              </a:rPr>
              <a:t>and Replacement Schools, Upgrades and Additions, etc.) and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Corrective (emergency) maintenance projects on sites operated by </a:t>
            </a:r>
            <a:r>
              <a:rPr lang="en-US" sz="1800">
                <a:latin typeface="Century Gothic"/>
              </a:rPr>
              <a:t>WCED, but only from 26 May</a:t>
            </a:r>
          </a:p>
          <a:p>
            <a:pPr marL="179705" lvl="2" indent="0" fontAlgn="ctr">
              <a:lnSpc>
                <a:spcPct val="150000"/>
              </a:lnSpc>
              <a:buNone/>
            </a:pPr>
            <a:endParaRPr lang="en-US" sz="1800" dirty="0"/>
          </a:p>
          <a:p>
            <a:pPr marL="179705" lvl="1" indent="-179705" fontAlgn="ctr">
              <a:lnSpc>
                <a:spcPct val="150000"/>
              </a:lnSpc>
            </a:pPr>
            <a:r>
              <a:rPr lang="en-US" sz="1800" dirty="0"/>
              <a:t> Note that Preventative (scheduled) maintenance projects remained in abeyance due to requiring WCED consent to access WCED operated sites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dirty="0"/>
              <a:t>Impact of COVID-19 on construction works – lockdown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8317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479806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 On the implementation of lockdown level 3 on 4 June 2020 WCED confirmed consent for DTPW to proceed with all other construction projects, enabling preventative (scheduled) maintenance projects could continue</a:t>
            </a:r>
            <a:endParaRPr lang="en-US" dirty="0">
              <a:latin typeface="Century Gothic"/>
            </a:endParaRPr>
          </a:p>
          <a:p>
            <a:pPr marL="179705" lvl="1" indent="-179705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136092"/>
            <a:ext cx="8597205" cy="288925"/>
          </a:xfrm>
        </p:spPr>
        <p:txBody>
          <a:bodyPr/>
          <a:lstStyle/>
          <a:p>
            <a:r>
              <a:rPr lang="en-US" dirty="0"/>
              <a:t>Impact of COVID-19 on construction works – lockdown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73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FA36038-A531-4D66-97CA-2834423D02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Replacement school projects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A6761E0-BD67-4312-8296-1EE3BB8997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29650" y="6467475"/>
            <a:ext cx="514350" cy="231775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931442-CECA-4340-84AA-B9CAA7AD1C8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5388" y="6467475"/>
            <a:ext cx="4138612" cy="231775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285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357998"/>
            <a:ext cx="8706480" cy="4572001"/>
          </a:xfrm>
          <a:prstGeom prst="rect">
            <a:avLst/>
          </a:prstGeom>
        </p:spPr>
        <p:txBody>
          <a:bodyPr lIns="91440" tIns="45720" rIns="91440" bIns="45720" anchor="t">
            <a:normAutofit fontScale="92500"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9 Replacement school projects planned for completion in 2020/21</a:t>
            </a:r>
            <a:endParaRPr lang="en-US" dirty="0">
              <a:latin typeface="Century Gothic"/>
            </a:endParaRP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 err="1"/>
              <a:t>Crestway</a:t>
            </a:r>
            <a:r>
              <a:rPr lang="en-US" sz="1800" dirty="0"/>
              <a:t> Secondary School		Retreat, Metro South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Diaz Primary School			Mossel Bay, Eden and Central Karoo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Harmony Primary School		Steenberg, Metro South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 err="1"/>
              <a:t>Kwafaku</a:t>
            </a:r>
            <a:r>
              <a:rPr lang="en-US" sz="1800" dirty="0"/>
              <a:t> Primary School		Philippi, Metro South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P.C. Petersen Primary School		Kylemore, Cape Winelands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Panorama Primary School No. 2	Vredenburg, West Coast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Sunray Primary School			Delft, Metro North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Willows Primary School			</a:t>
            </a:r>
            <a:r>
              <a:rPr lang="en-US" sz="1800" dirty="0" err="1"/>
              <a:t>Heideveld</a:t>
            </a:r>
            <a:r>
              <a:rPr lang="en-US" sz="1800" dirty="0"/>
              <a:t>, Metro Central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Woodlands Primary School		</a:t>
            </a:r>
            <a:r>
              <a:rPr lang="en-US" sz="1800" dirty="0" err="1"/>
              <a:t>Heideveld</a:t>
            </a:r>
            <a:r>
              <a:rPr lang="en-US" sz="1800" dirty="0"/>
              <a:t>, Metro Central</a:t>
            </a:r>
          </a:p>
          <a:p>
            <a:pPr marL="179705" lvl="1" indent="-179705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/>
          <a:lstStyle/>
          <a:p>
            <a:r>
              <a:rPr lang="en-US" dirty="0"/>
              <a:t>Replacement Schools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2340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358000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 To date the following 4 of above 9 projects have achieved 1</a:t>
            </a:r>
            <a:r>
              <a:rPr lang="en-US" sz="1800" baseline="30000" dirty="0">
                <a:latin typeface="Century Gothic"/>
              </a:rPr>
              <a:t>st</a:t>
            </a:r>
            <a:r>
              <a:rPr lang="en-US" sz="1800" dirty="0">
                <a:latin typeface="Century Gothic"/>
              </a:rPr>
              <a:t> phase of completion of building facilities, with site works to follow as 2</a:t>
            </a:r>
            <a:r>
              <a:rPr lang="en-US" sz="1800" baseline="30000" dirty="0">
                <a:latin typeface="Century Gothic"/>
              </a:rPr>
              <a:t>nd</a:t>
            </a:r>
            <a:r>
              <a:rPr lang="en-US" sz="1800" dirty="0">
                <a:latin typeface="Century Gothic"/>
              </a:rPr>
              <a:t> phase:</a:t>
            </a:r>
          </a:p>
          <a:p>
            <a:pPr marL="0" lvl="1" indent="0" fontAlgn="ctr">
              <a:lnSpc>
                <a:spcPct val="150000"/>
              </a:lnSpc>
              <a:buNone/>
            </a:pPr>
            <a:endParaRPr lang="en-US" dirty="0">
              <a:latin typeface="Century Gothic"/>
            </a:endParaRP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 err="1"/>
              <a:t>Crestway</a:t>
            </a:r>
            <a:r>
              <a:rPr lang="en-US" sz="1800" dirty="0"/>
              <a:t> Secondary School		December 2019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 err="1"/>
              <a:t>Kwafaku</a:t>
            </a:r>
            <a:r>
              <a:rPr lang="en-US" sz="1800" dirty="0"/>
              <a:t> Primary School		June 2020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Woodlands Primary School		June 2020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Diaz Primary School			August 2020</a:t>
            </a:r>
          </a:p>
          <a:p>
            <a:pPr marL="359410" lvl="2" indent="-179705" fontAlgn="ctr">
              <a:lnSpc>
                <a:spcPct val="150000"/>
              </a:lnSpc>
            </a:pPr>
            <a:endParaRPr lang="en-US" sz="1800" dirty="0"/>
          </a:p>
          <a:p>
            <a:pPr marL="0" lvl="1" indent="0" fontAlgn="ctr">
              <a:lnSpc>
                <a:spcPct val="150000"/>
              </a:lnSpc>
              <a:buNone/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/>
          <a:lstStyle/>
          <a:p>
            <a:r>
              <a:rPr lang="en-US" dirty="0"/>
              <a:t>Replacement Schools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1511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5D48-744B-402C-9EC2-72B9F689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Infrastructure of Schools in the Western Cape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DEDFF6-6CA0-4496-8223-3E4B6B69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11FA4A3-7AF8-4E86-8126-F8C3CD30A282}"/>
              </a:ext>
            </a:extLst>
          </p:cNvPr>
          <p:cNvSpPr txBox="1">
            <a:spLocks/>
          </p:cNvSpPr>
          <p:nvPr/>
        </p:nvSpPr>
        <p:spPr>
          <a:xfrm>
            <a:off x="240637" y="1358000"/>
            <a:ext cx="8706480" cy="487008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 fontAlgn="ctr">
              <a:lnSpc>
                <a:spcPct val="150000"/>
              </a:lnSpc>
            </a:pPr>
            <a:r>
              <a:rPr lang="en-US" sz="1800" dirty="0">
                <a:latin typeface="Century Gothic"/>
              </a:rPr>
              <a:t>The remaining 5 projects are planned to achieve completion during 2020/21 of the 1</a:t>
            </a:r>
            <a:r>
              <a:rPr lang="en-US" sz="1800" baseline="30000" dirty="0">
                <a:latin typeface="Century Gothic"/>
              </a:rPr>
              <a:t>st</a:t>
            </a:r>
            <a:r>
              <a:rPr lang="en-US" sz="1800" dirty="0">
                <a:latin typeface="Century Gothic"/>
              </a:rPr>
              <a:t> phase building facilities only:</a:t>
            </a:r>
          </a:p>
          <a:p>
            <a:pPr marL="0" lvl="1" indent="0" fontAlgn="ctr">
              <a:lnSpc>
                <a:spcPct val="150000"/>
              </a:lnSpc>
              <a:buNone/>
            </a:pPr>
            <a:endParaRPr lang="en-US" dirty="0">
              <a:latin typeface="Century Gothic"/>
            </a:endParaRP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Panorama Primary School No. 2	October 2020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Sunray Primary School		November 2020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Harmony Primary School		December 2020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Willows Primary School		January 2021</a:t>
            </a:r>
          </a:p>
          <a:p>
            <a:pPr marL="359410" lvl="2" indent="-179705" fontAlgn="ctr">
              <a:lnSpc>
                <a:spcPct val="150000"/>
              </a:lnSpc>
            </a:pPr>
            <a:r>
              <a:rPr lang="en-US" sz="1800" dirty="0"/>
              <a:t>P.C. Petersen Primary School		March 2021</a:t>
            </a:r>
          </a:p>
          <a:p>
            <a:pPr marL="179705" lvl="1" indent="-179705" fontAlgn="ctr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47E09445-46C4-445A-85F9-A22C36F60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/>
          <a:lstStyle/>
          <a:p>
            <a:r>
              <a:rPr lang="en-US" dirty="0"/>
              <a:t>Replacement Schools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DA7E96D-1A8C-468C-B2B9-3483FF75F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3080" y="6497246"/>
            <a:ext cx="4420200" cy="208874"/>
          </a:xfrm>
        </p:spPr>
        <p:txBody>
          <a:bodyPr/>
          <a:lstStyle/>
          <a:p>
            <a:r>
              <a:rPr lang="en-US"/>
              <a:t>The Infrastructure of Schools in the Western 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2156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yPDc+YGAsVDnrAdBfm5OLomapWE3kVAqh9b2jawd28kRYNSZ2VM9Zq8jLnRQsKd+zm3flYlSQ3N6EyKkSMGAbtXZPDAgzPCqp12cLtaehhktX0tL2QJLqhJXT50rTZFve8mXKum9VLtDf8/Ef4PJE20Wfd9sEmg5jcWpaEZMyas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9176434F636840893B539C9159BCAF" ma:contentTypeVersion="10" ma:contentTypeDescription="Create a new document." ma:contentTypeScope="" ma:versionID="591ccd00eb62755b94d911e7c92569aa">
  <xsd:schema xmlns:xsd="http://www.w3.org/2001/XMLSchema" xmlns:xs="http://www.w3.org/2001/XMLSchema" xmlns:p="http://schemas.microsoft.com/office/2006/metadata/properties" xmlns:ns2="86620211-65ac-4c03-ae76-85ad3c391d66" xmlns:ns3="79e32083-7cd2-421b-b425-084fc6482d80" targetNamespace="http://schemas.microsoft.com/office/2006/metadata/properties" ma:root="true" ma:fieldsID="90133e0f0a8dca9ad76fcc30f15e6e97" ns2:_="" ns3:_="">
    <xsd:import namespace="86620211-65ac-4c03-ae76-85ad3c391d66"/>
    <xsd:import namespace="79e32083-7cd2-421b-b425-084fc6482d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0211-65ac-4c03-ae76-85ad3c391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32083-7cd2-421b-b425-084fc6482d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3B35E9-54B9-4D3B-913F-8BF30BC9A4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AA3497-DFDC-4ABA-A95B-33AAFEE39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20211-65ac-4c03-ae76-85ad3c391d66"/>
    <ds:schemaRef ds:uri="79e32083-7cd2-421b-b425-084fc6482d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CDAB97-61C9-4DC8-9005-35E5F6F12E75}">
  <ds:schemaRefs>
    <ds:schemaRef ds:uri="http://purl.org/dc/dcmitype/"/>
    <ds:schemaRef ds:uri="http://schemas.microsoft.com/office/2006/documentManagement/types"/>
    <ds:schemaRef ds:uri="79e32083-7cd2-421b-b425-084fc6482d80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86620211-65ac-4c03-ae76-85ad3c391d6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WCG-New PPT Master-01112012</Template>
  <TotalTime>4508</TotalTime>
  <Words>755</Words>
  <Application>Microsoft Office PowerPoint</Application>
  <PresentationFormat>On-screen Show (4:3)</PresentationFormat>
  <Paragraphs>153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WCG-PPT Master-121022-amc</vt:lpstr>
      <vt:lpstr>think-cell Slide</vt:lpstr>
      <vt:lpstr>    the infrastructure of schools in the WESTERN CAPE</vt:lpstr>
      <vt:lpstr>Slide 2</vt:lpstr>
      <vt:lpstr>The Infrastructure of Schools in the Western Cape</vt:lpstr>
      <vt:lpstr>The Infrastructure of Schools in the Western Cape</vt:lpstr>
      <vt:lpstr>The Infrastructure of Schools in the Western Cape</vt:lpstr>
      <vt:lpstr>Slide 6</vt:lpstr>
      <vt:lpstr>The Infrastructure of Schools in the Western Cape</vt:lpstr>
      <vt:lpstr>The Infrastructure of Schools in the Western Cape</vt:lpstr>
      <vt:lpstr>The Infrastructure of Schools in the Western Cape</vt:lpstr>
      <vt:lpstr>Slide 10</vt:lpstr>
      <vt:lpstr>The Infrastructure of Schools in the Western Cape</vt:lpstr>
      <vt:lpstr>Slide 12</vt:lpstr>
      <vt:lpstr>The Infrastructure of Schools in the Western Cape</vt:lpstr>
      <vt:lpstr>The Infrastructure of Schools in the Western Cape</vt:lpstr>
      <vt:lpstr>The Infrastructure of Schools in the Western Cape</vt:lpstr>
      <vt:lpstr>Slide 16</vt:lpstr>
      <vt:lpstr>The Infrastructure of Schools in the Western Cape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Sylvanus du Plessis</dc:creator>
  <cp:keywords>POTX</cp:keywords>
  <cp:lastModifiedBy>USER</cp:lastModifiedBy>
  <cp:revision>173</cp:revision>
  <cp:lastPrinted>2019-08-22T10:27:16Z</cp:lastPrinted>
  <dcterms:created xsi:type="dcterms:W3CDTF">2017-07-31T06:28:37Z</dcterms:created>
  <dcterms:modified xsi:type="dcterms:W3CDTF">2020-10-19T07:59:25Z</dcterms:modified>
  <cp:category>CI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0x010100929176434F636840893B539C9159BCAF</vt:lpwstr>
  </property>
</Properties>
</file>