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878" r:id="rId2"/>
  </p:sldMasterIdLst>
  <p:notesMasterIdLst>
    <p:notesMasterId r:id="rId87"/>
  </p:notesMasterIdLst>
  <p:handoutMasterIdLst>
    <p:handoutMasterId r:id="rId88"/>
  </p:handoutMasterIdLst>
  <p:sldIdLst>
    <p:sldId id="388" r:id="rId3"/>
    <p:sldId id="828" r:id="rId4"/>
    <p:sldId id="705" r:id="rId5"/>
    <p:sldId id="714" r:id="rId6"/>
    <p:sldId id="793" r:id="rId7"/>
    <p:sldId id="792" r:id="rId8"/>
    <p:sldId id="863" r:id="rId9"/>
    <p:sldId id="864" r:id="rId10"/>
    <p:sldId id="865" r:id="rId11"/>
    <p:sldId id="866" r:id="rId12"/>
    <p:sldId id="867" r:id="rId13"/>
    <p:sldId id="868" r:id="rId14"/>
    <p:sldId id="869" r:id="rId15"/>
    <p:sldId id="870" r:id="rId16"/>
    <p:sldId id="871" r:id="rId17"/>
    <p:sldId id="872" r:id="rId18"/>
    <p:sldId id="873" r:id="rId19"/>
    <p:sldId id="874" r:id="rId20"/>
    <p:sldId id="875" r:id="rId21"/>
    <p:sldId id="876" r:id="rId22"/>
    <p:sldId id="877" r:id="rId23"/>
    <p:sldId id="794" r:id="rId24"/>
    <p:sldId id="795" r:id="rId25"/>
    <p:sldId id="799" r:id="rId26"/>
    <p:sldId id="802" r:id="rId27"/>
    <p:sldId id="803" r:id="rId28"/>
    <p:sldId id="800" r:id="rId29"/>
    <p:sldId id="812" r:id="rId30"/>
    <p:sldId id="801" r:id="rId31"/>
    <p:sldId id="804" r:id="rId32"/>
    <p:sldId id="805" r:id="rId33"/>
    <p:sldId id="808" r:id="rId34"/>
    <p:sldId id="806" r:id="rId35"/>
    <p:sldId id="810" r:id="rId36"/>
    <p:sldId id="809" r:id="rId37"/>
    <p:sldId id="813" r:id="rId38"/>
    <p:sldId id="878" r:id="rId39"/>
    <p:sldId id="818" r:id="rId40"/>
    <p:sldId id="819" r:id="rId41"/>
    <p:sldId id="820" r:id="rId42"/>
    <p:sldId id="821" r:id="rId43"/>
    <p:sldId id="822" r:id="rId44"/>
    <p:sldId id="823" r:id="rId45"/>
    <p:sldId id="824" r:id="rId46"/>
    <p:sldId id="825" r:id="rId47"/>
    <p:sldId id="826" r:id="rId48"/>
    <p:sldId id="827" r:id="rId49"/>
    <p:sldId id="879" r:id="rId50"/>
    <p:sldId id="836" r:id="rId51"/>
    <p:sldId id="837" r:id="rId52"/>
    <p:sldId id="838" r:id="rId53"/>
    <p:sldId id="839" r:id="rId54"/>
    <p:sldId id="840" r:id="rId55"/>
    <p:sldId id="841" r:id="rId56"/>
    <p:sldId id="842" r:id="rId57"/>
    <p:sldId id="859" r:id="rId58"/>
    <p:sldId id="860" r:id="rId59"/>
    <p:sldId id="845" r:id="rId60"/>
    <p:sldId id="856" r:id="rId61"/>
    <p:sldId id="857" r:id="rId62"/>
    <p:sldId id="848" r:id="rId63"/>
    <p:sldId id="858" r:id="rId64"/>
    <p:sldId id="850" r:id="rId65"/>
    <p:sldId id="851" r:id="rId66"/>
    <p:sldId id="829" r:id="rId67"/>
    <p:sldId id="880" r:id="rId68"/>
    <p:sldId id="884" r:id="rId69"/>
    <p:sldId id="885" r:id="rId70"/>
    <p:sldId id="886" r:id="rId71"/>
    <p:sldId id="887" r:id="rId72"/>
    <p:sldId id="882" r:id="rId73"/>
    <p:sldId id="853" r:id="rId74"/>
    <p:sldId id="830" r:id="rId75"/>
    <p:sldId id="831" r:id="rId76"/>
    <p:sldId id="912" r:id="rId77"/>
    <p:sldId id="910" r:id="rId78"/>
    <p:sldId id="832" r:id="rId79"/>
    <p:sldId id="833" r:id="rId80"/>
    <p:sldId id="834" r:id="rId81"/>
    <p:sldId id="881" r:id="rId82"/>
    <p:sldId id="909" r:id="rId83"/>
    <p:sldId id="889" r:id="rId84"/>
    <p:sldId id="891" r:id="rId85"/>
    <p:sldId id="894" r:id="rId86"/>
  </p:sldIdLst>
  <p:sldSz cx="9144000" cy="6858000" type="screen4x3"/>
  <p:notesSz cx="6797675" cy="98726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4F4F"/>
    <a:srgbClr val="E9F6E2"/>
    <a:srgbClr val="BEE19B"/>
    <a:srgbClr val="00CC99"/>
    <a:srgbClr val="B3D410"/>
    <a:srgbClr val="ABDE06"/>
    <a:srgbClr val="E3D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0" autoAdjust="0"/>
    <p:restoredTop sz="98757" autoAdjust="0"/>
  </p:normalViewPr>
  <p:slideViewPr>
    <p:cSldViewPr>
      <p:cViewPr varScale="1">
        <p:scale>
          <a:sx n="73" d="100"/>
          <a:sy n="73" d="100"/>
        </p:scale>
        <p:origin x="1590" y="78"/>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Mashabane\Documents\Quarterly%20reports%20%202019-20\Q3\Chart%20q3%20.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Mashabane\Documents\Quartely%20Reports%202020-21\Chart%20q1.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solidFill>
                <a:latin typeface="Arial" panose="020B0604020202020204" pitchFamily="34" charset="0"/>
                <a:ea typeface="+mn-ea"/>
                <a:cs typeface="Arial" panose="020B0604020202020204" pitchFamily="34" charset="0"/>
              </a:defRPr>
            </a:pPr>
            <a:r>
              <a:rPr lang="en-ZA" sz="2400" b="1" dirty="0">
                <a:solidFill>
                  <a:schemeClr val="tx1"/>
                </a:solidFill>
                <a:latin typeface="Arial" panose="020B0604020202020204" pitchFamily="34" charset="0"/>
                <a:cs typeface="Arial" panose="020B0604020202020204" pitchFamily="34" charset="0"/>
              </a:rPr>
              <a:t>Performance</a:t>
            </a:r>
            <a:r>
              <a:rPr lang="en-ZA" sz="2400" b="1" baseline="0" dirty="0">
                <a:solidFill>
                  <a:schemeClr val="tx1"/>
                </a:solidFill>
                <a:latin typeface="Arial" panose="020B0604020202020204" pitchFamily="34" charset="0"/>
                <a:cs typeface="Arial" panose="020B0604020202020204" pitchFamily="34" charset="0"/>
              </a:rPr>
              <a:t> Per Programme</a:t>
            </a:r>
            <a:endParaRPr lang="en-ZA" sz="24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barChart>
        <c:barDir val="col"/>
        <c:grouping val="clustered"/>
        <c:varyColors val="0"/>
        <c:ser>
          <c:idx val="0"/>
          <c:order val="0"/>
          <c:tx>
            <c:strRef>
              <c:f>'[2019-20 APP - Annual Performance.xlsx]Performance'!$D$3</c:f>
              <c:strCache>
                <c:ptCount val="1"/>
                <c:pt idx="0">
                  <c:v>Planned targets</c:v>
                </c:pt>
              </c:strCache>
            </c:strRef>
          </c:tx>
          <c:spPr>
            <a:solidFill>
              <a:srgbClr val="00B0F0"/>
            </a:solidFill>
            <a:ln>
              <a:noFill/>
            </a:ln>
            <a:effectLst/>
          </c:spPr>
          <c:invertIfNegative val="0"/>
          <c:cat>
            <c:multiLvlStrRef>
              <c:f>'[2019-20 APP - Annual Performance.xlsx]Performance'!$B$4:$C$8</c:f>
              <c:multiLvlStrCache>
                <c:ptCount val="5"/>
                <c:lvl>
                  <c:pt idx="0">
                    <c:v>Programme 1</c:v>
                  </c:pt>
                  <c:pt idx="1">
                    <c:v>Programme 2</c:v>
                  </c:pt>
                  <c:pt idx="2">
                    <c:v>Programme 3</c:v>
                  </c:pt>
                  <c:pt idx="3">
                    <c:v>Programme 4</c:v>
                  </c:pt>
                  <c:pt idx="4">
                    <c:v>Programme 5</c:v>
                  </c:pt>
                </c:lvl>
                <c:lvl>
                  <c:pt idx="0">
                    <c:v>18%</c:v>
                  </c:pt>
                  <c:pt idx="1">
                    <c:v>40%</c:v>
                  </c:pt>
                  <c:pt idx="2">
                    <c:v>60%</c:v>
                  </c:pt>
                  <c:pt idx="3">
                    <c:v>57%</c:v>
                  </c:pt>
                  <c:pt idx="4">
                    <c:v>67%</c:v>
                  </c:pt>
                </c:lvl>
              </c:multiLvlStrCache>
            </c:multiLvlStrRef>
          </c:cat>
          <c:val>
            <c:numRef>
              <c:f>'[2019-20 APP - Annual Performance.xlsx]Performance'!$D$4:$D$8</c:f>
              <c:numCache>
                <c:formatCode>General</c:formatCode>
                <c:ptCount val="5"/>
                <c:pt idx="0">
                  <c:v>11</c:v>
                </c:pt>
                <c:pt idx="1">
                  <c:v>25</c:v>
                </c:pt>
                <c:pt idx="2">
                  <c:v>45</c:v>
                </c:pt>
                <c:pt idx="3">
                  <c:v>28</c:v>
                </c:pt>
                <c:pt idx="4">
                  <c:v>3</c:v>
                </c:pt>
              </c:numCache>
            </c:numRef>
          </c:val>
          <c:extLst>
            <c:ext xmlns:c16="http://schemas.microsoft.com/office/drawing/2014/chart" uri="{C3380CC4-5D6E-409C-BE32-E72D297353CC}">
              <c16:uniqueId val="{00000000-851A-4A51-8937-316108F53804}"/>
            </c:ext>
          </c:extLst>
        </c:ser>
        <c:ser>
          <c:idx val="1"/>
          <c:order val="1"/>
          <c:tx>
            <c:strRef>
              <c:f>'[2019-20 APP - Annual Performance.xlsx]Performance'!$E$3</c:f>
              <c:strCache>
                <c:ptCount val="1"/>
                <c:pt idx="0">
                  <c:v>Actual achievement</c:v>
                </c:pt>
              </c:strCache>
            </c:strRef>
          </c:tx>
          <c:spPr>
            <a:solidFill>
              <a:srgbClr val="00B050"/>
            </a:solidFill>
            <a:ln>
              <a:noFill/>
            </a:ln>
            <a:effectLst/>
          </c:spPr>
          <c:invertIfNegative val="0"/>
          <c:cat>
            <c:multiLvlStrRef>
              <c:f>'[2019-20 APP - Annual Performance.xlsx]Performance'!$B$4:$C$8</c:f>
              <c:multiLvlStrCache>
                <c:ptCount val="5"/>
                <c:lvl>
                  <c:pt idx="0">
                    <c:v>Programme 1</c:v>
                  </c:pt>
                  <c:pt idx="1">
                    <c:v>Programme 2</c:v>
                  </c:pt>
                  <c:pt idx="2">
                    <c:v>Programme 3</c:v>
                  </c:pt>
                  <c:pt idx="3">
                    <c:v>Programme 4</c:v>
                  </c:pt>
                  <c:pt idx="4">
                    <c:v>Programme 5</c:v>
                  </c:pt>
                </c:lvl>
                <c:lvl>
                  <c:pt idx="0">
                    <c:v>18%</c:v>
                  </c:pt>
                  <c:pt idx="1">
                    <c:v>40%</c:v>
                  </c:pt>
                  <c:pt idx="2">
                    <c:v>60%</c:v>
                  </c:pt>
                  <c:pt idx="3">
                    <c:v>57%</c:v>
                  </c:pt>
                  <c:pt idx="4">
                    <c:v>67%</c:v>
                  </c:pt>
                </c:lvl>
              </c:multiLvlStrCache>
            </c:multiLvlStrRef>
          </c:cat>
          <c:val>
            <c:numRef>
              <c:f>'[2019-20 APP - Annual Performance.xlsx]Performance'!$E$4:$E$8</c:f>
              <c:numCache>
                <c:formatCode>General</c:formatCode>
                <c:ptCount val="5"/>
                <c:pt idx="0">
                  <c:v>2</c:v>
                </c:pt>
                <c:pt idx="1">
                  <c:v>10</c:v>
                </c:pt>
                <c:pt idx="2">
                  <c:v>27</c:v>
                </c:pt>
                <c:pt idx="3">
                  <c:v>16</c:v>
                </c:pt>
                <c:pt idx="4">
                  <c:v>2</c:v>
                </c:pt>
              </c:numCache>
            </c:numRef>
          </c:val>
          <c:extLst>
            <c:ext xmlns:c16="http://schemas.microsoft.com/office/drawing/2014/chart" uri="{C3380CC4-5D6E-409C-BE32-E72D297353CC}">
              <c16:uniqueId val="{00000001-851A-4A51-8937-316108F53804}"/>
            </c:ext>
          </c:extLst>
        </c:ser>
        <c:dLbls>
          <c:showLegendKey val="0"/>
          <c:showVal val="0"/>
          <c:showCatName val="0"/>
          <c:showSerName val="0"/>
          <c:showPercent val="0"/>
          <c:showBubbleSize val="0"/>
        </c:dLbls>
        <c:gapWidth val="150"/>
        <c:axId val="210667008"/>
        <c:axId val="210668928"/>
      </c:barChart>
      <c:catAx>
        <c:axId val="21066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68928"/>
        <c:crosses val="autoZero"/>
        <c:auto val="1"/>
        <c:lblAlgn val="ctr"/>
        <c:lblOffset val="100"/>
        <c:noMultiLvlLbl val="0"/>
      </c:catAx>
      <c:valAx>
        <c:axId val="210668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ZA" sz="1600" b="1" dirty="0">
                    <a:solidFill>
                      <a:schemeClr val="tx1"/>
                    </a:solidFill>
                    <a:latin typeface="Arial" panose="020B0604020202020204" pitchFamily="34" charset="0"/>
                    <a:cs typeface="Arial" panose="020B0604020202020204" pitchFamily="34" charset="0"/>
                  </a:rPr>
                  <a:t>Number of indicators</a:t>
                </a:r>
              </a:p>
            </c:rich>
          </c:tx>
          <c:layout>
            <c:manualLayout>
              <c:xMode val="edge"/>
              <c:yMode val="edge"/>
              <c:x val="0.10683909052840283"/>
              <c:y val="0.1614097724085859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67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2019/20</a:t>
            </a:r>
            <a:r>
              <a:rPr lang="en-US" sz="2400" baseline="0" dirty="0"/>
              <a:t> </a:t>
            </a:r>
            <a:r>
              <a:rPr lang="en-US" sz="2400" dirty="0"/>
              <a:t>Overall Performance Per Quarter</a:t>
            </a:r>
          </a:p>
        </c:rich>
      </c:tx>
      <c:layout>
        <c:manualLayout>
          <c:xMode val="edge"/>
          <c:yMode val="edge"/>
          <c:x val="0.23336957798250657"/>
          <c:y val="0"/>
        </c:manualLayout>
      </c:layout>
      <c:overlay val="0"/>
    </c:title>
    <c:autoTitleDeleted val="0"/>
    <c:plotArea>
      <c:layout/>
      <c:lineChart>
        <c:grouping val="standard"/>
        <c:varyColors val="0"/>
        <c:ser>
          <c:idx val="0"/>
          <c:order val="0"/>
          <c:tx>
            <c:strRef>
              <c:f>Sheet2!$D$5</c:f>
              <c:strCache>
                <c:ptCount val="1"/>
                <c:pt idx="0">
                  <c:v>Overall Performance</c:v>
                </c:pt>
              </c:strCache>
            </c:strRef>
          </c:tx>
          <c:spPr>
            <a:ln>
              <a:solidFill>
                <a:srgbClr val="CC3300"/>
              </a:solidFill>
            </a:ln>
          </c:spPr>
          <c:marker>
            <c:spPr>
              <a:solidFill>
                <a:srgbClr val="FF4F4F"/>
              </a:solidFill>
              <a:ln>
                <a:solidFill>
                  <a:srgbClr val="CC33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Sheet2!$E$4:$H$4</c:f>
              <c:strCache>
                <c:ptCount val="4"/>
                <c:pt idx="0">
                  <c:v>Q1</c:v>
                </c:pt>
                <c:pt idx="1">
                  <c:v>Q2</c:v>
                </c:pt>
                <c:pt idx="2">
                  <c:v>Q3</c:v>
                </c:pt>
                <c:pt idx="3">
                  <c:v>Q4</c:v>
                </c:pt>
              </c:strCache>
            </c:strRef>
          </c:cat>
          <c:val>
            <c:numRef>
              <c:f>Sheet2!$E$5:$H$5</c:f>
              <c:numCache>
                <c:formatCode>0%</c:formatCode>
                <c:ptCount val="4"/>
                <c:pt idx="0">
                  <c:v>0.61</c:v>
                </c:pt>
                <c:pt idx="1">
                  <c:v>0.61</c:v>
                </c:pt>
                <c:pt idx="2">
                  <c:v>0.56000000000000005</c:v>
                </c:pt>
                <c:pt idx="3">
                  <c:v>0.51</c:v>
                </c:pt>
              </c:numCache>
            </c:numRef>
          </c:val>
          <c:smooth val="0"/>
          <c:extLst>
            <c:ext xmlns:c16="http://schemas.microsoft.com/office/drawing/2014/chart" uri="{C3380CC4-5D6E-409C-BE32-E72D297353CC}">
              <c16:uniqueId val="{00000000-B24A-48F1-B8A0-03E979CE1B41}"/>
            </c:ext>
          </c:extLst>
        </c:ser>
        <c:dLbls>
          <c:dLblPos val="t"/>
          <c:showLegendKey val="0"/>
          <c:showVal val="1"/>
          <c:showCatName val="0"/>
          <c:showSerName val="0"/>
          <c:showPercent val="0"/>
          <c:showBubbleSize val="0"/>
        </c:dLbls>
        <c:marker val="1"/>
        <c:smooth val="0"/>
        <c:axId val="310048640"/>
        <c:axId val="305346816"/>
      </c:lineChart>
      <c:catAx>
        <c:axId val="310048640"/>
        <c:scaling>
          <c:orientation val="minMax"/>
        </c:scaling>
        <c:delete val="0"/>
        <c:axPos val="b"/>
        <c:numFmt formatCode="General" sourceLinked="0"/>
        <c:majorTickMark val="out"/>
        <c:minorTickMark val="none"/>
        <c:tickLblPos val="nextTo"/>
        <c:crossAx val="305346816"/>
        <c:crosses val="autoZero"/>
        <c:auto val="1"/>
        <c:lblAlgn val="ctr"/>
        <c:lblOffset val="100"/>
        <c:noMultiLvlLbl val="0"/>
      </c:catAx>
      <c:valAx>
        <c:axId val="305346816"/>
        <c:scaling>
          <c:orientation val="minMax"/>
        </c:scaling>
        <c:delete val="0"/>
        <c:axPos val="l"/>
        <c:majorGridlines/>
        <c:numFmt formatCode="0%" sourceLinked="1"/>
        <c:majorTickMark val="out"/>
        <c:minorTickMark val="none"/>
        <c:tickLblPos val="nextTo"/>
        <c:crossAx val="310048640"/>
        <c:crosses val="autoZero"/>
        <c:crossBetween val="between"/>
      </c:valAx>
      <c:spPr>
        <a:ln>
          <a:noFill/>
        </a:ln>
      </c:spPr>
    </c:plotArea>
    <c:plotVisOnly val="1"/>
    <c:dispBlanksAs val="gap"/>
    <c:showDLblsOverMax val="0"/>
  </c:chart>
  <c:txPr>
    <a:bodyPr/>
    <a:lstStyle/>
    <a:p>
      <a:pPr>
        <a:defRPr sz="1400" b="1"/>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2020/21 Performance Per Programme</a:t>
            </a:r>
          </a:p>
        </c:rich>
      </c:tx>
      <c:layout>
        <c:manualLayout>
          <c:xMode val="edge"/>
          <c:yMode val="edge"/>
          <c:x val="0.27219478374395201"/>
          <c:y val="5.54475831511822E-2"/>
        </c:manualLayout>
      </c:layout>
      <c:overlay val="1"/>
    </c:title>
    <c:autoTitleDeleted val="0"/>
    <c:plotArea>
      <c:layout>
        <c:manualLayout>
          <c:layoutTarget val="inner"/>
          <c:xMode val="edge"/>
          <c:yMode val="edge"/>
          <c:x val="0.3527777777777778"/>
          <c:y val="0.23658573928258966"/>
          <c:w val="0.58333333333333337"/>
          <c:h val="0.34060586176727908"/>
        </c:manualLayout>
      </c:layout>
      <c:barChart>
        <c:barDir val="col"/>
        <c:grouping val="clustered"/>
        <c:varyColors val="0"/>
        <c:ser>
          <c:idx val="0"/>
          <c:order val="0"/>
          <c:tx>
            <c:strRef>
              <c:f>Sheet2!$D$3</c:f>
              <c:strCache>
                <c:ptCount val="1"/>
                <c:pt idx="0">
                  <c:v>Indicators with planned targets for the quarter</c:v>
                </c:pt>
              </c:strCache>
            </c:strRef>
          </c:tx>
          <c:spPr>
            <a:solidFill>
              <a:srgbClr val="00B0F0"/>
            </a:solidFill>
          </c:spPr>
          <c:invertIfNegative val="0"/>
          <c:cat>
            <c:multiLvlStrRef>
              <c:f>Sheet2!$B$4:$C$8</c:f>
              <c:multiLvlStrCache>
                <c:ptCount val="5"/>
                <c:lvl>
                  <c:pt idx="0">
                    <c:v>Programme 1</c:v>
                  </c:pt>
                  <c:pt idx="1">
                    <c:v>Programme 2</c:v>
                  </c:pt>
                  <c:pt idx="2">
                    <c:v>Programme 3</c:v>
                  </c:pt>
                  <c:pt idx="3">
                    <c:v>Programme 4</c:v>
                  </c:pt>
                  <c:pt idx="4">
                    <c:v>Programme 5</c:v>
                  </c:pt>
                </c:lvl>
                <c:lvl>
                  <c:pt idx="0">
                    <c:v>56%</c:v>
                  </c:pt>
                  <c:pt idx="1">
                    <c:v>36%</c:v>
                  </c:pt>
                  <c:pt idx="2">
                    <c:v>44%</c:v>
                  </c:pt>
                  <c:pt idx="3">
                    <c:v>42%</c:v>
                  </c:pt>
                  <c:pt idx="4">
                    <c:v>100%</c:v>
                  </c:pt>
                </c:lvl>
              </c:multiLvlStrCache>
            </c:multiLvlStrRef>
          </c:cat>
          <c:val>
            <c:numRef>
              <c:f>Sheet2!$D$4:$D$8</c:f>
              <c:numCache>
                <c:formatCode>General</c:formatCode>
                <c:ptCount val="5"/>
                <c:pt idx="0">
                  <c:v>9</c:v>
                </c:pt>
                <c:pt idx="1">
                  <c:v>14</c:v>
                </c:pt>
                <c:pt idx="2">
                  <c:v>34</c:v>
                </c:pt>
                <c:pt idx="3">
                  <c:v>12</c:v>
                </c:pt>
                <c:pt idx="4">
                  <c:v>2</c:v>
                </c:pt>
              </c:numCache>
            </c:numRef>
          </c:val>
          <c:extLst>
            <c:ext xmlns:c16="http://schemas.microsoft.com/office/drawing/2014/chart" uri="{C3380CC4-5D6E-409C-BE32-E72D297353CC}">
              <c16:uniqueId val="{00000000-B18D-414A-86D7-13383CBD052B}"/>
            </c:ext>
          </c:extLst>
        </c:ser>
        <c:ser>
          <c:idx val="1"/>
          <c:order val="1"/>
          <c:tx>
            <c:strRef>
              <c:f>Sheet2!$E$3</c:f>
              <c:strCache>
                <c:ptCount val="1"/>
                <c:pt idx="0">
                  <c:v>Actual achievement</c:v>
                </c:pt>
              </c:strCache>
            </c:strRef>
          </c:tx>
          <c:spPr>
            <a:solidFill>
              <a:srgbClr val="00B050"/>
            </a:solidFill>
          </c:spPr>
          <c:invertIfNegative val="0"/>
          <c:cat>
            <c:multiLvlStrRef>
              <c:f>Sheet2!$B$4:$C$8</c:f>
              <c:multiLvlStrCache>
                <c:ptCount val="5"/>
                <c:lvl>
                  <c:pt idx="0">
                    <c:v>Programme 1</c:v>
                  </c:pt>
                  <c:pt idx="1">
                    <c:v>Programme 2</c:v>
                  </c:pt>
                  <c:pt idx="2">
                    <c:v>Programme 3</c:v>
                  </c:pt>
                  <c:pt idx="3">
                    <c:v>Programme 4</c:v>
                  </c:pt>
                  <c:pt idx="4">
                    <c:v>Programme 5</c:v>
                  </c:pt>
                </c:lvl>
                <c:lvl>
                  <c:pt idx="0">
                    <c:v>56%</c:v>
                  </c:pt>
                  <c:pt idx="1">
                    <c:v>36%</c:v>
                  </c:pt>
                  <c:pt idx="2">
                    <c:v>44%</c:v>
                  </c:pt>
                  <c:pt idx="3">
                    <c:v>42%</c:v>
                  </c:pt>
                  <c:pt idx="4">
                    <c:v>100%</c:v>
                  </c:pt>
                </c:lvl>
              </c:multiLvlStrCache>
            </c:multiLvlStrRef>
          </c:cat>
          <c:val>
            <c:numRef>
              <c:f>Sheet2!$E$4:$E$8</c:f>
              <c:numCache>
                <c:formatCode>General</c:formatCode>
                <c:ptCount val="5"/>
                <c:pt idx="0">
                  <c:v>5</c:v>
                </c:pt>
                <c:pt idx="1">
                  <c:v>5</c:v>
                </c:pt>
                <c:pt idx="2">
                  <c:v>15</c:v>
                </c:pt>
                <c:pt idx="3">
                  <c:v>5</c:v>
                </c:pt>
                <c:pt idx="4">
                  <c:v>2</c:v>
                </c:pt>
              </c:numCache>
            </c:numRef>
          </c:val>
          <c:extLst>
            <c:ext xmlns:c16="http://schemas.microsoft.com/office/drawing/2014/chart" uri="{C3380CC4-5D6E-409C-BE32-E72D297353CC}">
              <c16:uniqueId val="{00000001-B18D-414A-86D7-13383CBD052B}"/>
            </c:ext>
          </c:extLst>
        </c:ser>
        <c:dLbls>
          <c:showLegendKey val="0"/>
          <c:showVal val="0"/>
          <c:showCatName val="0"/>
          <c:showSerName val="0"/>
          <c:showPercent val="0"/>
          <c:showBubbleSize val="0"/>
        </c:dLbls>
        <c:gapWidth val="150"/>
        <c:axId val="10633600"/>
        <c:axId val="10635136"/>
      </c:barChart>
      <c:catAx>
        <c:axId val="10633600"/>
        <c:scaling>
          <c:orientation val="minMax"/>
        </c:scaling>
        <c:delete val="0"/>
        <c:axPos val="b"/>
        <c:numFmt formatCode="General" sourceLinked="0"/>
        <c:majorTickMark val="out"/>
        <c:minorTickMark val="none"/>
        <c:tickLblPos val="nextTo"/>
        <c:crossAx val="10635136"/>
        <c:crosses val="autoZero"/>
        <c:auto val="1"/>
        <c:lblAlgn val="ctr"/>
        <c:lblOffset val="100"/>
        <c:noMultiLvlLbl val="0"/>
      </c:catAx>
      <c:valAx>
        <c:axId val="10635136"/>
        <c:scaling>
          <c:orientation val="minMax"/>
        </c:scaling>
        <c:delete val="0"/>
        <c:axPos val="l"/>
        <c:majorGridlines/>
        <c:title>
          <c:tx>
            <c:rich>
              <a:bodyPr rot="-5400000" vert="horz"/>
              <a:lstStyle/>
              <a:p>
                <a:pPr>
                  <a:defRPr/>
                </a:pPr>
                <a:r>
                  <a:rPr lang="en-US" dirty="0"/>
                  <a:t>Number of Indicators</a:t>
                </a:r>
              </a:p>
            </c:rich>
          </c:tx>
          <c:layout>
            <c:manualLayout>
              <c:xMode val="edge"/>
              <c:yMode val="edge"/>
              <c:x val="0.15105622678138847"/>
              <c:y val="0.24156045216412578"/>
            </c:manualLayout>
          </c:layout>
          <c:overlay val="0"/>
        </c:title>
        <c:numFmt formatCode="General" sourceLinked="1"/>
        <c:majorTickMark val="out"/>
        <c:minorTickMark val="none"/>
        <c:tickLblPos val="nextTo"/>
        <c:crossAx val="10633600"/>
        <c:crosses val="autoZero"/>
        <c:crossBetween val="between"/>
      </c:valAx>
      <c:dTable>
        <c:showHorzBorder val="1"/>
        <c:showVertBorder val="1"/>
        <c:showOutline val="1"/>
        <c:showKeys val="1"/>
      </c:dTable>
    </c:plotArea>
    <c:plotVisOnly val="1"/>
    <c:dispBlanksAs val="gap"/>
    <c:showDLblsOverMax val="0"/>
  </c:chart>
  <c:txPr>
    <a:bodyPr/>
    <a:lstStyle/>
    <a:p>
      <a:pPr>
        <a:defRPr sz="1400" b="1"/>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D72D8-639F-480D-8B5B-220A3EA0C6A5}"/>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ZA"/>
          </a:p>
        </p:txBody>
      </p:sp>
      <p:sp>
        <p:nvSpPr>
          <p:cNvPr id="3" name="Date Placeholder 2">
            <a:extLst>
              <a:ext uri="{FF2B5EF4-FFF2-40B4-BE49-F238E27FC236}">
                <a16:creationId xmlns:a16="http://schemas.microsoft.com/office/drawing/2014/main" id="{041ED5BE-4486-45CB-AE20-AFDEB65FBD3D}"/>
              </a:ext>
            </a:extLst>
          </p:cNvPr>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2516A935-F785-4EA2-80CB-73F226A5FCD9}" type="datetimeFigureOut">
              <a:rPr lang="en-ZA"/>
              <a:pPr>
                <a:defRPr/>
              </a:pPr>
              <a:t>2020/10/08</a:t>
            </a:fld>
            <a:endParaRPr lang="en-ZA" dirty="0"/>
          </a:p>
        </p:txBody>
      </p:sp>
      <p:sp>
        <p:nvSpPr>
          <p:cNvPr id="4" name="Footer Placeholder 3">
            <a:extLst>
              <a:ext uri="{FF2B5EF4-FFF2-40B4-BE49-F238E27FC236}">
                <a16:creationId xmlns:a16="http://schemas.microsoft.com/office/drawing/2014/main" id="{A22A161E-C345-40ED-B0CB-E09AFAAFB1A6}"/>
              </a:ext>
            </a:extLst>
          </p:cNvPr>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ZA"/>
          </a:p>
        </p:txBody>
      </p:sp>
      <p:sp>
        <p:nvSpPr>
          <p:cNvPr id="5" name="Slide Number Placeholder 4">
            <a:extLst>
              <a:ext uri="{FF2B5EF4-FFF2-40B4-BE49-F238E27FC236}">
                <a16:creationId xmlns:a16="http://schemas.microsoft.com/office/drawing/2014/main" id="{B7CF2102-FA2A-40A6-A9EF-F92B991A9068}"/>
              </a:ext>
            </a:extLst>
          </p:cNvPr>
          <p:cNvSpPr>
            <a:spLocks noGrp="1"/>
          </p:cNvSpPr>
          <p:nvPr>
            <p:ph type="sldNum" sz="quarter" idx="3"/>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65662F0-0289-404A-AF0E-9C782C48CB66}" type="slidenum">
              <a:rPr lang="en-ZA" altLang="en-US"/>
              <a:pPr/>
              <a:t>‹#›</a:t>
            </a:fld>
            <a:endParaRPr lang="en-Z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8953D3-A911-4E5F-9055-1B832D36470D}"/>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a:extLst>
              <a:ext uri="{FF2B5EF4-FFF2-40B4-BE49-F238E27FC236}">
                <a16:creationId xmlns:a16="http://schemas.microsoft.com/office/drawing/2014/main" id="{69A99605-DABE-4316-897A-018A015A6C3C}"/>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E44C385-F655-4AF2-947B-F49512C77845}" type="datetimeFigureOut">
              <a:rPr lang="en-ZA"/>
              <a:pPr>
                <a:defRPr/>
              </a:pPr>
              <a:t>2020/10/08</a:t>
            </a:fld>
            <a:endParaRPr lang="en-ZA" dirty="0"/>
          </a:p>
        </p:txBody>
      </p:sp>
      <p:sp>
        <p:nvSpPr>
          <p:cNvPr id="4" name="Slide Image Placeholder 3">
            <a:extLst>
              <a:ext uri="{FF2B5EF4-FFF2-40B4-BE49-F238E27FC236}">
                <a16:creationId xmlns:a16="http://schemas.microsoft.com/office/drawing/2014/main" id="{C75D3F68-E74A-4309-BF0E-A2E7FB6EFE30}"/>
              </a:ext>
            </a:extLst>
          </p:cNvPr>
          <p:cNvSpPr>
            <a:spLocks noGrp="1" noRot="1" noChangeAspect="1"/>
          </p:cNvSpPr>
          <p:nvPr>
            <p:ph type="sldImg" idx="2"/>
          </p:nvPr>
        </p:nvSpPr>
        <p:spPr>
          <a:xfrm>
            <a:off x="931863" y="739775"/>
            <a:ext cx="4933950" cy="370205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a:extLst>
              <a:ext uri="{FF2B5EF4-FFF2-40B4-BE49-F238E27FC236}">
                <a16:creationId xmlns:a16="http://schemas.microsoft.com/office/drawing/2014/main" id="{EBB58F44-9605-4D5D-B538-7C5AED5A3504}"/>
              </a:ext>
            </a:extLst>
          </p:cNvPr>
          <p:cNvSpPr>
            <a:spLocks noGrp="1"/>
          </p:cNvSpPr>
          <p:nvPr>
            <p:ph type="body" sz="quarter" idx="3"/>
          </p:nvPr>
        </p:nvSpPr>
        <p:spPr>
          <a:xfrm>
            <a:off x="679450" y="4687888"/>
            <a:ext cx="5438775" cy="44450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9BF265AA-C0D9-43CE-A113-5F97AEC370DD}"/>
              </a:ext>
            </a:extLst>
          </p:cNvPr>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7" name="Slide Number Placeholder 6">
            <a:extLst>
              <a:ext uri="{FF2B5EF4-FFF2-40B4-BE49-F238E27FC236}">
                <a16:creationId xmlns:a16="http://schemas.microsoft.com/office/drawing/2014/main" id="{DA0C8198-9500-4E6B-9BA9-0EA8E2E94702}"/>
              </a:ext>
            </a:extLst>
          </p:cNvPr>
          <p:cNvSpPr>
            <a:spLocks noGrp="1"/>
          </p:cNvSpPr>
          <p:nvPr>
            <p:ph type="sldNum" sz="quarter" idx="5"/>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C76048F-4622-4D43-8731-A46CC7AFB5D9}" type="slidenum">
              <a:rPr lang="en-ZA" altLang="en-US"/>
              <a:pPr/>
              <a:t>‹#›</a:t>
            </a:fld>
            <a:endParaRPr lang="en-Z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AD262385-D56A-4AE7-84D9-08AF4A2F2B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125FD189-EDBB-4218-B27D-3D947B7D10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03428" name="Slide Number Placeholder 3">
            <a:extLst>
              <a:ext uri="{FF2B5EF4-FFF2-40B4-BE49-F238E27FC236}">
                <a16:creationId xmlns:a16="http://schemas.microsoft.com/office/drawing/2014/main" id="{F8DC977F-DABD-412A-9998-79B68D3053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A6223A-6713-4132-BF2E-EEF9587FA14F}"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274BD3B0-848E-48AE-AC80-F55B3AF14F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046F6047-6E43-4718-ADF4-D9855B1B67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12644" name="Slide Number Placeholder 3">
            <a:extLst>
              <a:ext uri="{FF2B5EF4-FFF2-40B4-BE49-F238E27FC236}">
                <a16:creationId xmlns:a16="http://schemas.microsoft.com/office/drawing/2014/main" id="{680C88A0-CA7D-4F00-A57C-BEAB8BCA7D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388EA0-22F3-48B6-B028-8FFF329DA786}" type="slidenum">
              <a:rPr lang="en-US" altLang="en-US">
                <a:solidFill>
                  <a:srgbClr val="000000"/>
                </a:solidFill>
              </a:rPr>
              <a:pPr/>
              <a:t>11</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5BFB52BE-3984-46D8-A8DF-C5F316CB5C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A73C133C-C0C0-449B-889C-7D3C0130ED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13668" name="Slide Number Placeholder 3">
            <a:extLst>
              <a:ext uri="{FF2B5EF4-FFF2-40B4-BE49-F238E27FC236}">
                <a16:creationId xmlns:a16="http://schemas.microsoft.com/office/drawing/2014/main" id="{A63A5995-E56D-493A-A30B-6FBBF1E503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1E5ABF-9587-4F9F-A5E6-3A898C1440E2}" type="slidenum">
              <a:rPr lang="en-US" altLang="en-US">
                <a:solidFill>
                  <a:srgbClr val="000000"/>
                </a:solidFill>
              </a:rPr>
              <a:pPr/>
              <a:t>12</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3B8BB00B-B5B5-418B-A36D-E1B1B45B7E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EF27916F-3C69-4B0C-A98C-CE733960D9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14692" name="Slide Number Placeholder 3">
            <a:extLst>
              <a:ext uri="{FF2B5EF4-FFF2-40B4-BE49-F238E27FC236}">
                <a16:creationId xmlns:a16="http://schemas.microsoft.com/office/drawing/2014/main" id="{3E11EF36-3F3A-4CCF-9281-E7BFEF9430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262FC9-319E-492B-80D8-52623FF40FB2}" type="slidenum">
              <a:rPr lang="en-US" altLang="en-US">
                <a:solidFill>
                  <a:srgbClr val="000000"/>
                </a:solidFill>
              </a:rPr>
              <a:pPr/>
              <a:t>13</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BE1634A3-6CF1-4C14-A753-1702F4DD96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5562BD9E-F998-4FCB-9EE9-04849FD305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15716" name="Slide Number Placeholder 3">
            <a:extLst>
              <a:ext uri="{FF2B5EF4-FFF2-40B4-BE49-F238E27FC236}">
                <a16:creationId xmlns:a16="http://schemas.microsoft.com/office/drawing/2014/main" id="{754904BF-EC22-4E83-BCAB-A2FFAA9BCE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9F6DC0-A3D0-425D-842D-77300FAA23CD}" type="slidenum">
              <a:rPr lang="en-US" altLang="en-US">
                <a:solidFill>
                  <a:srgbClr val="000000"/>
                </a:solidFill>
              </a:rPr>
              <a:pPr/>
              <a:t>14</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E844512-9CCA-4DB4-A9F4-5267FC4EB2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22DEDAA7-A559-4527-84C4-1F9AE49DCC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16740" name="Slide Number Placeholder 3">
            <a:extLst>
              <a:ext uri="{FF2B5EF4-FFF2-40B4-BE49-F238E27FC236}">
                <a16:creationId xmlns:a16="http://schemas.microsoft.com/office/drawing/2014/main" id="{D7FB3D7D-B134-4212-847A-23F110E21E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53450B-2C24-44FB-962C-D6C8EE28B693}" type="slidenum">
              <a:rPr lang="en-US" altLang="en-US">
                <a:solidFill>
                  <a:srgbClr val="000000"/>
                </a:solidFill>
              </a:rPr>
              <a:pPr/>
              <a:t>15</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43340E96-0F78-4AA2-AA92-6DB383F2A3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F2BACD30-2BBB-4991-9882-8FA6DDCA0B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17764" name="Slide Number Placeholder 3">
            <a:extLst>
              <a:ext uri="{FF2B5EF4-FFF2-40B4-BE49-F238E27FC236}">
                <a16:creationId xmlns:a16="http://schemas.microsoft.com/office/drawing/2014/main" id="{9371B69B-FF3C-4E42-9C0A-6C8352423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2070A4-2944-4BA0-8593-D2ACE8F23CE4}" type="slidenum">
              <a:rPr lang="en-US" altLang="en-US">
                <a:solidFill>
                  <a:srgbClr val="000000"/>
                </a:solidFill>
              </a:rPr>
              <a:pPr/>
              <a:t>16</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70959B65-F6E4-4A0B-AABE-F01738D95E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862FAD10-CF55-4E2A-AECA-51393ABAC6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18788" name="Slide Number Placeholder 3">
            <a:extLst>
              <a:ext uri="{FF2B5EF4-FFF2-40B4-BE49-F238E27FC236}">
                <a16:creationId xmlns:a16="http://schemas.microsoft.com/office/drawing/2014/main" id="{E439E46A-B9C8-47C6-82F8-67ACABEBC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7861FC-8E64-4C36-8670-317342D09E2F}" type="slidenum">
              <a:rPr lang="en-US" altLang="en-US">
                <a:solidFill>
                  <a:srgbClr val="000000"/>
                </a:solidFill>
              </a:rPr>
              <a:pPr/>
              <a:t>17</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23BA1405-F4ED-49FD-AD41-CA08B2EC94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39E547F6-378C-4EC1-9A3D-21C568C157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19812" name="Slide Number Placeholder 3">
            <a:extLst>
              <a:ext uri="{FF2B5EF4-FFF2-40B4-BE49-F238E27FC236}">
                <a16:creationId xmlns:a16="http://schemas.microsoft.com/office/drawing/2014/main" id="{1C25E889-6DAB-4DA2-8738-39D477D1B4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9645B5-C39A-45CB-AEDD-D3A8883D6163}" type="slidenum">
              <a:rPr lang="en-US" altLang="en-US">
                <a:solidFill>
                  <a:srgbClr val="000000"/>
                </a:solidFill>
              </a:rPr>
              <a:pPr/>
              <a:t>18</a:t>
            </a:fld>
            <a:endParaRPr lang="en-US"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C9ED64E4-1484-4E57-9F6C-9AEB46784B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15B69848-0E40-4921-A841-048CFE5746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20836" name="Slide Number Placeholder 3">
            <a:extLst>
              <a:ext uri="{FF2B5EF4-FFF2-40B4-BE49-F238E27FC236}">
                <a16:creationId xmlns:a16="http://schemas.microsoft.com/office/drawing/2014/main" id="{9188401D-2A91-4CF6-9596-34923D77E8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9A15CB-D3DE-4B0B-8DD2-B70147BC6141}" type="slidenum">
              <a:rPr lang="en-US" altLang="en-US">
                <a:solidFill>
                  <a:srgbClr val="000000"/>
                </a:solidFill>
              </a:rPr>
              <a:pPr/>
              <a:t>19</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FBFF828D-3750-42CF-9C58-15993BF7F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BE795185-909D-4786-A8FE-C842923D5E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21860" name="Slide Number Placeholder 3">
            <a:extLst>
              <a:ext uri="{FF2B5EF4-FFF2-40B4-BE49-F238E27FC236}">
                <a16:creationId xmlns:a16="http://schemas.microsoft.com/office/drawing/2014/main" id="{8E0CF97A-9E9C-4E16-95DB-2C5D5EA478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924849-00AD-4D4F-A65F-13FFF45490CE}" type="slidenum">
              <a:rPr lang="en-US" altLang="en-US">
                <a:solidFill>
                  <a:srgbClr val="000000"/>
                </a:solidFill>
              </a:rPr>
              <a:pPr/>
              <a:t>20</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668E60C-0E5F-4ED7-9FF4-E9335060F2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7C0383C-7957-486D-9B17-1D9EE44873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04452" name="Slide Number Placeholder 3">
            <a:extLst>
              <a:ext uri="{FF2B5EF4-FFF2-40B4-BE49-F238E27FC236}">
                <a16:creationId xmlns:a16="http://schemas.microsoft.com/office/drawing/2014/main" id="{5EDA9535-3C9F-4547-8611-04825A845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FBFD56-E806-45C8-84C6-A383694AD51F}" type="slidenum">
              <a:rPr lang="en-US" altLang="en-US"/>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FE0584-AF0B-45C1-A552-DC361DE53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1F0EC105-D7B5-4AC4-B659-06D3814DB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22884" name="Slide Number Placeholder 3">
            <a:extLst>
              <a:ext uri="{FF2B5EF4-FFF2-40B4-BE49-F238E27FC236}">
                <a16:creationId xmlns:a16="http://schemas.microsoft.com/office/drawing/2014/main" id="{5FB54F3C-01D5-4D9B-A38E-A161BB8572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EF21DE-5E9A-4D59-868F-EBEFC726C1DC}" type="slidenum">
              <a:rPr lang="en-US" altLang="en-US">
                <a:solidFill>
                  <a:srgbClr val="000000"/>
                </a:solidFill>
              </a:rPr>
              <a:pPr/>
              <a:t>21</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3815D93D-92AF-460D-AB78-55D0CA98E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563A1CAD-0B2A-4969-9833-A303D993E0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23908" name="Slide Number Placeholder 3">
            <a:extLst>
              <a:ext uri="{FF2B5EF4-FFF2-40B4-BE49-F238E27FC236}">
                <a16:creationId xmlns:a16="http://schemas.microsoft.com/office/drawing/2014/main" id="{F00CBF09-66DD-4254-B0B2-8AC3AD039F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7615E1-788D-47E4-A42A-8F9914D1247C}" type="slidenum">
              <a:rPr lang="en-US" altLang="en-US">
                <a:solidFill>
                  <a:srgbClr val="000000"/>
                </a:solidFill>
              </a:rPr>
              <a:pPr/>
              <a:t>22</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7E523936-242B-44E2-BF95-49E26C4165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9E06F76A-B017-46E8-945A-B456347308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24932" name="Slide Number Placeholder 3">
            <a:extLst>
              <a:ext uri="{FF2B5EF4-FFF2-40B4-BE49-F238E27FC236}">
                <a16:creationId xmlns:a16="http://schemas.microsoft.com/office/drawing/2014/main" id="{740CC5DC-B679-4952-B359-24FEB04885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B0468E-FD51-4CF1-BF06-4CA3C26B9329}" type="slidenum">
              <a:rPr lang="en-US" altLang="en-US">
                <a:solidFill>
                  <a:srgbClr val="000000"/>
                </a:solidFill>
              </a:rPr>
              <a:pPr/>
              <a:t>23</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413E834E-9421-4D40-B17F-9B7B464252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43116C96-43D4-416A-B976-6CC5FD819B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25956" name="Slide Number Placeholder 3">
            <a:extLst>
              <a:ext uri="{FF2B5EF4-FFF2-40B4-BE49-F238E27FC236}">
                <a16:creationId xmlns:a16="http://schemas.microsoft.com/office/drawing/2014/main" id="{746A764E-82AE-473C-AB6D-95D687F5CD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CD1ACA-B996-4555-A3B4-0D43CE934D3B}" type="slidenum">
              <a:rPr lang="en-US" altLang="en-US">
                <a:solidFill>
                  <a:srgbClr val="000000"/>
                </a:solidFill>
              </a:rPr>
              <a:pPr/>
              <a:t>24</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6B82C6DB-22AB-48D1-B498-B4D924C2A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07A1CBB9-37B3-4182-877F-6F8AE9C58E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26980" name="Slide Number Placeholder 3">
            <a:extLst>
              <a:ext uri="{FF2B5EF4-FFF2-40B4-BE49-F238E27FC236}">
                <a16:creationId xmlns:a16="http://schemas.microsoft.com/office/drawing/2014/main" id="{CF050953-8437-4408-9E16-450B145D70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188238-C55D-4042-A2F6-93F9E57B06A6}" type="slidenum">
              <a:rPr lang="en-US" altLang="en-US">
                <a:solidFill>
                  <a:srgbClr val="000000"/>
                </a:solidFill>
              </a:rPr>
              <a:pPr/>
              <a:t>25</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6353EC5D-8F25-4255-9D56-4415F791D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B879EE51-199C-42CA-8E7C-EF5C700BC0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28004" name="Slide Number Placeholder 3">
            <a:extLst>
              <a:ext uri="{FF2B5EF4-FFF2-40B4-BE49-F238E27FC236}">
                <a16:creationId xmlns:a16="http://schemas.microsoft.com/office/drawing/2014/main" id="{D0B74B44-4603-4B22-8EF0-A4980AEF28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1204BD-70B1-4F65-86AD-7E445F55206D}" type="slidenum">
              <a:rPr lang="en-US" altLang="en-US">
                <a:solidFill>
                  <a:srgbClr val="000000"/>
                </a:solidFill>
              </a:rPr>
              <a:pPr/>
              <a:t>26</a:t>
            </a:fld>
            <a:endParaRPr lang="en-US"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B2BE84E2-0F57-4BAD-BD4F-D3B84404E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F619B944-E516-44C9-8A25-A25F4334ED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29028" name="Slide Number Placeholder 3">
            <a:extLst>
              <a:ext uri="{FF2B5EF4-FFF2-40B4-BE49-F238E27FC236}">
                <a16:creationId xmlns:a16="http://schemas.microsoft.com/office/drawing/2014/main" id="{101837AD-3CC5-439E-9BAD-610AF4963B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52C7ED-E779-4615-B14A-D140852CBE49}" type="slidenum">
              <a:rPr lang="en-US" altLang="en-US">
                <a:solidFill>
                  <a:srgbClr val="000000"/>
                </a:solidFill>
              </a:rPr>
              <a:pPr/>
              <a:t>27</a:t>
            </a:fld>
            <a:endParaRPr lang="en-US"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6CC93311-F666-4C59-B93A-C1C951458D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46F17AC1-5AB3-4C95-9C3B-DBEB83AD89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30052" name="Slide Number Placeholder 3">
            <a:extLst>
              <a:ext uri="{FF2B5EF4-FFF2-40B4-BE49-F238E27FC236}">
                <a16:creationId xmlns:a16="http://schemas.microsoft.com/office/drawing/2014/main" id="{19F7C9E2-5886-4F3D-8F55-4971E7AA55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C4BA69-035E-4B97-BEF3-033ECBBE7C7A}" type="slidenum">
              <a:rPr lang="en-US" altLang="en-US">
                <a:solidFill>
                  <a:srgbClr val="000000"/>
                </a:solidFill>
              </a:rPr>
              <a:pPr/>
              <a:t>28</a:t>
            </a:fld>
            <a:endParaRPr lang="en-US"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C79BD056-AE37-475C-9D70-A62DBD8023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7DDDF6B1-3C07-493D-B55B-F722EB13C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31076" name="Slide Number Placeholder 3">
            <a:extLst>
              <a:ext uri="{FF2B5EF4-FFF2-40B4-BE49-F238E27FC236}">
                <a16:creationId xmlns:a16="http://schemas.microsoft.com/office/drawing/2014/main" id="{B85B9119-6D61-48BF-B0B5-B67987BCF6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00C8D9-F6E9-431D-99D5-31DE4510E7D0}" type="slidenum">
              <a:rPr lang="en-US" altLang="en-US">
                <a:solidFill>
                  <a:srgbClr val="000000"/>
                </a:solidFill>
              </a:rPr>
              <a:pPr/>
              <a:t>29</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172130F-8A81-4A88-A7E5-96F201BE9B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8D748D84-89B6-45B8-AF13-3959B495C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32100" name="Slide Number Placeholder 3">
            <a:extLst>
              <a:ext uri="{FF2B5EF4-FFF2-40B4-BE49-F238E27FC236}">
                <a16:creationId xmlns:a16="http://schemas.microsoft.com/office/drawing/2014/main" id="{4A6D9EE5-4BBA-4B93-8A4A-C99792BCFF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3F2048-8004-43A6-931F-C12C2E3CD302}" type="slidenum">
              <a:rPr lang="en-US" altLang="en-US">
                <a:solidFill>
                  <a:srgbClr val="000000"/>
                </a:solidFill>
              </a:rPr>
              <a:pPr/>
              <a:t>30</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76DD1A5B-F42C-4EBC-9890-8B3784271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72FC882F-E802-4BB6-B78D-B45F5FA637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05476" name="Slide Number Placeholder 3">
            <a:extLst>
              <a:ext uri="{FF2B5EF4-FFF2-40B4-BE49-F238E27FC236}">
                <a16:creationId xmlns:a16="http://schemas.microsoft.com/office/drawing/2014/main" id="{31F61B86-55A2-4CB9-8261-36F8FF96D5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6DF4BA-515F-4328-95AD-802EA3A77BBE}" type="slidenum">
              <a:rPr lang="en-US" altLang="en-US">
                <a:solidFill>
                  <a:srgbClr val="000000"/>
                </a:solidFill>
              </a:rPr>
              <a:pPr/>
              <a:t>4</a:t>
            </a:fld>
            <a:endParaRPr lang="en-US"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4CC617DF-7ABD-4FD3-A4C5-112A78CB93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29B8FAA2-7386-415E-9135-B2CF2B4F6A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33124" name="Slide Number Placeholder 3">
            <a:extLst>
              <a:ext uri="{FF2B5EF4-FFF2-40B4-BE49-F238E27FC236}">
                <a16:creationId xmlns:a16="http://schemas.microsoft.com/office/drawing/2014/main" id="{F894D3E9-DDD1-4226-80EC-CF9585D9E3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ABC13F-7F9B-46BA-8309-3E2D3A8000BF}" type="slidenum">
              <a:rPr lang="en-US" altLang="en-US">
                <a:solidFill>
                  <a:srgbClr val="000000"/>
                </a:solidFill>
              </a:rPr>
              <a:pPr/>
              <a:t>31</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E8B544E6-C760-4151-98FD-92DF1904BE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E34733DC-2AD0-4E3F-A20C-F4D607DDB3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34148" name="Slide Number Placeholder 3">
            <a:extLst>
              <a:ext uri="{FF2B5EF4-FFF2-40B4-BE49-F238E27FC236}">
                <a16:creationId xmlns:a16="http://schemas.microsoft.com/office/drawing/2014/main" id="{FCD05AFF-20A1-44B2-9C6D-26A9E5501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B0F885-21B8-4B00-A0B4-5A1AD1A0C84B}" type="slidenum">
              <a:rPr lang="en-US" altLang="en-US">
                <a:solidFill>
                  <a:srgbClr val="000000"/>
                </a:solidFill>
              </a:rPr>
              <a:pPr/>
              <a:t>32</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536C5A65-1885-41BD-8B1A-A539F6585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71A91A22-2E1F-4F21-A178-EB962F4EF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35172" name="Slide Number Placeholder 3">
            <a:extLst>
              <a:ext uri="{FF2B5EF4-FFF2-40B4-BE49-F238E27FC236}">
                <a16:creationId xmlns:a16="http://schemas.microsoft.com/office/drawing/2014/main" id="{AE3889F7-C555-4E53-937E-4106FC2B38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B4DB6C-96F9-4A02-A918-7D25070E95F2}" type="slidenum">
              <a:rPr lang="en-US" altLang="en-US">
                <a:solidFill>
                  <a:srgbClr val="000000"/>
                </a:solidFill>
              </a:rPr>
              <a:pPr/>
              <a:t>33</a:t>
            </a:fld>
            <a:endParaRPr lang="en-US"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33D1C1D2-F8D7-46BF-B8FB-9B7EA53DC7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9B085210-F1E5-403B-ABB3-A63AEA537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36196" name="Slide Number Placeholder 3">
            <a:extLst>
              <a:ext uri="{FF2B5EF4-FFF2-40B4-BE49-F238E27FC236}">
                <a16:creationId xmlns:a16="http://schemas.microsoft.com/office/drawing/2014/main" id="{38333574-B9C5-4534-B7CA-B5901426E1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074F65-7F46-4DE6-8E8B-57CE8E63CB65}" type="slidenum">
              <a:rPr lang="en-US" altLang="en-US">
                <a:solidFill>
                  <a:srgbClr val="000000"/>
                </a:solidFill>
              </a:rPr>
              <a:pPr/>
              <a:t>34</a:t>
            </a:fld>
            <a:endParaRPr lang="en-US"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7253CC0F-C581-43E8-8974-65050F1BFE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950D9111-843A-4556-A697-D269D4E1BC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37220" name="Slide Number Placeholder 3">
            <a:extLst>
              <a:ext uri="{FF2B5EF4-FFF2-40B4-BE49-F238E27FC236}">
                <a16:creationId xmlns:a16="http://schemas.microsoft.com/office/drawing/2014/main" id="{A5FE2521-E52B-4614-B7AC-BD01BB494D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E98B43-A516-42EB-A82C-58D8B018A58A}" type="slidenum">
              <a:rPr lang="en-US" altLang="en-US">
                <a:solidFill>
                  <a:srgbClr val="000000"/>
                </a:solidFill>
              </a:rPr>
              <a:pPr/>
              <a:t>35</a:t>
            </a:fld>
            <a:endParaRPr lang="en-US" alt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0A86FF29-0571-4482-8CD1-CC4EF0C81F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251A6686-A7EE-4577-AB05-E25EC845EB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38244" name="Slide Number Placeholder 3">
            <a:extLst>
              <a:ext uri="{FF2B5EF4-FFF2-40B4-BE49-F238E27FC236}">
                <a16:creationId xmlns:a16="http://schemas.microsoft.com/office/drawing/2014/main" id="{B832F929-62F3-4441-82AA-D65D07BDFE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8A0989-C7BB-4804-BE19-14B6F9BEADB0}" type="slidenum">
              <a:rPr lang="en-US" altLang="en-US">
                <a:solidFill>
                  <a:srgbClr val="000000"/>
                </a:solidFill>
              </a:rPr>
              <a:pPr/>
              <a:t>36</a:t>
            </a:fld>
            <a:endParaRPr lang="en-US"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22B1A037-137C-40B5-B928-E7A6CA74DD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D796F345-136F-478E-A466-64EEEAEE92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39268" name="Slide Number Placeholder 3">
            <a:extLst>
              <a:ext uri="{FF2B5EF4-FFF2-40B4-BE49-F238E27FC236}">
                <a16:creationId xmlns:a16="http://schemas.microsoft.com/office/drawing/2014/main" id="{D32AD571-E72F-486B-B58E-6E64E89923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50AFC0-C788-4C86-94F2-52575EF20DDD}" type="slidenum">
              <a:rPr lang="en-US" altLang="en-US"/>
              <a:pPr/>
              <a:t>37</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E15863E0-FB55-45C7-8B6F-3F18DB6DBA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14E8E84B-CD8A-49EB-9CE4-C403DF689D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40292" name="Slide Number Placeholder 3">
            <a:extLst>
              <a:ext uri="{FF2B5EF4-FFF2-40B4-BE49-F238E27FC236}">
                <a16:creationId xmlns:a16="http://schemas.microsoft.com/office/drawing/2014/main" id="{85D58554-EC41-4104-8BD8-25421DAB7F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42D9FF-6EFC-4356-84B6-3E1AED61C1A7}" type="slidenum">
              <a:rPr lang="en-US" altLang="en-US">
                <a:solidFill>
                  <a:srgbClr val="000000"/>
                </a:solidFill>
              </a:rPr>
              <a:pPr/>
              <a:t>38</a:t>
            </a:fld>
            <a:endParaRPr lang="en-US"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C86EFD8F-8972-4017-8FC7-C15AF19F6F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C4903E27-A01A-4178-941D-4EE5A124B9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41316" name="Slide Number Placeholder 3">
            <a:extLst>
              <a:ext uri="{FF2B5EF4-FFF2-40B4-BE49-F238E27FC236}">
                <a16:creationId xmlns:a16="http://schemas.microsoft.com/office/drawing/2014/main" id="{2C3235CD-8B80-4D76-9625-1D98EC9A92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E5AED-CF21-46E4-A4F7-10EC9546C9E7}" type="slidenum">
              <a:rPr lang="en-US" altLang="en-US">
                <a:solidFill>
                  <a:srgbClr val="000000"/>
                </a:solidFill>
              </a:rPr>
              <a:pPr/>
              <a:t>39</a:t>
            </a:fld>
            <a:endParaRPr lang="en-US"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0C58C6F5-72F4-43BF-8517-2B1E6DF0F9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C47098CD-2B10-4430-A653-1C75333288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42340" name="Slide Number Placeholder 3">
            <a:extLst>
              <a:ext uri="{FF2B5EF4-FFF2-40B4-BE49-F238E27FC236}">
                <a16:creationId xmlns:a16="http://schemas.microsoft.com/office/drawing/2014/main" id="{6A556035-9CD7-4532-9A55-02A895A719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F86E21-B5F8-4961-8DAD-92C608E96631}" type="slidenum">
              <a:rPr lang="en-US" altLang="en-US">
                <a:solidFill>
                  <a:srgbClr val="000000"/>
                </a:solidFill>
              </a:rPr>
              <a:pPr/>
              <a:t>40</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2E407F6-01ED-4F0E-BC93-8A40DF7BE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FBDCE512-9A85-489F-ACEE-25F22EA56E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06500" name="Slide Number Placeholder 3">
            <a:extLst>
              <a:ext uri="{FF2B5EF4-FFF2-40B4-BE49-F238E27FC236}">
                <a16:creationId xmlns:a16="http://schemas.microsoft.com/office/drawing/2014/main" id="{00A5B1CA-C119-423C-86C1-B4C26BAF88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B4674A-3006-45E9-8CF1-C7DC7B1227E5}" type="slidenum">
              <a:rPr lang="en-US" altLang="en-US">
                <a:solidFill>
                  <a:srgbClr val="000000"/>
                </a:solidFill>
              </a:rPr>
              <a:pPr/>
              <a:t>5</a:t>
            </a:fld>
            <a:endParaRPr lang="en-US" alt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498301C4-2D3B-4388-8EAB-FE3272407C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9C2AB179-157D-4D38-9717-93F01562CC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43364" name="Slide Number Placeholder 3">
            <a:extLst>
              <a:ext uri="{FF2B5EF4-FFF2-40B4-BE49-F238E27FC236}">
                <a16:creationId xmlns:a16="http://schemas.microsoft.com/office/drawing/2014/main" id="{612B6610-7F5F-42CA-9097-59999CA75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FAE1CB-5CAF-4DA0-AB2E-A5870B2A4A09}" type="slidenum">
              <a:rPr lang="en-US" altLang="en-US">
                <a:solidFill>
                  <a:srgbClr val="000000"/>
                </a:solidFill>
              </a:rPr>
              <a:pPr/>
              <a:t>41</a:t>
            </a:fld>
            <a:endParaRPr lang="en-US" alt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BDA4EFE0-C84C-4D6E-A43B-0F664BF088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1BF51D74-00A9-4E7C-8D0E-9569F6084B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44388" name="Slide Number Placeholder 3">
            <a:extLst>
              <a:ext uri="{FF2B5EF4-FFF2-40B4-BE49-F238E27FC236}">
                <a16:creationId xmlns:a16="http://schemas.microsoft.com/office/drawing/2014/main" id="{2124922E-057F-4955-B4DF-5949E2D17C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08EA2-DF29-4E77-8857-07010C403E51}" type="slidenum">
              <a:rPr lang="en-US" altLang="en-US">
                <a:solidFill>
                  <a:srgbClr val="000000"/>
                </a:solidFill>
              </a:rPr>
              <a:pPr/>
              <a:t>42</a:t>
            </a:fld>
            <a:endParaRPr lang="en-US" alt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4970DB9F-A554-4F11-97C6-19053BABC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2592149C-B0A3-409E-B12F-FA4A305185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45412" name="Slide Number Placeholder 3">
            <a:extLst>
              <a:ext uri="{FF2B5EF4-FFF2-40B4-BE49-F238E27FC236}">
                <a16:creationId xmlns:a16="http://schemas.microsoft.com/office/drawing/2014/main" id="{B646BAAC-37E3-438F-8520-343A897A93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345302-0B3D-4E56-908C-F0960A0244C0}" type="slidenum">
              <a:rPr lang="en-US" altLang="en-US">
                <a:solidFill>
                  <a:srgbClr val="000000"/>
                </a:solidFill>
              </a:rPr>
              <a:pPr/>
              <a:t>43</a:t>
            </a:fld>
            <a:endParaRPr lang="en-US" altLang="en-US">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A5B5AD3F-1B38-4522-8035-30C64138EC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EB9A643C-885F-46FC-BC08-8D42F0E28A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46436" name="Slide Number Placeholder 3">
            <a:extLst>
              <a:ext uri="{FF2B5EF4-FFF2-40B4-BE49-F238E27FC236}">
                <a16:creationId xmlns:a16="http://schemas.microsoft.com/office/drawing/2014/main" id="{64C9612A-4288-4A32-BA02-4E873407F4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2D4763-0A67-4D55-82D7-D0759D265338}" type="slidenum">
              <a:rPr lang="en-US" altLang="en-US">
                <a:solidFill>
                  <a:srgbClr val="000000"/>
                </a:solidFill>
              </a:rPr>
              <a:pPr/>
              <a:t>44</a:t>
            </a:fld>
            <a:endParaRPr lang="en-US"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3E911E13-2C4E-46EE-8A56-E2D4618263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0DF5F695-60F7-4E33-80DF-3664FF6AAF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47460" name="Slide Number Placeholder 3">
            <a:extLst>
              <a:ext uri="{FF2B5EF4-FFF2-40B4-BE49-F238E27FC236}">
                <a16:creationId xmlns:a16="http://schemas.microsoft.com/office/drawing/2014/main" id="{1FF3B47F-B545-4BC0-907E-D7C0E95890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9E8393-CB11-4793-94C9-E3A43570A836}" type="slidenum">
              <a:rPr lang="en-US" altLang="en-US">
                <a:solidFill>
                  <a:srgbClr val="000000"/>
                </a:solidFill>
              </a:rPr>
              <a:pPr/>
              <a:t>45</a:t>
            </a:fld>
            <a:endParaRPr lang="en-US" alt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B21B1EDC-650F-499D-9857-930396D3C2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153EDC52-0918-404E-80EA-881C181592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48484" name="Slide Number Placeholder 3">
            <a:extLst>
              <a:ext uri="{FF2B5EF4-FFF2-40B4-BE49-F238E27FC236}">
                <a16:creationId xmlns:a16="http://schemas.microsoft.com/office/drawing/2014/main" id="{3520E7C9-10D2-45CF-9E35-01AA3342C9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B05D2B-3709-4CDA-BE09-4A14B852E718}" type="slidenum">
              <a:rPr lang="en-US" altLang="en-US">
                <a:solidFill>
                  <a:srgbClr val="000000"/>
                </a:solidFill>
              </a:rPr>
              <a:pPr/>
              <a:t>46</a:t>
            </a:fld>
            <a:endParaRPr lang="en-US" alt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616B8C2F-87F8-4F85-BF24-8C9EFC34D6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954761BA-1801-41D5-95FB-FA02D1461E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49508" name="Slide Number Placeholder 3">
            <a:extLst>
              <a:ext uri="{FF2B5EF4-FFF2-40B4-BE49-F238E27FC236}">
                <a16:creationId xmlns:a16="http://schemas.microsoft.com/office/drawing/2014/main" id="{EAE5CC64-F8AD-4C29-902F-7B2796F480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762E04-8D30-4690-9F6C-1D8F648BA7BE}" type="slidenum">
              <a:rPr lang="en-US" altLang="en-US">
                <a:solidFill>
                  <a:srgbClr val="000000"/>
                </a:solidFill>
              </a:rPr>
              <a:pPr/>
              <a:t>47</a:t>
            </a:fld>
            <a:endParaRPr lang="en-US" alt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E60AD33F-5F15-44E9-9B83-037E3981B5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CA7545AC-1BF3-426F-906B-D57E7AEEC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50532" name="Slide Number Placeholder 3">
            <a:extLst>
              <a:ext uri="{FF2B5EF4-FFF2-40B4-BE49-F238E27FC236}">
                <a16:creationId xmlns:a16="http://schemas.microsoft.com/office/drawing/2014/main" id="{3A44ED6C-08D3-4C4F-A118-542E30C73A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361E3C-01D2-4A7C-9332-868A15ABFDA0}" type="slidenum">
              <a:rPr lang="en-US" altLang="en-US"/>
              <a:pPr/>
              <a:t>48</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A35C190D-9FAA-4634-AD81-BE523C54B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25C78F88-892B-437F-9DF1-00CBE0B29F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51556" name="Slide Number Placeholder 3">
            <a:extLst>
              <a:ext uri="{FF2B5EF4-FFF2-40B4-BE49-F238E27FC236}">
                <a16:creationId xmlns:a16="http://schemas.microsoft.com/office/drawing/2014/main" id="{2F31103A-741D-46EA-9013-A569789AC7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768870-A4EE-4CAF-9287-40FE1F969D8F}" type="slidenum">
              <a:rPr lang="en-US" altLang="en-US">
                <a:solidFill>
                  <a:srgbClr val="000000"/>
                </a:solidFill>
              </a:rPr>
              <a:pPr/>
              <a:t>65</a:t>
            </a:fld>
            <a:endParaRPr lang="en-US" alt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94CF5A45-B123-4772-82EE-A18EEE3D2C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0C651FED-024C-4BF4-A7F5-DD0F85367E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52580" name="Slide Number Placeholder 3">
            <a:extLst>
              <a:ext uri="{FF2B5EF4-FFF2-40B4-BE49-F238E27FC236}">
                <a16:creationId xmlns:a16="http://schemas.microsoft.com/office/drawing/2014/main" id="{5758B4DD-1F3D-47A3-830A-0D40A809E5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DD345A-BF9A-4591-B6D3-06791F04DC78}" type="slidenum">
              <a:rPr lang="en-US" altLang="en-US"/>
              <a:pPr/>
              <a:t>66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2970A3F3-0C21-4E10-B08C-0F47FBB03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61BD55B6-B457-4B8E-AE75-C73777B6A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07524" name="Slide Number Placeholder 3">
            <a:extLst>
              <a:ext uri="{FF2B5EF4-FFF2-40B4-BE49-F238E27FC236}">
                <a16:creationId xmlns:a16="http://schemas.microsoft.com/office/drawing/2014/main" id="{54B42B36-5F94-44EC-9ECE-BA01694012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D0F7FC-8543-402D-BB46-35AF2331B5F9}" type="slidenum">
              <a:rPr lang="en-US" altLang="en-US">
                <a:solidFill>
                  <a:srgbClr val="000000"/>
                </a:solidFill>
              </a:rPr>
              <a:pPr/>
              <a:t>6</a:t>
            </a:fld>
            <a:endParaRPr lang="en-US" altLang="en-US">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23988F1-4B79-49E3-9F11-A4B5201E80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02048DCE-98C9-4556-BC77-62F5BEFF9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53604" name="Slide Number Placeholder 3">
            <a:extLst>
              <a:ext uri="{FF2B5EF4-FFF2-40B4-BE49-F238E27FC236}">
                <a16:creationId xmlns:a16="http://schemas.microsoft.com/office/drawing/2014/main" id="{EE20384A-1ECF-46A0-8013-F7980B0D42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2234D1-AEF4-4B21-8937-7EA842D81CE7}" type="slidenum">
              <a:rPr lang="en-US" altLang="en-US">
                <a:solidFill>
                  <a:srgbClr val="000000"/>
                </a:solidFill>
              </a:rPr>
              <a:pPr/>
              <a:t>67</a:t>
            </a:fld>
            <a:endParaRPr lang="en-US" alt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86B926F6-47AF-4B1F-9235-8E9951C292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793D53CD-1118-411B-BC4F-19EDA0F32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54628" name="Slide Number Placeholder 3">
            <a:extLst>
              <a:ext uri="{FF2B5EF4-FFF2-40B4-BE49-F238E27FC236}">
                <a16:creationId xmlns:a16="http://schemas.microsoft.com/office/drawing/2014/main" id="{DAC34C60-BBE7-4CB1-ACD8-58557081A0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4959E5-D54D-4969-ACB5-72CBEBE7217D}" type="slidenum">
              <a:rPr lang="en-US" altLang="en-US">
                <a:solidFill>
                  <a:srgbClr val="000000"/>
                </a:solidFill>
              </a:rPr>
              <a:pPr/>
              <a:t>68</a:t>
            </a:fld>
            <a:endParaRPr lang="en-US" altLang="en-US">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C81B8C7F-FEDE-433E-B2E9-53330B3338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5D3CD956-08C8-4252-A3D6-6463B42AA0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55652" name="Slide Number Placeholder 3">
            <a:extLst>
              <a:ext uri="{FF2B5EF4-FFF2-40B4-BE49-F238E27FC236}">
                <a16:creationId xmlns:a16="http://schemas.microsoft.com/office/drawing/2014/main" id="{A4B32AB3-8A65-45F5-A640-854CEE5F82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3A98E8-AF57-4C68-904E-DE9F23CE3030}" type="slidenum">
              <a:rPr lang="en-US" altLang="en-US">
                <a:solidFill>
                  <a:srgbClr val="000000"/>
                </a:solidFill>
              </a:rPr>
              <a:pPr/>
              <a:t>69</a:t>
            </a:fld>
            <a:endParaRPr lang="en-US" alt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B8E8AD89-4526-4A06-96BF-F767831407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0F6B4E16-AC87-4786-AD8F-3CD9DB385A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56676" name="Slide Number Placeholder 3">
            <a:extLst>
              <a:ext uri="{FF2B5EF4-FFF2-40B4-BE49-F238E27FC236}">
                <a16:creationId xmlns:a16="http://schemas.microsoft.com/office/drawing/2014/main" id="{6E76DEC6-8D3F-487F-B239-02C479D817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258CEE-AA2B-41DA-8A7F-B6E4A62CA3C2}" type="slidenum">
              <a:rPr lang="en-US" altLang="en-US">
                <a:solidFill>
                  <a:srgbClr val="000000"/>
                </a:solidFill>
              </a:rPr>
              <a:pPr/>
              <a:t>70</a:t>
            </a:fld>
            <a:endParaRPr lang="en-US" altLang="en-US">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E71BCFCB-83EB-41FF-B23D-C1D018751C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A0D151F4-FAFD-48CB-A309-F8A2020DEB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57700" name="Slide Number Placeholder 3">
            <a:extLst>
              <a:ext uri="{FF2B5EF4-FFF2-40B4-BE49-F238E27FC236}">
                <a16:creationId xmlns:a16="http://schemas.microsoft.com/office/drawing/2014/main" id="{E2C63CBB-EC40-402E-92B1-70AFDFF9EF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FA47AB-7A3A-471D-AA5B-1A5CC07C2837}" type="slidenum">
              <a:rPr lang="en-US" altLang="en-US"/>
              <a:pPr/>
              <a:t>71</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7DC1829A-B968-4A20-8D69-2FDFC21303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CD830061-C995-47B1-986E-33E28C259E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58724" name="Slide Number Placeholder 3">
            <a:extLst>
              <a:ext uri="{FF2B5EF4-FFF2-40B4-BE49-F238E27FC236}">
                <a16:creationId xmlns:a16="http://schemas.microsoft.com/office/drawing/2014/main" id="{D1BE526A-2D5F-46E6-ABD2-1641328E5D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97B7EC-B195-45B8-818A-696D630406B0}" type="slidenum">
              <a:rPr lang="en-US" altLang="en-US">
                <a:solidFill>
                  <a:srgbClr val="000000"/>
                </a:solidFill>
              </a:rPr>
              <a:pPr/>
              <a:t>72</a:t>
            </a:fld>
            <a:endParaRPr lang="en-US" altLang="en-US">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DBE066C3-6A16-4CDE-9C2E-9D4BB47E2D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F7D8176C-DCBB-4B3D-B3E4-8A130324DE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59748" name="Slide Number Placeholder 3">
            <a:extLst>
              <a:ext uri="{FF2B5EF4-FFF2-40B4-BE49-F238E27FC236}">
                <a16:creationId xmlns:a16="http://schemas.microsoft.com/office/drawing/2014/main" id="{42B6E3ED-7ADF-43BC-86F9-7E2D5B2978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773087-4742-4F00-8F35-05AAEC2E33F1}" type="slidenum">
              <a:rPr lang="en-US" altLang="en-US">
                <a:solidFill>
                  <a:srgbClr val="000000"/>
                </a:solidFill>
              </a:rPr>
              <a:pPr/>
              <a:t>73</a:t>
            </a:fld>
            <a:endParaRPr lang="en-US" altLang="en-US">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E5CAA6AA-A355-4858-9E32-236E8078A3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4EE68545-BF90-4035-897E-4165866C2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60772" name="Slide Number Placeholder 3">
            <a:extLst>
              <a:ext uri="{FF2B5EF4-FFF2-40B4-BE49-F238E27FC236}">
                <a16:creationId xmlns:a16="http://schemas.microsoft.com/office/drawing/2014/main" id="{CE835E5C-B76F-4DB2-B965-A591FF0384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BD74C4-89EA-4E53-9C41-12104091239A}" type="slidenum">
              <a:rPr lang="en-US" altLang="en-US">
                <a:solidFill>
                  <a:srgbClr val="000000"/>
                </a:solidFill>
              </a:rPr>
              <a:pPr/>
              <a:t>74</a:t>
            </a:fld>
            <a:endParaRPr lang="en-US" altLang="en-US">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B926D14A-19EA-4E81-AE17-32C31B4EDF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C233F649-14E9-4396-87CA-6B02CD2A3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61796" name="Slide Number Placeholder 3">
            <a:extLst>
              <a:ext uri="{FF2B5EF4-FFF2-40B4-BE49-F238E27FC236}">
                <a16:creationId xmlns:a16="http://schemas.microsoft.com/office/drawing/2014/main" id="{99265C16-0B6C-45CB-984C-4FDB2307FA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0F692-CA8B-432F-AFFA-D4510602B4CE}" type="slidenum">
              <a:rPr lang="en-US" altLang="en-US">
                <a:solidFill>
                  <a:srgbClr val="000000"/>
                </a:solidFill>
              </a:rPr>
              <a:pPr/>
              <a:t>75</a:t>
            </a:fld>
            <a:endParaRPr lang="en-US" altLang="en-US">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10DBA203-BF23-4329-861F-71919741F5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C666F57E-8CBB-47D2-9950-C9C9B325A6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62820" name="Slide Number Placeholder 3">
            <a:extLst>
              <a:ext uri="{FF2B5EF4-FFF2-40B4-BE49-F238E27FC236}">
                <a16:creationId xmlns:a16="http://schemas.microsoft.com/office/drawing/2014/main" id="{521B747D-61B9-4516-AC3E-F342D6B4C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B3E308-B4D0-4ACC-9D51-FD46D933774F}" type="slidenum">
              <a:rPr lang="en-US" altLang="en-US">
                <a:solidFill>
                  <a:srgbClr val="000000"/>
                </a:solidFill>
              </a:rPr>
              <a:pPr/>
              <a:t>76</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4C2C977-4BC6-492A-98AD-CB2D9B82DE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848D293D-D2ED-4154-BB93-9738BFD904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08548" name="Slide Number Placeholder 3">
            <a:extLst>
              <a:ext uri="{FF2B5EF4-FFF2-40B4-BE49-F238E27FC236}">
                <a16:creationId xmlns:a16="http://schemas.microsoft.com/office/drawing/2014/main" id="{4A49E590-9D93-4511-AD32-475738E78D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FCA4C7-1360-4D0B-BE32-F84E035F5890}" type="slidenum">
              <a:rPr lang="en-US" altLang="en-US">
                <a:solidFill>
                  <a:srgbClr val="000000"/>
                </a:solidFill>
              </a:rPr>
              <a:pPr/>
              <a:t>7</a:t>
            </a:fld>
            <a:endParaRPr lang="en-US" altLang="en-US">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B444693F-9E5F-41EE-9BDD-5D16A2B334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27A6C11B-8F0C-4B8E-9962-25D57DB9EE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63844" name="Slide Number Placeholder 3">
            <a:extLst>
              <a:ext uri="{FF2B5EF4-FFF2-40B4-BE49-F238E27FC236}">
                <a16:creationId xmlns:a16="http://schemas.microsoft.com/office/drawing/2014/main" id="{2BB26262-90D2-471A-BD34-FD2B80B98E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260C6D-6E4A-4B50-9767-FA4D06625D38}" type="slidenum">
              <a:rPr lang="en-US" altLang="en-US">
                <a:solidFill>
                  <a:srgbClr val="000000"/>
                </a:solidFill>
              </a:rPr>
              <a:pPr/>
              <a:t>77</a:t>
            </a:fld>
            <a:endParaRPr lang="en-US" altLang="en-US">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D4E6AEB2-0E7F-4011-85CA-CDB5F7D5AB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8AB55AE2-4961-4CD9-A010-6FB76338AA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64868" name="Slide Number Placeholder 3">
            <a:extLst>
              <a:ext uri="{FF2B5EF4-FFF2-40B4-BE49-F238E27FC236}">
                <a16:creationId xmlns:a16="http://schemas.microsoft.com/office/drawing/2014/main" id="{A45EAEFC-DE47-410C-B0BF-6385331457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596C81-0190-4C66-8813-7F7EEB89E3A7}" type="slidenum">
              <a:rPr lang="en-US" altLang="en-US">
                <a:solidFill>
                  <a:srgbClr val="000000"/>
                </a:solidFill>
              </a:rPr>
              <a:pPr/>
              <a:t>78</a:t>
            </a:fld>
            <a:endParaRPr lang="en-US" altLang="en-US">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FC478B6C-D979-4EB9-BCA5-A588475C3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698EAE6D-92C8-45AB-9939-F414A8B51F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65892" name="Slide Number Placeholder 3">
            <a:extLst>
              <a:ext uri="{FF2B5EF4-FFF2-40B4-BE49-F238E27FC236}">
                <a16:creationId xmlns:a16="http://schemas.microsoft.com/office/drawing/2014/main" id="{E9C91692-600C-4832-946B-B88C79A27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F5BF22-2E1C-4B74-B6A1-6D5C52E5F9CC}" type="slidenum">
              <a:rPr lang="en-US" altLang="en-US">
                <a:solidFill>
                  <a:srgbClr val="000000"/>
                </a:solidFill>
              </a:rPr>
              <a:pPr/>
              <a:t>79</a:t>
            </a:fld>
            <a:endParaRPr lang="en-US" altLang="en-US">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241D24E9-63D5-46CC-8495-46AC3CA77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80A2958A-122A-4762-8212-4EAB47A00B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66916" name="Slide Number Placeholder 3">
            <a:extLst>
              <a:ext uri="{FF2B5EF4-FFF2-40B4-BE49-F238E27FC236}">
                <a16:creationId xmlns:a16="http://schemas.microsoft.com/office/drawing/2014/main" id="{C98B6708-7AEA-42DF-90BC-9C30496F43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45D84D-3BC8-4E4E-B4C3-881D14FD7036}" type="slidenum">
              <a:rPr lang="en-US" altLang="en-US"/>
              <a:pPr/>
              <a:t>80</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BB478E82-FA09-4945-B154-D225A4054C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981D74BF-2834-4C1A-B7B6-199984F2D1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67940" name="Slide Number Placeholder 3">
            <a:extLst>
              <a:ext uri="{FF2B5EF4-FFF2-40B4-BE49-F238E27FC236}">
                <a16:creationId xmlns:a16="http://schemas.microsoft.com/office/drawing/2014/main" id="{B586AE69-B1BC-4DC5-88F6-B3E6EF9C39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B9DCF3-8B26-4169-AABA-BDFC027419FE}" type="slidenum">
              <a:rPr lang="en-US" altLang="en-US">
                <a:solidFill>
                  <a:srgbClr val="000000"/>
                </a:solidFill>
              </a:rPr>
              <a:pPr/>
              <a:t>81</a:t>
            </a:fld>
            <a:endParaRPr lang="en-US" altLang="en-US">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BB6B53C7-5798-4568-9F69-8BDBAA3A8B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92F6D066-4207-4B22-8FF6-7AFADCA0CC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68964" name="Slide Number Placeholder 3">
            <a:extLst>
              <a:ext uri="{FF2B5EF4-FFF2-40B4-BE49-F238E27FC236}">
                <a16:creationId xmlns:a16="http://schemas.microsoft.com/office/drawing/2014/main" id="{F7107966-234E-4ED7-B0F7-65A2AB09C2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2B6E23-1CE7-42B9-B0DF-C8A0079A7A14}" type="slidenum">
              <a:rPr lang="en-US" altLang="en-US">
                <a:solidFill>
                  <a:srgbClr val="000000"/>
                </a:solidFill>
              </a:rPr>
              <a:pPr/>
              <a:t>82</a:t>
            </a:fld>
            <a:endParaRPr lang="en-US" altLang="en-US">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31A86882-C1B2-4833-8D95-8FFB373BCF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F28B8B7B-FD11-4EF3-A7B3-FD24CBE6E5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69988" name="Slide Number Placeholder 3">
            <a:extLst>
              <a:ext uri="{FF2B5EF4-FFF2-40B4-BE49-F238E27FC236}">
                <a16:creationId xmlns:a16="http://schemas.microsoft.com/office/drawing/2014/main" id="{430BAF41-D1CA-416A-BBCB-6DB7348A5D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49499-EF8D-44CF-B95A-10426C1B7297}" type="slidenum">
              <a:rPr lang="en-US" altLang="en-US">
                <a:solidFill>
                  <a:srgbClr val="000000"/>
                </a:solidFill>
              </a:rPr>
              <a:pPr/>
              <a:t>83</a:t>
            </a:fld>
            <a:endParaRPr lang="en-US" altLang="en-US">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0628EB16-D958-4293-B334-0553F28DFA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8D7EDAF7-BB46-4881-AB52-1A5F4BDA2D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71012" name="Slide Number Placeholder 3">
            <a:extLst>
              <a:ext uri="{FF2B5EF4-FFF2-40B4-BE49-F238E27FC236}">
                <a16:creationId xmlns:a16="http://schemas.microsoft.com/office/drawing/2014/main" id="{DFCE6367-1EFD-4F6D-9584-3DE46BBB99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62BE7B-16D6-49F6-951E-BC2331562CDA}" type="slidenum">
              <a:rPr lang="en-US" altLang="en-US">
                <a:solidFill>
                  <a:srgbClr val="000000"/>
                </a:solidFill>
              </a:rPr>
              <a:pPr/>
              <a:t>84</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A9B3CA9-9A56-4C17-8082-BFD76D5F33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1EFB246B-CEA2-41BC-AE20-37CA1272EC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09572" name="Slide Number Placeholder 3">
            <a:extLst>
              <a:ext uri="{FF2B5EF4-FFF2-40B4-BE49-F238E27FC236}">
                <a16:creationId xmlns:a16="http://schemas.microsoft.com/office/drawing/2014/main" id="{A947D715-FF7C-4E25-A0A1-2694911D15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EBBB82-410B-430A-BAC5-D47978DC808E}" type="slidenum">
              <a:rPr lang="en-US" altLang="en-US">
                <a:solidFill>
                  <a:srgbClr val="000000"/>
                </a:solidFill>
              </a:rPr>
              <a:pPr/>
              <a:t>8</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70A53FB0-2D36-42D8-AB46-69CAC0F74B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C85CF731-9EBA-4B0B-8B1E-55F7C3DA3D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10596" name="Slide Number Placeholder 3">
            <a:extLst>
              <a:ext uri="{FF2B5EF4-FFF2-40B4-BE49-F238E27FC236}">
                <a16:creationId xmlns:a16="http://schemas.microsoft.com/office/drawing/2014/main" id="{F5033632-B54D-4C14-94AF-84D97F270D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019591-F4F0-4BB6-9971-167C8744EBEB}" type="slidenum">
              <a:rPr lang="en-US" altLang="en-US">
                <a:solidFill>
                  <a:srgbClr val="000000"/>
                </a:solidFill>
              </a:rPr>
              <a:pPr/>
              <a:t>9</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E2083465-8DB9-473E-99C1-449855829A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39BA0279-545D-4693-AE61-4969779DF4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111620" name="Slide Number Placeholder 3">
            <a:extLst>
              <a:ext uri="{FF2B5EF4-FFF2-40B4-BE49-F238E27FC236}">
                <a16:creationId xmlns:a16="http://schemas.microsoft.com/office/drawing/2014/main" id="{B325B7FD-4E13-44F4-9558-8DE678E88A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5AFD7E-AC7E-4854-A68D-0DC05DA590BD}" type="slidenum">
              <a:rPr lang="en-US" altLang="en-US">
                <a:solidFill>
                  <a:srgbClr val="000000"/>
                </a:solidFill>
              </a:rPr>
              <a:pPr/>
              <a:t>10</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C833ED8-2603-4BA1-9C7A-844A47545201}"/>
              </a:ext>
            </a:extLst>
          </p:cNvPr>
          <p:cNvSpPr>
            <a:spLocks noChangeArrowheads="1"/>
          </p:cNvSpPr>
          <p:nvPr userDrawn="1"/>
        </p:nvSpPr>
        <p:spPr bwMode="auto">
          <a:xfrm>
            <a:off x="0" y="6237288"/>
            <a:ext cx="2268538" cy="620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endParaRPr lang="en-US" altLang="en-US" dirty="0">
              <a:solidFill>
                <a:srgbClr val="000000"/>
              </a:solidFill>
              <a:cs typeface="+mn-cs"/>
            </a:endParaRPr>
          </a:p>
        </p:txBody>
      </p:sp>
      <p:pic>
        <p:nvPicPr>
          <p:cNvPr id="5" name="Picture 7" descr="Justice logo on white.jpg">
            <a:extLst>
              <a:ext uri="{FF2B5EF4-FFF2-40B4-BE49-F238E27FC236}">
                <a16:creationId xmlns:a16="http://schemas.microsoft.com/office/drawing/2014/main" id="{CB1B153B-853E-4D8B-A0FC-A6EE53E4E5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740400"/>
            <a:ext cx="29749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OJ&amp;CD revised footer.jpg">
            <a:extLst>
              <a:ext uri="{FF2B5EF4-FFF2-40B4-BE49-F238E27FC236}">
                <a16:creationId xmlns:a16="http://schemas.microsoft.com/office/drawing/2014/main" id="{F3060140-7B7A-493D-8E18-132D948F82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59400"/>
            <a:ext cx="914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DOJ&amp;CD revised header.jpg">
            <a:extLst>
              <a:ext uri="{FF2B5EF4-FFF2-40B4-BE49-F238E27FC236}">
                <a16:creationId xmlns:a16="http://schemas.microsoft.com/office/drawing/2014/main" id="{4866BCC1-617A-472B-9A07-4FF2F806AA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DOJ&amp;CD handles.jpg">
            <a:extLst>
              <a:ext uri="{FF2B5EF4-FFF2-40B4-BE49-F238E27FC236}">
                <a16:creationId xmlns:a16="http://schemas.microsoft.com/office/drawing/2014/main" id="{2AB0CEF7-1668-4720-A619-E3D5189D966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72200" y="5816600"/>
            <a:ext cx="2530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subTitle" idx="1"/>
          </p:nvPr>
        </p:nvSpPr>
        <p:spPr>
          <a:xfrm>
            <a:off x="1134269" y="3300587"/>
            <a:ext cx="6400800" cy="1752600"/>
          </a:xfrm>
        </p:spPr>
        <p:txBody>
          <a:bodyPr lIns="91440" tIns="45720" rIns="91440" bIns="45720" anchor="t"/>
          <a:lstStyle>
            <a:lvl1pPr marL="0" indent="0">
              <a:buFont typeface="Wingdings 2" panose="05020102010507070707" pitchFamily="18" charset="2"/>
              <a:buNone/>
              <a:defRPr/>
            </a:lvl1pPr>
          </a:lstStyle>
          <a:p>
            <a:pPr lvl="0"/>
            <a:r>
              <a:rPr lang="en-GB" altLang="en-US" noProof="0"/>
              <a:t>Click to edit Master subtitle style</a:t>
            </a:r>
          </a:p>
        </p:txBody>
      </p:sp>
      <p:sp>
        <p:nvSpPr>
          <p:cNvPr id="4099" name="Rectangle 3"/>
          <p:cNvSpPr>
            <a:spLocks noGrp="1" noChangeArrowheads="1"/>
          </p:cNvSpPr>
          <p:nvPr>
            <p:ph type="ctrTitle"/>
          </p:nvPr>
        </p:nvSpPr>
        <p:spPr>
          <a:xfrm>
            <a:off x="1134269" y="2149649"/>
            <a:ext cx="7772400" cy="935038"/>
          </a:xfrm>
        </p:spPr>
        <p:txBody>
          <a:bodyPr/>
          <a:lstStyle>
            <a:lvl1pPr>
              <a:defRPr/>
            </a:lvl1pPr>
          </a:lstStyle>
          <a:p>
            <a:pPr lvl="0"/>
            <a:r>
              <a:rPr lang="en-GB" altLang="en-US" noProof="0"/>
              <a:t>Click to edit Master title style</a:t>
            </a:r>
          </a:p>
        </p:txBody>
      </p:sp>
      <p:sp>
        <p:nvSpPr>
          <p:cNvPr id="9" name="Slide Number Placeholder 4">
            <a:extLst>
              <a:ext uri="{FF2B5EF4-FFF2-40B4-BE49-F238E27FC236}">
                <a16:creationId xmlns:a16="http://schemas.microsoft.com/office/drawing/2014/main" id="{68689D7B-A309-405A-89BA-4DC917268172}"/>
              </a:ext>
            </a:extLst>
          </p:cNvPr>
          <p:cNvSpPr>
            <a:spLocks noGrp="1" noChangeArrowheads="1"/>
          </p:cNvSpPr>
          <p:nvPr>
            <p:ph type="sldNum" sz="quarter" idx="10"/>
          </p:nvPr>
        </p:nvSpPr>
        <p:spPr>
          <a:xfrm>
            <a:off x="6553200" y="6316663"/>
            <a:ext cx="2133600" cy="430212"/>
          </a:xfrm>
        </p:spPr>
        <p:txBody>
          <a:bodyPr/>
          <a:lstStyle>
            <a:lvl1pPr>
              <a:defRPr/>
            </a:lvl1pPr>
          </a:lstStyle>
          <a:p>
            <a:fld id="{60992367-301C-43E6-84D8-D5DA4ED56E2C}" type="slidenum">
              <a:rPr lang="en-US" altLang="en-US"/>
              <a:pPr/>
              <a:t>‹#›</a:t>
            </a:fld>
            <a:r>
              <a:rPr lang="en-US" altLang="en-US"/>
              <a:t>1</a:t>
            </a:r>
          </a:p>
        </p:txBody>
      </p:sp>
      <p:sp>
        <p:nvSpPr>
          <p:cNvPr id="10" name="Date Placeholder 3">
            <a:extLst>
              <a:ext uri="{FF2B5EF4-FFF2-40B4-BE49-F238E27FC236}">
                <a16:creationId xmlns:a16="http://schemas.microsoft.com/office/drawing/2014/main" id="{A015018D-04E4-40E4-8617-190EC3C86F1E}"/>
              </a:ext>
            </a:extLst>
          </p:cNvPr>
          <p:cNvSpPr>
            <a:spLocks noGrp="1"/>
          </p:cNvSpPr>
          <p:nvPr>
            <p:ph type="dt" sz="half" idx="11"/>
          </p:nvPr>
        </p:nvSpPr>
        <p:spPr>
          <a:xfrm>
            <a:off x="457200" y="6381750"/>
            <a:ext cx="2133600" cy="365125"/>
          </a:xfrm>
          <a:prstGeom prst="rect">
            <a:avLst/>
          </a:prstGeom>
        </p:spPr>
        <p:txBody>
          <a:bodyPr/>
          <a:lstStyle>
            <a:lvl1pPr eaLnBrk="0" hangingPunct="0">
              <a:defRPr sz="1600">
                <a:solidFill>
                  <a:srgbClr val="000000"/>
                </a:solidFill>
                <a:latin typeface="+mn-lt"/>
                <a:cs typeface="+mn-cs"/>
              </a:defRPr>
            </a:lvl1pPr>
          </a:lstStyle>
          <a:p>
            <a:pPr>
              <a:defRPr/>
            </a:pPr>
            <a:fld id="{BF435FC8-E3D2-4815-8B3D-AF08194EFE47}" type="datetime1">
              <a:rPr lang="en-US"/>
              <a:pPr>
                <a:defRPr/>
              </a:pPr>
              <a:t>10/8/2020</a:t>
            </a:fld>
            <a:endParaRPr lang="en-US" dirty="0"/>
          </a:p>
        </p:txBody>
      </p:sp>
      <p:sp>
        <p:nvSpPr>
          <p:cNvPr id="11" name="Footer Placeholder 4">
            <a:extLst>
              <a:ext uri="{FF2B5EF4-FFF2-40B4-BE49-F238E27FC236}">
                <a16:creationId xmlns:a16="http://schemas.microsoft.com/office/drawing/2014/main" id="{68AF8F39-8799-4E6E-9CDF-D12D805D4A41}"/>
              </a:ext>
            </a:extLst>
          </p:cNvPr>
          <p:cNvSpPr>
            <a:spLocks noGrp="1"/>
          </p:cNvSpPr>
          <p:nvPr>
            <p:ph type="ftr" sz="quarter" idx="12"/>
          </p:nvPr>
        </p:nvSpPr>
        <p:spPr>
          <a:xfrm>
            <a:off x="3124200" y="6381750"/>
            <a:ext cx="2895600" cy="365125"/>
          </a:xfrm>
          <a:prstGeom prst="rect">
            <a:avLst/>
          </a:prstGeom>
        </p:spPr>
        <p:txBody>
          <a:bodyPr/>
          <a:lstStyle>
            <a:lvl1pPr eaLnBrk="0" hangingPunct="0">
              <a:defRPr sz="1600">
                <a:solidFill>
                  <a:srgbClr val="000000"/>
                </a:solidFill>
                <a:latin typeface="+mn-lt"/>
                <a:cs typeface="+mn-cs"/>
              </a:defRPr>
            </a:lvl1pPr>
          </a:lstStyle>
          <a:p>
            <a:pPr>
              <a:defRPr/>
            </a:pPr>
            <a:endParaRPr lang="en-US"/>
          </a:p>
        </p:txBody>
      </p:sp>
    </p:spTree>
    <p:extLst>
      <p:ext uri="{BB962C8B-B14F-4D97-AF65-F5344CB8AC3E}">
        <p14:creationId xmlns:p14="http://schemas.microsoft.com/office/powerpoint/2010/main" val="129640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16">
            <a:extLst>
              <a:ext uri="{FF2B5EF4-FFF2-40B4-BE49-F238E27FC236}">
                <a16:creationId xmlns:a16="http://schemas.microsoft.com/office/drawing/2014/main" id="{3AE61630-A3A0-4061-AA62-EFDDF13B8A7B}"/>
              </a:ext>
            </a:extLst>
          </p:cNvPr>
          <p:cNvSpPr>
            <a:spLocks noGrp="1" noChangeArrowheads="1"/>
          </p:cNvSpPr>
          <p:nvPr>
            <p:ph type="sldNum" sz="quarter" idx="10"/>
          </p:nvPr>
        </p:nvSpPr>
        <p:spPr>
          <a:ln/>
        </p:spPr>
        <p:txBody>
          <a:bodyPr/>
          <a:lstStyle>
            <a:lvl1pPr>
              <a:defRPr/>
            </a:lvl1pPr>
          </a:lstStyle>
          <a:p>
            <a:fld id="{E1D2809F-A189-45B3-9B19-2C4B07681788}" type="slidenum">
              <a:rPr lang="en-US" altLang="en-US"/>
              <a:pPr/>
              <a:t>‹#›</a:t>
            </a:fld>
            <a:endParaRPr lang="en-US" altLang="en-US"/>
          </a:p>
        </p:txBody>
      </p:sp>
    </p:spTree>
    <p:extLst>
      <p:ext uri="{BB962C8B-B14F-4D97-AF65-F5344CB8AC3E}">
        <p14:creationId xmlns:p14="http://schemas.microsoft.com/office/powerpoint/2010/main" val="83787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2138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0" y="0"/>
            <a:ext cx="6705600" cy="6021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16">
            <a:extLst>
              <a:ext uri="{FF2B5EF4-FFF2-40B4-BE49-F238E27FC236}">
                <a16:creationId xmlns:a16="http://schemas.microsoft.com/office/drawing/2014/main" id="{62C646DC-FB72-4A06-9E65-DA19867ABD88}"/>
              </a:ext>
            </a:extLst>
          </p:cNvPr>
          <p:cNvSpPr>
            <a:spLocks noGrp="1" noChangeArrowheads="1"/>
          </p:cNvSpPr>
          <p:nvPr>
            <p:ph type="sldNum" sz="quarter" idx="10"/>
          </p:nvPr>
        </p:nvSpPr>
        <p:spPr>
          <a:ln/>
        </p:spPr>
        <p:txBody>
          <a:bodyPr/>
          <a:lstStyle>
            <a:lvl1pPr>
              <a:defRPr/>
            </a:lvl1pPr>
          </a:lstStyle>
          <a:p>
            <a:fld id="{6B4D7040-272E-49C2-A539-E78F8865F791}" type="slidenum">
              <a:rPr lang="en-US" altLang="en-US"/>
              <a:pPr/>
              <a:t>‹#›</a:t>
            </a:fld>
            <a:endParaRPr lang="en-US" altLang="en-US"/>
          </a:p>
        </p:txBody>
      </p:sp>
    </p:spTree>
    <p:extLst>
      <p:ext uri="{BB962C8B-B14F-4D97-AF65-F5344CB8AC3E}">
        <p14:creationId xmlns:p14="http://schemas.microsoft.com/office/powerpoint/2010/main" val="165146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2B990115-6494-4572-B7E1-1B6FAE9E67F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D7C7651-EF26-4F11-9090-BB52A64F7D6B}" type="datetimeFigureOut">
              <a:rPr lang="en-ZA"/>
              <a:pPr>
                <a:defRPr/>
              </a:pPr>
              <a:t>2020/10/08</a:t>
            </a:fld>
            <a:endParaRPr lang="en-ZA"/>
          </a:p>
        </p:txBody>
      </p:sp>
      <p:sp>
        <p:nvSpPr>
          <p:cNvPr id="5" name="Footer Placeholder 4">
            <a:extLst>
              <a:ext uri="{FF2B5EF4-FFF2-40B4-BE49-F238E27FC236}">
                <a16:creationId xmlns:a16="http://schemas.microsoft.com/office/drawing/2014/main" id="{A818D097-EBEA-4604-8B5A-A4413CEB93A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6" name="Slide Number Placeholder 5">
            <a:extLst>
              <a:ext uri="{FF2B5EF4-FFF2-40B4-BE49-F238E27FC236}">
                <a16:creationId xmlns:a16="http://schemas.microsoft.com/office/drawing/2014/main" id="{7FABA4FC-5D59-4768-B52B-A912064A41F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73583D5-964D-4071-8091-04B27C9DE668}" type="slidenum">
              <a:rPr lang="en-ZA" altLang="en-US"/>
              <a:pPr/>
              <a:t>‹#›</a:t>
            </a:fld>
            <a:endParaRPr lang="en-ZA" altLang="en-US"/>
          </a:p>
        </p:txBody>
      </p:sp>
    </p:spTree>
    <p:extLst>
      <p:ext uri="{BB962C8B-B14F-4D97-AF65-F5344CB8AC3E}">
        <p14:creationId xmlns:p14="http://schemas.microsoft.com/office/powerpoint/2010/main" val="3442166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572BE23-92C3-416E-989D-3BC22E21E75B}"/>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CC31D0C-6712-4B9D-95D2-8212BF4A4240}" type="datetimeFigureOut">
              <a:rPr lang="en-ZA"/>
              <a:pPr>
                <a:defRPr/>
              </a:pPr>
              <a:t>2020/10/08</a:t>
            </a:fld>
            <a:endParaRPr lang="en-ZA"/>
          </a:p>
        </p:txBody>
      </p:sp>
      <p:sp>
        <p:nvSpPr>
          <p:cNvPr id="5" name="Footer Placeholder 4">
            <a:extLst>
              <a:ext uri="{FF2B5EF4-FFF2-40B4-BE49-F238E27FC236}">
                <a16:creationId xmlns:a16="http://schemas.microsoft.com/office/drawing/2014/main" id="{A0D0E0DB-153E-48F4-8EFF-95654C8664D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6" name="Slide Number Placeholder 5">
            <a:extLst>
              <a:ext uri="{FF2B5EF4-FFF2-40B4-BE49-F238E27FC236}">
                <a16:creationId xmlns:a16="http://schemas.microsoft.com/office/drawing/2014/main" id="{0C0799CB-E00B-4470-B438-BF9CCA4AA79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1F319D53-0105-40D9-89E0-BB85A30A1EFB}" type="slidenum">
              <a:rPr lang="en-ZA" altLang="en-US"/>
              <a:pPr/>
              <a:t>‹#›</a:t>
            </a:fld>
            <a:endParaRPr lang="en-ZA" altLang="en-US"/>
          </a:p>
        </p:txBody>
      </p:sp>
    </p:spTree>
    <p:extLst>
      <p:ext uri="{BB962C8B-B14F-4D97-AF65-F5344CB8AC3E}">
        <p14:creationId xmlns:p14="http://schemas.microsoft.com/office/powerpoint/2010/main" val="4254608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0FB8EA-90F7-4E74-8156-DAEE844DA9D6}"/>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C7DF9AB-391E-4947-9BF8-976374AA4650}" type="datetimeFigureOut">
              <a:rPr lang="en-ZA"/>
              <a:pPr>
                <a:defRPr/>
              </a:pPr>
              <a:t>2020/10/08</a:t>
            </a:fld>
            <a:endParaRPr lang="en-ZA"/>
          </a:p>
        </p:txBody>
      </p:sp>
      <p:sp>
        <p:nvSpPr>
          <p:cNvPr id="5" name="Footer Placeholder 4">
            <a:extLst>
              <a:ext uri="{FF2B5EF4-FFF2-40B4-BE49-F238E27FC236}">
                <a16:creationId xmlns:a16="http://schemas.microsoft.com/office/drawing/2014/main" id="{9B579050-6951-4152-BDEF-32391C8705F3}"/>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6" name="Slide Number Placeholder 5">
            <a:extLst>
              <a:ext uri="{FF2B5EF4-FFF2-40B4-BE49-F238E27FC236}">
                <a16:creationId xmlns:a16="http://schemas.microsoft.com/office/drawing/2014/main" id="{0F377D93-BDA1-4FC6-B2B1-E04B637DF4C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A43F1D48-3F8F-4DA9-82F1-0DE233781C16}" type="slidenum">
              <a:rPr lang="en-ZA" altLang="en-US"/>
              <a:pPr/>
              <a:t>‹#›</a:t>
            </a:fld>
            <a:endParaRPr lang="en-ZA" altLang="en-US"/>
          </a:p>
        </p:txBody>
      </p:sp>
    </p:spTree>
    <p:extLst>
      <p:ext uri="{BB962C8B-B14F-4D97-AF65-F5344CB8AC3E}">
        <p14:creationId xmlns:p14="http://schemas.microsoft.com/office/powerpoint/2010/main" val="296544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B992A56-AEC0-4FD4-BE84-8865262F5D6B}"/>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7F404DF-9D56-48F7-8589-ABF79DCDE960}" type="datetimeFigureOut">
              <a:rPr lang="en-ZA"/>
              <a:pPr>
                <a:defRPr/>
              </a:pPr>
              <a:t>2020/10/08</a:t>
            </a:fld>
            <a:endParaRPr lang="en-ZA"/>
          </a:p>
        </p:txBody>
      </p:sp>
      <p:sp>
        <p:nvSpPr>
          <p:cNvPr id="6" name="Footer Placeholder 5">
            <a:extLst>
              <a:ext uri="{FF2B5EF4-FFF2-40B4-BE49-F238E27FC236}">
                <a16:creationId xmlns:a16="http://schemas.microsoft.com/office/drawing/2014/main" id="{34CCA311-1CDC-4DC0-B5A7-DA17CADC6C1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7" name="Slide Number Placeholder 6">
            <a:extLst>
              <a:ext uri="{FF2B5EF4-FFF2-40B4-BE49-F238E27FC236}">
                <a16:creationId xmlns:a16="http://schemas.microsoft.com/office/drawing/2014/main" id="{E0310381-B43A-4A51-99E8-B1242649E73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AD93D36A-2F79-46BE-A350-DFE712EFBDE3}" type="slidenum">
              <a:rPr lang="en-ZA" altLang="en-US"/>
              <a:pPr/>
              <a:t>‹#›</a:t>
            </a:fld>
            <a:endParaRPr lang="en-ZA" altLang="en-US"/>
          </a:p>
        </p:txBody>
      </p:sp>
    </p:spTree>
    <p:extLst>
      <p:ext uri="{BB962C8B-B14F-4D97-AF65-F5344CB8AC3E}">
        <p14:creationId xmlns:p14="http://schemas.microsoft.com/office/powerpoint/2010/main" val="1295980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1007E81-C41B-498E-986A-8DD6C31EC13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32114A0-7FA1-40E0-9572-3AFAAE76F9A3}" type="datetimeFigureOut">
              <a:rPr lang="en-ZA"/>
              <a:pPr>
                <a:defRPr/>
              </a:pPr>
              <a:t>2020/10/08</a:t>
            </a:fld>
            <a:endParaRPr lang="en-ZA"/>
          </a:p>
        </p:txBody>
      </p:sp>
      <p:sp>
        <p:nvSpPr>
          <p:cNvPr id="8" name="Footer Placeholder 7">
            <a:extLst>
              <a:ext uri="{FF2B5EF4-FFF2-40B4-BE49-F238E27FC236}">
                <a16:creationId xmlns:a16="http://schemas.microsoft.com/office/drawing/2014/main" id="{54404C61-6FE7-4C73-A75D-FB198DEE6FD3}"/>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9" name="Slide Number Placeholder 8">
            <a:extLst>
              <a:ext uri="{FF2B5EF4-FFF2-40B4-BE49-F238E27FC236}">
                <a16:creationId xmlns:a16="http://schemas.microsoft.com/office/drawing/2014/main" id="{B2251CC9-0EF8-4D58-A9E9-0B1C975B77C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D579A8DE-E07D-4AA6-B302-9358EA0D0637}" type="slidenum">
              <a:rPr lang="en-ZA" altLang="en-US"/>
              <a:pPr/>
              <a:t>‹#›</a:t>
            </a:fld>
            <a:endParaRPr lang="en-ZA" altLang="en-US"/>
          </a:p>
        </p:txBody>
      </p:sp>
    </p:spTree>
    <p:extLst>
      <p:ext uri="{BB962C8B-B14F-4D97-AF65-F5344CB8AC3E}">
        <p14:creationId xmlns:p14="http://schemas.microsoft.com/office/powerpoint/2010/main" val="2395657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6544AE4E-FBBD-41FC-A3C7-D0A6C5BC4D89}"/>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6C8E935-741B-4E18-AD28-1B1DA8C91F7A}" type="datetimeFigureOut">
              <a:rPr lang="en-ZA"/>
              <a:pPr>
                <a:defRPr/>
              </a:pPr>
              <a:t>2020/10/08</a:t>
            </a:fld>
            <a:endParaRPr lang="en-ZA"/>
          </a:p>
        </p:txBody>
      </p:sp>
      <p:sp>
        <p:nvSpPr>
          <p:cNvPr id="4" name="Footer Placeholder 3">
            <a:extLst>
              <a:ext uri="{FF2B5EF4-FFF2-40B4-BE49-F238E27FC236}">
                <a16:creationId xmlns:a16="http://schemas.microsoft.com/office/drawing/2014/main" id="{6E0B27BE-7FA0-4E2D-B892-029CC7C5F3F5}"/>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5" name="Slide Number Placeholder 4">
            <a:extLst>
              <a:ext uri="{FF2B5EF4-FFF2-40B4-BE49-F238E27FC236}">
                <a16:creationId xmlns:a16="http://schemas.microsoft.com/office/drawing/2014/main" id="{8C313D43-3883-4223-8D4C-1AF8B927D9F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88E2890C-0FDC-45CD-919F-30A98F4C5D10}" type="slidenum">
              <a:rPr lang="en-ZA" altLang="en-US"/>
              <a:pPr/>
              <a:t>‹#›</a:t>
            </a:fld>
            <a:endParaRPr lang="en-ZA" altLang="en-US"/>
          </a:p>
        </p:txBody>
      </p:sp>
    </p:spTree>
    <p:extLst>
      <p:ext uri="{BB962C8B-B14F-4D97-AF65-F5344CB8AC3E}">
        <p14:creationId xmlns:p14="http://schemas.microsoft.com/office/powerpoint/2010/main" val="73947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FF70B-E257-459E-9150-DCF4E7E23E69}"/>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05518A9-F8F2-422A-BF78-5A03E7BA81A1}" type="datetimeFigureOut">
              <a:rPr lang="en-ZA"/>
              <a:pPr>
                <a:defRPr/>
              </a:pPr>
              <a:t>2020/10/08</a:t>
            </a:fld>
            <a:endParaRPr lang="en-ZA"/>
          </a:p>
        </p:txBody>
      </p:sp>
      <p:sp>
        <p:nvSpPr>
          <p:cNvPr id="3" name="Footer Placeholder 2">
            <a:extLst>
              <a:ext uri="{FF2B5EF4-FFF2-40B4-BE49-F238E27FC236}">
                <a16:creationId xmlns:a16="http://schemas.microsoft.com/office/drawing/2014/main" id="{C2BF6FDB-2295-41C2-9EFF-1CA9B95A7E2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4" name="Slide Number Placeholder 3">
            <a:extLst>
              <a:ext uri="{FF2B5EF4-FFF2-40B4-BE49-F238E27FC236}">
                <a16:creationId xmlns:a16="http://schemas.microsoft.com/office/drawing/2014/main" id="{FE8B4A3F-4333-44DE-84FA-3B0702B52DD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D2002D0-7362-4960-8A30-73328202A0A6}" type="slidenum">
              <a:rPr lang="en-ZA" altLang="en-US"/>
              <a:pPr/>
              <a:t>‹#›</a:t>
            </a:fld>
            <a:endParaRPr lang="en-ZA" altLang="en-US"/>
          </a:p>
        </p:txBody>
      </p:sp>
    </p:spTree>
    <p:extLst>
      <p:ext uri="{BB962C8B-B14F-4D97-AF65-F5344CB8AC3E}">
        <p14:creationId xmlns:p14="http://schemas.microsoft.com/office/powerpoint/2010/main" val="2936744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873025-C0B9-4EF2-B104-DCD1249048AD}"/>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9023C92-4404-430C-A686-E50440C3AF80}" type="datetimeFigureOut">
              <a:rPr lang="en-ZA"/>
              <a:pPr>
                <a:defRPr/>
              </a:pPr>
              <a:t>2020/10/08</a:t>
            </a:fld>
            <a:endParaRPr lang="en-ZA"/>
          </a:p>
        </p:txBody>
      </p:sp>
      <p:sp>
        <p:nvSpPr>
          <p:cNvPr id="6" name="Footer Placeholder 5">
            <a:extLst>
              <a:ext uri="{FF2B5EF4-FFF2-40B4-BE49-F238E27FC236}">
                <a16:creationId xmlns:a16="http://schemas.microsoft.com/office/drawing/2014/main" id="{13EF4681-A2F7-4A4F-8F03-8B436EE12A0D}"/>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7" name="Slide Number Placeholder 6">
            <a:extLst>
              <a:ext uri="{FF2B5EF4-FFF2-40B4-BE49-F238E27FC236}">
                <a16:creationId xmlns:a16="http://schemas.microsoft.com/office/drawing/2014/main" id="{8CF7891C-8DF9-409A-9A74-DE89FD69118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2440B69-8066-4CA0-9287-635DAD854A39}" type="slidenum">
              <a:rPr lang="en-ZA" altLang="en-US"/>
              <a:pPr/>
              <a:t>‹#›</a:t>
            </a:fld>
            <a:endParaRPr lang="en-ZA" altLang="en-US"/>
          </a:p>
        </p:txBody>
      </p:sp>
    </p:spTree>
    <p:extLst>
      <p:ext uri="{BB962C8B-B14F-4D97-AF65-F5344CB8AC3E}">
        <p14:creationId xmlns:p14="http://schemas.microsoft.com/office/powerpoint/2010/main" val="32518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DOJ&amp;CD revised header.jpg">
            <a:extLst>
              <a:ext uri="{FF2B5EF4-FFF2-40B4-BE49-F238E27FC236}">
                <a16:creationId xmlns:a16="http://schemas.microsoft.com/office/drawing/2014/main" id="{7D6EA10B-799B-43ED-AA02-DDA26EC85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DOJ&amp;CD revised footer.jpg">
            <a:extLst>
              <a:ext uri="{FF2B5EF4-FFF2-40B4-BE49-F238E27FC236}">
                <a16:creationId xmlns:a16="http://schemas.microsoft.com/office/drawing/2014/main" id="{F9D8CB7C-2F77-4CE9-848D-F750F0E18D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83313"/>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139869"/>
            <a:ext cx="9143999" cy="488515"/>
          </a:xfrm>
        </p:spPr>
        <p:txBody>
          <a:bodyPr/>
          <a:lstStyle>
            <a:lvl1pPr algn="ctr">
              <a:defRPr/>
            </a:lvl1pPr>
          </a:lstStyle>
          <a:p>
            <a:r>
              <a:rPr lang="en-US" dirty="0"/>
              <a:t>Click to edit Master title style</a:t>
            </a:r>
            <a:endParaRPr lang="en-ZA" dirty="0"/>
          </a:p>
        </p:txBody>
      </p:sp>
      <p:sp>
        <p:nvSpPr>
          <p:cNvPr id="3" name="Content Placeholder 2"/>
          <p:cNvSpPr>
            <a:spLocks noGrp="1"/>
          </p:cNvSpPr>
          <p:nvPr>
            <p:ph idx="1"/>
          </p:nvPr>
        </p:nvSpPr>
        <p:spPr>
          <a:xfrm>
            <a:off x="369651" y="1691015"/>
            <a:ext cx="8404698" cy="4404986"/>
          </a:xfrm>
        </p:spPr>
        <p:txBody>
          <a:bodyPr/>
          <a:lstStyle>
            <a:lvl1pPr>
              <a:defRPr sz="1600" b="0"/>
            </a:lvl1pPr>
            <a:lvl2pPr marL="628650" indent="-273050">
              <a:tabLst>
                <a:tab pos="628650" algn="l"/>
              </a:tabLst>
              <a:defRPr sz="1600" b="0"/>
            </a:lvl2pPr>
            <a:lvl3pPr marL="903288" indent="-274638">
              <a:defRPr sz="1600" b="0"/>
            </a:lvl3pPr>
            <a:lvl4pPr marL="1163638" indent="-260350">
              <a:buFont typeface="Arial" panose="020B0604020202020204" pitchFamily="34" charset="0"/>
              <a:buChar char="▫"/>
              <a:defRPr sz="1600" b="0"/>
            </a:lvl4pPr>
            <a:lvl5pPr marL="1436688" indent="-273050">
              <a:defRPr lang="en-ZA" sz="1600" b="0" kern="1200" dirty="0">
                <a:solidFill>
                  <a:srgbClr val="663300"/>
                </a:solidFill>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Date Placeholder 3">
            <a:extLst>
              <a:ext uri="{FF2B5EF4-FFF2-40B4-BE49-F238E27FC236}">
                <a16:creationId xmlns:a16="http://schemas.microsoft.com/office/drawing/2014/main" id="{5D7BCD76-6CFF-4277-BEF0-62ADC5A8F540}"/>
              </a:ext>
            </a:extLst>
          </p:cNvPr>
          <p:cNvSpPr>
            <a:spLocks noGrp="1"/>
          </p:cNvSpPr>
          <p:nvPr>
            <p:ph type="dt" sz="half" idx="10"/>
          </p:nvPr>
        </p:nvSpPr>
        <p:spPr>
          <a:xfrm>
            <a:off x="457200" y="6456363"/>
            <a:ext cx="2133600" cy="365125"/>
          </a:xfrm>
          <a:prstGeom prst="rect">
            <a:avLst/>
          </a:prstGeom>
        </p:spPr>
        <p:txBody>
          <a:bodyPr/>
          <a:lstStyle>
            <a:lvl1pPr eaLnBrk="0" hangingPunct="0">
              <a:defRPr sz="1100">
                <a:solidFill>
                  <a:srgbClr val="000000"/>
                </a:solidFill>
                <a:latin typeface="+mn-lt"/>
                <a:cs typeface="+mn-cs"/>
              </a:defRPr>
            </a:lvl1pPr>
          </a:lstStyle>
          <a:p>
            <a:pPr>
              <a:defRPr/>
            </a:pPr>
            <a:fld id="{90456D1D-2EAB-45E7-9B33-BF1EF51A1F29}" type="datetime1">
              <a:rPr lang="en-US"/>
              <a:pPr>
                <a:defRPr/>
              </a:pPr>
              <a:t>10/8/2020</a:t>
            </a:fld>
            <a:endParaRPr lang="en-US" dirty="0"/>
          </a:p>
        </p:txBody>
      </p:sp>
      <p:sp>
        <p:nvSpPr>
          <p:cNvPr id="7" name="Footer Placeholder 4">
            <a:extLst>
              <a:ext uri="{FF2B5EF4-FFF2-40B4-BE49-F238E27FC236}">
                <a16:creationId xmlns:a16="http://schemas.microsoft.com/office/drawing/2014/main" id="{29742465-70CD-4F31-BC8D-4085D47C9719}"/>
              </a:ext>
            </a:extLst>
          </p:cNvPr>
          <p:cNvSpPr>
            <a:spLocks noGrp="1"/>
          </p:cNvSpPr>
          <p:nvPr>
            <p:ph type="ftr" sz="quarter" idx="11"/>
          </p:nvPr>
        </p:nvSpPr>
        <p:spPr>
          <a:xfrm>
            <a:off x="3124200" y="6456363"/>
            <a:ext cx="2895600" cy="365125"/>
          </a:xfrm>
          <a:prstGeom prst="rect">
            <a:avLst/>
          </a:prstGeom>
        </p:spPr>
        <p:txBody>
          <a:bodyPr/>
          <a:lstStyle>
            <a:lvl1pPr eaLnBrk="0" hangingPunct="0">
              <a:defRPr sz="1100">
                <a:solidFill>
                  <a:srgbClr val="000000"/>
                </a:solidFill>
                <a:latin typeface="+mn-lt"/>
                <a:cs typeface="+mn-cs"/>
              </a:defRPr>
            </a:lvl1pPr>
          </a:lstStyle>
          <a:p>
            <a:pPr>
              <a:defRPr/>
            </a:pPr>
            <a:endParaRPr lang="en-US"/>
          </a:p>
        </p:txBody>
      </p:sp>
      <p:sp>
        <p:nvSpPr>
          <p:cNvPr id="8" name="Slide Number Placeholder 5">
            <a:extLst>
              <a:ext uri="{FF2B5EF4-FFF2-40B4-BE49-F238E27FC236}">
                <a16:creationId xmlns:a16="http://schemas.microsoft.com/office/drawing/2014/main" id="{FE9E4BF4-2FFE-4180-9A00-C05EAC1F92D1}"/>
              </a:ext>
            </a:extLst>
          </p:cNvPr>
          <p:cNvSpPr>
            <a:spLocks noGrp="1"/>
          </p:cNvSpPr>
          <p:nvPr>
            <p:ph type="sldNum" sz="quarter" idx="12"/>
          </p:nvPr>
        </p:nvSpPr>
        <p:spPr>
          <a:xfrm>
            <a:off x="6691313" y="6456363"/>
            <a:ext cx="2133600" cy="365125"/>
          </a:xfrm>
        </p:spPr>
        <p:txBody>
          <a:bodyPr/>
          <a:lstStyle>
            <a:lvl1pPr>
              <a:buFont typeface="Arial" panose="020B0604020202020204" pitchFamily="34" charset="0"/>
              <a:buNone/>
              <a:defRPr sz="1100"/>
            </a:lvl1pPr>
          </a:lstStyle>
          <a:p>
            <a:fld id="{BAE1D82D-B68F-4F44-9990-E7B040DCC9F9}" type="slidenum">
              <a:rPr lang="en-US" altLang="en-US"/>
              <a:pPr/>
              <a:t>‹#›</a:t>
            </a:fld>
            <a:endParaRPr lang="en-US" altLang="en-US"/>
          </a:p>
        </p:txBody>
      </p:sp>
    </p:spTree>
    <p:extLst>
      <p:ext uri="{BB962C8B-B14F-4D97-AF65-F5344CB8AC3E}">
        <p14:creationId xmlns:p14="http://schemas.microsoft.com/office/powerpoint/2010/main" val="2496459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ZA"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2E16D5-21DD-4AA1-89EC-9053E9082CF5}"/>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8AA3CC3-1DD9-4B05-A4AF-51DAD544CBDE}" type="datetimeFigureOut">
              <a:rPr lang="en-ZA"/>
              <a:pPr>
                <a:defRPr/>
              </a:pPr>
              <a:t>2020/10/08</a:t>
            </a:fld>
            <a:endParaRPr lang="en-ZA"/>
          </a:p>
        </p:txBody>
      </p:sp>
      <p:sp>
        <p:nvSpPr>
          <p:cNvPr id="6" name="Footer Placeholder 5">
            <a:extLst>
              <a:ext uri="{FF2B5EF4-FFF2-40B4-BE49-F238E27FC236}">
                <a16:creationId xmlns:a16="http://schemas.microsoft.com/office/drawing/2014/main" id="{A5CB99FA-5D6E-48FC-877A-F81C2A91547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7" name="Slide Number Placeholder 6">
            <a:extLst>
              <a:ext uri="{FF2B5EF4-FFF2-40B4-BE49-F238E27FC236}">
                <a16:creationId xmlns:a16="http://schemas.microsoft.com/office/drawing/2014/main" id="{83EA4C50-319F-4B7C-98EA-B0AAE4B8A93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09D30D9D-24EF-4C8A-87E9-1994B29687E2}" type="slidenum">
              <a:rPr lang="en-ZA" altLang="en-US"/>
              <a:pPr/>
              <a:t>‹#›</a:t>
            </a:fld>
            <a:endParaRPr lang="en-ZA" altLang="en-US"/>
          </a:p>
        </p:txBody>
      </p:sp>
    </p:spTree>
    <p:extLst>
      <p:ext uri="{BB962C8B-B14F-4D97-AF65-F5344CB8AC3E}">
        <p14:creationId xmlns:p14="http://schemas.microsoft.com/office/powerpoint/2010/main" val="1742149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6743A45-2873-49F9-865D-3C61A093246D}"/>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2303452-84CF-4388-B11D-9994D75D35EB}" type="datetimeFigureOut">
              <a:rPr lang="en-ZA"/>
              <a:pPr>
                <a:defRPr/>
              </a:pPr>
              <a:t>2020/10/08</a:t>
            </a:fld>
            <a:endParaRPr lang="en-ZA"/>
          </a:p>
        </p:txBody>
      </p:sp>
      <p:sp>
        <p:nvSpPr>
          <p:cNvPr id="5" name="Footer Placeholder 4">
            <a:extLst>
              <a:ext uri="{FF2B5EF4-FFF2-40B4-BE49-F238E27FC236}">
                <a16:creationId xmlns:a16="http://schemas.microsoft.com/office/drawing/2014/main" id="{F22A8163-B01B-48EE-915C-278C3DD24AB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6" name="Slide Number Placeholder 5">
            <a:extLst>
              <a:ext uri="{FF2B5EF4-FFF2-40B4-BE49-F238E27FC236}">
                <a16:creationId xmlns:a16="http://schemas.microsoft.com/office/drawing/2014/main" id="{C8DC3193-833D-47DF-950C-D25C1F51853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140B03B7-C5B0-4C9B-8A92-E48E82782565}" type="slidenum">
              <a:rPr lang="en-ZA" altLang="en-US"/>
              <a:pPr/>
              <a:t>‹#›</a:t>
            </a:fld>
            <a:endParaRPr lang="en-ZA" altLang="en-US"/>
          </a:p>
        </p:txBody>
      </p:sp>
    </p:spTree>
    <p:extLst>
      <p:ext uri="{BB962C8B-B14F-4D97-AF65-F5344CB8AC3E}">
        <p14:creationId xmlns:p14="http://schemas.microsoft.com/office/powerpoint/2010/main" val="704028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A6CAD6E-6BF5-4687-B752-0E91CD3ABD0B}"/>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9425E11-84F8-46A3-B94E-34BED8E2DE3B}" type="datetimeFigureOut">
              <a:rPr lang="en-ZA"/>
              <a:pPr>
                <a:defRPr/>
              </a:pPr>
              <a:t>2020/10/08</a:t>
            </a:fld>
            <a:endParaRPr lang="en-ZA"/>
          </a:p>
        </p:txBody>
      </p:sp>
      <p:sp>
        <p:nvSpPr>
          <p:cNvPr id="5" name="Footer Placeholder 4">
            <a:extLst>
              <a:ext uri="{FF2B5EF4-FFF2-40B4-BE49-F238E27FC236}">
                <a16:creationId xmlns:a16="http://schemas.microsoft.com/office/drawing/2014/main" id="{6060B529-D4A4-4560-928C-D5AF82833897}"/>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ZA"/>
          </a:p>
        </p:txBody>
      </p:sp>
      <p:sp>
        <p:nvSpPr>
          <p:cNvPr id="6" name="Slide Number Placeholder 5">
            <a:extLst>
              <a:ext uri="{FF2B5EF4-FFF2-40B4-BE49-F238E27FC236}">
                <a16:creationId xmlns:a16="http://schemas.microsoft.com/office/drawing/2014/main" id="{BF993550-813A-40E4-9F0F-D5AC355356D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52EF3EC-54AF-43EF-9BE7-17F8FC3BD843}" type="slidenum">
              <a:rPr lang="en-ZA" altLang="en-US"/>
              <a:pPr/>
              <a:t>‹#›</a:t>
            </a:fld>
            <a:endParaRPr lang="en-ZA" altLang="en-US"/>
          </a:p>
        </p:txBody>
      </p:sp>
    </p:spTree>
    <p:extLst>
      <p:ext uri="{BB962C8B-B14F-4D97-AF65-F5344CB8AC3E}">
        <p14:creationId xmlns:p14="http://schemas.microsoft.com/office/powerpoint/2010/main" val="349456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6">
            <a:extLst>
              <a:ext uri="{FF2B5EF4-FFF2-40B4-BE49-F238E27FC236}">
                <a16:creationId xmlns:a16="http://schemas.microsoft.com/office/drawing/2014/main" id="{51F15619-2C69-4DE3-91BE-DE871E67D52F}"/>
              </a:ext>
            </a:extLst>
          </p:cNvPr>
          <p:cNvSpPr>
            <a:spLocks noGrp="1" noChangeArrowheads="1"/>
          </p:cNvSpPr>
          <p:nvPr>
            <p:ph type="sldNum" sz="quarter" idx="10"/>
          </p:nvPr>
        </p:nvSpPr>
        <p:spPr>
          <a:ln/>
        </p:spPr>
        <p:txBody>
          <a:bodyPr/>
          <a:lstStyle>
            <a:lvl1pPr>
              <a:defRPr/>
            </a:lvl1pPr>
          </a:lstStyle>
          <a:p>
            <a:fld id="{C9FCE97A-4864-443A-B495-D7CAECB6C7A8}" type="slidenum">
              <a:rPr lang="en-US" altLang="en-US"/>
              <a:pPr/>
              <a:t>‹#›</a:t>
            </a:fld>
            <a:endParaRPr lang="en-US" altLang="en-US"/>
          </a:p>
        </p:txBody>
      </p:sp>
    </p:spTree>
    <p:extLst>
      <p:ext uri="{BB962C8B-B14F-4D97-AF65-F5344CB8AC3E}">
        <p14:creationId xmlns:p14="http://schemas.microsoft.com/office/powerpoint/2010/main" val="15581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00013" y="836613"/>
            <a:ext cx="4373562"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5975" y="836613"/>
            <a:ext cx="4375150"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16">
            <a:extLst>
              <a:ext uri="{FF2B5EF4-FFF2-40B4-BE49-F238E27FC236}">
                <a16:creationId xmlns:a16="http://schemas.microsoft.com/office/drawing/2014/main" id="{0F327A84-32FF-496D-A555-7D4ABBE714A9}"/>
              </a:ext>
            </a:extLst>
          </p:cNvPr>
          <p:cNvSpPr>
            <a:spLocks noGrp="1" noChangeArrowheads="1"/>
          </p:cNvSpPr>
          <p:nvPr>
            <p:ph type="sldNum" sz="quarter" idx="10"/>
          </p:nvPr>
        </p:nvSpPr>
        <p:spPr>
          <a:ln/>
        </p:spPr>
        <p:txBody>
          <a:bodyPr/>
          <a:lstStyle>
            <a:lvl1pPr>
              <a:defRPr/>
            </a:lvl1pPr>
          </a:lstStyle>
          <a:p>
            <a:fld id="{B6C365B5-0859-422C-A26B-AD61BE936FE4}" type="slidenum">
              <a:rPr lang="en-US" altLang="en-US"/>
              <a:pPr/>
              <a:t>‹#›</a:t>
            </a:fld>
            <a:endParaRPr lang="en-US" altLang="en-US"/>
          </a:p>
        </p:txBody>
      </p:sp>
    </p:spTree>
    <p:extLst>
      <p:ext uri="{BB962C8B-B14F-4D97-AF65-F5344CB8AC3E}">
        <p14:creationId xmlns:p14="http://schemas.microsoft.com/office/powerpoint/2010/main" val="317852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16">
            <a:extLst>
              <a:ext uri="{FF2B5EF4-FFF2-40B4-BE49-F238E27FC236}">
                <a16:creationId xmlns:a16="http://schemas.microsoft.com/office/drawing/2014/main" id="{85756E46-B7AA-4D2A-A424-A4A02D949F1F}"/>
              </a:ext>
            </a:extLst>
          </p:cNvPr>
          <p:cNvSpPr>
            <a:spLocks noGrp="1" noChangeArrowheads="1"/>
          </p:cNvSpPr>
          <p:nvPr>
            <p:ph type="sldNum" sz="quarter" idx="10"/>
          </p:nvPr>
        </p:nvSpPr>
        <p:spPr>
          <a:ln/>
        </p:spPr>
        <p:txBody>
          <a:bodyPr/>
          <a:lstStyle>
            <a:lvl1pPr>
              <a:defRPr/>
            </a:lvl1pPr>
          </a:lstStyle>
          <a:p>
            <a:fld id="{E7FE003D-2B60-41B0-8C29-5DD330DAB7E0}" type="slidenum">
              <a:rPr lang="en-US" altLang="en-US"/>
              <a:pPr/>
              <a:t>‹#›</a:t>
            </a:fld>
            <a:endParaRPr lang="en-US" altLang="en-US"/>
          </a:p>
        </p:txBody>
      </p:sp>
    </p:spTree>
    <p:extLst>
      <p:ext uri="{BB962C8B-B14F-4D97-AF65-F5344CB8AC3E}">
        <p14:creationId xmlns:p14="http://schemas.microsoft.com/office/powerpoint/2010/main" val="370241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16">
            <a:extLst>
              <a:ext uri="{FF2B5EF4-FFF2-40B4-BE49-F238E27FC236}">
                <a16:creationId xmlns:a16="http://schemas.microsoft.com/office/drawing/2014/main" id="{919764F9-B155-427D-8043-3DB2D4BC9FC5}"/>
              </a:ext>
            </a:extLst>
          </p:cNvPr>
          <p:cNvSpPr>
            <a:spLocks noGrp="1" noChangeArrowheads="1"/>
          </p:cNvSpPr>
          <p:nvPr>
            <p:ph type="sldNum" sz="quarter" idx="10"/>
          </p:nvPr>
        </p:nvSpPr>
        <p:spPr>
          <a:ln/>
        </p:spPr>
        <p:txBody>
          <a:bodyPr/>
          <a:lstStyle>
            <a:lvl1pPr>
              <a:defRPr/>
            </a:lvl1pPr>
          </a:lstStyle>
          <a:p>
            <a:fld id="{53DC92E5-6400-4F9F-8594-99F69619C975}" type="slidenum">
              <a:rPr lang="en-US" altLang="en-US"/>
              <a:pPr/>
              <a:t>‹#›</a:t>
            </a:fld>
            <a:endParaRPr lang="en-US" altLang="en-US"/>
          </a:p>
        </p:txBody>
      </p:sp>
    </p:spTree>
    <p:extLst>
      <p:ext uri="{BB962C8B-B14F-4D97-AF65-F5344CB8AC3E}">
        <p14:creationId xmlns:p14="http://schemas.microsoft.com/office/powerpoint/2010/main" val="229507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75B499F3-8018-4891-A8E8-1F8572B786AB}"/>
              </a:ext>
            </a:extLst>
          </p:cNvPr>
          <p:cNvSpPr>
            <a:spLocks noGrp="1" noChangeArrowheads="1"/>
          </p:cNvSpPr>
          <p:nvPr>
            <p:ph type="sldNum" sz="quarter" idx="10"/>
          </p:nvPr>
        </p:nvSpPr>
        <p:spPr>
          <a:ln/>
        </p:spPr>
        <p:txBody>
          <a:bodyPr/>
          <a:lstStyle>
            <a:lvl1pPr>
              <a:defRPr/>
            </a:lvl1pPr>
          </a:lstStyle>
          <a:p>
            <a:fld id="{EDE6E43C-DFE2-4192-A084-2A3E84FA5CCB}" type="slidenum">
              <a:rPr lang="en-US" altLang="en-US"/>
              <a:pPr/>
              <a:t>‹#›</a:t>
            </a:fld>
            <a:endParaRPr lang="en-US" altLang="en-US"/>
          </a:p>
        </p:txBody>
      </p:sp>
    </p:spTree>
    <p:extLst>
      <p:ext uri="{BB962C8B-B14F-4D97-AF65-F5344CB8AC3E}">
        <p14:creationId xmlns:p14="http://schemas.microsoft.com/office/powerpoint/2010/main" val="153954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6">
            <a:extLst>
              <a:ext uri="{FF2B5EF4-FFF2-40B4-BE49-F238E27FC236}">
                <a16:creationId xmlns:a16="http://schemas.microsoft.com/office/drawing/2014/main" id="{EFC45CC3-F9A7-4A45-BCF0-E41B1D3EA180}"/>
              </a:ext>
            </a:extLst>
          </p:cNvPr>
          <p:cNvSpPr>
            <a:spLocks noGrp="1" noChangeArrowheads="1"/>
          </p:cNvSpPr>
          <p:nvPr>
            <p:ph type="sldNum" sz="quarter" idx="10"/>
          </p:nvPr>
        </p:nvSpPr>
        <p:spPr>
          <a:ln/>
        </p:spPr>
        <p:txBody>
          <a:bodyPr/>
          <a:lstStyle>
            <a:lvl1pPr>
              <a:defRPr/>
            </a:lvl1pPr>
          </a:lstStyle>
          <a:p>
            <a:fld id="{2CC03B93-B4AF-43F3-B1BE-8F332FB8BF02}" type="slidenum">
              <a:rPr lang="en-US" altLang="en-US"/>
              <a:pPr/>
              <a:t>‹#›</a:t>
            </a:fld>
            <a:endParaRPr lang="en-US" altLang="en-US"/>
          </a:p>
        </p:txBody>
      </p:sp>
    </p:spTree>
    <p:extLst>
      <p:ext uri="{BB962C8B-B14F-4D97-AF65-F5344CB8AC3E}">
        <p14:creationId xmlns:p14="http://schemas.microsoft.com/office/powerpoint/2010/main" val="4731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6">
            <a:extLst>
              <a:ext uri="{FF2B5EF4-FFF2-40B4-BE49-F238E27FC236}">
                <a16:creationId xmlns:a16="http://schemas.microsoft.com/office/drawing/2014/main" id="{E925E658-6F53-45B8-B97C-43D697846E90}"/>
              </a:ext>
            </a:extLst>
          </p:cNvPr>
          <p:cNvSpPr>
            <a:spLocks noGrp="1" noChangeArrowheads="1"/>
          </p:cNvSpPr>
          <p:nvPr>
            <p:ph type="sldNum" sz="quarter" idx="10"/>
          </p:nvPr>
        </p:nvSpPr>
        <p:spPr>
          <a:ln/>
        </p:spPr>
        <p:txBody>
          <a:bodyPr/>
          <a:lstStyle>
            <a:lvl1pPr>
              <a:defRPr/>
            </a:lvl1pPr>
          </a:lstStyle>
          <a:p>
            <a:fld id="{42C70007-CF38-43DE-96D5-482117506DCB}" type="slidenum">
              <a:rPr lang="en-US" altLang="en-US"/>
              <a:pPr/>
              <a:t>‹#›</a:t>
            </a:fld>
            <a:endParaRPr lang="en-US" altLang="en-US"/>
          </a:p>
        </p:txBody>
      </p:sp>
    </p:spTree>
    <p:extLst>
      <p:ext uri="{BB962C8B-B14F-4D97-AF65-F5344CB8AC3E}">
        <p14:creationId xmlns:p14="http://schemas.microsoft.com/office/powerpoint/2010/main" val="239373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602FB488-2209-4DD7-823D-0366D961AE96}"/>
              </a:ext>
            </a:extLst>
          </p:cNvPr>
          <p:cNvSpPr>
            <a:spLocks noGrp="1" noChangeArrowheads="1"/>
          </p:cNvSpPr>
          <p:nvPr>
            <p:ph type="body" idx="1"/>
          </p:nvPr>
        </p:nvSpPr>
        <p:spPr bwMode="auto">
          <a:xfrm>
            <a:off x="100013" y="836613"/>
            <a:ext cx="890111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36000" rIns="18000" bIns="3600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7" name="Rectangle 15">
            <a:extLst>
              <a:ext uri="{FF2B5EF4-FFF2-40B4-BE49-F238E27FC236}">
                <a16:creationId xmlns:a16="http://schemas.microsoft.com/office/drawing/2014/main" id="{E7C219BA-BC12-4D8C-A747-DBADF9375117}"/>
              </a:ext>
            </a:extLst>
          </p:cNvPr>
          <p:cNvSpPr>
            <a:spLocks noGrp="1" noChangeArrowheads="1"/>
          </p:cNvSpPr>
          <p:nvPr>
            <p:ph type="title"/>
          </p:nvPr>
        </p:nvSpPr>
        <p:spPr bwMode="auto">
          <a:xfrm>
            <a:off x="0" y="0"/>
            <a:ext cx="91440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Rectangle 16">
            <a:extLst>
              <a:ext uri="{FF2B5EF4-FFF2-40B4-BE49-F238E27FC236}">
                <a16:creationId xmlns:a16="http://schemas.microsoft.com/office/drawing/2014/main" id="{3587DF09-FD78-409B-BD9A-B77E50F55B1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D8A85402-837A-44E3-9BB1-6807A0F0C281}" type="slidenum">
              <a:rPr lang="en-US" altLang="en-US"/>
              <a:pPr/>
              <a:t>‹#›</a:t>
            </a:fld>
            <a:endParaRPr lang="en-US" altLang="en-US"/>
          </a:p>
        </p:txBody>
      </p:sp>
      <p:sp>
        <p:nvSpPr>
          <p:cNvPr id="1029" name="Line 17">
            <a:extLst>
              <a:ext uri="{FF2B5EF4-FFF2-40B4-BE49-F238E27FC236}">
                <a16:creationId xmlns:a16="http://schemas.microsoft.com/office/drawing/2014/main" id="{1F506D5A-2249-45EA-8190-C6F25ED6D8C0}"/>
              </a:ext>
            </a:extLst>
          </p:cNvPr>
          <p:cNvSpPr>
            <a:spLocks noChangeShapeType="1"/>
          </p:cNvSpPr>
          <p:nvPr/>
        </p:nvSpPr>
        <p:spPr bwMode="auto">
          <a:xfrm>
            <a:off x="0" y="692150"/>
            <a:ext cx="9144000" cy="0"/>
          </a:xfrm>
          <a:prstGeom prst="line">
            <a:avLst/>
          </a:prstGeom>
          <a:noFill/>
          <a:ln w="38100">
            <a:solidFill>
              <a:srgbClr val="66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Rectangle 18">
            <a:extLst>
              <a:ext uri="{FF2B5EF4-FFF2-40B4-BE49-F238E27FC236}">
                <a16:creationId xmlns:a16="http://schemas.microsoft.com/office/drawing/2014/main" id="{A30F35C4-E2E1-4FC0-9C3E-A37B2F3F3A0D}"/>
              </a:ext>
            </a:extLst>
          </p:cNvPr>
          <p:cNvSpPr>
            <a:spLocks noChangeArrowheads="1"/>
          </p:cNvSpPr>
          <p:nvPr/>
        </p:nvSpPr>
        <p:spPr bwMode="auto">
          <a:xfrm>
            <a:off x="0" y="6237288"/>
            <a:ext cx="2268538" cy="620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endParaRPr lang="en-US" altLang="en-US" dirty="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5157" r:id="rId1"/>
    <p:sldLayoutId id="2147485158" r:id="rId2"/>
    <p:sldLayoutId id="2147485148" r:id="rId3"/>
    <p:sldLayoutId id="2147485149" r:id="rId4"/>
    <p:sldLayoutId id="2147485150" r:id="rId5"/>
    <p:sldLayoutId id="2147485151" r:id="rId6"/>
    <p:sldLayoutId id="2147485152" r:id="rId7"/>
    <p:sldLayoutId id="2147485153" r:id="rId8"/>
    <p:sldLayoutId id="2147485154" r:id="rId9"/>
    <p:sldLayoutId id="2147485155" r:id="rId10"/>
    <p:sldLayoutId id="2147485156" r:id="rId11"/>
  </p:sldLayoutIdLst>
  <p:hf hdr="0" dt="0"/>
  <p:txStyles>
    <p:titleStyle>
      <a:lvl1pPr algn="l" rtl="0" eaLnBrk="0" fontAlgn="base" hangingPunct="0">
        <a:spcBef>
          <a:spcPct val="0"/>
        </a:spcBef>
        <a:spcAft>
          <a:spcPct val="0"/>
        </a:spcAft>
        <a:defRPr sz="2000" b="1" kern="1200">
          <a:solidFill>
            <a:srgbClr val="663300"/>
          </a:solidFill>
          <a:latin typeface="+mj-lt"/>
          <a:ea typeface="+mj-ea"/>
          <a:cs typeface="+mj-cs"/>
        </a:defRPr>
      </a:lvl1pPr>
      <a:lvl2pPr algn="l" rtl="0" eaLnBrk="0" fontAlgn="base" hangingPunct="0">
        <a:spcBef>
          <a:spcPct val="0"/>
        </a:spcBef>
        <a:spcAft>
          <a:spcPct val="0"/>
        </a:spcAft>
        <a:defRPr sz="2000" b="1">
          <a:solidFill>
            <a:srgbClr val="663300"/>
          </a:solidFill>
          <a:latin typeface="Arial" panose="020B0604020202020204" pitchFamily="34" charset="0"/>
        </a:defRPr>
      </a:lvl2pPr>
      <a:lvl3pPr algn="l" rtl="0" eaLnBrk="0" fontAlgn="base" hangingPunct="0">
        <a:spcBef>
          <a:spcPct val="0"/>
        </a:spcBef>
        <a:spcAft>
          <a:spcPct val="0"/>
        </a:spcAft>
        <a:defRPr sz="2000" b="1">
          <a:solidFill>
            <a:srgbClr val="663300"/>
          </a:solidFill>
          <a:latin typeface="Arial" panose="020B0604020202020204" pitchFamily="34" charset="0"/>
        </a:defRPr>
      </a:lvl3pPr>
      <a:lvl4pPr algn="l" rtl="0" eaLnBrk="0" fontAlgn="base" hangingPunct="0">
        <a:spcBef>
          <a:spcPct val="0"/>
        </a:spcBef>
        <a:spcAft>
          <a:spcPct val="0"/>
        </a:spcAft>
        <a:defRPr sz="2000" b="1">
          <a:solidFill>
            <a:srgbClr val="663300"/>
          </a:solidFill>
          <a:latin typeface="Arial" panose="020B0604020202020204" pitchFamily="34" charset="0"/>
        </a:defRPr>
      </a:lvl4pPr>
      <a:lvl5pPr algn="l" rtl="0" eaLnBrk="0" fontAlgn="base" hangingPunct="0">
        <a:spcBef>
          <a:spcPct val="0"/>
        </a:spcBef>
        <a:spcAft>
          <a:spcPct val="0"/>
        </a:spcAft>
        <a:defRPr sz="2000" b="1">
          <a:solidFill>
            <a:srgbClr val="663300"/>
          </a:solidFill>
          <a:latin typeface="Arial" panose="020B0604020202020204" pitchFamily="34" charset="0"/>
        </a:defRPr>
      </a:lvl5pPr>
      <a:lvl6pPr marL="457200" algn="l" rtl="0" fontAlgn="base">
        <a:spcBef>
          <a:spcPct val="0"/>
        </a:spcBef>
        <a:spcAft>
          <a:spcPct val="0"/>
        </a:spcAft>
        <a:defRPr sz="2000" b="1">
          <a:solidFill>
            <a:srgbClr val="663300"/>
          </a:solidFill>
          <a:latin typeface="Arial" panose="020B0604020202020204" pitchFamily="34" charset="0"/>
        </a:defRPr>
      </a:lvl6pPr>
      <a:lvl7pPr marL="914400" algn="l" rtl="0" fontAlgn="base">
        <a:spcBef>
          <a:spcPct val="0"/>
        </a:spcBef>
        <a:spcAft>
          <a:spcPct val="0"/>
        </a:spcAft>
        <a:defRPr sz="2000" b="1">
          <a:solidFill>
            <a:srgbClr val="663300"/>
          </a:solidFill>
          <a:latin typeface="Arial" panose="020B0604020202020204" pitchFamily="34" charset="0"/>
        </a:defRPr>
      </a:lvl7pPr>
      <a:lvl8pPr marL="1371600" algn="l" rtl="0" fontAlgn="base">
        <a:spcBef>
          <a:spcPct val="0"/>
        </a:spcBef>
        <a:spcAft>
          <a:spcPct val="0"/>
        </a:spcAft>
        <a:defRPr sz="2000" b="1">
          <a:solidFill>
            <a:srgbClr val="663300"/>
          </a:solidFill>
          <a:latin typeface="Arial" panose="020B0604020202020204" pitchFamily="34" charset="0"/>
        </a:defRPr>
      </a:lvl8pPr>
      <a:lvl9pPr marL="1828800" algn="l" rtl="0" fontAlgn="base">
        <a:spcBef>
          <a:spcPct val="0"/>
        </a:spcBef>
        <a:spcAft>
          <a:spcPct val="0"/>
        </a:spcAft>
        <a:defRPr sz="2000" b="1">
          <a:solidFill>
            <a:srgbClr val="663300"/>
          </a:solidFill>
          <a:latin typeface="Arial" panose="020B0604020202020204" pitchFamily="34" charset="0"/>
        </a:defRPr>
      </a:lvl9pPr>
    </p:titleStyle>
    <p:bodyStyle>
      <a:lvl1pPr marL="342900" indent="-342900" algn="l" rtl="0" eaLnBrk="0" fontAlgn="base" hangingPunct="0">
        <a:spcBef>
          <a:spcPct val="20000"/>
        </a:spcBef>
        <a:spcAft>
          <a:spcPct val="20000"/>
        </a:spcAft>
        <a:buFont typeface="Wingdings 2" panose="05020102010507070707" pitchFamily="18" charset="2"/>
        <a:buChar char="¡"/>
        <a:defRPr b="1" kern="1200">
          <a:solidFill>
            <a:srgbClr val="663300"/>
          </a:solidFill>
          <a:latin typeface="+mn-lt"/>
          <a:ea typeface="+mn-ea"/>
          <a:cs typeface="+mn-cs"/>
        </a:defRPr>
      </a:lvl1pPr>
      <a:lvl2pPr marL="742950" indent="-285750" algn="l" rtl="0" eaLnBrk="0" fontAlgn="base" hangingPunct="0">
        <a:spcBef>
          <a:spcPct val="20000"/>
        </a:spcBef>
        <a:spcAft>
          <a:spcPct val="20000"/>
        </a:spcAft>
        <a:buChar char="–"/>
        <a:defRPr b="1" kern="1200">
          <a:solidFill>
            <a:srgbClr val="663300"/>
          </a:solidFill>
          <a:latin typeface="+mn-lt"/>
          <a:ea typeface="+mn-ea"/>
          <a:cs typeface="+mn-cs"/>
        </a:defRPr>
      </a:lvl2pPr>
      <a:lvl3pPr marL="1143000" indent="-228600" algn="l" rtl="0" eaLnBrk="0" fontAlgn="base" hangingPunct="0">
        <a:spcBef>
          <a:spcPct val="20000"/>
        </a:spcBef>
        <a:spcAft>
          <a:spcPct val="20000"/>
        </a:spcAft>
        <a:buChar char="•"/>
        <a:defRPr b="1" kern="1200">
          <a:solidFill>
            <a:srgbClr val="663300"/>
          </a:solidFill>
          <a:latin typeface="+mn-lt"/>
          <a:ea typeface="+mn-ea"/>
          <a:cs typeface="+mn-cs"/>
        </a:defRPr>
      </a:lvl3pPr>
      <a:lvl4pPr marL="1600200" indent="-228600" algn="l" rtl="0" eaLnBrk="0" fontAlgn="base" hangingPunct="0">
        <a:spcBef>
          <a:spcPct val="20000"/>
        </a:spcBef>
        <a:spcAft>
          <a:spcPct val="20000"/>
        </a:spcAft>
        <a:buChar char="–"/>
        <a:defRPr b="1" kern="1200">
          <a:solidFill>
            <a:srgbClr val="66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BAC1EBD-FFF4-4E24-8C50-961C5DEC1A2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2051" name="Text Placeholder 2">
            <a:extLst>
              <a:ext uri="{FF2B5EF4-FFF2-40B4-BE49-F238E27FC236}">
                <a16:creationId xmlns:a16="http://schemas.microsoft.com/office/drawing/2014/main" id="{1C8B6C81-BA96-405D-B586-473DDDD2CC0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5CECDC4F-FA65-4793-9619-7EA37337741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cs typeface="Arial" panose="020B0604020202020204" pitchFamily="34" charset="0"/>
              </a:defRPr>
            </a:lvl1pPr>
          </a:lstStyle>
          <a:p>
            <a:pPr>
              <a:defRPr/>
            </a:pPr>
            <a:fld id="{8D5808F7-AD2B-488F-954D-0BA25736C3AF}" type="datetimeFigureOut">
              <a:rPr lang="en-ZA"/>
              <a:pPr>
                <a:defRPr/>
              </a:pPr>
              <a:t>2020/10/08</a:t>
            </a:fld>
            <a:endParaRPr lang="en-ZA"/>
          </a:p>
        </p:txBody>
      </p:sp>
      <p:sp>
        <p:nvSpPr>
          <p:cNvPr id="5" name="Footer Placeholder 4">
            <a:extLst>
              <a:ext uri="{FF2B5EF4-FFF2-40B4-BE49-F238E27FC236}">
                <a16:creationId xmlns:a16="http://schemas.microsoft.com/office/drawing/2014/main" id="{E24353DD-A04B-4568-B77A-C923C99FECA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cs typeface="Arial" panose="020B0604020202020204" pitchFamily="34" charset="0"/>
              </a:defRPr>
            </a:lvl1pPr>
          </a:lstStyle>
          <a:p>
            <a:pPr>
              <a:defRPr/>
            </a:pPr>
            <a:endParaRPr lang="en-ZA"/>
          </a:p>
        </p:txBody>
      </p:sp>
      <p:sp>
        <p:nvSpPr>
          <p:cNvPr id="6" name="Slide Number Placeholder 5">
            <a:extLst>
              <a:ext uri="{FF2B5EF4-FFF2-40B4-BE49-F238E27FC236}">
                <a16:creationId xmlns:a16="http://schemas.microsoft.com/office/drawing/2014/main" id="{2D33831A-91D9-4A2D-8801-CA91C72D38D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09C6A71E-9036-459C-99ED-3B620C5116F6}" type="slidenum">
              <a:rPr lang="en-ZA" altLang="en-US"/>
              <a:pPr/>
              <a:t>‹#›</a:t>
            </a:fld>
            <a:endParaRPr lang="en-ZA" altLang="en-US"/>
          </a:p>
        </p:txBody>
      </p:sp>
    </p:spTree>
  </p:cSld>
  <p:clrMap bg1="lt1" tx1="dk1" bg2="lt2" tx2="dk2" accent1="accent1" accent2="accent2" accent3="accent3" accent4="accent4" accent5="accent5" accent6="accent6" hlink="hlink" folHlink="folHlink"/>
  <p:sldLayoutIdLst>
    <p:sldLayoutId id="2147485159" r:id="rId1"/>
    <p:sldLayoutId id="2147485160" r:id="rId2"/>
    <p:sldLayoutId id="2147485161" r:id="rId3"/>
    <p:sldLayoutId id="2147485162" r:id="rId4"/>
    <p:sldLayoutId id="2147485163" r:id="rId5"/>
    <p:sldLayoutId id="2147485164" r:id="rId6"/>
    <p:sldLayoutId id="2147485165" r:id="rId7"/>
    <p:sldLayoutId id="2147485166" r:id="rId8"/>
    <p:sldLayoutId id="2147485167" r:id="rId9"/>
    <p:sldLayoutId id="2147485168" r:id="rId10"/>
    <p:sldLayoutId id="214748516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898A0DA-3D5B-4859-8ECB-EF3DECCABDBC}"/>
              </a:ext>
            </a:extLst>
          </p:cNvPr>
          <p:cNvSpPr>
            <a:spLocks noGrp="1"/>
          </p:cNvSpPr>
          <p:nvPr>
            <p:ph type="ctrTitle"/>
          </p:nvPr>
        </p:nvSpPr>
        <p:spPr>
          <a:xfrm>
            <a:off x="755650" y="2333625"/>
            <a:ext cx="7772400" cy="1455738"/>
          </a:xfrm>
        </p:spPr>
        <p:txBody>
          <a:bodyPr/>
          <a:lstStyle/>
          <a:p>
            <a:pPr eaLnBrk="1" hangingPunct="1"/>
            <a:r>
              <a:rPr lang="en-ZA" altLang="en-US" sz="3600">
                <a:solidFill>
                  <a:schemeClr val="tx1"/>
                </a:solidFill>
              </a:rPr>
              <a:t>Budgetary Review and Recommendation Report (BRRR)</a:t>
            </a:r>
            <a:endParaRPr lang="en-GB" altLang="en-US" sz="3600">
              <a:solidFill>
                <a:schemeClr val="tx1"/>
              </a:solidFill>
            </a:endParaRPr>
          </a:p>
        </p:txBody>
      </p:sp>
      <p:sp>
        <p:nvSpPr>
          <p:cNvPr id="16387" name="TextBox 1">
            <a:extLst>
              <a:ext uri="{FF2B5EF4-FFF2-40B4-BE49-F238E27FC236}">
                <a16:creationId xmlns:a16="http://schemas.microsoft.com/office/drawing/2014/main" id="{7D6968E9-64D5-458E-9A62-993144554D4D}"/>
              </a:ext>
            </a:extLst>
          </p:cNvPr>
          <p:cNvSpPr txBox="1">
            <a:spLocks noChangeArrowheads="1"/>
          </p:cNvSpPr>
          <p:nvPr/>
        </p:nvSpPr>
        <p:spPr bwMode="auto">
          <a:xfrm>
            <a:off x="5089525" y="4221163"/>
            <a:ext cx="382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ct val="0"/>
              </a:spcAft>
              <a:buFontTx/>
              <a:buNone/>
            </a:pPr>
            <a:r>
              <a:rPr lang="en-GB" altLang="en-US" b="0">
                <a:solidFill>
                  <a:schemeClr val="tx1"/>
                </a:solidFill>
              </a:rPr>
              <a:t>Portfolio Committee on Justice and </a:t>
            </a:r>
          </a:p>
          <a:p>
            <a:pPr algn="r">
              <a:spcBef>
                <a:spcPct val="0"/>
              </a:spcBef>
              <a:spcAft>
                <a:spcPct val="0"/>
              </a:spcAft>
              <a:buFontTx/>
              <a:buNone/>
            </a:pPr>
            <a:r>
              <a:rPr lang="en-GB" altLang="en-US" b="0">
                <a:solidFill>
                  <a:schemeClr val="tx1"/>
                </a:solidFill>
              </a:rPr>
              <a:t>Correctional Services</a:t>
            </a:r>
            <a:br>
              <a:rPr lang="en-GB" altLang="en-US" b="0">
                <a:solidFill>
                  <a:schemeClr val="tx1"/>
                </a:solidFill>
              </a:rPr>
            </a:br>
            <a:r>
              <a:rPr lang="en-GB" altLang="en-US" b="0">
                <a:solidFill>
                  <a:schemeClr val="tx1"/>
                </a:solidFill>
              </a:rPr>
              <a:t> 07 October 2020</a:t>
            </a:r>
            <a:br>
              <a:rPr lang="en-GB" altLang="en-US" b="0">
                <a:solidFill>
                  <a:schemeClr val="tx1"/>
                </a:solidFill>
              </a:rPr>
            </a:br>
            <a:endParaRPr lang="en-US" altLang="en-US" b="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226C5D-3F9A-4187-A251-D9BEA1A6B4E0}"/>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25603" name="Rectangle 4">
            <a:extLst>
              <a:ext uri="{FF2B5EF4-FFF2-40B4-BE49-F238E27FC236}">
                <a16:creationId xmlns:a16="http://schemas.microsoft.com/office/drawing/2014/main" id="{880B47B8-1961-4A0D-A9DB-1CA23911BEC1}"/>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25604" name="Slide Number Placeholder 5">
            <a:extLst>
              <a:ext uri="{FF2B5EF4-FFF2-40B4-BE49-F238E27FC236}">
                <a16:creationId xmlns:a16="http://schemas.microsoft.com/office/drawing/2014/main" id="{2BC86B40-359A-44F0-B39D-4CB42D220584}"/>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F26A9689-AF70-40B1-A55D-4F7BF293C356}" type="slidenum">
              <a:rPr lang="en-GB" altLang="en-US" sz="1400" b="0">
                <a:solidFill>
                  <a:srgbClr val="FFFFFF"/>
                </a:solidFill>
              </a:rPr>
              <a:pPr algn="l">
                <a:spcBef>
                  <a:spcPct val="0"/>
                </a:spcBef>
                <a:spcAft>
                  <a:spcPct val="0"/>
                </a:spcAft>
                <a:buFontTx/>
                <a:buNone/>
              </a:pPr>
              <a:t>10</a:t>
            </a:fld>
            <a:endParaRPr lang="en-GB" altLang="en-US" sz="1400" b="0">
              <a:solidFill>
                <a:srgbClr val="FFFFFF"/>
              </a:solidFill>
            </a:endParaRPr>
          </a:p>
        </p:txBody>
      </p:sp>
      <p:sp>
        <p:nvSpPr>
          <p:cNvPr id="25605" name="Footer Placeholder 2">
            <a:extLst>
              <a:ext uri="{FF2B5EF4-FFF2-40B4-BE49-F238E27FC236}">
                <a16:creationId xmlns:a16="http://schemas.microsoft.com/office/drawing/2014/main" id="{E23B767D-9487-4A76-870B-BFB84FF1887F}"/>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3DA0DD43-B0F0-4ED8-B4CB-C887933CBE89}" type="slidenum">
              <a:rPr lang="en-US" altLang="en-US" sz="1000" b="0">
                <a:solidFill>
                  <a:srgbClr val="000000"/>
                </a:solidFill>
              </a:rPr>
              <a:pPr>
                <a:spcBef>
                  <a:spcPct val="0"/>
                </a:spcBef>
                <a:spcAft>
                  <a:spcPct val="0"/>
                </a:spcAft>
                <a:buFontTx/>
                <a:buNone/>
              </a:pPr>
              <a:t>10</a:t>
            </a:fld>
            <a:endParaRPr lang="en-US" altLang="en-US" sz="1000" b="0">
              <a:solidFill>
                <a:srgbClr val="000000"/>
              </a:solidFill>
            </a:endParaRPr>
          </a:p>
        </p:txBody>
      </p:sp>
      <p:sp>
        <p:nvSpPr>
          <p:cNvPr id="10" name="Title 1">
            <a:extLst>
              <a:ext uri="{FF2B5EF4-FFF2-40B4-BE49-F238E27FC236}">
                <a16:creationId xmlns:a16="http://schemas.microsoft.com/office/drawing/2014/main" id="{337679F7-A140-4CDB-A9DC-7DCD764935D2}"/>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25609" name="TextBox 4">
            <a:extLst>
              <a:ext uri="{FF2B5EF4-FFF2-40B4-BE49-F238E27FC236}">
                <a16:creationId xmlns:a16="http://schemas.microsoft.com/office/drawing/2014/main" id="{BDBD8298-F0F2-438A-BDDA-C0B0230DE71D}"/>
              </a:ext>
            </a:extLst>
          </p:cNvPr>
          <p:cNvSpPr txBox="1">
            <a:spLocks noChangeArrowheads="1"/>
          </p:cNvSpPr>
          <p:nvPr/>
        </p:nvSpPr>
        <p:spPr bwMode="auto">
          <a:xfrm>
            <a:off x="71438" y="652463"/>
            <a:ext cx="6732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pPr>
            <a:r>
              <a:rPr lang="en-ZA" altLang="en-US">
                <a:solidFill>
                  <a:srgbClr val="000000"/>
                </a:solidFill>
              </a:rPr>
              <a:t>PROGRAMME 2 - 10 OUT OF 25 TARGETS ACHIEVED</a:t>
            </a:r>
          </a:p>
          <a:p>
            <a:pPr>
              <a:spcBef>
                <a:spcPct val="0"/>
              </a:spcBef>
              <a:spcAft>
                <a:spcPct val="0"/>
              </a:spcAft>
              <a:buFontTx/>
              <a:buNone/>
            </a:pPr>
            <a:endParaRPr lang="en-ZA" altLang="en-US">
              <a:solidFill>
                <a:srgbClr val="000000"/>
              </a:solidFill>
            </a:endParaRPr>
          </a:p>
        </p:txBody>
      </p:sp>
      <p:graphicFrame>
        <p:nvGraphicFramePr>
          <p:cNvPr id="3" name="Table 2">
            <a:extLst>
              <a:ext uri="{FF2B5EF4-FFF2-40B4-BE49-F238E27FC236}">
                <a16:creationId xmlns:a16="http://schemas.microsoft.com/office/drawing/2014/main" id="{4E55DF60-160A-4690-A55C-0F59BDF891B0}"/>
              </a:ext>
            </a:extLst>
          </p:cNvPr>
          <p:cNvGraphicFramePr>
            <a:graphicFrameLocks noGrp="1"/>
          </p:cNvGraphicFramePr>
          <p:nvPr/>
        </p:nvGraphicFramePr>
        <p:xfrm>
          <a:off x="250825" y="1628775"/>
          <a:ext cx="8785225" cy="3759200"/>
        </p:xfrm>
        <a:graphic>
          <a:graphicData uri="http://schemas.openxmlformats.org/drawingml/2006/table">
            <a:tbl>
              <a:tblPr>
                <a:tableStyleId>{5940675A-B579-460E-94D1-54222C63F5DA}</a:tableStyleId>
              </a:tblPr>
              <a:tblGrid>
                <a:gridCol w="4232530">
                  <a:extLst>
                    <a:ext uri="{9D8B030D-6E8A-4147-A177-3AD203B41FA5}">
                      <a16:colId xmlns:a16="http://schemas.microsoft.com/office/drawing/2014/main" val="20000"/>
                    </a:ext>
                  </a:extLst>
                </a:gridCol>
                <a:gridCol w="1602433">
                  <a:extLst>
                    <a:ext uri="{9D8B030D-6E8A-4147-A177-3AD203B41FA5}">
                      <a16:colId xmlns:a16="http://schemas.microsoft.com/office/drawing/2014/main" val="20001"/>
                    </a:ext>
                  </a:extLst>
                </a:gridCol>
                <a:gridCol w="1999622">
                  <a:extLst>
                    <a:ext uri="{9D8B030D-6E8A-4147-A177-3AD203B41FA5}">
                      <a16:colId xmlns:a16="http://schemas.microsoft.com/office/drawing/2014/main" val="20002"/>
                    </a:ext>
                  </a:extLst>
                </a:gridCol>
                <a:gridCol w="950640">
                  <a:extLst>
                    <a:ext uri="{9D8B030D-6E8A-4147-A177-3AD203B41FA5}">
                      <a16:colId xmlns:a16="http://schemas.microsoft.com/office/drawing/2014/main" val="20003"/>
                    </a:ext>
                  </a:extLst>
                </a:gridCol>
              </a:tblGrid>
              <a:tr h="575113">
                <a:tc>
                  <a:txBody>
                    <a:bodyPr/>
                    <a:lstStyle/>
                    <a:p>
                      <a:pPr algn="l" fontAlgn="t"/>
                      <a:r>
                        <a:rPr lang="en-ZA" sz="1400" b="1" u="none" strike="noStrike" dirty="0">
                          <a:solidFill>
                            <a:schemeClr val="bg1"/>
                          </a:solidFill>
                          <a:effectLst/>
                          <a:latin typeface="+mn-lt"/>
                        </a:rPr>
                        <a:t>Indicator description</a:t>
                      </a:r>
                      <a:endParaRPr lang="en-ZA" sz="1400" b="1" i="0" u="none" strike="noStrike" dirty="0">
                        <a:solidFill>
                          <a:schemeClr val="bg1"/>
                        </a:solidFill>
                        <a:effectLst/>
                        <a:latin typeface="+mn-lt"/>
                      </a:endParaRPr>
                    </a:p>
                  </a:txBody>
                  <a:tcPr marL="6950" marR="6950" marT="6948" marB="0">
                    <a:solidFill>
                      <a:schemeClr val="bg2"/>
                    </a:solidFill>
                  </a:tcPr>
                </a:tc>
                <a:tc>
                  <a:txBody>
                    <a:bodyPr/>
                    <a:lstStyle/>
                    <a:p>
                      <a:pPr algn="l" fontAlgn="t"/>
                      <a:r>
                        <a:rPr lang="en-ZA" sz="1400" b="1" u="none" strike="noStrike" dirty="0">
                          <a:solidFill>
                            <a:schemeClr val="bg1"/>
                          </a:solidFill>
                          <a:effectLst/>
                          <a:latin typeface="+mn-lt"/>
                        </a:rPr>
                        <a:t>Annual Target</a:t>
                      </a:r>
                      <a:endParaRPr lang="en-ZA" sz="1400" b="1" i="0" u="none" strike="noStrike" dirty="0">
                        <a:solidFill>
                          <a:schemeClr val="bg1"/>
                        </a:solidFill>
                        <a:effectLst/>
                        <a:latin typeface="+mn-lt"/>
                      </a:endParaRPr>
                    </a:p>
                  </a:txBody>
                  <a:tcPr marL="6950" marR="6950" marT="6948" marB="0">
                    <a:solidFill>
                      <a:schemeClr val="bg2"/>
                    </a:solidFill>
                  </a:tcPr>
                </a:tc>
                <a:tc>
                  <a:txBody>
                    <a:bodyPr/>
                    <a:lstStyle/>
                    <a:p>
                      <a:pPr algn="l" fontAlgn="t"/>
                      <a:r>
                        <a:rPr lang="en-ZA" sz="1400" b="1" u="none" strike="noStrike">
                          <a:solidFill>
                            <a:schemeClr val="bg1"/>
                          </a:solidFill>
                          <a:effectLst/>
                          <a:latin typeface="+mn-lt"/>
                        </a:rPr>
                        <a:t>Actual Output</a:t>
                      </a:r>
                      <a:endParaRPr lang="en-ZA" sz="1400" b="1" i="0" u="none" strike="noStrike" dirty="0">
                        <a:solidFill>
                          <a:schemeClr val="bg1"/>
                        </a:solidFill>
                        <a:effectLst/>
                        <a:latin typeface="+mn-lt"/>
                      </a:endParaRPr>
                    </a:p>
                  </a:txBody>
                  <a:tcPr marL="6950" marR="6950" marT="6948" marB="0">
                    <a:solidFill>
                      <a:schemeClr val="bg2"/>
                    </a:solidFill>
                  </a:tcPr>
                </a:tc>
                <a:tc>
                  <a:txBody>
                    <a:bodyPr/>
                    <a:lstStyle/>
                    <a:p>
                      <a:pPr algn="l" fontAlgn="t"/>
                      <a:r>
                        <a:rPr lang="en-ZA" sz="1400" b="1" u="none" strike="noStrike" dirty="0">
                          <a:solidFill>
                            <a:schemeClr val="bg1"/>
                          </a:solidFill>
                          <a:effectLst/>
                          <a:latin typeface="+mn-lt"/>
                        </a:rPr>
                        <a:t>Status</a:t>
                      </a:r>
                      <a:endParaRPr lang="en-ZA" sz="1400" b="1" i="0" u="none" strike="noStrike" dirty="0">
                        <a:solidFill>
                          <a:schemeClr val="bg1"/>
                        </a:solidFill>
                        <a:effectLst/>
                        <a:latin typeface="+mn-lt"/>
                      </a:endParaRPr>
                    </a:p>
                  </a:txBody>
                  <a:tcPr marL="6950" marR="6950" marT="6948" marB="0">
                    <a:solidFill>
                      <a:schemeClr val="bg2"/>
                    </a:solidFill>
                  </a:tcPr>
                </a:tc>
                <a:extLst>
                  <a:ext uri="{0D108BD9-81ED-4DB2-BD59-A6C34878D82A}">
                    <a16:rowId xmlns:a16="http://schemas.microsoft.com/office/drawing/2014/main" val="10000"/>
                  </a:ext>
                </a:extLst>
              </a:tr>
              <a:tr h="739580">
                <a:tc>
                  <a:txBody>
                    <a:bodyPr/>
                    <a:lstStyle/>
                    <a:p>
                      <a:pPr algn="l" fontAlgn="t"/>
                      <a:r>
                        <a:rPr lang="en-US" sz="1400" b="0" i="0" u="none" strike="noStrike" dirty="0">
                          <a:solidFill>
                            <a:srgbClr val="000000"/>
                          </a:solidFill>
                          <a:effectLst/>
                          <a:latin typeface="+mn-lt"/>
                        </a:rPr>
                        <a:t>6 Number of children who benefitted from Family Law services </a:t>
                      </a:r>
                    </a:p>
                  </a:txBody>
                  <a:tcPr marL="9525" marR="9525" marT="9523" marB="0"/>
                </a:tc>
                <a:tc>
                  <a:txBody>
                    <a:bodyPr/>
                    <a:lstStyle/>
                    <a:p>
                      <a:pPr algn="ctr" fontAlgn="ctr"/>
                      <a:r>
                        <a:rPr lang="en-ZA" sz="1400" b="0" i="0" u="none" strike="noStrike" dirty="0">
                          <a:solidFill>
                            <a:srgbClr val="000000"/>
                          </a:solidFill>
                          <a:effectLst/>
                          <a:latin typeface="+mn-lt"/>
                        </a:rPr>
                        <a:t>25000</a:t>
                      </a:r>
                    </a:p>
                  </a:txBody>
                  <a:tcPr marL="9525" marR="9525" marT="9523" marB="0" anchor="ctr"/>
                </a:tc>
                <a:tc>
                  <a:txBody>
                    <a:bodyPr/>
                    <a:lstStyle/>
                    <a:p>
                      <a:pPr algn="ctr" fontAlgn="ctr"/>
                      <a:r>
                        <a:rPr lang="en-ZA" sz="1400" b="0" i="0" u="none" strike="noStrike">
                          <a:solidFill>
                            <a:srgbClr val="000000"/>
                          </a:solidFill>
                          <a:effectLst/>
                          <a:latin typeface="+mn-lt"/>
                        </a:rPr>
                        <a:t>64032</a:t>
                      </a:r>
                    </a:p>
                  </a:txBody>
                  <a:tcPr marL="9525" marR="9525" marT="9523" marB="0" anchor="ctr"/>
                </a:tc>
                <a:tc>
                  <a:txBody>
                    <a:bodyPr/>
                    <a:lstStyle/>
                    <a:p>
                      <a:pPr algn="ctr" fontAlgn="ctr"/>
                      <a:r>
                        <a:rPr lang="en-ZA" sz="1400" u="none" strike="noStrike" dirty="0">
                          <a:effectLst/>
                          <a:latin typeface="+mn-lt"/>
                        </a:rPr>
                        <a:t> </a:t>
                      </a:r>
                      <a:endParaRPr lang="en-ZA" sz="1400" b="0" i="0" u="none" strike="noStrike" dirty="0">
                        <a:solidFill>
                          <a:srgbClr val="000000"/>
                        </a:solidFill>
                        <a:effectLst/>
                        <a:latin typeface="+mn-lt"/>
                      </a:endParaRPr>
                    </a:p>
                  </a:txBody>
                  <a:tcPr marL="6950" marR="6950" marT="6948" marB="0" anchor="ctr">
                    <a:solidFill>
                      <a:srgbClr val="00B050"/>
                    </a:solidFill>
                  </a:tcPr>
                </a:tc>
                <a:extLst>
                  <a:ext uri="{0D108BD9-81ED-4DB2-BD59-A6C34878D82A}">
                    <a16:rowId xmlns:a16="http://schemas.microsoft.com/office/drawing/2014/main" val="10001"/>
                  </a:ext>
                </a:extLst>
              </a:tr>
              <a:tr h="495703">
                <a:tc>
                  <a:txBody>
                    <a:bodyPr/>
                    <a:lstStyle/>
                    <a:p>
                      <a:pPr algn="l" fontAlgn="t"/>
                      <a:r>
                        <a:rPr lang="en-US" sz="1400" b="0" i="0" u="none" strike="noStrike" dirty="0">
                          <a:solidFill>
                            <a:srgbClr val="000000"/>
                          </a:solidFill>
                          <a:effectLst/>
                          <a:latin typeface="+mn-lt"/>
                        </a:rPr>
                        <a:t>6.1 Percentage of litigation matters </a:t>
                      </a:r>
                      <a:r>
                        <a:rPr lang="en-US" sz="1400" b="0" i="0" u="none" strike="noStrike" dirty="0" err="1">
                          <a:solidFill>
                            <a:srgbClr val="000000"/>
                          </a:solidFill>
                          <a:effectLst/>
                          <a:latin typeface="+mn-lt"/>
                        </a:rPr>
                        <a:t>finalised</a:t>
                      </a:r>
                      <a:r>
                        <a:rPr lang="en-US" sz="1400" b="0" i="0" u="none" strike="noStrike" dirty="0">
                          <a:solidFill>
                            <a:srgbClr val="000000"/>
                          </a:solidFill>
                          <a:effectLst/>
                          <a:latin typeface="+mn-lt"/>
                        </a:rPr>
                        <a:t> within 12 months from the date of opening the matter</a:t>
                      </a:r>
                    </a:p>
                  </a:txBody>
                  <a:tcPr marL="9525" marR="9525" marT="9523" marB="0"/>
                </a:tc>
                <a:tc>
                  <a:txBody>
                    <a:bodyPr/>
                    <a:lstStyle/>
                    <a:p>
                      <a:pPr algn="ctr" fontAlgn="ctr"/>
                      <a:r>
                        <a:rPr lang="en-ZA" sz="1400" b="0" i="0" u="none" strike="noStrike" dirty="0">
                          <a:solidFill>
                            <a:srgbClr val="000000"/>
                          </a:solidFill>
                          <a:effectLst/>
                          <a:latin typeface="+mn-lt"/>
                        </a:rPr>
                        <a:t>55%</a:t>
                      </a:r>
                    </a:p>
                  </a:txBody>
                  <a:tcPr marL="9525" marR="9525" marT="9523" marB="0" anchor="ctr"/>
                </a:tc>
                <a:tc>
                  <a:txBody>
                    <a:bodyPr/>
                    <a:lstStyle/>
                    <a:p>
                      <a:pPr algn="ctr" fontAlgn="ctr"/>
                      <a:r>
                        <a:rPr lang="en-ZA" sz="1400" b="0" i="0" u="none" strike="noStrike" dirty="0">
                          <a:solidFill>
                            <a:srgbClr val="000000"/>
                          </a:solidFill>
                          <a:effectLst/>
                          <a:latin typeface="+mn-lt"/>
                        </a:rPr>
                        <a:t>92%</a:t>
                      </a:r>
                    </a:p>
                  </a:txBody>
                  <a:tcPr marL="9525" marR="9525" marT="9523" marB="0" anchor="ctr"/>
                </a:tc>
                <a:tc>
                  <a:txBody>
                    <a:bodyPr/>
                    <a:lstStyle/>
                    <a:p>
                      <a:pPr algn="ctr" fontAlgn="ctr"/>
                      <a:r>
                        <a:rPr lang="en-ZA" sz="1400" u="none" strike="noStrike" dirty="0">
                          <a:effectLst/>
                          <a:latin typeface="+mn-lt"/>
                        </a:rPr>
                        <a:t> </a:t>
                      </a:r>
                      <a:endParaRPr lang="en-ZA" sz="1400" b="0" i="0" u="none" strike="noStrike" dirty="0">
                        <a:solidFill>
                          <a:srgbClr val="000000"/>
                        </a:solidFill>
                        <a:effectLst/>
                        <a:latin typeface="+mn-lt"/>
                      </a:endParaRPr>
                    </a:p>
                  </a:txBody>
                  <a:tcPr marL="6950" marR="6950" marT="6948" marB="0" anchor="ctr">
                    <a:solidFill>
                      <a:srgbClr val="00B050"/>
                    </a:solidFill>
                  </a:tcPr>
                </a:tc>
                <a:extLst>
                  <a:ext uri="{0D108BD9-81ED-4DB2-BD59-A6C34878D82A}">
                    <a16:rowId xmlns:a16="http://schemas.microsoft.com/office/drawing/2014/main" val="10002"/>
                  </a:ext>
                </a:extLst>
              </a:tr>
              <a:tr h="649601">
                <a:tc>
                  <a:txBody>
                    <a:bodyPr/>
                    <a:lstStyle/>
                    <a:p>
                      <a:pPr algn="just" fontAlgn="t"/>
                      <a:r>
                        <a:rPr lang="en-US" sz="1400" b="0" i="0" u="none" strike="noStrike" dirty="0">
                          <a:solidFill>
                            <a:srgbClr val="000000"/>
                          </a:solidFill>
                          <a:effectLst/>
                          <a:latin typeface="+mn-lt"/>
                        </a:rPr>
                        <a:t>6.2 Percentage of non-litigation matters </a:t>
                      </a:r>
                      <a:r>
                        <a:rPr lang="en-US" sz="1400" b="0" i="0" u="none" strike="noStrike" dirty="0" err="1">
                          <a:solidFill>
                            <a:srgbClr val="000000"/>
                          </a:solidFill>
                          <a:effectLst/>
                          <a:latin typeface="+mn-lt"/>
                        </a:rPr>
                        <a:t>finalised</a:t>
                      </a:r>
                      <a:r>
                        <a:rPr lang="en-US" sz="1400" b="0" i="0" u="none" strike="noStrike" dirty="0">
                          <a:solidFill>
                            <a:srgbClr val="000000"/>
                          </a:solidFill>
                          <a:effectLst/>
                          <a:latin typeface="+mn-lt"/>
                        </a:rPr>
                        <a:t> within 6 months from the date of opening the matter (mediation, conciliation and negotiations)</a:t>
                      </a:r>
                    </a:p>
                  </a:txBody>
                  <a:tcPr marL="9525" marR="9525" marT="9523" marB="0"/>
                </a:tc>
                <a:tc>
                  <a:txBody>
                    <a:bodyPr/>
                    <a:lstStyle/>
                    <a:p>
                      <a:pPr algn="ctr" fontAlgn="ctr"/>
                      <a:r>
                        <a:rPr lang="en-ZA" sz="1400" b="0" i="0" u="none" strike="noStrike" dirty="0">
                          <a:solidFill>
                            <a:srgbClr val="000000"/>
                          </a:solidFill>
                          <a:effectLst/>
                          <a:latin typeface="+mn-lt"/>
                        </a:rPr>
                        <a:t>60%</a:t>
                      </a:r>
                    </a:p>
                  </a:txBody>
                  <a:tcPr marL="9525" marR="9525" marT="9523" marB="0" anchor="ctr"/>
                </a:tc>
                <a:tc>
                  <a:txBody>
                    <a:bodyPr/>
                    <a:lstStyle/>
                    <a:p>
                      <a:pPr algn="ctr" fontAlgn="ctr"/>
                      <a:r>
                        <a:rPr lang="en-ZA" sz="1400" b="0" i="0" u="none" strike="noStrike" dirty="0">
                          <a:solidFill>
                            <a:srgbClr val="000000"/>
                          </a:solidFill>
                          <a:effectLst/>
                          <a:latin typeface="+mn-lt"/>
                        </a:rPr>
                        <a:t>92%</a:t>
                      </a:r>
                    </a:p>
                  </a:txBody>
                  <a:tcPr marL="9525" marR="9525" marT="9523" marB="0" anchor="ctr"/>
                </a:tc>
                <a:tc>
                  <a:txBody>
                    <a:bodyPr/>
                    <a:lstStyle/>
                    <a:p>
                      <a:pPr algn="ctr" fontAlgn="ctr"/>
                      <a:r>
                        <a:rPr lang="en-ZA" sz="1400" b="0" i="0" u="none" strike="noStrike" dirty="0">
                          <a:solidFill>
                            <a:srgbClr val="000000"/>
                          </a:solidFill>
                          <a:effectLst/>
                          <a:latin typeface="+mn-lt"/>
                        </a:rPr>
                        <a:t> </a:t>
                      </a:r>
                    </a:p>
                  </a:txBody>
                  <a:tcPr marL="9525" marR="9525" marT="9523" marB="0" anchor="ctr">
                    <a:solidFill>
                      <a:srgbClr val="00B050"/>
                    </a:solidFill>
                  </a:tcPr>
                </a:tc>
                <a:extLst>
                  <a:ext uri="{0D108BD9-81ED-4DB2-BD59-A6C34878D82A}">
                    <a16:rowId xmlns:a16="http://schemas.microsoft.com/office/drawing/2014/main" val="10003"/>
                  </a:ext>
                </a:extLst>
              </a:tr>
              <a:tr h="649601">
                <a:tc>
                  <a:txBody>
                    <a:bodyPr/>
                    <a:lstStyle/>
                    <a:p>
                      <a:pPr algn="l" fontAlgn="t"/>
                      <a:r>
                        <a:rPr lang="en-US" sz="1400" b="0" i="0" u="none" strike="noStrike">
                          <a:solidFill>
                            <a:srgbClr val="000000"/>
                          </a:solidFill>
                          <a:effectLst/>
                          <a:latin typeface="+mn-lt"/>
                        </a:rPr>
                        <a:t>6.4 Percentage of maintenance matters finalised within 90 days from the date of proper service of process</a:t>
                      </a:r>
                    </a:p>
                  </a:txBody>
                  <a:tcPr marL="9525" marR="9525" marT="9523" marB="0"/>
                </a:tc>
                <a:tc>
                  <a:txBody>
                    <a:bodyPr/>
                    <a:lstStyle/>
                    <a:p>
                      <a:pPr algn="ctr" fontAlgn="ctr"/>
                      <a:r>
                        <a:rPr lang="en-ZA" sz="1400" b="0" i="0" u="none" strike="noStrike">
                          <a:solidFill>
                            <a:srgbClr val="000000"/>
                          </a:solidFill>
                          <a:effectLst/>
                          <a:latin typeface="+mn-lt"/>
                        </a:rPr>
                        <a:t>72%</a:t>
                      </a:r>
                    </a:p>
                  </a:txBody>
                  <a:tcPr marL="9525" marR="9525" marT="9523" marB="0" anchor="ctr"/>
                </a:tc>
                <a:tc>
                  <a:txBody>
                    <a:bodyPr/>
                    <a:lstStyle/>
                    <a:p>
                      <a:pPr algn="ctr" fontAlgn="ctr"/>
                      <a:r>
                        <a:rPr lang="en-ZA" sz="1400" b="0" i="0" u="none" strike="noStrike" dirty="0">
                          <a:solidFill>
                            <a:srgbClr val="000000"/>
                          </a:solidFill>
                          <a:effectLst/>
                          <a:latin typeface="+mn-lt"/>
                        </a:rPr>
                        <a:t>84%</a:t>
                      </a:r>
                    </a:p>
                  </a:txBody>
                  <a:tcPr marL="9525" marR="9525" marT="9523" marB="0" anchor="ctr"/>
                </a:tc>
                <a:tc>
                  <a:txBody>
                    <a:bodyPr/>
                    <a:lstStyle/>
                    <a:p>
                      <a:pPr algn="ctr" fontAlgn="ctr"/>
                      <a:r>
                        <a:rPr lang="en-ZA" sz="1400" b="0" i="0" u="none" strike="noStrike">
                          <a:solidFill>
                            <a:srgbClr val="000000"/>
                          </a:solidFill>
                          <a:effectLst/>
                          <a:latin typeface="+mn-lt"/>
                        </a:rPr>
                        <a:t> </a:t>
                      </a:r>
                    </a:p>
                  </a:txBody>
                  <a:tcPr marL="9525" marR="9525" marT="9523" marB="0" anchor="ctr">
                    <a:solidFill>
                      <a:srgbClr val="00B050"/>
                    </a:solidFill>
                  </a:tcPr>
                </a:tc>
                <a:extLst>
                  <a:ext uri="{0D108BD9-81ED-4DB2-BD59-A6C34878D82A}">
                    <a16:rowId xmlns:a16="http://schemas.microsoft.com/office/drawing/2014/main" val="10004"/>
                  </a:ext>
                </a:extLst>
              </a:tr>
              <a:tr h="649601">
                <a:tc>
                  <a:txBody>
                    <a:bodyPr/>
                    <a:lstStyle/>
                    <a:p>
                      <a:pPr algn="l" fontAlgn="t"/>
                      <a:r>
                        <a:rPr lang="en-US" sz="1400" b="0" i="0" u="none" strike="noStrike">
                          <a:solidFill>
                            <a:srgbClr val="000000"/>
                          </a:solidFill>
                          <a:effectLst/>
                          <a:latin typeface="+mn-lt"/>
                        </a:rPr>
                        <a:t>8.2 Percentage of unopposed taxations processed within 14 working days from the date the matter is set down (district courts).</a:t>
                      </a:r>
                    </a:p>
                  </a:txBody>
                  <a:tcPr marL="9525" marR="9525" marT="9523" marB="0"/>
                </a:tc>
                <a:tc>
                  <a:txBody>
                    <a:bodyPr/>
                    <a:lstStyle/>
                    <a:p>
                      <a:pPr algn="ctr" fontAlgn="ctr"/>
                      <a:r>
                        <a:rPr lang="en-ZA" sz="1400" b="0" i="0" u="none" strike="noStrike">
                          <a:solidFill>
                            <a:srgbClr val="000000"/>
                          </a:solidFill>
                          <a:effectLst/>
                          <a:latin typeface="+mn-lt"/>
                        </a:rPr>
                        <a:t>98%</a:t>
                      </a:r>
                    </a:p>
                  </a:txBody>
                  <a:tcPr marL="9525" marR="9525" marT="9523" marB="0" anchor="ctr"/>
                </a:tc>
                <a:tc>
                  <a:txBody>
                    <a:bodyPr/>
                    <a:lstStyle/>
                    <a:p>
                      <a:pPr algn="ctr" fontAlgn="ctr"/>
                      <a:r>
                        <a:rPr lang="en-ZA" sz="1400" b="0" i="0" u="none" strike="noStrike" dirty="0">
                          <a:solidFill>
                            <a:srgbClr val="000000"/>
                          </a:solidFill>
                          <a:effectLst/>
                          <a:latin typeface="+mn-lt"/>
                        </a:rPr>
                        <a:t>98%</a:t>
                      </a:r>
                    </a:p>
                  </a:txBody>
                  <a:tcPr marL="9525" marR="9525" marT="9523" marB="0" anchor="ctr"/>
                </a:tc>
                <a:tc>
                  <a:txBody>
                    <a:bodyPr/>
                    <a:lstStyle/>
                    <a:p>
                      <a:pPr algn="ctr" fontAlgn="ctr"/>
                      <a:r>
                        <a:rPr lang="en-ZA" sz="1400" b="0" i="0" u="none" strike="noStrike" dirty="0">
                          <a:solidFill>
                            <a:srgbClr val="000000"/>
                          </a:solidFill>
                          <a:effectLst/>
                          <a:latin typeface="+mn-lt"/>
                        </a:rPr>
                        <a:t> </a:t>
                      </a:r>
                    </a:p>
                  </a:txBody>
                  <a:tcPr marL="9525" marR="9525" marT="9523" marB="0" anchor="ctr">
                    <a:solidFill>
                      <a:srgbClr val="00B05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6B56B0-92D5-46D2-A35A-D2BD95B2D8B2}"/>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26627" name="Rectangle 4">
            <a:extLst>
              <a:ext uri="{FF2B5EF4-FFF2-40B4-BE49-F238E27FC236}">
                <a16:creationId xmlns:a16="http://schemas.microsoft.com/office/drawing/2014/main" id="{CCD82B08-76F1-443A-8CF6-75207DB8104E}"/>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26628" name="Slide Number Placeholder 5">
            <a:extLst>
              <a:ext uri="{FF2B5EF4-FFF2-40B4-BE49-F238E27FC236}">
                <a16:creationId xmlns:a16="http://schemas.microsoft.com/office/drawing/2014/main" id="{05270BA6-D446-402B-AAD1-74012705F47A}"/>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7D11DF4F-1FF5-460A-BBC5-E6B269D46DD8}" type="slidenum">
              <a:rPr lang="en-GB" altLang="en-US" sz="1400" b="0">
                <a:solidFill>
                  <a:srgbClr val="FFFFFF"/>
                </a:solidFill>
              </a:rPr>
              <a:pPr algn="l">
                <a:spcBef>
                  <a:spcPct val="0"/>
                </a:spcBef>
                <a:spcAft>
                  <a:spcPct val="0"/>
                </a:spcAft>
                <a:buFontTx/>
                <a:buNone/>
              </a:pPr>
              <a:t>11</a:t>
            </a:fld>
            <a:endParaRPr lang="en-GB" altLang="en-US" sz="1400" b="0">
              <a:solidFill>
                <a:srgbClr val="FFFFFF"/>
              </a:solidFill>
            </a:endParaRPr>
          </a:p>
        </p:txBody>
      </p:sp>
      <p:sp>
        <p:nvSpPr>
          <p:cNvPr id="26629" name="Footer Placeholder 2">
            <a:extLst>
              <a:ext uri="{FF2B5EF4-FFF2-40B4-BE49-F238E27FC236}">
                <a16:creationId xmlns:a16="http://schemas.microsoft.com/office/drawing/2014/main" id="{85D1AB03-DCF0-48E4-B622-EC6A6832DF48}"/>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F7C13960-23A5-4800-AAF0-B2456F4D2094}" type="slidenum">
              <a:rPr lang="en-US" altLang="en-US" sz="1000" b="0">
                <a:solidFill>
                  <a:srgbClr val="000000"/>
                </a:solidFill>
              </a:rPr>
              <a:pPr>
                <a:spcBef>
                  <a:spcPct val="0"/>
                </a:spcBef>
                <a:spcAft>
                  <a:spcPct val="0"/>
                </a:spcAft>
                <a:buFontTx/>
                <a:buNone/>
              </a:pPr>
              <a:t>11</a:t>
            </a:fld>
            <a:endParaRPr lang="en-US" altLang="en-US" sz="1000" b="0">
              <a:solidFill>
                <a:srgbClr val="000000"/>
              </a:solidFill>
            </a:endParaRPr>
          </a:p>
        </p:txBody>
      </p:sp>
      <p:sp>
        <p:nvSpPr>
          <p:cNvPr id="10" name="Title 1">
            <a:extLst>
              <a:ext uri="{FF2B5EF4-FFF2-40B4-BE49-F238E27FC236}">
                <a16:creationId xmlns:a16="http://schemas.microsoft.com/office/drawing/2014/main" id="{AD96E18B-9C84-4E9D-BB61-ADDAD67E6ECA}"/>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26633" name="TextBox 4">
            <a:extLst>
              <a:ext uri="{FF2B5EF4-FFF2-40B4-BE49-F238E27FC236}">
                <a16:creationId xmlns:a16="http://schemas.microsoft.com/office/drawing/2014/main" id="{9570FA33-E97F-457F-813A-EDE42EAAC3CA}"/>
              </a:ext>
            </a:extLst>
          </p:cNvPr>
          <p:cNvSpPr txBox="1">
            <a:spLocks noChangeArrowheads="1"/>
          </p:cNvSpPr>
          <p:nvPr/>
        </p:nvSpPr>
        <p:spPr bwMode="auto">
          <a:xfrm>
            <a:off x="71438" y="652463"/>
            <a:ext cx="6732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2 -  15 OUT OF 25 TARGETS NOT ACHIEVED</a:t>
            </a:r>
          </a:p>
        </p:txBody>
      </p:sp>
      <p:graphicFrame>
        <p:nvGraphicFramePr>
          <p:cNvPr id="3" name="Table 2">
            <a:extLst>
              <a:ext uri="{FF2B5EF4-FFF2-40B4-BE49-F238E27FC236}">
                <a16:creationId xmlns:a16="http://schemas.microsoft.com/office/drawing/2014/main" id="{5515BD89-F38F-4343-BD41-5AAB1FE574AE}"/>
              </a:ext>
            </a:extLst>
          </p:cNvPr>
          <p:cNvGraphicFramePr>
            <a:graphicFrameLocks noGrp="1"/>
          </p:cNvGraphicFramePr>
          <p:nvPr/>
        </p:nvGraphicFramePr>
        <p:xfrm>
          <a:off x="71438" y="1125538"/>
          <a:ext cx="8893175" cy="5111750"/>
        </p:xfrm>
        <a:graphic>
          <a:graphicData uri="http://schemas.openxmlformats.org/drawingml/2006/table">
            <a:tbl>
              <a:tblPr>
                <a:tableStyleId>{5940675A-B579-460E-94D1-54222C63F5DA}</a:tableStyleId>
              </a:tblPr>
              <a:tblGrid>
                <a:gridCol w="3434492">
                  <a:extLst>
                    <a:ext uri="{9D8B030D-6E8A-4147-A177-3AD203B41FA5}">
                      <a16:colId xmlns:a16="http://schemas.microsoft.com/office/drawing/2014/main" val="20000"/>
                    </a:ext>
                  </a:extLst>
                </a:gridCol>
                <a:gridCol w="2472169">
                  <a:extLst>
                    <a:ext uri="{9D8B030D-6E8A-4147-A177-3AD203B41FA5}">
                      <a16:colId xmlns:a16="http://schemas.microsoft.com/office/drawing/2014/main" val="20001"/>
                    </a:ext>
                  </a:extLst>
                </a:gridCol>
                <a:gridCol w="2024193">
                  <a:extLst>
                    <a:ext uri="{9D8B030D-6E8A-4147-A177-3AD203B41FA5}">
                      <a16:colId xmlns:a16="http://schemas.microsoft.com/office/drawing/2014/main" val="20002"/>
                    </a:ext>
                  </a:extLst>
                </a:gridCol>
                <a:gridCol w="962321">
                  <a:extLst>
                    <a:ext uri="{9D8B030D-6E8A-4147-A177-3AD203B41FA5}">
                      <a16:colId xmlns:a16="http://schemas.microsoft.com/office/drawing/2014/main" val="20003"/>
                    </a:ext>
                  </a:extLst>
                </a:gridCol>
              </a:tblGrid>
              <a:tr h="421160">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6950" marR="6950" marT="6949"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6950" marR="6950" marT="6949" marB="0">
                    <a:solidFill>
                      <a:schemeClr val="bg2"/>
                    </a:solidFill>
                  </a:tcPr>
                </a:tc>
                <a:tc>
                  <a:txBody>
                    <a:bodyPr/>
                    <a:lstStyle/>
                    <a:p>
                      <a:pPr algn="l" fontAlgn="t"/>
                      <a:r>
                        <a:rPr lang="en-ZA" sz="1600" b="1" u="none" strike="noStrike">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6950" marR="6950" marT="6949"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6950" marR="6950" marT="6949" marB="0">
                    <a:solidFill>
                      <a:schemeClr val="bg2"/>
                    </a:solidFill>
                  </a:tcPr>
                </a:tc>
                <a:extLst>
                  <a:ext uri="{0D108BD9-81ED-4DB2-BD59-A6C34878D82A}">
                    <a16:rowId xmlns:a16="http://schemas.microsoft.com/office/drawing/2014/main" val="10000"/>
                  </a:ext>
                </a:extLst>
              </a:tr>
              <a:tr h="495838">
                <a:tc>
                  <a:txBody>
                    <a:bodyPr/>
                    <a:lstStyle/>
                    <a:p>
                      <a:pPr algn="l" fontAlgn="t"/>
                      <a:r>
                        <a:rPr lang="en-US" sz="1400" u="none" strike="noStrike" dirty="0">
                          <a:effectLst/>
                        </a:rPr>
                        <a:t>4. Number of criminal cases on the backlog roll in lower courts</a:t>
                      </a:r>
                      <a:endParaRPr lang="en-US" sz="1400" b="0" i="0" u="none" strike="noStrike" dirty="0">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dirty="0">
                          <a:effectLst/>
                        </a:rPr>
                        <a:t>&lt; 48 223</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57049</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1"/>
                  </a:ext>
                </a:extLst>
              </a:tr>
              <a:tr h="495838">
                <a:tc>
                  <a:txBody>
                    <a:bodyPr/>
                    <a:lstStyle/>
                    <a:p>
                      <a:pPr algn="l" fontAlgn="t"/>
                      <a:r>
                        <a:rPr lang="en-US" sz="1400" u="none" strike="noStrike">
                          <a:effectLst/>
                        </a:rPr>
                        <a:t>4.3 Number of recorded criminal cases updated on ICMS criminal</a:t>
                      </a:r>
                      <a:endParaRPr lang="en-US" sz="1400" b="0" i="0" u="none" strike="noStrike">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dirty="0">
                          <a:effectLst/>
                        </a:rPr>
                        <a:t>&lt;1800</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6292</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a:effectLst/>
                        </a:rPr>
                        <a:t> </a:t>
                      </a:r>
                      <a:endParaRPr lang="en-ZA" sz="1400" b="0" i="0" u="none" strike="noStrike">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2"/>
                  </a:ext>
                </a:extLst>
              </a:tr>
              <a:tr h="739783">
                <a:tc>
                  <a:txBody>
                    <a:bodyPr/>
                    <a:lstStyle/>
                    <a:p>
                      <a:pPr algn="l" fontAlgn="t"/>
                      <a:r>
                        <a:rPr lang="en-US" sz="1400" u="none" strike="noStrike" dirty="0">
                          <a:effectLst/>
                        </a:rPr>
                        <a:t>4.4 Number of magisterial districts and sub-districts with a supplier database of Foreign Language Interpreters</a:t>
                      </a:r>
                      <a:endParaRPr lang="en-US" sz="1400" b="0" i="0" u="none" strike="noStrike" dirty="0">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a:effectLst/>
                        </a:rPr>
                        <a:t>25</a:t>
                      </a:r>
                      <a:endParaRPr lang="en-ZA"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0</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3"/>
                  </a:ext>
                </a:extLst>
              </a:tr>
              <a:tr h="1227674">
                <a:tc>
                  <a:txBody>
                    <a:bodyPr/>
                    <a:lstStyle/>
                    <a:p>
                      <a:pPr algn="l" fontAlgn="t"/>
                      <a:r>
                        <a:rPr lang="en-US" sz="1400" u="none" strike="noStrike" dirty="0">
                          <a:effectLst/>
                        </a:rPr>
                        <a:t>5.1 Number of courts adapted in line with the Sexual Offences Court Model as required by Article 9 of the 2019 Presidential Summit Declaration against Gender-based Violence and </a:t>
                      </a:r>
                      <a:r>
                        <a:rPr lang="en-US" sz="1400" u="none" strike="noStrike" dirty="0" err="1">
                          <a:effectLst/>
                        </a:rPr>
                        <a:t>Femicide</a:t>
                      </a: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a:effectLst/>
                        </a:rPr>
                        <a:t>16</a:t>
                      </a:r>
                      <a:endParaRPr lang="en-ZA"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13</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4"/>
                  </a:ext>
                </a:extLst>
              </a:tr>
              <a:tr h="495838">
                <a:tc>
                  <a:txBody>
                    <a:bodyPr/>
                    <a:lstStyle/>
                    <a:p>
                      <a:pPr algn="l" fontAlgn="t"/>
                      <a:r>
                        <a:rPr lang="en-US" sz="1400" u="none" strike="noStrike">
                          <a:effectLst/>
                        </a:rPr>
                        <a:t>5.4  Percentage of Work in Progress (WIP) cases updated in the ICMS NRSO</a:t>
                      </a:r>
                      <a:endParaRPr lang="en-US" sz="1400" b="0" i="0" u="none" strike="noStrike">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a:effectLst/>
                        </a:rPr>
                        <a:t>90%</a:t>
                      </a:r>
                      <a:endParaRPr lang="en-ZA"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26%</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5"/>
                  </a:ext>
                </a:extLst>
              </a:tr>
              <a:tr h="739783">
                <a:tc>
                  <a:txBody>
                    <a:bodyPr/>
                    <a:lstStyle/>
                    <a:p>
                      <a:pPr algn="l" fontAlgn="t"/>
                      <a:r>
                        <a:rPr lang="en-US" sz="1400" u="none" strike="noStrike">
                          <a:effectLst/>
                        </a:rPr>
                        <a:t>6.3 Number of Family Advocate reports filed within 6 months from the date of opening the matter</a:t>
                      </a:r>
                      <a:endParaRPr lang="en-US" sz="1400" b="0" i="0" u="none" strike="noStrike">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a:effectLst/>
                        </a:rPr>
                        <a:t>6500</a:t>
                      </a:r>
                      <a:endParaRPr lang="en-ZA"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4565</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6"/>
                  </a:ext>
                </a:extLst>
              </a:tr>
              <a:tr h="495838">
                <a:tc>
                  <a:txBody>
                    <a:bodyPr/>
                    <a:lstStyle/>
                    <a:p>
                      <a:pPr algn="l" fontAlgn="t"/>
                      <a:r>
                        <a:rPr lang="en-US" sz="1400" u="none" strike="noStrike">
                          <a:effectLst/>
                        </a:rPr>
                        <a:t>6.5 Number of litigation backlog matters finalised</a:t>
                      </a:r>
                      <a:endParaRPr lang="en-US" sz="1400" b="0" i="0" u="none" strike="noStrike">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dirty="0">
                          <a:effectLst/>
                        </a:rPr>
                        <a:t>2000</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599</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1BB433-6D5E-4CB5-A455-96D8F9A1000E}"/>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27651" name="Rectangle 4">
            <a:extLst>
              <a:ext uri="{FF2B5EF4-FFF2-40B4-BE49-F238E27FC236}">
                <a16:creationId xmlns:a16="http://schemas.microsoft.com/office/drawing/2014/main" id="{DA69AE3F-5B01-4DA2-BA6C-9C826F56B96D}"/>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27652" name="Slide Number Placeholder 5">
            <a:extLst>
              <a:ext uri="{FF2B5EF4-FFF2-40B4-BE49-F238E27FC236}">
                <a16:creationId xmlns:a16="http://schemas.microsoft.com/office/drawing/2014/main" id="{4F1BFA3A-B039-4FCC-AB75-EDD7CB9DA6C8}"/>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369A773F-96D0-464F-983B-3242050C6DE5}" type="slidenum">
              <a:rPr lang="en-GB" altLang="en-US" sz="1400" b="0">
                <a:solidFill>
                  <a:srgbClr val="FFFFFF"/>
                </a:solidFill>
              </a:rPr>
              <a:pPr algn="l">
                <a:spcBef>
                  <a:spcPct val="0"/>
                </a:spcBef>
                <a:spcAft>
                  <a:spcPct val="0"/>
                </a:spcAft>
                <a:buFontTx/>
                <a:buNone/>
              </a:pPr>
              <a:t>12</a:t>
            </a:fld>
            <a:endParaRPr lang="en-GB" altLang="en-US" sz="1400" b="0">
              <a:solidFill>
                <a:srgbClr val="FFFFFF"/>
              </a:solidFill>
            </a:endParaRPr>
          </a:p>
        </p:txBody>
      </p:sp>
      <p:sp>
        <p:nvSpPr>
          <p:cNvPr id="27653" name="Footer Placeholder 2">
            <a:extLst>
              <a:ext uri="{FF2B5EF4-FFF2-40B4-BE49-F238E27FC236}">
                <a16:creationId xmlns:a16="http://schemas.microsoft.com/office/drawing/2014/main" id="{D9E6ECF0-8D46-4783-B528-0B10E641C960}"/>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AD6D1771-048D-4AC3-A55A-C529CEE91482}" type="slidenum">
              <a:rPr lang="en-US" altLang="en-US" sz="1000" b="0">
                <a:solidFill>
                  <a:srgbClr val="000000"/>
                </a:solidFill>
              </a:rPr>
              <a:pPr>
                <a:spcBef>
                  <a:spcPct val="0"/>
                </a:spcBef>
                <a:spcAft>
                  <a:spcPct val="0"/>
                </a:spcAft>
                <a:buFontTx/>
                <a:buNone/>
              </a:pPr>
              <a:t>12</a:t>
            </a:fld>
            <a:endParaRPr lang="en-US" altLang="en-US" sz="1000" b="0">
              <a:solidFill>
                <a:srgbClr val="000000"/>
              </a:solidFill>
            </a:endParaRPr>
          </a:p>
        </p:txBody>
      </p:sp>
      <p:sp>
        <p:nvSpPr>
          <p:cNvPr id="10" name="Title 1">
            <a:extLst>
              <a:ext uri="{FF2B5EF4-FFF2-40B4-BE49-F238E27FC236}">
                <a16:creationId xmlns:a16="http://schemas.microsoft.com/office/drawing/2014/main" id="{4ADB1B3E-6DEE-4495-8B87-9B9F09C48EAB}"/>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27657" name="TextBox 4">
            <a:extLst>
              <a:ext uri="{FF2B5EF4-FFF2-40B4-BE49-F238E27FC236}">
                <a16:creationId xmlns:a16="http://schemas.microsoft.com/office/drawing/2014/main" id="{50D75C2A-C7CB-474E-97AA-BC3D1775D185}"/>
              </a:ext>
            </a:extLst>
          </p:cNvPr>
          <p:cNvSpPr txBox="1">
            <a:spLocks noChangeArrowheads="1"/>
          </p:cNvSpPr>
          <p:nvPr/>
        </p:nvSpPr>
        <p:spPr bwMode="auto">
          <a:xfrm>
            <a:off x="71438" y="652463"/>
            <a:ext cx="709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2 - 15 OUT OF 25 TARGETS NOT ACHIEVED</a:t>
            </a:r>
          </a:p>
        </p:txBody>
      </p:sp>
      <p:graphicFrame>
        <p:nvGraphicFramePr>
          <p:cNvPr id="3" name="Table 2">
            <a:extLst>
              <a:ext uri="{FF2B5EF4-FFF2-40B4-BE49-F238E27FC236}">
                <a16:creationId xmlns:a16="http://schemas.microsoft.com/office/drawing/2014/main" id="{00D5D384-6D47-4D2E-A4AB-9D1FE1DBBBC1}"/>
              </a:ext>
            </a:extLst>
          </p:cNvPr>
          <p:cNvGraphicFramePr>
            <a:graphicFrameLocks noGrp="1"/>
          </p:cNvGraphicFramePr>
          <p:nvPr/>
        </p:nvGraphicFramePr>
        <p:xfrm>
          <a:off x="179388" y="1125538"/>
          <a:ext cx="8489950" cy="5286375"/>
        </p:xfrm>
        <a:graphic>
          <a:graphicData uri="http://schemas.openxmlformats.org/drawingml/2006/table">
            <a:tbl>
              <a:tblPr>
                <a:tableStyleId>{5940675A-B579-460E-94D1-54222C63F5DA}</a:tableStyleId>
              </a:tblPr>
              <a:tblGrid>
                <a:gridCol w="3278769">
                  <a:extLst>
                    <a:ext uri="{9D8B030D-6E8A-4147-A177-3AD203B41FA5}">
                      <a16:colId xmlns:a16="http://schemas.microsoft.com/office/drawing/2014/main" val="20000"/>
                    </a:ext>
                  </a:extLst>
                </a:gridCol>
                <a:gridCol w="2360078">
                  <a:extLst>
                    <a:ext uri="{9D8B030D-6E8A-4147-A177-3AD203B41FA5}">
                      <a16:colId xmlns:a16="http://schemas.microsoft.com/office/drawing/2014/main" val="20001"/>
                    </a:ext>
                  </a:extLst>
                </a:gridCol>
                <a:gridCol w="1932414">
                  <a:extLst>
                    <a:ext uri="{9D8B030D-6E8A-4147-A177-3AD203B41FA5}">
                      <a16:colId xmlns:a16="http://schemas.microsoft.com/office/drawing/2014/main" val="20002"/>
                    </a:ext>
                  </a:extLst>
                </a:gridCol>
                <a:gridCol w="918688">
                  <a:extLst>
                    <a:ext uri="{9D8B030D-6E8A-4147-A177-3AD203B41FA5}">
                      <a16:colId xmlns:a16="http://schemas.microsoft.com/office/drawing/2014/main" val="20003"/>
                    </a:ext>
                  </a:extLst>
                </a:gridCol>
              </a:tblGrid>
              <a:tr h="380483">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6950" marR="6950" marT="6949"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6950" marR="6950" marT="6949"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6950" marR="6950" marT="6949"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6950" marR="6950" marT="6949" marB="0">
                    <a:solidFill>
                      <a:schemeClr val="bg2"/>
                    </a:solidFill>
                  </a:tcPr>
                </a:tc>
                <a:extLst>
                  <a:ext uri="{0D108BD9-81ED-4DB2-BD59-A6C34878D82A}">
                    <a16:rowId xmlns:a16="http://schemas.microsoft.com/office/drawing/2014/main" val="10000"/>
                  </a:ext>
                </a:extLst>
              </a:tr>
              <a:tr h="447948">
                <a:tc>
                  <a:txBody>
                    <a:bodyPr/>
                    <a:lstStyle/>
                    <a:p>
                      <a:pPr algn="l" fontAlgn="t"/>
                      <a:r>
                        <a:rPr lang="en-US" sz="1400" u="none" strike="noStrike" dirty="0">
                          <a:effectLst/>
                        </a:rPr>
                        <a:t>7.1 Number of new court buildings completed</a:t>
                      </a:r>
                      <a:endParaRPr lang="en-US" sz="1400" b="0" i="0" u="none" strike="noStrike" dirty="0">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dirty="0">
                          <a:effectLst/>
                        </a:rPr>
                        <a:t>3</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2</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1"/>
                  </a:ext>
                </a:extLst>
              </a:tr>
              <a:tr h="447948">
                <a:tc>
                  <a:txBody>
                    <a:bodyPr/>
                    <a:lstStyle/>
                    <a:p>
                      <a:pPr algn="l" fontAlgn="t"/>
                      <a:r>
                        <a:rPr lang="en-US" sz="1400" u="none" strike="noStrike">
                          <a:effectLst/>
                        </a:rPr>
                        <a:t>7.2 Number of courts where upgrading and extensions are completed</a:t>
                      </a:r>
                      <a:endParaRPr lang="en-US" sz="1400" b="0" i="0" u="none" strike="noStrike">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a:effectLst/>
                        </a:rPr>
                        <a:t>6</a:t>
                      </a:r>
                      <a:endParaRPr lang="en-ZA"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3</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2"/>
                  </a:ext>
                </a:extLst>
              </a:tr>
              <a:tr h="447948">
                <a:tc>
                  <a:txBody>
                    <a:bodyPr/>
                    <a:lstStyle/>
                    <a:p>
                      <a:pPr algn="l" fontAlgn="t"/>
                      <a:r>
                        <a:rPr lang="en-US" sz="1400" u="none" strike="noStrike">
                          <a:effectLst/>
                        </a:rPr>
                        <a:t>8 Percentage of civil cases</a:t>
                      </a:r>
                      <a:br>
                        <a:rPr lang="en-US" sz="1400" u="none" strike="noStrike">
                          <a:effectLst/>
                        </a:rPr>
                      </a:br>
                      <a:r>
                        <a:rPr lang="en-US" sz="1400" u="none" strike="noStrike">
                          <a:effectLst/>
                        </a:rPr>
                        <a:t>referred for mediated</a:t>
                      </a:r>
                      <a:endParaRPr lang="en-US" sz="1400" b="0" i="0" u="none" strike="noStrike">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a:effectLst/>
                        </a:rPr>
                        <a:t>65%</a:t>
                      </a:r>
                      <a:endParaRPr lang="en-ZA"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0%</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3"/>
                  </a:ext>
                </a:extLst>
              </a:tr>
              <a:tr h="447948">
                <a:tc>
                  <a:txBody>
                    <a:bodyPr/>
                    <a:lstStyle/>
                    <a:p>
                      <a:pPr algn="l" fontAlgn="t"/>
                      <a:r>
                        <a:rPr lang="en-US" sz="1400" u="none" strike="noStrike" dirty="0">
                          <a:effectLst/>
                        </a:rPr>
                        <a:t>8.1Number of courts proclaimed to provide court-annexed mediation</a:t>
                      </a:r>
                      <a:endParaRPr lang="en-US" sz="1400" b="0" i="0" u="none" strike="noStrike" dirty="0">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a:effectLst/>
                        </a:rPr>
                        <a:t>34</a:t>
                      </a:r>
                      <a:endParaRPr lang="en-ZA"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0</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4"/>
                  </a:ext>
                </a:extLst>
              </a:tr>
              <a:tr h="447948">
                <a:tc>
                  <a:txBody>
                    <a:bodyPr/>
                    <a:lstStyle/>
                    <a:p>
                      <a:pPr algn="l" fontAlgn="t"/>
                      <a:r>
                        <a:rPr lang="en-US" sz="1400" u="none" strike="noStrike" dirty="0">
                          <a:effectLst/>
                        </a:rPr>
                        <a:t>9 Number of transformational policies developed</a:t>
                      </a:r>
                      <a:endParaRPr lang="en-US" sz="1400" b="0" i="0" u="none" strike="noStrike" dirty="0">
                        <a:solidFill>
                          <a:srgbClr val="000000"/>
                        </a:solidFill>
                        <a:effectLst/>
                        <a:latin typeface="Arial" panose="020B0604020202020204" pitchFamily="34" charset="0"/>
                      </a:endParaRPr>
                    </a:p>
                  </a:txBody>
                  <a:tcPr marL="6950" marR="6950" marT="6949" marB="0"/>
                </a:tc>
                <a:tc>
                  <a:txBody>
                    <a:bodyPr/>
                    <a:lstStyle/>
                    <a:p>
                      <a:pPr algn="ctr" fontAlgn="ctr"/>
                      <a:r>
                        <a:rPr lang="en-ZA" sz="1400" u="none" strike="noStrike">
                          <a:effectLst/>
                        </a:rPr>
                        <a:t>3</a:t>
                      </a:r>
                      <a:endParaRPr lang="en-ZA"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0</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5"/>
                  </a:ext>
                </a:extLst>
              </a:tr>
              <a:tr h="888717">
                <a:tc>
                  <a:txBody>
                    <a:bodyPr/>
                    <a:lstStyle/>
                    <a:p>
                      <a:pPr algn="l" fontAlgn="t"/>
                      <a:r>
                        <a:rPr lang="en-US" sz="1400" u="none" strike="noStrike">
                          <a:effectLst/>
                        </a:rPr>
                        <a:t>9.1  Discussion document for the reform of the bail, arrest and expungement dispensation submitted to the Minister by 28 February 2020</a:t>
                      </a:r>
                      <a:endParaRPr lang="en-US" sz="1400" b="0" i="0" u="none" strike="noStrike">
                        <a:solidFill>
                          <a:srgbClr val="000000"/>
                        </a:solidFill>
                        <a:effectLst/>
                        <a:latin typeface="Arial" panose="020B0604020202020204" pitchFamily="34" charset="0"/>
                      </a:endParaRPr>
                    </a:p>
                  </a:txBody>
                  <a:tcPr marL="6950" marR="6950" marT="6949" marB="0"/>
                </a:tc>
                <a:tc>
                  <a:txBody>
                    <a:bodyPr/>
                    <a:lstStyle/>
                    <a:p>
                      <a:pPr algn="ctr" fontAlgn="ctr"/>
                      <a:r>
                        <a:rPr lang="en-US" sz="1400" u="none" strike="noStrike">
                          <a:effectLst/>
                        </a:rPr>
                        <a:t>Submission of discussion document to the Minister by 28 February 2020</a:t>
                      </a:r>
                      <a:endParaRPr lang="en-US"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6"/>
                  </a:ext>
                </a:extLst>
              </a:tr>
              <a:tr h="888717">
                <a:tc>
                  <a:txBody>
                    <a:bodyPr/>
                    <a:lstStyle/>
                    <a:p>
                      <a:pPr algn="l" fontAlgn="t"/>
                      <a:r>
                        <a:rPr lang="en-US" sz="1400" u="none" strike="noStrike">
                          <a:effectLst/>
                        </a:rPr>
                        <a:t>9.2  Policy  framework on community courts submitted to the Minister for approval by 28 February 2020</a:t>
                      </a:r>
                      <a:endParaRPr lang="en-US" sz="1400" b="0" i="0" u="none" strike="noStrike">
                        <a:solidFill>
                          <a:srgbClr val="000000"/>
                        </a:solidFill>
                        <a:effectLst/>
                        <a:latin typeface="Arial" panose="020B0604020202020204" pitchFamily="34" charset="0"/>
                      </a:endParaRPr>
                    </a:p>
                  </a:txBody>
                  <a:tcPr marL="6950" marR="6950" marT="6949" marB="0"/>
                </a:tc>
                <a:tc>
                  <a:txBody>
                    <a:bodyPr/>
                    <a:lstStyle/>
                    <a:p>
                      <a:pPr algn="ctr" fontAlgn="ctr"/>
                      <a:r>
                        <a:rPr lang="en-US" sz="1400" u="none" strike="noStrike">
                          <a:effectLst/>
                        </a:rPr>
                        <a:t>Policy  framework on community courts submitted to the Minister for approval by 28 February 2020</a:t>
                      </a:r>
                      <a:endParaRPr lang="en-US"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7"/>
                  </a:ext>
                </a:extLst>
              </a:tr>
              <a:tr h="888717">
                <a:tc>
                  <a:txBody>
                    <a:bodyPr/>
                    <a:lstStyle/>
                    <a:p>
                      <a:pPr algn="l" fontAlgn="t"/>
                      <a:r>
                        <a:rPr lang="en-US" sz="1400" u="none" strike="noStrike">
                          <a:effectLst/>
                        </a:rPr>
                        <a:t>9.3 Policy Framework on the choice of language in court proceedings submitted to Minister by 31/3/2020</a:t>
                      </a:r>
                      <a:endParaRPr lang="en-US" sz="1400" b="0" i="0" u="none" strike="noStrike">
                        <a:solidFill>
                          <a:srgbClr val="000000"/>
                        </a:solidFill>
                        <a:effectLst/>
                        <a:latin typeface="Arial" panose="020B0604020202020204" pitchFamily="34" charset="0"/>
                      </a:endParaRPr>
                    </a:p>
                  </a:txBody>
                  <a:tcPr marL="6950" marR="6950" marT="6949" marB="0"/>
                </a:tc>
                <a:tc>
                  <a:txBody>
                    <a:bodyPr/>
                    <a:lstStyle/>
                    <a:p>
                      <a:pPr algn="ctr" fontAlgn="ctr"/>
                      <a:r>
                        <a:rPr lang="en-US" sz="1400" u="none" strike="noStrike">
                          <a:effectLst/>
                        </a:rPr>
                        <a:t>Policy on the choice of language in court proceedings submitted to Minister by 31 Mar-20</a:t>
                      </a:r>
                      <a:endParaRPr lang="en-US" sz="1400" b="0" i="0" u="none" strike="noStrike">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a:t>
                      </a:r>
                      <a:endParaRPr lang="en-ZA" sz="1400" b="0" i="0" u="none" strike="noStrike" dirty="0">
                        <a:solidFill>
                          <a:srgbClr val="000000"/>
                        </a:solidFill>
                        <a:effectLst/>
                        <a:latin typeface="Arial" panose="020B0604020202020204" pitchFamily="34" charset="0"/>
                      </a:endParaRPr>
                    </a:p>
                  </a:txBody>
                  <a:tcPr marL="6950" marR="6950" marT="6949"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49" marB="0" anchor="ctr">
                    <a:solidFill>
                      <a:srgbClr val="FF0000"/>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AE9EE2-8F72-4505-B622-32F2D4FAD76D}"/>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28675" name="Rectangle 4">
            <a:extLst>
              <a:ext uri="{FF2B5EF4-FFF2-40B4-BE49-F238E27FC236}">
                <a16:creationId xmlns:a16="http://schemas.microsoft.com/office/drawing/2014/main" id="{298FA3A5-63D7-440E-95C2-3AC1D242AB16}"/>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28676" name="Slide Number Placeholder 5">
            <a:extLst>
              <a:ext uri="{FF2B5EF4-FFF2-40B4-BE49-F238E27FC236}">
                <a16:creationId xmlns:a16="http://schemas.microsoft.com/office/drawing/2014/main" id="{68FF342A-CFF5-4EC5-97B7-776A43B7851A}"/>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40899761-DE6C-4D19-89E3-CD14A46D233F}" type="slidenum">
              <a:rPr lang="en-GB" altLang="en-US" sz="1400" b="0">
                <a:solidFill>
                  <a:srgbClr val="FFFFFF"/>
                </a:solidFill>
              </a:rPr>
              <a:pPr algn="l">
                <a:spcBef>
                  <a:spcPct val="0"/>
                </a:spcBef>
                <a:spcAft>
                  <a:spcPct val="0"/>
                </a:spcAft>
                <a:buFontTx/>
                <a:buNone/>
              </a:pPr>
              <a:t>13</a:t>
            </a:fld>
            <a:endParaRPr lang="en-GB" altLang="en-US" sz="1400" b="0">
              <a:solidFill>
                <a:srgbClr val="FFFFFF"/>
              </a:solidFill>
            </a:endParaRPr>
          </a:p>
        </p:txBody>
      </p:sp>
      <p:sp>
        <p:nvSpPr>
          <p:cNvPr id="28677" name="Footer Placeholder 2">
            <a:extLst>
              <a:ext uri="{FF2B5EF4-FFF2-40B4-BE49-F238E27FC236}">
                <a16:creationId xmlns:a16="http://schemas.microsoft.com/office/drawing/2014/main" id="{41C84AEF-556E-4486-8FE5-7703DD8B1240}"/>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B41D2DA9-341D-47D4-A52C-B899BFED6A70}" type="slidenum">
              <a:rPr lang="en-US" altLang="en-US" sz="1000" b="0">
                <a:solidFill>
                  <a:srgbClr val="000000"/>
                </a:solidFill>
              </a:rPr>
              <a:pPr>
                <a:spcBef>
                  <a:spcPct val="0"/>
                </a:spcBef>
                <a:spcAft>
                  <a:spcPct val="0"/>
                </a:spcAft>
                <a:buFontTx/>
                <a:buNone/>
              </a:pPr>
              <a:t>13</a:t>
            </a:fld>
            <a:endParaRPr lang="en-US" altLang="en-US" sz="1000" b="0">
              <a:solidFill>
                <a:srgbClr val="000000"/>
              </a:solidFill>
            </a:endParaRPr>
          </a:p>
        </p:txBody>
      </p:sp>
      <p:sp>
        <p:nvSpPr>
          <p:cNvPr id="10" name="Title 1">
            <a:extLst>
              <a:ext uri="{FF2B5EF4-FFF2-40B4-BE49-F238E27FC236}">
                <a16:creationId xmlns:a16="http://schemas.microsoft.com/office/drawing/2014/main" id="{8A88FCA9-9854-4E3C-9AD1-80501C3315DB}"/>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28681" name="TextBox 4">
            <a:extLst>
              <a:ext uri="{FF2B5EF4-FFF2-40B4-BE49-F238E27FC236}">
                <a16:creationId xmlns:a16="http://schemas.microsoft.com/office/drawing/2014/main" id="{4A1FC8B9-546E-4E88-9D0F-89A43DDBCA71}"/>
              </a:ext>
            </a:extLst>
          </p:cNvPr>
          <p:cNvSpPr txBox="1">
            <a:spLocks noChangeArrowheads="1"/>
          </p:cNvSpPr>
          <p:nvPr/>
        </p:nvSpPr>
        <p:spPr bwMode="auto">
          <a:xfrm>
            <a:off x="61913" y="503238"/>
            <a:ext cx="7389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3 - 27 OUT OF 45 TARGETS ACHIEVED</a:t>
            </a:r>
          </a:p>
        </p:txBody>
      </p:sp>
      <p:graphicFrame>
        <p:nvGraphicFramePr>
          <p:cNvPr id="3" name="Table 2">
            <a:extLst>
              <a:ext uri="{FF2B5EF4-FFF2-40B4-BE49-F238E27FC236}">
                <a16:creationId xmlns:a16="http://schemas.microsoft.com/office/drawing/2014/main" id="{3513CB30-6230-4ABA-A90B-47328E53646C}"/>
              </a:ext>
            </a:extLst>
          </p:cNvPr>
          <p:cNvGraphicFramePr>
            <a:graphicFrameLocks noGrp="1"/>
          </p:cNvGraphicFramePr>
          <p:nvPr/>
        </p:nvGraphicFramePr>
        <p:xfrm>
          <a:off x="107950" y="936625"/>
          <a:ext cx="8561388" cy="5808663"/>
        </p:xfrm>
        <a:graphic>
          <a:graphicData uri="http://schemas.openxmlformats.org/drawingml/2006/table">
            <a:tbl>
              <a:tblPr>
                <a:tableStyleId>{5940675A-B579-460E-94D1-54222C63F5DA}</a:tableStyleId>
              </a:tblPr>
              <a:tblGrid>
                <a:gridCol w="3527792">
                  <a:extLst>
                    <a:ext uri="{9D8B030D-6E8A-4147-A177-3AD203B41FA5}">
                      <a16:colId xmlns:a16="http://schemas.microsoft.com/office/drawing/2014/main" val="20000"/>
                    </a:ext>
                  </a:extLst>
                </a:gridCol>
                <a:gridCol w="2206632">
                  <a:extLst>
                    <a:ext uri="{9D8B030D-6E8A-4147-A177-3AD203B41FA5}">
                      <a16:colId xmlns:a16="http://schemas.microsoft.com/office/drawing/2014/main" val="20001"/>
                    </a:ext>
                  </a:extLst>
                </a:gridCol>
                <a:gridCol w="1916053">
                  <a:extLst>
                    <a:ext uri="{9D8B030D-6E8A-4147-A177-3AD203B41FA5}">
                      <a16:colId xmlns:a16="http://schemas.microsoft.com/office/drawing/2014/main" val="20002"/>
                    </a:ext>
                  </a:extLst>
                </a:gridCol>
                <a:gridCol w="910911">
                  <a:extLst>
                    <a:ext uri="{9D8B030D-6E8A-4147-A177-3AD203B41FA5}">
                      <a16:colId xmlns:a16="http://schemas.microsoft.com/office/drawing/2014/main" val="20003"/>
                    </a:ext>
                  </a:extLst>
                </a:gridCol>
              </a:tblGrid>
              <a:tr h="407437">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extLst>
                  <a:ext uri="{0D108BD9-81ED-4DB2-BD59-A6C34878D82A}">
                    <a16:rowId xmlns:a16="http://schemas.microsoft.com/office/drawing/2014/main" val="10000"/>
                  </a:ext>
                </a:extLst>
              </a:tr>
              <a:tr h="1076435">
                <a:tc>
                  <a:txBody>
                    <a:bodyPr/>
                    <a:lstStyle/>
                    <a:p>
                      <a:pPr algn="l" fontAlgn="t"/>
                      <a:r>
                        <a:rPr lang="en-US" sz="1400" b="0" i="0" u="none" strike="noStrike" dirty="0">
                          <a:solidFill>
                            <a:srgbClr val="000000"/>
                          </a:solidFill>
                          <a:effectLst/>
                          <a:latin typeface="Arial" panose="020B0604020202020204" pitchFamily="34" charset="0"/>
                        </a:rPr>
                        <a:t>10. Jurisdiction of Masters’ service points increased </a:t>
                      </a:r>
                    </a:p>
                  </a:txBody>
                  <a:tcPr marL="9525" marR="9525" marT="9526" marB="0"/>
                </a:tc>
                <a:tc>
                  <a:txBody>
                    <a:bodyPr/>
                    <a:lstStyle/>
                    <a:p>
                      <a:pPr algn="ctr" fontAlgn="ctr"/>
                      <a:r>
                        <a:rPr lang="en-US" sz="1400" b="0" i="0" u="none" strike="noStrike" dirty="0">
                          <a:solidFill>
                            <a:srgbClr val="000000"/>
                          </a:solidFill>
                          <a:effectLst/>
                          <a:latin typeface="Arial" panose="020B0604020202020204" pitchFamily="34" charset="0"/>
                        </a:rPr>
                        <a:t>PEAS rolled out to 10 service points                                                                                                                                                 </a:t>
                      </a:r>
                      <a:br>
                        <a:rPr lang="en-US" sz="14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                                                                             MOVIT rolled out to 10 service points</a:t>
                      </a:r>
                    </a:p>
                  </a:txBody>
                  <a:tcPr marL="9525" marR="9525" marT="9526" marB="0" anchor="ctr"/>
                </a:tc>
                <a:tc>
                  <a:txBody>
                    <a:bodyPr/>
                    <a:lstStyle/>
                    <a:p>
                      <a:pPr algn="ctr" fontAlgn="ctr"/>
                      <a:r>
                        <a:rPr lang="en-US" sz="1400" b="0" i="0" u="none" strike="noStrike" dirty="0">
                          <a:solidFill>
                            <a:srgbClr val="000000"/>
                          </a:solidFill>
                          <a:effectLst/>
                          <a:latin typeface="Arial" panose="020B0604020202020204" pitchFamily="34" charset="0"/>
                        </a:rPr>
                        <a:t>PEAS rolled out to  12</a:t>
                      </a:r>
                      <a:br>
                        <a:rPr lang="en-US" sz="14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service points</a:t>
                      </a:r>
                      <a:br>
                        <a:rPr lang="en-US" sz="14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
                      </a:r>
                      <a:br>
                        <a:rPr lang="en-US" sz="14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 MOVIT rolled out to 10</a:t>
                      </a:r>
                      <a:br>
                        <a:rPr lang="en-US" sz="14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service points</a:t>
                      </a:r>
                    </a:p>
                  </a:txBody>
                  <a:tcPr marL="9525" marR="9525" marT="9526"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6" marB="0" anchor="ctr">
                    <a:solidFill>
                      <a:srgbClr val="00B050"/>
                    </a:solidFill>
                  </a:tcPr>
                </a:tc>
                <a:extLst>
                  <a:ext uri="{0D108BD9-81ED-4DB2-BD59-A6C34878D82A}">
                    <a16:rowId xmlns:a16="http://schemas.microsoft.com/office/drawing/2014/main" val="10001"/>
                  </a:ext>
                </a:extLst>
              </a:tr>
              <a:tr h="863053">
                <a:tc>
                  <a:txBody>
                    <a:bodyPr/>
                    <a:lstStyle/>
                    <a:p>
                      <a:pPr algn="l" fontAlgn="t"/>
                      <a:r>
                        <a:rPr lang="en-US" sz="1400" b="0" i="0" u="none" strike="noStrike" dirty="0">
                          <a:solidFill>
                            <a:srgbClr val="000000"/>
                          </a:solidFill>
                          <a:effectLst/>
                          <a:latin typeface="Arial" panose="020B0604020202020204" pitchFamily="34" charset="0"/>
                        </a:rPr>
                        <a:t>10.4 Percentage of certificates of appointment issued in  all bankruptcy matters within 10 days from receipt of all required documents</a:t>
                      </a:r>
                    </a:p>
                  </a:txBody>
                  <a:tcPr marL="9525" marR="9525" marT="9526" marB="0"/>
                </a:tc>
                <a:tc>
                  <a:txBody>
                    <a:bodyPr/>
                    <a:lstStyle/>
                    <a:p>
                      <a:pPr algn="ctr" fontAlgn="ctr"/>
                      <a:r>
                        <a:rPr lang="en-ZA" sz="1400" b="0" i="0" u="none" strike="noStrike" dirty="0">
                          <a:solidFill>
                            <a:srgbClr val="000000"/>
                          </a:solidFill>
                          <a:effectLst/>
                          <a:latin typeface="Arial" panose="020B0604020202020204" pitchFamily="34" charset="0"/>
                        </a:rPr>
                        <a:t>91%</a:t>
                      </a:r>
                    </a:p>
                  </a:txBody>
                  <a:tcPr marL="9525" marR="9525" marT="9526" marB="0" anchor="ctr"/>
                </a:tc>
                <a:tc>
                  <a:txBody>
                    <a:bodyPr/>
                    <a:lstStyle/>
                    <a:p>
                      <a:pPr algn="ctr" fontAlgn="ctr"/>
                      <a:r>
                        <a:rPr lang="en-ZA" sz="1400" b="0" i="0" u="none" strike="noStrike" dirty="0">
                          <a:solidFill>
                            <a:srgbClr val="000000"/>
                          </a:solidFill>
                          <a:effectLst/>
                          <a:latin typeface="Arial" panose="020B0604020202020204" pitchFamily="34" charset="0"/>
                        </a:rPr>
                        <a:t>92%</a:t>
                      </a:r>
                    </a:p>
                  </a:txBody>
                  <a:tcPr marL="9525" marR="9525" marT="9526"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6" marB="0" anchor="ctr">
                    <a:solidFill>
                      <a:srgbClr val="00B050"/>
                    </a:solidFill>
                  </a:tcPr>
                </a:tc>
                <a:extLst>
                  <a:ext uri="{0D108BD9-81ED-4DB2-BD59-A6C34878D82A}">
                    <a16:rowId xmlns:a16="http://schemas.microsoft.com/office/drawing/2014/main" val="10002"/>
                  </a:ext>
                </a:extLst>
              </a:tr>
              <a:tr h="863053">
                <a:tc>
                  <a:txBody>
                    <a:bodyPr/>
                    <a:lstStyle/>
                    <a:p>
                      <a:pPr algn="l" fontAlgn="t"/>
                      <a:r>
                        <a:rPr lang="en-US" sz="1400" b="0" i="0" u="none" strike="noStrike" dirty="0">
                          <a:solidFill>
                            <a:srgbClr val="000000"/>
                          </a:solidFill>
                          <a:effectLst/>
                          <a:latin typeface="Arial" panose="020B0604020202020204" pitchFamily="34" charset="0"/>
                        </a:rPr>
                        <a:t>10.5 Percentage of liquidation and distribution accounts in bankruptcy matters examined within 15 days from receipt of all required documents</a:t>
                      </a:r>
                    </a:p>
                  </a:txBody>
                  <a:tcPr marL="9525" marR="9525" marT="9526" marB="0"/>
                </a:tc>
                <a:tc>
                  <a:txBody>
                    <a:bodyPr/>
                    <a:lstStyle/>
                    <a:p>
                      <a:pPr algn="ctr" fontAlgn="ctr"/>
                      <a:r>
                        <a:rPr lang="en-ZA" sz="1400" b="0" i="0" u="none" strike="noStrike">
                          <a:solidFill>
                            <a:srgbClr val="000000"/>
                          </a:solidFill>
                          <a:effectLst/>
                          <a:latin typeface="Arial" panose="020B0604020202020204" pitchFamily="34" charset="0"/>
                        </a:rPr>
                        <a:t>93%</a:t>
                      </a:r>
                    </a:p>
                  </a:txBody>
                  <a:tcPr marL="9525" marR="9525" marT="9526" marB="0" anchor="ctr"/>
                </a:tc>
                <a:tc>
                  <a:txBody>
                    <a:bodyPr/>
                    <a:lstStyle/>
                    <a:p>
                      <a:pPr algn="ctr" fontAlgn="ctr"/>
                      <a:r>
                        <a:rPr lang="en-ZA" sz="1400" b="0" i="0" u="none" strike="noStrike">
                          <a:solidFill>
                            <a:srgbClr val="000000"/>
                          </a:solidFill>
                          <a:effectLst/>
                          <a:latin typeface="Arial" panose="020B0604020202020204" pitchFamily="34" charset="0"/>
                        </a:rPr>
                        <a:t>96%</a:t>
                      </a:r>
                    </a:p>
                  </a:txBody>
                  <a:tcPr marL="9525" marR="9525" marT="9526"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6" marB="0" anchor="ctr">
                    <a:solidFill>
                      <a:srgbClr val="00B050"/>
                    </a:solidFill>
                  </a:tcPr>
                </a:tc>
                <a:extLst>
                  <a:ext uri="{0D108BD9-81ED-4DB2-BD59-A6C34878D82A}">
                    <a16:rowId xmlns:a16="http://schemas.microsoft.com/office/drawing/2014/main" val="10003"/>
                  </a:ext>
                </a:extLst>
              </a:tr>
              <a:tr h="649671">
                <a:tc>
                  <a:txBody>
                    <a:bodyPr/>
                    <a:lstStyle/>
                    <a:p>
                      <a:pPr algn="l" fontAlgn="t"/>
                      <a:r>
                        <a:rPr lang="en-US" sz="1400" b="0" i="0" u="none" strike="noStrike">
                          <a:solidFill>
                            <a:srgbClr val="000000"/>
                          </a:solidFill>
                          <a:effectLst/>
                          <a:latin typeface="Arial" panose="020B0604020202020204" pitchFamily="34" charset="0"/>
                        </a:rPr>
                        <a:t>10.6Percentage of letters of authority issued in trusts  within 14 days from receipt of all required documents</a:t>
                      </a:r>
                    </a:p>
                  </a:txBody>
                  <a:tcPr marL="9525" marR="9525" marT="9526" marB="0"/>
                </a:tc>
                <a:tc>
                  <a:txBody>
                    <a:bodyPr/>
                    <a:lstStyle/>
                    <a:p>
                      <a:pPr algn="ctr" fontAlgn="ctr"/>
                      <a:r>
                        <a:rPr lang="en-ZA" sz="1400" b="0" i="0" u="none" strike="noStrike">
                          <a:solidFill>
                            <a:srgbClr val="000000"/>
                          </a:solidFill>
                          <a:effectLst/>
                          <a:latin typeface="Arial" panose="020B0604020202020204" pitchFamily="34" charset="0"/>
                        </a:rPr>
                        <a:t>85%</a:t>
                      </a:r>
                    </a:p>
                  </a:txBody>
                  <a:tcPr marL="9525" marR="9525" marT="9526" marB="0" anchor="ctr"/>
                </a:tc>
                <a:tc>
                  <a:txBody>
                    <a:bodyPr/>
                    <a:lstStyle/>
                    <a:p>
                      <a:pPr algn="ctr" fontAlgn="ctr"/>
                      <a:r>
                        <a:rPr lang="en-ZA" sz="1400" b="0" i="0" u="none" strike="noStrike" dirty="0">
                          <a:solidFill>
                            <a:srgbClr val="000000"/>
                          </a:solidFill>
                          <a:effectLst/>
                          <a:latin typeface="Arial" panose="020B0604020202020204" pitchFamily="34" charset="0"/>
                        </a:rPr>
                        <a:t>85%</a:t>
                      </a:r>
                    </a:p>
                  </a:txBody>
                  <a:tcPr marL="9525" marR="9525" marT="9526"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6" marB="0" anchor="ctr">
                    <a:solidFill>
                      <a:srgbClr val="00B050"/>
                    </a:solidFill>
                  </a:tcPr>
                </a:tc>
                <a:extLst>
                  <a:ext uri="{0D108BD9-81ED-4DB2-BD59-A6C34878D82A}">
                    <a16:rowId xmlns:a16="http://schemas.microsoft.com/office/drawing/2014/main" val="10004"/>
                  </a:ext>
                </a:extLst>
              </a:tr>
              <a:tr h="436290">
                <a:tc>
                  <a:txBody>
                    <a:bodyPr/>
                    <a:lstStyle/>
                    <a:p>
                      <a:pPr algn="l" fontAlgn="t"/>
                      <a:r>
                        <a:rPr lang="en-US" sz="1400" b="0" i="0" u="none" strike="noStrike">
                          <a:solidFill>
                            <a:srgbClr val="000000"/>
                          </a:solidFill>
                          <a:effectLst/>
                          <a:latin typeface="Arial" panose="020B0604020202020204" pitchFamily="34" charset="0"/>
                        </a:rPr>
                        <a:t>10.7 Percentage of new deceased estates registered on PEAS in the Master’s Offices</a:t>
                      </a:r>
                    </a:p>
                  </a:txBody>
                  <a:tcPr marL="9525" marR="9525" marT="9526" marB="0"/>
                </a:tc>
                <a:tc>
                  <a:txBody>
                    <a:bodyPr/>
                    <a:lstStyle/>
                    <a:p>
                      <a:pPr algn="ctr" fontAlgn="ctr"/>
                      <a:r>
                        <a:rPr lang="en-ZA" sz="1400" b="0" i="0" u="none" strike="noStrike">
                          <a:solidFill>
                            <a:srgbClr val="000000"/>
                          </a:solidFill>
                          <a:effectLst/>
                          <a:latin typeface="Arial" panose="020B0604020202020204" pitchFamily="34" charset="0"/>
                        </a:rPr>
                        <a:t>95%</a:t>
                      </a:r>
                    </a:p>
                  </a:txBody>
                  <a:tcPr marL="9525" marR="9525" marT="9526" marB="0" anchor="ctr"/>
                </a:tc>
                <a:tc>
                  <a:txBody>
                    <a:bodyPr/>
                    <a:lstStyle/>
                    <a:p>
                      <a:pPr algn="ctr" fontAlgn="ctr"/>
                      <a:r>
                        <a:rPr lang="en-ZA" sz="1400" b="0" i="0" u="none" strike="noStrike">
                          <a:solidFill>
                            <a:srgbClr val="000000"/>
                          </a:solidFill>
                          <a:effectLst/>
                          <a:latin typeface="Arial" panose="020B0604020202020204" pitchFamily="34" charset="0"/>
                        </a:rPr>
                        <a:t>99%</a:t>
                      </a:r>
                    </a:p>
                  </a:txBody>
                  <a:tcPr marL="9525" marR="9525" marT="9526"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6" marB="0" anchor="ctr">
                    <a:solidFill>
                      <a:srgbClr val="00B050"/>
                    </a:solidFill>
                  </a:tcPr>
                </a:tc>
                <a:extLst>
                  <a:ext uri="{0D108BD9-81ED-4DB2-BD59-A6C34878D82A}">
                    <a16:rowId xmlns:a16="http://schemas.microsoft.com/office/drawing/2014/main" val="10005"/>
                  </a:ext>
                </a:extLst>
              </a:tr>
              <a:tr h="649671">
                <a:tc>
                  <a:txBody>
                    <a:bodyPr/>
                    <a:lstStyle/>
                    <a:p>
                      <a:pPr algn="l" fontAlgn="t"/>
                      <a:r>
                        <a:rPr lang="en-US" sz="1400" b="0" i="0" u="none" strike="noStrike">
                          <a:solidFill>
                            <a:srgbClr val="000000"/>
                          </a:solidFill>
                          <a:effectLst/>
                          <a:latin typeface="Arial" panose="020B0604020202020204" pitchFamily="34" charset="0"/>
                        </a:rPr>
                        <a:t>10.8 Percentage of letters of appointment issued in curatorship estates within 15 days from receipt of all required documents</a:t>
                      </a:r>
                    </a:p>
                  </a:txBody>
                  <a:tcPr marL="9525" marR="9525" marT="9526" marB="0"/>
                </a:tc>
                <a:tc>
                  <a:txBody>
                    <a:bodyPr/>
                    <a:lstStyle/>
                    <a:p>
                      <a:pPr algn="ctr" fontAlgn="ctr"/>
                      <a:r>
                        <a:rPr lang="en-ZA" sz="1400" b="0" i="0" u="none" strike="noStrike">
                          <a:solidFill>
                            <a:srgbClr val="000000"/>
                          </a:solidFill>
                          <a:effectLst/>
                          <a:latin typeface="Arial" panose="020B0604020202020204" pitchFamily="34" charset="0"/>
                        </a:rPr>
                        <a:t>90%</a:t>
                      </a:r>
                    </a:p>
                  </a:txBody>
                  <a:tcPr marL="9525" marR="9525" marT="9526" marB="0" anchor="ctr"/>
                </a:tc>
                <a:tc>
                  <a:txBody>
                    <a:bodyPr/>
                    <a:lstStyle/>
                    <a:p>
                      <a:pPr algn="ctr" fontAlgn="ctr"/>
                      <a:r>
                        <a:rPr lang="en-ZA" sz="1400" b="0" i="0" u="none" strike="noStrike">
                          <a:solidFill>
                            <a:srgbClr val="000000"/>
                          </a:solidFill>
                          <a:effectLst/>
                          <a:latin typeface="Arial" panose="020B0604020202020204" pitchFamily="34" charset="0"/>
                        </a:rPr>
                        <a:t>97%</a:t>
                      </a:r>
                    </a:p>
                  </a:txBody>
                  <a:tcPr marL="9525" marR="9525" marT="9526"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6" marB="0" anchor="ctr">
                    <a:solidFill>
                      <a:srgbClr val="00B050"/>
                    </a:solidFill>
                  </a:tcPr>
                </a:tc>
                <a:extLst>
                  <a:ext uri="{0D108BD9-81ED-4DB2-BD59-A6C34878D82A}">
                    <a16:rowId xmlns:a16="http://schemas.microsoft.com/office/drawing/2014/main" val="10006"/>
                  </a:ext>
                </a:extLst>
              </a:tr>
              <a:tr h="863053">
                <a:tc>
                  <a:txBody>
                    <a:bodyPr/>
                    <a:lstStyle/>
                    <a:p>
                      <a:pPr algn="l" fontAlgn="t"/>
                      <a:r>
                        <a:rPr lang="en-US" sz="1400" b="0" i="0" u="none" strike="noStrike">
                          <a:solidFill>
                            <a:srgbClr val="000000"/>
                          </a:solidFill>
                          <a:effectLst/>
                          <a:latin typeface="Arial" panose="020B0604020202020204" pitchFamily="34" charset="0"/>
                        </a:rPr>
                        <a:t>10.9Percentage of Liquidation and Distribution Accounts in  curatorship examined within 30 days from receipt of all required documents</a:t>
                      </a:r>
                    </a:p>
                  </a:txBody>
                  <a:tcPr marL="9525" marR="9525" marT="9526" marB="0"/>
                </a:tc>
                <a:tc>
                  <a:txBody>
                    <a:bodyPr/>
                    <a:lstStyle/>
                    <a:p>
                      <a:pPr algn="ctr" fontAlgn="ctr"/>
                      <a:r>
                        <a:rPr lang="en-ZA" sz="1400" b="0" i="0" u="none" strike="noStrike">
                          <a:solidFill>
                            <a:srgbClr val="000000"/>
                          </a:solidFill>
                          <a:effectLst/>
                          <a:latin typeface="Arial" panose="020B0604020202020204" pitchFamily="34" charset="0"/>
                        </a:rPr>
                        <a:t>90%</a:t>
                      </a:r>
                    </a:p>
                  </a:txBody>
                  <a:tcPr marL="9525" marR="9525" marT="9526" marB="0" anchor="ctr"/>
                </a:tc>
                <a:tc>
                  <a:txBody>
                    <a:bodyPr/>
                    <a:lstStyle/>
                    <a:p>
                      <a:pPr algn="ctr" fontAlgn="ctr"/>
                      <a:r>
                        <a:rPr lang="en-ZA" sz="1400" b="0" i="0" u="none" strike="noStrike">
                          <a:solidFill>
                            <a:srgbClr val="000000"/>
                          </a:solidFill>
                          <a:effectLst/>
                          <a:latin typeface="Arial" panose="020B0604020202020204" pitchFamily="34" charset="0"/>
                        </a:rPr>
                        <a:t>92%</a:t>
                      </a:r>
                    </a:p>
                  </a:txBody>
                  <a:tcPr marL="9525" marR="9525" marT="9526"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6" marB="0" anchor="ctr">
                    <a:solidFill>
                      <a:srgbClr val="00B05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20A644-6271-4663-92BF-3C7B1C3F4183}"/>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29699" name="Rectangle 4">
            <a:extLst>
              <a:ext uri="{FF2B5EF4-FFF2-40B4-BE49-F238E27FC236}">
                <a16:creationId xmlns:a16="http://schemas.microsoft.com/office/drawing/2014/main" id="{54F92AA3-733E-498A-B8F0-F37F5B371655}"/>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29700" name="Slide Number Placeholder 5">
            <a:extLst>
              <a:ext uri="{FF2B5EF4-FFF2-40B4-BE49-F238E27FC236}">
                <a16:creationId xmlns:a16="http://schemas.microsoft.com/office/drawing/2014/main" id="{A969BD46-C2DC-4B86-9C49-FCAF2F9B00D3}"/>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B496E496-DBB1-4BD1-912D-320224C9C748}" type="slidenum">
              <a:rPr lang="en-GB" altLang="en-US" sz="1400" b="0">
                <a:solidFill>
                  <a:srgbClr val="FFFFFF"/>
                </a:solidFill>
              </a:rPr>
              <a:pPr algn="l">
                <a:spcBef>
                  <a:spcPct val="0"/>
                </a:spcBef>
                <a:spcAft>
                  <a:spcPct val="0"/>
                </a:spcAft>
                <a:buFontTx/>
                <a:buNone/>
              </a:pPr>
              <a:t>14</a:t>
            </a:fld>
            <a:endParaRPr lang="en-GB" altLang="en-US" sz="1400" b="0">
              <a:solidFill>
                <a:srgbClr val="FFFFFF"/>
              </a:solidFill>
            </a:endParaRPr>
          </a:p>
        </p:txBody>
      </p:sp>
      <p:sp>
        <p:nvSpPr>
          <p:cNvPr id="29701" name="Footer Placeholder 2">
            <a:extLst>
              <a:ext uri="{FF2B5EF4-FFF2-40B4-BE49-F238E27FC236}">
                <a16:creationId xmlns:a16="http://schemas.microsoft.com/office/drawing/2014/main" id="{A4D7B1A3-9D8E-4D75-897C-75E1930A91AA}"/>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67F754B9-BCEE-4A66-8B39-5B52BBC45CF8}" type="slidenum">
              <a:rPr lang="en-US" altLang="en-US" sz="1000" b="0">
                <a:solidFill>
                  <a:srgbClr val="000000"/>
                </a:solidFill>
              </a:rPr>
              <a:pPr>
                <a:spcBef>
                  <a:spcPct val="0"/>
                </a:spcBef>
                <a:spcAft>
                  <a:spcPct val="0"/>
                </a:spcAft>
                <a:buFontTx/>
                <a:buNone/>
              </a:pPr>
              <a:t>14</a:t>
            </a:fld>
            <a:endParaRPr lang="en-US" altLang="en-US" sz="1000" b="0">
              <a:solidFill>
                <a:srgbClr val="000000"/>
              </a:solidFill>
            </a:endParaRPr>
          </a:p>
        </p:txBody>
      </p:sp>
      <p:sp>
        <p:nvSpPr>
          <p:cNvPr id="10" name="Title 1">
            <a:extLst>
              <a:ext uri="{FF2B5EF4-FFF2-40B4-BE49-F238E27FC236}">
                <a16:creationId xmlns:a16="http://schemas.microsoft.com/office/drawing/2014/main" id="{59AA301F-DC87-45F4-961A-0BC38BB1C9D3}"/>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29705" name="TextBox 4">
            <a:extLst>
              <a:ext uri="{FF2B5EF4-FFF2-40B4-BE49-F238E27FC236}">
                <a16:creationId xmlns:a16="http://schemas.microsoft.com/office/drawing/2014/main" id="{EC3EB386-D042-467B-B482-9C98E21B2D28}"/>
              </a:ext>
            </a:extLst>
          </p:cNvPr>
          <p:cNvSpPr txBox="1">
            <a:spLocks noChangeArrowheads="1"/>
          </p:cNvSpPr>
          <p:nvPr/>
        </p:nvSpPr>
        <p:spPr bwMode="auto">
          <a:xfrm>
            <a:off x="61913" y="503238"/>
            <a:ext cx="7389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3 - 27 OUT OF 45 TARGETS ACHIEVED</a:t>
            </a:r>
          </a:p>
        </p:txBody>
      </p:sp>
      <p:graphicFrame>
        <p:nvGraphicFramePr>
          <p:cNvPr id="3" name="Table 2">
            <a:extLst>
              <a:ext uri="{FF2B5EF4-FFF2-40B4-BE49-F238E27FC236}">
                <a16:creationId xmlns:a16="http://schemas.microsoft.com/office/drawing/2014/main" id="{BB5F078A-F0DB-4F23-84FB-F6FD5C085E86}"/>
              </a:ext>
            </a:extLst>
          </p:cNvPr>
          <p:cNvGraphicFramePr>
            <a:graphicFrameLocks noGrp="1"/>
          </p:cNvGraphicFramePr>
          <p:nvPr/>
        </p:nvGraphicFramePr>
        <p:xfrm>
          <a:off x="107950" y="936625"/>
          <a:ext cx="8561388" cy="5799138"/>
        </p:xfrm>
        <a:graphic>
          <a:graphicData uri="http://schemas.openxmlformats.org/drawingml/2006/table">
            <a:tbl>
              <a:tblPr>
                <a:tableStyleId>{5940675A-B579-460E-94D1-54222C63F5DA}</a:tableStyleId>
              </a:tblPr>
              <a:tblGrid>
                <a:gridCol w="3744221">
                  <a:extLst>
                    <a:ext uri="{9D8B030D-6E8A-4147-A177-3AD203B41FA5}">
                      <a16:colId xmlns:a16="http://schemas.microsoft.com/office/drawing/2014/main" val="20000"/>
                    </a:ext>
                  </a:extLst>
                </a:gridCol>
                <a:gridCol w="1990203">
                  <a:extLst>
                    <a:ext uri="{9D8B030D-6E8A-4147-A177-3AD203B41FA5}">
                      <a16:colId xmlns:a16="http://schemas.microsoft.com/office/drawing/2014/main" val="20001"/>
                    </a:ext>
                  </a:extLst>
                </a:gridCol>
                <a:gridCol w="1916053">
                  <a:extLst>
                    <a:ext uri="{9D8B030D-6E8A-4147-A177-3AD203B41FA5}">
                      <a16:colId xmlns:a16="http://schemas.microsoft.com/office/drawing/2014/main" val="20002"/>
                    </a:ext>
                  </a:extLst>
                </a:gridCol>
                <a:gridCol w="910911">
                  <a:extLst>
                    <a:ext uri="{9D8B030D-6E8A-4147-A177-3AD203B41FA5}">
                      <a16:colId xmlns:a16="http://schemas.microsoft.com/office/drawing/2014/main" val="20003"/>
                    </a:ext>
                  </a:extLst>
                </a:gridCol>
              </a:tblGrid>
              <a:tr h="407361">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extLst>
                  <a:ext uri="{0D108BD9-81ED-4DB2-BD59-A6C34878D82A}">
                    <a16:rowId xmlns:a16="http://schemas.microsoft.com/office/drawing/2014/main" val="10000"/>
                  </a:ext>
                </a:extLst>
              </a:tr>
              <a:tr h="645182">
                <a:tc>
                  <a:txBody>
                    <a:bodyPr/>
                    <a:lstStyle/>
                    <a:p>
                      <a:pPr algn="l" fontAlgn="t"/>
                      <a:r>
                        <a:rPr lang="en-US" sz="1400" b="0" i="0" u="none" strike="noStrike">
                          <a:solidFill>
                            <a:srgbClr val="000000"/>
                          </a:solidFill>
                          <a:effectLst/>
                          <a:latin typeface="Arial" panose="020B0604020202020204" pitchFamily="34" charset="0"/>
                        </a:rPr>
                        <a:t>11 Number of previously disadvantaged individual (PDI) advocates briefed </a:t>
                      </a:r>
                    </a:p>
                  </a:txBody>
                  <a:tcPr marL="9525" marR="9525" marT="9525" marB="0"/>
                </a:tc>
                <a:tc>
                  <a:txBody>
                    <a:bodyPr/>
                    <a:lstStyle/>
                    <a:p>
                      <a:pPr algn="ctr" fontAlgn="ctr"/>
                      <a:r>
                        <a:rPr lang="en-ZA" sz="1400" b="0" i="0" u="none" strike="noStrike">
                          <a:solidFill>
                            <a:srgbClr val="000000"/>
                          </a:solidFill>
                          <a:effectLst/>
                          <a:latin typeface="Arial" panose="020B0604020202020204" pitchFamily="34" charset="0"/>
                        </a:rPr>
                        <a:t>1600</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1971</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1"/>
                  </a:ext>
                </a:extLst>
              </a:tr>
              <a:tr h="858500">
                <a:tc>
                  <a:txBody>
                    <a:bodyPr/>
                    <a:lstStyle/>
                    <a:p>
                      <a:pPr algn="l" fontAlgn="t"/>
                      <a:r>
                        <a:rPr lang="en-US" sz="1400" b="0" i="0" u="none" strike="noStrike">
                          <a:solidFill>
                            <a:srgbClr val="000000"/>
                          </a:solidFill>
                          <a:effectLst/>
                          <a:latin typeface="Arial" panose="020B0604020202020204" pitchFamily="34" charset="0"/>
                        </a:rPr>
                        <a:t>12.2 Number of enrolled matters presented in High Court by State Attorney (applications and trials only)</a:t>
                      </a:r>
                    </a:p>
                  </a:txBody>
                  <a:tcPr marL="9525" marR="9525" marT="9525" marB="0"/>
                </a:tc>
                <a:tc>
                  <a:txBody>
                    <a:bodyPr/>
                    <a:lstStyle/>
                    <a:p>
                      <a:pPr algn="ctr" fontAlgn="ctr"/>
                      <a:r>
                        <a:rPr lang="en-ZA" sz="1400" b="0" i="0" u="none" strike="noStrike">
                          <a:solidFill>
                            <a:srgbClr val="000000"/>
                          </a:solidFill>
                          <a:effectLst/>
                          <a:latin typeface="Arial" panose="020B0604020202020204" pitchFamily="34" charset="0"/>
                        </a:rPr>
                        <a:t>400</a:t>
                      </a:r>
                    </a:p>
                  </a:txBody>
                  <a:tcPr marL="9525" marR="9525" marT="9525" marB="0" anchor="ctr"/>
                </a:tc>
                <a:tc>
                  <a:txBody>
                    <a:bodyPr/>
                    <a:lstStyle/>
                    <a:p>
                      <a:pPr algn="ctr" fontAlgn="ctr"/>
                      <a:r>
                        <a:rPr lang="en-ZA" sz="1400" b="0" i="0" u="none" strike="noStrike">
                          <a:solidFill>
                            <a:srgbClr val="000000"/>
                          </a:solidFill>
                          <a:effectLst/>
                          <a:latin typeface="Arial" panose="020B0604020202020204" pitchFamily="34" charset="0"/>
                        </a:rPr>
                        <a:t>505</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2"/>
                  </a:ext>
                </a:extLst>
              </a:tr>
              <a:tr h="862963">
                <a:tc>
                  <a:txBody>
                    <a:bodyPr/>
                    <a:lstStyle/>
                    <a:p>
                      <a:pPr algn="l" fontAlgn="t"/>
                      <a:r>
                        <a:rPr lang="en-US" sz="1400" b="0" i="0" u="none" strike="noStrike" dirty="0">
                          <a:solidFill>
                            <a:srgbClr val="000000"/>
                          </a:solidFill>
                          <a:effectLst/>
                          <a:latin typeface="Arial" panose="020B0604020202020204" pitchFamily="34" charset="0"/>
                        </a:rPr>
                        <a:t>13 Percentage of legislative International Agreements scrutinised and laws certified OCSLA successfully challenged in court for constitutionality</a:t>
                      </a:r>
                    </a:p>
                  </a:txBody>
                  <a:tcPr marL="9525" marR="9525" marT="9525" marB="0"/>
                </a:tc>
                <a:tc>
                  <a:txBody>
                    <a:bodyPr/>
                    <a:lstStyle/>
                    <a:p>
                      <a:pPr algn="ctr" fontAlgn="ctr"/>
                      <a:r>
                        <a:rPr lang="en-ZA" sz="14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400" b="0" i="0" u="none" strike="noStrike">
                          <a:solidFill>
                            <a:srgbClr val="000000"/>
                          </a:solidFill>
                          <a:effectLst/>
                          <a:latin typeface="Arial" panose="020B0604020202020204" pitchFamily="34" charset="0"/>
                        </a:rPr>
                        <a:t>-</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3"/>
                  </a:ext>
                </a:extLst>
              </a:tr>
              <a:tr h="649603">
                <a:tc>
                  <a:txBody>
                    <a:bodyPr/>
                    <a:lstStyle/>
                    <a:p>
                      <a:pPr algn="l" fontAlgn="t"/>
                      <a:r>
                        <a:rPr lang="en-US" sz="1400" b="0" i="0" u="none" strike="noStrike">
                          <a:solidFill>
                            <a:srgbClr val="000000"/>
                          </a:solidFill>
                          <a:effectLst/>
                          <a:latin typeface="Arial" panose="020B0604020202020204" pitchFamily="34" charset="0"/>
                        </a:rPr>
                        <a:t>13.1 Percentage of legal opinions finalised within 40 days from date of receipt of the instruction</a:t>
                      </a:r>
                    </a:p>
                  </a:txBody>
                  <a:tcPr marL="9525" marR="9525" marT="9525" marB="0"/>
                </a:tc>
                <a:tc>
                  <a:txBody>
                    <a:bodyPr/>
                    <a:lstStyle/>
                    <a:p>
                      <a:pPr algn="ctr" fontAlgn="ctr"/>
                      <a:r>
                        <a:rPr lang="en-ZA" sz="1400" b="0" i="0" u="none" strike="noStrike">
                          <a:solidFill>
                            <a:srgbClr val="000000"/>
                          </a:solidFill>
                          <a:effectLst/>
                          <a:latin typeface="Arial" panose="020B0604020202020204" pitchFamily="34" charset="0"/>
                        </a:rPr>
                        <a:t>82%</a:t>
                      </a:r>
                    </a:p>
                  </a:txBody>
                  <a:tcPr marL="9525" marR="9525" marT="9525" marB="0" anchor="ctr"/>
                </a:tc>
                <a:tc>
                  <a:txBody>
                    <a:bodyPr/>
                    <a:lstStyle/>
                    <a:p>
                      <a:pPr algn="ctr" fontAlgn="ctr"/>
                      <a:r>
                        <a:rPr lang="en-ZA" sz="1400" b="0" i="0" u="none" strike="noStrike">
                          <a:solidFill>
                            <a:srgbClr val="000000"/>
                          </a:solidFill>
                          <a:effectLst/>
                          <a:latin typeface="Arial" panose="020B0604020202020204" pitchFamily="34" charset="0"/>
                        </a:rPr>
                        <a:t>96%</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4"/>
                  </a:ext>
                </a:extLst>
              </a:tr>
              <a:tr h="862963">
                <a:tc>
                  <a:txBody>
                    <a:bodyPr/>
                    <a:lstStyle/>
                    <a:p>
                      <a:pPr algn="l" fontAlgn="t"/>
                      <a:r>
                        <a:rPr lang="en-US" sz="1400" b="0" i="0" u="none" strike="noStrike" dirty="0">
                          <a:solidFill>
                            <a:srgbClr val="000000"/>
                          </a:solidFill>
                          <a:effectLst/>
                          <a:latin typeface="Arial" panose="020B0604020202020204" pitchFamily="34" charset="0"/>
                        </a:rPr>
                        <a:t>13.2  Percentage of preliminary opinions on draft Bills and subordinate legislation completed within 40 days from date of receipt of the instruction</a:t>
                      </a:r>
                    </a:p>
                  </a:txBody>
                  <a:tcPr marL="9525" marR="9525" marT="9525" marB="0"/>
                </a:tc>
                <a:tc>
                  <a:txBody>
                    <a:bodyPr/>
                    <a:lstStyle/>
                    <a:p>
                      <a:pPr algn="ctr" fontAlgn="ctr"/>
                      <a:r>
                        <a:rPr lang="en-ZA" sz="1400" b="0" i="0" u="none" strike="noStrike">
                          <a:solidFill>
                            <a:srgbClr val="000000"/>
                          </a:solidFill>
                          <a:effectLst/>
                          <a:latin typeface="Arial" panose="020B0604020202020204" pitchFamily="34" charset="0"/>
                        </a:rPr>
                        <a:t>82%</a:t>
                      </a:r>
                    </a:p>
                  </a:txBody>
                  <a:tcPr marL="9525" marR="9525" marT="9525" marB="0" anchor="ctr"/>
                </a:tc>
                <a:tc>
                  <a:txBody>
                    <a:bodyPr/>
                    <a:lstStyle/>
                    <a:p>
                      <a:pPr algn="ctr" fontAlgn="ctr"/>
                      <a:r>
                        <a:rPr lang="en-ZA" sz="1400" b="0" i="0" u="none" strike="noStrike">
                          <a:solidFill>
                            <a:srgbClr val="000000"/>
                          </a:solidFill>
                          <a:effectLst/>
                          <a:latin typeface="Arial" panose="020B0604020202020204" pitchFamily="34" charset="0"/>
                        </a:rPr>
                        <a:t>91%</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5"/>
                  </a:ext>
                </a:extLst>
              </a:tr>
              <a:tr h="649603">
                <a:tc>
                  <a:txBody>
                    <a:bodyPr/>
                    <a:lstStyle/>
                    <a:p>
                      <a:pPr algn="l" fontAlgn="t"/>
                      <a:r>
                        <a:rPr lang="en-US" sz="1400" b="0" i="0" u="none" strike="noStrike">
                          <a:solidFill>
                            <a:srgbClr val="000000"/>
                          </a:solidFill>
                          <a:effectLst/>
                          <a:latin typeface="Arial" panose="020B0604020202020204" pitchFamily="34" charset="0"/>
                        </a:rPr>
                        <a:t>13.3  Percentage of suggested Bills and subordinate legislation finalised within 40 days from the date of receipt of the instruction</a:t>
                      </a:r>
                    </a:p>
                  </a:txBody>
                  <a:tcPr marL="9525" marR="9525" marT="9525" marB="0"/>
                </a:tc>
                <a:tc>
                  <a:txBody>
                    <a:bodyPr/>
                    <a:lstStyle/>
                    <a:p>
                      <a:pPr algn="ctr" fontAlgn="ctr"/>
                      <a:r>
                        <a:rPr lang="en-ZA" sz="1400" b="0" i="0" u="none" strike="noStrike">
                          <a:solidFill>
                            <a:srgbClr val="000000"/>
                          </a:solidFill>
                          <a:effectLst/>
                          <a:latin typeface="Arial" panose="020B0604020202020204" pitchFamily="34" charset="0"/>
                        </a:rPr>
                        <a:t>82%</a:t>
                      </a:r>
                    </a:p>
                  </a:txBody>
                  <a:tcPr marL="9525" marR="9525" marT="9525" marB="0" anchor="ctr"/>
                </a:tc>
                <a:tc>
                  <a:txBody>
                    <a:bodyPr/>
                    <a:lstStyle/>
                    <a:p>
                      <a:pPr algn="ctr" fontAlgn="ctr"/>
                      <a:r>
                        <a:rPr lang="en-ZA" sz="1400" b="0" i="0" u="none" strike="noStrike">
                          <a:solidFill>
                            <a:srgbClr val="000000"/>
                          </a:solidFill>
                          <a:effectLst/>
                          <a:latin typeface="Arial" panose="020B0604020202020204" pitchFamily="34" charset="0"/>
                        </a:rPr>
                        <a:t>94%</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6"/>
                  </a:ext>
                </a:extLst>
              </a:tr>
              <a:tr h="862963">
                <a:tc>
                  <a:txBody>
                    <a:bodyPr/>
                    <a:lstStyle/>
                    <a:p>
                      <a:pPr algn="l" fontAlgn="t"/>
                      <a:r>
                        <a:rPr lang="en-US" sz="1400" b="0" i="0" u="none" strike="noStrike">
                          <a:solidFill>
                            <a:srgbClr val="000000"/>
                          </a:solidFill>
                          <a:effectLst/>
                          <a:latin typeface="Arial" panose="020B0604020202020204" pitchFamily="34" charset="0"/>
                        </a:rPr>
                        <a:t>13.4  Percentage of international agreements and accompanying legal opinions finalised within 30 days from the date of receipt of the instruction</a:t>
                      </a:r>
                    </a:p>
                  </a:txBody>
                  <a:tcPr marL="9525" marR="9525" marT="9525" marB="0"/>
                </a:tc>
                <a:tc>
                  <a:txBody>
                    <a:bodyPr/>
                    <a:lstStyle/>
                    <a:p>
                      <a:pPr algn="ctr" fontAlgn="ctr"/>
                      <a:r>
                        <a:rPr lang="en-ZA" sz="1400" b="0" i="0" u="none" strike="noStrike">
                          <a:solidFill>
                            <a:srgbClr val="000000"/>
                          </a:solidFill>
                          <a:effectLst/>
                          <a:latin typeface="Arial" panose="020B0604020202020204" pitchFamily="34" charset="0"/>
                        </a:rPr>
                        <a:t>85%</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88%</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2251EE-A21A-457C-99E1-52021EF97807}"/>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30723" name="Rectangle 4">
            <a:extLst>
              <a:ext uri="{FF2B5EF4-FFF2-40B4-BE49-F238E27FC236}">
                <a16:creationId xmlns:a16="http://schemas.microsoft.com/office/drawing/2014/main" id="{91525F57-E98F-49CE-93DC-93863C219304}"/>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0724" name="Slide Number Placeholder 5">
            <a:extLst>
              <a:ext uri="{FF2B5EF4-FFF2-40B4-BE49-F238E27FC236}">
                <a16:creationId xmlns:a16="http://schemas.microsoft.com/office/drawing/2014/main" id="{1BE9C563-88A0-48B0-BD6E-E88DDC4E83BE}"/>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8D2B2671-D96A-47DB-9AFF-ED22CAF22DE9}" type="slidenum">
              <a:rPr lang="en-GB" altLang="en-US" sz="1400" b="0">
                <a:solidFill>
                  <a:srgbClr val="FFFFFF"/>
                </a:solidFill>
              </a:rPr>
              <a:pPr algn="l">
                <a:spcBef>
                  <a:spcPct val="0"/>
                </a:spcBef>
                <a:spcAft>
                  <a:spcPct val="0"/>
                </a:spcAft>
                <a:buFontTx/>
                <a:buNone/>
              </a:pPr>
              <a:t>15</a:t>
            </a:fld>
            <a:endParaRPr lang="en-GB" altLang="en-US" sz="1400" b="0">
              <a:solidFill>
                <a:srgbClr val="FFFFFF"/>
              </a:solidFill>
            </a:endParaRPr>
          </a:p>
        </p:txBody>
      </p:sp>
      <p:sp>
        <p:nvSpPr>
          <p:cNvPr id="30725" name="Footer Placeholder 2">
            <a:extLst>
              <a:ext uri="{FF2B5EF4-FFF2-40B4-BE49-F238E27FC236}">
                <a16:creationId xmlns:a16="http://schemas.microsoft.com/office/drawing/2014/main" id="{A772AFFC-F862-448D-BEF0-E2DB7C99500E}"/>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9FEC3DCA-C737-4647-9BFA-9277BDC4635B}" type="slidenum">
              <a:rPr lang="en-US" altLang="en-US" sz="1000" b="0">
                <a:solidFill>
                  <a:srgbClr val="000000"/>
                </a:solidFill>
              </a:rPr>
              <a:pPr>
                <a:spcBef>
                  <a:spcPct val="0"/>
                </a:spcBef>
                <a:spcAft>
                  <a:spcPct val="0"/>
                </a:spcAft>
                <a:buFontTx/>
                <a:buNone/>
              </a:pPr>
              <a:t>15</a:t>
            </a:fld>
            <a:endParaRPr lang="en-US" altLang="en-US" sz="1000" b="0">
              <a:solidFill>
                <a:srgbClr val="000000"/>
              </a:solidFill>
            </a:endParaRPr>
          </a:p>
        </p:txBody>
      </p:sp>
      <p:sp>
        <p:nvSpPr>
          <p:cNvPr id="10" name="Title 1">
            <a:extLst>
              <a:ext uri="{FF2B5EF4-FFF2-40B4-BE49-F238E27FC236}">
                <a16:creationId xmlns:a16="http://schemas.microsoft.com/office/drawing/2014/main" id="{56C57336-41E2-4E07-B6BC-5D36917190A4}"/>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30729" name="TextBox 4">
            <a:extLst>
              <a:ext uri="{FF2B5EF4-FFF2-40B4-BE49-F238E27FC236}">
                <a16:creationId xmlns:a16="http://schemas.microsoft.com/office/drawing/2014/main" id="{685C4B59-B15B-45E7-A6DA-677BD1935CC4}"/>
              </a:ext>
            </a:extLst>
          </p:cNvPr>
          <p:cNvSpPr txBox="1">
            <a:spLocks noChangeArrowheads="1"/>
          </p:cNvSpPr>
          <p:nvPr/>
        </p:nvSpPr>
        <p:spPr bwMode="auto">
          <a:xfrm>
            <a:off x="61913" y="503238"/>
            <a:ext cx="7389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3 - 27 OUT OF 45 TARGETS ACHIEVED</a:t>
            </a:r>
          </a:p>
        </p:txBody>
      </p:sp>
      <p:graphicFrame>
        <p:nvGraphicFramePr>
          <p:cNvPr id="3" name="Table 2">
            <a:extLst>
              <a:ext uri="{FF2B5EF4-FFF2-40B4-BE49-F238E27FC236}">
                <a16:creationId xmlns:a16="http://schemas.microsoft.com/office/drawing/2014/main" id="{02D89BD3-B0E4-4ABF-A706-6CE7FD7B639B}"/>
              </a:ext>
            </a:extLst>
          </p:cNvPr>
          <p:cNvGraphicFramePr>
            <a:graphicFrameLocks noGrp="1"/>
          </p:cNvGraphicFramePr>
          <p:nvPr/>
        </p:nvGraphicFramePr>
        <p:xfrm>
          <a:off x="107950" y="936625"/>
          <a:ext cx="8561388" cy="5586413"/>
        </p:xfrm>
        <a:graphic>
          <a:graphicData uri="http://schemas.openxmlformats.org/drawingml/2006/table">
            <a:tbl>
              <a:tblPr>
                <a:tableStyleId>{5940675A-B579-460E-94D1-54222C63F5DA}</a:tableStyleId>
              </a:tblPr>
              <a:tblGrid>
                <a:gridCol w="3744221">
                  <a:extLst>
                    <a:ext uri="{9D8B030D-6E8A-4147-A177-3AD203B41FA5}">
                      <a16:colId xmlns:a16="http://schemas.microsoft.com/office/drawing/2014/main" val="20000"/>
                    </a:ext>
                  </a:extLst>
                </a:gridCol>
                <a:gridCol w="1990203">
                  <a:extLst>
                    <a:ext uri="{9D8B030D-6E8A-4147-A177-3AD203B41FA5}">
                      <a16:colId xmlns:a16="http://schemas.microsoft.com/office/drawing/2014/main" val="20001"/>
                    </a:ext>
                  </a:extLst>
                </a:gridCol>
                <a:gridCol w="1916053">
                  <a:extLst>
                    <a:ext uri="{9D8B030D-6E8A-4147-A177-3AD203B41FA5}">
                      <a16:colId xmlns:a16="http://schemas.microsoft.com/office/drawing/2014/main" val="20002"/>
                    </a:ext>
                  </a:extLst>
                </a:gridCol>
                <a:gridCol w="910911">
                  <a:extLst>
                    <a:ext uri="{9D8B030D-6E8A-4147-A177-3AD203B41FA5}">
                      <a16:colId xmlns:a16="http://schemas.microsoft.com/office/drawing/2014/main" val="20003"/>
                    </a:ext>
                  </a:extLst>
                </a:gridCol>
              </a:tblGrid>
              <a:tr h="407340">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extLst>
                  <a:ext uri="{0D108BD9-81ED-4DB2-BD59-A6C34878D82A}">
                    <a16:rowId xmlns:a16="http://schemas.microsoft.com/office/drawing/2014/main" val="10000"/>
                  </a:ext>
                </a:extLst>
              </a:tr>
              <a:tr h="649604">
                <a:tc>
                  <a:txBody>
                    <a:bodyPr/>
                    <a:lstStyle/>
                    <a:p>
                      <a:pPr algn="l" fontAlgn="t"/>
                      <a:r>
                        <a:rPr lang="en-US" sz="1400" b="0" i="0" u="none" strike="noStrike">
                          <a:solidFill>
                            <a:srgbClr val="000000"/>
                          </a:solidFill>
                          <a:effectLst/>
                          <a:latin typeface="Arial" panose="020B0604020202020204" pitchFamily="34" charset="0"/>
                        </a:rPr>
                        <a:t>13.5  Percentage of draft Bills approved by Cabinet for introduction finalised within 40 days of receipt of the instruction</a:t>
                      </a:r>
                    </a:p>
                  </a:txBody>
                  <a:tcPr marL="9525" marR="9525" marT="9524" marB="0"/>
                </a:tc>
                <a:tc>
                  <a:txBody>
                    <a:bodyPr/>
                    <a:lstStyle/>
                    <a:p>
                      <a:pPr algn="ctr" fontAlgn="ctr"/>
                      <a:r>
                        <a:rPr lang="en-ZA" sz="1400" b="0" i="0" u="none" strike="noStrike">
                          <a:solidFill>
                            <a:srgbClr val="000000"/>
                          </a:solidFill>
                          <a:effectLst/>
                          <a:latin typeface="Arial" panose="020B0604020202020204" pitchFamily="34" charset="0"/>
                        </a:rPr>
                        <a:t>82%</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100%</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 </a:t>
                      </a:r>
                    </a:p>
                  </a:txBody>
                  <a:tcPr marL="9525" marR="9525" marT="9524" marB="0" anchor="ctr">
                    <a:solidFill>
                      <a:srgbClr val="00B050"/>
                    </a:solidFill>
                  </a:tcPr>
                </a:tc>
                <a:extLst>
                  <a:ext uri="{0D108BD9-81ED-4DB2-BD59-A6C34878D82A}">
                    <a16:rowId xmlns:a16="http://schemas.microsoft.com/office/drawing/2014/main" val="10001"/>
                  </a:ext>
                </a:extLst>
              </a:tr>
              <a:tr h="858458">
                <a:tc>
                  <a:txBody>
                    <a:bodyPr/>
                    <a:lstStyle/>
                    <a:p>
                      <a:pPr algn="l" fontAlgn="t"/>
                      <a:r>
                        <a:rPr lang="en-US" sz="1400" b="0" i="0" u="none" strike="noStrike">
                          <a:solidFill>
                            <a:srgbClr val="000000"/>
                          </a:solidFill>
                          <a:effectLst/>
                          <a:latin typeface="Arial" panose="020B0604020202020204" pitchFamily="34" charset="0"/>
                        </a:rPr>
                        <a:t>13.6  Percentage of translations finalised within 55 days from the date of receipt</a:t>
                      </a:r>
                    </a:p>
                  </a:txBody>
                  <a:tcPr marL="9525" marR="9525" marT="9524" marB="0"/>
                </a:tc>
                <a:tc>
                  <a:txBody>
                    <a:bodyPr/>
                    <a:lstStyle/>
                    <a:p>
                      <a:pPr algn="ctr" fontAlgn="ctr"/>
                      <a:r>
                        <a:rPr lang="en-ZA" sz="1400" b="0" i="0" u="none" strike="noStrike">
                          <a:solidFill>
                            <a:srgbClr val="000000"/>
                          </a:solidFill>
                          <a:effectLst/>
                          <a:latin typeface="Arial" panose="020B0604020202020204" pitchFamily="34" charset="0"/>
                        </a:rPr>
                        <a:t>86%</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96%</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 </a:t>
                      </a:r>
                    </a:p>
                  </a:txBody>
                  <a:tcPr marL="9525" marR="9525" marT="9524" marB="0" anchor="ctr">
                    <a:solidFill>
                      <a:srgbClr val="00B050"/>
                    </a:solidFill>
                  </a:tcPr>
                </a:tc>
                <a:extLst>
                  <a:ext uri="{0D108BD9-81ED-4DB2-BD59-A6C34878D82A}">
                    <a16:rowId xmlns:a16="http://schemas.microsoft.com/office/drawing/2014/main" val="10002"/>
                  </a:ext>
                </a:extLst>
              </a:tr>
              <a:tr h="1076323">
                <a:tc>
                  <a:txBody>
                    <a:bodyPr/>
                    <a:lstStyle/>
                    <a:p>
                      <a:pPr algn="l" fontAlgn="t"/>
                      <a:r>
                        <a:rPr lang="en-US" sz="1400" b="0" i="0" u="none" strike="noStrike" dirty="0">
                          <a:solidFill>
                            <a:srgbClr val="000000"/>
                          </a:solidFill>
                          <a:effectLst/>
                          <a:latin typeface="Arial" panose="020B0604020202020204" pitchFamily="34" charset="0"/>
                        </a:rPr>
                        <a:t>14.2 Percentage of valid requests for extradition and mutual legal assistance in criminal matters processed and submitted to the central authority within 25 days of the date of receipt</a:t>
                      </a:r>
                    </a:p>
                  </a:txBody>
                  <a:tcPr marL="9525" marR="9525" marT="9524" marB="0"/>
                </a:tc>
                <a:tc>
                  <a:txBody>
                    <a:bodyPr/>
                    <a:lstStyle/>
                    <a:p>
                      <a:pPr algn="ctr" fontAlgn="ctr"/>
                      <a:r>
                        <a:rPr lang="en-ZA" sz="1400" b="0" i="0" u="none" strike="noStrike">
                          <a:solidFill>
                            <a:srgbClr val="000000"/>
                          </a:solidFill>
                          <a:effectLst/>
                          <a:latin typeface="Arial" panose="020B0604020202020204" pitchFamily="34" charset="0"/>
                        </a:rPr>
                        <a:t>78%</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91%</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 </a:t>
                      </a:r>
                    </a:p>
                  </a:txBody>
                  <a:tcPr marL="9525" marR="9525" marT="9524" marB="0" anchor="ctr">
                    <a:solidFill>
                      <a:srgbClr val="00B050"/>
                    </a:solidFill>
                  </a:tcPr>
                </a:tc>
                <a:extLst>
                  <a:ext uri="{0D108BD9-81ED-4DB2-BD59-A6C34878D82A}">
                    <a16:rowId xmlns:a16="http://schemas.microsoft.com/office/drawing/2014/main" val="10003"/>
                  </a:ext>
                </a:extLst>
              </a:tr>
              <a:tr h="645152">
                <a:tc>
                  <a:txBody>
                    <a:bodyPr/>
                    <a:lstStyle/>
                    <a:p>
                      <a:pPr algn="l" fontAlgn="t"/>
                      <a:r>
                        <a:rPr lang="en-US" sz="1400" b="0" i="0" u="none" strike="noStrike">
                          <a:solidFill>
                            <a:srgbClr val="000000"/>
                          </a:solidFill>
                          <a:effectLst/>
                          <a:latin typeface="Arial" panose="020B0604020202020204" pitchFamily="34" charset="0"/>
                        </a:rPr>
                        <a:t>14.3 Number of bilateral agreements on mutual legal assistance and Extradition negotiated</a:t>
                      </a:r>
                    </a:p>
                  </a:txBody>
                  <a:tcPr marL="9525" marR="9525" marT="9524" marB="0"/>
                </a:tc>
                <a:tc>
                  <a:txBody>
                    <a:bodyPr/>
                    <a:lstStyle/>
                    <a:p>
                      <a:pPr algn="ctr" fontAlgn="ctr"/>
                      <a:r>
                        <a:rPr lang="en-ZA" sz="1400" b="0" i="0" u="none" strike="noStrike">
                          <a:solidFill>
                            <a:srgbClr val="000000"/>
                          </a:solidFill>
                          <a:effectLst/>
                          <a:latin typeface="Arial" panose="020B0604020202020204" pitchFamily="34" charset="0"/>
                        </a:rPr>
                        <a:t>2</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7</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 </a:t>
                      </a:r>
                    </a:p>
                  </a:txBody>
                  <a:tcPr marL="9525" marR="9525" marT="9524" marB="0" anchor="ctr">
                    <a:solidFill>
                      <a:srgbClr val="00B050"/>
                    </a:solidFill>
                  </a:tcPr>
                </a:tc>
                <a:extLst>
                  <a:ext uri="{0D108BD9-81ED-4DB2-BD59-A6C34878D82A}">
                    <a16:rowId xmlns:a16="http://schemas.microsoft.com/office/drawing/2014/main" val="10004"/>
                  </a:ext>
                </a:extLst>
              </a:tr>
              <a:tr h="649604">
                <a:tc>
                  <a:txBody>
                    <a:bodyPr/>
                    <a:lstStyle/>
                    <a:p>
                      <a:pPr algn="l" fontAlgn="t"/>
                      <a:r>
                        <a:rPr lang="en-US" sz="1400" b="0" i="0" u="none" strike="noStrike">
                          <a:solidFill>
                            <a:srgbClr val="000000"/>
                          </a:solidFill>
                          <a:effectLst/>
                          <a:latin typeface="Arial" panose="020B0604020202020204" pitchFamily="34" charset="0"/>
                        </a:rPr>
                        <a:t>15 Percentage of legislative instruments successfully challenged in court for constitutionality</a:t>
                      </a:r>
                    </a:p>
                  </a:txBody>
                  <a:tcPr marL="9525" marR="9525" marT="9524" marB="0"/>
                </a:tc>
                <a:tc>
                  <a:txBody>
                    <a:bodyPr/>
                    <a:lstStyle/>
                    <a:p>
                      <a:pPr algn="ctr" fontAlgn="ctr"/>
                      <a:r>
                        <a:rPr lang="en-ZA" sz="1400" b="0" i="0" u="none" strike="noStrike">
                          <a:solidFill>
                            <a:srgbClr val="000000"/>
                          </a:solidFill>
                          <a:effectLst/>
                          <a:latin typeface="Arial" panose="020B0604020202020204" pitchFamily="34" charset="0"/>
                        </a:rPr>
                        <a:t>&lt;5%</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 </a:t>
                      </a:r>
                    </a:p>
                  </a:txBody>
                  <a:tcPr marL="9525" marR="9525" marT="9524" marB="0" anchor="ctr">
                    <a:solidFill>
                      <a:srgbClr val="00B050"/>
                    </a:solidFill>
                  </a:tcPr>
                </a:tc>
                <a:extLst>
                  <a:ext uri="{0D108BD9-81ED-4DB2-BD59-A6C34878D82A}">
                    <a16:rowId xmlns:a16="http://schemas.microsoft.com/office/drawing/2014/main" val="10005"/>
                  </a:ext>
                </a:extLst>
              </a:tr>
              <a:tr h="436244">
                <a:tc>
                  <a:txBody>
                    <a:bodyPr/>
                    <a:lstStyle/>
                    <a:p>
                      <a:pPr algn="l" fontAlgn="t"/>
                      <a:r>
                        <a:rPr lang="en-US" sz="1400" b="0" i="0" u="none" strike="noStrike">
                          <a:solidFill>
                            <a:srgbClr val="000000"/>
                          </a:solidFill>
                          <a:effectLst/>
                          <a:latin typeface="Arial" panose="020B0604020202020204" pitchFamily="34" charset="0"/>
                        </a:rPr>
                        <a:t>15.1 Number of Bills and regulations submitted to the Minister for approval</a:t>
                      </a:r>
                    </a:p>
                  </a:txBody>
                  <a:tcPr marL="9525" marR="9525" marT="9524" marB="0"/>
                </a:tc>
                <a:tc>
                  <a:txBody>
                    <a:bodyPr/>
                    <a:lstStyle/>
                    <a:p>
                      <a:pPr algn="ctr" fontAlgn="ctr"/>
                      <a:r>
                        <a:rPr lang="en-ZA" sz="1400" b="0" i="0" u="none" strike="noStrike">
                          <a:solidFill>
                            <a:srgbClr val="000000"/>
                          </a:solidFill>
                          <a:effectLst/>
                          <a:latin typeface="Arial" panose="020B0604020202020204" pitchFamily="34" charset="0"/>
                        </a:rPr>
                        <a:t>8</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9</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 </a:t>
                      </a:r>
                    </a:p>
                  </a:txBody>
                  <a:tcPr marL="9525" marR="9525" marT="9524" marB="0" anchor="ctr">
                    <a:solidFill>
                      <a:srgbClr val="00B050"/>
                    </a:solidFill>
                  </a:tcPr>
                </a:tc>
                <a:extLst>
                  <a:ext uri="{0D108BD9-81ED-4DB2-BD59-A6C34878D82A}">
                    <a16:rowId xmlns:a16="http://schemas.microsoft.com/office/drawing/2014/main" val="10006"/>
                  </a:ext>
                </a:extLst>
              </a:tr>
              <a:tr h="431845">
                <a:tc>
                  <a:txBody>
                    <a:bodyPr/>
                    <a:lstStyle/>
                    <a:p>
                      <a:pPr algn="l" fontAlgn="t"/>
                      <a:r>
                        <a:rPr lang="en-US" sz="1400" b="0" i="0" u="none" strike="noStrike" dirty="0">
                          <a:solidFill>
                            <a:srgbClr val="000000"/>
                          </a:solidFill>
                          <a:effectLst/>
                          <a:latin typeface="Arial" panose="020B0604020202020204" pitchFamily="34" charset="0"/>
                        </a:rPr>
                        <a:t>15.2  Number of research papers completed</a:t>
                      </a:r>
                    </a:p>
                  </a:txBody>
                  <a:tcPr marL="9525" marR="9525" marT="9524" marB="0"/>
                </a:tc>
                <a:tc>
                  <a:txBody>
                    <a:bodyPr/>
                    <a:lstStyle/>
                    <a:p>
                      <a:pPr algn="ctr" fontAlgn="ctr"/>
                      <a:r>
                        <a:rPr lang="en-ZA" sz="1400" b="0" i="0" u="none" strike="noStrike">
                          <a:solidFill>
                            <a:srgbClr val="000000"/>
                          </a:solidFill>
                          <a:effectLst/>
                          <a:latin typeface="Arial" panose="020B0604020202020204" pitchFamily="34" charset="0"/>
                        </a:rPr>
                        <a:t>11</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11</a:t>
                      </a:r>
                    </a:p>
                  </a:txBody>
                  <a:tcPr marL="9525" marR="9525" marT="9524"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4" marB="0" anchor="ctr">
                    <a:solidFill>
                      <a:srgbClr val="00B050"/>
                    </a:solidFill>
                  </a:tcPr>
                </a:tc>
                <a:extLst>
                  <a:ext uri="{0D108BD9-81ED-4DB2-BD59-A6C34878D82A}">
                    <a16:rowId xmlns:a16="http://schemas.microsoft.com/office/drawing/2014/main" val="10007"/>
                  </a:ext>
                </a:extLst>
              </a:tr>
              <a:tr h="431845">
                <a:tc>
                  <a:txBody>
                    <a:bodyPr/>
                    <a:lstStyle/>
                    <a:p>
                      <a:pPr algn="l" fontAlgn="t"/>
                      <a:r>
                        <a:rPr lang="en-US" sz="1400" b="0" i="0" u="none" strike="noStrike">
                          <a:solidFill>
                            <a:srgbClr val="000000"/>
                          </a:solidFill>
                          <a:effectLst/>
                          <a:latin typeface="Arial" panose="020B0604020202020204" pitchFamily="34" charset="0"/>
                        </a:rPr>
                        <a:t>15.3  Number of court rules completed</a:t>
                      </a:r>
                    </a:p>
                  </a:txBody>
                  <a:tcPr marL="9525" marR="9525" marT="9524" marB="0"/>
                </a:tc>
                <a:tc>
                  <a:txBody>
                    <a:bodyPr/>
                    <a:lstStyle/>
                    <a:p>
                      <a:pPr algn="ctr" fontAlgn="ctr"/>
                      <a:r>
                        <a:rPr lang="en-ZA" sz="1400" b="0" i="0" u="none" strike="noStrike">
                          <a:solidFill>
                            <a:srgbClr val="000000"/>
                          </a:solidFill>
                          <a:effectLst/>
                          <a:latin typeface="Arial" panose="020B0604020202020204" pitchFamily="34" charset="0"/>
                        </a:rPr>
                        <a:t>25</a:t>
                      </a:r>
                    </a:p>
                  </a:txBody>
                  <a:tcPr marL="9525" marR="9525" marT="9524" marB="0" anchor="ctr"/>
                </a:tc>
                <a:tc>
                  <a:txBody>
                    <a:bodyPr/>
                    <a:lstStyle/>
                    <a:p>
                      <a:pPr algn="ctr" fontAlgn="ctr"/>
                      <a:r>
                        <a:rPr lang="en-ZA" sz="1400" b="0" i="0" u="none" strike="noStrike">
                          <a:solidFill>
                            <a:srgbClr val="000000"/>
                          </a:solidFill>
                          <a:effectLst/>
                          <a:latin typeface="Arial" panose="020B0604020202020204" pitchFamily="34" charset="0"/>
                        </a:rPr>
                        <a:t>26</a:t>
                      </a:r>
                    </a:p>
                  </a:txBody>
                  <a:tcPr marL="9525" marR="9525" marT="9524"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4" marB="0" anchor="ctr">
                    <a:solidFill>
                      <a:srgbClr val="00B050"/>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5B0AEA-64F4-4944-B502-F63499F78938}"/>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31747" name="Rectangle 4">
            <a:extLst>
              <a:ext uri="{FF2B5EF4-FFF2-40B4-BE49-F238E27FC236}">
                <a16:creationId xmlns:a16="http://schemas.microsoft.com/office/drawing/2014/main" id="{B96B34C9-7006-4166-AB65-FB037017145E}"/>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1748" name="Slide Number Placeholder 5">
            <a:extLst>
              <a:ext uri="{FF2B5EF4-FFF2-40B4-BE49-F238E27FC236}">
                <a16:creationId xmlns:a16="http://schemas.microsoft.com/office/drawing/2014/main" id="{B61D409C-F052-4B6D-BD7F-C88E7468D21F}"/>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E7E98C9C-0092-45E4-9CD1-34F3B1B817CD}" type="slidenum">
              <a:rPr lang="en-GB" altLang="en-US" sz="1400" b="0">
                <a:solidFill>
                  <a:srgbClr val="FFFFFF"/>
                </a:solidFill>
              </a:rPr>
              <a:pPr algn="l">
                <a:spcBef>
                  <a:spcPct val="0"/>
                </a:spcBef>
                <a:spcAft>
                  <a:spcPct val="0"/>
                </a:spcAft>
                <a:buFontTx/>
                <a:buNone/>
              </a:pPr>
              <a:t>16</a:t>
            </a:fld>
            <a:endParaRPr lang="en-GB" altLang="en-US" sz="1400" b="0">
              <a:solidFill>
                <a:srgbClr val="FFFFFF"/>
              </a:solidFill>
            </a:endParaRPr>
          </a:p>
        </p:txBody>
      </p:sp>
      <p:sp>
        <p:nvSpPr>
          <p:cNvPr id="31749" name="Footer Placeholder 2">
            <a:extLst>
              <a:ext uri="{FF2B5EF4-FFF2-40B4-BE49-F238E27FC236}">
                <a16:creationId xmlns:a16="http://schemas.microsoft.com/office/drawing/2014/main" id="{380D8D03-F65F-4240-B29D-C6D63B49DD2C}"/>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AABAD3FA-FA96-42F8-92CA-6698186F5108}" type="slidenum">
              <a:rPr lang="en-US" altLang="en-US" sz="1000" b="0">
                <a:solidFill>
                  <a:srgbClr val="000000"/>
                </a:solidFill>
              </a:rPr>
              <a:pPr>
                <a:spcBef>
                  <a:spcPct val="0"/>
                </a:spcBef>
                <a:spcAft>
                  <a:spcPct val="0"/>
                </a:spcAft>
                <a:buFontTx/>
                <a:buNone/>
              </a:pPr>
              <a:t>16</a:t>
            </a:fld>
            <a:endParaRPr lang="en-US" altLang="en-US" sz="1000" b="0">
              <a:solidFill>
                <a:srgbClr val="000000"/>
              </a:solidFill>
            </a:endParaRPr>
          </a:p>
        </p:txBody>
      </p:sp>
      <p:sp>
        <p:nvSpPr>
          <p:cNvPr id="10" name="Title 1">
            <a:extLst>
              <a:ext uri="{FF2B5EF4-FFF2-40B4-BE49-F238E27FC236}">
                <a16:creationId xmlns:a16="http://schemas.microsoft.com/office/drawing/2014/main" id="{D1779AFA-66B1-440A-A499-A578EF188D51}"/>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31753" name="TextBox 4">
            <a:extLst>
              <a:ext uri="{FF2B5EF4-FFF2-40B4-BE49-F238E27FC236}">
                <a16:creationId xmlns:a16="http://schemas.microsoft.com/office/drawing/2014/main" id="{0AFF23EF-5E52-4E72-930F-AAC4FCF986DC}"/>
              </a:ext>
            </a:extLst>
          </p:cNvPr>
          <p:cNvSpPr txBox="1">
            <a:spLocks noChangeArrowheads="1"/>
          </p:cNvSpPr>
          <p:nvPr/>
        </p:nvSpPr>
        <p:spPr bwMode="auto">
          <a:xfrm>
            <a:off x="61913" y="503238"/>
            <a:ext cx="7389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3 - 27 OUT OF 45 TARGETS ACHIEVED</a:t>
            </a:r>
          </a:p>
        </p:txBody>
      </p:sp>
      <p:graphicFrame>
        <p:nvGraphicFramePr>
          <p:cNvPr id="3" name="Table 2">
            <a:extLst>
              <a:ext uri="{FF2B5EF4-FFF2-40B4-BE49-F238E27FC236}">
                <a16:creationId xmlns:a16="http://schemas.microsoft.com/office/drawing/2014/main" id="{CF8DEF7F-CCD0-49A3-B979-9E5FF8DA3D0E}"/>
              </a:ext>
            </a:extLst>
          </p:cNvPr>
          <p:cNvGraphicFramePr>
            <a:graphicFrameLocks noGrp="1"/>
          </p:cNvGraphicFramePr>
          <p:nvPr/>
        </p:nvGraphicFramePr>
        <p:xfrm>
          <a:off x="107950" y="936625"/>
          <a:ext cx="8561388" cy="4935538"/>
        </p:xfrm>
        <a:graphic>
          <a:graphicData uri="http://schemas.openxmlformats.org/drawingml/2006/table">
            <a:tbl>
              <a:tblPr>
                <a:tableStyleId>{5940675A-B579-460E-94D1-54222C63F5DA}</a:tableStyleId>
              </a:tblPr>
              <a:tblGrid>
                <a:gridCol w="3744221">
                  <a:extLst>
                    <a:ext uri="{9D8B030D-6E8A-4147-A177-3AD203B41FA5}">
                      <a16:colId xmlns:a16="http://schemas.microsoft.com/office/drawing/2014/main" val="20000"/>
                    </a:ext>
                  </a:extLst>
                </a:gridCol>
                <a:gridCol w="1990203">
                  <a:extLst>
                    <a:ext uri="{9D8B030D-6E8A-4147-A177-3AD203B41FA5}">
                      <a16:colId xmlns:a16="http://schemas.microsoft.com/office/drawing/2014/main" val="20001"/>
                    </a:ext>
                  </a:extLst>
                </a:gridCol>
                <a:gridCol w="1916053">
                  <a:extLst>
                    <a:ext uri="{9D8B030D-6E8A-4147-A177-3AD203B41FA5}">
                      <a16:colId xmlns:a16="http://schemas.microsoft.com/office/drawing/2014/main" val="20002"/>
                    </a:ext>
                  </a:extLst>
                </a:gridCol>
                <a:gridCol w="910911">
                  <a:extLst>
                    <a:ext uri="{9D8B030D-6E8A-4147-A177-3AD203B41FA5}">
                      <a16:colId xmlns:a16="http://schemas.microsoft.com/office/drawing/2014/main" val="20003"/>
                    </a:ext>
                  </a:extLst>
                </a:gridCol>
              </a:tblGrid>
              <a:tr h="407377">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extLst>
                  <a:ext uri="{0D108BD9-81ED-4DB2-BD59-A6C34878D82A}">
                    <a16:rowId xmlns:a16="http://schemas.microsoft.com/office/drawing/2014/main" val="10000"/>
                  </a:ext>
                </a:extLst>
              </a:tr>
              <a:tr h="1076319">
                <a:tc>
                  <a:txBody>
                    <a:bodyPr/>
                    <a:lstStyle/>
                    <a:p>
                      <a:pPr algn="l" fontAlgn="t"/>
                      <a:r>
                        <a:rPr lang="en-US" sz="1400" b="0" i="0" u="none" strike="noStrike" dirty="0">
                          <a:solidFill>
                            <a:srgbClr val="000000"/>
                          </a:solidFill>
                          <a:effectLst/>
                          <a:latin typeface="Arial" panose="020B0604020202020204" pitchFamily="34" charset="0"/>
                        </a:rPr>
                        <a:t>16.1  Number of awareness sessions on LGBTI rights conducted with communities and civil society </a:t>
                      </a:r>
                      <a:r>
                        <a:rPr lang="en-US" sz="1400" b="0" i="0" u="none" strike="noStrike" dirty="0" err="1">
                          <a:solidFill>
                            <a:srgbClr val="000000"/>
                          </a:solidFill>
                          <a:effectLst/>
                          <a:latin typeface="Arial" panose="020B0604020202020204" pitchFamily="34" charset="0"/>
                        </a:rPr>
                        <a:t>organisations</a:t>
                      </a:r>
                      <a:r>
                        <a:rPr lang="en-US" sz="1400" b="0" i="0" u="none" strike="noStrike" dirty="0">
                          <a:solidFill>
                            <a:srgbClr val="000000"/>
                          </a:solidFill>
                          <a:effectLst/>
                          <a:latin typeface="Arial" panose="020B0604020202020204" pitchFamily="34" charset="0"/>
                        </a:rPr>
                        <a:t> (including traditional and faith-based leaders) through various media platforms     </a:t>
                      </a:r>
                    </a:p>
                  </a:txBody>
                  <a:tcPr marL="9525" marR="9525" marT="9525" marB="0"/>
                </a:tc>
                <a:tc>
                  <a:txBody>
                    <a:bodyPr/>
                    <a:lstStyle/>
                    <a:p>
                      <a:pPr algn="ctr" fontAlgn="ctr"/>
                      <a:r>
                        <a:rPr lang="en-ZA" sz="1400" b="0" i="0" u="none" strike="noStrike" dirty="0">
                          <a:solidFill>
                            <a:srgbClr val="000000"/>
                          </a:solidFill>
                          <a:effectLst/>
                          <a:latin typeface="Arial" panose="020B0604020202020204" pitchFamily="34" charset="0"/>
                        </a:rPr>
                        <a:t>13</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19</a:t>
                      </a:r>
                    </a:p>
                  </a:txBody>
                  <a:tcPr marL="9525" marR="9525" marT="9525" marB="0" anchor="ctr"/>
                </a:tc>
                <a:tc>
                  <a:txBody>
                    <a:bodyPr/>
                    <a:lstStyle/>
                    <a:p>
                      <a:pPr algn="ctr" fontAlgn="ctr"/>
                      <a:r>
                        <a:rPr lang="en-ZA" sz="1400" b="0" i="0" u="none" strike="noStrike">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1"/>
                  </a:ext>
                </a:extLst>
              </a:tr>
              <a:tr h="862960">
                <a:tc>
                  <a:txBody>
                    <a:bodyPr/>
                    <a:lstStyle/>
                    <a:p>
                      <a:pPr algn="l" fontAlgn="t"/>
                      <a:r>
                        <a:rPr lang="en-US" sz="1400" b="0" i="0" u="none" strike="noStrike" dirty="0">
                          <a:solidFill>
                            <a:srgbClr val="000000"/>
                          </a:solidFill>
                          <a:effectLst/>
                          <a:latin typeface="Arial" panose="020B0604020202020204" pitchFamily="34" charset="0"/>
                        </a:rPr>
                        <a:t>16.3  Number of training sessions on the Guide for Service Providers held with civil society </a:t>
                      </a:r>
                      <a:r>
                        <a:rPr lang="en-US" sz="1400" b="0" i="0" u="none" strike="noStrike" dirty="0" err="1">
                          <a:solidFill>
                            <a:srgbClr val="000000"/>
                          </a:solidFill>
                          <a:effectLst/>
                          <a:latin typeface="Arial" panose="020B0604020202020204" pitchFamily="34" charset="0"/>
                        </a:rPr>
                        <a:t>organisations</a:t>
                      </a:r>
                      <a:r>
                        <a:rPr lang="en-US" sz="1400" b="0" i="0" u="none" strike="noStrike" dirty="0">
                          <a:solidFill>
                            <a:srgbClr val="000000"/>
                          </a:solidFill>
                          <a:effectLst/>
                          <a:latin typeface="Arial" panose="020B0604020202020204" pitchFamily="34" charset="0"/>
                        </a:rPr>
                        <a:t> and public officials dealing with victims of hate crimes</a:t>
                      </a:r>
                    </a:p>
                  </a:txBody>
                  <a:tcPr marL="9525" marR="9525" marT="9525" marB="0"/>
                </a:tc>
                <a:tc>
                  <a:txBody>
                    <a:bodyPr/>
                    <a:lstStyle/>
                    <a:p>
                      <a:pPr algn="ctr" fontAlgn="ctr"/>
                      <a:r>
                        <a:rPr lang="en-ZA" sz="1400" b="0" i="0" u="none" strike="noStrike">
                          <a:solidFill>
                            <a:srgbClr val="000000"/>
                          </a:solidFill>
                          <a:effectLst/>
                          <a:latin typeface="Arial" panose="020B0604020202020204" pitchFamily="34" charset="0"/>
                        </a:rPr>
                        <a:t>9</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12</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2"/>
                  </a:ext>
                </a:extLst>
              </a:tr>
              <a:tr h="862960">
                <a:tc>
                  <a:txBody>
                    <a:bodyPr/>
                    <a:lstStyle/>
                    <a:p>
                      <a:pPr algn="l" fontAlgn="t"/>
                      <a:r>
                        <a:rPr lang="en-US" sz="1400" b="0" i="0" u="none" strike="noStrike">
                          <a:solidFill>
                            <a:srgbClr val="000000"/>
                          </a:solidFill>
                          <a:effectLst/>
                          <a:latin typeface="Arial" panose="020B0604020202020204" pitchFamily="34" charset="0"/>
                        </a:rPr>
                        <a:t>16.4  SADC Integrated information system to monitor the implementation of Trafficking in Person Act (TIP Act) implemented</a:t>
                      </a:r>
                    </a:p>
                  </a:txBody>
                  <a:tcPr marL="9525" marR="9525" marT="9525" marB="0"/>
                </a:tc>
                <a:tc>
                  <a:txBody>
                    <a:bodyPr/>
                    <a:lstStyle/>
                    <a:p>
                      <a:pPr algn="ctr" fontAlgn="ctr"/>
                      <a:r>
                        <a:rPr lang="en-US" sz="1400" b="0" i="0" u="none" strike="noStrike" dirty="0">
                          <a:solidFill>
                            <a:srgbClr val="000000"/>
                          </a:solidFill>
                          <a:effectLst/>
                          <a:latin typeface="Arial" panose="020B0604020202020204" pitchFamily="34" charset="0"/>
                        </a:rPr>
                        <a:t>Report generated on the implementation of the SADC Integrated information system</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Times New Roman" panose="02020603050405020304" pitchFamily="18" charset="0"/>
                        </a:rPr>
                        <a:t>Completed the report and data collected using SADC tool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ct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3"/>
                  </a:ext>
                </a:extLst>
              </a:tr>
              <a:tr h="862960">
                <a:tc>
                  <a:txBody>
                    <a:bodyPr/>
                    <a:lstStyle/>
                    <a:p>
                      <a:pPr algn="l" fontAlgn="t"/>
                      <a:r>
                        <a:rPr lang="en-US" sz="1400" b="0" i="0" u="none" strike="noStrike">
                          <a:solidFill>
                            <a:srgbClr val="000000"/>
                          </a:solidFill>
                          <a:effectLst/>
                          <a:latin typeface="Arial" panose="020B0604020202020204" pitchFamily="34" charset="0"/>
                        </a:rPr>
                        <a:t>17.1 Number of sustained and visible anti-xenophobia campaigns conducted in collaboration with other departments and role-players.</a:t>
                      </a:r>
                    </a:p>
                  </a:txBody>
                  <a:tcPr marL="9525" marR="9525" marT="9525" marB="0"/>
                </a:tc>
                <a:tc>
                  <a:txBody>
                    <a:bodyPr/>
                    <a:lstStyle/>
                    <a:p>
                      <a:pPr algn="ctr" fontAlgn="ctr"/>
                      <a:r>
                        <a:rPr lang="en-ZA" sz="1400" b="0" i="0" u="none" strike="noStrike" dirty="0">
                          <a:solidFill>
                            <a:srgbClr val="000000"/>
                          </a:solidFill>
                          <a:effectLst/>
                          <a:latin typeface="Arial" panose="020B0604020202020204" pitchFamily="34" charset="0"/>
                        </a:rPr>
                        <a:t>6</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6</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4"/>
                  </a:ext>
                </a:extLst>
              </a:tr>
              <a:tr h="862960">
                <a:tc>
                  <a:txBody>
                    <a:bodyPr/>
                    <a:lstStyle/>
                    <a:p>
                      <a:pPr algn="l" fontAlgn="t"/>
                      <a:r>
                        <a:rPr lang="en-US" sz="1400" b="0" i="0" u="none" strike="noStrike">
                          <a:solidFill>
                            <a:srgbClr val="000000"/>
                          </a:solidFill>
                          <a:effectLst/>
                          <a:latin typeface="Arial" panose="020B0604020202020204" pitchFamily="34" charset="0"/>
                        </a:rPr>
                        <a:t>17.4  Policy framework for the regulation and recognition of community-based advise office sector and community based paralegals in South Africa finalised by target date</a:t>
                      </a:r>
                    </a:p>
                  </a:txBody>
                  <a:tcPr marL="9525" marR="9525" marT="9525" marB="0"/>
                </a:tc>
                <a:tc>
                  <a:txBody>
                    <a:bodyPr/>
                    <a:lstStyle/>
                    <a:p>
                      <a:pPr algn="ctr" fontAlgn="ctr"/>
                      <a:r>
                        <a:rPr lang="en-US" sz="1400" b="0" i="0" u="none" strike="noStrike">
                          <a:solidFill>
                            <a:srgbClr val="000000"/>
                          </a:solidFill>
                          <a:effectLst/>
                          <a:latin typeface="Arial" panose="020B0604020202020204" pitchFamily="34" charset="0"/>
                        </a:rPr>
                        <a:t>Policy framework finalised by 31 March 2020</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Policy framework finalised</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9525" marR="9525" marT="9525" marB="0" anchor="ctr">
                    <a:solidFill>
                      <a:srgbClr val="00B05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29234D-8EF7-450E-8929-9AE472C110A6}"/>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32771" name="Rectangle 4">
            <a:extLst>
              <a:ext uri="{FF2B5EF4-FFF2-40B4-BE49-F238E27FC236}">
                <a16:creationId xmlns:a16="http://schemas.microsoft.com/office/drawing/2014/main" id="{740FA9AE-45C1-4796-8A9C-9A38DD7DF0BA}"/>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2772" name="Slide Number Placeholder 5">
            <a:extLst>
              <a:ext uri="{FF2B5EF4-FFF2-40B4-BE49-F238E27FC236}">
                <a16:creationId xmlns:a16="http://schemas.microsoft.com/office/drawing/2014/main" id="{A87DC769-5954-4BF3-B0E8-7B80F593385F}"/>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B325A9D6-B0A8-406A-A166-23A6CEA65AAF}" type="slidenum">
              <a:rPr lang="en-GB" altLang="en-US" sz="1400" b="0">
                <a:solidFill>
                  <a:srgbClr val="FFFFFF"/>
                </a:solidFill>
              </a:rPr>
              <a:pPr algn="l">
                <a:spcBef>
                  <a:spcPct val="0"/>
                </a:spcBef>
                <a:spcAft>
                  <a:spcPct val="0"/>
                </a:spcAft>
                <a:buFontTx/>
                <a:buNone/>
              </a:pPr>
              <a:t>17</a:t>
            </a:fld>
            <a:endParaRPr lang="en-GB" altLang="en-US" sz="1400" b="0">
              <a:solidFill>
                <a:srgbClr val="FFFFFF"/>
              </a:solidFill>
            </a:endParaRPr>
          </a:p>
        </p:txBody>
      </p:sp>
      <p:sp>
        <p:nvSpPr>
          <p:cNvPr id="32773" name="Footer Placeholder 2">
            <a:extLst>
              <a:ext uri="{FF2B5EF4-FFF2-40B4-BE49-F238E27FC236}">
                <a16:creationId xmlns:a16="http://schemas.microsoft.com/office/drawing/2014/main" id="{27B77E54-95F4-41EE-AC36-2BC2BC5D81C8}"/>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35019655-45DE-409C-83DE-77B618438026}" type="slidenum">
              <a:rPr lang="en-US" altLang="en-US" sz="1000" b="0">
                <a:solidFill>
                  <a:srgbClr val="000000"/>
                </a:solidFill>
              </a:rPr>
              <a:pPr>
                <a:spcBef>
                  <a:spcPct val="0"/>
                </a:spcBef>
                <a:spcAft>
                  <a:spcPct val="0"/>
                </a:spcAft>
                <a:buFontTx/>
                <a:buNone/>
              </a:pPr>
              <a:t>17</a:t>
            </a:fld>
            <a:endParaRPr lang="en-US" altLang="en-US" sz="1000" b="0">
              <a:solidFill>
                <a:srgbClr val="000000"/>
              </a:solidFill>
            </a:endParaRPr>
          </a:p>
        </p:txBody>
      </p:sp>
      <p:sp>
        <p:nvSpPr>
          <p:cNvPr id="10" name="Title 1">
            <a:extLst>
              <a:ext uri="{FF2B5EF4-FFF2-40B4-BE49-F238E27FC236}">
                <a16:creationId xmlns:a16="http://schemas.microsoft.com/office/drawing/2014/main" id="{B1B7BE78-22A4-4D49-9B6D-D108B410DCF7}"/>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32777" name="TextBox 4">
            <a:extLst>
              <a:ext uri="{FF2B5EF4-FFF2-40B4-BE49-F238E27FC236}">
                <a16:creationId xmlns:a16="http://schemas.microsoft.com/office/drawing/2014/main" id="{2DD89B7E-A860-4B87-8785-F5E4F9E0AC46}"/>
              </a:ext>
            </a:extLst>
          </p:cNvPr>
          <p:cNvSpPr txBox="1">
            <a:spLocks noChangeArrowheads="1"/>
          </p:cNvSpPr>
          <p:nvPr/>
        </p:nvSpPr>
        <p:spPr bwMode="auto">
          <a:xfrm>
            <a:off x="61913" y="503238"/>
            <a:ext cx="703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3 - 18 OUT OF 45 TARGETS NOT ACHIEVED</a:t>
            </a:r>
          </a:p>
        </p:txBody>
      </p:sp>
      <p:graphicFrame>
        <p:nvGraphicFramePr>
          <p:cNvPr id="3" name="Table 2">
            <a:extLst>
              <a:ext uri="{FF2B5EF4-FFF2-40B4-BE49-F238E27FC236}">
                <a16:creationId xmlns:a16="http://schemas.microsoft.com/office/drawing/2014/main" id="{C3F4EF4C-A9E2-4602-AB9C-5CC922171884}"/>
              </a:ext>
            </a:extLst>
          </p:cNvPr>
          <p:cNvGraphicFramePr>
            <a:graphicFrameLocks noGrp="1"/>
          </p:cNvGraphicFramePr>
          <p:nvPr/>
        </p:nvGraphicFramePr>
        <p:xfrm>
          <a:off x="250825" y="1149350"/>
          <a:ext cx="8418513" cy="4497388"/>
        </p:xfrm>
        <a:graphic>
          <a:graphicData uri="http://schemas.openxmlformats.org/drawingml/2006/table">
            <a:tbl>
              <a:tblPr>
                <a:tableStyleId>{5940675A-B579-460E-94D1-54222C63F5DA}</a:tableStyleId>
              </a:tblPr>
              <a:tblGrid>
                <a:gridCol w="3384655">
                  <a:extLst>
                    <a:ext uri="{9D8B030D-6E8A-4147-A177-3AD203B41FA5}">
                      <a16:colId xmlns:a16="http://schemas.microsoft.com/office/drawing/2014/main" val="20000"/>
                    </a:ext>
                  </a:extLst>
                </a:gridCol>
                <a:gridCol w="2206747">
                  <a:extLst>
                    <a:ext uri="{9D8B030D-6E8A-4147-A177-3AD203B41FA5}">
                      <a16:colId xmlns:a16="http://schemas.microsoft.com/office/drawing/2014/main" val="20001"/>
                    </a:ext>
                  </a:extLst>
                </a:gridCol>
                <a:gridCol w="1916153">
                  <a:extLst>
                    <a:ext uri="{9D8B030D-6E8A-4147-A177-3AD203B41FA5}">
                      <a16:colId xmlns:a16="http://schemas.microsoft.com/office/drawing/2014/main" val="20002"/>
                    </a:ext>
                  </a:extLst>
                </a:gridCol>
                <a:gridCol w="910958">
                  <a:extLst>
                    <a:ext uri="{9D8B030D-6E8A-4147-A177-3AD203B41FA5}">
                      <a16:colId xmlns:a16="http://schemas.microsoft.com/office/drawing/2014/main" val="20003"/>
                    </a:ext>
                  </a:extLst>
                </a:gridCol>
              </a:tblGrid>
              <a:tr h="407173">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5232" marR="5232" marT="5230"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5232" marR="5232" marT="5230"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5232" marR="5232" marT="5230"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5232" marR="5232" marT="5230" marB="0">
                    <a:solidFill>
                      <a:schemeClr val="bg2"/>
                    </a:solidFill>
                  </a:tcPr>
                </a:tc>
                <a:extLst>
                  <a:ext uri="{0D108BD9-81ED-4DB2-BD59-A6C34878D82A}">
                    <a16:rowId xmlns:a16="http://schemas.microsoft.com/office/drawing/2014/main" val="10000"/>
                  </a:ext>
                </a:extLst>
              </a:tr>
              <a:tr h="645273">
                <a:tc>
                  <a:txBody>
                    <a:bodyPr/>
                    <a:lstStyle/>
                    <a:p>
                      <a:pPr algn="l" fontAlgn="t"/>
                      <a:r>
                        <a:rPr lang="en-US" sz="1400" u="none" strike="noStrike" dirty="0">
                          <a:effectLst/>
                        </a:rPr>
                        <a:t>10.1 Percentage of letters of appointment issued in  deceased estates within 15 days from receipt of all required documents</a:t>
                      </a:r>
                      <a:endParaRPr lang="en-US" sz="1400" b="0" i="0" u="none" strike="noStrike" dirty="0">
                        <a:solidFill>
                          <a:srgbClr val="000000"/>
                        </a:solidFill>
                        <a:effectLst/>
                        <a:latin typeface="Arial" panose="020B0604020202020204" pitchFamily="34" charset="0"/>
                      </a:endParaRPr>
                    </a:p>
                  </a:txBody>
                  <a:tcPr marL="5232" marR="5232" marT="5230" marB="0"/>
                </a:tc>
                <a:tc>
                  <a:txBody>
                    <a:bodyPr/>
                    <a:lstStyle/>
                    <a:p>
                      <a:pPr algn="ctr" fontAlgn="ctr"/>
                      <a:r>
                        <a:rPr lang="en-ZA" sz="1400" u="none" strike="noStrike" dirty="0">
                          <a:effectLst/>
                        </a:rPr>
                        <a:t>92%</a:t>
                      </a:r>
                      <a:endParaRPr lang="en-ZA" sz="1400" b="0" i="0" u="none" strike="noStrike" dirty="0">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dirty="0">
                          <a:effectLst/>
                        </a:rPr>
                        <a:t>91%</a:t>
                      </a:r>
                      <a:endParaRPr lang="en-ZA" sz="1400" b="0" i="0" u="none" strike="noStrike" dirty="0">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0" marB="0" anchor="ctr">
                    <a:solidFill>
                      <a:srgbClr val="FF0000"/>
                    </a:solidFill>
                  </a:tcPr>
                </a:tc>
                <a:extLst>
                  <a:ext uri="{0D108BD9-81ED-4DB2-BD59-A6C34878D82A}">
                    <a16:rowId xmlns:a16="http://schemas.microsoft.com/office/drawing/2014/main" val="10001"/>
                  </a:ext>
                </a:extLst>
              </a:tr>
              <a:tr h="858621">
                <a:tc>
                  <a:txBody>
                    <a:bodyPr/>
                    <a:lstStyle/>
                    <a:p>
                      <a:pPr algn="l" fontAlgn="t"/>
                      <a:r>
                        <a:rPr lang="en-US" sz="1400" u="none" strike="noStrike">
                          <a:effectLst/>
                        </a:rPr>
                        <a:t>10.2  Percentage of liquidation and distribution accounts in  large estates (&gt;R250 000) examined within 15 days from receipt of all required documents</a:t>
                      </a:r>
                      <a:endParaRPr lang="en-US" sz="1400" b="0" i="0" u="none" strike="noStrike">
                        <a:solidFill>
                          <a:srgbClr val="000000"/>
                        </a:solidFill>
                        <a:effectLst/>
                        <a:latin typeface="Arial" panose="020B0604020202020204" pitchFamily="34" charset="0"/>
                      </a:endParaRPr>
                    </a:p>
                  </a:txBody>
                  <a:tcPr marL="5232" marR="5232" marT="5230" marB="0"/>
                </a:tc>
                <a:tc>
                  <a:txBody>
                    <a:bodyPr/>
                    <a:lstStyle/>
                    <a:p>
                      <a:pPr algn="ctr" fontAlgn="ctr"/>
                      <a:r>
                        <a:rPr lang="en-ZA" sz="1400" u="none" strike="noStrike" dirty="0">
                          <a:effectLst/>
                        </a:rPr>
                        <a:t>91%</a:t>
                      </a:r>
                      <a:endParaRPr lang="en-ZA" sz="1400" b="0" i="0" u="none" strike="noStrike" dirty="0">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a:effectLst/>
                        </a:rPr>
                        <a:t>90%</a:t>
                      </a:r>
                      <a:endParaRPr lang="en-ZA" sz="1400" b="0" i="0" u="none" strike="noStrike">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0" marB="0" anchor="ctr">
                    <a:solidFill>
                      <a:srgbClr val="FF0000"/>
                    </a:solidFill>
                  </a:tcPr>
                </a:tc>
                <a:extLst>
                  <a:ext uri="{0D108BD9-81ED-4DB2-BD59-A6C34878D82A}">
                    <a16:rowId xmlns:a16="http://schemas.microsoft.com/office/drawing/2014/main" val="10002"/>
                  </a:ext>
                </a:extLst>
              </a:tr>
              <a:tr h="645273">
                <a:tc>
                  <a:txBody>
                    <a:bodyPr/>
                    <a:lstStyle/>
                    <a:p>
                      <a:pPr algn="l" fontAlgn="t"/>
                      <a:r>
                        <a:rPr lang="en-US" sz="1400" u="none" strike="noStrike" dirty="0">
                          <a:effectLst/>
                        </a:rPr>
                        <a:t>10.3 Percentage  of beneficiaries in receipt of services  within 40 days from receipt of all required documents (Guardian’s Fund)</a:t>
                      </a:r>
                      <a:endParaRPr lang="en-US" sz="1400" b="0" i="0" u="none" strike="noStrike" dirty="0">
                        <a:solidFill>
                          <a:srgbClr val="000000"/>
                        </a:solidFill>
                        <a:effectLst/>
                        <a:latin typeface="Arial" panose="020B0604020202020204" pitchFamily="34" charset="0"/>
                      </a:endParaRPr>
                    </a:p>
                  </a:txBody>
                  <a:tcPr marL="5232" marR="5232" marT="5230" marB="0"/>
                </a:tc>
                <a:tc>
                  <a:txBody>
                    <a:bodyPr/>
                    <a:lstStyle/>
                    <a:p>
                      <a:pPr algn="ctr" fontAlgn="ctr"/>
                      <a:r>
                        <a:rPr lang="en-ZA" sz="1400" u="none" strike="noStrike" dirty="0">
                          <a:effectLst/>
                        </a:rPr>
                        <a:t>92%</a:t>
                      </a:r>
                      <a:endParaRPr lang="en-ZA" sz="1400" b="0" i="0" u="none" strike="noStrike" dirty="0">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a:effectLst/>
                        </a:rPr>
                        <a:t>88%</a:t>
                      </a:r>
                      <a:endParaRPr lang="en-ZA" sz="1400" b="0" i="0" u="none" strike="noStrike">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0" marB="0" anchor="ctr">
                    <a:solidFill>
                      <a:srgbClr val="FF0000"/>
                    </a:solidFill>
                  </a:tcPr>
                </a:tc>
                <a:extLst>
                  <a:ext uri="{0D108BD9-81ED-4DB2-BD59-A6C34878D82A}">
                    <a16:rowId xmlns:a16="http://schemas.microsoft.com/office/drawing/2014/main" val="10003"/>
                  </a:ext>
                </a:extLst>
              </a:tr>
              <a:tr h="645273">
                <a:tc>
                  <a:txBody>
                    <a:bodyPr/>
                    <a:lstStyle/>
                    <a:p>
                      <a:pPr algn="l" fontAlgn="t"/>
                      <a:r>
                        <a:rPr lang="en-US" sz="1400" u="none" strike="noStrike" dirty="0">
                          <a:effectLst/>
                        </a:rPr>
                        <a:t>10.10 Insolvency Policy submitted to the Minster for approval by target date</a:t>
                      </a:r>
                      <a:endParaRPr lang="en-US" sz="1400" b="0" i="0" u="none" strike="noStrike" dirty="0">
                        <a:solidFill>
                          <a:srgbClr val="000000"/>
                        </a:solidFill>
                        <a:effectLst/>
                        <a:latin typeface="Arial" panose="020B0604020202020204" pitchFamily="34" charset="0"/>
                      </a:endParaRPr>
                    </a:p>
                  </a:txBody>
                  <a:tcPr marL="5232" marR="5232" marT="5230" marB="0"/>
                </a:tc>
                <a:tc>
                  <a:txBody>
                    <a:bodyPr/>
                    <a:lstStyle/>
                    <a:p>
                      <a:pPr algn="ctr" fontAlgn="ctr"/>
                      <a:r>
                        <a:rPr lang="en-US" sz="1400" u="none" strike="noStrike" dirty="0">
                          <a:effectLst/>
                        </a:rPr>
                        <a:t>Insolvency Policy submitted to the Minister for approval by 30 March 2020</a:t>
                      </a:r>
                      <a:endParaRPr lang="en-US" sz="1400" b="0" i="0" u="none" strike="noStrike" dirty="0">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a:effectLst/>
                        </a:rPr>
                        <a:t>-</a:t>
                      </a:r>
                      <a:endParaRPr lang="en-ZA" sz="1400" b="1" i="0" u="none" strike="noStrike">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0" marB="0" anchor="ctr">
                    <a:solidFill>
                      <a:srgbClr val="FF0000"/>
                    </a:solidFill>
                  </a:tcPr>
                </a:tc>
                <a:extLst>
                  <a:ext uri="{0D108BD9-81ED-4DB2-BD59-A6C34878D82A}">
                    <a16:rowId xmlns:a16="http://schemas.microsoft.com/office/drawing/2014/main" val="10004"/>
                  </a:ext>
                </a:extLst>
              </a:tr>
              <a:tr h="431925">
                <a:tc>
                  <a:txBody>
                    <a:bodyPr/>
                    <a:lstStyle/>
                    <a:p>
                      <a:pPr algn="l" fontAlgn="t"/>
                      <a:r>
                        <a:rPr lang="en-US" sz="1400" u="none" strike="noStrike">
                          <a:effectLst/>
                        </a:rPr>
                        <a:t>11.1 Percentage of rand value of briefs allocated to PDIs</a:t>
                      </a:r>
                      <a:endParaRPr lang="en-US" sz="1400" b="0" i="0" u="none" strike="noStrike">
                        <a:solidFill>
                          <a:srgbClr val="000000"/>
                        </a:solidFill>
                        <a:effectLst/>
                        <a:latin typeface="Arial" panose="020B0604020202020204" pitchFamily="34" charset="0"/>
                      </a:endParaRPr>
                    </a:p>
                  </a:txBody>
                  <a:tcPr marL="5232" marR="5232" marT="5230" marB="0"/>
                </a:tc>
                <a:tc>
                  <a:txBody>
                    <a:bodyPr/>
                    <a:lstStyle/>
                    <a:p>
                      <a:pPr algn="ctr" fontAlgn="ctr"/>
                      <a:r>
                        <a:rPr lang="en-ZA" sz="1400" u="none" strike="noStrike" dirty="0">
                          <a:effectLst/>
                        </a:rPr>
                        <a:t>83%</a:t>
                      </a:r>
                      <a:endParaRPr lang="en-ZA" sz="1400" b="0" i="0" u="none" strike="noStrike" dirty="0">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a:effectLst/>
                        </a:rPr>
                        <a:t>82%</a:t>
                      </a:r>
                      <a:endParaRPr lang="en-ZA" sz="1400" b="0" i="0" u="none" strike="noStrike">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0" marB="0" anchor="ctr">
                    <a:solidFill>
                      <a:srgbClr val="FF0000"/>
                    </a:solidFill>
                  </a:tcPr>
                </a:tc>
                <a:extLst>
                  <a:ext uri="{0D108BD9-81ED-4DB2-BD59-A6C34878D82A}">
                    <a16:rowId xmlns:a16="http://schemas.microsoft.com/office/drawing/2014/main" val="10005"/>
                  </a:ext>
                </a:extLst>
              </a:tr>
              <a:tr h="431925">
                <a:tc>
                  <a:txBody>
                    <a:bodyPr/>
                    <a:lstStyle/>
                    <a:p>
                      <a:pPr algn="l" fontAlgn="t"/>
                      <a:r>
                        <a:rPr lang="en-US" sz="1400" u="none" strike="noStrike">
                          <a:effectLst/>
                        </a:rPr>
                        <a:t>11.2 Percentage of number of briefs allocated to female counsel</a:t>
                      </a:r>
                      <a:endParaRPr lang="en-US" sz="1400" b="0" i="0" u="none" strike="noStrike">
                        <a:solidFill>
                          <a:srgbClr val="000000"/>
                        </a:solidFill>
                        <a:effectLst/>
                        <a:latin typeface="Arial" panose="020B0604020202020204" pitchFamily="34" charset="0"/>
                      </a:endParaRPr>
                    </a:p>
                  </a:txBody>
                  <a:tcPr marL="5232" marR="5232" marT="5230" marB="0"/>
                </a:tc>
                <a:tc>
                  <a:txBody>
                    <a:bodyPr/>
                    <a:lstStyle/>
                    <a:p>
                      <a:pPr algn="ctr" fontAlgn="ctr"/>
                      <a:r>
                        <a:rPr lang="en-ZA" sz="1400" u="none" strike="noStrike" dirty="0">
                          <a:effectLst/>
                        </a:rPr>
                        <a:t>29%</a:t>
                      </a:r>
                      <a:endParaRPr lang="en-ZA" sz="1400" b="0" i="0" u="none" strike="noStrike" dirty="0">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dirty="0">
                          <a:effectLst/>
                        </a:rPr>
                        <a:t>27%</a:t>
                      </a:r>
                      <a:endParaRPr lang="en-ZA" sz="1400" b="0" i="0" u="none" strike="noStrike" dirty="0">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0" marB="0" anchor="ctr">
                    <a:solidFill>
                      <a:srgbClr val="FF0000"/>
                    </a:solidFill>
                  </a:tcPr>
                </a:tc>
                <a:extLst>
                  <a:ext uri="{0D108BD9-81ED-4DB2-BD59-A6C34878D82A}">
                    <a16:rowId xmlns:a16="http://schemas.microsoft.com/office/drawing/2014/main" val="10006"/>
                  </a:ext>
                </a:extLst>
              </a:tr>
              <a:tr h="431925">
                <a:tc>
                  <a:txBody>
                    <a:bodyPr/>
                    <a:lstStyle/>
                    <a:p>
                      <a:pPr algn="l" fontAlgn="t"/>
                      <a:r>
                        <a:rPr lang="en-US" sz="1400" u="none" strike="noStrike" dirty="0">
                          <a:effectLst/>
                        </a:rPr>
                        <a:t>11.3 Percentage of briefs allocated to female counsel</a:t>
                      </a:r>
                      <a:endParaRPr lang="en-US" sz="1400" b="0" i="0" u="none" strike="noStrike" dirty="0">
                        <a:solidFill>
                          <a:srgbClr val="000000"/>
                        </a:solidFill>
                        <a:effectLst/>
                        <a:latin typeface="Arial" panose="020B0604020202020204" pitchFamily="34" charset="0"/>
                      </a:endParaRPr>
                    </a:p>
                  </a:txBody>
                  <a:tcPr marL="5232" marR="5232" marT="5230" marB="0"/>
                </a:tc>
                <a:tc>
                  <a:txBody>
                    <a:bodyPr/>
                    <a:lstStyle/>
                    <a:p>
                      <a:pPr algn="ctr" fontAlgn="ctr"/>
                      <a:r>
                        <a:rPr lang="en-ZA" sz="1400" u="none" strike="noStrike" dirty="0">
                          <a:effectLst/>
                        </a:rPr>
                        <a:t>41%</a:t>
                      </a:r>
                      <a:endParaRPr lang="en-ZA" sz="1400" b="0" i="0" u="none" strike="noStrike" dirty="0">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dirty="0">
                          <a:effectLst/>
                        </a:rPr>
                        <a:t>39%</a:t>
                      </a:r>
                      <a:endParaRPr lang="en-ZA" sz="1400" b="0" i="0" u="none" strike="noStrike" dirty="0">
                        <a:solidFill>
                          <a:srgbClr val="000000"/>
                        </a:solidFill>
                        <a:effectLst/>
                        <a:latin typeface="Arial" panose="020B0604020202020204" pitchFamily="34" charset="0"/>
                      </a:endParaRPr>
                    </a:p>
                  </a:txBody>
                  <a:tcPr marL="5232" marR="5232" marT="5230"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0" marB="0" anchor="ctr">
                    <a:solidFill>
                      <a:srgbClr val="FF00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94AA2F-3359-412B-A8DF-3E81E1EED4DC}"/>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33795" name="Rectangle 4">
            <a:extLst>
              <a:ext uri="{FF2B5EF4-FFF2-40B4-BE49-F238E27FC236}">
                <a16:creationId xmlns:a16="http://schemas.microsoft.com/office/drawing/2014/main" id="{797138FE-35CF-4494-BBF2-BD89523856D6}"/>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3796" name="Slide Number Placeholder 5">
            <a:extLst>
              <a:ext uri="{FF2B5EF4-FFF2-40B4-BE49-F238E27FC236}">
                <a16:creationId xmlns:a16="http://schemas.microsoft.com/office/drawing/2014/main" id="{FA54AB51-1FDF-4091-8440-4FC702ADD8CE}"/>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37357BB7-1387-44EC-8134-55693E0AE21F}" type="slidenum">
              <a:rPr lang="en-GB" altLang="en-US" sz="1400" b="0">
                <a:solidFill>
                  <a:srgbClr val="FFFFFF"/>
                </a:solidFill>
              </a:rPr>
              <a:pPr algn="l">
                <a:spcBef>
                  <a:spcPct val="0"/>
                </a:spcBef>
                <a:spcAft>
                  <a:spcPct val="0"/>
                </a:spcAft>
                <a:buFontTx/>
                <a:buNone/>
              </a:pPr>
              <a:t>18</a:t>
            </a:fld>
            <a:endParaRPr lang="en-GB" altLang="en-US" sz="1400" b="0">
              <a:solidFill>
                <a:srgbClr val="FFFFFF"/>
              </a:solidFill>
            </a:endParaRPr>
          </a:p>
        </p:txBody>
      </p:sp>
      <p:sp>
        <p:nvSpPr>
          <p:cNvPr id="33797" name="Footer Placeholder 2">
            <a:extLst>
              <a:ext uri="{FF2B5EF4-FFF2-40B4-BE49-F238E27FC236}">
                <a16:creationId xmlns:a16="http://schemas.microsoft.com/office/drawing/2014/main" id="{FEB9C4C7-2B06-4363-9269-338CA5479937}"/>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6952018C-12CC-4131-90E0-27F63629053C}" type="slidenum">
              <a:rPr lang="en-US" altLang="en-US" sz="1000" b="0">
                <a:solidFill>
                  <a:srgbClr val="000000"/>
                </a:solidFill>
              </a:rPr>
              <a:pPr>
                <a:spcBef>
                  <a:spcPct val="0"/>
                </a:spcBef>
                <a:spcAft>
                  <a:spcPct val="0"/>
                </a:spcAft>
                <a:buFontTx/>
                <a:buNone/>
              </a:pPr>
              <a:t>18</a:t>
            </a:fld>
            <a:endParaRPr lang="en-US" altLang="en-US" sz="1000" b="0">
              <a:solidFill>
                <a:srgbClr val="000000"/>
              </a:solidFill>
            </a:endParaRPr>
          </a:p>
        </p:txBody>
      </p:sp>
      <p:sp>
        <p:nvSpPr>
          <p:cNvPr id="10" name="Title 1">
            <a:extLst>
              <a:ext uri="{FF2B5EF4-FFF2-40B4-BE49-F238E27FC236}">
                <a16:creationId xmlns:a16="http://schemas.microsoft.com/office/drawing/2014/main" id="{9F0365AE-64B4-4E36-91F2-7F8C21C0F2EA}"/>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33801" name="TextBox 4">
            <a:extLst>
              <a:ext uri="{FF2B5EF4-FFF2-40B4-BE49-F238E27FC236}">
                <a16:creationId xmlns:a16="http://schemas.microsoft.com/office/drawing/2014/main" id="{AB14FACC-DCA6-4556-B77A-0C0C643FE3F5}"/>
              </a:ext>
            </a:extLst>
          </p:cNvPr>
          <p:cNvSpPr txBox="1">
            <a:spLocks noChangeArrowheads="1"/>
          </p:cNvSpPr>
          <p:nvPr/>
        </p:nvSpPr>
        <p:spPr bwMode="auto">
          <a:xfrm>
            <a:off x="61913" y="503238"/>
            <a:ext cx="693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3 - 18 OUT OF 45 TARGETS NOT ACHIEVED</a:t>
            </a:r>
          </a:p>
        </p:txBody>
      </p:sp>
      <p:graphicFrame>
        <p:nvGraphicFramePr>
          <p:cNvPr id="3" name="Table 2">
            <a:extLst>
              <a:ext uri="{FF2B5EF4-FFF2-40B4-BE49-F238E27FC236}">
                <a16:creationId xmlns:a16="http://schemas.microsoft.com/office/drawing/2014/main" id="{E4EA7BBE-341C-4164-9567-B6FA55C81C12}"/>
              </a:ext>
            </a:extLst>
          </p:cNvPr>
          <p:cNvGraphicFramePr>
            <a:graphicFrameLocks noGrp="1"/>
          </p:cNvGraphicFramePr>
          <p:nvPr/>
        </p:nvGraphicFramePr>
        <p:xfrm>
          <a:off x="395288" y="1149350"/>
          <a:ext cx="8274050" cy="5311775"/>
        </p:xfrm>
        <a:graphic>
          <a:graphicData uri="http://schemas.openxmlformats.org/drawingml/2006/table">
            <a:tbl>
              <a:tblPr>
                <a:tableStyleId>{5940675A-B579-460E-94D1-54222C63F5DA}</a:tableStyleId>
              </a:tblPr>
              <a:tblGrid>
                <a:gridCol w="3283790">
                  <a:extLst>
                    <a:ext uri="{9D8B030D-6E8A-4147-A177-3AD203B41FA5}">
                      <a16:colId xmlns:a16="http://schemas.microsoft.com/office/drawing/2014/main" val="20000"/>
                    </a:ext>
                  </a:extLst>
                </a:gridCol>
                <a:gridCol w="2260028">
                  <a:extLst>
                    <a:ext uri="{9D8B030D-6E8A-4147-A177-3AD203B41FA5}">
                      <a16:colId xmlns:a16="http://schemas.microsoft.com/office/drawing/2014/main" val="20001"/>
                    </a:ext>
                  </a:extLst>
                </a:gridCol>
                <a:gridCol w="1850490">
                  <a:extLst>
                    <a:ext uri="{9D8B030D-6E8A-4147-A177-3AD203B41FA5}">
                      <a16:colId xmlns:a16="http://schemas.microsoft.com/office/drawing/2014/main" val="20002"/>
                    </a:ext>
                  </a:extLst>
                </a:gridCol>
                <a:gridCol w="879741">
                  <a:extLst>
                    <a:ext uri="{9D8B030D-6E8A-4147-A177-3AD203B41FA5}">
                      <a16:colId xmlns:a16="http://schemas.microsoft.com/office/drawing/2014/main" val="20003"/>
                    </a:ext>
                  </a:extLst>
                </a:gridCol>
              </a:tblGrid>
              <a:tr h="479444">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extLst>
                  <a:ext uri="{0D108BD9-81ED-4DB2-BD59-A6C34878D82A}">
                    <a16:rowId xmlns:a16="http://schemas.microsoft.com/office/drawing/2014/main" val="10000"/>
                  </a:ext>
                </a:extLst>
              </a:tr>
              <a:tr h="510293">
                <a:tc>
                  <a:txBody>
                    <a:bodyPr/>
                    <a:lstStyle/>
                    <a:p>
                      <a:pPr algn="l" fontAlgn="t"/>
                      <a:r>
                        <a:rPr lang="en-US" sz="1400" u="none" strike="noStrike" dirty="0">
                          <a:effectLst/>
                        </a:rPr>
                        <a:t>12 Percentage reduction in legal cost paid by the state</a:t>
                      </a:r>
                      <a:endParaRPr lang="en-US" sz="1400" b="0" i="0" u="none" strike="noStrike" dirty="0">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5%</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13% increase</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1"/>
                  </a:ext>
                </a:extLst>
              </a:tr>
              <a:tr h="762349">
                <a:tc>
                  <a:txBody>
                    <a:bodyPr/>
                    <a:lstStyle/>
                    <a:p>
                      <a:pPr algn="l" fontAlgn="t"/>
                      <a:r>
                        <a:rPr lang="en-US" sz="1400" u="none" strike="noStrike">
                          <a:effectLst/>
                        </a:rPr>
                        <a:t>12.1 Percentage reduction in capital amount claimed in medical negligence, unlawful arrest and detention claims</a:t>
                      </a:r>
                      <a:endParaRPr lang="en-US" sz="1400" b="0" i="0" u="none" strike="noStrike">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97%</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65%</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2"/>
                  </a:ext>
                </a:extLst>
              </a:tr>
              <a:tr h="510293">
                <a:tc>
                  <a:txBody>
                    <a:bodyPr/>
                    <a:lstStyle/>
                    <a:p>
                      <a:pPr algn="l" fontAlgn="t"/>
                      <a:r>
                        <a:rPr lang="en-US" sz="1400" u="none" strike="noStrike">
                          <a:effectLst/>
                        </a:rPr>
                        <a:t>12.3 Percentage of litigation cases settled</a:t>
                      </a:r>
                      <a:endParaRPr lang="en-US" sz="1400" b="0" i="0" u="none" strike="noStrike">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65%</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57%</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3"/>
                  </a:ext>
                </a:extLst>
              </a:tr>
              <a:tr h="510293">
                <a:tc>
                  <a:txBody>
                    <a:bodyPr/>
                    <a:lstStyle/>
                    <a:p>
                      <a:pPr algn="l" fontAlgn="t"/>
                      <a:r>
                        <a:rPr lang="en-US" sz="1400" u="none" strike="noStrike">
                          <a:effectLst/>
                        </a:rPr>
                        <a:t>14 Percentage compliance with treaties and international obligations </a:t>
                      </a:r>
                      <a:endParaRPr lang="en-US" sz="1400" b="0" i="0" u="none" strike="noStrike">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85%</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63%</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4"/>
                  </a:ext>
                </a:extLst>
              </a:tr>
              <a:tr h="762349">
                <a:tc>
                  <a:txBody>
                    <a:bodyPr/>
                    <a:lstStyle/>
                    <a:p>
                      <a:pPr algn="l" fontAlgn="t"/>
                      <a:r>
                        <a:rPr lang="en-US" sz="1400" u="none" strike="noStrike">
                          <a:effectLst/>
                        </a:rPr>
                        <a:t>14.1 Number  of Treaty reports tabled with DIRCO  for submission to treaty bodies</a:t>
                      </a:r>
                      <a:endParaRPr lang="en-US" sz="1400" b="0" i="0" u="none" strike="noStrike">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2</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0</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5"/>
                  </a:ext>
                </a:extLst>
              </a:tr>
              <a:tr h="762349">
                <a:tc>
                  <a:txBody>
                    <a:bodyPr/>
                    <a:lstStyle/>
                    <a:p>
                      <a:pPr algn="l" fontAlgn="t"/>
                      <a:r>
                        <a:rPr lang="en-US" sz="1400" u="none" strike="noStrike">
                          <a:effectLst/>
                        </a:rPr>
                        <a:t>15.4  Project plan for repeal of apartheid era legislation approved by the Minister  by target</a:t>
                      </a:r>
                      <a:endParaRPr lang="en-US" sz="1400" b="0" i="0" u="none" strike="noStrike">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By 31 March 2020</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6"/>
                  </a:ext>
                </a:extLst>
              </a:tr>
              <a:tr h="1014405">
                <a:tc>
                  <a:txBody>
                    <a:bodyPr/>
                    <a:lstStyle/>
                    <a:p>
                      <a:pPr algn="l" fontAlgn="t"/>
                      <a:r>
                        <a:rPr lang="en-US" sz="1400" u="none" strike="noStrike">
                          <a:effectLst/>
                        </a:rPr>
                        <a:t>16.2  Number of progress reports submitted to the National Task Team on the handling of reported LGBTI Hate Crime cases</a:t>
                      </a:r>
                      <a:endParaRPr lang="en-US" sz="1400" b="0" i="0" u="none" strike="noStrike">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12</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11</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FC8411-3BF3-46AC-8D94-D31E0F149AB5}"/>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34819" name="Rectangle 4">
            <a:extLst>
              <a:ext uri="{FF2B5EF4-FFF2-40B4-BE49-F238E27FC236}">
                <a16:creationId xmlns:a16="http://schemas.microsoft.com/office/drawing/2014/main" id="{AE87BE05-7F19-4ED8-AF03-9558C6A0A746}"/>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4820" name="Slide Number Placeholder 5">
            <a:extLst>
              <a:ext uri="{FF2B5EF4-FFF2-40B4-BE49-F238E27FC236}">
                <a16:creationId xmlns:a16="http://schemas.microsoft.com/office/drawing/2014/main" id="{D29D640D-A183-4BDA-8AF8-07FF6A985E0E}"/>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8DCD5DA1-98B1-47E7-B788-EE716A6ED445}" type="slidenum">
              <a:rPr lang="en-GB" altLang="en-US" sz="1400" b="0">
                <a:solidFill>
                  <a:srgbClr val="FFFFFF"/>
                </a:solidFill>
              </a:rPr>
              <a:pPr algn="l">
                <a:spcBef>
                  <a:spcPct val="0"/>
                </a:spcBef>
                <a:spcAft>
                  <a:spcPct val="0"/>
                </a:spcAft>
                <a:buFontTx/>
                <a:buNone/>
              </a:pPr>
              <a:t>19</a:t>
            </a:fld>
            <a:endParaRPr lang="en-GB" altLang="en-US" sz="1400" b="0">
              <a:solidFill>
                <a:srgbClr val="FFFFFF"/>
              </a:solidFill>
            </a:endParaRPr>
          </a:p>
        </p:txBody>
      </p:sp>
      <p:sp>
        <p:nvSpPr>
          <p:cNvPr id="34821" name="Footer Placeholder 2">
            <a:extLst>
              <a:ext uri="{FF2B5EF4-FFF2-40B4-BE49-F238E27FC236}">
                <a16:creationId xmlns:a16="http://schemas.microsoft.com/office/drawing/2014/main" id="{8389B6D6-47B2-46C0-9E1D-E4BBA87D8B25}"/>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5928510A-65B6-45F0-8899-D1BE8E3B7278}" type="slidenum">
              <a:rPr lang="en-US" altLang="en-US" sz="1000" b="0">
                <a:solidFill>
                  <a:srgbClr val="000000"/>
                </a:solidFill>
              </a:rPr>
              <a:pPr>
                <a:spcBef>
                  <a:spcPct val="0"/>
                </a:spcBef>
                <a:spcAft>
                  <a:spcPct val="0"/>
                </a:spcAft>
                <a:buFontTx/>
                <a:buNone/>
              </a:pPr>
              <a:t>19</a:t>
            </a:fld>
            <a:endParaRPr lang="en-US" altLang="en-US" sz="1000" b="0">
              <a:solidFill>
                <a:srgbClr val="000000"/>
              </a:solidFill>
            </a:endParaRPr>
          </a:p>
        </p:txBody>
      </p:sp>
      <p:sp>
        <p:nvSpPr>
          <p:cNvPr id="10" name="Title 1">
            <a:extLst>
              <a:ext uri="{FF2B5EF4-FFF2-40B4-BE49-F238E27FC236}">
                <a16:creationId xmlns:a16="http://schemas.microsoft.com/office/drawing/2014/main" id="{5C552917-532E-42FB-9ACE-D6E811A61DF7}"/>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34825" name="TextBox 4">
            <a:extLst>
              <a:ext uri="{FF2B5EF4-FFF2-40B4-BE49-F238E27FC236}">
                <a16:creationId xmlns:a16="http://schemas.microsoft.com/office/drawing/2014/main" id="{64557EA1-1DCE-4911-B07C-7F8E2A5F18BF}"/>
              </a:ext>
            </a:extLst>
          </p:cNvPr>
          <p:cNvSpPr txBox="1">
            <a:spLocks noChangeArrowheads="1"/>
          </p:cNvSpPr>
          <p:nvPr/>
        </p:nvSpPr>
        <p:spPr bwMode="auto">
          <a:xfrm>
            <a:off x="61913" y="503238"/>
            <a:ext cx="7246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3 - 18 OUT OF 45 TARGETS NOT ACHIEVED </a:t>
            </a:r>
          </a:p>
        </p:txBody>
      </p:sp>
      <p:graphicFrame>
        <p:nvGraphicFramePr>
          <p:cNvPr id="3" name="Table 2">
            <a:extLst>
              <a:ext uri="{FF2B5EF4-FFF2-40B4-BE49-F238E27FC236}">
                <a16:creationId xmlns:a16="http://schemas.microsoft.com/office/drawing/2014/main" id="{E5B3DD7A-0ABA-48A9-B539-CE18AE1C8D62}"/>
              </a:ext>
            </a:extLst>
          </p:cNvPr>
          <p:cNvGraphicFramePr>
            <a:graphicFrameLocks noGrp="1"/>
          </p:cNvGraphicFramePr>
          <p:nvPr/>
        </p:nvGraphicFramePr>
        <p:xfrm>
          <a:off x="250825" y="1149350"/>
          <a:ext cx="8418513" cy="4695825"/>
        </p:xfrm>
        <a:graphic>
          <a:graphicData uri="http://schemas.openxmlformats.org/drawingml/2006/table">
            <a:tbl>
              <a:tblPr>
                <a:tableStyleId>{5940675A-B579-460E-94D1-54222C63F5DA}</a:tableStyleId>
              </a:tblPr>
              <a:tblGrid>
                <a:gridCol w="3251180">
                  <a:extLst>
                    <a:ext uri="{9D8B030D-6E8A-4147-A177-3AD203B41FA5}">
                      <a16:colId xmlns:a16="http://schemas.microsoft.com/office/drawing/2014/main" val="20000"/>
                    </a:ext>
                  </a:extLst>
                </a:gridCol>
                <a:gridCol w="2340222">
                  <a:extLst>
                    <a:ext uri="{9D8B030D-6E8A-4147-A177-3AD203B41FA5}">
                      <a16:colId xmlns:a16="http://schemas.microsoft.com/office/drawing/2014/main" val="20001"/>
                    </a:ext>
                  </a:extLst>
                </a:gridCol>
                <a:gridCol w="1916153">
                  <a:extLst>
                    <a:ext uri="{9D8B030D-6E8A-4147-A177-3AD203B41FA5}">
                      <a16:colId xmlns:a16="http://schemas.microsoft.com/office/drawing/2014/main" val="20002"/>
                    </a:ext>
                  </a:extLst>
                </a:gridCol>
                <a:gridCol w="910958">
                  <a:extLst>
                    <a:ext uri="{9D8B030D-6E8A-4147-A177-3AD203B41FA5}">
                      <a16:colId xmlns:a16="http://schemas.microsoft.com/office/drawing/2014/main" val="20003"/>
                    </a:ext>
                  </a:extLst>
                </a:gridCol>
              </a:tblGrid>
              <a:tr h="407464">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5232" marR="5232" marT="5232" marB="0">
                    <a:solidFill>
                      <a:schemeClr val="bg2"/>
                    </a:solidFill>
                  </a:tcPr>
                </a:tc>
                <a:extLst>
                  <a:ext uri="{0D108BD9-81ED-4DB2-BD59-A6C34878D82A}">
                    <a16:rowId xmlns:a16="http://schemas.microsoft.com/office/drawing/2014/main" val="10000"/>
                  </a:ext>
                </a:extLst>
              </a:tr>
              <a:tr h="1285462">
                <a:tc>
                  <a:txBody>
                    <a:bodyPr/>
                    <a:lstStyle/>
                    <a:p>
                      <a:pPr algn="l" fontAlgn="t"/>
                      <a:r>
                        <a:rPr lang="en-US" sz="1400" u="none" strike="noStrike" dirty="0">
                          <a:effectLst/>
                        </a:rPr>
                        <a:t>17 Number of targets in the implementation plan of the Cabinet approved National Action Plan to combat racism, racial  discrimination, Xenophobia and related intolerance implemented</a:t>
                      </a:r>
                      <a:endParaRPr lang="en-US" sz="1400" b="0" i="0" u="none" strike="noStrike" dirty="0">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3 key initiatives implemented</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1 initiative implemented</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1"/>
                  </a:ext>
                </a:extLst>
              </a:tr>
              <a:tr h="858719">
                <a:tc>
                  <a:txBody>
                    <a:bodyPr/>
                    <a:lstStyle/>
                    <a:p>
                      <a:pPr algn="l" fontAlgn="t"/>
                      <a:r>
                        <a:rPr lang="en-US" sz="1400" u="none" strike="noStrike" dirty="0">
                          <a:effectLst/>
                        </a:rPr>
                        <a:t>17.2  An integrated government strategy on public education pertaining to anti-discrimination developed in line with the NAP by target date</a:t>
                      </a:r>
                      <a:endParaRPr lang="en-US" sz="1400" b="0" i="0" u="none" strike="noStrike" dirty="0">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By 31 March 2020</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2"/>
                  </a:ext>
                </a:extLst>
              </a:tr>
              <a:tr h="1498833">
                <a:tc>
                  <a:txBody>
                    <a:bodyPr/>
                    <a:lstStyle/>
                    <a:p>
                      <a:pPr algn="l" fontAlgn="t"/>
                      <a:r>
                        <a:rPr lang="en-US" sz="1400" u="none" strike="noStrike" dirty="0">
                          <a:effectLst/>
                        </a:rPr>
                        <a:t>17.3  Terms of reference for  a governance structure for the implementation of the  National Action Plan to Combat Racism, Racial Discrimination, Xenophobia and Related Intolerance approved  by target date   </a:t>
                      </a:r>
                      <a:endParaRPr lang="en-US" sz="1400" b="0" i="0" u="none" strike="noStrike" dirty="0">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By 31 March 2020</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3"/>
                  </a:ext>
                </a:extLst>
              </a:tr>
              <a:tr h="645347">
                <a:tc>
                  <a:txBody>
                    <a:bodyPr/>
                    <a:lstStyle/>
                    <a:p>
                      <a:pPr algn="l" fontAlgn="t"/>
                      <a:r>
                        <a:rPr lang="en-US" sz="1400" u="none" strike="noStrike" dirty="0">
                          <a:effectLst/>
                        </a:rPr>
                        <a:t>18.1 Number of community projects signed off for the launch in line with the TRC recommendations</a:t>
                      </a:r>
                      <a:endParaRPr lang="en-US" sz="1400" b="0" i="0" u="none" strike="noStrike" dirty="0">
                        <a:solidFill>
                          <a:srgbClr val="000000"/>
                        </a:solidFill>
                        <a:effectLst/>
                        <a:latin typeface="Arial" panose="020B0604020202020204" pitchFamily="34" charset="0"/>
                      </a:endParaRPr>
                    </a:p>
                  </a:txBody>
                  <a:tcPr marL="5232" marR="5232" marT="5232" marB="0"/>
                </a:tc>
                <a:tc>
                  <a:txBody>
                    <a:bodyPr/>
                    <a:lstStyle/>
                    <a:p>
                      <a:pPr algn="ctr" fontAlgn="ctr"/>
                      <a:r>
                        <a:rPr lang="en-ZA" sz="1400" u="none" strike="noStrike">
                          <a:effectLst/>
                        </a:rPr>
                        <a:t>5</a:t>
                      </a:r>
                      <a:endParaRPr lang="en-ZA" sz="1400" b="0"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a:effectLst/>
                        </a:rPr>
                        <a:t>0</a:t>
                      </a:r>
                      <a:endParaRPr lang="en-ZA" sz="1400" b="1" i="0" u="none" strike="noStrike">
                        <a:solidFill>
                          <a:srgbClr val="000000"/>
                        </a:solidFill>
                        <a:effectLst/>
                        <a:latin typeface="Arial" panose="020B0604020202020204" pitchFamily="34" charset="0"/>
                      </a:endParaRPr>
                    </a:p>
                  </a:txBody>
                  <a:tcPr marL="5232" marR="5232" marT="523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2" marB="0" anchor="ctr">
                    <a:solidFill>
                      <a:srgbClr val="FF000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C7E45-8CA1-4FDC-A5E6-8DF568793FBF}"/>
              </a:ext>
            </a:extLst>
          </p:cNvPr>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4100" name="TextBox 5">
            <a:extLst>
              <a:ext uri="{FF2B5EF4-FFF2-40B4-BE49-F238E27FC236}">
                <a16:creationId xmlns:a16="http://schemas.microsoft.com/office/drawing/2014/main" id="{8E7AF7C0-9AD4-43A8-AA35-CB819346DC76}"/>
              </a:ext>
            </a:extLst>
          </p:cNvPr>
          <p:cNvSpPr txBox="1">
            <a:spLocks noChangeArrowheads="1"/>
          </p:cNvSpPr>
          <p:nvPr/>
        </p:nvSpPr>
        <p:spPr bwMode="auto">
          <a:xfrm>
            <a:off x="539750" y="596900"/>
            <a:ext cx="7705725" cy="5354638"/>
          </a:xfrm>
          <a:prstGeom prst="rect">
            <a:avLst/>
          </a:prstGeom>
          <a:noFill/>
          <a:ln>
            <a:noFill/>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fontAlgn="auto" hangingPunct="1">
              <a:spcBef>
                <a:spcPts val="0"/>
              </a:spcBef>
              <a:spcAft>
                <a:spcPts val="0"/>
              </a:spcAft>
              <a:defRPr/>
            </a:pPr>
            <a:endParaRPr lang="en-US" b="1" dirty="0">
              <a:latin typeface="Arial" pitchFamily="34" charset="0"/>
            </a:endParaRPr>
          </a:p>
          <a:p>
            <a:pPr algn="just" eaLnBrk="1" fontAlgn="auto" hangingPunct="1">
              <a:spcBef>
                <a:spcPts val="0"/>
              </a:spcBef>
              <a:spcAft>
                <a:spcPts val="0"/>
              </a:spcAft>
              <a:buFont typeface="+mj-lt"/>
              <a:buAutoNum type="arabicPeriod"/>
              <a:defRPr/>
            </a:pPr>
            <a:r>
              <a:rPr lang="en-US" dirty="0">
                <a:latin typeface="Arial" pitchFamily="34" charset="0"/>
              </a:rPr>
              <a:t>Introduction</a:t>
            </a:r>
          </a:p>
          <a:p>
            <a:pPr algn="just" eaLnBrk="1" fontAlgn="auto" hangingPunct="1">
              <a:spcBef>
                <a:spcPts val="0"/>
              </a:spcBef>
              <a:spcAft>
                <a:spcPts val="0"/>
              </a:spcAft>
              <a:buFont typeface="+mj-lt"/>
              <a:buAutoNum type="arabicPeriod"/>
              <a:defRPr/>
            </a:pPr>
            <a:endParaRPr lang="en-US" dirty="0">
              <a:latin typeface="Arial" pitchFamily="34" charset="0"/>
            </a:endParaRPr>
          </a:p>
          <a:p>
            <a:pPr algn="just" eaLnBrk="1" fontAlgn="auto" hangingPunct="1">
              <a:spcBef>
                <a:spcPts val="0"/>
              </a:spcBef>
              <a:spcAft>
                <a:spcPts val="0"/>
              </a:spcAft>
              <a:buFont typeface="+mj-lt"/>
              <a:buAutoNum type="arabicPeriod"/>
              <a:defRPr/>
            </a:pPr>
            <a:r>
              <a:rPr lang="en-US" dirty="0">
                <a:latin typeface="Arial" pitchFamily="34" charset="0"/>
              </a:rPr>
              <a:t>Performance Overview 2019/20 and 2020/21 Quarter 1</a:t>
            </a:r>
          </a:p>
          <a:p>
            <a:pPr algn="just" eaLnBrk="1" fontAlgn="auto" hangingPunct="1">
              <a:spcBef>
                <a:spcPts val="0"/>
              </a:spcBef>
              <a:spcAft>
                <a:spcPts val="0"/>
              </a:spcAft>
              <a:buFont typeface="+mj-lt"/>
              <a:buAutoNum type="arabicPeriod"/>
              <a:defRPr/>
            </a:pPr>
            <a:endParaRPr lang="en-US" dirty="0">
              <a:latin typeface="Arial" pitchFamily="34" charset="0"/>
            </a:endParaRPr>
          </a:p>
          <a:p>
            <a:pPr algn="just" eaLnBrk="1" fontAlgn="auto" hangingPunct="1">
              <a:spcBef>
                <a:spcPts val="0"/>
              </a:spcBef>
              <a:spcAft>
                <a:spcPts val="0"/>
              </a:spcAft>
              <a:buFont typeface="+mj-lt"/>
              <a:buAutoNum type="arabicPeriod"/>
              <a:defRPr/>
            </a:pPr>
            <a:r>
              <a:rPr lang="en-ZA" dirty="0"/>
              <a:t>Changes on the Strategic Plan and Annual Performance</a:t>
            </a:r>
            <a:endParaRPr lang="en-US" dirty="0">
              <a:latin typeface="Arial" pitchFamily="34" charset="0"/>
            </a:endParaRPr>
          </a:p>
          <a:p>
            <a:pPr algn="just" eaLnBrk="1" fontAlgn="auto" hangingPunct="1">
              <a:spcBef>
                <a:spcPts val="0"/>
              </a:spcBef>
              <a:spcAft>
                <a:spcPts val="0"/>
              </a:spcAft>
              <a:buFont typeface="+mj-lt"/>
              <a:buAutoNum type="arabicPeriod"/>
              <a:defRPr/>
            </a:pPr>
            <a:endParaRPr lang="en-US" dirty="0">
              <a:latin typeface="Arial" pitchFamily="34" charset="0"/>
            </a:endParaRPr>
          </a:p>
          <a:p>
            <a:pPr algn="just" eaLnBrk="1" fontAlgn="auto" hangingPunct="1">
              <a:spcBef>
                <a:spcPts val="0"/>
              </a:spcBef>
              <a:spcAft>
                <a:spcPts val="0"/>
              </a:spcAft>
              <a:buFont typeface="+mj-lt"/>
              <a:buAutoNum type="arabicPeriod"/>
              <a:defRPr/>
            </a:pPr>
            <a:r>
              <a:rPr lang="en-US" dirty="0">
                <a:latin typeface="Arial" pitchFamily="34" charset="0"/>
              </a:rPr>
              <a:t>Budget Expenditure</a:t>
            </a:r>
          </a:p>
          <a:p>
            <a:pPr algn="just" eaLnBrk="1" fontAlgn="auto" hangingPunct="1">
              <a:spcBef>
                <a:spcPts val="0"/>
              </a:spcBef>
              <a:spcAft>
                <a:spcPts val="0"/>
              </a:spcAft>
              <a:buFont typeface="+mj-lt"/>
              <a:buAutoNum type="arabicPeriod"/>
              <a:defRPr/>
            </a:pPr>
            <a:endParaRPr lang="en-US" dirty="0">
              <a:latin typeface="Arial" pitchFamily="34" charset="0"/>
            </a:endParaRPr>
          </a:p>
          <a:p>
            <a:pPr algn="just" eaLnBrk="1" fontAlgn="auto" hangingPunct="1">
              <a:spcBef>
                <a:spcPts val="0"/>
              </a:spcBef>
              <a:spcAft>
                <a:spcPts val="0"/>
              </a:spcAft>
              <a:buFont typeface="+mj-lt"/>
              <a:buAutoNum type="arabicPeriod"/>
              <a:defRPr/>
            </a:pPr>
            <a:r>
              <a:rPr lang="en-US" dirty="0">
                <a:latin typeface="Arial" pitchFamily="34" charset="0"/>
              </a:rPr>
              <a:t>Personnel Related Matters</a:t>
            </a:r>
          </a:p>
          <a:p>
            <a:pPr algn="just" eaLnBrk="1" fontAlgn="auto" hangingPunct="1">
              <a:spcBef>
                <a:spcPts val="0"/>
              </a:spcBef>
              <a:spcAft>
                <a:spcPts val="0"/>
              </a:spcAft>
              <a:buFont typeface="+mj-lt"/>
              <a:buAutoNum type="arabicPeriod"/>
              <a:defRPr/>
            </a:pPr>
            <a:endParaRPr lang="en-US" dirty="0">
              <a:latin typeface="Arial" pitchFamily="34" charset="0"/>
            </a:endParaRPr>
          </a:p>
          <a:p>
            <a:pPr algn="just" eaLnBrk="1" fontAlgn="auto" hangingPunct="1">
              <a:spcBef>
                <a:spcPts val="0"/>
              </a:spcBef>
              <a:spcAft>
                <a:spcPts val="0"/>
              </a:spcAft>
              <a:buFont typeface="+mj-lt"/>
              <a:buAutoNum type="arabicPeriod"/>
              <a:defRPr/>
            </a:pPr>
            <a:r>
              <a:rPr lang="en-US" dirty="0">
                <a:latin typeface="Arial" pitchFamily="34" charset="0"/>
              </a:rPr>
              <a:t>Infrastructure Performance</a:t>
            </a:r>
          </a:p>
          <a:p>
            <a:pPr algn="just" eaLnBrk="1" fontAlgn="auto" hangingPunct="1">
              <a:spcBef>
                <a:spcPts val="0"/>
              </a:spcBef>
              <a:spcAft>
                <a:spcPts val="0"/>
              </a:spcAft>
              <a:buFont typeface="+mj-lt"/>
              <a:buAutoNum type="arabicPeriod"/>
              <a:defRPr/>
            </a:pPr>
            <a:endParaRPr lang="en-US" dirty="0">
              <a:latin typeface="Arial" pitchFamily="34" charset="0"/>
            </a:endParaRPr>
          </a:p>
          <a:p>
            <a:pPr algn="just" eaLnBrk="1" fontAlgn="auto" hangingPunct="1">
              <a:spcBef>
                <a:spcPts val="0"/>
              </a:spcBef>
              <a:spcAft>
                <a:spcPts val="0"/>
              </a:spcAft>
              <a:buFont typeface="+mj-lt"/>
              <a:buAutoNum type="arabicPeriod"/>
              <a:defRPr/>
            </a:pPr>
            <a:r>
              <a:rPr lang="en-US" dirty="0">
                <a:latin typeface="Arial" pitchFamily="34" charset="0"/>
              </a:rPr>
              <a:t>Internal Audit Findings Challenges</a:t>
            </a:r>
          </a:p>
          <a:p>
            <a:pPr algn="just" eaLnBrk="1" fontAlgn="auto" hangingPunct="1">
              <a:spcBef>
                <a:spcPts val="0"/>
              </a:spcBef>
              <a:spcAft>
                <a:spcPts val="0"/>
              </a:spcAft>
              <a:buFont typeface="+mj-lt"/>
              <a:buAutoNum type="arabicPeriod"/>
              <a:defRPr/>
            </a:pPr>
            <a:endParaRPr lang="en-US" dirty="0">
              <a:latin typeface="Arial" pitchFamily="34" charset="0"/>
            </a:endParaRPr>
          </a:p>
          <a:p>
            <a:pPr algn="just" eaLnBrk="1" fontAlgn="auto" hangingPunct="1">
              <a:spcBef>
                <a:spcPts val="0"/>
              </a:spcBef>
              <a:spcAft>
                <a:spcPts val="0"/>
              </a:spcAft>
              <a:buFont typeface="+mj-lt"/>
              <a:buAutoNum type="arabicPeriod"/>
              <a:defRPr/>
            </a:pPr>
            <a:r>
              <a:rPr lang="en-ZA" dirty="0">
                <a:latin typeface="Arial" pitchFamily="34" charset="0"/>
              </a:rPr>
              <a:t>Corrective Measures to Turnaround the Department</a:t>
            </a:r>
            <a:endParaRPr lang="en-US" dirty="0">
              <a:latin typeface="Arial" pitchFamily="34" charset="0"/>
            </a:endParaRPr>
          </a:p>
          <a:p>
            <a:pPr algn="just" eaLnBrk="1" fontAlgn="auto" hangingPunct="1">
              <a:spcBef>
                <a:spcPts val="0"/>
              </a:spcBef>
              <a:spcAft>
                <a:spcPts val="0"/>
              </a:spcAft>
              <a:buFont typeface="+mj-lt"/>
              <a:buAutoNum type="arabicPeriod"/>
              <a:defRPr/>
            </a:pPr>
            <a:endParaRPr lang="en-US" dirty="0">
              <a:latin typeface="Arial" pitchFamily="34" charset="0"/>
            </a:endParaRPr>
          </a:p>
          <a:p>
            <a:pPr marL="0" indent="0" algn="just" eaLnBrk="1" fontAlgn="auto" hangingPunct="1">
              <a:spcBef>
                <a:spcPts val="0"/>
              </a:spcBef>
              <a:spcAft>
                <a:spcPts val="0"/>
              </a:spcAft>
              <a:defRPr/>
            </a:pPr>
            <a:r>
              <a:rPr lang="en-US" b="1" dirty="0">
                <a:latin typeface="Arial" pitchFamily="34" charset="0"/>
              </a:rPr>
              <a:t>	</a:t>
            </a:r>
          </a:p>
          <a:p>
            <a:pPr eaLnBrk="1" fontAlgn="auto" hangingPunct="1">
              <a:spcBef>
                <a:spcPts val="0"/>
              </a:spcBef>
              <a:spcAft>
                <a:spcPts val="0"/>
              </a:spcAft>
              <a:defRPr/>
            </a:pPr>
            <a:r>
              <a:rPr lang="en-US" b="1" dirty="0">
                <a:latin typeface="+mn-lt"/>
                <a:cs typeface="+mn-cs"/>
              </a:rPr>
              <a:t>	</a:t>
            </a:r>
          </a:p>
        </p:txBody>
      </p:sp>
      <p:sp>
        <p:nvSpPr>
          <p:cNvPr id="17412" name="Rectangle 5">
            <a:extLst>
              <a:ext uri="{FF2B5EF4-FFF2-40B4-BE49-F238E27FC236}">
                <a16:creationId xmlns:a16="http://schemas.microsoft.com/office/drawing/2014/main" id="{F01D96D0-3408-4910-9947-6782ECE07DA9}"/>
              </a:ext>
            </a:extLst>
          </p:cNvPr>
          <p:cNvSpPr>
            <a:spLocks noChangeArrowheads="1"/>
          </p:cNvSpPr>
          <p:nvPr/>
        </p:nvSpPr>
        <p:spPr bwMode="auto">
          <a:xfrm>
            <a:off x="4859338" y="2349500"/>
            <a:ext cx="184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r>
              <a:rPr lang="en-ZA" altLang="en-US" b="0" u="sng">
                <a:solidFill>
                  <a:schemeClr val="tx1"/>
                </a:solidFill>
              </a:rPr>
              <a:t/>
            </a:r>
            <a:br>
              <a:rPr lang="en-ZA" altLang="en-US" b="0" u="sng">
                <a:solidFill>
                  <a:schemeClr val="tx1"/>
                </a:solidFill>
              </a:rPr>
            </a:br>
            <a:r>
              <a:rPr lang="en-US" altLang="en-US" b="0" u="sng">
                <a:solidFill>
                  <a:schemeClr val="tx2"/>
                </a:solidFill>
              </a:rPr>
              <a:t/>
            </a:r>
            <a:br>
              <a:rPr lang="en-US" altLang="en-US" b="0" u="sng">
                <a:solidFill>
                  <a:schemeClr val="tx2"/>
                </a:solidFill>
              </a:rPr>
            </a:br>
            <a:endParaRPr lang="en-US" altLang="en-US" b="0" u="sng">
              <a:solidFill>
                <a:schemeClr val="tx2"/>
              </a:solidFill>
            </a:endParaRPr>
          </a:p>
        </p:txBody>
      </p:sp>
      <p:sp>
        <p:nvSpPr>
          <p:cNvPr id="17413" name="Title 5">
            <a:extLst>
              <a:ext uri="{FF2B5EF4-FFF2-40B4-BE49-F238E27FC236}">
                <a16:creationId xmlns:a16="http://schemas.microsoft.com/office/drawing/2014/main" id="{922AFE56-0900-450E-BDEB-0286FC2872FC}"/>
              </a:ext>
            </a:extLst>
          </p:cNvPr>
          <p:cNvSpPr>
            <a:spLocks noGrp="1"/>
          </p:cNvSpPr>
          <p:nvPr>
            <p:ph type="title"/>
          </p:nvPr>
        </p:nvSpPr>
        <p:spPr>
          <a:xfrm>
            <a:off x="158750" y="153988"/>
            <a:ext cx="5492750" cy="417512"/>
          </a:xfrm>
        </p:spPr>
        <p:txBody>
          <a:bodyPr/>
          <a:lstStyle/>
          <a:p>
            <a:r>
              <a:rPr lang="en-ZA" altLang="en-US"/>
              <a:t>CONTENTS</a:t>
            </a:r>
          </a:p>
        </p:txBody>
      </p:sp>
      <p:sp>
        <p:nvSpPr>
          <p:cNvPr id="6" name="Title 1">
            <a:extLst>
              <a:ext uri="{FF2B5EF4-FFF2-40B4-BE49-F238E27FC236}">
                <a16:creationId xmlns:a16="http://schemas.microsoft.com/office/drawing/2014/main" id="{80BA55ED-7705-4422-80AD-B9D0D83B826E}"/>
              </a:ext>
            </a:extLst>
          </p:cNvPr>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0000" lnSpcReduction="10000"/>
          </a:bodyPr>
          <a:lstStyle/>
          <a:p>
            <a:pPr algn="ctr" eaLnBrk="1" fontAlgn="auto" hangingPunct="1">
              <a:spcBef>
                <a:spcPts val="0"/>
              </a:spcBef>
              <a:spcAft>
                <a:spcPts val="0"/>
              </a:spcAft>
              <a:defRPr/>
            </a:pPr>
            <a:r>
              <a:rPr lang="en-GB" sz="3000" b="1" cap="small" dirty="0">
                <a:solidFill>
                  <a:schemeClr val="bg1"/>
                </a:solidFill>
                <a:latin typeface="+mn-lt"/>
                <a:ea typeface="+mj-ea"/>
              </a:rPr>
              <a:t>contents</a:t>
            </a:r>
          </a:p>
        </p:txBody>
      </p:sp>
      <p:sp>
        <p:nvSpPr>
          <p:cNvPr id="17417" name="Slide Number Placeholder 9">
            <a:extLst>
              <a:ext uri="{FF2B5EF4-FFF2-40B4-BE49-F238E27FC236}">
                <a16:creationId xmlns:a16="http://schemas.microsoft.com/office/drawing/2014/main" id="{D799C435-3291-451D-9F2A-8981F7F5110A}"/>
              </a:ext>
            </a:extLst>
          </p:cNvPr>
          <p:cNvSpPr>
            <a:spLocks noGrp="1"/>
          </p:cNvSpPr>
          <p:nvPr>
            <p:ph type="sldNum" sz="quarter" idx="12"/>
          </p:nvPr>
        </p:nvSpPr>
        <p:spPr>
          <a:xfrm>
            <a:off x="457200" y="64563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319B8C80-3702-4EEC-B195-78E0DA422475}" type="slidenum">
              <a:rPr lang="en-GB" altLang="en-US" sz="1800" b="0">
                <a:solidFill>
                  <a:schemeClr val="bg1"/>
                </a:solidFill>
              </a:rPr>
              <a:pPr algn="l">
                <a:spcBef>
                  <a:spcPct val="0"/>
                </a:spcBef>
                <a:spcAft>
                  <a:spcPct val="0"/>
                </a:spcAft>
                <a:buFontTx/>
                <a:buNone/>
              </a:pPr>
              <a:t>2</a:t>
            </a:fld>
            <a:endParaRPr lang="en-GB" altLang="en-US" sz="1800" b="0">
              <a:solidFill>
                <a:schemeClr val="bg1"/>
              </a:solidFill>
            </a:endParaRPr>
          </a:p>
        </p:txBody>
      </p:sp>
      <p:sp>
        <p:nvSpPr>
          <p:cNvPr id="17418" name="Footer Placeholder 2">
            <a:extLst>
              <a:ext uri="{FF2B5EF4-FFF2-40B4-BE49-F238E27FC236}">
                <a16:creationId xmlns:a16="http://schemas.microsoft.com/office/drawing/2014/main" id="{9D6AD830-6BB9-421E-9E4F-505CBC927D1E}"/>
              </a:ext>
            </a:extLst>
          </p:cNvPr>
          <p:cNvSpPr>
            <a:spLocks noGrp="1"/>
          </p:cNvSpPr>
          <p:nvPr>
            <p:ph type="ftr" sz="quarter" idx="11"/>
          </p:nvPr>
        </p:nvSpPr>
        <p:spPr bwMode="auto">
          <a:xfrm>
            <a:off x="8478838" y="6489700"/>
            <a:ext cx="654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DEBDD152-7DC2-4B50-92AB-7CAC16C874D2}" type="slidenum">
              <a:rPr lang="en-US" altLang="en-US" sz="1400" b="0" smtClean="0">
                <a:solidFill>
                  <a:srgbClr val="000000"/>
                </a:solidFill>
                <a:cs typeface="Arial" panose="020B0604020202020204" pitchFamily="34" charset="0"/>
              </a:rPr>
              <a:pPr>
                <a:spcBef>
                  <a:spcPct val="0"/>
                </a:spcBef>
                <a:spcAft>
                  <a:spcPct val="0"/>
                </a:spcAft>
                <a:buFontTx/>
                <a:buNone/>
              </a:pPr>
              <a:t>2</a:t>
            </a:fld>
            <a:endParaRPr lang="en-US" altLang="en-US" sz="1400" b="0">
              <a:solidFill>
                <a:srgbClr val="000000"/>
              </a:solidFill>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B01568-1371-457E-91D0-ED14D12FE753}"/>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35843" name="Rectangle 4">
            <a:extLst>
              <a:ext uri="{FF2B5EF4-FFF2-40B4-BE49-F238E27FC236}">
                <a16:creationId xmlns:a16="http://schemas.microsoft.com/office/drawing/2014/main" id="{4F969608-F1ED-428D-9704-4EA7E0317081}"/>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5844" name="Slide Number Placeholder 5">
            <a:extLst>
              <a:ext uri="{FF2B5EF4-FFF2-40B4-BE49-F238E27FC236}">
                <a16:creationId xmlns:a16="http://schemas.microsoft.com/office/drawing/2014/main" id="{FE3F9AD5-E46B-49CA-B66D-CC93246B7EA8}"/>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1CCEFE93-7458-4F7D-948F-C9D67C9980AA}" type="slidenum">
              <a:rPr lang="en-GB" altLang="en-US" sz="1400" b="0">
                <a:solidFill>
                  <a:srgbClr val="FFFFFF"/>
                </a:solidFill>
              </a:rPr>
              <a:pPr algn="l">
                <a:spcBef>
                  <a:spcPct val="0"/>
                </a:spcBef>
                <a:spcAft>
                  <a:spcPct val="0"/>
                </a:spcAft>
                <a:buFontTx/>
                <a:buNone/>
              </a:pPr>
              <a:t>20</a:t>
            </a:fld>
            <a:endParaRPr lang="en-GB" altLang="en-US" sz="1400" b="0">
              <a:solidFill>
                <a:srgbClr val="FFFFFF"/>
              </a:solidFill>
            </a:endParaRPr>
          </a:p>
        </p:txBody>
      </p:sp>
      <p:sp>
        <p:nvSpPr>
          <p:cNvPr id="35845" name="Footer Placeholder 2">
            <a:extLst>
              <a:ext uri="{FF2B5EF4-FFF2-40B4-BE49-F238E27FC236}">
                <a16:creationId xmlns:a16="http://schemas.microsoft.com/office/drawing/2014/main" id="{B337CEC0-D896-4A1C-BD7E-B4FDD391545D}"/>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72DB9BCA-4983-4E83-8228-AB6988E389E9}" type="slidenum">
              <a:rPr lang="en-US" altLang="en-US" sz="1000" b="0">
                <a:solidFill>
                  <a:srgbClr val="000000"/>
                </a:solidFill>
              </a:rPr>
              <a:pPr>
                <a:spcBef>
                  <a:spcPct val="0"/>
                </a:spcBef>
                <a:spcAft>
                  <a:spcPct val="0"/>
                </a:spcAft>
                <a:buFontTx/>
                <a:buNone/>
              </a:pPr>
              <a:t>20</a:t>
            </a:fld>
            <a:endParaRPr lang="en-US" altLang="en-US" sz="1000" b="0">
              <a:solidFill>
                <a:srgbClr val="000000"/>
              </a:solidFill>
            </a:endParaRPr>
          </a:p>
        </p:txBody>
      </p:sp>
      <p:sp>
        <p:nvSpPr>
          <p:cNvPr id="10" name="Title 1">
            <a:extLst>
              <a:ext uri="{FF2B5EF4-FFF2-40B4-BE49-F238E27FC236}">
                <a16:creationId xmlns:a16="http://schemas.microsoft.com/office/drawing/2014/main" id="{58197C19-E2B6-4AA6-9C06-A390D04DA193}"/>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35849" name="TextBox 4">
            <a:extLst>
              <a:ext uri="{FF2B5EF4-FFF2-40B4-BE49-F238E27FC236}">
                <a16:creationId xmlns:a16="http://schemas.microsoft.com/office/drawing/2014/main" id="{34D00D28-6492-41CC-AE18-93CA46050F40}"/>
              </a:ext>
            </a:extLst>
          </p:cNvPr>
          <p:cNvSpPr txBox="1">
            <a:spLocks noChangeArrowheads="1"/>
          </p:cNvSpPr>
          <p:nvPr/>
        </p:nvSpPr>
        <p:spPr bwMode="auto">
          <a:xfrm>
            <a:off x="61913" y="503238"/>
            <a:ext cx="7318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5 - 2 OUT OF 3 TARGETS ACHIEVED</a:t>
            </a:r>
          </a:p>
        </p:txBody>
      </p:sp>
      <p:graphicFrame>
        <p:nvGraphicFramePr>
          <p:cNvPr id="3" name="Table 2">
            <a:extLst>
              <a:ext uri="{FF2B5EF4-FFF2-40B4-BE49-F238E27FC236}">
                <a16:creationId xmlns:a16="http://schemas.microsoft.com/office/drawing/2014/main" id="{E7D7FC88-C850-43AE-AD41-428C8AFBFFCE}"/>
              </a:ext>
            </a:extLst>
          </p:cNvPr>
          <p:cNvGraphicFramePr>
            <a:graphicFrameLocks noGrp="1"/>
          </p:cNvGraphicFramePr>
          <p:nvPr/>
        </p:nvGraphicFramePr>
        <p:xfrm>
          <a:off x="250825" y="1149350"/>
          <a:ext cx="8418513" cy="2784475"/>
        </p:xfrm>
        <a:graphic>
          <a:graphicData uri="http://schemas.openxmlformats.org/drawingml/2006/table">
            <a:tbl>
              <a:tblPr>
                <a:tableStyleId>{5940675A-B579-460E-94D1-54222C63F5DA}</a:tableStyleId>
              </a:tblPr>
              <a:tblGrid>
                <a:gridCol w="3428112">
                  <a:extLst>
                    <a:ext uri="{9D8B030D-6E8A-4147-A177-3AD203B41FA5}">
                      <a16:colId xmlns:a16="http://schemas.microsoft.com/office/drawing/2014/main" val="20000"/>
                    </a:ext>
                  </a:extLst>
                </a:gridCol>
                <a:gridCol w="2260092">
                  <a:extLst>
                    <a:ext uri="{9D8B030D-6E8A-4147-A177-3AD203B41FA5}">
                      <a16:colId xmlns:a16="http://schemas.microsoft.com/office/drawing/2014/main" val="20001"/>
                    </a:ext>
                  </a:extLst>
                </a:gridCol>
                <a:gridCol w="1850543">
                  <a:extLst>
                    <a:ext uri="{9D8B030D-6E8A-4147-A177-3AD203B41FA5}">
                      <a16:colId xmlns:a16="http://schemas.microsoft.com/office/drawing/2014/main" val="20002"/>
                    </a:ext>
                  </a:extLst>
                </a:gridCol>
                <a:gridCol w="879767">
                  <a:extLst>
                    <a:ext uri="{9D8B030D-6E8A-4147-A177-3AD203B41FA5}">
                      <a16:colId xmlns:a16="http://schemas.microsoft.com/office/drawing/2014/main" val="20003"/>
                    </a:ext>
                  </a:extLst>
                </a:gridCol>
              </a:tblGrid>
              <a:tr h="876826">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5232" marR="5232" marT="5231" marB="0">
                    <a:solidFill>
                      <a:schemeClr val="bg2"/>
                    </a:solidFill>
                  </a:tcPr>
                </a:tc>
                <a:extLst>
                  <a:ext uri="{0D108BD9-81ED-4DB2-BD59-A6C34878D82A}">
                    <a16:rowId xmlns:a16="http://schemas.microsoft.com/office/drawing/2014/main" val="10000"/>
                  </a:ext>
                </a:extLst>
              </a:tr>
              <a:tr h="819280">
                <a:tc>
                  <a:txBody>
                    <a:bodyPr/>
                    <a:lstStyle/>
                    <a:p>
                      <a:pPr algn="l" fontAlgn="t"/>
                      <a:r>
                        <a:rPr lang="en-US" sz="1400" b="0" i="0" u="none" strike="noStrike" dirty="0">
                          <a:solidFill>
                            <a:srgbClr val="000000"/>
                          </a:solidFill>
                          <a:effectLst/>
                          <a:latin typeface="Arial" panose="020B0604020202020204" pitchFamily="34" charset="0"/>
                        </a:rPr>
                        <a:t>22.2  Number of Integrated Justice System departmental applications that form part of the integrated Test Lab process</a:t>
                      </a:r>
                    </a:p>
                  </a:txBody>
                  <a:tcPr marL="9526" marR="9526" marT="9528" marB="0"/>
                </a:tc>
                <a:tc>
                  <a:txBody>
                    <a:bodyPr/>
                    <a:lstStyle/>
                    <a:p>
                      <a:pPr algn="ctr" fontAlgn="ctr"/>
                      <a:r>
                        <a:rPr lang="en-ZA" sz="1400" b="0" i="0" u="none" strike="noStrike" dirty="0">
                          <a:solidFill>
                            <a:srgbClr val="000000"/>
                          </a:solidFill>
                          <a:effectLst/>
                          <a:latin typeface="Arial" panose="020B0604020202020204" pitchFamily="34" charset="0"/>
                        </a:rPr>
                        <a:t>9</a:t>
                      </a:r>
                    </a:p>
                  </a:txBody>
                  <a:tcPr marL="9526" marR="9526" marT="9528" marB="0" anchor="ctr"/>
                </a:tc>
                <a:tc>
                  <a:txBody>
                    <a:bodyPr/>
                    <a:lstStyle/>
                    <a:p>
                      <a:pPr algn="ctr" fontAlgn="ctr"/>
                      <a:r>
                        <a:rPr lang="en-ZA" sz="1400" b="0" i="0" u="none" strike="noStrike" dirty="0">
                          <a:solidFill>
                            <a:srgbClr val="000000"/>
                          </a:solidFill>
                          <a:effectLst/>
                          <a:latin typeface="Arial" panose="020B0604020202020204" pitchFamily="34" charset="0"/>
                        </a:rPr>
                        <a:t>9</a:t>
                      </a:r>
                    </a:p>
                  </a:txBody>
                  <a:tcPr marL="9526" marR="9526" marT="9528"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6" marR="9526" marT="9528" marB="0" anchor="ctr">
                    <a:solidFill>
                      <a:srgbClr val="00B050"/>
                    </a:solidFill>
                  </a:tcPr>
                </a:tc>
                <a:extLst>
                  <a:ext uri="{0D108BD9-81ED-4DB2-BD59-A6C34878D82A}">
                    <a16:rowId xmlns:a16="http://schemas.microsoft.com/office/drawing/2014/main" val="10001"/>
                  </a:ext>
                </a:extLst>
              </a:tr>
              <a:tr h="1088369">
                <a:tc>
                  <a:txBody>
                    <a:bodyPr/>
                    <a:lstStyle/>
                    <a:p>
                      <a:pPr algn="l" fontAlgn="t"/>
                      <a:r>
                        <a:rPr lang="en-US" sz="1400" b="0" i="0" u="none" strike="noStrike">
                          <a:solidFill>
                            <a:srgbClr val="000000"/>
                          </a:solidFill>
                          <a:effectLst/>
                          <a:latin typeface="Arial" panose="020B0604020202020204" pitchFamily="34" charset="0"/>
                        </a:rPr>
                        <a:t>22.3  Number of branches / sites / service centres  of government departments and entities where Person Verification Services  deployed</a:t>
                      </a:r>
                    </a:p>
                  </a:txBody>
                  <a:tcPr marL="9526" marR="9526" marT="9528" marB="0"/>
                </a:tc>
                <a:tc>
                  <a:txBody>
                    <a:bodyPr/>
                    <a:lstStyle/>
                    <a:p>
                      <a:pPr algn="ctr" fontAlgn="ctr"/>
                      <a:r>
                        <a:rPr lang="en-ZA" sz="1400" b="0" i="0" u="none" strike="noStrike" dirty="0">
                          <a:solidFill>
                            <a:srgbClr val="000000"/>
                          </a:solidFill>
                          <a:effectLst/>
                          <a:latin typeface="Arial" panose="020B0604020202020204" pitchFamily="34" charset="0"/>
                        </a:rPr>
                        <a:t>280</a:t>
                      </a:r>
                    </a:p>
                  </a:txBody>
                  <a:tcPr marL="9526" marR="9526" marT="9528" marB="0" anchor="ctr"/>
                </a:tc>
                <a:tc>
                  <a:txBody>
                    <a:bodyPr/>
                    <a:lstStyle/>
                    <a:p>
                      <a:pPr algn="ctr" fontAlgn="ctr"/>
                      <a:r>
                        <a:rPr lang="en-ZA" sz="1400" b="0" i="0" u="none" strike="noStrike" dirty="0">
                          <a:solidFill>
                            <a:srgbClr val="000000"/>
                          </a:solidFill>
                          <a:effectLst/>
                          <a:latin typeface="Arial" panose="020B0604020202020204" pitchFamily="34" charset="0"/>
                        </a:rPr>
                        <a:t>684</a:t>
                      </a:r>
                    </a:p>
                  </a:txBody>
                  <a:tcPr marL="9526" marR="9526" marT="9528"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6" marR="9526" marT="9528" marB="0" anchor="ctr">
                    <a:solidFill>
                      <a:srgbClr val="00B05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C311AD-7596-4051-9539-79AC4A3B0D86}"/>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36867" name="Rectangle 4">
            <a:extLst>
              <a:ext uri="{FF2B5EF4-FFF2-40B4-BE49-F238E27FC236}">
                <a16:creationId xmlns:a16="http://schemas.microsoft.com/office/drawing/2014/main" id="{BBE85DE0-AB49-4D57-AFAE-0D8019A19256}"/>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6868" name="Slide Number Placeholder 5">
            <a:extLst>
              <a:ext uri="{FF2B5EF4-FFF2-40B4-BE49-F238E27FC236}">
                <a16:creationId xmlns:a16="http://schemas.microsoft.com/office/drawing/2014/main" id="{F8A1096E-BEE8-41C6-9468-2221FB79A722}"/>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063E9B7E-993E-4091-A079-D4C60CE54C07}" type="slidenum">
              <a:rPr lang="en-GB" altLang="en-US" sz="1400" b="0">
                <a:solidFill>
                  <a:srgbClr val="FFFFFF"/>
                </a:solidFill>
              </a:rPr>
              <a:pPr algn="l">
                <a:spcBef>
                  <a:spcPct val="0"/>
                </a:spcBef>
                <a:spcAft>
                  <a:spcPct val="0"/>
                </a:spcAft>
                <a:buFontTx/>
                <a:buNone/>
              </a:pPr>
              <a:t>21</a:t>
            </a:fld>
            <a:endParaRPr lang="en-GB" altLang="en-US" sz="1400" b="0">
              <a:solidFill>
                <a:srgbClr val="FFFFFF"/>
              </a:solidFill>
            </a:endParaRPr>
          </a:p>
        </p:txBody>
      </p:sp>
      <p:sp>
        <p:nvSpPr>
          <p:cNvPr id="36869" name="Footer Placeholder 2">
            <a:extLst>
              <a:ext uri="{FF2B5EF4-FFF2-40B4-BE49-F238E27FC236}">
                <a16:creationId xmlns:a16="http://schemas.microsoft.com/office/drawing/2014/main" id="{1C1A16F9-82FB-46BB-B834-48D78304FBD3}"/>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1F52F879-79C6-409D-AF45-15A74FB48AC4}" type="slidenum">
              <a:rPr lang="en-US" altLang="en-US" sz="1000" b="0">
                <a:solidFill>
                  <a:srgbClr val="000000"/>
                </a:solidFill>
              </a:rPr>
              <a:pPr>
                <a:spcBef>
                  <a:spcPct val="0"/>
                </a:spcBef>
                <a:spcAft>
                  <a:spcPct val="0"/>
                </a:spcAft>
                <a:buFontTx/>
                <a:buNone/>
              </a:pPr>
              <a:t>21</a:t>
            </a:fld>
            <a:endParaRPr lang="en-US" altLang="en-US" sz="1000" b="0">
              <a:solidFill>
                <a:srgbClr val="000000"/>
              </a:solidFill>
            </a:endParaRPr>
          </a:p>
        </p:txBody>
      </p:sp>
      <p:sp>
        <p:nvSpPr>
          <p:cNvPr id="10" name="Title 1">
            <a:extLst>
              <a:ext uri="{FF2B5EF4-FFF2-40B4-BE49-F238E27FC236}">
                <a16:creationId xmlns:a16="http://schemas.microsoft.com/office/drawing/2014/main" id="{21BE8626-4684-4AEF-9CCE-BE8D62A57CB1}"/>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36873" name="TextBox 4">
            <a:extLst>
              <a:ext uri="{FF2B5EF4-FFF2-40B4-BE49-F238E27FC236}">
                <a16:creationId xmlns:a16="http://schemas.microsoft.com/office/drawing/2014/main" id="{28C51FD3-3196-42FE-AD47-27EEE64A0AE9}"/>
              </a:ext>
            </a:extLst>
          </p:cNvPr>
          <p:cNvSpPr txBox="1">
            <a:spLocks noChangeArrowheads="1"/>
          </p:cNvSpPr>
          <p:nvPr/>
        </p:nvSpPr>
        <p:spPr bwMode="auto">
          <a:xfrm>
            <a:off x="61913" y="503238"/>
            <a:ext cx="638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5 - 1 OUT OF 3 TARGETS NOT ACHIEVED</a:t>
            </a:r>
          </a:p>
        </p:txBody>
      </p:sp>
      <p:graphicFrame>
        <p:nvGraphicFramePr>
          <p:cNvPr id="3" name="Table 2">
            <a:extLst>
              <a:ext uri="{FF2B5EF4-FFF2-40B4-BE49-F238E27FC236}">
                <a16:creationId xmlns:a16="http://schemas.microsoft.com/office/drawing/2014/main" id="{F6D370CC-40B2-4477-A901-EDD16F6CCC45}"/>
              </a:ext>
            </a:extLst>
          </p:cNvPr>
          <p:cNvGraphicFramePr>
            <a:graphicFrameLocks noGrp="1"/>
          </p:cNvGraphicFramePr>
          <p:nvPr/>
        </p:nvGraphicFramePr>
        <p:xfrm>
          <a:off x="323850" y="1149350"/>
          <a:ext cx="8345488" cy="2495550"/>
        </p:xfrm>
        <a:graphic>
          <a:graphicData uri="http://schemas.openxmlformats.org/drawingml/2006/table">
            <a:tbl>
              <a:tblPr>
                <a:tableStyleId>{5940675A-B579-460E-94D1-54222C63F5DA}</a:tableStyleId>
              </a:tblPr>
              <a:tblGrid>
                <a:gridCol w="3222978">
                  <a:extLst>
                    <a:ext uri="{9D8B030D-6E8A-4147-A177-3AD203B41FA5}">
                      <a16:colId xmlns:a16="http://schemas.microsoft.com/office/drawing/2014/main" val="20000"/>
                    </a:ext>
                  </a:extLst>
                </a:gridCol>
                <a:gridCol w="2319922">
                  <a:extLst>
                    <a:ext uri="{9D8B030D-6E8A-4147-A177-3AD203B41FA5}">
                      <a16:colId xmlns:a16="http://schemas.microsoft.com/office/drawing/2014/main" val="20001"/>
                    </a:ext>
                  </a:extLst>
                </a:gridCol>
                <a:gridCol w="1899531">
                  <a:extLst>
                    <a:ext uri="{9D8B030D-6E8A-4147-A177-3AD203B41FA5}">
                      <a16:colId xmlns:a16="http://schemas.microsoft.com/office/drawing/2014/main" val="20002"/>
                    </a:ext>
                  </a:extLst>
                </a:gridCol>
                <a:gridCol w="903056">
                  <a:extLst>
                    <a:ext uri="{9D8B030D-6E8A-4147-A177-3AD203B41FA5}">
                      <a16:colId xmlns:a16="http://schemas.microsoft.com/office/drawing/2014/main" val="20003"/>
                    </a:ext>
                  </a:extLst>
                </a:gridCol>
              </a:tblGrid>
              <a:tr h="1290113">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5232" marR="5232" marT="5230"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5232" marR="5232" marT="5230"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5232" marR="5232" marT="5230"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5232" marR="5232" marT="5230" marB="0">
                    <a:solidFill>
                      <a:schemeClr val="bg2"/>
                    </a:solidFill>
                  </a:tcPr>
                </a:tc>
                <a:extLst>
                  <a:ext uri="{0D108BD9-81ED-4DB2-BD59-A6C34878D82A}">
                    <a16:rowId xmlns:a16="http://schemas.microsoft.com/office/drawing/2014/main" val="10000"/>
                  </a:ext>
                </a:extLst>
              </a:tr>
              <a:tr h="1205437">
                <a:tc>
                  <a:txBody>
                    <a:bodyPr/>
                    <a:lstStyle/>
                    <a:p>
                      <a:pPr algn="l" fontAlgn="t"/>
                      <a:r>
                        <a:rPr lang="en-US" sz="1400" b="0" i="0" u="none" strike="noStrike" dirty="0">
                          <a:solidFill>
                            <a:srgbClr val="000000"/>
                          </a:solidFill>
                          <a:effectLst/>
                          <a:latin typeface="Arial" panose="020B0604020202020204" pitchFamily="34" charset="0"/>
                        </a:rPr>
                        <a:t>22.1 Number of government departments and entities exchanging information electronically</a:t>
                      </a:r>
                    </a:p>
                  </a:txBody>
                  <a:tcPr marL="9525" marR="9525" marT="9522" marB="0"/>
                </a:tc>
                <a:tc>
                  <a:txBody>
                    <a:bodyPr/>
                    <a:lstStyle/>
                    <a:p>
                      <a:pPr algn="ctr" fontAlgn="ctr"/>
                      <a:r>
                        <a:rPr lang="en-ZA" sz="1400" b="0" i="0" u="none" strike="noStrike" dirty="0">
                          <a:solidFill>
                            <a:srgbClr val="000000"/>
                          </a:solidFill>
                          <a:effectLst/>
                          <a:latin typeface="Arial" panose="020B0604020202020204" pitchFamily="34" charset="0"/>
                        </a:rPr>
                        <a:t>9</a:t>
                      </a:r>
                    </a:p>
                  </a:txBody>
                  <a:tcPr marL="9525" marR="9525" marT="9522" marB="0" anchor="ctr"/>
                </a:tc>
                <a:tc>
                  <a:txBody>
                    <a:bodyPr/>
                    <a:lstStyle/>
                    <a:p>
                      <a:pPr algn="ctr" fontAlgn="ctr"/>
                      <a:r>
                        <a:rPr lang="en-ZA" sz="1400" b="0" i="0" u="none" strike="noStrike" dirty="0">
                          <a:solidFill>
                            <a:srgbClr val="000000"/>
                          </a:solidFill>
                          <a:effectLst/>
                          <a:latin typeface="Arial" panose="020B0604020202020204" pitchFamily="34" charset="0"/>
                        </a:rPr>
                        <a:t>8</a:t>
                      </a:r>
                    </a:p>
                  </a:txBody>
                  <a:tcPr marL="9525" marR="9525" marT="9522"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5232" marR="5232" marT="5230" marB="0" anchor="ctr">
                    <a:solidFill>
                      <a:srgbClr val="FF000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39CBE-0BB6-4E32-9FEF-571B098C685D}"/>
              </a:ext>
            </a:extLst>
          </p:cNvPr>
          <p:cNvSpPr/>
          <p:nvPr/>
        </p:nvSpPr>
        <p:spPr>
          <a:xfrm>
            <a:off x="-107950" y="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37891" name="Rectangle 2">
            <a:extLst>
              <a:ext uri="{FF2B5EF4-FFF2-40B4-BE49-F238E27FC236}">
                <a16:creationId xmlns:a16="http://schemas.microsoft.com/office/drawing/2014/main" id="{D0450953-C5AC-4CC5-9465-30239F153828}"/>
              </a:ext>
            </a:extLst>
          </p:cNvPr>
          <p:cNvSpPr>
            <a:spLocks noGrp="1" noChangeArrowheads="1"/>
          </p:cNvSpPr>
          <p:nvPr>
            <p:ph type="body" idx="1"/>
          </p:nvPr>
        </p:nvSpPr>
        <p:spPr>
          <a:xfrm>
            <a:off x="71438" y="765175"/>
            <a:ext cx="8818562" cy="1223963"/>
          </a:xfrm>
        </p:spPr>
        <p:txBody>
          <a:bodyPr/>
          <a:lstStyle/>
          <a:p>
            <a:pPr marL="342900" lvl="1" indent="-342900" algn="just">
              <a:spcBef>
                <a:spcPts val="1200"/>
              </a:spcBef>
              <a:buClr>
                <a:schemeClr val="tx1"/>
              </a:buClr>
              <a:buFont typeface="Wingdings 2" panose="05020102010507070707" pitchFamily="18" charset="2"/>
              <a:buNone/>
            </a:pPr>
            <a:r>
              <a:rPr lang="en-ZA" altLang="en-US" sz="1800">
                <a:solidFill>
                  <a:schemeClr val="tx1"/>
                </a:solidFill>
              </a:rPr>
              <a:t>During the quarter under review, the Department achieved </a:t>
            </a:r>
            <a:r>
              <a:rPr lang="en-ZA" altLang="en-US" sz="1800" b="1">
                <a:solidFill>
                  <a:schemeClr val="tx1"/>
                </a:solidFill>
              </a:rPr>
              <a:t>32</a:t>
            </a:r>
            <a:r>
              <a:rPr lang="en-ZA" altLang="en-US" sz="1800">
                <a:solidFill>
                  <a:schemeClr val="tx1"/>
                </a:solidFill>
              </a:rPr>
              <a:t> targets against a total of </a:t>
            </a:r>
          </a:p>
          <a:p>
            <a:pPr marL="342900" lvl="1" indent="-342900" algn="just">
              <a:spcBef>
                <a:spcPts val="1200"/>
              </a:spcBef>
              <a:buClr>
                <a:schemeClr val="tx1"/>
              </a:buClr>
              <a:buFont typeface="Wingdings 2" panose="05020102010507070707" pitchFamily="18" charset="2"/>
              <a:buNone/>
            </a:pPr>
            <a:r>
              <a:rPr lang="en-ZA" altLang="en-US" sz="1800" b="1">
                <a:solidFill>
                  <a:schemeClr val="tx1"/>
                </a:solidFill>
              </a:rPr>
              <a:t>71</a:t>
            </a:r>
            <a:r>
              <a:rPr lang="en-ZA" altLang="en-US" sz="1800">
                <a:solidFill>
                  <a:schemeClr val="tx1"/>
                </a:solidFill>
              </a:rPr>
              <a:t> planned targets for the quarter. This performance translated to </a:t>
            </a:r>
            <a:r>
              <a:rPr lang="en-ZA" altLang="en-US" sz="1800" b="1">
                <a:solidFill>
                  <a:schemeClr val="tx1"/>
                </a:solidFill>
              </a:rPr>
              <a:t>45%</a:t>
            </a:r>
            <a:r>
              <a:rPr lang="en-ZA" altLang="en-US" sz="1800">
                <a:solidFill>
                  <a:schemeClr val="tx1"/>
                </a:solidFill>
              </a:rPr>
              <a:t> of the targets</a:t>
            </a:r>
          </a:p>
          <a:p>
            <a:pPr marL="342900" lvl="1" indent="-342900" algn="just">
              <a:spcBef>
                <a:spcPts val="1200"/>
              </a:spcBef>
              <a:buClr>
                <a:schemeClr val="tx1"/>
              </a:buClr>
              <a:buFont typeface="Wingdings 2" panose="05020102010507070707" pitchFamily="18" charset="2"/>
              <a:buNone/>
            </a:pPr>
            <a:r>
              <a:rPr lang="en-ZA" altLang="en-US" sz="1800">
                <a:solidFill>
                  <a:schemeClr val="tx1"/>
                </a:solidFill>
              </a:rPr>
              <a:t>achieved.</a:t>
            </a:r>
            <a:endParaRPr lang="en-ZA" altLang="en-US" sz="1800">
              <a:solidFill>
                <a:schemeClr val="tx1"/>
              </a:solidFill>
              <a:cs typeface="Arial" panose="020B0604020202020204" pitchFamily="34" charset="0"/>
            </a:endParaRPr>
          </a:p>
        </p:txBody>
      </p:sp>
      <p:sp>
        <p:nvSpPr>
          <p:cNvPr id="37892" name="Rectangle 4">
            <a:extLst>
              <a:ext uri="{FF2B5EF4-FFF2-40B4-BE49-F238E27FC236}">
                <a16:creationId xmlns:a16="http://schemas.microsoft.com/office/drawing/2014/main" id="{9D8861F4-888A-4723-AA70-AA3058BDEA50}"/>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7893" name="Slide Number Placeholder 5">
            <a:extLst>
              <a:ext uri="{FF2B5EF4-FFF2-40B4-BE49-F238E27FC236}">
                <a16:creationId xmlns:a16="http://schemas.microsoft.com/office/drawing/2014/main" id="{1CEFC8A0-4385-47E6-834A-31369EC5AA26}"/>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3430D044-D554-4BA2-B15D-B4C3FF1D92DB}" type="slidenum">
              <a:rPr lang="en-GB" altLang="en-US" sz="1400" b="0">
                <a:solidFill>
                  <a:srgbClr val="FFFFFF"/>
                </a:solidFill>
              </a:rPr>
              <a:pPr algn="l">
                <a:spcBef>
                  <a:spcPct val="0"/>
                </a:spcBef>
                <a:spcAft>
                  <a:spcPct val="0"/>
                </a:spcAft>
                <a:buFontTx/>
                <a:buNone/>
              </a:pPr>
              <a:t>22</a:t>
            </a:fld>
            <a:endParaRPr lang="en-GB" altLang="en-US" sz="1400" b="0">
              <a:solidFill>
                <a:srgbClr val="FFFFFF"/>
              </a:solidFill>
            </a:endParaRPr>
          </a:p>
        </p:txBody>
      </p:sp>
      <p:sp>
        <p:nvSpPr>
          <p:cNvPr id="37894" name="Footer Placeholder 2">
            <a:extLst>
              <a:ext uri="{FF2B5EF4-FFF2-40B4-BE49-F238E27FC236}">
                <a16:creationId xmlns:a16="http://schemas.microsoft.com/office/drawing/2014/main" id="{D9DBFAE3-FB5C-48F5-B09A-26BD14DD0AE3}"/>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233D487D-1678-4D71-A4BD-C33FA4EDD8A0}" type="slidenum">
              <a:rPr lang="en-US" altLang="en-US" sz="1000" b="0">
                <a:solidFill>
                  <a:srgbClr val="000000"/>
                </a:solidFill>
              </a:rPr>
              <a:pPr>
                <a:spcBef>
                  <a:spcPct val="0"/>
                </a:spcBef>
                <a:spcAft>
                  <a:spcPct val="0"/>
                </a:spcAft>
                <a:buFontTx/>
                <a:buNone/>
              </a:pPr>
              <a:t>22</a:t>
            </a:fld>
            <a:endParaRPr lang="en-US" altLang="en-US" sz="1000" b="0">
              <a:solidFill>
                <a:srgbClr val="000000"/>
              </a:solidFill>
            </a:endParaRPr>
          </a:p>
        </p:txBody>
      </p:sp>
      <p:sp>
        <p:nvSpPr>
          <p:cNvPr id="10" name="Title 1">
            <a:extLst>
              <a:ext uri="{FF2B5EF4-FFF2-40B4-BE49-F238E27FC236}">
                <a16:creationId xmlns:a16="http://schemas.microsoft.com/office/drawing/2014/main" id="{C7A5504C-8E96-494A-946F-2B6F53B1FC1A}"/>
              </a:ext>
            </a:extLst>
          </p:cNvPr>
          <p:cNvSpPr txBox="1">
            <a:spLocks/>
          </p:cNvSpPr>
          <p:nvPr/>
        </p:nvSpPr>
        <p:spPr>
          <a:xfrm>
            <a:off x="0" y="58375"/>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graphicFrame>
        <p:nvGraphicFramePr>
          <p:cNvPr id="9" name="Chart 8">
            <a:extLst>
              <a:ext uri="{FF2B5EF4-FFF2-40B4-BE49-F238E27FC236}">
                <a16:creationId xmlns:a16="http://schemas.microsoft.com/office/drawing/2014/main" id="{22DF96DE-493F-4A31-8D86-5208F74392F5}"/>
              </a:ext>
            </a:extLst>
          </p:cNvPr>
          <p:cNvGraphicFramePr>
            <a:graphicFrameLocks/>
          </p:cNvGraphicFramePr>
          <p:nvPr/>
        </p:nvGraphicFramePr>
        <p:xfrm>
          <a:off x="258513" y="2011645"/>
          <a:ext cx="8137599" cy="45809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E505ED-13AA-499D-B221-DEC692F821EE}"/>
              </a:ext>
            </a:extLst>
          </p:cNvPr>
          <p:cNvSpPr/>
          <p:nvPr/>
        </p:nvSpPr>
        <p:spPr>
          <a:xfrm>
            <a:off x="-107950" y="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38915" name="Rectangle 4">
            <a:extLst>
              <a:ext uri="{FF2B5EF4-FFF2-40B4-BE49-F238E27FC236}">
                <a16:creationId xmlns:a16="http://schemas.microsoft.com/office/drawing/2014/main" id="{C8BDCEF7-38E4-4953-BF3F-113F5E25810E}"/>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8916" name="Slide Number Placeholder 5">
            <a:extLst>
              <a:ext uri="{FF2B5EF4-FFF2-40B4-BE49-F238E27FC236}">
                <a16:creationId xmlns:a16="http://schemas.microsoft.com/office/drawing/2014/main" id="{0E19AB65-2FC4-4E8F-A3FD-7020BC0A526F}"/>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59F7EF1D-CDE8-440E-9A3D-07F5FB2BF620}" type="slidenum">
              <a:rPr lang="en-GB" altLang="en-US" sz="1400" b="0">
                <a:solidFill>
                  <a:srgbClr val="FFFFFF"/>
                </a:solidFill>
              </a:rPr>
              <a:pPr algn="l">
                <a:spcBef>
                  <a:spcPct val="0"/>
                </a:spcBef>
                <a:spcAft>
                  <a:spcPct val="0"/>
                </a:spcAft>
                <a:buFontTx/>
                <a:buNone/>
              </a:pPr>
              <a:t>23</a:t>
            </a:fld>
            <a:endParaRPr lang="en-GB" altLang="en-US" sz="1400" b="0">
              <a:solidFill>
                <a:srgbClr val="FFFFFF"/>
              </a:solidFill>
            </a:endParaRPr>
          </a:p>
        </p:txBody>
      </p:sp>
      <p:sp>
        <p:nvSpPr>
          <p:cNvPr id="38917" name="Footer Placeholder 2">
            <a:extLst>
              <a:ext uri="{FF2B5EF4-FFF2-40B4-BE49-F238E27FC236}">
                <a16:creationId xmlns:a16="http://schemas.microsoft.com/office/drawing/2014/main" id="{D7DD0687-221F-4111-A271-2D49DFE2785C}"/>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BE12360F-168A-45F4-803A-BF9A673FC075}" type="slidenum">
              <a:rPr lang="en-US" altLang="en-US" sz="1000" b="0">
                <a:solidFill>
                  <a:srgbClr val="000000"/>
                </a:solidFill>
              </a:rPr>
              <a:pPr>
                <a:spcBef>
                  <a:spcPct val="0"/>
                </a:spcBef>
                <a:spcAft>
                  <a:spcPct val="0"/>
                </a:spcAft>
                <a:buFontTx/>
                <a:buNone/>
              </a:pPr>
              <a:t>23</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28F466F4-33EA-47E1-8987-62292B87D039}"/>
              </a:ext>
            </a:extLst>
          </p:cNvPr>
          <p:cNvGraphicFramePr>
            <a:graphicFrameLocks noGrp="1"/>
          </p:cNvGraphicFramePr>
          <p:nvPr/>
        </p:nvGraphicFramePr>
        <p:xfrm>
          <a:off x="20638" y="1127125"/>
          <a:ext cx="8932862" cy="5267325"/>
        </p:xfrm>
        <a:graphic>
          <a:graphicData uri="http://schemas.openxmlformats.org/drawingml/2006/table">
            <a:tbl>
              <a:tblPr firstRow="1" firstCol="1" bandRow="1">
                <a:tableStyleId>{2D5ABB26-0587-4C30-8999-92F81FD0307C}</a:tableStyleId>
              </a:tblPr>
              <a:tblGrid>
                <a:gridCol w="551193">
                  <a:extLst>
                    <a:ext uri="{9D8B030D-6E8A-4147-A177-3AD203B41FA5}">
                      <a16:colId xmlns:a16="http://schemas.microsoft.com/office/drawing/2014/main" val="20000"/>
                    </a:ext>
                  </a:extLst>
                </a:gridCol>
                <a:gridCol w="179865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36772">
                  <a:extLst>
                    <a:ext uri="{9D8B030D-6E8A-4147-A177-3AD203B41FA5}">
                      <a16:colId xmlns:a16="http://schemas.microsoft.com/office/drawing/2014/main" val="20003"/>
                    </a:ext>
                  </a:extLst>
                </a:gridCol>
                <a:gridCol w="1327524">
                  <a:extLst>
                    <a:ext uri="{9D8B030D-6E8A-4147-A177-3AD203B41FA5}">
                      <a16:colId xmlns:a16="http://schemas.microsoft.com/office/drawing/2014/main" val="20004"/>
                    </a:ext>
                  </a:extLst>
                </a:gridCol>
                <a:gridCol w="2478559">
                  <a:extLst>
                    <a:ext uri="{9D8B030D-6E8A-4147-A177-3AD203B41FA5}">
                      <a16:colId xmlns:a16="http://schemas.microsoft.com/office/drawing/2014/main" val="20005"/>
                    </a:ext>
                  </a:extLst>
                </a:gridCol>
              </a:tblGrid>
              <a:tr h="736102">
                <a:tc gridSpan="2">
                  <a:txBody>
                    <a:bodyPr/>
                    <a:lstStyle/>
                    <a:p>
                      <a:pPr>
                        <a:lnSpc>
                          <a:spcPct val="115000"/>
                        </a:lnSpc>
                        <a:spcAft>
                          <a:spcPts val="0"/>
                        </a:spcAft>
                      </a:pPr>
                      <a:r>
                        <a:rPr lang="en-ZA" sz="1400" b="1" dirty="0">
                          <a:solidFill>
                            <a:schemeClr val="tx1"/>
                          </a:solidFill>
                          <a:effectLst/>
                        </a:rPr>
                        <a:t>Output Indicator</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nSpc>
                          <a:spcPct val="115000"/>
                        </a:lnSpc>
                        <a:spcAft>
                          <a:spcPts val="0"/>
                        </a:spcAft>
                      </a:pPr>
                      <a:r>
                        <a:rPr lang="en-ZA" sz="1400" b="1" dirty="0">
                          <a:solidFill>
                            <a:schemeClr val="tx1"/>
                          </a:solidFill>
                          <a:effectLst/>
                        </a:rPr>
                        <a:t>Quarter 1 Target as per APP</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solidFill>
                            <a:schemeClr val="tx1"/>
                          </a:solidFill>
                          <a:effectLst/>
                        </a:rPr>
                        <a:t>Quarter 1 Actual Output</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solidFill>
                            <a:schemeClr val="tx1"/>
                          </a:solidFill>
                          <a:effectLst/>
                        </a:rPr>
                        <a:t>Reason for Deviation</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400" b="1" dirty="0">
                          <a:solidFill>
                            <a:schemeClr val="tx1"/>
                          </a:solidFill>
                          <a:effectLst/>
                        </a:rPr>
                        <a:t>Corrective Measures</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59975">
                <a:tc gridSpan="6">
                  <a:txBody>
                    <a:bodyPr/>
                    <a:lstStyle/>
                    <a:p>
                      <a:pPr>
                        <a:lnSpc>
                          <a:spcPct val="115000"/>
                        </a:lnSpc>
                        <a:spcAft>
                          <a:spcPts val="1000"/>
                        </a:spcAft>
                      </a:pPr>
                      <a:r>
                        <a:rPr lang="en-ZA" sz="1400" b="1" dirty="0">
                          <a:effectLst/>
                        </a:rPr>
                        <a:t>Outcome 1: Improved governance and accountability</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962940">
                <a:tc>
                  <a:txBody>
                    <a:bodyPr/>
                    <a:lstStyle/>
                    <a:p>
                      <a:pPr>
                        <a:lnSpc>
                          <a:spcPct val="115000"/>
                        </a:lnSpc>
                        <a:spcAft>
                          <a:spcPts val="1000"/>
                        </a:spcAft>
                      </a:pPr>
                      <a:r>
                        <a:rPr lang="en-ZA" sz="1200" dirty="0">
                          <a:effectLst/>
                        </a:rPr>
                        <a:t>1.2.1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rPr>
                        <a:t>Percentage of reported incidents of corruption resolved through the departmental Disciplinary Code and Procedure for the Public Service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ct val="115000"/>
                        </a:lnSpc>
                        <a:spcAft>
                          <a:spcPts val="200"/>
                        </a:spcAft>
                        <a:tabLst>
                          <a:tab pos="81280" algn="l"/>
                        </a:tabLst>
                      </a:pPr>
                      <a:r>
                        <a:rPr lang="en-ZA" sz="1200" dirty="0">
                          <a:effectLst/>
                        </a:rPr>
                        <a:t>75%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effectLst/>
                        </a:rPr>
                        <a:t>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effectLst/>
                        </a:rPr>
                        <a:t>Data not available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By</a:t>
                      </a:r>
                      <a:r>
                        <a:rPr lang="en-US" sz="1200" baseline="0" dirty="0">
                          <a:effectLst/>
                          <a:latin typeface="+mn-lt"/>
                          <a:ea typeface="Calibri" panose="020F0502020204030204" pitchFamily="34" charset="0"/>
                          <a:cs typeface="Times New Roman" panose="02020603050405020304" pitchFamily="18" charset="0"/>
                        </a:rPr>
                        <a:t> end of August 2020, </a:t>
                      </a:r>
                      <a:r>
                        <a:rPr lang="en-US" sz="1200" dirty="0">
                          <a:effectLst/>
                          <a:latin typeface="+mn-lt"/>
                          <a:ea typeface="Calibri" panose="020F0502020204030204" pitchFamily="34" charset="0"/>
                          <a:cs typeface="Times New Roman" panose="02020603050405020304" pitchFamily="18" charset="0"/>
                        </a:rPr>
                        <a:t>2 active cases were recorded,</a:t>
                      </a:r>
                      <a:r>
                        <a:rPr lang="en-US" sz="1200" baseline="0" dirty="0">
                          <a:effectLst/>
                          <a:latin typeface="+mn-lt"/>
                          <a:ea typeface="Calibri" panose="020F0502020204030204" pitchFamily="34" charset="0"/>
                          <a:cs typeface="Times New Roman" panose="02020603050405020304" pitchFamily="18" charset="0"/>
                        </a:rPr>
                        <a:t> however are not yet resolved.</a:t>
                      </a:r>
                    </a:p>
                    <a:p>
                      <a:pPr algn="just">
                        <a:lnSpc>
                          <a:spcPct val="115000"/>
                        </a:lnSpc>
                        <a:spcAft>
                          <a:spcPts val="0"/>
                        </a:spcAft>
                      </a:pPr>
                      <a:endParaRPr lang="en-US" sz="1200" baseline="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en-US" sz="1200" dirty="0">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6135">
                <a:tc rowSpan="2">
                  <a:txBody>
                    <a:bodyPr/>
                    <a:lstStyle/>
                    <a:p>
                      <a:pPr>
                        <a:lnSpc>
                          <a:spcPct val="115000"/>
                        </a:lnSpc>
                        <a:spcAft>
                          <a:spcPts val="1000"/>
                        </a:spcAft>
                      </a:pPr>
                      <a:r>
                        <a:rPr lang="en-ZA" sz="1200" dirty="0">
                          <a:effectLst/>
                        </a:rPr>
                        <a:t>1.3.1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1000"/>
                        </a:spcAft>
                      </a:pPr>
                      <a:r>
                        <a:rPr lang="en-ZA" sz="1200" dirty="0">
                          <a:effectLst/>
                        </a:rPr>
                        <a:t>Percentage of total MMS posts occupied by Africans and   women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15000"/>
                        </a:lnSpc>
                        <a:spcAft>
                          <a:spcPts val="200"/>
                        </a:spcAft>
                        <a:tabLst>
                          <a:tab pos="64135" algn="l"/>
                        </a:tabLst>
                      </a:pPr>
                      <a:r>
                        <a:rPr lang="en-ZA" sz="1200" dirty="0">
                          <a:effectLst/>
                        </a:rPr>
                        <a:t>62% Africans</a:t>
                      </a:r>
                    </a:p>
                    <a:p>
                      <a:pPr fontAlgn="ctr">
                        <a:lnSpc>
                          <a:spcPct val="115000"/>
                        </a:lnSpc>
                        <a:spcAft>
                          <a:spcPts val="200"/>
                        </a:spcAft>
                        <a:tabLst>
                          <a:tab pos="64135" algn="l"/>
                        </a:tabLs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a:effectLst/>
                        </a:rPr>
                        <a:t>80% Africans</a:t>
                      </a:r>
                    </a:p>
                    <a:p>
                      <a:pPr>
                        <a:lnSpc>
                          <a:spcPct val="115000"/>
                        </a:lnSpc>
                        <a:spcAft>
                          <a:spcPts val="0"/>
                        </a:spcAft>
                      </a:pPr>
                      <a:r>
                        <a:rPr lang="en-ZA"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en-ZA" sz="1200" dirty="0">
                          <a:effectLst/>
                        </a:rPr>
                        <a:t>Due to Covid-19 lockdown, in the first quarter, there was no recruitment process conducted.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15000"/>
                        </a:lnSpc>
                        <a:spcAft>
                          <a:spcPts val="0"/>
                        </a:spcAft>
                      </a:pPr>
                      <a:r>
                        <a:rPr lang="en-ZA" sz="1200" dirty="0">
                          <a:effectLst/>
                        </a:rPr>
                        <a:t>This target was</a:t>
                      </a:r>
                      <a:r>
                        <a:rPr lang="en-ZA" sz="1200" baseline="0" dirty="0">
                          <a:effectLst/>
                        </a:rPr>
                        <a:t> revised to 59% Africans and 46% respectively. A</a:t>
                      </a:r>
                      <a:r>
                        <a:rPr lang="en-US" sz="1200" baseline="0" dirty="0">
                          <a:effectLst/>
                        </a:rPr>
                        <a:t> total of 290 officials occupied MMS posts in the Department, 232 out of 290 (80%) were African while 132 out 290 (46%) were women by end of August 2020.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92172">
                <a:tc vMerge="1">
                  <a:txBody>
                    <a:bodyPr/>
                    <a:lstStyle/>
                    <a:p>
                      <a:endParaRPr lang="en-ZA"/>
                    </a:p>
                  </a:txBody>
                  <a:tcPr/>
                </a:tc>
                <a:tc vMerge="1">
                  <a:txBody>
                    <a:bodyPr/>
                    <a:lstStyle/>
                    <a:p>
                      <a:endParaRPr lang="en-ZA"/>
                    </a:p>
                  </a:txBody>
                  <a:tcPr/>
                </a:tc>
                <a:tc>
                  <a:txBody>
                    <a:bodyPr/>
                    <a:lstStyle/>
                    <a:p>
                      <a:pPr fontAlgn="ctr">
                        <a:lnSpc>
                          <a:spcPct val="115000"/>
                        </a:lnSpc>
                        <a:spcAft>
                          <a:spcPts val="200"/>
                        </a:spcAft>
                        <a:tabLst>
                          <a:tab pos="64135" algn="l"/>
                        </a:tabLst>
                      </a:pPr>
                      <a:r>
                        <a:rPr lang="en-ZA" sz="1200" dirty="0">
                          <a:effectLst/>
                        </a:rPr>
                        <a:t>47.3% Women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effectLst/>
                        </a:rPr>
                        <a:t>46% Women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4"/>
                  </a:ext>
                </a:extLst>
              </a:tr>
            </a:tbl>
          </a:graphicData>
        </a:graphic>
      </p:graphicFrame>
      <p:sp>
        <p:nvSpPr>
          <p:cNvPr id="38956" name="TextBox 2">
            <a:extLst>
              <a:ext uri="{FF2B5EF4-FFF2-40B4-BE49-F238E27FC236}">
                <a16:creationId xmlns:a16="http://schemas.microsoft.com/office/drawing/2014/main" id="{FC97ED5C-3A27-4597-989E-2ED3FE06D17E}"/>
              </a:ext>
            </a:extLst>
          </p:cNvPr>
          <p:cNvSpPr txBox="1">
            <a:spLocks noChangeArrowheads="1"/>
          </p:cNvSpPr>
          <p:nvPr/>
        </p:nvSpPr>
        <p:spPr bwMode="auto">
          <a:xfrm>
            <a:off x="179388" y="644525"/>
            <a:ext cx="6480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1- REASON FOR UNDERPERFORMANCE</a:t>
            </a:r>
          </a:p>
        </p:txBody>
      </p:sp>
      <p:sp>
        <p:nvSpPr>
          <p:cNvPr id="11" name="Title 1">
            <a:extLst>
              <a:ext uri="{FF2B5EF4-FFF2-40B4-BE49-F238E27FC236}">
                <a16:creationId xmlns:a16="http://schemas.microsoft.com/office/drawing/2014/main" id="{190E04C0-B2C2-4A2E-ADA2-A5F37C17FA4F}"/>
              </a:ext>
            </a:extLst>
          </p:cNvPr>
          <p:cNvSpPr txBox="1">
            <a:spLocks/>
          </p:cNvSpPr>
          <p:nvPr/>
        </p:nvSpPr>
        <p:spPr>
          <a:xfrm>
            <a:off x="0" y="58375"/>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8E701-C23D-4C44-9CCE-C67477A1BFC9}"/>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39939" name="Rectangle 4">
            <a:extLst>
              <a:ext uri="{FF2B5EF4-FFF2-40B4-BE49-F238E27FC236}">
                <a16:creationId xmlns:a16="http://schemas.microsoft.com/office/drawing/2014/main" id="{1C1DF5E9-631B-4623-81FA-DF5E8052CCBB}"/>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9940" name="Slide Number Placeholder 5">
            <a:extLst>
              <a:ext uri="{FF2B5EF4-FFF2-40B4-BE49-F238E27FC236}">
                <a16:creationId xmlns:a16="http://schemas.microsoft.com/office/drawing/2014/main" id="{55C27471-2A02-4F57-94C8-CDC38368BD75}"/>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E076F0A6-A50B-4E4D-9987-A230FBC3155F}" type="slidenum">
              <a:rPr lang="en-GB" altLang="en-US" sz="1400" b="0">
                <a:solidFill>
                  <a:srgbClr val="FFFFFF"/>
                </a:solidFill>
              </a:rPr>
              <a:pPr algn="l">
                <a:spcBef>
                  <a:spcPct val="0"/>
                </a:spcBef>
                <a:spcAft>
                  <a:spcPct val="0"/>
                </a:spcAft>
                <a:buFontTx/>
                <a:buNone/>
              </a:pPr>
              <a:t>24</a:t>
            </a:fld>
            <a:endParaRPr lang="en-GB" altLang="en-US" sz="1400" b="0">
              <a:solidFill>
                <a:srgbClr val="FFFFFF"/>
              </a:solidFill>
            </a:endParaRPr>
          </a:p>
        </p:txBody>
      </p:sp>
      <p:sp>
        <p:nvSpPr>
          <p:cNvPr id="39941" name="Footer Placeholder 2">
            <a:extLst>
              <a:ext uri="{FF2B5EF4-FFF2-40B4-BE49-F238E27FC236}">
                <a16:creationId xmlns:a16="http://schemas.microsoft.com/office/drawing/2014/main" id="{99697EFA-2FC6-45CB-8B8F-6D781F2F50A9}"/>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4B822C5C-6033-4AA9-B330-00890B684294}" type="slidenum">
              <a:rPr lang="en-US" altLang="en-US" sz="1000" b="0">
                <a:solidFill>
                  <a:srgbClr val="000000"/>
                </a:solidFill>
              </a:rPr>
              <a:pPr>
                <a:spcBef>
                  <a:spcPct val="0"/>
                </a:spcBef>
                <a:spcAft>
                  <a:spcPct val="0"/>
                </a:spcAft>
                <a:buFontTx/>
                <a:buNone/>
              </a:pPr>
              <a:t>24</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61847A20-59F7-4A7F-8A76-4421983EA9F4}"/>
              </a:ext>
            </a:extLst>
          </p:cNvPr>
          <p:cNvGraphicFramePr>
            <a:graphicFrameLocks noGrp="1"/>
          </p:cNvGraphicFramePr>
          <p:nvPr/>
        </p:nvGraphicFramePr>
        <p:xfrm>
          <a:off x="71438" y="1200150"/>
          <a:ext cx="8932862" cy="4478338"/>
        </p:xfrm>
        <a:graphic>
          <a:graphicData uri="http://schemas.openxmlformats.org/drawingml/2006/table">
            <a:tbl>
              <a:tblPr firstRow="1" firstCol="1" bandRow="1">
                <a:tableStyleId>{2D5ABB26-0587-4C30-8999-92F81FD0307C}</a:tableStyleId>
              </a:tblPr>
              <a:tblGrid>
                <a:gridCol w="551193">
                  <a:extLst>
                    <a:ext uri="{9D8B030D-6E8A-4147-A177-3AD203B41FA5}">
                      <a16:colId xmlns:a16="http://schemas.microsoft.com/office/drawing/2014/main" val="20000"/>
                    </a:ext>
                  </a:extLst>
                </a:gridCol>
                <a:gridCol w="2077161">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2056036">
                  <a:extLst>
                    <a:ext uri="{9D8B030D-6E8A-4147-A177-3AD203B41FA5}">
                      <a16:colId xmlns:a16="http://schemas.microsoft.com/office/drawing/2014/main" val="20005"/>
                    </a:ext>
                  </a:extLst>
                </a:gridCol>
              </a:tblGrid>
              <a:tr h="822770">
                <a:tc gridSpan="2">
                  <a:txBody>
                    <a:bodyPr/>
                    <a:lstStyle/>
                    <a:p>
                      <a:pPr>
                        <a:lnSpc>
                          <a:spcPct val="115000"/>
                        </a:lnSpc>
                        <a:spcAft>
                          <a:spcPts val="0"/>
                        </a:spcAft>
                      </a:pPr>
                      <a:r>
                        <a:rPr lang="en-ZA" sz="1400" b="1" dirty="0">
                          <a:effectLst/>
                        </a:rPr>
                        <a:t>Output Indicator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nSpc>
                          <a:spcPct val="115000"/>
                        </a:lnSpc>
                        <a:spcAft>
                          <a:spcPts val="0"/>
                        </a:spcAft>
                      </a:pPr>
                      <a:r>
                        <a:rPr lang="en-ZA" sz="1400" b="1" dirty="0">
                          <a:effectLst/>
                        </a:rPr>
                        <a:t>Quarter 1 Target as per APP</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Quarter 1 Actual Output</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Reason for Deviation</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400" b="1" dirty="0">
                          <a:effectLst/>
                        </a:rPr>
                        <a:t>Corrective Measures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02379">
                <a:tc gridSpan="6">
                  <a:txBody>
                    <a:bodyPr/>
                    <a:lstStyle/>
                    <a:p>
                      <a:pPr>
                        <a:lnSpc>
                          <a:spcPct val="115000"/>
                        </a:lnSpc>
                        <a:spcAft>
                          <a:spcPts val="1000"/>
                        </a:spcAft>
                      </a:pPr>
                      <a:r>
                        <a:rPr lang="en-ZA" sz="1400" b="1" dirty="0">
                          <a:effectLst/>
                        </a:rPr>
                        <a:t>Outcome 1: Improved governance and accountability</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156162">
                <a:tc>
                  <a:txBody>
                    <a:bodyPr/>
                    <a:lstStyle/>
                    <a:p>
                      <a:pPr>
                        <a:lnSpc>
                          <a:spcPct val="115000"/>
                        </a:lnSpc>
                        <a:spcAft>
                          <a:spcPts val="1000"/>
                        </a:spcAft>
                      </a:pPr>
                      <a:r>
                        <a:rPr lang="en-ZA" sz="1200" dirty="0">
                          <a:effectLst/>
                        </a:rPr>
                        <a:t>1.6.1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rPr>
                        <a:t>Department’s reconfigured macro structure finalised by target date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20000"/>
                        </a:lnSpc>
                        <a:spcAft>
                          <a:spcPts val="200"/>
                        </a:spcAft>
                      </a:pPr>
                      <a:r>
                        <a:rPr lang="en-US" sz="1200" dirty="0">
                          <a:effectLst/>
                        </a:rPr>
                        <a:t>Research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1200" dirty="0">
                          <a:effectLst/>
                        </a:rPr>
                        <a:t>The research is not yet conducted.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rPr>
                        <a:t>There was a delay in the implementation of the project scope.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rPr>
                        <a:t>Preparation and consultation have commenced in the 1</a:t>
                      </a:r>
                      <a:r>
                        <a:rPr lang="en-ZA" sz="1200" baseline="30000" dirty="0">
                          <a:effectLst/>
                        </a:rPr>
                        <a:t>st</a:t>
                      </a:r>
                      <a:r>
                        <a:rPr lang="en-ZA" sz="1200" dirty="0">
                          <a:effectLst/>
                        </a:rPr>
                        <a:t> quarter with stake holders and unions.</a:t>
                      </a:r>
                    </a:p>
                    <a:p>
                      <a:pPr>
                        <a:lnSpc>
                          <a:spcPct val="115000"/>
                        </a:lnSpc>
                        <a:spcAft>
                          <a:spcPts val="1000"/>
                        </a:spcAft>
                      </a:pPr>
                      <a:r>
                        <a:rPr lang="en-ZA" sz="1200" dirty="0">
                          <a:effectLst/>
                        </a:rPr>
                        <a:t>The project to commence in the second quarter.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97027">
                <a:tc>
                  <a:txBody>
                    <a:bodyPr/>
                    <a:lstStyle/>
                    <a:p>
                      <a:pPr>
                        <a:lnSpc>
                          <a:spcPct val="115000"/>
                        </a:lnSpc>
                        <a:spcAft>
                          <a:spcPts val="1000"/>
                        </a:spcAft>
                      </a:pPr>
                      <a:r>
                        <a:rPr lang="en-ZA" sz="1200" dirty="0">
                          <a:effectLst/>
                        </a:rPr>
                        <a:t>1.7.1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a:effectLst/>
                        </a:rPr>
                        <a:t>Number of people trained in line with workplace skills plan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20000"/>
                        </a:lnSpc>
                        <a:spcAft>
                          <a:spcPts val="200"/>
                        </a:spcAft>
                      </a:pPr>
                      <a:r>
                        <a:rPr lang="en-US" sz="1200" dirty="0">
                          <a:effectLst/>
                        </a:rPr>
                        <a:t>1 000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200">
                          <a:effectLst/>
                        </a:rPr>
                        <a:t>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effectLst/>
                        </a:rPr>
                        <a:t>National Lockdown and restriction measures in place prohibited training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effectLst/>
                        </a:rPr>
                        <a:t>Training will commence when  restriction measures are relaxed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9977" name="TextBox 4">
            <a:extLst>
              <a:ext uri="{FF2B5EF4-FFF2-40B4-BE49-F238E27FC236}">
                <a16:creationId xmlns:a16="http://schemas.microsoft.com/office/drawing/2014/main" id="{4F05BA21-02D4-4C4F-9BF8-83059D7141A8}"/>
              </a:ext>
            </a:extLst>
          </p:cNvPr>
          <p:cNvSpPr txBox="1">
            <a:spLocks noChangeArrowheads="1"/>
          </p:cNvSpPr>
          <p:nvPr/>
        </p:nvSpPr>
        <p:spPr bwMode="auto">
          <a:xfrm>
            <a:off x="71438" y="652463"/>
            <a:ext cx="7237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1 - REASON FOR UNDERPERFORMANCE</a:t>
            </a:r>
          </a:p>
        </p:txBody>
      </p:sp>
      <p:sp>
        <p:nvSpPr>
          <p:cNvPr id="9" name="Title 1">
            <a:extLst>
              <a:ext uri="{FF2B5EF4-FFF2-40B4-BE49-F238E27FC236}">
                <a16:creationId xmlns:a16="http://schemas.microsoft.com/office/drawing/2014/main" id="{16EB9CEF-0C6A-4586-B1FD-D01EEB0ABFFB}"/>
              </a:ext>
            </a:extLst>
          </p:cNvPr>
          <p:cNvSpPr txBox="1">
            <a:spLocks/>
          </p:cNvSpPr>
          <p:nvPr/>
        </p:nvSpPr>
        <p:spPr>
          <a:xfrm>
            <a:off x="71438" y="58375"/>
            <a:ext cx="907256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B5B7EC-980D-41BC-94D5-B4BEBEEA8C31}"/>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40963" name="Rectangle 4">
            <a:extLst>
              <a:ext uri="{FF2B5EF4-FFF2-40B4-BE49-F238E27FC236}">
                <a16:creationId xmlns:a16="http://schemas.microsoft.com/office/drawing/2014/main" id="{AE77C529-EC05-4383-A71D-77A365198AE3}"/>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40964" name="Slide Number Placeholder 5">
            <a:extLst>
              <a:ext uri="{FF2B5EF4-FFF2-40B4-BE49-F238E27FC236}">
                <a16:creationId xmlns:a16="http://schemas.microsoft.com/office/drawing/2014/main" id="{E24C5F33-AE0D-49C5-AA23-6A7517FD4C03}"/>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2C497775-65ED-4383-B0C5-789E8295B318}" type="slidenum">
              <a:rPr lang="en-GB" altLang="en-US" sz="1400" b="0">
                <a:solidFill>
                  <a:srgbClr val="FFFFFF"/>
                </a:solidFill>
              </a:rPr>
              <a:pPr algn="l">
                <a:spcBef>
                  <a:spcPct val="0"/>
                </a:spcBef>
                <a:spcAft>
                  <a:spcPct val="0"/>
                </a:spcAft>
                <a:buFontTx/>
                <a:buNone/>
              </a:pPr>
              <a:t>25</a:t>
            </a:fld>
            <a:endParaRPr lang="en-GB" altLang="en-US" sz="1400" b="0">
              <a:solidFill>
                <a:srgbClr val="FFFFFF"/>
              </a:solidFill>
            </a:endParaRPr>
          </a:p>
        </p:txBody>
      </p:sp>
      <p:sp>
        <p:nvSpPr>
          <p:cNvPr id="40965" name="Footer Placeholder 2">
            <a:extLst>
              <a:ext uri="{FF2B5EF4-FFF2-40B4-BE49-F238E27FC236}">
                <a16:creationId xmlns:a16="http://schemas.microsoft.com/office/drawing/2014/main" id="{C299817F-88A6-4C49-B80F-6A8BFB68F702}"/>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E4AD742B-63EF-4FC1-A2F7-93A5EF885444}" type="slidenum">
              <a:rPr lang="en-US" altLang="en-US" sz="1000" b="0">
                <a:solidFill>
                  <a:srgbClr val="000000"/>
                </a:solidFill>
              </a:rPr>
              <a:pPr>
                <a:spcBef>
                  <a:spcPct val="0"/>
                </a:spcBef>
                <a:spcAft>
                  <a:spcPct val="0"/>
                </a:spcAft>
                <a:buFontTx/>
                <a:buNone/>
              </a:pPr>
              <a:t>25</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062EBB70-C566-44ED-AD62-100A02B5B4AA}"/>
              </a:ext>
            </a:extLst>
          </p:cNvPr>
          <p:cNvGraphicFramePr>
            <a:graphicFrameLocks noGrp="1"/>
          </p:cNvGraphicFramePr>
          <p:nvPr/>
        </p:nvGraphicFramePr>
        <p:xfrm>
          <a:off x="107434" y="1028625"/>
          <a:ext cx="9144516" cy="5097453"/>
        </p:xfrm>
        <a:graphic>
          <a:graphicData uri="http://schemas.openxmlformats.org/drawingml/2006/table">
            <a:tbl>
              <a:tblPr firstRow="1" firstCol="1" bandRow="1">
                <a:tableStyleId>{2D5ABB26-0587-4C30-8999-92F81FD0307C}</a:tableStyleId>
              </a:tblPr>
              <a:tblGrid>
                <a:gridCol w="477639">
                  <a:extLst>
                    <a:ext uri="{9D8B030D-6E8A-4147-A177-3AD203B41FA5}">
                      <a16:colId xmlns:a16="http://schemas.microsoft.com/office/drawing/2014/main" val="20000"/>
                    </a:ext>
                  </a:extLst>
                </a:gridCol>
                <a:gridCol w="2209049">
                  <a:extLst>
                    <a:ext uri="{9D8B030D-6E8A-4147-A177-3AD203B41FA5}">
                      <a16:colId xmlns:a16="http://schemas.microsoft.com/office/drawing/2014/main" val="20001"/>
                    </a:ext>
                  </a:extLst>
                </a:gridCol>
                <a:gridCol w="95207">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4401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2006129">
                  <a:extLst>
                    <a:ext uri="{9D8B030D-6E8A-4147-A177-3AD203B41FA5}">
                      <a16:colId xmlns:a16="http://schemas.microsoft.com/office/drawing/2014/main" val="20006"/>
                    </a:ext>
                  </a:extLst>
                </a:gridCol>
                <a:gridCol w="2556292">
                  <a:extLst>
                    <a:ext uri="{9D8B030D-6E8A-4147-A177-3AD203B41FA5}">
                      <a16:colId xmlns:a16="http://schemas.microsoft.com/office/drawing/2014/main" val="20007"/>
                    </a:ext>
                  </a:extLst>
                </a:gridCol>
              </a:tblGrid>
              <a:tr h="839232">
                <a:tc gridSpan="2">
                  <a:txBody>
                    <a:bodyPr/>
                    <a:lstStyle/>
                    <a:p>
                      <a:pPr>
                        <a:lnSpc>
                          <a:spcPct val="115000"/>
                        </a:lnSpc>
                        <a:spcAft>
                          <a:spcPts val="0"/>
                        </a:spcAft>
                      </a:pPr>
                      <a:r>
                        <a:rPr lang="en-ZA" sz="1400" b="1" dirty="0">
                          <a:effectLst/>
                        </a:rPr>
                        <a:t>Output Indicator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gridSpan="3">
                  <a:txBody>
                    <a:bodyPr/>
                    <a:lstStyle/>
                    <a:p>
                      <a:pPr>
                        <a:lnSpc>
                          <a:spcPct val="115000"/>
                        </a:lnSpc>
                        <a:spcAft>
                          <a:spcPts val="0"/>
                        </a:spcAft>
                      </a:pPr>
                      <a:r>
                        <a:rPr lang="en-ZA" sz="1400" b="1" dirty="0">
                          <a:effectLst/>
                        </a:rPr>
                        <a:t>Quarter 1 Target as per APP</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pPr>
                        <a:lnSpc>
                          <a:spcPct val="115000"/>
                        </a:lnSpc>
                        <a:spcAft>
                          <a:spcPts val="0"/>
                        </a:spcAft>
                      </a:pP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Quarter 1 Actual Output</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Reason for Deviation</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400" b="1" dirty="0">
                          <a:effectLst/>
                        </a:rPr>
                        <a:t>Corrective Measures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67074">
                <a:tc gridSpan="8">
                  <a:txBody>
                    <a:bodyPr/>
                    <a:lstStyle/>
                    <a:p>
                      <a:pPr>
                        <a:lnSpc>
                          <a:spcPct val="115000"/>
                        </a:lnSpc>
                        <a:spcAft>
                          <a:spcPts val="1000"/>
                        </a:spcAft>
                      </a:pPr>
                      <a:r>
                        <a:rPr lang="en-ZA" sz="1400" b="1" kern="1200" dirty="0">
                          <a:solidFill>
                            <a:schemeClr val="tx1"/>
                          </a:solidFill>
                          <a:effectLst/>
                          <a:latin typeface="+mn-lt"/>
                          <a:ea typeface="+mn-ea"/>
                          <a:cs typeface="+mn-cs"/>
                        </a:rPr>
                        <a:t>Outcome 2: Modernised, accessible courts and people-centred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317856">
                <a:tc>
                  <a:txBody>
                    <a:bodyPr/>
                    <a:lstStyle/>
                    <a:p>
                      <a:pPr algn="just" font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2.2.1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font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Number of Audio-Visual Remand Systems rolled out</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lnSpc>
                          <a:spcPct val="115000"/>
                        </a:lnSpc>
                        <a:spcAft>
                          <a:spcPts val="20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ZA" sz="1200" dirty="0">
                          <a:effectLst/>
                          <a:latin typeface="+mn-lt"/>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a:txBody>
                    <a:bodyPr/>
                    <a:lstStyle/>
                    <a:p>
                      <a:pPr algn="just">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Due to COVID-19 target</a:t>
                      </a:r>
                      <a:r>
                        <a:rPr lang="en-US" sz="1200" baseline="0" dirty="0">
                          <a:effectLst/>
                          <a:latin typeface="+mn-lt"/>
                          <a:ea typeface="Calibri" panose="020F0502020204030204" pitchFamily="34" charset="0"/>
                          <a:cs typeface="Times New Roman" panose="02020603050405020304" pitchFamily="18" charset="0"/>
                        </a:rPr>
                        <a:t> was not met, however the quarterly targets were </a:t>
                      </a:r>
                      <a:r>
                        <a:rPr lang="en-US" sz="1200" dirty="0">
                          <a:effectLst/>
                          <a:latin typeface="+mn-lt"/>
                          <a:ea typeface="Calibri" panose="020F0502020204030204" pitchFamily="34" charset="0"/>
                          <a:cs typeface="Times New Roman" panose="02020603050405020304" pitchFamily="18" charset="0"/>
                        </a:rPr>
                        <a:t> revised to be delivered in second</a:t>
                      </a:r>
                      <a:r>
                        <a:rPr lang="en-US" sz="1200" baseline="0" dirty="0">
                          <a:effectLst/>
                          <a:latin typeface="+mn-lt"/>
                          <a:ea typeface="Calibri" panose="020F0502020204030204" pitchFamily="34" charset="0"/>
                          <a:cs typeface="Times New Roman" panose="02020603050405020304" pitchFamily="18" charset="0"/>
                        </a:rPr>
                        <a:t> to fourth quarter.</a:t>
                      </a:r>
                      <a:endParaRPr lang="en-ZA" sz="1200"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ZA" sz="1200" dirty="0">
                          <a:effectLst/>
                          <a:highlight>
                            <a:srgbClr val="FFFF00"/>
                          </a:highligh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US" sz="1200" dirty="0">
                          <a:effectLst/>
                          <a:latin typeface="+mn-lt"/>
                          <a:ea typeface="Calibri" panose="020F0502020204030204" pitchFamily="34" charset="0"/>
                          <a:cs typeface="Times New Roman" panose="02020603050405020304" pitchFamily="18" charset="0"/>
                        </a:rPr>
                        <a:t>The terms of reference was drafted for National Steering Committee . Two planning meetings were held for National Steering Committee for the further roll out of AVR. </a:t>
                      </a:r>
                      <a:r>
                        <a:rPr lang="en-ZA" sz="12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24893">
                <a:tc>
                  <a:txBody>
                    <a:bodyPr/>
                    <a:lstStyle/>
                    <a:p>
                      <a:pPr algn="just" font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2.8.1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font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Number of Sexual Offences Court designated in terms of section 55(A) the Criminal Law (Sexual Offences and Related Matters) Amendment Act, 2007</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lnSpc>
                          <a:spcPct val="115000"/>
                        </a:lnSpc>
                        <a:spcAft>
                          <a:spcPts val="200"/>
                        </a:spcAft>
                      </a:pP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ZA" sz="1200">
                          <a:effectLst/>
                          <a:latin typeface="+mn-lt"/>
                          <a:ea typeface="Calibri" panose="020F0502020204030204" pitchFamily="34"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en-ZA" sz="1200" dirty="0">
                          <a:solidFill>
                            <a:srgbClr val="000000"/>
                          </a:solidFill>
                          <a:effectLst/>
                          <a:latin typeface="+mn-lt"/>
                          <a:ea typeface="Calibri" panose="020F0502020204030204" pitchFamily="34" charset="0"/>
                          <a:cs typeface="Arial" panose="020B0604020202020204" pitchFamily="34" charset="0"/>
                        </a:rPr>
                        <a:t>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a:txBody>
                    <a:bodyPr/>
                    <a:lstStyle/>
                    <a:p>
                      <a:pPr algn="just">
                        <a:lnSpc>
                          <a:spcPct val="115000"/>
                        </a:lnSpc>
                        <a:spcAft>
                          <a:spcPts val="0"/>
                        </a:spcAft>
                      </a:pPr>
                      <a:r>
                        <a:rPr lang="en-ZA" sz="1200" dirty="0">
                          <a:effectLst/>
                          <a:latin typeface="+mn-lt"/>
                          <a:ea typeface="Calibri" panose="020F0502020204030204" pitchFamily="34" charset="0"/>
                          <a:cs typeface="Arial" panose="020B0604020202020204" pitchFamily="34" charset="0"/>
                        </a:rPr>
                        <a:t>The consultation with relevant stakeholders at regional level was delayed due to COVID 19 lockdown regulations.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Calibri" panose="020F0502020204030204" pitchFamily="34" charset="0"/>
                          <a:cs typeface="Arial" panose="020B0604020202020204" pitchFamily="34" charset="0"/>
                        </a:rPr>
                        <a:t>The process for consultation with key stakeholders is underway to agree on the courts to be designated.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48399">
                <a:tc>
                  <a:txBody>
                    <a:bodyPr/>
                    <a:lstStyle/>
                    <a:p>
                      <a:pPr algn="just" fontAlgn="ctr">
                        <a:lnSpc>
                          <a:spcPct val="115000"/>
                        </a:lnSpc>
                        <a:spcAft>
                          <a:spcPts val="0"/>
                        </a:spcAft>
                      </a:pPr>
                      <a:r>
                        <a:rPr lang="en-ZA" sz="1200">
                          <a:effectLst/>
                          <a:latin typeface="+mn-lt"/>
                          <a:ea typeface="Calibri" panose="020F0502020204030204" pitchFamily="34" charset="0"/>
                          <a:cs typeface="Arial" panose="020B0604020202020204" pitchFamily="34" charset="0"/>
                        </a:rPr>
                        <a:t>2.10.1</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fontAlgn="ctr">
                        <a:lnSpc>
                          <a:spcPct val="115000"/>
                        </a:lnSpc>
                        <a:spcAft>
                          <a:spcPts val="0"/>
                        </a:spcAft>
                      </a:pPr>
                      <a:r>
                        <a:rPr lang="en-ZA" sz="1200">
                          <a:effectLst/>
                          <a:latin typeface="+mn-lt"/>
                          <a:ea typeface="Calibri" panose="020F0502020204030204" pitchFamily="34" charset="0"/>
                          <a:cs typeface="Arial" panose="020B0604020202020204" pitchFamily="34" charset="0"/>
                        </a:rPr>
                        <a:t>Number of facilities with term contracts for unplanned maintenance</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lnSpc>
                          <a:spcPct val="120000"/>
                        </a:lnSpc>
                        <a:spcAft>
                          <a:spcPts val="200"/>
                        </a:spcAft>
                      </a:pP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20000"/>
                        </a:lnSpc>
                        <a:spcAft>
                          <a:spcPts val="200"/>
                        </a:spcAft>
                      </a:pPr>
                      <a:r>
                        <a:rPr lang="en-ZA" sz="1200">
                          <a:effectLst/>
                          <a:latin typeface="+mn-lt"/>
                          <a:ea typeface="Calibri" panose="020F0502020204030204" pitchFamily="34"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a:txBody>
                    <a:bodyPr/>
                    <a:lstStyle/>
                    <a:p>
                      <a:pPr algn="just">
                        <a:lnSpc>
                          <a:spcPct val="115000"/>
                        </a:lnSpc>
                        <a:spcAft>
                          <a:spcPts val="0"/>
                        </a:spcAft>
                      </a:pPr>
                      <a:r>
                        <a:rPr lang="en-ZA" sz="1200" dirty="0">
                          <a:effectLst/>
                          <a:latin typeface="+mn-lt"/>
                          <a:ea typeface="Calibri" panose="020F0502020204030204" pitchFamily="34" charset="0"/>
                          <a:cs typeface="Times New Roman" panose="02020603050405020304" pitchFamily="18" charset="0"/>
                        </a:rPr>
                        <a:t>There were delays from SCM to invite bid specification and bid evaluation committee members for term contract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200" dirty="0">
                          <a:effectLst/>
                          <a:latin typeface="+mn-lt"/>
                          <a:ea typeface="Calibri" panose="020F0502020204030204" pitchFamily="34" charset="0"/>
                          <a:cs typeface="Arial" panose="020B0604020202020204" pitchFamily="34" charset="0"/>
                        </a:rPr>
                        <a:t>The appointment of Bid Committees members for implementation of term contract</a:t>
                      </a:r>
                      <a:r>
                        <a:rPr lang="en-ZA" sz="1200" dirty="0">
                          <a:effectLst/>
                          <a:latin typeface="+mn-lt"/>
                          <a:ea typeface="Calibri" panose="020F0502020204030204" pitchFamily="34" charset="0"/>
                          <a:cs typeface="Arial" panose="020B0604020202020204" pitchFamily="34" charset="0"/>
                        </a:rPr>
                        <a:t> in progress. The target was</a:t>
                      </a:r>
                      <a:r>
                        <a:rPr lang="en-ZA" sz="1200" baseline="0" dirty="0">
                          <a:effectLst/>
                          <a:latin typeface="+mn-lt"/>
                          <a:ea typeface="Calibri" panose="020F0502020204030204" pitchFamily="34" charset="0"/>
                          <a:cs typeface="Arial" panose="020B0604020202020204" pitchFamily="34" charset="0"/>
                        </a:rPr>
                        <a:t> revised due to COVID risk adjusted plan fourth quarter.</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0967" name="TextBox 4">
            <a:extLst>
              <a:ext uri="{FF2B5EF4-FFF2-40B4-BE49-F238E27FC236}">
                <a16:creationId xmlns:a16="http://schemas.microsoft.com/office/drawing/2014/main" id="{5A028CBC-4E52-4381-9954-B4B41F36E0C2}"/>
              </a:ext>
            </a:extLst>
          </p:cNvPr>
          <p:cNvSpPr txBox="1">
            <a:spLocks noChangeArrowheads="1"/>
          </p:cNvSpPr>
          <p:nvPr/>
        </p:nvSpPr>
        <p:spPr bwMode="auto">
          <a:xfrm>
            <a:off x="61913" y="503238"/>
            <a:ext cx="667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2 - REASON FOR UNDERPERFORMANCE</a:t>
            </a:r>
          </a:p>
        </p:txBody>
      </p:sp>
      <p:sp>
        <p:nvSpPr>
          <p:cNvPr id="9" name="Title 1">
            <a:extLst>
              <a:ext uri="{FF2B5EF4-FFF2-40B4-BE49-F238E27FC236}">
                <a16:creationId xmlns:a16="http://schemas.microsoft.com/office/drawing/2014/main" id="{70927573-93E0-4900-91E4-F94763DD6FEA}"/>
              </a:ext>
            </a:extLst>
          </p:cNvPr>
          <p:cNvSpPr txBox="1">
            <a:spLocks/>
          </p:cNvSpPr>
          <p:nvPr/>
        </p:nvSpPr>
        <p:spPr>
          <a:xfrm>
            <a:off x="0" y="58375"/>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98965F-88BC-4018-BE56-82A7685B11DB}"/>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41987" name="Rectangle 4">
            <a:extLst>
              <a:ext uri="{FF2B5EF4-FFF2-40B4-BE49-F238E27FC236}">
                <a16:creationId xmlns:a16="http://schemas.microsoft.com/office/drawing/2014/main" id="{AEFBBA6F-5E7D-40A3-943C-3DA2E9FED154}"/>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41988" name="Slide Number Placeholder 5">
            <a:extLst>
              <a:ext uri="{FF2B5EF4-FFF2-40B4-BE49-F238E27FC236}">
                <a16:creationId xmlns:a16="http://schemas.microsoft.com/office/drawing/2014/main" id="{288A2B7C-1683-432C-9524-AC303593BA74}"/>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B945236A-BF68-48B3-9AE3-5F4D7582BE43}" type="slidenum">
              <a:rPr lang="en-GB" altLang="en-US" sz="1400" b="0">
                <a:solidFill>
                  <a:srgbClr val="FFFFFF"/>
                </a:solidFill>
              </a:rPr>
              <a:pPr algn="l">
                <a:spcBef>
                  <a:spcPct val="0"/>
                </a:spcBef>
                <a:spcAft>
                  <a:spcPct val="0"/>
                </a:spcAft>
                <a:buFontTx/>
                <a:buNone/>
              </a:pPr>
              <a:t>26</a:t>
            </a:fld>
            <a:endParaRPr lang="en-GB" altLang="en-US" sz="1400" b="0">
              <a:solidFill>
                <a:srgbClr val="FFFFFF"/>
              </a:solidFill>
            </a:endParaRPr>
          </a:p>
        </p:txBody>
      </p:sp>
      <p:sp>
        <p:nvSpPr>
          <p:cNvPr id="41989" name="Footer Placeholder 2">
            <a:extLst>
              <a:ext uri="{FF2B5EF4-FFF2-40B4-BE49-F238E27FC236}">
                <a16:creationId xmlns:a16="http://schemas.microsoft.com/office/drawing/2014/main" id="{DBCC6B3F-8FE4-4BBA-A235-3ED49566AACF}"/>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B9AAE054-F46E-402D-875D-4C6B744A6115}" type="slidenum">
              <a:rPr lang="en-US" altLang="en-US" sz="1000" b="0">
                <a:solidFill>
                  <a:srgbClr val="000000"/>
                </a:solidFill>
              </a:rPr>
              <a:pPr>
                <a:spcBef>
                  <a:spcPct val="0"/>
                </a:spcBef>
                <a:spcAft>
                  <a:spcPct val="0"/>
                </a:spcAft>
                <a:buFontTx/>
                <a:buNone/>
              </a:pPr>
              <a:t>26</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74BD34A2-8A4E-49F9-AE65-088722BF5B0B}"/>
              </a:ext>
            </a:extLst>
          </p:cNvPr>
          <p:cNvGraphicFramePr>
            <a:graphicFrameLocks noGrp="1"/>
          </p:cNvGraphicFramePr>
          <p:nvPr/>
        </p:nvGraphicFramePr>
        <p:xfrm>
          <a:off x="71438" y="1177925"/>
          <a:ext cx="9072562" cy="5022850"/>
        </p:xfrm>
        <a:graphic>
          <a:graphicData uri="http://schemas.openxmlformats.org/drawingml/2006/table">
            <a:tbl>
              <a:tblPr/>
              <a:tblGrid>
                <a:gridCol w="755650">
                  <a:extLst>
                    <a:ext uri="{9D8B030D-6E8A-4147-A177-3AD203B41FA5}">
                      <a16:colId xmlns:a16="http://schemas.microsoft.com/office/drawing/2014/main" val="20000"/>
                    </a:ext>
                  </a:extLst>
                </a:gridCol>
                <a:gridCol w="1914525">
                  <a:extLst>
                    <a:ext uri="{9D8B030D-6E8A-4147-A177-3AD203B41FA5}">
                      <a16:colId xmlns:a16="http://schemas.microsoft.com/office/drawing/2014/main" val="20001"/>
                    </a:ext>
                  </a:extLst>
                </a:gridCol>
                <a:gridCol w="1182687">
                  <a:extLst>
                    <a:ext uri="{9D8B030D-6E8A-4147-A177-3AD203B41FA5}">
                      <a16:colId xmlns:a16="http://schemas.microsoft.com/office/drawing/2014/main" val="20002"/>
                    </a:ext>
                  </a:extLst>
                </a:gridCol>
                <a:gridCol w="1079500">
                  <a:extLst>
                    <a:ext uri="{9D8B030D-6E8A-4147-A177-3AD203B41FA5}">
                      <a16:colId xmlns:a16="http://schemas.microsoft.com/office/drawing/2014/main" val="20003"/>
                    </a:ext>
                  </a:extLst>
                </a:gridCol>
                <a:gridCol w="1223963">
                  <a:extLst>
                    <a:ext uri="{9D8B030D-6E8A-4147-A177-3AD203B41FA5}">
                      <a16:colId xmlns:a16="http://schemas.microsoft.com/office/drawing/2014/main" val="20004"/>
                    </a:ext>
                  </a:extLst>
                </a:gridCol>
                <a:gridCol w="2916237">
                  <a:extLst>
                    <a:ext uri="{9D8B030D-6E8A-4147-A177-3AD203B41FA5}">
                      <a16:colId xmlns:a16="http://schemas.microsoft.com/office/drawing/2014/main" val="20005"/>
                    </a:ext>
                  </a:extLst>
                </a:gridCol>
              </a:tblGrid>
              <a:tr h="736516">
                <a:tc gridSpan="2">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Output Indicator</a:t>
                      </a:r>
                      <a:endParaRPr kumimoji="0" lang="en-Z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endParaRPr lang="en-ZA"/>
                    </a:p>
                  </a:txBody>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Quarter 1 Target as per APP</a:t>
                      </a:r>
                      <a:endParaRPr kumimoji="0" lang="en-Z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Quarter 1 Actual Output</a:t>
                      </a:r>
                      <a:endParaRPr kumimoji="0" lang="en-Z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Reason for Deviation</a:t>
                      </a:r>
                      <a:endParaRPr kumimoji="0" lang="en-Z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Corrective Measures</a:t>
                      </a:r>
                      <a:endParaRPr kumimoji="0" lang="en-Z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360322">
                <a:tc gridSpan="6">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Outcome 2: Modernised, accessible courts and people-centred services</a:t>
                      </a:r>
                      <a:endParaRPr kumimoji="0" lang="en-ZA"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226998">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2.12.1</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Percentage of family litigation matters finalised within 12 months from the date of opening the matter</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20000"/>
                        </a:lnSpc>
                        <a:spcBef>
                          <a:spcPct val="0"/>
                        </a:spcBef>
                        <a:spcAft>
                          <a:spcPts val="20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0%</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Data unavailable due to </a:t>
                      </a: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system challenges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Data was extracted from ICMS system for the respective sub-offices of the office of the Family Advocate to conduct verification against all the physical files to ensure accuracy and completeness. The verification project is expected to be finalised end  September 2020.</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6998">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2.13.1</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Percentage of family non-litigation matters finalised within 6 months from the date of opening the matter</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20000"/>
                        </a:lnSpc>
                        <a:spcBef>
                          <a:spcPct val="0"/>
                        </a:spcBef>
                        <a:spcAft>
                          <a:spcPts val="20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62%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0%</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1472016">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2.14.1.</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Percentage of maintenance matters finalised within 90 days from the date of proper service of process</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20000"/>
                        </a:lnSpc>
                        <a:spcBef>
                          <a:spcPct val="0"/>
                        </a:spcBef>
                        <a:spcAft>
                          <a:spcPts val="200"/>
                        </a:spcAft>
                        <a:buClrTx/>
                        <a:buSzTx/>
                        <a:buFontTx/>
                        <a:buNone/>
                        <a:tabLst/>
                      </a:pPr>
                      <a:r>
                        <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0%</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a:p>
                  </a:txBody>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system challenges were resolved with SITA, the report was extracted.</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By the end August 2020, 4 173 out of 4 448 maintenance matters finalised within 90 days, this translated 94%. The target on track.</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2030" name="TextBox 4">
            <a:extLst>
              <a:ext uri="{FF2B5EF4-FFF2-40B4-BE49-F238E27FC236}">
                <a16:creationId xmlns:a16="http://schemas.microsoft.com/office/drawing/2014/main" id="{FBD83BEF-69A3-47DB-9BB0-54242FC4E259}"/>
              </a:ext>
            </a:extLst>
          </p:cNvPr>
          <p:cNvSpPr txBox="1">
            <a:spLocks noChangeArrowheads="1"/>
          </p:cNvSpPr>
          <p:nvPr/>
        </p:nvSpPr>
        <p:spPr bwMode="auto">
          <a:xfrm>
            <a:off x="71438" y="652463"/>
            <a:ext cx="709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2 - REASON FOR UNDERPERFORMANCE</a:t>
            </a:r>
          </a:p>
        </p:txBody>
      </p:sp>
      <p:sp>
        <p:nvSpPr>
          <p:cNvPr id="9" name="Title 1">
            <a:extLst>
              <a:ext uri="{FF2B5EF4-FFF2-40B4-BE49-F238E27FC236}">
                <a16:creationId xmlns:a16="http://schemas.microsoft.com/office/drawing/2014/main" id="{9E73BE30-D3A7-4212-89A4-A482CC82B4B3}"/>
              </a:ext>
            </a:extLst>
          </p:cNvPr>
          <p:cNvSpPr txBox="1">
            <a:spLocks/>
          </p:cNvSpPr>
          <p:nvPr/>
        </p:nvSpPr>
        <p:spPr>
          <a:xfrm>
            <a:off x="0" y="58375"/>
            <a:ext cx="925195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0AC405-FF45-41CB-805D-8F7D5851C6B3}"/>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43011" name="Rectangle 4">
            <a:extLst>
              <a:ext uri="{FF2B5EF4-FFF2-40B4-BE49-F238E27FC236}">
                <a16:creationId xmlns:a16="http://schemas.microsoft.com/office/drawing/2014/main" id="{9AFCBAA8-BA35-42FF-8DF0-4814EDE91F7E}"/>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43012" name="Slide Number Placeholder 5">
            <a:extLst>
              <a:ext uri="{FF2B5EF4-FFF2-40B4-BE49-F238E27FC236}">
                <a16:creationId xmlns:a16="http://schemas.microsoft.com/office/drawing/2014/main" id="{79F04749-7A30-47FD-A39F-4CAE800F5A42}"/>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67ACA15C-C7F7-4E79-8BF7-8F1FAC1FC779}" type="slidenum">
              <a:rPr lang="en-GB" altLang="en-US" sz="1400" b="0">
                <a:solidFill>
                  <a:srgbClr val="FFFFFF"/>
                </a:solidFill>
              </a:rPr>
              <a:pPr algn="l">
                <a:spcBef>
                  <a:spcPct val="0"/>
                </a:spcBef>
                <a:spcAft>
                  <a:spcPct val="0"/>
                </a:spcAft>
                <a:buFontTx/>
                <a:buNone/>
              </a:pPr>
              <a:t>27</a:t>
            </a:fld>
            <a:endParaRPr lang="en-GB" altLang="en-US" sz="1400" b="0">
              <a:solidFill>
                <a:srgbClr val="FFFFFF"/>
              </a:solidFill>
            </a:endParaRPr>
          </a:p>
        </p:txBody>
      </p:sp>
      <p:sp>
        <p:nvSpPr>
          <p:cNvPr id="43013" name="Footer Placeholder 2">
            <a:extLst>
              <a:ext uri="{FF2B5EF4-FFF2-40B4-BE49-F238E27FC236}">
                <a16:creationId xmlns:a16="http://schemas.microsoft.com/office/drawing/2014/main" id="{02A9C75F-55A1-4300-A1F1-2BEC5EB43503}"/>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5CC16859-A8EF-4F05-8A41-E0D134504FDD}" type="slidenum">
              <a:rPr lang="en-US" altLang="en-US" sz="1000" b="0">
                <a:solidFill>
                  <a:srgbClr val="000000"/>
                </a:solidFill>
              </a:rPr>
              <a:pPr>
                <a:spcBef>
                  <a:spcPct val="0"/>
                </a:spcBef>
                <a:spcAft>
                  <a:spcPct val="0"/>
                </a:spcAft>
                <a:buFontTx/>
                <a:buNone/>
              </a:pPr>
              <a:t>27</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4F51B5F9-B3F1-47D9-974B-AEA44977E932}"/>
              </a:ext>
            </a:extLst>
          </p:cNvPr>
          <p:cNvGraphicFramePr>
            <a:graphicFrameLocks noGrp="1"/>
          </p:cNvGraphicFramePr>
          <p:nvPr/>
        </p:nvGraphicFramePr>
        <p:xfrm>
          <a:off x="71438" y="1316038"/>
          <a:ext cx="9072562" cy="4541837"/>
        </p:xfrm>
        <a:graphic>
          <a:graphicData uri="http://schemas.openxmlformats.org/drawingml/2006/table">
            <a:tbl>
              <a:tblPr firstRow="1" firstCol="1" bandRow="1">
                <a:tableStyleId>{2D5ABB26-0587-4C30-8999-92F81FD0307C}</a:tableStyleId>
              </a:tblPr>
              <a:tblGrid>
                <a:gridCol w="654023">
                  <a:extLst>
                    <a:ext uri="{9D8B030D-6E8A-4147-A177-3AD203B41FA5}">
                      <a16:colId xmlns:a16="http://schemas.microsoft.com/office/drawing/2014/main" val="20000"/>
                    </a:ext>
                  </a:extLst>
                </a:gridCol>
                <a:gridCol w="2016646">
                  <a:extLst>
                    <a:ext uri="{9D8B030D-6E8A-4147-A177-3AD203B41FA5}">
                      <a16:colId xmlns:a16="http://schemas.microsoft.com/office/drawing/2014/main" val="20001"/>
                    </a:ext>
                  </a:extLst>
                </a:gridCol>
                <a:gridCol w="1462406">
                  <a:extLst>
                    <a:ext uri="{9D8B030D-6E8A-4147-A177-3AD203B41FA5}">
                      <a16:colId xmlns:a16="http://schemas.microsoft.com/office/drawing/2014/main" val="20002"/>
                    </a:ext>
                  </a:extLst>
                </a:gridCol>
                <a:gridCol w="1169926">
                  <a:extLst>
                    <a:ext uri="{9D8B030D-6E8A-4147-A177-3AD203B41FA5}">
                      <a16:colId xmlns:a16="http://schemas.microsoft.com/office/drawing/2014/main" val="20003"/>
                    </a:ext>
                  </a:extLst>
                </a:gridCol>
                <a:gridCol w="1681765">
                  <a:extLst>
                    <a:ext uri="{9D8B030D-6E8A-4147-A177-3AD203B41FA5}">
                      <a16:colId xmlns:a16="http://schemas.microsoft.com/office/drawing/2014/main" val="20004"/>
                    </a:ext>
                  </a:extLst>
                </a:gridCol>
                <a:gridCol w="2087796">
                  <a:extLst>
                    <a:ext uri="{9D8B030D-6E8A-4147-A177-3AD203B41FA5}">
                      <a16:colId xmlns:a16="http://schemas.microsoft.com/office/drawing/2014/main" val="20005"/>
                    </a:ext>
                  </a:extLst>
                </a:gridCol>
              </a:tblGrid>
              <a:tr h="955105">
                <a:tc gridSpan="2">
                  <a:txBody>
                    <a:bodyPr/>
                    <a:lstStyle/>
                    <a:p>
                      <a:pPr>
                        <a:lnSpc>
                          <a:spcPct val="115000"/>
                        </a:lnSpc>
                        <a:spcAft>
                          <a:spcPts val="0"/>
                        </a:spcAft>
                      </a:pPr>
                      <a:r>
                        <a:rPr lang="en-ZA" sz="1400" b="1" dirty="0">
                          <a:effectLst/>
                        </a:rPr>
                        <a:t>Output Indicator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nSpc>
                          <a:spcPct val="115000"/>
                        </a:lnSpc>
                        <a:spcAft>
                          <a:spcPts val="0"/>
                        </a:spcAft>
                      </a:pPr>
                      <a:r>
                        <a:rPr lang="en-ZA" sz="1400" b="1" dirty="0">
                          <a:effectLst/>
                        </a:rPr>
                        <a:t>Quarter 1 Target as per APP</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Quarter 1 Actual Output</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Reason for Deviation</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400" b="1" dirty="0">
                          <a:effectLst/>
                        </a:rPr>
                        <a:t>Corrective Measures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77750">
                <a:tc gridSpan="6">
                  <a:txBody>
                    <a:bodyPr/>
                    <a:lstStyle/>
                    <a:p>
                      <a:pPr>
                        <a:lnSpc>
                          <a:spcPct val="115000"/>
                        </a:lnSpc>
                        <a:spcAft>
                          <a:spcPts val="1000"/>
                        </a:spcAft>
                      </a:pPr>
                      <a:r>
                        <a:rPr lang="en-ZA" sz="1400" b="1" kern="1200" dirty="0">
                          <a:solidFill>
                            <a:schemeClr val="tx1"/>
                          </a:solidFill>
                          <a:effectLst/>
                          <a:latin typeface="+mn-lt"/>
                          <a:ea typeface="+mn-ea"/>
                          <a:cs typeface="+mn-cs"/>
                        </a:rPr>
                        <a:t>Outcome 2: Modernised, accessible courts and people-centred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470396">
                <a:tc>
                  <a:txBody>
                    <a:bodyPr/>
                    <a:lstStyle/>
                    <a:p>
                      <a:pPr algn="just" fontAlgn="ctr">
                        <a:lnSpc>
                          <a:spcPct val="115000"/>
                        </a:lnSpc>
                        <a:spcAft>
                          <a:spcPts val="0"/>
                        </a:spcAft>
                      </a:pPr>
                      <a:r>
                        <a:rPr lang="en-ZA" sz="1300" dirty="0">
                          <a:effectLst/>
                          <a:latin typeface="+mn-lt"/>
                          <a:ea typeface="Calibri" panose="020F0502020204030204" pitchFamily="34" charset="0"/>
                          <a:cs typeface="Arial" panose="020B0604020202020204" pitchFamily="34" charset="0"/>
                        </a:rPr>
                        <a:t>2.15.1</a:t>
                      </a:r>
                      <a:endParaRPr lang="en-ZA" sz="13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ct val="115000"/>
                        </a:lnSpc>
                        <a:spcAft>
                          <a:spcPts val="200"/>
                        </a:spcAft>
                      </a:pPr>
                      <a:r>
                        <a:rPr lang="en-ZA" sz="1300" dirty="0">
                          <a:effectLst/>
                          <a:latin typeface="+mn-lt"/>
                          <a:ea typeface="Calibri" panose="020F0502020204030204" pitchFamily="34" charset="0"/>
                          <a:cs typeface="Times New Roman" panose="02020603050405020304" pitchFamily="18" charset="0"/>
                        </a:rPr>
                        <a:t>Terms of Reference and Policy Framework for the review of the Criminal Procedure Act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ct val="115000"/>
                        </a:lnSpc>
                        <a:spcAft>
                          <a:spcPts val="200"/>
                        </a:spcAft>
                      </a:pPr>
                      <a:r>
                        <a:rPr lang="en-ZA" sz="1300" dirty="0">
                          <a:effectLst/>
                          <a:latin typeface="+mn-lt"/>
                          <a:ea typeface="Calibri" panose="020F0502020204030204" pitchFamily="34" charset="0"/>
                          <a:cs typeface="Times New Roman" panose="02020603050405020304" pitchFamily="18" charset="0"/>
                        </a:rPr>
                        <a:t>Develop the Terms of Reference</a:t>
                      </a:r>
                    </a:p>
                    <a:p>
                      <a:pPr algn="just" fontAlgn="ctr">
                        <a:lnSpc>
                          <a:spcPct val="115000"/>
                        </a:lnSpc>
                        <a:spcAft>
                          <a:spcPts val="200"/>
                        </a:spcAft>
                      </a:pPr>
                      <a:r>
                        <a:rPr lang="en-ZA" sz="13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ZA" sz="13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15000"/>
                        </a:lnSpc>
                        <a:spcAft>
                          <a:spcPts val="1000"/>
                        </a:spcAft>
                      </a:pPr>
                      <a:r>
                        <a:rPr lang="en-ZA" sz="1300" dirty="0">
                          <a:effectLst/>
                          <a:latin typeface="+mn-lt"/>
                          <a:ea typeface="Calibri" panose="020F0502020204030204" pitchFamily="34" charset="0"/>
                          <a:cs typeface="Times New Roman" panose="02020603050405020304" pitchFamily="18" charset="0"/>
                        </a:rPr>
                        <a:t>The consultation on Terms of Reference was a</a:t>
                      </a:r>
                      <a:r>
                        <a:rPr lang="en-ZA" sz="1300" baseline="0" dirty="0">
                          <a:effectLst/>
                          <a:latin typeface="+mn-lt"/>
                          <a:ea typeface="Calibri" panose="020F0502020204030204" pitchFamily="34" charset="0"/>
                          <a:cs typeface="Times New Roman" panose="02020603050405020304" pitchFamily="18" charset="0"/>
                        </a:rPr>
                        <a:t> </a:t>
                      </a:r>
                      <a:r>
                        <a:rPr lang="en-ZA" sz="1300" dirty="0">
                          <a:effectLst/>
                          <a:latin typeface="+mn-lt"/>
                          <a:ea typeface="Calibri" panose="020F0502020204030204" pitchFamily="34" charset="0"/>
                          <a:cs typeface="Times New Roman" panose="02020603050405020304" pitchFamily="18" charset="0"/>
                        </a:rPr>
                        <a:t>lengthy process hence target was not met.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15000"/>
                        </a:lnSpc>
                        <a:spcAft>
                          <a:spcPts val="0"/>
                        </a:spcAft>
                      </a:pPr>
                      <a:r>
                        <a:rPr lang="en-ZA" sz="1300" dirty="0">
                          <a:effectLst/>
                          <a:latin typeface="+mn-lt"/>
                          <a:ea typeface="Calibri" panose="020F0502020204030204" pitchFamily="34" charset="0"/>
                          <a:cs typeface="Arial" panose="020B0604020202020204" pitchFamily="34" charset="0"/>
                        </a:rPr>
                        <a:t>The finalisation of terms of reference will be prioritised.  </a:t>
                      </a:r>
                      <a:endParaRPr lang="en-ZA" sz="13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38585">
                <a:tc>
                  <a:txBody>
                    <a:bodyPr/>
                    <a:lstStyle/>
                    <a:p>
                      <a:pPr algn="just" fontAlgn="ctr">
                        <a:lnSpc>
                          <a:spcPct val="115000"/>
                        </a:lnSpc>
                        <a:spcAft>
                          <a:spcPts val="0"/>
                        </a:spcAft>
                      </a:pPr>
                      <a:r>
                        <a:rPr lang="en-ZA" sz="1300" dirty="0">
                          <a:effectLst/>
                          <a:latin typeface="+mn-lt"/>
                          <a:ea typeface="Calibri" panose="020F0502020204030204" pitchFamily="34" charset="0"/>
                          <a:cs typeface="Arial" panose="020B0604020202020204" pitchFamily="34" charset="0"/>
                        </a:rPr>
                        <a:t>2.16.1</a:t>
                      </a:r>
                      <a:endParaRPr lang="en-ZA" sz="13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ct val="115000"/>
                        </a:lnSpc>
                        <a:spcAft>
                          <a:spcPts val="200"/>
                        </a:spcAft>
                      </a:pPr>
                      <a:r>
                        <a:rPr lang="en-ZA" sz="1300" dirty="0">
                          <a:effectLst/>
                          <a:latin typeface="+mn-lt"/>
                          <a:ea typeface="Calibri" panose="020F0502020204030204" pitchFamily="34" charset="0"/>
                          <a:cs typeface="Times New Roman" panose="02020603050405020304" pitchFamily="18" charset="0"/>
                        </a:rPr>
                        <a:t>Terms of Reference and Policy Framework developed for the review of the Civil Justice System Developed by target 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ct val="115000"/>
                        </a:lnSpc>
                        <a:spcAft>
                          <a:spcPts val="200"/>
                        </a:spcAft>
                      </a:pPr>
                      <a:r>
                        <a:rPr lang="en-ZA" sz="1300" dirty="0">
                          <a:effectLst/>
                          <a:latin typeface="+mn-lt"/>
                          <a:ea typeface="Calibri" panose="020F0502020204030204" pitchFamily="34" charset="0"/>
                          <a:cs typeface="Times New Roman" panose="02020603050405020304" pitchFamily="18" charset="0"/>
                        </a:rPr>
                        <a:t>Develop the Terms of reference</a:t>
                      </a:r>
                    </a:p>
                    <a:p>
                      <a:pPr algn="just" fontAlgn="ctr">
                        <a:lnSpc>
                          <a:spcPct val="120000"/>
                        </a:lnSpc>
                        <a:spcAft>
                          <a:spcPts val="200"/>
                        </a:spcAft>
                      </a:pPr>
                      <a:r>
                        <a:rPr lang="en-ZA" sz="13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300" dirty="0">
                          <a:effectLst/>
                          <a:latin typeface="+mn-lt"/>
                          <a:ea typeface="Calibri" panose="020F0502020204030204" pitchFamily="34" charset="0"/>
                          <a:cs typeface="Arial" panose="020B0604020202020204" pitchFamily="34" charset="0"/>
                        </a:rPr>
                        <a:t>-</a:t>
                      </a:r>
                      <a:endParaRPr lang="en-ZA" sz="13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5000"/>
                        </a:lnSpc>
                        <a:spcAft>
                          <a:spcPts val="1000"/>
                        </a:spcAft>
                      </a:pPr>
                      <a:endParaRPr lang="en-ZA" sz="13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5000"/>
                        </a:lnSpc>
                        <a:spcAft>
                          <a:spcPts val="0"/>
                        </a:spcAft>
                      </a:pPr>
                      <a:endParaRPr lang="en-ZA" sz="13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3047" name="TextBox 4">
            <a:extLst>
              <a:ext uri="{FF2B5EF4-FFF2-40B4-BE49-F238E27FC236}">
                <a16:creationId xmlns:a16="http://schemas.microsoft.com/office/drawing/2014/main" id="{A6491C6B-BC19-4D8C-ABF0-92F8CE174860}"/>
              </a:ext>
            </a:extLst>
          </p:cNvPr>
          <p:cNvSpPr txBox="1">
            <a:spLocks noChangeArrowheads="1"/>
          </p:cNvSpPr>
          <p:nvPr/>
        </p:nvSpPr>
        <p:spPr bwMode="auto">
          <a:xfrm>
            <a:off x="71438" y="571500"/>
            <a:ext cx="680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2 –  REASON FOR UNDERPERFORMANCE</a:t>
            </a:r>
          </a:p>
        </p:txBody>
      </p:sp>
      <p:sp>
        <p:nvSpPr>
          <p:cNvPr id="9" name="Title 1">
            <a:extLst>
              <a:ext uri="{FF2B5EF4-FFF2-40B4-BE49-F238E27FC236}">
                <a16:creationId xmlns:a16="http://schemas.microsoft.com/office/drawing/2014/main" id="{C8E91D97-F70A-4452-BD04-22D798C17E6F}"/>
              </a:ext>
            </a:extLst>
          </p:cNvPr>
          <p:cNvSpPr txBox="1">
            <a:spLocks/>
          </p:cNvSpPr>
          <p:nvPr/>
        </p:nvSpPr>
        <p:spPr>
          <a:xfrm>
            <a:off x="0" y="58375"/>
            <a:ext cx="925195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C3A162-F254-425F-B18A-EAFD9B8DD53B}"/>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44035" name="Rectangle 4">
            <a:extLst>
              <a:ext uri="{FF2B5EF4-FFF2-40B4-BE49-F238E27FC236}">
                <a16:creationId xmlns:a16="http://schemas.microsoft.com/office/drawing/2014/main" id="{C55AC2A2-ED2A-4D20-952D-871882AF49D9}"/>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44036" name="Slide Number Placeholder 5">
            <a:extLst>
              <a:ext uri="{FF2B5EF4-FFF2-40B4-BE49-F238E27FC236}">
                <a16:creationId xmlns:a16="http://schemas.microsoft.com/office/drawing/2014/main" id="{338645BD-8BFE-475A-A790-4D77A4FE0622}"/>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95FE4130-E699-4F00-99EC-E8135F53A6C6}" type="slidenum">
              <a:rPr lang="en-GB" altLang="en-US" sz="1400" b="0">
                <a:solidFill>
                  <a:srgbClr val="FFFFFF"/>
                </a:solidFill>
              </a:rPr>
              <a:pPr algn="l">
                <a:spcBef>
                  <a:spcPct val="0"/>
                </a:spcBef>
                <a:spcAft>
                  <a:spcPct val="0"/>
                </a:spcAft>
                <a:buFontTx/>
                <a:buNone/>
              </a:pPr>
              <a:t>28</a:t>
            </a:fld>
            <a:endParaRPr lang="en-GB" altLang="en-US" sz="1400" b="0">
              <a:solidFill>
                <a:srgbClr val="FFFFFF"/>
              </a:solidFill>
            </a:endParaRPr>
          </a:p>
        </p:txBody>
      </p:sp>
      <p:sp>
        <p:nvSpPr>
          <p:cNvPr id="44037" name="Footer Placeholder 2">
            <a:extLst>
              <a:ext uri="{FF2B5EF4-FFF2-40B4-BE49-F238E27FC236}">
                <a16:creationId xmlns:a16="http://schemas.microsoft.com/office/drawing/2014/main" id="{43A260BF-468C-47D6-B85E-DB1EC2D8C9AF}"/>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2F73AD0C-77FF-4A6A-A88D-CA99358FC258}" type="slidenum">
              <a:rPr lang="en-US" altLang="en-US" sz="1000" b="0">
                <a:solidFill>
                  <a:srgbClr val="000000"/>
                </a:solidFill>
              </a:rPr>
              <a:pPr>
                <a:spcBef>
                  <a:spcPct val="0"/>
                </a:spcBef>
                <a:spcAft>
                  <a:spcPct val="0"/>
                </a:spcAft>
                <a:buFontTx/>
                <a:buNone/>
              </a:pPr>
              <a:t>28</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B6F22715-236E-47FA-92AB-E911B2403CAD}"/>
              </a:ext>
            </a:extLst>
          </p:cNvPr>
          <p:cNvGraphicFramePr>
            <a:graphicFrameLocks noGrp="1"/>
          </p:cNvGraphicFramePr>
          <p:nvPr/>
        </p:nvGraphicFramePr>
        <p:xfrm>
          <a:off x="50800" y="1138238"/>
          <a:ext cx="9180513" cy="4719637"/>
        </p:xfrm>
        <a:graphic>
          <a:graphicData uri="http://schemas.openxmlformats.org/drawingml/2006/table">
            <a:tbl>
              <a:tblPr firstRow="1" firstCol="1" bandRow="1">
                <a:tableStyleId>{2D5ABB26-0587-4C30-8999-92F81FD0307C}</a:tableStyleId>
              </a:tblPr>
              <a:tblGrid>
                <a:gridCol w="566366">
                  <a:extLst>
                    <a:ext uri="{9D8B030D-6E8A-4147-A177-3AD203B41FA5}">
                      <a16:colId xmlns:a16="http://schemas.microsoft.com/office/drawing/2014/main" val="20000"/>
                    </a:ext>
                  </a:extLst>
                </a:gridCol>
                <a:gridCol w="2136080">
                  <a:extLst>
                    <a:ext uri="{9D8B030D-6E8A-4147-A177-3AD203B41FA5}">
                      <a16:colId xmlns:a16="http://schemas.microsoft.com/office/drawing/2014/main" val="20001"/>
                    </a:ext>
                  </a:extLst>
                </a:gridCol>
                <a:gridCol w="1479806">
                  <a:extLst>
                    <a:ext uri="{9D8B030D-6E8A-4147-A177-3AD203B41FA5}">
                      <a16:colId xmlns:a16="http://schemas.microsoft.com/office/drawing/2014/main" val="20002"/>
                    </a:ext>
                  </a:extLst>
                </a:gridCol>
                <a:gridCol w="1183846">
                  <a:extLst>
                    <a:ext uri="{9D8B030D-6E8A-4147-A177-3AD203B41FA5}">
                      <a16:colId xmlns:a16="http://schemas.microsoft.com/office/drawing/2014/main" val="20003"/>
                    </a:ext>
                  </a:extLst>
                </a:gridCol>
                <a:gridCol w="1701777">
                  <a:extLst>
                    <a:ext uri="{9D8B030D-6E8A-4147-A177-3AD203B41FA5}">
                      <a16:colId xmlns:a16="http://schemas.microsoft.com/office/drawing/2014/main" val="20004"/>
                    </a:ext>
                  </a:extLst>
                </a:gridCol>
                <a:gridCol w="2112638">
                  <a:extLst>
                    <a:ext uri="{9D8B030D-6E8A-4147-A177-3AD203B41FA5}">
                      <a16:colId xmlns:a16="http://schemas.microsoft.com/office/drawing/2014/main" val="20005"/>
                    </a:ext>
                  </a:extLst>
                </a:gridCol>
              </a:tblGrid>
              <a:tr h="1069388">
                <a:tc gridSpan="2">
                  <a:txBody>
                    <a:bodyPr/>
                    <a:lstStyle/>
                    <a:p>
                      <a:pPr>
                        <a:lnSpc>
                          <a:spcPct val="115000"/>
                        </a:lnSpc>
                        <a:spcAft>
                          <a:spcPts val="0"/>
                        </a:spcAft>
                      </a:pPr>
                      <a:r>
                        <a:rPr lang="en-ZA" sz="1400" b="1" dirty="0">
                          <a:effectLst/>
                        </a:rPr>
                        <a:t>Output Indicator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nSpc>
                          <a:spcPct val="115000"/>
                        </a:lnSpc>
                        <a:spcAft>
                          <a:spcPts val="0"/>
                        </a:spcAft>
                      </a:pPr>
                      <a:r>
                        <a:rPr lang="en-ZA" sz="1400" b="1" dirty="0">
                          <a:effectLst/>
                        </a:rPr>
                        <a:t>Quarter 1 Target as per APP</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Quarter 1 Actual Output</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Reason for Deviation</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400" b="1" dirty="0">
                          <a:effectLst/>
                        </a:rPr>
                        <a:t>Corrective Measures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06018">
                <a:tc gridSpan="6">
                  <a:txBody>
                    <a:bodyPr/>
                    <a:lstStyle/>
                    <a:p>
                      <a:pPr algn="just" fontAlgn="ctr">
                        <a:lnSpc>
                          <a:spcPct val="115000"/>
                        </a:lnSpc>
                        <a:spcAft>
                          <a:spcPts val="0"/>
                        </a:spcAft>
                      </a:pPr>
                      <a:r>
                        <a:rPr lang="en-ZA" sz="1400" b="1" kern="1200" dirty="0">
                          <a:solidFill>
                            <a:schemeClr val="tx1"/>
                          </a:solidFill>
                          <a:effectLst/>
                          <a:latin typeface="+mn-lt"/>
                          <a:ea typeface="+mn-ea"/>
                          <a:cs typeface="+mn-cs"/>
                        </a:rPr>
                        <a:t>Outcome 7: Crime and corruption significantly reduced through effective prosecution</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just" fontAlgn="ctr">
                        <a:lnSpc>
                          <a:spcPct val="115000"/>
                        </a:lnSpc>
                        <a:spcAft>
                          <a:spcPts val="2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fontAlgn="ctr">
                        <a:lnSpc>
                          <a:spcPct val="120000"/>
                        </a:lnSpc>
                        <a:spcAft>
                          <a:spcPts val="2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15000"/>
                        </a:lnSpc>
                        <a:spcAft>
                          <a:spcPts val="0"/>
                        </a:spcAft>
                      </a:pP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15000"/>
                        </a:lnSpc>
                        <a:spcAft>
                          <a:spcPts val="10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44231">
                <a:tc>
                  <a:txBody>
                    <a:bodyPr/>
                    <a:lstStyle/>
                    <a:p>
                      <a:pPr algn="just" fontAlgn="ctr">
                        <a:lnSpc>
                          <a:spcPct val="115000"/>
                        </a:lnSpc>
                        <a:spcAft>
                          <a:spcPts val="0"/>
                        </a:spcAft>
                      </a:pPr>
                      <a:r>
                        <a:rPr lang="en-ZA" sz="1300" dirty="0">
                          <a:effectLst/>
                          <a:latin typeface="+mn-lt"/>
                          <a:ea typeface="Calibri" panose="020F0502020204030204" pitchFamily="34" charset="0"/>
                          <a:cs typeface="Arial" panose="020B0604020202020204" pitchFamily="34" charset="0"/>
                        </a:rPr>
                        <a:t>7.2.1</a:t>
                      </a:r>
                      <a:endParaRPr lang="en-ZA" sz="13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300" dirty="0">
                          <a:effectLst/>
                          <a:latin typeface="+mn-lt"/>
                          <a:ea typeface="Calibri" panose="020F0502020204030204" pitchFamily="34" charset="0"/>
                          <a:cs typeface="Times New Roman" panose="02020603050405020304" pitchFamily="18" charset="0"/>
                        </a:rPr>
                        <a:t>Number of dedicated specialised Commercial Crimes Courts established in five provinces (Limpopo, North West, Eastern Cape, Mpumalanga and Free state)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ct val="115000"/>
                        </a:lnSpc>
                        <a:spcAft>
                          <a:spcPts val="200"/>
                        </a:spcAft>
                      </a:pPr>
                      <a:r>
                        <a:rPr lang="en-ZA" sz="1300" dirty="0">
                          <a:effectLst/>
                          <a:latin typeface="+mn-lt"/>
                          <a:ea typeface="Calibri" panose="020F0502020204030204" pitchFamily="34" charset="0"/>
                          <a:cs typeface="Times New Roman" panose="02020603050405020304" pitchFamily="18" charset="0"/>
                        </a:rPr>
                        <a:t>Consultation with stakeholders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300" dirty="0">
                          <a:effectLst/>
                          <a:latin typeface="+mn-lt"/>
                          <a:ea typeface="Times New Roman" panose="02020603050405020304" pitchFamily="18" charset="0"/>
                          <a:cs typeface="Calibri" panose="020F0502020204030204" pitchFamily="34" charset="0"/>
                        </a:rPr>
                        <a:t>Consultation held with National Prosecuting Authority.  </a:t>
                      </a:r>
                      <a:endParaRPr lang="en-ZA" sz="13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ZA" sz="1300" dirty="0">
                          <a:effectLst/>
                          <a:latin typeface="+mn-lt"/>
                          <a:ea typeface="Times New Roman" panose="02020603050405020304" pitchFamily="18" charset="0"/>
                          <a:cs typeface="Calibri" panose="020F0502020204030204" pitchFamily="34" charset="0"/>
                        </a:rPr>
                        <a:t> </a:t>
                      </a:r>
                      <a:endParaRPr lang="en-ZA" sz="13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ZA" sz="1300" dirty="0">
                          <a:effectLst/>
                          <a:latin typeface="+mn-lt"/>
                          <a:ea typeface="Times New Roman" panose="02020603050405020304" pitchFamily="18" charset="0"/>
                          <a:cs typeface="Calibri" panose="020F0502020204030204" pitchFamily="34" charset="0"/>
                        </a:rPr>
                        <a:t>Concept Note provided by NPA </a:t>
                      </a:r>
                      <a:endParaRPr lang="en-ZA" sz="13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300" dirty="0">
                          <a:effectLst/>
                          <a:latin typeface="+mn-lt"/>
                          <a:ea typeface="Calibri" panose="020F0502020204030204" pitchFamily="34" charset="0"/>
                          <a:cs typeface="Times New Roman" panose="02020603050405020304" pitchFamily="18" charset="0"/>
                        </a:rPr>
                        <a:t>Due to t</a:t>
                      </a:r>
                      <a:r>
                        <a:rPr lang="en-ZA" sz="1300" dirty="0">
                          <a:effectLst/>
                          <a:latin typeface="+mn-lt"/>
                          <a:ea typeface="Times New Roman" panose="02020603050405020304" pitchFamily="18" charset="0"/>
                          <a:cs typeface="Calibri" panose="020F0502020204030204" pitchFamily="34" charset="0"/>
                        </a:rPr>
                        <a:t>he Covid-19 Lockdown there were limited engagements.</a:t>
                      </a:r>
                      <a:endParaRPr lang="en-ZA" sz="13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mn-lt"/>
                          <a:ea typeface="Calibri" panose="020F0502020204030204" pitchFamily="34" charset="0"/>
                          <a:cs typeface="Times New Roman" panose="02020603050405020304" pitchFamily="18" charset="0"/>
                        </a:rPr>
                        <a:t>A National SCCC Steering Committee and a Technical Sub-Committee was established on 24 August 2020. All regional heads and regional court presidents were asked for inputs so that the SCCC Project Framework Plan can be </a:t>
                      </a:r>
                      <a:r>
                        <a:rPr lang="en-US" sz="1300" dirty="0" err="1">
                          <a:effectLst/>
                          <a:latin typeface="+mn-lt"/>
                          <a:ea typeface="Calibri" panose="020F0502020204030204" pitchFamily="34" charset="0"/>
                          <a:cs typeface="Times New Roman" panose="02020603050405020304" pitchFamily="18" charset="0"/>
                        </a:rPr>
                        <a:t>finalised</a:t>
                      </a:r>
                      <a:r>
                        <a:rPr lang="en-US" sz="1300" dirty="0">
                          <a:effectLst/>
                          <a:latin typeface="+mn-lt"/>
                          <a:ea typeface="Calibri" panose="020F0502020204030204" pitchFamily="34" charset="0"/>
                          <a:cs typeface="Times New Roman" panose="02020603050405020304" pitchFamily="18" charset="0"/>
                        </a:rPr>
                        <a:t>.</a:t>
                      </a:r>
                      <a:endParaRPr lang="en-ZA" sz="13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4066" name="TextBox 4">
            <a:extLst>
              <a:ext uri="{FF2B5EF4-FFF2-40B4-BE49-F238E27FC236}">
                <a16:creationId xmlns:a16="http://schemas.microsoft.com/office/drawing/2014/main" id="{D5CF0447-B10E-4229-9192-01163ED6F00D}"/>
              </a:ext>
            </a:extLst>
          </p:cNvPr>
          <p:cNvSpPr txBox="1">
            <a:spLocks noChangeArrowheads="1"/>
          </p:cNvSpPr>
          <p:nvPr/>
        </p:nvSpPr>
        <p:spPr bwMode="auto">
          <a:xfrm>
            <a:off x="71438" y="571500"/>
            <a:ext cx="644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2 - REASON FOR UNDERPERFORMANCE</a:t>
            </a:r>
          </a:p>
        </p:txBody>
      </p:sp>
      <p:sp>
        <p:nvSpPr>
          <p:cNvPr id="9" name="Title 1">
            <a:extLst>
              <a:ext uri="{FF2B5EF4-FFF2-40B4-BE49-F238E27FC236}">
                <a16:creationId xmlns:a16="http://schemas.microsoft.com/office/drawing/2014/main" id="{9587725D-955C-4B42-9817-79FE42ADBA75}"/>
              </a:ext>
            </a:extLst>
          </p:cNvPr>
          <p:cNvSpPr txBox="1">
            <a:spLocks/>
          </p:cNvSpPr>
          <p:nvPr/>
        </p:nvSpPr>
        <p:spPr>
          <a:xfrm>
            <a:off x="-1" y="58375"/>
            <a:ext cx="9231313"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8752E7-5D0C-4D92-BCFD-A249D95E815C}"/>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45059" name="Rectangle 4">
            <a:extLst>
              <a:ext uri="{FF2B5EF4-FFF2-40B4-BE49-F238E27FC236}">
                <a16:creationId xmlns:a16="http://schemas.microsoft.com/office/drawing/2014/main" id="{24854407-662C-4FB2-98C6-2073E5B11919}"/>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45060" name="Slide Number Placeholder 5">
            <a:extLst>
              <a:ext uri="{FF2B5EF4-FFF2-40B4-BE49-F238E27FC236}">
                <a16:creationId xmlns:a16="http://schemas.microsoft.com/office/drawing/2014/main" id="{9A8AFE83-0226-4719-8968-0D38CE6C727D}"/>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40FC211C-9E64-41AA-A833-C66ADDF8D216}" type="slidenum">
              <a:rPr lang="en-GB" altLang="en-US" sz="1400" b="0">
                <a:solidFill>
                  <a:srgbClr val="FFFFFF"/>
                </a:solidFill>
              </a:rPr>
              <a:pPr algn="l">
                <a:spcBef>
                  <a:spcPct val="0"/>
                </a:spcBef>
                <a:spcAft>
                  <a:spcPct val="0"/>
                </a:spcAft>
                <a:buFontTx/>
                <a:buNone/>
              </a:pPr>
              <a:t>29</a:t>
            </a:fld>
            <a:endParaRPr lang="en-GB" altLang="en-US" sz="1400" b="0">
              <a:solidFill>
                <a:srgbClr val="FFFFFF"/>
              </a:solidFill>
            </a:endParaRPr>
          </a:p>
        </p:txBody>
      </p:sp>
      <p:sp>
        <p:nvSpPr>
          <p:cNvPr id="45061" name="Footer Placeholder 2">
            <a:extLst>
              <a:ext uri="{FF2B5EF4-FFF2-40B4-BE49-F238E27FC236}">
                <a16:creationId xmlns:a16="http://schemas.microsoft.com/office/drawing/2014/main" id="{5C3492CC-715D-41EE-ABA9-079A8BF577CA}"/>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E1F7BD8F-512F-4251-AAA8-249948346427}" type="slidenum">
              <a:rPr lang="en-US" altLang="en-US" sz="1000" b="0">
                <a:solidFill>
                  <a:srgbClr val="000000"/>
                </a:solidFill>
              </a:rPr>
              <a:pPr>
                <a:spcBef>
                  <a:spcPct val="0"/>
                </a:spcBef>
                <a:spcAft>
                  <a:spcPct val="0"/>
                </a:spcAft>
                <a:buFontTx/>
                <a:buNone/>
              </a:pPr>
              <a:t>29</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9A8FA360-357B-4BB6-AA59-D28670CC1064}"/>
              </a:ext>
            </a:extLst>
          </p:cNvPr>
          <p:cNvGraphicFramePr>
            <a:graphicFrameLocks noGrp="1"/>
          </p:cNvGraphicFramePr>
          <p:nvPr/>
        </p:nvGraphicFramePr>
        <p:xfrm>
          <a:off x="71438" y="1054100"/>
          <a:ext cx="9072562" cy="5538788"/>
        </p:xfrm>
        <a:graphic>
          <a:graphicData uri="http://schemas.openxmlformats.org/drawingml/2006/table">
            <a:tbl>
              <a:tblPr/>
              <a:tblGrid>
                <a:gridCol w="560387">
                  <a:extLst>
                    <a:ext uri="{9D8B030D-6E8A-4147-A177-3AD203B41FA5}">
                      <a16:colId xmlns:a16="http://schemas.microsoft.com/office/drawing/2014/main" val="20000"/>
                    </a:ext>
                  </a:extLst>
                </a:gridCol>
                <a:gridCol w="2109788">
                  <a:extLst>
                    <a:ext uri="{9D8B030D-6E8A-4147-A177-3AD203B41FA5}">
                      <a16:colId xmlns:a16="http://schemas.microsoft.com/office/drawing/2014/main" val="20001"/>
                    </a:ext>
                  </a:extLst>
                </a:gridCol>
                <a:gridCol w="365125">
                  <a:extLst>
                    <a:ext uri="{9D8B030D-6E8A-4147-A177-3AD203B41FA5}">
                      <a16:colId xmlns:a16="http://schemas.microsoft.com/office/drawing/2014/main" val="20002"/>
                    </a:ext>
                  </a:extLst>
                </a:gridCol>
                <a:gridCol w="1243012">
                  <a:extLst>
                    <a:ext uri="{9D8B030D-6E8A-4147-A177-3AD203B41FA5}">
                      <a16:colId xmlns:a16="http://schemas.microsoft.com/office/drawing/2014/main" val="20003"/>
                    </a:ext>
                  </a:extLst>
                </a:gridCol>
                <a:gridCol w="1169988">
                  <a:extLst>
                    <a:ext uri="{9D8B030D-6E8A-4147-A177-3AD203B41FA5}">
                      <a16:colId xmlns:a16="http://schemas.microsoft.com/office/drawing/2014/main" val="20004"/>
                    </a:ext>
                  </a:extLst>
                </a:gridCol>
                <a:gridCol w="1536700">
                  <a:extLst>
                    <a:ext uri="{9D8B030D-6E8A-4147-A177-3AD203B41FA5}">
                      <a16:colId xmlns:a16="http://schemas.microsoft.com/office/drawing/2014/main" val="20005"/>
                    </a:ext>
                  </a:extLst>
                </a:gridCol>
                <a:gridCol w="2087562">
                  <a:extLst>
                    <a:ext uri="{9D8B030D-6E8A-4147-A177-3AD203B41FA5}">
                      <a16:colId xmlns:a16="http://schemas.microsoft.com/office/drawing/2014/main" val="20006"/>
                    </a:ext>
                  </a:extLst>
                </a:gridCol>
              </a:tblGrid>
              <a:tr h="789238">
                <a:tc gridSpan="2">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Output Indicator</a:t>
                      </a:r>
                      <a:endParaRPr kumimoji="0" lang="en-Z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endParaRPr lang="en-ZA"/>
                    </a:p>
                  </a:txBody>
                  <a:tcPr/>
                </a:tc>
                <a:tc gridSpan="2">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Quarter 1 Target as per APP</a:t>
                      </a:r>
                      <a:endParaRPr kumimoji="0" lang="en-Z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endParaRPr lang="en-ZA"/>
                    </a:p>
                  </a:txBody>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panose="020B0604020202020204" pitchFamily="34" charset="0"/>
                          <a:cs typeface="Arial" panose="020B0604020202020204" pitchFamily="34" charset="0"/>
                        </a:rPr>
                        <a:t>Quarter 1 Actual Output</a:t>
                      </a:r>
                      <a:endParaRPr kumimoji="0" lang="en-ZA"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Reason for Deviation</a:t>
                      </a:r>
                      <a:endParaRPr kumimoji="0" lang="en-Z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sz="1400" b="1" i="0" u="none" strike="noStrike" cap="none" normalizeH="0" baseline="0">
                          <a:ln>
                            <a:noFill/>
                          </a:ln>
                          <a:solidFill>
                            <a:schemeClr val="tx1"/>
                          </a:solidFill>
                          <a:effectLst/>
                          <a:latin typeface="Arial" panose="020B0604020202020204" pitchFamily="34" charset="0"/>
                          <a:cs typeface="Arial" panose="020B0604020202020204" pitchFamily="34" charset="0"/>
                        </a:rPr>
                        <a:t>Corrective Measures</a:t>
                      </a:r>
                      <a:endParaRPr kumimoji="0" lang="en-ZA"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355956">
                <a:tc gridSpan="7">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Outcome 3: Transformed Masters Services</a:t>
                      </a:r>
                      <a:endParaRPr kumimoji="0" lang="en-ZA"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044038">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3.7.1</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sz="1200" b="0" i="0" u="none" strike="noStrike" cap="none" normalizeH="0" baseline="0" dirty="0">
                          <a:ln>
                            <a:noFill/>
                          </a:ln>
                          <a:solidFill>
                            <a:srgbClr val="000000"/>
                          </a:solidFill>
                          <a:effectLst/>
                          <a:latin typeface="Arial" panose="020B0604020202020204" pitchFamily="34" charset="0"/>
                          <a:cs typeface="Calibri" panose="020F0502020204030204" pitchFamily="34" charset="0"/>
                        </a:rPr>
                        <a:t>Percentage of letters of authority issued in trusts within 14 days from receipt of all required documents</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68%</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Due to lockdown restriction and rotation of staff</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The</a:t>
                      </a: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target was revised considering the effect of </a:t>
                      </a:r>
                      <a:r>
                        <a:rPr kumimoji="0" lang="en-US"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lockdown restriction</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2758">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3.9.1</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sz="1200" b="0" i="0" u="none" strike="noStrike" cap="none" normalizeH="0" baseline="0">
                          <a:ln>
                            <a:noFill/>
                          </a:ln>
                          <a:solidFill>
                            <a:srgbClr val="000000"/>
                          </a:solidFill>
                          <a:effectLst/>
                          <a:latin typeface="Arial" panose="020B0604020202020204" pitchFamily="34" charset="0"/>
                          <a:cs typeface="Calibri" panose="020F0502020204030204" pitchFamily="34" charset="0"/>
                        </a:rPr>
                        <a:t>Percentage of liquidation and distribution accounts in curatorship estates examined within 30 days from receipt of all required documents</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75%</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Due to lockdown restriction and rotation of staff</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The</a:t>
                      </a: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target was revised considering the effect of </a:t>
                      </a:r>
                      <a:r>
                        <a:rPr kumimoji="0" lang="en-US"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lockdown restriction</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16798">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3.10.1</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sz="1200" b="0" i="0" u="none" strike="noStrike" cap="none" normalizeH="0" baseline="0">
                          <a:ln>
                            <a:noFill/>
                          </a:ln>
                          <a:solidFill>
                            <a:srgbClr val="000000"/>
                          </a:solidFill>
                          <a:effectLst/>
                          <a:latin typeface="Arial" panose="020B0604020202020204" pitchFamily="34" charset="0"/>
                          <a:cs typeface="Calibri" panose="020F0502020204030204" pitchFamily="34" charset="0"/>
                        </a:rPr>
                        <a:t>Deceased Estates Back-Office administration ICT solution implemented at Masters offices by target date </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Analysis and design completed.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ISM and OCM in process of </a:t>
                      </a:r>
                      <a:r>
                        <a:rPr kumimoji="0" lang="en-US" sz="12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analysing</a:t>
                      </a:r>
                      <a:r>
                        <a:rPr kumimoji="0" lang="en-US"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existing back office system capabilities</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Due to lockdown restriction and rotation of staff</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indicator was removed due to COVID risks adjusted plan.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5104" name="TextBox 4">
            <a:extLst>
              <a:ext uri="{FF2B5EF4-FFF2-40B4-BE49-F238E27FC236}">
                <a16:creationId xmlns:a16="http://schemas.microsoft.com/office/drawing/2014/main" id="{3645051D-B555-4576-B82A-69F572F6CF02}"/>
              </a:ext>
            </a:extLst>
          </p:cNvPr>
          <p:cNvSpPr txBox="1">
            <a:spLocks noChangeArrowheads="1"/>
          </p:cNvSpPr>
          <p:nvPr/>
        </p:nvSpPr>
        <p:spPr bwMode="auto">
          <a:xfrm>
            <a:off x="71438" y="584200"/>
            <a:ext cx="680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3 - REASON FOR UNDERPERFORMANCE</a:t>
            </a:r>
          </a:p>
        </p:txBody>
      </p:sp>
      <p:sp>
        <p:nvSpPr>
          <p:cNvPr id="9" name="Title 1">
            <a:extLst>
              <a:ext uri="{FF2B5EF4-FFF2-40B4-BE49-F238E27FC236}">
                <a16:creationId xmlns:a16="http://schemas.microsoft.com/office/drawing/2014/main" id="{CE5A5B4A-559C-490D-A04E-ED6224848609}"/>
              </a:ext>
            </a:extLst>
          </p:cNvPr>
          <p:cNvSpPr txBox="1">
            <a:spLocks/>
          </p:cNvSpPr>
          <p:nvPr/>
        </p:nvSpPr>
        <p:spPr>
          <a:xfrm>
            <a:off x="0" y="58375"/>
            <a:ext cx="925195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DBEA5-4952-4E2F-BDEB-2F067950494C}"/>
              </a:ext>
            </a:extLst>
          </p:cNvPr>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18435" name="Rectangle 4">
            <a:extLst>
              <a:ext uri="{FF2B5EF4-FFF2-40B4-BE49-F238E27FC236}">
                <a16:creationId xmlns:a16="http://schemas.microsoft.com/office/drawing/2014/main" id="{BE743B6C-2787-45DC-85A8-BF166AB7476B}"/>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chemeClr val="bg1"/>
                </a:solidFill>
                <a:latin typeface="Century Gothic" panose="020B0502020202020204" pitchFamily="34" charset="0"/>
              </a:rPr>
              <a:t>DEPARTMENTAL PERFORMANCE: PROGRAMME 1</a:t>
            </a:r>
          </a:p>
        </p:txBody>
      </p:sp>
      <p:sp>
        <p:nvSpPr>
          <p:cNvPr id="33" name="Title 1">
            <a:extLst>
              <a:ext uri="{FF2B5EF4-FFF2-40B4-BE49-F238E27FC236}">
                <a16:creationId xmlns:a16="http://schemas.microsoft.com/office/drawing/2014/main" id="{4BEA51E3-3837-4375-8D4C-D44FE438449F}"/>
              </a:ext>
            </a:extLst>
          </p:cNvPr>
          <p:cNvSpPr txBox="1">
            <a:spLocks/>
          </p:cNvSpPr>
          <p:nvPr/>
        </p:nvSpPr>
        <p:spPr>
          <a:xfrm>
            <a:off x="195263" y="2565400"/>
            <a:ext cx="8643937" cy="500063"/>
          </a:xfrm>
          <a:prstGeom prst="rect">
            <a:avLst/>
          </a:prstGeom>
          <a:noFill/>
        </p:spPr>
        <p:txBody>
          <a:bodyPr anchor="b"/>
          <a:lstStyle/>
          <a:p>
            <a:pPr algn="ctr" eaLnBrk="1" fontAlgn="auto" hangingPunct="1">
              <a:spcBef>
                <a:spcPts val="0"/>
              </a:spcBef>
              <a:spcAft>
                <a:spcPts val="0"/>
              </a:spcAft>
              <a:defRPr/>
            </a:pPr>
            <a:r>
              <a:rPr lang="en-GB" sz="3200" b="1" cap="small" dirty="0">
                <a:latin typeface="+mn-lt"/>
                <a:ea typeface="+mj-ea"/>
              </a:rPr>
              <a:t>PERFORMANCE OVERVIEW</a:t>
            </a:r>
          </a:p>
        </p:txBody>
      </p:sp>
      <p:sp>
        <p:nvSpPr>
          <p:cNvPr id="18437" name="Slide Number Placeholder 6">
            <a:extLst>
              <a:ext uri="{FF2B5EF4-FFF2-40B4-BE49-F238E27FC236}">
                <a16:creationId xmlns:a16="http://schemas.microsoft.com/office/drawing/2014/main" id="{B4129F2F-98B1-4FD0-8E14-BADE782909C4}"/>
              </a:ext>
            </a:extLst>
          </p:cNvPr>
          <p:cNvSpPr>
            <a:spLocks noGrp="1"/>
          </p:cNvSpPr>
          <p:nvPr>
            <p:ph type="sldNum" sz="quarter" idx="12"/>
          </p:nvPr>
        </p:nvSpPr>
        <p:spPr>
          <a:xfrm>
            <a:off x="457200" y="64563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11D2F379-5D0D-4AE8-8DF4-31B7D9A3A5A0}" type="slidenum">
              <a:rPr lang="en-GB" altLang="en-US" sz="1800" b="0">
                <a:solidFill>
                  <a:schemeClr val="bg1"/>
                </a:solidFill>
              </a:rPr>
              <a:pPr algn="l">
                <a:spcBef>
                  <a:spcPct val="0"/>
                </a:spcBef>
                <a:spcAft>
                  <a:spcPct val="0"/>
                </a:spcAft>
                <a:buFontTx/>
                <a:buNone/>
              </a:pPr>
              <a:t>3</a:t>
            </a:fld>
            <a:endParaRPr lang="en-GB" altLang="en-US" sz="1800" b="0">
              <a:solidFill>
                <a:schemeClr val="bg1"/>
              </a:solidFill>
            </a:endParaRPr>
          </a:p>
        </p:txBody>
      </p:sp>
      <p:sp>
        <p:nvSpPr>
          <p:cNvPr id="18438" name="Footer Placeholder 2">
            <a:extLst>
              <a:ext uri="{FF2B5EF4-FFF2-40B4-BE49-F238E27FC236}">
                <a16:creationId xmlns:a16="http://schemas.microsoft.com/office/drawing/2014/main" id="{A56ADD32-6560-48C2-89E2-F303404EBD84}"/>
              </a:ext>
            </a:extLst>
          </p:cNvPr>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F3AF7D23-0D59-4F91-B728-445E163398E6}" type="slidenum">
              <a:rPr lang="en-US" altLang="en-US" sz="1400" b="0">
                <a:solidFill>
                  <a:srgbClr val="000000"/>
                </a:solidFill>
              </a:rPr>
              <a:pPr>
                <a:spcBef>
                  <a:spcPct val="0"/>
                </a:spcBef>
                <a:spcAft>
                  <a:spcPct val="0"/>
                </a:spcAft>
                <a:buFontTx/>
                <a:buNone/>
              </a:pPr>
              <a:t>3</a:t>
            </a:fld>
            <a:endParaRPr lang="en-US" altLang="en-US" sz="1400" b="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4A1BB3-F117-46D3-AD01-3D54ED99AEE9}"/>
              </a:ext>
            </a:extLst>
          </p:cNvPr>
          <p:cNvSpPr/>
          <p:nvPr/>
        </p:nvSpPr>
        <p:spPr>
          <a:xfrm>
            <a:off x="0" y="33338"/>
            <a:ext cx="9251950" cy="6884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46083" name="Rectangle 4">
            <a:extLst>
              <a:ext uri="{FF2B5EF4-FFF2-40B4-BE49-F238E27FC236}">
                <a16:creationId xmlns:a16="http://schemas.microsoft.com/office/drawing/2014/main" id="{CC456B32-4E3C-4552-ABE2-BFB881D8538F}"/>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46084" name="Slide Number Placeholder 5">
            <a:extLst>
              <a:ext uri="{FF2B5EF4-FFF2-40B4-BE49-F238E27FC236}">
                <a16:creationId xmlns:a16="http://schemas.microsoft.com/office/drawing/2014/main" id="{5782B198-C6CF-486D-8D24-A64FF0D47171}"/>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5B4AD008-DE4C-4AB1-AFD6-4B0C220E838A}" type="slidenum">
              <a:rPr lang="en-GB" altLang="en-US" sz="1400" b="0">
                <a:solidFill>
                  <a:srgbClr val="FFFFFF"/>
                </a:solidFill>
              </a:rPr>
              <a:pPr algn="l">
                <a:spcBef>
                  <a:spcPct val="0"/>
                </a:spcBef>
                <a:spcAft>
                  <a:spcPct val="0"/>
                </a:spcAft>
                <a:buFontTx/>
                <a:buNone/>
              </a:pPr>
              <a:t>30</a:t>
            </a:fld>
            <a:endParaRPr lang="en-GB" altLang="en-US" sz="1400" b="0">
              <a:solidFill>
                <a:srgbClr val="FFFFFF"/>
              </a:solidFill>
            </a:endParaRPr>
          </a:p>
        </p:txBody>
      </p:sp>
      <p:sp>
        <p:nvSpPr>
          <p:cNvPr id="46085" name="Footer Placeholder 2">
            <a:extLst>
              <a:ext uri="{FF2B5EF4-FFF2-40B4-BE49-F238E27FC236}">
                <a16:creationId xmlns:a16="http://schemas.microsoft.com/office/drawing/2014/main" id="{75551842-8F79-47D0-A529-2097A70B0403}"/>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0DCE3582-DA39-4653-8808-9435D64737CB}" type="slidenum">
              <a:rPr lang="en-US" altLang="en-US" sz="1000" b="0">
                <a:solidFill>
                  <a:srgbClr val="000000"/>
                </a:solidFill>
              </a:rPr>
              <a:pPr>
                <a:spcBef>
                  <a:spcPct val="0"/>
                </a:spcBef>
                <a:spcAft>
                  <a:spcPct val="0"/>
                </a:spcAft>
                <a:buFontTx/>
                <a:buNone/>
              </a:pPr>
              <a:t>30</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D9A9DDE8-71A4-4CD5-9D02-415159F22FC4}"/>
              </a:ext>
            </a:extLst>
          </p:cNvPr>
          <p:cNvGraphicFramePr>
            <a:graphicFrameLocks noGrp="1"/>
          </p:cNvGraphicFramePr>
          <p:nvPr/>
        </p:nvGraphicFramePr>
        <p:xfrm>
          <a:off x="71438" y="1200150"/>
          <a:ext cx="8932862" cy="4703763"/>
        </p:xfrm>
        <a:graphic>
          <a:graphicData uri="http://schemas.openxmlformats.org/drawingml/2006/table">
            <a:tbl>
              <a:tblPr/>
              <a:tblGrid>
                <a:gridCol w="550862">
                  <a:extLst>
                    <a:ext uri="{9D8B030D-6E8A-4147-A177-3AD203B41FA5}">
                      <a16:colId xmlns:a16="http://schemas.microsoft.com/office/drawing/2014/main" val="20000"/>
                    </a:ext>
                  </a:extLst>
                </a:gridCol>
                <a:gridCol w="2078038">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655763">
                  <a:extLst>
                    <a:ext uri="{9D8B030D-6E8A-4147-A177-3AD203B41FA5}">
                      <a16:colId xmlns:a16="http://schemas.microsoft.com/office/drawing/2014/main" val="20004"/>
                    </a:ext>
                  </a:extLst>
                </a:gridCol>
                <a:gridCol w="2055812">
                  <a:extLst>
                    <a:ext uri="{9D8B030D-6E8A-4147-A177-3AD203B41FA5}">
                      <a16:colId xmlns:a16="http://schemas.microsoft.com/office/drawing/2014/main" val="20005"/>
                    </a:ext>
                  </a:extLst>
                </a:gridCol>
              </a:tblGrid>
              <a:tr h="841375">
                <a:tc gridSpan="2">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Output Indicator</a:t>
                      </a:r>
                      <a:endParaRPr kumimoji="0" lang="en-ZA"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Quarter 1 Target as per APP</a:t>
                      </a:r>
                      <a:endParaRPr kumimoji="0" lang="en-ZA"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Quarter 1 Actual Output</a:t>
                      </a:r>
                      <a:endParaRPr kumimoji="0" lang="en-ZA"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Reason for Deviation</a:t>
                      </a:r>
                      <a:endParaRPr kumimoji="0" lang="en-ZA"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Corrective Measures</a:t>
                      </a:r>
                      <a:endParaRPr kumimoji="0" lang="en-ZA"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360363">
                <a:tc gridSpan="6">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Outcome 4: Colonial/Apartheid era justice-related legislation reviewed and repealed/replace</a:t>
                      </a:r>
                      <a:endParaRPr kumimoji="0" lang="en-ZA"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293813">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15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4.1.1</a:t>
                      </a: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15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Number of Bills and Regulations submitted to the Minister for approval</a:t>
                      </a: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2</a:t>
                      </a: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a:t>
                      </a: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Consultation with stakeholders extended and lockdown restriction.</a:t>
                      </a: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Target on track. By the end of August, 5 Bills and Regulations submitted to the Minister for approval</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08213">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ctr" latinLnBrk="0" hangingPunct="1">
                        <a:lnSpc>
                          <a:spcPct val="115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4.4.1</a:t>
                      </a: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Number of research papers submitted to the South African Law Reform Commission for approval</a:t>
                      </a: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4</a:t>
                      </a: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0</a:t>
                      </a: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Due to the researchers did not have the virtual meeting facilities to enable them to convene virtual meeting of advisory committees. </a:t>
                      </a: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The facilities were only installed at the end of June and early July. The meeting with commissioners is expected to take place in September 2020 to consider the research papers for approval.</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6121" name="TextBox 4">
            <a:extLst>
              <a:ext uri="{FF2B5EF4-FFF2-40B4-BE49-F238E27FC236}">
                <a16:creationId xmlns:a16="http://schemas.microsoft.com/office/drawing/2014/main" id="{90E4F1EA-8033-4AA4-A17C-9F6E5A7AF184}"/>
              </a:ext>
            </a:extLst>
          </p:cNvPr>
          <p:cNvSpPr txBox="1">
            <a:spLocks noChangeArrowheads="1"/>
          </p:cNvSpPr>
          <p:nvPr/>
        </p:nvSpPr>
        <p:spPr bwMode="auto">
          <a:xfrm>
            <a:off x="71438" y="652463"/>
            <a:ext cx="8932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3 - REASON FOR UNDER-PERFORMANCE</a:t>
            </a:r>
          </a:p>
        </p:txBody>
      </p:sp>
      <p:sp>
        <p:nvSpPr>
          <p:cNvPr id="9" name="Title 1">
            <a:extLst>
              <a:ext uri="{FF2B5EF4-FFF2-40B4-BE49-F238E27FC236}">
                <a16:creationId xmlns:a16="http://schemas.microsoft.com/office/drawing/2014/main" id="{E058ACCD-9B3E-4DCF-BE43-B0697D6169C4}"/>
              </a:ext>
            </a:extLst>
          </p:cNvPr>
          <p:cNvSpPr txBox="1">
            <a:spLocks/>
          </p:cNvSpPr>
          <p:nvPr/>
        </p:nvSpPr>
        <p:spPr>
          <a:xfrm>
            <a:off x="0" y="-6350"/>
            <a:ext cx="9251950" cy="56478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931DA0-7A85-46FF-A0B3-3ABD3A955AD2}"/>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47107" name="Rectangle 4">
            <a:extLst>
              <a:ext uri="{FF2B5EF4-FFF2-40B4-BE49-F238E27FC236}">
                <a16:creationId xmlns:a16="http://schemas.microsoft.com/office/drawing/2014/main" id="{6D68FB3B-0359-4383-B950-D62A2C6C5230}"/>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47108" name="Slide Number Placeholder 5">
            <a:extLst>
              <a:ext uri="{FF2B5EF4-FFF2-40B4-BE49-F238E27FC236}">
                <a16:creationId xmlns:a16="http://schemas.microsoft.com/office/drawing/2014/main" id="{525B4A75-7D32-43E0-B6A2-D9779BAC2865}"/>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5404C701-012E-430A-A043-CA788F3FF826}" type="slidenum">
              <a:rPr lang="en-GB" altLang="en-US" sz="1400" b="0">
                <a:solidFill>
                  <a:srgbClr val="FFFFFF"/>
                </a:solidFill>
              </a:rPr>
              <a:pPr algn="l">
                <a:spcBef>
                  <a:spcPct val="0"/>
                </a:spcBef>
                <a:spcAft>
                  <a:spcPct val="0"/>
                </a:spcAft>
                <a:buFontTx/>
                <a:buNone/>
              </a:pPr>
              <a:t>31</a:t>
            </a:fld>
            <a:endParaRPr lang="en-GB" altLang="en-US" sz="1400" b="0">
              <a:solidFill>
                <a:srgbClr val="FFFFFF"/>
              </a:solidFill>
            </a:endParaRPr>
          </a:p>
        </p:txBody>
      </p:sp>
      <p:sp>
        <p:nvSpPr>
          <p:cNvPr id="47109" name="Footer Placeholder 2">
            <a:extLst>
              <a:ext uri="{FF2B5EF4-FFF2-40B4-BE49-F238E27FC236}">
                <a16:creationId xmlns:a16="http://schemas.microsoft.com/office/drawing/2014/main" id="{5990A682-9123-4587-9BAB-4BF029C9577A}"/>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0B4A9E75-CC75-4445-A0C0-119F0BF376BC}" type="slidenum">
              <a:rPr lang="en-US" altLang="en-US" sz="1000" b="0">
                <a:solidFill>
                  <a:srgbClr val="000000"/>
                </a:solidFill>
              </a:rPr>
              <a:pPr>
                <a:spcBef>
                  <a:spcPct val="0"/>
                </a:spcBef>
                <a:spcAft>
                  <a:spcPct val="0"/>
                </a:spcAft>
                <a:buFontTx/>
                <a:buNone/>
              </a:pPr>
              <a:t>31</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EB990981-BA02-4968-AD63-1918681F89B1}"/>
              </a:ext>
            </a:extLst>
          </p:cNvPr>
          <p:cNvGraphicFramePr>
            <a:graphicFrameLocks noGrp="1"/>
          </p:cNvGraphicFramePr>
          <p:nvPr/>
        </p:nvGraphicFramePr>
        <p:xfrm>
          <a:off x="79375" y="1020763"/>
          <a:ext cx="9064625" cy="5448300"/>
        </p:xfrm>
        <a:graphic>
          <a:graphicData uri="http://schemas.openxmlformats.org/drawingml/2006/table">
            <a:tbl>
              <a:tblPr firstRow="1" firstCol="1" bandRow="1">
                <a:tableStyleId>{2D5ABB26-0587-4C30-8999-92F81FD0307C}</a:tableStyleId>
              </a:tblPr>
              <a:tblGrid>
                <a:gridCol w="559323">
                  <a:extLst>
                    <a:ext uri="{9D8B030D-6E8A-4147-A177-3AD203B41FA5}">
                      <a16:colId xmlns:a16="http://schemas.microsoft.com/office/drawing/2014/main" val="20000"/>
                    </a:ext>
                  </a:extLst>
                </a:gridCol>
                <a:gridCol w="2107800">
                  <a:extLst>
                    <a:ext uri="{9D8B030D-6E8A-4147-A177-3AD203B41FA5}">
                      <a16:colId xmlns:a16="http://schemas.microsoft.com/office/drawing/2014/main" val="20001"/>
                    </a:ext>
                  </a:extLst>
                </a:gridCol>
                <a:gridCol w="1461403">
                  <a:extLst>
                    <a:ext uri="{9D8B030D-6E8A-4147-A177-3AD203B41FA5}">
                      <a16:colId xmlns:a16="http://schemas.microsoft.com/office/drawing/2014/main" val="20002"/>
                    </a:ext>
                  </a:extLst>
                </a:gridCol>
                <a:gridCol w="1169123">
                  <a:extLst>
                    <a:ext uri="{9D8B030D-6E8A-4147-A177-3AD203B41FA5}">
                      <a16:colId xmlns:a16="http://schemas.microsoft.com/office/drawing/2014/main" val="20003"/>
                    </a:ext>
                  </a:extLst>
                </a:gridCol>
                <a:gridCol w="1680613">
                  <a:extLst>
                    <a:ext uri="{9D8B030D-6E8A-4147-A177-3AD203B41FA5}">
                      <a16:colId xmlns:a16="http://schemas.microsoft.com/office/drawing/2014/main" val="20004"/>
                    </a:ext>
                  </a:extLst>
                </a:gridCol>
                <a:gridCol w="2086363">
                  <a:extLst>
                    <a:ext uri="{9D8B030D-6E8A-4147-A177-3AD203B41FA5}">
                      <a16:colId xmlns:a16="http://schemas.microsoft.com/office/drawing/2014/main" val="20005"/>
                    </a:ext>
                  </a:extLst>
                </a:gridCol>
              </a:tblGrid>
              <a:tr h="841425">
                <a:tc gridSpan="2">
                  <a:txBody>
                    <a:bodyPr/>
                    <a:lstStyle/>
                    <a:p>
                      <a:pPr>
                        <a:lnSpc>
                          <a:spcPct val="115000"/>
                        </a:lnSpc>
                        <a:spcAft>
                          <a:spcPts val="0"/>
                        </a:spcAft>
                      </a:pPr>
                      <a:r>
                        <a:rPr lang="en-ZA" sz="1400" b="1" dirty="0">
                          <a:effectLst/>
                        </a:rPr>
                        <a:t>Output Indicator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11" marR="39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nSpc>
                          <a:spcPct val="115000"/>
                        </a:lnSpc>
                        <a:spcAft>
                          <a:spcPts val="0"/>
                        </a:spcAft>
                      </a:pPr>
                      <a:r>
                        <a:rPr lang="en-ZA" sz="1400" b="1" dirty="0">
                          <a:effectLst/>
                        </a:rPr>
                        <a:t>Quarter 1 Target as per APP</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11" marR="39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Quarter 1 Actual Output</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11" marR="39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Reason for Deviation</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11" marR="39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400" b="1" dirty="0">
                          <a:effectLst/>
                        </a:rPr>
                        <a:t>Corrective Measures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11" marR="39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60116">
                <a:tc gridSpan="6">
                  <a:txBody>
                    <a:bodyPr/>
                    <a:lstStyle/>
                    <a:p>
                      <a:pPr>
                        <a:lnSpc>
                          <a:spcPct val="115000"/>
                        </a:lnSpc>
                        <a:spcAft>
                          <a:spcPts val="1000"/>
                        </a:spcAft>
                      </a:pPr>
                      <a:r>
                        <a:rPr lang="en-ZA" sz="1400" b="1" kern="1200" dirty="0">
                          <a:solidFill>
                            <a:schemeClr val="tx1"/>
                          </a:solidFill>
                          <a:effectLst/>
                          <a:latin typeface="+mn-lt"/>
                          <a:ea typeface="+mn-ea"/>
                          <a:cs typeface="+mn-cs"/>
                        </a:rPr>
                        <a:t>Outcome 5: Transformed State Litigation Services and the legal profession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311" marR="39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845367">
                <a:tc>
                  <a:txBody>
                    <a:bodyPr/>
                    <a:lstStyle/>
                    <a:p>
                      <a:pPr algn="just" font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5.3.1</a:t>
                      </a:r>
                      <a:endParaRPr lang="en-ZA" sz="1200" dirty="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ct val="120000"/>
                        </a:lnSpc>
                        <a:spcAft>
                          <a:spcPts val="0"/>
                        </a:spcAft>
                      </a:pPr>
                      <a:r>
                        <a:rPr lang="en-ZA" sz="1200" dirty="0">
                          <a:effectLst/>
                          <a:latin typeface="+mn-lt"/>
                          <a:ea typeface="Calibri" panose="020F0502020204030204" pitchFamily="34" charset="0"/>
                          <a:cs typeface="Arial" panose="020B0604020202020204" pitchFamily="34" charset="0"/>
                        </a:rPr>
                        <a:t>Percentage of value of briefs allocated to PDI’s counsel</a:t>
                      </a:r>
                      <a:endParaRPr lang="en-ZA" sz="1200" dirty="0">
                        <a:effectLst/>
                        <a:latin typeface="+mn-lt"/>
                        <a:ea typeface="Times New Roman" panose="02020603050405020304" pitchFamily="18"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ct val="120000"/>
                        </a:lnSpc>
                        <a:spcAft>
                          <a:spcPts val="0"/>
                        </a:spcAft>
                      </a:pPr>
                      <a:r>
                        <a:rPr lang="en-ZA" sz="1200" dirty="0">
                          <a:effectLst/>
                          <a:latin typeface="+mn-lt"/>
                          <a:ea typeface="Calibri" panose="020F0502020204030204" pitchFamily="34" charset="0"/>
                          <a:cs typeface="Arial" panose="020B0604020202020204" pitchFamily="34" charset="0"/>
                        </a:rPr>
                        <a:t>83%</a:t>
                      </a:r>
                      <a:endParaRPr lang="en-ZA" sz="1200" dirty="0">
                        <a:effectLst/>
                        <a:latin typeface="+mn-lt"/>
                        <a:ea typeface="Times New Roman" panose="02020603050405020304" pitchFamily="18"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ct val="120000"/>
                        </a:lnSpc>
                        <a:spcAft>
                          <a:spcPts val="0"/>
                        </a:spcAft>
                      </a:pPr>
                      <a:r>
                        <a:rPr lang="en-ZA" sz="1200" dirty="0">
                          <a:effectLst/>
                          <a:latin typeface="+mn-lt"/>
                          <a:ea typeface="Calibri" panose="020F0502020204030204" pitchFamily="34" charset="0"/>
                          <a:cs typeface="Arial" panose="020B0604020202020204" pitchFamily="34" charset="0"/>
                        </a:rPr>
                        <a:t>81%</a:t>
                      </a:r>
                      <a:endParaRPr lang="en-ZA" sz="1200" dirty="0">
                        <a:effectLst/>
                        <a:latin typeface="+mn-lt"/>
                        <a:ea typeface="Times New Roman" panose="02020603050405020304" pitchFamily="18" charset="0"/>
                        <a:cs typeface="Times New Roman" panose="02020603050405020304" pitchFamily="18" charset="0"/>
                      </a:endParaRPr>
                    </a:p>
                    <a:p>
                      <a:pPr algn="just" fontAlgn="ctr">
                        <a:lnSpc>
                          <a:spcPct val="120000"/>
                        </a:lnSpc>
                        <a:spcAft>
                          <a:spcPts val="0"/>
                        </a:spcAft>
                      </a:pPr>
                      <a:r>
                        <a:rPr lang="en-ZA" sz="1200" dirty="0">
                          <a:effectLst/>
                          <a:latin typeface="+mn-lt"/>
                          <a:ea typeface="Calibri" panose="020F0502020204030204" pitchFamily="34" charset="0"/>
                          <a:cs typeface="Arial" panose="020B0604020202020204" pitchFamily="34" charset="0"/>
                        </a:rPr>
                        <a:t> </a:t>
                      </a:r>
                      <a:endParaRPr lang="en-ZA" sz="1200" dirty="0">
                        <a:effectLst/>
                        <a:latin typeface="+mn-lt"/>
                        <a:ea typeface="Times New Roman" panose="02020603050405020304" pitchFamily="18"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fontAlgn="ctr">
                        <a:lnSpc>
                          <a:spcPct val="120000"/>
                        </a:lnSpc>
                        <a:spcAft>
                          <a:spcPts val="0"/>
                        </a:spcAft>
                      </a:pPr>
                      <a:r>
                        <a:rPr lang="en-ZA" sz="1200" dirty="0">
                          <a:effectLst/>
                          <a:latin typeface="+mn-lt"/>
                          <a:ea typeface="Calibri" panose="020F0502020204030204" pitchFamily="34" charset="0"/>
                          <a:cs typeface="Arial" panose="020B0604020202020204" pitchFamily="34" charset="0"/>
                        </a:rPr>
                        <a:t>Due to COVID-19 lockdown restrictions during the first quarter had a negative impact in the processing of payments. </a:t>
                      </a:r>
                      <a:endParaRPr lang="en-ZA" sz="1200" dirty="0">
                        <a:effectLst/>
                        <a:latin typeface="+mn-lt"/>
                        <a:ea typeface="Times New Roman" panose="02020603050405020304" pitchFamily="18"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15000"/>
                        </a:lnSpc>
                        <a:spcAft>
                          <a:spcPts val="0"/>
                        </a:spcAft>
                      </a:pPr>
                      <a:r>
                        <a:rPr lang="en-ZA" sz="1200">
                          <a:effectLst/>
                          <a:latin typeface="+mn-lt"/>
                          <a:ea typeface="Calibri" panose="020F0502020204030204" pitchFamily="34" charset="0"/>
                          <a:cs typeface="Arial" panose="020B0604020202020204" pitchFamily="34" charset="0"/>
                        </a:rPr>
                        <a:t>The department continues to process the payments to ensure that target is met.</a:t>
                      </a:r>
                      <a:endParaRPr lang="en-ZA" sz="120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47235">
                <a:tc>
                  <a:txBody>
                    <a:bodyPr/>
                    <a:lstStyle/>
                    <a:p>
                      <a:pPr algn="just" fontAlgn="ctr">
                        <a:lnSpc>
                          <a:spcPct val="115000"/>
                        </a:lnSpc>
                        <a:spcAft>
                          <a:spcPts val="0"/>
                        </a:spcAft>
                      </a:pPr>
                      <a:r>
                        <a:rPr lang="en-ZA" sz="1200">
                          <a:effectLst/>
                          <a:latin typeface="+mn-lt"/>
                          <a:ea typeface="Calibri" panose="020F0502020204030204" pitchFamily="34" charset="0"/>
                          <a:cs typeface="Arial" panose="020B0604020202020204" pitchFamily="34" charset="0"/>
                        </a:rPr>
                        <a:t>5.4.1</a:t>
                      </a:r>
                      <a:endParaRPr lang="en-ZA" sz="120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effectLst/>
                          <a:latin typeface="+mn-lt"/>
                          <a:ea typeface="Calibri" panose="020F0502020204030204" pitchFamily="34" charset="0"/>
                          <a:cs typeface="Arial" panose="020B0604020202020204" pitchFamily="34" charset="0"/>
                        </a:rPr>
                        <a:t>Percentage of value of briefs allocated to female counsel</a:t>
                      </a:r>
                      <a:endParaRPr lang="en-ZA" sz="1200" dirty="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latin typeface="+mn-lt"/>
                          <a:ea typeface="Calibri" panose="020F0502020204030204" pitchFamily="34" charset="0"/>
                          <a:cs typeface="Arial" panose="020B0604020202020204" pitchFamily="34" charset="0"/>
                        </a:rPr>
                        <a:t>29%</a:t>
                      </a:r>
                      <a:endParaRPr lang="en-ZA" sz="1200" dirty="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ct val="120000"/>
                        </a:lnSpc>
                        <a:spcAft>
                          <a:spcPts val="0"/>
                        </a:spcAft>
                      </a:pPr>
                      <a:r>
                        <a:rPr lang="en-ZA" sz="1200" kern="1200" dirty="0">
                          <a:solidFill>
                            <a:srgbClr val="000000"/>
                          </a:solidFill>
                          <a:effectLst/>
                          <a:latin typeface="+mn-lt"/>
                          <a:ea typeface="Arial" panose="020B0604020202020204" pitchFamily="34" charset="0"/>
                          <a:cs typeface="Arial" panose="020B0604020202020204" pitchFamily="34" charset="0"/>
                        </a:rPr>
                        <a:t>22%</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spcAft>
                          <a:spcPts val="1000"/>
                        </a:spcAft>
                      </a:pPr>
                      <a:r>
                        <a:rPr lang="en-ZA" sz="1200" dirty="0">
                          <a:effectLst/>
                          <a:latin typeface="+mn-lt"/>
                          <a:ea typeface="Calibri" panose="020F0502020204030204" pitchFamily="34" charset="0"/>
                          <a:cs typeface="Times New Roman" panose="02020603050405020304" pitchFamily="18" charset="0"/>
                        </a:rPr>
                        <a:t> </a:t>
                      </a: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72494">
                <a:tc>
                  <a:txBody>
                    <a:bodyPr/>
                    <a:lstStyle/>
                    <a:p>
                      <a:pPr algn="just" fontAlgn="ctr">
                        <a:lnSpc>
                          <a:spcPct val="115000"/>
                        </a:lnSpc>
                        <a:spcAft>
                          <a:spcPts val="0"/>
                        </a:spcAft>
                      </a:pPr>
                      <a:r>
                        <a:rPr lang="en-ZA" sz="1200">
                          <a:effectLst/>
                          <a:latin typeface="+mn-lt"/>
                          <a:ea typeface="Calibri" panose="020F0502020204030204" pitchFamily="34" charset="0"/>
                          <a:cs typeface="Arial" panose="020B0604020202020204" pitchFamily="34" charset="0"/>
                        </a:rPr>
                        <a:t>5.5.1</a:t>
                      </a:r>
                      <a:endParaRPr lang="en-ZA" sz="120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effectLst/>
                          <a:latin typeface="+mn-lt"/>
                          <a:ea typeface="Calibri" panose="020F0502020204030204" pitchFamily="34" charset="0"/>
                          <a:cs typeface="Arial" panose="020B0604020202020204" pitchFamily="34" charset="0"/>
                        </a:rPr>
                        <a:t>Policy guideline on the conferral of Senior Counsel status submitted to the Minister for approval by target date</a:t>
                      </a:r>
                      <a:endParaRPr lang="en-ZA" sz="1200" dirty="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a:effectLst/>
                          <a:latin typeface="+mn-lt"/>
                          <a:ea typeface="Calibri" panose="020F0502020204030204" pitchFamily="34" charset="0"/>
                          <a:cs typeface="Arial" panose="020B0604020202020204" pitchFamily="34" charset="0"/>
                        </a:rPr>
                        <a:t>Drafting of guideline </a:t>
                      </a:r>
                      <a:endParaRPr lang="en-ZA" sz="120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200">
                          <a:effectLst/>
                          <a:latin typeface="+mn-lt"/>
                          <a:ea typeface="Calibri" panose="020F0502020204030204" pitchFamily="34" charset="0"/>
                          <a:cs typeface="Arial" panose="020B0604020202020204" pitchFamily="34" charset="0"/>
                        </a:rPr>
                        <a:t>-</a:t>
                      </a:r>
                      <a:endParaRPr lang="en-ZA" sz="120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 Annual target</a:t>
                      </a:r>
                      <a:endParaRPr lang="en-ZA" sz="1200" dirty="0">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 </a:t>
                      </a:r>
                      <a:endParaRPr lang="en-ZA" sz="1200" dirty="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15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81663">
                <a:tc>
                  <a:txBody>
                    <a:bodyPr/>
                    <a:lstStyle/>
                    <a:p>
                      <a:pPr algn="just" fontAlgn="ctr">
                        <a:lnSpc>
                          <a:spcPct val="115000"/>
                        </a:lnSpc>
                        <a:spcAft>
                          <a:spcPts val="0"/>
                        </a:spcAft>
                      </a:pPr>
                      <a:r>
                        <a:rPr lang="en-ZA" sz="1200">
                          <a:effectLst/>
                          <a:latin typeface="+mn-lt"/>
                          <a:ea typeface="Calibri" panose="020F0502020204030204" pitchFamily="34" charset="0"/>
                          <a:cs typeface="Arial" panose="020B0604020202020204" pitchFamily="34" charset="0"/>
                        </a:rPr>
                        <a:t>5.6.1</a:t>
                      </a:r>
                      <a:endParaRPr lang="en-ZA" sz="120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15000"/>
                        </a:lnSpc>
                        <a:spcAft>
                          <a:spcPts val="0"/>
                        </a:spcAft>
                      </a:pPr>
                      <a:r>
                        <a:rPr lang="en-ZA" sz="1200">
                          <a:effectLst/>
                          <a:latin typeface="+mn-lt"/>
                          <a:ea typeface="Calibri" panose="020F0502020204030204" pitchFamily="34" charset="0"/>
                          <a:cs typeface="Arial" panose="020B0604020202020204" pitchFamily="34" charset="0"/>
                        </a:rPr>
                        <a:t>State Attorney Framework contract approved by Cabinet by target date</a:t>
                      </a:r>
                      <a:endParaRPr lang="en-ZA" sz="120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a:effectLst/>
                          <a:latin typeface="+mn-lt"/>
                          <a:ea typeface="Calibri" panose="020F0502020204030204" pitchFamily="34" charset="0"/>
                          <a:cs typeface="Arial" panose="020B0604020202020204" pitchFamily="34" charset="0"/>
                        </a:rPr>
                        <a:t>Consultation of the draft framework</a:t>
                      </a:r>
                      <a:endParaRPr lang="en-ZA" sz="120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200">
                          <a:effectLst/>
                          <a:latin typeface="+mn-lt"/>
                          <a:ea typeface="Calibri" panose="020F0502020204030204" pitchFamily="34" charset="0"/>
                          <a:cs typeface="Arial" panose="020B0604020202020204" pitchFamily="34" charset="0"/>
                        </a:rPr>
                        <a:t>-</a:t>
                      </a:r>
                      <a:endParaRPr lang="en-ZA" sz="120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 Annual</a:t>
                      </a:r>
                      <a:r>
                        <a:rPr lang="en-ZA" sz="1200" baseline="0" dirty="0">
                          <a:effectLst/>
                          <a:latin typeface="+mn-lt"/>
                          <a:ea typeface="Calibri" panose="020F0502020204030204" pitchFamily="34" charset="0"/>
                          <a:cs typeface="Arial" panose="020B0604020202020204" pitchFamily="34" charset="0"/>
                        </a:rPr>
                        <a:t> target</a:t>
                      </a:r>
                      <a:endParaRPr lang="en-ZA" sz="1200" dirty="0">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 </a:t>
                      </a:r>
                      <a:endParaRPr lang="en-ZA" sz="1200" dirty="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15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7155" name="TextBox 4">
            <a:extLst>
              <a:ext uri="{FF2B5EF4-FFF2-40B4-BE49-F238E27FC236}">
                <a16:creationId xmlns:a16="http://schemas.microsoft.com/office/drawing/2014/main" id="{2944DFB2-6D5A-4924-8A78-DEF2E9CFF1D7}"/>
              </a:ext>
            </a:extLst>
          </p:cNvPr>
          <p:cNvSpPr txBox="1">
            <a:spLocks noChangeArrowheads="1"/>
          </p:cNvSpPr>
          <p:nvPr/>
        </p:nvSpPr>
        <p:spPr bwMode="auto">
          <a:xfrm>
            <a:off x="71438" y="571500"/>
            <a:ext cx="658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3 - REASON FOR UNDERPERFORMANCE</a:t>
            </a:r>
          </a:p>
        </p:txBody>
      </p:sp>
      <p:sp>
        <p:nvSpPr>
          <p:cNvPr id="9" name="Title 1">
            <a:extLst>
              <a:ext uri="{FF2B5EF4-FFF2-40B4-BE49-F238E27FC236}">
                <a16:creationId xmlns:a16="http://schemas.microsoft.com/office/drawing/2014/main" id="{31C9D352-3C48-48F1-B134-53D9EEC629E6}"/>
              </a:ext>
            </a:extLst>
          </p:cNvPr>
          <p:cNvSpPr txBox="1">
            <a:spLocks/>
          </p:cNvSpPr>
          <p:nvPr/>
        </p:nvSpPr>
        <p:spPr>
          <a:xfrm>
            <a:off x="0" y="-25400"/>
            <a:ext cx="9251950" cy="58383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AECFD8-FA12-4390-8FAD-97E309767A3E}"/>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48131" name="Rectangle 4">
            <a:extLst>
              <a:ext uri="{FF2B5EF4-FFF2-40B4-BE49-F238E27FC236}">
                <a16:creationId xmlns:a16="http://schemas.microsoft.com/office/drawing/2014/main" id="{7EEB55FF-9F0F-4841-9085-7981B8C5640A}"/>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48132" name="Slide Number Placeholder 5">
            <a:extLst>
              <a:ext uri="{FF2B5EF4-FFF2-40B4-BE49-F238E27FC236}">
                <a16:creationId xmlns:a16="http://schemas.microsoft.com/office/drawing/2014/main" id="{FC6D4279-4053-4264-B42A-B04B58DB43FF}"/>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F682A40D-3943-4E56-B8A3-149AB71650FC}" type="slidenum">
              <a:rPr lang="en-GB" altLang="en-US" sz="1400" b="0">
                <a:solidFill>
                  <a:srgbClr val="FFFFFF"/>
                </a:solidFill>
              </a:rPr>
              <a:pPr algn="l">
                <a:spcBef>
                  <a:spcPct val="0"/>
                </a:spcBef>
                <a:spcAft>
                  <a:spcPct val="0"/>
                </a:spcAft>
                <a:buFontTx/>
                <a:buNone/>
              </a:pPr>
              <a:t>32</a:t>
            </a:fld>
            <a:endParaRPr lang="en-GB" altLang="en-US" sz="1400" b="0">
              <a:solidFill>
                <a:srgbClr val="FFFFFF"/>
              </a:solidFill>
            </a:endParaRPr>
          </a:p>
        </p:txBody>
      </p:sp>
      <p:sp>
        <p:nvSpPr>
          <p:cNvPr id="48133" name="Footer Placeholder 2">
            <a:extLst>
              <a:ext uri="{FF2B5EF4-FFF2-40B4-BE49-F238E27FC236}">
                <a16:creationId xmlns:a16="http://schemas.microsoft.com/office/drawing/2014/main" id="{C251D5C9-9AF9-45A4-B5D3-4151755B89E3}"/>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445B1F13-2C39-45F9-84A6-A5AA11E12B85}" type="slidenum">
              <a:rPr lang="en-US" altLang="en-US" sz="1000" b="0">
                <a:solidFill>
                  <a:srgbClr val="000000"/>
                </a:solidFill>
              </a:rPr>
              <a:pPr>
                <a:spcBef>
                  <a:spcPct val="0"/>
                </a:spcBef>
                <a:spcAft>
                  <a:spcPct val="0"/>
                </a:spcAft>
                <a:buFontTx/>
                <a:buNone/>
              </a:pPr>
              <a:t>32</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AE17E002-790A-4C0D-911E-949B9E97DC91}"/>
              </a:ext>
            </a:extLst>
          </p:cNvPr>
          <p:cNvGraphicFramePr>
            <a:graphicFrameLocks noGrp="1"/>
          </p:cNvGraphicFramePr>
          <p:nvPr/>
        </p:nvGraphicFramePr>
        <p:xfrm>
          <a:off x="71438" y="1200150"/>
          <a:ext cx="8932862" cy="5127625"/>
        </p:xfrm>
        <a:graphic>
          <a:graphicData uri="http://schemas.openxmlformats.org/drawingml/2006/table">
            <a:tbl>
              <a:tblPr firstRow="1" firstCol="1" bandRow="1">
                <a:tableStyleId>{2D5ABB26-0587-4C30-8999-92F81FD0307C}</a:tableStyleId>
              </a:tblPr>
              <a:tblGrid>
                <a:gridCol w="68413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2056036">
                  <a:extLst>
                    <a:ext uri="{9D8B030D-6E8A-4147-A177-3AD203B41FA5}">
                      <a16:colId xmlns:a16="http://schemas.microsoft.com/office/drawing/2014/main" val="20005"/>
                    </a:ext>
                  </a:extLst>
                </a:gridCol>
              </a:tblGrid>
              <a:tr h="841344">
                <a:tc gridSpan="2">
                  <a:txBody>
                    <a:bodyPr/>
                    <a:lstStyle/>
                    <a:p>
                      <a:pPr>
                        <a:lnSpc>
                          <a:spcPct val="115000"/>
                        </a:lnSpc>
                        <a:spcAft>
                          <a:spcPts val="0"/>
                        </a:spcAft>
                      </a:pPr>
                      <a:r>
                        <a:rPr lang="en-ZA" sz="1400" b="1" dirty="0">
                          <a:effectLst/>
                        </a:rPr>
                        <a:t>Output Indicator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nSpc>
                          <a:spcPct val="115000"/>
                        </a:lnSpc>
                        <a:spcAft>
                          <a:spcPts val="0"/>
                        </a:spcAft>
                      </a:pPr>
                      <a:r>
                        <a:rPr lang="en-ZA" sz="1400" b="1" dirty="0">
                          <a:effectLst/>
                        </a:rPr>
                        <a:t>Quarter 1 Target as per APP</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Quarter 1 Actual Output</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Reason for Deviation</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400" b="1" dirty="0">
                          <a:effectLst/>
                        </a:rPr>
                        <a:t>Corrective Measures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60006">
                <a:tc gridSpan="6">
                  <a:txBody>
                    <a:bodyPr/>
                    <a:lstStyle/>
                    <a:p>
                      <a:pPr>
                        <a:lnSpc>
                          <a:spcPct val="115000"/>
                        </a:lnSpc>
                        <a:spcAft>
                          <a:spcPts val="1000"/>
                        </a:spcAft>
                      </a:pPr>
                      <a:r>
                        <a:rPr lang="en-ZA" sz="1400" b="1" kern="1200" dirty="0">
                          <a:solidFill>
                            <a:schemeClr val="tx1"/>
                          </a:solidFill>
                          <a:effectLst/>
                          <a:latin typeface="+mn-lt"/>
                          <a:ea typeface="+mn-ea"/>
                          <a:cs typeface="+mn-cs"/>
                        </a:rPr>
                        <a:t>Outcome 5: Transformed State Litigation Services and the legal profession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226961">
                <a:tc>
                  <a:txBody>
                    <a:bodyPr/>
                    <a:lstStyle/>
                    <a:p>
                      <a:pPr algn="just" fontAlgn="ctr">
                        <a:lnSpc>
                          <a:spcPct val="115000"/>
                        </a:lnSpc>
                        <a:spcAft>
                          <a:spcPts val="0"/>
                        </a:spcAft>
                      </a:pPr>
                      <a:r>
                        <a:rPr lang="en-ZA" sz="1200" dirty="0">
                          <a:effectLst/>
                          <a:latin typeface="+mn-lt"/>
                          <a:ea typeface="Calibri" panose="020F0502020204030204" pitchFamily="34" charset="0"/>
                          <a:cs typeface="Arial" panose="020B0604020202020204" pitchFamily="34" charset="0"/>
                        </a:rPr>
                        <a:t>5.8.1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200" dirty="0">
                          <a:effectLst/>
                          <a:latin typeface="+mn-lt"/>
                          <a:ea typeface="Calibri" panose="020F0502020204030204" pitchFamily="34" charset="0"/>
                          <a:cs typeface="Arial" panose="020B0604020202020204" pitchFamily="34" charset="0"/>
                        </a:rPr>
                        <a:t>Percentage of High Court matters insourced.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latin typeface="+mn-lt"/>
                          <a:ea typeface="Calibri" panose="020F0502020204030204" pitchFamily="34" charset="0"/>
                          <a:cs typeface="Arial" panose="020B0604020202020204" pitchFamily="34" charset="0"/>
                        </a:rPr>
                        <a:t>10%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latin typeface="+mn-lt"/>
                          <a:ea typeface="Calibri" panose="020F0502020204030204" pitchFamily="34" charset="0"/>
                          <a:cs typeface="Arial" panose="020B0604020202020204" pitchFamily="34" charset="0"/>
                        </a:rPr>
                        <a:t>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Calibri" panose="020F0502020204030204" pitchFamily="34" charset="0"/>
                          <a:cs typeface="Times New Roman" panose="02020603050405020304" pitchFamily="18" charset="0"/>
                        </a:rPr>
                        <a:t>Due to impact of covid-19 as state attorney offices attended to urgent matters only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Calibri" panose="020F0502020204030204" pitchFamily="34" charset="0"/>
                          <a:cs typeface="Arial" panose="020B0604020202020204" pitchFamily="34" charset="0"/>
                        </a:rPr>
                        <a:t>Progress will be continuously monitored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99314">
                <a:tc>
                  <a:txBody>
                    <a:bodyPr/>
                    <a:lstStyle/>
                    <a:p>
                      <a:pPr>
                        <a:lnSpc>
                          <a:spcPct val="115000"/>
                        </a:lnSpc>
                        <a:spcAft>
                          <a:spcPts val="1000"/>
                        </a:spcAft>
                      </a:pPr>
                      <a:r>
                        <a:rPr lang="en-US" sz="1200">
                          <a:effectLst/>
                          <a:latin typeface="+mn-lt"/>
                          <a:ea typeface="Calibri" panose="020F0502020204030204" pitchFamily="34" charset="0"/>
                          <a:cs typeface="Arial" panose="020B0604020202020204" pitchFamily="34" charset="0"/>
                        </a:rPr>
                        <a:t>5.14.1</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15000"/>
                        </a:lnSpc>
                        <a:spcAft>
                          <a:spcPts val="200"/>
                        </a:spcAft>
                      </a:pPr>
                      <a:r>
                        <a:rPr lang="en-ZA" sz="1200">
                          <a:effectLst/>
                          <a:latin typeface="+mn-lt"/>
                          <a:ea typeface="Calibri" panose="020F0502020204030204" pitchFamily="34" charset="0"/>
                          <a:cs typeface="Times New Roman" panose="02020603050405020304" pitchFamily="18" charset="0"/>
                        </a:rPr>
                        <a:t>Percentage of international agreements and   accompanying legal opinions finalised within 40 days from the date of receipt of the instruction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6995" indent="-18415" fontAlgn="ctr">
                        <a:lnSpc>
                          <a:spcPct val="115000"/>
                        </a:lnSpc>
                        <a:spcAft>
                          <a:spcPts val="0"/>
                        </a:spcAft>
                      </a:pPr>
                      <a:r>
                        <a:rPr lang="en-ZA" sz="1200">
                          <a:effectLst/>
                          <a:latin typeface="+mn-lt"/>
                          <a:ea typeface="Calibri" panose="020F0502020204030204" pitchFamily="34" charset="0"/>
                          <a:cs typeface="Times New Roman" panose="02020603050405020304" pitchFamily="18" charset="0"/>
                        </a:rPr>
                        <a:t>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200">
                          <a:effectLst/>
                          <a:latin typeface="+mn-lt"/>
                          <a:ea typeface="Calibri" panose="020F0502020204030204" pitchFamily="34" charset="0"/>
                          <a:cs typeface="Arial" panose="020B0604020202020204" pitchFamily="34" charset="0"/>
                        </a:rPr>
                        <a:t>58%</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ZA" sz="1200">
                          <a:effectLst/>
                          <a:latin typeface="+mn-lt"/>
                          <a:ea typeface="Calibri" panose="020F0502020204030204" pitchFamily="34" charset="0"/>
                          <a:cs typeface="Arial" panose="020B0604020202020204" pitchFamily="34" charset="0"/>
                        </a:rPr>
                        <a:t>The first stages of lockdown, affected smooth running of the office. More focus was placed on the lockdown regulations and directions which were supposed to be issued on urgent basis. </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latin typeface="+mn-lt"/>
                          <a:ea typeface="Calibri" panose="020F0502020204030204" pitchFamily="34" charset="0"/>
                          <a:cs typeface="Arial" panose="020B0604020202020204" pitchFamily="34" charset="0"/>
                        </a:rPr>
                        <a:t>Teams have been redesigned in such way that one team is responsible for lockdown regulations and directions whilst the other team members are focusing on the core function of the office.</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8169" name="TextBox 4">
            <a:extLst>
              <a:ext uri="{FF2B5EF4-FFF2-40B4-BE49-F238E27FC236}">
                <a16:creationId xmlns:a16="http://schemas.microsoft.com/office/drawing/2014/main" id="{20BA171B-D0A7-4E64-93AF-CE9BEECEC431}"/>
              </a:ext>
            </a:extLst>
          </p:cNvPr>
          <p:cNvSpPr txBox="1">
            <a:spLocks noChangeArrowheads="1"/>
          </p:cNvSpPr>
          <p:nvPr/>
        </p:nvSpPr>
        <p:spPr bwMode="auto">
          <a:xfrm>
            <a:off x="71438" y="652463"/>
            <a:ext cx="644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3 - REASON FOR UNDERPERFORMANCE</a:t>
            </a:r>
          </a:p>
        </p:txBody>
      </p:sp>
      <p:sp>
        <p:nvSpPr>
          <p:cNvPr id="9" name="Title 1">
            <a:extLst>
              <a:ext uri="{FF2B5EF4-FFF2-40B4-BE49-F238E27FC236}">
                <a16:creationId xmlns:a16="http://schemas.microsoft.com/office/drawing/2014/main" id="{A0F34C16-A6FF-40B3-9F27-E0888A444299}"/>
              </a:ext>
            </a:extLst>
          </p:cNvPr>
          <p:cNvSpPr txBox="1">
            <a:spLocks/>
          </p:cNvSpPr>
          <p:nvPr/>
        </p:nvSpPr>
        <p:spPr>
          <a:xfrm>
            <a:off x="0" y="58375"/>
            <a:ext cx="925195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1610D5-A4A6-4F41-B2E1-D01B73948140}"/>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49155" name="Rectangle 4">
            <a:extLst>
              <a:ext uri="{FF2B5EF4-FFF2-40B4-BE49-F238E27FC236}">
                <a16:creationId xmlns:a16="http://schemas.microsoft.com/office/drawing/2014/main" id="{31BE3E96-18F7-4623-8945-64BE83EC9F50}"/>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49156" name="Slide Number Placeholder 5">
            <a:extLst>
              <a:ext uri="{FF2B5EF4-FFF2-40B4-BE49-F238E27FC236}">
                <a16:creationId xmlns:a16="http://schemas.microsoft.com/office/drawing/2014/main" id="{ED3B0C76-1171-4C42-AB77-CF2494ABCBEA}"/>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28073C6C-80FE-4459-B300-97590021F1B4}" type="slidenum">
              <a:rPr lang="en-GB" altLang="en-US" sz="1400" b="0">
                <a:solidFill>
                  <a:srgbClr val="FFFFFF"/>
                </a:solidFill>
              </a:rPr>
              <a:pPr algn="l">
                <a:spcBef>
                  <a:spcPct val="0"/>
                </a:spcBef>
                <a:spcAft>
                  <a:spcPct val="0"/>
                </a:spcAft>
                <a:buFontTx/>
                <a:buNone/>
              </a:pPr>
              <a:t>33</a:t>
            </a:fld>
            <a:endParaRPr lang="en-GB" altLang="en-US" sz="1400" b="0">
              <a:solidFill>
                <a:srgbClr val="FFFFFF"/>
              </a:solidFill>
            </a:endParaRPr>
          </a:p>
        </p:txBody>
      </p:sp>
      <p:sp>
        <p:nvSpPr>
          <p:cNvPr id="49157" name="Footer Placeholder 2">
            <a:extLst>
              <a:ext uri="{FF2B5EF4-FFF2-40B4-BE49-F238E27FC236}">
                <a16:creationId xmlns:a16="http://schemas.microsoft.com/office/drawing/2014/main" id="{074EEFD0-7F9E-4731-BA6D-AAC5E6EFFDBD}"/>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A1F626F1-E38C-4AE1-91F7-54817E00EE97}" type="slidenum">
              <a:rPr lang="en-US" altLang="en-US" sz="1000" b="0">
                <a:solidFill>
                  <a:srgbClr val="000000"/>
                </a:solidFill>
              </a:rPr>
              <a:pPr>
                <a:spcBef>
                  <a:spcPct val="0"/>
                </a:spcBef>
                <a:spcAft>
                  <a:spcPct val="0"/>
                </a:spcAft>
                <a:buFontTx/>
                <a:buNone/>
              </a:pPr>
              <a:t>33</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3FEC183B-3F62-48BB-89E7-158DF1675046}"/>
              </a:ext>
            </a:extLst>
          </p:cNvPr>
          <p:cNvGraphicFramePr>
            <a:graphicFrameLocks noGrp="1"/>
          </p:cNvGraphicFramePr>
          <p:nvPr/>
        </p:nvGraphicFramePr>
        <p:xfrm>
          <a:off x="71438" y="1052513"/>
          <a:ext cx="9072562" cy="5803900"/>
        </p:xfrm>
        <a:graphic>
          <a:graphicData uri="http://schemas.openxmlformats.org/drawingml/2006/table">
            <a:tbl>
              <a:tblPr/>
              <a:tblGrid>
                <a:gridCol w="560387">
                  <a:extLst>
                    <a:ext uri="{9D8B030D-6E8A-4147-A177-3AD203B41FA5}">
                      <a16:colId xmlns:a16="http://schemas.microsoft.com/office/drawing/2014/main" val="20000"/>
                    </a:ext>
                  </a:extLst>
                </a:gridCol>
                <a:gridCol w="1377950">
                  <a:extLst>
                    <a:ext uri="{9D8B030D-6E8A-4147-A177-3AD203B41FA5}">
                      <a16:colId xmlns:a16="http://schemas.microsoft.com/office/drawing/2014/main" val="20001"/>
                    </a:ext>
                  </a:extLst>
                </a:gridCol>
                <a:gridCol w="1316038">
                  <a:extLst>
                    <a:ext uri="{9D8B030D-6E8A-4147-A177-3AD203B41FA5}">
                      <a16:colId xmlns:a16="http://schemas.microsoft.com/office/drawing/2014/main" val="20002"/>
                    </a:ext>
                  </a:extLst>
                </a:gridCol>
                <a:gridCol w="1243012">
                  <a:extLst>
                    <a:ext uri="{9D8B030D-6E8A-4147-A177-3AD203B41FA5}">
                      <a16:colId xmlns:a16="http://schemas.microsoft.com/office/drawing/2014/main" val="20003"/>
                    </a:ext>
                  </a:extLst>
                </a:gridCol>
                <a:gridCol w="2193925">
                  <a:extLst>
                    <a:ext uri="{9D8B030D-6E8A-4147-A177-3AD203B41FA5}">
                      <a16:colId xmlns:a16="http://schemas.microsoft.com/office/drawing/2014/main" val="20004"/>
                    </a:ext>
                  </a:extLst>
                </a:gridCol>
                <a:gridCol w="2381250">
                  <a:extLst>
                    <a:ext uri="{9D8B030D-6E8A-4147-A177-3AD203B41FA5}">
                      <a16:colId xmlns:a16="http://schemas.microsoft.com/office/drawing/2014/main" val="20005"/>
                    </a:ext>
                  </a:extLst>
                </a:gridCol>
              </a:tblGrid>
              <a:tr h="863600">
                <a:tc gridSpan="2">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Output Indicator</a:t>
                      </a:r>
                      <a:endParaRPr kumimoji="0" lang="en-ZA"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endParaRPr lang="en-ZA"/>
                    </a:p>
                  </a:txBody>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Quarter 1 Target as per APP</a:t>
                      </a:r>
                      <a:endParaRPr kumimoji="0" lang="en-ZA"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Quarter 1 Actual Output</a:t>
                      </a:r>
                      <a:endParaRPr kumimoji="0" lang="en-ZA"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Reason for Deviation</a:t>
                      </a:r>
                      <a:endParaRPr kumimoji="0" lang="en-ZA"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Corrective Measures</a:t>
                      </a:r>
                      <a:endParaRPr kumimoji="0" lang="en-ZA"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369888">
                <a:tc gridSpan="6">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Outcome 6: Advancement of constitutionalism, human rights and the rule of law</a:t>
                      </a:r>
                      <a:endParaRPr kumimoji="0" lang="en-ZA"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049463">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6.1.1</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activities in the NAP Programme of Action applicable to </a:t>
                      </a:r>
                      <a:r>
                        <a:rPr kumimoji="0" lang="en-ZA"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DoJ&amp;CD</a:t>
                      </a: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implemented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1275">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1275" marR="0" lvl="0" indent="0" algn="l"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p>
                    <a:p>
                      <a:pPr marL="41275" marR="0" lvl="0" indent="0" algn="l"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The current Covid-19 pandemic impacted on the achievement of the target. All officials of the directorate were in self isolation from 15-29 June 2020.</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Progress will be continuously monitored.</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0950">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6.2.1</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Governance structure to lead and coordinate the implementation of NAP established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1275">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1275" marR="0" lvl="0" indent="0" algn="l" defTabSz="914400" rtl="0" eaLnBrk="1" fontAlgn="ctr" latinLnBrk="0" hangingPunct="1">
                        <a:lnSpc>
                          <a:spcPct val="115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Cabinet approval of the Terms of Reference of the NAP governance structure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NAP Ministerial memo was submitted for approval of Terms of Reference for NAP Governance structure</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sz="1200" b="0" i="0" u="none" strike="noStrike" cap="none" normalizeH="0" baseline="0">
                          <a:ln>
                            <a:noFill/>
                          </a:ln>
                          <a:solidFill>
                            <a:schemeClr val="tx1"/>
                          </a:solidFill>
                          <a:effectLst/>
                          <a:latin typeface="Arial" panose="020B0604020202020204" pitchFamily="34" charset="0"/>
                          <a:cs typeface="Calibri" panose="020F0502020204030204" pitchFamily="34" charset="0"/>
                        </a:rPr>
                        <a:t>The current Covid-19 pandemic impacted on the achievement of the target. All officials of the directorate were in self isolation from 15-29 June 2020.</a:t>
                      </a:r>
                      <a:endParaRPr kumimoji="0" lang="en-ZA"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Font typeface="Wingdings 2" panose="05020102010507070707" pitchFamily="18" charset="2"/>
                        <a:defRPr sz="1600" b="1">
                          <a:solidFill>
                            <a:srgbClr val="663300"/>
                          </a:solidFill>
                          <a:latin typeface="Arial" panose="020B0604020202020204" pitchFamily="34" charset="0"/>
                        </a:defRPr>
                      </a:lvl1pPr>
                      <a:lvl2pPr marL="742950" indent="-285750">
                        <a:spcBef>
                          <a:spcPct val="20000"/>
                        </a:spcBef>
                        <a:spcAft>
                          <a:spcPct val="20000"/>
                        </a:spcAft>
                        <a:defRPr sz="1600" b="1">
                          <a:solidFill>
                            <a:srgbClr val="663300"/>
                          </a:solidFill>
                          <a:latin typeface="Arial" panose="020B0604020202020204" pitchFamily="34" charset="0"/>
                        </a:defRPr>
                      </a:lvl2pPr>
                      <a:lvl3pPr marL="1143000" indent="-228600">
                        <a:spcBef>
                          <a:spcPct val="20000"/>
                        </a:spcBef>
                        <a:spcAft>
                          <a:spcPct val="20000"/>
                        </a:spcAft>
                        <a:defRPr sz="1600" b="1">
                          <a:solidFill>
                            <a:srgbClr val="663300"/>
                          </a:solidFill>
                          <a:latin typeface="Arial" panose="020B0604020202020204" pitchFamily="34" charset="0"/>
                        </a:defRPr>
                      </a:lvl3pPr>
                      <a:lvl4pPr marL="1600200" indent="-228600">
                        <a:spcBef>
                          <a:spcPct val="20000"/>
                        </a:spcBef>
                        <a:spcAft>
                          <a:spcPct val="20000"/>
                        </a:spcAft>
                        <a:defRPr sz="1600" b="1">
                          <a:solidFill>
                            <a:srgbClr val="663300"/>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sz="1200" b="0" i="0" u="none" strike="noStrike" kern="1200" cap="none" normalizeH="0" baseline="0" dirty="0">
                          <a:ln>
                            <a:noFill/>
                          </a:ln>
                          <a:solidFill>
                            <a:schemeClr val="tx1"/>
                          </a:solidFill>
                          <a:effectLst/>
                          <a:latin typeface="Arial" panose="020B0604020202020204" pitchFamily="34" charset="0"/>
                          <a:ea typeface="+mn-ea"/>
                          <a:cs typeface="Calibri" panose="020F0502020204030204" pitchFamily="34" charset="0"/>
                        </a:rPr>
                        <a:t>The</a:t>
                      </a: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co-chairperson to be reminded to schedule a date for the IGS meeting &amp;</a:t>
                      </a:r>
                      <a:endParaRPr kumimoji="0" lang="en-ZA"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ZA"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Secure a date with the co-chairperson of the Interim Governance Structure (IGS) for the next IGS meetings.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9193" name="TextBox 4">
            <a:extLst>
              <a:ext uri="{FF2B5EF4-FFF2-40B4-BE49-F238E27FC236}">
                <a16:creationId xmlns:a16="http://schemas.microsoft.com/office/drawing/2014/main" id="{4F883978-6708-4891-9979-B52195E466C4}"/>
              </a:ext>
            </a:extLst>
          </p:cNvPr>
          <p:cNvSpPr txBox="1">
            <a:spLocks noChangeArrowheads="1"/>
          </p:cNvSpPr>
          <p:nvPr/>
        </p:nvSpPr>
        <p:spPr bwMode="auto">
          <a:xfrm>
            <a:off x="53975" y="669925"/>
            <a:ext cx="6946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3 - REASON FOR UNDERPERFORMANCE</a:t>
            </a:r>
          </a:p>
        </p:txBody>
      </p:sp>
      <p:sp>
        <p:nvSpPr>
          <p:cNvPr id="12" name="Title 1">
            <a:extLst>
              <a:ext uri="{FF2B5EF4-FFF2-40B4-BE49-F238E27FC236}">
                <a16:creationId xmlns:a16="http://schemas.microsoft.com/office/drawing/2014/main" id="{AB5EF2AE-1C61-4743-9F23-55793C17BA71}"/>
              </a:ext>
            </a:extLst>
          </p:cNvPr>
          <p:cNvSpPr txBox="1">
            <a:spLocks/>
          </p:cNvSpPr>
          <p:nvPr/>
        </p:nvSpPr>
        <p:spPr>
          <a:xfrm>
            <a:off x="0" y="58375"/>
            <a:ext cx="925195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6CA8E-EDC6-4643-BE9B-18BB4EE78D7F}"/>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50179" name="Rectangle 4">
            <a:extLst>
              <a:ext uri="{FF2B5EF4-FFF2-40B4-BE49-F238E27FC236}">
                <a16:creationId xmlns:a16="http://schemas.microsoft.com/office/drawing/2014/main" id="{A5101B3A-9FFF-4B02-8708-71B68B452F9C}"/>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50180" name="Slide Number Placeholder 5">
            <a:extLst>
              <a:ext uri="{FF2B5EF4-FFF2-40B4-BE49-F238E27FC236}">
                <a16:creationId xmlns:a16="http://schemas.microsoft.com/office/drawing/2014/main" id="{8609287A-8E77-4F18-9726-027BF4E0F027}"/>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EF73FEA5-D3EC-47E9-BC18-784F5CB60103}" type="slidenum">
              <a:rPr lang="en-GB" altLang="en-US" sz="1400" b="0">
                <a:solidFill>
                  <a:srgbClr val="FFFFFF"/>
                </a:solidFill>
              </a:rPr>
              <a:pPr algn="l">
                <a:spcBef>
                  <a:spcPct val="0"/>
                </a:spcBef>
                <a:spcAft>
                  <a:spcPct val="0"/>
                </a:spcAft>
                <a:buFontTx/>
                <a:buNone/>
              </a:pPr>
              <a:t>34</a:t>
            </a:fld>
            <a:endParaRPr lang="en-GB" altLang="en-US" sz="1400" b="0">
              <a:solidFill>
                <a:srgbClr val="FFFFFF"/>
              </a:solidFill>
            </a:endParaRPr>
          </a:p>
        </p:txBody>
      </p:sp>
      <p:sp>
        <p:nvSpPr>
          <p:cNvPr id="50181" name="Footer Placeholder 2">
            <a:extLst>
              <a:ext uri="{FF2B5EF4-FFF2-40B4-BE49-F238E27FC236}">
                <a16:creationId xmlns:a16="http://schemas.microsoft.com/office/drawing/2014/main" id="{F2580224-3904-47AF-8E1C-89ACE04A1647}"/>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43EC1E03-AFC3-4DCB-93E4-5976E4DF23A9}" type="slidenum">
              <a:rPr lang="en-US" altLang="en-US" sz="1000" b="0">
                <a:solidFill>
                  <a:srgbClr val="000000"/>
                </a:solidFill>
              </a:rPr>
              <a:pPr>
                <a:spcBef>
                  <a:spcPct val="0"/>
                </a:spcBef>
                <a:spcAft>
                  <a:spcPct val="0"/>
                </a:spcAft>
                <a:buFontTx/>
                <a:buNone/>
              </a:pPr>
              <a:t>34</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25C134B4-5E86-46BF-AA9C-9D59ECCEC202}"/>
              </a:ext>
            </a:extLst>
          </p:cNvPr>
          <p:cNvGraphicFramePr>
            <a:graphicFrameLocks noGrp="1"/>
          </p:cNvGraphicFramePr>
          <p:nvPr/>
        </p:nvGraphicFramePr>
        <p:xfrm>
          <a:off x="71438" y="1200150"/>
          <a:ext cx="8932862" cy="4881563"/>
        </p:xfrm>
        <a:graphic>
          <a:graphicData uri="http://schemas.openxmlformats.org/drawingml/2006/table">
            <a:tbl>
              <a:tblPr firstRow="1" firstCol="1" bandRow="1">
                <a:tableStyleId>{2D5ABB26-0587-4C30-8999-92F81FD0307C}</a:tableStyleId>
              </a:tblPr>
              <a:tblGrid>
                <a:gridCol w="551193">
                  <a:extLst>
                    <a:ext uri="{9D8B030D-6E8A-4147-A177-3AD203B41FA5}">
                      <a16:colId xmlns:a16="http://schemas.microsoft.com/office/drawing/2014/main" val="20000"/>
                    </a:ext>
                  </a:extLst>
                </a:gridCol>
                <a:gridCol w="2077161">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2056036">
                  <a:extLst>
                    <a:ext uri="{9D8B030D-6E8A-4147-A177-3AD203B41FA5}">
                      <a16:colId xmlns:a16="http://schemas.microsoft.com/office/drawing/2014/main" val="20005"/>
                    </a:ext>
                  </a:extLst>
                </a:gridCol>
              </a:tblGrid>
              <a:tr h="841221">
                <a:tc gridSpan="2">
                  <a:txBody>
                    <a:bodyPr/>
                    <a:lstStyle/>
                    <a:p>
                      <a:pPr>
                        <a:lnSpc>
                          <a:spcPct val="115000"/>
                        </a:lnSpc>
                        <a:spcAft>
                          <a:spcPts val="0"/>
                        </a:spcAft>
                      </a:pPr>
                      <a:r>
                        <a:rPr lang="en-ZA" sz="1400" b="1" dirty="0">
                          <a:effectLst/>
                        </a:rPr>
                        <a:t>Output Indicator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nSpc>
                          <a:spcPct val="115000"/>
                        </a:lnSpc>
                        <a:spcAft>
                          <a:spcPts val="0"/>
                        </a:spcAft>
                      </a:pPr>
                      <a:r>
                        <a:rPr lang="en-ZA" sz="1400" b="1" dirty="0">
                          <a:effectLst/>
                        </a:rPr>
                        <a:t>Quarter 1 Target as per APP</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Quarter 1 Actual Output</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rPr>
                        <a:t>Reason for Deviation</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400" b="1" dirty="0">
                          <a:effectLst/>
                        </a:rPr>
                        <a:t>Corrective Measures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60001">
                <a:tc gridSpan="6">
                  <a:txBody>
                    <a:bodyPr/>
                    <a:lstStyle/>
                    <a:p>
                      <a:pPr>
                        <a:lnSpc>
                          <a:spcPct val="115000"/>
                        </a:lnSpc>
                        <a:spcAft>
                          <a:spcPts val="1000"/>
                        </a:spcAft>
                      </a:pPr>
                      <a:r>
                        <a:rPr lang="en-GB" sz="1400" b="1" kern="1200" dirty="0">
                          <a:solidFill>
                            <a:schemeClr val="tx1"/>
                          </a:solidFill>
                          <a:effectLst/>
                          <a:latin typeface="+mn-lt"/>
                          <a:ea typeface="+mn-ea"/>
                          <a:cs typeface="+mn-cs"/>
                        </a:rPr>
                        <a:t>Outcome 6: Advancement of constitutionalism, human rights and the rule of law</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962848">
                <a:tc>
                  <a:txBody>
                    <a:bodyPr/>
                    <a:lstStyle/>
                    <a:p>
                      <a:pPr>
                        <a:lnSpc>
                          <a:spcPct val="115000"/>
                        </a:lnSpc>
                        <a:spcAft>
                          <a:spcPts val="1000"/>
                        </a:spcAft>
                      </a:pPr>
                      <a:r>
                        <a:rPr lang="en-US" sz="1200" dirty="0">
                          <a:effectLst/>
                          <a:latin typeface="+mn-lt"/>
                          <a:ea typeface="Calibri" panose="020F0502020204030204" pitchFamily="34" charset="0"/>
                          <a:cs typeface="Arial" panose="020B0604020202020204" pitchFamily="34" charset="0"/>
                        </a:rPr>
                        <a:t>6.3.1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15000"/>
                        </a:lnSpc>
                        <a:spcAft>
                          <a:spcPts val="0"/>
                        </a:spcAft>
                      </a:pPr>
                      <a:r>
                        <a:rPr lang="en-ZA" sz="1200" dirty="0">
                          <a:effectLst/>
                          <a:latin typeface="+mn-lt"/>
                          <a:ea typeface="Calibri" panose="020F0502020204030204" pitchFamily="34" charset="0"/>
                          <a:cs typeface="Times New Roman" panose="02020603050405020304" pitchFamily="18" charset="0"/>
                        </a:rPr>
                        <a:t>Number of anti-xenophobia campaigns conducted in collaboration with other departments and role-players.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en-ZA" sz="1200" dirty="0">
                          <a:effectLst/>
                          <a:latin typeface="+mn-lt"/>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200" dirty="0">
                          <a:effectLst/>
                          <a:latin typeface="+mn-lt"/>
                          <a:ea typeface="Calibri" panose="020F0502020204030204" pitchFamily="34" charset="0"/>
                          <a:cs typeface="Arial" panose="020B0604020202020204" pitchFamily="34" charset="0"/>
                        </a:rPr>
                        <a:t>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latin typeface="+mn-lt"/>
                          <a:ea typeface="Calibri" panose="020F0502020204030204" pitchFamily="34" charset="0"/>
                          <a:cs typeface="Arial" panose="020B0604020202020204" pitchFamily="34" charset="0"/>
                        </a:rPr>
                        <a:t>The current Covid-19 pandemic impacted on the achievement of the target. All officials of the directorate were still under levels 5</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ZA" sz="1200" dirty="0">
                          <a:effectLst/>
                          <a:latin typeface="+mn-lt"/>
                          <a:ea typeface="Calibri" panose="020F0502020204030204" pitchFamily="34" charset="0"/>
                          <a:cs typeface="Arial" panose="020B0604020202020204" pitchFamily="34" charset="0"/>
                        </a:rPr>
                        <a:t>The Directorate to procure electronic devices to be used during virtual platforms for meetings and the implementation of other activities.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17492">
                <a:tc>
                  <a:txBody>
                    <a:bodyPr/>
                    <a:lstStyle/>
                    <a:p>
                      <a:pPr>
                        <a:lnSpc>
                          <a:spcPct val="115000"/>
                        </a:lnSpc>
                        <a:spcAft>
                          <a:spcPts val="1000"/>
                        </a:spcAft>
                      </a:pPr>
                      <a:r>
                        <a:rPr lang="en-US" sz="1200" dirty="0">
                          <a:effectLst/>
                          <a:latin typeface="+mn-lt"/>
                          <a:ea typeface="Calibri" panose="020F0502020204030204" pitchFamily="34" charset="0"/>
                          <a:cs typeface="Arial" panose="020B0604020202020204" pitchFamily="34" charset="0"/>
                        </a:rPr>
                        <a:t>6.4.1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15000"/>
                        </a:lnSpc>
                        <a:spcAft>
                          <a:spcPts val="0"/>
                        </a:spcAft>
                      </a:pPr>
                      <a:r>
                        <a:rPr lang="en-ZA" sz="1200" dirty="0">
                          <a:effectLst/>
                          <a:latin typeface="+mn-lt"/>
                          <a:ea typeface="Calibri" panose="020F0502020204030204" pitchFamily="34" charset="0"/>
                          <a:cs typeface="Times New Roman" panose="02020603050405020304" pitchFamily="18" charset="0"/>
                        </a:rPr>
                        <a:t>Number of awareness sessions on vulnerable groups conducted (LGBTI rights, women, people with disabilities and children)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en-ZA" sz="1200" dirty="0">
                          <a:effectLst/>
                          <a:latin typeface="+mn-lt"/>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200" dirty="0">
                          <a:effectLst/>
                          <a:latin typeface="+mn-lt"/>
                          <a:ea typeface="Calibri" panose="020F0502020204030204" pitchFamily="34" charset="0"/>
                          <a:cs typeface="Arial" panose="020B0604020202020204" pitchFamily="34" charset="0"/>
                        </a:rPr>
                        <a:t>            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latin typeface="+mn-lt"/>
                          <a:ea typeface="Calibri" panose="020F0502020204030204" pitchFamily="34" charset="0"/>
                          <a:cs typeface="Arial" panose="020B0604020202020204" pitchFamily="34" charset="0"/>
                        </a:rPr>
                        <a:t>No awareness sessions conducted due to covid-19 restrictions.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latin typeface="+mn-lt"/>
                          <a:ea typeface="Calibri" panose="020F0502020204030204" pitchFamily="34" charset="0"/>
                          <a:cs typeface="Arial" panose="020B0604020202020204" pitchFamily="34" charset="0"/>
                        </a:rPr>
                        <a:t>Alternative communication such as community radio station interviews, local weekly community newspapers, social media will be utilised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0217" name="TextBox 4">
            <a:extLst>
              <a:ext uri="{FF2B5EF4-FFF2-40B4-BE49-F238E27FC236}">
                <a16:creationId xmlns:a16="http://schemas.microsoft.com/office/drawing/2014/main" id="{10B4CD65-07B7-48DA-A673-4F6E7A2F47B4}"/>
              </a:ext>
            </a:extLst>
          </p:cNvPr>
          <p:cNvSpPr txBox="1">
            <a:spLocks noChangeArrowheads="1"/>
          </p:cNvSpPr>
          <p:nvPr/>
        </p:nvSpPr>
        <p:spPr bwMode="auto">
          <a:xfrm>
            <a:off x="71438" y="652463"/>
            <a:ext cx="7380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3 - REASON FOR UNDERPERFORMANCE</a:t>
            </a:r>
          </a:p>
        </p:txBody>
      </p:sp>
      <p:sp>
        <p:nvSpPr>
          <p:cNvPr id="9" name="Title 1">
            <a:extLst>
              <a:ext uri="{FF2B5EF4-FFF2-40B4-BE49-F238E27FC236}">
                <a16:creationId xmlns:a16="http://schemas.microsoft.com/office/drawing/2014/main" id="{70E978AA-DEB3-4A29-A244-1DE89C87EF93}"/>
              </a:ext>
            </a:extLst>
          </p:cNvPr>
          <p:cNvSpPr txBox="1">
            <a:spLocks/>
          </p:cNvSpPr>
          <p:nvPr/>
        </p:nvSpPr>
        <p:spPr>
          <a:xfrm>
            <a:off x="0" y="58375"/>
            <a:ext cx="925195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57B5AB-891D-414B-89C5-08E0A80D0422}"/>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51203" name="Rectangle 4">
            <a:extLst>
              <a:ext uri="{FF2B5EF4-FFF2-40B4-BE49-F238E27FC236}">
                <a16:creationId xmlns:a16="http://schemas.microsoft.com/office/drawing/2014/main" id="{D0061FF9-00CC-4577-9273-9ADC32198415}"/>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51204" name="Slide Number Placeholder 5">
            <a:extLst>
              <a:ext uri="{FF2B5EF4-FFF2-40B4-BE49-F238E27FC236}">
                <a16:creationId xmlns:a16="http://schemas.microsoft.com/office/drawing/2014/main" id="{3D2F2221-DF5D-4B9C-BA54-A14404D167EA}"/>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83B781BA-F7A9-497D-899C-CFDAD720CDF9}" type="slidenum">
              <a:rPr lang="en-GB" altLang="en-US" sz="1400" b="0">
                <a:solidFill>
                  <a:srgbClr val="FFFFFF"/>
                </a:solidFill>
              </a:rPr>
              <a:pPr algn="l">
                <a:spcBef>
                  <a:spcPct val="0"/>
                </a:spcBef>
                <a:spcAft>
                  <a:spcPct val="0"/>
                </a:spcAft>
                <a:buFontTx/>
                <a:buNone/>
              </a:pPr>
              <a:t>35</a:t>
            </a:fld>
            <a:endParaRPr lang="en-GB" altLang="en-US" sz="1400" b="0">
              <a:solidFill>
                <a:srgbClr val="FFFFFF"/>
              </a:solidFill>
            </a:endParaRPr>
          </a:p>
        </p:txBody>
      </p:sp>
      <p:sp>
        <p:nvSpPr>
          <p:cNvPr id="51205" name="Footer Placeholder 2">
            <a:extLst>
              <a:ext uri="{FF2B5EF4-FFF2-40B4-BE49-F238E27FC236}">
                <a16:creationId xmlns:a16="http://schemas.microsoft.com/office/drawing/2014/main" id="{10E4DB68-D5BA-4253-890D-5CDC45DF5DDA}"/>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B9FDFB40-C52B-45E7-8ED9-D7504D728FFB}" type="slidenum">
              <a:rPr lang="en-US" altLang="en-US" sz="1000" b="0">
                <a:solidFill>
                  <a:srgbClr val="000000"/>
                </a:solidFill>
              </a:rPr>
              <a:pPr>
                <a:spcBef>
                  <a:spcPct val="0"/>
                </a:spcBef>
                <a:spcAft>
                  <a:spcPct val="0"/>
                </a:spcAft>
                <a:buFontTx/>
                <a:buNone/>
              </a:pPr>
              <a:t>35</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BD9A9CF7-0B06-40AB-979D-6AC533271D79}"/>
              </a:ext>
            </a:extLst>
          </p:cNvPr>
          <p:cNvGraphicFramePr>
            <a:graphicFrameLocks noGrp="1"/>
          </p:cNvGraphicFramePr>
          <p:nvPr/>
        </p:nvGraphicFramePr>
        <p:xfrm>
          <a:off x="71438" y="1200150"/>
          <a:ext cx="8932862" cy="5024438"/>
        </p:xfrm>
        <a:graphic>
          <a:graphicData uri="http://schemas.openxmlformats.org/drawingml/2006/table">
            <a:tbl>
              <a:tblPr firstRow="1" firstCol="1" bandRow="1">
                <a:tableStyleId>{2D5ABB26-0587-4C30-8999-92F81FD0307C}</a:tableStyleId>
              </a:tblPr>
              <a:tblGrid>
                <a:gridCol w="551193">
                  <a:extLst>
                    <a:ext uri="{9D8B030D-6E8A-4147-A177-3AD203B41FA5}">
                      <a16:colId xmlns:a16="http://schemas.microsoft.com/office/drawing/2014/main" val="20000"/>
                    </a:ext>
                  </a:extLst>
                </a:gridCol>
                <a:gridCol w="2077161">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2056036">
                  <a:extLst>
                    <a:ext uri="{9D8B030D-6E8A-4147-A177-3AD203B41FA5}">
                      <a16:colId xmlns:a16="http://schemas.microsoft.com/office/drawing/2014/main" val="20005"/>
                    </a:ext>
                  </a:extLst>
                </a:gridCol>
              </a:tblGrid>
              <a:tr h="933179">
                <a:tc gridSpan="2">
                  <a:txBody>
                    <a:bodyPr/>
                    <a:lstStyle/>
                    <a:p>
                      <a:pPr>
                        <a:lnSpc>
                          <a:spcPct val="115000"/>
                        </a:lnSpc>
                        <a:spcAft>
                          <a:spcPts val="0"/>
                        </a:spcAft>
                      </a:pPr>
                      <a:r>
                        <a:rPr lang="en-ZA" sz="1400" b="1" dirty="0">
                          <a:effectLst/>
                          <a:latin typeface="+mn-lt"/>
                        </a:rPr>
                        <a:t>Output Indicator</a:t>
                      </a:r>
                      <a:endParaRPr lang="en-ZA" sz="1400" b="1"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nSpc>
                          <a:spcPct val="115000"/>
                        </a:lnSpc>
                        <a:spcAft>
                          <a:spcPts val="0"/>
                        </a:spcAft>
                      </a:pPr>
                      <a:r>
                        <a:rPr lang="en-ZA" sz="1400" b="1" dirty="0">
                          <a:effectLst/>
                          <a:latin typeface="+mn-lt"/>
                        </a:rPr>
                        <a:t>Quarter 1 Target as per APP</a:t>
                      </a:r>
                      <a:endParaRPr lang="en-ZA" sz="1400" b="1"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latin typeface="+mn-lt"/>
                        </a:rPr>
                        <a:t>Quarter 1 Actual Output</a:t>
                      </a:r>
                      <a:endParaRPr lang="en-ZA" sz="1400" b="1"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400" b="1" dirty="0">
                          <a:effectLst/>
                          <a:latin typeface="+mn-lt"/>
                        </a:rPr>
                        <a:t>Reason for Deviation</a:t>
                      </a:r>
                      <a:endParaRPr lang="en-ZA" sz="1400" b="1"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400" b="1" dirty="0">
                          <a:effectLst/>
                          <a:latin typeface="+mn-lt"/>
                        </a:rPr>
                        <a:t>Corrective Measures</a:t>
                      </a:r>
                      <a:endParaRPr lang="en-ZA" sz="1400" b="1"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60028">
                <a:tc gridSpan="6">
                  <a:txBody>
                    <a:bodyPr/>
                    <a:lstStyle/>
                    <a:p>
                      <a:pPr>
                        <a:lnSpc>
                          <a:spcPct val="115000"/>
                        </a:lnSpc>
                        <a:spcAft>
                          <a:spcPts val="1000"/>
                        </a:spcAft>
                      </a:pPr>
                      <a:r>
                        <a:rPr lang="en-GB" sz="1400" b="1" kern="1200" dirty="0">
                          <a:solidFill>
                            <a:schemeClr val="tx1"/>
                          </a:solidFill>
                          <a:effectLst/>
                          <a:latin typeface="+mn-lt"/>
                          <a:ea typeface="+mn-ea"/>
                          <a:cs typeface="+mn-cs"/>
                        </a:rPr>
                        <a:t>Outcome 6: Advancement of constitutionalism, human rights and the rule of law</a:t>
                      </a:r>
                      <a:endParaRPr lang="en-ZA" sz="1400"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3731231">
                <a:tc>
                  <a:txBody>
                    <a:bodyPr/>
                    <a:lstStyle/>
                    <a:p>
                      <a:pPr>
                        <a:lnSpc>
                          <a:spcPct val="115000"/>
                        </a:lnSpc>
                        <a:spcAft>
                          <a:spcPts val="1000"/>
                        </a:spcAft>
                      </a:pPr>
                      <a:r>
                        <a:rPr lang="en-US" sz="1200" dirty="0">
                          <a:effectLst/>
                          <a:latin typeface="+mn-lt"/>
                          <a:ea typeface="Calibri" panose="020F0502020204030204" pitchFamily="34" charset="0"/>
                          <a:cs typeface="Arial" panose="020B0604020202020204" pitchFamily="34" charset="0"/>
                        </a:rPr>
                        <a:t>6.5.1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15000"/>
                        </a:lnSpc>
                        <a:spcAft>
                          <a:spcPts val="200"/>
                        </a:spcAft>
                      </a:pPr>
                      <a:r>
                        <a:rPr lang="en-ZA" sz="1200" dirty="0">
                          <a:effectLst/>
                          <a:latin typeface="+mn-lt"/>
                          <a:ea typeface="Calibri" panose="020F0502020204030204" pitchFamily="34" charset="0"/>
                          <a:cs typeface="Times New Roman" panose="02020603050405020304" pitchFamily="18" charset="0"/>
                        </a:rPr>
                        <a:t>Number of phases of the development of a trafficking persons </a:t>
                      </a:r>
                      <a:r>
                        <a:rPr lang="en-ZA" sz="1200" dirty="0" err="1">
                          <a:effectLst/>
                          <a:latin typeface="+mn-lt"/>
                          <a:ea typeface="Calibri" panose="020F0502020204030204" pitchFamily="34" charset="0"/>
                          <a:cs typeface="Times New Roman" panose="02020603050405020304" pitchFamily="18" charset="0"/>
                        </a:rPr>
                        <a:t>intersectoral</a:t>
                      </a:r>
                      <a:r>
                        <a:rPr lang="en-ZA" sz="1200" dirty="0">
                          <a:effectLst/>
                          <a:latin typeface="+mn-lt"/>
                          <a:ea typeface="Calibri" panose="020F0502020204030204" pitchFamily="34" charset="0"/>
                          <a:cs typeface="Times New Roman" panose="02020603050405020304" pitchFamily="18" charset="0"/>
                        </a:rPr>
                        <a:t> integrated data collection system developed in terms of legislation: Prevention and Combating of Trafficking in Persons Act, Act 7 of 2013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algn="just" fontAlgn="ctr">
                        <a:lnSpc>
                          <a:spcPct val="115000"/>
                        </a:lnSpc>
                        <a:spcAft>
                          <a:spcPts val="200"/>
                        </a:spcAft>
                      </a:pPr>
                      <a:r>
                        <a:rPr lang="en-ZA" sz="1200" dirty="0">
                          <a:effectLst/>
                          <a:latin typeface="+mn-lt"/>
                          <a:ea typeface="Calibri" panose="020F0502020204030204" pitchFamily="34" charset="0"/>
                          <a:cs typeface="Times New Roman" panose="02020603050405020304" pitchFamily="18" charset="0"/>
                        </a:rPr>
                        <a:t>Phase 1: establishment of an </a:t>
                      </a:r>
                      <a:r>
                        <a:rPr lang="en-ZA" sz="1200" dirty="0" err="1">
                          <a:effectLst/>
                          <a:latin typeface="+mn-lt"/>
                          <a:ea typeface="Calibri" panose="020F0502020204030204" pitchFamily="34" charset="0"/>
                          <a:cs typeface="Times New Roman" panose="02020603050405020304" pitchFamily="18" charset="0"/>
                        </a:rPr>
                        <a:t>intersectoral</a:t>
                      </a:r>
                      <a:r>
                        <a:rPr lang="en-ZA" sz="1200" dirty="0">
                          <a:effectLst/>
                          <a:latin typeface="+mn-lt"/>
                          <a:ea typeface="Calibri" panose="020F0502020204030204" pitchFamily="34" charset="0"/>
                          <a:cs typeface="Times New Roman" panose="02020603050405020304" pitchFamily="18" charset="0"/>
                        </a:rPr>
                        <a:t> data committee </a:t>
                      </a:r>
                    </a:p>
                    <a:p>
                      <a:pPr marL="36195" algn="just" fontAlgn="ctr">
                        <a:lnSpc>
                          <a:spcPct val="115000"/>
                        </a:lnSpc>
                        <a:spcAft>
                          <a:spcPts val="200"/>
                        </a:spcAft>
                      </a:pPr>
                      <a:r>
                        <a:rPr lang="en-ZA" sz="1200" dirty="0">
                          <a:effectLst/>
                          <a:latin typeface="+mn-lt"/>
                          <a:ea typeface="Calibri" panose="020F0502020204030204" pitchFamily="34" charset="0"/>
                          <a:cs typeface="Times New Roman" panose="02020603050405020304" pitchFamily="18" charset="0"/>
                        </a:rPr>
                        <a:t>Phase 2: investigation on available data from various stakeholders:</a:t>
                      </a:r>
                    </a:p>
                    <a:p>
                      <a:pPr marL="36195" algn="just" fontAlgn="ctr">
                        <a:lnSpc>
                          <a:spcPct val="115000"/>
                        </a:lnSpc>
                        <a:spcAft>
                          <a:spcPts val="200"/>
                        </a:spcAft>
                      </a:pPr>
                      <a:r>
                        <a:rPr lang="en-ZA" sz="1200" dirty="0">
                          <a:effectLst/>
                          <a:latin typeface="+mn-lt"/>
                          <a:ea typeface="Calibri" panose="020F0502020204030204" pitchFamily="34" charset="0"/>
                          <a:cs typeface="Times New Roman" panose="02020603050405020304" pitchFamily="18" charset="0"/>
                        </a:rPr>
                        <a:t>Phase 3: develop a collection tool to close gaps in available data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200" dirty="0">
                          <a:effectLst/>
                          <a:latin typeface="+mn-lt"/>
                          <a:ea typeface="Calibri" panose="020F0502020204030204" pitchFamily="34" charset="0"/>
                          <a:cs typeface="Arial" panose="020B0604020202020204" pitchFamily="34"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latin typeface="+mn-lt"/>
                          <a:ea typeface="Calibri" panose="020F0502020204030204" pitchFamily="34" charset="0"/>
                          <a:cs typeface="Arial" panose="020B0604020202020204" pitchFamily="34" charset="0"/>
                        </a:rPr>
                        <a:t>Due to lockdown Covid-19 epidemic no activities were completed in the first quarter. </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ZA" sz="1200" dirty="0">
                          <a:effectLst/>
                          <a:latin typeface="+mn-lt"/>
                          <a:ea typeface="Calibri" panose="020F0502020204030204" pitchFamily="34" charset="0"/>
                          <a:cs typeface="Arial" panose="020B0604020202020204" pitchFamily="34"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200" dirty="0">
                          <a:effectLst/>
                          <a:latin typeface="+mn-lt"/>
                          <a:ea typeface="Calibri" panose="020F0502020204030204" pitchFamily="34" charset="0"/>
                          <a:cs typeface="Arial" panose="020B0604020202020204" pitchFamily="34" charset="0"/>
                        </a:rPr>
                        <a:t>Various media platforms are been considered to complete the planned activities.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1234" name="TextBox 4">
            <a:extLst>
              <a:ext uri="{FF2B5EF4-FFF2-40B4-BE49-F238E27FC236}">
                <a16:creationId xmlns:a16="http://schemas.microsoft.com/office/drawing/2014/main" id="{EEADBE3A-8083-498F-B72D-2D2CBE192C78}"/>
              </a:ext>
            </a:extLst>
          </p:cNvPr>
          <p:cNvSpPr txBox="1">
            <a:spLocks noChangeArrowheads="1"/>
          </p:cNvSpPr>
          <p:nvPr/>
        </p:nvSpPr>
        <p:spPr bwMode="auto">
          <a:xfrm>
            <a:off x="71438" y="652463"/>
            <a:ext cx="666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3 - REASON FOR UNDERPERFORMANCE</a:t>
            </a:r>
          </a:p>
        </p:txBody>
      </p:sp>
      <p:sp>
        <p:nvSpPr>
          <p:cNvPr id="9" name="Title 1">
            <a:extLst>
              <a:ext uri="{FF2B5EF4-FFF2-40B4-BE49-F238E27FC236}">
                <a16:creationId xmlns:a16="http://schemas.microsoft.com/office/drawing/2014/main" id="{B6520BF4-64CF-4BD0-AB94-1C634398A45B}"/>
              </a:ext>
            </a:extLst>
          </p:cNvPr>
          <p:cNvSpPr txBox="1">
            <a:spLocks/>
          </p:cNvSpPr>
          <p:nvPr/>
        </p:nvSpPr>
        <p:spPr>
          <a:xfrm>
            <a:off x="0" y="58375"/>
            <a:ext cx="925195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C2EAA0-5379-4B20-8833-EA430321CE7C}"/>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52227" name="Slide Number Placeholder 5">
            <a:extLst>
              <a:ext uri="{FF2B5EF4-FFF2-40B4-BE49-F238E27FC236}">
                <a16:creationId xmlns:a16="http://schemas.microsoft.com/office/drawing/2014/main" id="{0693FE74-A06A-45A5-98A3-7D840F6EA14C}"/>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74D81B11-450C-4470-B1A3-E37C07E8E469}" type="slidenum">
              <a:rPr lang="en-GB" altLang="en-US" sz="1400" b="0">
                <a:solidFill>
                  <a:srgbClr val="FFFFFF"/>
                </a:solidFill>
              </a:rPr>
              <a:pPr algn="l">
                <a:spcBef>
                  <a:spcPct val="0"/>
                </a:spcBef>
                <a:spcAft>
                  <a:spcPct val="0"/>
                </a:spcAft>
                <a:buFontTx/>
                <a:buNone/>
              </a:pPr>
              <a:t>36</a:t>
            </a:fld>
            <a:endParaRPr lang="en-GB" altLang="en-US" sz="1400" b="0">
              <a:solidFill>
                <a:srgbClr val="FFFFFF"/>
              </a:solidFill>
            </a:endParaRPr>
          </a:p>
        </p:txBody>
      </p:sp>
      <p:sp>
        <p:nvSpPr>
          <p:cNvPr id="52228" name="Footer Placeholder 2">
            <a:extLst>
              <a:ext uri="{FF2B5EF4-FFF2-40B4-BE49-F238E27FC236}">
                <a16:creationId xmlns:a16="http://schemas.microsoft.com/office/drawing/2014/main" id="{7C29832D-F97F-4403-A0D8-F6D6E1B23D2A}"/>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5C780428-B1F9-4644-995B-34F8D4B18AB0}" type="slidenum">
              <a:rPr lang="en-US" altLang="en-US" sz="1000" b="0">
                <a:solidFill>
                  <a:srgbClr val="000000"/>
                </a:solidFill>
              </a:rPr>
              <a:pPr>
                <a:spcBef>
                  <a:spcPct val="0"/>
                </a:spcBef>
                <a:spcAft>
                  <a:spcPct val="0"/>
                </a:spcAft>
                <a:buFontTx/>
                <a:buNone/>
              </a:pPr>
              <a:t>36</a:t>
            </a:fld>
            <a:endParaRPr lang="en-US" altLang="en-US" sz="1000" b="0">
              <a:solidFill>
                <a:srgbClr val="000000"/>
              </a:solidFill>
            </a:endParaRPr>
          </a:p>
        </p:txBody>
      </p:sp>
      <p:graphicFrame>
        <p:nvGraphicFramePr>
          <p:cNvPr id="2" name="Table 1">
            <a:extLst>
              <a:ext uri="{FF2B5EF4-FFF2-40B4-BE49-F238E27FC236}">
                <a16:creationId xmlns:a16="http://schemas.microsoft.com/office/drawing/2014/main" id="{B10C94EE-BEB4-4473-AB9A-665491A1D58A}"/>
              </a:ext>
            </a:extLst>
          </p:cNvPr>
          <p:cNvGraphicFramePr>
            <a:graphicFrameLocks noGrp="1"/>
          </p:cNvGraphicFramePr>
          <p:nvPr/>
        </p:nvGraphicFramePr>
        <p:xfrm>
          <a:off x="71438" y="1200150"/>
          <a:ext cx="8932862" cy="5249863"/>
        </p:xfrm>
        <a:graphic>
          <a:graphicData uri="http://schemas.openxmlformats.org/drawingml/2006/table">
            <a:tbl>
              <a:tblPr firstRow="1" firstCol="1" bandRow="1">
                <a:tableStyleId>{2D5ABB26-0587-4C30-8999-92F81FD0307C}</a:tableStyleId>
              </a:tblPr>
              <a:tblGrid>
                <a:gridCol w="68413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2056036">
                  <a:extLst>
                    <a:ext uri="{9D8B030D-6E8A-4147-A177-3AD203B41FA5}">
                      <a16:colId xmlns:a16="http://schemas.microsoft.com/office/drawing/2014/main" val="20005"/>
                    </a:ext>
                  </a:extLst>
                </a:gridCol>
              </a:tblGrid>
              <a:tr h="932860">
                <a:tc gridSpan="2">
                  <a:txBody>
                    <a:bodyPr/>
                    <a:lstStyle/>
                    <a:p>
                      <a:pPr>
                        <a:lnSpc>
                          <a:spcPct val="115000"/>
                        </a:lnSpc>
                        <a:spcAft>
                          <a:spcPts val="0"/>
                        </a:spcAft>
                      </a:pPr>
                      <a:r>
                        <a:rPr lang="en-ZA" sz="1600" b="1" dirty="0">
                          <a:effectLst/>
                          <a:latin typeface="+mn-lt"/>
                        </a:rPr>
                        <a:t>Output Indicator</a:t>
                      </a:r>
                      <a:endParaRPr lang="en-ZA" sz="1600" b="1"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nSpc>
                          <a:spcPct val="115000"/>
                        </a:lnSpc>
                        <a:spcAft>
                          <a:spcPts val="0"/>
                        </a:spcAft>
                      </a:pPr>
                      <a:r>
                        <a:rPr lang="en-ZA" sz="1600" b="1" dirty="0">
                          <a:effectLst/>
                          <a:latin typeface="+mn-lt"/>
                        </a:rPr>
                        <a:t>Quarter 1 Target as per APP</a:t>
                      </a:r>
                      <a:endParaRPr lang="en-ZA" sz="1600" b="1"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600" b="1" dirty="0">
                          <a:effectLst/>
                          <a:latin typeface="+mn-lt"/>
                        </a:rPr>
                        <a:t>Quarter 1 Actual Output</a:t>
                      </a:r>
                      <a:endParaRPr lang="en-ZA" sz="1600" b="1"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600" b="1" dirty="0">
                          <a:effectLst/>
                          <a:latin typeface="+mn-lt"/>
                        </a:rPr>
                        <a:t>Reason for Deviation</a:t>
                      </a:r>
                      <a:endParaRPr lang="en-ZA" sz="1600" b="1"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600" b="1" dirty="0">
                          <a:effectLst/>
                          <a:latin typeface="+mn-lt"/>
                        </a:rPr>
                        <a:t>Corrective Measures</a:t>
                      </a:r>
                      <a:endParaRPr lang="en-ZA" sz="1600" b="1"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59906">
                <a:tc gridSpan="6">
                  <a:txBody>
                    <a:bodyPr/>
                    <a:lstStyle/>
                    <a:p>
                      <a:pPr>
                        <a:lnSpc>
                          <a:spcPct val="115000"/>
                        </a:lnSpc>
                        <a:spcAft>
                          <a:spcPts val="1000"/>
                        </a:spcAft>
                      </a:pPr>
                      <a:r>
                        <a:rPr lang="en-GB" sz="1600" b="1" kern="1200" dirty="0">
                          <a:solidFill>
                            <a:schemeClr val="tx1"/>
                          </a:solidFill>
                          <a:effectLst/>
                          <a:latin typeface="+mn-lt"/>
                          <a:ea typeface="+mn-ea"/>
                          <a:cs typeface="+mn-cs"/>
                        </a:rPr>
                        <a:t>Outcome 6: Advancement of constitutionalism, human rights and the rule of law</a:t>
                      </a:r>
                      <a:endParaRPr lang="en-ZA" sz="1600" dirty="0">
                        <a:effectLst/>
                        <a:latin typeface="+mn-lt"/>
                        <a:ea typeface="Calibri" panose="020F0502020204030204" pitchFamily="34" charset="0"/>
                        <a:cs typeface="Times New Roman" panose="02020603050405020304" pitchFamily="18" charset="0"/>
                      </a:endParaRPr>
                    </a:p>
                  </a:txBody>
                  <a:tcPr marL="39309" marR="39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994186">
                <a:tc>
                  <a:txBody>
                    <a:bodyPr/>
                    <a:lstStyle/>
                    <a:p>
                      <a:pPr>
                        <a:lnSpc>
                          <a:spcPct val="115000"/>
                        </a:lnSpc>
                        <a:spcAft>
                          <a:spcPts val="1000"/>
                        </a:spcAft>
                      </a:pPr>
                      <a:r>
                        <a:rPr lang="en-US" sz="1400" dirty="0">
                          <a:effectLst/>
                          <a:latin typeface="+mn-lt"/>
                          <a:ea typeface="Calibri" panose="020F0502020204030204" pitchFamily="34" charset="0"/>
                          <a:cs typeface="Arial" panose="020B0604020202020204" pitchFamily="34" charset="0"/>
                        </a:rPr>
                        <a:t>6.6.1</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15000"/>
                        </a:lnSpc>
                        <a:spcAft>
                          <a:spcPts val="200"/>
                        </a:spcAft>
                      </a:pPr>
                      <a:r>
                        <a:rPr lang="en-ZA" sz="1400" dirty="0">
                          <a:effectLst/>
                          <a:latin typeface="+mn-lt"/>
                          <a:ea typeface="Calibri" panose="020F0502020204030204" pitchFamily="34" charset="0"/>
                          <a:cs typeface="Times New Roman" panose="02020603050405020304" pitchFamily="18" charset="0"/>
                        </a:rPr>
                        <a:t>Number of Trafficking in Persons campaigns conducted in collaboration with other departments and role-players</a:t>
                      </a:r>
                    </a:p>
                    <a:p>
                      <a:pPr fontAlgn="ctr">
                        <a:lnSpc>
                          <a:spcPct val="115000"/>
                        </a:lnSpc>
                        <a:spcAft>
                          <a:spcPts val="200"/>
                        </a:spcAft>
                      </a:pPr>
                      <a:r>
                        <a:rPr lang="en-ZA" sz="14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en-ZA" sz="1400" dirty="0">
                          <a:effectLst/>
                          <a:latin typeface="+mn-lt"/>
                          <a:ea typeface="Calibri" panose="020F0502020204030204" pitchFamily="34"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latin typeface="+mn-lt"/>
                          <a:ea typeface="Calibri" panose="020F0502020204030204" pitchFamily="34" charset="0"/>
                          <a:cs typeface="Arial" panose="020B0604020202020204" pitchFamily="34" charset="0"/>
                        </a:rPr>
                        <a:t>             0</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400" dirty="0">
                          <a:effectLst/>
                          <a:latin typeface="+mn-lt"/>
                          <a:ea typeface="Calibri" panose="020F0502020204030204" pitchFamily="34" charset="0"/>
                          <a:cs typeface="Arial" panose="020B0604020202020204" pitchFamily="34" charset="0"/>
                        </a:rPr>
                        <a:t>Due to lockdown Covid-19 epidemic no activities were completed in the first quarter. </a:t>
                      </a:r>
                      <a:endParaRPr lang="en-ZA" sz="14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ZA" sz="1400" dirty="0">
                          <a:effectLst/>
                          <a:latin typeface="+mn-lt"/>
                          <a:ea typeface="Calibri" panose="020F0502020204030204" pitchFamily="34" charset="0"/>
                          <a:cs typeface="Arial" panose="020B0604020202020204" pitchFamily="34"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ZA" sz="1400" dirty="0">
                          <a:effectLst/>
                          <a:latin typeface="+mn-lt"/>
                          <a:ea typeface="Calibri" panose="020F0502020204030204" pitchFamily="34" charset="0"/>
                          <a:cs typeface="Arial" panose="020B0604020202020204" pitchFamily="34" charset="0"/>
                        </a:rPr>
                        <a:t>Various media platforms are been considered to complete the planned activities.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62912">
                <a:tc>
                  <a:txBody>
                    <a:bodyPr/>
                    <a:lstStyle/>
                    <a:p>
                      <a:pPr algn="just" fontAlgn="ctr">
                        <a:lnSpc>
                          <a:spcPct val="115000"/>
                        </a:lnSpc>
                        <a:spcAft>
                          <a:spcPts val="0"/>
                        </a:spcAft>
                      </a:pPr>
                      <a:r>
                        <a:rPr lang="en-ZA" sz="1400">
                          <a:effectLst/>
                          <a:latin typeface="+mn-lt"/>
                          <a:ea typeface="Calibri" panose="020F0502020204030204" pitchFamily="34" charset="0"/>
                          <a:cs typeface="Arial" panose="020B0604020202020204" pitchFamily="34" charset="0"/>
                        </a:rPr>
                        <a:t>6.11.1</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Percentage of valid requests for extradition and mutual legal assistance processed and submitted to the Central Authority (DG) within 25 working days from receipt.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ZA" sz="1400">
                          <a:effectLst/>
                          <a:latin typeface="+mn-lt"/>
                          <a:ea typeface="Calibri" panose="020F0502020204030204" pitchFamily="34" charset="0"/>
                          <a:cs typeface="Arial" panose="020B0604020202020204" pitchFamily="34" charset="0"/>
                        </a:rPr>
                        <a:t>80%</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ZA" sz="1400" dirty="0">
                          <a:effectLst/>
                          <a:latin typeface="+mn-lt"/>
                          <a:ea typeface="Calibri" panose="020F0502020204030204" pitchFamily="34" charset="0"/>
                          <a:cs typeface="Arial" panose="020B0604020202020204" pitchFamily="34" charset="0"/>
                        </a:rPr>
                        <a:t>75%</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Target was not met due to lockdown restrictions.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Performance will be closely monitored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2264" name="TextBox 4">
            <a:extLst>
              <a:ext uri="{FF2B5EF4-FFF2-40B4-BE49-F238E27FC236}">
                <a16:creationId xmlns:a16="http://schemas.microsoft.com/office/drawing/2014/main" id="{1E952D0A-E4DC-410D-89C8-075E943BB2E2}"/>
              </a:ext>
            </a:extLst>
          </p:cNvPr>
          <p:cNvSpPr txBox="1">
            <a:spLocks noChangeArrowheads="1"/>
          </p:cNvSpPr>
          <p:nvPr/>
        </p:nvSpPr>
        <p:spPr bwMode="auto">
          <a:xfrm>
            <a:off x="71438" y="652463"/>
            <a:ext cx="6929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chemeClr val="tx1"/>
                </a:solidFill>
              </a:rPr>
              <a:t>PROGRAMME 3 - REASON FOR UNDERPERFORMANCE</a:t>
            </a:r>
          </a:p>
        </p:txBody>
      </p:sp>
      <p:sp>
        <p:nvSpPr>
          <p:cNvPr id="12" name="Title 1">
            <a:extLst>
              <a:ext uri="{FF2B5EF4-FFF2-40B4-BE49-F238E27FC236}">
                <a16:creationId xmlns:a16="http://schemas.microsoft.com/office/drawing/2014/main" id="{6A359FA3-9A3D-423B-804F-65EAE16B7B42}"/>
              </a:ext>
            </a:extLst>
          </p:cNvPr>
          <p:cNvSpPr txBox="1">
            <a:spLocks/>
          </p:cNvSpPr>
          <p:nvPr/>
        </p:nvSpPr>
        <p:spPr>
          <a:xfrm>
            <a:off x="0" y="58375"/>
            <a:ext cx="925195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2020/21 QUARTER 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34B89B-7BA5-44A9-9CD2-755CBD6D7239}"/>
              </a:ext>
            </a:extLst>
          </p:cNvPr>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53251" name="Rectangle 4">
            <a:extLst>
              <a:ext uri="{FF2B5EF4-FFF2-40B4-BE49-F238E27FC236}">
                <a16:creationId xmlns:a16="http://schemas.microsoft.com/office/drawing/2014/main" id="{666F4682-5829-4FBC-A42D-E6885A9B363B}"/>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chemeClr val="bg1"/>
                </a:solidFill>
                <a:latin typeface="Century Gothic" panose="020B0502020202020204" pitchFamily="34" charset="0"/>
              </a:rPr>
              <a:t>DEPARTMENTAL PERFORMANCE: PROGRAMME 1</a:t>
            </a:r>
          </a:p>
        </p:txBody>
      </p:sp>
      <p:sp>
        <p:nvSpPr>
          <p:cNvPr id="33" name="Title 1">
            <a:extLst>
              <a:ext uri="{FF2B5EF4-FFF2-40B4-BE49-F238E27FC236}">
                <a16:creationId xmlns:a16="http://schemas.microsoft.com/office/drawing/2014/main" id="{79157615-0A64-413B-95EF-7BBEA27D2D4B}"/>
              </a:ext>
            </a:extLst>
          </p:cNvPr>
          <p:cNvSpPr txBox="1">
            <a:spLocks/>
          </p:cNvSpPr>
          <p:nvPr/>
        </p:nvSpPr>
        <p:spPr>
          <a:xfrm>
            <a:off x="195263" y="2565400"/>
            <a:ext cx="8643937" cy="500063"/>
          </a:xfrm>
          <a:prstGeom prst="rect">
            <a:avLst/>
          </a:prstGeom>
          <a:noFill/>
        </p:spPr>
        <p:txBody>
          <a:bodyPr anchor="b"/>
          <a:lstStyle/>
          <a:p>
            <a:pPr algn="ctr" eaLnBrk="1" fontAlgn="auto" hangingPunct="1">
              <a:spcBef>
                <a:spcPts val="0"/>
              </a:spcBef>
              <a:spcAft>
                <a:spcPts val="0"/>
              </a:spcAft>
              <a:defRPr/>
            </a:pPr>
            <a:r>
              <a:rPr lang="en-ZA" sz="2400" b="1" dirty="0"/>
              <a:t>CHANGES ON THE STRATEGIC PLAN AND ANNUAL PERFORMANCE</a:t>
            </a:r>
            <a:endParaRPr lang="en-US" sz="2400" b="1" dirty="0"/>
          </a:p>
          <a:p>
            <a:pPr algn="ctr" eaLnBrk="1" fontAlgn="auto" hangingPunct="1">
              <a:spcBef>
                <a:spcPts val="0"/>
              </a:spcBef>
              <a:spcAft>
                <a:spcPts val="0"/>
              </a:spcAft>
              <a:defRPr/>
            </a:pPr>
            <a:endParaRPr lang="en-GB" sz="3200" b="1" cap="small" dirty="0">
              <a:latin typeface="+mn-lt"/>
              <a:ea typeface="+mj-ea"/>
            </a:endParaRPr>
          </a:p>
        </p:txBody>
      </p:sp>
      <p:sp>
        <p:nvSpPr>
          <p:cNvPr id="53253" name="Slide Number Placeholder 6">
            <a:extLst>
              <a:ext uri="{FF2B5EF4-FFF2-40B4-BE49-F238E27FC236}">
                <a16:creationId xmlns:a16="http://schemas.microsoft.com/office/drawing/2014/main" id="{1A04B463-4A16-4CFD-B574-D636B80B4A1B}"/>
              </a:ext>
            </a:extLst>
          </p:cNvPr>
          <p:cNvSpPr>
            <a:spLocks noGrp="1"/>
          </p:cNvSpPr>
          <p:nvPr>
            <p:ph type="sldNum" sz="quarter" idx="12"/>
          </p:nvPr>
        </p:nvSpPr>
        <p:spPr>
          <a:xfrm>
            <a:off x="457200" y="64563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716516DD-40E4-4DD0-9B8B-B4593A205B7C}" type="slidenum">
              <a:rPr lang="en-GB" altLang="en-US" sz="1800" b="0">
                <a:solidFill>
                  <a:schemeClr val="bg1"/>
                </a:solidFill>
              </a:rPr>
              <a:pPr algn="l">
                <a:spcBef>
                  <a:spcPct val="0"/>
                </a:spcBef>
                <a:spcAft>
                  <a:spcPct val="0"/>
                </a:spcAft>
                <a:buFontTx/>
                <a:buNone/>
              </a:pPr>
              <a:t>37</a:t>
            </a:fld>
            <a:endParaRPr lang="en-GB" altLang="en-US" sz="1800" b="0">
              <a:solidFill>
                <a:schemeClr val="bg1"/>
              </a:solidFill>
            </a:endParaRPr>
          </a:p>
        </p:txBody>
      </p:sp>
      <p:sp>
        <p:nvSpPr>
          <p:cNvPr id="53254" name="Footer Placeholder 2">
            <a:extLst>
              <a:ext uri="{FF2B5EF4-FFF2-40B4-BE49-F238E27FC236}">
                <a16:creationId xmlns:a16="http://schemas.microsoft.com/office/drawing/2014/main" id="{F4D75BCD-F30B-4D22-A5DA-5A1669118DE9}"/>
              </a:ext>
            </a:extLst>
          </p:cNvPr>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CDEE3BF1-E601-47F8-9B60-689C91957745}" type="slidenum">
              <a:rPr lang="en-US" altLang="en-US" sz="1400" b="0">
                <a:solidFill>
                  <a:srgbClr val="000000"/>
                </a:solidFill>
              </a:rPr>
              <a:pPr>
                <a:spcBef>
                  <a:spcPct val="0"/>
                </a:spcBef>
                <a:spcAft>
                  <a:spcPct val="0"/>
                </a:spcAft>
                <a:buFontTx/>
                <a:buNone/>
              </a:pPr>
              <a:t>37</a:t>
            </a:fld>
            <a:endParaRPr lang="en-US" altLang="en-US" sz="1400" b="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BC818D-693F-4339-9B66-A7BCBE89F61E}"/>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54275" name="Rectangle 4">
            <a:extLst>
              <a:ext uri="{FF2B5EF4-FFF2-40B4-BE49-F238E27FC236}">
                <a16:creationId xmlns:a16="http://schemas.microsoft.com/office/drawing/2014/main" id="{1CFA0597-99B3-48C5-B2E8-EF2EEB7F47A9}"/>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54276" name="Slide Number Placeholder 5">
            <a:extLst>
              <a:ext uri="{FF2B5EF4-FFF2-40B4-BE49-F238E27FC236}">
                <a16:creationId xmlns:a16="http://schemas.microsoft.com/office/drawing/2014/main" id="{83BD63A6-817D-4BD6-A7F9-1B33FFCB3C7F}"/>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94F40B77-B4DF-4B8F-B8F7-FCBA53754B8F}" type="slidenum">
              <a:rPr lang="en-GB" altLang="en-US" sz="1400" b="0">
                <a:solidFill>
                  <a:srgbClr val="FFFFFF"/>
                </a:solidFill>
              </a:rPr>
              <a:pPr algn="l">
                <a:spcBef>
                  <a:spcPct val="0"/>
                </a:spcBef>
                <a:spcAft>
                  <a:spcPct val="0"/>
                </a:spcAft>
                <a:buFontTx/>
                <a:buNone/>
              </a:pPr>
              <a:t>38</a:t>
            </a:fld>
            <a:endParaRPr lang="en-GB" altLang="en-US" sz="1400" b="0">
              <a:solidFill>
                <a:srgbClr val="FFFFFF"/>
              </a:solidFill>
            </a:endParaRPr>
          </a:p>
        </p:txBody>
      </p:sp>
      <p:sp>
        <p:nvSpPr>
          <p:cNvPr id="54277" name="Footer Placeholder 2">
            <a:extLst>
              <a:ext uri="{FF2B5EF4-FFF2-40B4-BE49-F238E27FC236}">
                <a16:creationId xmlns:a16="http://schemas.microsoft.com/office/drawing/2014/main" id="{91A12448-3D20-481D-B2DB-1AEB03D41A8B}"/>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7AC8B0CF-FC84-4458-8EC9-2B9957030064}" type="slidenum">
              <a:rPr lang="en-US" altLang="en-US" sz="1000" b="0">
                <a:solidFill>
                  <a:srgbClr val="000000"/>
                </a:solidFill>
              </a:rPr>
              <a:pPr>
                <a:spcBef>
                  <a:spcPct val="0"/>
                </a:spcBef>
                <a:spcAft>
                  <a:spcPct val="0"/>
                </a:spcAft>
                <a:buFontTx/>
                <a:buNone/>
              </a:pPr>
              <a:t>38</a:t>
            </a:fld>
            <a:endParaRPr lang="en-US" altLang="en-US" sz="1000" b="0">
              <a:solidFill>
                <a:srgbClr val="000000"/>
              </a:solidFill>
            </a:endParaRPr>
          </a:p>
        </p:txBody>
      </p:sp>
      <p:sp>
        <p:nvSpPr>
          <p:cNvPr id="10" name="Title 1">
            <a:extLst>
              <a:ext uri="{FF2B5EF4-FFF2-40B4-BE49-F238E27FC236}">
                <a16:creationId xmlns:a16="http://schemas.microsoft.com/office/drawing/2014/main" id="{791A81D5-415E-492A-AD8E-E7D5F0704438}"/>
              </a:ext>
            </a:extLst>
          </p:cNvPr>
          <p:cNvSpPr txBox="1">
            <a:spLocks/>
          </p:cNvSpPr>
          <p:nvPr/>
        </p:nvSpPr>
        <p:spPr>
          <a:xfrm>
            <a:off x="72008" y="-27384"/>
            <a:ext cx="917994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000" b="1" dirty="0">
                <a:solidFill>
                  <a:srgbClr val="FFFFFF"/>
                </a:solidFill>
              </a:rPr>
              <a:t>CHANGES ON THE PLANS</a:t>
            </a:r>
            <a:endParaRPr lang="en-GB" sz="2000" b="1" cap="small" dirty="0">
              <a:solidFill>
                <a:srgbClr val="FFFFFF"/>
              </a:solidFill>
              <a:latin typeface="Arial"/>
              <a:ea typeface="+mj-ea"/>
            </a:endParaRPr>
          </a:p>
        </p:txBody>
      </p:sp>
      <p:sp>
        <p:nvSpPr>
          <p:cNvPr id="44076" name="TextBox 4">
            <a:extLst>
              <a:ext uri="{FF2B5EF4-FFF2-40B4-BE49-F238E27FC236}">
                <a16:creationId xmlns:a16="http://schemas.microsoft.com/office/drawing/2014/main" id="{BC8DBBD5-CEB2-48AD-B43B-6C30EBBE080B}"/>
              </a:ext>
            </a:extLst>
          </p:cNvPr>
          <p:cNvSpPr txBox="1">
            <a:spLocks noChangeArrowheads="1"/>
          </p:cNvSpPr>
          <p:nvPr/>
        </p:nvSpPr>
        <p:spPr bwMode="auto">
          <a:xfrm>
            <a:off x="71438" y="652463"/>
            <a:ext cx="814387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defRPr/>
            </a:pPr>
            <a:r>
              <a:rPr lang="en-ZA" altLang="en-US" dirty="0">
                <a:solidFill>
                  <a:srgbClr val="000000"/>
                </a:solidFill>
              </a:rPr>
              <a:t>Strategic Plan </a:t>
            </a:r>
          </a:p>
          <a:p>
            <a:pPr>
              <a:spcBef>
                <a:spcPct val="0"/>
              </a:spcBef>
              <a:spcAft>
                <a:spcPct val="0"/>
              </a:spcAft>
              <a:buFont typeface="Wingdings 2" panose="05020102010507070707" pitchFamily="18" charset="2"/>
              <a:buNone/>
              <a:defRPr/>
            </a:pPr>
            <a:endParaRPr lang="en-ZA" altLang="en-US" dirty="0">
              <a:solidFill>
                <a:srgbClr val="000000"/>
              </a:solidFill>
            </a:endParaRPr>
          </a:p>
          <a:p>
            <a:pPr marL="381000" indent="-285750" algn="just">
              <a:buFont typeface="Arial" panose="020B0604020202020204" pitchFamily="34" charset="0"/>
              <a:buChar char="•"/>
              <a:defRPr/>
            </a:pPr>
            <a:r>
              <a:rPr lang="en-GB" sz="1600" b="0" dirty="0">
                <a:solidFill>
                  <a:srgbClr val="000000"/>
                </a:solidFill>
              </a:rPr>
              <a:t>The naming of Outcome 1 “Governance and accountability” has been revised to “Improved capability and capacity for the Department and Good Governance”.</a:t>
            </a:r>
          </a:p>
          <a:p>
            <a:pPr marL="381000" indent="-285750" algn="just">
              <a:buFont typeface="Arial" panose="020B0604020202020204" pitchFamily="34" charset="0"/>
              <a:buChar char="•"/>
              <a:defRPr/>
            </a:pPr>
            <a:r>
              <a:rPr lang="en-GB" sz="1600" b="0" dirty="0">
                <a:solidFill>
                  <a:srgbClr val="000000"/>
                </a:solidFill>
              </a:rPr>
              <a:t>Accompanying indicators and targets for Outcome 1 were not amended. </a:t>
            </a:r>
          </a:p>
          <a:p>
            <a:pPr marL="95250" algn="just">
              <a:defRPr/>
            </a:pPr>
            <a:endParaRPr lang="en-GB" sz="1600" b="0" dirty="0">
              <a:solidFill>
                <a:srgbClr val="000000"/>
              </a:solidFill>
            </a:endParaRPr>
          </a:p>
          <a:p>
            <a:pPr marL="381000" indent="-285750" algn="just">
              <a:buFont typeface="Arial" panose="020B0604020202020204" pitchFamily="34" charset="0"/>
              <a:buChar char="•"/>
              <a:defRPr/>
            </a:pPr>
            <a:r>
              <a:rPr lang="en-GB" sz="1600" b="0" dirty="0">
                <a:solidFill>
                  <a:srgbClr val="000000"/>
                </a:solidFill>
              </a:rPr>
              <a:t>Outcome 2 was split into two new outcomes in order to ensure that modernisation and the digitisation of justice services is a stand alone Outcome.  </a:t>
            </a:r>
          </a:p>
          <a:p>
            <a:pPr marL="381000" indent="-285750" algn="just">
              <a:buFont typeface="Arial" panose="020B0604020202020204" pitchFamily="34" charset="0"/>
              <a:buChar char="•"/>
              <a:defRPr/>
            </a:pPr>
            <a:r>
              <a:rPr lang="en-GB" sz="1600" b="0" dirty="0">
                <a:solidFill>
                  <a:srgbClr val="000000"/>
                </a:solidFill>
              </a:rPr>
              <a:t>The split of Outcome 2 resulted in the new outcomes listed below. </a:t>
            </a:r>
          </a:p>
          <a:p>
            <a:pPr lvl="1" algn="just">
              <a:defRPr/>
            </a:pPr>
            <a:endParaRPr lang="en-GB" sz="1600" b="0" dirty="0">
              <a:solidFill>
                <a:srgbClr val="000000"/>
              </a:solidFill>
            </a:endParaRPr>
          </a:p>
          <a:p>
            <a:pPr lvl="2" algn="just">
              <a:defRPr/>
            </a:pPr>
            <a:r>
              <a:rPr lang="en-GB" sz="1600" b="0" dirty="0">
                <a:solidFill>
                  <a:srgbClr val="000000"/>
                </a:solidFill>
              </a:rPr>
              <a:t>Outcome  2: Modernised and digitised justice services platforms</a:t>
            </a:r>
            <a:endParaRPr lang="en-US" sz="1600" b="0" dirty="0">
              <a:solidFill>
                <a:srgbClr val="000000"/>
              </a:solidFill>
            </a:endParaRPr>
          </a:p>
          <a:p>
            <a:pPr lvl="2" algn="just">
              <a:defRPr/>
            </a:pPr>
            <a:r>
              <a:rPr lang="en-GB" sz="1600" b="0" dirty="0">
                <a:solidFill>
                  <a:srgbClr val="000000"/>
                </a:solidFill>
              </a:rPr>
              <a:t>Outcome  3: Increased access to justice services.</a:t>
            </a:r>
          </a:p>
          <a:p>
            <a:pPr lvl="2" algn="just">
              <a:defRPr/>
            </a:pPr>
            <a:endParaRPr lang="en-GB" sz="1600" b="0" dirty="0">
              <a:solidFill>
                <a:srgbClr val="000000"/>
              </a:solidFill>
            </a:endParaRPr>
          </a:p>
          <a:p>
            <a:pPr marL="285750" indent="-285750" algn="just">
              <a:buFont typeface="Arial" panose="020B0604020202020204" pitchFamily="34" charset="0"/>
              <a:buChar char="•"/>
              <a:defRPr/>
            </a:pPr>
            <a:r>
              <a:rPr lang="en-GB" sz="1600" b="0" dirty="0">
                <a:solidFill>
                  <a:srgbClr val="000000"/>
                </a:solidFill>
              </a:rPr>
              <a:t>Outcome indicators and the accompanying  targets for  the newly developed outcome are listed on next slide.</a:t>
            </a:r>
            <a:endParaRPr lang="en-US" altLang="en-US" sz="1600" b="0" dirty="0">
              <a:solidFill>
                <a:srgbClr val="000000"/>
              </a:solidFill>
            </a:endParaRPr>
          </a:p>
          <a:p>
            <a:pPr>
              <a:spcBef>
                <a:spcPct val="0"/>
              </a:spcBef>
              <a:spcAft>
                <a:spcPct val="0"/>
              </a:spcAft>
              <a:buFontTx/>
              <a:buNone/>
              <a:defRPr/>
            </a:pPr>
            <a:endParaRPr lang="en-ZA" dirty="0">
              <a:solidFill>
                <a:srgbClr val="000000"/>
              </a:solidFill>
            </a:endParaRPr>
          </a:p>
        </p:txBody>
      </p:sp>
      <p:sp>
        <p:nvSpPr>
          <p:cNvPr id="54282" name="TextBox 2">
            <a:extLst>
              <a:ext uri="{FF2B5EF4-FFF2-40B4-BE49-F238E27FC236}">
                <a16:creationId xmlns:a16="http://schemas.microsoft.com/office/drawing/2014/main" id="{334A4F1A-BDF5-4E9C-9CDF-3925A399E083}"/>
              </a:ext>
            </a:extLst>
          </p:cNvPr>
          <p:cNvSpPr txBox="1">
            <a:spLocks noChangeArrowheads="1"/>
          </p:cNvSpPr>
          <p:nvPr/>
        </p:nvSpPr>
        <p:spPr bwMode="auto">
          <a:xfrm>
            <a:off x="6872288" y="6245225"/>
            <a:ext cx="144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ct val="0"/>
              </a:spcAft>
              <a:buFontTx/>
              <a:buNone/>
            </a:pPr>
            <a:r>
              <a:rPr lang="en-US" altLang="en-US" sz="900" b="0">
                <a:solidFill>
                  <a:srgbClr val="FF0000"/>
                </a:solidFill>
              </a:rPr>
              <a:t>Strategic Plan  Page 28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5A14C2-7449-4CAB-9417-90995797426E}"/>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55299" name="Rectangle 4">
            <a:extLst>
              <a:ext uri="{FF2B5EF4-FFF2-40B4-BE49-F238E27FC236}">
                <a16:creationId xmlns:a16="http://schemas.microsoft.com/office/drawing/2014/main" id="{A0EBF9F1-E1F3-41A5-B6B1-11A13CE6368F}"/>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55300" name="Slide Number Placeholder 5">
            <a:extLst>
              <a:ext uri="{FF2B5EF4-FFF2-40B4-BE49-F238E27FC236}">
                <a16:creationId xmlns:a16="http://schemas.microsoft.com/office/drawing/2014/main" id="{62DB4D81-F7DB-4602-9DF0-B242F353EFB8}"/>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F498355C-0D4B-450E-BE83-6831432F8823}" type="slidenum">
              <a:rPr lang="en-GB" altLang="en-US" sz="1400" b="0">
                <a:solidFill>
                  <a:srgbClr val="FFFFFF"/>
                </a:solidFill>
              </a:rPr>
              <a:pPr algn="l">
                <a:spcBef>
                  <a:spcPct val="0"/>
                </a:spcBef>
                <a:spcAft>
                  <a:spcPct val="0"/>
                </a:spcAft>
                <a:buFontTx/>
                <a:buNone/>
              </a:pPr>
              <a:t>39</a:t>
            </a:fld>
            <a:endParaRPr lang="en-GB" altLang="en-US" sz="1400" b="0">
              <a:solidFill>
                <a:srgbClr val="FFFFFF"/>
              </a:solidFill>
            </a:endParaRPr>
          </a:p>
        </p:txBody>
      </p:sp>
      <p:sp>
        <p:nvSpPr>
          <p:cNvPr id="55301" name="Footer Placeholder 2">
            <a:extLst>
              <a:ext uri="{FF2B5EF4-FFF2-40B4-BE49-F238E27FC236}">
                <a16:creationId xmlns:a16="http://schemas.microsoft.com/office/drawing/2014/main" id="{3B459AAE-9344-48F2-ABEB-A065AC100355}"/>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3F7D1A4A-EAEE-4FCF-9999-8BF8241D4997}" type="slidenum">
              <a:rPr lang="en-US" altLang="en-US" sz="1000" b="0">
                <a:solidFill>
                  <a:srgbClr val="000000"/>
                </a:solidFill>
              </a:rPr>
              <a:pPr>
                <a:spcBef>
                  <a:spcPct val="0"/>
                </a:spcBef>
                <a:spcAft>
                  <a:spcPct val="0"/>
                </a:spcAft>
                <a:buFontTx/>
                <a:buNone/>
              </a:pPr>
              <a:t>39</a:t>
            </a:fld>
            <a:endParaRPr lang="en-US" altLang="en-US" sz="1000" b="0">
              <a:solidFill>
                <a:srgbClr val="000000"/>
              </a:solidFill>
            </a:endParaRPr>
          </a:p>
        </p:txBody>
      </p:sp>
      <p:sp>
        <p:nvSpPr>
          <p:cNvPr id="10" name="Title 1">
            <a:extLst>
              <a:ext uri="{FF2B5EF4-FFF2-40B4-BE49-F238E27FC236}">
                <a16:creationId xmlns:a16="http://schemas.microsoft.com/office/drawing/2014/main" id="{165244CC-5722-4E5F-8DF9-22114DC6B1C8}"/>
              </a:ext>
            </a:extLst>
          </p:cNvPr>
          <p:cNvSpPr txBox="1">
            <a:spLocks/>
          </p:cNvSpPr>
          <p:nvPr/>
        </p:nvSpPr>
        <p:spPr>
          <a:xfrm>
            <a:off x="72008" y="-27384"/>
            <a:ext cx="917994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000" b="1" dirty="0">
                <a:solidFill>
                  <a:srgbClr val="FFFFFF"/>
                </a:solidFill>
              </a:rPr>
              <a:t>CHANGES ON THE PLANS</a:t>
            </a:r>
            <a:endParaRPr lang="en-GB" sz="2000" b="1" cap="small" dirty="0">
              <a:solidFill>
                <a:srgbClr val="FFFFFF"/>
              </a:solidFill>
              <a:latin typeface="Arial"/>
              <a:ea typeface="+mj-ea"/>
            </a:endParaRPr>
          </a:p>
        </p:txBody>
      </p:sp>
      <p:sp>
        <p:nvSpPr>
          <p:cNvPr id="44076" name="TextBox 4">
            <a:extLst>
              <a:ext uri="{FF2B5EF4-FFF2-40B4-BE49-F238E27FC236}">
                <a16:creationId xmlns:a16="http://schemas.microsoft.com/office/drawing/2014/main" id="{83EF0553-D059-4166-B488-DCDA31AAF1D7}"/>
              </a:ext>
            </a:extLst>
          </p:cNvPr>
          <p:cNvSpPr txBox="1">
            <a:spLocks noChangeArrowheads="1"/>
          </p:cNvSpPr>
          <p:nvPr/>
        </p:nvSpPr>
        <p:spPr bwMode="auto">
          <a:xfrm>
            <a:off x="71438" y="652463"/>
            <a:ext cx="9072562"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defRPr/>
            </a:pPr>
            <a:r>
              <a:rPr lang="en-ZA" altLang="en-US" sz="2400" dirty="0">
                <a:solidFill>
                  <a:srgbClr val="000000"/>
                </a:solidFill>
              </a:rPr>
              <a:t>Strategic Plan </a:t>
            </a:r>
          </a:p>
          <a:p>
            <a:pPr marL="342900" indent="-342900">
              <a:spcBef>
                <a:spcPct val="0"/>
              </a:spcBef>
              <a:spcAft>
                <a:spcPct val="0"/>
              </a:spcAft>
              <a:buFont typeface="+mj-lt"/>
              <a:buAutoNum type="alphaLcParenR"/>
              <a:defRPr/>
            </a:pPr>
            <a:r>
              <a:rPr lang="en-ZA" altLang="en-US" sz="1600" b="0" dirty="0">
                <a:solidFill>
                  <a:srgbClr val="000000"/>
                </a:solidFill>
              </a:rPr>
              <a:t>The outcome indicators </a:t>
            </a:r>
            <a:r>
              <a:rPr lang="en-US" sz="1600" b="0" dirty="0">
                <a:solidFill>
                  <a:srgbClr val="000000"/>
                </a:solidFill>
              </a:rPr>
              <a:t>2a. was changed from “Number of services provided through e-channel platforms to increase accessibility to justice services” to Number of services provided through virtual platforms to increase accessibility to justice services</a:t>
            </a:r>
          </a:p>
          <a:p>
            <a:pPr marL="342900" indent="-342900">
              <a:spcBef>
                <a:spcPct val="0"/>
              </a:spcBef>
              <a:spcAft>
                <a:spcPct val="0"/>
              </a:spcAft>
              <a:buFont typeface="+mj-lt"/>
              <a:buAutoNum type="alphaLcParenR"/>
              <a:defRPr/>
            </a:pPr>
            <a:r>
              <a:rPr lang="en-US" altLang="en-US" sz="1600" b="0" dirty="0">
                <a:solidFill>
                  <a:srgbClr val="000000"/>
                </a:solidFill>
              </a:rPr>
              <a:t>The accompanying 5 year targets for the outcome indicator are as follows:</a:t>
            </a:r>
            <a:endParaRPr lang="en-ZA" altLang="en-US" sz="1600" b="0" dirty="0">
              <a:solidFill>
                <a:srgbClr val="000000"/>
              </a:solidFill>
            </a:endParaRPr>
          </a:p>
          <a:p>
            <a:pPr>
              <a:spcBef>
                <a:spcPct val="0"/>
              </a:spcBef>
              <a:spcAft>
                <a:spcPct val="0"/>
              </a:spcAft>
              <a:buFont typeface="Wingdings 2" panose="05020102010507070707" pitchFamily="18" charset="2"/>
              <a:buNone/>
              <a:defRPr/>
            </a:pPr>
            <a:r>
              <a:rPr lang="en-ZA" sz="1600" b="0" dirty="0">
                <a:solidFill>
                  <a:srgbClr val="000000"/>
                </a:solidFill>
              </a:rPr>
              <a:t>      </a:t>
            </a:r>
            <a:r>
              <a:rPr lang="en-US" sz="1600" b="0" dirty="0">
                <a:solidFill>
                  <a:srgbClr val="000000"/>
                </a:solidFill>
              </a:rPr>
              <a:t>Six (6) virtual platforms :</a:t>
            </a:r>
          </a:p>
          <a:p>
            <a:pPr marL="400050" indent="-400050">
              <a:buFont typeface="+mj-lt"/>
              <a:buAutoNum type="romanLcPeriod"/>
              <a:defRPr/>
            </a:pPr>
            <a:r>
              <a:rPr lang="en-US" sz="1600" b="0" dirty="0">
                <a:solidFill>
                  <a:srgbClr val="000000"/>
                </a:solidFill>
              </a:rPr>
              <a:t>Three (3) online applications (electronically filing of Justice services):</a:t>
            </a:r>
          </a:p>
          <a:p>
            <a:pPr marL="1028700" lvl="1">
              <a:buFont typeface="Wingdings" panose="05000000000000000000" pitchFamily="2" charset="2"/>
              <a:buChar char="§"/>
              <a:defRPr/>
            </a:pPr>
            <a:r>
              <a:rPr lang="en-ZA" sz="1600" b="0" dirty="0">
                <a:solidFill>
                  <a:srgbClr val="000000"/>
                </a:solidFill>
              </a:rPr>
              <a:t>Online Masters Services (Deceased Estates and Trusts) Services available on DoJ&amp;CD; </a:t>
            </a:r>
            <a:endParaRPr lang="en-US" sz="1600" b="0" dirty="0">
              <a:solidFill>
                <a:srgbClr val="000000"/>
              </a:solidFill>
            </a:endParaRPr>
          </a:p>
          <a:p>
            <a:pPr marL="1028700" lvl="1">
              <a:buFont typeface="Wingdings" panose="05000000000000000000" pitchFamily="2" charset="2"/>
              <a:buChar char="§"/>
              <a:defRPr/>
            </a:pPr>
            <a:r>
              <a:rPr lang="en-US" sz="1600" b="0" dirty="0">
                <a:solidFill>
                  <a:srgbClr val="000000"/>
                </a:solidFill>
              </a:rPr>
              <a:t>Online Family law  services (maintenance) available on DoJ&amp;CD internet;</a:t>
            </a:r>
          </a:p>
          <a:p>
            <a:pPr marL="1028700" lvl="1">
              <a:buFont typeface="Wingdings" panose="05000000000000000000" pitchFamily="2" charset="2"/>
              <a:buChar char="§"/>
              <a:defRPr/>
            </a:pPr>
            <a:r>
              <a:rPr lang="en-US" sz="1600" b="0" dirty="0">
                <a:solidFill>
                  <a:srgbClr val="000000"/>
                </a:solidFill>
              </a:rPr>
              <a:t>Domestic violence and harassment order applications available on DoJ&amp;CD internet.</a:t>
            </a:r>
          </a:p>
          <a:p>
            <a:pPr marL="400050" indent="-400050">
              <a:buFont typeface="+mj-lt"/>
              <a:buAutoNum type="romanLcPeriod"/>
              <a:defRPr/>
            </a:pPr>
            <a:r>
              <a:rPr lang="en-US" sz="1600" b="0" dirty="0">
                <a:solidFill>
                  <a:srgbClr val="000000"/>
                </a:solidFill>
              </a:rPr>
              <a:t>Three (3) Virtual services: </a:t>
            </a:r>
          </a:p>
          <a:p>
            <a:pPr marL="1028700" lvl="1">
              <a:buFont typeface="Wingdings" panose="05000000000000000000" pitchFamily="2" charset="2"/>
              <a:buChar char="§"/>
              <a:defRPr/>
            </a:pPr>
            <a:r>
              <a:rPr lang="en-US" sz="1600" b="0" dirty="0">
                <a:solidFill>
                  <a:srgbClr val="000000"/>
                </a:solidFill>
              </a:rPr>
              <a:t>Audiovisual Remand system rolled out  in 60 courts; </a:t>
            </a:r>
          </a:p>
          <a:p>
            <a:pPr marL="1028700" lvl="1">
              <a:buFont typeface="Wingdings" panose="05000000000000000000" pitchFamily="2" charset="2"/>
              <a:buChar char="§"/>
              <a:defRPr/>
            </a:pPr>
            <a:r>
              <a:rPr lang="en-US" sz="1600" b="0" dirty="0">
                <a:solidFill>
                  <a:srgbClr val="000000"/>
                </a:solidFill>
              </a:rPr>
              <a:t>Audio-visual Solution (CAVS) rolled out in 50 sites; and</a:t>
            </a:r>
          </a:p>
          <a:p>
            <a:pPr marL="1028700" lvl="1">
              <a:buFont typeface="Wingdings" panose="05000000000000000000" pitchFamily="2" charset="2"/>
              <a:buChar char="§"/>
              <a:defRPr/>
            </a:pPr>
            <a:r>
              <a:rPr lang="en-US" sz="1600" b="0" dirty="0">
                <a:solidFill>
                  <a:srgbClr val="000000"/>
                </a:solidFill>
              </a:rPr>
              <a:t>Virtual Court hearings.</a:t>
            </a:r>
          </a:p>
          <a:p>
            <a:pPr>
              <a:spcBef>
                <a:spcPct val="0"/>
              </a:spcBef>
              <a:spcAft>
                <a:spcPct val="0"/>
              </a:spcAft>
              <a:buFontTx/>
              <a:buNone/>
              <a:defRPr/>
            </a:pPr>
            <a:endParaRPr lang="en-ZA" sz="1600" dirty="0">
              <a:solidFill>
                <a:srgbClr val="000000"/>
              </a:solidFill>
            </a:endParaRPr>
          </a:p>
        </p:txBody>
      </p:sp>
      <p:sp>
        <p:nvSpPr>
          <p:cNvPr id="55306" name="TextBox 2">
            <a:extLst>
              <a:ext uri="{FF2B5EF4-FFF2-40B4-BE49-F238E27FC236}">
                <a16:creationId xmlns:a16="http://schemas.microsoft.com/office/drawing/2014/main" id="{62884FB4-DDD7-41BB-B1E2-40773925395C}"/>
              </a:ext>
            </a:extLst>
          </p:cNvPr>
          <p:cNvSpPr txBox="1">
            <a:spLocks noChangeArrowheads="1"/>
          </p:cNvSpPr>
          <p:nvPr/>
        </p:nvSpPr>
        <p:spPr bwMode="auto">
          <a:xfrm>
            <a:off x="6872288" y="6245225"/>
            <a:ext cx="144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ct val="0"/>
              </a:spcAft>
              <a:buFontTx/>
              <a:buNone/>
            </a:pPr>
            <a:r>
              <a:rPr lang="en-US" altLang="en-US" sz="900" b="0">
                <a:solidFill>
                  <a:srgbClr val="FF0000"/>
                </a:solidFill>
              </a:rPr>
              <a:t>Strategic Plan  Page 28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25F7AC-2A43-4ABA-844D-A2A5CD22B9DF}"/>
              </a:ext>
            </a:extLst>
          </p:cNvPr>
          <p:cNvSpPr/>
          <p:nvPr/>
        </p:nvSpPr>
        <p:spPr>
          <a:xfrm>
            <a:off x="-107950" y="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19459" name="Rectangle 2">
            <a:extLst>
              <a:ext uri="{FF2B5EF4-FFF2-40B4-BE49-F238E27FC236}">
                <a16:creationId xmlns:a16="http://schemas.microsoft.com/office/drawing/2014/main" id="{6AF44096-6786-45B4-8664-75A71E5541C4}"/>
              </a:ext>
            </a:extLst>
          </p:cNvPr>
          <p:cNvSpPr>
            <a:spLocks noGrp="1" noChangeArrowheads="1"/>
          </p:cNvSpPr>
          <p:nvPr>
            <p:ph type="body" idx="1"/>
          </p:nvPr>
        </p:nvSpPr>
        <p:spPr>
          <a:xfrm>
            <a:off x="250825" y="765175"/>
            <a:ext cx="8639175" cy="3146425"/>
          </a:xfrm>
        </p:spPr>
        <p:txBody>
          <a:bodyPr/>
          <a:lstStyle/>
          <a:p>
            <a:pPr marL="342900" lvl="1" indent="-342900" algn="just">
              <a:spcBef>
                <a:spcPts val="1200"/>
              </a:spcBef>
              <a:buClr>
                <a:schemeClr val="tx1"/>
              </a:buClr>
              <a:buFontTx/>
              <a:buAutoNum type="arabicPeriod"/>
            </a:pPr>
            <a:r>
              <a:rPr lang="en-US" altLang="en-US" sz="1700">
                <a:solidFill>
                  <a:schemeClr val="tx1"/>
                </a:solidFill>
                <a:cs typeface="Arial" panose="020B0604020202020204" pitchFamily="34" charset="0"/>
              </a:rPr>
              <a:t>The Department achieved 57 of the 112 planned targets in the Annual Performance Plan of 2019/20. </a:t>
            </a:r>
            <a:r>
              <a:rPr lang="en-ZA" altLang="en-US" sz="1700">
                <a:solidFill>
                  <a:schemeClr val="tx1"/>
                </a:solidFill>
                <a:cs typeface="Arial" panose="020B0604020202020204" pitchFamily="34" charset="0"/>
              </a:rPr>
              <a:t>The performance translated to 51% of targets being achieved.</a:t>
            </a:r>
          </a:p>
          <a:p>
            <a:pPr marL="342900" lvl="1" indent="-342900" algn="just">
              <a:spcBef>
                <a:spcPts val="1200"/>
              </a:spcBef>
              <a:buClr>
                <a:schemeClr val="tx1"/>
              </a:buClr>
              <a:buFontTx/>
              <a:buAutoNum type="arabicPeriod"/>
            </a:pPr>
            <a:r>
              <a:rPr lang="en-ZA" altLang="en-US" sz="1700">
                <a:solidFill>
                  <a:schemeClr val="tx1"/>
                </a:solidFill>
                <a:cs typeface="Arial" panose="020B0604020202020204" pitchFamily="34" charset="0"/>
              </a:rPr>
              <a:t>The progress on the implementation of the APP was monitored on a monthly and quarterly basis.</a:t>
            </a:r>
          </a:p>
          <a:p>
            <a:pPr marL="342900" lvl="1" indent="-342900" algn="just">
              <a:spcBef>
                <a:spcPts val="1200"/>
              </a:spcBef>
              <a:buClr>
                <a:schemeClr val="tx1"/>
              </a:buClr>
              <a:buFontTx/>
              <a:buAutoNum type="arabicPeriod"/>
            </a:pPr>
            <a:r>
              <a:rPr lang="en-ZA" altLang="en-US" sz="1700">
                <a:solidFill>
                  <a:schemeClr val="tx1"/>
                </a:solidFill>
                <a:cs typeface="Arial" panose="020B0604020202020204" pitchFamily="34" charset="0"/>
              </a:rPr>
              <a:t>The chart below depicts the performance of department per programme</a:t>
            </a:r>
            <a:r>
              <a:rPr lang="en-ZA" altLang="en-US" sz="1700">
                <a:cs typeface="Arial" panose="020B0604020202020204" pitchFamily="34" charset="0"/>
              </a:rPr>
              <a:t>.</a:t>
            </a:r>
          </a:p>
          <a:p>
            <a:pPr marL="342900" lvl="1" indent="-342900" algn="just">
              <a:spcBef>
                <a:spcPts val="1200"/>
              </a:spcBef>
              <a:buClr>
                <a:schemeClr val="tx1"/>
              </a:buClr>
              <a:buFont typeface="Wingdings 2" panose="05020102010507070707" pitchFamily="18" charset="2"/>
              <a:buNone/>
            </a:pPr>
            <a:endParaRPr lang="en-ZA" altLang="en-US" sz="1800">
              <a:cs typeface="Arial" panose="020B0604020202020204" pitchFamily="34" charset="0"/>
            </a:endParaRPr>
          </a:p>
          <a:p>
            <a:pPr marL="342900" lvl="1" indent="-342900" algn="just">
              <a:spcBef>
                <a:spcPts val="1200"/>
              </a:spcBef>
              <a:buClr>
                <a:schemeClr val="tx1"/>
              </a:buClr>
              <a:buFont typeface="Wingdings 2" panose="05020102010507070707" pitchFamily="18" charset="2"/>
              <a:buNone/>
            </a:pPr>
            <a:endParaRPr lang="en-ZA" altLang="en-US" sz="1800">
              <a:cs typeface="Arial" panose="020B0604020202020204" pitchFamily="34" charset="0"/>
            </a:endParaRPr>
          </a:p>
          <a:p>
            <a:pPr marL="342900" lvl="1" indent="-342900" algn="just">
              <a:spcBef>
                <a:spcPts val="1200"/>
              </a:spcBef>
              <a:buClr>
                <a:schemeClr val="tx1"/>
              </a:buClr>
              <a:buFont typeface="Wingdings 2" panose="05020102010507070707" pitchFamily="18" charset="2"/>
              <a:buNone/>
            </a:pPr>
            <a:endParaRPr lang="en-ZA" altLang="en-US" sz="1800">
              <a:cs typeface="Arial" panose="020B0604020202020204" pitchFamily="34" charset="0"/>
            </a:endParaRPr>
          </a:p>
        </p:txBody>
      </p:sp>
      <p:sp>
        <p:nvSpPr>
          <p:cNvPr id="19460" name="Rectangle 4">
            <a:extLst>
              <a:ext uri="{FF2B5EF4-FFF2-40B4-BE49-F238E27FC236}">
                <a16:creationId xmlns:a16="http://schemas.microsoft.com/office/drawing/2014/main" id="{3801482C-EBD0-4422-965F-A7741DB6A011}"/>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19461" name="Slide Number Placeholder 5">
            <a:extLst>
              <a:ext uri="{FF2B5EF4-FFF2-40B4-BE49-F238E27FC236}">
                <a16:creationId xmlns:a16="http://schemas.microsoft.com/office/drawing/2014/main" id="{7F14ED1C-2503-43A0-97DA-2C34115D9B8C}"/>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9DBD01C2-45FE-4166-88D1-B3E9BBB6028F}" type="slidenum">
              <a:rPr lang="en-GB" altLang="en-US" sz="1400" b="0">
                <a:solidFill>
                  <a:srgbClr val="FFFFFF"/>
                </a:solidFill>
              </a:rPr>
              <a:pPr algn="l">
                <a:spcBef>
                  <a:spcPct val="0"/>
                </a:spcBef>
                <a:spcAft>
                  <a:spcPct val="0"/>
                </a:spcAft>
                <a:buFontTx/>
                <a:buNone/>
              </a:pPr>
              <a:t>4</a:t>
            </a:fld>
            <a:endParaRPr lang="en-GB" altLang="en-US" sz="1400" b="0">
              <a:solidFill>
                <a:srgbClr val="FFFFFF"/>
              </a:solidFill>
            </a:endParaRPr>
          </a:p>
        </p:txBody>
      </p:sp>
      <p:sp>
        <p:nvSpPr>
          <p:cNvPr id="19462" name="Footer Placeholder 2">
            <a:extLst>
              <a:ext uri="{FF2B5EF4-FFF2-40B4-BE49-F238E27FC236}">
                <a16:creationId xmlns:a16="http://schemas.microsoft.com/office/drawing/2014/main" id="{982AE704-AA6E-46C7-ADAC-9521051E96A1}"/>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863B49A3-27C9-4205-8FFF-E265570FC108}" type="slidenum">
              <a:rPr lang="en-US" altLang="en-US" sz="1000" b="0">
                <a:solidFill>
                  <a:srgbClr val="000000"/>
                </a:solidFill>
              </a:rPr>
              <a:pPr>
                <a:spcBef>
                  <a:spcPct val="0"/>
                </a:spcBef>
                <a:spcAft>
                  <a:spcPct val="0"/>
                </a:spcAft>
                <a:buFontTx/>
                <a:buNone/>
              </a:pPr>
              <a:t>4</a:t>
            </a:fld>
            <a:endParaRPr lang="en-US" altLang="en-US" sz="1000" b="0">
              <a:solidFill>
                <a:srgbClr val="000000"/>
              </a:solidFill>
            </a:endParaRPr>
          </a:p>
        </p:txBody>
      </p:sp>
      <p:sp>
        <p:nvSpPr>
          <p:cNvPr id="10" name="Title 1">
            <a:extLst>
              <a:ext uri="{FF2B5EF4-FFF2-40B4-BE49-F238E27FC236}">
                <a16:creationId xmlns:a16="http://schemas.microsoft.com/office/drawing/2014/main" id="{A6B5F404-B3F8-4E26-B623-1AF958C54557}"/>
              </a:ext>
            </a:extLst>
          </p:cNvPr>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PERFORMANCE OVERVIEW</a:t>
            </a:r>
          </a:p>
        </p:txBody>
      </p:sp>
      <p:graphicFrame>
        <p:nvGraphicFramePr>
          <p:cNvPr id="11" name="Chart 10">
            <a:extLst>
              <a:ext uri="{FF2B5EF4-FFF2-40B4-BE49-F238E27FC236}">
                <a16:creationId xmlns:a16="http://schemas.microsoft.com/office/drawing/2014/main" id="{94F345FC-BC56-4EAB-AA46-9B9D03A8B48A}"/>
              </a:ext>
            </a:extLst>
          </p:cNvPr>
          <p:cNvGraphicFramePr>
            <a:graphicFrameLocks/>
          </p:cNvGraphicFramePr>
          <p:nvPr/>
        </p:nvGraphicFramePr>
        <p:xfrm>
          <a:off x="395535" y="2780928"/>
          <a:ext cx="8064897" cy="38119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A774E-237B-47F4-9765-652BE64D5A6A}"/>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56323" name="Rectangle 4">
            <a:extLst>
              <a:ext uri="{FF2B5EF4-FFF2-40B4-BE49-F238E27FC236}">
                <a16:creationId xmlns:a16="http://schemas.microsoft.com/office/drawing/2014/main" id="{D71F6972-BB46-49B4-864A-C40EA050B0BF}"/>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56324" name="Slide Number Placeholder 5">
            <a:extLst>
              <a:ext uri="{FF2B5EF4-FFF2-40B4-BE49-F238E27FC236}">
                <a16:creationId xmlns:a16="http://schemas.microsoft.com/office/drawing/2014/main" id="{C63EC300-79F6-4ED2-B8B6-18AF060101BA}"/>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34EB8B00-BAB5-4112-8A65-65FC12831E3D}" type="slidenum">
              <a:rPr lang="en-GB" altLang="en-US" sz="1400" b="0">
                <a:solidFill>
                  <a:srgbClr val="FFFFFF"/>
                </a:solidFill>
              </a:rPr>
              <a:pPr algn="l">
                <a:spcBef>
                  <a:spcPct val="0"/>
                </a:spcBef>
                <a:spcAft>
                  <a:spcPct val="0"/>
                </a:spcAft>
                <a:buFontTx/>
                <a:buNone/>
              </a:pPr>
              <a:t>40</a:t>
            </a:fld>
            <a:endParaRPr lang="en-GB" altLang="en-US" sz="1400" b="0">
              <a:solidFill>
                <a:srgbClr val="FFFFFF"/>
              </a:solidFill>
            </a:endParaRPr>
          </a:p>
        </p:txBody>
      </p:sp>
      <p:sp>
        <p:nvSpPr>
          <p:cNvPr id="56325" name="Footer Placeholder 2">
            <a:extLst>
              <a:ext uri="{FF2B5EF4-FFF2-40B4-BE49-F238E27FC236}">
                <a16:creationId xmlns:a16="http://schemas.microsoft.com/office/drawing/2014/main" id="{14831E5F-6A97-40C2-BE8E-8AA8FB515231}"/>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789EDE79-2CEF-44D0-9771-89FA2CE49701}" type="slidenum">
              <a:rPr lang="en-US" altLang="en-US" sz="1000" b="0">
                <a:solidFill>
                  <a:srgbClr val="000000"/>
                </a:solidFill>
              </a:rPr>
              <a:pPr>
                <a:spcBef>
                  <a:spcPct val="0"/>
                </a:spcBef>
                <a:spcAft>
                  <a:spcPct val="0"/>
                </a:spcAft>
                <a:buFontTx/>
                <a:buNone/>
              </a:pPr>
              <a:t>40</a:t>
            </a:fld>
            <a:endParaRPr lang="en-US" altLang="en-US" sz="1000" b="0">
              <a:solidFill>
                <a:srgbClr val="000000"/>
              </a:solidFill>
            </a:endParaRPr>
          </a:p>
        </p:txBody>
      </p:sp>
      <p:sp>
        <p:nvSpPr>
          <p:cNvPr id="10" name="Title 1">
            <a:extLst>
              <a:ext uri="{FF2B5EF4-FFF2-40B4-BE49-F238E27FC236}">
                <a16:creationId xmlns:a16="http://schemas.microsoft.com/office/drawing/2014/main" id="{F346B170-FCB6-4FB9-9185-C64C9BC2778A}"/>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000" b="1" dirty="0">
                <a:solidFill>
                  <a:srgbClr val="FFFFFF"/>
                </a:solidFill>
              </a:rPr>
              <a:t>CHANGES ON THE PLANS</a:t>
            </a:r>
            <a:endParaRPr lang="en-GB" sz="2000" b="1" cap="small" dirty="0">
              <a:solidFill>
                <a:srgbClr val="FFFFFF"/>
              </a:solidFill>
              <a:latin typeface="Arial"/>
              <a:ea typeface="+mj-ea"/>
            </a:endParaRPr>
          </a:p>
        </p:txBody>
      </p:sp>
      <p:sp>
        <p:nvSpPr>
          <p:cNvPr id="44076" name="TextBox 4">
            <a:extLst>
              <a:ext uri="{FF2B5EF4-FFF2-40B4-BE49-F238E27FC236}">
                <a16:creationId xmlns:a16="http://schemas.microsoft.com/office/drawing/2014/main" id="{29D13E8F-A2FE-47E1-8EE8-26342D4E1955}"/>
              </a:ext>
            </a:extLst>
          </p:cNvPr>
          <p:cNvSpPr txBox="1">
            <a:spLocks noChangeArrowheads="1"/>
          </p:cNvSpPr>
          <p:nvPr/>
        </p:nvSpPr>
        <p:spPr bwMode="auto">
          <a:xfrm>
            <a:off x="71438" y="652463"/>
            <a:ext cx="8753475"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defRPr/>
            </a:pPr>
            <a:r>
              <a:rPr lang="en-ZA" altLang="en-US" dirty="0">
                <a:solidFill>
                  <a:srgbClr val="000000"/>
                </a:solidFill>
              </a:rPr>
              <a:t>Strategic Plan </a:t>
            </a:r>
          </a:p>
          <a:p>
            <a:pPr>
              <a:spcBef>
                <a:spcPct val="0"/>
              </a:spcBef>
              <a:spcAft>
                <a:spcPct val="0"/>
              </a:spcAft>
              <a:buFont typeface="Wingdings 2" panose="05020102010507070707" pitchFamily="18" charset="2"/>
              <a:buNone/>
              <a:defRPr/>
            </a:pPr>
            <a:endParaRPr lang="en-ZA" altLang="en-US" dirty="0">
              <a:solidFill>
                <a:srgbClr val="000000"/>
              </a:solidFill>
            </a:endParaRPr>
          </a:p>
          <a:p>
            <a:pPr marL="381000" indent="-285750" algn="just" eaLnBrk="1" hangingPunct="1">
              <a:buFont typeface="Arial" panose="020B0604020202020204" pitchFamily="34" charset="0"/>
              <a:buChar char="•"/>
              <a:defRPr/>
            </a:pPr>
            <a:r>
              <a:rPr lang="en-US" altLang="en-US" sz="1400" b="0" dirty="0">
                <a:solidFill>
                  <a:srgbClr val="000000"/>
                </a:solidFill>
              </a:rPr>
              <a:t>Outcome indicator “</a:t>
            </a:r>
            <a:r>
              <a:rPr lang="en-US" sz="1400" b="0" dirty="0">
                <a:solidFill>
                  <a:srgbClr val="000000"/>
                </a:solidFill>
              </a:rPr>
              <a:t>Number of Master’s services modernized”</a:t>
            </a:r>
            <a:r>
              <a:rPr lang="en-US" sz="1400" b="0" dirty="0"/>
              <a:t> </a:t>
            </a:r>
            <a:r>
              <a:rPr lang="en-US" altLang="en-US" sz="1400" b="0" dirty="0">
                <a:solidFill>
                  <a:srgbClr val="000000"/>
                </a:solidFill>
              </a:rPr>
              <a:t>was moved to Outcome 2 which deals with the digitization </a:t>
            </a:r>
          </a:p>
          <a:p>
            <a:pPr marL="95250" algn="just" eaLnBrk="1" hangingPunct="1">
              <a:defRPr/>
            </a:pPr>
            <a:endParaRPr lang="en-US" altLang="en-US" sz="1400" b="0" dirty="0">
              <a:solidFill>
                <a:srgbClr val="000000"/>
              </a:solidFill>
            </a:endParaRPr>
          </a:p>
          <a:p>
            <a:pPr marL="381000" indent="-285750" algn="just" eaLnBrk="1" hangingPunct="1">
              <a:buFont typeface="Arial" panose="020B0604020202020204" pitchFamily="34" charset="0"/>
              <a:buChar char="•"/>
              <a:defRPr/>
            </a:pPr>
            <a:r>
              <a:rPr lang="en-US" altLang="en-US" sz="1400" b="0" dirty="0">
                <a:solidFill>
                  <a:srgbClr val="000000"/>
                </a:solidFill>
              </a:rPr>
              <a:t>Outcome 6 Transformed State Litigation service was and legal  profession was slit into two, namely:</a:t>
            </a:r>
          </a:p>
          <a:p>
            <a:pPr marL="95250" algn="just" eaLnBrk="1" hangingPunct="1">
              <a:defRPr/>
            </a:pPr>
            <a:endParaRPr lang="en-US" altLang="en-US" sz="1400" b="0" dirty="0">
              <a:solidFill>
                <a:srgbClr val="000000"/>
              </a:solidFill>
            </a:endParaRPr>
          </a:p>
          <a:p>
            <a:pPr marL="381000" indent="-285750" algn="just" eaLnBrk="1" hangingPunct="1">
              <a:buFont typeface="Arial" panose="020B0604020202020204" pitchFamily="34" charset="0"/>
              <a:buChar char="•"/>
              <a:defRPr/>
            </a:pPr>
            <a:r>
              <a:rPr lang="en-US" altLang="en-US" sz="1400" b="0" dirty="0">
                <a:solidFill>
                  <a:srgbClr val="000000"/>
                </a:solidFill>
              </a:rPr>
              <a:t>Outcome 6 Transformed State Litigation Services</a:t>
            </a:r>
          </a:p>
          <a:p>
            <a:pPr marL="381000" indent="-285750" algn="just" eaLnBrk="1" hangingPunct="1">
              <a:buFont typeface="Arial" panose="020B0604020202020204" pitchFamily="34" charset="0"/>
              <a:buChar char="•"/>
              <a:defRPr/>
            </a:pPr>
            <a:r>
              <a:rPr lang="en-US" altLang="en-US" sz="1400" b="0" dirty="0">
                <a:solidFill>
                  <a:srgbClr val="000000"/>
                </a:solidFill>
              </a:rPr>
              <a:t>Outcome 7: Transformed Legal Profession</a:t>
            </a:r>
          </a:p>
          <a:p>
            <a:pPr marL="95250" algn="just" eaLnBrk="1" hangingPunct="1">
              <a:defRPr/>
            </a:pPr>
            <a:endParaRPr lang="en-US" altLang="en-US" sz="1400" b="0" dirty="0">
              <a:solidFill>
                <a:srgbClr val="000000"/>
              </a:solidFill>
            </a:endParaRPr>
          </a:p>
          <a:p>
            <a:pPr marL="381000" indent="-285750" algn="just" eaLnBrk="1" hangingPunct="1">
              <a:buFont typeface="Arial" panose="020B0604020202020204" pitchFamily="34" charset="0"/>
              <a:buChar char="•"/>
              <a:defRPr/>
            </a:pPr>
            <a:r>
              <a:rPr lang="en-US" altLang="en-US" sz="1400" b="0" dirty="0">
                <a:solidFill>
                  <a:srgbClr val="000000"/>
                </a:solidFill>
              </a:rPr>
              <a:t>The accompanying indicator for the newly developed Outcome 7 as the following:</a:t>
            </a:r>
          </a:p>
          <a:p>
            <a:pPr marL="1123950" lvl="1" algn="just" eaLnBrk="1" hangingPunct="1">
              <a:buFont typeface="Wingdings" panose="05000000000000000000" pitchFamily="2" charset="2"/>
              <a:buChar char="§"/>
              <a:defRPr/>
            </a:pPr>
            <a:r>
              <a:rPr lang="en-US" altLang="en-US" sz="1400" b="0" dirty="0">
                <a:solidFill>
                  <a:srgbClr val="000000"/>
                </a:solidFill>
              </a:rPr>
              <a:t>Percentage of Senior Counsels representing blacks and female legal practitioners in line with the Policy Guideline on the conferral od Senior Counsel;</a:t>
            </a:r>
          </a:p>
          <a:p>
            <a:pPr marL="1123950" lvl="1" algn="just" eaLnBrk="1" hangingPunct="1">
              <a:buFont typeface="Wingdings" panose="05000000000000000000" pitchFamily="2" charset="2"/>
              <a:buChar char="§"/>
              <a:defRPr/>
            </a:pPr>
            <a:r>
              <a:rPr lang="en-US" altLang="en-US" sz="1400" b="0" dirty="0">
                <a:solidFill>
                  <a:srgbClr val="000000"/>
                </a:solidFill>
              </a:rPr>
              <a:t>Office of the legal </a:t>
            </a:r>
            <a:r>
              <a:rPr lang="en-US" altLang="en-US" sz="1400" b="0" dirty="0" err="1">
                <a:solidFill>
                  <a:srgbClr val="000000"/>
                </a:solidFill>
              </a:rPr>
              <a:t>Ombud</a:t>
            </a:r>
            <a:r>
              <a:rPr lang="en-US" altLang="en-US" sz="1400" b="0" dirty="0">
                <a:solidFill>
                  <a:srgbClr val="000000"/>
                </a:solidFill>
              </a:rPr>
              <a:t> established;</a:t>
            </a:r>
          </a:p>
          <a:p>
            <a:pPr marL="1123950" lvl="1" algn="just" eaLnBrk="1" hangingPunct="1">
              <a:buFont typeface="Wingdings" panose="05000000000000000000" pitchFamily="2" charset="2"/>
              <a:buChar char="§"/>
              <a:defRPr/>
            </a:pPr>
            <a:r>
              <a:rPr lang="en-US" altLang="en-US" sz="1400" b="0" dirty="0">
                <a:solidFill>
                  <a:srgbClr val="000000"/>
                </a:solidFill>
              </a:rPr>
              <a:t>Number of Regulations developed in line with the Legal Practice Act Approved by the Minister;</a:t>
            </a:r>
          </a:p>
          <a:p>
            <a:pPr marL="1123950" lvl="1" algn="just" eaLnBrk="1" hangingPunct="1">
              <a:buFont typeface="Wingdings" panose="05000000000000000000" pitchFamily="2" charset="2"/>
              <a:buChar char="§"/>
              <a:defRPr/>
            </a:pPr>
            <a:r>
              <a:rPr lang="en-US" sz="1400" b="0" dirty="0">
                <a:solidFill>
                  <a:srgbClr val="000000"/>
                </a:solidFill>
              </a:rPr>
              <a:t>The Outcome “Criminal justice system digitized and integrated was removed”. Outcome indicators that use to fall under this were moved to newly developed Outcome 2.</a:t>
            </a:r>
            <a:endParaRPr lang="en-US" altLang="en-US" sz="1400" b="0" dirty="0">
              <a:solidFill>
                <a:srgbClr val="000000"/>
              </a:solidFill>
            </a:endParaRPr>
          </a:p>
          <a:p>
            <a:pPr>
              <a:spcBef>
                <a:spcPct val="0"/>
              </a:spcBef>
              <a:spcAft>
                <a:spcPct val="0"/>
              </a:spcAft>
              <a:buFontTx/>
              <a:buNone/>
              <a:defRPr/>
            </a:pPr>
            <a:endParaRPr lang="en-ZA" dirty="0">
              <a:solidFill>
                <a:srgbClr val="000000"/>
              </a:solidFill>
            </a:endParaRPr>
          </a:p>
        </p:txBody>
      </p:sp>
      <p:sp>
        <p:nvSpPr>
          <p:cNvPr id="56330" name="TextBox 2">
            <a:extLst>
              <a:ext uri="{FF2B5EF4-FFF2-40B4-BE49-F238E27FC236}">
                <a16:creationId xmlns:a16="http://schemas.microsoft.com/office/drawing/2014/main" id="{7741694C-032C-4499-9573-67F56A8B582F}"/>
              </a:ext>
            </a:extLst>
          </p:cNvPr>
          <p:cNvSpPr txBox="1">
            <a:spLocks noChangeArrowheads="1"/>
          </p:cNvSpPr>
          <p:nvPr/>
        </p:nvSpPr>
        <p:spPr bwMode="auto">
          <a:xfrm>
            <a:off x="6872288" y="6245225"/>
            <a:ext cx="144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ct val="0"/>
              </a:spcAft>
              <a:buFontTx/>
              <a:buNone/>
            </a:pPr>
            <a:r>
              <a:rPr lang="en-US" altLang="en-US" sz="900" b="0">
                <a:solidFill>
                  <a:srgbClr val="FF0000"/>
                </a:solidFill>
              </a:rPr>
              <a:t>Strategic Plan  Page 28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DBAAA0-DE55-4C6A-BDB6-DE20C18CFB46}"/>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57347" name="Rectangle 4">
            <a:extLst>
              <a:ext uri="{FF2B5EF4-FFF2-40B4-BE49-F238E27FC236}">
                <a16:creationId xmlns:a16="http://schemas.microsoft.com/office/drawing/2014/main" id="{DB4DF97A-AFD7-4295-8ED7-58C361A2C733}"/>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57348" name="Slide Number Placeholder 5">
            <a:extLst>
              <a:ext uri="{FF2B5EF4-FFF2-40B4-BE49-F238E27FC236}">
                <a16:creationId xmlns:a16="http://schemas.microsoft.com/office/drawing/2014/main" id="{087A6A1E-6B00-4AB0-8F78-61A529AD12AD}"/>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97BDA415-0C99-4FE4-8D12-7E4AEBAC9AD5}" type="slidenum">
              <a:rPr lang="en-GB" altLang="en-US" sz="1400" b="0">
                <a:solidFill>
                  <a:srgbClr val="FFFFFF"/>
                </a:solidFill>
              </a:rPr>
              <a:pPr algn="l">
                <a:spcBef>
                  <a:spcPct val="0"/>
                </a:spcBef>
                <a:spcAft>
                  <a:spcPct val="0"/>
                </a:spcAft>
                <a:buFontTx/>
                <a:buNone/>
              </a:pPr>
              <a:t>41</a:t>
            </a:fld>
            <a:endParaRPr lang="en-GB" altLang="en-US" sz="1400" b="0">
              <a:solidFill>
                <a:srgbClr val="FFFFFF"/>
              </a:solidFill>
            </a:endParaRPr>
          </a:p>
        </p:txBody>
      </p:sp>
      <p:sp>
        <p:nvSpPr>
          <p:cNvPr id="57349" name="Footer Placeholder 2">
            <a:extLst>
              <a:ext uri="{FF2B5EF4-FFF2-40B4-BE49-F238E27FC236}">
                <a16:creationId xmlns:a16="http://schemas.microsoft.com/office/drawing/2014/main" id="{38BC4663-45B3-4891-807C-10C47C7D891D}"/>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590B6257-C491-4379-9DAC-7F9F0F54238D}" type="slidenum">
              <a:rPr lang="en-US" altLang="en-US" sz="1000" b="0">
                <a:solidFill>
                  <a:srgbClr val="000000"/>
                </a:solidFill>
              </a:rPr>
              <a:pPr>
                <a:spcBef>
                  <a:spcPct val="0"/>
                </a:spcBef>
                <a:spcAft>
                  <a:spcPct val="0"/>
                </a:spcAft>
                <a:buFontTx/>
                <a:buNone/>
              </a:pPr>
              <a:t>41</a:t>
            </a:fld>
            <a:endParaRPr lang="en-US" altLang="en-US" sz="1000" b="0">
              <a:solidFill>
                <a:srgbClr val="000000"/>
              </a:solidFill>
            </a:endParaRPr>
          </a:p>
        </p:txBody>
      </p:sp>
      <p:sp>
        <p:nvSpPr>
          <p:cNvPr id="10" name="Title 1">
            <a:extLst>
              <a:ext uri="{FF2B5EF4-FFF2-40B4-BE49-F238E27FC236}">
                <a16:creationId xmlns:a16="http://schemas.microsoft.com/office/drawing/2014/main" id="{8B3575B6-63E1-4289-ABC3-6615AA6A3759}"/>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000" b="1" dirty="0">
                <a:solidFill>
                  <a:srgbClr val="FFFFFF"/>
                </a:solidFill>
              </a:rPr>
              <a:t>CHANGES ON THE PLANS</a:t>
            </a:r>
            <a:endParaRPr lang="en-GB" sz="2000" b="1" cap="small" dirty="0">
              <a:solidFill>
                <a:srgbClr val="FFFFFF"/>
              </a:solidFill>
              <a:latin typeface="Arial"/>
              <a:ea typeface="+mj-ea"/>
            </a:endParaRPr>
          </a:p>
        </p:txBody>
      </p:sp>
      <p:sp>
        <p:nvSpPr>
          <p:cNvPr id="44076" name="TextBox 4">
            <a:extLst>
              <a:ext uri="{FF2B5EF4-FFF2-40B4-BE49-F238E27FC236}">
                <a16:creationId xmlns:a16="http://schemas.microsoft.com/office/drawing/2014/main" id="{F6928F91-C2BF-4B9D-B906-39161742711C}"/>
              </a:ext>
            </a:extLst>
          </p:cNvPr>
          <p:cNvSpPr txBox="1">
            <a:spLocks noChangeArrowheads="1"/>
          </p:cNvSpPr>
          <p:nvPr/>
        </p:nvSpPr>
        <p:spPr bwMode="auto">
          <a:xfrm>
            <a:off x="71438" y="652463"/>
            <a:ext cx="87534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defRPr/>
            </a:pPr>
            <a:r>
              <a:rPr lang="en-ZA" altLang="en-US" dirty="0">
                <a:solidFill>
                  <a:srgbClr val="000000"/>
                </a:solidFill>
              </a:rPr>
              <a:t>Annual Performance Plan </a:t>
            </a:r>
          </a:p>
          <a:p>
            <a:pPr>
              <a:spcBef>
                <a:spcPct val="0"/>
              </a:spcBef>
              <a:spcAft>
                <a:spcPct val="0"/>
              </a:spcAft>
              <a:buFont typeface="Wingdings 2" panose="05020102010507070707" pitchFamily="18" charset="2"/>
              <a:buNone/>
              <a:defRPr/>
            </a:pPr>
            <a:endParaRPr lang="en-ZA" altLang="en-US" sz="1400" dirty="0">
              <a:solidFill>
                <a:srgbClr val="000000"/>
              </a:solidFill>
            </a:endParaRPr>
          </a:p>
          <a:p>
            <a:pPr>
              <a:spcBef>
                <a:spcPct val="0"/>
              </a:spcBef>
              <a:spcAft>
                <a:spcPct val="0"/>
              </a:spcAft>
              <a:buFont typeface="Wingdings 2" panose="05020102010507070707" pitchFamily="18" charset="2"/>
              <a:buNone/>
              <a:defRPr/>
            </a:pPr>
            <a:r>
              <a:rPr lang="en-ZA" altLang="en-US" sz="1400" dirty="0">
                <a:solidFill>
                  <a:srgbClr val="000000"/>
                </a:solidFill>
              </a:rPr>
              <a:t>Indicators removed from the APP</a:t>
            </a:r>
          </a:p>
          <a:p>
            <a:pPr marL="95250" algn="just">
              <a:defRPr/>
            </a:pPr>
            <a:endParaRPr lang="en-ZA" altLang="en-US" sz="1400" b="0" dirty="0">
              <a:solidFill>
                <a:srgbClr val="000000"/>
              </a:solidFill>
            </a:endParaRPr>
          </a:p>
          <a:p>
            <a:pPr algn="just">
              <a:buFont typeface="Wingdings 2" panose="05020102010507070707" pitchFamily="18" charset="2"/>
              <a:buNone/>
              <a:defRPr/>
            </a:pPr>
            <a:r>
              <a:rPr lang="en-GB" sz="1400" dirty="0">
                <a:solidFill>
                  <a:srgbClr val="000000"/>
                </a:solidFill>
              </a:rPr>
              <a:t>Programme 1</a:t>
            </a:r>
            <a:endParaRPr lang="en-US" sz="1400" dirty="0">
              <a:solidFill>
                <a:srgbClr val="000000"/>
              </a:solidFill>
            </a:endParaRPr>
          </a:p>
          <a:p>
            <a:pPr marL="285750" indent="-285750" algn="just">
              <a:buFont typeface="Arial" panose="020B0604020202020204" pitchFamily="34" charset="0"/>
              <a:buChar char="•"/>
              <a:defRPr/>
            </a:pPr>
            <a:r>
              <a:rPr lang="en-GB" sz="1400" b="0" dirty="0">
                <a:solidFill>
                  <a:srgbClr val="000000"/>
                </a:solidFill>
              </a:rPr>
              <a:t>2.1.1  A call centre for complaints management operation by target date</a:t>
            </a:r>
            <a:endParaRPr lang="en-US" sz="1400" b="0" dirty="0">
              <a:solidFill>
                <a:srgbClr val="000000"/>
              </a:solidFill>
            </a:endParaRPr>
          </a:p>
          <a:p>
            <a:pPr algn="just">
              <a:defRPr/>
            </a:pPr>
            <a:endParaRPr lang="en-US" sz="1400" b="0" dirty="0">
              <a:solidFill>
                <a:srgbClr val="000000"/>
              </a:solidFill>
            </a:endParaRPr>
          </a:p>
          <a:p>
            <a:pPr algn="just">
              <a:buFont typeface="Wingdings 2" panose="05020102010507070707" pitchFamily="18" charset="2"/>
              <a:buNone/>
              <a:defRPr/>
            </a:pPr>
            <a:r>
              <a:rPr lang="en-GB" sz="1400" dirty="0">
                <a:solidFill>
                  <a:srgbClr val="000000"/>
                </a:solidFill>
              </a:rPr>
              <a:t>Programme 2</a:t>
            </a:r>
            <a:endParaRPr lang="en-US" sz="1400" dirty="0">
              <a:solidFill>
                <a:srgbClr val="000000"/>
              </a:solidFill>
            </a:endParaRPr>
          </a:p>
          <a:p>
            <a:pPr marL="285750" indent="-285750" algn="just">
              <a:buFont typeface="Arial" panose="020B0604020202020204" pitchFamily="34" charset="0"/>
              <a:buChar char="•"/>
              <a:defRPr/>
            </a:pPr>
            <a:r>
              <a:rPr lang="en-ZA" sz="1400" b="0" dirty="0">
                <a:solidFill>
                  <a:srgbClr val="000000"/>
                </a:solidFill>
              </a:rPr>
              <a:t>2.18.1 Number of magisterial districts and sub-districts with a supplier database of Foreign Language Interpreters.</a:t>
            </a:r>
            <a:endParaRPr lang="en-US" sz="1400" b="0" dirty="0">
              <a:solidFill>
                <a:srgbClr val="000000"/>
              </a:solidFill>
            </a:endParaRPr>
          </a:p>
          <a:p>
            <a:pPr algn="just">
              <a:defRPr/>
            </a:pPr>
            <a:endParaRPr lang="en-US" sz="1400" b="0" dirty="0">
              <a:solidFill>
                <a:srgbClr val="000000"/>
              </a:solidFill>
            </a:endParaRPr>
          </a:p>
          <a:p>
            <a:pPr algn="just">
              <a:buFont typeface="Wingdings 2" panose="05020102010507070707" pitchFamily="18" charset="2"/>
              <a:buNone/>
              <a:defRPr/>
            </a:pPr>
            <a:r>
              <a:rPr lang="en-GB" sz="1400" dirty="0">
                <a:solidFill>
                  <a:srgbClr val="000000"/>
                </a:solidFill>
              </a:rPr>
              <a:t>Programme  3</a:t>
            </a:r>
            <a:endParaRPr lang="en-US" sz="1400" dirty="0">
              <a:solidFill>
                <a:srgbClr val="000000"/>
              </a:solidFill>
            </a:endParaRPr>
          </a:p>
          <a:p>
            <a:pPr marL="285750" indent="-285750" algn="just" fontAlgn="ctr">
              <a:buFont typeface="Arial" panose="020B0604020202020204" pitchFamily="34" charset="0"/>
              <a:buChar char="•"/>
              <a:defRPr/>
            </a:pPr>
            <a:r>
              <a:rPr lang="en-ZA" sz="1400" b="0" dirty="0">
                <a:solidFill>
                  <a:srgbClr val="000000"/>
                </a:solidFill>
              </a:rPr>
              <a:t>3.4.1   Number of service points where PEAS and Masters’ Own Verification Technology (MOVIT) were rolled out (excluding 15 Masters’ offices)</a:t>
            </a:r>
            <a:endParaRPr lang="en-US" sz="1400" b="0" dirty="0">
              <a:solidFill>
                <a:srgbClr val="000000"/>
              </a:solidFill>
            </a:endParaRPr>
          </a:p>
          <a:p>
            <a:pPr algn="just" fontAlgn="ctr">
              <a:buFont typeface="Wingdings 2" panose="05020102010507070707" pitchFamily="18" charset="2"/>
              <a:buNone/>
              <a:defRPr/>
            </a:pPr>
            <a:endParaRPr lang="en-US" sz="1400" b="0" dirty="0">
              <a:solidFill>
                <a:srgbClr val="000000"/>
              </a:solidFill>
            </a:endParaRPr>
          </a:p>
          <a:p>
            <a:pPr algn="just">
              <a:buFont typeface="Wingdings 2" panose="05020102010507070707" pitchFamily="18" charset="2"/>
              <a:buNone/>
              <a:defRPr/>
            </a:pPr>
            <a:r>
              <a:rPr lang="en-GB" sz="1400" dirty="0">
                <a:solidFill>
                  <a:srgbClr val="000000"/>
                </a:solidFill>
              </a:rPr>
              <a:t>Programme 5</a:t>
            </a:r>
            <a:endParaRPr lang="en-US" sz="1400" dirty="0">
              <a:solidFill>
                <a:srgbClr val="000000"/>
              </a:solidFill>
            </a:endParaRPr>
          </a:p>
          <a:p>
            <a:pPr marL="285750" indent="-285750" algn="just" fontAlgn="ctr">
              <a:buFont typeface="Arial" panose="020B0604020202020204" pitchFamily="34" charset="0"/>
              <a:buChar char="•"/>
              <a:defRPr/>
            </a:pPr>
            <a:r>
              <a:rPr lang="en-ZA" sz="1400" b="0" dirty="0">
                <a:solidFill>
                  <a:srgbClr val="000000"/>
                </a:solidFill>
              </a:rPr>
              <a:t>8.1.1 Number of sites of government departments and entities where Person Verification Services are deployed</a:t>
            </a:r>
            <a:endParaRPr lang="en-US" sz="1400" b="0" dirty="0">
              <a:solidFill>
                <a:srgbClr val="000000"/>
              </a:solidFill>
            </a:endParaRPr>
          </a:p>
          <a:p>
            <a:pPr algn="just">
              <a:spcBef>
                <a:spcPct val="0"/>
              </a:spcBef>
              <a:spcAft>
                <a:spcPct val="0"/>
              </a:spcAft>
              <a:buFontTx/>
              <a:buNone/>
              <a:defRPr/>
            </a:pPr>
            <a:endParaRPr lang="en-ZA" dirty="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31CAB3-BA9A-491C-8224-197FCB4D8837}"/>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58371" name="Rectangle 4">
            <a:extLst>
              <a:ext uri="{FF2B5EF4-FFF2-40B4-BE49-F238E27FC236}">
                <a16:creationId xmlns:a16="http://schemas.microsoft.com/office/drawing/2014/main" id="{3B623298-3D74-4608-8805-58CCC24BEF24}"/>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58372" name="Slide Number Placeholder 5">
            <a:extLst>
              <a:ext uri="{FF2B5EF4-FFF2-40B4-BE49-F238E27FC236}">
                <a16:creationId xmlns:a16="http://schemas.microsoft.com/office/drawing/2014/main" id="{7A9534DF-48E7-4F59-9980-7B1A497CAB2D}"/>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D1D88C58-5FC5-4A82-A307-54219B3D59CF}" type="slidenum">
              <a:rPr lang="en-GB" altLang="en-US" sz="1400" b="0">
                <a:solidFill>
                  <a:srgbClr val="FFFFFF"/>
                </a:solidFill>
              </a:rPr>
              <a:pPr algn="l">
                <a:spcBef>
                  <a:spcPct val="0"/>
                </a:spcBef>
                <a:spcAft>
                  <a:spcPct val="0"/>
                </a:spcAft>
                <a:buFontTx/>
                <a:buNone/>
              </a:pPr>
              <a:t>42</a:t>
            </a:fld>
            <a:endParaRPr lang="en-GB" altLang="en-US" sz="1400" b="0">
              <a:solidFill>
                <a:srgbClr val="FFFFFF"/>
              </a:solidFill>
            </a:endParaRPr>
          </a:p>
        </p:txBody>
      </p:sp>
      <p:sp>
        <p:nvSpPr>
          <p:cNvPr id="58373" name="Footer Placeholder 2">
            <a:extLst>
              <a:ext uri="{FF2B5EF4-FFF2-40B4-BE49-F238E27FC236}">
                <a16:creationId xmlns:a16="http://schemas.microsoft.com/office/drawing/2014/main" id="{41052C8C-AB3E-4E7F-BC2E-A43C10AF5307}"/>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4AAF4EAE-7C21-4E67-B966-7EBBE17FBEFD}" type="slidenum">
              <a:rPr lang="en-US" altLang="en-US" sz="1000" b="0">
                <a:solidFill>
                  <a:srgbClr val="000000"/>
                </a:solidFill>
              </a:rPr>
              <a:pPr>
                <a:spcBef>
                  <a:spcPct val="0"/>
                </a:spcBef>
                <a:spcAft>
                  <a:spcPct val="0"/>
                </a:spcAft>
                <a:buFontTx/>
                <a:buNone/>
              </a:pPr>
              <a:t>42</a:t>
            </a:fld>
            <a:endParaRPr lang="en-US" altLang="en-US" sz="1000" b="0">
              <a:solidFill>
                <a:srgbClr val="000000"/>
              </a:solidFill>
            </a:endParaRPr>
          </a:p>
        </p:txBody>
      </p:sp>
      <p:sp>
        <p:nvSpPr>
          <p:cNvPr id="10" name="Title 1">
            <a:extLst>
              <a:ext uri="{FF2B5EF4-FFF2-40B4-BE49-F238E27FC236}">
                <a16:creationId xmlns:a16="http://schemas.microsoft.com/office/drawing/2014/main" id="{6D2E2205-C561-4C2D-9FB4-82F9C8FA315F}"/>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000" b="1" dirty="0">
                <a:solidFill>
                  <a:srgbClr val="FFFFFF"/>
                </a:solidFill>
              </a:rPr>
              <a:t>CHANGES ON THE PLANS</a:t>
            </a:r>
            <a:endParaRPr lang="en-GB" sz="2000" b="1" cap="small" dirty="0">
              <a:solidFill>
                <a:srgbClr val="FFFFFF"/>
              </a:solidFill>
              <a:latin typeface="Arial"/>
              <a:ea typeface="+mj-ea"/>
            </a:endParaRPr>
          </a:p>
        </p:txBody>
      </p:sp>
      <p:sp>
        <p:nvSpPr>
          <p:cNvPr id="44076" name="TextBox 4">
            <a:extLst>
              <a:ext uri="{FF2B5EF4-FFF2-40B4-BE49-F238E27FC236}">
                <a16:creationId xmlns:a16="http://schemas.microsoft.com/office/drawing/2014/main" id="{D1836367-21A5-457C-9692-401ACCC48EC3}"/>
              </a:ext>
            </a:extLst>
          </p:cNvPr>
          <p:cNvSpPr txBox="1">
            <a:spLocks noChangeArrowheads="1"/>
          </p:cNvSpPr>
          <p:nvPr/>
        </p:nvSpPr>
        <p:spPr bwMode="auto">
          <a:xfrm>
            <a:off x="71438" y="652463"/>
            <a:ext cx="8753475"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defRPr/>
            </a:pPr>
            <a:r>
              <a:rPr lang="en-ZA" altLang="en-US" dirty="0">
                <a:solidFill>
                  <a:srgbClr val="000000"/>
                </a:solidFill>
              </a:rPr>
              <a:t>Annual Performance Plan </a:t>
            </a:r>
          </a:p>
          <a:p>
            <a:pPr>
              <a:spcBef>
                <a:spcPct val="0"/>
              </a:spcBef>
              <a:spcAft>
                <a:spcPct val="0"/>
              </a:spcAft>
              <a:buFont typeface="Wingdings 2" panose="05020102010507070707" pitchFamily="18" charset="2"/>
              <a:buNone/>
              <a:defRPr/>
            </a:pPr>
            <a:endParaRPr lang="en-ZA" altLang="en-US" sz="1400" dirty="0">
              <a:solidFill>
                <a:srgbClr val="000000"/>
              </a:solidFill>
            </a:endParaRPr>
          </a:p>
          <a:p>
            <a:pPr>
              <a:buFont typeface="Wingdings 2" panose="05020102010507070707" pitchFamily="18" charset="2"/>
              <a:buNone/>
              <a:defRPr/>
            </a:pPr>
            <a:r>
              <a:rPr lang="en-GB" sz="1400" b="0" dirty="0">
                <a:solidFill>
                  <a:schemeClr val="tx1"/>
                </a:solidFill>
              </a:rPr>
              <a:t>5 new indicators were introduced on the revised APP:</a:t>
            </a:r>
          </a:p>
          <a:p>
            <a:pPr>
              <a:defRPr/>
            </a:pPr>
            <a:endParaRPr lang="en-GB" sz="1400" b="0" dirty="0">
              <a:solidFill>
                <a:schemeClr val="tx1"/>
              </a:solidFill>
            </a:endParaRPr>
          </a:p>
          <a:p>
            <a:pPr marL="381000" indent="-285750" algn="just">
              <a:buFont typeface="Arial" panose="020B0604020202020204" pitchFamily="34" charset="0"/>
              <a:buChar char="•"/>
              <a:defRPr/>
            </a:pPr>
            <a:r>
              <a:rPr lang="en-GB" sz="1400" b="0" dirty="0">
                <a:solidFill>
                  <a:schemeClr val="tx1"/>
                </a:solidFill>
              </a:rPr>
              <a:t>There is indicator  introduced under Outcome 1 : “1.10 Covid-19 Risk adjusted plan implementation report’</a:t>
            </a:r>
          </a:p>
          <a:p>
            <a:pPr marL="285750" indent="-285750">
              <a:buFont typeface="Arial" panose="020B0604020202020204" pitchFamily="34" charset="0"/>
              <a:buChar char="•"/>
              <a:defRPr/>
            </a:pPr>
            <a:endParaRPr lang="en-GB" sz="1400" b="0" dirty="0">
              <a:solidFill>
                <a:schemeClr val="tx1"/>
              </a:solidFill>
            </a:endParaRPr>
          </a:p>
          <a:p>
            <a:pPr marL="381000" indent="-285750" algn="just">
              <a:buFont typeface="Arial" panose="020B0604020202020204" pitchFamily="34" charset="0"/>
              <a:buChar char="•"/>
              <a:defRPr/>
            </a:pPr>
            <a:r>
              <a:rPr lang="en-GB" sz="1400" b="0" dirty="0">
                <a:solidFill>
                  <a:schemeClr val="tx1"/>
                </a:solidFill>
              </a:rPr>
              <a:t>There were 3 new indicators introduced  under Outcome 2: </a:t>
            </a:r>
            <a:r>
              <a:rPr lang="en-GB" sz="1400" b="0" dirty="0" err="1">
                <a:solidFill>
                  <a:schemeClr val="tx1"/>
                </a:solidFill>
              </a:rPr>
              <a:t>Mordenised</a:t>
            </a:r>
            <a:r>
              <a:rPr lang="en-GB" sz="1400" b="0" dirty="0">
                <a:solidFill>
                  <a:schemeClr val="tx1"/>
                </a:solidFill>
              </a:rPr>
              <a:t> and digitised justice services platforms. The new indicators are listed below:</a:t>
            </a:r>
          </a:p>
          <a:p>
            <a:pPr marL="285750" indent="-285750">
              <a:buFont typeface="Arial" panose="020B0604020202020204" pitchFamily="34" charset="0"/>
              <a:buChar char="•"/>
              <a:defRPr/>
            </a:pPr>
            <a:endParaRPr lang="en-US" sz="1400" b="0" dirty="0">
              <a:solidFill>
                <a:schemeClr val="tx1"/>
              </a:solidFill>
            </a:endParaRPr>
          </a:p>
          <a:p>
            <a:pPr lvl="1" algn="just">
              <a:buFont typeface="Wingdings" panose="05000000000000000000" pitchFamily="2" charset="2"/>
              <a:buChar char="§"/>
              <a:defRPr/>
            </a:pPr>
            <a:r>
              <a:rPr lang="en-ZA" sz="1400" b="0" dirty="0">
                <a:solidFill>
                  <a:schemeClr val="tx1"/>
                </a:solidFill>
              </a:rPr>
              <a:t>2. 1.2 Number of sites where Cashless Court Solution (CCS) is deployed </a:t>
            </a:r>
          </a:p>
          <a:p>
            <a:pPr lvl="1" algn="just">
              <a:buFont typeface="Wingdings" panose="05000000000000000000" pitchFamily="2" charset="2"/>
              <a:buChar char="§"/>
              <a:defRPr/>
            </a:pPr>
            <a:r>
              <a:rPr lang="en-ZA" sz="1400" b="0" dirty="0">
                <a:solidFill>
                  <a:schemeClr val="tx1"/>
                </a:solidFill>
              </a:rPr>
              <a:t>2.1.3 E-Submissions solution deployed by target date</a:t>
            </a:r>
          </a:p>
          <a:p>
            <a:pPr lvl="1" algn="just">
              <a:buFont typeface="Wingdings" panose="05000000000000000000" pitchFamily="2" charset="2"/>
              <a:buChar char="§"/>
              <a:defRPr/>
            </a:pPr>
            <a:endParaRPr lang="en-US" sz="1400" b="0" dirty="0">
              <a:solidFill>
                <a:schemeClr val="tx1"/>
              </a:solidFill>
            </a:endParaRPr>
          </a:p>
          <a:p>
            <a:pPr lvl="1" algn="just">
              <a:buFont typeface="Wingdings" panose="05000000000000000000" pitchFamily="2" charset="2"/>
              <a:buChar char="§"/>
              <a:defRPr/>
            </a:pPr>
            <a:r>
              <a:rPr lang="en-ZA" sz="1400" b="0" dirty="0">
                <a:solidFill>
                  <a:schemeClr val="tx1"/>
                </a:solidFill>
              </a:rPr>
              <a:t>2.1.4  Number of sites where Virtual Platforms Solution (VPS) (Video Conferencing) deployed.</a:t>
            </a:r>
          </a:p>
          <a:p>
            <a:pPr lvl="1" algn="just">
              <a:buFont typeface="Arial" panose="020B0604020202020204" pitchFamily="34" charset="0"/>
              <a:buChar char="•"/>
              <a:defRPr/>
            </a:pPr>
            <a:endParaRPr lang="en-ZA" sz="1400" b="0" dirty="0">
              <a:solidFill>
                <a:schemeClr val="tx1"/>
              </a:solidFill>
            </a:endParaRPr>
          </a:p>
          <a:p>
            <a:pPr marL="381000" indent="-285750" algn="just">
              <a:buFont typeface="Arial" panose="020B0604020202020204" pitchFamily="34" charset="0"/>
              <a:buChar char="•"/>
              <a:defRPr/>
            </a:pPr>
            <a:r>
              <a:rPr lang="en-ZA" sz="1400" b="0" dirty="0">
                <a:solidFill>
                  <a:schemeClr val="tx1"/>
                </a:solidFill>
              </a:rPr>
              <a:t>Only one new indicator was introduced under Outcome 3. The indicator aims to track progress relating to finalisation of backlog cases that are on the priority roll. Below is the new indicator introduced.</a:t>
            </a:r>
          </a:p>
          <a:p>
            <a:pPr marL="285750" indent="-285750" algn="just">
              <a:buFont typeface="Arial" panose="020B0604020202020204" pitchFamily="34" charset="0"/>
              <a:buChar char="•"/>
              <a:defRPr/>
            </a:pPr>
            <a:endParaRPr lang="en-ZA" sz="1400" b="0" dirty="0">
              <a:solidFill>
                <a:schemeClr val="tx1"/>
              </a:solidFill>
            </a:endParaRPr>
          </a:p>
          <a:p>
            <a:pPr lvl="1" algn="just">
              <a:buFont typeface="Wingdings" panose="05000000000000000000" pitchFamily="2" charset="2"/>
              <a:buChar char="§"/>
              <a:defRPr/>
            </a:pPr>
            <a:r>
              <a:rPr lang="en-GB" sz="1400" b="0" dirty="0">
                <a:solidFill>
                  <a:schemeClr val="tx1"/>
                </a:solidFill>
              </a:rPr>
              <a:t>2.14.1 Percentage of backlog cases on the priority roll finalised </a:t>
            </a:r>
          </a:p>
          <a:p>
            <a:pPr>
              <a:spcBef>
                <a:spcPct val="0"/>
              </a:spcBef>
              <a:spcAft>
                <a:spcPct val="0"/>
              </a:spcAft>
              <a:buFont typeface="Wingdings 2" panose="05020102010507070707" pitchFamily="18" charset="2"/>
              <a:buNone/>
              <a:defRPr/>
            </a:pPr>
            <a:endParaRPr lang="en-ZA" altLang="en-US" sz="1400" b="0" dirty="0">
              <a:solidFill>
                <a:srgbClr val="000000"/>
              </a:solidFill>
            </a:endParaRPr>
          </a:p>
        </p:txBody>
      </p:sp>
      <p:sp>
        <p:nvSpPr>
          <p:cNvPr id="58378" name="TextBox 2">
            <a:extLst>
              <a:ext uri="{FF2B5EF4-FFF2-40B4-BE49-F238E27FC236}">
                <a16:creationId xmlns:a16="http://schemas.microsoft.com/office/drawing/2014/main" id="{3BD8814B-37B2-45BD-8BD5-A3D841188380}"/>
              </a:ext>
            </a:extLst>
          </p:cNvPr>
          <p:cNvSpPr txBox="1">
            <a:spLocks noChangeArrowheads="1"/>
          </p:cNvSpPr>
          <p:nvPr/>
        </p:nvSpPr>
        <p:spPr bwMode="auto">
          <a:xfrm>
            <a:off x="6872288" y="6245225"/>
            <a:ext cx="1444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ct val="0"/>
              </a:spcAft>
              <a:buFontTx/>
              <a:buNone/>
            </a:pPr>
            <a:r>
              <a:rPr lang="en-US" altLang="en-US" sz="900" b="0">
                <a:solidFill>
                  <a:srgbClr val="FF0000"/>
                </a:solidFill>
              </a:rPr>
              <a:t>APP on Pages 17-18 , 26  and 29 </a:t>
            </a:r>
          </a:p>
          <a:p>
            <a:pPr algn="ctr">
              <a:spcBef>
                <a:spcPct val="0"/>
              </a:spcBef>
              <a:spcAft>
                <a:spcPct val="0"/>
              </a:spcAft>
              <a:buFontTx/>
              <a:buNone/>
            </a:pPr>
            <a:endParaRPr lang="en-US" altLang="en-US" sz="900" b="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EDF885-5E3B-4FE8-B6D8-77D7BF008749}"/>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59395" name="Rectangle 4">
            <a:extLst>
              <a:ext uri="{FF2B5EF4-FFF2-40B4-BE49-F238E27FC236}">
                <a16:creationId xmlns:a16="http://schemas.microsoft.com/office/drawing/2014/main" id="{1BEF1F40-3375-4A6E-858D-AC01DBB27AA3}"/>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59396" name="Slide Number Placeholder 5">
            <a:extLst>
              <a:ext uri="{FF2B5EF4-FFF2-40B4-BE49-F238E27FC236}">
                <a16:creationId xmlns:a16="http://schemas.microsoft.com/office/drawing/2014/main" id="{F66C081C-F13B-4E89-B3AC-1A06D2981563}"/>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21A60627-DD8F-4F34-912E-6048059A4819}" type="slidenum">
              <a:rPr lang="en-GB" altLang="en-US" sz="1400" b="0">
                <a:solidFill>
                  <a:srgbClr val="FFFFFF"/>
                </a:solidFill>
              </a:rPr>
              <a:pPr algn="l">
                <a:spcBef>
                  <a:spcPct val="0"/>
                </a:spcBef>
                <a:spcAft>
                  <a:spcPct val="0"/>
                </a:spcAft>
                <a:buFontTx/>
                <a:buNone/>
              </a:pPr>
              <a:t>43</a:t>
            </a:fld>
            <a:endParaRPr lang="en-GB" altLang="en-US" sz="1400" b="0">
              <a:solidFill>
                <a:srgbClr val="FFFFFF"/>
              </a:solidFill>
            </a:endParaRPr>
          </a:p>
        </p:txBody>
      </p:sp>
      <p:sp>
        <p:nvSpPr>
          <p:cNvPr id="59397" name="Footer Placeholder 2">
            <a:extLst>
              <a:ext uri="{FF2B5EF4-FFF2-40B4-BE49-F238E27FC236}">
                <a16:creationId xmlns:a16="http://schemas.microsoft.com/office/drawing/2014/main" id="{2168541D-B127-4B9C-9EA4-842E4178ADD1}"/>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D07F255E-48DF-472B-AF99-1020BE8C3484}" type="slidenum">
              <a:rPr lang="en-US" altLang="en-US" sz="1000" b="0">
                <a:solidFill>
                  <a:srgbClr val="000000"/>
                </a:solidFill>
              </a:rPr>
              <a:pPr>
                <a:spcBef>
                  <a:spcPct val="0"/>
                </a:spcBef>
                <a:spcAft>
                  <a:spcPct val="0"/>
                </a:spcAft>
                <a:buFontTx/>
                <a:buNone/>
              </a:pPr>
              <a:t>43</a:t>
            </a:fld>
            <a:endParaRPr lang="en-US" altLang="en-US" sz="1000" b="0">
              <a:solidFill>
                <a:srgbClr val="000000"/>
              </a:solidFill>
            </a:endParaRPr>
          </a:p>
        </p:txBody>
      </p:sp>
      <p:sp>
        <p:nvSpPr>
          <p:cNvPr id="10" name="Title 1">
            <a:extLst>
              <a:ext uri="{FF2B5EF4-FFF2-40B4-BE49-F238E27FC236}">
                <a16:creationId xmlns:a16="http://schemas.microsoft.com/office/drawing/2014/main" id="{E6F3D0A0-4D2D-4ED3-BC63-D31B1B79E4C3}"/>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CHANGES ON THE PLANS</a:t>
            </a:r>
            <a:endParaRPr lang="en-GB" sz="2400" b="1" cap="small" dirty="0">
              <a:solidFill>
                <a:srgbClr val="FFFFFF"/>
              </a:solidFill>
              <a:latin typeface="Arial"/>
              <a:ea typeface="+mj-ea"/>
            </a:endParaRPr>
          </a:p>
        </p:txBody>
      </p:sp>
      <p:sp>
        <p:nvSpPr>
          <p:cNvPr id="59401" name="TextBox 4">
            <a:extLst>
              <a:ext uri="{FF2B5EF4-FFF2-40B4-BE49-F238E27FC236}">
                <a16:creationId xmlns:a16="http://schemas.microsoft.com/office/drawing/2014/main" id="{4064A350-F39E-4A68-99E8-92DCC75F536B}"/>
              </a:ext>
            </a:extLst>
          </p:cNvPr>
          <p:cNvSpPr txBox="1">
            <a:spLocks noChangeArrowheads="1"/>
          </p:cNvSpPr>
          <p:nvPr/>
        </p:nvSpPr>
        <p:spPr bwMode="auto">
          <a:xfrm>
            <a:off x="71438" y="652463"/>
            <a:ext cx="8753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pPr>
            <a:r>
              <a:rPr lang="en-ZA" altLang="en-US">
                <a:solidFill>
                  <a:srgbClr val="000000"/>
                </a:solidFill>
              </a:rPr>
              <a:t>Annual Performance Plan </a:t>
            </a:r>
          </a:p>
          <a:p>
            <a:pPr>
              <a:spcBef>
                <a:spcPct val="0"/>
              </a:spcBef>
              <a:spcAft>
                <a:spcPct val="0"/>
              </a:spcAft>
              <a:buFont typeface="Wingdings 2" panose="05020102010507070707" pitchFamily="18" charset="2"/>
              <a:buNone/>
            </a:pPr>
            <a:endParaRPr lang="en-ZA" altLang="en-US" sz="1400">
              <a:solidFill>
                <a:srgbClr val="000000"/>
              </a:solidFill>
            </a:endParaRPr>
          </a:p>
        </p:txBody>
      </p:sp>
      <p:graphicFrame>
        <p:nvGraphicFramePr>
          <p:cNvPr id="2" name="Table 1">
            <a:extLst>
              <a:ext uri="{FF2B5EF4-FFF2-40B4-BE49-F238E27FC236}">
                <a16:creationId xmlns:a16="http://schemas.microsoft.com/office/drawing/2014/main" id="{90D167E6-1C3E-410C-A8A7-40846AD28C85}"/>
              </a:ext>
            </a:extLst>
          </p:cNvPr>
          <p:cNvGraphicFramePr>
            <a:graphicFrameLocks noGrp="1"/>
          </p:cNvGraphicFramePr>
          <p:nvPr/>
        </p:nvGraphicFramePr>
        <p:xfrm>
          <a:off x="251518" y="1194020"/>
          <a:ext cx="8397183" cy="4694716"/>
        </p:xfrm>
        <a:graphic>
          <a:graphicData uri="http://schemas.openxmlformats.org/drawingml/2006/table">
            <a:tbl>
              <a:tblPr firstRow="1" bandRow="1">
                <a:tableStyleId>{5940675A-B579-460E-94D1-54222C63F5DA}</a:tableStyleId>
              </a:tblPr>
              <a:tblGrid>
                <a:gridCol w="2799061">
                  <a:extLst>
                    <a:ext uri="{9D8B030D-6E8A-4147-A177-3AD203B41FA5}">
                      <a16:colId xmlns:a16="http://schemas.microsoft.com/office/drawing/2014/main" val="20000"/>
                    </a:ext>
                  </a:extLst>
                </a:gridCol>
                <a:gridCol w="2799061">
                  <a:extLst>
                    <a:ext uri="{9D8B030D-6E8A-4147-A177-3AD203B41FA5}">
                      <a16:colId xmlns:a16="http://schemas.microsoft.com/office/drawing/2014/main" val="20001"/>
                    </a:ext>
                  </a:extLst>
                </a:gridCol>
                <a:gridCol w="2799061">
                  <a:extLst>
                    <a:ext uri="{9D8B030D-6E8A-4147-A177-3AD203B41FA5}">
                      <a16:colId xmlns:a16="http://schemas.microsoft.com/office/drawing/2014/main" val="20002"/>
                    </a:ext>
                  </a:extLst>
                </a:gridCol>
              </a:tblGrid>
              <a:tr h="387599">
                <a:tc gridSpan="3">
                  <a:txBody>
                    <a:bodyPr/>
                    <a:lstStyle/>
                    <a:p>
                      <a:r>
                        <a:rPr lang="en-US" sz="1400" b="1" dirty="0"/>
                        <a:t>PROGRAMME 1</a:t>
                      </a:r>
                      <a:endParaRPr lang="en-US" sz="1400" b="1" dirty="0">
                        <a:solidFill>
                          <a:schemeClr val="tx1"/>
                        </a:solidFill>
                        <a:latin typeface="Arial" panose="020B0604020202020204" pitchFamily="34" charset="0"/>
                        <a:cs typeface="Arial" panose="020B0604020202020204" pitchFamily="34" charset="0"/>
                      </a:endParaRPr>
                    </a:p>
                  </a:txBody>
                  <a:tcPr marL="91445" marR="91445" marT="45469" marB="45469">
                    <a:solidFill>
                      <a:srgbClr val="FFC000"/>
                    </a:solidFill>
                  </a:tcPr>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extLst>
                  <a:ext uri="{0D108BD9-81ED-4DB2-BD59-A6C34878D82A}">
                    <a16:rowId xmlns:a16="http://schemas.microsoft.com/office/drawing/2014/main" val="10000"/>
                  </a:ext>
                </a:extLst>
              </a:tr>
              <a:tr h="387599">
                <a:tc gridSpan="3">
                  <a:txBody>
                    <a:bodyPr/>
                    <a:lstStyle/>
                    <a:p>
                      <a:pPr marL="0" marR="0" indent="0">
                        <a:lnSpc>
                          <a:spcPct val="200000"/>
                        </a:lnSpc>
                        <a:spcBef>
                          <a:spcPts val="0"/>
                        </a:spcBef>
                        <a:spcAft>
                          <a:spcPts val="1200"/>
                        </a:spcAft>
                      </a:pPr>
                      <a:r>
                        <a:rPr lang="en-US" sz="1400" b="1" dirty="0">
                          <a:effectLst/>
                        </a:rPr>
                        <a:t>Outcome 1: </a:t>
                      </a:r>
                      <a:r>
                        <a:rPr lang="en-ZA" sz="1400" b="1" dirty="0">
                          <a:effectLst/>
                        </a:rPr>
                        <a:t>Increased capability and capacity of the department and good governance</a:t>
                      </a:r>
                      <a:endParaRPr lang="en-US" sz="1400" b="1" dirty="0">
                        <a:solidFill>
                          <a:schemeClr val="tx1"/>
                        </a:solidFill>
                        <a:effectLst/>
                        <a:latin typeface="Arial" panose="020B0604020202020204" pitchFamily="34" charset="0"/>
                        <a:ea typeface="Times New Roman"/>
                        <a:cs typeface="Arial" panose="020B0604020202020204" pitchFamily="34" charset="0"/>
                      </a:endParaRPr>
                    </a:p>
                  </a:txBody>
                  <a:tcPr marL="68584" marR="68584" marT="0" marB="0">
                    <a:solidFill>
                      <a:srgbClr val="FFC000"/>
                    </a:solidFill>
                  </a:tcPr>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extLst>
                  <a:ext uri="{0D108BD9-81ED-4DB2-BD59-A6C34878D82A}">
                    <a16:rowId xmlns:a16="http://schemas.microsoft.com/office/drawing/2014/main" val="10001"/>
                  </a:ext>
                </a:extLst>
              </a:tr>
              <a:tr h="387599">
                <a:tc>
                  <a:txBody>
                    <a:bodyPr/>
                    <a:lstStyle/>
                    <a:p>
                      <a:pPr marL="0" marR="0" algn="just">
                        <a:spcBef>
                          <a:spcPts val="0"/>
                        </a:spcBef>
                        <a:spcAft>
                          <a:spcPts val="600"/>
                        </a:spcAft>
                      </a:pPr>
                      <a:r>
                        <a:rPr kumimoji="0" lang="en-US" sz="1400" kern="1200" dirty="0">
                          <a:effectLst/>
                        </a:rPr>
                        <a:t>Indicators </a:t>
                      </a:r>
                      <a:endParaRPr kumimoji="0" lang="en-US" sz="1400" b="1" kern="1200" dirty="0">
                        <a:solidFill>
                          <a:schemeClr val="dk1"/>
                        </a:solidFill>
                        <a:effectLst/>
                        <a:latin typeface="Arial" pitchFamily="34" charset="0"/>
                        <a:ea typeface="+mn-ea"/>
                        <a:cs typeface="Arial" pitchFamily="34" charset="0"/>
                      </a:endParaRPr>
                    </a:p>
                  </a:txBody>
                  <a:tcPr marL="68582" marR="68582" marT="0" marB="0">
                    <a:solidFill>
                      <a:srgbClr val="92D050"/>
                    </a:solidFill>
                  </a:tcPr>
                </a:tc>
                <a:tc>
                  <a:txBody>
                    <a:bodyPr/>
                    <a:lstStyle/>
                    <a:p>
                      <a:pPr marL="0" marR="0" algn="just">
                        <a:spcBef>
                          <a:spcPts val="0"/>
                        </a:spcBef>
                        <a:spcAft>
                          <a:spcPts val="600"/>
                        </a:spcAft>
                      </a:pPr>
                      <a:r>
                        <a:rPr kumimoji="0" lang="en-US" sz="1400" kern="1200" dirty="0">
                          <a:effectLst/>
                        </a:rPr>
                        <a:t>Target </a:t>
                      </a:r>
                      <a:endParaRPr kumimoji="0" lang="en-US" sz="1400" b="1" kern="1200" dirty="0">
                        <a:solidFill>
                          <a:schemeClr val="dk1"/>
                        </a:solidFill>
                        <a:effectLst/>
                        <a:latin typeface="Arial" pitchFamily="34" charset="0"/>
                        <a:ea typeface="+mn-ea"/>
                        <a:cs typeface="Arial" pitchFamily="34" charset="0"/>
                      </a:endParaRPr>
                    </a:p>
                  </a:txBody>
                  <a:tcPr marL="68582" marR="68582" marT="0" marB="0">
                    <a:solidFill>
                      <a:srgbClr val="92D050"/>
                    </a:solidFill>
                  </a:tcPr>
                </a:tc>
                <a:tc>
                  <a:txBody>
                    <a:bodyPr/>
                    <a:lstStyle/>
                    <a:p>
                      <a:pPr marL="0" marR="0" algn="just">
                        <a:spcBef>
                          <a:spcPts val="0"/>
                        </a:spcBef>
                        <a:spcAft>
                          <a:spcPts val="600"/>
                        </a:spcAft>
                      </a:pPr>
                      <a:r>
                        <a:rPr kumimoji="0" lang="en-US" sz="1400" kern="1200" dirty="0">
                          <a:effectLst/>
                        </a:rPr>
                        <a:t>Revised target</a:t>
                      </a:r>
                      <a:endParaRPr kumimoji="0" lang="en-US" sz="1400" b="1" kern="1200" dirty="0">
                        <a:solidFill>
                          <a:schemeClr val="dk1"/>
                        </a:solidFill>
                        <a:effectLst/>
                        <a:latin typeface="Arial" pitchFamily="34" charset="0"/>
                        <a:ea typeface="+mn-ea"/>
                        <a:cs typeface="Arial" pitchFamily="34" charset="0"/>
                      </a:endParaRPr>
                    </a:p>
                  </a:txBody>
                  <a:tcPr marL="68582" marR="68582" marT="0" marB="0">
                    <a:solidFill>
                      <a:srgbClr val="92D050"/>
                    </a:solidFill>
                  </a:tcPr>
                </a:tc>
                <a:extLst>
                  <a:ext uri="{0D108BD9-81ED-4DB2-BD59-A6C34878D82A}">
                    <a16:rowId xmlns:a16="http://schemas.microsoft.com/office/drawing/2014/main" val="10002"/>
                  </a:ext>
                </a:extLst>
              </a:tr>
              <a:tr h="855901">
                <a:tc>
                  <a:txBody>
                    <a:bodyPr/>
                    <a:lstStyle/>
                    <a:p>
                      <a:pPr marL="0" marR="0" algn="just" fontAlgn="ctr">
                        <a:spcBef>
                          <a:spcPts val="0"/>
                        </a:spcBef>
                        <a:spcAft>
                          <a:spcPts val="200"/>
                        </a:spcAft>
                      </a:pPr>
                      <a:r>
                        <a:rPr lang="en-ZA" sz="1400" dirty="0">
                          <a:effectLst/>
                        </a:rPr>
                        <a:t>1.3.1 Percentage of MMS posts occupied by Africans and   women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tc>
                  <a:txBody>
                    <a:bodyPr/>
                    <a:lstStyle/>
                    <a:p>
                      <a:pPr marL="0" marR="0" algn="ctr" fontAlgn="ctr">
                        <a:lnSpc>
                          <a:spcPct val="120000"/>
                        </a:lnSpc>
                        <a:spcBef>
                          <a:spcPts val="0"/>
                        </a:spcBef>
                        <a:spcAft>
                          <a:spcPts val="200"/>
                        </a:spcAft>
                      </a:pPr>
                      <a:r>
                        <a:rPr lang="en-ZA" sz="1400" dirty="0">
                          <a:effectLst/>
                        </a:rPr>
                        <a:t>59% Africans</a:t>
                      </a:r>
                      <a:endParaRPr lang="en-US" sz="1400" dirty="0">
                        <a:effectLst/>
                      </a:endParaRPr>
                    </a:p>
                    <a:p>
                      <a:pPr marL="0" marR="0" algn="ctr" fontAlgn="ctr">
                        <a:lnSpc>
                          <a:spcPct val="120000"/>
                        </a:lnSpc>
                        <a:spcBef>
                          <a:spcPts val="0"/>
                        </a:spcBef>
                        <a:spcAft>
                          <a:spcPts val="200"/>
                        </a:spcAft>
                      </a:pPr>
                      <a:r>
                        <a:rPr lang="en-ZA" sz="1400" dirty="0">
                          <a:effectLst/>
                        </a:rPr>
                        <a:t>46% Women</a:t>
                      </a:r>
                      <a:endParaRPr lang="en-US" sz="1400" dirty="0">
                        <a:effectLst/>
                      </a:endParaRPr>
                    </a:p>
                    <a:p>
                      <a:pPr marL="0" marR="0" algn="ctr" fontAlgn="ctr">
                        <a:lnSpc>
                          <a:spcPct val="120000"/>
                        </a:lnSpc>
                        <a:spcBef>
                          <a:spcPts val="0"/>
                        </a:spcBef>
                        <a:spcAft>
                          <a:spcPts val="200"/>
                        </a:spcAft>
                      </a:pPr>
                      <a:r>
                        <a:rPr lang="en-ZA" sz="1400" dirty="0">
                          <a:effectLst/>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tc>
                  <a:txBody>
                    <a:bodyPr/>
                    <a:lstStyle/>
                    <a:p>
                      <a:pPr marL="0" marR="0" algn="ctr" fontAlgn="ctr">
                        <a:lnSpc>
                          <a:spcPct val="120000"/>
                        </a:lnSpc>
                        <a:spcBef>
                          <a:spcPts val="0"/>
                        </a:spcBef>
                        <a:spcAft>
                          <a:spcPts val="200"/>
                        </a:spcAft>
                      </a:pPr>
                      <a:r>
                        <a:rPr lang="en-ZA" sz="1400" dirty="0">
                          <a:effectLst/>
                        </a:rPr>
                        <a:t>59% Africans</a:t>
                      </a:r>
                      <a:endParaRPr lang="en-US" sz="1400" dirty="0">
                        <a:effectLst/>
                      </a:endParaRPr>
                    </a:p>
                    <a:p>
                      <a:pPr marL="0" marR="0" algn="ctr" fontAlgn="ctr">
                        <a:lnSpc>
                          <a:spcPct val="120000"/>
                        </a:lnSpc>
                        <a:spcBef>
                          <a:spcPts val="0"/>
                        </a:spcBef>
                        <a:spcAft>
                          <a:spcPts val="200"/>
                        </a:spcAft>
                      </a:pPr>
                      <a:r>
                        <a:rPr lang="en-ZA" sz="1400" dirty="0">
                          <a:effectLst/>
                        </a:rPr>
                        <a:t>46% Women</a:t>
                      </a:r>
                      <a:endParaRPr lang="en-US" sz="1400" dirty="0">
                        <a:effectLst/>
                      </a:endParaRPr>
                    </a:p>
                    <a:p>
                      <a:pPr marL="0" marR="0" algn="ctr" fontAlgn="ctr">
                        <a:lnSpc>
                          <a:spcPct val="120000"/>
                        </a:lnSpc>
                        <a:spcBef>
                          <a:spcPts val="0"/>
                        </a:spcBef>
                        <a:spcAft>
                          <a:spcPts val="200"/>
                        </a:spcAft>
                      </a:pPr>
                      <a:r>
                        <a:rPr lang="en-ZA" sz="1400" dirty="0">
                          <a:effectLst/>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extLst>
                  <a:ext uri="{0D108BD9-81ED-4DB2-BD59-A6C34878D82A}">
                    <a16:rowId xmlns:a16="http://schemas.microsoft.com/office/drawing/2014/main" val="10003"/>
                  </a:ext>
                </a:extLst>
              </a:tr>
              <a:tr h="669005">
                <a:tc>
                  <a:txBody>
                    <a:bodyPr/>
                    <a:lstStyle/>
                    <a:p>
                      <a:pPr marL="0" marR="0" algn="just" fontAlgn="ctr">
                        <a:spcBef>
                          <a:spcPts val="0"/>
                        </a:spcBef>
                        <a:spcAft>
                          <a:spcPts val="200"/>
                        </a:spcAft>
                      </a:pPr>
                      <a:r>
                        <a:rPr lang="en-ZA" sz="1400" dirty="0">
                          <a:effectLst/>
                        </a:rPr>
                        <a:t>1.4.1 Percentage of total workforce positions occupied by people with disability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tc>
                  <a:txBody>
                    <a:bodyPr/>
                    <a:lstStyle/>
                    <a:p>
                      <a:pPr marL="0" marR="0" algn="ctr" fontAlgn="ctr">
                        <a:lnSpc>
                          <a:spcPct val="120000"/>
                        </a:lnSpc>
                        <a:spcBef>
                          <a:spcPts val="0"/>
                        </a:spcBef>
                        <a:spcAft>
                          <a:spcPts val="200"/>
                        </a:spcAft>
                      </a:pPr>
                      <a:r>
                        <a:rPr lang="en-ZA" sz="1400" dirty="0">
                          <a:effectLst/>
                        </a:rPr>
                        <a:t>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tc>
                  <a:txBody>
                    <a:bodyPr/>
                    <a:lstStyle/>
                    <a:p>
                      <a:pPr marL="0" marR="0" algn="ctr" fontAlgn="ctr">
                        <a:lnSpc>
                          <a:spcPct val="120000"/>
                        </a:lnSpc>
                        <a:spcBef>
                          <a:spcPts val="0"/>
                        </a:spcBef>
                        <a:spcAft>
                          <a:spcPts val="200"/>
                        </a:spcAft>
                      </a:pPr>
                      <a:r>
                        <a:rPr lang="en-ZA" sz="1400" dirty="0">
                          <a:effectLst/>
                        </a:rPr>
                        <a:t>2.2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extLst>
                  <a:ext uri="{0D108BD9-81ED-4DB2-BD59-A6C34878D82A}">
                    <a16:rowId xmlns:a16="http://schemas.microsoft.com/office/drawing/2014/main" val="10004"/>
                  </a:ext>
                </a:extLst>
              </a:tr>
              <a:tr h="854839">
                <a:tc gridSpan="3">
                  <a:txBody>
                    <a:bodyPr/>
                    <a:lstStyle/>
                    <a:p>
                      <a:pPr marL="0" marR="0" lvl="0" indent="0" algn="just" defTabSz="914400" rtl="0" eaLnBrk="1" fontAlgn="ctr" latinLnBrk="0" hangingPunct="1">
                        <a:lnSpc>
                          <a:spcPct val="100000"/>
                        </a:lnSpc>
                        <a:spcBef>
                          <a:spcPts val="0"/>
                        </a:spcBef>
                        <a:spcAft>
                          <a:spcPts val="200"/>
                        </a:spcAft>
                        <a:buClrTx/>
                        <a:buSzTx/>
                        <a:buFontTx/>
                        <a:buNone/>
                        <a:tabLst/>
                        <a:defRPr/>
                      </a:pPr>
                      <a:r>
                        <a:rPr lang="en-US" sz="1800" b="1" kern="1200" dirty="0">
                          <a:solidFill>
                            <a:schemeClr val="tx1"/>
                          </a:solidFill>
                          <a:effectLst/>
                          <a:latin typeface="+mn-lt"/>
                          <a:ea typeface="+mn-ea"/>
                          <a:cs typeface="+mn-cs"/>
                        </a:rPr>
                        <a:t>Outcome 1: </a:t>
                      </a:r>
                      <a:r>
                        <a:rPr lang="en-ZA" sz="1800" b="1" kern="1200" dirty="0">
                          <a:solidFill>
                            <a:schemeClr val="tx1"/>
                          </a:solidFill>
                          <a:effectLst/>
                          <a:latin typeface="+mn-lt"/>
                          <a:ea typeface="+mn-ea"/>
                          <a:cs typeface="+mn-cs"/>
                        </a:rPr>
                        <a:t>Increased capability and capacity of the department and good governance</a:t>
                      </a:r>
                      <a:endParaRPr lang="en-ZA" sz="1800" kern="1200" dirty="0">
                        <a:solidFill>
                          <a:schemeClr val="tx1"/>
                        </a:solidFill>
                        <a:effectLst/>
                        <a:latin typeface="+mn-lt"/>
                        <a:ea typeface="+mn-ea"/>
                        <a:cs typeface="+mn-cs"/>
                      </a:endParaRPr>
                    </a:p>
                    <a:p>
                      <a:pPr marL="0" marR="0" lvl="0" indent="0" algn="just" defTabSz="914400" rtl="0" eaLnBrk="1" fontAlgn="ctr" latinLnBrk="0" hangingPunct="1">
                        <a:lnSpc>
                          <a:spcPct val="100000"/>
                        </a:lnSpc>
                        <a:spcBef>
                          <a:spcPts val="0"/>
                        </a:spcBef>
                        <a:spcAft>
                          <a:spcPts val="200"/>
                        </a:spcAft>
                        <a:buClrTx/>
                        <a:buSzTx/>
                        <a:buFontTx/>
                        <a:buNone/>
                        <a:tabLst/>
                        <a:defRPr/>
                      </a:pPr>
                      <a:endParaRPr lang="en-US" sz="1600" b="1" dirty="0">
                        <a:solidFill>
                          <a:schemeClr val="tx1"/>
                        </a:solidFill>
                        <a:effectLst/>
                        <a:highlight>
                          <a:srgbClr val="FFFF00"/>
                        </a:highlight>
                        <a:latin typeface="Arial" panose="020B0604020202020204" pitchFamily="34" charset="0"/>
                        <a:ea typeface="Times New Roman"/>
                        <a:cs typeface="Arial" panose="020B0604020202020204" pitchFamily="34" charset="0"/>
                      </a:endParaRPr>
                    </a:p>
                  </a:txBody>
                  <a:tcPr marL="68591" marR="68591" marT="0" marB="0">
                    <a:solidFill>
                      <a:srgbClr val="FFC000"/>
                    </a:solidFill>
                  </a:tcPr>
                </a:tc>
                <a:tc hMerge="1">
                  <a:txBody>
                    <a:bodyPr/>
                    <a:lstStyle/>
                    <a:p>
                      <a:pPr marL="0" marR="0" algn="ctr" fontAlgn="ctr">
                        <a:lnSpc>
                          <a:spcPct val="120000"/>
                        </a:lnSpc>
                        <a:spcBef>
                          <a:spcPts val="0"/>
                        </a:spcBef>
                        <a:spcAft>
                          <a:spcPts val="20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tc hMerge="1">
                  <a:txBody>
                    <a:bodyPr/>
                    <a:lstStyle/>
                    <a:p>
                      <a:pPr marL="0" marR="0" algn="ctr" fontAlgn="ctr">
                        <a:lnSpc>
                          <a:spcPct val="120000"/>
                        </a:lnSpc>
                        <a:spcBef>
                          <a:spcPts val="0"/>
                        </a:spcBef>
                        <a:spcAft>
                          <a:spcPts val="20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extLst>
                  <a:ext uri="{0D108BD9-81ED-4DB2-BD59-A6C34878D82A}">
                    <a16:rowId xmlns:a16="http://schemas.microsoft.com/office/drawing/2014/main" val="10005"/>
                  </a:ext>
                </a:extLst>
              </a:tr>
              <a:tr h="387599">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Indicators </a:t>
                      </a:r>
                    </a:p>
                  </a:txBody>
                  <a:tcPr marL="68582" marR="68582" marT="0" marB="0"/>
                </a:tc>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Target </a:t>
                      </a:r>
                    </a:p>
                  </a:txBody>
                  <a:tcPr marL="68582" marR="68582" marT="0" marB="0"/>
                </a:tc>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Revised target</a:t>
                      </a:r>
                    </a:p>
                  </a:txBody>
                  <a:tcPr marL="68582" marR="68582" marT="0" marB="0"/>
                </a:tc>
                <a:extLst>
                  <a:ext uri="{0D108BD9-81ED-4DB2-BD59-A6C34878D82A}">
                    <a16:rowId xmlns:a16="http://schemas.microsoft.com/office/drawing/2014/main" val="10006"/>
                  </a:ext>
                </a:extLst>
              </a:tr>
              <a:tr h="764577">
                <a:tc>
                  <a:txBody>
                    <a:bodyPr/>
                    <a:lstStyle/>
                    <a:p>
                      <a:pPr marL="0" marR="0" algn="just" fontAlgn="ctr">
                        <a:spcBef>
                          <a:spcPts val="0"/>
                        </a:spcBef>
                        <a:spcAft>
                          <a:spcPts val="200"/>
                        </a:spcAft>
                      </a:pPr>
                      <a:r>
                        <a:rPr lang="en-ZA" sz="1600" b="0" dirty="0">
                          <a:solidFill>
                            <a:schemeClr val="tx1"/>
                          </a:solidFill>
                          <a:effectLst/>
                          <a:latin typeface="Arial" panose="020B0604020202020204" pitchFamily="34" charset="0"/>
                          <a:cs typeface="Arial" panose="020B0604020202020204" pitchFamily="34" charset="0"/>
                        </a:rPr>
                        <a:t>2.1.1 Number of sites where audio visual remand system is rolled out</a:t>
                      </a:r>
                      <a:endParaRPr lang="en-US"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tc>
                  <a:txBody>
                    <a:bodyPr/>
                    <a:lstStyle/>
                    <a:p>
                      <a:pPr marL="0" marR="0" algn="ctr" fontAlgn="ctr">
                        <a:lnSpc>
                          <a:spcPct val="120000"/>
                        </a:lnSpc>
                        <a:spcBef>
                          <a:spcPts val="0"/>
                        </a:spcBef>
                        <a:spcAft>
                          <a:spcPts val="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a:t>
                      </a:r>
                    </a:p>
                  </a:txBody>
                  <a:tcPr marL="68591" marR="68591" marT="0" marB="0"/>
                </a:tc>
                <a:tc>
                  <a:txBody>
                    <a:bodyPr/>
                    <a:lstStyle/>
                    <a:p>
                      <a:pPr marL="0" marR="0" algn="ctr" fontAlgn="ctr">
                        <a:lnSpc>
                          <a:spcPct val="120000"/>
                        </a:lnSpc>
                        <a:spcBef>
                          <a:spcPts val="0"/>
                        </a:spcBef>
                        <a:spcAft>
                          <a:spcPts val="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18</a:t>
                      </a:r>
                    </a:p>
                  </a:txBody>
                  <a:tcPr marL="68591" marR="68591" marT="0" marB="0"/>
                </a:tc>
                <a:extLst>
                  <a:ext uri="{0D108BD9-81ED-4DB2-BD59-A6C34878D82A}">
                    <a16:rowId xmlns:a16="http://schemas.microsoft.com/office/drawing/2014/main" val="10007"/>
                  </a:ext>
                </a:extLst>
              </a:tr>
            </a:tbl>
          </a:graphicData>
        </a:graphic>
      </p:graphicFrame>
      <p:sp>
        <p:nvSpPr>
          <p:cNvPr id="59403" name="TextBox 3">
            <a:extLst>
              <a:ext uri="{FF2B5EF4-FFF2-40B4-BE49-F238E27FC236}">
                <a16:creationId xmlns:a16="http://schemas.microsoft.com/office/drawing/2014/main" id="{3EDC5EEE-F9A7-4DBE-9B5A-D75241D63423}"/>
              </a:ext>
            </a:extLst>
          </p:cNvPr>
          <p:cNvSpPr txBox="1">
            <a:spLocks noChangeArrowheads="1"/>
          </p:cNvSpPr>
          <p:nvPr/>
        </p:nvSpPr>
        <p:spPr bwMode="auto">
          <a:xfrm>
            <a:off x="7002463" y="6308725"/>
            <a:ext cx="1646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1000" b="0">
                <a:solidFill>
                  <a:srgbClr val="FF0000"/>
                </a:solidFill>
              </a:rPr>
              <a:t>APP on Pages 12 and 15 </a:t>
            </a:r>
          </a:p>
          <a:p>
            <a:pPr>
              <a:spcBef>
                <a:spcPct val="0"/>
              </a:spcBef>
              <a:spcAft>
                <a:spcPct val="0"/>
              </a:spcAft>
              <a:buFontTx/>
              <a:buNone/>
            </a:pPr>
            <a:endParaRPr lang="en-ZA" altLang="en-US" b="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AA4C10-2903-403F-8905-0BEF0A4360EB}"/>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60419" name="Rectangle 4">
            <a:extLst>
              <a:ext uri="{FF2B5EF4-FFF2-40B4-BE49-F238E27FC236}">
                <a16:creationId xmlns:a16="http://schemas.microsoft.com/office/drawing/2014/main" id="{A79D2CF6-85F7-4B38-A9DF-890FC891F20D}"/>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60420" name="Slide Number Placeholder 5">
            <a:extLst>
              <a:ext uri="{FF2B5EF4-FFF2-40B4-BE49-F238E27FC236}">
                <a16:creationId xmlns:a16="http://schemas.microsoft.com/office/drawing/2014/main" id="{A7374E2E-F309-478A-8471-497C38C8B778}"/>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8E4E108C-6319-464D-B3F6-D53C4AF82147}" type="slidenum">
              <a:rPr lang="en-GB" altLang="en-US" sz="1400" b="0">
                <a:solidFill>
                  <a:srgbClr val="FFFFFF"/>
                </a:solidFill>
              </a:rPr>
              <a:pPr algn="l">
                <a:spcBef>
                  <a:spcPct val="0"/>
                </a:spcBef>
                <a:spcAft>
                  <a:spcPct val="0"/>
                </a:spcAft>
                <a:buFontTx/>
                <a:buNone/>
              </a:pPr>
              <a:t>44</a:t>
            </a:fld>
            <a:endParaRPr lang="en-GB" altLang="en-US" sz="1400" b="0">
              <a:solidFill>
                <a:srgbClr val="FFFFFF"/>
              </a:solidFill>
            </a:endParaRPr>
          </a:p>
        </p:txBody>
      </p:sp>
      <p:sp>
        <p:nvSpPr>
          <p:cNvPr id="60421" name="Footer Placeholder 2">
            <a:extLst>
              <a:ext uri="{FF2B5EF4-FFF2-40B4-BE49-F238E27FC236}">
                <a16:creationId xmlns:a16="http://schemas.microsoft.com/office/drawing/2014/main" id="{1609D4A5-D62E-4FA7-AFD1-B5769F64855F}"/>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4DC03196-D64F-4BDE-87C1-18D6AFCC0CC8}" type="slidenum">
              <a:rPr lang="en-US" altLang="en-US" sz="1000" b="0">
                <a:solidFill>
                  <a:srgbClr val="000000"/>
                </a:solidFill>
              </a:rPr>
              <a:pPr>
                <a:spcBef>
                  <a:spcPct val="0"/>
                </a:spcBef>
                <a:spcAft>
                  <a:spcPct val="0"/>
                </a:spcAft>
                <a:buFontTx/>
                <a:buNone/>
              </a:pPr>
              <a:t>44</a:t>
            </a:fld>
            <a:endParaRPr lang="en-US" altLang="en-US" sz="1000" b="0">
              <a:solidFill>
                <a:srgbClr val="000000"/>
              </a:solidFill>
            </a:endParaRPr>
          </a:p>
        </p:txBody>
      </p:sp>
      <p:sp>
        <p:nvSpPr>
          <p:cNvPr id="10" name="Title 1">
            <a:extLst>
              <a:ext uri="{FF2B5EF4-FFF2-40B4-BE49-F238E27FC236}">
                <a16:creationId xmlns:a16="http://schemas.microsoft.com/office/drawing/2014/main" id="{F2E95A3A-B009-4F4F-A88C-1F37D7C4DF77}"/>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CHANGES ON THE PLANS</a:t>
            </a:r>
            <a:endParaRPr lang="en-GB" sz="2400" b="1" cap="small" dirty="0">
              <a:solidFill>
                <a:srgbClr val="FFFFFF"/>
              </a:solidFill>
              <a:latin typeface="Arial"/>
              <a:ea typeface="+mj-ea"/>
            </a:endParaRPr>
          </a:p>
        </p:txBody>
      </p:sp>
      <p:sp>
        <p:nvSpPr>
          <p:cNvPr id="60425" name="TextBox 4">
            <a:extLst>
              <a:ext uri="{FF2B5EF4-FFF2-40B4-BE49-F238E27FC236}">
                <a16:creationId xmlns:a16="http://schemas.microsoft.com/office/drawing/2014/main" id="{B11EA941-3020-4322-93C4-318D2DE3106F}"/>
              </a:ext>
            </a:extLst>
          </p:cNvPr>
          <p:cNvSpPr txBox="1">
            <a:spLocks noChangeArrowheads="1"/>
          </p:cNvSpPr>
          <p:nvPr/>
        </p:nvSpPr>
        <p:spPr bwMode="auto">
          <a:xfrm>
            <a:off x="71438" y="652463"/>
            <a:ext cx="8753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pPr>
            <a:r>
              <a:rPr lang="en-ZA" altLang="en-US">
                <a:solidFill>
                  <a:srgbClr val="000000"/>
                </a:solidFill>
              </a:rPr>
              <a:t>Annual Performance Plan </a:t>
            </a:r>
          </a:p>
          <a:p>
            <a:pPr>
              <a:spcBef>
                <a:spcPct val="0"/>
              </a:spcBef>
              <a:spcAft>
                <a:spcPct val="0"/>
              </a:spcAft>
              <a:buFont typeface="Wingdings 2" panose="05020102010507070707" pitchFamily="18" charset="2"/>
              <a:buNone/>
            </a:pPr>
            <a:endParaRPr lang="en-ZA" altLang="en-US" sz="1400">
              <a:solidFill>
                <a:srgbClr val="000000"/>
              </a:solidFill>
            </a:endParaRPr>
          </a:p>
        </p:txBody>
      </p:sp>
      <p:graphicFrame>
        <p:nvGraphicFramePr>
          <p:cNvPr id="2" name="Table 1">
            <a:extLst>
              <a:ext uri="{FF2B5EF4-FFF2-40B4-BE49-F238E27FC236}">
                <a16:creationId xmlns:a16="http://schemas.microsoft.com/office/drawing/2014/main" id="{43BED5CC-00F2-443C-AF42-5078EF67A7BA}"/>
              </a:ext>
            </a:extLst>
          </p:cNvPr>
          <p:cNvGraphicFramePr>
            <a:graphicFrameLocks noGrp="1"/>
          </p:cNvGraphicFramePr>
          <p:nvPr/>
        </p:nvGraphicFramePr>
        <p:xfrm>
          <a:off x="71438" y="1052513"/>
          <a:ext cx="8574087" cy="4856162"/>
        </p:xfrm>
        <a:graphic>
          <a:graphicData uri="http://schemas.openxmlformats.org/drawingml/2006/table">
            <a:tbl>
              <a:tblPr firstRow="1" bandRow="1">
                <a:tableStyleId>{5940675A-B579-460E-94D1-54222C63F5DA}</a:tableStyleId>
              </a:tblPr>
              <a:tblGrid>
                <a:gridCol w="3492732">
                  <a:extLst>
                    <a:ext uri="{9D8B030D-6E8A-4147-A177-3AD203B41FA5}">
                      <a16:colId xmlns:a16="http://schemas.microsoft.com/office/drawing/2014/main" val="20000"/>
                    </a:ext>
                  </a:extLst>
                </a:gridCol>
                <a:gridCol w="2223326">
                  <a:extLst>
                    <a:ext uri="{9D8B030D-6E8A-4147-A177-3AD203B41FA5}">
                      <a16:colId xmlns:a16="http://schemas.microsoft.com/office/drawing/2014/main" val="20001"/>
                    </a:ext>
                  </a:extLst>
                </a:gridCol>
                <a:gridCol w="2858029">
                  <a:extLst>
                    <a:ext uri="{9D8B030D-6E8A-4147-A177-3AD203B41FA5}">
                      <a16:colId xmlns:a16="http://schemas.microsoft.com/office/drawing/2014/main" val="20002"/>
                    </a:ext>
                  </a:extLst>
                </a:gridCol>
              </a:tblGrid>
              <a:tr h="370723">
                <a:tc gridSpan="3">
                  <a:txBody>
                    <a:bodyPr/>
                    <a:lstStyle/>
                    <a:p>
                      <a:r>
                        <a:rPr lang="en-US" sz="1600" b="1" dirty="0">
                          <a:solidFill>
                            <a:schemeClr val="tx1"/>
                          </a:solidFill>
                          <a:latin typeface="Arial" panose="020B0604020202020204" pitchFamily="34" charset="0"/>
                          <a:cs typeface="Arial" panose="020B0604020202020204" pitchFamily="34" charset="0"/>
                        </a:rPr>
                        <a:t>PROGRAMME 2: COURT SERVICES</a:t>
                      </a:r>
                    </a:p>
                  </a:txBody>
                  <a:tcPr marL="91452" marR="91452" marT="45081" marB="45081">
                    <a:solidFill>
                      <a:srgbClr val="FFC000"/>
                    </a:solidFill>
                  </a:tcPr>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extLst>
                  <a:ext uri="{0D108BD9-81ED-4DB2-BD59-A6C34878D82A}">
                    <a16:rowId xmlns:a16="http://schemas.microsoft.com/office/drawing/2014/main" val="10000"/>
                  </a:ext>
                </a:extLst>
              </a:tr>
              <a:tr h="487659">
                <a:tc gridSpan="3">
                  <a:txBody>
                    <a:bodyPr/>
                    <a:lstStyle/>
                    <a:p>
                      <a:pPr marL="0" marR="0" indent="0">
                        <a:lnSpc>
                          <a:spcPct val="200000"/>
                        </a:lnSpc>
                        <a:spcBef>
                          <a:spcPts val="0"/>
                        </a:spcBef>
                        <a:spcAft>
                          <a:spcPts val="1200"/>
                        </a:spcAft>
                      </a:pPr>
                      <a:r>
                        <a:rPr lang="en-US" sz="1600" b="1" dirty="0">
                          <a:solidFill>
                            <a:schemeClr val="tx1"/>
                          </a:solidFill>
                          <a:effectLst/>
                          <a:latin typeface="Arial" panose="020B0604020202020204" pitchFamily="34" charset="0"/>
                          <a:ea typeface="Times New Roman"/>
                          <a:cs typeface="Arial" panose="020B0604020202020204" pitchFamily="34" charset="0"/>
                        </a:rPr>
                        <a:t>Outcome 3: </a:t>
                      </a:r>
                      <a:r>
                        <a:rPr lang="en-ZA" sz="1600" b="1" dirty="0">
                          <a:solidFill>
                            <a:schemeClr val="tx1"/>
                          </a:solidFill>
                          <a:effectLst/>
                          <a:latin typeface="Arial" panose="020B0604020202020204" pitchFamily="34" charset="0"/>
                          <a:cs typeface="Arial" panose="020B0604020202020204" pitchFamily="34" charset="0"/>
                        </a:rPr>
                        <a:t>Increased access to justice services </a:t>
                      </a:r>
                      <a:endParaRPr lang="en-US" sz="1600" b="1" dirty="0">
                        <a:solidFill>
                          <a:schemeClr val="tx1"/>
                        </a:solidFill>
                        <a:effectLst/>
                        <a:latin typeface="Arial" panose="020B0604020202020204" pitchFamily="34" charset="0"/>
                        <a:ea typeface="Times New Roman"/>
                        <a:cs typeface="Arial" panose="020B0604020202020204" pitchFamily="34" charset="0"/>
                      </a:endParaRPr>
                    </a:p>
                  </a:txBody>
                  <a:tcPr marL="68590" marR="68590" marT="0" marB="0">
                    <a:solidFill>
                      <a:srgbClr val="FFC000"/>
                    </a:solidFill>
                  </a:tcPr>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extLst>
                  <a:ext uri="{0D108BD9-81ED-4DB2-BD59-A6C34878D82A}">
                    <a16:rowId xmlns:a16="http://schemas.microsoft.com/office/drawing/2014/main" val="10001"/>
                  </a:ext>
                </a:extLst>
              </a:tr>
              <a:tr h="370723">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Indicators </a:t>
                      </a:r>
                    </a:p>
                  </a:txBody>
                  <a:tcPr marL="68588" marR="68588" marT="0" marB="0">
                    <a:solidFill>
                      <a:srgbClr val="92D050"/>
                    </a:solidFill>
                  </a:tcPr>
                </a:tc>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Target </a:t>
                      </a:r>
                    </a:p>
                  </a:txBody>
                  <a:tcPr marL="68588" marR="68588" marT="0" marB="0">
                    <a:solidFill>
                      <a:srgbClr val="92D050"/>
                    </a:solidFill>
                  </a:tcPr>
                </a:tc>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Revised target</a:t>
                      </a:r>
                    </a:p>
                  </a:txBody>
                  <a:tcPr marL="68588" marR="68588" marT="0" marB="0">
                    <a:solidFill>
                      <a:srgbClr val="92D050"/>
                    </a:solidFill>
                  </a:tcPr>
                </a:tc>
                <a:extLst>
                  <a:ext uri="{0D108BD9-81ED-4DB2-BD59-A6C34878D82A}">
                    <a16:rowId xmlns:a16="http://schemas.microsoft.com/office/drawing/2014/main" val="10002"/>
                  </a:ext>
                </a:extLst>
              </a:tr>
              <a:tr h="853425">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3.1.1 Phases of the Femicide Watch established as required by Article 15 of the Presidential summit declaration against GBVF,2019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Phase 3 of the Femicide Watch established by 31 March 2021 (Femicide Watch report published)</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Phase 3 (femicide Watch Dashboard report </a:t>
                      </a:r>
                      <a:r>
                        <a:rPr lang="en-US" sz="1400" kern="1200" dirty="0">
                          <a:solidFill>
                            <a:schemeClr val="tx1"/>
                          </a:solidFill>
                          <a:effectLst/>
                          <a:latin typeface="Arial" panose="020B0604020202020204" pitchFamily="34" charset="0"/>
                          <a:ea typeface="+mn-ea"/>
                          <a:cs typeface="Arial" panose="020B0604020202020204" pitchFamily="34" charset="0"/>
                        </a:rPr>
                        <a:t>adopted by stakeholders </a:t>
                      </a:r>
                      <a:r>
                        <a:rPr lang="en-US" sz="1400" dirty="0">
                          <a:solidFill>
                            <a:schemeClr val="tx1"/>
                          </a:solidFill>
                          <a:effectLst/>
                          <a:latin typeface="Arial" panose="020B0604020202020204" pitchFamily="34" charset="0"/>
                          <a:cs typeface="Arial" panose="020B0604020202020204" pitchFamily="34" charset="0"/>
                        </a:rPr>
                        <a:t>by 31 March 2021</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extLst>
                  <a:ext uri="{0D108BD9-81ED-4DB2-BD59-A6C34878D82A}">
                    <a16:rowId xmlns:a16="http://schemas.microsoft.com/office/drawing/2014/main" val="10003"/>
                  </a:ext>
                </a:extLst>
              </a:tr>
              <a:tr h="640069">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3.3.1 Percentage of criminal cases postponed due to unavailability of court administration staff</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0.3%</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extLst>
                  <a:ext uri="{0D108BD9-81ED-4DB2-BD59-A6C34878D82A}">
                    <a16:rowId xmlns:a16="http://schemas.microsoft.com/office/drawing/2014/main" val="10004"/>
                  </a:ext>
                </a:extLst>
              </a:tr>
              <a:tr h="426712">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2.9 Number of new court buildings completed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3</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extLst>
                  <a:ext uri="{0D108BD9-81ED-4DB2-BD59-A6C34878D82A}">
                    <a16:rowId xmlns:a16="http://schemas.microsoft.com/office/drawing/2014/main" val="10005"/>
                  </a:ext>
                </a:extLst>
              </a:tr>
              <a:tr h="426712">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3.7.1 Number of facilities with term contracts for unplanned maintenance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30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extLst>
                  <a:ext uri="{0D108BD9-81ED-4DB2-BD59-A6C34878D82A}">
                    <a16:rowId xmlns:a16="http://schemas.microsoft.com/office/drawing/2014/main" val="10006"/>
                  </a:ext>
                </a:extLst>
              </a:tr>
              <a:tr h="640069">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3.10.1 Percentage of family litigation matters finalised within 12 months from the date of opening the matter</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82%</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40%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extLst>
                  <a:ext uri="{0D108BD9-81ED-4DB2-BD59-A6C34878D82A}">
                    <a16:rowId xmlns:a16="http://schemas.microsoft.com/office/drawing/2014/main" val="10007"/>
                  </a:ext>
                </a:extLst>
              </a:tr>
              <a:tr h="640069">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3.11.1 Percentage of family non-litigation matters finalised within 6 months from the date of opening the matter</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62% </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35%</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7" marR="68587" marT="0" marB="0"/>
                </a:tc>
                <a:extLst>
                  <a:ext uri="{0D108BD9-81ED-4DB2-BD59-A6C34878D82A}">
                    <a16:rowId xmlns:a16="http://schemas.microsoft.com/office/drawing/2014/main" val="10008"/>
                  </a:ext>
                </a:extLst>
              </a:tr>
            </a:tbl>
          </a:graphicData>
        </a:graphic>
      </p:graphicFrame>
      <p:sp>
        <p:nvSpPr>
          <p:cNvPr id="60464" name="TextBox 2">
            <a:extLst>
              <a:ext uri="{FF2B5EF4-FFF2-40B4-BE49-F238E27FC236}">
                <a16:creationId xmlns:a16="http://schemas.microsoft.com/office/drawing/2014/main" id="{B4E20B2E-7DB3-4436-A444-55196C23BCF5}"/>
              </a:ext>
            </a:extLst>
          </p:cNvPr>
          <p:cNvSpPr txBox="1">
            <a:spLocks noChangeArrowheads="1"/>
          </p:cNvSpPr>
          <p:nvPr/>
        </p:nvSpPr>
        <p:spPr bwMode="auto">
          <a:xfrm>
            <a:off x="6132513" y="6378575"/>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1000" b="0">
                <a:solidFill>
                  <a:srgbClr val="FF0000"/>
                </a:solidFill>
              </a:rPr>
              <a:t>APP on Pages 23-25 and 27-29 </a:t>
            </a:r>
          </a:p>
          <a:p>
            <a:pPr>
              <a:spcBef>
                <a:spcPct val="0"/>
              </a:spcBef>
              <a:spcAft>
                <a:spcPct val="0"/>
              </a:spcAft>
              <a:buFontTx/>
              <a:buNone/>
            </a:pPr>
            <a:endParaRPr lang="en-ZA" altLang="en-US" b="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18ADDC-AAAA-463B-8514-E71B600F2402}"/>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61443" name="Rectangle 4">
            <a:extLst>
              <a:ext uri="{FF2B5EF4-FFF2-40B4-BE49-F238E27FC236}">
                <a16:creationId xmlns:a16="http://schemas.microsoft.com/office/drawing/2014/main" id="{6797488F-6CC1-43B8-8B8D-E507DDE135BC}"/>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61444" name="Slide Number Placeholder 5">
            <a:extLst>
              <a:ext uri="{FF2B5EF4-FFF2-40B4-BE49-F238E27FC236}">
                <a16:creationId xmlns:a16="http://schemas.microsoft.com/office/drawing/2014/main" id="{D71C490E-D572-462C-8153-6254716D81D6}"/>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05A2CD78-5AE1-4205-AFD4-9903767E093E}" type="slidenum">
              <a:rPr lang="en-GB" altLang="en-US" sz="1400" b="0">
                <a:solidFill>
                  <a:srgbClr val="FFFFFF"/>
                </a:solidFill>
              </a:rPr>
              <a:pPr algn="l">
                <a:spcBef>
                  <a:spcPct val="0"/>
                </a:spcBef>
                <a:spcAft>
                  <a:spcPct val="0"/>
                </a:spcAft>
                <a:buFontTx/>
                <a:buNone/>
              </a:pPr>
              <a:t>45</a:t>
            </a:fld>
            <a:endParaRPr lang="en-GB" altLang="en-US" sz="1400" b="0">
              <a:solidFill>
                <a:srgbClr val="FFFFFF"/>
              </a:solidFill>
            </a:endParaRPr>
          </a:p>
        </p:txBody>
      </p:sp>
      <p:sp>
        <p:nvSpPr>
          <p:cNvPr id="61445" name="Footer Placeholder 2">
            <a:extLst>
              <a:ext uri="{FF2B5EF4-FFF2-40B4-BE49-F238E27FC236}">
                <a16:creationId xmlns:a16="http://schemas.microsoft.com/office/drawing/2014/main" id="{136CAAEA-BFDF-42A3-8989-5EC2EA3C5BF1}"/>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8CF1F504-1438-46D7-B827-756362802251}" type="slidenum">
              <a:rPr lang="en-US" altLang="en-US" sz="1000" b="0">
                <a:solidFill>
                  <a:srgbClr val="000000"/>
                </a:solidFill>
              </a:rPr>
              <a:pPr>
                <a:spcBef>
                  <a:spcPct val="0"/>
                </a:spcBef>
                <a:spcAft>
                  <a:spcPct val="0"/>
                </a:spcAft>
                <a:buFontTx/>
                <a:buNone/>
              </a:pPr>
              <a:t>45</a:t>
            </a:fld>
            <a:endParaRPr lang="en-US" altLang="en-US" sz="1000" b="0">
              <a:solidFill>
                <a:srgbClr val="000000"/>
              </a:solidFill>
            </a:endParaRPr>
          </a:p>
        </p:txBody>
      </p:sp>
      <p:sp>
        <p:nvSpPr>
          <p:cNvPr id="10" name="Title 1">
            <a:extLst>
              <a:ext uri="{FF2B5EF4-FFF2-40B4-BE49-F238E27FC236}">
                <a16:creationId xmlns:a16="http://schemas.microsoft.com/office/drawing/2014/main" id="{6E4DEA9C-286B-4366-B784-138A514DEB2D}"/>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CHANGES ON THE PLANS</a:t>
            </a:r>
            <a:endParaRPr lang="en-GB" sz="2400" b="1" cap="small" dirty="0">
              <a:solidFill>
                <a:srgbClr val="FFFFFF"/>
              </a:solidFill>
              <a:latin typeface="Arial"/>
              <a:ea typeface="+mj-ea"/>
            </a:endParaRPr>
          </a:p>
        </p:txBody>
      </p:sp>
      <p:sp>
        <p:nvSpPr>
          <p:cNvPr id="61449" name="TextBox 4">
            <a:extLst>
              <a:ext uri="{FF2B5EF4-FFF2-40B4-BE49-F238E27FC236}">
                <a16:creationId xmlns:a16="http://schemas.microsoft.com/office/drawing/2014/main" id="{DE18FE77-1D80-4075-AB35-E2E98AAD1CC9}"/>
              </a:ext>
            </a:extLst>
          </p:cNvPr>
          <p:cNvSpPr txBox="1">
            <a:spLocks noChangeArrowheads="1"/>
          </p:cNvSpPr>
          <p:nvPr/>
        </p:nvSpPr>
        <p:spPr bwMode="auto">
          <a:xfrm>
            <a:off x="71438" y="652463"/>
            <a:ext cx="8753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pPr>
            <a:r>
              <a:rPr lang="en-ZA" altLang="en-US">
                <a:solidFill>
                  <a:srgbClr val="000000"/>
                </a:solidFill>
              </a:rPr>
              <a:t>Annual Performance Plan </a:t>
            </a:r>
          </a:p>
          <a:p>
            <a:pPr>
              <a:spcBef>
                <a:spcPct val="0"/>
              </a:spcBef>
              <a:spcAft>
                <a:spcPct val="0"/>
              </a:spcAft>
              <a:buFont typeface="Wingdings 2" panose="05020102010507070707" pitchFamily="18" charset="2"/>
              <a:buNone/>
            </a:pPr>
            <a:endParaRPr lang="en-ZA" altLang="en-US" sz="1400">
              <a:solidFill>
                <a:srgbClr val="000000"/>
              </a:solidFill>
            </a:endParaRPr>
          </a:p>
        </p:txBody>
      </p:sp>
      <p:graphicFrame>
        <p:nvGraphicFramePr>
          <p:cNvPr id="2" name="Table 1">
            <a:extLst>
              <a:ext uri="{FF2B5EF4-FFF2-40B4-BE49-F238E27FC236}">
                <a16:creationId xmlns:a16="http://schemas.microsoft.com/office/drawing/2014/main" id="{8BE461EE-96F6-4C67-983A-C7A1C15667C4}"/>
              </a:ext>
            </a:extLst>
          </p:cNvPr>
          <p:cNvGraphicFramePr>
            <a:graphicFrameLocks noGrp="1"/>
          </p:cNvGraphicFramePr>
          <p:nvPr/>
        </p:nvGraphicFramePr>
        <p:xfrm>
          <a:off x="95250" y="1068388"/>
          <a:ext cx="8574088" cy="5497512"/>
        </p:xfrm>
        <a:graphic>
          <a:graphicData uri="http://schemas.openxmlformats.org/drawingml/2006/table">
            <a:tbl>
              <a:tblPr firstRow="1" bandRow="1">
                <a:tableStyleId>{5940675A-B579-460E-94D1-54222C63F5DA}</a:tableStyleId>
              </a:tblPr>
              <a:tblGrid>
                <a:gridCol w="4608887">
                  <a:extLst>
                    <a:ext uri="{9D8B030D-6E8A-4147-A177-3AD203B41FA5}">
                      <a16:colId xmlns:a16="http://schemas.microsoft.com/office/drawing/2014/main" val="20000"/>
                    </a:ext>
                  </a:extLst>
                </a:gridCol>
                <a:gridCol w="1107172">
                  <a:extLst>
                    <a:ext uri="{9D8B030D-6E8A-4147-A177-3AD203B41FA5}">
                      <a16:colId xmlns:a16="http://schemas.microsoft.com/office/drawing/2014/main" val="20001"/>
                    </a:ext>
                  </a:extLst>
                </a:gridCol>
                <a:gridCol w="2858029">
                  <a:extLst>
                    <a:ext uri="{9D8B030D-6E8A-4147-A177-3AD203B41FA5}">
                      <a16:colId xmlns:a16="http://schemas.microsoft.com/office/drawing/2014/main" val="20002"/>
                    </a:ext>
                  </a:extLst>
                </a:gridCol>
              </a:tblGrid>
              <a:tr h="370904">
                <a:tc gridSpan="3">
                  <a:txBody>
                    <a:bodyPr/>
                    <a:lstStyle/>
                    <a:p>
                      <a:r>
                        <a:rPr lang="en-US" sz="1600" b="1" dirty="0">
                          <a:solidFill>
                            <a:schemeClr val="tx1"/>
                          </a:solidFill>
                          <a:latin typeface="Arial" panose="020B0604020202020204" pitchFamily="34" charset="0"/>
                          <a:cs typeface="Arial" panose="020B0604020202020204" pitchFamily="34" charset="0"/>
                        </a:rPr>
                        <a:t>PROGRAMME 3: MASTERS SERVICES</a:t>
                      </a:r>
                    </a:p>
                  </a:txBody>
                  <a:tcPr marL="91452" marR="91452" marT="45158" marB="45158">
                    <a:solidFill>
                      <a:srgbClr val="FFC000"/>
                    </a:solidFill>
                  </a:tcPr>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extLst>
                  <a:ext uri="{0D108BD9-81ED-4DB2-BD59-A6C34878D82A}">
                    <a16:rowId xmlns:a16="http://schemas.microsoft.com/office/drawing/2014/main" val="10000"/>
                  </a:ext>
                </a:extLst>
              </a:tr>
              <a:tr h="487764">
                <a:tc gridSpan="3">
                  <a:txBody>
                    <a:bodyPr/>
                    <a:lstStyle/>
                    <a:p>
                      <a:pPr marL="0" marR="0" indent="0">
                        <a:lnSpc>
                          <a:spcPct val="200000"/>
                        </a:lnSpc>
                        <a:spcBef>
                          <a:spcPts val="0"/>
                        </a:spcBef>
                        <a:spcAft>
                          <a:spcPts val="1200"/>
                        </a:spcAft>
                      </a:pPr>
                      <a:r>
                        <a:rPr lang="en-US" sz="1600" b="1" dirty="0">
                          <a:solidFill>
                            <a:schemeClr val="tx1"/>
                          </a:solidFill>
                          <a:effectLst/>
                          <a:latin typeface="Arial" panose="020B0604020202020204" pitchFamily="34" charset="0"/>
                          <a:ea typeface="Times New Roman"/>
                          <a:cs typeface="Arial" panose="020B0604020202020204" pitchFamily="34" charset="0"/>
                        </a:rPr>
                        <a:t>Outcome 3: </a:t>
                      </a:r>
                      <a:r>
                        <a:rPr lang="en-ZA" sz="1600" b="1" dirty="0">
                          <a:solidFill>
                            <a:schemeClr val="tx1"/>
                          </a:solidFill>
                          <a:effectLst/>
                          <a:latin typeface="Arial" panose="020B0604020202020204" pitchFamily="34" charset="0"/>
                          <a:cs typeface="Arial" panose="020B0604020202020204" pitchFamily="34" charset="0"/>
                        </a:rPr>
                        <a:t>Increased access to justice services </a:t>
                      </a:r>
                      <a:endParaRPr lang="en-US" sz="1600" b="1" dirty="0">
                        <a:solidFill>
                          <a:schemeClr val="tx1"/>
                        </a:solidFill>
                        <a:effectLst/>
                        <a:latin typeface="Arial" panose="020B0604020202020204" pitchFamily="34" charset="0"/>
                        <a:ea typeface="Times New Roman"/>
                        <a:cs typeface="Arial" panose="020B0604020202020204" pitchFamily="34" charset="0"/>
                      </a:endParaRPr>
                    </a:p>
                  </a:txBody>
                  <a:tcPr marL="68590" marR="68590" marT="0" marB="0">
                    <a:solidFill>
                      <a:srgbClr val="FFC000"/>
                    </a:solidFill>
                  </a:tcPr>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extLst>
                  <a:ext uri="{0D108BD9-81ED-4DB2-BD59-A6C34878D82A}">
                    <a16:rowId xmlns:a16="http://schemas.microsoft.com/office/drawing/2014/main" val="10001"/>
                  </a:ext>
                </a:extLst>
              </a:tr>
              <a:tr h="370904">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Indicators </a:t>
                      </a:r>
                    </a:p>
                  </a:txBody>
                  <a:tcPr marL="68588" marR="68588" marT="0" marB="0">
                    <a:solidFill>
                      <a:srgbClr val="92D050"/>
                    </a:solidFill>
                  </a:tcPr>
                </a:tc>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Target </a:t>
                      </a:r>
                    </a:p>
                  </a:txBody>
                  <a:tcPr marL="68588" marR="68588" marT="0" marB="0">
                    <a:solidFill>
                      <a:srgbClr val="92D050"/>
                    </a:solidFill>
                  </a:tcPr>
                </a:tc>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Revised target</a:t>
                      </a:r>
                    </a:p>
                  </a:txBody>
                  <a:tcPr marL="68588" marR="68588" marT="0" marB="0">
                    <a:solidFill>
                      <a:srgbClr val="92D050"/>
                    </a:solidFill>
                  </a:tcPr>
                </a:tc>
                <a:extLst>
                  <a:ext uri="{0D108BD9-81ED-4DB2-BD59-A6C34878D82A}">
                    <a16:rowId xmlns:a16="http://schemas.microsoft.com/office/drawing/2014/main" val="10002"/>
                  </a:ext>
                </a:extLst>
              </a:tr>
              <a:tr h="640191">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3.1.1 Percentage of liquidation and distribution accounts in large estates (&gt;250 000) examined within 15 days from receipt of all required documents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82%</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75%</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extLst>
                  <a:ext uri="{0D108BD9-81ED-4DB2-BD59-A6C34878D82A}">
                    <a16:rowId xmlns:a16="http://schemas.microsoft.com/office/drawing/2014/main" val="10003"/>
                  </a:ext>
                </a:extLst>
              </a:tr>
              <a:tr h="640191">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3.2.1 Percentage of letters of appointment issued in deceased estates within 15 days from receipt of all required documents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83%</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75%</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extLst>
                  <a:ext uri="{0D108BD9-81ED-4DB2-BD59-A6C34878D82A}">
                    <a16:rowId xmlns:a16="http://schemas.microsoft.com/office/drawing/2014/main" val="10004"/>
                  </a:ext>
                </a:extLst>
              </a:tr>
              <a:tr h="640191">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3.5.1   Percentage of certificates of appointment issued in all bankruptcy matters within 10 days from receipt of all required documents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82%</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75%</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extLst>
                  <a:ext uri="{0D108BD9-81ED-4DB2-BD59-A6C34878D82A}">
                    <a16:rowId xmlns:a16="http://schemas.microsoft.com/office/drawing/2014/main" val="10005"/>
                  </a:ext>
                </a:extLst>
              </a:tr>
              <a:tr h="640191">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3.6.1   Percentage of liquidation and distribution accounts in bankruptcy matters examined within 15 days from receipt of all required documents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84%</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75%</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extLst>
                  <a:ext uri="{0D108BD9-81ED-4DB2-BD59-A6C34878D82A}">
                    <a16:rowId xmlns:a16="http://schemas.microsoft.com/office/drawing/2014/main" val="10006"/>
                  </a:ext>
                </a:extLst>
              </a:tr>
              <a:tr h="426794">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3.7.1 Percentage of letters of authority issued in trusts within 14 days from receipt of all required documents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75%</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70%</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extLst>
                  <a:ext uri="{0D108BD9-81ED-4DB2-BD59-A6C34878D82A}">
                    <a16:rowId xmlns:a16="http://schemas.microsoft.com/office/drawing/2014/main" val="10007"/>
                  </a:ext>
                </a:extLst>
              </a:tr>
              <a:tr h="640191">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3.8.1 Percentage of letters of appointment issued in curatorship estates within 15 days from receipt of all required documents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81%</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75%</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extLst>
                  <a:ext uri="{0D108BD9-81ED-4DB2-BD59-A6C34878D82A}">
                    <a16:rowId xmlns:a16="http://schemas.microsoft.com/office/drawing/2014/main" val="10008"/>
                  </a:ext>
                </a:extLst>
              </a:tr>
              <a:tr h="640191">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3.9.1 Percentage of liquidation and distribution accounts in curatorship estates examined within 30 days from receipt of all required documents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81%</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75%</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tc>
                <a:extLst>
                  <a:ext uri="{0D108BD9-81ED-4DB2-BD59-A6C34878D82A}">
                    <a16:rowId xmlns:a16="http://schemas.microsoft.com/office/drawing/2014/main" val="10009"/>
                  </a:ext>
                </a:extLst>
              </a:tr>
            </a:tbl>
          </a:graphicData>
        </a:graphic>
      </p:graphicFrame>
      <p:sp>
        <p:nvSpPr>
          <p:cNvPr id="61492" name="TextBox 2">
            <a:extLst>
              <a:ext uri="{FF2B5EF4-FFF2-40B4-BE49-F238E27FC236}">
                <a16:creationId xmlns:a16="http://schemas.microsoft.com/office/drawing/2014/main" id="{A35EC087-C44D-442C-858A-09B18BD82163}"/>
              </a:ext>
            </a:extLst>
          </p:cNvPr>
          <p:cNvSpPr txBox="1">
            <a:spLocks noChangeArrowheads="1"/>
          </p:cNvSpPr>
          <p:nvPr/>
        </p:nvSpPr>
        <p:spPr bwMode="auto">
          <a:xfrm>
            <a:off x="7112000" y="6577013"/>
            <a:ext cx="1408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1000" b="0">
                <a:solidFill>
                  <a:srgbClr val="FF0000"/>
                </a:solidFill>
              </a:rPr>
              <a:t>APP on  Pages 34-37</a:t>
            </a:r>
          </a:p>
          <a:p>
            <a:pPr>
              <a:spcBef>
                <a:spcPct val="0"/>
              </a:spcBef>
              <a:spcAft>
                <a:spcPct val="0"/>
              </a:spcAft>
              <a:buFontTx/>
              <a:buNone/>
            </a:pPr>
            <a:endParaRPr lang="en-ZA" altLang="en-US" b="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372EDA-420E-4DB1-84D2-3F2A63EB1EF0}"/>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62467" name="Rectangle 4">
            <a:extLst>
              <a:ext uri="{FF2B5EF4-FFF2-40B4-BE49-F238E27FC236}">
                <a16:creationId xmlns:a16="http://schemas.microsoft.com/office/drawing/2014/main" id="{037748D6-BA38-443D-90D6-09EE3DA7E16F}"/>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62468" name="Slide Number Placeholder 5">
            <a:extLst>
              <a:ext uri="{FF2B5EF4-FFF2-40B4-BE49-F238E27FC236}">
                <a16:creationId xmlns:a16="http://schemas.microsoft.com/office/drawing/2014/main" id="{E046501D-2F56-4B7E-8F6A-6BB52F8606A5}"/>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4189D7F2-6F34-4D77-A623-5BA02816AC56}" type="slidenum">
              <a:rPr lang="en-GB" altLang="en-US" sz="1400" b="0">
                <a:solidFill>
                  <a:srgbClr val="FFFFFF"/>
                </a:solidFill>
              </a:rPr>
              <a:pPr algn="l">
                <a:spcBef>
                  <a:spcPct val="0"/>
                </a:spcBef>
                <a:spcAft>
                  <a:spcPct val="0"/>
                </a:spcAft>
                <a:buFontTx/>
                <a:buNone/>
              </a:pPr>
              <a:t>46</a:t>
            </a:fld>
            <a:endParaRPr lang="en-GB" altLang="en-US" sz="1400" b="0">
              <a:solidFill>
                <a:srgbClr val="FFFFFF"/>
              </a:solidFill>
            </a:endParaRPr>
          </a:p>
        </p:txBody>
      </p:sp>
      <p:sp>
        <p:nvSpPr>
          <p:cNvPr id="62469" name="Footer Placeholder 2">
            <a:extLst>
              <a:ext uri="{FF2B5EF4-FFF2-40B4-BE49-F238E27FC236}">
                <a16:creationId xmlns:a16="http://schemas.microsoft.com/office/drawing/2014/main" id="{D858E321-421C-402F-8C34-3BC2171D62DE}"/>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0BAAD2B2-10CB-42FD-923F-1591DF35AE6C}" type="slidenum">
              <a:rPr lang="en-US" altLang="en-US" sz="1000" b="0">
                <a:solidFill>
                  <a:srgbClr val="000000"/>
                </a:solidFill>
              </a:rPr>
              <a:pPr>
                <a:spcBef>
                  <a:spcPct val="0"/>
                </a:spcBef>
                <a:spcAft>
                  <a:spcPct val="0"/>
                </a:spcAft>
                <a:buFontTx/>
                <a:buNone/>
              </a:pPr>
              <a:t>46</a:t>
            </a:fld>
            <a:endParaRPr lang="en-US" altLang="en-US" sz="1000" b="0">
              <a:solidFill>
                <a:srgbClr val="000000"/>
              </a:solidFill>
            </a:endParaRPr>
          </a:p>
        </p:txBody>
      </p:sp>
      <p:sp>
        <p:nvSpPr>
          <p:cNvPr id="10" name="Title 1">
            <a:extLst>
              <a:ext uri="{FF2B5EF4-FFF2-40B4-BE49-F238E27FC236}">
                <a16:creationId xmlns:a16="http://schemas.microsoft.com/office/drawing/2014/main" id="{00DD5080-FE15-4B16-A394-DC8B9A656C2D}"/>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CHANGES ON THE PLANS</a:t>
            </a:r>
            <a:endParaRPr lang="en-GB" sz="2400" b="1" cap="small" dirty="0">
              <a:solidFill>
                <a:srgbClr val="FFFFFF"/>
              </a:solidFill>
              <a:latin typeface="Arial"/>
              <a:ea typeface="+mj-ea"/>
            </a:endParaRPr>
          </a:p>
        </p:txBody>
      </p:sp>
      <p:sp>
        <p:nvSpPr>
          <p:cNvPr id="62473" name="TextBox 4">
            <a:extLst>
              <a:ext uri="{FF2B5EF4-FFF2-40B4-BE49-F238E27FC236}">
                <a16:creationId xmlns:a16="http://schemas.microsoft.com/office/drawing/2014/main" id="{6F3154AB-E518-4F2E-A43F-8634E475C709}"/>
              </a:ext>
            </a:extLst>
          </p:cNvPr>
          <p:cNvSpPr txBox="1">
            <a:spLocks noChangeArrowheads="1"/>
          </p:cNvSpPr>
          <p:nvPr/>
        </p:nvSpPr>
        <p:spPr bwMode="auto">
          <a:xfrm>
            <a:off x="71438" y="652463"/>
            <a:ext cx="8753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pPr>
            <a:r>
              <a:rPr lang="en-ZA" altLang="en-US">
                <a:solidFill>
                  <a:srgbClr val="000000"/>
                </a:solidFill>
              </a:rPr>
              <a:t>Annual Performance Plan </a:t>
            </a:r>
          </a:p>
          <a:p>
            <a:pPr>
              <a:spcBef>
                <a:spcPct val="0"/>
              </a:spcBef>
              <a:spcAft>
                <a:spcPct val="0"/>
              </a:spcAft>
              <a:buFont typeface="Wingdings 2" panose="05020102010507070707" pitchFamily="18" charset="2"/>
              <a:buNone/>
            </a:pPr>
            <a:endParaRPr lang="en-ZA" altLang="en-US" sz="1400">
              <a:solidFill>
                <a:srgbClr val="000000"/>
              </a:solidFill>
            </a:endParaRPr>
          </a:p>
        </p:txBody>
      </p:sp>
      <p:graphicFrame>
        <p:nvGraphicFramePr>
          <p:cNvPr id="2" name="Table 1">
            <a:extLst>
              <a:ext uri="{FF2B5EF4-FFF2-40B4-BE49-F238E27FC236}">
                <a16:creationId xmlns:a16="http://schemas.microsoft.com/office/drawing/2014/main" id="{CEC4CE33-A7D7-478C-87D8-A9B32BE29C85}"/>
              </a:ext>
            </a:extLst>
          </p:cNvPr>
          <p:cNvGraphicFramePr>
            <a:graphicFrameLocks noGrp="1"/>
          </p:cNvGraphicFramePr>
          <p:nvPr/>
        </p:nvGraphicFramePr>
        <p:xfrm>
          <a:off x="250825" y="1397000"/>
          <a:ext cx="8574088" cy="2255838"/>
        </p:xfrm>
        <a:graphic>
          <a:graphicData uri="http://schemas.openxmlformats.org/drawingml/2006/table">
            <a:tbl>
              <a:tblPr firstRow="1" bandRow="1">
                <a:tableStyleId>{5940675A-B579-460E-94D1-54222C63F5DA}</a:tableStyleId>
              </a:tblPr>
              <a:tblGrid>
                <a:gridCol w="4608887">
                  <a:extLst>
                    <a:ext uri="{9D8B030D-6E8A-4147-A177-3AD203B41FA5}">
                      <a16:colId xmlns:a16="http://schemas.microsoft.com/office/drawing/2014/main" val="20000"/>
                    </a:ext>
                  </a:extLst>
                </a:gridCol>
                <a:gridCol w="1107172">
                  <a:extLst>
                    <a:ext uri="{9D8B030D-6E8A-4147-A177-3AD203B41FA5}">
                      <a16:colId xmlns:a16="http://schemas.microsoft.com/office/drawing/2014/main" val="20001"/>
                    </a:ext>
                  </a:extLst>
                </a:gridCol>
                <a:gridCol w="2858029">
                  <a:extLst>
                    <a:ext uri="{9D8B030D-6E8A-4147-A177-3AD203B41FA5}">
                      <a16:colId xmlns:a16="http://schemas.microsoft.com/office/drawing/2014/main" val="20002"/>
                    </a:ext>
                  </a:extLst>
                </a:gridCol>
              </a:tblGrid>
              <a:tr h="370892">
                <a:tc gridSpan="3">
                  <a:txBody>
                    <a:bodyPr/>
                    <a:lstStyle/>
                    <a:p>
                      <a:r>
                        <a:rPr lang="en-US" sz="1500" b="1" dirty="0">
                          <a:solidFill>
                            <a:schemeClr val="tx1"/>
                          </a:solidFill>
                          <a:latin typeface="Arial" panose="020B0604020202020204" pitchFamily="34" charset="0"/>
                          <a:cs typeface="Arial" panose="020B0604020202020204" pitchFamily="34" charset="0"/>
                        </a:rPr>
                        <a:t>PROGRAMME 3: STATE ATTORNEY</a:t>
                      </a:r>
                    </a:p>
                  </a:txBody>
                  <a:tcPr marL="91452" marR="91452" marT="44184" marB="44184">
                    <a:solidFill>
                      <a:srgbClr val="FFC000"/>
                    </a:solidFill>
                  </a:tcPr>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extLst>
                  <a:ext uri="{0D108BD9-81ED-4DB2-BD59-A6C34878D82A}">
                    <a16:rowId xmlns:a16="http://schemas.microsoft.com/office/drawing/2014/main" val="10000"/>
                  </a:ext>
                </a:extLst>
              </a:tr>
              <a:tr h="457264">
                <a:tc gridSpan="3">
                  <a:txBody>
                    <a:bodyPr/>
                    <a:lstStyle/>
                    <a:p>
                      <a:pPr marL="0" marR="0" indent="0">
                        <a:lnSpc>
                          <a:spcPct val="200000"/>
                        </a:lnSpc>
                        <a:spcBef>
                          <a:spcPts val="0"/>
                        </a:spcBef>
                        <a:spcAft>
                          <a:spcPts val="1200"/>
                        </a:spcAft>
                      </a:pPr>
                      <a:r>
                        <a:rPr lang="en-US" sz="1500" b="1" dirty="0">
                          <a:solidFill>
                            <a:schemeClr val="tx1"/>
                          </a:solidFill>
                          <a:effectLst/>
                          <a:latin typeface="Arial" panose="020B0604020202020204" pitchFamily="34" charset="0"/>
                          <a:ea typeface="Times New Roman"/>
                          <a:cs typeface="Arial" panose="020B0604020202020204" pitchFamily="34" charset="0"/>
                        </a:rPr>
                        <a:t>Outcome 5: </a:t>
                      </a:r>
                      <a:r>
                        <a:rPr kumimoji="0" lang="en-US" sz="1500" b="1" kern="1200" dirty="0">
                          <a:solidFill>
                            <a:schemeClr val="tx1"/>
                          </a:solidFill>
                          <a:effectLst/>
                          <a:latin typeface="Arial" panose="020B0604020202020204" pitchFamily="34" charset="0"/>
                          <a:ea typeface="+mn-ea"/>
                          <a:cs typeface="Arial" panose="020B0604020202020204" pitchFamily="34" charset="0"/>
                        </a:rPr>
                        <a:t>Transformed State litigation services  and legal profession</a:t>
                      </a:r>
                      <a:endParaRPr lang="en-US" sz="1500" b="1" dirty="0">
                        <a:solidFill>
                          <a:schemeClr val="tx1"/>
                        </a:solidFill>
                        <a:effectLst/>
                        <a:latin typeface="Arial" panose="020B0604020202020204" pitchFamily="34" charset="0"/>
                        <a:ea typeface="Times New Roman"/>
                        <a:cs typeface="Arial" panose="020B0604020202020204" pitchFamily="34" charset="0"/>
                      </a:endParaRPr>
                    </a:p>
                  </a:txBody>
                  <a:tcPr marL="68590" marR="68590" marT="0" marB="0">
                    <a:solidFill>
                      <a:srgbClr val="FFC000"/>
                    </a:solidFill>
                  </a:tcPr>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extLst>
                  <a:ext uri="{0D108BD9-81ED-4DB2-BD59-A6C34878D82A}">
                    <a16:rowId xmlns:a16="http://schemas.microsoft.com/office/drawing/2014/main" val="10001"/>
                  </a:ext>
                </a:extLst>
              </a:tr>
              <a:tr h="370892">
                <a:tc>
                  <a:txBody>
                    <a:bodyPr/>
                    <a:lstStyle/>
                    <a:p>
                      <a:pPr marL="0" marR="0" algn="just">
                        <a:spcBef>
                          <a:spcPts val="0"/>
                        </a:spcBef>
                        <a:spcAft>
                          <a:spcPts val="600"/>
                        </a:spcAft>
                      </a:pPr>
                      <a:r>
                        <a:rPr kumimoji="0" lang="en-US" sz="1400" b="1" kern="1200" dirty="0">
                          <a:solidFill>
                            <a:schemeClr val="dk1"/>
                          </a:solidFill>
                          <a:effectLst/>
                          <a:latin typeface="Arial" pitchFamily="34" charset="0"/>
                          <a:ea typeface="+mn-ea"/>
                          <a:cs typeface="Arial" pitchFamily="34" charset="0"/>
                        </a:rPr>
                        <a:t>Indicators </a:t>
                      </a:r>
                    </a:p>
                  </a:txBody>
                  <a:tcPr marL="68588" marR="68588" marT="0" marB="0">
                    <a:solidFill>
                      <a:srgbClr val="92D050"/>
                    </a:solidFill>
                  </a:tcPr>
                </a:tc>
                <a:tc>
                  <a:txBody>
                    <a:bodyPr/>
                    <a:lstStyle/>
                    <a:p>
                      <a:pPr marL="0" marR="0" algn="just">
                        <a:spcBef>
                          <a:spcPts val="0"/>
                        </a:spcBef>
                        <a:spcAft>
                          <a:spcPts val="600"/>
                        </a:spcAft>
                      </a:pPr>
                      <a:r>
                        <a:rPr kumimoji="0" lang="en-US" sz="1400" b="1" kern="1200" dirty="0">
                          <a:solidFill>
                            <a:schemeClr val="dk1"/>
                          </a:solidFill>
                          <a:effectLst/>
                          <a:latin typeface="Arial" pitchFamily="34" charset="0"/>
                          <a:ea typeface="+mn-ea"/>
                          <a:cs typeface="Arial" pitchFamily="34" charset="0"/>
                        </a:rPr>
                        <a:t>Target </a:t>
                      </a:r>
                    </a:p>
                  </a:txBody>
                  <a:tcPr marL="68588" marR="68588" marT="0" marB="0">
                    <a:solidFill>
                      <a:srgbClr val="92D050"/>
                    </a:solidFill>
                  </a:tcPr>
                </a:tc>
                <a:tc>
                  <a:txBody>
                    <a:bodyPr/>
                    <a:lstStyle/>
                    <a:p>
                      <a:pPr marL="0" marR="0" algn="just">
                        <a:spcBef>
                          <a:spcPts val="0"/>
                        </a:spcBef>
                        <a:spcAft>
                          <a:spcPts val="600"/>
                        </a:spcAft>
                      </a:pPr>
                      <a:r>
                        <a:rPr kumimoji="0" lang="en-US" sz="1400" b="1" kern="1200" dirty="0">
                          <a:solidFill>
                            <a:schemeClr val="dk1"/>
                          </a:solidFill>
                          <a:effectLst/>
                          <a:latin typeface="Arial" pitchFamily="34" charset="0"/>
                          <a:ea typeface="+mn-ea"/>
                          <a:cs typeface="Arial" pitchFamily="34" charset="0"/>
                        </a:rPr>
                        <a:t>Revised target</a:t>
                      </a:r>
                    </a:p>
                  </a:txBody>
                  <a:tcPr marL="68588" marR="68588" marT="0" marB="0">
                    <a:solidFill>
                      <a:srgbClr val="92D050"/>
                    </a:solidFill>
                  </a:tcPr>
                </a:tc>
                <a:extLst>
                  <a:ext uri="{0D108BD9-81ED-4DB2-BD59-A6C34878D82A}">
                    <a16:rowId xmlns:a16="http://schemas.microsoft.com/office/drawing/2014/main" val="10002"/>
                  </a:ext>
                </a:extLst>
              </a:tr>
              <a:tr h="685897">
                <a:tc>
                  <a:txBody>
                    <a:bodyPr/>
                    <a:lstStyle/>
                    <a:p>
                      <a:pPr marL="0" marR="0" fontAlgn="ctr">
                        <a:spcBef>
                          <a:spcPts val="0"/>
                        </a:spcBef>
                        <a:spcAft>
                          <a:spcPts val="200"/>
                        </a:spcAft>
                      </a:pPr>
                      <a:r>
                        <a:rPr lang="en-US" sz="1500" b="0" dirty="0">
                          <a:solidFill>
                            <a:schemeClr val="tx1"/>
                          </a:solidFill>
                          <a:effectLst/>
                          <a:latin typeface="Arial" panose="020B0604020202020204" pitchFamily="34" charset="0"/>
                          <a:cs typeface="Arial" panose="020B0604020202020204" pitchFamily="34" charset="0"/>
                        </a:rPr>
                        <a:t>5.7.1 Percentage reduction of capital amounts claimed in medical negligence, unlawful arrest, malicious prosecution and detention claims</a:t>
                      </a:r>
                    </a:p>
                  </a:txBody>
                  <a:tcPr marL="68591" marR="68591" marT="0" marB="0"/>
                </a:tc>
                <a:tc>
                  <a:txBody>
                    <a:bodyPr/>
                    <a:lstStyle/>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75%</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tc>
                  <a:txBody>
                    <a:bodyPr/>
                    <a:lstStyle/>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60%</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extLst>
                  <a:ext uri="{0D108BD9-81ED-4DB2-BD59-A6C34878D82A}">
                    <a16:rowId xmlns:a16="http://schemas.microsoft.com/office/drawing/2014/main" val="10003"/>
                  </a:ext>
                </a:extLst>
              </a:tr>
              <a:tr h="370892">
                <a:tc>
                  <a:txBody>
                    <a:bodyPr/>
                    <a:lstStyle/>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5.8.1 Percentage of High Court matters insourced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tc>
                  <a:txBody>
                    <a:bodyPr/>
                    <a:lstStyle/>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10%</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tc>
                  <a:txBody>
                    <a:bodyPr/>
                    <a:lstStyle/>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3%</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1" marR="68591" marT="0" marB="0"/>
                </a:tc>
                <a:extLst>
                  <a:ext uri="{0D108BD9-81ED-4DB2-BD59-A6C34878D82A}">
                    <a16:rowId xmlns:a16="http://schemas.microsoft.com/office/drawing/2014/main" val="10004"/>
                  </a:ext>
                </a:extLst>
              </a:tr>
            </a:tbl>
          </a:graphicData>
        </a:graphic>
      </p:graphicFrame>
      <p:sp>
        <p:nvSpPr>
          <p:cNvPr id="62496" name="TextBox 3">
            <a:extLst>
              <a:ext uri="{FF2B5EF4-FFF2-40B4-BE49-F238E27FC236}">
                <a16:creationId xmlns:a16="http://schemas.microsoft.com/office/drawing/2014/main" id="{7C8455D9-BE1C-403F-A3CD-2163D5F98E81}"/>
              </a:ext>
            </a:extLst>
          </p:cNvPr>
          <p:cNvSpPr txBox="1">
            <a:spLocks noChangeArrowheads="1"/>
          </p:cNvSpPr>
          <p:nvPr/>
        </p:nvSpPr>
        <p:spPr bwMode="auto">
          <a:xfrm>
            <a:off x="6426200" y="5661025"/>
            <a:ext cx="18065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1100" b="0">
                <a:solidFill>
                  <a:srgbClr val="FF0000"/>
                </a:solidFill>
              </a:rPr>
              <a:t>APP on Pages 42 and 45 </a:t>
            </a:r>
          </a:p>
          <a:p>
            <a:pPr>
              <a:spcBef>
                <a:spcPct val="0"/>
              </a:spcBef>
              <a:spcAft>
                <a:spcPct val="0"/>
              </a:spcAft>
              <a:buFontTx/>
              <a:buNone/>
            </a:pPr>
            <a:endParaRPr lang="en-ZA" altLang="en-US" b="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982279-163F-4E8C-8AFF-CC01334C63AE}"/>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63491" name="Rectangle 4">
            <a:extLst>
              <a:ext uri="{FF2B5EF4-FFF2-40B4-BE49-F238E27FC236}">
                <a16:creationId xmlns:a16="http://schemas.microsoft.com/office/drawing/2014/main" id="{E6E4E978-8184-4E6D-B215-46C11EBBDCC5}"/>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63492" name="Slide Number Placeholder 5">
            <a:extLst>
              <a:ext uri="{FF2B5EF4-FFF2-40B4-BE49-F238E27FC236}">
                <a16:creationId xmlns:a16="http://schemas.microsoft.com/office/drawing/2014/main" id="{6D5771EF-D462-42F5-B48F-E1233E73DB8F}"/>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4A7425D8-CDE0-4F79-BB9B-6DA96124CCF6}" type="slidenum">
              <a:rPr lang="en-GB" altLang="en-US" sz="1400" b="0">
                <a:solidFill>
                  <a:srgbClr val="FFFFFF"/>
                </a:solidFill>
              </a:rPr>
              <a:pPr algn="l">
                <a:spcBef>
                  <a:spcPct val="0"/>
                </a:spcBef>
                <a:spcAft>
                  <a:spcPct val="0"/>
                </a:spcAft>
                <a:buFontTx/>
                <a:buNone/>
              </a:pPr>
              <a:t>47</a:t>
            </a:fld>
            <a:endParaRPr lang="en-GB" altLang="en-US" sz="1400" b="0">
              <a:solidFill>
                <a:srgbClr val="FFFFFF"/>
              </a:solidFill>
            </a:endParaRPr>
          </a:p>
        </p:txBody>
      </p:sp>
      <p:sp>
        <p:nvSpPr>
          <p:cNvPr id="63493" name="Footer Placeholder 2">
            <a:extLst>
              <a:ext uri="{FF2B5EF4-FFF2-40B4-BE49-F238E27FC236}">
                <a16:creationId xmlns:a16="http://schemas.microsoft.com/office/drawing/2014/main" id="{1F4AC1A3-7C85-43C1-81BC-550845D37984}"/>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C563FB29-2091-4A92-B19C-D3D96ABE0F41}" type="slidenum">
              <a:rPr lang="en-US" altLang="en-US" sz="1000" b="0">
                <a:solidFill>
                  <a:srgbClr val="000000"/>
                </a:solidFill>
              </a:rPr>
              <a:pPr>
                <a:spcBef>
                  <a:spcPct val="0"/>
                </a:spcBef>
                <a:spcAft>
                  <a:spcPct val="0"/>
                </a:spcAft>
                <a:buFontTx/>
                <a:buNone/>
              </a:pPr>
              <a:t>47</a:t>
            </a:fld>
            <a:endParaRPr lang="en-US" altLang="en-US" sz="1000" b="0">
              <a:solidFill>
                <a:srgbClr val="000000"/>
              </a:solidFill>
            </a:endParaRPr>
          </a:p>
        </p:txBody>
      </p:sp>
      <p:sp>
        <p:nvSpPr>
          <p:cNvPr id="10" name="Title 1">
            <a:extLst>
              <a:ext uri="{FF2B5EF4-FFF2-40B4-BE49-F238E27FC236}">
                <a16:creationId xmlns:a16="http://schemas.microsoft.com/office/drawing/2014/main" id="{D47D6FC1-C951-4162-95CF-9C54DA5DB1E2}"/>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CHANGES ON THE PLANS</a:t>
            </a:r>
            <a:endParaRPr lang="en-GB" sz="2400" b="1" cap="small" dirty="0">
              <a:solidFill>
                <a:srgbClr val="FFFFFF"/>
              </a:solidFill>
              <a:latin typeface="Arial"/>
              <a:ea typeface="+mj-ea"/>
            </a:endParaRPr>
          </a:p>
        </p:txBody>
      </p:sp>
      <p:sp>
        <p:nvSpPr>
          <p:cNvPr id="63497" name="TextBox 4">
            <a:extLst>
              <a:ext uri="{FF2B5EF4-FFF2-40B4-BE49-F238E27FC236}">
                <a16:creationId xmlns:a16="http://schemas.microsoft.com/office/drawing/2014/main" id="{80CF6230-A388-4AAB-92A7-5A03EC5C4F40}"/>
              </a:ext>
            </a:extLst>
          </p:cNvPr>
          <p:cNvSpPr txBox="1">
            <a:spLocks noChangeArrowheads="1"/>
          </p:cNvSpPr>
          <p:nvPr/>
        </p:nvSpPr>
        <p:spPr bwMode="auto">
          <a:xfrm>
            <a:off x="71438" y="652463"/>
            <a:ext cx="8753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pPr>
            <a:r>
              <a:rPr lang="en-ZA" altLang="en-US">
                <a:solidFill>
                  <a:srgbClr val="000000"/>
                </a:solidFill>
              </a:rPr>
              <a:t>Annual Performance Plan </a:t>
            </a:r>
          </a:p>
          <a:p>
            <a:pPr>
              <a:spcBef>
                <a:spcPct val="0"/>
              </a:spcBef>
              <a:spcAft>
                <a:spcPct val="0"/>
              </a:spcAft>
              <a:buFont typeface="Wingdings 2" panose="05020102010507070707" pitchFamily="18" charset="2"/>
              <a:buNone/>
            </a:pPr>
            <a:endParaRPr lang="en-ZA" altLang="en-US" sz="1400">
              <a:solidFill>
                <a:srgbClr val="000000"/>
              </a:solidFill>
            </a:endParaRPr>
          </a:p>
        </p:txBody>
      </p:sp>
      <p:graphicFrame>
        <p:nvGraphicFramePr>
          <p:cNvPr id="2" name="Table 1">
            <a:extLst>
              <a:ext uri="{FF2B5EF4-FFF2-40B4-BE49-F238E27FC236}">
                <a16:creationId xmlns:a16="http://schemas.microsoft.com/office/drawing/2014/main" id="{AE118DCC-7477-4CD7-AA2C-1A362FBEA299}"/>
              </a:ext>
            </a:extLst>
          </p:cNvPr>
          <p:cNvGraphicFramePr>
            <a:graphicFrameLocks noGrp="1"/>
          </p:cNvGraphicFramePr>
          <p:nvPr/>
        </p:nvGraphicFramePr>
        <p:xfrm>
          <a:off x="250825" y="1397000"/>
          <a:ext cx="8574088" cy="3602038"/>
        </p:xfrm>
        <a:graphic>
          <a:graphicData uri="http://schemas.openxmlformats.org/drawingml/2006/table">
            <a:tbl>
              <a:tblPr firstRow="1" bandRow="1">
                <a:tableStyleId>{5940675A-B579-460E-94D1-54222C63F5DA}</a:tableStyleId>
              </a:tblPr>
              <a:tblGrid>
                <a:gridCol w="4608887">
                  <a:extLst>
                    <a:ext uri="{9D8B030D-6E8A-4147-A177-3AD203B41FA5}">
                      <a16:colId xmlns:a16="http://schemas.microsoft.com/office/drawing/2014/main" val="20000"/>
                    </a:ext>
                  </a:extLst>
                </a:gridCol>
                <a:gridCol w="1107172">
                  <a:extLst>
                    <a:ext uri="{9D8B030D-6E8A-4147-A177-3AD203B41FA5}">
                      <a16:colId xmlns:a16="http://schemas.microsoft.com/office/drawing/2014/main" val="20001"/>
                    </a:ext>
                  </a:extLst>
                </a:gridCol>
                <a:gridCol w="2858029">
                  <a:extLst>
                    <a:ext uri="{9D8B030D-6E8A-4147-A177-3AD203B41FA5}">
                      <a16:colId xmlns:a16="http://schemas.microsoft.com/office/drawing/2014/main" val="20002"/>
                    </a:ext>
                  </a:extLst>
                </a:gridCol>
              </a:tblGrid>
              <a:tr h="370873">
                <a:tc gridSpan="3">
                  <a:txBody>
                    <a:bodyPr/>
                    <a:lstStyle/>
                    <a:p>
                      <a:r>
                        <a:rPr lang="en-US" sz="1600" b="1" dirty="0">
                          <a:solidFill>
                            <a:schemeClr val="tx1"/>
                          </a:solidFill>
                          <a:latin typeface="Arial" panose="020B0604020202020204" pitchFamily="34" charset="0"/>
                          <a:cs typeface="Arial" panose="020B0604020202020204" pitchFamily="34" charset="0"/>
                        </a:rPr>
                        <a:t>PROGRAMME 3: CONSTITUTIONAL DEVELOPMENT</a:t>
                      </a:r>
                    </a:p>
                  </a:txBody>
                  <a:tcPr marL="91452" marR="91452" marT="45333" marB="45333">
                    <a:solidFill>
                      <a:srgbClr val="FFC000"/>
                    </a:solidFill>
                  </a:tcPr>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extLst>
                  <a:ext uri="{0D108BD9-81ED-4DB2-BD59-A6C34878D82A}">
                    <a16:rowId xmlns:a16="http://schemas.microsoft.com/office/drawing/2014/main" val="10000"/>
                  </a:ext>
                </a:extLst>
              </a:tr>
              <a:tr h="487723">
                <a:tc gridSpan="3">
                  <a:txBody>
                    <a:bodyPr/>
                    <a:lstStyle/>
                    <a:p>
                      <a:pPr marL="0" marR="0" indent="0">
                        <a:lnSpc>
                          <a:spcPct val="200000"/>
                        </a:lnSpc>
                        <a:spcBef>
                          <a:spcPts val="0"/>
                        </a:spcBef>
                        <a:spcAft>
                          <a:spcPts val="1200"/>
                        </a:spcAft>
                      </a:pPr>
                      <a:r>
                        <a:rPr lang="en-US" sz="1600" b="1" dirty="0">
                          <a:solidFill>
                            <a:schemeClr val="tx1"/>
                          </a:solidFill>
                          <a:effectLst/>
                          <a:latin typeface="Arial" panose="020B0604020202020204" pitchFamily="34" charset="0"/>
                          <a:ea typeface="Times New Roman"/>
                          <a:cs typeface="Arial" panose="020B0604020202020204" pitchFamily="34" charset="0"/>
                        </a:rPr>
                        <a:t>Outcome 6: </a:t>
                      </a:r>
                      <a:r>
                        <a:rPr kumimoji="0" lang="en-US" sz="1600" b="1" kern="1200" dirty="0">
                          <a:solidFill>
                            <a:schemeClr val="tx1"/>
                          </a:solidFill>
                          <a:effectLst/>
                          <a:latin typeface="Arial" panose="020B0604020202020204" pitchFamily="34" charset="0"/>
                          <a:ea typeface="+mn-ea"/>
                          <a:cs typeface="Arial" panose="020B0604020202020204" pitchFamily="34" charset="0"/>
                        </a:rPr>
                        <a:t>Advanced constitutionalism, human rights and the rule of law</a:t>
                      </a:r>
                      <a:endParaRPr lang="en-US" sz="1600" b="1" dirty="0">
                        <a:solidFill>
                          <a:schemeClr val="tx1"/>
                        </a:solidFill>
                        <a:effectLst/>
                        <a:latin typeface="Arial" panose="020B0604020202020204" pitchFamily="34" charset="0"/>
                        <a:ea typeface="Times New Roman"/>
                        <a:cs typeface="Arial" panose="020B0604020202020204" pitchFamily="34" charset="0"/>
                      </a:endParaRPr>
                    </a:p>
                  </a:txBody>
                  <a:tcPr marL="68590" marR="68590" marT="0" marB="0">
                    <a:solidFill>
                      <a:srgbClr val="FFC000"/>
                    </a:solidFill>
                  </a:tcPr>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tc hMerge="1">
                  <a:txBody>
                    <a:bodyPr/>
                    <a:lstStyle/>
                    <a:p>
                      <a:pPr marL="0" marR="0" indent="0">
                        <a:lnSpc>
                          <a:spcPct val="100000"/>
                        </a:lnSpc>
                        <a:spcBef>
                          <a:spcPts val="0"/>
                        </a:spcBef>
                        <a:spcAft>
                          <a:spcPts val="0"/>
                        </a:spcAft>
                      </a:pPr>
                      <a:endParaRPr lang="en-US" sz="1400" dirty="0">
                        <a:effectLst/>
                        <a:latin typeface="Arial" pitchFamily="34" charset="0"/>
                        <a:ea typeface="Times New Roman"/>
                        <a:cs typeface="Arial" pitchFamily="34" charset="0"/>
                      </a:endParaRPr>
                    </a:p>
                  </a:txBody>
                  <a:tcPr marL="68567" marR="68567" marT="0" marB="0"/>
                </a:tc>
                <a:extLst>
                  <a:ext uri="{0D108BD9-81ED-4DB2-BD59-A6C34878D82A}">
                    <a16:rowId xmlns:a16="http://schemas.microsoft.com/office/drawing/2014/main" val="10001"/>
                  </a:ext>
                </a:extLst>
              </a:tr>
              <a:tr h="370873">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Indicators </a:t>
                      </a:r>
                    </a:p>
                  </a:txBody>
                  <a:tcPr marL="68588" marR="68588" marT="0" marB="0">
                    <a:solidFill>
                      <a:srgbClr val="92D050"/>
                    </a:solidFill>
                  </a:tcPr>
                </a:tc>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Target </a:t>
                      </a:r>
                    </a:p>
                  </a:txBody>
                  <a:tcPr marL="68588" marR="68588" marT="0" marB="0">
                    <a:solidFill>
                      <a:srgbClr val="92D050"/>
                    </a:solidFill>
                  </a:tcPr>
                </a:tc>
                <a:tc>
                  <a:txBody>
                    <a:bodyPr/>
                    <a:lstStyle/>
                    <a:p>
                      <a:pPr marL="0" marR="0" algn="just">
                        <a:spcBef>
                          <a:spcPts val="0"/>
                        </a:spcBef>
                        <a:spcAft>
                          <a:spcPts val="600"/>
                        </a:spcAft>
                      </a:pPr>
                      <a:r>
                        <a:rPr kumimoji="0" lang="en-US" sz="1500" b="1" kern="1200" dirty="0">
                          <a:solidFill>
                            <a:schemeClr val="dk1"/>
                          </a:solidFill>
                          <a:effectLst/>
                          <a:latin typeface="Arial" pitchFamily="34" charset="0"/>
                          <a:ea typeface="+mn-ea"/>
                          <a:cs typeface="Arial" pitchFamily="34" charset="0"/>
                        </a:rPr>
                        <a:t>Revised target</a:t>
                      </a:r>
                    </a:p>
                  </a:txBody>
                  <a:tcPr marL="68588" marR="68588" marT="0" marB="0">
                    <a:solidFill>
                      <a:srgbClr val="92D050"/>
                    </a:solidFill>
                  </a:tcPr>
                </a:tc>
                <a:extLst>
                  <a:ext uri="{0D108BD9-81ED-4DB2-BD59-A6C34878D82A}">
                    <a16:rowId xmlns:a16="http://schemas.microsoft.com/office/drawing/2014/main" val="10002"/>
                  </a:ext>
                </a:extLst>
              </a:tr>
              <a:tr h="640137">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6.4.1 Number of awareness sessions on vulnerable groups conducted (LGBTI rights, women, people with disabilities and children)</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2" marR="68592" marT="0" marB="0"/>
                </a:tc>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12</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2" marR="68592" marT="0" marB="0"/>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p>
                  </a:txBody>
                  <a:tcPr marL="68592" marR="68592" marT="0" marB="0"/>
                </a:tc>
                <a:extLst>
                  <a:ext uri="{0D108BD9-81ED-4DB2-BD59-A6C34878D82A}">
                    <a16:rowId xmlns:a16="http://schemas.microsoft.com/office/drawing/2014/main" val="10003"/>
                  </a:ext>
                </a:extLst>
              </a:tr>
              <a:tr h="878918">
                <a:tc>
                  <a:txBody>
                    <a:bodyPr/>
                    <a:lstStyle/>
                    <a:p>
                      <a:pPr marL="0" marR="0" fontAlgn="ctr">
                        <a:spcBef>
                          <a:spcPts val="0"/>
                        </a:spcBef>
                        <a:spcAft>
                          <a:spcPts val="200"/>
                        </a:spcAft>
                      </a:pPr>
                      <a:r>
                        <a:rPr lang="en-US" sz="1400" b="0" dirty="0">
                          <a:solidFill>
                            <a:schemeClr val="tx1"/>
                          </a:solidFill>
                          <a:effectLst/>
                          <a:latin typeface="Arial" panose="020B0604020202020204" pitchFamily="34" charset="0"/>
                          <a:cs typeface="Arial" panose="020B0604020202020204" pitchFamily="34" charset="0"/>
                        </a:rPr>
                        <a:t>6.6.1Number of Trafficking in Persons campaigns conducted in collaboration with other departments and role-players</a:t>
                      </a:r>
                    </a:p>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2" marR="68592" marT="0" marB="0"/>
                </a:tc>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4</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2" marR="68592" marT="0" marB="0"/>
                </a:tc>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3</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2" marR="68592" marT="0" marB="0"/>
                </a:tc>
                <a:extLst>
                  <a:ext uri="{0D108BD9-81ED-4DB2-BD59-A6C34878D82A}">
                    <a16:rowId xmlns:a16="http://schemas.microsoft.com/office/drawing/2014/main" val="10004"/>
                  </a:ext>
                </a:extLst>
              </a:tr>
              <a:tr h="853515">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6.10.1 Number of country reports submitted to DIRCO for onward submission to treaty bodies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2" marR="68592" marT="0" marB="0"/>
                </a:tc>
                <a:tc>
                  <a:txBody>
                    <a:bodyPr/>
                    <a:lstStyle/>
                    <a:p>
                      <a:pPr marL="0" marR="0">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1</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2" marR="68592" marT="0" marB="0"/>
                </a:tc>
                <a:tc>
                  <a:txBody>
                    <a:bodyPr/>
                    <a:lstStyle/>
                    <a:p>
                      <a:pPr marL="342900" marR="0" lvl="0" indent="-342900">
                        <a:spcBef>
                          <a:spcPts val="0"/>
                        </a:spcBef>
                        <a:spcAft>
                          <a:spcPts val="0"/>
                        </a:spcAft>
                        <a:buFont typeface="Arial" panose="020B0604020202020204" pitchFamily="34" charset="0"/>
                        <a:buChar char="•"/>
                        <a:tabLst>
                          <a:tab pos="163830" algn="l"/>
                        </a:tabLst>
                      </a:pPr>
                      <a:r>
                        <a:rPr lang="en-US" sz="1400" b="0" dirty="0">
                          <a:solidFill>
                            <a:schemeClr val="tx1"/>
                          </a:solidFill>
                          <a:effectLst/>
                          <a:latin typeface="Arial" panose="020B0604020202020204" pitchFamily="34" charset="0"/>
                          <a:cs typeface="Arial" panose="020B0604020202020204" pitchFamily="34" charset="0"/>
                        </a:rPr>
                        <a:t>2 (</a:t>
                      </a:r>
                      <a:r>
                        <a:rPr lang="en-GB" sz="1400" b="0" dirty="0">
                          <a:solidFill>
                            <a:schemeClr val="tx1"/>
                          </a:solidFill>
                          <a:effectLst/>
                          <a:latin typeface="Arial" panose="020B0604020202020204" pitchFamily="34" charset="0"/>
                          <a:cs typeface="Arial" panose="020B0604020202020204" pitchFamily="34" charset="0"/>
                        </a:rPr>
                        <a:t>Treaty Reports (2) </a:t>
                      </a:r>
                      <a:r>
                        <a:rPr lang="en-ZA" sz="1400" b="0" dirty="0">
                          <a:solidFill>
                            <a:schemeClr val="tx1"/>
                          </a:solidFill>
                          <a:effectLst/>
                          <a:latin typeface="Arial" panose="020B0604020202020204" pitchFamily="34" charset="0"/>
                          <a:cs typeface="Arial" panose="020B0604020202020204" pitchFamily="34" charset="0"/>
                        </a:rPr>
                        <a:t> to be tabled in 2020. </a:t>
                      </a:r>
                      <a:endParaRPr lang="en-US" sz="1400" b="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ZA" sz="1400" b="0" dirty="0">
                          <a:solidFill>
                            <a:schemeClr val="tx1"/>
                          </a:solidFill>
                          <a:effectLst/>
                          <a:latin typeface="Arial" panose="020B0604020202020204" pitchFamily="34" charset="0"/>
                          <a:cs typeface="Arial" panose="020B0604020202020204" pitchFamily="34" charset="0"/>
                        </a:rPr>
                        <a:t>CAT &amp; ICESCR Responses to Concluding Observation.</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2" marR="68592" marT="0" marB="0"/>
                </a:tc>
                <a:extLst>
                  <a:ext uri="{0D108BD9-81ED-4DB2-BD59-A6C34878D82A}">
                    <a16:rowId xmlns:a16="http://schemas.microsoft.com/office/drawing/2014/main" val="10005"/>
                  </a:ext>
                </a:extLst>
              </a:tr>
            </a:tbl>
          </a:graphicData>
        </a:graphic>
      </p:graphicFrame>
      <p:sp>
        <p:nvSpPr>
          <p:cNvPr id="63524" name="TextBox 2">
            <a:extLst>
              <a:ext uri="{FF2B5EF4-FFF2-40B4-BE49-F238E27FC236}">
                <a16:creationId xmlns:a16="http://schemas.microsoft.com/office/drawing/2014/main" id="{93D07348-A595-4CA8-A5A2-FBC6B33DA7D5}"/>
              </a:ext>
            </a:extLst>
          </p:cNvPr>
          <p:cNvSpPr txBox="1">
            <a:spLocks noChangeArrowheads="1"/>
          </p:cNvSpPr>
          <p:nvPr/>
        </p:nvSpPr>
        <p:spPr bwMode="auto">
          <a:xfrm>
            <a:off x="6497638" y="6021388"/>
            <a:ext cx="2009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1000" b="0">
                <a:solidFill>
                  <a:srgbClr val="FF0000"/>
                </a:solidFill>
              </a:rPr>
              <a:t>APP on pages 48-50- and 52-54</a:t>
            </a:r>
          </a:p>
          <a:p>
            <a:pPr>
              <a:spcBef>
                <a:spcPct val="0"/>
              </a:spcBef>
              <a:spcAft>
                <a:spcPct val="0"/>
              </a:spcAft>
              <a:buFontTx/>
              <a:buNone/>
            </a:pPr>
            <a:endParaRPr lang="en-ZA" altLang="en-US" b="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EDC4BD-F373-40F8-9EEF-7CFC8CBB271D}"/>
              </a:ext>
            </a:extLst>
          </p:cNvPr>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64515" name="Rectangle 4">
            <a:extLst>
              <a:ext uri="{FF2B5EF4-FFF2-40B4-BE49-F238E27FC236}">
                <a16:creationId xmlns:a16="http://schemas.microsoft.com/office/drawing/2014/main" id="{B314739A-53FA-4A5B-AF69-28DE87038E03}"/>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chemeClr val="bg1"/>
                </a:solidFill>
                <a:latin typeface="Century Gothic" panose="020B0502020202020204" pitchFamily="34" charset="0"/>
              </a:rPr>
              <a:t>DEPARTMENTAL PERFORMANCE: PROGRAMME 1</a:t>
            </a:r>
          </a:p>
        </p:txBody>
      </p:sp>
      <p:sp>
        <p:nvSpPr>
          <p:cNvPr id="33" name="Title 1">
            <a:extLst>
              <a:ext uri="{FF2B5EF4-FFF2-40B4-BE49-F238E27FC236}">
                <a16:creationId xmlns:a16="http://schemas.microsoft.com/office/drawing/2014/main" id="{BE294D7E-741E-48E3-BD9B-D2C379073895}"/>
              </a:ext>
            </a:extLst>
          </p:cNvPr>
          <p:cNvSpPr txBox="1">
            <a:spLocks/>
          </p:cNvSpPr>
          <p:nvPr/>
        </p:nvSpPr>
        <p:spPr>
          <a:xfrm>
            <a:off x="195263" y="2565400"/>
            <a:ext cx="8643937" cy="500063"/>
          </a:xfrm>
          <a:prstGeom prst="rect">
            <a:avLst/>
          </a:prstGeom>
          <a:noFill/>
        </p:spPr>
        <p:txBody>
          <a:bodyPr anchor="b"/>
          <a:lstStyle/>
          <a:p>
            <a:pPr algn="ctr" eaLnBrk="1" fontAlgn="auto" hangingPunct="1">
              <a:spcBef>
                <a:spcPts val="0"/>
              </a:spcBef>
              <a:spcAft>
                <a:spcPts val="0"/>
              </a:spcAft>
              <a:defRPr/>
            </a:pPr>
            <a:r>
              <a:rPr lang="en-US" sz="3200" b="1" dirty="0"/>
              <a:t>BUDGET EXPENDITURE OVERVIEW</a:t>
            </a:r>
          </a:p>
          <a:p>
            <a:pPr algn="ctr" eaLnBrk="1" fontAlgn="auto" hangingPunct="1">
              <a:spcBef>
                <a:spcPts val="0"/>
              </a:spcBef>
              <a:spcAft>
                <a:spcPts val="0"/>
              </a:spcAft>
              <a:defRPr/>
            </a:pPr>
            <a:endParaRPr lang="en-GB" sz="3200" b="1" cap="small" dirty="0">
              <a:latin typeface="+mn-lt"/>
              <a:ea typeface="+mj-ea"/>
            </a:endParaRPr>
          </a:p>
        </p:txBody>
      </p:sp>
      <p:sp>
        <p:nvSpPr>
          <p:cNvPr id="64517" name="Slide Number Placeholder 6">
            <a:extLst>
              <a:ext uri="{FF2B5EF4-FFF2-40B4-BE49-F238E27FC236}">
                <a16:creationId xmlns:a16="http://schemas.microsoft.com/office/drawing/2014/main" id="{A88A51BD-E1EB-48ED-83B4-4B5D4525F16D}"/>
              </a:ext>
            </a:extLst>
          </p:cNvPr>
          <p:cNvSpPr>
            <a:spLocks noGrp="1"/>
          </p:cNvSpPr>
          <p:nvPr>
            <p:ph type="sldNum" sz="quarter" idx="12"/>
          </p:nvPr>
        </p:nvSpPr>
        <p:spPr>
          <a:xfrm>
            <a:off x="457200" y="64563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D8C659AB-621D-4A12-87ED-9BE3A00CC7F3}" type="slidenum">
              <a:rPr lang="en-GB" altLang="en-US" sz="1800" b="0">
                <a:solidFill>
                  <a:schemeClr val="bg1"/>
                </a:solidFill>
              </a:rPr>
              <a:pPr algn="l">
                <a:spcBef>
                  <a:spcPct val="0"/>
                </a:spcBef>
                <a:spcAft>
                  <a:spcPct val="0"/>
                </a:spcAft>
                <a:buFontTx/>
                <a:buNone/>
              </a:pPr>
              <a:t>48</a:t>
            </a:fld>
            <a:endParaRPr lang="en-GB" altLang="en-US" sz="1800" b="0">
              <a:solidFill>
                <a:schemeClr val="bg1"/>
              </a:solidFill>
            </a:endParaRPr>
          </a:p>
        </p:txBody>
      </p:sp>
      <p:sp>
        <p:nvSpPr>
          <p:cNvPr id="64518" name="Footer Placeholder 2">
            <a:extLst>
              <a:ext uri="{FF2B5EF4-FFF2-40B4-BE49-F238E27FC236}">
                <a16:creationId xmlns:a16="http://schemas.microsoft.com/office/drawing/2014/main" id="{6FB8BF8E-F494-4252-9109-0E89E0264D89}"/>
              </a:ext>
            </a:extLst>
          </p:cNvPr>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C3BDC3E5-A5CC-4A9E-A302-4F6BCC6B8625}" type="slidenum">
              <a:rPr lang="en-US" altLang="en-US" sz="1000" b="0">
                <a:solidFill>
                  <a:srgbClr val="000000"/>
                </a:solidFill>
              </a:rPr>
              <a:pPr>
                <a:spcBef>
                  <a:spcPct val="0"/>
                </a:spcBef>
                <a:spcAft>
                  <a:spcPct val="0"/>
                </a:spcAft>
                <a:buFontTx/>
                <a:buNone/>
              </a:pPr>
              <a:t>48</a:t>
            </a:fld>
            <a:endParaRPr lang="en-US" altLang="en-US" sz="1000" b="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AF1C7D2-5A73-4B2E-A142-140A3507D268}"/>
              </a:ext>
            </a:extLst>
          </p:cNvPr>
          <p:cNvSpPr>
            <a:spLocks noGrp="1"/>
          </p:cNvSpPr>
          <p:nvPr>
            <p:ph type="title"/>
          </p:nvPr>
        </p:nvSpPr>
        <p:spPr>
          <a:xfrm>
            <a:off x="268288" y="1131888"/>
            <a:ext cx="8247062" cy="993775"/>
          </a:xfrm>
        </p:spPr>
        <p:txBody>
          <a:bodyPr/>
          <a:lstStyle/>
          <a:p>
            <a:pPr algn="ctr" eaLnBrk="1" hangingPunct="1"/>
            <a:r>
              <a:rPr lang="en-ZA" altLang="en-US" b="1"/>
              <a:t>Overall Expenditure Performance </a:t>
            </a:r>
          </a:p>
        </p:txBody>
      </p:sp>
      <p:graphicFrame>
        <p:nvGraphicFramePr>
          <p:cNvPr id="4" name="Table 4">
            <a:extLst>
              <a:ext uri="{FF2B5EF4-FFF2-40B4-BE49-F238E27FC236}">
                <a16:creationId xmlns:a16="http://schemas.microsoft.com/office/drawing/2014/main" id="{9EA800F6-6CA6-46B5-AB64-C44E1337E00E}"/>
              </a:ext>
            </a:extLst>
          </p:cNvPr>
          <p:cNvGraphicFramePr>
            <a:graphicFrameLocks noGrp="1"/>
          </p:cNvGraphicFramePr>
          <p:nvPr>
            <p:ph idx="1"/>
          </p:nvPr>
        </p:nvGraphicFramePr>
        <p:xfrm>
          <a:off x="268288" y="2227263"/>
          <a:ext cx="8388350" cy="3498850"/>
        </p:xfrm>
        <a:graphic>
          <a:graphicData uri="http://schemas.openxmlformats.org/drawingml/2006/table">
            <a:tbl>
              <a:tblPr firstRow="1" bandRow="1">
                <a:tableStyleId>{5C22544A-7EE6-4342-B048-85BDC9FD1C3A}</a:tableStyleId>
              </a:tblPr>
              <a:tblGrid>
                <a:gridCol w="2796117">
                  <a:extLst>
                    <a:ext uri="{9D8B030D-6E8A-4147-A177-3AD203B41FA5}">
                      <a16:colId xmlns:a16="http://schemas.microsoft.com/office/drawing/2014/main" val="20000"/>
                    </a:ext>
                  </a:extLst>
                </a:gridCol>
                <a:gridCol w="2796117">
                  <a:extLst>
                    <a:ext uri="{9D8B030D-6E8A-4147-A177-3AD203B41FA5}">
                      <a16:colId xmlns:a16="http://schemas.microsoft.com/office/drawing/2014/main" val="20001"/>
                    </a:ext>
                  </a:extLst>
                </a:gridCol>
                <a:gridCol w="2796117">
                  <a:extLst>
                    <a:ext uri="{9D8B030D-6E8A-4147-A177-3AD203B41FA5}">
                      <a16:colId xmlns:a16="http://schemas.microsoft.com/office/drawing/2014/main" val="20002"/>
                    </a:ext>
                  </a:extLst>
                </a:gridCol>
              </a:tblGrid>
              <a:tr h="388761">
                <a:tc>
                  <a:txBody>
                    <a:bodyPr/>
                    <a:lstStyle/>
                    <a:p>
                      <a:pPr algn="l" fontAlgn="b"/>
                      <a:r>
                        <a:rPr lang="en-ZA" sz="1400" b="1" i="0" u="none" strike="noStrike" dirty="0">
                          <a:solidFill>
                            <a:srgbClr val="000000"/>
                          </a:solidFill>
                          <a:effectLst/>
                          <a:latin typeface="Calibri" panose="020F0502020204030204" pitchFamily="34" charset="0"/>
                        </a:rPr>
                        <a:t>Description</a:t>
                      </a:r>
                    </a:p>
                  </a:txBody>
                  <a:tcPr marL="7144" marR="7144" marT="7141" marB="0" anchor="b">
                    <a:noFill/>
                  </a:tcPr>
                </a:tc>
                <a:tc>
                  <a:txBody>
                    <a:bodyPr/>
                    <a:lstStyle/>
                    <a:p>
                      <a:pPr algn="r" fontAlgn="b"/>
                      <a:r>
                        <a:rPr lang="en-ZA" sz="1400" b="1" i="0" u="none" strike="noStrike" dirty="0">
                          <a:solidFill>
                            <a:srgbClr val="000000"/>
                          </a:solidFill>
                          <a:effectLst/>
                          <a:latin typeface="Calibri" panose="020F0502020204030204" pitchFamily="34" charset="0"/>
                        </a:rPr>
                        <a:t>2019/20 Expenditure R'000</a:t>
                      </a:r>
                    </a:p>
                  </a:txBody>
                  <a:tcPr marL="7144" marR="7144" marT="7141" marB="0" anchor="b">
                    <a:noFill/>
                  </a:tcPr>
                </a:tc>
                <a:tc>
                  <a:txBody>
                    <a:bodyPr/>
                    <a:lstStyle/>
                    <a:p>
                      <a:pPr algn="r" fontAlgn="b"/>
                      <a:r>
                        <a:rPr lang="en-ZA" sz="1400" b="1" i="0" u="none" strike="noStrike" dirty="0">
                          <a:solidFill>
                            <a:srgbClr val="000000"/>
                          </a:solidFill>
                          <a:effectLst/>
                          <a:latin typeface="Calibri" panose="020F0502020204030204" pitchFamily="34" charset="0"/>
                        </a:rPr>
                        <a:t>2018/19 Expenditure R'000</a:t>
                      </a:r>
                    </a:p>
                  </a:txBody>
                  <a:tcPr marL="7144" marR="7144" marT="7141" marB="0" anchor="b">
                    <a:noFill/>
                  </a:tcPr>
                </a:tc>
                <a:extLst>
                  <a:ext uri="{0D108BD9-81ED-4DB2-BD59-A6C34878D82A}">
                    <a16:rowId xmlns:a16="http://schemas.microsoft.com/office/drawing/2014/main" val="10000"/>
                  </a:ext>
                </a:extLst>
              </a:tr>
              <a:tr h="388761">
                <a:tc>
                  <a:txBody>
                    <a:bodyPr/>
                    <a:lstStyle/>
                    <a:p>
                      <a:pPr algn="l" rtl="0" fontAlgn="b"/>
                      <a:r>
                        <a:rPr lang="en-ZA" sz="1400" b="0" i="0" u="none" strike="noStrike" dirty="0">
                          <a:solidFill>
                            <a:srgbClr val="000000"/>
                          </a:solidFill>
                          <a:effectLst/>
                          <a:latin typeface="Arial Narrow" panose="020B0606020202030204" pitchFamily="34" charset="0"/>
                        </a:rPr>
                        <a:t>Overall departmental Expenditure</a:t>
                      </a:r>
                    </a:p>
                  </a:txBody>
                  <a:tcPr marL="7144" marR="7144" marT="7141" marB="0" anchor="b">
                    <a:noFill/>
                  </a:tcPr>
                </a:tc>
                <a:tc>
                  <a:txBody>
                    <a:bodyPr/>
                    <a:lstStyle/>
                    <a:p>
                      <a:pPr algn="r" rtl="0" fontAlgn="b"/>
                      <a:r>
                        <a:rPr lang="en-ZA" sz="1400" b="0" i="0" u="none" strike="noStrike" dirty="0">
                          <a:solidFill>
                            <a:srgbClr val="000000"/>
                          </a:solidFill>
                          <a:effectLst/>
                          <a:latin typeface="Arial Narrow" panose="020B0606020202030204" pitchFamily="34" charset="0"/>
                        </a:rPr>
                        <a:t>20 287 986</a:t>
                      </a:r>
                    </a:p>
                  </a:txBody>
                  <a:tcPr marL="7144" marR="7144" marT="7141" marB="0" anchor="b">
                    <a:noFill/>
                  </a:tcPr>
                </a:tc>
                <a:tc>
                  <a:txBody>
                    <a:bodyPr/>
                    <a:lstStyle/>
                    <a:p>
                      <a:pPr algn="r" rtl="0" fontAlgn="b"/>
                      <a:r>
                        <a:rPr lang="en-ZA" sz="1400" b="0" i="0" u="none" strike="noStrike" dirty="0">
                          <a:solidFill>
                            <a:srgbClr val="000000"/>
                          </a:solidFill>
                          <a:effectLst/>
                          <a:latin typeface="Arial Narrow" panose="020B0606020202030204" pitchFamily="34" charset="0"/>
                        </a:rPr>
                        <a:t>19 229 492</a:t>
                      </a:r>
                    </a:p>
                  </a:txBody>
                  <a:tcPr marL="7144" marR="7144" marT="7141" marB="0" anchor="b">
                    <a:noFill/>
                  </a:tcPr>
                </a:tc>
                <a:extLst>
                  <a:ext uri="{0D108BD9-81ED-4DB2-BD59-A6C34878D82A}">
                    <a16:rowId xmlns:a16="http://schemas.microsoft.com/office/drawing/2014/main" val="10001"/>
                  </a:ext>
                </a:extLst>
              </a:tr>
              <a:tr h="388761">
                <a:tc>
                  <a:txBody>
                    <a:bodyPr/>
                    <a:lstStyle/>
                    <a:p>
                      <a:pPr algn="l" fontAlgn="b"/>
                      <a:r>
                        <a:rPr lang="en-ZA" sz="1400" b="0" i="0" u="none" strike="noStrike" dirty="0">
                          <a:solidFill>
                            <a:srgbClr val="000000"/>
                          </a:solidFill>
                          <a:effectLst/>
                          <a:latin typeface="Calibri" panose="020F0502020204030204" pitchFamily="34" charset="0"/>
                        </a:rPr>
                        <a:t>Overall % spent</a:t>
                      </a:r>
                    </a:p>
                  </a:txBody>
                  <a:tcPr marL="7144" marR="7144" marT="7141" marB="0" anchor="b">
                    <a:noFill/>
                  </a:tcPr>
                </a:tc>
                <a:tc>
                  <a:txBody>
                    <a:bodyPr/>
                    <a:lstStyle/>
                    <a:p>
                      <a:pPr algn="r" fontAlgn="b"/>
                      <a:r>
                        <a:rPr lang="en-ZA" sz="1400" b="0" i="0" u="none" strike="noStrike" dirty="0">
                          <a:solidFill>
                            <a:srgbClr val="000000"/>
                          </a:solidFill>
                          <a:effectLst/>
                          <a:latin typeface="Calibri" panose="020F0502020204030204" pitchFamily="34" charset="0"/>
                        </a:rPr>
                        <a:t>96%</a:t>
                      </a:r>
                    </a:p>
                  </a:txBody>
                  <a:tcPr marL="7144" marR="7144" marT="7141" marB="0" anchor="b">
                    <a:noFill/>
                  </a:tcPr>
                </a:tc>
                <a:tc>
                  <a:txBody>
                    <a:bodyPr/>
                    <a:lstStyle/>
                    <a:p>
                      <a:pPr algn="r" fontAlgn="b"/>
                      <a:r>
                        <a:rPr lang="en-ZA" sz="1400" b="0" i="0" u="none" strike="noStrike" dirty="0">
                          <a:solidFill>
                            <a:srgbClr val="000000"/>
                          </a:solidFill>
                          <a:effectLst/>
                          <a:latin typeface="Calibri" panose="020F0502020204030204" pitchFamily="34" charset="0"/>
                        </a:rPr>
                        <a:t>98%</a:t>
                      </a:r>
                    </a:p>
                  </a:txBody>
                  <a:tcPr marL="7144" marR="7144" marT="7141" marB="0" anchor="b">
                    <a:noFill/>
                  </a:tcPr>
                </a:tc>
                <a:extLst>
                  <a:ext uri="{0D108BD9-81ED-4DB2-BD59-A6C34878D82A}">
                    <a16:rowId xmlns:a16="http://schemas.microsoft.com/office/drawing/2014/main" val="10002"/>
                  </a:ext>
                </a:extLst>
              </a:tr>
              <a:tr h="388761">
                <a:tc>
                  <a:txBody>
                    <a:bodyPr/>
                    <a:lstStyle/>
                    <a:p>
                      <a:pPr algn="l" fontAlgn="b"/>
                      <a:r>
                        <a:rPr lang="en-ZA" sz="1400" b="0" i="0" u="none" strike="noStrike" dirty="0">
                          <a:solidFill>
                            <a:srgbClr val="000000"/>
                          </a:solidFill>
                          <a:effectLst/>
                          <a:latin typeface="Calibri" panose="020F0502020204030204" pitchFamily="34" charset="0"/>
                        </a:rPr>
                        <a:t>Overall Underspending</a:t>
                      </a:r>
                    </a:p>
                  </a:txBody>
                  <a:tcPr marL="7144" marR="7144" marT="7141" marB="0" anchor="b">
                    <a:noFill/>
                  </a:tcPr>
                </a:tc>
                <a:tc>
                  <a:txBody>
                    <a:bodyPr/>
                    <a:lstStyle/>
                    <a:p>
                      <a:pPr algn="r" fontAlgn="b"/>
                      <a:r>
                        <a:rPr lang="en-ZA" sz="1400" b="0" i="0" u="none" strike="noStrike" dirty="0">
                          <a:solidFill>
                            <a:srgbClr val="000000"/>
                          </a:solidFill>
                          <a:effectLst/>
                          <a:latin typeface="Calibri" panose="020F0502020204030204" pitchFamily="34" charset="0"/>
                        </a:rPr>
                        <a:t>            757 215 </a:t>
                      </a:r>
                    </a:p>
                  </a:txBody>
                  <a:tcPr marL="7144" marR="7144" marT="7141" marB="0" anchor="b">
                    <a:noFill/>
                  </a:tcPr>
                </a:tc>
                <a:tc>
                  <a:txBody>
                    <a:bodyPr/>
                    <a:lstStyle/>
                    <a:p>
                      <a:pPr algn="r" fontAlgn="b"/>
                      <a:r>
                        <a:rPr lang="en-ZA" sz="1400" b="0" i="0" u="none" strike="noStrike" dirty="0">
                          <a:solidFill>
                            <a:srgbClr val="000000"/>
                          </a:solidFill>
                          <a:effectLst/>
                          <a:latin typeface="Calibri" panose="020F0502020204030204" pitchFamily="34" charset="0"/>
                        </a:rPr>
                        <a:t>         444 875 </a:t>
                      </a:r>
                    </a:p>
                  </a:txBody>
                  <a:tcPr marL="7144" marR="7144" marT="7141" marB="0" anchor="b">
                    <a:noFill/>
                  </a:tcPr>
                </a:tc>
                <a:extLst>
                  <a:ext uri="{0D108BD9-81ED-4DB2-BD59-A6C34878D82A}">
                    <a16:rowId xmlns:a16="http://schemas.microsoft.com/office/drawing/2014/main" val="10003"/>
                  </a:ext>
                </a:extLst>
              </a:tr>
              <a:tr h="388761">
                <a:tc>
                  <a:txBody>
                    <a:bodyPr/>
                    <a:lstStyle/>
                    <a:p>
                      <a:pPr algn="l" fontAlgn="b"/>
                      <a:r>
                        <a:rPr lang="en-ZA" sz="1400" b="0" i="0" u="none" strike="noStrike" dirty="0">
                          <a:solidFill>
                            <a:srgbClr val="000000"/>
                          </a:solidFill>
                          <a:effectLst/>
                          <a:latin typeface="Calibri" panose="020F0502020204030204" pitchFamily="34" charset="0"/>
                        </a:rPr>
                        <a:t>Of which</a:t>
                      </a:r>
                    </a:p>
                  </a:txBody>
                  <a:tcPr marL="7144" marR="7144" marT="7141" marB="0" anchor="b">
                    <a:noFill/>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7144" marR="7144" marT="7141" marB="0" anchor="b">
                    <a:noFill/>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7144" marR="7144" marT="7141" marB="0" anchor="b">
                    <a:noFill/>
                  </a:tcPr>
                </a:tc>
                <a:extLst>
                  <a:ext uri="{0D108BD9-81ED-4DB2-BD59-A6C34878D82A}">
                    <a16:rowId xmlns:a16="http://schemas.microsoft.com/office/drawing/2014/main" val="10004"/>
                  </a:ext>
                </a:extLst>
              </a:tr>
              <a:tr h="388761">
                <a:tc>
                  <a:txBody>
                    <a:bodyPr/>
                    <a:lstStyle/>
                    <a:p>
                      <a:pPr algn="l" fontAlgn="b"/>
                      <a:r>
                        <a:rPr lang="en-ZA" sz="1400" b="0" i="0" u="none" strike="noStrike" dirty="0">
                          <a:solidFill>
                            <a:srgbClr val="000000"/>
                          </a:solidFill>
                          <a:effectLst/>
                          <a:latin typeface="Calibri" panose="020F0502020204030204" pitchFamily="34" charset="0"/>
                        </a:rPr>
                        <a:t>Compensation Of Employees</a:t>
                      </a:r>
                    </a:p>
                  </a:txBody>
                  <a:tcPr marL="7144" marR="7144" marT="7141" marB="0" anchor="b">
                    <a:noFill/>
                  </a:tcPr>
                </a:tc>
                <a:tc>
                  <a:txBody>
                    <a:bodyPr/>
                    <a:lstStyle/>
                    <a:p>
                      <a:pPr algn="r" fontAlgn="b"/>
                      <a:r>
                        <a:rPr lang="en-ZA" sz="1400" b="0" i="0" u="none" strike="noStrike">
                          <a:solidFill>
                            <a:srgbClr val="000000"/>
                          </a:solidFill>
                          <a:effectLst/>
                          <a:latin typeface="Calibri" panose="020F0502020204030204" pitchFamily="34" charset="0"/>
                        </a:rPr>
                        <a:t>            293 829 </a:t>
                      </a:r>
                    </a:p>
                  </a:txBody>
                  <a:tcPr marL="7144" marR="7144" marT="7141" marB="0" anchor="b">
                    <a:noFill/>
                  </a:tcPr>
                </a:tc>
                <a:tc>
                  <a:txBody>
                    <a:bodyPr/>
                    <a:lstStyle/>
                    <a:p>
                      <a:pPr algn="r" fontAlgn="b"/>
                      <a:r>
                        <a:rPr lang="en-ZA" sz="1400" b="0" i="0" u="none" strike="noStrike" dirty="0">
                          <a:solidFill>
                            <a:srgbClr val="000000"/>
                          </a:solidFill>
                          <a:effectLst/>
                          <a:latin typeface="Calibri" panose="020F0502020204030204" pitchFamily="34" charset="0"/>
                        </a:rPr>
                        <a:t>         111 788 </a:t>
                      </a:r>
                    </a:p>
                  </a:txBody>
                  <a:tcPr marL="7144" marR="7144" marT="7141" marB="0" anchor="b">
                    <a:noFill/>
                  </a:tcPr>
                </a:tc>
                <a:extLst>
                  <a:ext uri="{0D108BD9-81ED-4DB2-BD59-A6C34878D82A}">
                    <a16:rowId xmlns:a16="http://schemas.microsoft.com/office/drawing/2014/main" val="10005"/>
                  </a:ext>
                </a:extLst>
              </a:tr>
              <a:tr h="388761">
                <a:tc>
                  <a:txBody>
                    <a:bodyPr/>
                    <a:lstStyle/>
                    <a:p>
                      <a:pPr algn="l" fontAlgn="b"/>
                      <a:r>
                        <a:rPr lang="en-ZA" sz="1400" b="0" i="0" u="none" strike="noStrike" dirty="0">
                          <a:solidFill>
                            <a:srgbClr val="000000"/>
                          </a:solidFill>
                          <a:effectLst/>
                          <a:latin typeface="Calibri" panose="020F0502020204030204" pitchFamily="34" charset="0"/>
                        </a:rPr>
                        <a:t>Goods and Services</a:t>
                      </a:r>
                    </a:p>
                  </a:txBody>
                  <a:tcPr marL="7144" marR="7144" marT="7141" marB="0" anchor="b">
                    <a:noFill/>
                  </a:tcPr>
                </a:tc>
                <a:tc>
                  <a:txBody>
                    <a:bodyPr/>
                    <a:lstStyle/>
                    <a:p>
                      <a:pPr algn="r" fontAlgn="b"/>
                      <a:r>
                        <a:rPr lang="en-ZA" sz="1400" b="0" i="0" u="none" strike="noStrike">
                          <a:solidFill>
                            <a:srgbClr val="000000"/>
                          </a:solidFill>
                          <a:effectLst/>
                          <a:latin typeface="Calibri" panose="020F0502020204030204" pitchFamily="34" charset="0"/>
                        </a:rPr>
                        <a:t>              41 980 </a:t>
                      </a:r>
                    </a:p>
                  </a:txBody>
                  <a:tcPr marL="7144" marR="7144" marT="7141" marB="0" anchor="b">
                    <a:noFill/>
                  </a:tcPr>
                </a:tc>
                <a:tc>
                  <a:txBody>
                    <a:bodyPr/>
                    <a:lstStyle/>
                    <a:p>
                      <a:pPr algn="r" fontAlgn="b"/>
                      <a:r>
                        <a:rPr lang="en-ZA" sz="1400" b="0" i="0" u="none" strike="noStrike" dirty="0">
                          <a:solidFill>
                            <a:srgbClr val="000000"/>
                          </a:solidFill>
                          <a:effectLst/>
                          <a:latin typeface="Calibri" panose="020F0502020204030204" pitchFamily="34" charset="0"/>
                        </a:rPr>
                        <a:t>         163 518 </a:t>
                      </a:r>
                    </a:p>
                  </a:txBody>
                  <a:tcPr marL="7144" marR="7144" marT="7141" marB="0" anchor="b">
                    <a:noFill/>
                  </a:tcPr>
                </a:tc>
                <a:extLst>
                  <a:ext uri="{0D108BD9-81ED-4DB2-BD59-A6C34878D82A}">
                    <a16:rowId xmlns:a16="http://schemas.microsoft.com/office/drawing/2014/main" val="10006"/>
                  </a:ext>
                </a:extLst>
              </a:tr>
              <a:tr h="388761">
                <a:tc>
                  <a:txBody>
                    <a:bodyPr/>
                    <a:lstStyle/>
                    <a:p>
                      <a:pPr algn="l" fontAlgn="b"/>
                      <a:r>
                        <a:rPr lang="en-ZA" sz="1400" b="0" i="0" u="none" strike="noStrike">
                          <a:solidFill>
                            <a:srgbClr val="000000"/>
                          </a:solidFill>
                          <a:effectLst/>
                          <a:latin typeface="Calibri" panose="020F0502020204030204" pitchFamily="34" charset="0"/>
                        </a:rPr>
                        <a:t>Magistrates</a:t>
                      </a:r>
                    </a:p>
                  </a:txBody>
                  <a:tcPr marL="7144" marR="7144" marT="7141" marB="0" anchor="b">
                    <a:noFill/>
                  </a:tcPr>
                </a:tc>
                <a:tc>
                  <a:txBody>
                    <a:bodyPr/>
                    <a:lstStyle/>
                    <a:p>
                      <a:pPr algn="r" fontAlgn="b"/>
                      <a:r>
                        <a:rPr lang="en-ZA" sz="1400" b="0" i="0" u="none" strike="noStrike">
                          <a:solidFill>
                            <a:srgbClr val="000000"/>
                          </a:solidFill>
                          <a:effectLst/>
                          <a:latin typeface="Calibri" panose="020F0502020204030204" pitchFamily="34" charset="0"/>
                        </a:rPr>
                        <a:t>            163 529 </a:t>
                      </a:r>
                    </a:p>
                  </a:txBody>
                  <a:tcPr marL="7144" marR="7144" marT="7141" marB="0" anchor="b">
                    <a:noFill/>
                  </a:tcPr>
                </a:tc>
                <a:tc>
                  <a:txBody>
                    <a:bodyPr/>
                    <a:lstStyle/>
                    <a:p>
                      <a:pPr algn="r" fontAlgn="b"/>
                      <a:r>
                        <a:rPr lang="en-ZA" sz="1400" b="0" i="0" u="none" strike="noStrike" dirty="0">
                          <a:solidFill>
                            <a:srgbClr val="000000"/>
                          </a:solidFill>
                          <a:effectLst/>
                          <a:latin typeface="Calibri" panose="020F0502020204030204" pitchFamily="34" charset="0"/>
                        </a:rPr>
                        <a:t>         168 153 </a:t>
                      </a:r>
                    </a:p>
                  </a:txBody>
                  <a:tcPr marL="7144" marR="7144" marT="7141" marB="0" anchor="b">
                    <a:noFill/>
                  </a:tcPr>
                </a:tc>
                <a:extLst>
                  <a:ext uri="{0D108BD9-81ED-4DB2-BD59-A6C34878D82A}">
                    <a16:rowId xmlns:a16="http://schemas.microsoft.com/office/drawing/2014/main" val="10007"/>
                  </a:ext>
                </a:extLst>
              </a:tr>
              <a:tr h="388761">
                <a:tc>
                  <a:txBody>
                    <a:bodyPr/>
                    <a:lstStyle/>
                    <a:p>
                      <a:pPr algn="l" fontAlgn="b"/>
                      <a:r>
                        <a:rPr lang="en-ZA" sz="1400" b="0" i="0" u="none" strike="noStrike">
                          <a:solidFill>
                            <a:srgbClr val="000000"/>
                          </a:solidFill>
                          <a:effectLst/>
                          <a:latin typeface="Calibri" panose="020F0502020204030204" pitchFamily="34" charset="0"/>
                        </a:rPr>
                        <a:t>Capex</a:t>
                      </a:r>
                    </a:p>
                  </a:txBody>
                  <a:tcPr marL="7144" marR="7144" marT="7141" marB="0" anchor="b">
                    <a:noFill/>
                  </a:tcPr>
                </a:tc>
                <a:tc>
                  <a:txBody>
                    <a:bodyPr/>
                    <a:lstStyle/>
                    <a:p>
                      <a:pPr algn="r" fontAlgn="b"/>
                      <a:r>
                        <a:rPr lang="en-ZA" sz="1400" b="0" i="0" u="none" strike="noStrike">
                          <a:solidFill>
                            <a:srgbClr val="000000"/>
                          </a:solidFill>
                          <a:effectLst/>
                          <a:latin typeface="Calibri" panose="020F0502020204030204" pitchFamily="34" charset="0"/>
                        </a:rPr>
                        <a:t>            257 877 </a:t>
                      </a:r>
                    </a:p>
                  </a:txBody>
                  <a:tcPr marL="7144" marR="7144" marT="7141" marB="0" anchor="b">
                    <a:noFill/>
                  </a:tcPr>
                </a:tc>
                <a:tc>
                  <a:txBody>
                    <a:bodyPr/>
                    <a:lstStyle/>
                    <a:p>
                      <a:pPr algn="r" fontAlgn="b"/>
                      <a:r>
                        <a:rPr lang="en-ZA" sz="1400" b="0" i="0" u="none" strike="noStrike" dirty="0">
                          <a:solidFill>
                            <a:srgbClr val="000000"/>
                          </a:solidFill>
                          <a:effectLst/>
                          <a:latin typeface="Calibri" panose="020F0502020204030204" pitchFamily="34" charset="0"/>
                        </a:rPr>
                        <a:t>              1 416 </a:t>
                      </a:r>
                    </a:p>
                  </a:txBody>
                  <a:tcPr marL="7144" marR="7144" marT="7141" marB="0" anchor="b">
                    <a:noFill/>
                  </a:tcPr>
                </a:tc>
                <a:extLst>
                  <a:ext uri="{0D108BD9-81ED-4DB2-BD59-A6C34878D82A}">
                    <a16:rowId xmlns:a16="http://schemas.microsoft.com/office/drawing/2014/main" val="10008"/>
                  </a:ext>
                </a:extLst>
              </a:tr>
            </a:tbl>
          </a:graphicData>
        </a:graphic>
      </p:graphicFrame>
      <p:sp>
        <p:nvSpPr>
          <p:cNvPr id="5" name="Title 1">
            <a:extLst>
              <a:ext uri="{FF2B5EF4-FFF2-40B4-BE49-F238E27FC236}">
                <a16:creationId xmlns:a16="http://schemas.microsoft.com/office/drawing/2014/main" id="{11C0A664-3706-4701-8894-90537E4268A4}"/>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6" name="Footer Placeholder 2">
            <a:extLst>
              <a:ext uri="{FF2B5EF4-FFF2-40B4-BE49-F238E27FC236}">
                <a16:creationId xmlns:a16="http://schemas.microsoft.com/office/drawing/2014/main" id="{13D29AAB-C6F8-49B5-B884-8F8BCEB9AA1E}"/>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49</a:t>
            </a:r>
            <a:endParaRPr lang="en-US" altLang="en-US" sz="1000" b="0" kern="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D0A9A1-71D6-4905-9EBD-F3FC9393AA2F}"/>
              </a:ext>
            </a:extLst>
          </p:cNvPr>
          <p:cNvSpPr/>
          <p:nvPr/>
        </p:nvSpPr>
        <p:spPr>
          <a:xfrm>
            <a:off x="-107950" y="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20483" name="Rectangle 2">
            <a:extLst>
              <a:ext uri="{FF2B5EF4-FFF2-40B4-BE49-F238E27FC236}">
                <a16:creationId xmlns:a16="http://schemas.microsoft.com/office/drawing/2014/main" id="{B12D96C1-DFFC-4811-9319-7E9EA936B27E}"/>
              </a:ext>
            </a:extLst>
          </p:cNvPr>
          <p:cNvSpPr>
            <a:spLocks noGrp="1" noChangeArrowheads="1"/>
          </p:cNvSpPr>
          <p:nvPr>
            <p:ph type="body" idx="1"/>
          </p:nvPr>
        </p:nvSpPr>
        <p:spPr>
          <a:xfrm>
            <a:off x="250825" y="765175"/>
            <a:ext cx="8639175" cy="3146425"/>
          </a:xfrm>
        </p:spPr>
        <p:txBody>
          <a:bodyPr/>
          <a:lstStyle/>
          <a:p>
            <a:pPr marL="342900" lvl="1" indent="-342900" algn="just">
              <a:spcBef>
                <a:spcPts val="1200"/>
              </a:spcBef>
              <a:buClr>
                <a:schemeClr val="tx1"/>
              </a:buClr>
              <a:buFont typeface="Wingdings 2" panose="05020102010507070707" pitchFamily="18" charset="2"/>
              <a:buNone/>
            </a:pPr>
            <a:endParaRPr lang="en-ZA" altLang="en-US" sz="1800">
              <a:cs typeface="Arial" panose="020B0604020202020204" pitchFamily="34" charset="0"/>
            </a:endParaRPr>
          </a:p>
          <a:p>
            <a:pPr marL="342900" lvl="1" indent="-342900" algn="just">
              <a:spcBef>
                <a:spcPts val="1200"/>
              </a:spcBef>
              <a:buClr>
                <a:schemeClr val="tx1"/>
              </a:buClr>
              <a:buFont typeface="Wingdings 2" panose="05020102010507070707" pitchFamily="18" charset="2"/>
              <a:buNone/>
            </a:pPr>
            <a:endParaRPr lang="en-ZA" altLang="en-US" sz="1800">
              <a:cs typeface="Arial" panose="020B0604020202020204" pitchFamily="34" charset="0"/>
            </a:endParaRPr>
          </a:p>
          <a:p>
            <a:pPr marL="342900" lvl="1" indent="-342900" algn="just">
              <a:spcBef>
                <a:spcPts val="1200"/>
              </a:spcBef>
              <a:buClr>
                <a:schemeClr val="tx1"/>
              </a:buClr>
              <a:buFont typeface="Wingdings 2" panose="05020102010507070707" pitchFamily="18" charset="2"/>
              <a:buNone/>
            </a:pPr>
            <a:endParaRPr lang="en-ZA" altLang="en-US" sz="1800">
              <a:cs typeface="Arial" panose="020B0604020202020204" pitchFamily="34" charset="0"/>
            </a:endParaRPr>
          </a:p>
        </p:txBody>
      </p:sp>
      <p:sp>
        <p:nvSpPr>
          <p:cNvPr id="20484" name="Rectangle 4">
            <a:extLst>
              <a:ext uri="{FF2B5EF4-FFF2-40B4-BE49-F238E27FC236}">
                <a16:creationId xmlns:a16="http://schemas.microsoft.com/office/drawing/2014/main" id="{9F28BBA6-1F5D-42D9-BE35-51468F34C213}"/>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20485" name="Slide Number Placeholder 5">
            <a:extLst>
              <a:ext uri="{FF2B5EF4-FFF2-40B4-BE49-F238E27FC236}">
                <a16:creationId xmlns:a16="http://schemas.microsoft.com/office/drawing/2014/main" id="{7DE2FF6B-C490-4136-84D5-793C60BCC429}"/>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88DBEE71-BD91-46F4-9BCA-2AC5E4C1BA39}" type="slidenum">
              <a:rPr lang="en-GB" altLang="en-US" sz="1400" b="0">
                <a:solidFill>
                  <a:srgbClr val="FFFFFF"/>
                </a:solidFill>
              </a:rPr>
              <a:pPr algn="l">
                <a:spcBef>
                  <a:spcPct val="0"/>
                </a:spcBef>
                <a:spcAft>
                  <a:spcPct val="0"/>
                </a:spcAft>
                <a:buFontTx/>
                <a:buNone/>
              </a:pPr>
              <a:t>5</a:t>
            </a:fld>
            <a:endParaRPr lang="en-GB" altLang="en-US" sz="1400" b="0">
              <a:solidFill>
                <a:srgbClr val="FFFFFF"/>
              </a:solidFill>
            </a:endParaRPr>
          </a:p>
        </p:txBody>
      </p:sp>
      <p:sp>
        <p:nvSpPr>
          <p:cNvPr id="20486" name="Footer Placeholder 2">
            <a:extLst>
              <a:ext uri="{FF2B5EF4-FFF2-40B4-BE49-F238E27FC236}">
                <a16:creationId xmlns:a16="http://schemas.microsoft.com/office/drawing/2014/main" id="{41DF27BF-59D0-403D-AAD8-FA44B55899C3}"/>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EA4ADF37-2E6E-467B-8495-5932F62DBDFA}" type="slidenum">
              <a:rPr lang="en-US" altLang="en-US" sz="1000" b="0">
                <a:solidFill>
                  <a:srgbClr val="000000"/>
                </a:solidFill>
              </a:rPr>
              <a:pPr>
                <a:spcBef>
                  <a:spcPct val="0"/>
                </a:spcBef>
                <a:spcAft>
                  <a:spcPct val="0"/>
                </a:spcAft>
                <a:buFontTx/>
                <a:buNone/>
              </a:pPr>
              <a:t>5</a:t>
            </a:fld>
            <a:endParaRPr lang="en-US" altLang="en-US" sz="1000" b="0">
              <a:solidFill>
                <a:srgbClr val="000000"/>
              </a:solidFill>
            </a:endParaRPr>
          </a:p>
        </p:txBody>
      </p:sp>
      <p:sp>
        <p:nvSpPr>
          <p:cNvPr id="10" name="Title 1">
            <a:extLst>
              <a:ext uri="{FF2B5EF4-FFF2-40B4-BE49-F238E27FC236}">
                <a16:creationId xmlns:a16="http://schemas.microsoft.com/office/drawing/2014/main" id="{F3E4328B-AE0E-4B8A-918C-08F83AF0EBB6}"/>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PERFORMANCE OVERVIEW</a:t>
            </a:r>
          </a:p>
        </p:txBody>
      </p:sp>
      <p:graphicFrame>
        <p:nvGraphicFramePr>
          <p:cNvPr id="9" name="Chart 8">
            <a:extLst>
              <a:ext uri="{FF2B5EF4-FFF2-40B4-BE49-F238E27FC236}">
                <a16:creationId xmlns:a16="http://schemas.microsoft.com/office/drawing/2014/main" id="{12CAAEAC-229F-4BA5-B305-0A2F1C29E4B6}"/>
              </a:ext>
            </a:extLst>
          </p:cNvPr>
          <p:cNvGraphicFramePr>
            <a:graphicFrameLocks/>
          </p:cNvGraphicFramePr>
          <p:nvPr/>
        </p:nvGraphicFramePr>
        <p:xfrm>
          <a:off x="126530" y="908720"/>
          <a:ext cx="8763470" cy="36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972FF3C-7F24-4E33-82B0-A7A6B61AEF25}"/>
              </a:ext>
            </a:extLst>
          </p:cNvPr>
          <p:cNvSpPr>
            <a:spLocks noGrp="1"/>
          </p:cNvSpPr>
          <p:nvPr>
            <p:ph type="title"/>
          </p:nvPr>
        </p:nvSpPr>
        <p:spPr/>
        <p:txBody>
          <a:bodyPr/>
          <a:lstStyle/>
          <a:p>
            <a:pPr algn="ctr" eaLnBrk="1" hangingPunct="1"/>
            <a:r>
              <a:rPr lang="en-ZA" altLang="en-US" sz="3000" b="1"/>
              <a:t>Expenditure Performance Per Programme</a:t>
            </a:r>
          </a:p>
        </p:txBody>
      </p:sp>
      <p:graphicFrame>
        <p:nvGraphicFramePr>
          <p:cNvPr id="11" name="Table 11">
            <a:extLst>
              <a:ext uri="{FF2B5EF4-FFF2-40B4-BE49-F238E27FC236}">
                <a16:creationId xmlns:a16="http://schemas.microsoft.com/office/drawing/2014/main" id="{227E8E29-FBF6-47E8-89EC-A620E81E6416}"/>
              </a:ext>
            </a:extLst>
          </p:cNvPr>
          <p:cNvGraphicFramePr>
            <a:graphicFrameLocks noGrp="1"/>
          </p:cNvGraphicFramePr>
          <p:nvPr>
            <p:ph idx="1"/>
          </p:nvPr>
        </p:nvGraphicFramePr>
        <p:xfrm>
          <a:off x="268288" y="1979613"/>
          <a:ext cx="8597900" cy="3773487"/>
        </p:xfrm>
        <a:graphic>
          <a:graphicData uri="http://schemas.openxmlformats.org/drawingml/2006/table">
            <a:tbl>
              <a:tblPr firstRow="1" bandRow="1">
                <a:tableStyleId>{5C22544A-7EE6-4342-B048-85BDC9FD1C3A}</a:tableStyleId>
              </a:tblPr>
              <a:tblGrid>
                <a:gridCol w="17195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416702">
                  <a:extLst>
                    <a:ext uri="{9D8B030D-6E8A-4147-A177-3AD203B41FA5}">
                      <a16:colId xmlns:a16="http://schemas.microsoft.com/office/drawing/2014/main" val="20002"/>
                    </a:ext>
                  </a:extLst>
                </a:gridCol>
                <a:gridCol w="2263285">
                  <a:extLst>
                    <a:ext uri="{9D8B030D-6E8A-4147-A177-3AD203B41FA5}">
                      <a16:colId xmlns:a16="http://schemas.microsoft.com/office/drawing/2014/main" val="20003"/>
                    </a:ext>
                  </a:extLst>
                </a:gridCol>
                <a:gridCol w="1478753">
                  <a:extLst>
                    <a:ext uri="{9D8B030D-6E8A-4147-A177-3AD203B41FA5}">
                      <a16:colId xmlns:a16="http://schemas.microsoft.com/office/drawing/2014/main" val="20004"/>
                    </a:ext>
                  </a:extLst>
                </a:gridCol>
              </a:tblGrid>
              <a:tr h="407559">
                <a:tc gridSpan="5">
                  <a:txBody>
                    <a:bodyPr/>
                    <a:lstStyle/>
                    <a:p>
                      <a:pPr algn="ctr" fontAlgn="b"/>
                      <a:r>
                        <a:rPr lang="en-ZA" sz="1800" b="1" i="0" u="none" strike="noStrike" dirty="0">
                          <a:solidFill>
                            <a:srgbClr val="000000"/>
                          </a:solidFill>
                          <a:effectLst/>
                          <a:latin typeface="Calibri" panose="020F0502020204030204" pitchFamily="34" charset="0"/>
                        </a:rPr>
                        <a:t>Expenditure Performance Per Programme</a:t>
                      </a:r>
                    </a:p>
                  </a:txBody>
                  <a:tcPr marL="7144" marR="7144" marT="7145" marB="0" anchor="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33923">
                <a:tc>
                  <a:txBody>
                    <a:bodyPr/>
                    <a:lstStyle/>
                    <a:p>
                      <a:pPr algn="l" fontAlgn="b"/>
                      <a:r>
                        <a:rPr lang="en-ZA" sz="1400" b="1" i="0" u="none" strike="noStrike" dirty="0">
                          <a:solidFill>
                            <a:srgbClr val="000000"/>
                          </a:solidFill>
                          <a:effectLst/>
                          <a:latin typeface="Arial Narrow" panose="020B0606020202030204" pitchFamily="34" charset="0"/>
                        </a:rPr>
                        <a:t>PROGRAMMES</a:t>
                      </a:r>
                    </a:p>
                  </a:txBody>
                  <a:tcPr marL="7144" marR="7144" marT="7145" marB="0" anchor="b">
                    <a:noFill/>
                  </a:tcPr>
                </a:tc>
                <a:tc>
                  <a:txBody>
                    <a:bodyPr/>
                    <a:lstStyle/>
                    <a:p>
                      <a:pPr algn="r" rtl="0" fontAlgn="ctr"/>
                      <a:r>
                        <a:rPr lang="en-ZA" sz="1400" b="1" i="0" u="none" strike="noStrike" dirty="0">
                          <a:solidFill>
                            <a:srgbClr val="000000"/>
                          </a:solidFill>
                          <a:effectLst/>
                          <a:latin typeface="Arial Narrow" panose="020B0606020202030204" pitchFamily="34" charset="0"/>
                        </a:rPr>
                        <a:t>2019/20  EXPENDITURE R'000 </a:t>
                      </a:r>
                    </a:p>
                  </a:txBody>
                  <a:tcPr marL="7144" marR="7144" marT="7145" marB="0" anchor="ctr">
                    <a:noFill/>
                  </a:tcPr>
                </a:tc>
                <a:tc>
                  <a:txBody>
                    <a:bodyPr/>
                    <a:lstStyle/>
                    <a:p>
                      <a:pPr algn="r" rtl="0" fontAlgn="ctr"/>
                      <a:r>
                        <a:rPr lang="en-ZA" sz="1400" b="1" i="0" u="none" strike="noStrike" dirty="0">
                          <a:solidFill>
                            <a:srgbClr val="000000"/>
                          </a:solidFill>
                          <a:effectLst/>
                          <a:latin typeface="Arial Narrow" panose="020B0606020202030204" pitchFamily="34" charset="0"/>
                        </a:rPr>
                        <a:t>% SPENT</a:t>
                      </a:r>
                    </a:p>
                  </a:txBody>
                  <a:tcPr marL="7144" marR="7144" marT="7145" marB="0" anchor="ctr">
                    <a:noFill/>
                  </a:tcPr>
                </a:tc>
                <a:tc>
                  <a:txBody>
                    <a:bodyPr/>
                    <a:lstStyle/>
                    <a:p>
                      <a:pPr algn="r" rtl="0" fontAlgn="ctr"/>
                      <a:r>
                        <a:rPr lang="en-ZA" sz="1400" b="1" i="0" u="none" strike="noStrike" dirty="0">
                          <a:solidFill>
                            <a:srgbClr val="000000"/>
                          </a:solidFill>
                          <a:effectLst/>
                          <a:latin typeface="Arial Narrow" panose="020B0606020202030204" pitchFamily="34" charset="0"/>
                        </a:rPr>
                        <a:t> 2018/19  EXPENDITURE </a:t>
                      </a:r>
                    </a:p>
                  </a:txBody>
                  <a:tcPr marL="7144" marR="7144" marT="7145" marB="0" anchor="ctr">
                    <a:noFill/>
                  </a:tcPr>
                </a:tc>
                <a:tc>
                  <a:txBody>
                    <a:bodyPr/>
                    <a:lstStyle/>
                    <a:p>
                      <a:pPr algn="r" rtl="0" fontAlgn="ctr"/>
                      <a:r>
                        <a:rPr lang="en-ZA" sz="1400" b="1" i="0" u="none" strike="noStrike" dirty="0">
                          <a:solidFill>
                            <a:srgbClr val="000000"/>
                          </a:solidFill>
                          <a:effectLst/>
                          <a:latin typeface="Arial Narrow" panose="020B0606020202030204" pitchFamily="34" charset="0"/>
                        </a:rPr>
                        <a:t>% SPENT</a:t>
                      </a:r>
                    </a:p>
                  </a:txBody>
                  <a:tcPr marL="7144" marR="7144" marT="7145" marB="0" anchor="ctr">
                    <a:noFill/>
                  </a:tcPr>
                </a:tc>
                <a:extLst>
                  <a:ext uri="{0D108BD9-81ED-4DB2-BD59-A6C34878D82A}">
                    <a16:rowId xmlns:a16="http://schemas.microsoft.com/office/drawing/2014/main" val="10001"/>
                  </a:ext>
                </a:extLst>
              </a:tr>
              <a:tr h="407559">
                <a:tc>
                  <a:txBody>
                    <a:bodyPr/>
                    <a:lstStyle/>
                    <a:p>
                      <a:pPr algn="l" fontAlgn="b"/>
                      <a:r>
                        <a:rPr lang="en-ZA" sz="1400" b="0" i="0" u="none" strike="noStrike" dirty="0">
                          <a:solidFill>
                            <a:srgbClr val="000000"/>
                          </a:solidFill>
                          <a:effectLst/>
                          <a:latin typeface="Arial Narrow" panose="020B0606020202030204" pitchFamily="34" charset="0"/>
                        </a:rPr>
                        <a:t>Administration</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2 535 463</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98%</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         2 428 798 </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94%</a:t>
                      </a:r>
                    </a:p>
                  </a:txBody>
                  <a:tcPr marL="7144" marR="7144" marT="7145" marB="0" anchor="b">
                    <a:noFill/>
                  </a:tcPr>
                </a:tc>
                <a:extLst>
                  <a:ext uri="{0D108BD9-81ED-4DB2-BD59-A6C34878D82A}">
                    <a16:rowId xmlns:a16="http://schemas.microsoft.com/office/drawing/2014/main" val="10002"/>
                  </a:ext>
                </a:extLst>
              </a:tr>
              <a:tr h="407559">
                <a:tc>
                  <a:txBody>
                    <a:bodyPr/>
                    <a:lstStyle/>
                    <a:p>
                      <a:pPr algn="l" fontAlgn="b"/>
                      <a:r>
                        <a:rPr lang="en-ZA" sz="1400" b="0" i="0" u="none" strike="noStrike">
                          <a:solidFill>
                            <a:srgbClr val="000000"/>
                          </a:solidFill>
                          <a:effectLst/>
                          <a:latin typeface="Arial Narrow" panose="020B0606020202030204" pitchFamily="34" charset="0"/>
                        </a:rPr>
                        <a:t>Court Services</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6 428 654</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95%</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         6 320 062 </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99%</a:t>
                      </a:r>
                    </a:p>
                  </a:txBody>
                  <a:tcPr marL="7144" marR="7144" marT="7145" marB="0" anchor="b">
                    <a:noFill/>
                  </a:tcPr>
                </a:tc>
                <a:extLst>
                  <a:ext uri="{0D108BD9-81ED-4DB2-BD59-A6C34878D82A}">
                    <a16:rowId xmlns:a16="http://schemas.microsoft.com/office/drawing/2014/main" val="10003"/>
                  </a:ext>
                </a:extLst>
              </a:tr>
              <a:tr h="407559">
                <a:tc>
                  <a:txBody>
                    <a:bodyPr/>
                    <a:lstStyle/>
                    <a:p>
                      <a:pPr algn="l" fontAlgn="b"/>
                      <a:r>
                        <a:rPr lang="en-ZA" sz="1400" b="0" i="0" u="none" strike="noStrike" dirty="0">
                          <a:solidFill>
                            <a:srgbClr val="000000"/>
                          </a:solidFill>
                          <a:effectLst/>
                          <a:latin typeface="Arial Narrow" panose="020B0606020202030204" pitchFamily="34" charset="0"/>
                        </a:rPr>
                        <a:t>State Legal Services</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1 295 058</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94%</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         1 210 819 </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95%</a:t>
                      </a:r>
                    </a:p>
                  </a:txBody>
                  <a:tcPr marL="7144" marR="7144" marT="7145" marB="0" anchor="b">
                    <a:noFill/>
                  </a:tcPr>
                </a:tc>
                <a:extLst>
                  <a:ext uri="{0D108BD9-81ED-4DB2-BD59-A6C34878D82A}">
                    <a16:rowId xmlns:a16="http://schemas.microsoft.com/office/drawing/2014/main" val="10004"/>
                  </a:ext>
                </a:extLst>
              </a:tr>
              <a:tr h="433923">
                <a:tc>
                  <a:txBody>
                    <a:bodyPr/>
                    <a:lstStyle/>
                    <a:p>
                      <a:pPr algn="l" fontAlgn="b"/>
                      <a:r>
                        <a:rPr lang="en-ZA" sz="1400" b="0" i="0" u="none" strike="noStrike">
                          <a:solidFill>
                            <a:srgbClr val="000000"/>
                          </a:solidFill>
                          <a:effectLst/>
                          <a:latin typeface="Arial Narrow" panose="020B0606020202030204" pitchFamily="34" charset="0"/>
                        </a:rPr>
                        <a:t>National Prosecuting Authority</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4 009 197</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97%</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         3 799 395 </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100%</a:t>
                      </a:r>
                    </a:p>
                  </a:txBody>
                  <a:tcPr marL="7144" marR="7144" marT="7145" marB="0" anchor="b">
                    <a:noFill/>
                  </a:tcPr>
                </a:tc>
                <a:extLst>
                  <a:ext uri="{0D108BD9-81ED-4DB2-BD59-A6C34878D82A}">
                    <a16:rowId xmlns:a16="http://schemas.microsoft.com/office/drawing/2014/main" val="10005"/>
                  </a:ext>
                </a:extLst>
              </a:tr>
              <a:tr h="433923">
                <a:tc>
                  <a:txBody>
                    <a:bodyPr/>
                    <a:lstStyle/>
                    <a:p>
                      <a:pPr algn="l" fontAlgn="b"/>
                      <a:r>
                        <a:rPr lang="en-ZA" sz="1400" b="0" i="0" u="none" strike="noStrike">
                          <a:solidFill>
                            <a:srgbClr val="000000"/>
                          </a:solidFill>
                          <a:effectLst/>
                          <a:latin typeface="Arial Narrow" panose="020B0606020202030204" pitchFamily="34" charset="0"/>
                        </a:rPr>
                        <a:t>Auxiliary and Associated Services</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3 917 223</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100%</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         3 423 033 </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100%</a:t>
                      </a:r>
                    </a:p>
                  </a:txBody>
                  <a:tcPr marL="7144" marR="7144" marT="7145" marB="0" anchor="b">
                    <a:noFill/>
                  </a:tcPr>
                </a:tc>
                <a:extLst>
                  <a:ext uri="{0D108BD9-81ED-4DB2-BD59-A6C34878D82A}">
                    <a16:rowId xmlns:a16="http://schemas.microsoft.com/office/drawing/2014/main" val="10006"/>
                  </a:ext>
                </a:extLst>
              </a:tr>
              <a:tr h="407559">
                <a:tc>
                  <a:txBody>
                    <a:bodyPr/>
                    <a:lstStyle/>
                    <a:p>
                      <a:pPr algn="l" fontAlgn="b"/>
                      <a:r>
                        <a:rPr lang="en-ZA" sz="1400" b="0" i="0" u="none" strike="noStrike">
                          <a:solidFill>
                            <a:srgbClr val="000000"/>
                          </a:solidFill>
                          <a:effectLst/>
                          <a:latin typeface="Arial Narrow" panose="020B0606020202030204" pitchFamily="34" charset="0"/>
                        </a:rPr>
                        <a:t>Magistrates' Salaries</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2 100 166</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93%</a:t>
                      </a:r>
                    </a:p>
                  </a:txBody>
                  <a:tcPr marL="7144" marR="7144" marT="7145" marB="0" anchor="b">
                    <a:noFill/>
                  </a:tcPr>
                </a:tc>
                <a:tc>
                  <a:txBody>
                    <a:bodyPr/>
                    <a:lstStyle/>
                    <a:p>
                      <a:pPr algn="r" fontAlgn="b"/>
                      <a:r>
                        <a:rPr lang="en-ZA" sz="1400" b="0" i="0" u="none" strike="noStrike">
                          <a:solidFill>
                            <a:srgbClr val="000000"/>
                          </a:solidFill>
                          <a:effectLst/>
                          <a:latin typeface="Arial Narrow" panose="020B0606020202030204" pitchFamily="34" charset="0"/>
                        </a:rPr>
                        <a:t>         2 047 385 </a:t>
                      </a:r>
                    </a:p>
                  </a:txBody>
                  <a:tcPr marL="7144" marR="7144" marT="7145"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92%</a:t>
                      </a:r>
                    </a:p>
                  </a:txBody>
                  <a:tcPr marL="7144" marR="7144" marT="7145" marB="0" anchor="b">
                    <a:noFill/>
                  </a:tcPr>
                </a:tc>
                <a:extLst>
                  <a:ext uri="{0D108BD9-81ED-4DB2-BD59-A6C34878D82A}">
                    <a16:rowId xmlns:a16="http://schemas.microsoft.com/office/drawing/2014/main" val="10007"/>
                  </a:ext>
                </a:extLst>
              </a:tr>
              <a:tr h="433923">
                <a:tc>
                  <a:txBody>
                    <a:bodyPr/>
                    <a:lstStyle/>
                    <a:p>
                      <a:pPr algn="l" fontAlgn="b"/>
                      <a:r>
                        <a:rPr lang="en-ZA" sz="1400" b="1" i="0" u="none" strike="noStrike">
                          <a:solidFill>
                            <a:srgbClr val="000000"/>
                          </a:solidFill>
                          <a:effectLst/>
                          <a:latin typeface="Arial Narrow" panose="020B0606020202030204" pitchFamily="34" charset="0"/>
                        </a:rPr>
                        <a:t>DEPARTMENTAL APPROPRIATION</a:t>
                      </a:r>
                    </a:p>
                  </a:txBody>
                  <a:tcPr marL="7144" marR="7144" marT="7145" marB="0" anchor="b">
                    <a:noFill/>
                  </a:tcPr>
                </a:tc>
                <a:tc>
                  <a:txBody>
                    <a:bodyPr/>
                    <a:lstStyle/>
                    <a:p>
                      <a:pPr algn="r" fontAlgn="b"/>
                      <a:r>
                        <a:rPr lang="en-ZA" sz="1400" b="1" i="0" u="none" strike="noStrike">
                          <a:solidFill>
                            <a:srgbClr val="000000"/>
                          </a:solidFill>
                          <a:effectLst/>
                          <a:latin typeface="Arial Narrow" panose="020B0606020202030204" pitchFamily="34" charset="0"/>
                        </a:rPr>
                        <a:t>20 285 761</a:t>
                      </a:r>
                    </a:p>
                  </a:txBody>
                  <a:tcPr marL="7144" marR="7144" marT="7145" marB="0" anchor="b">
                    <a:noFill/>
                  </a:tcPr>
                </a:tc>
                <a:tc>
                  <a:txBody>
                    <a:bodyPr/>
                    <a:lstStyle/>
                    <a:p>
                      <a:pPr algn="r" fontAlgn="b"/>
                      <a:r>
                        <a:rPr lang="en-ZA" sz="1400" b="1" i="0" u="none" strike="noStrike">
                          <a:solidFill>
                            <a:srgbClr val="000000"/>
                          </a:solidFill>
                          <a:effectLst/>
                          <a:latin typeface="Arial Narrow" panose="020B0606020202030204" pitchFamily="34" charset="0"/>
                        </a:rPr>
                        <a:t>96%</a:t>
                      </a:r>
                    </a:p>
                  </a:txBody>
                  <a:tcPr marL="7144" marR="7144" marT="7145" marB="0" anchor="b">
                    <a:noFill/>
                  </a:tcPr>
                </a:tc>
                <a:tc>
                  <a:txBody>
                    <a:bodyPr/>
                    <a:lstStyle/>
                    <a:p>
                      <a:pPr algn="r" fontAlgn="b"/>
                      <a:r>
                        <a:rPr lang="en-ZA" sz="1400" b="1" i="0" u="none" strike="noStrike">
                          <a:solidFill>
                            <a:srgbClr val="000000"/>
                          </a:solidFill>
                          <a:effectLst/>
                          <a:latin typeface="Arial Narrow" panose="020B0606020202030204" pitchFamily="34" charset="0"/>
                        </a:rPr>
                        <a:t>       19 229 492 </a:t>
                      </a:r>
                    </a:p>
                  </a:txBody>
                  <a:tcPr marL="7144" marR="7144" marT="7145" marB="0" anchor="b">
                    <a:noFill/>
                  </a:tcPr>
                </a:tc>
                <a:tc>
                  <a:txBody>
                    <a:bodyPr/>
                    <a:lstStyle/>
                    <a:p>
                      <a:pPr algn="r" fontAlgn="b"/>
                      <a:r>
                        <a:rPr lang="en-ZA" sz="1400" b="1" i="0" u="none" strike="noStrike" dirty="0">
                          <a:solidFill>
                            <a:srgbClr val="000000"/>
                          </a:solidFill>
                          <a:effectLst/>
                          <a:latin typeface="Arial Narrow" panose="020B0606020202030204" pitchFamily="34" charset="0"/>
                        </a:rPr>
                        <a:t>98%</a:t>
                      </a:r>
                    </a:p>
                  </a:txBody>
                  <a:tcPr marL="7144" marR="7144" marT="7145" marB="0" anchor="b">
                    <a:noFill/>
                  </a:tcPr>
                </a:tc>
                <a:extLst>
                  <a:ext uri="{0D108BD9-81ED-4DB2-BD59-A6C34878D82A}">
                    <a16:rowId xmlns:a16="http://schemas.microsoft.com/office/drawing/2014/main" val="10008"/>
                  </a:ext>
                </a:extLst>
              </a:tr>
            </a:tbl>
          </a:graphicData>
        </a:graphic>
      </p:graphicFrame>
      <p:sp>
        <p:nvSpPr>
          <p:cNvPr id="4" name="Title 1">
            <a:extLst>
              <a:ext uri="{FF2B5EF4-FFF2-40B4-BE49-F238E27FC236}">
                <a16:creationId xmlns:a16="http://schemas.microsoft.com/office/drawing/2014/main" id="{D768296E-8086-46F6-AD6F-435E2E8E96A1}"/>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5" name="Footer Placeholder 2">
            <a:extLst>
              <a:ext uri="{FF2B5EF4-FFF2-40B4-BE49-F238E27FC236}">
                <a16:creationId xmlns:a16="http://schemas.microsoft.com/office/drawing/2014/main" id="{E06B8E93-A003-4189-91B9-A3D5EADF1D63}"/>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50</a:t>
            </a:r>
            <a:endParaRPr lang="en-US" altLang="en-US" sz="1000" b="0" kern="0" dirty="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95F7-EDFA-420A-968D-D8B99539E515}"/>
              </a:ext>
            </a:extLst>
          </p:cNvPr>
          <p:cNvSpPr>
            <a:spLocks noGrp="1"/>
          </p:cNvSpPr>
          <p:nvPr>
            <p:ph type="title"/>
          </p:nvPr>
        </p:nvSpPr>
        <p:spPr>
          <a:xfrm>
            <a:off x="628650" y="1131888"/>
            <a:ext cx="7461250" cy="889000"/>
          </a:xfrm>
        </p:spPr>
        <p:txBody>
          <a:bodyPr rtlCol="0">
            <a:normAutofit fontScale="90000"/>
          </a:bodyPr>
          <a:lstStyle/>
          <a:p>
            <a:pPr algn="ctr" eaLnBrk="1" fontAlgn="auto" hangingPunct="1">
              <a:spcAft>
                <a:spcPts val="0"/>
              </a:spcAft>
              <a:defRPr/>
            </a:pPr>
            <a:r>
              <a:rPr lang="en-ZA" b="1" dirty="0"/>
              <a:t>Breakdown Of Percentage spending per Programme</a:t>
            </a:r>
          </a:p>
        </p:txBody>
      </p:sp>
      <p:pic>
        <p:nvPicPr>
          <p:cNvPr id="67587" name="Content Placeholder 3">
            <a:extLst>
              <a:ext uri="{FF2B5EF4-FFF2-40B4-BE49-F238E27FC236}">
                <a16:creationId xmlns:a16="http://schemas.microsoft.com/office/drawing/2014/main" id="{44CDCAF9-6E62-4E20-A1AF-953DDBFEA1F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5025" y="2125663"/>
            <a:ext cx="7135813" cy="3602037"/>
          </a:xfrm>
        </p:spPr>
      </p:pic>
      <p:sp>
        <p:nvSpPr>
          <p:cNvPr id="5" name="Title 1">
            <a:extLst>
              <a:ext uri="{FF2B5EF4-FFF2-40B4-BE49-F238E27FC236}">
                <a16:creationId xmlns:a16="http://schemas.microsoft.com/office/drawing/2014/main" id="{0E44B85F-2E30-4690-9806-AB93C61AEB5E}"/>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6" name="Footer Placeholder 2">
            <a:extLst>
              <a:ext uri="{FF2B5EF4-FFF2-40B4-BE49-F238E27FC236}">
                <a16:creationId xmlns:a16="http://schemas.microsoft.com/office/drawing/2014/main" id="{8DCC3CBA-E512-4E72-8135-533050C78122}"/>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51</a:t>
            </a:r>
            <a:endParaRPr lang="en-US" altLang="en-US" sz="1000" b="0" kern="0" dirty="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776A037-F02A-4D63-B8B2-02AFF4F6B3DF}"/>
              </a:ext>
            </a:extLst>
          </p:cNvPr>
          <p:cNvSpPr>
            <a:spLocks noGrp="1"/>
          </p:cNvSpPr>
          <p:nvPr>
            <p:ph type="title"/>
          </p:nvPr>
        </p:nvSpPr>
        <p:spPr/>
        <p:txBody>
          <a:bodyPr/>
          <a:lstStyle/>
          <a:p>
            <a:pPr algn="ctr" eaLnBrk="1" hangingPunct="1"/>
            <a:r>
              <a:rPr lang="en-ZA" altLang="en-US" sz="2700" b="1"/>
              <a:t>Expenditure Performance per Economic Classification</a:t>
            </a:r>
          </a:p>
        </p:txBody>
      </p:sp>
      <p:graphicFrame>
        <p:nvGraphicFramePr>
          <p:cNvPr id="7" name="Table 7">
            <a:extLst>
              <a:ext uri="{FF2B5EF4-FFF2-40B4-BE49-F238E27FC236}">
                <a16:creationId xmlns:a16="http://schemas.microsoft.com/office/drawing/2014/main" id="{0E1DAA81-0C65-400E-A397-74E1257314E6}"/>
              </a:ext>
            </a:extLst>
          </p:cNvPr>
          <p:cNvGraphicFramePr>
            <a:graphicFrameLocks noGrp="1"/>
          </p:cNvGraphicFramePr>
          <p:nvPr>
            <p:ph idx="1"/>
          </p:nvPr>
        </p:nvGraphicFramePr>
        <p:xfrm>
          <a:off x="277813" y="2125663"/>
          <a:ext cx="8478837" cy="3857625"/>
        </p:xfrm>
        <a:graphic>
          <a:graphicData uri="http://schemas.openxmlformats.org/drawingml/2006/table">
            <a:tbl>
              <a:tblPr firstRow="1" bandRow="1">
                <a:tableStyleId>{5C22544A-7EE6-4342-B048-85BDC9FD1C3A}</a:tableStyleId>
              </a:tblPr>
              <a:tblGrid>
                <a:gridCol w="2131992">
                  <a:extLst>
                    <a:ext uri="{9D8B030D-6E8A-4147-A177-3AD203B41FA5}">
                      <a16:colId xmlns:a16="http://schemas.microsoft.com/office/drawing/2014/main" val="20000"/>
                    </a:ext>
                  </a:extLst>
                </a:gridCol>
                <a:gridCol w="1734250">
                  <a:extLst>
                    <a:ext uri="{9D8B030D-6E8A-4147-A177-3AD203B41FA5}">
                      <a16:colId xmlns:a16="http://schemas.microsoft.com/office/drawing/2014/main" val="20001"/>
                    </a:ext>
                  </a:extLst>
                </a:gridCol>
                <a:gridCol w="1221060">
                  <a:extLst>
                    <a:ext uri="{9D8B030D-6E8A-4147-A177-3AD203B41FA5}">
                      <a16:colId xmlns:a16="http://schemas.microsoft.com/office/drawing/2014/main" val="20002"/>
                    </a:ext>
                  </a:extLst>
                </a:gridCol>
                <a:gridCol w="2267034">
                  <a:extLst>
                    <a:ext uri="{9D8B030D-6E8A-4147-A177-3AD203B41FA5}">
                      <a16:colId xmlns:a16="http://schemas.microsoft.com/office/drawing/2014/main" val="20003"/>
                    </a:ext>
                  </a:extLst>
                </a:gridCol>
                <a:gridCol w="1124500">
                  <a:extLst>
                    <a:ext uri="{9D8B030D-6E8A-4147-A177-3AD203B41FA5}">
                      <a16:colId xmlns:a16="http://schemas.microsoft.com/office/drawing/2014/main" val="20004"/>
                    </a:ext>
                  </a:extLst>
                </a:gridCol>
              </a:tblGrid>
              <a:tr h="414235">
                <a:tc gridSpan="5">
                  <a:txBody>
                    <a:bodyPr/>
                    <a:lstStyle/>
                    <a:p>
                      <a:pPr algn="ctr" fontAlgn="b"/>
                      <a:r>
                        <a:rPr lang="en-ZA" sz="1800" b="1" i="0" u="none" strike="noStrike" dirty="0">
                          <a:solidFill>
                            <a:srgbClr val="000000"/>
                          </a:solidFill>
                          <a:effectLst/>
                          <a:latin typeface="Calibri" panose="020F0502020204030204" pitchFamily="34" charset="0"/>
                        </a:rPr>
                        <a:t>Expenditure Performance Per Economic Classification</a:t>
                      </a:r>
                    </a:p>
                  </a:txBody>
                  <a:tcPr marL="7145" marR="7145" marT="7144" marB="0" anchor="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33863">
                <a:tc>
                  <a:txBody>
                    <a:bodyPr/>
                    <a:lstStyle/>
                    <a:p>
                      <a:pPr algn="l" fontAlgn="b"/>
                      <a:r>
                        <a:rPr lang="en-ZA" sz="1400" b="1" i="0" u="none" strike="noStrike" dirty="0">
                          <a:solidFill>
                            <a:srgbClr val="000000"/>
                          </a:solidFill>
                          <a:effectLst/>
                          <a:latin typeface="Arial Narrow" panose="020B0606020202030204" pitchFamily="34" charset="0"/>
                        </a:rPr>
                        <a:t>DESCRIPTION</a:t>
                      </a:r>
                    </a:p>
                  </a:txBody>
                  <a:tcPr marL="7145" marR="7145" marT="7144" marB="0" anchor="b">
                    <a:noFill/>
                  </a:tcPr>
                </a:tc>
                <a:tc>
                  <a:txBody>
                    <a:bodyPr/>
                    <a:lstStyle/>
                    <a:p>
                      <a:pPr algn="r" rtl="0" fontAlgn="ctr"/>
                      <a:r>
                        <a:rPr lang="en-ZA" sz="1400" b="1" i="0" u="none" strike="noStrike" dirty="0">
                          <a:solidFill>
                            <a:srgbClr val="000000"/>
                          </a:solidFill>
                          <a:effectLst/>
                          <a:latin typeface="Arial Narrow" panose="020B0606020202030204" pitchFamily="34" charset="0"/>
                        </a:rPr>
                        <a:t>2019/20  EXPENDITURE R'000 </a:t>
                      </a:r>
                    </a:p>
                  </a:txBody>
                  <a:tcPr marL="7145" marR="7145" marT="7144" marB="0" anchor="ctr">
                    <a:noFill/>
                  </a:tcPr>
                </a:tc>
                <a:tc>
                  <a:txBody>
                    <a:bodyPr/>
                    <a:lstStyle/>
                    <a:p>
                      <a:pPr algn="r" fontAlgn="ctr"/>
                      <a:r>
                        <a:rPr lang="en-ZA" sz="1400" b="1" i="0" u="none" strike="noStrike" dirty="0">
                          <a:solidFill>
                            <a:srgbClr val="000000"/>
                          </a:solidFill>
                          <a:effectLst/>
                          <a:latin typeface="Arial Narrow" panose="020B0606020202030204" pitchFamily="34" charset="0"/>
                        </a:rPr>
                        <a:t> % SPENT </a:t>
                      </a:r>
                    </a:p>
                  </a:txBody>
                  <a:tcPr marL="7145" marR="7145" marT="7144" marB="0" anchor="ctr">
                    <a:noFill/>
                  </a:tcPr>
                </a:tc>
                <a:tc>
                  <a:txBody>
                    <a:bodyPr/>
                    <a:lstStyle/>
                    <a:p>
                      <a:pPr algn="r" fontAlgn="ctr"/>
                      <a:r>
                        <a:rPr lang="en-ZA" sz="1400" b="1" i="0" u="none" strike="noStrike" dirty="0">
                          <a:solidFill>
                            <a:srgbClr val="000000"/>
                          </a:solidFill>
                          <a:effectLst/>
                          <a:latin typeface="Arial Narrow" panose="020B0606020202030204" pitchFamily="34" charset="0"/>
                        </a:rPr>
                        <a:t> 2018/19  EXPENDITURE </a:t>
                      </a:r>
                    </a:p>
                  </a:txBody>
                  <a:tcPr marL="7145" marR="7145" marT="7144" marB="0" anchor="ctr">
                    <a:noFill/>
                  </a:tcPr>
                </a:tc>
                <a:tc>
                  <a:txBody>
                    <a:bodyPr/>
                    <a:lstStyle/>
                    <a:p>
                      <a:pPr algn="r" fontAlgn="ctr"/>
                      <a:r>
                        <a:rPr lang="en-ZA" sz="1400" b="1" i="0" u="none" strike="noStrike">
                          <a:solidFill>
                            <a:srgbClr val="000000"/>
                          </a:solidFill>
                          <a:effectLst/>
                          <a:latin typeface="Arial Narrow" panose="020B0606020202030204" pitchFamily="34" charset="0"/>
                        </a:rPr>
                        <a:t> % SPENT </a:t>
                      </a:r>
                    </a:p>
                  </a:txBody>
                  <a:tcPr marL="7145" marR="7145" marT="7144" marB="0" anchor="ctr">
                    <a:noFill/>
                  </a:tcPr>
                </a:tc>
                <a:extLst>
                  <a:ext uri="{0D108BD9-81ED-4DB2-BD59-A6C34878D82A}">
                    <a16:rowId xmlns:a16="http://schemas.microsoft.com/office/drawing/2014/main" val="10001"/>
                  </a:ext>
                </a:extLst>
              </a:tr>
              <a:tr h="414235">
                <a:tc>
                  <a:txBody>
                    <a:bodyPr/>
                    <a:lstStyle/>
                    <a:p>
                      <a:pPr algn="l" fontAlgn="b"/>
                      <a:endParaRPr lang="en-ZA" sz="1400" b="1" i="0" u="none" strike="noStrike" dirty="0">
                        <a:solidFill>
                          <a:srgbClr val="000000"/>
                        </a:solidFill>
                        <a:effectLst/>
                        <a:latin typeface="Arial Narrow" panose="020B0606020202030204" pitchFamily="34" charset="0"/>
                      </a:endParaRP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 </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 </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 </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 </a:t>
                      </a:r>
                    </a:p>
                  </a:txBody>
                  <a:tcPr marL="7145" marR="7145" marT="7144" marB="0" anchor="b">
                    <a:noFill/>
                  </a:tcPr>
                </a:tc>
                <a:extLst>
                  <a:ext uri="{0D108BD9-81ED-4DB2-BD59-A6C34878D82A}">
                    <a16:rowId xmlns:a16="http://schemas.microsoft.com/office/drawing/2014/main" val="10002"/>
                  </a:ext>
                </a:extLst>
              </a:tr>
              <a:tr h="433863">
                <a:tc>
                  <a:txBody>
                    <a:bodyPr/>
                    <a:lstStyle/>
                    <a:p>
                      <a:pPr algn="l" fontAlgn="b"/>
                      <a:r>
                        <a:rPr lang="en-ZA" sz="1400" b="0" i="0" u="none" strike="noStrike">
                          <a:solidFill>
                            <a:srgbClr val="000000"/>
                          </a:solidFill>
                          <a:effectLst/>
                          <a:latin typeface="Arial Narrow" panose="020B0606020202030204" pitchFamily="34" charset="0"/>
                        </a:rPr>
                        <a:t>COMPENSATION OF EMPLOYEES</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11 377 251</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96%</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       10 798 813 </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98%</a:t>
                      </a:r>
                    </a:p>
                  </a:txBody>
                  <a:tcPr marL="7145" marR="7145" marT="7144" marB="0" anchor="b">
                    <a:noFill/>
                  </a:tcPr>
                </a:tc>
                <a:extLst>
                  <a:ext uri="{0D108BD9-81ED-4DB2-BD59-A6C34878D82A}">
                    <a16:rowId xmlns:a16="http://schemas.microsoft.com/office/drawing/2014/main" val="10003"/>
                  </a:ext>
                </a:extLst>
              </a:tr>
              <a:tr h="429920">
                <a:tc>
                  <a:txBody>
                    <a:bodyPr/>
                    <a:lstStyle/>
                    <a:p>
                      <a:pPr algn="l" fontAlgn="b"/>
                      <a:r>
                        <a:rPr lang="en-ZA" sz="1400" b="0" i="0" u="none" strike="noStrike">
                          <a:solidFill>
                            <a:srgbClr val="000000"/>
                          </a:solidFill>
                          <a:effectLst/>
                          <a:latin typeface="Arial Narrow" panose="020B0606020202030204" pitchFamily="34" charset="0"/>
                        </a:rPr>
                        <a:t>GOODS AND SERVICES</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5 296 331</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99%</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         4 618 793 </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97%</a:t>
                      </a:r>
                    </a:p>
                  </a:txBody>
                  <a:tcPr marL="7145" marR="7145" marT="7144" marB="0" anchor="b">
                    <a:noFill/>
                  </a:tcPr>
                </a:tc>
                <a:extLst>
                  <a:ext uri="{0D108BD9-81ED-4DB2-BD59-A6C34878D82A}">
                    <a16:rowId xmlns:a16="http://schemas.microsoft.com/office/drawing/2014/main" val="10004"/>
                  </a:ext>
                </a:extLst>
              </a:tr>
              <a:tr h="433863">
                <a:tc>
                  <a:txBody>
                    <a:bodyPr/>
                    <a:lstStyle/>
                    <a:p>
                      <a:pPr algn="l" fontAlgn="b"/>
                      <a:r>
                        <a:rPr lang="en-ZA" sz="1400" b="0" i="0" u="none" strike="noStrike">
                          <a:solidFill>
                            <a:srgbClr val="000000"/>
                          </a:solidFill>
                          <a:effectLst/>
                          <a:latin typeface="Arial Narrow" panose="020B0606020202030204" pitchFamily="34" charset="0"/>
                        </a:rPr>
                        <a:t>PAYMENTS FOR FINANCIAL ASSET</a:t>
                      </a:r>
                    </a:p>
                  </a:txBody>
                  <a:tcPr marL="7145" marR="7145" marT="7144" marB="0" anchor="b">
                    <a:noFill/>
                  </a:tcPr>
                </a:tc>
                <a:tc>
                  <a:txBody>
                    <a:bodyPr/>
                    <a:lstStyle/>
                    <a:p>
                      <a:pPr algn="r" fontAlgn="b"/>
                      <a:r>
                        <a:rPr lang="en-ZA" sz="1400" b="0" i="0" u="none" strike="noStrike">
                          <a:solidFill>
                            <a:srgbClr val="000000"/>
                          </a:solidFill>
                          <a:effectLst/>
                          <a:latin typeface="Arial Narrow" panose="020B0606020202030204" pitchFamily="34" charset="0"/>
                        </a:rPr>
                        <a:t>10 769</a:t>
                      </a:r>
                    </a:p>
                  </a:txBody>
                  <a:tcPr marL="7145" marR="7145" marT="7144" marB="0" anchor="b">
                    <a:noFill/>
                  </a:tcPr>
                </a:tc>
                <a:tc>
                  <a:txBody>
                    <a:bodyPr/>
                    <a:lstStyle/>
                    <a:p>
                      <a:pPr algn="r" fontAlgn="b"/>
                      <a:r>
                        <a:rPr lang="en-ZA" sz="1400" b="0" i="0" u="none" strike="noStrike">
                          <a:solidFill>
                            <a:srgbClr val="000000"/>
                          </a:solidFill>
                          <a:effectLst/>
                          <a:latin typeface="Arial Narrow" panose="020B0606020202030204" pitchFamily="34" charset="0"/>
                        </a:rPr>
                        <a:t>100%</a:t>
                      </a:r>
                    </a:p>
                  </a:txBody>
                  <a:tcPr marL="7145" marR="7145" marT="7144" marB="0" anchor="b">
                    <a:noFill/>
                  </a:tcPr>
                </a:tc>
                <a:tc>
                  <a:txBody>
                    <a:bodyPr/>
                    <a:lstStyle/>
                    <a:p>
                      <a:pPr algn="r" fontAlgn="b"/>
                      <a:r>
                        <a:rPr lang="en-ZA" sz="1400" b="0" i="0" u="none" strike="noStrike">
                          <a:solidFill>
                            <a:srgbClr val="000000"/>
                          </a:solidFill>
                          <a:effectLst/>
                          <a:latin typeface="Arial Narrow" panose="020B0606020202030204" pitchFamily="34" charset="0"/>
                        </a:rPr>
                        <a:t>              22 885 </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99%</a:t>
                      </a:r>
                    </a:p>
                  </a:txBody>
                  <a:tcPr marL="7145" marR="7145" marT="7144" marB="0" anchor="b">
                    <a:noFill/>
                  </a:tcPr>
                </a:tc>
                <a:extLst>
                  <a:ext uri="{0D108BD9-81ED-4DB2-BD59-A6C34878D82A}">
                    <a16:rowId xmlns:a16="http://schemas.microsoft.com/office/drawing/2014/main" val="10005"/>
                  </a:ext>
                </a:extLst>
              </a:tr>
              <a:tr h="429920">
                <a:tc>
                  <a:txBody>
                    <a:bodyPr/>
                    <a:lstStyle/>
                    <a:p>
                      <a:pPr algn="l" fontAlgn="b"/>
                      <a:r>
                        <a:rPr lang="en-ZA" sz="1400" b="0" i="0" u="none" strike="noStrike">
                          <a:solidFill>
                            <a:srgbClr val="000000"/>
                          </a:solidFill>
                          <a:effectLst/>
                          <a:latin typeface="Arial Narrow" panose="020B0606020202030204" pitchFamily="34" charset="0"/>
                        </a:rPr>
                        <a:t>TRANSFERS &amp; SUBSIDIES</a:t>
                      </a:r>
                    </a:p>
                  </a:txBody>
                  <a:tcPr marL="7145" marR="7145" marT="7144" marB="0" anchor="b">
                    <a:noFill/>
                  </a:tcPr>
                </a:tc>
                <a:tc>
                  <a:txBody>
                    <a:bodyPr/>
                    <a:lstStyle/>
                    <a:p>
                      <a:pPr algn="r" fontAlgn="b"/>
                      <a:r>
                        <a:rPr lang="en-ZA" sz="1400" b="0" i="0" u="none" strike="noStrike">
                          <a:solidFill>
                            <a:srgbClr val="000000"/>
                          </a:solidFill>
                          <a:effectLst/>
                          <a:latin typeface="Arial Narrow" panose="020B0606020202030204" pitchFamily="34" charset="0"/>
                        </a:rPr>
                        <a:t>2 992 808</a:t>
                      </a:r>
                    </a:p>
                  </a:txBody>
                  <a:tcPr marL="7145" marR="7145" marT="7144" marB="0" anchor="b">
                    <a:noFill/>
                  </a:tcPr>
                </a:tc>
                <a:tc>
                  <a:txBody>
                    <a:bodyPr/>
                    <a:lstStyle/>
                    <a:p>
                      <a:pPr algn="r" fontAlgn="b"/>
                      <a:r>
                        <a:rPr lang="en-ZA" sz="1400" b="0" i="0" u="none" strike="noStrike">
                          <a:solidFill>
                            <a:srgbClr val="000000"/>
                          </a:solidFill>
                          <a:effectLst/>
                          <a:latin typeface="Arial Narrow" panose="020B0606020202030204" pitchFamily="34" charset="0"/>
                        </a:rPr>
                        <a:t>99%</a:t>
                      </a:r>
                    </a:p>
                  </a:txBody>
                  <a:tcPr marL="7145" marR="7145" marT="7144" marB="0" anchor="b">
                    <a:noFill/>
                  </a:tcPr>
                </a:tc>
                <a:tc>
                  <a:txBody>
                    <a:bodyPr/>
                    <a:lstStyle/>
                    <a:p>
                      <a:pPr algn="r" fontAlgn="b"/>
                      <a:r>
                        <a:rPr lang="en-ZA" sz="1400" b="0" i="0" u="none" strike="noStrike">
                          <a:solidFill>
                            <a:srgbClr val="000000"/>
                          </a:solidFill>
                          <a:effectLst/>
                          <a:latin typeface="Arial Narrow" panose="020B0606020202030204" pitchFamily="34" charset="0"/>
                        </a:rPr>
                        <a:t>         2 803 083 </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100%</a:t>
                      </a:r>
                    </a:p>
                  </a:txBody>
                  <a:tcPr marL="7145" marR="7145" marT="7144" marB="0" anchor="b">
                    <a:noFill/>
                  </a:tcPr>
                </a:tc>
                <a:extLst>
                  <a:ext uri="{0D108BD9-81ED-4DB2-BD59-A6C34878D82A}">
                    <a16:rowId xmlns:a16="http://schemas.microsoft.com/office/drawing/2014/main" val="10006"/>
                  </a:ext>
                </a:extLst>
              </a:tr>
              <a:tr h="433863">
                <a:tc>
                  <a:txBody>
                    <a:bodyPr/>
                    <a:lstStyle/>
                    <a:p>
                      <a:pPr algn="l" fontAlgn="b"/>
                      <a:r>
                        <a:rPr lang="en-ZA" sz="1400" b="0" i="0" u="none" strike="noStrike">
                          <a:solidFill>
                            <a:srgbClr val="000000"/>
                          </a:solidFill>
                          <a:effectLst/>
                          <a:latin typeface="Arial Narrow" panose="020B0606020202030204" pitchFamily="34" charset="0"/>
                        </a:rPr>
                        <a:t>PAYMENT FOR CAPITAL ASSET</a:t>
                      </a:r>
                    </a:p>
                  </a:txBody>
                  <a:tcPr marL="7145" marR="7145" marT="7144" marB="0" anchor="b">
                    <a:noFill/>
                  </a:tcPr>
                </a:tc>
                <a:tc>
                  <a:txBody>
                    <a:bodyPr/>
                    <a:lstStyle/>
                    <a:p>
                      <a:pPr algn="r" fontAlgn="b"/>
                      <a:r>
                        <a:rPr lang="en-ZA" sz="1400" b="0" i="0" u="none" strike="noStrike">
                          <a:solidFill>
                            <a:srgbClr val="000000"/>
                          </a:solidFill>
                          <a:effectLst/>
                          <a:latin typeface="Arial Narrow" panose="020B0606020202030204" pitchFamily="34" charset="0"/>
                        </a:rPr>
                        <a:t>608 602</a:t>
                      </a:r>
                    </a:p>
                  </a:txBody>
                  <a:tcPr marL="7145" marR="7145" marT="7144" marB="0" anchor="b">
                    <a:noFill/>
                  </a:tcPr>
                </a:tc>
                <a:tc>
                  <a:txBody>
                    <a:bodyPr/>
                    <a:lstStyle/>
                    <a:p>
                      <a:pPr algn="r" fontAlgn="b"/>
                      <a:r>
                        <a:rPr lang="en-ZA" sz="1400" b="0" i="0" u="none" strike="noStrike">
                          <a:solidFill>
                            <a:srgbClr val="000000"/>
                          </a:solidFill>
                          <a:effectLst/>
                          <a:latin typeface="Arial Narrow" panose="020B0606020202030204" pitchFamily="34" charset="0"/>
                        </a:rPr>
                        <a:t>70%</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            985 918 </a:t>
                      </a:r>
                    </a:p>
                  </a:txBody>
                  <a:tcPr marL="7145" marR="7145" marT="7144" marB="0" anchor="b">
                    <a:noFill/>
                  </a:tcPr>
                </a:tc>
                <a:tc>
                  <a:txBody>
                    <a:bodyPr/>
                    <a:lstStyle/>
                    <a:p>
                      <a:pPr algn="r" fontAlgn="b"/>
                      <a:r>
                        <a:rPr lang="en-ZA" sz="1400" b="0" i="0" u="none" strike="noStrike" dirty="0">
                          <a:solidFill>
                            <a:srgbClr val="000000"/>
                          </a:solidFill>
                          <a:effectLst/>
                          <a:latin typeface="Arial Narrow" panose="020B0606020202030204" pitchFamily="34" charset="0"/>
                        </a:rPr>
                        <a:t>100%</a:t>
                      </a:r>
                    </a:p>
                  </a:txBody>
                  <a:tcPr marL="7145" marR="7145" marT="7144" marB="0" anchor="b">
                    <a:noFill/>
                  </a:tcPr>
                </a:tc>
                <a:extLst>
                  <a:ext uri="{0D108BD9-81ED-4DB2-BD59-A6C34878D82A}">
                    <a16:rowId xmlns:a16="http://schemas.microsoft.com/office/drawing/2014/main" val="10007"/>
                  </a:ext>
                </a:extLst>
              </a:tr>
              <a:tr h="433863">
                <a:tc>
                  <a:txBody>
                    <a:bodyPr/>
                    <a:lstStyle/>
                    <a:p>
                      <a:pPr algn="l" fontAlgn="b"/>
                      <a:r>
                        <a:rPr lang="en-ZA" sz="1400" b="1" i="0" u="none" strike="noStrike" dirty="0">
                          <a:solidFill>
                            <a:srgbClr val="000000"/>
                          </a:solidFill>
                          <a:effectLst/>
                          <a:latin typeface="Arial Narrow" panose="020B0606020202030204" pitchFamily="34" charset="0"/>
                        </a:rPr>
                        <a:t>DEPARTMENTAL APPROPRIATION</a:t>
                      </a:r>
                    </a:p>
                  </a:txBody>
                  <a:tcPr marL="7145" marR="7145" marT="7144" marB="0" anchor="b">
                    <a:noFill/>
                  </a:tcPr>
                </a:tc>
                <a:tc>
                  <a:txBody>
                    <a:bodyPr/>
                    <a:lstStyle/>
                    <a:p>
                      <a:pPr algn="r" fontAlgn="b"/>
                      <a:r>
                        <a:rPr lang="en-ZA" sz="1400" b="1" i="0" u="none" strike="noStrike">
                          <a:solidFill>
                            <a:srgbClr val="000000"/>
                          </a:solidFill>
                          <a:effectLst/>
                          <a:latin typeface="Arial Narrow" panose="020B0606020202030204" pitchFamily="34" charset="0"/>
                        </a:rPr>
                        <a:t>20 285 761</a:t>
                      </a:r>
                    </a:p>
                  </a:txBody>
                  <a:tcPr marL="7145" marR="7145" marT="7144" marB="0" anchor="b">
                    <a:noFill/>
                  </a:tcPr>
                </a:tc>
                <a:tc>
                  <a:txBody>
                    <a:bodyPr/>
                    <a:lstStyle/>
                    <a:p>
                      <a:pPr algn="r" fontAlgn="b"/>
                      <a:r>
                        <a:rPr lang="en-ZA" sz="1400" b="1" i="0" u="none" strike="noStrike">
                          <a:solidFill>
                            <a:srgbClr val="000000"/>
                          </a:solidFill>
                          <a:effectLst/>
                          <a:latin typeface="Arial Narrow" panose="020B0606020202030204" pitchFamily="34" charset="0"/>
                        </a:rPr>
                        <a:t>96%</a:t>
                      </a:r>
                    </a:p>
                  </a:txBody>
                  <a:tcPr marL="7145" marR="7145" marT="7144" marB="0" anchor="b">
                    <a:noFill/>
                  </a:tcPr>
                </a:tc>
                <a:tc>
                  <a:txBody>
                    <a:bodyPr/>
                    <a:lstStyle/>
                    <a:p>
                      <a:pPr algn="r" fontAlgn="b"/>
                      <a:r>
                        <a:rPr lang="en-ZA" sz="1400" b="1" i="0" u="none" strike="noStrike">
                          <a:solidFill>
                            <a:srgbClr val="000000"/>
                          </a:solidFill>
                          <a:effectLst/>
                          <a:latin typeface="Arial Narrow" panose="020B0606020202030204" pitchFamily="34" charset="0"/>
                        </a:rPr>
                        <a:t>       19 229 492 </a:t>
                      </a:r>
                    </a:p>
                  </a:txBody>
                  <a:tcPr marL="7145" marR="7145" marT="7144" marB="0" anchor="b">
                    <a:noFill/>
                  </a:tcPr>
                </a:tc>
                <a:tc>
                  <a:txBody>
                    <a:bodyPr/>
                    <a:lstStyle/>
                    <a:p>
                      <a:pPr algn="r" fontAlgn="b"/>
                      <a:r>
                        <a:rPr lang="en-ZA" sz="1400" b="1" i="0" u="none" strike="noStrike" dirty="0">
                          <a:solidFill>
                            <a:srgbClr val="000000"/>
                          </a:solidFill>
                          <a:effectLst/>
                          <a:latin typeface="Arial Narrow" panose="020B0606020202030204" pitchFamily="34" charset="0"/>
                        </a:rPr>
                        <a:t>98%</a:t>
                      </a:r>
                    </a:p>
                  </a:txBody>
                  <a:tcPr marL="7145" marR="7145" marT="7144" marB="0" anchor="b">
                    <a:noFill/>
                  </a:tcPr>
                </a:tc>
                <a:extLst>
                  <a:ext uri="{0D108BD9-81ED-4DB2-BD59-A6C34878D82A}">
                    <a16:rowId xmlns:a16="http://schemas.microsoft.com/office/drawing/2014/main" val="10008"/>
                  </a:ext>
                </a:extLst>
              </a:tr>
            </a:tbl>
          </a:graphicData>
        </a:graphic>
      </p:graphicFrame>
      <p:sp>
        <p:nvSpPr>
          <p:cNvPr id="4" name="Title 1">
            <a:extLst>
              <a:ext uri="{FF2B5EF4-FFF2-40B4-BE49-F238E27FC236}">
                <a16:creationId xmlns:a16="http://schemas.microsoft.com/office/drawing/2014/main" id="{63A48497-3033-4E8F-867F-6E6ECA899DB3}"/>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5" name="Footer Placeholder 2">
            <a:extLst>
              <a:ext uri="{FF2B5EF4-FFF2-40B4-BE49-F238E27FC236}">
                <a16:creationId xmlns:a16="http://schemas.microsoft.com/office/drawing/2014/main" id="{B1035934-32E2-4F65-9A64-1B8F52BC73C5}"/>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52</a:t>
            </a:r>
            <a:endParaRPr lang="en-US" altLang="en-US" sz="1000" b="0" kern="0" dirty="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14811FFF-3E9E-4439-B583-900860F3432F}"/>
              </a:ext>
            </a:extLst>
          </p:cNvPr>
          <p:cNvSpPr>
            <a:spLocks noGrp="1"/>
          </p:cNvSpPr>
          <p:nvPr>
            <p:ph type="title"/>
          </p:nvPr>
        </p:nvSpPr>
        <p:spPr/>
        <p:txBody>
          <a:bodyPr/>
          <a:lstStyle/>
          <a:p>
            <a:pPr algn="ctr" eaLnBrk="1" hangingPunct="1"/>
            <a:r>
              <a:rPr lang="en-ZA" altLang="en-US" b="1"/>
              <a:t>Breakdown of Percentage spending per Economic Classification</a:t>
            </a:r>
          </a:p>
        </p:txBody>
      </p:sp>
      <p:pic>
        <p:nvPicPr>
          <p:cNvPr id="69635" name="Content Placeholder 3">
            <a:extLst>
              <a:ext uri="{FF2B5EF4-FFF2-40B4-BE49-F238E27FC236}">
                <a16:creationId xmlns:a16="http://schemas.microsoft.com/office/drawing/2014/main" id="{BBB3538A-EB3B-4187-A69E-CC8B931A1F1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4875" y="2105025"/>
            <a:ext cx="7375525" cy="3732213"/>
          </a:xfrm>
        </p:spPr>
      </p:pic>
      <p:sp>
        <p:nvSpPr>
          <p:cNvPr id="5" name="Title 1">
            <a:extLst>
              <a:ext uri="{FF2B5EF4-FFF2-40B4-BE49-F238E27FC236}">
                <a16:creationId xmlns:a16="http://schemas.microsoft.com/office/drawing/2014/main" id="{B872D772-EAA0-4896-8C49-EE7C86F4AEEB}"/>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6" name="Footer Placeholder 2">
            <a:extLst>
              <a:ext uri="{FF2B5EF4-FFF2-40B4-BE49-F238E27FC236}">
                <a16:creationId xmlns:a16="http://schemas.microsoft.com/office/drawing/2014/main" id="{04F6B871-CB2C-4736-82D1-DF44390C8DBA}"/>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53</a:t>
            </a:r>
            <a:endParaRPr lang="en-US" altLang="en-US" sz="1000" b="0" kern="0" dirty="0">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E84CCA8-19F7-4371-A338-A2554DD02634}"/>
              </a:ext>
            </a:extLst>
          </p:cNvPr>
          <p:cNvSpPr>
            <a:spLocks noGrp="1"/>
          </p:cNvSpPr>
          <p:nvPr>
            <p:ph type="title"/>
          </p:nvPr>
        </p:nvSpPr>
        <p:spPr/>
        <p:txBody>
          <a:bodyPr/>
          <a:lstStyle/>
          <a:p>
            <a:pPr algn="ctr" eaLnBrk="1" hangingPunct="1"/>
            <a:r>
              <a:rPr lang="en-ZA" altLang="en-US" sz="2700" b="1"/>
              <a:t>Expenditure not directly linked to non Financial Performance</a:t>
            </a:r>
          </a:p>
        </p:txBody>
      </p:sp>
      <p:graphicFrame>
        <p:nvGraphicFramePr>
          <p:cNvPr id="4" name="Content Placeholder 3">
            <a:extLst>
              <a:ext uri="{FF2B5EF4-FFF2-40B4-BE49-F238E27FC236}">
                <a16:creationId xmlns:a16="http://schemas.microsoft.com/office/drawing/2014/main" id="{C18AB344-65BB-4DC0-97A4-C68CA64FC6F3}"/>
              </a:ext>
            </a:extLst>
          </p:cNvPr>
          <p:cNvGraphicFramePr>
            <a:graphicFrameLocks noGrp="1"/>
          </p:cNvGraphicFramePr>
          <p:nvPr>
            <p:ph idx="1"/>
          </p:nvPr>
        </p:nvGraphicFramePr>
        <p:xfrm>
          <a:off x="396875" y="2125663"/>
          <a:ext cx="8118475" cy="3660775"/>
        </p:xfrm>
        <a:graphic>
          <a:graphicData uri="http://schemas.openxmlformats.org/drawingml/2006/table">
            <a:tbl>
              <a:tblPr/>
              <a:tblGrid>
                <a:gridCol w="6387509">
                  <a:extLst>
                    <a:ext uri="{9D8B030D-6E8A-4147-A177-3AD203B41FA5}">
                      <a16:colId xmlns:a16="http://schemas.microsoft.com/office/drawing/2014/main" val="20000"/>
                    </a:ext>
                  </a:extLst>
                </a:gridCol>
                <a:gridCol w="1730966">
                  <a:extLst>
                    <a:ext uri="{9D8B030D-6E8A-4147-A177-3AD203B41FA5}">
                      <a16:colId xmlns:a16="http://schemas.microsoft.com/office/drawing/2014/main" val="20001"/>
                    </a:ext>
                  </a:extLst>
                </a:gridCol>
              </a:tblGrid>
              <a:tr h="471501">
                <a:tc>
                  <a:txBody>
                    <a:bodyPr/>
                    <a:lstStyle/>
                    <a:p>
                      <a:pPr algn="l" fontAlgn="b"/>
                      <a:r>
                        <a:rPr lang="en-ZA" sz="1500" b="1" i="0" u="none" strike="noStrike" dirty="0">
                          <a:solidFill>
                            <a:srgbClr val="000000"/>
                          </a:solidFill>
                          <a:effectLst/>
                          <a:latin typeface="Calibri" panose="020F0502020204030204" pitchFamily="34" charset="0"/>
                        </a:rPr>
                        <a:t>Items</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a:solidFill>
                            <a:srgbClr val="000000"/>
                          </a:solidFill>
                          <a:effectLst/>
                          <a:latin typeface="Calibri" panose="020F0502020204030204" pitchFamily="34" charset="0"/>
                        </a:rPr>
                        <a:t>2019/20    R’000</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5329">
                <a:tc>
                  <a:txBody>
                    <a:bodyPr/>
                    <a:lstStyle/>
                    <a:p>
                      <a:pPr algn="l" fontAlgn="b"/>
                      <a:r>
                        <a:rPr lang="en-ZA" sz="1500" b="0" i="0" u="none" strike="noStrike">
                          <a:solidFill>
                            <a:srgbClr val="000000"/>
                          </a:solidFill>
                          <a:effectLst/>
                          <a:latin typeface="Calibri" panose="020F0502020204030204" pitchFamily="34" charset="0"/>
                        </a:rPr>
                        <a:t>Accomodation Charges</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500" b="0" i="0" u="none" strike="noStrike" dirty="0">
                          <a:solidFill>
                            <a:srgbClr val="000000"/>
                          </a:solidFill>
                          <a:effectLst/>
                          <a:latin typeface="Calibri" panose="020F0502020204030204" pitchFamily="34" charset="0"/>
                        </a:rPr>
                        <a:t>          1 307 239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45329">
                <a:tc>
                  <a:txBody>
                    <a:bodyPr/>
                    <a:lstStyle/>
                    <a:p>
                      <a:pPr algn="l" fontAlgn="b"/>
                      <a:r>
                        <a:rPr lang="en-ZA" sz="1500" b="0" i="0" u="none" strike="noStrike">
                          <a:solidFill>
                            <a:srgbClr val="000000"/>
                          </a:solidFill>
                          <a:effectLst/>
                          <a:latin typeface="Calibri" panose="020F0502020204030204" pitchFamily="34" charset="0"/>
                        </a:rPr>
                        <a:t>Security Services</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dirty="0">
                          <a:solidFill>
                            <a:srgbClr val="000000"/>
                          </a:solidFill>
                          <a:effectLst/>
                          <a:latin typeface="Calibri" panose="020F0502020204030204" pitchFamily="34" charset="0"/>
                        </a:rPr>
                        <a:t>             822 277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45329">
                <a:tc>
                  <a:txBody>
                    <a:bodyPr/>
                    <a:lstStyle/>
                    <a:p>
                      <a:pPr algn="l" fontAlgn="b"/>
                      <a:r>
                        <a:rPr lang="en-ZA" sz="1500" b="0" i="0" u="none" strike="noStrike">
                          <a:solidFill>
                            <a:srgbClr val="000000"/>
                          </a:solidFill>
                          <a:effectLst/>
                          <a:latin typeface="Calibri" panose="020F0502020204030204" pitchFamily="34" charset="0"/>
                        </a:rPr>
                        <a:t>Travel and Subsistence</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dirty="0">
                          <a:solidFill>
                            <a:srgbClr val="000000"/>
                          </a:solidFill>
                          <a:effectLst/>
                          <a:latin typeface="Calibri" panose="020F0502020204030204" pitchFamily="34" charset="0"/>
                        </a:rPr>
                        <a:t>             378 388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45329">
                <a:tc>
                  <a:txBody>
                    <a:bodyPr/>
                    <a:lstStyle/>
                    <a:p>
                      <a:pPr algn="l" fontAlgn="b"/>
                      <a:r>
                        <a:rPr lang="en-ZA" sz="1500" b="0" i="0" u="none" strike="noStrike">
                          <a:solidFill>
                            <a:srgbClr val="000000"/>
                          </a:solidFill>
                          <a:effectLst/>
                          <a:latin typeface="Calibri" panose="020F0502020204030204" pitchFamily="34" charset="0"/>
                        </a:rPr>
                        <a:t>Pschatric Observation</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dirty="0">
                          <a:solidFill>
                            <a:srgbClr val="000000"/>
                          </a:solidFill>
                          <a:effectLst/>
                          <a:latin typeface="Calibri" panose="020F0502020204030204" pitchFamily="34" charset="0"/>
                        </a:rPr>
                        <a:t>             205 715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45329">
                <a:tc>
                  <a:txBody>
                    <a:bodyPr/>
                    <a:lstStyle/>
                    <a:p>
                      <a:pPr algn="l" fontAlgn="b"/>
                      <a:r>
                        <a:rPr lang="en-ZA" sz="1500" b="0" i="0" u="none" strike="noStrike">
                          <a:solidFill>
                            <a:srgbClr val="000000"/>
                          </a:solidFill>
                          <a:effectLst/>
                          <a:latin typeface="Calibri" panose="020F0502020204030204" pitchFamily="34" charset="0"/>
                        </a:rPr>
                        <a:t>Virtual Library</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dirty="0">
                          <a:solidFill>
                            <a:srgbClr val="000000"/>
                          </a:solidFill>
                          <a:effectLst/>
                          <a:latin typeface="Calibri" panose="020F0502020204030204" pitchFamily="34" charset="0"/>
                        </a:rPr>
                        <a:t>                50 727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45329">
                <a:tc>
                  <a:txBody>
                    <a:bodyPr/>
                    <a:lstStyle/>
                    <a:p>
                      <a:pPr algn="l" fontAlgn="b"/>
                      <a:r>
                        <a:rPr lang="en-ZA" sz="1500" b="0" i="0" u="none" strike="noStrike">
                          <a:solidFill>
                            <a:srgbClr val="000000"/>
                          </a:solidFill>
                          <a:effectLst/>
                          <a:latin typeface="Calibri" panose="020F0502020204030204" pitchFamily="34" charset="0"/>
                        </a:rPr>
                        <a:t>Communication </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dirty="0">
                          <a:solidFill>
                            <a:srgbClr val="000000"/>
                          </a:solidFill>
                          <a:effectLst/>
                          <a:latin typeface="Calibri" panose="020F0502020204030204" pitchFamily="34" charset="0"/>
                        </a:rPr>
                        <a:t>             117 646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45329">
                <a:tc>
                  <a:txBody>
                    <a:bodyPr/>
                    <a:lstStyle/>
                    <a:p>
                      <a:pPr algn="l" fontAlgn="b"/>
                      <a:r>
                        <a:rPr lang="en-ZA" sz="1500" b="0" i="0" u="none" strike="noStrike">
                          <a:solidFill>
                            <a:srgbClr val="000000"/>
                          </a:solidFill>
                          <a:effectLst/>
                          <a:latin typeface="Calibri" panose="020F0502020204030204" pitchFamily="34" charset="0"/>
                        </a:rPr>
                        <a:t>Legal Services </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dirty="0">
                          <a:solidFill>
                            <a:srgbClr val="000000"/>
                          </a:solidFill>
                          <a:effectLst/>
                          <a:latin typeface="Calibri" panose="020F0502020204030204" pitchFamily="34" charset="0"/>
                        </a:rPr>
                        <a:t>             229 203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45329">
                <a:tc>
                  <a:txBody>
                    <a:bodyPr/>
                    <a:lstStyle/>
                    <a:p>
                      <a:pPr algn="l" fontAlgn="b"/>
                      <a:r>
                        <a:rPr lang="en-ZA" sz="1500" b="0" i="0" u="none" strike="noStrike">
                          <a:solidFill>
                            <a:srgbClr val="000000"/>
                          </a:solidFill>
                          <a:effectLst/>
                          <a:latin typeface="Calibri" panose="020F0502020204030204" pitchFamily="34" charset="0"/>
                        </a:rPr>
                        <a:t>Witness Fees</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dirty="0">
                          <a:solidFill>
                            <a:srgbClr val="000000"/>
                          </a:solidFill>
                          <a:effectLst/>
                          <a:latin typeface="Calibri" panose="020F0502020204030204" pitchFamily="34" charset="0"/>
                        </a:rPr>
                        <a:t>             118 435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45329">
                <a:tc>
                  <a:txBody>
                    <a:bodyPr/>
                    <a:lstStyle/>
                    <a:p>
                      <a:pPr algn="l" fontAlgn="b"/>
                      <a:r>
                        <a:rPr lang="en-ZA" sz="1500" b="0" i="0" u="none" strike="noStrike">
                          <a:solidFill>
                            <a:srgbClr val="000000"/>
                          </a:solidFill>
                          <a:effectLst/>
                          <a:latin typeface="Calibri" panose="020F0502020204030204" pitchFamily="34" charset="0"/>
                        </a:rPr>
                        <a:t>Tranfers and Subsidies</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dirty="0">
                          <a:solidFill>
                            <a:srgbClr val="000000"/>
                          </a:solidFill>
                          <a:effectLst/>
                          <a:latin typeface="Calibri" panose="020F0502020204030204" pitchFamily="34" charset="0"/>
                        </a:rPr>
                        <a:t>          2 992 808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45329">
                <a:tc>
                  <a:txBody>
                    <a:bodyPr/>
                    <a:lstStyle/>
                    <a:p>
                      <a:pPr algn="l" fontAlgn="b"/>
                      <a:r>
                        <a:rPr lang="en-ZA" sz="1500" b="0" i="0" u="none" strike="noStrike" dirty="0">
                          <a:solidFill>
                            <a:srgbClr val="000000"/>
                          </a:solidFill>
                          <a:effectLst/>
                          <a:latin typeface="Calibri" panose="020F0502020204030204" pitchFamily="34" charset="0"/>
                        </a:rPr>
                        <a:t>Modernisation</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dirty="0">
                          <a:solidFill>
                            <a:srgbClr val="000000"/>
                          </a:solidFill>
                          <a:effectLst/>
                          <a:latin typeface="Calibri" panose="020F0502020204030204" pitchFamily="34" charset="0"/>
                        </a:rPr>
                        <a:t>             518 072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45329">
                <a:tc>
                  <a:txBody>
                    <a:bodyPr/>
                    <a:lstStyle/>
                    <a:p>
                      <a:pPr algn="l" fontAlgn="b"/>
                      <a:r>
                        <a:rPr lang="en-ZA" sz="1500" b="0" i="0" u="none" strike="noStrike">
                          <a:solidFill>
                            <a:srgbClr val="000000"/>
                          </a:solidFill>
                          <a:effectLst/>
                          <a:latin typeface="Calibri" panose="020F0502020204030204" pitchFamily="34" charset="0"/>
                        </a:rPr>
                        <a:t>Court Infrastructure</a:t>
                      </a:r>
                    </a:p>
                  </a:txBody>
                  <a:tcPr marL="7145" marR="7145" marT="71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             305 357 </a:t>
                      </a:r>
                    </a:p>
                  </a:txBody>
                  <a:tcPr marL="7145" marR="7145" marT="71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5329">
                <a:tc>
                  <a:txBody>
                    <a:bodyPr/>
                    <a:lstStyle/>
                    <a:p>
                      <a:pPr algn="l" fontAlgn="b"/>
                      <a:r>
                        <a:rPr lang="en-ZA" sz="1500" b="1" i="0" u="none" strike="noStrike">
                          <a:solidFill>
                            <a:srgbClr val="000000"/>
                          </a:solidFill>
                          <a:effectLst/>
                          <a:latin typeface="Calibri" panose="020F0502020204030204" pitchFamily="34" charset="0"/>
                        </a:rPr>
                        <a:t>Total</a:t>
                      </a:r>
                    </a:p>
                  </a:txBody>
                  <a:tcPr marL="7145" marR="7145" marT="7143"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500" b="1" i="0" u="none" strike="noStrike" dirty="0">
                          <a:solidFill>
                            <a:srgbClr val="000000"/>
                          </a:solidFill>
                          <a:effectLst/>
                          <a:latin typeface="Calibri" panose="020F0502020204030204" pitchFamily="34" charset="0"/>
                        </a:rPr>
                        <a:t>7 045 867</a:t>
                      </a:r>
                    </a:p>
                  </a:txBody>
                  <a:tcPr marL="7145" marR="7145" marT="7143"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5329">
                <a:tc>
                  <a:txBody>
                    <a:bodyPr/>
                    <a:lstStyle/>
                    <a:p>
                      <a:pPr algn="l" fontAlgn="b"/>
                      <a:r>
                        <a:rPr lang="en-ZA" sz="1500" b="0" i="0" u="none" strike="noStrike" dirty="0">
                          <a:solidFill>
                            <a:srgbClr val="000000"/>
                          </a:solidFill>
                          <a:effectLst/>
                          <a:latin typeface="Calibri" panose="020F0502020204030204" pitchFamily="34" charset="0"/>
                        </a:rPr>
                        <a:t>Percentage of total expenditure</a:t>
                      </a:r>
                    </a:p>
                  </a:txBody>
                  <a:tcPr marL="7145" marR="7145" marT="714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500" b="1" i="0" u="none" strike="noStrike" dirty="0">
                          <a:solidFill>
                            <a:srgbClr val="000000"/>
                          </a:solidFill>
                          <a:effectLst/>
                          <a:latin typeface="Calibri" panose="020F0502020204030204" pitchFamily="34" charset="0"/>
                        </a:rPr>
                        <a:t>33%</a:t>
                      </a:r>
                    </a:p>
                  </a:txBody>
                  <a:tcPr marL="7145" marR="7145" marT="7143"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bl>
          </a:graphicData>
        </a:graphic>
      </p:graphicFrame>
      <p:sp>
        <p:nvSpPr>
          <p:cNvPr id="5" name="Title 1">
            <a:extLst>
              <a:ext uri="{FF2B5EF4-FFF2-40B4-BE49-F238E27FC236}">
                <a16:creationId xmlns:a16="http://schemas.microsoft.com/office/drawing/2014/main" id="{9A0DA115-3277-48E9-8EC0-4E742199A9D1}"/>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6" name="Footer Placeholder 2">
            <a:extLst>
              <a:ext uri="{FF2B5EF4-FFF2-40B4-BE49-F238E27FC236}">
                <a16:creationId xmlns:a16="http://schemas.microsoft.com/office/drawing/2014/main" id="{A1F768D4-FBD5-4CEB-AFB1-D312617ED817}"/>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54</a:t>
            </a:r>
            <a:endParaRPr lang="en-US" altLang="en-US" sz="1000" b="0" kern="0" dirty="0">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3B2E111-2AE8-4346-B443-94E122E3CB83}"/>
              </a:ext>
            </a:extLst>
          </p:cNvPr>
          <p:cNvSpPr>
            <a:spLocks noGrp="1"/>
          </p:cNvSpPr>
          <p:nvPr>
            <p:ph type="title"/>
          </p:nvPr>
        </p:nvSpPr>
        <p:spPr/>
        <p:txBody>
          <a:bodyPr/>
          <a:lstStyle/>
          <a:p>
            <a:pPr algn="ctr" eaLnBrk="1" hangingPunct="1"/>
            <a:r>
              <a:rPr lang="en-ZA" altLang="en-US" b="1"/>
              <a:t>Linking Non Financial Performance and Financial Performance</a:t>
            </a:r>
          </a:p>
        </p:txBody>
      </p:sp>
      <p:graphicFrame>
        <p:nvGraphicFramePr>
          <p:cNvPr id="4" name="Table 4">
            <a:extLst>
              <a:ext uri="{FF2B5EF4-FFF2-40B4-BE49-F238E27FC236}">
                <a16:creationId xmlns:a16="http://schemas.microsoft.com/office/drawing/2014/main" id="{752C3C00-2AD3-4E1F-A866-E556B8A29E90}"/>
              </a:ext>
            </a:extLst>
          </p:cNvPr>
          <p:cNvGraphicFramePr>
            <a:graphicFrameLocks noGrp="1"/>
          </p:cNvGraphicFramePr>
          <p:nvPr>
            <p:ph idx="1"/>
          </p:nvPr>
        </p:nvGraphicFramePr>
        <p:xfrm>
          <a:off x="369888" y="2227263"/>
          <a:ext cx="8482012" cy="3500437"/>
        </p:xfrm>
        <a:graphic>
          <a:graphicData uri="http://schemas.openxmlformats.org/drawingml/2006/table">
            <a:tbl>
              <a:tblPr firstRow="1" bandRow="1">
                <a:tableStyleId>{5C22544A-7EE6-4342-B048-85BDC9FD1C3A}</a:tableStyleId>
              </a:tblPr>
              <a:tblGrid>
                <a:gridCol w="2827337">
                  <a:extLst>
                    <a:ext uri="{9D8B030D-6E8A-4147-A177-3AD203B41FA5}">
                      <a16:colId xmlns:a16="http://schemas.microsoft.com/office/drawing/2014/main" val="20000"/>
                    </a:ext>
                  </a:extLst>
                </a:gridCol>
                <a:gridCol w="2827337">
                  <a:extLst>
                    <a:ext uri="{9D8B030D-6E8A-4147-A177-3AD203B41FA5}">
                      <a16:colId xmlns:a16="http://schemas.microsoft.com/office/drawing/2014/main" val="20001"/>
                    </a:ext>
                  </a:extLst>
                </a:gridCol>
                <a:gridCol w="2827337">
                  <a:extLst>
                    <a:ext uri="{9D8B030D-6E8A-4147-A177-3AD203B41FA5}">
                      <a16:colId xmlns:a16="http://schemas.microsoft.com/office/drawing/2014/main" val="20002"/>
                    </a:ext>
                  </a:extLst>
                </a:gridCol>
              </a:tblGrid>
              <a:tr h="425729">
                <a:tc>
                  <a:txBody>
                    <a:bodyPr/>
                    <a:lstStyle/>
                    <a:p>
                      <a:r>
                        <a:rPr lang="en-ZA" sz="1800" b="1" dirty="0">
                          <a:solidFill>
                            <a:schemeClr val="tx1"/>
                          </a:solidFill>
                        </a:rPr>
                        <a:t>Programme</a:t>
                      </a:r>
                    </a:p>
                  </a:txBody>
                  <a:tcPr marL="68573" marR="68573" marT="34290" marB="34290">
                    <a:noFill/>
                  </a:tcPr>
                </a:tc>
                <a:tc>
                  <a:txBody>
                    <a:bodyPr/>
                    <a:lstStyle/>
                    <a:p>
                      <a:pPr algn="ctr"/>
                      <a:r>
                        <a:rPr lang="en-ZA" sz="1800" b="1" dirty="0">
                          <a:solidFill>
                            <a:schemeClr val="tx1"/>
                          </a:solidFill>
                        </a:rPr>
                        <a:t>Indicators not Achieved</a:t>
                      </a:r>
                    </a:p>
                  </a:txBody>
                  <a:tcPr marL="68573" marR="68573" marT="34290" marB="34290">
                    <a:noFill/>
                  </a:tcPr>
                </a:tc>
                <a:tc>
                  <a:txBody>
                    <a:bodyPr/>
                    <a:lstStyle/>
                    <a:p>
                      <a:r>
                        <a:rPr lang="en-ZA" sz="1800" b="1" dirty="0">
                          <a:solidFill>
                            <a:schemeClr val="tx1"/>
                          </a:solidFill>
                        </a:rPr>
                        <a:t>Expenditure Items</a:t>
                      </a:r>
                    </a:p>
                  </a:txBody>
                  <a:tcPr marL="68573" marR="68573" marT="34290" marB="34290">
                    <a:noFill/>
                  </a:tcPr>
                </a:tc>
                <a:extLst>
                  <a:ext uri="{0D108BD9-81ED-4DB2-BD59-A6C34878D82A}">
                    <a16:rowId xmlns:a16="http://schemas.microsoft.com/office/drawing/2014/main" val="10000"/>
                  </a:ext>
                </a:extLst>
              </a:tr>
              <a:tr h="425729">
                <a:tc>
                  <a:txBody>
                    <a:bodyPr/>
                    <a:lstStyle/>
                    <a:p>
                      <a:r>
                        <a:rPr lang="en-ZA" sz="1800" dirty="0"/>
                        <a:t>Administration</a:t>
                      </a:r>
                    </a:p>
                  </a:txBody>
                  <a:tcPr marL="68573" marR="68573" marT="34290" marB="34290">
                    <a:noFill/>
                  </a:tcPr>
                </a:tc>
                <a:tc>
                  <a:txBody>
                    <a:bodyPr/>
                    <a:lstStyle/>
                    <a:p>
                      <a:pPr algn="ctr"/>
                      <a:r>
                        <a:rPr lang="en-ZA" sz="1800" dirty="0"/>
                        <a:t>5</a:t>
                      </a:r>
                    </a:p>
                  </a:txBody>
                  <a:tcPr marL="68573" marR="68573" marT="34290" marB="34290">
                    <a:solidFill>
                      <a:srgbClr val="FF0000"/>
                    </a:solidFill>
                  </a:tcPr>
                </a:tc>
                <a:tc>
                  <a:txBody>
                    <a:bodyPr/>
                    <a:lstStyle/>
                    <a:p>
                      <a:r>
                        <a:rPr lang="en-ZA" sz="1800" dirty="0"/>
                        <a:t>COE funded</a:t>
                      </a:r>
                    </a:p>
                  </a:txBody>
                  <a:tcPr marL="68573" marR="68573" marT="34290" marB="34290">
                    <a:noFill/>
                  </a:tcPr>
                </a:tc>
                <a:extLst>
                  <a:ext uri="{0D108BD9-81ED-4DB2-BD59-A6C34878D82A}">
                    <a16:rowId xmlns:a16="http://schemas.microsoft.com/office/drawing/2014/main" val="10001"/>
                  </a:ext>
                </a:extLst>
              </a:tr>
              <a:tr h="766312">
                <a:tc>
                  <a:txBody>
                    <a:bodyPr/>
                    <a:lstStyle/>
                    <a:p>
                      <a:r>
                        <a:rPr lang="en-ZA" sz="1800" dirty="0"/>
                        <a:t>Court Services</a:t>
                      </a:r>
                    </a:p>
                  </a:txBody>
                  <a:tcPr marL="68573" marR="68573" marT="34290" marB="34290">
                    <a:noFill/>
                  </a:tcPr>
                </a:tc>
                <a:tc>
                  <a:txBody>
                    <a:bodyPr/>
                    <a:lstStyle/>
                    <a:p>
                      <a:pPr algn="ctr"/>
                      <a:r>
                        <a:rPr lang="en-ZA" sz="1800" dirty="0"/>
                        <a:t>15</a:t>
                      </a:r>
                    </a:p>
                  </a:txBody>
                  <a:tcPr marL="68573" marR="68573" marT="34290" marB="34290">
                    <a:solidFill>
                      <a:srgbClr val="FF0000"/>
                    </a:solidFill>
                  </a:tcPr>
                </a:tc>
                <a:tc>
                  <a:txBody>
                    <a:bodyPr/>
                    <a:lstStyle/>
                    <a:p>
                      <a:r>
                        <a:rPr lang="en-ZA" sz="1800" dirty="0"/>
                        <a:t>12 COE funded</a:t>
                      </a:r>
                    </a:p>
                    <a:p>
                      <a:r>
                        <a:rPr lang="en-ZA" sz="1800" dirty="0"/>
                        <a:t>3 Infrastructure funded</a:t>
                      </a:r>
                    </a:p>
                  </a:txBody>
                  <a:tcPr marL="68573" marR="68573" marT="34290" marB="34290">
                    <a:noFill/>
                  </a:tcPr>
                </a:tc>
                <a:extLst>
                  <a:ext uri="{0D108BD9-81ED-4DB2-BD59-A6C34878D82A}">
                    <a16:rowId xmlns:a16="http://schemas.microsoft.com/office/drawing/2014/main" val="10002"/>
                  </a:ext>
                </a:extLst>
              </a:tr>
              <a:tr h="425729">
                <a:tc>
                  <a:txBody>
                    <a:bodyPr/>
                    <a:lstStyle/>
                    <a:p>
                      <a:r>
                        <a:rPr lang="en-ZA" sz="1800" dirty="0"/>
                        <a:t>State Legal Services</a:t>
                      </a:r>
                    </a:p>
                  </a:txBody>
                  <a:tcPr marL="68573" marR="68573" marT="34290" marB="34290">
                    <a:noFill/>
                  </a:tcPr>
                </a:tc>
                <a:tc>
                  <a:txBody>
                    <a:bodyPr/>
                    <a:lstStyle/>
                    <a:p>
                      <a:pPr algn="ctr"/>
                      <a:r>
                        <a:rPr lang="en-ZA" sz="1800" dirty="0"/>
                        <a:t>18</a:t>
                      </a:r>
                    </a:p>
                  </a:txBody>
                  <a:tcPr marL="68573" marR="68573" marT="34290" marB="34290">
                    <a:solidFill>
                      <a:srgbClr val="FF0000"/>
                    </a:solidFill>
                  </a:tcPr>
                </a:tc>
                <a:tc>
                  <a:txBody>
                    <a:bodyPr/>
                    <a:lstStyle/>
                    <a:p>
                      <a:r>
                        <a:rPr lang="en-ZA" sz="1800" dirty="0"/>
                        <a:t>18 COE Funded</a:t>
                      </a:r>
                    </a:p>
                  </a:txBody>
                  <a:tcPr marL="68573" marR="68573" marT="34290" marB="34290">
                    <a:noFill/>
                  </a:tcPr>
                </a:tc>
                <a:extLst>
                  <a:ext uri="{0D108BD9-81ED-4DB2-BD59-A6C34878D82A}">
                    <a16:rowId xmlns:a16="http://schemas.microsoft.com/office/drawing/2014/main" val="10003"/>
                  </a:ext>
                </a:extLst>
              </a:tr>
              <a:tr h="766312">
                <a:tc>
                  <a:txBody>
                    <a:bodyPr/>
                    <a:lstStyle/>
                    <a:p>
                      <a:r>
                        <a:rPr lang="en-ZA" sz="1800" dirty="0"/>
                        <a:t>Auxiliary and Associated Services</a:t>
                      </a:r>
                    </a:p>
                  </a:txBody>
                  <a:tcPr marL="68573" marR="68573" marT="34290" marB="34290">
                    <a:noFill/>
                  </a:tcPr>
                </a:tc>
                <a:tc>
                  <a:txBody>
                    <a:bodyPr/>
                    <a:lstStyle/>
                    <a:p>
                      <a:pPr algn="ctr"/>
                      <a:r>
                        <a:rPr lang="en-ZA" sz="1800" dirty="0"/>
                        <a:t>1</a:t>
                      </a:r>
                    </a:p>
                  </a:txBody>
                  <a:tcPr marL="68573" marR="68573" marT="34290" marB="34290">
                    <a:solidFill>
                      <a:srgbClr val="FF0000"/>
                    </a:solidFill>
                  </a:tcPr>
                </a:tc>
                <a:tc>
                  <a:txBody>
                    <a:bodyPr/>
                    <a:lstStyle/>
                    <a:p>
                      <a:r>
                        <a:rPr lang="en-ZA" sz="1800" dirty="0"/>
                        <a:t>IJS funded</a:t>
                      </a:r>
                    </a:p>
                  </a:txBody>
                  <a:tcPr marL="68573" marR="68573" marT="34290" marB="34290">
                    <a:noFill/>
                  </a:tcPr>
                </a:tc>
                <a:extLst>
                  <a:ext uri="{0D108BD9-81ED-4DB2-BD59-A6C34878D82A}">
                    <a16:rowId xmlns:a16="http://schemas.microsoft.com/office/drawing/2014/main" val="10004"/>
                  </a:ext>
                </a:extLst>
              </a:tr>
              <a:tr h="345314">
                <a:tc>
                  <a:txBody>
                    <a:bodyPr/>
                    <a:lstStyle/>
                    <a:p>
                      <a:endParaRPr lang="en-ZA" sz="1000" dirty="0"/>
                    </a:p>
                  </a:txBody>
                  <a:tcPr marL="68573" marR="68573" marT="34290" marB="34290">
                    <a:noFill/>
                  </a:tcPr>
                </a:tc>
                <a:tc>
                  <a:txBody>
                    <a:bodyPr/>
                    <a:lstStyle/>
                    <a:p>
                      <a:endParaRPr lang="en-ZA" sz="1000" dirty="0"/>
                    </a:p>
                  </a:txBody>
                  <a:tcPr marL="68573" marR="68573" marT="34290" marB="34290">
                    <a:noFill/>
                  </a:tcPr>
                </a:tc>
                <a:tc>
                  <a:txBody>
                    <a:bodyPr/>
                    <a:lstStyle/>
                    <a:p>
                      <a:endParaRPr lang="en-ZA" sz="1000" dirty="0"/>
                    </a:p>
                  </a:txBody>
                  <a:tcPr marL="68573" marR="68573" marT="34290" marB="34290">
                    <a:noFill/>
                  </a:tcPr>
                </a:tc>
                <a:extLst>
                  <a:ext uri="{0D108BD9-81ED-4DB2-BD59-A6C34878D82A}">
                    <a16:rowId xmlns:a16="http://schemas.microsoft.com/office/drawing/2014/main" val="10005"/>
                  </a:ext>
                </a:extLst>
              </a:tr>
              <a:tr h="345314">
                <a:tc>
                  <a:txBody>
                    <a:bodyPr/>
                    <a:lstStyle/>
                    <a:p>
                      <a:endParaRPr lang="en-ZA" sz="1000"/>
                    </a:p>
                  </a:txBody>
                  <a:tcPr marL="68573" marR="68573" marT="34290" marB="34290">
                    <a:noFill/>
                  </a:tcPr>
                </a:tc>
                <a:tc>
                  <a:txBody>
                    <a:bodyPr/>
                    <a:lstStyle/>
                    <a:p>
                      <a:endParaRPr lang="en-ZA" sz="1000"/>
                    </a:p>
                  </a:txBody>
                  <a:tcPr marL="68573" marR="68573" marT="34290" marB="34290">
                    <a:noFill/>
                  </a:tcPr>
                </a:tc>
                <a:tc>
                  <a:txBody>
                    <a:bodyPr/>
                    <a:lstStyle/>
                    <a:p>
                      <a:endParaRPr lang="en-ZA" sz="1000" dirty="0"/>
                    </a:p>
                  </a:txBody>
                  <a:tcPr marL="68573" marR="68573" marT="34290" marB="34290">
                    <a:noFill/>
                  </a:tcPr>
                </a:tc>
                <a:extLst>
                  <a:ext uri="{0D108BD9-81ED-4DB2-BD59-A6C34878D82A}">
                    <a16:rowId xmlns:a16="http://schemas.microsoft.com/office/drawing/2014/main" val="10006"/>
                  </a:ext>
                </a:extLst>
              </a:tr>
            </a:tbl>
          </a:graphicData>
        </a:graphic>
      </p:graphicFrame>
      <p:sp>
        <p:nvSpPr>
          <p:cNvPr id="5" name="Title 1">
            <a:extLst>
              <a:ext uri="{FF2B5EF4-FFF2-40B4-BE49-F238E27FC236}">
                <a16:creationId xmlns:a16="http://schemas.microsoft.com/office/drawing/2014/main" id="{38EA2DB1-BDEA-4650-926F-BC8070036735}"/>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6" name="Footer Placeholder 2">
            <a:extLst>
              <a:ext uri="{FF2B5EF4-FFF2-40B4-BE49-F238E27FC236}">
                <a16:creationId xmlns:a16="http://schemas.microsoft.com/office/drawing/2014/main" id="{84414626-A32E-4A14-BFEA-BEF3C2096897}"/>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55</a:t>
            </a:r>
            <a:endParaRPr lang="en-US" altLang="en-US" sz="1000" b="0" kern="0" dirty="0">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0B18-B56A-43FB-A5E8-03E3D4A65620}"/>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pic>
        <p:nvPicPr>
          <p:cNvPr id="72709" name="Picture 4">
            <a:extLst>
              <a:ext uri="{FF2B5EF4-FFF2-40B4-BE49-F238E27FC236}">
                <a16:creationId xmlns:a16="http://schemas.microsoft.com/office/drawing/2014/main" id="{34674FC8-9160-48C6-A266-D71FFD627D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33600"/>
            <a:ext cx="82153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Rectangle 3">
            <a:extLst>
              <a:ext uri="{FF2B5EF4-FFF2-40B4-BE49-F238E27FC236}">
                <a16:creationId xmlns:a16="http://schemas.microsoft.com/office/drawing/2014/main" id="{1200281A-57F7-4F02-8451-0FBD122DBDB2}"/>
              </a:ext>
            </a:extLst>
          </p:cNvPr>
          <p:cNvSpPr>
            <a:spLocks noChangeArrowheads="1"/>
          </p:cNvSpPr>
          <p:nvPr/>
        </p:nvSpPr>
        <p:spPr bwMode="auto">
          <a:xfrm>
            <a:off x="395288" y="933450"/>
            <a:ext cx="341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Irregular Expenditure 2019/20</a:t>
            </a:r>
          </a:p>
        </p:txBody>
      </p:sp>
      <p:sp>
        <p:nvSpPr>
          <p:cNvPr id="72711" name="Rectangle 4">
            <a:extLst>
              <a:ext uri="{FF2B5EF4-FFF2-40B4-BE49-F238E27FC236}">
                <a16:creationId xmlns:a16="http://schemas.microsoft.com/office/drawing/2014/main" id="{14D01048-58E7-463A-B6F4-D0264818C451}"/>
              </a:ext>
            </a:extLst>
          </p:cNvPr>
          <p:cNvSpPr>
            <a:spLocks noChangeArrowheads="1"/>
          </p:cNvSpPr>
          <p:nvPr/>
        </p:nvSpPr>
        <p:spPr bwMode="auto">
          <a:xfrm>
            <a:off x="406400" y="4492625"/>
            <a:ext cx="4572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70000"/>
              </a:lnSpc>
              <a:buFont typeface="Arial" panose="020B0604020202020204" pitchFamily="34" charset="0"/>
              <a:buChar char="•"/>
            </a:pPr>
            <a:r>
              <a:rPr lang="en-US" altLang="en-US"/>
              <a:t>New Cases = R543,6 million</a:t>
            </a:r>
          </a:p>
          <a:p>
            <a:pPr>
              <a:lnSpc>
                <a:spcPct val="170000"/>
              </a:lnSpc>
              <a:buFont typeface="Arial" panose="020B0604020202020204" pitchFamily="34" charset="0"/>
              <a:buChar char="•"/>
            </a:pPr>
            <a:r>
              <a:rPr lang="en-US" altLang="en-US"/>
              <a:t>Condoned = R168 645</a:t>
            </a:r>
          </a:p>
          <a:p>
            <a:pPr>
              <a:lnSpc>
                <a:spcPct val="170000"/>
              </a:lnSpc>
              <a:buFont typeface="Arial" panose="020B0604020202020204" pitchFamily="34" charset="0"/>
              <a:buChar char="•"/>
            </a:pPr>
            <a:r>
              <a:rPr lang="en-US" altLang="en-US"/>
              <a:t>Removed = R54,9 million</a:t>
            </a:r>
          </a:p>
        </p:txBody>
      </p:sp>
      <p:sp>
        <p:nvSpPr>
          <p:cNvPr id="6" name="Footer Placeholder 2">
            <a:extLst>
              <a:ext uri="{FF2B5EF4-FFF2-40B4-BE49-F238E27FC236}">
                <a16:creationId xmlns:a16="http://schemas.microsoft.com/office/drawing/2014/main" id="{D69D5C1C-1640-47B9-B8E7-9832D35C161E}"/>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56</a:t>
            </a:r>
            <a:endParaRPr lang="en-US" altLang="en-US" sz="1000" b="0" kern="0" dirty="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DEB0-3A88-4B21-9166-17840137B5DA}"/>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73733" name="Rectangle 2">
            <a:extLst>
              <a:ext uri="{FF2B5EF4-FFF2-40B4-BE49-F238E27FC236}">
                <a16:creationId xmlns:a16="http://schemas.microsoft.com/office/drawing/2014/main" id="{2D73505D-8901-41C4-A64B-1EF8D55D5AEA}"/>
              </a:ext>
            </a:extLst>
          </p:cNvPr>
          <p:cNvSpPr>
            <a:spLocks noChangeArrowheads="1"/>
          </p:cNvSpPr>
          <p:nvPr/>
        </p:nvSpPr>
        <p:spPr bwMode="auto">
          <a:xfrm>
            <a:off x="250825" y="620713"/>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000000"/>
                </a:solidFill>
              </a:rPr>
              <a:t>High Value Irregular Expenditure Cases</a:t>
            </a:r>
          </a:p>
        </p:txBody>
      </p:sp>
      <p:pic>
        <p:nvPicPr>
          <p:cNvPr id="73734" name="Picture 1">
            <a:extLst>
              <a:ext uri="{FF2B5EF4-FFF2-40B4-BE49-F238E27FC236}">
                <a16:creationId xmlns:a16="http://schemas.microsoft.com/office/drawing/2014/main" id="{3AE51715-0676-4863-93C2-8C3D2A1A84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1557338"/>
            <a:ext cx="87058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2">
            <a:extLst>
              <a:ext uri="{FF2B5EF4-FFF2-40B4-BE49-F238E27FC236}">
                <a16:creationId xmlns:a16="http://schemas.microsoft.com/office/drawing/2014/main" id="{43D81CC4-7C75-4BA2-B483-CB1E05BAB408}"/>
              </a:ext>
            </a:extLst>
          </p:cNvPr>
          <p:cNvSpPr txBox="1">
            <a:spLocks/>
          </p:cNvSpPr>
          <p:nvPr/>
        </p:nvSpPr>
        <p:spPr bwMode="auto">
          <a:xfrm>
            <a:off x="8558213" y="6396038"/>
            <a:ext cx="5857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57</a:t>
            </a:r>
            <a:endParaRPr lang="en-US" altLang="en-US" sz="1000" b="0" kern="0" dirty="0">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9A008E8C-F9BB-4DCF-8ED1-52C647E03318}"/>
              </a:ext>
            </a:extLst>
          </p:cNvPr>
          <p:cNvSpPr>
            <a:spLocks noGrp="1"/>
          </p:cNvSpPr>
          <p:nvPr>
            <p:ph type="title"/>
          </p:nvPr>
        </p:nvSpPr>
        <p:spPr>
          <a:xfrm>
            <a:off x="628650" y="692150"/>
            <a:ext cx="7886700" cy="998538"/>
          </a:xfrm>
        </p:spPr>
        <p:txBody>
          <a:bodyPr/>
          <a:lstStyle/>
          <a:p>
            <a:pPr eaLnBrk="1" hangingPunct="1"/>
            <a:r>
              <a:rPr lang="en-US" altLang="en-US">
                <a:latin typeface="Arial" panose="020B0604020202020204" pitchFamily="34" charset="0"/>
                <a:cs typeface="Arial" panose="020B0604020202020204" pitchFamily="34" charset="0"/>
              </a:rPr>
              <a:t>Budget adjustment highlights in 2019/20  </a:t>
            </a:r>
          </a:p>
        </p:txBody>
      </p:sp>
      <p:graphicFrame>
        <p:nvGraphicFramePr>
          <p:cNvPr id="5" name="Content Placeholder 4">
            <a:extLst>
              <a:ext uri="{FF2B5EF4-FFF2-40B4-BE49-F238E27FC236}">
                <a16:creationId xmlns:a16="http://schemas.microsoft.com/office/drawing/2014/main" id="{43DD054B-3514-4CB0-A15C-CF4FE4E8CDCC}"/>
              </a:ext>
            </a:extLst>
          </p:cNvPr>
          <p:cNvGraphicFramePr>
            <a:graphicFrameLocks noGrp="1"/>
          </p:cNvGraphicFramePr>
          <p:nvPr>
            <p:ph idx="1"/>
          </p:nvPr>
        </p:nvGraphicFramePr>
        <p:xfrm>
          <a:off x="176213" y="1844675"/>
          <a:ext cx="8828087" cy="4573588"/>
        </p:xfrm>
        <a:graphic>
          <a:graphicData uri="http://schemas.openxmlformats.org/drawingml/2006/table">
            <a:tbl>
              <a:tblPr firstRow="1" bandRow="1">
                <a:tableStyleId>{5C22544A-7EE6-4342-B048-85BDC9FD1C3A}</a:tableStyleId>
              </a:tblPr>
              <a:tblGrid>
                <a:gridCol w="2424213">
                  <a:extLst>
                    <a:ext uri="{9D8B030D-6E8A-4147-A177-3AD203B41FA5}">
                      <a16:colId xmlns:a16="http://schemas.microsoft.com/office/drawing/2014/main" val="20000"/>
                    </a:ext>
                  </a:extLst>
                </a:gridCol>
                <a:gridCol w="1971867">
                  <a:extLst>
                    <a:ext uri="{9D8B030D-6E8A-4147-A177-3AD203B41FA5}">
                      <a16:colId xmlns:a16="http://schemas.microsoft.com/office/drawing/2014/main" val="20001"/>
                    </a:ext>
                  </a:extLst>
                </a:gridCol>
                <a:gridCol w="1971867">
                  <a:extLst>
                    <a:ext uri="{9D8B030D-6E8A-4147-A177-3AD203B41FA5}">
                      <a16:colId xmlns:a16="http://schemas.microsoft.com/office/drawing/2014/main" val="20002"/>
                    </a:ext>
                  </a:extLst>
                </a:gridCol>
                <a:gridCol w="2460139">
                  <a:extLst>
                    <a:ext uri="{9D8B030D-6E8A-4147-A177-3AD203B41FA5}">
                      <a16:colId xmlns:a16="http://schemas.microsoft.com/office/drawing/2014/main" val="20003"/>
                    </a:ext>
                  </a:extLst>
                </a:gridCol>
              </a:tblGrid>
              <a:tr h="278101">
                <a:tc>
                  <a:txBody>
                    <a:bodyPr/>
                    <a:lstStyle/>
                    <a:p>
                      <a:pPr algn="ctr"/>
                      <a:r>
                        <a:rPr lang="en-US" sz="1200" dirty="0">
                          <a:solidFill>
                            <a:schemeClr val="tx1"/>
                          </a:solidFill>
                          <a:latin typeface="Arial" panose="020B0604020202020204" pitchFamily="34" charset="0"/>
                          <a:cs typeface="Arial" panose="020B0604020202020204" pitchFamily="34" charset="0"/>
                        </a:rPr>
                        <a:t>Reprioritization  </a:t>
                      </a:r>
                    </a:p>
                  </a:txBody>
                  <a:tcPr marL="68587" marR="68587" marT="34287" marB="34287">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Amount R’000</a:t>
                      </a:r>
                    </a:p>
                  </a:txBody>
                  <a:tcPr marL="68587" marR="68587" marT="34287" marB="34287">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Priorities </a:t>
                      </a:r>
                    </a:p>
                  </a:txBody>
                  <a:tcPr marL="68587" marR="68587" marT="34287" marB="34287">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Amount R’000</a:t>
                      </a:r>
                    </a:p>
                  </a:txBody>
                  <a:tcPr marL="68587" marR="68587" marT="34287" marB="34287">
                    <a:noFill/>
                  </a:tcPr>
                </a:tc>
                <a:extLst>
                  <a:ext uri="{0D108BD9-81ED-4DB2-BD59-A6C34878D82A}">
                    <a16:rowId xmlns:a16="http://schemas.microsoft.com/office/drawing/2014/main" val="10000"/>
                  </a:ext>
                </a:extLst>
              </a:tr>
              <a:tr h="278101">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Court Infrastructure </a:t>
                      </a:r>
                    </a:p>
                  </a:txBody>
                  <a:tcPr marL="5716" marR="5716" marT="5714" marB="0" anchor="b">
                    <a:noFill/>
                  </a:tcPr>
                </a:tc>
                <a:tc>
                  <a:txBody>
                    <a:bodyPr/>
                    <a:lstStyle/>
                    <a:p>
                      <a:pPr algn="r" fontAlgn="b"/>
                      <a:r>
                        <a:rPr lang="en-US" sz="1200" b="0" i="0" u="none" strike="noStrike" dirty="0">
                          <a:solidFill>
                            <a:srgbClr val="FF0000"/>
                          </a:solidFill>
                          <a:effectLst/>
                          <a:latin typeface="Arial" panose="020B0604020202020204" pitchFamily="34" charset="0"/>
                          <a:cs typeface="Arial" panose="020B0604020202020204" pitchFamily="34" charset="0"/>
                        </a:rPr>
                        <a:t>(535,900)</a:t>
                      </a:r>
                    </a:p>
                  </a:txBody>
                  <a:tcPr marL="5716" marR="5716" marT="5714" marB="0" anchor="b">
                    <a:no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SIU Claims </a:t>
                      </a:r>
                    </a:p>
                  </a:txBody>
                  <a:tcPr marL="5716" marR="5716" marT="5714" marB="0" anchor="b">
                    <a:noFill/>
                  </a:tcPr>
                </a:tc>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          50,000 </a:t>
                      </a:r>
                    </a:p>
                  </a:txBody>
                  <a:tcPr marL="5716" marR="5716" marT="5714" marB="0" anchor="b">
                    <a:noFill/>
                  </a:tcPr>
                </a:tc>
                <a:extLst>
                  <a:ext uri="{0D108BD9-81ED-4DB2-BD59-A6C34878D82A}">
                    <a16:rowId xmlns:a16="http://schemas.microsoft.com/office/drawing/2014/main" val="10001"/>
                  </a:ext>
                </a:extLst>
              </a:tr>
              <a:tr h="371452">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dirty="0">
                          <a:solidFill>
                            <a:srgbClr val="FF0000"/>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a:solidFill>
                            <a:schemeClr val="tx1"/>
                          </a:solidFill>
                          <a:effectLst/>
                          <a:latin typeface="Arial" panose="020B0604020202020204" pitchFamily="34" charset="0"/>
                          <a:cs typeface="Arial" panose="020B0604020202020204" pitchFamily="34" charset="0"/>
                        </a:rPr>
                        <a:t>Investigative Directorate-NPA</a:t>
                      </a:r>
                    </a:p>
                  </a:txBody>
                  <a:tcPr marL="5716" marR="5716" marT="5714" marB="0" anchor="b">
                    <a:noFill/>
                  </a:tcPr>
                </a:tc>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          38,000 </a:t>
                      </a:r>
                    </a:p>
                  </a:txBody>
                  <a:tcPr marL="5716" marR="5716" marT="5714" marB="0" anchor="b">
                    <a:noFill/>
                  </a:tcPr>
                </a:tc>
                <a:extLst>
                  <a:ext uri="{0D108BD9-81ED-4DB2-BD59-A6C34878D82A}">
                    <a16:rowId xmlns:a16="http://schemas.microsoft.com/office/drawing/2014/main" val="10002"/>
                  </a:ext>
                </a:extLst>
              </a:tr>
              <a:tr h="371452">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dirty="0">
                          <a:solidFill>
                            <a:srgbClr val="FF0000"/>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a:solidFill>
                            <a:schemeClr val="tx1"/>
                          </a:solidFill>
                          <a:effectLst/>
                          <a:latin typeface="Arial" panose="020B0604020202020204" pitchFamily="34" charset="0"/>
                          <a:cs typeface="Arial" panose="020B0604020202020204" pitchFamily="34" charset="0"/>
                        </a:rPr>
                        <a:t>Psychatric Observations old invoices)</a:t>
                      </a:r>
                    </a:p>
                  </a:txBody>
                  <a:tcPr marL="5716" marR="5716" marT="5714" marB="0" anchor="b">
                    <a:noFill/>
                  </a:tcPr>
                </a:tc>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        102,000 </a:t>
                      </a:r>
                    </a:p>
                  </a:txBody>
                  <a:tcPr marL="5716" marR="5716" marT="5714" marB="0" anchor="b">
                    <a:noFill/>
                  </a:tcPr>
                </a:tc>
                <a:extLst>
                  <a:ext uri="{0D108BD9-81ED-4DB2-BD59-A6C34878D82A}">
                    <a16:rowId xmlns:a16="http://schemas.microsoft.com/office/drawing/2014/main" val="10003"/>
                  </a:ext>
                </a:extLst>
              </a:tr>
              <a:tr h="371452">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dirty="0">
                          <a:solidFill>
                            <a:srgbClr val="FF0000"/>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a:solidFill>
                            <a:schemeClr val="tx1"/>
                          </a:solidFill>
                          <a:effectLst/>
                          <a:latin typeface="Arial" panose="020B0604020202020204" pitchFamily="34" charset="0"/>
                          <a:cs typeface="Arial" panose="020B0604020202020204" pitchFamily="34" charset="0"/>
                        </a:rPr>
                        <a:t>Maintanance of infrastructure in courts</a:t>
                      </a:r>
                    </a:p>
                  </a:txBody>
                  <a:tcPr marL="5716" marR="5716" marT="5714" marB="0" anchor="b">
                    <a:noFill/>
                  </a:tcPr>
                </a:tc>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          70,000 </a:t>
                      </a:r>
                    </a:p>
                  </a:txBody>
                  <a:tcPr marL="5716" marR="5716" marT="5714" marB="0" anchor="b">
                    <a:noFill/>
                  </a:tcPr>
                </a:tc>
                <a:extLst>
                  <a:ext uri="{0D108BD9-81ED-4DB2-BD59-A6C34878D82A}">
                    <a16:rowId xmlns:a16="http://schemas.microsoft.com/office/drawing/2014/main" val="10004"/>
                  </a:ext>
                </a:extLst>
              </a:tr>
              <a:tr h="371452">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dirty="0">
                          <a:solidFill>
                            <a:srgbClr val="FF0000"/>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a:solidFill>
                            <a:schemeClr val="tx1"/>
                          </a:solidFill>
                          <a:effectLst/>
                          <a:latin typeface="Arial" panose="020B0604020202020204" pitchFamily="34" charset="0"/>
                          <a:cs typeface="Arial" panose="020B0604020202020204" pitchFamily="34" charset="0"/>
                        </a:rPr>
                        <a:t>Replacement of old fleet in the Regions</a:t>
                      </a:r>
                    </a:p>
                  </a:txBody>
                  <a:tcPr marL="5716" marR="5716" marT="5714" marB="0" anchor="b">
                    <a:noFill/>
                  </a:tcPr>
                </a:tc>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          35,000 </a:t>
                      </a:r>
                    </a:p>
                  </a:txBody>
                  <a:tcPr marL="5716" marR="5716" marT="5714" marB="0" anchor="b">
                    <a:noFill/>
                  </a:tcPr>
                </a:tc>
                <a:extLst>
                  <a:ext uri="{0D108BD9-81ED-4DB2-BD59-A6C34878D82A}">
                    <a16:rowId xmlns:a16="http://schemas.microsoft.com/office/drawing/2014/main" val="10005"/>
                  </a:ext>
                </a:extLst>
              </a:tr>
              <a:tr h="371452">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dirty="0">
                          <a:solidFill>
                            <a:srgbClr val="FF0000"/>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a:solidFill>
                            <a:schemeClr val="tx1"/>
                          </a:solidFill>
                          <a:effectLst/>
                          <a:latin typeface="Arial" panose="020B0604020202020204" pitchFamily="34" charset="0"/>
                          <a:cs typeface="Arial" panose="020B0604020202020204" pitchFamily="34" charset="0"/>
                        </a:rPr>
                        <a:t>Replacement of outdated computers in courts</a:t>
                      </a:r>
                    </a:p>
                  </a:txBody>
                  <a:tcPr marL="5716" marR="5716" marT="5714" marB="0" anchor="b">
                    <a:noFill/>
                  </a:tcPr>
                </a:tc>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          50,000 </a:t>
                      </a:r>
                    </a:p>
                  </a:txBody>
                  <a:tcPr marL="5716" marR="5716" marT="5714" marB="0" anchor="b">
                    <a:noFill/>
                  </a:tcPr>
                </a:tc>
                <a:extLst>
                  <a:ext uri="{0D108BD9-81ED-4DB2-BD59-A6C34878D82A}">
                    <a16:rowId xmlns:a16="http://schemas.microsoft.com/office/drawing/2014/main" val="10006"/>
                  </a:ext>
                </a:extLst>
              </a:tr>
              <a:tr h="371452">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dirty="0">
                          <a:solidFill>
                            <a:srgbClr val="FF0000"/>
                          </a:solidFill>
                          <a:effectLst/>
                          <a:latin typeface="Arial" panose="020B0604020202020204" pitchFamily="34" charset="0"/>
                          <a:cs typeface="Arial" panose="020B0604020202020204" pitchFamily="34" charset="0"/>
                        </a:rPr>
                        <a:t> </a:t>
                      </a:r>
                    </a:p>
                  </a:txBody>
                  <a:tcPr marL="5716" marR="5716" marT="5714" marB="0" anchor="b">
                    <a:no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Historical debts write-off –</a:t>
                      </a:r>
                      <a:r>
                        <a:rPr lang="en-US" sz="1200" b="0" i="0" u="none" strike="noStrike" baseline="0" dirty="0">
                          <a:solidFill>
                            <a:schemeClr val="tx1"/>
                          </a:solidFill>
                          <a:effectLst/>
                          <a:latin typeface="Arial" panose="020B0604020202020204" pitchFamily="34" charset="0"/>
                          <a:cs typeface="Arial" panose="020B0604020202020204" pitchFamily="34" charset="0"/>
                        </a:rPr>
                        <a:t> State Attorney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5716" marR="5716" marT="5714" marB="0" anchor="b">
                    <a:noFill/>
                  </a:tcPr>
                </a:tc>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        190,900 </a:t>
                      </a:r>
                    </a:p>
                  </a:txBody>
                  <a:tcPr marL="5716" marR="5716" marT="5714" marB="0" anchor="b">
                    <a:noFill/>
                  </a:tcPr>
                </a:tc>
                <a:extLst>
                  <a:ext uri="{0D108BD9-81ED-4DB2-BD59-A6C34878D82A}">
                    <a16:rowId xmlns:a16="http://schemas.microsoft.com/office/drawing/2014/main" val="10007"/>
                  </a:ext>
                </a:extLst>
              </a:tr>
              <a:tr h="278101">
                <a:tc>
                  <a:txBody>
                    <a:bodyPr/>
                    <a:lstStyle/>
                    <a:p>
                      <a:pPr algn="l" fontAlgn="b"/>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5716" marR="5716" marT="5714" marB="0" anchor="b">
                    <a:noFill/>
                  </a:tcPr>
                </a:tc>
                <a:tc>
                  <a:txBody>
                    <a:bodyPr/>
                    <a:lstStyle/>
                    <a:p>
                      <a:pPr algn="r" fontAlgn="b"/>
                      <a:endParaRPr lang="en-US" sz="1200" b="0" i="0" u="none" strike="noStrike" dirty="0">
                        <a:solidFill>
                          <a:srgbClr val="FF0000"/>
                        </a:solidFill>
                        <a:effectLst/>
                        <a:latin typeface="Arial" panose="020B0604020202020204" pitchFamily="34" charset="0"/>
                        <a:cs typeface="Arial" panose="020B0604020202020204" pitchFamily="34" charset="0"/>
                      </a:endParaRPr>
                    </a:p>
                  </a:txBody>
                  <a:tcPr marL="5716" marR="5716" marT="5714" marB="0" anchor="b">
                    <a:noFill/>
                  </a:tcPr>
                </a:tc>
                <a:tc>
                  <a:txBody>
                    <a:bodyPr/>
                    <a:lstStyle/>
                    <a:p>
                      <a:pPr algn="l" fontAlgn="b"/>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5716" marR="5716" marT="5714" marB="0" anchor="b">
                    <a:noFill/>
                  </a:tcPr>
                </a:tc>
                <a:tc>
                  <a:txBody>
                    <a:bodyPr/>
                    <a:lstStyle/>
                    <a:p>
                      <a:pPr algn="r" fontAlgn="b"/>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5716" marR="5716" marT="5714" marB="0" anchor="b">
                    <a:noFill/>
                  </a:tcPr>
                </a:tc>
                <a:extLst>
                  <a:ext uri="{0D108BD9-81ED-4DB2-BD59-A6C34878D82A}">
                    <a16:rowId xmlns:a16="http://schemas.microsoft.com/office/drawing/2014/main" val="10008"/>
                  </a:ext>
                </a:extLst>
              </a:tr>
              <a:tr h="645756">
                <a:tc>
                  <a:txBody>
                    <a:bodyPr/>
                    <a:lstStyle/>
                    <a:p>
                      <a:pPr algn="l" fontAlgn="b"/>
                      <a:r>
                        <a:rPr lang="en-US" sz="1400" b="0" i="0" u="none" strike="noStrike" dirty="0">
                          <a:solidFill>
                            <a:schemeClr val="tx1"/>
                          </a:solidFill>
                          <a:effectLst/>
                          <a:latin typeface="Arial" panose="020B0604020202020204" pitchFamily="34" charset="0"/>
                          <a:cs typeface="Arial" panose="020B0604020202020204" pitchFamily="34" charset="0"/>
                        </a:rPr>
                        <a:t>IJS </a:t>
                      </a:r>
                    </a:p>
                  </a:txBody>
                  <a:tcPr marL="5716" marR="5716" marT="5714" marB="0" anchor="b">
                    <a:noFill/>
                  </a:tcPr>
                </a:tc>
                <a:tc>
                  <a:txBody>
                    <a:bodyPr/>
                    <a:lstStyle/>
                    <a:p>
                      <a:pPr algn="r" fontAlgn="b"/>
                      <a:r>
                        <a:rPr lang="en-US" sz="1400" b="0" i="0" u="none" strike="noStrike" dirty="0">
                          <a:solidFill>
                            <a:srgbClr val="FF0000"/>
                          </a:solidFill>
                          <a:effectLst/>
                          <a:latin typeface="Arial" panose="020B0604020202020204" pitchFamily="34" charset="0"/>
                          <a:cs typeface="Arial" panose="020B0604020202020204" pitchFamily="34" charset="0"/>
                        </a:rPr>
                        <a:t>(208,156)</a:t>
                      </a:r>
                    </a:p>
                  </a:txBody>
                  <a:tcPr marL="5716" marR="5716" marT="5714" marB="0" anchor="b">
                    <a:noFill/>
                  </a:tcPr>
                </a:tc>
                <a:tc>
                  <a:txBody>
                    <a:bodyPr/>
                    <a:lstStyle/>
                    <a:p>
                      <a:pPr algn="l" fontAlgn="b"/>
                      <a:r>
                        <a:rPr lang="en-US" sz="1400" b="0" i="0" u="none" strike="noStrike">
                          <a:solidFill>
                            <a:schemeClr val="tx1"/>
                          </a:solidFill>
                          <a:effectLst/>
                          <a:latin typeface="Arial" panose="020B0604020202020204" pitchFamily="34" charset="0"/>
                          <a:cs typeface="Arial" panose="020B0604020202020204" pitchFamily="34" charset="0"/>
                        </a:rPr>
                        <a:t>Replacement of outdated computers - NPA</a:t>
                      </a:r>
                    </a:p>
                  </a:txBody>
                  <a:tcPr marL="5716" marR="5716" marT="5714" marB="0" anchor="b">
                    <a:noFill/>
                  </a:tcPr>
                </a:tc>
                <a:tc>
                  <a:txBody>
                    <a:bodyPr/>
                    <a:lstStyle/>
                    <a:p>
                      <a:pPr algn="r" fontAlgn="b"/>
                      <a:r>
                        <a:rPr lang="en-US" sz="1400" b="0" i="0" u="none" strike="noStrike" dirty="0">
                          <a:solidFill>
                            <a:schemeClr val="tx1"/>
                          </a:solidFill>
                          <a:effectLst/>
                          <a:latin typeface="Arial" panose="020B0604020202020204" pitchFamily="34" charset="0"/>
                          <a:cs typeface="Arial" panose="020B0604020202020204" pitchFamily="34" charset="0"/>
                        </a:rPr>
                        <a:t>          90,000 </a:t>
                      </a:r>
                    </a:p>
                  </a:txBody>
                  <a:tcPr marL="5716" marR="5716" marT="5714" marB="0" anchor="b">
                    <a:noFill/>
                  </a:tcPr>
                </a:tc>
                <a:extLst>
                  <a:ext uri="{0D108BD9-81ED-4DB2-BD59-A6C34878D82A}">
                    <a16:rowId xmlns:a16="http://schemas.microsoft.com/office/drawing/2014/main" val="10009"/>
                  </a:ext>
                </a:extLst>
              </a:tr>
              <a:tr h="432408">
                <a:tc>
                  <a:txBody>
                    <a:bodyPr/>
                    <a:lstStyle/>
                    <a:p>
                      <a:pPr algn="l"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5716" marR="5716" marT="5714" marB="0" anchor="b">
                    <a:noFill/>
                  </a:tcPr>
                </a:tc>
                <a:tc>
                  <a:txBody>
                    <a:bodyPr/>
                    <a:lstStyle/>
                    <a:p>
                      <a:pPr algn="l"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5716" marR="5716" marT="5714" marB="0" anchor="b">
                    <a:noFill/>
                  </a:tcPr>
                </a:tc>
                <a:tc>
                  <a:txBody>
                    <a:bodyPr/>
                    <a:lstStyle/>
                    <a:p>
                      <a:pPr algn="l" fontAlgn="b"/>
                      <a:r>
                        <a:rPr lang="en-US" sz="1400" b="0" i="0" u="none" strike="noStrike" dirty="0">
                          <a:solidFill>
                            <a:schemeClr val="tx1"/>
                          </a:solidFill>
                          <a:effectLst/>
                          <a:latin typeface="Arial" panose="020B0604020202020204" pitchFamily="34" charset="0"/>
                          <a:cs typeface="Arial" panose="020B0604020202020204" pitchFamily="34" charset="0"/>
                        </a:rPr>
                        <a:t>State Capture Commission</a:t>
                      </a:r>
                    </a:p>
                  </a:txBody>
                  <a:tcPr marL="5716" marR="5716" marT="5714" marB="0" anchor="b">
                    <a:noFill/>
                  </a:tcPr>
                </a:tc>
                <a:tc>
                  <a:txBody>
                    <a:bodyPr/>
                    <a:lstStyle/>
                    <a:p>
                      <a:pPr algn="r" fontAlgn="b"/>
                      <a:r>
                        <a:rPr lang="en-US" sz="1400" b="0" i="0" u="none" strike="noStrike" dirty="0">
                          <a:solidFill>
                            <a:schemeClr val="tx1"/>
                          </a:solidFill>
                          <a:effectLst/>
                          <a:latin typeface="Arial" panose="020B0604020202020204" pitchFamily="34" charset="0"/>
                          <a:cs typeface="Arial" panose="020B0604020202020204" pitchFamily="34" charset="0"/>
                        </a:rPr>
                        <a:t>          88,000 </a:t>
                      </a:r>
                    </a:p>
                  </a:txBody>
                  <a:tcPr marL="5716" marR="5716" marT="5714" marB="0" anchor="b">
                    <a:noFill/>
                  </a:tcPr>
                </a:tc>
                <a:extLst>
                  <a:ext uri="{0D108BD9-81ED-4DB2-BD59-A6C34878D82A}">
                    <a16:rowId xmlns:a16="http://schemas.microsoft.com/office/drawing/2014/main" val="10010"/>
                  </a:ext>
                </a:extLst>
              </a:tr>
              <a:tr h="432408">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6" marR="5716" marT="5714" marB="0" anchor="b">
                    <a:noFill/>
                  </a:tcPr>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16" marR="5716" marT="5714" marB="0" anchor="b">
                    <a:noFill/>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Public Investment Corporation</a:t>
                      </a:r>
                    </a:p>
                  </a:txBody>
                  <a:tcPr marL="5716" marR="5716" marT="5714" marB="0" anchor="b">
                    <a:noFill/>
                  </a:tcP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30,156 </a:t>
                      </a:r>
                    </a:p>
                  </a:txBody>
                  <a:tcPr marL="5716" marR="5716" marT="5714" marB="0" anchor="b">
                    <a:noFill/>
                  </a:tcPr>
                </a:tc>
                <a:extLst>
                  <a:ext uri="{0D108BD9-81ED-4DB2-BD59-A6C34878D82A}">
                    <a16:rowId xmlns:a16="http://schemas.microsoft.com/office/drawing/2014/main" val="10011"/>
                  </a:ext>
                </a:extLst>
              </a:tr>
            </a:tbl>
          </a:graphicData>
        </a:graphic>
      </p:graphicFrame>
      <p:sp>
        <p:nvSpPr>
          <p:cNvPr id="4" name="Title 1">
            <a:extLst>
              <a:ext uri="{FF2B5EF4-FFF2-40B4-BE49-F238E27FC236}">
                <a16:creationId xmlns:a16="http://schemas.microsoft.com/office/drawing/2014/main" id="{2DFCFE47-344E-40FF-8DD2-D50F168A9A58}"/>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6" name="Footer Placeholder 2">
            <a:extLst>
              <a:ext uri="{FF2B5EF4-FFF2-40B4-BE49-F238E27FC236}">
                <a16:creationId xmlns:a16="http://schemas.microsoft.com/office/drawing/2014/main" id="{99D3CF72-70EA-456F-A067-7BF882D2820F}"/>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58</a:t>
            </a:r>
            <a:endParaRPr lang="en-US" altLang="en-US" sz="1000" b="0" kern="0" dirty="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9515-CB50-41C4-9F81-1CB8754D849B}"/>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75781" name="Rectangle 2">
            <a:extLst>
              <a:ext uri="{FF2B5EF4-FFF2-40B4-BE49-F238E27FC236}">
                <a16:creationId xmlns:a16="http://schemas.microsoft.com/office/drawing/2014/main" id="{F0F1B3C7-9A3F-460E-9229-9468C1C084A9}"/>
              </a:ext>
            </a:extLst>
          </p:cNvPr>
          <p:cNvSpPr>
            <a:spLocks noChangeArrowheads="1"/>
          </p:cNvSpPr>
          <p:nvPr/>
        </p:nvSpPr>
        <p:spPr bwMode="auto">
          <a:xfrm>
            <a:off x="179388" y="3105150"/>
            <a:ext cx="8713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000000"/>
                </a:solidFill>
              </a:rPr>
              <a:t>FIRST QUARTER EXPENDITURE PERFORMANCE 2020/21 </a:t>
            </a:r>
          </a:p>
        </p:txBody>
      </p:sp>
      <p:sp>
        <p:nvSpPr>
          <p:cNvPr id="4" name="Footer Placeholder 2">
            <a:extLst>
              <a:ext uri="{FF2B5EF4-FFF2-40B4-BE49-F238E27FC236}">
                <a16:creationId xmlns:a16="http://schemas.microsoft.com/office/drawing/2014/main" id="{84581C7C-41EE-4B98-8C2C-140F8180B78B}"/>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ZA" altLang="en-US" sz="1000" b="0" kern="0" dirty="0">
                <a:solidFill>
                  <a:srgbClr val="000000"/>
                </a:solidFill>
              </a:rPr>
              <a:t>59</a:t>
            </a:r>
            <a:endParaRPr lang="en-US" altLang="en-US" sz="1000" b="0" kern="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54B4E0-6BAB-48AC-AA5B-7DA8DCB26856}"/>
              </a:ext>
            </a:extLst>
          </p:cNvPr>
          <p:cNvSpPr/>
          <p:nvPr/>
        </p:nvSpPr>
        <p:spPr>
          <a:xfrm>
            <a:off x="-107950" y="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cs typeface="Arial" panose="020B0604020202020204" pitchFamily="34" charset="0"/>
              </a:rPr>
              <a:t>By the end of financial year under review, </a:t>
            </a:r>
            <a:r>
              <a:rPr lang="en-ZA" altLang="en-US"/>
              <a:t>the Department achieved </a:t>
            </a:r>
            <a:r>
              <a:rPr lang="en-ZA" altLang="en-US" b="1"/>
              <a:t>57</a:t>
            </a:r>
            <a:r>
              <a:rPr lang="en-ZA" altLang="en-US"/>
              <a:t> out of </a:t>
            </a:r>
            <a:r>
              <a:rPr lang="en-ZA" altLang="en-US" b="1"/>
              <a:t>112 </a:t>
            </a:r>
            <a:r>
              <a:rPr lang="en-ZA" altLang="en-US"/>
              <a:t>planned targets. This performance translated to </a:t>
            </a:r>
            <a:r>
              <a:rPr lang="en-ZA" altLang="en-US" b="1"/>
              <a:t>51%</a:t>
            </a:r>
            <a:r>
              <a:rPr lang="en-ZA" altLang="en-US"/>
              <a:t> of the targets achieved</a:t>
            </a:r>
            <a:r>
              <a:rPr lang="en-ZA" altLang="en-US" sz="2400"/>
              <a:t>. </a:t>
            </a:r>
            <a:r>
              <a:rPr lang="en-ZA" altLang="en-US" sz="2400">
                <a:cs typeface="Arial" panose="020B0604020202020204" pitchFamily="34" charset="0"/>
              </a:rPr>
              <a:t> </a:t>
            </a:r>
            <a:endParaRPr lang="en-ZA" altLang="en-US" sz="2400" dirty="0">
              <a:cs typeface="Arial" panose="020B0604020202020204" pitchFamily="34" charset="0"/>
            </a:endParaRPr>
          </a:p>
        </p:txBody>
      </p:sp>
      <p:sp>
        <p:nvSpPr>
          <p:cNvPr id="21507" name="Rectangle 2">
            <a:extLst>
              <a:ext uri="{FF2B5EF4-FFF2-40B4-BE49-F238E27FC236}">
                <a16:creationId xmlns:a16="http://schemas.microsoft.com/office/drawing/2014/main" id="{D491AD53-A6FA-4C65-B6A3-A8FC6E29A6A5}"/>
              </a:ext>
            </a:extLst>
          </p:cNvPr>
          <p:cNvSpPr>
            <a:spLocks noGrp="1" noChangeArrowheads="1"/>
          </p:cNvSpPr>
          <p:nvPr>
            <p:ph type="body" idx="1"/>
          </p:nvPr>
        </p:nvSpPr>
        <p:spPr>
          <a:xfrm>
            <a:off x="185738" y="765175"/>
            <a:ext cx="8639175" cy="3146425"/>
          </a:xfrm>
        </p:spPr>
        <p:txBody>
          <a:bodyPr/>
          <a:lstStyle/>
          <a:p>
            <a:pPr marL="342900" lvl="1" indent="-342900" algn="just">
              <a:spcBef>
                <a:spcPts val="1200"/>
              </a:spcBef>
              <a:buClr>
                <a:schemeClr val="tx1"/>
              </a:buClr>
              <a:buFont typeface="Wingdings 2" panose="05020102010507070707" pitchFamily="18" charset="2"/>
              <a:buNone/>
            </a:pPr>
            <a:endParaRPr lang="en-ZA" altLang="en-US" sz="1800">
              <a:cs typeface="Arial" panose="020B0604020202020204" pitchFamily="34" charset="0"/>
            </a:endParaRPr>
          </a:p>
          <a:p>
            <a:pPr marL="342900" lvl="1" indent="-342900" algn="just">
              <a:spcBef>
                <a:spcPts val="1200"/>
              </a:spcBef>
              <a:buClr>
                <a:schemeClr val="tx1"/>
              </a:buClr>
              <a:buFont typeface="Wingdings 2" panose="05020102010507070707" pitchFamily="18" charset="2"/>
              <a:buNone/>
            </a:pPr>
            <a:endParaRPr lang="en-ZA" altLang="en-US" sz="1800">
              <a:cs typeface="Arial" panose="020B0604020202020204" pitchFamily="34" charset="0"/>
            </a:endParaRPr>
          </a:p>
        </p:txBody>
      </p:sp>
      <p:sp>
        <p:nvSpPr>
          <p:cNvPr id="21508" name="Rectangle 4">
            <a:extLst>
              <a:ext uri="{FF2B5EF4-FFF2-40B4-BE49-F238E27FC236}">
                <a16:creationId xmlns:a16="http://schemas.microsoft.com/office/drawing/2014/main" id="{00E855FD-29A0-4B6C-8D2A-58E370FF6262}"/>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21509" name="Slide Number Placeholder 5">
            <a:extLst>
              <a:ext uri="{FF2B5EF4-FFF2-40B4-BE49-F238E27FC236}">
                <a16:creationId xmlns:a16="http://schemas.microsoft.com/office/drawing/2014/main" id="{64032F66-6C0B-4D64-B49F-C9F1762F7F3C}"/>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B5B22DDD-1722-4A4A-85CA-E2F4D37C0B18}" type="slidenum">
              <a:rPr lang="en-GB" altLang="en-US" sz="1400" b="0">
                <a:solidFill>
                  <a:srgbClr val="FFFFFF"/>
                </a:solidFill>
              </a:rPr>
              <a:pPr algn="l">
                <a:spcBef>
                  <a:spcPct val="0"/>
                </a:spcBef>
                <a:spcAft>
                  <a:spcPct val="0"/>
                </a:spcAft>
                <a:buFontTx/>
                <a:buNone/>
              </a:pPr>
              <a:t>6</a:t>
            </a:fld>
            <a:endParaRPr lang="en-GB" altLang="en-US" sz="1400" b="0">
              <a:solidFill>
                <a:srgbClr val="FFFFFF"/>
              </a:solidFill>
            </a:endParaRPr>
          </a:p>
        </p:txBody>
      </p:sp>
      <p:sp>
        <p:nvSpPr>
          <p:cNvPr id="21510" name="Footer Placeholder 2">
            <a:extLst>
              <a:ext uri="{FF2B5EF4-FFF2-40B4-BE49-F238E27FC236}">
                <a16:creationId xmlns:a16="http://schemas.microsoft.com/office/drawing/2014/main" id="{0C721F4F-EF86-44F0-A2AC-239D3CE8B12E}"/>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6E343A3D-972C-4105-8E86-B64A775E85D6}" type="slidenum">
              <a:rPr lang="en-US" altLang="en-US" sz="1000" b="0">
                <a:solidFill>
                  <a:srgbClr val="000000"/>
                </a:solidFill>
              </a:rPr>
              <a:pPr>
                <a:spcBef>
                  <a:spcPct val="0"/>
                </a:spcBef>
                <a:spcAft>
                  <a:spcPct val="0"/>
                </a:spcAft>
                <a:buFontTx/>
                <a:buNone/>
              </a:pPr>
              <a:t>6</a:t>
            </a:fld>
            <a:endParaRPr lang="en-US" altLang="en-US" sz="1000" b="0">
              <a:solidFill>
                <a:srgbClr val="000000"/>
              </a:solidFill>
            </a:endParaRPr>
          </a:p>
        </p:txBody>
      </p:sp>
      <p:sp>
        <p:nvSpPr>
          <p:cNvPr id="10" name="Title 1">
            <a:extLst>
              <a:ext uri="{FF2B5EF4-FFF2-40B4-BE49-F238E27FC236}">
                <a16:creationId xmlns:a16="http://schemas.microsoft.com/office/drawing/2014/main" id="{71B7CADA-CEDD-472A-B0F5-6DDDCB2EB4FF}"/>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PERFORMANCE OVERVIEW</a:t>
            </a:r>
          </a:p>
        </p:txBody>
      </p:sp>
      <p:graphicFrame>
        <p:nvGraphicFramePr>
          <p:cNvPr id="21514" name="Chart 8">
            <a:extLst>
              <a:ext uri="{FF2B5EF4-FFF2-40B4-BE49-F238E27FC236}">
                <a16:creationId xmlns:a16="http://schemas.microsoft.com/office/drawing/2014/main" id="{0E0B5711-E7EE-4DC6-A1AA-96B5426D5EB9}"/>
              </a:ext>
            </a:extLst>
          </p:cNvPr>
          <p:cNvGraphicFramePr>
            <a:graphicFrameLocks/>
          </p:cNvGraphicFramePr>
          <p:nvPr/>
        </p:nvGraphicFramePr>
        <p:xfrm>
          <a:off x="488950" y="1131888"/>
          <a:ext cx="8081963" cy="4940300"/>
        </p:xfrm>
        <a:graphic>
          <a:graphicData uri="http://schemas.openxmlformats.org/presentationml/2006/ole">
            <mc:AlternateContent xmlns:mc="http://schemas.openxmlformats.org/markup-compatibility/2006">
              <mc:Choice xmlns:v="urn:schemas-microsoft-com:vml" Requires="v">
                <p:oleObj spid="_x0000_s1026" name="Chart" r:id="rId4" imgW="0" imgH="0" progId="Excel.Chart.8">
                  <p:embed/>
                </p:oleObj>
              </mc:Choice>
              <mc:Fallback>
                <p:oleObj name="Chart" r:id="rId4" imgW="0" imgH="0" progId="Excel.Chart.8">
                  <p:embed/>
                  <p:pic>
                    <p:nvPicPr>
                      <p:cNvPr id="21514" name="Chart 8">
                        <a:extLst>
                          <a:ext uri="{FF2B5EF4-FFF2-40B4-BE49-F238E27FC236}">
                            <a16:creationId xmlns:a16="http://schemas.microsoft.com/office/drawing/2014/main" id="{0E0B5711-E7EE-4DC6-A1AA-96B5426D5EB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1131888"/>
                        <a:ext cx="80819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4A3566EA-671C-44C4-ABA5-5384902AE3F6}"/>
              </a:ext>
            </a:extLst>
          </p:cNvPr>
          <p:cNvSpPr>
            <a:spLocks noChangeArrowheads="1"/>
          </p:cNvSpPr>
          <p:nvPr/>
        </p:nvSpPr>
        <p:spPr bwMode="auto">
          <a:xfrm>
            <a:off x="71438" y="981075"/>
            <a:ext cx="335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ZA" altLang="en-US" b="1">
                <a:solidFill>
                  <a:srgbClr val="000000"/>
                </a:solidFill>
              </a:rPr>
              <a:t>Expenditure per Programme </a:t>
            </a:r>
          </a:p>
        </p:txBody>
      </p:sp>
      <p:sp>
        <p:nvSpPr>
          <p:cNvPr id="3" name="Title 1">
            <a:extLst>
              <a:ext uri="{FF2B5EF4-FFF2-40B4-BE49-F238E27FC236}">
                <a16:creationId xmlns:a16="http://schemas.microsoft.com/office/drawing/2014/main" id="{F2C2C4A2-88AD-496B-B81A-42C9809D7B5E}"/>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graphicFrame>
        <p:nvGraphicFramePr>
          <p:cNvPr id="4" name="Table 3">
            <a:extLst>
              <a:ext uri="{FF2B5EF4-FFF2-40B4-BE49-F238E27FC236}">
                <a16:creationId xmlns:a16="http://schemas.microsoft.com/office/drawing/2014/main" id="{B9DB7939-B6FC-4932-B7A8-5E6ACAE36AC6}"/>
              </a:ext>
            </a:extLst>
          </p:cNvPr>
          <p:cNvGraphicFramePr>
            <a:graphicFrameLocks noGrp="1"/>
          </p:cNvGraphicFramePr>
          <p:nvPr/>
        </p:nvGraphicFramePr>
        <p:xfrm>
          <a:off x="82550" y="1916113"/>
          <a:ext cx="8847138" cy="3295650"/>
        </p:xfrm>
        <a:graphic>
          <a:graphicData uri="http://schemas.openxmlformats.org/drawingml/2006/table">
            <a:tbl>
              <a:tblPr/>
              <a:tblGrid>
                <a:gridCol w="3718739">
                  <a:extLst>
                    <a:ext uri="{9D8B030D-6E8A-4147-A177-3AD203B41FA5}">
                      <a16:colId xmlns:a16="http://schemas.microsoft.com/office/drawing/2014/main" val="20000"/>
                    </a:ext>
                  </a:extLst>
                </a:gridCol>
                <a:gridCol w="1244282">
                  <a:extLst>
                    <a:ext uri="{9D8B030D-6E8A-4147-A177-3AD203B41FA5}">
                      <a16:colId xmlns:a16="http://schemas.microsoft.com/office/drawing/2014/main" val="20001"/>
                    </a:ext>
                  </a:extLst>
                </a:gridCol>
                <a:gridCol w="1018940">
                  <a:extLst>
                    <a:ext uri="{9D8B030D-6E8A-4147-A177-3AD203B41FA5}">
                      <a16:colId xmlns:a16="http://schemas.microsoft.com/office/drawing/2014/main" val="20002"/>
                    </a:ext>
                  </a:extLst>
                </a:gridCol>
                <a:gridCol w="813192">
                  <a:extLst>
                    <a:ext uri="{9D8B030D-6E8A-4147-A177-3AD203B41FA5}">
                      <a16:colId xmlns:a16="http://schemas.microsoft.com/office/drawing/2014/main" val="20003"/>
                    </a:ext>
                  </a:extLst>
                </a:gridCol>
                <a:gridCol w="1077725">
                  <a:extLst>
                    <a:ext uri="{9D8B030D-6E8A-4147-A177-3AD203B41FA5}">
                      <a16:colId xmlns:a16="http://schemas.microsoft.com/office/drawing/2014/main" val="20004"/>
                    </a:ext>
                  </a:extLst>
                </a:gridCol>
                <a:gridCol w="974261">
                  <a:extLst>
                    <a:ext uri="{9D8B030D-6E8A-4147-A177-3AD203B41FA5}">
                      <a16:colId xmlns:a16="http://schemas.microsoft.com/office/drawing/2014/main" val="20005"/>
                    </a:ext>
                  </a:extLst>
                </a:gridCol>
              </a:tblGrid>
              <a:tr h="1029887">
                <a:tc>
                  <a:txBody>
                    <a:bodyPr/>
                    <a:lstStyle/>
                    <a:p>
                      <a:pPr algn="l" fontAlgn="b"/>
                      <a:r>
                        <a:rPr lang="en-ZA" sz="1400" b="1" i="0" u="none" strike="noStrike" dirty="0">
                          <a:solidFill>
                            <a:srgbClr val="000000"/>
                          </a:solidFill>
                          <a:effectLst/>
                          <a:latin typeface="Arial Narrow" panose="020B0606020202030204" pitchFamily="34" charset="0"/>
                        </a:rPr>
                        <a:t>PR</a:t>
                      </a:r>
                      <a:r>
                        <a:rPr lang="en-ZA" sz="1400" b="0" i="0" u="none" strike="noStrike" dirty="0">
                          <a:solidFill>
                            <a:srgbClr val="000000"/>
                          </a:solidFill>
                          <a:effectLst/>
                          <a:latin typeface="Arial Narrow" panose="020B0606020202030204" pitchFamily="34" charset="0"/>
                        </a:rPr>
                        <a:t>O</a:t>
                      </a:r>
                      <a:r>
                        <a:rPr lang="en-ZA" sz="1400" b="1" i="0" u="none" strike="noStrike" dirty="0">
                          <a:solidFill>
                            <a:srgbClr val="000000"/>
                          </a:solidFill>
                          <a:effectLst/>
                          <a:latin typeface="Arial Narrow" panose="020B0606020202030204" pitchFamily="34" charset="0"/>
                        </a:rPr>
                        <a:t>GRAMMES</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Arial Narrow" panose="020B0606020202030204" pitchFamily="34" charset="0"/>
                        </a:rPr>
                        <a:t> BUDGET R'000 </a:t>
                      </a:r>
                    </a:p>
                  </a:txBody>
                  <a:tcPr marL="9526" marR="9526" marT="7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Arial Narrow" panose="020B0606020202030204" pitchFamily="34" charset="0"/>
                        </a:rPr>
                        <a:t>2020/21  EXPENSES R'000 </a:t>
                      </a:r>
                    </a:p>
                  </a:txBody>
                  <a:tcPr marL="9526" marR="9526" marT="7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Arial Narrow" panose="020B0606020202030204" pitchFamily="34" charset="0"/>
                        </a:rPr>
                        <a:t>% SPENT</a:t>
                      </a:r>
                    </a:p>
                  </a:txBody>
                  <a:tcPr marL="9526" marR="9526" marT="7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Arial Narrow" panose="020B0606020202030204" pitchFamily="34" charset="0"/>
                        </a:rPr>
                        <a:t> 2019/20 FIRST QUARTER EXPENDITURE </a:t>
                      </a:r>
                    </a:p>
                  </a:txBody>
                  <a:tcPr marL="9526" marR="9526" marT="7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Arial Narrow" panose="020B0606020202030204" pitchFamily="34" charset="0"/>
                        </a:rPr>
                        <a:t> YEAR ON YEAR % EXPENDITURE GROWTH </a:t>
                      </a:r>
                    </a:p>
                  </a:txBody>
                  <a:tcPr marL="9526" marR="9526" marT="7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4424">
                <a:tc>
                  <a:txBody>
                    <a:bodyPr/>
                    <a:lstStyle/>
                    <a:p>
                      <a:pPr algn="l" fontAlgn="b"/>
                      <a:r>
                        <a:rPr lang="en-ZA" sz="1400" b="0" i="0" u="none" strike="noStrike" dirty="0">
                          <a:solidFill>
                            <a:srgbClr val="000000"/>
                          </a:solidFill>
                          <a:effectLst/>
                          <a:latin typeface="Arial Narrow" panose="020B0606020202030204" pitchFamily="34" charset="0"/>
                        </a:rPr>
                        <a:t>Administration</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2 356 456</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169 010</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7.2%</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462 324 </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FF0000"/>
                          </a:solidFill>
                          <a:effectLst/>
                          <a:latin typeface="Arial Narrow" panose="020B0606020202030204" pitchFamily="34" charset="0"/>
                        </a:rPr>
                        <a:t>(63%)</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6890">
                <a:tc>
                  <a:txBody>
                    <a:bodyPr/>
                    <a:lstStyle/>
                    <a:p>
                      <a:pPr algn="l" fontAlgn="b"/>
                      <a:r>
                        <a:rPr lang="en-ZA" sz="1400" b="0" i="0" u="none" strike="noStrike" dirty="0">
                          <a:solidFill>
                            <a:srgbClr val="000000"/>
                          </a:solidFill>
                          <a:effectLst/>
                          <a:latin typeface="Arial Narrow" panose="020B0606020202030204" pitchFamily="34" charset="0"/>
                        </a:rPr>
                        <a:t>Court Services</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7 180 283</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1 344 266</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18.7%</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1 469 533 </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FF0000"/>
                          </a:solidFill>
                          <a:effectLst/>
                          <a:latin typeface="Arial Narrow" panose="020B0606020202030204" pitchFamily="34" charset="0"/>
                        </a:rPr>
                        <a:t>(9%)</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6890">
                <a:tc>
                  <a:txBody>
                    <a:bodyPr/>
                    <a:lstStyle/>
                    <a:p>
                      <a:pPr algn="l" fontAlgn="b"/>
                      <a:r>
                        <a:rPr lang="en-ZA" sz="1400" b="0" i="0" u="none" strike="noStrike" dirty="0">
                          <a:solidFill>
                            <a:srgbClr val="000000"/>
                          </a:solidFill>
                          <a:effectLst/>
                          <a:latin typeface="Arial Narrow" panose="020B0606020202030204" pitchFamily="34" charset="0"/>
                        </a:rPr>
                        <a:t>State Legal Services</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1 431 927</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279 797</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19.5%</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289 772 </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FF0000"/>
                          </a:solidFill>
                          <a:effectLst/>
                          <a:latin typeface="Arial Narrow" panose="020B0606020202030204" pitchFamily="34" charset="0"/>
                        </a:rPr>
                        <a:t>(3%)</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6890">
                <a:tc>
                  <a:txBody>
                    <a:bodyPr/>
                    <a:lstStyle/>
                    <a:p>
                      <a:pPr algn="l" fontAlgn="b"/>
                      <a:r>
                        <a:rPr lang="en-ZA" sz="1400" b="0" i="0" u="none" strike="noStrike" dirty="0">
                          <a:solidFill>
                            <a:srgbClr val="000000"/>
                          </a:solidFill>
                          <a:effectLst/>
                          <a:latin typeface="Arial Narrow" panose="020B0606020202030204" pitchFamily="34" charset="0"/>
                        </a:rPr>
                        <a:t>National Prosecuting Authority</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4 583 924</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1 045 081</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22.8%</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946 274 </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10%</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6890">
                <a:tc>
                  <a:txBody>
                    <a:bodyPr/>
                    <a:lstStyle/>
                    <a:p>
                      <a:pPr algn="l" fontAlgn="b"/>
                      <a:r>
                        <a:rPr lang="en-ZA" sz="1400" b="0" i="0" u="none" strike="noStrike" dirty="0">
                          <a:solidFill>
                            <a:srgbClr val="000000"/>
                          </a:solidFill>
                          <a:effectLst/>
                          <a:latin typeface="Arial Narrow" panose="020B0606020202030204" pitchFamily="34" charset="0"/>
                        </a:rPr>
                        <a:t>Auxiliary and Associated Services</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4 308 031</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811 286</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18.8%</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805 934 </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1%</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6890">
                <a:tc>
                  <a:txBody>
                    <a:bodyPr/>
                    <a:lstStyle/>
                    <a:p>
                      <a:pPr algn="l" fontAlgn="b"/>
                      <a:r>
                        <a:rPr lang="en-ZA" sz="1400" b="0" i="0" u="none" strike="noStrike" dirty="0">
                          <a:solidFill>
                            <a:srgbClr val="000000"/>
                          </a:solidFill>
                          <a:effectLst/>
                          <a:latin typeface="Arial Narrow" panose="020B0606020202030204" pitchFamily="34" charset="0"/>
                        </a:rPr>
                        <a:t>Magistrates' Salaries</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2 550 227</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539 654</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21.2%</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511 452 </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6%</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6890">
                <a:tc>
                  <a:txBody>
                    <a:bodyPr/>
                    <a:lstStyle/>
                    <a:p>
                      <a:pPr algn="l" fontAlgn="b"/>
                      <a:r>
                        <a:rPr lang="en-ZA" sz="1400" b="1" i="0" u="none" strike="noStrike" dirty="0">
                          <a:solidFill>
                            <a:srgbClr val="000000"/>
                          </a:solidFill>
                          <a:effectLst/>
                          <a:latin typeface="Arial Narrow" panose="020B0606020202030204" pitchFamily="34" charset="0"/>
                        </a:rPr>
                        <a:t>DEPARTMENTAL APPROPRIATION</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Narrow" panose="020B0606020202030204" pitchFamily="34" charset="0"/>
                        </a:rPr>
                        <a:t>22 410 848</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Narrow" panose="020B0606020202030204" pitchFamily="34" charset="0"/>
                        </a:rPr>
                        <a:t>4 189 096</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Narrow" panose="020B0606020202030204" pitchFamily="34" charset="0"/>
                        </a:rPr>
                        <a:t>18.7%</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Narrow" panose="020B0606020202030204" pitchFamily="34" charset="0"/>
                        </a:rPr>
                        <a:t>        4 485 289 </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FF0000"/>
                          </a:solidFill>
                          <a:effectLst/>
                          <a:latin typeface="Arial Narrow" panose="020B0606020202030204" pitchFamily="34" charset="0"/>
                        </a:rPr>
                        <a:t>(7%)</a:t>
                      </a:r>
                    </a:p>
                  </a:txBody>
                  <a:tcPr marL="9526" marR="9526"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Footer Placeholder 2">
            <a:extLst>
              <a:ext uri="{FF2B5EF4-FFF2-40B4-BE49-F238E27FC236}">
                <a16:creationId xmlns:a16="http://schemas.microsoft.com/office/drawing/2014/main" id="{6F4B79FF-AB92-42A0-A74F-C2B3985D9D67}"/>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US" altLang="en-US" sz="1000" b="0" kern="0" dirty="0">
                <a:solidFill>
                  <a:srgbClr val="000000"/>
                </a:solidFill>
              </a:rPr>
              <a:t>60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a:extLst>
              <a:ext uri="{FF2B5EF4-FFF2-40B4-BE49-F238E27FC236}">
                <a16:creationId xmlns:a16="http://schemas.microsoft.com/office/drawing/2014/main" id="{99C31A18-9B20-4564-8714-C253CC1056BC}"/>
              </a:ext>
            </a:extLst>
          </p:cNvPr>
          <p:cNvSpPr>
            <a:spLocks noGrp="1"/>
          </p:cNvSpPr>
          <p:nvPr>
            <p:ph type="title"/>
          </p:nvPr>
        </p:nvSpPr>
        <p:spPr>
          <a:xfrm>
            <a:off x="395288" y="998538"/>
            <a:ext cx="6408737" cy="314325"/>
          </a:xfrm>
        </p:spPr>
        <p:txBody>
          <a:bodyPr rtlCol="0" anchor="t">
            <a:normAutofit fontScale="90000"/>
          </a:bodyPr>
          <a:lstStyle/>
          <a:p>
            <a:pPr eaLnBrk="1" fontAlgn="auto" hangingPunct="1">
              <a:spcAft>
                <a:spcPts val="0"/>
              </a:spcAft>
              <a:defRPr/>
            </a:pPr>
            <a:r>
              <a:rPr lang="en-ZA" altLang="en-US"/>
              <a:t>Expenditure Comparison per Programme </a:t>
            </a:r>
          </a:p>
        </p:txBody>
      </p:sp>
      <p:sp>
        <p:nvSpPr>
          <p:cNvPr id="77827" name="Slide Number Placeholder 3">
            <a:extLst>
              <a:ext uri="{FF2B5EF4-FFF2-40B4-BE49-F238E27FC236}">
                <a16:creationId xmlns:a16="http://schemas.microsoft.com/office/drawing/2014/main" id="{5529B1FA-0E6D-4B8B-BF7F-510B189B9B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36CFF159-00AD-4CEB-AAF3-51A01DAFD618}" type="slidenum">
              <a:rPr lang="en-GB" altLang="en-US" sz="900">
                <a:solidFill>
                  <a:srgbClr val="FFFFFF"/>
                </a:solidFill>
                <a:latin typeface="Arial" panose="020B0604020202020204" pitchFamily="34" charset="0"/>
              </a:rPr>
              <a:pPr>
                <a:lnSpc>
                  <a:spcPct val="100000"/>
                </a:lnSpc>
                <a:spcBef>
                  <a:spcPct val="0"/>
                </a:spcBef>
                <a:buFontTx/>
                <a:buNone/>
              </a:pPr>
              <a:t>61</a:t>
            </a:fld>
            <a:endParaRPr lang="en-GB" altLang="en-US" sz="900">
              <a:solidFill>
                <a:srgbClr val="FFFFFF"/>
              </a:solidFill>
              <a:latin typeface="Arial" panose="020B0604020202020204" pitchFamily="34" charset="0"/>
            </a:endParaRPr>
          </a:p>
        </p:txBody>
      </p:sp>
      <p:graphicFrame>
        <p:nvGraphicFramePr>
          <p:cNvPr id="77828" name="Content Placeholder 6">
            <a:extLst>
              <a:ext uri="{FF2B5EF4-FFF2-40B4-BE49-F238E27FC236}">
                <a16:creationId xmlns:a16="http://schemas.microsoft.com/office/drawing/2014/main" id="{EC7C8F5B-48B0-4304-9A17-6843F6E20B25}"/>
              </a:ext>
            </a:extLst>
          </p:cNvPr>
          <p:cNvGraphicFramePr>
            <a:graphicFrameLocks noGrp="1"/>
          </p:cNvGraphicFramePr>
          <p:nvPr>
            <p:ph idx="1"/>
          </p:nvPr>
        </p:nvGraphicFramePr>
        <p:xfrm>
          <a:off x="406400" y="2019300"/>
          <a:ext cx="8331200" cy="3338513"/>
        </p:xfrm>
        <a:graphic>
          <a:graphicData uri="http://schemas.openxmlformats.org/presentationml/2006/ole">
            <mc:AlternateContent xmlns:mc="http://schemas.openxmlformats.org/markup-compatibility/2006">
              <mc:Choice xmlns:v="urn:schemas-microsoft-com:vml" Requires="v">
                <p:oleObj spid="_x0000_s2050" name="Chart" r:id="rId3" imgW="0" imgH="0" progId="Excel.Chart.8">
                  <p:embed/>
                </p:oleObj>
              </mc:Choice>
              <mc:Fallback>
                <p:oleObj name="Chart" r:id="rId3" imgW="0" imgH="0" progId="Excel.Chart.8">
                  <p:embed/>
                  <p:pic>
                    <p:nvPicPr>
                      <p:cNvPr id="77828" name="Content Placeholder 6">
                        <a:extLst>
                          <a:ext uri="{FF2B5EF4-FFF2-40B4-BE49-F238E27FC236}">
                            <a16:creationId xmlns:a16="http://schemas.microsoft.com/office/drawing/2014/main" id="{EC7C8F5B-48B0-4304-9A17-6843F6E20B25}"/>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019300"/>
                        <a:ext cx="83312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1">
            <a:extLst>
              <a:ext uri="{FF2B5EF4-FFF2-40B4-BE49-F238E27FC236}">
                <a16:creationId xmlns:a16="http://schemas.microsoft.com/office/drawing/2014/main" id="{D539C663-E72C-4F57-AD44-988511C75039}"/>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7" name="Footer Placeholder 2">
            <a:extLst>
              <a:ext uri="{FF2B5EF4-FFF2-40B4-BE49-F238E27FC236}">
                <a16:creationId xmlns:a16="http://schemas.microsoft.com/office/drawing/2014/main" id="{0893A079-FB06-4D04-9100-35546AAC9A9A}"/>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US" altLang="en-US" sz="1000" b="0" kern="0" dirty="0">
                <a:solidFill>
                  <a:srgbClr val="000000"/>
                </a:solidFill>
              </a:rPr>
              <a:t>61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a:extLst>
              <a:ext uri="{FF2B5EF4-FFF2-40B4-BE49-F238E27FC236}">
                <a16:creationId xmlns:a16="http://schemas.microsoft.com/office/drawing/2014/main" id="{9BC1B04F-C3DB-4C22-BEEF-29279DFF7199}"/>
              </a:ext>
            </a:extLst>
          </p:cNvPr>
          <p:cNvSpPr>
            <a:spLocks noChangeArrowheads="1"/>
          </p:cNvSpPr>
          <p:nvPr/>
        </p:nvSpPr>
        <p:spPr bwMode="auto">
          <a:xfrm>
            <a:off x="71438" y="981075"/>
            <a:ext cx="467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ZA" altLang="en-US" b="1">
                <a:solidFill>
                  <a:srgbClr val="000000"/>
                </a:solidFill>
              </a:rPr>
              <a:t>Expenditure per Economic Classification</a:t>
            </a:r>
          </a:p>
          <a:p>
            <a:r>
              <a:rPr lang="en-ZA" altLang="en-US" b="1">
                <a:solidFill>
                  <a:srgbClr val="000000"/>
                </a:solidFill>
              </a:rPr>
              <a:t> </a:t>
            </a:r>
          </a:p>
        </p:txBody>
      </p:sp>
      <p:sp>
        <p:nvSpPr>
          <p:cNvPr id="3" name="Title 1">
            <a:extLst>
              <a:ext uri="{FF2B5EF4-FFF2-40B4-BE49-F238E27FC236}">
                <a16:creationId xmlns:a16="http://schemas.microsoft.com/office/drawing/2014/main" id="{7551B646-2172-4425-A32C-647C080EBB9E}"/>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graphicFrame>
        <p:nvGraphicFramePr>
          <p:cNvPr id="5" name="Table 4">
            <a:extLst>
              <a:ext uri="{FF2B5EF4-FFF2-40B4-BE49-F238E27FC236}">
                <a16:creationId xmlns:a16="http://schemas.microsoft.com/office/drawing/2014/main" id="{43B43DEB-3C59-4A4A-B856-F12F7825E14C}"/>
              </a:ext>
            </a:extLst>
          </p:cNvPr>
          <p:cNvGraphicFramePr>
            <a:graphicFrameLocks noGrp="1"/>
          </p:cNvGraphicFramePr>
          <p:nvPr/>
        </p:nvGraphicFramePr>
        <p:xfrm>
          <a:off x="71438" y="1916113"/>
          <a:ext cx="8837612" cy="3348037"/>
        </p:xfrm>
        <a:graphic>
          <a:graphicData uri="http://schemas.openxmlformats.org/drawingml/2006/table">
            <a:tbl>
              <a:tblPr/>
              <a:tblGrid>
                <a:gridCol w="3071837">
                  <a:extLst>
                    <a:ext uri="{9D8B030D-6E8A-4147-A177-3AD203B41FA5}">
                      <a16:colId xmlns:a16="http://schemas.microsoft.com/office/drawing/2014/main" val="20000"/>
                    </a:ext>
                  </a:extLst>
                </a:gridCol>
                <a:gridCol w="1493883">
                  <a:extLst>
                    <a:ext uri="{9D8B030D-6E8A-4147-A177-3AD203B41FA5}">
                      <a16:colId xmlns:a16="http://schemas.microsoft.com/office/drawing/2014/main" val="20001"/>
                    </a:ext>
                  </a:extLst>
                </a:gridCol>
                <a:gridCol w="1058149">
                  <a:extLst>
                    <a:ext uri="{9D8B030D-6E8A-4147-A177-3AD203B41FA5}">
                      <a16:colId xmlns:a16="http://schemas.microsoft.com/office/drawing/2014/main" val="20002"/>
                    </a:ext>
                  </a:extLst>
                </a:gridCol>
                <a:gridCol w="950375">
                  <a:extLst>
                    <a:ext uri="{9D8B030D-6E8A-4147-A177-3AD203B41FA5}">
                      <a16:colId xmlns:a16="http://schemas.microsoft.com/office/drawing/2014/main" val="20003"/>
                    </a:ext>
                  </a:extLst>
                </a:gridCol>
                <a:gridCol w="1214913">
                  <a:extLst>
                    <a:ext uri="{9D8B030D-6E8A-4147-A177-3AD203B41FA5}">
                      <a16:colId xmlns:a16="http://schemas.microsoft.com/office/drawing/2014/main" val="20004"/>
                    </a:ext>
                  </a:extLst>
                </a:gridCol>
                <a:gridCol w="1048455">
                  <a:extLst>
                    <a:ext uri="{9D8B030D-6E8A-4147-A177-3AD203B41FA5}">
                      <a16:colId xmlns:a16="http://schemas.microsoft.com/office/drawing/2014/main" val="20005"/>
                    </a:ext>
                  </a:extLst>
                </a:gridCol>
              </a:tblGrid>
              <a:tr h="1259214">
                <a:tc>
                  <a:txBody>
                    <a:bodyPr/>
                    <a:lstStyle/>
                    <a:p>
                      <a:pPr algn="l" fontAlgn="b"/>
                      <a:r>
                        <a:rPr lang="en-ZA" sz="1400" b="1" i="0" u="none" strike="noStrike" dirty="0">
                          <a:solidFill>
                            <a:srgbClr val="000000"/>
                          </a:solidFill>
                          <a:effectLst/>
                          <a:latin typeface="Arial Narrow" panose="020B0606020202030204" pitchFamily="34" charset="0"/>
                        </a:rPr>
                        <a:t>ECONOMIC</a:t>
                      </a:r>
                      <a:r>
                        <a:rPr lang="en-ZA" sz="1400" b="1" i="0" u="none" strike="noStrike" baseline="0" dirty="0">
                          <a:solidFill>
                            <a:srgbClr val="000000"/>
                          </a:solidFill>
                          <a:effectLst/>
                          <a:latin typeface="Arial Narrow" panose="020B0606020202030204" pitchFamily="34" charset="0"/>
                        </a:rPr>
                        <a:t> CLASSIFICATION</a:t>
                      </a:r>
                      <a:endParaRPr lang="en-ZA" sz="1400" b="1" i="0" u="none" strike="noStrike" dirty="0">
                        <a:solidFill>
                          <a:srgbClr val="000000"/>
                        </a:solidFill>
                        <a:effectLst/>
                        <a:latin typeface="Arial Narrow" panose="020B0606020202030204" pitchFamily="34" charset="0"/>
                      </a:endParaRP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Narrow" panose="020B0606020202030204" pitchFamily="34" charset="0"/>
                        </a:rPr>
                        <a:t>  BUDGET R'000  </a:t>
                      </a:r>
                    </a:p>
                  </a:txBody>
                  <a:tcPr marL="9526" marR="9526"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Arial Narrow" panose="020B0606020202030204" pitchFamily="34" charset="0"/>
                        </a:rPr>
                        <a:t>2020/21  EXPENSES R'000 </a:t>
                      </a:r>
                    </a:p>
                  </a:txBody>
                  <a:tcPr marL="9526" marR="9526"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Narrow" panose="020B0606020202030204" pitchFamily="34" charset="0"/>
                        </a:rPr>
                        <a:t> % SPENT </a:t>
                      </a:r>
                    </a:p>
                  </a:txBody>
                  <a:tcPr marL="9526" marR="9526"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Narrow" panose="020B0606020202030204" pitchFamily="34" charset="0"/>
                        </a:rPr>
                        <a:t> 2019/20 FIRST QUARTER EXPENDITURE </a:t>
                      </a:r>
                    </a:p>
                  </a:txBody>
                  <a:tcPr marL="9526" marR="9526"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Narrow" panose="020B0606020202030204" pitchFamily="34" charset="0"/>
                        </a:rPr>
                        <a:t>  YEAR ON YEAR % EXPENDITURE GROWTH  </a:t>
                      </a:r>
                    </a:p>
                  </a:txBody>
                  <a:tcPr marL="9526" marR="9526" marT="7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287">
                <a:tc>
                  <a:txBody>
                    <a:bodyPr/>
                    <a:lstStyle/>
                    <a:p>
                      <a:pPr algn="l" fontAlgn="b"/>
                      <a:r>
                        <a:rPr lang="en-ZA" sz="1400" b="1" i="0" u="none" strike="noStrike" dirty="0">
                          <a:solidFill>
                            <a:srgbClr val="000000"/>
                          </a:solidFill>
                          <a:effectLst/>
                          <a:latin typeface="Arial Narrow" panose="020B0606020202030204" pitchFamily="34" charset="0"/>
                        </a:rPr>
                        <a:t>DJC&amp;CD</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Narrow" panose="020B0606020202030204" pitchFamily="34" charset="0"/>
                        </a:rPr>
                        <a:t>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Narrow" panose="020B0606020202030204" pitchFamily="34" charset="0"/>
                        </a:rPr>
                        <a:t>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Narrow" panose="020B0606020202030204" pitchFamily="34" charset="0"/>
                        </a:rPr>
                        <a:t>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Narrow" panose="020B0606020202030204" pitchFamily="34" charset="0"/>
                        </a:rPr>
                        <a:t>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Narrow" panose="020B0606020202030204" pitchFamily="34" charset="0"/>
                        </a:rPr>
                        <a:t>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6287">
                <a:tc>
                  <a:txBody>
                    <a:bodyPr/>
                    <a:lstStyle/>
                    <a:p>
                      <a:pPr algn="l" fontAlgn="b"/>
                      <a:r>
                        <a:rPr lang="en-ZA" sz="1400" b="0" i="0" u="none" strike="noStrike" dirty="0">
                          <a:solidFill>
                            <a:srgbClr val="000000"/>
                          </a:solidFill>
                          <a:effectLst/>
                          <a:latin typeface="Arial Narrow" panose="020B0606020202030204" pitchFamily="34" charset="0"/>
                        </a:rPr>
                        <a:t>COMPENSATION OF EMPLOYEES</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12 937 295</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2 822 563</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21.8%</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2 787 709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1%</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6287">
                <a:tc>
                  <a:txBody>
                    <a:bodyPr/>
                    <a:lstStyle/>
                    <a:p>
                      <a:pPr algn="l" fontAlgn="b"/>
                      <a:r>
                        <a:rPr lang="en-ZA" sz="1400" b="0" i="0" u="none" strike="noStrike" dirty="0">
                          <a:solidFill>
                            <a:srgbClr val="000000"/>
                          </a:solidFill>
                          <a:effectLst/>
                          <a:latin typeface="Arial Narrow" panose="020B0606020202030204" pitchFamily="34" charset="0"/>
                        </a:rPr>
                        <a:t>GOODS AND SERVICES</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5 159 181</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409 140</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7.9%</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864 982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FF0000"/>
                          </a:solidFill>
                          <a:effectLst/>
                          <a:latin typeface="Arial Narrow" panose="020B0606020202030204" pitchFamily="34" charset="0"/>
                        </a:rPr>
                        <a:t>(53%)</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6287">
                <a:tc>
                  <a:txBody>
                    <a:bodyPr/>
                    <a:lstStyle/>
                    <a:p>
                      <a:pPr algn="l" fontAlgn="b"/>
                      <a:r>
                        <a:rPr lang="en-ZA" sz="1400" b="0" i="0" u="none" strike="noStrike" dirty="0">
                          <a:solidFill>
                            <a:srgbClr val="000000"/>
                          </a:solidFill>
                          <a:effectLst/>
                          <a:latin typeface="Arial Narrow" panose="020B0606020202030204" pitchFamily="34" charset="0"/>
                        </a:rPr>
                        <a:t>PAYMENTS FOR FINANCIAL ASSET</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Narrow" panose="020B0606020202030204" pitchFamily="34" charset="0"/>
                        </a:rPr>
                        <a:t>                         -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294</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0.0%</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302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FF0000"/>
                          </a:solidFill>
                          <a:effectLst/>
                          <a:latin typeface="Arial Narrow" panose="020B0606020202030204" pitchFamily="34" charset="0"/>
                        </a:rPr>
                        <a:t>(3%)</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6287">
                <a:tc>
                  <a:txBody>
                    <a:bodyPr/>
                    <a:lstStyle/>
                    <a:p>
                      <a:pPr algn="l" fontAlgn="b"/>
                      <a:r>
                        <a:rPr lang="en-ZA" sz="1400" b="0" i="0" u="none" strike="noStrike" dirty="0">
                          <a:solidFill>
                            <a:srgbClr val="000000"/>
                          </a:solidFill>
                          <a:effectLst/>
                          <a:latin typeface="Arial Narrow" panose="020B0606020202030204" pitchFamily="34" charset="0"/>
                        </a:rPr>
                        <a:t>TRANSFERS &amp; SUBSIDIES</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3 250 214</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780 748</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24.0%</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723 799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8%</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6287">
                <a:tc>
                  <a:txBody>
                    <a:bodyPr/>
                    <a:lstStyle/>
                    <a:p>
                      <a:pPr algn="l" fontAlgn="b"/>
                      <a:r>
                        <a:rPr lang="en-ZA" sz="1400" b="0" i="0" u="none" strike="noStrike" dirty="0">
                          <a:solidFill>
                            <a:srgbClr val="000000"/>
                          </a:solidFill>
                          <a:effectLst/>
                          <a:latin typeface="Arial Narrow" panose="020B0606020202030204" pitchFamily="34" charset="0"/>
                        </a:rPr>
                        <a:t>PAYMENT FOR CAPITAL ASSET</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1 064 158</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Narrow" panose="020B0606020202030204" pitchFamily="34" charset="0"/>
                        </a:rPr>
                        <a:t>176 351</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16.6%</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           108 497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Narrow" panose="020B0606020202030204" pitchFamily="34" charset="0"/>
                        </a:rPr>
                        <a:t>63%</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1102">
                <a:tc>
                  <a:txBody>
                    <a:bodyPr/>
                    <a:lstStyle/>
                    <a:p>
                      <a:pPr algn="l" fontAlgn="b"/>
                      <a:r>
                        <a:rPr lang="en-ZA" sz="1400" b="1" i="0" u="none" strike="noStrike" dirty="0">
                          <a:solidFill>
                            <a:srgbClr val="000000"/>
                          </a:solidFill>
                          <a:effectLst/>
                          <a:latin typeface="Arial Narrow" panose="020B0606020202030204" pitchFamily="34" charset="0"/>
                        </a:rPr>
                        <a:t>DJC&amp;CD</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Narrow" panose="020B0606020202030204" pitchFamily="34" charset="0"/>
                        </a:rPr>
                        <a:t>21 100 772</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Narrow" panose="020B0606020202030204" pitchFamily="34" charset="0"/>
                        </a:rPr>
                        <a:t>4 189 096</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Narrow" panose="020B0606020202030204" pitchFamily="34" charset="0"/>
                        </a:rPr>
                        <a:t>19.9%</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Narrow" panose="020B0606020202030204" pitchFamily="34" charset="0"/>
                        </a:rPr>
                        <a:t>        4 485 289 </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FF0000"/>
                          </a:solidFill>
                          <a:effectLst/>
                          <a:latin typeface="Arial Narrow" panose="020B0606020202030204" pitchFamily="34" charset="0"/>
                        </a:rPr>
                        <a:t>(7%)</a:t>
                      </a:r>
                    </a:p>
                  </a:txBody>
                  <a:tcPr marL="9526" marR="9526"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Footer Placeholder 2">
            <a:extLst>
              <a:ext uri="{FF2B5EF4-FFF2-40B4-BE49-F238E27FC236}">
                <a16:creationId xmlns:a16="http://schemas.microsoft.com/office/drawing/2014/main" id="{2C94DD23-E466-42F1-B4F8-E4B8065D4B1C}"/>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US" altLang="en-US" sz="1000" b="0" kern="0" dirty="0">
                <a:solidFill>
                  <a:srgbClr val="000000"/>
                </a:solidFill>
              </a:rPr>
              <a:t>62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a:extLst>
              <a:ext uri="{FF2B5EF4-FFF2-40B4-BE49-F238E27FC236}">
                <a16:creationId xmlns:a16="http://schemas.microsoft.com/office/drawing/2014/main" id="{88087C75-E578-4F0E-ADC6-A4E267FD238F}"/>
              </a:ext>
            </a:extLst>
          </p:cNvPr>
          <p:cNvSpPr>
            <a:spLocks noGrp="1"/>
          </p:cNvSpPr>
          <p:nvPr>
            <p:ph type="title"/>
          </p:nvPr>
        </p:nvSpPr>
        <p:spPr>
          <a:xfrm>
            <a:off x="0" y="998538"/>
            <a:ext cx="8459788" cy="314325"/>
          </a:xfrm>
        </p:spPr>
        <p:txBody>
          <a:bodyPr anchor="t"/>
          <a:lstStyle/>
          <a:p>
            <a:pPr eaLnBrk="1" hangingPunct="1"/>
            <a:r>
              <a:rPr lang="en-ZA" altLang="en-US" sz="2000">
                <a:latin typeface="Arial" panose="020B0604020202020204" pitchFamily="34" charset="0"/>
                <a:cs typeface="Arial" panose="020B0604020202020204" pitchFamily="34" charset="0"/>
              </a:rPr>
              <a:t>Expenditure Comparison per Economic Classification</a:t>
            </a:r>
          </a:p>
        </p:txBody>
      </p:sp>
      <p:sp>
        <p:nvSpPr>
          <p:cNvPr id="9218" name="Content Placeholder 1">
            <a:extLst>
              <a:ext uri="{FF2B5EF4-FFF2-40B4-BE49-F238E27FC236}">
                <a16:creationId xmlns:a16="http://schemas.microsoft.com/office/drawing/2014/main" id="{7A74E251-4797-4748-BEA1-C3466C749405}"/>
              </a:ext>
            </a:extLst>
          </p:cNvPr>
          <p:cNvSpPr>
            <a:spLocks noGrp="1"/>
          </p:cNvSpPr>
          <p:nvPr>
            <p:ph idx="1"/>
          </p:nvPr>
        </p:nvSpPr>
        <p:spPr>
          <a:xfrm>
            <a:off x="468313" y="1431925"/>
            <a:ext cx="6489700" cy="4265613"/>
          </a:xfrm>
        </p:spPr>
        <p:txBody>
          <a:bodyPr rtlCol="0">
            <a:normAutofit/>
          </a:bodyPr>
          <a:lstStyle/>
          <a:p>
            <a:pPr marL="0" indent="0" algn="just" eaLnBrk="1" fontAlgn="auto" hangingPunct="1">
              <a:spcAft>
                <a:spcPts val="0"/>
              </a:spcAft>
              <a:buFont typeface="Arial" panose="020B0604020202020204" pitchFamily="34" charset="0"/>
              <a:buNone/>
              <a:defRPr/>
            </a:pPr>
            <a:endParaRPr lang="en-ZA" sz="1350" dirty="0"/>
          </a:p>
          <a:p>
            <a:pPr algn="just" eaLnBrk="1" fontAlgn="auto" hangingPunct="1">
              <a:spcAft>
                <a:spcPts val="0"/>
              </a:spcAft>
              <a:defRPr/>
            </a:pPr>
            <a:endParaRPr lang="en-ZA" altLang="en-US" sz="1500" dirty="0"/>
          </a:p>
        </p:txBody>
      </p:sp>
      <p:sp>
        <p:nvSpPr>
          <p:cNvPr id="79876" name="Slide Number Placeholder 3">
            <a:extLst>
              <a:ext uri="{FF2B5EF4-FFF2-40B4-BE49-F238E27FC236}">
                <a16:creationId xmlns:a16="http://schemas.microsoft.com/office/drawing/2014/main" id="{D9E8B595-1DB3-41A8-A807-8A1F92FFED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FF53419D-2ECB-4962-A6C1-252ECD9601B4}" type="slidenum">
              <a:rPr lang="en-GB" altLang="en-US" sz="900">
                <a:solidFill>
                  <a:srgbClr val="FFFFFF"/>
                </a:solidFill>
                <a:latin typeface="Arial" panose="020B0604020202020204" pitchFamily="34" charset="0"/>
              </a:rPr>
              <a:pPr>
                <a:lnSpc>
                  <a:spcPct val="100000"/>
                </a:lnSpc>
                <a:spcBef>
                  <a:spcPct val="0"/>
                </a:spcBef>
                <a:buFontTx/>
                <a:buNone/>
              </a:pPr>
              <a:t>63</a:t>
            </a:fld>
            <a:endParaRPr lang="en-GB" altLang="en-US" sz="900">
              <a:solidFill>
                <a:srgbClr val="FFFFFF"/>
              </a:solidFill>
              <a:latin typeface="Arial" panose="020B0604020202020204" pitchFamily="34" charset="0"/>
            </a:endParaRPr>
          </a:p>
        </p:txBody>
      </p:sp>
      <p:graphicFrame>
        <p:nvGraphicFramePr>
          <p:cNvPr id="79877" name="Chart 5">
            <a:extLst>
              <a:ext uri="{FF2B5EF4-FFF2-40B4-BE49-F238E27FC236}">
                <a16:creationId xmlns:a16="http://schemas.microsoft.com/office/drawing/2014/main" id="{B7E4BB42-3726-47D3-8820-3AFCEE77DCAF}"/>
              </a:ext>
            </a:extLst>
          </p:cNvPr>
          <p:cNvGraphicFramePr>
            <a:graphicFrameLocks/>
          </p:cNvGraphicFramePr>
          <p:nvPr/>
        </p:nvGraphicFramePr>
        <p:xfrm>
          <a:off x="849313" y="2273300"/>
          <a:ext cx="7250112" cy="3030538"/>
        </p:xfrm>
        <a:graphic>
          <a:graphicData uri="http://schemas.openxmlformats.org/presentationml/2006/ole">
            <mc:AlternateContent xmlns:mc="http://schemas.openxmlformats.org/markup-compatibility/2006">
              <mc:Choice xmlns:v="urn:schemas-microsoft-com:vml" Requires="v">
                <p:oleObj spid="_x0000_s3074" name="Chart" r:id="rId3" imgW="0" imgH="0" progId="Excel.Chart.8">
                  <p:embed/>
                </p:oleObj>
              </mc:Choice>
              <mc:Fallback>
                <p:oleObj name="Chart" r:id="rId3" imgW="0" imgH="0" progId="Excel.Chart.8">
                  <p:embed/>
                  <p:pic>
                    <p:nvPicPr>
                      <p:cNvPr id="79877" name="Chart 5">
                        <a:extLst>
                          <a:ext uri="{FF2B5EF4-FFF2-40B4-BE49-F238E27FC236}">
                            <a16:creationId xmlns:a16="http://schemas.microsoft.com/office/drawing/2014/main" id="{B7E4BB42-3726-47D3-8820-3AFCEE77DCA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3" y="2273300"/>
                        <a:ext cx="7250112"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1">
            <a:extLst>
              <a:ext uri="{FF2B5EF4-FFF2-40B4-BE49-F238E27FC236}">
                <a16:creationId xmlns:a16="http://schemas.microsoft.com/office/drawing/2014/main" id="{BEA0FBFE-72A6-44ED-85B2-49E843752FA8}"/>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7" name="Footer Placeholder 2">
            <a:extLst>
              <a:ext uri="{FF2B5EF4-FFF2-40B4-BE49-F238E27FC236}">
                <a16:creationId xmlns:a16="http://schemas.microsoft.com/office/drawing/2014/main" id="{D3BBF65F-CEB2-4EDF-A4E1-4ED7D66836BA}"/>
              </a:ext>
            </a:extLst>
          </p:cNvPr>
          <p:cNvSpPr txBox="1">
            <a:spLocks/>
          </p:cNvSpPr>
          <p:nvPr/>
        </p:nvSpPr>
        <p:spPr bwMode="auto">
          <a:xfrm>
            <a:off x="8496300" y="6432550"/>
            <a:ext cx="585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US" altLang="en-US" sz="1000" b="0" kern="0" dirty="0">
                <a:solidFill>
                  <a:srgbClr val="000000"/>
                </a:solidFill>
              </a:rPr>
              <a:t>63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4299AAF-93FE-4859-977D-ADEED4B3A568}"/>
              </a:ext>
            </a:extLst>
          </p:cNvPr>
          <p:cNvSpPr>
            <a:spLocks noGrp="1"/>
          </p:cNvSpPr>
          <p:nvPr>
            <p:ph type="title"/>
          </p:nvPr>
        </p:nvSpPr>
        <p:spPr>
          <a:xfrm>
            <a:off x="468313" y="620713"/>
            <a:ext cx="7886700" cy="1008062"/>
          </a:xfrm>
        </p:spPr>
        <p:txBody>
          <a:bodyPr/>
          <a:lstStyle/>
          <a:p>
            <a:pPr eaLnBrk="1" hangingPunct="1"/>
            <a:r>
              <a:rPr lang="en-ZA" altLang="en-US" sz="2400" b="1">
                <a:latin typeface="Arial" panose="020B0604020202020204" pitchFamily="34" charset="0"/>
                <a:cs typeface="Arial" panose="020B0604020202020204" pitchFamily="34" charset="0"/>
              </a:rPr>
              <a:t>Spending pressures –in – year and forward looking </a:t>
            </a:r>
          </a:p>
        </p:txBody>
      </p:sp>
      <p:sp>
        <p:nvSpPr>
          <p:cNvPr id="3" name="Content Placeholder 2">
            <a:extLst>
              <a:ext uri="{FF2B5EF4-FFF2-40B4-BE49-F238E27FC236}">
                <a16:creationId xmlns:a16="http://schemas.microsoft.com/office/drawing/2014/main" id="{944D965B-6BEA-4048-A146-E5F53044F30B}"/>
              </a:ext>
            </a:extLst>
          </p:cNvPr>
          <p:cNvSpPr>
            <a:spLocks noGrp="1"/>
          </p:cNvSpPr>
          <p:nvPr>
            <p:ph idx="1"/>
          </p:nvPr>
        </p:nvSpPr>
        <p:spPr>
          <a:xfrm>
            <a:off x="323850" y="1628775"/>
            <a:ext cx="7886700" cy="4697413"/>
          </a:xfrm>
        </p:spPr>
        <p:txBody>
          <a:bodyPr rtlCol="0">
            <a:normAutofit/>
          </a:bodyPr>
          <a:lstStyle/>
          <a:p>
            <a:pPr eaLnBrk="1" fontAlgn="auto" hangingPunct="1">
              <a:spcAft>
                <a:spcPts val="0"/>
              </a:spcAft>
              <a:defRPr/>
            </a:pPr>
            <a:r>
              <a:rPr lang="en-ZA" sz="2400" dirty="0">
                <a:latin typeface="Arial" panose="020B0604020202020204" pitchFamily="34" charset="0"/>
                <a:cs typeface="Arial" panose="020B0604020202020204" pitchFamily="34" charset="0"/>
              </a:rPr>
              <a:t>Psychiatric observations </a:t>
            </a:r>
          </a:p>
          <a:p>
            <a:pPr eaLnBrk="1" fontAlgn="auto" hangingPunct="1">
              <a:spcAft>
                <a:spcPts val="0"/>
              </a:spcAft>
              <a:defRPr/>
            </a:pPr>
            <a:r>
              <a:rPr lang="en-ZA" sz="2400" dirty="0">
                <a:latin typeface="Arial" panose="020B0604020202020204" pitchFamily="34" charset="0"/>
                <a:cs typeface="Arial" panose="020B0604020202020204" pitchFamily="34" charset="0"/>
              </a:rPr>
              <a:t>Implementation of passed legislation – Human Traffic Act, Sexual Offences Act (NRSO), Land Court Bill, etc. </a:t>
            </a:r>
          </a:p>
          <a:p>
            <a:pPr eaLnBrk="1" fontAlgn="auto" hangingPunct="1">
              <a:spcAft>
                <a:spcPts val="0"/>
              </a:spcAft>
              <a:defRPr/>
            </a:pPr>
            <a:r>
              <a:rPr lang="en-ZA" sz="2400" dirty="0">
                <a:latin typeface="Arial" panose="020B0604020202020204" pitchFamily="34" charset="0"/>
                <a:cs typeface="Arial" panose="020B0604020202020204" pitchFamily="34" charset="0"/>
              </a:rPr>
              <a:t>Provision of security services </a:t>
            </a:r>
          </a:p>
          <a:p>
            <a:pPr eaLnBrk="1" fontAlgn="auto" hangingPunct="1">
              <a:spcAft>
                <a:spcPts val="0"/>
              </a:spcAft>
              <a:defRPr/>
            </a:pPr>
            <a:r>
              <a:rPr lang="en-ZA" sz="2400" dirty="0">
                <a:latin typeface="Arial" panose="020B0604020202020204" pitchFamily="34" charset="0"/>
                <a:cs typeface="Arial" panose="020B0604020202020204" pitchFamily="34" charset="0"/>
              </a:rPr>
              <a:t>Review of apartheid legislation </a:t>
            </a:r>
          </a:p>
          <a:p>
            <a:pPr eaLnBrk="1" fontAlgn="auto" hangingPunct="1">
              <a:spcAft>
                <a:spcPts val="0"/>
              </a:spcAft>
              <a:defRPr/>
            </a:pPr>
            <a:r>
              <a:rPr lang="en-ZA" sz="2400" dirty="0">
                <a:latin typeface="Arial" panose="020B0604020202020204" pitchFamily="34" charset="0"/>
                <a:cs typeface="Arial" panose="020B0604020202020204" pitchFamily="34" charset="0"/>
              </a:rPr>
              <a:t>Take-over of cleaning and garden services from DPWI</a:t>
            </a:r>
          </a:p>
          <a:p>
            <a:pPr marL="0" indent="0" eaLnBrk="1" fontAlgn="auto" hangingPunct="1">
              <a:spcAft>
                <a:spcPts val="0"/>
              </a:spcAft>
              <a:buFont typeface="Arial" panose="020B0604020202020204" pitchFamily="34" charset="0"/>
              <a:buNone/>
              <a:defRPr/>
            </a:pPr>
            <a:endParaRPr lang="en-ZA" sz="2400" dirty="0"/>
          </a:p>
        </p:txBody>
      </p:sp>
      <p:sp>
        <p:nvSpPr>
          <p:cNvPr id="4" name="Title 1">
            <a:extLst>
              <a:ext uri="{FF2B5EF4-FFF2-40B4-BE49-F238E27FC236}">
                <a16:creationId xmlns:a16="http://schemas.microsoft.com/office/drawing/2014/main" id="{B7ED9528-584A-45FD-9F6B-A157C6BB0B2B}"/>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
        <p:nvSpPr>
          <p:cNvPr id="6" name="Footer Placeholder 2">
            <a:extLst>
              <a:ext uri="{FF2B5EF4-FFF2-40B4-BE49-F238E27FC236}">
                <a16:creationId xmlns:a16="http://schemas.microsoft.com/office/drawing/2014/main" id="{1D9972D0-9EFA-4B86-967C-55A01C70A008}"/>
              </a:ext>
            </a:extLst>
          </p:cNvPr>
          <p:cNvSpPr txBox="1">
            <a:spLocks/>
          </p:cNvSpPr>
          <p:nvPr/>
        </p:nvSpPr>
        <p:spPr bwMode="auto">
          <a:xfrm>
            <a:off x="8524875" y="6503988"/>
            <a:ext cx="6556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ct val="0"/>
              </a:spcAft>
              <a:buFontTx/>
              <a:buNone/>
              <a:defRPr/>
            </a:pPr>
            <a:r>
              <a:rPr lang="en-US" altLang="en-US" sz="1000" b="0" kern="0" dirty="0">
                <a:solidFill>
                  <a:srgbClr val="000000"/>
                </a:solidFill>
              </a:rPr>
              <a:t>64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58242B-E218-4C43-8E54-04F3E88FE763}"/>
              </a:ext>
            </a:extLst>
          </p:cNvPr>
          <p:cNvSpPr/>
          <p:nvPr/>
        </p:nvSpPr>
        <p:spPr>
          <a:xfrm>
            <a:off x="0" y="671513"/>
            <a:ext cx="9251950" cy="6784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ct val="20000"/>
              </a:spcBef>
              <a:spcAft>
                <a:spcPts val="0"/>
              </a:spcAft>
              <a:defRPr/>
            </a:pPr>
            <a:endParaRPr lang="en-ZA" sz="2400" b="1" dirty="0">
              <a:solidFill>
                <a:prstClr val="black"/>
              </a:solidFill>
            </a:endParaRPr>
          </a:p>
          <a:p>
            <a:pPr eaLnBrk="1" fontAlgn="auto" hangingPunct="1">
              <a:spcBef>
                <a:spcPct val="20000"/>
              </a:spcBef>
              <a:spcAft>
                <a:spcPts val="0"/>
              </a:spcAft>
              <a:defRPr/>
            </a:pPr>
            <a:r>
              <a:rPr lang="en-ZA" sz="2400" b="1" dirty="0">
                <a:solidFill>
                  <a:prstClr val="black"/>
                </a:solidFill>
              </a:rPr>
              <a:t>Challenges:</a:t>
            </a:r>
          </a:p>
          <a:p>
            <a:pPr fontAlgn="auto">
              <a:spcAft>
                <a:spcPts val="0"/>
              </a:spcAft>
              <a:defRPr/>
            </a:pPr>
            <a:endParaRPr lang="en-ZA" sz="2400" dirty="0">
              <a:solidFill>
                <a:prstClr val="black"/>
              </a:solidFill>
            </a:endParaRPr>
          </a:p>
          <a:p>
            <a:pPr marL="342900" indent="-342900" fontAlgn="auto">
              <a:spcAft>
                <a:spcPts val="0"/>
              </a:spcAft>
              <a:buFont typeface="Arial" panose="020B0604020202020204" pitchFamily="34" charset="0"/>
              <a:buChar char="•"/>
              <a:defRPr/>
            </a:pPr>
            <a:r>
              <a:rPr lang="en-ZA" sz="2400" dirty="0">
                <a:solidFill>
                  <a:prstClr val="black"/>
                </a:solidFill>
              </a:rPr>
              <a:t>Structure and vacancies  </a:t>
            </a:r>
          </a:p>
          <a:p>
            <a:pPr marL="342900" indent="-342900" fontAlgn="auto">
              <a:spcAft>
                <a:spcPts val="0"/>
              </a:spcAft>
              <a:buFont typeface="Arial" panose="020B0604020202020204" pitchFamily="34" charset="0"/>
              <a:buChar char="•"/>
              <a:defRPr/>
            </a:pPr>
            <a:r>
              <a:rPr lang="en-ZA" sz="2400" dirty="0">
                <a:solidFill>
                  <a:prstClr val="black"/>
                </a:solidFill>
              </a:rPr>
              <a:t>Procurement bottlenecks </a:t>
            </a:r>
          </a:p>
          <a:p>
            <a:pPr marL="342900" indent="-342900" fontAlgn="auto">
              <a:spcAft>
                <a:spcPts val="0"/>
              </a:spcAft>
              <a:buFont typeface="Arial" panose="020B0604020202020204" pitchFamily="34" charset="0"/>
              <a:buChar char="•"/>
              <a:defRPr/>
            </a:pPr>
            <a:r>
              <a:rPr lang="en-ZA" sz="2400" dirty="0">
                <a:solidFill>
                  <a:prstClr val="black"/>
                </a:solidFill>
              </a:rPr>
              <a:t>Dependence on DPWI for implementation of court infrastructure projects  </a:t>
            </a:r>
          </a:p>
          <a:p>
            <a:pPr marL="342900" indent="-342900" fontAlgn="auto">
              <a:spcAft>
                <a:spcPts val="0"/>
              </a:spcAft>
              <a:buFont typeface="Arial" panose="020B0604020202020204" pitchFamily="34" charset="0"/>
              <a:buChar char="•"/>
              <a:defRPr/>
            </a:pPr>
            <a:r>
              <a:rPr lang="en-ZA" sz="2400" dirty="0">
                <a:solidFill>
                  <a:prstClr val="black"/>
                </a:solidFill>
              </a:rPr>
              <a:t>Misaligned planning processes </a:t>
            </a:r>
          </a:p>
          <a:p>
            <a:pPr marL="342900" indent="-342900" fontAlgn="auto">
              <a:spcAft>
                <a:spcPts val="0"/>
              </a:spcAft>
              <a:buFont typeface="Arial" panose="020B0604020202020204" pitchFamily="34" charset="0"/>
              <a:buChar char="•"/>
              <a:defRPr/>
            </a:pPr>
            <a:r>
              <a:rPr lang="en-ZA" sz="2400" dirty="0">
                <a:solidFill>
                  <a:prstClr val="black"/>
                </a:solidFill>
              </a:rPr>
              <a:t>Budget cuts  </a:t>
            </a:r>
          </a:p>
          <a:p>
            <a:pPr marL="342900" indent="-342900" fontAlgn="auto">
              <a:spcAft>
                <a:spcPts val="0"/>
              </a:spcAft>
              <a:buFont typeface="Arial" panose="020B0604020202020204" pitchFamily="34" charset="0"/>
              <a:buChar char="•"/>
              <a:defRPr/>
            </a:pPr>
            <a:r>
              <a:rPr lang="en-ZA" sz="2400" dirty="0">
                <a:solidFill>
                  <a:prstClr val="black"/>
                </a:solidFill>
              </a:rPr>
              <a:t>Aging workforce and limited room for skills transfer </a:t>
            </a:r>
          </a:p>
          <a:p>
            <a:pPr eaLnBrk="1" fontAlgn="auto" hangingPunct="1">
              <a:spcBef>
                <a:spcPct val="20000"/>
              </a:spcBef>
              <a:spcAft>
                <a:spcPts val="0"/>
              </a:spcAft>
              <a:defRPr/>
            </a:pPr>
            <a:endParaRPr lang="en-GB" sz="2400" b="1" i="1" dirty="0">
              <a:solidFill>
                <a:prstClr val="black"/>
              </a:solidFill>
            </a:endParaRPr>
          </a:p>
          <a:p>
            <a:pPr>
              <a:defRPr/>
            </a:pPr>
            <a:endParaRPr lang="en-GB" dirty="0"/>
          </a:p>
        </p:txBody>
      </p:sp>
      <p:sp>
        <p:nvSpPr>
          <p:cNvPr id="81923" name="Rectangle 4">
            <a:extLst>
              <a:ext uri="{FF2B5EF4-FFF2-40B4-BE49-F238E27FC236}">
                <a16:creationId xmlns:a16="http://schemas.microsoft.com/office/drawing/2014/main" id="{760A4B09-02EF-4BD7-946C-B59182202D75}"/>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81924" name="Slide Number Placeholder 5">
            <a:extLst>
              <a:ext uri="{FF2B5EF4-FFF2-40B4-BE49-F238E27FC236}">
                <a16:creationId xmlns:a16="http://schemas.microsoft.com/office/drawing/2014/main" id="{5433EF9D-611D-4EE7-9D77-8527C94401BD}"/>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C0E69E5E-E17F-4414-96C8-473E7CC0DA43}" type="slidenum">
              <a:rPr lang="en-GB" altLang="en-US" sz="1400" b="0">
                <a:solidFill>
                  <a:srgbClr val="FFFFFF"/>
                </a:solidFill>
              </a:rPr>
              <a:pPr algn="l">
                <a:spcBef>
                  <a:spcPct val="0"/>
                </a:spcBef>
                <a:spcAft>
                  <a:spcPct val="0"/>
                </a:spcAft>
                <a:buFontTx/>
                <a:buNone/>
              </a:pPr>
              <a:t>65</a:t>
            </a:fld>
            <a:endParaRPr lang="en-GB" altLang="en-US" sz="1400" b="0">
              <a:solidFill>
                <a:srgbClr val="FFFFFF"/>
              </a:solidFill>
            </a:endParaRPr>
          </a:p>
        </p:txBody>
      </p:sp>
      <p:sp>
        <p:nvSpPr>
          <p:cNvPr id="81925" name="Footer Placeholder 2">
            <a:extLst>
              <a:ext uri="{FF2B5EF4-FFF2-40B4-BE49-F238E27FC236}">
                <a16:creationId xmlns:a16="http://schemas.microsoft.com/office/drawing/2014/main" id="{5725ECF8-9C5A-4BE0-AB1B-4CAA4C7700C2}"/>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20055842-7FB1-4747-ABA6-1B64447934E5}" type="slidenum">
              <a:rPr lang="en-US" altLang="en-US" sz="1000" b="0">
                <a:solidFill>
                  <a:srgbClr val="000000"/>
                </a:solidFill>
              </a:rPr>
              <a:pPr>
                <a:spcBef>
                  <a:spcPct val="0"/>
                </a:spcBef>
                <a:spcAft>
                  <a:spcPct val="0"/>
                </a:spcAft>
                <a:buFontTx/>
                <a:buNone/>
              </a:pPr>
              <a:t>65</a:t>
            </a:fld>
            <a:endParaRPr lang="en-US" altLang="en-US" sz="1000" b="0">
              <a:solidFill>
                <a:srgbClr val="000000"/>
              </a:solidFill>
            </a:endParaRPr>
          </a:p>
        </p:txBody>
      </p:sp>
      <p:sp>
        <p:nvSpPr>
          <p:cNvPr id="11" name="Title 1">
            <a:extLst>
              <a:ext uri="{FF2B5EF4-FFF2-40B4-BE49-F238E27FC236}">
                <a16:creationId xmlns:a16="http://schemas.microsoft.com/office/drawing/2014/main" id="{E75AB67A-8545-4FDC-A6E1-ADDC884DD040}"/>
              </a:ext>
            </a:extLst>
          </p:cNvPr>
          <p:cNvSpPr txBox="1">
            <a:spLocks/>
          </p:cNvSpPr>
          <p:nvPr/>
        </p:nvSpPr>
        <p:spPr>
          <a:xfrm>
            <a:off x="10062" y="0"/>
            <a:ext cx="9252520" cy="67151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ZA" sz="2400" b="1" dirty="0">
                <a:solidFill>
                  <a:srgbClr val="FFFFFF"/>
                </a:solidFill>
              </a:rPr>
              <a:t>BUDGET EXPENDITURE OVERVIEW</a:t>
            </a:r>
            <a:endParaRPr lang="en-GB" sz="2400" b="1" cap="small" dirty="0">
              <a:solidFill>
                <a:srgbClr val="FFFFFF"/>
              </a:solidFill>
              <a:latin typeface="Arial"/>
              <a:ea typeface="+mj-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D27C07-85EE-4002-88DD-943F19195C6A}"/>
              </a:ext>
            </a:extLst>
          </p:cNvPr>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82947" name="Rectangle 4">
            <a:extLst>
              <a:ext uri="{FF2B5EF4-FFF2-40B4-BE49-F238E27FC236}">
                <a16:creationId xmlns:a16="http://schemas.microsoft.com/office/drawing/2014/main" id="{43FEF976-A35E-4560-8C42-DEF800AA6698}"/>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chemeClr val="bg1"/>
                </a:solidFill>
                <a:latin typeface="Century Gothic" panose="020B0502020202020204" pitchFamily="34" charset="0"/>
              </a:rPr>
              <a:t>DEPARTMENTAL PERFORMANCE: PROGRAMME 1</a:t>
            </a:r>
          </a:p>
        </p:txBody>
      </p:sp>
      <p:sp>
        <p:nvSpPr>
          <p:cNvPr id="33" name="Title 1">
            <a:extLst>
              <a:ext uri="{FF2B5EF4-FFF2-40B4-BE49-F238E27FC236}">
                <a16:creationId xmlns:a16="http://schemas.microsoft.com/office/drawing/2014/main" id="{AEB54F6A-C7A9-417E-8AF1-DDCD92DB4920}"/>
              </a:ext>
            </a:extLst>
          </p:cNvPr>
          <p:cNvSpPr txBox="1">
            <a:spLocks/>
          </p:cNvSpPr>
          <p:nvPr/>
        </p:nvSpPr>
        <p:spPr>
          <a:xfrm>
            <a:off x="195263" y="2565400"/>
            <a:ext cx="8643937" cy="500063"/>
          </a:xfrm>
          <a:prstGeom prst="rect">
            <a:avLst/>
          </a:prstGeom>
          <a:noFill/>
        </p:spPr>
        <p:txBody>
          <a:bodyPr anchor="b"/>
          <a:lstStyle/>
          <a:p>
            <a:pPr algn="ctr" eaLnBrk="1" fontAlgn="auto" hangingPunct="1">
              <a:spcBef>
                <a:spcPts val="0"/>
              </a:spcBef>
              <a:spcAft>
                <a:spcPts val="0"/>
              </a:spcAft>
              <a:defRPr/>
            </a:pPr>
            <a:r>
              <a:rPr lang="en-US" sz="3200" b="1" dirty="0"/>
              <a:t>PERSONNEL RELATED MATTERS</a:t>
            </a:r>
          </a:p>
          <a:p>
            <a:pPr algn="ctr" eaLnBrk="1" fontAlgn="auto" hangingPunct="1">
              <a:spcBef>
                <a:spcPts val="0"/>
              </a:spcBef>
              <a:spcAft>
                <a:spcPts val="0"/>
              </a:spcAft>
              <a:defRPr/>
            </a:pPr>
            <a:r>
              <a:rPr lang="en-US" sz="3200" b="1" dirty="0"/>
              <a:t>OVERVIEW</a:t>
            </a:r>
          </a:p>
          <a:p>
            <a:pPr algn="ctr" eaLnBrk="1" fontAlgn="auto" hangingPunct="1">
              <a:spcBef>
                <a:spcPts val="0"/>
              </a:spcBef>
              <a:spcAft>
                <a:spcPts val="0"/>
              </a:spcAft>
              <a:defRPr/>
            </a:pPr>
            <a:endParaRPr lang="en-GB" sz="3200" b="1" cap="small" dirty="0">
              <a:latin typeface="+mn-lt"/>
              <a:ea typeface="+mj-ea"/>
            </a:endParaRPr>
          </a:p>
        </p:txBody>
      </p:sp>
      <p:sp>
        <p:nvSpPr>
          <p:cNvPr id="82949" name="Slide Number Placeholder 6">
            <a:extLst>
              <a:ext uri="{FF2B5EF4-FFF2-40B4-BE49-F238E27FC236}">
                <a16:creationId xmlns:a16="http://schemas.microsoft.com/office/drawing/2014/main" id="{B176C445-77F7-406B-A5C8-191DBEBF4055}"/>
              </a:ext>
            </a:extLst>
          </p:cNvPr>
          <p:cNvSpPr>
            <a:spLocks noGrp="1"/>
          </p:cNvSpPr>
          <p:nvPr>
            <p:ph type="sldNum" sz="quarter" idx="12"/>
          </p:nvPr>
        </p:nvSpPr>
        <p:spPr>
          <a:xfrm>
            <a:off x="457200" y="64563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70EB97DA-6DEE-4611-83BC-3761349A3A4D}" type="slidenum">
              <a:rPr lang="en-GB" altLang="en-US" sz="1800" b="0">
                <a:solidFill>
                  <a:schemeClr val="bg1"/>
                </a:solidFill>
              </a:rPr>
              <a:pPr algn="l">
                <a:spcBef>
                  <a:spcPct val="0"/>
                </a:spcBef>
                <a:spcAft>
                  <a:spcPct val="0"/>
                </a:spcAft>
                <a:buFontTx/>
                <a:buNone/>
              </a:pPr>
              <a:t>66</a:t>
            </a:fld>
            <a:endParaRPr lang="en-GB" altLang="en-US" sz="1800" b="0">
              <a:solidFill>
                <a:schemeClr val="bg1"/>
              </a:solidFill>
            </a:endParaRPr>
          </a:p>
        </p:txBody>
      </p:sp>
      <p:sp>
        <p:nvSpPr>
          <p:cNvPr id="82950" name="Footer Placeholder 2">
            <a:extLst>
              <a:ext uri="{FF2B5EF4-FFF2-40B4-BE49-F238E27FC236}">
                <a16:creationId xmlns:a16="http://schemas.microsoft.com/office/drawing/2014/main" id="{0EC17C37-4D3F-46A4-906A-12B3B34F36F5}"/>
              </a:ext>
            </a:extLst>
          </p:cNvPr>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F0AFE330-4077-4720-BB11-2779161D4111}" type="slidenum">
              <a:rPr lang="en-US" altLang="en-US" sz="1000" b="0">
                <a:solidFill>
                  <a:srgbClr val="000000"/>
                </a:solidFill>
              </a:rPr>
              <a:pPr>
                <a:spcBef>
                  <a:spcPct val="0"/>
                </a:spcBef>
                <a:spcAft>
                  <a:spcPct val="0"/>
                </a:spcAft>
                <a:buFontTx/>
                <a:buNone/>
              </a:pPr>
              <a:t>66</a:t>
            </a:fld>
            <a:endParaRPr lang="en-US" altLang="en-US" sz="1000" b="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5C96A8-D629-4D20-8AB7-1B2A21DD1334}"/>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20000"/>
              </a:spcBef>
              <a:spcAft>
                <a:spcPts val="0"/>
              </a:spcAft>
              <a:defRPr/>
            </a:pPr>
            <a:endParaRPr lang="en-ZA" sz="2400" b="1" dirty="0">
              <a:solidFill>
                <a:prstClr val="black"/>
              </a:solidFill>
            </a:endParaRPr>
          </a:p>
          <a:p>
            <a:pPr eaLnBrk="1" fontAlgn="auto" hangingPunct="1">
              <a:spcBef>
                <a:spcPct val="20000"/>
              </a:spcBef>
              <a:spcAft>
                <a:spcPts val="0"/>
              </a:spcAft>
              <a:defRPr/>
            </a:pPr>
            <a:r>
              <a:rPr lang="en-ZA" sz="2400" b="1" dirty="0">
                <a:solidFill>
                  <a:prstClr val="black"/>
                </a:solidFill>
              </a:rPr>
              <a:t>NUMBER OF INTERNS</a:t>
            </a:r>
          </a:p>
          <a:p>
            <a:pPr algn="just" eaLnBrk="1" fontAlgn="auto" hangingPunct="1">
              <a:spcBef>
                <a:spcPct val="20000"/>
              </a:spcBef>
              <a:spcAft>
                <a:spcPts val="0"/>
              </a:spcAft>
              <a:defRPr/>
            </a:pPr>
            <a:r>
              <a:rPr lang="en-ZA" sz="2900" dirty="0">
                <a:solidFill>
                  <a:prstClr val="black"/>
                </a:solidFill>
                <a:latin typeface="Calibri"/>
              </a:rPr>
              <a:t>In the past few years, the Department has been able to sustain having 300 interns in the system annually, including the 2019/20 performance year. This programme depended mainly on the discretionary grants as provided by SASSETA. As such, the Department has found itself limited in the past few years to appoint 2.5% of its total post establishment as prescribed by MPSA. </a:t>
            </a:r>
          </a:p>
          <a:p>
            <a:pPr algn="just" eaLnBrk="1" fontAlgn="auto" hangingPunct="1">
              <a:spcBef>
                <a:spcPct val="20000"/>
              </a:spcBef>
              <a:spcAft>
                <a:spcPts val="0"/>
              </a:spcAft>
              <a:defRPr/>
            </a:pPr>
            <a:endParaRPr lang="en-ZA" sz="2900" dirty="0">
              <a:solidFill>
                <a:prstClr val="black"/>
              </a:solidFill>
              <a:latin typeface="Calibri"/>
            </a:endParaRPr>
          </a:p>
          <a:p>
            <a:pPr algn="just" eaLnBrk="1" fontAlgn="auto" hangingPunct="1">
              <a:spcBef>
                <a:spcPct val="20000"/>
              </a:spcBef>
              <a:spcAft>
                <a:spcPts val="0"/>
              </a:spcAft>
              <a:defRPr/>
            </a:pPr>
            <a:r>
              <a:rPr lang="en-ZA" sz="2900" dirty="0">
                <a:solidFill>
                  <a:prstClr val="black"/>
                </a:solidFill>
                <a:latin typeface="Calibri"/>
              </a:rPr>
              <a:t>To increase the number of interns for the new performance cycles 2020/21 and 2022/23, the Department has set aside R52 million to address the gaps in the internship programme.</a:t>
            </a:r>
          </a:p>
          <a:p>
            <a:pPr>
              <a:defRPr/>
            </a:pPr>
            <a:endParaRPr lang="en-GB" dirty="0">
              <a:solidFill>
                <a:srgbClr val="FFFFFF"/>
              </a:solidFill>
            </a:endParaRPr>
          </a:p>
        </p:txBody>
      </p:sp>
      <p:sp>
        <p:nvSpPr>
          <p:cNvPr id="83971" name="Rectangle 4">
            <a:extLst>
              <a:ext uri="{FF2B5EF4-FFF2-40B4-BE49-F238E27FC236}">
                <a16:creationId xmlns:a16="http://schemas.microsoft.com/office/drawing/2014/main" id="{8B5B3E82-77A1-4C60-9722-F2516AEC44DF}"/>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83972" name="Slide Number Placeholder 5">
            <a:extLst>
              <a:ext uri="{FF2B5EF4-FFF2-40B4-BE49-F238E27FC236}">
                <a16:creationId xmlns:a16="http://schemas.microsoft.com/office/drawing/2014/main" id="{ABD066C4-1C16-41D4-A9D7-F8C69EFF9959}"/>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DFD1AC36-D4DB-4A5F-8488-9DA34FE04AC6}" type="slidenum">
              <a:rPr lang="en-GB" altLang="en-US" sz="1400" b="0">
                <a:solidFill>
                  <a:srgbClr val="FFFFFF"/>
                </a:solidFill>
              </a:rPr>
              <a:pPr algn="l">
                <a:spcBef>
                  <a:spcPct val="0"/>
                </a:spcBef>
                <a:spcAft>
                  <a:spcPct val="0"/>
                </a:spcAft>
                <a:buFontTx/>
                <a:buNone/>
              </a:pPr>
              <a:t>67</a:t>
            </a:fld>
            <a:endParaRPr lang="en-GB" altLang="en-US" sz="1400" b="0">
              <a:solidFill>
                <a:srgbClr val="FFFFFF"/>
              </a:solidFill>
            </a:endParaRPr>
          </a:p>
        </p:txBody>
      </p:sp>
      <p:sp>
        <p:nvSpPr>
          <p:cNvPr id="83973" name="Footer Placeholder 2">
            <a:extLst>
              <a:ext uri="{FF2B5EF4-FFF2-40B4-BE49-F238E27FC236}">
                <a16:creationId xmlns:a16="http://schemas.microsoft.com/office/drawing/2014/main" id="{1884187C-9ABD-40EA-86D5-2AD2D82311A8}"/>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7FEF2BEE-206F-449C-8ED2-CCDBFA92696E}" type="slidenum">
              <a:rPr lang="en-US" altLang="en-US" sz="1000" b="0">
                <a:solidFill>
                  <a:srgbClr val="000000"/>
                </a:solidFill>
              </a:rPr>
              <a:pPr>
                <a:spcBef>
                  <a:spcPct val="0"/>
                </a:spcBef>
                <a:spcAft>
                  <a:spcPct val="0"/>
                </a:spcAft>
                <a:buFontTx/>
                <a:buNone/>
              </a:pPr>
              <a:t>67</a:t>
            </a:fld>
            <a:endParaRPr lang="en-US" altLang="en-US" sz="1000" b="0">
              <a:solidFill>
                <a:srgbClr val="000000"/>
              </a:solidFill>
            </a:endParaRPr>
          </a:p>
        </p:txBody>
      </p:sp>
      <p:sp>
        <p:nvSpPr>
          <p:cNvPr id="10" name="Title 1">
            <a:extLst>
              <a:ext uri="{FF2B5EF4-FFF2-40B4-BE49-F238E27FC236}">
                <a16:creationId xmlns:a16="http://schemas.microsoft.com/office/drawing/2014/main" id="{70CEC78C-D94E-460F-8B42-581E216672AD}"/>
              </a:ext>
            </a:extLst>
          </p:cNvPr>
          <p:cNvSpPr txBox="1">
            <a:spLocks/>
          </p:cNvSpPr>
          <p:nvPr/>
        </p:nvSpPr>
        <p:spPr>
          <a:xfrm>
            <a:off x="72008" y="-27384"/>
            <a:ext cx="917994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rPr>
              <a:t>3. </a:t>
            </a:r>
          </a:p>
          <a:p>
            <a:pPr algn="ctr" eaLnBrk="1" fontAlgn="auto" hangingPunct="1">
              <a:spcBef>
                <a:spcPts val="0"/>
              </a:spcBef>
              <a:spcAft>
                <a:spcPts val="0"/>
              </a:spcAft>
              <a:defRPr/>
            </a:pPr>
            <a:endParaRPr lang="en-US" sz="3800" b="1" dirty="0">
              <a:solidFill>
                <a:srgbClr val="FFFFFF"/>
              </a:solidFill>
            </a:endParaRPr>
          </a:p>
          <a:p>
            <a:pPr algn="ctr" eaLnBrk="1" fontAlgn="auto" hangingPunct="1">
              <a:spcBef>
                <a:spcPts val="0"/>
              </a:spcBef>
              <a:spcAft>
                <a:spcPts val="0"/>
              </a:spcAft>
              <a:defRPr/>
            </a:pPr>
            <a:r>
              <a:rPr lang="en-US" sz="8000" b="1" dirty="0">
                <a:solidFill>
                  <a:srgbClr val="FFFFFF"/>
                </a:solidFill>
              </a:rPr>
              <a:t>PERSONNEL RELATED MATTERS OVERVIEW</a:t>
            </a:r>
          </a:p>
          <a:p>
            <a:pPr algn="ctr" eaLnBrk="1" fontAlgn="auto" hangingPunct="1">
              <a:spcBef>
                <a:spcPts val="0"/>
              </a:spcBef>
              <a:spcAft>
                <a:spcPts val="0"/>
              </a:spcAft>
              <a:defRPr/>
            </a:pPr>
            <a:r>
              <a:rPr lang="en-GB" sz="2400" b="1" cap="small" dirty="0" err="1">
                <a:solidFill>
                  <a:srgbClr val="FFFFFF"/>
                </a:solidFill>
                <a:latin typeface="Arial"/>
              </a:rPr>
              <a:t>i</a:t>
            </a:r>
            <a:endParaRPr lang="en-GB" sz="2400" b="1" cap="small" dirty="0">
              <a:solidFill>
                <a:srgbClr val="FFFFFF"/>
              </a:solidFill>
              <a:latin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8C855D-B1AB-4007-9D90-0ED4F3BB16EF}"/>
              </a:ext>
            </a:extLst>
          </p:cNvPr>
          <p:cNvSpPr/>
          <p:nvPr/>
        </p:nvSpPr>
        <p:spPr>
          <a:xfrm>
            <a:off x="0" y="0"/>
            <a:ext cx="9251950" cy="6859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20000"/>
              </a:spcBef>
              <a:spcAft>
                <a:spcPts val="0"/>
              </a:spcAft>
              <a:defRPr/>
            </a:pPr>
            <a:endParaRPr lang="en-ZA" sz="2400" b="1" dirty="0">
              <a:solidFill>
                <a:prstClr val="black"/>
              </a:solidFill>
            </a:endParaRPr>
          </a:p>
          <a:p>
            <a:pPr eaLnBrk="1" fontAlgn="auto" hangingPunct="1">
              <a:spcBef>
                <a:spcPct val="20000"/>
              </a:spcBef>
              <a:spcAft>
                <a:spcPts val="0"/>
              </a:spcAft>
              <a:defRPr/>
            </a:pPr>
            <a:endParaRPr lang="en-ZA" sz="2400" b="1" dirty="0">
              <a:solidFill>
                <a:prstClr val="black"/>
              </a:solidFill>
            </a:endParaRPr>
          </a:p>
          <a:p>
            <a:pPr eaLnBrk="1" fontAlgn="auto" hangingPunct="1">
              <a:spcBef>
                <a:spcPct val="20000"/>
              </a:spcBef>
              <a:spcAft>
                <a:spcPts val="0"/>
              </a:spcAft>
              <a:defRPr/>
            </a:pPr>
            <a:r>
              <a:rPr lang="en-ZA" sz="2400" b="1" dirty="0">
                <a:solidFill>
                  <a:prstClr val="black"/>
                </a:solidFill>
              </a:rPr>
              <a:t>EMPLOYEE RELATIONS</a:t>
            </a:r>
          </a:p>
          <a:p>
            <a:pPr algn="just" eaLnBrk="1" fontAlgn="auto" hangingPunct="1">
              <a:spcBef>
                <a:spcPct val="20000"/>
              </a:spcBef>
              <a:spcAft>
                <a:spcPts val="0"/>
              </a:spcAft>
              <a:defRPr/>
            </a:pPr>
            <a:r>
              <a:rPr lang="en-ZA" sz="2800" dirty="0">
                <a:solidFill>
                  <a:prstClr val="black"/>
                </a:solidFill>
                <a:latin typeface="Calibri"/>
              </a:rPr>
              <a:t>The Department performs poorly in this area of work as it does not finalise matters within the prescribed timeframes. It has been found that many matters which could be finalised before grievance procedure is evoked, which could have been resolved, are not resolved at the supervisory level. </a:t>
            </a:r>
          </a:p>
          <a:p>
            <a:pPr algn="just" eaLnBrk="1" fontAlgn="auto" hangingPunct="1">
              <a:spcBef>
                <a:spcPct val="20000"/>
              </a:spcBef>
              <a:spcAft>
                <a:spcPts val="0"/>
              </a:spcAft>
              <a:defRPr/>
            </a:pPr>
            <a:r>
              <a:rPr lang="en-ZA" sz="2800" dirty="0">
                <a:solidFill>
                  <a:prstClr val="black"/>
                </a:solidFill>
                <a:latin typeface="Calibri"/>
              </a:rPr>
              <a:t>There are also matters that are delayed due to their complex nature which requires forensic investigations.</a:t>
            </a:r>
          </a:p>
          <a:p>
            <a:pPr algn="just" eaLnBrk="1" fontAlgn="auto" hangingPunct="1">
              <a:spcBef>
                <a:spcPct val="20000"/>
              </a:spcBef>
              <a:spcAft>
                <a:spcPts val="0"/>
              </a:spcAft>
              <a:defRPr/>
            </a:pPr>
            <a:r>
              <a:rPr lang="en-ZA" sz="2800" dirty="0">
                <a:solidFill>
                  <a:prstClr val="black"/>
                </a:solidFill>
                <a:latin typeface="Calibri"/>
              </a:rPr>
              <a:t>In view of the large number of outstanding matters and the dissatisfaction among staff members on the handling of these matters in the past, a Task Team has been established by the Minister to look into these matters. A preliminary report will be filed imminently.</a:t>
            </a:r>
          </a:p>
          <a:p>
            <a:pPr>
              <a:defRPr/>
            </a:pPr>
            <a:endParaRPr lang="en-GB" dirty="0">
              <a:solidFill>
                <a:srgbClr val="FFFFFF"/>
              </a:solidFill>
            </a:endParaRPr>
          </a:p>
        </p:txBody>
      </p:sp>
      <p:sp>
        <p:nvSpPr>
          <p:cNvPr id="84995" name="Rectangle 4">
            <a:extLst>
              <a:ext uri="{FF2B5EF4-FFF2-40B4-BE49-F238E27FC236}">
                <a16:creationId xmlns:a16="http://schemas.microsoft.com/office/drawing/2014/main" id="{9235C847-19AB-4DD3-802D-AA48E4D7B5CC}"/>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84996" name="Slide Number Placeholder 5">
            <a:extLst>
              <a:ext uri="{FF2B5EF4-FFF2-40B4-BE49-F238E27FC236}">
                <a16:creationId xmlns:a16="http://schemas.microsoft.com/office/drawing/2014/main" id="{F60F0C79-A8E4-40EA-B513-192F95C6CADB}"/>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FB6ACDDE-DB03-42AF-903D-326DA5770A96}" type="slidenum">
              <a:rPr lang="en-GB" altLang="en-US" sz="1400" b="0">
                <a:solidFill>
                  <a:srgbClr val="FFFFFF"/>
                </a:solidFill>
              </a:rPr>
              <a:pPr algn="l">
                <a:spcBef>
                  <a:spcPct val="0"/>
                </a:spcBef>
                <a:spcAft>
                  <a:spcPct val="0"/>
                </a:spcAft>
                <a:buFontTx/>
                <a:buNone/>
              </a:pPr>
              <a:t>68</a:t>
            </a:fld>
            <a:endParaRPr lang="en-GB" altLang="en-US" sz="1400" b="0">
              <a:solidFill>
                <a:srgbClr val="FFFFFF"/>
              </a:solidFill>
            </a:endParaRPr>
          </a:p>
        </p:txBody>
      </p:sp>
      <p:sp>
        <p:nvSpPr>
          <p:cNvPr id="84997" name="Footer Placeholder 2">
            <a:extLst>
              <a:ext uri="{FF2B5EF4-FFF2-40B4-BE49-F238E27FC236}">
                <a16:creationId xmlns:a16="http://schemas.microsoft.com/office/drawing/2014/main" id="{05C8B07C-B3A6-41D0-BB9F-28FD550EB8AD}"/>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EFCF1624-1C04-47D3-8088-507C4888C804}" type="slidenum">
              <a:rPr lang="en-US" altLang="en-US" sz="1000" b="0">
                <a:solidFill>
                  <a:srgbClr val="000000"/>
                </a:solidFill>
              </a:rPr>
              <a:pPr>
                <a:spcBef>
                  <a:spcPct val="0"/>
                </a:spcBef>
                <a:spcAft>
                  <a:spcPct val="0"/>
                </a:spcAft>
                <a:buFontTx/>
                <a:buNone/>
              </a:pPr>
              <a:t>68</a:t>
            </a:fld>
            <a:endParaRPr lang="en-US" altLang="en-US" sz="1000" b="0">
              <a:solidFill>
                <a:srgbClr val="000000"/>
              </a:solidFill>
            </a:endParaRPr>
          </a:p>
        </p:txBody>
      </p:sp>
      <p:sp>
        <p:nvSpPr>
          <p:cNvPr id="10" name="Title 1">
            <a:extLst>
              <a:ext uri="{FF2B5EF4-FFF2-40B4-BE49-F238E27FC236}">
                <a16:creationId xmlns:a16="http://schemas.microsoft.com/office/drawing/2014/main" id="{9E5020D1-A7B6-4655-A057-FDB2CFE07F2A}"/>
              </a:ext>
            </a:extLst>
          </p:cNvPr>
          <p:cNvSpPr txBox="1">
            <a:spLocks/>
          </p:cNvSpPr>
          <p:nvPr/>
        </p:nvSpPr>
        <p:spPr>
          <a:xfrm>
            <a:off x="72008" y="-27384"/>
            <a:ext cx="917994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rPr>
              <a:t>3. </a:t>
            </a:r>
          </a:p>
          <a:p>
            <a:pPr algn="ctr" eaLnBrk="1" fontAlgn="auto" hangingPunct="1">
              <a:spcBef>
                <a:spcPts val="0"/>
              </a:spcBef>
              <a:spcAft>
                <a:spcPts val="0"/>
              </a:spcAft>
              <a:defRPr/>
            </a:pPr>
            <a:endParaRPr lang="en-US" sz="3800" b="1" dirty="0">
              <a:solidFill>
                <a:srgbClr val="FFFFFF"/>
              </a:solidFill>
            </a:endParaRPr>
          </a:p>
          <a:p>
            <a:pPr algn="ctr" eaLnBrk="1" fontAlgn="auto" hangingPunct="1">
              <a:spcBef>
                <a:spcPts val="0"/>
              </a:spcBef>
              <a:spcAft>
                <a:spcPts val="0"/>
              </a:spcAft>
              <a:defRPr/>
            </a:pPr>
            <a:r>
              <a:rPr lang="en-US" sz="8000" b="1" dirty="0">
                <a:solidFill>
                  <a:srgbClr val="FFFFFF"/>
                </a:solidFill>
              </a:rPr>
              <a:t>PERSONNEL RELATED MATTERS OVERVIEW</a:t>
            </a:r>
          </a:p>
          <a:p>
            <a:pPr algn="ctr" eaLnBrk="1" fontAlgn="auto" hangingPunct="1">
              <a:spcBef>
                <a:spcPts val="0"/>
              </a:spcBef>
              <a:spcAft>
                <a:spcPts val="0"/>
              </a:spcAft>
              <a:defRPr/>
            </a:pPr>
            <a:r>
              <a:rPr lang="en-GB" sz="2400" b="1" cap="small" dirty="0" err="1">
                <a:solidFill>
                  <a:srgbClr val="FFFFFF"/>
                </a:solidFill>
                <a:latin typeface="Arial"/>
              </a:rPr>
              <a:t>i</a:t>
            </a:r>
            <a:endParaRPr lang="en-GB" sz="2400" b="1" cap="small" dirty="0">
              <a:solidFill>
                <a:srgbClr val="FFFFFF"/>
              </a:solidFill>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C93657-D50C-4195-957D-EE07584796E7}"/>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20000"/>
              </a:spcBef>
              <a:spcAft>
                <a:spcPts val="0"/>
              </a:spcAft>
              <a:defRPr/>
            </a:pPr>
            <a:endParaRPr lang="en-ZA" sz="2400" b="1" dirty="0">
              <a:solidFill>
                <a:prstClr val="black"/>
              </a:solidFill>
            </a:endParaRPr>
          </a:p>
          <a:p>
            <a:pPr eaLnBrk="1" fontAlgn="auto" hangingPunct="1">
              <a:spcBef>
                <a:spcPct val="20000"/>
              </a:spcBef>
              <a:spcAft>
                <a:spcPts val="0"/>
              </a:spcAft>
              <a:defRPr/>
            </a:pPr>
            <a:endParaRPr lang="en-ZA" sz="2400" b="1" dirty="0">
              <a:solidFill>
                <a:prstClr val="black"/>
              </a:solidFill>
            </a:endParaRPr>
          </a:p>
          <a:p>
            <a:pPr eaLnBrk="1" fontAlgn="auto" hangingPunct="1">
              <a:spcBef>
                <a:spcPct val="20000"/>
              </a:spcBef>
              <a:spcAft>
                <a:spcPts val="0"/>
              </a:spcAft>
              <a:defRPr/>
            </a:pPr>
            <a:r>
              <a:rPr lang="en-ZA" sz="2400" b="1" dirty="0">
                <a:solidFill>
                  <a:prstClr val="black"/>
                </a:solidFill>
              </a:rPr>
              <a:t>ORGANISATIONAL STRUCTURE</a:t>
            </a:r>
          </a:p>
          <a:p>
            <a:pPr algn="just" eaLnBrk="1" fontAlgn="auto" hangingPunct="1">
              <a:spcBef>
                <a:spcPct val="20000"/>
              </a:spcBef>
              <a:spcAft>
                <a:spcPts val="0"/>
              </a:spcAft>
              <a:defRPr/>
            </a:pPr>
            <a:r>
              <a:rPr lang="en-ZA" sz="2300" dirty="0">
                <a:solidFill>
                  <a:prstClr val="black"/>
                </a:solidFill>
              </a:rPr>
              <a:t>Whilst the journey of completing the entire Departmental structure is still underway, in the 2020/21 performance cycle, the department has managed to reviewed the undermentioned sub-structures. </a:t>
            </a:r>
          </a:p>
          <a:p>
            <a:pPr marL="342900" indent="-342900" algn="just" eaLnBrk="1" fontAlgn="auto" hangingPunct="1">
              <a:spcBef>
                <a:spcPct val="20000"/>
              </a:spcBef>
              <a:spcAft>
                <a:spcPts val="0"/>
              </a:spcAft>
              <a:buFont typeface="Arial" pitchFamily="34" charset="0"/>
              <a:buChar char="•"/>
              <a:defRPr/>
            </a:pPr>
            <a:r>
              <a:rPr lang="en-ZA" sz="2300" dirty="0">
                <a:solidFill>
                  <a:prstClr val="black"/>
                </a:solidFill>
              </a:rPr>
              <a:t>Branch: Financial Management;</a:t>
            </a:r>
          </a:p>
          <a:p>
            <a:pPr marL="342900" indent="-342900" algn="just" eaLnBrk="1" fontAlgn="auto" hangingPunct="1">
              <a:spcBef>
                <a:spcPct val="20000"/>
              </a:spcBef>
              <a:spcAft>
                <a:spcPts val="0"/>
              </a:spcAft>
              <a:buFont typeface="Arial" pitchFamily="34" charset="0"/>
              <a:buChar char="•"/>
              <a:defRPr/>
            </a:pPr>
            <a:r>
              <a:rPr lang="en-ZA" sz="2300" dirty="0">
                <a:solidFill>
                  <a:prstClr val="black"/>
                </a:solidFill>
              </a:rPr>
              <a:t>Branch:  Master of the High Court;</a:t>
            </a:r>
          </a:p>
          <a:p>
            <a:pPr marL="342900" indent="-342900" algn="just" eaLnBrk="1" fontAlgn="auto" hangingPunct="1">
              <a:spcBef>
                <a:spcPct val="20000"/>
              </a:spcBef>
              <a:spcAft>
                <a:spcPts val="0"/>
              </a:spcAft>
              <a:buFont typeface="Arial" pitchFamily="34" charset="0"/>
              <a:buChar char="•"/>
              <a:defRPr/>
            </a:pPr>
            <a:r>
              <a:rPr lang="en-ZA" sz="2300" dirty="0">
                <a:solidFill>
                  <a:prstClr val="black"/>
                </a:solidFill>
              </a:rPr>
              <a:t>Chief Directorate Integrated Justice System;</a:t>
            </a:r>
          </a:p>
          <a:p>
            <a:pPr marL="342900" indent="-342900" algn="just" eaLnBrk="1" fontAlgn="auto" hangingPunct="1">
              <a:spcBef>
                <a:spcPct val="20000"/>
              </a:spcBef>
              <a:spcAft>
                <a:spcPts val="0"/>
              </a:spcAft>
              <a:buFont typeface="Arial" pitchFamily="34" charset="0"/>
              <a:buChar char="•"/>
              <a:defRPr/>
            </a:pPr>
            <a:r>
              <a:rPr lang="en-ZA" sz="2300" dirty="0">
                <a:solidFill>
                  <a:prstClr val="black"/>
                </a:solidFill>
              </a:rPr>
              <a:t>Chief Directorate Justice College;</a:t>
            </a:r>
          </a:p>
          <a:p>
            <a:pPr marL="342900" indent="-342900" algn="just" eaLnBrk="1" fontAlgn="auto" hangingPunct="1">
              <a:spcBef>
                <a:spcPct val="20000"/>
              </a:spcBef>
              <a:spcAft>
                <a:spcPts val="0"/>
              </a:spcAft>
              <a:buFont typeface="Arial" pitchFamily="34" charset="0"/>
              <a:buChar char="•"/>
              <a:defRPr/>
            </a:pPr>
            <a:r>
              <a:rPr lang="en-ZA" sz="2300" dirty="0">
                <a:solidFill>
                  <a:prstClr val="black"/>
                </a:solidFill>
              </a:rPr>
              <a:t>Directorate:  Social-Economic Impact Assessment System;</a:t>
            </a:r>
          </a:p>
          <a:p>
            <a:pPr marL="342900" indent="-342900" algn="just" eaLnBrk="1" fontAlgn="auto" hangingPunct="1">
              <a:spcBef>
                <a:spcPct val="20000"/>
              </a:spcBef>
              <a:spcAft>
                <a:spcPts val="0"/>
              </a:spcAft>
              <a:buFont typeface="Arial" pitchFamily="34" charset="0"/>
              <a:buChar char="•"/>
              <a:defRPr/>
            </a:pPr>
            <a:r>
              <a:rPr lang="en-ZA" sz="2300" dirty="0">
                <a:solidFill>
                  <a:prstClr val="black"/>
                </a:solidFill>
              </a:rPr>
              <a:t>Chief Directorate: Executive Support and Intergovernmental Relations;</a:t>
            </a:r>
          </a:p>
          <a:p>
            <a:pPr marL="342900" indent="-342900" algn="just" eaLnBrk="1" fontAlgn="auto" hangingPunct="1">
              <a:spcBef>
                <a:spcPct val="20000"/>
              </a:spcBef>
              <a:spcAft>
                <a:spcPts val="0"/>
              </a:spcAft>
              <a:buFont typeface="Arial" pitchFamily="34" charset="0"/>
              <a:buChar char="•"/>
              <a:defRPr/>
            </a:pPr>
            <a:r>
              <a:rPr lang="en-ZA" sz="2300" dirty="0">
                <a:solidFill>
                  <a:prstClr val="black"/>
                </a:solidFill>
              </a:rPr>
              <a:t>Regional Office Structures: Facility Management;</a:t>
            </a:r>
          </a:p>
          <a:p>
            <a:pPr marL="342900" indent="-342900" algn="just" eaLnBrk="1" fontAlgn="auto" hangingPunct="1">
              <a:spcBef>
                <a:spcPct val="20000"/>
              </a:spcBef>
              <a:spcAft>
                <a:spcPts val="0"/>
              </a:spcAft>
              <a:buFont typeface="Arial" pitchFamily="34" charset="0"/>
              <a:buChar char="•"/>
              <a:defRPr/>
            </a:pPr>
            <a:r>
              <a:rPr lang="en-ZA" sz="2300" dirty="0">
                <a:solidFill>
                  <a:prstClr val="black"/>
                </a:solidFill>
              </a:rPr>
              <a:t>Chief Directorate:  Information Systems Management (ISM); and</a:t>
            </a:r>
          </a:p>
          <a:p>
            <a:pPr marL="342900" indent="-342900" algn="just" eaLnBrk="1" fontAlgn="auto" hangingPunct="1">
              <a:spcBef>
                <a:spcPct val="20000"/>
              </a:spcBef>
              <a:spcAft>
                <a:spcPts val="0"/>
              </a:spcAft>
              <a:buFont typeface="Arial" pitchFamily="34" charset="0"/>
              <a:buChar char="•"/>
              <a:defRPr/>
            </a:pPr>
            <a:r>
              <a:rPr lang="en-ZA" sz="2300" dirty="0">
                <a:solidFill>
                  <a:prstClr val="black"/>
                </a:solidFill>
              </a:rPr>
              <a:t>Directorate:  Employee Relations.</a:t>
            </a:r>
          </a:p>
          <a:p>
            <a:pPr marL="342900" indent="-342900" algn="just" eaLnBrk="1" fontAlgn="auto" hangingPunct="1">
              <a:spcBef>
                <a:spcPct val="20000"/>
              </a:spcBef>
              <a:spcAft>
                <a:spcPts val="0"/>
              </a:spcAft>
              <a:buFont typeface="Arial" pitchFamily="34" charset="0"/>
              <a:buChar char="•"/>
              <a:defRPr/>
            </a:pPr>
            <a:endParaRPr lang="en-ZA" sz="2000" dirty="0">
              <a:solidFill>
                <a:prstClr val="black"/>
              </a:solidFill>
            </a:endParaRPr>
          </a:p>
          <a:p>
            <a:pPr>
              <a:defRPr/>
            </a:pPr>
            <a:endParaRPr lang="en-GB" dirty="0">
              <a:solidFill>
                <a:srgbClr val="FFFFFF"/>
              </a:solidFill>
            </a:endParaRPr>
          </a:p>
        </p:txBody>
      </p:sp>
      <p:sp>
        <p:nvSpPr>
          <p:cNvPr id="86019" name="Rectangle 4">
            <a:extLst>
              <a:ext uri="{FF2B5EF4-FFF2-40B4-BE49-F238E27FC236}">
                <a16:creationId xmlns:a16="http://schemas.microsoft.com/office/drawing/2014/main" id="{8DCA9404-626B-4020-B0AD-EF6138274EBE}"/>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86020" name="Slide Number Placeholder 5">
            <a:extLst>
              <a:ext uri="{FF2B5EF4-FFF2-40B4-BE49-F238E27FC236}">
                <a16:creationId xmlns:a16="http://schemas.microsoft.com/office/drawing/2014/main" id="{05C9D565-C149-477D-B2BD-C080F97257A7}"/>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4FB29A77-F7BF-4995-8C68-72B6D149DEF5}" type="slidenum">
              <a:rPr lang="en-GB" altLang="en-US" sz="1400" b="0">
                <a:solidFill>
                  <a:srgbClr val="FFFFFF"/>
                </a:solidFill>
              </a:rPr>
              <a:pPr algn="l">
                <a:spcBef>
                  <a:spcPct val="0"/>
                </a:spcBef>
                <a:spcAft>
                  <a:spcPct val="0"/>
                </a:spcAft>
                <a:buFontTx/>
                <a:buNone/>
              </a:pPr>
              <a:t>69</a:t>
            </a:fld>
            <a:endParaRPr lang="en-GB" altLang="en-US" sz="1400" b="0">
              <a:solidFill>
                <a:srgbClr val="FFFFFF"/>
              </a:solidFill>
            </a:endParaRPr>
          </a:p>
        </p:txBody>
      </p:sp>
      <p:sp>
        <p:nvSpPr>
          <p:cNvPr id="86021" name="Footer Placeholder 2">
            <a:extLst>
              <a:ext uri="{FF2B5EF4-FFF2-40B4-BE49-F238E27FC236}">
                <a16:creationId xmlns:a16="http://schemas.microsoft.com/office/drawing/2014/main" id="{B24DAABC-C03E-49B5-BEAA-61D507FD0EB8}"/>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D83CAE5E-BEB4-454D-BD3B-5237F082562F}" type="slidenum">
              <a:rPr lang="en-US" altLang="en-US" sz="1000" b="0">
                <a:solidFill>
                  <a:srgbClr val="000000"/>
                </a:solidFill>
              </a:rPr>
              <a:pPr>
                <a:spcBef>
                  <a:spcPct val="0"/>
                </a:spcBef>
                <a:spcAft>
                  <a:spcPct val="0"/>
                </a:spcAft>
                <a:buFontTx/>
                <a:buNone/>
              </a:pPr>
              <a:t>69</a:t>
            </a:fld>
            <a:endParaRPr lang="en-US" altLang="en-US" sz="1000" b="0">
              <a:solidFill>
                <a:srgbClr val="000000"/>
              </a:solidFill>
            </a:endParaRPr>
          </a:p>
        </p:txBody>
      </p:sp>
      <p:sp>
        <p:nvSpPr>
          <p:cNvPr id="10" name="Title 1">
            <a:extLst>
              <a:ext uri="{FF2B5EF4-FFF2-40B4-BE49-F238E27FC236}">
                <a16:creationId xmlns:a16="http://schemas.microsoft.com/office/drawing/2014/main" id="{E68CA672-4C3E-445A-9AFB-F442E222F302}"/>
              </a:ext>
            </a:extLst>
          </p:cNvPr>
          <p:cNvSpPr txBox="1">
            <a:spLocks/>
          </p:cNvSpPr>
          <p:nvPr/>
        </p:nvSpPr>
        <p:spPr>
          <a:xfrm>
            <a:off x="72008" y="-27384"/>
            <a:ext cx="917994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rPr>
              <a:t>3. </a:t>
            </a:r>
          </a:p>
          <a:p>
            <a:pPr algn="ctr" eaLnBrk="1" fontAlgn="auto" hangingPunct="1">
              <a:spcBef>
                <a:spcPts val="0"/>
              </a:spcBef>
              <a:spcAft>
                <a:spcPts val="0"/>
              </a:spcAft>
              <a:defRPr/>
            </a:pPr>
            <a:endParaRPr lang="en-US" sz="3800" b="1" dirty="0">
              <a:solidFill>
                <a:srgbClr val="FFFFFF"/>
              </a:solidFill>
            </a:endParaRPr>
          </a:p>
          <a:p>
            <a:pPr algn="ctr" eaLnBrk="1" fontAlgn="auto" hangingPunct="1">
              <a:spcBef>
                <a:spcPts val="0"/>
              </a:spcBef>
              <a:spcAft>
                <a:spcPts val="0"/>
              </a:spcAft>
              <a:defRPr/>
            </a:pPr>
            <a:r>
              <a:rPr lang="en-US" sz="8000" b="1" dirty="0">
                <a:solidFill>
                  <a:srgbClr val="FFFFFF"/>
                </a:solidFill>
              </a:rPr>
              <a:t>PERSONNEL RELATED MATTERS OVERVIEW</a:t>
            </a:r>
          </a:p>
          <a:p>
            <a:pPr algn="ctr" eaLnBrk="1" fontAlgn="auto" hangingPunct="1">
              <a:spcBef>
                <a:spcPts val="0"/>
              </a:spcBef>
              <a:spcAft>
                <a:spcPts val="0"/>
              </a:spcAft>
              <a:defRPr/>
            </a:pPr>
            <a:r>
              <a:rPr lang="en-GB" sz="2400" b="1" cap="small" dirty="0" err="1">
                <a:solidFill>
                  <a:srgbClr val="FFFFFF"/>
                </a:solidFill>
                <a:latin typeface="Arial"/>
              </a:rPr>
              <a:t>i</a:t>
            </a:r>
            <a:endParaRPr lang="en-GB" sz="2400" b="1" cap="small" dirty="0">
              <a:solidFill>
                <a:srgbClr val="FFFFFF"/>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DF8E2F-8560-4218-B1AC-2F3D31BBF8DE}"/>
              </a:ext>
            </a:extLst>
          </p:cNvPr>
          <p:cNvSpPr/>
          <p:nvPr/>
        </p:nvSpPr>
        <p:spPr>
          <a:xfrm>
            <a:off x="-107950" y="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22531" name="Rectangle 4">
            <a:extLst>
              <a:ext uri="{FF2B5EF4-FFF2-40B4-BE49-F238E27FC236}">
                <a16:creationId xmlns:a16="http://schemas.microsoft.com/office/drawing/2014/main" id="{389334EA-EDB8-4937-BC27-56DA39895649}"/>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22532" name="Slide Number Placeholder 5">
            <a:extLst>
              <a:ext uri="{FF2B5EF4-FFF2-40B4-BE49-F238E27FC236}">
                <a16:creationId xmlns:a16="http://schemas.microsoft.com/office/drawing/2014/main" id="{B7C47AD7-B085-4873-9F16-A721FC6A5B1C}"/>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23E0C85C-AAFE-46FB-B7BB-074FCF94BFE4}" type="slidenum">
              <a:rPr lang="en-GB" altLang="en-US" sz="1400" b="0">
                <a:solidFill>
                  <a:srgbClr val="FFFFFF"/>
                </a:solidFill>
              </a:rPr>
              <a:pPr algn="l">
                <a:spcBef>
                  <a:spcPct val="0"/>
                </a:spcBef>
                <a:spcAft>
                  <a:spcPct val="0"/>
                </a:spcAft>
                <a:buFontTx/>
                <a:buNone/>
              </a:pPr>
              <a:t>7</a:t>
            </a:fld>
            <a:endParaRPr lang="en-GB" altLang="en-US" sz="1400" b="0">
              <a:solidFill>
                <a:srgbClr val="FFFFFF"/>
              </a:solidFill>
            </a:endParaRPr>
          </a:p>
        </p:txBody>
      </p:sp>
      <p:sp>
        <p:nvSpPr>
          <p:cNvPr id="22533" name="Footer Placeholder 2">
            <a:extLst>
              <a:ext uri="{FF2B5EF4-FFF2-40B4-BE49-F238E27FC236}">
                <a16:creationId xmlns:a16="http://schemas.microsoft.com/office/drawing/2014/main" id="{E4B47354-7BF3-42FF-A613-F37153ED6CC4}"/>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E4C93DE6-7A5A-4825-89FD-8109FD597970}" type="slidenum">
              <a:rPr lang="en-US" altLang="en-US" sz="1000" b="0">
                <a:solidFill>
                  <a:srgbClr val="000000"/>
                </a:solidFill>
              </a:rPr>
              <a:pPr>
                <a:spcBef>
                  <a:spcPct val="0"/>
                </a:spcBef>
                <a:spcAft>
                  <a:spcPct val="0"/>
                </a:spcAft>
                <a:buFontTx/>
                <a:buNone/>
              </a:pPr>
              <a:t>7</a:t>
            </a:fld>
            <a:endParaRPr lang="en-US" altLang="en-US" sz="1000" b="0">
              <a:solidFill>
                <a:srgbClr val="000000"/>
              </a:solidFill>
            </a:endParaRPr>
          </a:p>
        </p:txBody>
      </p:sp>
      <p:sp>
        <p:nvSpPr>
          <p:cNvPr id="10" name="Title 1">
            <a:extLst>
              <a:ext uri="{FF2B5EF4-FFF2-40B4-BE49-F238E27FC236}">
                <a16:creationId xmlns:a16="http://schemas.microsoft.com/office/drawing/2014/main" id="{84520408-8DB5-4A68-B71C-6A13B3AD96AE}"/>
              </a:ext>
            </a:extLst>
          </p:cNvPr>
          <p:cNvSpPr txBox="1">
            <a:spLocks/>
          </p:cNvSpPr>
          <p:nvPr/>
        </p:nvSpPr>
        <p:spPr>
          <a:xfrm>
            <a:off x="-108235" y="-27952"/>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22537" name="TextBox 2">
            <a:extLst>
              <a:ext uri="{FF2B5EF4-FFF2-40B4-BE49-F238E27FC236}">
                <a16:creationId xmlns:a16="http://schemas.microsoft.com/office/drawing/2014/main" id="{55C509E9-E233-4905-816D-39D7580513AB}"/>
              </a:ext>
            </a:extLst>
          </p:cNvPr>
          <p:cNvSpPr txBox="1">
            <a:spLocks noChangeArrowheads="1"/>
          </p:cNvSpPr>
          <p:nvPr/>
        </p:nvSpPr>
        <p:spPr bwMode="auto">
          <a:xfrm>
            <a:off x="179388" y="644525"/>
            <a:ext cx="6408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pPr>
            <a:r>
              <a:rPr lang="en-ZA" altLang="en-US">
                <a:solidFill>
                  <a:srgbClr val="000000"/>
                </a:solidFill>
              </a:rPr>
              <a:t>PROGRAMME 1 -  2 OUT OF 11 TARGETS ACHIEVED</a:t>
            </a:r>
          </a:p>
        </p:txBody>
      </p:sp>
      <p:graphicFrame>
        <p:nvGraphicFramePr>
          <p:cNvPr id="3" name="Table 2">
            <a:extLst>
              <a:ext uri="{FF2B5EF4-FFF2-40B4-BE49-F238E27FC236}">
                <a16:creationId xmlns:a16="http://schemas.microsoft.com/office/drawing/2014/main" id="{20692852-7CD6-44D2-8514-1A038517E833}"/>
              </a:ext>
            </a:extLst>
          </p:cNvPr>
          <p:cNvGraphicFramePr>
            <a:graphicFrameLocks noGrp="1"/>
          </p:cNvGraphicFramePr>
          <p:nvPr/>
        </p:nvGraphicFramePr>
        <p:xfrm>
          <a:off x="98425" y="1484313"/>
          <a:ext cx="8489950" cy="2881312"/>
        </p:xfrm>
        <a:graphic>
          <a:graphicData uri="http://schemas.openxmlformats.org/drawingml/2006/table">
            <a:tbl>
              <a:tblPr>
                <a:tableStyleId>{5940675A-B579-460E-94D1-54222C63F5DA}</a:tableStyleId>
              </a:tblPr>
              <a:tblGrid>
                <a:gridCol w="3709311">
                  <a:extLst>
                    <a:ext uri="{9D8B030D-6E8A-4147-A177-3AD203B41FA5}">
                      <a16:colId xmlns:a16="http://schemas.microsoft.com/office/drawing/2014/main" val="20000"/>
                    </a:ext>
                  </a:extLst>
                </a:gridCol>
                <a:gridCol w="2232247">
                  <a:extLst>
                    <a:ext uri="{9D8B030D-6E8A-4147-A177-3AD203B41FA5}">
                      <a16:colId xmlns:a16="http://schemas.microsoft.com/office/drawing/2014/main" val="20001"/>
                    </a:ext>
                  </a:extLst>
                </a:gridCol>
                <a:gridCol w="1655919">
                  <a:extLst>
                    <a:ext uri="{9D8B030D-6E8A-4147-A177-3AD203B41FA5}">
                      <a16:colId xmlns:a16="http://schemas.microsoft.com/office/drawing/2014/main" val="20002"/>
                    </a:ext>
                  </a:extLst>
                </a:gridCol>
                <a:gridCol w="892473">
                  <a:extLst>
                    <a:ext uri="{9D8B030D-6E8A-4147-A177-3AD203B41FA5}">
                      <a16:colId xmlns:a16="http://schemas.microsoft.com/office/drawing/2014/main" val="20003"/>
                    </a:ext>
                  </a:extLst>
                </a:gridCol>
              </a:tblGrid>
              <a:tr h="591767">
                <a:tc>
                  <a:txBody>
                    <a:bodyPr/>
                    <a:lstStyle/>
                    <a:p>
                      <a:pPr algn="l" fontAlgn="t"/>
                      <a:r>
                        <a:rPr lang="en-ZA" sz="1600" b="1" u="none" strike="noStrike" dirty="0">
                          <a:solidFill>
                            <a:schemeClr val="bg1"/>
                          </a:solidFill>
                          <a:effectLst/>
                          <a:latin typeface="+mn-lt"/>
                        </a:rPr>
                        <a:t>Indicator description</a:t>
                      </a:r>
                      <a:endParaRPr lang="en-ZA" sz="1600" b="1" i="0" u="none" strike="noStrike" dirty="0">
                        <a:solidFill>
                          <a:schemeClr val="bg1"/>
                        </a:solidFill>
                        <a:effectLst/>
                        <a:latin typeface="+mn-lt"/>
                      </a:endParaRPr>
                    </a:p>
                  </a:txBody>
                  <a:tcPr marL="9525" marR="9525" marT="9528" marB="0">
                    <a:solidFill>
                      <a:schemeClr val="bg2"/>
                    </a:solidFill>
                  </a:tcPr>
                </a:tc>
                <a:tc>
                  <a:txBody>
                    <a:bodyPr/>
                    <a:lstStyle/>
                    <a:p>
                      <a:pPr algn="l" fontAlgn="t"/>
                      <a:r>
                        <a:rPr lang="en-ZA" sz="1600" b="1" u="none" strike="noStrike" dirty="0">
                          <a:solidFill>
                            <a:schemeClr val="bg1"/>
                          </a:solidFill>
                          <a:effectLst/>
                          <a:latin typeface="+mn-lt"/>
                        </a:rPr>
                        <a:t>Annual Target</a:t>
                      </a:r>
                      <a:endParaRPr lang="en-ZA" sz="1600" b="1" i="0" u="none" strike="noStrike" dirty="0">
                        <a:solidFill>
                          <a:schemeClr val="bg1"/>
                        </a:solidFill>
                        <a:effectLst/>
                        <a:latin typeface="+mn-lt"/>
                      </a:endParaRPr>
                    </a:p>
                  </a:txBody>
                  <a:tcPr marL="9525" marR="9525" marT="9528" marB="0">
                    <a:solidFill>
                      <a:schemeClr val="bg2"/>
                    </a:solidFill>
                  </a:tcPr>
                </a:tc>
                <a:tc>
                  <a:txBody>
                    <a:bodyPr/>
                    <a:lstStyle/>
                    <a:p>
                      <a:pPr algn="l" fontAlgn="t"/>
                      <a:r>
                        <a:rPr lang="en-ZA" sz="1600" b="1" u="none" strike="noStrike" dirty="0">
                          <a:solidFill>
                            <a:schemeClr val="bg1"/>
                          </a:solidFill>
                          <a:effectLst/>
                          <a:latin typeface="+mn-lt"/>
                        </a:rPr>
                        <a:t>Actual Output</a:t>
                      </a:r>
                      <a:endParaRPr lang="en-ZA" sz="1600" b="1" i="0" u="none" strike="noStrike" dirty="0">
                        <a:solidFill>
                          <a:schemeClr val="bg1"/>
                        </a:solidFill>
                        <a:effectLst/>
                        <a:latin typeface="+mn-lt"/>
                      </a:endParaRPr>
                    </a:p>
                  </a:txBody>
                  <a:tcPr marL="9525" marR="9525" marT="9528" marB="0">
                    <a:solidFill>
                      <a:schemeClr val="bg2"/>
                    </a:solidFill>
                  </a:tcPr>
                </a:tc>
                <a:tc>
                  <a:txBody>
                    <a:bodyPr/>
                    <a:lstStyle/>
                    <a:p>
                      <a:pPr algn="l" fontAlgn="t"/>
                      <a:r>
                        <a:rPr lang="en-ZA" sz="1600" b="1" u="none" strike="noStrike" dirty="0">
                          <a:solidFill>
                            <a:schemeClr val="bg1"/>
                          </a:solidFill>
                          <a:effectLst/>
                          <a:latin typeface="+mn-lt"/>
                        </a:rPr>
                        <a:t>Status</a:t>
                      </a:r>
                      <a:endParaRPr lang="en-ZA" sz="1600" b="1" i="0" u="none" strike="noStrike" dirty="0">
                        <a:solidFill>
                          <a:schemeClr val="bg1"/>
                        </a:solidFill>
                        <a:effectLst/>
                        <a:latin typeface="+mn-lt"/>
                      </a:endParaRPr>
                    </a:p>
                  </a:txBody>
                  <a:tcPr marL="9525" marR="9525" marT="9528" marB="0">
                    <a:solidFill>
                      <a:schemeClr val="bg2"/>
                    </a:solidFill>
                  </a:tcPr>
                </a:tc>
                <a:extLst>
                  <a:ext uri="{0D108BD9-81ED-4DB2-BD59-A6C34878D82A}">
                    <a16:rowId xmlns:a16="http://schemas.microsoft.com/office/drawing/2014/main" val="10000"/>
                  </a:ext>
                </a:extLst>
              </a:tr>
              <a:tr h="1209053">
                <a:tc>
                  <a:txBody>
                    <a:bodyPr/>
                    <a:lstStyle/>
                    <a:p>
                      <a:pPr algn="l" fontAlgn="t"/>
                      <a:r>
                        <a:rPr lang="en-US" sz="1400" b="0" i="0" u="none" strike="noStrike" dirty="0">
                          <a:solidFill>
                            <a:srgbClr val="000000"/>
                          </a:solidFill>
                          <a:effectLst/>
                          <a:latin typeface="+mn-lt"/>
                        </a:rPr>
                        <a:t>1.2 Tools to </a:t>
                      </a:r>
                      <a:r>
                        <a:rPr lang="en-US" sz="1400" b="0" i="0" u="none" strike="noStrike" dirty="0" err="1">
                          <a:solidFill>
                            <a:srgbClr val="000000"/>
                          </a:solidFill>
                          <a:effectLst/>
                          <a:latin typeface="+mn-lt"/>
                        </a:rPr>
                        <a:t>operationalise</a:t>
                      </a:r>
                      <a:r>
                        <a:rPr lang="en-US" sz="1400" b="0" i="0" u="none" strike="noStrike" dirty="0">
                          <a:solidFill>
                            <a:srgbClr val="000000"/>
                          </a:solidFill>
                          <a:effectLst/>
                          <a:latin typeface="+mn-lt"/>
                        </a:rPr>
                        <a:t>  combined assurance model developed</a:t>
                      </a:r>
                    </a:p>
                  </a:txBody>
                  <a:tcPr marL="9525" marR="9525" marT="9528" marB="0"/>
                </a:tc>
                <a:tc>
                  <a:txBody>
                    <a:bodyPr/>
                    <a:lstStyle/>
                    <a:p>
                      <a:pPr algn="ctr" fontAlgn="t"/>
                      <a:r>
                        <a:rPr lang="en-ZA" sz="1400" b="0" i="0" u="none" strike="noStrike" dirty="0">
                          <a:solidFill>
                            <a:srgbClr val="000000"/>
                          </a:solidFill>
                          <a:effectLst/>
                          <a:latin typeface="+mn-lt"/>
                        </a:rPr>
                        <a:t>Approved combined assurance framework</a:t>
                      </a:r>
                    </a:p>
                  </a:txBody>
                  <a:tcPr marL="9525" marR="9525" marT="9528" marB="0"/>
                </a:tc>
                <a:tc>
                  <a:txBody>
                    <a:bodyPr/>
                    <a:lstStyle/>
                    <a:p>
                      <a:pPr algn="ctr" fontAlgn="ctr"/>
                      <a:r>
                        <a:rPr lang="en-ZA" sz="1400" b="0" i="0" u="none" strike="noStrike" dirty="0">
                          <a:solidFill>
                            <a:srgbClr val="000000"/>
                          </a:solidFill>
                          <a:effectLst/>
                          <a:latin typeface="+mn-lt"/>
                        </a:rPr>
                        <a:t>Combined assurance framework approved </a:t>
                      </a:r>
                    </a:p>
                  </a:txBody>
                  <a:tcPr marL="9525" marR="9525" marT="9528" marB="0" anchor="ctr"/>
                </a:tc>
                <a:tc>
                  <a:txBody>
                    <a:bodyPr/>
                    <a:lstStyle/>
                    <a:p>
                      <a:pPr algn="ctr" fontAlgn="ctr"/>
                      <a:r>
                        <a:rPr lang="en-ZA" sz="1400" u="none" strike="noStrike" dirty="0">
                          <a:effectLst/>
                          <a:latin typeface="+mn-lt"/>
                        </a:rPr>
                        <a:t> </a:t>
                      </a:r>
                      <a:endParaRPr lang="en-ZA" sz="1400" b="0" i="0" u="none" strike="noStrike" dirty="0">
                        <a:solidFill>
                          <a:srgbClr val="000000"/>
                        </a:solidFill>
                        <a:effectLst/>
                        <a:latin typeface="+mn-lt"/>
                      </a:endParaRPr>
                    </a:p>
                  </a:txBody>
                  <a:tcPr marL="9525" marR="9525" marT="9528" marB="0" anchor="ctr">
                    <a:solidFill>
                      <a:srgbClr val="00B050"/>
                    </a:solidFill>
                  </a:tcPr>
                </a:tc>
                <a:extLst>
                  <a:ext uri="{0D108BD9-81ED-4DB2-BD59-A6C34878D82A}">
                    <a16:rowId xmlns:a16="http://schemas.microsoft.com/office/drawing/2014/main" val="10001"/>
                  </a:ext>
                </a:extLst>
              </a:tr>
              <a:tr h="1080492">
                <a:tc>
                  <a:txBody>
                    <a:bodyPr/>
                    <a:lstStyle/>
                    <a:p>
                      <a:pPr algn="l" fontAlgn="t"/>
                      <a:r>
                        <a:rPr lang="en-US" sz="1400" b="0" i="0" u="none" strike="noStrike" dirty="0">
                          <a:solidFill>
                            <a:srgbClr val="000000"/>
                          </a:solidFill>
                          <a:effectLst/>
                          <a:latin typeface="+mn-lt"/>
                        </a:rPr>
                        <a:t>2.1 Percentage of PAIA requests processed within 60 days</a:t>
                      </a:r>
                    </a:p>
                  </a:txBody>
                  <a:tcPr marL="9525" marR="9525" marT="9528" marB="0"/>
                </a:tc>
                <a:tc>
                  <a:txBody>
                    <a:bodyPr/>
                    <a:lstStyle/>
                    <a:p>
                      <a:pPr algn="ctr" fontAlgn="ctr"/>
                      <a:r>
                        <a:rPr lang="en-ZA" sz="1400" b="0" i="0" u="none" strike="noStrike">
                          <a:solidFill>
                            <a:srgbClr val="000000"/>
                          </a:solidFill>
                          <a:effectLst/>
                          <a:latin typeface="+mn-lt"/>
                        </a:rPr>
                        <a:t>96%</a:t>
                      </a:r>
                    </a:p>
                  </a:txBody>
                  <a:tcPr marL="9525" marR="9525" marT="9528" marB="0" anchor="ctr"/>
                </a:tc>
                <a:tc>
                  <a:txBody>
                    <a:bodyPr/>
                    <a:lstStyle/>
                    <a:p>
                      <a:pPr algn="ctr" fontAlgn="ctr"/>
                      <a:r>
                        <a:rPr lang="en-ZA" sz="1400" b="0" i="0" u="none" strike="noStrike" dirty="0">
                          <a:solidFill>
                            <a:srgbClr val="000000"/>
                          </a:solidFill>
                          <a:effectLst/>
                          <a:latin typeface="+mn-lt"/>
                        </a:rPr>
                        <a:t>96%</a:t>
                      </a:r>
                    </a:p>
                  </a:txBody>
                  <a:tcPr marL="9525" marR="9525" marT="9528" marB="0" anchor="ctr"/>
                </a:tc>
                <a:tc>
                  <a:txBody>
                    <a:bodyPr/>
                    <a:lstStyle/>
                    <a:p>
                      <a:pPr algn="ctr" fontAlgn="ctr"/>
                      <a:r>
                        <a:rPr lang="en-ZA" sz="1400" u="none" strike="noStrike" dirty="0">
                          <a:effectLst/>
                          <a:latin typeface="+mn-lt"/>
                        </a:rPr>
                        <a:t> </a:t>
                      </a:r>
                      <a:endParaRPr lang="en-ZA" sz="1400" b="0" i="0" u="none" strike="noStrike" dirty="0">
                        <a:solidFill>
                          <a:srgbClr val="000000"/>
                        </a:solidFill>
                        <a:effectLst/>
                        <a:latin typeface="+mn-lt"/>
                      </a:endParaRPr>
                    </a:p>
                  </a:txBody>
                  <a:tcPr marL="9525" marR="9525" marT="9528" marB="0" anchor="ctr">
                    <a:solidFill>
                      <a:srgbClr val="00B05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953C36-45C2-4CE2-8E57-7736D105500B}"/>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20000"/>
              </a:spcBef>
              <a:spcAft>
                <a:spcPts val="0"/>
              </a:spcAft>
              <a:defRPr/>
            </a:pPr>
            <a:endParaRPr lang="en-ZA" sz="2400" b="1" dirty="0">
              <a:solidFill>
                <a:prstClr val="black"/>
              </a:solidFill>
            </a:endParaRPr>
          </a:p>
          <a:p>
            <a:pPr eaLnBrk="1" fontAlgn="auto" hangingPunct="1">
              <a:spcBef>
                <a:spcPct val="20000"/>
              </a:spcBef>
              <a:spcAft>
                <a:spcPts val="0"/>
              </a:spcAft>
              <a:defRPr/>
            </a:pPr>
            <a:r>
              <a:rPr lang="en-ZA" sz="2400" b="1" dirty="0">
                <a:solidFill>
                  <a:prstClr val="black"/>
                </a:solidFill>
              </a:rPr>
              <a:t>SMS VACANCY</a:t>
            </a:r>
          </a:p>
          <a:p>
            <a:pPr marL="342900" indent="-342900" algn="just" eaLnBrk="1" fontAlgn="auto" hangingPunct="1">
              <a:spcBef>
                <a:spcPct val="20000"/>
              </a:spcBef>
              <a:spcAft>
                <a:spcPts val="0"/>
              </a:spcAft>
              <a:buFont typeface="Arial" pitchFamily="34" charset="0"/>
              <a:buChar char="•"/>
              <a:defRPr/>
            </a:pPr>
            <a:r>
              <a:rPr lang="en-ZA" sz="2400" dirty="0">
                <a:solidFill>
                  <a:prstClr val="black"/>
                </a:solidFill>
              </a:rPr>
              <a:t>The SMS vacancy rate is at 23%. However, it is noteworthy that the Department has managed to fill the post of Deputy Director-General: Corporate Services which has been vacant since 2017. The following recruitment processes are underway:</a:t>
            </a:r>
          </a:p>
          <a:p>
            <a:pPr marL="342900" indent="-342900" algn="just" eaLnBrk="1" fontAlgn="auto" hangingPunct="1">
              <a:spcBef>
                <a:spcPct val="20000"/>
              </a:spcBef>
              <a:spcAft>
                <a:spcPts val="0"/>
              </a:spcAft>
              <a:buFont typeface="Arial" pitchFamily="34" charset="0"/>
              <a:buChar char="•"/>
              <a:defRPr/>
            </a:pPr>
            <a:r>
              <a:rPr lang="en-ZA" sz="2400" dirty="0">
                <a:solidFill>
                  <a:prstClr val="black"/>
                </a:solidFill>
              </a:rPr>
              <a:t>Shortlisting process of the position of DG which became vacant from April 2020.</a:t>
            </a:r>
          </a:p>
          <a:p>
            <a:pPr marL="342900" indent="-342900" algn="just" eaLnBrk="1" fontAlgn="auto" hangingPunct="1">
              <a:spcBef>
                <a:spcPct val="20000"/>
              </a:spcBef>
              <a:spcAft>
                <a:spcPts val="0"/>
              </a:spcAft>
              <a:buFont typeface="Arial" pitchFamily="34" charset="0"/>
              <a:buChar char="•"/>
              <a:defRPr/>
            </a:pPr>
            <a:r>
              <a:rPr lang="en-ZA" sz="2400" dirty="0">
                <a:solidFill>
                  <a:prstClr val="black"/>
                </a:solidFill>
              </a:rPr>
              <a:t>Cabinet approval for the appointment of the Chief Master which remained vacant since 2016.</a:t>
            </a:r>
          </a:p>
          <a:p>
            <a:pPr marL="342900" indent="-342900" algn="just" eaLnBrk="1" fontAlgn="auto" hangingPunct="1">
              <a:spcBef>
                <a:spcPct val="20000"/>
              </a:spcBef>
              <a:spcAft>
                <a:spcPts val="0"/>
              </a:spcAft>
              <a:buFont typeface="Arial" pitchFamily="34" charset="0"/>
              <a:buChar char="•"/>
              <a:defRPr/>
            </a:pPr>
            <a:r>
              <a:rPr lang="en-ZA" sz="2400" dirty="0">
                <a:solidFill>
                  <a:prstClr val="black"/>
                </a:solidFill>
              </a:rPr>
              <a:t>In the pipeline is the approval of six (6) Heads of State Attorneys in the provinces.</a:t>
            </a:r>
          </a:p>
          <a:p>
            <a:pPr marL="342900" indent="-342900" algn="just" eaLnBrk="1" fontAlgn="auto" hangingPunct="1">
              <a:spcBef>
                <a:spcPct val="20000"/>
              </a:spcBef>
              <a:spcAft>
                <a:spcPts val="0"/>
              </a:spcAft>
              <a:buFont typeface="Arial" pitchFamily="34" charset="0"/>
              <a:buChar char="•"/>
              <a:defRPr/>
            </a:pPr>
            <a:r>
              <a:rPr lang="en-ZA" sz="2400" dirty="0">
                <a:solidFill>
                  <a:prstClr val="black"/>
                </a:solidFill>
              </a:rPr>
              <a:t>Shortlisting process for the three (3) Regional Court Services Heads in the provinces, are underway.</a:t>
            </a:r>
          </a:p>
          <a:p>
            <a:pPr marL="342900" indent="-342900" algn="just" eaLnBrk="1" fontAlgn="auto" hangingPunct="1">
              <a:spcBef>
                <a:spcPct val="20000"/>
              </a:spcBef>
              <a:spcAft>
                <a:spcPts val="0"/>
              </a:spcAft>
              <a:buFont typeface="Arial" pitchFamily="34" charset="0"/>
              <a:buChar char="•"/>
              <a:defRPr/>
            </a:pPr>
            <a:r>
              <a:rPr lang="en-ZA" sz="2400" dirty="0">
                <a:solidFill>
                  <a:prstClr val="black"/>
                </a:solidFill>
              </a:rPr>
              <a:t>Shortlisting for the CSLA post has been completed, pre-testing has been done, awaiting assessment and interviews.</a:t>
            </a:r>
          </a:p>
          <a:p>
            <a:pPr>
              <a:defRPr/>
            </a:pPr>
            <a:endParaRPr lang="en-GB" dirty="0">
              <a:solidFill>
                <a:srgbClr val="FFFFFF"/>
              </a:solidFill>
            </a:endParaRPr>
          </a:p>
        </p:txBody>
      </p:sp>
      <p:sp>
        <p:nvSpPr>
          <p:cNvPr id="87043" name="Rectangle 4">
            <a:extLst>
              <a:ext uri="{FF2B5EF4-FFF2-40B4-BE49-F238E27FC236}">
                <a16:creationId xmlns:a16="http://schemas.microsoft.com/office/drawing/2014/main" id="{1F858517-DCB0-418B-9815-43E43FF1E4D6}"/>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87044" name="Slide Number Placeholder 5">
            <a:extLst>
              <a:ext uri="{FF2B5EF4-FFF2-40B4-BE49-F238E27FC236}">
                <a16:creationId xmlns:a16="http://schemas.microsoft.com/office/drawing/2014/main" id="{E7599270-E4D5-4574-AA21-79B76642AD3D}"/>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799F732D-3AB3-4254-AA62-ABD3660A1802}" type="slidenum">
              <a:rPr lang="en-GB" altLang="en-US" sz="1400" b="0">
                <a:solidFill>
                  <a:srgbClr val="FFFFFF"/>
                </a:solidFill>
              </a:rPr>
              <a:pPr algn="l">
                <a:spcBef>
                  <a:spcPct val="0"/>
                </a:spcBef>
                <a:spcAft>
                  <a:spcPct val="0"/>
                </a:spcAft>
                <a:buFontTx/>
                <a:buNone/>
              </a:pPr>
              <a:t>70</a:t>
            </a:fld>
            <a:endParaRPr lang="en-GB" altLang="en-US" sz="1400" b="0">
              <a:solidFill>
                <a:srgbClr val="FFFFFF"/>
              </a:solidFill>
            </a:endParaRPr>
          </a:p>
        </p:txBody>
      </p:sp>
      <p:sp>
        <p:nvSpPr>
          <p:cNvPr id="87045" name="Footer Placeholder 2">
            <a:extLst>
              <a:ext uri="{FF2B5EF4-FFF2-40B4-BE49-F238E27FC236}">
                <a16:creationId xmlns:a16="http://schemas.microsoft.com/office/drawing/2014/main" id="{7FDA7B10-3D42-4B9B-90BA-6A1B9B98EA23}"/>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4650769F-FA74-44C8-8797-FBA68DE3EC2D}" type="slidenum">
              <a:rPr lang="en-US" altLang="en-US" sz="1000" b="0">
                <a:solidFill>
                  <a:srgbClr val="000000"/>
                </a:solidFill>
              </a:rPr>
              <a:pPr>
                <a:spcBef>
                  <a:spcPct val="0"/>
                </a:spcBef>
                <a:spcAft>
                  <a:spcPct val="0"/>
                </a:spcAft>
                <a:buFontTx/>
                <a:buNone/>
              </a:pPr>
              <a:t>70</a:t>
            </a:fld>
            <a:endParaRPr lang="en-US" altLang="en-US" sz="1000" b="0">
              <a:solidFill>
                <a:srgbClr val="000000"/>
              </a:solidFill>
            </a:endParaRPr>
          </a:p>
        </p:txBody>
      </p:sp>
      <p:sp>
        <p:nvSpPr>
          <p:cNvPr id="10" name="Title 1">
            <a:extLst>
              <a:ext uri="{FF2B5EF4-FFF2-40B4-BE49-F238E27FC236}">
                <a16:creationId xmlns:a16="http://schemas.microsoft.com/office/drawing/2014/main" id="{11328CE4-83FC-4743-A889-8406487B9762}"/>
              </a:ext>
            </a:extLst>
          </p:cNvPr>
          <p:cNvSpPr txBox="1">
            <a:spLocks/>
          </p:cNvSpPr>
          <p:nvPr/>
        </p:nvSpPr>
        <p:spPr>
          <a:xfrm>
            <a:off x="72008" y="-27384"/>
            <a:ext cx="917994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rPr>
              <a:t>3. </a:t>
            </a:r>
          </a:p>
          <a:p>
            <a:pPr algn="ctr" eaLnBrk="1" fontAlgn="auto" hangingPunct="1">
              <a:spcBef>
                <a:spcPts val="0"/>
              </a:spcBef>
              <a:spcAft>
                <a:spcPts val="0"/>
              </a:spcAft>
              <a:defRPr/>
            </a:pPr>
            <a:endParaRPr lang="en-US" sz="3800" b="1" dirty="0">
              <a:solidFill>
                <a:srgbClr val="FFFFFF"/>
              </a:solidFill>
            </a:endParaRPr>
          </a:p>
          <a:p>
            <a:pPr algn="ctr" eaLnBrk="1" fontAlgn="auto" hangingPunct="1">
              <a:spcBef>
                <a:spcPts val="0"/>
              </a:spcBef>
              <a:spcAft>
                <a:spcPts val="0"/>
              </a:spcAft>
              <a:defRPr/>
            </a:pPr>
            <a:r>
              <a:rPr lang="en-US" sz="8000" b="1" dirty="0">
                <a:solidFill>
                  <a:srgbClr val="FFFFFF"/>
                </a:solidFill>
              </a:rPr>
              <a:t>PERSONNEL RELATED MATTERS OVERVIEW</a:t>
            </a:r>
          </a:p>
          <a:p>
            <a:pPr algn="ctr" eaLnBrk="1" fontAlgn="auto" hangingPunct="1">
              <a:spcBef>
                <a:spcPts val="0"/>
              </a:spcBef>
              <a:spcAft>
                <a:spcPts val="0"/>
              </a:spcAft>
              <a:defRPr/>
            </a:pPr>
            <a:r>
              <a:rPr lang="en-GB" sz="2400" b="1" cap="small" dirty="0" err="1">
                <a:solidFill>
                  <a:srgbClr val="FFFFFF"/>
                </a:solidFill>
                <a:latin typeface="Arial"/>
              </a:rPr>
              <a:t>i</a:t>
            </a:r>
            <a:endParaRPr lang="en-GB" sz="2400" b="1" cap="small" dirty="0">
              <a:solidFill>
                <a:srgbClr val="FFFFFF"/>
              </a:solidFill>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F0209C-3097-4575-9103-1E4EB541CD6B}"/>
              </a:ext>
            </a:extLst>
          </p:cNvPr>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88067" name="Rectangle 4">
            <a:extLst>
              <a:ext uri="{FF2B5EF4-FFF2-40B4-BE49-F238E27FC236}">
                <a16:creationId xmlns:a16="http://schemas.microsoft.com/office/drawing/2014/main" id="{435C85E0-D489-45FD-A1F5-968C69B19AC2}"/>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chemeClr val="bg1"/>
                </a:solidFill>
                <a:latin typeface="Century Gothic" panose="020B0502020202020204" pitchFamily="34" charset="0"/>
              </a:rPr>
              <a:t>DEPARTMENTAL PERFORMANCE: PROGRAMME 1</a:t>
            </a:r>
          </a:p>
        </p:txBody>
      </p:sp>
      <p:sp>
        <p:nvSpPr>
          <p:cNvPr id="33" name="Title 1">
            <a:extLst>
              <a:ext uri="{FF2B5EF4-FFF2-40B4-BE49-F238E27FC236}">
                <a16:creationId xmlns:a16="http://schemas.microsoft.com/office/drawing/2014/main" id="{8B5ED23B-51DD-4CAF-9F02-A7059B3895D4}"/>
              </a:ext>
            </a:extLst>
          </p:cNvPr>
          <p:cNvSpPr txBox="1">
            <a:spLocks/>
          </p:cNvSpPr>
          <p:nvPr/>
        </p:nvSpPr>
        <p:spPr>
          <a:xfrm>
            <a:off x="195263" y="2565400"/>
            <a:ext cx="8643937" cy="500063"/>
          </a:xfrm>
          <a:prstGeom prst="rect">
            <a:avLst/>
          </a:prstGeom>
          <a:noFill/>
        </p:spPr>
        <p:txBody>
          <a:bodyPr anchor="b"/>
          <a:lstStyle/>
          <a:p>
            <a:pPr algn="ctr" eaLnBrk="1" fontAlgn="auto" hangingPunct="1">
              <a:spcBef>
                <a:spcPts val="0"/>
              </a:spcBef>
              <a:spcAft>
                <a:spcPts val="0"/>
              </a:spcAft>
              <a:defRPr/>
            </a:pPr>
            <a:r>
              <a:rPr lang="en-US" sz="3200" b="1" dirty="0"/>
              <a:t>INFRASTRUCTURE PERFORMANCE OVERVIEW</a:t>
            </a:r>
          </a:p>
          <a:p>
            <a:pPr algn="ctr" eaLnBrk="1" fontAlgn="auto" hangingPunct="1">
              <a:spcBef>
                <a:spcPts val="0"/>
              </a:spcBef>
              <a:spcAft>
                <a:spcPts val="0"/>
              </a:spcAft>
              <a:defRPr/>
            </a:pPr>
            <a:endParaRPr lang="en-GB" sz="3200" b="1" cap="small" dirty="0">
              <a:latin typeface="+mn-lt"/>
              <a:ea typeface="+mj-ea"/>
            </a:endParaRPr>
          </a:p>
        </p:txBody>
      </p:sp>
      <p:sp>
        <p:nvSpPr>
          <p:cNvPr id="88069" name="Slide Number Placeholder 6">
            <a:extLst>
              <a:ext uri="{FF2B5EF4-FFF2-40B4-BE49-F238E27FC236}">
                <a16:creationId xmlns:a16="http://schemas.microsoft.com/office/drawing/2014/main" id="{BC118198-7EC4-45F8-9361-D64D494EF71B}"/>
              </a:ext>
            </a:extLst>
          </p:cNvPr>
          <p:cNvSpPr>
            <a:spLocks noGrp="1"/>
          </p:cNvSpPr>
          <p:nvPr>
            <p:ph type="sldNum" sz="quarter" idx="12"/>
          </p:nvPr>
        </p:nvSpPr>
        <p:spPr>
          <a:xfrm>
            <a:off x="457200" y="64563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22EDB24C-1FFE-48D1-B7C6-64ED881E168C}" type="slidenum">
              <a:rPr lang="en-GB" altLang="en-US" sz="1800" b="0">
                <a:solidFill>
                  <a:schemeClr val="bg1"/>
                </a:solidFill>
              </a:rPr>
              <a:pPr algn="l">
                <a:spcBef>
                  <a:spcPct val="0"/>
                </a:spcBef>
                <a:spcAft>
                  <a:spcPct val="0"/>
                </a:spcAft>
                <a:buFontTx/>
                <a:buNone/>
              </a:pPr>
              <a:t>71</a:t>
            </a:fld>
            <a:endParaRPr lang="en-GB" altLang="en-US" sz="1800" b="0">
              <a:solidFill>
                <a:schemeClr val="bg1"/>
              </a:solidFill>
            </a:endParaRPr>
          </a:p>
        </p:txBody>
      </p:sp>
      <p:sp>
        <p:nvSpPr>
          <p:cNvPr id="88070" name="Footer Placeholder 2">
            <a:extLst>
              <a:ext uri="{FF2B5EF4-FFF2-40B4-BE49-F238E27FC236}">
                <a16:creationId xmlns:a16="http://schemas.microsoft.com/office/drawing/2014/main" id="{CC653D96-E19A-4FFC-88CA-4A69BC40F703}"/>
              </a:ext>
            </a:extLst>
          </p:cNvPr>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C2FEB044-D025-4C4E-A961-7AF13084EB5E}" type="slidenum">
              <a:rPr lang="en-US" altLang="en-US" sz="1400" b="0">
                <a:solidFill>
                  <a:srgbClr val="000000"/>
                </a:solidFill>
              </a:rPr>
              <a:pPr>
                <a:spcBef>
                  <a:spcPct val="0"/>
                </a:spcBef>
                <a:spcAft>
                  <a:spcPct val="0"/>
                </a:spcAft>
                <a:buFontTx/>
                <a:buNone/>
              </a:pPr>
              <a:t>71</a:t>
            </a:fld>
            <a:endParaRPr lang="en-US" altLang="en-US" sz="1400" b="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29071F-36EB-4EC3-BBD5-D4CE63E2B32D}"/>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20000"/>
              </a:spcBef>
              <a:spcAft>
                <a:spcPts val="0"/>
              </a:spcAft>
              <a:defRPr/>
            </a:pPr>
            <a:r>
              <a:rPr lang="en-ZA" sz="2000" b="1" dirty="0">
                <a:solidFill>
                  <a:prstClr val="black"/>
                </a:solidFill>
              </a:rPr>
              <a:t>PORTFOLIO 2019/2020</a:t>
            </a:r>
          </a:p>
          <a:p>
            <a:pPr eaLnBrk="1" fontAlgn="auto" hangingPunct="1">
              <a:spcBef>
                <a:spcPct val="20000"/>
              </a:spcBef>
              <a:spcAft>
                <a:spcPts val="0"/>
              </a:spcAft>
              <a:defRPr/>
            </a:pPr>
            <a:endParaRPr lang="en-GB" sz="2000" i="1" dirty="0">
              <a:solidFill>
                <a:prstClr val="black"/>
              </a:solidFill>
            </a:endParaRPr>
          </a:p>
          <a:p>
            <a:pPr marL="342900" indent="-342900" algn="just" eaLnBrk="1" fontAlgn="auto" hangingPunct="1">
              <a:spcBef>
                <a:spcPct val="20000"/>
              </a:spcBef>
              <a:spcAft>
                <a:spcPts val="0"/>
              </a:spcAft>
              <a:buFont typeface="Arial" pitchFamily="34" charset="0"/>
              <a:buChar char="•"/>
              <a:defRPr/>
            </a:pPr>
            <a:r>
              <a:rPr lang="en-GB" sz="2000" dirty="0">
                <a:solidFill>
                  <a:prstClr val="black"/>
                </a:solidFill>
              </a:rPr>
              <a:t>The 2019/20 capital budget allocation was originally R855 637 000 but reduced by R345 000 000 to R510 635 000. The budget was split between Department of Public Works and Infrastructure and Independent Development Trust, as the implementing agents for Infrastructure portfolio. </a:t>
            </a:r>
          </a:p>
          <a:p>
            <a:pPr marL="342900" indent="-342900" algn="just" eaLnBrk="1" fontAlgn="auto" hangingPunct="1">
              <a:spcBef>
                <a:spcPct val="20000"/>
              </a:spcBef>
              <a:spcAft>
                <a:spcPts val="0"/>
              </a:spcAft>
              <a:buFont typeface="Arial" pitchFamily="34" charset="0"/>
              <a:buChar char="•"/>
              <a:defRPr/>
            </a:pPr>
            <a:r>
              <a:rPr lang="en-GB" sz="2000" dirty="0">
                <a:solidFill>
                  <a:prstClr val="black"/>
                </a:solidFill>
              </a:rPr>
              <a:t>The DPWI requested a budget allocation of R531 349 630. The amount is made up of R397 236 639 for construction costs and R134 112 991 for Professional fees. The requested amount covers a total of five hundred and eleven Capital Projects that are at Pre-Design to Final Delivery stages. Only R241 392 605 (45%) of the budget requested was spent. The remainder of the budget R324 287 370, was set aside for the IDT programme. All the projects which were under implementation by the IDT have been completed and currently operating. </a:t>
            </a:r>
          </a:p>
          <a:p>
            <a:pPr marL="342900" indent="-342900" algn="just" eaLnBrk="1" fontAlgn="auto" hangingPunct="1">
              <a:spcBef>
                <a:spcPct val="20000"/>
              </a:spcBef>
              <a:spcAft>
                <a:spcPts val="0"/>
              </a:spcAft>
              <a:buFont typeface="Arial" pitchFamily="34" charset="0"/>
              <a:buChar char="•"/>
              <a:defRPr/>
            </a:pPr>
            <a:r>
              <a:rPr lang="en-GB" sz="2000" dirty="0">
                <a:solidFill>
                  <a:prstClr val="black"/>
                </a:solidFill>
              </a:rPr>
              <a:t>Final accounts are yet to be settled under the programme. </a:t>
            </a:r>
            <a:endParaRPr lang="en-ZA" altLang="en-US" sz="2000" dirty="0">
              <a:solidFill>
                <a:prstClr val="black"/>
              </a:solidFill>
            </a:endParaRPr>
          </a:p>
          <a:p>
            <a:pPr>
              <a:defRPr/>
            </a:pPr>
            <a:endParaRPr lang="en-GB" dirty="0"/>
          </a:p>
        </p:txBody>
      </p:sp>
      <p:sp>
        <p:nvSpPr>
          <p:cNvPr id="89091" name="Rectangle 4">
            <a:extLst>
              <a:ext uri="{FF2B5EF4-FFF2-40B4-BE49-F238E27FC236}">
                <a16:creationId xmlns:a16="http://schemas.microsoft.com/office/drawing/2014/main" id="{84A53FD7-E41C-47AC-823D-C46A750BEE1F}"/>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89092" name="Slide Number Placeholder 5">
            <a:extLst>
              <a:ext uri="{FF2B5EF4-FFF2-40B4-BE49-F238E27FC236}">
                <a16:creationId xmlns:a16="http://schemas.microsoft.com/office/drawing/2014/main" id="{C2FF7B14-19CF-416B-B711-395FC398C15A}"/>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66174BAE-F505-4E6E-ADC3-CFB1D160E6D9}" type="slidenum">
              <a:rPr lang="en-GB" altLang="en-US" sz="1400" b="0">
                <a:solidFill>
                  <a:srgbClr val="FFFFFF"/>
                </a:solidFill>
              </a:rPr>
              <a:pPr algn="l">
                <a:spcBef>
                  <a:spcPct val="0"/>
                </a:spcBef>
                <a:spcAft>
                  <a:spcPct val="0"/>
                </a:spcAft>
                <a:buFontTx/>
                <a:buNone/>
              </a:pPr>
              <a:t>72</a:t>
            </a:fld>
            <a:endParaRPr lang="en-GB" altLang="en-US" sz="1400" b="0">
              <a:solidFill>
                <a:srgbClr val="FFFFFF"/>
              </a:solidFill>
            </a:endParaRPr>
          </a:p>
        </p:txBody>
      </p:sp>
      <p:sp>
        <p:nvSpPr>
          <p:cNvPr id="89093" name="Footer Placeholder 2">
            <a:extLst>
              <a:ext uri="{FF2B5EF4-FFF2-40B4-BE49-F238E27FC236}">
                <a16:creationId xmlns:a16="http://schemas.microsoft.com/office/drawing/2014/main" id="{06F2B52A-AE2B-4CC7-9894-ABE7ADA0292D}"/>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4C7C2A29-ADFE-40D6-9914-A1C30EB17782}" type="slidenum">
              <a:rPr lang="en-US" altLang="en-US" sz="1000" b="0">
                <a:solidFill>
                  <a:srgbClr val="000000"/>
                </a:solidFill>
              </a:rPr>
              <a:pPr>
                <a:spcBef>
                  <a:spcPct val="0"/>
                </a:spcBef>
                <a:spcAft>
                  <a:spcPct val="0"/>
                </a:spcAft>
                <a:buFontTx/>
                <a:buNone/>
              </a:pPr>
              <a:t>72</a:t>
            </a:fld>
            <a:endParaRPr lang="en-US" altLang="en-US" sz="1000" b="0">
              <a:solidFill>
                <a:srgbClr val="000000"/>
              </a:solidFill>
            </a:endParaRPr>
          </a:p>
        </p:txBody>
      </p:sp>
      <p:sp>
        <p:nvSpPr>
          <p:cNvPr id="10" name="Title 1">
            <a:extLst>
              <a:ext uri="{FF2B5EF4-FFF2-40B4-BE49-F238E27FC236}">
                <a16:creationId xmlns:a16="http://schemas.microsoft.com/office/drawing/2014/main" id="{603B6723-45B9-49CE-AC3F-0B21F3773FF6}"/>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ea typeface="+mj-ea"/>
              </a:rPr>
              <a:t>3. </a:t>
            </a:r>
          </a:p>
          <a:p>
            <a:pPr algn="ctr" eaLnBrk="1" fontAlgn="auto" hangingPunct="1">
              <a:spcBef>
                <a:spcPts val="0"/>
              </a:spcBef>
              <a:spcAft>
                <a:spcPts val="0"/>
              </a:spcAft>
              <a:defRPr/>
            </a:pPr>
            <a:endParaRPr lang="en-US" sz="3800" b="1" dirty="0">
              <a:solidFill>
                <a:schemeClr val="bg1"/>
              </a:solidFill>
            </a:endParaRPr>
          </a:p>
          <a:p>
            <a:pPr algn="ctr" eaLnBrk="1" fontAlgn="auto" hangingPunct="1">
              <a:spcBef>
                <a:spcPts val="0"/>
              </a:spcBef>
              <a:spcAft>
                <a:spcPts val="0"/>
              </a:spcAft>
              <a:defRPr/>
            </a:pPr>
            <a:r>
              <a:rPr lang="en-US" sz="8000" b="1" dirty="0">
                <a:solidFill>
                  <a:schemeClr val="bg1"/>
                </a:solidFill>
              </a:rPr>
              <a:t>INFRASTRUCTURE PERFORMANCE OVERVIEW</a:t>
            </a:r>
          </a:p>
          <a:p>
            <a:pPr algn="ctr" eaLnBrk="1" fontAlgn="auto" hangingPunct="1">
              <a:spcBef>
                <a:spcPts val="0"/>
              </a:spcBef>
              <a:spcAft>
                <a:spcPts val="0"/>
              </a:spcAft>
              <a:defRPr/>
            </a:pPr>
            <a:r>
              <a:rPr lang="en-GB" sz="2400" b="1" cap="small" dirty="0" err="1">
                <a:solidFill>
                  <a:srgbClr val="FFFFFF"/>
                </a:solidFill>
                <a:latin typeface="Arial"/>
                <a:ea typeface="+mj-ea"/>
              </a:rPr>
              <a:t>i</a:t>
            </a:r>
            <a:endParaRPr lang="en-GB" sz="2400" b="1" cap="small" dirty="0">
              <a:solidFill>
                <a:srgbClr val="FFFFFF"/>
              </a:solidFill>
              <a:latin typeface="Arial"/>
              <a:ea typeface="+mj-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80A4A2-AF33-407C-8F15-97C6B9BF71F3}"/>
              </a:ext>
            </a:extLst>
          </p:cNvPr>
          <p:cNvSpPr/>
          <p:nvPr/>
        </p:nvSpPr>
        <p:spPr>
          <a:xfrm>
            <a:off x="0" y="-25400"/>
            <a:ext cx="914400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20000"/>
              </a:spcBef>
              <a:spcAft>
                <a:spcPts val="0"/>
              </a:spcAft>
              <a:defRPr/>
            </a:pPr>
            <a:endParaRPr lang="en-ZA" sz="2000" b="1" dirty="0">
              <a:solidFill>
                <a:prstClr val="black"/>
              </a:solidFill>
            </a:endParaRPr>
          </a:p>
          <a:p>
            <a:pPr eaLnBrk="1" fontAlgn="auto" hangingPunct="1">
              <a:spcBef>
                <a:spcPct val="20000"/>
              </a:spcBef>
              <a:spcAft>
                <a:spcPts val="0"/>
              </a:spcAft>
              <a:defRPr/>
            </a:pPr>
            <a:endParaRPr lang="en-ZA" sz="2000" b="1" dirty="0">
              <a:solidFill>
                <a:prstClr val="black"/>
              </a:solidFill>
            </a:endParaRPr>
          </a:p>
          <a:p>
            <a:pPr eaLnBrk="1" fontAlgn="auto" hangingPunct="1">
              <a:spcBef>
                <a:spcPct val="20000"/>
              </a:spcBef>
              <a:spcAft>
                <a:spcPts val="0"/>
              </a:spcAft>
              <a:defRPr/>
            </a:pPr>
            <a:endParaRPr lang="en-ZA" sz="2000" b="1" dirty="0">
              <a:solidFill>
                <a:prstClr val="black"/>
              </a:solidFill>
            </a:endParaRPr>
          </a:p>
          <a:p>
            <a:pPr eaLnBrk="1" fontAlgn="auto" hangingPunct="1">
              <a:spcBef>
                <a:spcPct val="20000"/>
              </a:spcBef>
              <a:spcAft>
                <a:spcPts val="0"/>
              </a:spcAft>
              <a:defRPr/>
            </a:pPr>
            <a:endParaRPr lang="en-ZA" sz="2000" b="1" dirty="0">
              <a:solidFill>
                <a:prstClr val="black"/>
              </a:solidFill>
            </a:endParaRPr>
          </a:p>
          <a:p>
            <a:pPr eaLnBrk="1" fontAlgn="auto" hangingPunct="1">
              <a:spcBef>
                <a:spcPct val="20000"/>
              </a:spcBef>
              <a:spcAft>
                <a:spcPts val="0"/>
              </a:spcAft>
              <a:defRPr/>
            </a:pPr>
            <a:endParaRPr lang="en-ZA" sz="2000" b="1" dirty="0">
              <a:solidFill>
                <a:prstClr val="black"/>
              </a:solidFill>
            </a:endParaRPr>
          </a:p>
          <a:p>
            <a:pPr eaLnBrk="1" fontAlgn="auto" hangingPunct="1">
              <a:spcBef>
                <a:spcPct val="20000"/>
              </a:spcBef>
              <a:spcAft>
                <a:spcPts val="0"/>
              </a:spcAft>
              <a:defRPr/>
            </a:pPr>
            <a:endParaRPr lang="en-ZA" sz="2400" b="1" dirty="0">
              <a:solidFill>
                <a:prstClr val="black"/>
              </a:solidFill>
            </a:endParaRPr>
          </a:p>
          <a:p>
            <a:pPr eaLnBrk="1" fontAlgn="auto" hangingPunct="1">
              <a:spcBef>
                <a:spcPct val="20000"/>
              </a:spcBef>
              <a:spcAft>
                <a:spcPts val="0"/>
              </a:spcAft>
              <a:defRPr/>
            </a:pPr>
            <a:r>
              <a:rPr lang="en-ZA" sz="2400" b="1" dirty="0">
                <a:solidFill>
                  <a:prstClr val="black"/>
                </a:solidFill>
              </a:rPr>
              <a:t>CAPEX PORTFOLIO 2020/2021</a:t>
            </a:r>
          </a:p>
          <a:p>
            <a:pPr algn="just" eaLnBrk="1" fontAlgn="auto" hangingPunct="1">
              <a:spcBef>
                <a:spcPct val="20000"/>
              </a:spcBef>
              <a:spcAft>
                <a:spcPts val="0"/>
              </a:spcAft>
              <a:defRPr/>
            </a:pPr>
            <a:endParaRPr lang="en-US" altLang="en-US" sz="2400" dirty="0">
              <a:solidFill>
                <a:srgbClr val="000000"/>
              </a:solidFill>
              <a:ea typeface="Tahoma" panose="020B0604030504040204" pitchFamily="34" charset="0"/>
              <a:cs typeface="Tahoma" panose="020B0604030504040204" pitchFamily="34" charset="0"/>
            </a:endParaRPr>
          </a:p>
          <a:p>
            <a:pPr algn="just" eaLnBrk="1" fontAlgn="auto" hangingPunct="1">
              <a:spcBef>
                <a:spcPct val="20000"/>
              </a:spcBef>
              <a:spcAft>
                <a:spcPts val="0"/>
              </a:spcAft>
              <a:defRPr/>
            </a:pPr>
            <a:r>
              <a:rPr lang="en-US" altLang="en-US" sz="2400" b="1" dirty="0">
                <a:solidFill>
                  <a:srgbClr val="000000"/>
                </a:solidFill>
                <a:ea typeface="Tahoma" panose="020B0604030504040204" pitchFamily="34" charset="0"/>
                <a:cs typeface="Tahoma" panose="020B0604030504040204" pitchFamily="34" charset="0"/>
              </a:rPr>
              <a:t>2020/21 Capital Budget allocation:</a:t>
            </a:r>
          </a:p>
          <a:p>
            <a:pPr marL="342900" indent="-342900" algn="just" eaLnBrk="1" fontAlgn="auto" hangingPunct="1">
              <a:spcBef>
                <a:spcPct val="20000"/>
              </a:spcBef>
              <a:spcAft>
                <a:spcPts val="0"/>
              </a:spcAft>
              <a:buFont typeface="Arial" panose="020B0604020202020204" pitchFamily="34" charset="0"/>
              <a:buChar char="•"/>
              <a:defRPr/>
            </a:pPr>
            <a:r>
              <a:rPr lang="en-US" sz="2400" dirty="0">
                <a:solidFill>
                  <a:prstClr val="black"/>
                </a:solidFill>
                <a:ea typeface="Tahoma" panose="020B0604030504040204" pitchFamily="34" charset="0"/>
                <a:cs typeface="Tahoma" panose="020B0604030504040204" pitchFamily="34" charset="0"/>
              </a:rPr>
              <a:t>The Department had a capital works budget allocation of      R902 696 000.00 but was reduced to R874 435 000.00.</a:t>
            </a:r>
          </a:p>
          <a:p>
            <a:pPr marL="342900" indent="-342900" algn="just" eaLnBrk="1" fontAlgn="auto" hangingPunct="1">
              <a:spcBef>
                <a:spcPct val="20000"/>
              </a:spcBef>
              <a:spcAft>
                <a:spcPts val="0"/>
              </a:spcAft>
              <a:buFont typeface="Arial" panose="020B0604020202020204" pitchFamily="34" charset="0"/>
              <a:buChar char="•"/>
              <a:defRPr/>
            </a:pPr>
            <a:r>
              <a:rPr lang="en-US" sz="2400" dirty="0">
                <a:solidFill>
                  <a:prstClr val="black"/>
                </a:solidFill>
                <a:ea typeface="Tahoma" panose="020B0604030504040204" pitchFamily="34" charset="0"/>
                <a:cs typeface="Tahoma" panose="020B0604030504040204" pitchFamily="34" charset="0"/>
              </a:rPr>
              <a:t>Following Covid-19 lockdown, the budget was further reduced to R518 995 000. The reduction was used for State Capture, DOJ Covid-19 PPE and National Treasury Covid-19 surrender.</a:t>
            </a:r>
          </a:p>
          <a:p>
            <a:pPr marL="342900" indent="-342900" algn="just" eaLnBrk="1" fontAlgn="auto" hangingPunct="1">
              <a:spcBef>
                <a:spcPct val="20000"/>
              </a:spcBef>
              <a:spcAft>
                <a:spcPts val="0"/>
              </a:spcAft>
              <a:buFont typeface="Arial" panose="020B0604020202020204" pitchFamily="34" charset="0"/>
              <a:buChar char="•"/>
              <a:defRPr/>
            </a:pPr>
            <a:r>
              <a:rPr lang="en-US" sz="2400" dirty="0">
                <a:solidFill>
                  <a:prstClr val="black"/>
                </a:solidFill>
                <a:ea typeface="Tahoma" panose="020B0604030504040204" pitchFamily="34" charset="0"/>
                <a:cs typeface="Tahoma" panose="020B0604030504040204" pitchFamily="34" charset="0"/>
              </a:rPr>
              <a:t>469 projects are currently registered with DPWI for implementation. The projects are at different stages of project phases. The DPWI has requested a reduced budget allocation of R389 906 606 for projects. The amount required is for contractors at R245 350 024 and consultants fees of R144 556 582. </a:t>
            </a:r>
          </a:p>
          <a:p>
            <a:pPr eaLnBrk="1" fontAlgn="auto" hangingPunct="1">
              <a:spcBef>
                <a:spcPct val="20000"/>
              </a:spcBef>
              <a:spcAft>
                <a:spcPts val="0"/>
              </a:spcAft>
              <a:defRPr/>
            </a:pPr>
            <a:endParaRPr lang="en-GB" sz="3000" b="1" dirty="0">
              <a:solidFill>
                <a:prstClr val="black"/>
              </a:solidFill>
              <a:latin typeface="Calibri"/>
            </a:endParaRPr>
          </a:p>
          <a:p>
            <a:pPr eaLnBrk="1" fontAlgn="auto" hangingPunct="1">
              <a:spcBef>
                <a:spcPct val="20000"/>
              </a:spcBef>
              <a:spcAft>
                <a:spcPts val="0"/>
              </a:spcAft>
              <a:defRPr/>
            </a:pPr>
            <a:endParaRPr lang="en-GB" sz="3000" b="1" dirty="0">
              <a:solidFill>
                <a:prstClr val="black"/>
              </a:solidFill>
              <a:latin typeface="Calibri"/>
            </a:endParaRPr>
          </a:p>
          <a:p>
            <a:pPr eaLnBrk="1" fontAlgn="auto" hangingPunct="1">
              <a:spcBef>
                <a:spcPct val="20000"/>
              </a:spcBef>
              <a:spcAft>
                <a:spcPts val="0"/>
              </a:spcAft>
              <a:defRPr/>
            </a:pPr>
            <a:endParaRPr lang="en-ZA" sz="3000" b="1" dirty="0">
              <a:solidFill>
                <a:prstClr val="black"/>
              </a:solidFill>
              <a:latin typeface="Calibri"/>
            </a:endParaRPr>
          </a:p>
          <a:p>
            <a:pPr eaLnBrk="1" fontAlgn="auto" hangingPunct="1">
              <a:spcBef>
                <a:spcPct val="20000"/>
              </a:spcBef>
              <a:spcAft>
                <a:spcPts val="0"/>
              </a:spcAft>
              <a:defRPr/>
            </a:pPr>
            <a:endParaRPr lang="en-GB" sz="2000" i="1" dirty="0">
              <a:solidFill>
                <a:prstClr val="black"/>
              </a:solidFill>
            </a:endParaRPr>
          </a:p>
          <a:p>
            <a:pPr>
              <a:defRPr/>
            </a:pPr>
            <a:r>
              <a:rPr lang="en-GB" sz="2000" dirty="0"/>
              <a:t>/</a:t>
            </a:r>
            <a:endParaRPr lang="en-ZA" altLang="en-US" dirty="0"/>
          </a:p>
        </p:txBody>
      </p:sp>
      <p:sp>
        <p:nvSpPr>
          <p:cNvPr id="90115" name="Rectangle 4">
            <a:extLst>
              <a:ext uri="{FF2B5EF4-FFF2-40B4-BE49-F238E27FC236}">
                <a16:creationId xmlns:a16="http://schemas.microsoft.com/office/drawing/2014/main" id="{E338F07A-6381-42B8-B690-09E6E57C1D56}"/>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90116" name="Slide Number Placeholder 5">
            <a:extLst>
              <a:ext uri="{FF2B5EF4-FFF2-40B4-BE49-F238E27FC236}">
                <a16:creationId xmlns:a16="http://schemas.microsoft.com/office/drawing/2014/main" id="{A3D679E0-EE1E-43DD-A068-0A4C47AC736C}"/>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83D2806E-72E4-4C34-81CB-9832F79FED2F}" type="slidenum">
              <a:rPr lang="en-GB" altLang="en-US" sz="1400" b="0">
                <a:solidFill>
                  <a:srgbClr val="FFFFFF"/>
                </a:solidFill>
              </a:rPr>
              <a:pPr algn="l">
                <a:spcBef>
                  <a:spcPct val="0"/>
                </a:spcBef>
                <a:spcAft>
                  <a:spcPct val="0"/>
                </a:spcAft>
                <a:buFontTx/>
                <a:buNone/>
              </a:pPr>
              <a:t>73</a:t>
            </a:fld>
            <a:endParaRPr lang="en-GB" altLang="en-US" sz="1400" b="0">
              <a:solidFill>
                <a:srgbClr val="FFFFFF"/>
              </a:solidFill>
            </a:endParaRPr>
          </a:p>
        </p:txBody>
      </p:sp>
      <p:sp>
        <p:nvSpPr>
          <p:cNvPr id="90117" name="Footer Placeholder 2">
            <a:extLst>
              <a:ext uri="{FF2B5EF4-FFF2-40B4-BE49-F238E27FC236}">
                <a16:creationId xmlns:a16="http://schemas.microsoft.com/office/drawing/2014/main" id="{3965F272-2748-4631-8FFF-E024FA2B3DDD}"/>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A510A753-C016-4248-9219-430AEF540F71}" type="slidenum">
              <a:rPr lang="en-US" altLang="en-US" sz="1000" b="0">
                <a:solidFill>
                  <a:srgbClr val="000000"/>
                </a:solidFill>
              </a:rPr>
              <a:pPr>
                <a:spcBef>
                  <a:spcPct val="0"/>
                </a:spcBef>
                <a:spcAft>
                  <a:spcPct val="0"/>
                </a:spcAft>
                <a:buFontTx/>
                <a:buNone/>
              </a:pPr>
              <a:t>73</a:t>
            </a:fld>
            <a:endParaRPr lang="en-US" altLang="en-US" sz="1000" b="0">
              <a:solidFill>
                <a:srgbClr val="000000"/>
              </a:solidFill>
            </a:endParaRPr>
          </a:p>
        </p:txBody>
      </p:sp>
      <p:sp>
        <p:nvSpPr>
          <p:cNvPr id="10" name="Title 1">
            <a:extLst>
              <a:ext uri="{FF2B5EF4-FFF2-40B4-BE49-F238E27FC236}">
                <a16:creationId xmlns:a16="http://schemas.microsoft.com/office/drawing/2014/main" id="{7232AB47-FF08-48F5-B5F4-B3BA45F4D8F3}"/>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ea typeface="+mj-ea"/>
              </a:rPr>
              <a:t>3. </a:t>
            </a:r>
          </a:p>
          <a:p>
            <a:pPr algn="ctr" eaLnBrk="1" fontAlgn="auto" hangingPunct="1">
              <a:spcBef>
                <a:spcPts val="0"/>
              </a:spcBef>
              <a:spcAft>
                <a:spcPts val="0"/>
              </a:spcAft>
              <a:defRPr/>
            </a:pPr>
            <a:endParaRPr lang="en-US" sz="3800" b="1" dirty="0">
              <a:solidFill>
                <a:schemeClr val="bg1"/>
              </a:solidFill>
            </a:endParaRPr>
          </a:p>
          <a:p>
            <a:pPr algn="ctr" eaLnBrk="1" fontAlgn="auto" hangingPunct="1">
              <a:spcBef>
                <a:spcPts val="0"/>
              </a:spcBef>
              <a:spcAft>
                <a:spcPts val="0"/>
              </a:spcAft>
              <a:defRPr/>
            </a:pPr>
            <a:r>
              <a:rPr lang="en-US" sz="8000" b="1" dirty="0">
                <a:solidFill>
                  <a:schemeClr val="bg1"/>
                </a:solidFill>
              </a:rPr>
              <a:t>INFRASTRUCTURE PERFORMANCE OVERVIEW</a:t>
            </a:r>
          </a:p>
          <a:p>
            <a:pPr algn="ctr" eaLnBrk="1" fontAlgn="auto" hangingPunct="1">
              <a:spcBef>
                <a:spcPts val="0"/>
              </a:spcBef>
              <a:spcAft>
                <a:spcPts val="0"/>
              </a:spcAft>
              <a:defRPr/>
            </a:pPr>
            <a:r>
              <a:rPr lang="en-GB" sz="2400" b="1" cap="small" dirty="0" err="1">
                <a:solidFill>
                  <a:srgbClr val="FFFFFF"/>
                </a:solidFill>
                <a:latin typeface="Arial"/>
                <a:ea typeface="+mj-ea"/>
              </a:rPr>
              <a:t>i</a:t>
            </a:r>
            <a:endParaRPr lang="en-GB" sz="2400" b="1" cap="small" dirty="0">
              <a:solidFill>
                <a:srgbClr val="FFFFFF"/>
              </a:solidFill>
              <a:latin typeface="Arial"/>
              <a:ea typeface="+mj-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39DA1-179E-49E1-9FCF-EBE4E041459E}"/>
              </a:ext>
            </a:extLst>
          </p:cNvPr>
          <p:cNvSpPr/>
          <p:nvPr/>
        </p:nvSpPr>
        <p:spPr>
          <a:xfrm>
            <a:off x="-28575" y="-458788"/>
            <a:ext cx="9172575" cy="6983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20000"/>
              </a:spcBef>
              <a:spcAft>
                <a:spcPts val="0"/>
              </a:spcAft>
              <a:defRPr/>
            </a:pPr>
            <a:endParaRPr lang="en-ZA" sz="2000" b="1" dirty="0">
              <a:solidFill>
                <a:prstClr val="black"/>
              </a:solidFill>
            </a:endParaRPr>
          </a:p>
          <a:p>
            <a:pPr eaLnBrk="1" fontAlgn="auto" hangingPunct="1">
              <a:spcBef>
                <a:spcPct val="20000"/>
              </a:spcBef>
              <a:spcAft>
                <a:spcPts val="0"/>
              </a:spcAft>
              <a:defRPr/>
            </a:pPr>
            <a:endParaRPr lang="en-ZA" sz="2000" b="1" dirty="0">
              <a:solidFill>
                <a:prstClr val="black"/>
              </a:solidFill>
            </a:endParaRPr>
          </a:p>
          <a:p>
            <a:pPr>
              <a:defRPr/>
            </a:pPr>
            <a:endParaRPr lang="en-US" sz="2000" b="1" dirty="0">
              <a:solidFill>
                <a:schemeClr val="tx1"/>
              </a:solidFill>
            </a:endParaRPr>
          </a:p>
          <a:p>
            <a:pPr>
              <a:defRPr/>
            </a:pPr>
            <a:endParaRPr lang="en-US" sz="2000" b="1" dirty="0">
              <a:solidFill>
                <a:schemeClr val="tx1"/>
              </a:solidFill>
            </a:endParaRPr>
          </a:p>
          <a:p>
            <a:pPr>
              <a:defRPr/>
            </a:pPr>
            <a:endParaRPr lang="en-US" sz="2000" b="1" dirty="0">
              <a:solidFill>
                <a:schemeClr val="tx1"/>
              </a:solidFill>
            </a:endParaRPr>
          </a:p>
          <a:p>
            <a:pPr>
              <a:defRPr/>
            </a:pPr>
            <a:endParaRPr lang="en-US" sz="2000" b="1" dirty="0">
              <a:solidFill>
                <a:schemeClr val="tx1"/>
              </a:solidFill>
            </a:endParaRPr>
          </a:p>
          <a:p>
            <a:pPr>
              <a:defRPr/>
            </a:pPr>
            <a:endParaRPr lang="en-US" sz="2000" b="1" dirty="0">
              <a:solidFill>
                <a:schemeClr val="tx1"/>
              </a:solidFill>
            </a:endParaRPr>
          </a:p>
          <a:p>
            <a:pPr>
              <a:defRPr/>
            </a:pPr>
            <a:endParaRPr lang="en-US" sz="2000" b="1" dirty="0">
              <a:solidFill>
                <a:schemeClr val="tx1"/>
              </a:solidFill>
            </a:endParaRPr>
          </a:p>
          <a:p>
            <a:pPr>
              <a:defRPr/>
            </a:pPr>
            <a:endParaRPr lang="en-US" sz="2000" b="1" dirty="0">
              <a:solidFill>
                <a:schemeClr val="tx1"/>
              </a:solidFill>
            </a:endParaRPr>
          </a:p>
          <a:p>
            <a:pPr>
              <a:defRPr/>
            </a:pPr>
            <a:r>
              <a:rPr lang="en-US" sz="2000" b="1" dirty="0">
                <a:solidFill>
                  <a:schemeClr val="tx1"/>
                </a:solidFill>
              </a:rPr>
              <a:t>THE IDT PROJECTS</a:t>
            </a:r>
          </a:p>
          <a:p>
            <a:pPr>
              <a:defRPr/>
            </a:pPr>
            <a:endParaRPr lang="en-US" sz="2000" b="1" dirty="0">
              <a:solidFill>
                <a:schemeClr val="tx1"/>
              </a:solidFill>
            </a:endParaRPr>
          </a:p>
          <a:p>
            <a:pPr algn="just">
              <a:defRPr/>
            </a:pPr>
            <a:r>
              <a:rPr lang="en-US" sz="2000" b="1" dirty="0">
                <a:solidFill>
                  <a:schemeClr val="tx1"/>
                </a:solidFill>
              </a:rPr>
              <a:t>Mpumalanga High Court</a:t>
            </a:r>
          </a:p>
          <a:p>
            <a:pPr algn="just">
              <a:defRPr/>
            </a:pPr>
            <a:endParaRPr lang="en-ZA" sz="2000" b="1" dirty="0">
              <a:solidFill>
                <a:schemeClr val="tx1"/>
              </a:solidFill>
            </a:endParaRPr>
          </a:p>
          <a:p>
            <a:pPr algn="just">
              <a:defRPr/>
            </a:pPr>
            <a:r>
              <a:rPr lang="en-US" sz="2000" dirty="0">
                <a:solidFill>
                  <a:schemeClr val="tx1"/>
                </a:solidFill>
              </a:rPr>
              <a:t>The primary access road tender was awarded and </a:t>
            </a:r>
            <a:r>
              <a:rPr lang="en-US" sz="2000" dirty="0" err="1">
                <a:solidFill>
                  <a:schemeClr val="tx1"/>
                </a:solidFill>
              </a:rPr>
              <a:t>Thenjwa</a:t>
            </a:r>
            <a:r>
              <a:rPr lang="en-US" sz="2000" dirty="0">
                <a:solidFill>
                  <a:schemeClr val="tx1"/>
                </a:solidFill>
              </a:rPr>
              <a:t> Engineering &amp; Projects. Progress to date is 48%. The road bed; guardhouse and boundary wall foundations are 100% complete. Subsoil drains; storm water pipes are also completed </a:t>
            </a:r>
          </a:p>
          <a:p>
            <a:pPr algn="just">
              <a:defRPr/>
            </a:pPr>
            <a:r>
              <a:rPr lang="en-US" sz="2000" dirty="0">
                <a:solidFill>
                  <a:schemeClr val="tx1"/>
                </a:solidFill>
              </a:rPr>
              <a:t>Extension of time was awarded for Covid-19 lockdown. Another extension of time claim was submitted and is being adjudicated</a:t>
            </a:r>
          </a:p>
          <a:p>
            <a:pPr algn="just">
              <a:defRPr/>
            </a:pPr>
            <a:endParaRPr lang="en-US" sz="2000" dirty="0">
              <a:solidFill>
                <a:schemeClr val="tx1"/>
              </a:solidFill>
            </a:endParaRPr>
          </a:p>
          <a:p>
            <a:pPr algn="just">
              <a:defRPr/>
            </a:pPr>
            <a:r>
              <a:rPr lang="en-US" sz="2000" b="1" dirty="0">
                <a:solidFill>
                  <a:schemeClr val="tx1"/>
                </a:solidFill>
              </a:rPr>
              <a:t>Limpopo High Court</a:t>
            </a:r>
            <a:endParaRPr lang="en-ZA" sz="2000" b="1" dirty="0">
              <a:solidFill>
                <a:schemeClr val="tx1"/>
              </a:solidFill>
            </a:endParaRPr>
          </a:p>
          <a:p>
            <a:pPr algn="just">
              <a:defRPr/>
            </a:pPr>
            <a:r>
              <a:rPr lang="en-US" sz="2000" dirty="0">
                <a:solidFill>
                  <a:schemeClr val="tx1"/>
                </a:solidFill>
              </a:rPr>
              <a:t>The court building was completed in June 2015. The handing over of the completed </a:t>
            </a:r>
            <a:r>
              <a:rPr lang="en-US" sz="2000" dirty="0" err="1">
                <a:solidFill>
                  <a:schemeClr val="tx1"/>
                </a:solidFill>
              </a:rPr>
              <a:t>parkade</a:t>
            </a:r>
            <a:r>
              <a:rPr lang="en-US" sz="2000" dirty="0">
                <a:solidFill>
                  <a:schemeClr val="tx1"/>
                </a:solidFill>
              </a:rPr>
              <a:t> is underway.</a:t>
            </a:r>
          </a:p>
          <a:p>
            <a:pPr algn="just">
              <a:defRPr/>
            </a:pPr>
            <a:r>
              <a:rPr lang="en-US" sz="2000" dirty="0">
                <a:solidFill>
                  <a:schemeClr val="tx1"/>
                </a:solidFill>
              </a:rPr>
              <a:t>The additional parking has been completed and interlinking of the three buildings is outstanding. IDT is conducting an assessment for the interlinking. DPWI has appointed the DBSA to take over the maintenance of the facility under the TFMS. </a:t>
            </a:r>
          </a:p>
          <a:p>
            <a:pPr eaLnBrk="1" fontAlgn="auto" hangingPunct="1">
              <a:spcBef>
                <a:spcPct val="20000"/>
              </a:spcBef>
              <a:spcAft>
                <a:spcPts val="0"/>
              </a:spcAft>
              <a:defRPr/>
            </a:pPr>
            <a:endParaRPr lang="en-GB" sz="3000" b="1" dirty="0">
              <a:solidFill>
                <a:prstClr val="black"/>
              </a:solidFill>
              <a:latin typeface="Calibri"/>
            </a:endParaRPr>
          </a:p>
          <a:p>
            <a:pPr eaLnBrk="1" fontAlgn="auto" hangingPunct="1">
              <a:spcBef>
                <a:spcPct val="20000"/>
              </a:spcBef>
              <a:spcAft>
                <a:spcPts val="0"/>
              </a:spcAft>
              <a:defRPr/>
            </a:pPr>
            <a:endParaRPr lang="en-ZA" sz="3000" b="1" dirty="0">
              <a:solidFill>
                <a:prstClr val="black"/>
              </a:solidFill>
              <a:latin typeface="Calibri"/>
            </a:endParaRPr>
          </a:p>
          <a:p>
            <a:pPr eaLnBrk="1" fontAlgn="auto" hangingPunct="1">
              <a:spcBef>
                <a:spcPct val="20000"/>
              </a:spcBef>
              <a:spcAft>
                <a:spcPts val="0"/>
              </a:spcAft>
              <a:defRPr/>
            </a:pPr>
            <a:endParaRPr lang="en-GB" sz="2000" i="1" dirty="0">
              <a:solidFill>
                <a:prstClr val="black"/>
              </a:solidFill>
            </a:endParaRPr>
          </a:p>
          <a:p>
            <a:pPr>
              <a:defRPr/>
            </a:pPr>
            <a:r>
              <a:rPr lang="en-GB" sz="2000" dirty="0"/>
              <a:t>/</a:t>
            </a:r>
            <a:endParaRPr lang="en-ZA" altLang="en-US" dirty="0"/>
          </a:p>
        </p:txBody>
      </p:sp>
      <p:sp>
        <p:nvSpPr>
          <p:cNvPr id="91139" name="Slide Number Placeholder 5">
            <a:extLst>
              <a:ext uri="{FF2B5EF4-FFF2-40B4-BE49-F238E27FC236}">
                <a16:creationId xmlns:a16="http://schemas.microsoft.com/office/drawing/2014/main" id="{E5FA9880-7D35-4657-88A0-122814045C48}"/>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4955C98E-772C-45A3-AC1B-93F109D85590}" type="slidenum">
              <a:rPr lang="en-GB" altLang="en-US" sz="1400" b="0">
                <a:solidFill>
                  <a:srgbClr val="FFFFFF"/>
                </a:solidFill>
              </a:rPr>
              <a:pPr algn="l">
                <a:spcBef>
                  <a:spcPct val="0"/>
                </a:spcBef>
                <a:spcAft>
                  <a:spcPct val="0"/>
                </a:spcAft>
                <a:buFontTx/>
                <a:buNone/>
              </a:pPr>
              <a:t>74</a:t>
            </a:fld>
            <a:endParaRPr lang="en-GB" altLang="en-US" sz="1400" b="0">
              <a:solidFill>
                <a:srgbClr val="FFFFFF"/>
              </a:solidFill>
            </a:endParaRPr>
          </a:p>
        </p:txBody>
      </p:sp>
      <p:sp>
        <p:nvSpPr>
          <p:cNvPr id="91140" name="Footer Placeholder 2">
            <a:extLst>
              <a:ext uri="{FF2B5EF4-FFF2-40B4-BE49-F238E27FC236}">
                <a16:creationId xmlns:a16="http://schemas.microsoft.com/office/drawing/2014/main" id="{0B66DBED-278F-4778-B45D-763275A4380B}"/>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DE3B8318-C30E-42F6-9409-72139BB0BC87}" type="slidenum">
              <a:rPr lang="en-US" altLang="en-US" sz="1000" b="0">
                <a:solidFill>
                  <a:srgbClr val="000000"/>
                </a:solidFill>
              </a:rPr>
              <a:pPr>
                <a:spcBef>
                  <a:spcPct val="0"/>
                </a:spcBef>
                <a:spcAft>
                  <a:spcPct val="0"/>
                </a:spcAft>
                <a:buFontTx/>
                <a:buNone/>
              </a:pPr>
              <a:t>74</a:t>
            </a:fld>
            <a:endParaRPr lang="en-US" altLang="en-US" sz="1000" b="0">
              <a:solidFill>
                <a:srgbClr val="000000"/>
              </a:solidFill>
            </a:endParaRPr>
          </a:p>
        </p:txBody>
      </p:sp>
      <p:sp>
        <p:nvSpPr>
          <p:cNvPr id="6" name="Title 1">
            <a:extLst>
              <a:ext uri="{FF2B5EF4-FFF2-40B4-BE49-F238E27FC236}">
                <a16:creationId xmlns:a16="http://schemas.microsoft.com/office/drawing/2014/main" id="{977AB4D1-779F-4583-A890-F516D949C9B7}"/>
              </a:ext>
            </a:extLst>
          </p:cNvPr>
          <p:cNvSpPr txBox="1">
            <a:spLocks/>
          </p:cNvSpPr>
          <p:nvPr/>
        </p:nvSpPr>
        <p:spPr>
          <a:xfrm>
            <a:off x="72008" y="-27384"/>
            <a:ext cx="907199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ea typeface="+mj-ea"/>
              </a:rPr>
              <a:t>3. </a:t>
            </a:r>
          </a:p>
          <a:p>
            <a:pPr algn="ctr" eaLnBrk="1" fontAlgn="auto" hangingPunct="1">
              <a:spcBef>
                <a:spcPts val="0"/>
              </a:spcBef>
              <a:spcAft>
                <a:spcPts val="0"/>
              </a:spcAft>
              <a:defRPr/>
            </a:pPr>
            <a:endParaRPr lang="en-US" sz="3800" b="1" dirty="0">
              <a:solidFill>
                <a:schemeClr val="bg1"/>
              </a:solidFill>
            </a:endParaRPr>
          </a:p>
          <a:p>
            <a:pPr algn="ctr" eaLnBrk="1" fontAlgn="auto" hangingPunct="1">
              <a:spcBef>
                <a:spcPts val="0"/>
              </a:spcBef>
              <a:spcAft>
                <a:spcPts val="0"/>
              </a:spcAft>
              <a:defRPr/>
            </a:pPr>
            <a:r>
              <a:rPr lang="en-US" sz="8000" b="1" dirty="0">
                <a:solidFill>
                  <a:schemeClr val="bg1"/>
                </a:solidFill>
              </a:rPr>
              <a:t>INFRASTRUCTURE PERFORMANCE OVERVIEW</a:t>
            </a:r>
          </a:p>
          <a:p>
            <a:pPr algn="ctr" eaLnBrk="1" fontAlgn="auto" hangingPunct="1">
              <a:spcBef>
                <a:spcPts val="0"/>
              </a:spcBef>
              <a:spcAft>
                <a:spcPts val="0"/>
              </a:spcAft>
              <a:defRPr/>
            </a:pPr>
            <a:r>
              <a:rPr lang="en-GB" sz="2400" b="1" cap="small" dirty="0" err="1">
                <a:solidFill>
                  <a:srgbClr val="FFFFFF"/>
                </a:solidFill>
                <a:latin typeface="Arial"/>
                <a:ea typeface="+mj-ea"/>
              </a:rPr>
              <a:t>i</a:t>
            </a:r>
            <a:endParaRPr lang="en-GB" sz="2400" b="1" cap="small" dirty="0">
              <a:solidFill>
                <a:srgbClr val="FFFFFF"/>
              </a:solidFill>
              <a:latin typeface="Arial"/>
              <a:ea typeface="+mj-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FEDAAC-D1D0-4736-AC80-F3E9BAE3B718}"/>
              </a:ext>
            </a:extLst>
          </p:cNvPr>
          <p:cNvSpPr/>
          <p:nvPr/>
        </p:nvSpPr>
        <p:spPr>
          <a:xfrm>
            <a:off x="4763" y="620713"/>
            <a:ext cx="9126537" cy="6480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rgbClr val="000000"/>
                </a:solidFill>
              </a:rPr>
              <a:t>DPWI  PROJECTS UNDER CONSTRUCTION:</a:t>
            </a:r>
          </a:p>
          <a:p>
            <a:pPr>
              <a:defRPr/>
            </a:pPr>
            <a:endParaRPr lang="en-US" sz="2000" b="1" dirty="0">
              <a:solidFill>
                <a:srgbClr val="000000"/>
              </a:solidFill>
            </a:endParaRPr>
          </a:p>
          <a:p>
            <a:pPr algn="just">
              <a:defRPr/>
            </a:pPr>
            <a:r>
              <a:rPr lang="en-ZA" i="1" dirty="0" err="1">
                <a:solidFill>
                  <a:srgbClr val="000000"/>
                </a:solidFill>
                <a:ea typeface="Calibri"/>
                <a:cs typeface="Arial" pitchFamily="34" charset="0"/>
              </a:rPr>
              <a:t>Dimbaza</a:t>
            </a:r>
            <a:r>
              <a:rPr lang="en-ZA" i="1" dirty="0">
                <a:solidFill>
                  <a:srgbClr val="000000"/>
                </a:solidFill>
                <a:ea typeface="Calibri"/>
                <a:cs typeface="Arial" pitchFamily="34" charset="0"/>
              </a:rPr>
              <a:t> Magistrate Court: Construction of a new building</a:t>
            </a:r>
            <a:r>
              <a:rPr lang="en-ZA" dirty="0">
                <a:solidFill>
                  <a:srgbClr val="000000"/>
                </a:solidFill>
                <a:ea typeface="Calibri"/>
                <a:cs typeface="Arial" pitchFamily="34" charset="0"/>
              </a:rPr>
              <a:t>:</a:t>
            </a:r>
          </a:p>
          <a:p>
            <a:pPr algn="just">
              <a:defRPr/>
            </a:pPr>
            <a:r>
              <a:rPr lang="en-ZA" dirty="0">
                <a:solidFill>
                  <a:srgbClr val="000000"/>
                </a:solidFill>
                <a:ea typeface="Calibri"/>
                <a:cs typeface="Arial" pitchFamily="34" charset="0"/>
              </a:rPr>
              <a:t>The project progress stands at 99%. There were delays due to inclement weather. The PRI telephone lines are still outstanding.</a:t>
            </a:r>
          </a:p>
          <a:p>
            <a:pPr algn="just">
              <a:defRPr/>
            </a:pPr>
            <a:endParaRPr lang="en-ZA" b="1" i="1" dirty="0">
              <a:solidFill>
                <a:srgbClr val="000000"/>
              </a:solidFill>
            </a:endParaRPr>
          </a:p>
          <a:p>
            <a:pPr algn="just">
              <a:defRPr/>
            </a:pPr>
            <a:r>
              <a:rPr lang="en-ZA" i="1" dirty="0">
                <a:solidFill>
                  <a:srgbClr val="000000"/>
                </a:solidFill>
                <a:ea typeface="Calibri"/>
                <a:cs typeface="Arial" pitchFamily="34" charset="0"/>
              </a:rPr>
              <a:t>Durban (Point) Branch Court</a:t>
            </a:r>
            <a:r>
              <a:rPr lang="en-ZA" dirty="0">
                <a:solidFill>
                  <a:srgbClr val="000000"/>
                </a:solidFill>
                <a:ea typeface="Calibri"/>
                <a:cs typeface="Arial" pitchFamily="34" charset="0"/>
              </a:rPr>
              <a:t>:</a:t>
            </a:r>
          </a:p>
          <a:p>
            <a:pPr algn="just">
              <a:defRPr/>
            </a:pPr>
            <a:r>
              <a:rPr lang="en-US" dirty="0">
                <a:solidFill>
                  <a:srgbClr val="000000"/>
                </a:solidFill>
                <a:ea typeface="Calibri"/>
                <a:cs typeface="Arial" pitchFamily="34" charset="0"/>
              </a:rPr>
              <a:t>Building is currently 95% complete</a:t>
            </a:r>
          </a:p>
          <a:p>
            <a:pPr algn="just">
              <a:defRPr/>
            </a:pPr>
            <a:r>
              <a:rPr lang="en-US" dirty="0">
                <a:solidFill>
                  <a:srgbClr val="000000"/>
                </a:solidFill>
                <a:ea typeface="Calibri"/>
                <a:cs typeface="Arial" pitchFamily="34" charset="0"/>
              </a:rPr>
              <a:t>The project will be delayed due to the outstanding CRT machine and installation  additional items in line with Covid-19 Regulations.</a:t>
            </a:r>
          </a:p>
          <a:p>
            <a:pPr algn="just">
              <a:defRPr/>
            </a:pPr>
            <a:endParaRPr lang="en-US" dirty="0">
              <a:solidFill>
                <a:srgbClr val="000000"/>
              </a:solidFill>
              <a:ea typeface="Calibri"/>
              <a:cs typeface="Arial" pitchFamily="34" charset="0"/>
            </a:endParaRPr>
          </a:p>
          <a:p>
            <a:pPr algn="just">
              <a:defRPr/>
            </a:pPr>
            <a:r>
              <a:rPr lang="en-ZA" i="1" dirty="0" err="1">
                <a:solidFill>
                  <a:srgbClr val="000000"/>
                </a:solidFill>
                <a:ea typeface="Calibri"/>
                <a:cs typeface="Arial" pitchFamily="34" charset="0"/>
              </a:rPr>
              <a:t>Mamelodi</a:t>
            </a:r>
            <a:r>
              <a:rPr lang="en-ZA" i="1" dirty="0">
                <a:solidFill>
                  <a:srgbClr val="000000"/>
                </a:solidFill>
                <a:ea typeface="Calibri"/>
                <a:cs typeface="Arial" pitchFamily="34" charset="0"/>
              </a:rPr>
              <a:t> Magistrate Court: Construction of a new building</a:t>
            </a:r>
            <a:r>
              <a:rPr lang="en-ZA" dirty="0">
                <a:solidFill>
                  <a:srgbClr val="000000"/>
                </a:solidFill>
                <a:ea typeface="Calibri"/>
                <a:cs typeface="Arial" pitchFamily="34" charset="0"/>
              </a:rPr>
              <a:t>:</a:t>
            </a:r>
          </a:p>
          <a:p>
            <a:pPr algn="just">
              <a:lnSpc>
                <a:spcPct val="115000"/>
              </a:lnSpc>
              <a:spcAft>
                <a:spcPts val="0"/>
              </a:spcAft>
              <a:defRPr/>
            </a:pPr>
            <a:r>
              <a:rPr lang="en-US" dirty="0">
                <a:solidFill>
                  <a:srgbClr val="000000"/>
                </a:solidFill>
                <a:ea typeface="Calibri"/>
                <a:cs typeface="Arial" pitchFamily="34" charset="0"/>
              </a:rPr>
              <a:t>The appointment of the nominated sub-contractors for specialist works is outstanding hence the project is standing still. DPWI is working on resolving the matter. </a:t>
            </a:r>
          </a:p>
          <a:p>
            <a:pPr algn="just">
              <a:lnSpc>
                <a:spcPct val="115000"/>
              </a:lnSpc>
              <a:spcAft>
                <a:spcPts val="0"/>
              </a:spcAft>
              <a:defRPr/>
            </a:pPr>
            <a:endParaRPr lang="en-US" dirty="0">
              <a:solidFill>
                <a:srgbClr val="000000"/>
              </a:solidFill>
              <a:ea typeface="Calibri"/>
              <a:cs typeface="Arial" pitchFamily="34" charset="0"/>
            </a:endParaRPr>
          </a:p>
          <a:p>
            <a:pPr algn="just">
              <a:lnSpc>
                <a:spcPct val="115000"/>
              </a:lnSpc>
              <a:spcAft>
                <a:spcPts val="0"/>
              </a:spcAft>
              <a:defRPr/>
            </a:pPr>
            <a:r>
              <a:rPr lang="en-ZA" i="1" dirty="0">
                <a:solidFill>
                  <a:srgbClr val="000000"/>
                </a:solidFill>
              </a:rPr>
              <a:t>Port Shepstone Magistrate Court: Construction of a new building</a:t>
            </a:r>
            <a:r>
              <a:rPr lang="en-ZA" dirty="0">
                <a:solidFill>
                  <a:srgbClr val="000000"/>
                </a:solidFill>
              </a:rPr>
              <a:t>:</a:t>
            </a:r>
          </a:p>
          <a:p>
            <a:pPr algn="just">
              <a:lnSpc>
                <a:spcPct val="115000"/>
              </a:lnSpc>
              <a:spcAft>
                <a:spcPts val="0"/>
              </a:spcAft>
              <a:defRPr/>
            </a:pPr>
            <a:r>
              <a:rPr lang="en-ZA" dirty="0">
                <a:solidFill>
                  <a:srgbClr val="000000"/>
                </a:solidFill>
              </a:rPr>
              <a:t>The current overall progress is 96%.  </a:t>
            </a:r>
          </a:p>
          <a:p>
            <a:pPr algn="just">
              <a:lnSpc>
                <a:spcPct val="115000"/>
              </a:lnSpc>
              <a:spcAft>
                <a:spcPts val="0"/>
              </a:spcAft>
              <a:defRPr/>
            </a:pPr>
            <a:r>
              <a:rPr lang="en-ZA" dirty="0">
                <a:solidFill>
                  <a:srgbClr val="000000"/>
                </a:solidFill>
              </a:rPr>
              <a:t>There is no progress on site pending the outcome of litigation. DPWI has started planning for the completion of the project and appointing another contractor to complete the project.</a:t>
            </a:r>
            <a:endParaRPr lang="en-US" sz="2000" dirty="0">
              <a:solidFill>
                <a:srgbClr val="000000"/>
              </a:solidFill>
            </a:endParaRPr>
          </a:p>
        </p:txBody>
      </p:sp>
      <p:sp>
        <p:nvSpPr>
          <p:cNvPr id="92163" name="Slide Number Placeholder 5">
            <a:extLst>
              <a:ext uri="{FF2B5EF4-FFF2-40B4-BE49-F238E27FC236}">
                <a16:creationId xmlns:a16="http://schemas.microsoft.com/office/drawing/2014/main" id="{3B07B544-207B-42CF-80CA-FAC588BBF852}"/>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D8BB6A48-34EC-4C50-AEFF-25BECA33C167}" type="slidenum">
              <a:rPr lang="en-GB" altLang="en-US" sz="1400" b="0">
                <a:solidFill>
                  <a:srgbClr val="FFFFFF"/>
                </a:solidFill>
              </a:rPr>
              <a:pPr algn="l">
                <a:spcBef>
                  <a:spcPct val="0"/>
                </a:spcBef>
                <a:spcAft>
                  <a:spcPct val="0"/>
                </a:spcAft>
                <a:buFontTx/>
                <a:buNone/>
              </a:pPr>
              <a:t>75</a:t>
            </a:fld>
            <a:endParaRPr lang="en-GB" altLang="en-US" sz="1400" b="0">
              <a:solidFill>
                <a:srgbClr val="FFFFFF"/>
              </a:solidFill>
            </a:endParaRPr>
          </a:p>
        </p:txBody>
      </p:sp>
      <p:sp>
        <p:nvSpPr>
          <p:cNvPr id="92164" name="Footer Placeholder 2">
            <a:extLst>
              <a:ext uri="{FF2B5EF4-FFF2-40B4-BE49-F238E27FC236}">
                <a16:creationId xmlns:a16="http://schemas.microsoft.com/office/drawing/2014/main" id="{C145E4A9-89E1-4FB4-A255-75D057BBACCC}"/>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080552EE-E04C-4CC8-B63A-09409602DBCB}" type="slidenum">
              <a:rPr lang="en-US" altLang="en-US" sz="1000" b="0">
                <a:solidFill>
                  <a:srgbClr val="000000"/>
                </a:solidFill>
              </a:rPr>
              <a:pPr>
                <a:spcBef>
                  <a:spcPct val="0"/>
                </a:spcBef>
                <a:spcAft>
                  <a:spcPct val="0"/>
                </a:spcAft>
                <a:buFontTx/>
                <a:buNone/>
              </a:pPr>
              <a:t>75</a:t>
            </a:fld>
            <a:endParaRPr lang="en-US" altLang="en-US" sz="1000" b="0">
              <a:solidFill>
                <a:srgbClr val="000000"/>
              </a:solidFill>
            </a:endParaRPr>
          </a:p>
        </p:txBody>
      </p:sp>
      <p:sp>
        <p:nvSpPr>
          <p:cNvPr id="6" name="Title 1">
            <a:extLst>
              <a:ext uri="{FF2B5EF4-FFF2-40B4-BE49-F238E27FC236}">
                <a16:creationId xmlns:a16="http://schemas.microsoft.com/office/drawing/2014/main" id="{B99433B8-2568-410A-9625-E13EA504EE0B}"/>
              </a:ext>
            </a:extLst>
          </p:cNvPr>
          <p:cNvSpPr txBox="1">
            <a:spLocks/>
          </p:cNvSpPr>
          <p:nvPr/>
        </p:nvSpPr>
        <p:spPr>
          <a:xfrm>
            <a:off x="4368" y="-27385"/>
            <a:ext cx="9139632" cy="648071"/>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ea typeface="+mj-ea"/>
              </a:rPr>
              <a:t>3. </a:t>
            </a:r>
          </a:p>
          <a:p>
            <a:pPr algn="ctr" eaLnBrk="1" fontAlgn="auto" hangingPunct="1">
              <a:spcBef>
                <a:spcPts val="0"/>
              </a:spcBef>
              <a:spcAft>
                <a:spcPts val="0"/>
              </a:spcAft>
              <a:defRPr/>
            </a:pPr>
            <a:endParaRPr lang="en-US" sz="3800" b="1" dirty="0">
              <a:solidFill>
                <a:schemeClr val="bg1"/>
              </a:solidFill>
            </a:endParaRPr>
          </a:p>
          <a:p>
            <a:pPr algn="ctr" eaLnBrk="1" fontAlgn="auto" hangingPunct="1">
              <a:spcBef>
                <a:spcPts val="0"/>
              </a:spcBef>
              <a:spcAft>
                <a:spcPts val="0"/>
              </a:spcAft>
              <a:defRPr/>
            </a:pPr>
            <a:r>
              <a:rPr lang="en-US" sz="8000" b="1" dirty="0">
                <a:solidFill>
                  <a:schemeClr val="bg1"/>
                </a:solidFill>
              </a:rPr>
              <a:t>INFRASTRUCTURE PERFORMANCE OVERVIEW</a:t>
            </a:r>
          </a:p>
          <a:p>
            <a:pPr algn="ctr" eaLnBrk="1" fontAlgn="auto" hangingPunct="1">
              <a:spcBef>
                <a:spcPts val="0"/>
              </a:spcBef>
              <a:spcAft>
                <a:spcPts val="0"/>
              </a:spcAft>
              <a:defRPr/>
            </a:pPr>
            <a:r>
              <a:rPr lang="en-GB" sz="2400" b="1" cap="small" dirty="0" err="1">
                <a:solidFill>
                  <a:srgbClr val="FFFFFF"/>
                </a:solidFill>
                <a:latin typeface="Arial"/>
                <a:ea typeface="+mj-ea"/>
              </a:rPr>
              <a:t>i</a:t>
            </a:r>
            <a:endParaRPr lang="en-GB" sz="2400" b="1" cap="small" dirty="0">
              <a:solidFill>
                <a:srgbClr val="FFFFFF"/>
              </a:solidFill>
              <a:latin typeface="Arial"/>
              <a:ea typeface="+mj-e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E49E5B-9509-476E-8AF9-DC14CD35E223}"/>
              </a:ext>
            </a:extLst>
          </p:cNvPr>
          <p:cNvSpPr/>
          <p:nvPr/>
        </p:nvSpPr>
        <p:spPr>
          <a:xfrm>
            <a:off x="-28575" y="-50641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ZA" b="1" dirty="0">
                <a:solidFill>
                  <a:srgbClr val="FFFFFF"/>
                </a:solidFill>
              </a:rPr>
              <a:t>PORTFOLIO 2019/2020</a:t>
            </a:r>
            <a:endParaRPr lang="en-GB" i="1" dirty="0">
              <a:solidFill>
                <a:srgbClr val="FFFFFF"/>
              </a:solidFill>
            </a:endParaRPr>
          </a:p>
          <a:p>
            <a:pPr eaLnBrk="1" fontAlgn="auto" hangingPunct="1">
              <a:spcBef>
                <a:spcPct val="20000"/>
              </a:spcBef>
              <a:spcAft>
                <a:spcPts val="0"/>
              </a:spcAft>
              <a:defRPr/>
            </a:pPr>
            <a:r>
              <a:rPr lang="en-GB" dirty="0">
                <a:solidFill>
                  <a:srgbClr val="FFFFFF"/>
                </a:solidFill>
              </a:rPr>
              <a:t>The 2019</a:t>
            </a:r>
          </a:p>
          <a:p>
            <a:pPr>
              <a:defRPr/>
            </a:pPr>
            <a:r>
              <a:rPr lang="en-US" sz="2000" b="1" dirty="0">
                <a:solidFill>
                  <a:srgbClr val="000000"/>
                </a:solidFill>
              </a:rPr>
              <a:t>DPWI  PROJECTS UNDER CONSTRUCTION</a:t>
            </a:r>
          </a:p>
          <a:p>
            <a:pPr>
              <a:defRPr/>
            </a:pPr>
            <a:endParaRPr lang="en-US" sz="2000" b="1" dirty="0">
              <a:solidFill>
                <a:srgbClr val="000000"/>
              </a:solidFill>
            </a:endParaRPr>
          </a:p>
          <a:p>
            <a:pPr algn="just">
              <a:defRPr/>
            </a:pPr>
            <a:r>
              <a:rPr lang="en-ZA" i="1" dirty="0" err="1">
                <a:solidFill>
                  <a:srgbClr val="000000"/>
                </a:solidFill>
              </a:rPr>
              <a:t>Soshanguve</a:t>
            </a:r>
            <a:r>
              <a:rPr lang="en-ZA" i="1" dirty="0">
                <a:solidFill>
                  <a:srgbClr val="000000"/>
                </a:solidFill>
              </a:rPr>
              <a:t> Magistrate Court</a:t>
            </a:r>
            <a:r>
              <a:rPr lang="en-ZA" i="1" dirty="0">
                <a:solidFill>
                  <a:srgbClr val="000000"/>
                </a:solidFill>
                <a:cs typeface="Arial" pitchFamily="34" charset="0"/>
              </a:rPr>
              <a:t>, </a:t>
            </a:r>
            <a:r>
              <a:rPr lang="en-ZA" i="1" dirty="0">
                <a:solidFill>
                  <a:srgbClr val="000000"/>
                </a:solidFill>
                <a:ea typeface="Calibri"/>
                <a:cs typeface="Arial" pitchFamily="34" charset="0"/>
              </a:rPr>
              <a:t>refurbishments and additions:</a:t>
            </a:r>
          </a:p>
          <a:p>
            <a:pPr algn="just">
              <a:defRPr/>
            </a:pPr>
            <a:r>
              <a:rPr lang="en-US" dirty="0">
                <a:solidFill>
                  <a:srgbClr val="000000"/>
                </a:solidFill>
              </a:rPr>
              <a:t>The project was awarded in December 2019 and progress is 6%.</a:t>
            </a:r>
          </a:p>
          <a:p>
            <a:pPr algn="just">
              <a:defRPr/>
            </a:pPr>
            <a:endParaRPr lang="en-ZA" b="1" i="1" dirty="0">
              <a:solidFill>
                <a:srgbClr val="000000"/>
              </a:solidFill>
            </a:endParaRPr>
          </a:p>
          <a:p>
            <a:pPr algn="just">
              <a:defRPr/>
            </a:pPr>
            <a:r>
              <a:rPr lang="en-ZA" i="1" dirty="0" err="1">
                <a:solidFill>
                  <a:srgbClr val="000000"/>
                </a:solidFill>
              </a:rPr>
              <a:t>Vulamehlo</a:t>
            </a:r>
            <a:r>
              <a:rPr lang="en-ZA" i="1" dirty="0">
                <a:solidFill>
                  <a:srgbClr val="000000"/>
                </a:solidFill>
              </a:rPr>
              <a:t> Magistrate Court, </a:t>
            </a:r>
            <a:r>
              <a:rPr lang="en-ZA" i="1" dirty="0">
                <a:solidFill>
                  <a:srgbClr val="000000"/>
                </a:solidFill>
                <a:ea typeface="Calibri"/>
                <a:cs typeface="Arial" pitchFamily="34" charset="0"/>
              </a:rPr>
              <a:t>refurbishments and additions:</a:t>
            </a:r>
          </a:p>
          <a:p>
            <a:pPr algn="just">
              <a:defRPr/>
            </a:pPr>
            <a:r>
              <a:rPr lang="en-ZA" dirty="0">
                <a:solidFill>
                  <a:srgbClr val="000000"/>
                </a:solidFill>
              </a:rPr>
              <a:t>The project is 92% complete</a:t>
            </a:r>
            <a:r>
              <a:rPr lang="en-US" dirty="0">
                <a:solidFill>
                  <a:srgbClr val="000000"/>
                </a:solidFill>
                <a:ea typeface="Calibri"/>
                <a:cs typeface="Arial" pitchFamily="34" charset="0"/>
              </a:rPr>
              <a:t>.</a:t>
            </a:r>
          </a:p>
          <a:p>
            <a:pPr algn="just">
              <a:defRPr/>
            </a:pPr>
            <a:r>
              <a:rPr lang="en-ZA" dirty="0">
                <a:solidFill>
                  <a:srgbClr val="000000"/>
                </a:solidFill>
              </a:rPr>
              <a:t>The contractor is challenging cancellation of the contract and has issued DPWI with letter from the attorney. DPWI Legal Services is dealing with the matter.</a:t>
            </a:r>
            <a:endParaRPr lang="en-US" dirty="0">
              <a:solidFill>
                <a:srgbClr val="000000"/>
              </a:solidFill>
              <a:ea typeface="Calibri"/>
              <a:cs typeface="Arial" pitchFamily="34" charset="0"/>
            </a:endParaRPr>
          </a:p>
          <a:p>
            <a:pPr algn="just">
              <a:defRPr/>
            </a:pPr>
            <a:endParaRPr lang="en-US" dirty="0">
              <a:solidFill>
                <a:srgbClr val="000000"/>
              </a:solidFill>
              <a:ea typeface="Calibri"/>
              <a:cs typeface="Arial" pitchFamily="34" charset="0"/>
            </a:endParaRPr>
          </a:p>
          <a:p>
            <a:pPr algn="just">
              <a:defRPr/>
            </a:pPr>
            <a:r>
              <a:rPr lang="en-ZA" i="1" dirty="0" err="1">
                <a:solidFill>
                  <a:srgbClr val="000000"/>
                </a:solidFill>
              </a:rPr>
              <a:t>Fraserburg</a:t>
            </a:r>
            <a:r>
              <a:rPr lang="en-ZA" i="1" dirty="0">
                <a:solidFill>
                  <a:srgbClr val="000000"/>
                </a:solidFill>
              </a:rPr>
              <a:t> Magistrate Court, </a:t>
            </a:r>
            <a:r>
              <a:rPr lang="en-ZA" i="1" dirty="0">
                <a:solidFill>
                  <a:srgbClr val="000000"/>
                </a:solidFill>
                <a:ea typeface="Calibri"/>
                <a:cs typeface="Arial" pitchFamily="34" charset="0"/>
              </a:rPr>
              <a:t>refurbishments and additions:</a:t>
            </a:r>
          </a:p>
          <a:p>
            <a:pPr algn="just">
              <a:defRPr/>
            </a:pPr>
            <a:r>
              <a:rPr lang="en-US" dirty="0">
                <a:solidFill>
                  <a:srgbClr val="000000"/>
                </a:solidFill>
                <a:ea typeface="Calibri"/>
                <a:cs typeface="Arial" pitchFamily="34" charset="0"/>
              </a:rPr>
              <a:t>The has reached practical completion and contractor is completing the defects/snag list. </a:t>
            </a:r>
          </a:p>
          <a:p>
            <a:pPr algn="just">
              <a:lnSpc>
                <a:spcPct val="115000"/>
              </a:lnSpc>
              <a:spcAft>
                <a:spcPts val="0"/>
              </a:spcAft>
              <a:defRPr/>
            </a:pPr>
            <a:endParaRPr lang="en-ZA" dirty="0">
              <a:solidFill>
                <a:srgbClr val="000000"/>
              </a:solidFill>
            </a:endParaRPr>
          </a:p>
          <a:p>
            <a:pPr algn="just">
              <a:lnSpc>
                <a:spcPct val="115000"/>
              </a:lnSpc>
              <a:spcAft>
                <a:spcPts val="0"/>
              </a:spcAft>
              <a:defRPr/>
            </a:pPr>
            <a:r>
              <a:rPr lang="en-ZA" i="1" dirty="0" err="1">
                <a:solidFill>
                  <a:srgbClr val="000000"/>
                </a:solidFill>
              </a:rPr>
              <a:t>Umbumbulu</a:t>
            </a:r>
            <a:r>
              <a:rPr lang="en-ZA" i="1" dirty="0">
                <a:solidFill>
                  <a:srgbClr val="000000"/>
                </a:solidFill>
              </a:rPr>
              <a:t> Magistrate Court, </a:t>
            </a:r>
            <a:r>
              <a:rPr lang="en-ZA" i="1" dirty="0">
                <a:solidFill>
                  <a:srgbClr val="000000"/>
                </a:solidFill>
                <a:ea typeface="Calibri"/>
                <a:cs typeface="Arial" pitchFamily="34" charset="0"/>
              </a:rPr>
              <a:t>refurbishments and additions:</a:t>
            </a:r>
          </a:p>
          <a:p>
            <a:pPr algn="just">
              <a:lnSpc>
                <a:spcPct val="115000"/>
              </a:lnSpc>
              <a:spcAft>
                <a:spcPts val="0"/>
              </a:spcAft>
              <a:defRPr/>
            </a:pPr>
            <a:r>
              <a:rPr lang="en-ZA" dirty="0">
                <a:solidFill>
                  <a:srgbClr val="000000"/>
                </a:solidFill>
              </a:rPr>
              <a:t>The original scope of the contract is complete. Contractor rectifying roof leaks.</a:t>
            </a:r>
          </a:p>
          <a:p>
            <a:pPr algn="just">
              <a:lnSpc>
                <a:spcPct val="115000"/>
              </a:lnSpc>
              <a:spcAft>
                <a:spcPts val="0"/>
              </a:spcAft>
              <a:defRPr/>
            </a:pPr>
            <a:endParaRPr lang="en-US" dirty="0">
              <a:solidFill>
                <a:srgbClr val="000000"/>
              </a:solidFill>
            </a:endParaRPr>
          </a:p>
          <a:p>
            <a:pPr algn="just">
              <a:lnSpc>
                <a:spcPct val="115000"/>
              </a:lnSpc>
              <a:spcAft>
                <a:spcPts val="0"/>
              </a:spcAft>
              <a:defRPr/>
            </a:pPr>
            <a:r>
              <a:rPr lang="en-US" i="1" dirty="0" err="1">
                <a:solidFill>
                  <a:srgbClr val="000000"/>
                </a:solidFill>
              </a:rPr>
              <a:t>Mthata</a:t>
            </a:r>
            <a:r>
              <a:rPr lang="en-US" i="1" dirty="0">
                <a:solidFill>
                  <a:srgbClr val="000000"/>
                </a:solidFill>
              </a:rPr>
              <a:t> Magistrate Court, repairs and renovations:</a:t>
            </a:r>
          </a:p>
          <a:p>
            <a:pPr algn="just">
              <a:lnSpc>
                <a:spcPct val="115000"/>
              </a:lnSpc>
              <a:spcAft>
                <a:spcPts val="0"/>
              </a:spcAft>
              <a:defRPr/>
            </a:pPr>
            <a:r>
              <a:rPr lang="en-US" dirty="0">
                <a:solidFill>
                  <a:srgbClr val="000000"/>
                </a:solidFill>
              </a:rPr>
              <a:t>The project started in January 2020 and is progressing well. </a:t>
            </a:r>
            <a:endParaRPr lang="en-ZA" dirty="0">
              <a:solidFill>
                <a:srgbClr val="000000"/>
              </a:solidFill>
            </a:endParaRPr>
          </a:p>
          <a:p>
            <a:pPr algn="just">
              <a:lnSpc>
                <a:spcPct val="115000"/>
              </a:lnSpc>
              <a:spcAft>
                <a:spcPts val="0"/>
              </a:spcAft>
              <a:defRPr/>
            </a:pPr>
            <a:endParaRPr lang="en-US" dirty="0">
              <a:solidFill>
                <a:srgbClr val="000000"/>
              </a:solidFill>
            </a:endParaRPr>
          </a:p>
          <a:p>
            <a:pPr algn="just">
              <a:lnSpc>
                <a:spcPct val="115000"/>
              </a:lnSpc>
              <a:spcAft>
                <a:spcPts val="0"/>
              </a:spcAft>
              <a:defRPr/>
            </a:pPr>
            <a:endParaRPr lang="en-ZA" altLang="en-US" dirty="0">
              <a:solidFill>
                <a:srgbClr val="FFFFFF"/>
              </a:solidFill>
            </a:endParaRPr>
          </a:p>
        </p:txBody>
      </p:sp>
      <p:sp>
        <p:nvSpPr>
          <p:cNvPr id="93187" name="Slide Number Placeholder 5">
            <a:extLst>
              <a:ext uri="{FF2B5EF4-FFF2-40B4-BE49-F238E27FC236}">
                <a16:creationId xmlns:a16="http://schemas.microsoft.com/office/drawing/2014/main" id="{B0EB1053-11A2-42DD-8372-60996A6B0992}"/>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EC73FC7D-01B1-4802-AE53-2D58AD0A8C93}" type="slidenum">
              <a:rPr lang="en-GB" altLang="en-US" sz="1400" b="0">
                <a:solidFill>
                  <a:srgbClr val="FFFFFF"/>
                </a:solidFill>
              </a:rPr>
              <a:pPr algn="l">
                <a:spcBef>
                  <a:spcPct val="0"/>
                </a:spcBef>
                <a:spcAft>
                  <a:spcPct val="0"/>
                </a:spcAft>
                <a:buFontTx/>
                <a:buNone/>
              </a:pPr>
              <a:t>76</a:t>
            </a:fld>
            <a:endParaRPr lang="en-GB" altLang="en-US" sz="1400" b="0">
              <a:solidFill>
                <a:srgbClr val="FFFFFF"/>
              </a:solidFill>
            </a:endParaRPr>
          </a:p>
        </p:txBody>
      </p:sp>
      <p:sp>
        <p:nvSpPr>
          <p:cNvPr id="93188" name="Footer Placeholder 2">
            <a:extLst>
              <a:ext uri="{FF2B5EF4-FFF2-40B4-BE49-F238E27FC236}">
                <a16:creationId xmlns:a16="http://schemas.microsoft.com/office/drawing/2014/main" id="{67B583B2-264C-48B2-8A8D-91E6788C5C3C}"/>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0C48D2C1-EB8B-41EE-9C57-224FAE109ED0}" type="slidenum">
              <a:rPr lang="en-US" altLang="en-US" sz="1000" b="0">
                <a:solidFill>
                  <a:srgbClr val="000000"/>
                </a:solidFill>
              </a:rPr>
              <a:pPr>
                <a:spcBef>
                  <a:spcPct val="0"/>
                </a:spcBef>
                <a:spcAft>
                  <a:spcPct val="0"/>
                </a:spcAft>
                <a:buFontTx/>
                <a:buNone/>
              </a:pPr>
              <a:t>76</a:t>
            </a:fld>
            <a:endParaRPr lang="en-US" altLang="en-US" sz="1000" b="0">
              <a:solidFill>
                <a:srgbClr val="000000"/>
              </a:solidFill>
            </a:endParaRPr>
          </a:p>
        </p:txBody>
      </p:sp>
      <p:sp>
        <p:nvSpPr>
          <p:cNvPr id="10" name="Title 1">
            <a:extLst>
              <a:ext uri="{FF2B5EF4-FFF2-40B4-BE49-F238E27FC236}">
                <a16:creationId xmlns:a16="http://schemas.microsoft.com/office/drawing/2014/main" id="{AAFEBF4F-7391-4505-9B3E-904A0D6C75B9}"/>
              </a:ext>
            </a:extLst>
          </p:cNvPr>
          <p:cNvSpPr txBox="1">
            <a:spLocks/>
          </p:cNvSpPr>
          <p:nvPr/>
        </p:nvSpPr>
        <p:spPr>
          <a:xfrm>
            <a:off x="-28451" y="-500062"/>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rPr>
              <a:t>3. </a:t>
            </a:r>
          </a:p>
          <a:p>
            <a:pPr algn="ctr" eaLnBrk="1" fontAlgn="auto" hangingPunct="1">
              <a:spcBef>
                <a:spcPts val="0"/>
              </a:spcBef>
              <a:spcAft>
                <a:spcPts val="0"/>
              </a:spcAft>
              <a:defRPr/>
            </a:pPr>
            <a:endParaRPr lang="en-US" sz="3800" b="1" dirty="0">
              <a:solidFill>
                <a:srgbClr val="FFFFFF"/>
              </a:solidFill>
            </a:endParaRPr>
          </a:p>
          <a:p>
            <a:pPr algn="ctr" eaLnBrk="1" fontAlgn="auto" hangingPunct="1">
              <a:spcBef>
                <a:spcPts val="0"/>
              </a:spcBef>
              <a:spcAft>
                <a:spcPts val="0"/>
              </a:spcAft>
              <a:defRPr/>
            </a:pPr>
            <a:r>
              <a:rPr lang="en-US" sz="8000" b="1" dirty="0">
                <a:solidFill>
                  <a:srgbClr val="FFFFFF"/>
                </a:solidFill>
              </a:rPr>
              <a:t>INFRASTRUCTURE PERFORMANCE OVERVIEW</a:t>
            </a:r>
          </a:p>
          <a:p>
            <a:pPr algn="ctr" eaLnBrk="1" fontAlgn="auto" hangingPunct="1">
              <a:spcBef>
                <a:spcPts val="0"/>
              </a:spcBef>
              <a:spcAft>
                <a:spcPts val="0"/>
              </a:spcAft>
              <a:defRPr/>
            </a:pPr>
            <a:r>
              <a:rPr lang="en-GB" sz="2400" b="1" cap="small" dirty="0" err="1">
                <a:solidFill>
                  <a:srgbClr val="FFFFFF"/>
                </a:solidFill>
                <a:latin typeface="Arial"/>
              </a:rPr>
              <a:t>i</a:t>
            </a:r>
            <a:endParaRPr lang="en-GB" sz="2400" b="1" cap="small" dirty="0">
              <a:solidFill>
                <a:srgbClr val="FFFFFF"/>
              </a:solidFill>
              <a:latin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FC4626-D022-4563-B52C-AC9BE69783E0}"/>
              </a:ext>
            </a:extLst>
          </p:cNvPr>
          <p:cNvSpPr/>
          <p:nvPr/>
        </p:nvSpPr>
        <p:spPr>
          <a:xfrm>
            <a:off x="-28575" y="-771525"/>
            <a:ext cx="9172575" cy="7364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tx1"/>
              </a:solidFill>
            </a:endParaRPr>
          </a:p>
        </p:txBody>
      </p:sp>
      <p:sp>
        <p:nvSpPr>
          <p:cNvPr id="94211" name="Slide Number Placeholder 5">
            <a:extLst>
              <a:ext uri="{FF2B5EF4-FFF2-40B4-BE49-F238E27FC236}">
                <a16:creationId xmlns:a16="http://schemas.microsoft.com/office/drawing/2014/main" id="{F36C15CF-1073-4415-A126-278ED07D0E76}"/>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0F342FDE-2968-486D-8471-8EB8FC0C5B10}" type="slidenum">
              <a:rPr lang="en-GB" altLang="en-US" sz="1400" b="0">
                <a:solidFill>
                  <a:srgbClr val="FFFFFF"/>
                </a:solidFill>
              </a:rPr>
              <a:pPr algn="l">
                <a:spcBef>
                  <a:spcPct val="0"/>
                </a:spcBef>
                <a:spcAft>
                  <a:spcPct val="0"/>
                </a:spcAft>
                <a:buFontTx/>
                <a:buNone/>
              </a:pPr>
              <a:t>77</a:t>
            </a:fld>
            <a:endParaRPr lang="en-GB" altLang="en-US" sz="1400" b="0">
              <a:solidFill>
                <a:srgbClr val="FFFFFF"/>
              </a:solidFill>
            </a:endParaRPr>
          </a:p>
        </p:txBody>
      </p:sp>
      <p:sp>
        <p:nvSpPr>
          <p:cNvPr id="94212" name="Footer Placeholder 2">
            <a:extLst>
              <a:ext uri="{FF2B5EF4-FFF2-40B4-BE49-F238E27FC236}">
                <a16:creationId xmlns:a16="http://schemas.microsoft.com/office/drawing/2014/main" id="{8D690FB4-7295-4698-8067-29C8EC0F40FA}"/>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F3F78512-F4CE-4D4A-8CD0-3F9C98EA83F6}" type="slidenum">
              <a:rPr lang="en-US" altLang="en-US" sz="1000" b="0">
                <a:solidFill>
                  <a:srgbClr val="000000"/>
                </a:solidFill>
              </a:rPr>
              <a:pPr>
                <a:spcBef>
                  <a:spcPct val="0"/>
                </a:spcBef>
                <a:spcAft>
                  <a:spcPct val="0"/>
                </a:spcAft>
                <a:buFontTx/>
                <a:buNone/>
              </a:pPr>
              <a:t>77</a:t>
            </a:fld>
            <a:endParaRPr lang="en-US" altLang="en-US" sz="1000" b="0">
              <a:solidFill>
                <a:srgbClr val="000000"/>
              </a:solidFill>
            </a:endParaRPr>
          </a:p>
        </p:txBody>
      </p:sp>
      <p:sp>
        <p:nvSpPr>
          <p:cNvPr id="10" name="Title 1">
            <a:extLst>
              <a:ext uri="{FF2B5EF4-FFF2-40B4-BE49-F238E27FC236}">
                <a16:creationId xmlns:a16="http://schemas.microsoft.com/office/drawing/2014/main" id="{68F9DAF4-79B5-446E-BBF5-9E10897E36D6}"/>
              </a:ext>
            </a:extLst>
          </p:cNvPr>
          <p:cNvSpPr txBox="1">
            <a:spLocks/>
          </p:cNvSpPr>
          <p:nvPr/>
        </p:nvSpPr>
        <p:spPr>
          <a:xfrm>
            <a:off x="-28451" y="-500062"/>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ea typeface="+mj-ea"/>
              </a:rPr>
              <a:t>3. </a:t>
            </a:r>
          </a:p>
          <a:p>
            <a:pPr algn="ctr" eaLnBrk="1" fontAlgn="auto" hangingPunct="1">
              <a:spcBef>
                <a:spcPts val="0"/>
              </a:spcBef>
              <a:spcAft>
                <a:spcPts val="0"/>
              </a:spcAft>
              <a:defRPr/>
            </a:pPr>
            <a:endParaRPr lang="en-US" sz="3800" b="1" dirty="0">
              <a:solidFill>
                <a:schemeClr val="bg1"/>
              </a:solidFill>
            </a:endParaRPr>
          </a:p>
          <a:p>
            <a:pPr algn="ctr" eaLnBrk="1" fontAlgn="auto" hangingPunct="1">
              <a:spcBef>
                <a:spcPts val="0"/>
              </a:spcBef>
              <a:spcAft>
                <a:spcPts val="0"/>
              </a:spcAft>
              <a:defRPr/>
            </a:pPr>
            <a:r>
              <a:rPr lang="en-US" sz="8000" b="1" dirty="0">
                <a:solidFill>
                  <a:schemeClr val="bg1"/>
                </a:solidFill>
              </a:rPr>
              <a:t>INFRASTRUCTURE PERFORMANCE OVERVIEW</a:t>
            </a:r>
          </a:p>
          <a:p>
            <a:pPr algn="ctr" eaLnBrk="1" fontAlgn="auto" hangingPunct="1">
              <a:spcBef>
                <a:spcPts val="0"/>
              </a:spcBef>
              <a:spcAft>
                <a:spcPts val="0"/>
              </a:spcAft>
              <a:defRPr/>
            </a:pPr>
            <a:r>
              <a:rPr lang="en-GB" sz="2400" b="1" cap="small" dirty="0" err="1">
                <a:solidFill>
                  <a:srgbClr val="FFFFFF"/>
                </a:solidFill>
                <a:latin typeface="Arial"/>
                <a:ea typeface="+mj-ea"/>
              </a:rPr>
              <a:t>i</a:t>
            </a:r>
            <a:endParaRPr lang="en-GB" sz="2400" b="1" cap="small" dirty="0">
              <a:solidFill>
                <a:srgbClr val="FFFFFF"/>
              </a:solidFill>
              <a:latin typeface="Arial"/>
              <a:ea typeface="+mj-ea"/>
            </a:endParaRPr>
          </a:p>
        </p:txBody>
      </p:sp>
      <p:sp>
        <p:nvSpPr>
          <p:cNvPr id="94216" name="TextBox 1">
            <a:extLst>
              <a:ext uri="{FF2B5EF4-FFF2-40B4-BE49-F238E27FC236}">
                <a16:creationId xmlns:a16="http://schemas.microsoft.com/office/drawing/2014/main" id="{E5E007EE-D4EF-4533-A265-9B3CC7AB9647}"/>
              </a:ext>
            </a:extLst>
          </p:cNvPr>
          <p:cNvSpPr txBox="1">
            <a:spLocks noChangeArrowheads="1"/>
          </p:cNvSpPr>
          <p:nvPr/>
        </p:nvSpPr>
        <p:spPr bwMode="auto">
          <a:xfrm>
            <a:off x="290513" y="969963"/>
            <a:ext cx="4176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chemeClr val="tx1"/>
                </a:solidFill>
              </a:rPr>
              <a:t>BUDGET 2019/2020</a:t>
            </a:r>
            <a:endParaRPr lang="en-US" altLang="en-US" sz="2000" b="0">
              <a:solidFill>
                <a:schemeClr val="tx1"/>
              </a:solidFill>
            </a:endParaRPr>
          </a:p>
        </p:txBody>
      </p:sp>
      <p:graphicFrame>
        <p:nvGraphicFramePr>
          <p:cNvPr id="3" name="Table 2">
            <a:extLst>
              <a:ext uri="{FF2B5EF4-FFF2-40B4-BE49-F238E27FC236}">
                <a16:creationId xmlns:a16="http://schemas.microsoft.com/office/drawing/2014/main" id="{89FD8E35-1930-4DA0-BD79-4EC33BECE718}"/>
              </a:ext>
            </a:extLst>
          </p:cNvPr>
          <p:cNvGraphicFramePr>
            <a:graphicFrameLocks noGrp="1"/>
          </p:cNvGraphicFramePr>
          <p:nvPr/>
        </p:nvGraphicFramePr>
        <p:xfrm>
          <a:off x="290513" y="1670050"/>
          <a:ext cx="8345487" cy="2046288"/>
        </p:xfrm>
        <a:graphic>
          <a:graphicData uri="http://schemas.openxmlformats.org/drawingml/2006/table">
            <a:tbl>
              <a:tblPr firstRow="1" bandRow="1">
                <a:tableStyleId>{5940675A-B579-460E-94D1-54222C63F5DA}</a:tableStyleId>
              </a:tblPr>
              <a:tblGrid>
                <a:gridCol w="2781829">
                  <a:extLst>
                    <a:ext uri="{9D8B030D-6E8A-4147-A177-3AD203B41FA5}">
                      <a16:colId xmlns:a16="http://schemas.microsoft.com/office/drawing/2014/main" val="20000"/>
                    </a:ext>
                  </a:extLst>
                </a:gridCol>
                <a:gridCol w="2781829">
                  <a:extLst>
                    <a:ext uri="{9D8B030D-6E8A-4147-A177-3AD203B41FA5}">
                      <a16:colId xmlns:a16="http://schemas.microsoft.com/office/drawing/2014/main" val="20001"/>
                    </a:ext>
                  </a:extLst>
                </a:gridCol>
                <a:gridCol w="2781829">
                  <a:extLst>
                    <a:ext uri="{9D8B030D-6E8A-4147-A177-3AD203B41FA5}">
                      <a16:colId xmlns:a16="http://schemas.microsoft.com/office/drawing/2014/main" val="20002"/>
                    </a:ext>
                  </a:extLst>
                </a:gridCol>
              </a:tblGrid>
              <a:tr h="914480">
                <a:tc>
                  <a:txBody>
                    <a:bodyPr/>
                    <a:lstStyle/>
                    <a:p>
                      <a:r>
                        <a:rPr lang="en-US" sz="1800" b="1" dirty="0">
                          <a:solidFill>
                            <a:schemeClr val="bg1"/>
                          </a:solidFill>
                        </a:rPr>
                        <a:t>Infrastructure Management</a:t>
                      </a:r>
                    </a:p>
                  </a:txBody>
                  <a:tcPr marL="91427" marR="91427" marT="45722" marB="45722">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Original Allocations 000”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txBody>
                  <a:tcPr marL="91427" marR="91427" marT="45722" marB="45722">
                    <a:solidFill>
                      <a:schemeClr val="bg2"/>
                    </a:solidFill>
                  </a:tcPr>
                </a:tc>
                <a:tc>
                  <a:txBody>
                    <a:bodyPr/>
                    <a:lstStyle/>
                    <a:p>
                      <a:pPr algn="ctr"/>
                      <a:r>
                        <a:rPr lang="en-US" sz="1800" b="1" dirty="0">
                          <a:solidFill>
                            <a:schemeClr val="bg1"/>
                          </a:solidFill>
                        </a:rPr>
                        <a:t>Revised Allocation</a:t>
                      </a:r>
                    </a:p>
                    <a:p>
                      <a:pPr algn="ctr"/>
                      <a:r>
                        <a:rPr lang="en-US" sz="1800" b="1" dirty="0">
                          <a:solidFill>
                            <a:schemeClr val="bg1"/>
                          </a:solidFill>
                        </a:rPr>
                        <a:t>000”</a:t>
                      </a:r>
                    </a:p>
                  </a:txBody>
                  <a:tcPr marL="91427" marR="91427" marT="45722" marB="45722">
                    <a:solidFill>
                      <a:schemeClr val="bg2"/>
                    </a:solidFill>
                  </a:tcPr>
                </a:tc>
                <a:extLst>
                  <a:ext uri="{0D108BD9-81ED-4DB2-BD59-A6C34878D82A}">
                    <a16:rowId xmlns:a16="http://schemas.microsoft.com/office/drawing/2014/main" val="10000"/>
                  </a:ext>
                </a:extLst>
              </a:tr>
              <a:tr h="491670">
                <a:tc>
                  <a:txBody>
                    <a:bodyPr/>
                    <a:lstStyle/>
                    <a:p>
                      <a:r>
                        <a:rPr lang="en-US" sz="1800" dirty="0"/>
                        <a:t>CAPEX</a:t>
                      </a:r>
                    </a:p>
                  </a:txBody>
                  <a:tcPr marL="91427" marR="91427" marT="45722" marB="45722"/>
                </a:tc>
                <a:tc>
                  <a:txBody>
                    <a:bodyPr/>
                    <a:lstStyle/>
                    <a:p>
                      <a:pPr algn="r"/>
                      <a:r>
                        <a:rPr lang="en-US" sz="1800" dirty="0"/>
                        <a:t>855 637</a:t>
                      </a:r>
                      <a:endParaRPr lang="en-US" sz="1800" b="0" dirty="0">
                        <a:solidFill>
                          <a:schemeClr val="tx1"/>
                        </a:solidFill>
                      </a:endParaRPr>
                    </a:p>
                  </a:txBody>
                  <a:tcPr marL="91427" marR="91427" marT="45722" marB="45722"/>
                </a:tc>
                <a:tc>
                  <a:txBody>
                    <a:bodyPr/>
                    <a:lstStyle/>
                    <a:p>
                      <a:pPr algn="r"/>
                      <a:r>
                        <a:rPr lang="en-ZA" sz="1800" kern="1200" dirty="0">
                          <a:effectLst/>
                        </a:rPr>
                        <a:t>535 749</a:t>
                      </a:r>
                      <a:endParaRPr lang="en-US" sz="1800" b="0" dirty="0">
                        <a:solidFill>
                          <a:schemeClr val="tx1"/>
                        </a:solidFill>
                      </a:endParaRPr>
                    </a:p>
                  </a:txBody>
                  <a:tcPr marL="91427" marR="91427" marT="45722" marB="45722"/>
                </a:tc>
                <a:extLst>
                  <a:ext uri="{0D108BD9-81ED-4DB2-BD59-A6C34878D82A}">
                    <a16:rowId xmlns:a16="http://schemas.microsoft.com/office/drawing/2014/main" val="10001"/>
                  </a:ext>
                </a:extLst>
              </a:tr>
              <a:tr h="640138">
                <a:tc>
                  <a:txBody>
                    <a:bodyPr/>
                    <a:lstStyle/>
                    <a:p>
                      <a:endParaRPr lang="en-ZA" sz="1800"/>
                    </a:p>
                  </a:txBody>
                  <a:tcPr marL="91436" marR="91436" marT="45724" marB="45724"/>
                </a:tc>
                <a:tc>
                  <a:txBody>
                    <a:bodyPr/>
                    <a:lstStyle/>
                    <a:p>
                      <a:endParaRPr lang="en-ZA" sz="1800" dirty="0"/>
                    </a:p>
                  </a:txBody>
                  <a:tcPr marL="91436" marR="91436" marT="45724" marB="4572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t>64%</a:t>
                      </a:r>
                    </a:p>
                    <a:p>
                      <a:pPr algn="r"/>
                      <a:endParaRPr lang="en-ZA" sz="1800" dirty="0"/>
                    </a:p>
                  </a:txBody>
                  <a:tcPr marL="91436" marR="91436" marT="45724" marB="45724"/>
                </a:tc>
                <a:extLst>
                  <a:ext uri="{0D108BD9-81ED-4DB2-BD59-A6C34878D82A}">
                    <a16:rowId xmlns:a16="http://schemas.microsoft.com/office/drawing/2014/main" val="10002"/>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FCD9DE-2106-4A99-A8CC-B9D77BFFB7E4}"/>
              </a:ext>
            </a:extLst>
          </p:cNvPr>
          <p:cNvSpPr/>
          <p:nvPr/>
        </p:nvSpPr>
        <p:spPr>
          <a:xfrm>
            <a:off x="-28575" y="-506413"/>
            <a:ext cx="9172575" cy="7364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tx1"/>
              </a:solidFill>
            </a:endParaRPr>
          </a:p>
        </p:txBody>
      </p:sp>
      <p:sp>
        <p:nvSpPr>
          <p:cNvPr id="95235" name="Slide Number Placeholder 5">
            <a:extLst>
              <a:ext uri="{FF2B5EF4-FFF2-40B4-BE49-F238E27FC236}">
                <a16:creationId xmlns:a16="http://schemas.microsoft.com/office/drawing/2014/main" id="{831632A4-52A2-44BE-A857-15D8EB514D96}"/>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D038C873-F9F5-48BD-8E44-C598D49D6CA3}" type="slidenum">
              <a:rPr lang="en-GB" altLang="en-US" sz="1400" b="0">
                <a:solidFill>
                  <a:srgbClr val="FFFFFF"/>
                </a:solidFill>
              </a:rPr>
              <a:pPr algn="l">
                <a:spcBef>
                  <a:spcPct val="0"/>
                </a:spcBef>
                <a:spcAft>
                  <a:spcPct val="0"/>
                </a:spcAft>
                <a:buFontTx/>
                <a:buNone/>
              </a:pPr>
              <a:t>78</a:t>
            </a:fld>
            <a:endParaRPr lang="en-GB" altLang="en-US" sz="1400" b="0">
              <a:solidFill>
                <a:srgbClr val="FFFFFF"/>
              </a:solidFill>
            </a:endParaRPr>
          </a:p>
        </p:txBody>
      </p:sp>
      <p:sp>
        <p:nvSpPr>
          <p:cNvPr id="95236" name="Footer Placeholder 2">
            <a:extLst>
              <a:ext uri="{FF2B5EF4-FFF2-40B4-BE49-F238E27FC236}">
                <a16:creationId xmlns:a16="http://schemas.microsoft.com/office/drawing/2014/main" id="{9F0248E4-4B8F-4779-8653-9F3635E77CE4}"/>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F15F162A-A74A-4515-A053-CA2E7B73C48E}" type="slidenum">
              <a:rPr lang="en-US" altLang="en-US" sz="1000" b="0">
                <a:solidFill>
                  <a:srgbClr val="000000"/>
                </a:solidFill>
              </a:rPr>
              <a:pPr>
                <a:spcBef>
                  <a:spcPct val="0"/>
                </a:spcBef>
                <a:spcAft>
                  <a:spcPct val="0"/>
                </a:spcAft>
                <a:buFontTx/>
                <a:buNone/>
              </a:pPr>
              <a:t>78</a:t>
            </a:fld>
            <a:endParaRPr lang="en-US" altLang="en-US" sz="1000" b="0">
              <a:solidFill>
                <a:srgbClr val="000000"/>
              </a:solidFill>
            </a:endParaRPr>
          </a:p>
        </p:txBody>
      </p:sp>
      <p:sp>
        <p:nvSpPr>
          <p:cNvPr id="10" name="Title 1">
            <a:extLst>
              <a:ext uri="{FF2B5EF4-FFF2-40B4-BE49-F238E27FC236}">
                <a16:creationId xmlns:a16="http://schemas.microsoft.com/office/drawing/2014/main" id="{C3064210-B056-4F77-AFC4-BFF94369382A}"/>
              </a:ext>
            </a:extLst>
          </p:cNvPr>
          <p:cNvSpPr txBox="1">
            <a:spLocks/>
          </p:cNvSpPr>
          <p:nvPr/>
        </p:nvSpPr>
        <p:spPr>
          <a:xfrm>
            <a:off x="-28451" y="-500062"/>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ea typeface="+mj-ea"/>
              </a:rPr>
              <a:t>3. </a:t>
            </a:r>
          </a:p>
          <a:p>
            <a:pPr algn="ctr" eaLnBrk="1" fontAlgn="auto" hangingPunct="1">
              <a:spcBef>
                <a:spcPts val="0"/>
              </a:spcBef>
              <a:spcAft>
                <a:spcPts val="0"/>
              </a:spcAft>
              <a:defRPr/>
            </a:pPr>
            <a:endParaRPr lang="en-US" sz="3800" b="1" dirty="0">
              <a:solidFill>
                <a:schemeClr val="bg1"/>
              </a:solidFill>
            </a:endParaRPr>
          </a:p>
          <a:p>
            <a:pPr algn="ctr" eaLnBrk="1" fontAlgn="auto" hangingPunct="1">
              <a:spcBef>
                <a:spcPts val="0"/>
              </a:spcBef>
              <a:spcAft>
                <a:spcPts val="0"/>
              </a:spcAft>
              <a:defRPr/>
            </a:pPr>
            <a:r>
              <a:rPr lang="en-US" sz="8000" b="1" dirty="0">
                <a:solidFill>
                  <a:schemeClr val="bg1"/>
                </a:solidFill>
              </a:rPr>
              <a:t>INFRASTRUCTURE PERFORMANCE OVERVIEW</a:t>
            </a:r>
          </a:p>
          <a:p>
            <a:pPr algn="ctr" eaLnBrk="1" fontAlgn="auto" hangingPunct="1">
              <a:spcBef>
                <a:spcPts val="0"/>
              </a:spcBef>
              <a:spcAft>
                <a:spcPts val="0"/>
              </a:spcAft>
              <a:defRPr/>
            </a:pPr>
            <a:r>
              <a:rPr lang="en-GB" sz="2400" b="1" cap="small" dirty="0" err="1">
                <a:solidFill>
                  <a:srgbClr val="FFFFFF"/>
                </a:solidFill>
                <a:latin typeface="Arial"/>
                <a:ea typeface="+mj-ea"/>
              </a:rPr>
              <a:t>i</a:t>
            </a:r>
            <a:endParaRPr lang="en-GB" sz="2400" b="1" cap="small" dirty="0">
              <a:solidFill>
                <a:srgbClr val="FFFFFF"/>
              </a:solidFill>
              <a:latin typeface="Arial"/>
              <a:ea typeface="+mj-ea"/>
            </a:endParaRPr>
          </a:p>
        </p:txBody>
      </p:sp>
      <p:sp>
        <p:nvSpPr>
          <p:cNvPr id="95240" name="TextBox 1">
            <a:extLst>
              <a:ext uri="{FF2B5EF4-FFF2-40B4-BE49-F238E27FC236}">
                <a16:creationId xmlns:a16="http://schemas.microsoft.com/office/drawing/2014/main" id="{4E9F28B7-9DE4-4A97-B59B-93B7D766B93E}"/>
              </a:ext>
            </a:extLst>
          </p:cNvPr>
          <p:cNvSpPr txBox="1">
            <a:spLocks noChangeArrowheads="1"/>
          </p:cNvSpPr>
          <p:nvPr/>
        </p:nvSpPr>
        <p:spPr bwMode="auto">
          <a:xfrm>
            <a:off x="312738" y="1022350"/>
            <a:ext cx="4176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chemeClr val="tx1"/>
                </a:solidFill>
              </a:rPr>
              <a:t>BUDGET 2020/2021</a:t>
            </a:r>
            <a:endParaRPr lang="en-US" altLang="en-US" sz="2000" b="0">
              <a:solidFill>
                <a:schemeClr val="tx1"/>
              </a:solidFill>
            </a:endParaRPr>
          </a:p>
        </p:txBody>
      </p:sp>
      <p:graphicFrame>
        <p:nvGraphicFramePr>
          <p:cNvPr id="3" name="Table 2">
            <a:extLst>
              <a:ext uri="{FF2B5EF4-FFF2-40B4-BE49-F238E27FC236}">
                <a16:creationId xmlns:a16="http://schemas.microsoft.com/office/drawing/2014/main" id="{D0C327BE-0628-4035-BB22-A81D1D783B5F}"/>
              </a:ext>
            </a:extLst>
          </p:cNvPr>
          <p:cNvGraphicFramePr>
            <a:graphicFrameLocks noGrp="1"/>
          </p:cNvGraphicFramePr>
          <p:nvPr/>
        </p:nvGraphicFramePr>
        <p:xfrm>
          <a:off x="300038" y="1606550"/>
          <a:ext cx="8356600" cy="1584325"/>
        </p:xfrm>
        <a:graphic>
          <a:graphicData uri="http://schemas.openxmlformats.org/drawingml/2006/table">
            <a:tbl>
              <a:tblPr firstRow="1" bandRow="1">
                <a:tableStyleId>{5940675A-B579-460E-94D1-54222C63F5DA}</a:tableStyleId>
              </a:tblPr>
              <a:tblGrid>
                <a:gridCol w="2785533">
                  <a:extLst>
                    <a:ext uri="{9D8B030D-6E8A-4147-A177-3AD203B41FA5}">
                      <a16:colId xmlns:a16="http://schemas.microsoft.com/office/drawing/2014/main" val="20000"/>
                    </a:ext>
                  </a:extLst>
                </a:gridCol>
                <a:gridCol w="2785533">
                  <a:extLst>
                    <a:ext uri="{9D8B030D-6E8A-4147-A177-3AD203B41FA5}">
                      <a16:colId xmlns:a16="http://schemas.microsoft.com/office/drawing/2014/main" val="20001"/>
                    </a:ext>
                  </a:extLst>
                </a:gridCol>
                <a:gridCol w="2785533">
                  <a:extLst>
                    <a:ext uri="{9D8B030D-6E8A-4147-A177-3AD203B41FA5}">
                      <a16:colId xmlns:a16="http://schemas.microsoft.com/office/drawing/2014/main" val="20002"/>
                    </a:ext>
                  </a:extLst>
                </a:gridCol>
              </a:tblGrid>
              <a:tr h="914092">
                <a:tc>
                  <a:txBody>
                    <a:bodyPr/>
                    <a:lstStyle/>
                    <a:p>
                      <a:r>
                        <a:rPr lang="en-US" sz="1800" b="1" dirty="0">
                          <a:solidFill>
                            <a:schemeClr val="bg1"/>
                          </a:solidFill>
                        </a:rPr>
                        <a:t>Infrastructure Management</a:t>
                      </a:r>
                    </a:p>
                  </a:txBody>
                  <a:tcPr marL="91435" marR="91435" marT="45669" marB="45669">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Original Allocations 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txBody>
                  <a:tcPr marL="91435" marR="91435" marT="45669" marB="45669">
                    <a:solidFill>
                      <a:schemeClr val="bg2"/>
                    </a:solidFill>
                  </a:tcPr>
                </a:tc>
                <a:tc>
                  <a:txBody>
                    <a:bodyPr/>
                    <a:lstStyle/>
                    <a:p>
                      <a:r>
                        <a:rPr lang="en-US" sz="1800" b="1" dirty="0">
                          <a:solidFill>
                            <a:schemeClr val="bg1"/>
                          </a:solidFill>
                        </a:rPr>
                        <a:t>Revised Allocation</a:t>
                      </a:r>
                    </a:p>
                    <a:p>
                      <a:r>
                        <a:rPr lang="en-US" sz="1800" b="1" dirty="0">
                          <a:solidFill>
                            <a:schemeClr val="bg1"/>
                          </a:solidFill>
                        </a:rPr>
                        <a:t>000”</a:t>
                      </a:r>
                    </a:p>
                  </a:txBody>
                  <a:tcPr marL="91435" marR="91435" marT="45669" marB="45669">
                    <a:solidFill>
                      <a:schemeClr val="bg2"/>
                    </a:solidFill>
                  </a:tcPr>
                </a:tc>
                <a:extLst>
                  <a:ext uri="{0D108BD9-81ED-4DB2-BD59-A6C34878D82A}">
                    <a16:rowId xmlns:a16="http://schemas.microsoft.com/office/drawing/2014/main" val="10000"/>
                  </a:ext>
                </a:extLst>
              </a:tr>
              <a:tr h="335116">
                <a:tc>
                  <a:txBody>
                    <a:bodyPr/>
                    <a:lstStyle/>
                    <a:p>
                      <a:r>
                        <a:rPr lang="en-US" sz="1600" dirty="0">
                          <a:solidFill>
                            <a:schemeClr val="tx1"/>
                          </a:solidFill>
                        </a:rPr>
                        <a:t>CAPEX</a:t>
                      </a:r>
                    </a:p>
                  </a:txBody>
                  <a:tcPr marL="91435" marR="91435" marT="45669" marB="45669"/>
                </a:tc>
                <a:tc>
                  <a:txBody>
                    <a:bodyPr/>
                    <a:lstStyle/>
                    <a:p>
                      <a:pPr algn="r"/>
                      <a:r>
                        <a:rPr lang="en-US" sz="1600" b="0" dirty="0">
                          <a:solidFill>
                            <a:schemeClr val="tx1"/>
                          </a:solidFill>
                        </a:rPr>
                        <a:t>902 696</a:t>
                      </a:r>
                    </a:p>
                  </a:txBody>
                  <a:tcPr marL="91435" marR="91435" marT="45669" marB="45669"/>
                </a:tc>
                <a:tc>
                  <a:txBody>
                    <a:bodyPr/>
                    <a:lstStyle/>
                    <a:p>
                      <a:pPr algn="r"/>
                      <a:r>
                        <a:rPr lang="en-US" sz="1600" b="0" dirty="0">
                          <a:solidFill>
                            <a:schemeClr val="tx1"/>
                          </a:solidFill>
                        </a:rPr>
                        <a:t>518 995</a:t>
                      </a:r>
                    </a:p>
                  </a:txBody>
                  <a:tcPr marL="91435" marR="91435" marT="45669" marB="45669"/>
                </a:tc>
                <a:extLst>
                  <a:ext uri="{0D108BD9-81ED-4DB2-BD59-A6C34878D82A}">
                    <a16:rowId xmlns:a16="http://schemas.microsoft.com/office/drawing/2014/main" val="10001"/>
                  </a:ext>
                </a:extLst>
              </a:tr>
              <a:tr h="335116">
                <a:tc>
                  <a:txBody>
                    <a:bodyPr/>
                    <a:lstStyle/>
                    <a:p>
                      <a:endParaRPr lang="en-US" sz="1600" dirty="0">
                        <a:solidFill>
                          <a:schemeClr val="tx1"/>
                        </a:solidFill>
                      </a:endParaRPr>
                    </a:p>
                  </a:txBody>
                  <a:tcPr marL="91435" marR="91435" marT="45669" marB="45669"/>
                </a:tc>
                <a:tc>
                  <a:txBody>
                    <a:bodyPr/>
                    <a:lstStyle/>
                    <a:p>
                      <a:pPr algn="r"/>
                      <a:endParaRPr lang="en-US" sz="1600" b="0" dirty="0">
                        <a:solidFill>
                          <a:schemeClr val="tx1"/>
                        </a:solidFill>
                      </a:endParaRPr>
                    </a:p>
                  </a:txBody>
                  <a:tcPr marL="91435" marR="91435" marT="45669" marB="45669"/>
                </a:tc>
                <a:tc>
                  <a:txBody>
                    <a:bodyPr/>
                    <a:lstStyle/>
                    <a:p>
                      <a:pPr algn="r"/>
                      <a:r>
                        <a:rPr lang="en-US" sz="1600" b="0" dirty="0">
                          <a:solidFill>
                            <a:schemeClr val="tx1"/>
                          </a:solidFill>
                        </a:rPr>
                        <a:t>-</a:t>
                      </a:r>
                    </a:p>
                  </a:txBody>
                  <a:tcPr marL="91435" marR="91435" marT="45669" marB="45669"/>
                </a:tc>
                <a:extLst>
                  <a:ext uri="{0D108BD9-81ED-4DB2-BD59-A6C34878D82A}">
                    <a16:rowId xmlns:a16="http://schemas.microsoft.com/office/drawing/2014/main" val="10002"/>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BEDB63-97CA-4C19-A89F-39A1E34F2B1C}"/>
              </a:ext>
            </a:extLst>
          </p:cNvPr>
          <p:cNvSpPr/>
          <p:nvPr/>
        </p:nvSpPr>
        <p:spPr>
          <a:xfrm>
            <a:off x="-28575" y="-506413"/>
            <a:ext cx="9251950" cy="7364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ZA" b="1" dirty="0"/>
              <a:t>PORTFOLIO 2019/2020</a:t>
            </a:r>
            <a:endParaRPr lang="en-GB" i="1" dirty="0"/>
          </a:p>
          <a:p>
            <a:pPr eaLnBrk="1" fontAlgn="auto" hangingPunct="1">
              <a:spcBef>
                <a:spcPct val="20000"/>
              </a:spcBef>
              <a:spcAft>
                <a:spcPts val="0"/>
              </a:spcAft>
              <a:defRPr/>
            </a:pPr>
            <a:r>
              <a:rPr lang="en-GB" dirty="0"/>
              <a:t>The 2019</a:t>
            </a:r>
          </a:p>
          <a:p>
            <a:pPr eaLnBrk="1" fontAlgn="auto" hangingPunct="1">
              <a:spcBef>
                <a:spcPct val="20000"/>
              </a:spcBef>
              <a:spcAft>
                <a:spcPts val="0"/>
              </a:spcAft>
              <a:defRPr/>
            </a:pPr>
            <a:endParaRPr lang="en-ZA" sz="2000" b="1" dirty="0">
              <a:solidFill>
                <a:prstClr val="black"/>
              </a:solidFill>
            </a:endParaRPr>
          </a:p>
          <a:p>
            <a:pPr eaLnBrk="1" fontAlgn="auto" hangingPunct="1">
              <a:spcBef>
                <a:spcPct val="20000"/>
              </a:spcBef>
              <a:spcAft>
                <a:spcPts val="0"/>
              </a:spcAft>
              <a:defRPr/>
            </a:pPr>
            <a:endParaRPr lang="en-ZA" sz="2000" b="1" dirty="0">
              <a:solidFill>
                <a:prstClr val="black"/>
              </a:solidFill>
            </a:endParaRPr>
          </a:p>
          <a:p>
            <a:pPr>
              <a:defRPr/>
            </a:pPr>
            <a:endParaRPr lang="en-US" sz="2000" b="1" dirty="0">
              <a:solidFill>
                <a:schemeClr val="tx1"/>
              </a:solidFill>
            </a:endParaRPr>
          </a:p>
          <a:p>
            <a:pPr eaLnBrk="1" fontAlgn="auto" hangingPunct="1">
              <a:spcBef>
                <a:spcPct val="20000"/>
              </a:spcBef>
              <a:spcAft>
                <a:spcPts val="0"/>
              </a:spcAft>
              <a:defRPr/>
            </a:pPr>
            <a:endParaRPr lang="en-GB" sz="3000" b="1" dirty="0">
              <a:solidFill>
                <a:prstClr val="black"/>
              </a:solidFill>
              <a:latin typeface="Calibri"/>
            </a:endParaRPr>
          </a:p>
          <a:p>
            <a:pPr eaLnBrk="1" fontAlgn="auto" hangingPunct="1">
              <a:spcBef>
                <a:spcPct val="20000"/>
              </a:spcBef>
              <a:spcAft>
                <a:spcPts val="0"/>
              </a:spcAft>
              <a:defRPr/>
            </a:pPr>
            <a:endParaRPr lang="en-ZA" sz="3000" b="1" dirty="0">
              <a:solidFill>
                <a:prstClr val="black"/>
              </a:solidFill>
              <a:latin typeface="Calibri"/>
            </a:endParaRPr>
          </a:p>
          <a:p>
            <a:pPr eaLnBrk="1" fontAlgn="auto" hangingPunct="1">
              <a:spcBef>
                <a:spcPct val="20000"/>
              </a:spcBef>
              <a:spcAft>
                <a:spcPts val="0"/>
              </a:spcAft>
              <a:defRPr/>
            </a:pPr>
            <a:endParaRPr lang="en-GB" sz="2000" i="1" dirty="0">
              <a:solidFill>
                <a:prstClr val="black"/>
              </a:solidFill>
            </a:endParaRPr>
          </a:p>
          <a:p>
            <a:pPr>
              <a:defRPr/>
            </a:pPr>
            <a:r>
              <a:rPr lang="en-GB" sz="2000" dirty="0"/>
              <a:t>/</a:t>
            </a:r>
            <a:endParaRPr lang="en-ZA" altLang="en-US" dirty="0"/>
          </a:p>
        </p:txBody>
      </p:sp>
      <p:sp>
        <p:nvSpPr>
          <p:cNvPr id="96259" name="Slide Number Placeholder 5">
            <a:extLst>
              <a:ext uri="{FF2B5EF4-FFF2-40B4-BE49-F238E27FC236}">
                <a16:creationId xmlns:a16="http://schemas.microsoft.com/office/drawing/2014/main" id="{F3F53505-8118-42F6-B8C0-4F3CF96E6236}"/>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9CB5B988-B75C-45DE-B738-D817DC53C421}" type="slidenum">
              <a:rPr lang="en-GB" altLang="en-US" sz="1400" b="0">
                <a:solidFill>
                  <a:srgbClr val="FFFFFF"/>
                </a:solidFill>
              </a:rPr>
              <a:pPr algn="l">
                <a:spcBef>
                  <a:spcPct val="0"/>
                </a:spcBef>
                <a:spcAft>
                  <a:spcPct val="0"/>
                </a:spcAft>
                <a:buFontTx/>
                <a:buNone/>
              </a:pPr>
              <a:t>79</a:t>
            </a:fld>
            <a:endParaRPr lang="en-GB" altLang="en-US" sz="1400" b="0">
              <a:solidFill>
                <a:srgbClr val="FFFFFF"/>
              </a:solidFill>
            </a:endParaRPr>
          </a:p>
        </p:txBody>
      </p:sp>
      <p:sp>
        <p:nvSpPr>
          <p:cNvPr id="96260" name="Footer Placeholder 2">
            <a:extLst>
              <a:ext uri="{FF2B5EF4-FFF2-40B4-BE49-F238E27FC236}">
                <a16:creationId xmlns:a16="http://schemas.microsoft.com/office/drawing/2014/main" id="{BD611E00-A76C-448C-8DC6-220A95AA2CC2}"/>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4BA1AD1F-C40A-420C-B9C6-E91646943950}" type="slidenum">
              <a:rPr lang="en-US" altLang="en-US" sz="1000" b="0">
                <a:solidFill>
                  <a:srgbClr val="000000"/>
                </a:solidFill>
              </a:rPr>
              <a:pPr>
                <a:spcBef>
                  <a:spcPct val="0"/>
                </a:spcBef>
                <a:spcAft>
                  <a:spcPct val="0"/>
                </a:spcAft>
                <a:buFontTx/>
                <a:buNone/>
              </a:pPr>
              <a:t>79</a:t>
            </a:fld>
            <a:endParaRPr lang="en-US" altLang="en-US" sz="1000" b="0">
              <a:solidFill>
                <a:srgbClr val="000000"/>
              </a:solidFill>
            </a:endParaRPr>
          </a:p>
        </p:txBody>
      </p:sp>
      <p:sp>
        <p:nvSpPr>
          <p:cNvPr id="10" name="Title 1">
            <a:extLst>
              <a:ext uri="{FF2B5EF4-FFF2-40B4-BE49-F238E27FC236}">
                <a16:creationId xmlns:a16="http://schemas.microsoft.com/office/drawing/2014/main" id="{0BB28D00-A188-4B92-8BEC-A5640B704D86}"/>
              </a:ext>
            </a:extLst>
          </p:cNvPr>
          <p:cNvSpPr txBox="1">
            <a:spLocks/>
          </p:cNvSpPr>
          <p:nvPr/>
        </p:nvSpPr>
        <p:spPr>
          <a:xfrm>
            <a:off x="-28451" y="-500062"/>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ea typeface="+mj-ea"/>
              </a:rPr>
              <a:t>3. </a:t>
            </a:r>
          </a:p>
          <a:p>
            <a:pPr algn="ctr" eaLnBrk="1" fontAlgn="auto" hangingPunct="1">
              <a:spcBef>
                <a:spcPts val="0"/>
              </a:spcBef>
              <a:spcAft>
                <a:spcPts val="0"/>
              </a:spcAft>
              <a:defRPr/>
            </a:pPr>
            <a:endParaRPr lang="en-US" sz="3800" b="1" dirty="0">
              <a:solidFill>
                <a:schemeClr val="bg1"/>
              </a:solidFill>
            </a:endParaRPr>
          </a:p>
          <a:p>
            <a:pPr algn="ctr" eaLnBrk="1" fontAlgn="auto" hangingPunct="1">
              <a:spcBef>
                <a:spcPts val="0"/>
              </a:spcBef>
              <a:spcAft>
                <a:spcPts val="0"/>
              </a:spcAft>
              <a:defRPr/>
            </a:pPr>
            <a:r>
              <a:rPr lang="en-US" sz="8000" b="1" dirty="0">
                <a:solidFill>
                  <a:schemeClr val="bg1"/>
                </a:solidFill>
              </a:rPr>
              <a:t>INFRASTRUCTURE PERFORMANCE OVERVIEW</a:t>
            </a:r>
          </a:p>
          <a:p>
            <a:pPr algn="ctr" eaLnBrk="1" fontAlgn="auto" hangingPunct="1">
              <a:spcBef>
                <a:spcPts val="0"/>
              </a:spcBef>
              <a:spcAft>
                <a:spcPts val="0"/>
              </a:spcAft>
              <a:defRPr/>
            </a:pPr>
            <a:r>
              <a:rPr lang="en-GB" sz="2400" b="1" cap="small" dirty="0" err="1">
                <a:solidFill>
                  <a:srgbClr val="FFFFFF"/>
                </a:solidFill>
                <a:latin typeface="Arial"/>
                <a:ea typeface="+mj-ea"/>
              </a:rPr>
              <a:t>i</a:t>
            </a:r>
            <a:endParaRPr lang="en-GB" sz="2400" b="1" cap="small" dirty="0">
              <a:solidFill>
                <a:srgbClr val="FFFFFF"/>
              </a:solidFill>
              <a:latin typeface="Arial"/>
              <a:ea typeface="+mj-ea"/>
            </a:endParaRPr>
          </a:p>
        </p:txBody>
      </p:sp>
      <p:sp>
        <p:nvSpPr>
          <p:cNvPr id="2" name="TextBox 1">
            <a:extLst>
              <a:ext uri="{FF2B5EF4-FFF2-40B4-BE49-F238E27FC236}">
                <a16:creationId xmlns:a16="http://schemas.microsoft.com/office/drawing/2014/main" id="{84834737-3054-449A-9910-21267E0C196A}"/>
              </a:ext>
            </a:extLst>
          </p:cNvPr>
          <p:cNvSpPr txBox="1"/>
          <p:nvPr/>
        </p:nvSpPr>
        <p:spPr>
          <a:xfrm>
            <a:off x="241300" y="361950"/>
            <a:ext cx="8712200" cy="5908675"/>
          </a:xfrm>
          <a:prstGeom prst="rect">
            <a:avLst/>
          </a:prstGeom>
          <a:noFill/>
        </p:spPr>
        <p:txBody>
          <a:bodyPr>
            <a:spAutoFit/>
          </a:bodyPr>
          <a:lstStyle/>
          <a:p>
            <a:pPr>
              <a:defRPr/>
            </a:pPr>
            <a:r>
              <a:rPr lang="en-US" b="1" dirty="0"/>
              <a:t>CHALLENGES:</a:t>
            </a:r>
          </a:p>
          <a:p>
            <a:pPr marL="285750" indent="-285750" algn="just">
              <a:buFont typeface="Arial" panose="020B0604020202020204" pitchFamily="34" charset="0"/>
              <a:buChar char="•"/>
              <a:defRPr/>
            </a:pPr>
            <a:r>
              <a:rPr lang="en-US" dirty="0"/>
              <a:t>DPWI does not have capacity to implement the infrastructure portfolio of DoJ&amp;CD.</a:t>
            </a:r>
          </a:p>
          <a:p>
            <a:pPr marL="285750" indent="-285750" algn="just">
              <a:buFont typeface="Arial" panose="020B0604020202020204" pitchFamily="34" charset="0"/>
              <a:buChar char="•"/>
              <a:defRPr/>
            </a:pPr>
            <a:r>
              <a:rPr lang="en-US" dirty="0"/>
              <a:t>For the past five years, DPWI has been underspending DoJ&amp;CD allocated funding of CAPEX.</a:t>
            </a:r>
          </a:p>
          <a:p>
            <a:pPr marL="285750" indent="-285750" algn="just">
              <a:buFont typeface="Arial" panose="020B0604020202020204" pitchFamily="34" charset="0"/>
              <a:buChar char="•"/>
              <a:defRPr/>
            </a:pPr>
            <a:r>
              <a:rPr lang="en-US" dirty="0"/>
              <a:t>The town planning and procurement processes of DPWI take longer and this is what affect the delivery of projects.</a:t>
            </a:r>
          </a:p>
          <a:p>
            <a:pPr marL="285750" indent="-285750" algn="just">
              <a:buFont typeface="Arial" panose="020B0604020202020204" pitchFamily="34" charset="0"/>
              <a:buChar char="•"/>
              <a:defRPr/>
            </a:pPr>
            <a:r>
              <a:rPr lang="en-US" dirty="0"/>
              <a:t>The infrastructure spending of DoJ&amp;CD improved during the time when IDT was implementing some of the key projects of DoJ&amp;CD. However, that programme has come to an end, and has resulted in decreased spending and delivery in the past financial year. </a:t>
            </a:r>
          </a:p>
          <a:p>
            <a:pPr marL="285750" indent="-285750" algn="just">
              <a:buFont typeface="Arial" panose="020B0604020202020204" pitchFamily="34" charset="0"/>
              <a:buChar char="•"/>
              <a:defRPr/>
            </a:pPr>
            <a:r>
              <a:rPr lang="en-US" dirty="0"/>
              <a:t>There is lack of technical capacity within DoJ&amp;CD, with only eight (8) technical staff responsible for overseeing more than 500 active projects across the country.</a:t>
            </a:r>
          </a:p>
          <a:p>
            <a:pPr marL="285750" indent="-285750" algn="just">
              <a:buFont typeface="Arial" panose="020B0604020202020204" pitchFamily="34" charset="0"/>
              <a:buChar char="•"/>
              <a:defRPr/>
            </a:pPr>
            <a:r>
              <a:rPr lang="en-US" dirty="0"/>
              <a:t>National lockdown due to Covid-19 pandemic has affected the construction industry. All construction sites were shut down and that had a negative effect on the budget, hence the under spending.</a:t>
            </a:r>
          </a:p>
          <a:p>
            <a:pPr marL="285750" indent="-285750" algn="just">
              <a:buFont typeface="Arial" panose="020B0604020202020204" pitchFamily="34" charset="0"/>
              <a:buChar char="•"/>
              <a:defRPr/>
            </a:pPr>
            <a:r>
              <a:rPr lang="en-US" dirty="0">
                <a:solidFill>
                  <a:srgbClr val="000000"/>
                </a:solidFill>
              </a:rPr>
              <a:t>DoJ&amp;CD Infrastructure delivery will be negatively affected by the slow delivery from DPWI. The unit is currently in the process to find another implementing agent.</a:t>
            </a:r>
          </a:p>
          <a:p>
            <a:pPr marL="285750" indent="-285750" algn="just">
              <a:buFont typeface="Arial" panose="020B0604020202020204" pitchFamily="34" charset="0"/>
              <a:buChar char="•"/>
              <a:defRPr/>
            </a:pPr>
            <a:r>
              <a:rPr lang="en-US" dirty="0">
                <a:solidFill>
                  <a:srgbClr val="000000"/>
                </a:solidFill>
              </a:rPr>
              <a:t>The review of the facilities  management structure is underway and it will improve the delivery processes of infrastructure projects in the Department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83504E-1D14-48C0-9452-F8A7241838C9}"/>
              </a:ext>
            </a:extLst>
          </p:cNvPr>
          <p:cNvSpPr/>
          <p:nvPr/>
        </p:nvSpPr>
        <p:spPr>
          <a:xfrm>
            <a:off x="-107950" y="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a:solidFill>
                  <a:srgbClr val="FFFFFF"/>
                </a:solidFill>
                <a:cs typeface="Arial" panose="020B0604020202020204" pitchFamily="34" charset="0"/>
              </a:rPr>
              <a:t>By the end of financial year under review, </a:t>
            </a:r>
            <a:r>
              <a:rPr lang="en-ZA" altLang="en-US">
                <a:solidFill>
                  <a:srgbClr val="FFFFFF"/>
                </a:solidFill>
              </a:rPr>
              <a:t>the Department achieved </a:t>
            </a:r>
            <a:r>
              <a:rPr lang="en-ZA" altLang="en-US" b="1">
                <a:solidFill>
                  <a:srgbClr val="FFFFFF"/>
                </a:solidFill>
              </a:rPr>
              <a:t>57</a:t>
            </a:r>
            <a:r>
              <a:rPr lang="en-ZA" altLang="en-US">
                <a:solidFill>
                  <a:srgbClr val="FFFFFF"/>
                </a:solidFill>
              </a:rPr>
              <a:t> out of </a:t>
            </a:r>
            <a:r>
              <a:rPr lang="en-ZA" altLang="en-US" b="1">
                <a:solidFill>
                  <a:srgbClr val="FFFFFF"/>
                </a:solidFill>
              </a:rPr>
              <a:t>112 </a:t>
            </a:r>
            <a:r>
              <a:rPr lang="en-ZA" altLang="en-US">
                <a:solidFill>
                  <a:srgbClr val="FFFFFF"/>
                </a:solidFill>
              </a:rPr>
              <a:t>planned targets. This performance translated to </a:t>
            </a:r>
            <a:r>
              <a:rPr lang="en-ZA" altLang="en-US" b="1">
                <a:solidFill>
                  <a:srgbClr val="FFFFFF"/>
                </a:solidFill>
              </a:rPr>
              <a:t>51%</a:t>
            </a:r>
            <a:r>
              <a:rPr lang="en-ZA" altLang="en-US">
                <a:solidFill>
                  <a:srgbClr val="FFFFFF"/>
                </a:solidFill>
              </a:rPr>
              <a:t> of the targets achieved</a:t>
            </a:r>
            <a:r>
              <a:rPr lang="en-ZA" altLang="en-US" sz="2400">
                <a:solidFill>
                  <a:srgbClr val="FFFFFF"/>
                </a:solidFill>
              </a:rPr>
              <a:t>. </a:t>
            </a:r>
            <a:r>
              <a:rPr lang="en-ZA" altLang="en-US" sz="2400">
                <a:solidFill>
                  <a:srgbClr val="FFFFFF"/>
                </a:solidFill>
                <a:cs typeface="Arial" panose="020B0604020202020204" pitchFamily="34" charset="0"/>
              </a:rPr>
              <a:t> </a:t>
            </a:r>
            <a:endParaRPr lang="en-ZA" altLang="en-US" sz="2400" dirty="0">
              <a:solidFill>
                <a:srgbClr val="FFFFFF"/>
              </a:solidFill>
              <a:cs typeface="Arial" panose="020B0604020202020204" pitchFamily="34" charset="0"/>
            </a:endParaRPr>
          </a:p>
        </p:txBody>
      </p:sp>
      <p:sp>
        <p:nvSpPr>
          <p:cNvPr id="23555" name="Rectangle 4">
            <a:extLst>
              <a:ext uri="{FF2B5EF4-FFF2-40B4-BE49-F238E27FC236}">
                <a16:creationId xmlns:a16="http://schemas.microsoft.com/office/drawing/2014/main" id="{798364F6-D60D-481C-AF0D-56FF96078E4E}"/>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23556" name="Slide Number Placeholder 5">
            <a:extLst>
              <a:ext uri="{FF2B5EF4-FFF2-40B4-BE49-F238E27FC236}">
                <a16:creationId xmlns:a16="http://schemas.microsoft.com/office/drawing/2014/main" id="{955D1137-BFF0-4A13-8217-882AB5852DF4}"/>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EE4772F2-3156-4D08-989B-C020B6575FF0}" type="slidenum">
              <a:rPr lang="en-GB" altLang="en-US" sz="1400" b="0">
                <a:solidFill>
                  <a:srgbClr val="FFFFFF"/>
                </a:solidFill>
              </a:rPr>
              <a:pPr algn="l">
                <a:spcBef>
                  <a:spcPct val="0"/>
                </a:spcBef>
                <a:spcAft>
                  <a:spcPct val="0"/>
                </a:spcAft>
                <a:buFontTx/>
                <a:buNone/>
              </a:pPr>
              <a:t>8</a:t>
            </a:fld>
            <a:endParaRPr lang="en-GB" altLang="en-US" sz="1400" b="0">
              <a:solidFill>
                <a:srgbClr val="FFFFFF"/>
              </a:solidFill>
            </a:endParaRPr>
          </a:p>
        </p:txBody>
      </p:sp>
      <p:sp>
        <p:nvSpPr>
          <p:cNvPr id="23557" name="Footer Placeholder 2">
            <a:extLst>
              <a:ext uri="{FF2B5EF4-FFF2-40B4-BE49-F238E27FC236}">
                <a16:creationId xmlns:a16="http://schemas.microsoft.com/office/drawing/2014/main" id="{A6D0EEA1-F2A1-4602-A425-7B08C9B1BAEE}"/>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36C30978-759A-426B-80CD-57CE193A58AA}" type="slidenum">
              <a:rPr lang="en-US" altLang="en-US" sz="1000" b="0">
                <a:solidFill>
                  <a:srgbClr val="000000"/>
                </a:solidFill>
              </a:rPr>
              <a:pPr>
                <a:spcBef>
                  <a:spcPct val="0"/>
                </a:spcBef>
                <a:spcAft>
                  <a:spcPct val="0"/>
                </a:spcAft>
                <a:buFontTx/>
                <a:buNone/>
              </a:pPr>
              <a:t>8</a:t>
            </a:fld>
            <a:endParaRPr lang="en-US" altLang="en-US" sz="1000" b="0">
              <a:solidFill>
                <a:srgbClr val="000000"/>
              </a:solidFill>
            </a:endParaRPr>
          </a:p>
        </p:txBody>
      </p:sp>
      <p:sp>
        <p:nvSpPr>
          <p:cNvPr id="10" name="Title 1">
            <a:extLst>
              <a:ext uri="{FF2B5EF4-FFF2-40B4-BE49-F238E27FC236}">
                <a16:creationId xmlns:a16="http://schemas.microsoft.com/office/drawing/2014/main" id="{B6C146FE-6364-45A0-9039-3B69E06A61CC}"/>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23561" name="TextBox 2">
            <a:extLst>
              <a:ext uri="{FF2B5EF4-FFF2-40B4-BE49-F238E27FC236}">
                <a16:creationId xmlns:a16="http://schemas.microsoft.com/office/drawing/2014/main" id="{19E0B95E-3118-4552-AF3E-62496145BDC2}"/>
              </a:ext>
            </a:extLst>
          </p:cNvPr>
          <p:cNvSpPr txBox="1">
            <a:spLocks noChangeArrowheads="1"/>
          </p:cNvSpPr>
          <p:nvPr/>
        </p:nvSpPr>
        <p:spPr bwMode="auto">
          <a:xfrm>
            <a:off x="179388" y="644525"/>
            <a:ext cx="6696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ZA" altLang="en-US">
                <a:solidFill>
                  <a:srgbClr val="000000"/>
                </a:solidFill>
              </a:rPr>
              <a:t>PROGRAMME 1 - 9 OUT OF 11 TARGETS NOT ACHIEVED</a:t>
            </a:r>
          </a:p>
        </p:txBody>
      </p:sp>
      <p:graphicFrame>
        <p:nvGraphicFramePr>
          <p:cNvPr id="3" name="Table 2">
            <a:extLst>
              <a:ext uri="{FF2B5EF4-FFF2-40B4-BE49-F238E27FC236}">
                <a16:creationId xmlns:a16="http://schemas.microsoft.com/office/drawing/2014/main" id="{5987A35C-1077-4444-A357-4DFDBBA76E30}"/>
              </a:ext>
            </a:extLst>
          </p:cNvPr>
          <p:cNvGraphicFramePr>
            <a:graphicFrameLocks noGrp="1"/>
          </p:cNvGraphicFramePr>
          <p:nvPr/>
        </p:nvGraphicFramePr>
        <p:xfrm>
          <a:off x="-107950" y="1214438"/>
          <a:ext cx="8669338" cy="5562600"/>
        </p:xfrm>
        <a:graphic>
          <a:graphicData uri="http://schemas.openxmlformats.org/drawingml/2006/table">
            <a:tbl>
              <a:tblPr>
                <a:tableStyleId>{5940675A-B579-460E-94D1-54222C63F5DA}</a:tableStyleId>
              </a:tblPr>
              <a:tblGrid>
                <a:gridCol w="3787687">
                  <a:extLst>
                    <a:ext uri="{9D8B030D-6E8A-4147-A177-3AD203B41FA5}">
                      <a16:colId xmlns:a16="http://schemas.microsoft.com/office/drawing/2014/main" val="20000"/>
                    </a:ext>
                  </a:extLst>
                </a:gridCol>
                <a:gridCol w="2279413">
                  <a:extLst>
                    <a:ext uri="{9D8B030D-6E8A-4147-A177-3AD203B41FA5}">
                      <a16:colId xmlns:a16="http://schemas.microsoft.com/office/drawing/2014/main" val="20001"/>
                    </a:ext>
                  </a:extLst>
                </a:gridCol>
                <a:gridCol w="1985296">
                  <a:extLst>
                    <a:ext uri="{9D8B030D-6E8A-4147-A177-3AD203B41FA5}">
                      <a16:colId xmlns:a16="http://schemas.microsoft.com/office/drawing/2014/main" val="20002"/>
                    </a:ext>
                  </a:extLst>
                </a:gridCol>
                <a:gridCol w="616942">
                  <a:extLst>
                    <a:ext uri="{9D8B030D-6E8A-4147-A177-3AD203B41FA5}">
                      <a16:colId xmlns:a16="http://schemas.microsoft.com/office/drawing/2014/main" val="20003"/>
                    </a:ext>
                  </a:extLst>
                </a:gridCol>
              </a:tblGrid>
              <a:tr h="504825">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9525" marR="9525" marT="9525"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9525" marR="9525" marT="9525" marB="0">
                    <a:solidFill>
                      <a:schemeClr val="bg2"/>
                    </a:solidFill>
                  </a:tcPr>
                </a:tc>
                <a:tc>
                  <a:txBody>
                    <a:bodyPr/>
                    <a:lstStyle/>
                    <a:p>
                      <a:pPr algn="l" fontAlgn="t"/>
                      <a:r>
                        <a:rPr lang="en-ZA" sz="1600" b="1" u="none" strike="noStrike" dirty="0">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9525" marR="9525" marT="9525"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9525" marR="9525" marT="9525" marB="0">
                    <a:solidFill>
                      <a:schemeClr val="bg2"/>
                    </a:solidFill>
                  </a:tcPr>
                </a:tc>
                <a:extLst>
                  <a:ext uri="{0D108BD9-81ED-4DB2-BD59-A6C34878D82A}">
                    <a16:rowId xmlns:a16="http://schemas.microsoft.com/office/drawing/2014/main" val="10000"/>
                  </a:ext>
                </a:extLst>
              </a:tr>
              <a:tr h="1209675">
                <a:tc>
                  <a:txBody>
                    <a:bodyPr/>
                    <a:lstStyle/>
                    <a:p>
                      <a:pPr algn="l" fontAlgn="t"/>
                      <a:r>
                        <a:rPr lang="en-US" sz="1300" u="none" strike="noStrike" dirty="0">
                          <a:effectLst/>
                          <a:latin typeface="+mn-lt"/>
                        </a:rPr>
                        <a:t>1 Audit opinion on financial statements and predetermined objectives</a:t>
                      </a:r>
                      <a:endParaRPr lang="en-US" sz="1300" b="0" i="0" u="none" strike="noStrike" dirty="0">
                        <a:solidFill>
                          <a:srgbClr val="000000"/>
                        </a:solidFill>
                        <a:effectLst/>
                        <a:latin typeface="+mn-lt"/>
                      </a:endParaRPr>
                    </a:p>
                  </a:txBody>
                  <a:tcPr marL="9525" marR="9525" marT="9525" marB="0"/>
                </a:tc>
                <a:tc>
                  <a:txBody>
                    <a:bodyPr/>
                    <a:lstStyle/>
                    <a:p>
                      <a:pPr algn="l" fontAlgn="t"/>
                      <a:r>
                        <a:rPr lang="en-US" sz="1300" u="none" strike="noStrike" dirty="0">
                          <a:effectLst/>
                          <a:latin typeface="+mn-lt"/>
                        </a:rPr>
                        <a:t>Unqualified without significant findings: Vote, Guardian’s Fund, President’s Fund, predetermined objectives and TPF</a:t>
                      </a:r>
                      <a:endParaRPr lang="en-US" sz="1300" b="0" i="0" u="none" strike="noStrike" dirty="0">
                        <a:solidFill>
                          <a:srgbClr val="000000"/>
                        </a:solidFill>
                        <a:effectLst/>
                        <a:latin typeface="+mn-lt"/>
                      </a:endParaRPr>
                    </a:p>
                  </a:txBody>
                  <a:tcPr marL="9525" marR="9525" marT="9525" marB="0"/>
                </a:tc>
                <a:tc>
                  <a:txBody>
                    <a:bodyPr/>
                    <a:lstStyle/>
                    <a:p>
                      <a:pPr algn="l" fontAlgn="t"/>
                      <a:r>
                        <a:rPr lang="en-US" sz="1300" u="none" strike="noStrike" dirty="0">
                          <a:effectLst/>
                          <a:latin typeface="+mn-lt"/>
                        </a:rPr>
                        <a:t>Unqualified without significant findings:  Guardian’s Fund, President’s Fund and TPF. Qualification: Predetermined objectives and Vote</a:t>
                      </a:r>
                      <a:endParaRPr lang="en-US" sz="1300" b="0" i="0" u="none" strike="noStrike" dirty="0">
                        <a:solidFill>
                          <a:srgbClr val="000000"/>
                        </a:solidFill>
                        <a:effectLst/>
                        <a:latin typeface="+mn-lt"/>
                      </a:endParaRPr>
                    </a:p>
                  </a:txBody>
                  <a:tcPr marL="9525" marR="9525" marT="9525" marB="0"/>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9525" marR="9525" marT="9525" marB="0" anchor="ctr">
                    <a:solidFill>
                      <a:srgbClr val="FF0000"/>
                    </a:solidFill>
                  </a:tcPr>
                </a:tc>
                <a:extLst>
                  <a:ext uri="{0D108BD9-81ED-4DB2-BD59-A6C34878D82A}">
                    <a16:rowId xmlns:a16="http://schemas.microsoft.com/office/drawing/2014/main" val="10001"/>
                  </a:ext>
                </a:extLst>
              </a:tr>
              <a:tr h="323850">
                <a:tc>
                  <a:txBody>
                    <a:bodyPr/>
                    <a:lstStyle/>
                    <a:p>
                      <a:pPr algn="l" fontAlgn="t"/>
                      <a:r>
                        <a:rPr lang="en-US" sz="1300" u="none" strike="noStrike">
                          <a:effectLst/>
                          <a:latin typeface="+mn-lt"/>
                        </a:rPr>
                        <a:t>1.1 Percentage of significant findings on key specific areas resolved</a:t>
                      </a:r>
                      <a:endParaRPr lang="en-US" sz="1300" b="0" i="0" u="none" strike="noStrike">
                        <a:solidFill>
                          <a:srgbClr val="000000"/>
                        </a:solidFill>
                        <a:effectLst/>
                        <a:latin typeface="+mn-lt"/>
                      </a:endParaRPr>
                    </a:p>
                  </a:txBody>
                  <a:tcPr marL="9525" marR="9525" marT="9525" marB="0"/>
                </a:tc>
                <a:tc>
                  <a:txBody>
                    <a:bodyPr/>
                    <a:lstStyle/>
                    <a:p>
                      <a:pPr algn="ctr" fontAlgn="ctr"/>
                      <a:r>
                        <a:rPr lang="en-ZA" sz="1300" u="none" strike="noStrike">
                          <a:effectLst/>
                          <a:latin typeface="+mn-lt"/>
                        </a:rPr>
                        <a:t>100%</a:t>
                      </a:r>
                      <a:endParaRPr lang="en-ZA" sz="1300" b="0" i="0" u="none" strike="noStrike">
                        <a:solidFill>
                          <a:srgbClr val="000000"/>
                        </a:solidFill>
                        <a:effectLst/>
                        <a:latin typeface="+mn-lt"/>
                      </a:endParaRPr>
                    </a:p>
                  </a:txBody>
                  <a:tcPr marL="9525" marR="9525" marT="9525" marB="0" anchor="ctr"/>
                </a:tc>
                <a:tc>
                  <a:txBody>
                    <a:bodyPr/>
                    <a:lstStyle/>
                    <a:p>
                      <a:pPr algn="ctr" fontAlgn="ctr"/>
                      <a:r>
                        <a:rPr lang="en-ZA" sz="1300" u="none" strike="noStrike" dirty="0">
                          <a:effectLst/>
                          <a:latin typeface="+mn-lt"/>
                        </a:rPr>
                        <a:t>71%</a:t>
                      </a:r>
                      <a:endParaRPr lang="en-ZA" sz="1300" b="0" i="0" u="none" strike="noStrike" dirty="0">
                        <a:solidFill>
                          <a:srgbClr val="000000"/>
                        </a:solidFill>
                        <a:effectLst/>
                        <a:latin typeface="+mn-lt"/>
                      </a:endParaRPr>
                    </a:p>
                  </a:txBody>
                  <a:tcPr marL="9525" marR="9525" marT="9525"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9525" marR="9525" marT="9525" marB="0" anchor="ctr">
                    <a:solidFill>
                      <a:srgbClr val="FF0000"/>
                    </a:solidFill>
                  </a:tcPr>
                </a:tc>
                <a:extLst>
                  <a:ext uri="{0D108BD9-81ED-4DB2-BD59-A6C34878D82A}">
                    <a16:rowId xmlns:a16="http://schemas.microsoft.com/office/drawing/2014/main" val="10002"/>
                  </a:ext>
                </a:extLst>
              </a:tr>
              <a:tr h="542925">
                <a:tc>
                  <a:txBody>
                    <a:bodyPr/>
                    <a:lstStyle/>
                    <a:p>
                      <a:pPr algn="l" fontAlgn="t"/>
                      <a:r>
                        <a:rPr lang="en-US" sz="1300" u="none" strike="noStrike">
                          <a:effectLst/>
                          <a:latin typeface="+mn-lt"/>
                        </a:rPr>
                        <a:t>1.3 Percentage of undisputed and valid invoices paid within 30 days from date of receipt</a:t>
                      </a:r>
                      <a:endParaRPr lang="en-US" sz="1300" b="0" i="0" u="none" strike="noStrike">
                        <a:solidFill>
                          <a:srgbClr val="000000"/>
                        </a:solidFill>
                        <a:effectLst/>
                        <a:latin typeface="+mn-lt"/>
                      </a:endParaRPr>
                    </a:p>
                  </a:txBody>
                  <a:tcPr marL="9525" marR="9525" marT="9525" marB="0"/>
                </a:tc>
                <a:tc>
                  <a:txBody>
                    <a:bodyPr/>
                    <a:lstStyle/>
                    <a:p>
                      <a:pPr algn="ctr" fontAlgn="ctr"/>
                      <a:r>
                        <a:rPr lang="en-ZA" sz="1300" u="none" strike="noStrike">
                          <a:effectLst/>
                          <a:latin typeface="+mn-lt"/>
                        </a:rPr>
                        <a:t>100%</a:t>
                      </a:r>
                      <a:endParaRPr lang="en-ZA" sz="1300" b="0" i="0" u="none" strike="noStrike">
                        <a:solidFill>
                          <a:srgbClr val="000000"/>
                        </a:solidFill>
                        <a:effectLst/>
                        <a:latin typeface="+mn-lt"/>
                      </a:endParaRPr>
                    </a:p>
                  </a:txBody>
                  <a:tcPr marL="9525" marR="9525" marT="9525" marB="0" anchor="ctr"/>
                </a:tc>
                <a:tc>
                  <a:txBody>
                    <a:bodyPr/>
                    <a:lstStyle/>
                    <a:p>
                      <a:pPr algn="ctr" fontAlgn="ctr"/>
                      <a:r>
                        <a:rPr lang="en-ZA" sz="1300" u="none" strike="noStrike" dirty="0">
                          <a:effectLst/>
                          <a:latin typeface="+mn-lt"/>
                        </a:rPr>
                        <a:t>99%</a:t>
                      </a:r>
                      <a:endParaRPr lang="en-ZA" sz="1300" b="0" i="0" u="none" strike="noStrike" dirty="0">
                        <a:solidFill>
                          <a:srgbClr val="000000"/>
                        </a:solidFill>
                        <a:effectLst/>
                        <a:latin typeface="+mn-lt"/>
                      </a:endParaRPr>
                    </a:p>
                  </a:txBody>
                  <a:tcPr marL="9525" marR="9525" marT="9525"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9525" marR="9525" marT="9525" marB="0" anchor="ctr">
                    <a:solidFill>
                      <a:srgbClr val="FF0000"/>
                    </a:solidFill>
                  </a:tcPr>
                </a:tc>
                <a:extLst>
                  <a:ext uri="{0D108BD9-81ED-4DB2-BD59-A6C34878D82A}">
                    <a16:rowId xmlns:a16="http://schemas.microsoft.com/office/drawing/2014/main" val="10003"/>
                  </a:ext>
                </a:extLst>
              </a:tr>
              <a:tr h="323850">
                <a:tc>
                  <a:txBody>
                    <a:bodyPr/>
                    <a:lstStyle/>
                    <a:p>
                      <a:pPr algn="l" fontAlgn="t"/>
                      <a:r>
                        <a:rPr lang="en-US" sz="1300" u="none" strike="noStrike">
                          <a:effectLst/>
                          <a:latin typeface="+mn-lt"/>
                        </a:rPr>
                        <a:t>2. Percentage compliance  with PAIA by the department </a:t>
                      </a:r>
                      <a:endParaRPr lang="en-US" sz="1300" b="0" i="0" u="none" strike="noStrike">
                        <a:solidFill>
                          <a:srgbClr val="000000"/>
                        </a:solidFill>
                        <a:effectLst/>
                        <a:latin typeface="+mn-lt"/>
                      </a:endParaRPr>
                    </a:p>
                  </a:txBody>
                  <a:tcPr marL="9525" marR="9525" marT="9525" marB="0"/>
                </a:tc>
                <a:tc>
                  <a:txBody>
                    <a:bodyPr/>
                    <a:lstStyle/>
                    <a:p>
                      <a:pPr algn="ctr" fontAlgn="ctr"/>
                      <a:r>
                        <a:rPr lang="en-ZA" sz="1300" u="none" strike="noStrike">
                          <a:effectLst/>
                          <a:latin typeface="+mn-lt"/>
                        </a:rPr>
                        <a:t>96%</a:t>
                      </a:r>
                      <a:endParaRPr lang="en-ZA" sz="1300" b="0" i="0" u="none" strike="noStrike">
                        <a:solidFill>
                          <a:srgbClr val="000000"/>
                        </a:solidFill>
                        <a:effectLst/>
                        <a:latin typeface="+mn-lt"/>
                      </a:endParaRPr>
                    </a:p>
                  </a:txBody>
                  <a:tcPr marL="9525" marR="9525" marT="9525" marB="0" anchor="ctr"/>
                </a:tc>
                <a:tc>
                  <a:txBody>
                    <a:bodyPr/>
                    <a:lstStyle/>
                    <a:p>
                      <a:pPr algn="ctr" fontAlgn="ctr"/>
                      <a:r>
                        <a:rPr lang="en-ZA" sz="1300" u="none" strike="noStrike" dirty="0">
                          <a:effectLst/>
                          <a:latin typeface="+mn-lt"/>
                        </a:rPr>
                        <a:t>94%</a:t>
                      </a:r>
                      <a:endParaRPr lang="en-ZA" sz="1300" b="0" i="0" u="none" strike="noStrike" dirty="0">
                        <a:solidFill>
                          <a:srgbClr val="000000"/>
                        </a:solidFill>
                        <a:effectLst/>
                        <a:latin typeface="+mn-lt"/>
                      </a:endParaRPr>
                    </a:p>
                  </a:txBody>
                  <a:tcPr marL="9525" marR="9525" marT="9525"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9525" marR="9525" marT="9525" marB="0" anchor="ctr">
                    <a:solidFill>
                      <a:srgbClr val="FF0000"/>
                    </a:solidFill>
                  </a:tcPr>
                </a:tc>
                <a:extLst>
                  <a:ext uri="{0D108BD9-81ED-4DB2-BD59-A6C34878D82A}">
                    <a16:rowId xmlns:a16="http://schemas.microsoft.com/office/drawing/2014/main" val="10004"/>
                  </a:ext>
                </a:extLst>
              </a:tr>
              <a:tr h="361950">
                <a:tc>
                  <a:txBody>
                    <a:bodyPr/>
                    <a:lstStyle/>
                    <a:p>
                      <a:pPr algn="l" fontAlgn="t"/>
                      <a:r>
                        <a:rPr lang="en-US" sz="1300" u="none" strike="noStrike">
                          <a:effectLst/>
                          <a:latin typeface="+mn-lt"/>
                        </a:rPr>
                        <a:t>2.2 Section 32 report submitted to SAHRC by target date</a:t>
                      </a:r>
                      <a:endParaRPr lang="en-US" sz="1300" b="0" i="0" u="none" strike="noStrike">
                        <a:solidFill>
                          <a:srgbClr val="000000"/>
                        </a:solidFill>
                        <a:effectLst/>
                        <a:latin typeface="+mn-lt"/>
                      </a:endParaRPr>
                    </a:p>
                  </a:txBody>
                  <a:tcPr marL="9525" marR="9525" marT="9525" marB="0"/>
                </a:tc>
                <a:tc>
                  <a:txBody>
                    <a:bodyPr/>
                    <a:lstStyle/>
                    <a:p>
                      <a:pPr algn="ctr" fontAlgn="ctr"/>
                      <a:r>
                        <a:rPr lang="en-ZA" sz="1300" u="none" strike="noStrike">
                          <a:effectLst/>
                          <a:latin typeface="+mn-lt"/>
                        </a:rPr>
                        <a:t>31-Mar-20</a:t>
                      </a:r>
                      <a:endParaRPr lang="en-ZA" sz="1300" b="0" i="0" u="none" strike="noStrike">
                        <a:solidFill>
                          <a:srgbClr val="000000"/>
                        </a:solidFill>
                        <a:effectLst/>
                        <a:latin typeface="+mn-lt"/>
                      </a:endParaRPr>
                    </a:p>
                  </a:txBody>
                  <a:tcPr marL="9525" marR="9525" marT="9525" marB="0" anchor="ctr"/>
                </a:tc>
                <a:tc>
                  <a:txBody>
                    <a:bodyPr/>
                    <a:lstStyle/>
                    <a:p>
                      <a:pPr algn="ctr" fontAlgn="ctr"/>
                      <a:r>
                        <a:rPr lang="en-ZA" sz="1300" u="none" strike="noStrike" dirty="0">
                          <a:effectLst/>
                          <a:latin typeface="+mn-lt"/>
                        </a:rPr>
                        <a:t>-</a:t>
                      </a:r>
                      <a:endParaRPr lang="en-ZA" sz="1300" b="0" i="0" u="none" strike="noStrike" dirty="0">
                        <a:solidFill>
                          <a:srgbClr val="1F497D"/>
                        </a:solidFill>
                        <a:effectLst/>
                        <a:latin typeface="+mn-lt"/>
                      </a:endParaRPr>
                    </a:p>
                  </a:txBody>
                  <a:tcPr marL="9525" marR="9525" marT="9525"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9525" marR="9525" marT="9525" marB="0" anchor="ctr">
                    <a:solidFill>
                      <a:srgbClr val="FF0000"/>
                    </a:solidFill>
                  </a:tcPr>
                </a:tc>
                <a:extLst>
                  <a:ext uri="{0D108BD9-81ED-4DB2-BD59-A6C34878D82A}">
                    <a16:rowId xmlns:a16="http://schemas.microsoft.com/office/drawing/2014/main" val="10005"/>
                  </a:ext>
                </a:extLst>
              </a:tr>
              <a:tr h="485775">
                <a:tc>
                  <a:txBody>
                    <a:bodyPr/>
                    <a:lstStyle/>
                    <a:p>
                      <a:pPr algn="l" fontAlgn="t"/>
                      <a:r>
                        <a:rPr lang="en-US" sz="1300" u="none" strike="noStrike">
                          <a:effectLst/>
                          <a:latin typeface="+mn-lt"/>
                        </a:rPr>
                        <a:t>3 Number of priorities implemented to improve administrative capacity to deliver services</a:t>
                      </a:r>
                      <a:endParaRPr lang="en-US" sz="1300" b="0" i="0" u="none" strike="noStrike">
                        <a:solidFill>
                          <a:srgbClr val="000000"/>
                        </a:solidFill>
                        <a:effectLst/>
                        <a:latin typeface="+mn-lt"/>
                      </a:endParaRPr>
                    </a:p>
                  </a:txBody>
                  <a:tcPr marL="9525" marR="9525" marT="9525" marB="0"/>
                </a:tc>
                <a:tc>
                  <a:txBody>
                    <a:bodyPr/>
                    <a:lstStyle/>
                    <a:p>
                      <a:pPr algn="ctr" fontAlgn="ctr"/>
                      <a:r>
                        <a:rPr lang="en-ZA" sz="1300" u="none" strike="noStrike">
                          <a:effectLst/>
                          <a:latin typeface="+mn-lt"/>
                        </a:rPr>
                        <a:t>3</a:t>
                      </a:r>
                      <a:endParaRPr lang="en-ZA" sz="1300" b="0" i="0" u="none" strike="noStrike">
                        <a:solidFill>
                          <a:srgbClr val="000000"/>
                        </a:solidFill>
                        <a:effectLst/>
                        <a:latin typeface="+mn-lt"/>
                      </a:endParaRPr>
                    </a:p>
                  </a:txBody>
                  <a:tcPr marL="9525" marR="9525" marT="9525" marB="0" anchor="ctr"/>
                </a:tc>
                <a:tc>
                  <a:txBody>
                    <a:bodyPr/>
                    <a:lstStyle/>
                    <a:p>
                      <a:pPr algn="ctr" fontAlgn="ctr"/>
                      <a:r>
                        <a:rPr lang="en-ZA" sz="1300" u="none" strike="noStrike" dirty="0">
                          <a:effectLst/>
                          <a:latin typeface="+mn-lt"/>
                        </a:rPr>
                        <a:t>0</a:t>
                      </a:r>
                      <a:endParaRPr lang="en-ZA" sz="1300" b="0" i="0" u="none" strike="noStrike" dirty="0">
                        <a:solidFill>
                          <a:srgbClr val="000000"/>
                        </a:solidFill>
                        <a:effectLst/>
                        <a:latin typeface="+mn-lt"/>
                      </a:endParaRPr>
                    </a:p>
                  </a:txBody>
                  <a:tcPr marL="9525" marR="9525" marT="9525"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9525" marR="9525" marT="9525" marB="0" anchor="ctr">
                    <a:solidFill>
                      <a:srgbClr val="FF0000"/>
                    </a:solidFill>
                  </a:tcPr>
                </a:tc>
                <a:extLst>
                  <a:ext uri="{0D108BD9-81ED-4DB2-BD59-A6C34878D82A}">
                    <a16:rowId xmlns:a16="http://schemas.microsoft.com/office/drawing/2014/main" val="10006"/>
                  </a:ext>
                </a:extLst>
              </a:tr>
              <a:tr h="323850">
                <a:tc>
                  <a:txBody>
                    <a:bodyPr/>
                    <a:lstStyle/>
                    <a:p>
                      <a:pPr algn="l" fontAlgn="t"/>
                      <a:r>
                        <a:rPr lang="en-US" sz="1300" u="none" strike="noStrike" dirty="0">
                          <a:effectLst/>
                          <a:latin typeface="+mn-lt"/>
                        </a:rPr>
                        <a:t>3.1 Number of realigned </a:t>
                      </a:r>
                      <a:r>
                        <a:rPr lang="en-US" sz="1300" u="none" strike="noStrike" dirty="0" err="1">
                          <a:effectLst/>
                          <a:latin typeface="+mn-lt"/>
                        </a:rPr>
                        <a:t>organisational</a:t>
                      </a:r>
                      <a:r>
                        <a:rPr lang="en-US" sz="1300" u="none" strike="noStrike" dirty="0">
                          <a:effectLst/>
                          <a:latin typeface="+mn-lt"/>
                        </a:rPr>
                        <a:t> substructures</a:t>
                      </a:r>
                      <a:endParaRPr lang="en-US" sz="1300" b="0" i="0" u="none" strike="noStrike" dirty="0">
                        <a:solidFill>
                          <a:srgbClr val="000000"/>
                        </a:solidFill>
                        <a:effectLst/>
                        <a:latin typeface="+mn-lt"/>
                      </a:endParaRPr>
                    </a:p>
                  </a:txBody>
                  <a:tcPr marL="9525" marR="9525" marT="9525" marB="0"/>
                </a:tc>
                <a:tc>
                  <a:txBody>
                    <a:bodyPr/>
                    <a:lstStyle/>
                    <a:p>
                      <a:pPr algn="ctr" fontAlgn="ctr"/>
                      <a:r>
                        <a:rPr lang="en-ZA" sz="1300" u="none" strike="noStrike">
                          <a:effectLst/>
                          <a:latin typeface="+mn-lt"/>
                        </a:rPr>
                        <a:t>5  Sub-Structures realigned</a:t>
                      </a:r>
                      <a:endParaRPr lang="en-ZA" sz="1300" b="0" i="0" u="none" strike="noStrike">
                        <a:solidFill>
                          <a:srgbClr val="000000"/>
                        </a:solidFill>
                        <a:effectLst/>
                        <a:latin typeface="+mn-lt"/>
                      </a:endParaRPr>
                    </a:p>
                  </a:txBody>
                  <a:tcPr marL="9525" marR="9525" marT="9525" marB="0" anchor="ctr"/>
                </a:tc>
                <a:tc>
                  <a:txBody>
                    <a:bodyPr/>
                    <a:lstStyle/>
                    <a:p>
                      <a:pPr algn="ctr" fontAlgn="ctr"/>
                      <a:r>
                        <a:rPr lang="en-ZA" sz="1300" u="none" strike="noStrike" dirty="0">
                          <a:effectLst/>
                          <a:latin typeface="+mn-lt"/>
                        </a:rPr>
                        <a:t>2</a:t>
                      </a:r>
                      <a:endParaRPr lang="en-ZA" sz="1300" b="0" i="0" u="none" strike="noStrike" dirty="0">
                        <a:solidFill>
                          <a:srgbClr val="000000"/>
                        </a:solidFill>
                        <a:effectLst/>
                        <a:latin typeface="+mn-lt"/>
                      </a:endParaRPr>
                    </a:p>
                  </a:txBody>
                  <a:tcPr marL="9525" marR="9525" marT="9525"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9525" marR="9525" marT="9525" marB="0" anchor="ctr">
                    <a:solidFill>
                      <a:srgbClr val="FF0000"/>
                    </a:solidFill>
                  </a:tcPr>
                </a:tc>
                <a:extLst>
                  <a:ext uri="{0D108BD9-81ED-4DB2-BD59-A6C34878D82A}">
                    <a16:rowId xmlns:a16="http://schemas.microsoft.com/office/drawing/2014/main" val="10007"/>
                  </a:ext>
                </a:extLst>
              </a:tr>
              <a:tr h="323850">
                <a:tc>
                  <a:txBody>
                    <a:bodyPr/>
                    <a:lstStyle/>
                    <a:p>
                      <a:pPr algn="l" fontAlgn="t"/>
                      <a:r>
                        <a:rPr lang="en-US" sz="1300" b="0" i="0" u="none" strike="noStrike">
                          <a:solidFill>
                            <a:srgbClr val="000000"/>
                          </a:solidFill>
                          <a:effectLst/>
                          <a:latin typeface="+mn-lt"/>
                        </a:rPr>
                        <a:t>3.2 Number of people appointed on internship and learnership programmes</a:t>
                      </a:r>
                    </a:p>
                  </a:txBody>
                  <a:tcPr marL="9525" marR="9525" marT="9525" marB="0"/>
                </a:tc>
                <a:tc>
                  <a:txBody>
                    <a:bodyPr/>
                    <a:lstStyle/>
                    <a:p>
                      <a:pPr algn="ctr" fontAlgn="ctr"/>
                      <a:r>
                        <a:rPr lang="en-ZA" sz="1300" b="0" i="0" u="none" strike="noStrike">
                          <a:solidFill>
                            <a:srgbClr val="000000"/>
                          </a:solidFill>
                          <a:effectLst/>
                          <a:latin typeface="+mn-lt"/>
                        </a:rPr>
                        <a:t>300</a:t>
                      </a:r>
                    </a:p>
                  </a:txBody>
                  <a:tcPr marL="9525" marR="9525" marT="9525" marB="0" anchor="ctr"/>
                </a:tc>
                <a:tc>
                  <a:txBody>
                    <a:bodyPr/>
                    <a:lstStyle/>
                    <a:p>
                      <a:pPr algn="ctr" fontAlgn="ctr"/>
                      <a:r>
                        <a:rPr lang="en-ZA" sz="1300" b="0" i="0" u="none" strike="noStrike" dirty="0">
                          <a:solidFill>
                            <a:srgbClr val="000000"/>
                          </a:solidFill>
                          <a:effectLst/>
                          <a:latin typeface="+mn-lt"/>
                        </a:rPr>
                        <a:t>0</a:t>
                      </a:r>
                    </a:p>
                  </a:txBody>
                  <a:tcPr marL="9525" marR="9525" marT="9525" marB="0" anchor="ct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9525" marR="9525" marT="9525" marB="0" anchor="ctr">
                    <a:solidFill>
                      <a:srgbClr val="FF0000"/>
                    </a:solidFill>
                  </a:tcPr>
                </a:tc>
                <a:extLst>
                  <a:ext uri="{0D108BD9-81ED-4DB2-BD59-A6C34878D82A}">
                    <a16:rowId xmlns:a16="http://schemas.microsoft.com/office/drawing/2014/main" val="10008"/>
                  </a:ext>
                </a:extLst>
              </a:tr>
              <a:tr h="323850">
                <a:tc>
                  <a:txBody>
                    <a:bodyPr/>
                    <a:lstStyle/>
                    <a:p>
                      <a:pPr algn="l" fontAlgn="t"/>
                      <a:r>
                        <a:rPr lang="en-US" sz="1300" b="0" i="0" u="none" strike="noStrike">
                          <a:solidFill>
                            <a:srgbClr val="000000"/>
                          </a:solidFill>
                          <a:effectLst/>
                          <a:latin typeface="+mn-lt"/>
                        </a:rPr>
                        <a:t>3.3 Repositioning Strategy on Justice College finalised by target date</a:t>
                      </a:r>
                    </a:p>
                  </a:txBody>
                  <a:tcPr marL="9525" marR="9525" marT="9525" marB="0"/>
                </a:tc>
                <a:tc>
                  <a:txBody>
                    <a:bodyPr/>
                    <a:lstStyle/>
                    <a:p>
                      <a:pPr algn="ctr" fontAlgn="ctr"/>
                      <a:r>
                        <a:rPr lang="en-US" sz="1300" b="0" i="0" u="none" strike="noStrike">
                          <a:solidFill>
                            <a:srgbClr val="000000"/>
                          </a:solidFill>
                          <a:effectLst/>
                          <a:latin typeface="+mn-lt"/>
                        </a:rPr>
                        <a:t>Repositioning Strategy on Justice College finalised by 31 February  2020</a:t>
                      </a:r>
                    </a:p>
                  </a:txBody>
                  <a:tcPr marL="9525" marR="9525" marT="9525" marB="0" anchor="ctr"/>
                </a:tc>
                <a:tc>
                  <a:txBody>
                    <a:bodyPr/>
                    <a:lstStyle/>
                    <a:p>
                      <a:pPr algn="ctr" fontAlgn="ctr"/>
                      <a:r>
                        <a:rPr lang="en-ZA" sz="1300" b="0" i="0" u="none" strike="noStrike" dirty="0">
                          <a:solidFill>
                            <a:srgbClr val="000000"/>
                          </a:solidFill>
                          <a:effectLst/>
                          <a:latin typeface="+mn-lt"/>
                        </a:rPr>
                        <a:t>-</a:t>
                      </a:r>
                    </a:p>
                  </a:txBody>
                  <a:tcPr marL="9525" marR="9525" marT="9525" marB="0" anchor="ct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9525" marR="9525" marT="9525" marB="0" anchor="ctr">
                    <a:solidFill>
                      <a:srgbClr val="FF0000"/>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B7CE04-AC1A-41EF-BEBE-3AA232232F8D}"/>
              </a:ext>
            </a:extLst>
          </p:cNvPr>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97283" name="Rectangle 4">
            <a:extLst>
              <a:ext uri="{FF2B5EF4-FFF2-40B4-BE49-F238E27FC236}">
                <a16:creationId xmlns:a16="http://schemas.microsoft.com/office/drawing/2014/main" id="{5ED62E40-206B-4D64-BF0C-5ED66DE7D82A}"/>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chemeClr val="bg1"/>
                </a:solidFill>
                <a:latin typeface="Century Gothic" panose="020B0502020202020204" pitchFamily="34" charset="0"/>
              </a:rPr>
              <a:t>DEPARTMENTAL PERFORMANCE: PROGRAMME 1</a:t>
            </a:r>
          </a:p>
        </p:txBody>
      </p:sp>
      <p:sp>
        <p:nvSpPr>
          <p:cNvPr id="33" name="Title 1">
            <a:extLst>
              <a:ext uri="{FF2B5EF4-FFF2-40B4-BE49-F238E27FC236}">
                <a16:creationId xmlns:a16="http://schemas.microsoft.com/office/drawing/2014/main" id="{56216DCB-92BC-4F76-B215-511250A55F37}"/>
              </a:ext>
            </a:extLst>
          </p:cNvPr>
          <p:cNvSpPr txBox="1">
            <a:spLocks/>
          </p:cNvSpPr>
          <p:nvPr/>
        </p:nvSpPr>
        <p:spPr>
          <a:xfrm>
            <a:off x="195263" y="2565400"/>
            <a:ext cx="8643937" cy="500063"/>
          </a:xfrm>
          <a:prstGeom prst="rect">
            <a:avLst/>
          </a:prstGeom>
          <a:noFill/>
        </p:spPr>
        <p:txBody>
          <a:bodyPr anchor="b"/>
          <a:lstStyle/>
          <a:p>
            <a:pPr algn="ctr" eaLnBrk="1" fontAlgn="auto" hangingPunct="1">
              <a:spcBef>
                <a:spcPts val="0"/>
              </a:spcBef>
              <a:spcAft>
                <a:spcPts val="0"/>
              </a:spcAft>
              <a:defRPr/>
            </a:pPr>
            <a:r>
              <a:rPr lang="en-US" sz="3200" b="1" dirty="0"/>
              <a:t>INTERNAL AUDIT FINDINGS CHALLENGES</a:t>
            </a:r>
            <a:endParaRPr lang="en-US" sz="1400" b="1" dirty="0"/>
          </a:p>
          <a:p>
            <a:pPr algn="ctr" eaLnBrk="1" fontAlgn="auto" hangingPunct="1">
              <a:spcBef>
                <a:spcPts val="0"/>
              </a:spcBef>
              <a:spcAft>
                <a:spcPts val="0"/>
              </a:spcAft>
              <a:defRPr/>
            </a:pPr>
            <a:endParaRPr lang="en-GB" sz="3200" b="1" cap="small" dirty="0">
              <a:latin typeface="+mn-lt"/>
              <a:ea typeface="+mj-ea"/>
            </a:endParaRPr>
          </a:p>
        </p:txBody>
      </p:sp>
      <p:sp>
        <p:nvSpPr>
          <p:cNvPr id="97285" name="Slide Number Placeholder 6">
            <a:extLst>
              <a:ext uri="{FF2B5EF4-FFF2-40B4-BE49-F238E27FC236}">
                <a16:creationId xmlns:a16="http://schemas.microsoft.com/office/drawing/2014/main" id="{79A5186C-1F3C-4405-BBD5-D500CEC2CF40}"/>
              </a:ext>
            </a:extLst>
          </p:cNvPr>
          <p:cNvSpPr>
            <a:spLocks noGrp="1"/>
          </p:cNvSpPr>
          <p:nvPr>
            <p:ph type="sldNum" sz="quarter" idx="12"/>
          </p:nvPr>
        </p:nvSpPr>
        <p:spPr>
          <a:xfrm>
            <a:off x="457200" y="64563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55789CE2-0BEB-49D4-B20F-143C2043E944}" type="slidenum">
              <a:rPr lang="en-GB" altLang="en-US" sz="1800" b="0">
                <a:solidFill>
                  <a:schemeClr val="bg1"/>
                </a:solidFill>
              </a:rPr>
              <a:pPr algn="l">
                <a:spcBef>
                  <a:spcPct val="0"/>
                </a:spcBef>
                <a:spcAft>
                  <a:spcPct val="0"/>
                </a:spcAft>
                <a:buFontTx/>
                <a:buNone/>
              </a:pPr>
              <a:t>80</a:t>
            </a:fld>
            <a:endParaRPr lang="en-GB" altLang="en-US" sz="1800" b="0">
              <a:solidFill>
                <a:schemeClr val="bg1"/>
              </a:solidFill>
            </a:endParaRPr>
          </a:p>
        </p:txBody>
      </p:sp>
      <p:sp>
        <p:nvSpPr>
          <p:cNvPr id="97286" name="Footer Placeholder 2">
            <a:extLst>
              <a:ext uri="{FF2B5EF4-FFF2-40B4-BE49-F238E27FC236}">
                <a16:creationId xmlns:a16="http://schemas.microsoft.com/office/drawing/2014/main" id="{12E76EC8-0A65-41A4-9491-FA9E6795520F}"/>
              </a:ext>
            </a:extLst>
          </p:cNvPr>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D5A474FE-9432-407A-B95B-5A87527DC9F6}" type="slidenum">
              <a:rPr lang="en-US" altLang="en-US" sz="1400" b="0">
                <a:solidFill>
                  <a:srgbClr val="000000"/>
                </a:solidFill>
              </a:rPr>
              <a:pPr>
                <a:spcBef>
                  <a:spcPct val="0"/>
                </a:spcBef>
                <a:spcAft>
                  <a:spcPct val="0"/>
                </a:spcAft>
                <a:buFontTx/>
                <a:buNone/>
              </a:pPr>
              <a:t>80</a:t>
            </a:fld>
            <a:endParaRPr lang="en-US" altLang="en-US" sz="1400" b="0">
              <a:solidFill>
                <a:srgbClr val="00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2A09A8-A189-4CD3-9744-E8642198BCAD}"/>
              </a:ext>
            </a:extLst>
          </p:cNvPr>
          <p:cNvSpPr/>
          <p:nvPr/>
        </p:nvSpPr>
        <p:spPr>
          <a:xfrm>
            <a:off x="-28575" y="-506413"/>
            <a:ext cx="9251950" cy="7364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ZA" b="1" dirty="0">
                <a:solidFill>
                  <a:srgbClr val="FFFFFF"/>
                </a:solidFill>
              </a:rPr>
              <a:t>PORTFOLIO 2019/2020</a:t>
            </a:r>
            <a:endParaRPr lang="en-GB" i="1" dirty="0">
              <a:solidFill>
                <a:srgbClr val="FFFFFF"/>
              </a:solidFill>
            </a:endParaRPr>
          </a:p>
          <a:p>
            <a:pPr eaLnBrk="1" fontAlgn="auto" hangingPunct="1">
              <a:spcBef>
                <a:spcPct val="20000"/>
              </a:spcBef>
              <a:spcAft>
                <a:spcPts val="0"/>
              </a:spcAft>
              <a:defRPr/>
            </a:pPr>
            <a:r>
              <a:rPr lang="en-GB" dirty="0">
                <a:solidFill>
                  <a:srgbClr val="FFFFFF"/>
                </a:solidFill>
              </a:rPr>
              <a:t>The 2019</a:t>
            </a:r>
          </a:p>
          <a:p>
            <a:pPr eaLnBrk="1" fontAlgn="auto" hangingPunct="1">
              <a:spcBef>
                <a:spcPct val="20000"/>
              </a:spcBef>
              <a:spcAft>
                <a:spcPts val="0"/>
              </a:spcAft>
              <a:defRPr/>
            </a:pPr>
            <a:endParaRPr lang="en-ZA" sz="2000" b="1" dirty="0">
              <a:solidFill>
                <a:prstClr val="black"/>
              </a:solidFill>
            </a:endParaRPr>
          </a:p>
          <a:p>
            <a:pPr eaLnBrk="1" fontAlgn="auto" hangingPunct="1">
              <a:spcBef>
                <a:spcPct val="20000"/>
              </a:spcBef>
              <a:spcAft>
                <a:spcPts val="0"/>
              </a:spcAft>
              <a:defRPr/>
            </a:pPr>
            <a:endParaRPr lang="en-ZA" sz="2000" b="1" dirty="0">
              <a:solidFill>
                <a:prstClr val="black"/>
              </a:solidFill>
            </a:endParaRPr>
          </a:p>
          <a:p>
            <a:pPr>
              <a:defRPr/>
            </a:pPr>
            <a:endParaRPr lang="en-US" sz="2000" b="1" dirty="0">
              <a:solidFill>
                <a:srgbClr val="000000"/>
              </a:solidFill>
            </a:endParaRPr>
          </a:p>
          <a:p>
            <a:pPr eaLnBrk="1" fontAlgn="auto" hangingPunct="1">
              <a:spcBef>
                <a:spcPct val="20000"/>
              </a:spcBef>
              <a:spcAft>
                <a:spcPts val="0"/>
              </a:spcAft>
              <a:defRPr/>
            </a:pPr>
            <a:endParaRPr lang="en-GB" sz="3000" b="1" dirty="0">
              <a:solidFill>
                <a:prstClr val="black"/>
              </a:solidFill>
              <a:latin typeface="Calibri"/>
            </a:endParaRPr>
          </a:p>
          <a:p>
            <a:pPr eaLnBrk="1" fontAlgn="auto" hangingPunct="1">
              <a:spcBef>
                <a:spcPct val="20000"/>
              </a:spcBef>
              <a:spcAft>
                <a:spcPts val="0"/>
              </a:spcAft>
              <a:defRPr/>
            </a:pPr>
            <a:endParaRPr lang="en-ZA" sz="3000" b="1" dirty="0">
              <a:solidFill>
                <a:prstClr val="black"/>
              </a:solidFill>
              <a:latin typeface="Calibri"/>
            </a:endParaRPr>
          </a:p>
          <a:p>
            <a:pPr eaLnBrk="1" fontAlgn="auto" hangingPunct="1">
              <a:spcBef>
                <a:spcPct val="20000"/>
              </a:spcBef>
              <a:spcAft>
                <a:spcPts val="0"/>
              </a:spcAft>
              <a:defRPr/>
            </a:pPr>
            <a:endParaRPr lang="en-GB" sz="2000" i="1" dirty="0">
              <a:solidFill>
                <a:prstClr val="black"/>
              </a:solidFill>
            </a:endParaRPr>
          </a:p>
          <a:p>
            <a:pPr>
              <a:defRPr/>
            </a:pPr>
            <a:r>
              <a:rPr lang="en-GB" sz="2000" dirty="0">
                <a:solidFill>
                  <a:srgbClr val="FFFFFF"/>
                </a:solidFill>
              </a:rPr>
              <a:t>/</a:t>
            </a:r>
            <a:endParaRPr lang="en-ZA" altLang="en-US" dirty="0">
              <a:solidFill>
                <a:srgbClr val="FFFFFF"/>
              </a:solidFill>
            </a:endParaRPr>
          </a:p>
        </p:txBody>
      </p:sp>
      <p:sp>
        <p:nvSpPr>
          <p:cNvPr id="98307" name="Slide Number Placeholder 5">
            <a:extLst>
              <a:ext uri="{FF2B5EF4-FFF2-40B4-BE49-F238E27FC236}">
                <a16:creationId xmlns:a16="http://schemas.microsoft.com/office/drawing/2014/main" id="{1CC40472-94EA-478C-970F-DB1C4852CDF5}"/>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E2142E27-0E81-405F-AE0C-A64231C8692A}" type="slidenum">
              <a:rPr lang="en-GB" altLang="en-US" sz="1400" b="0">
                <a:solidFill>
                  <a:srgbClr val="FFFFFF"/>
                </a:solidFill>
              </a:rPr>
              <a:pPr algn="l">
                <a:spcBef>
                  <a:spcPct val="0"/>
                </a:spcBef>
                <a:spcAft>
                  <a:spcPct val="0"/>
                </a:spcAft>
                <a:buFontTx/>
                <a:buNone/>
              </a:pPr>
              <a:t>81</a:t>
            </a:fld>
            <a:endParaRPr lang="en-GB" altLang="en-US" sz="1400" b="0">
              <a:solidFill>
                <a:srgbClr val="FFFFFF"/>
              </a:solidFill>
            </a:endParaRPr>
          </a:p>
        </p:txBody>
      </p:sp>
      <p:sp>
        <p:nvSpPr>
          <p:cNvPr id="98308" name="Footer Placeholder 2">
            <a:extLst>
              <a:ext uri="{FF2B5EF4-FFF2-40B4-BE49-F238E27FC236}">
                <a16:creationId xmlns:a16="http://schemas.microsoft.com/office/drawing/2014/main" id="{554879B7-6CF0-4D91-B48C-FD081EFD6EDA}"/>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E67D436B-1795-407E-BB30-7760161882AB}" type="slidenum">
              <a:rPr lang="en-US" altLang="en-US" sz="1000" b="0">
                <a:solidFill>
                  <a:srgbClr val="000000"/>
                </a:solidFill>
              </a:rPr>
              <a:pPr>
                <a:spcBef>
                  <a:spcPct val="0"/>
                </a:spcBef>
                <a:spcAft>
                  <a:spcPct val="0"/>
                </a:spcAft>
                <a:buFontTx/>
                <a:buNone/>
              </a:pPr>
              <a:t>81</a:t>
            </a:fld>
            <a:endParaRPr lang="en-US" altLang="en-US" sz="1000" b="0">
              <a:solidFill>
                <a:srgbClr val="000000"/>
              </a:solidFill>
            </a:endParaRPr>
          </a:p>
        </p:txBody>
      </p:sp>
      <p:sp>
        <p:nvSpPr>
          <p:cNvPr id="2" name="TextBox 1">
            <a:extLst>
              <a:ext uri="{FF2B5EF4-FFF2-40B4-BE49-F238E27FC236}">
                <a16:creationId xmlns:a16="http://schemas.microsoft.com/office/drawing/2014/main" id="{1CF81501-FFBA-407E-B0DA-936F381D87A3}"/>
              </a:ext>
            </a:extLst>
          </p:cNvPr>
          <p:cNvSpPr txBox="1"/>
          <p:nvPr/>
        </p:nvSpPr>
        <p:spPr>
          <a:xfrm>
            <a:off x="250825" y="746125"/>
            <a:ext cx="8418513" cy="5356225"/>
          </a:xfrm>
          <a:prstGeom prst="rect">
            <a:avLst/>
          </a:prstGeom>
          <a:noFill/>
        </p:spPr>
        <p:txBody>
          <a:bodyPr>
            <a:spAutoFit/>
          </a:bodyPr>
          <a:lstStyle/>
          <a:p>
            <a:pPr>
              <a:defRPr/>
            </a:pPr>
            <a:r>
              <a:rPr lang="en-US" b="1" dirty="0">
                <a:solidFill>
                  <a:srgbClr val="000000"/>
                </a:solidFill>
              </a:rPr>
              <a:t>The 2019/20 Audit Action Plan:</a:t>
            </a:r>
          </a:p>
          <a:p>
            <a:pPr marL="342900" indent="-342900" algn="just">
              <a:lnSpc>
                <a:spcPct val="150000"/>
              </a:lnSpc>
              <a:spcAft>
                <a:spcPts val="0"/>
              </a:spcAft>
              <a:buFont typeface="Symbol"/>
              <a:buChar char=""/>
              <a:defRPr/>
            </a:pPr>
            <a:r>
              <a:rPr lang="en-US" dirty="0">
                <a:solidFill>
                  <a:srgbClr val="000000"/>
                </a:solidFill>
                <a:latin typeface="Arial"/>
                <a:cs typeface="Times New Roman"/>
              </a:rPr>
              <a:t>There were 79 findings in the Audit Action Plan. </a:t>
            </a:r>
          </a:p>
          <a:p>
            <a:pPr marL="342900" indent="-342900" algn="just">
              <a:lnSpc>
                <a:spcPct val="150000"/>
              </a:lnSpc>
              <a:spcAft>
                <a:spcPts val="0"/>
              </a:spcAft>
              <a:buFont typeface="Symbol"/>
              <a:buChar char=""/>
              <a:defRPr/>
            </a:pPr>
            <a:r>
              <a:rPr lang="en-US" dirty="0">
                <a:solidFill>
                  <a:srgbClr val="000000"/>
                </a:solidFill>
                <a:latin typeface="Arial"/>
                <a:cs typeface="Times New Roman"/>
              </a:rPr>
              <a:t>138 interventions were planned to address the findings.</a:t>
            </a:r>
          </a:p>
          <a:p>
            <a:pPr marL="342900" indent="-342900" algn="just">
              <a:lnSpc>
                <a:spcPct val="150000"/>
              </a:lnSpc>
              <a:spcAft>
                <a:spcPts val="0"/>
              </a:spcAft>
              <a:buFont typeface="Symbol"/>
              <a:buChar char=""/>
              <a:defRPr/>
            </a:pPr>
            <a:r>
              <a:rPr lang="en-US" dirty="0">
                <a:solidFill>
                  <a:srgbClr val="000000"/>
                </a:solidFill>
                <a:latin typeface="Arial"/>
                <a:cs typeface="Times New Roman"/>
              </a:rPr>
              <a:t>As at the 31</a:t>
            </a:r>
            <a:r>
              <a:rPr lang="en-US" baseline="30000" dirty="0">
                <a:solidFill>
                  <a:srgbClr val="000000"/>
                </a:solidFill>
                <a:latin typeface="Arial"/>
                <a:cs typeface="Times New Roman"/>
              </a:rPr>
              <a:t>st</a:t>
            </a:r>
            <a:r>
              <a:rPr lang="en-US" dirty="0">
                <a:solidFill>
                  <a:srgbClr val="000000"/>
                </a:solidFill>
                <a:latin typeface="Arial"/>
                <a:cs typeface="Times New Roman"/>
              </a:rPr>
              <a:t> March 2020 (end financial year), 71% of findings (indicator 1.1) were completed. </a:t>
            </a:r>
          </a:p>
          <a:p>
            <a:pPr marL="342900" indent="-342900" algn="just">
              <a:lnSpc>
                <a:spcPct val="150000"/>
              </a:lnSpc>
              <a:spcAft>
                <a:spcPts val="0"/>
              </a:spcAft>
              <a:buFont typeface="Symbol"/>
              <a:buChar char=""/>
              <a:defRPr/>
            </a:pPr>
            <a:r>
              <a:rPr lang="en-US" dirty="0">
                <a:solidFill>
                  <a:srgbClr val="000000"/>
                </a:solidFill>
                <a:latin typeface="Arial"/>
                <a:cs typeface="Times New Roman"/>
              </a:rPr>
              <a:t>As at 31</a:t>
            </a:r>
            <a:r>
              <a:rPr lang="en-US" baseline="30000" dirty="0">
                <a:solidFill>
                  <a:srgbClr val="000000"/>
                </a:solidFill>
                <a:latin typeface="Arial"/>
                <a:cs typeface="Times New Roman"/>
              </a:rPr>
              <a:t>st</a:t>
            </a:r>
            <a:r>
              <a:rPr lang="en-US" dirty="0">
                <a:solidFill>
                  <a:srgbClr val="000000"/>
                </a:solidFill>
                <a:latin typeface="Arial"/>
                <a:cs typeface="Times New Roman"/>
              </a:rPr>
              <a:t>  August 2020, 78% of the</a:t>
            </a:r>
            <a:r>
              <a:rPr lang="en-US" i="1" dirty="0">
                <a:solidFill>
                  <a:srgbClr val="000000"/>
                </a:solidFill>
                <a:latin typeface="Arial"/>
                <a:cs typeface="Times New Roman"/>
              </a:rPr>
              <a:t> </a:t>
            </a:r>
            <a:r>
              <a:rPr lang="en-US" dirty="0">
                <a:solidFill>
                  <a:srgbClr val="000000"/>
                </a:solidFill>
                <a:latin typeface="Arial"/>
                <a:cs typeface="Times New Roman"/>
              </a:rPr>
              <a:t>interventions were completed.</a:t>
            </a:r>
          </a:p>
          <a:p>
            <a:pPr marL="342900" indent="-342900" algn="just">
              <a:lnSpc>
                <a:spcPct val="150000"/>
              </a:lnSpc>
              <a:spcAft>
                <a:spcPts val="0"/>
              </a:spcAft>
              <a:buFont typeface="Symbol"/>
              <a:buChar char=""/>
              <a:defRPr/>
            </a:pPr>
            <a:r>
              <a:rPr lang="en-US" dirty="0">
                <a:solidFill>
                  <a:srgbClr val="000000"/>
                </a:solidFill>
                <a:latin typeface="Arial"/>
                <a:cs typeface="Times New Roman"/>
              </a:rPr>
              <a:t>22% are interventions with future dates.</a:t>
            </a:r>
          </a:p>
          <a:p>
            <a:pPr marL="342900" indent="-342900" algn="just">
              <a:lnSpc>
                <a:spcPct val="150000"/>
              </a:lnSpc>
              <a:spcAft>
                <a:spcPts val="0"/>
              </a:spcAft>
              <a:buFont typeface="Symbol"/>
              <a:buChar char=""/>
              <a:defRPr/>
            </a:pPr>
            <a:r>
              <a:rPr lang="en-US" dirty="0">
                <a:solidFill>
                  <a:srgbClr val="000000"/>
                </a:solidFill>
                <a:latin typeface="Arial"/>
                <a:cs typeface="Times New Roman"/>
              </a:rPr>
              <a:t>The Department has started with the process of developing the Audit Action Plan 2020/21 and is based on the management report from the Auditor-General. The 22% interventions not completed in the previous financial year will be included in this plan, and will be tracked and monitored accordingly.</a:t>
            </a:r>
            <a:endParaRPr lang="en-ZA" sz="1600" dirty="0">
              <a:solidFill>
                <a:srgbClr val="000000"/>
              </a:solidFill>
              <a:latin typeface="Calibri"/>
              <a:ea typeface="Calibri"/>
              <a:cs typeface="Times New Roman"/>
            </a:endParaRPr>
          </a:p>
          <a:p>
            <a:pPr>
              <a:defRPr/>
            </a:pPr>
            <a:r>
              <a:rPr lang="en-US" dirty="0">
                <a:solidFill>
                  <a:srgbClr val="000000"/>
                </a:solidFill>
              </a:rPr>
              <a:t> </a:t>
            </a:r>
            <a:endParaRPr lang="en-ZA" dirty="0">
              <a:solidFill>
                <a:srgbClr val="000000"/>
              </a:solidFill>
            </a:endParaRPr>
          </a:p>
          <a:p>
            <a:pPr>
              <a:defRPr/>
            </a:pPr>
            <a:endParaRPr lang="en-ZA" dirty="0">
              <a:solidFill>
                <a:srgbClr val="000000"/>
              </a:solidFill>
            </a:endParaRPr>
          </a:p>
          <a:p>
            <a:pPr>
              <a:defRPr/>
            </a:pPr>
            <a:endParaRPr lang="en-US" b="1" dirty="0">
              <a:solidFill>
                <a:srgbClr val="000000"/>
              </a:solidFill>
            </a:endParaRPr>
          </a:p>
        </p:txBody>
      </p:sp>
      <p:sp>
        <p:nvSpPr>
          <p:cNvPr id="9" name="Title 1">
            <a:extLst>
              <a:ext uri="{FF2B5EF4-FFF2-40B4-BE49-F238E27FC236}">
                <a16:creationId xmlns:a16="http://schemas.microsoft.com/office/drawing/2014/main" id="{F25296AE-530D-4718-8730-739787B97404}"/>
              </a:ext>
            </a:extLst>
          </p:cNvPr>
          <p:cNvSpPr txBox="1">
            <a:spLocks/>
          </p:cNvSpPr>
          <p:nvPr/>
        </p:nvSpPr>
        <p:spPr>
          <a:xfrm>
            <a:off x="91765" y="-315416"/>
            <a:ext cx="9131610" cy="55528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endParaRPr lang="en-GB" sz="2400" b="1" cap="small" dirty="0">
              <a:solidFill>
                <a:srgbClr val="FFFFFF"/>
              </a:solidFill>
              <a:latin typeface="Arial"/>
              <a:ea typeface="+mj-ea"/>
            </a:endParaRPr>
          </a:p>
          <a:p>
            <a:pPr algn="ctr" eaLnBrk="1" fontAlgn="auto" hangingPunct="1">
              <a:spcBef>
                <a:spcPts val="0"/>
              </a:spcBef>
              <a:spcAft>
                <a:spcPts val="0"/>
              </a:spcAft>
              <a:defRPr/>
            </a:pPr>
            <a:endParaRPr lang="en-US" sz="3800" b="1" dirty="0">
              <a:solidFill>
                <a:schemeClr val="bg1"/>
              </a:solidFill>
            </a:endParaRPr>
          </a:p>
          <a:p>
            <a:pPr algn="ctr" eaLnBrk="1" fontAlgn="auto" hangingPunct="1">
              <a:spcBef>
                <a:spcPts val="0"/>
              </a:spcBef>
              <a:spcAft>
                <a:spcPts val="0"/>
              </a:spcAft>
              <a:defRPr/>
            </a:pPr>
            <a:r>
              <a:rPr lang="en-US" sz="8000" b="1" dirty="0">
                <a:solidFill>
                  <a:schemeClr val="bg1"/>
                </a:solidFill>
              </a:rPr>
              <a:t>INTERNAL AUDIT FINDINGS CHALLENGES</a:t>
            </a:r>
            <a:endParaRPr lang="en-GB" sz="2400" b="1" cap="small" dirty="0">
              <a:solidFill>
                <a:srgbClr val="FFFFFF"/>
              </a:solidFill>
              <a:latin typeface="Arial"/>
              <a:ea typeface="+mj-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0869F0-BAC3-4FC0-90D2-82B24F205B90}"/>
              </a:ext>
            </a:extLst>
          </p:cNvPr>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srgbClr val="FFFFFF"/>
              </a:solidFill>
            </a:endParaRPr>
          </a:p>
        </p:txBody>
      </p:sp>
      <p:sp>
        <p:nvSpPr>
          <p:cNvPr id="99331" name="Rectangle 4">
            <a:extLst>
              <a:ext uri="{FF2B5EF4-FFF2-40B4-BE49-F238E27FC236}">
                <a16:creationId xmlns:a16="http://schemas.microsoft.com/office/drawing/2014/main" id="{430AB80D-9EF6-4A4A-A850-8EFAD6548B48}"/>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33" name="Title 1">
            <a:extLst>
              <a:ext uri="{FF2B5EF4-FFF2-40B4-BE49-F238E27FC236}">
                <a16:creationId xmlns:a16="http://schemas.microsoft.com/office/drawing/2014/main" id="{DEEDD6F9-50D1-4C0F-9A19-B434D6F519B3}"/>
              </a:ext>
            </a:extLst>
          </p:cNvPr>
          <p:cNvSpPr txBox="1">
            <a:spLocks/>
          </p:cNvSpPr>
          <p:nvPr/>
        </p:nvSpPr>
        <p:spPr>
          <a:xfrm>
            <a:off x="195263" y="2565400"/>
            <a:ext cx="8643937" cy="500063"/>
          </a:xfrm>
          <a:prstGeom prst="rect">
            <a:avLst/>
          </a:prstGeom>
          <a:noFill/>
        </p:spPr>
        <p:txBody>
          <a:bodyPr anchor="b"/>
          <a:lstStyle/>
          <a:p>
            <a:pPr algn="ctr" eaLnBrk="1" fontAlgn="auto" hangingPunct="1">
              <a:spcBef>
                <a:spcPts val="0"/>
              </a:spcBef>
              <a:spcAft>
                <a:spcPts val="0"/>
              </a:spcAft>
              <a:defRPr/>
            </a:pPr>
            <a:r>
              <a:rPr lang="en-ZA" sz="3200" b="1" dirty="0">
                <a:solidFill>
                  <a:srgbClr val="000000"/>
                </a:solidFill>
              </a:rPr>
              <a:t>CORRECTIVE MEASURES TO TURNAROUND THE DEPARTMENT</a:t>
            </a:r>
            <a:endParaRPr lang="en-US" sz="3200" b="1" dirty="0">
              <a:solidFill>
                <a:srgbClr val="000000"/>
              </a:solidFill>
            </a:endParaRPr>
          </a:p>
          <a:p>
            <a:pPr algn="ctr" eaLnBrk="1" fontAlgn="auto" hangingPunct="1">
              <a:spcBef>
                <a:spcPts val="0"/>
              </a:spcBef>
              <a:spcAft>
                <a:spcPts val="0"/>
              </a:spcAft>
              <a:defRPr/>
            </a:pPr>
            <a:endParaRPr lang="en-US" sz="1400" b="1" dirty="0">
              <a:solidFill>
                <a:srgbClr val="000000"/>
              </a:solidFill>
            </a:endParaRPr>
          </a:p>
          <a:p>
            <a:pPr algn="ctr" eaLnBrk="1" fontAlgn="auto" hangingPunct="1">
              <a:spcBef>
                <a:spcPts val="0"/>
              </a:spcBef>
              <a:spcAft>
                <a:spcPts val="0"/>
              </a:spcAft>
              <a:defRPr/>
            </a:pPr>
            <a:endParaRPr lang="en-GB" sz="3200" b="1" cap="small" dirty="0">
              <a:solidFill>
                <a:srgbClr val="000000"/>
              </a:solidFill>
              <a:latin typeface="Arial"/>
            </a:endParaRPr>
          </a:p>
        </p:txBody>
      </p:sp>
      <p:sp>
        <p:nvSpPr>
          <p:cNvPr id="99333" name="Slide Number Placeholder 6">
            <a:extLst>
              <a:ext uri="{FF2B5EF4-FFF2-40B4-BE49-F238E27FC236}">
                <a16:creationId xmlns:a16="http://schemas.microsoft.com/office/drawing/2014/main" id="{B1ED80F4-3B17-4847-86F3-F1CEA9BA62F2}"/>
              </a:ext>
            </a:extLst>
          </p:cNvPr>
          <p:cNvSpPr>
            <a:spLocks noGrp="1"/>
          </p:cNvSpPr>
          <p:nvPr>
            <p:ph type="sldNum" sz="quarter" idx="12"/>
          </p:nvPr>
        </p:nvSpPr>
        <p:spPr>
          <a:xfrm>
            <a:off x="457200" y="64563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27C6DF81-D1E1-4A12-84A7-7E8299049FC3}" type="slidenum">
              <a:rPr lang="en-GB" altLang="en-US" sz="1800" b="0">
                <a:solidFill>
                  <a:srgbClr val="FFFFFF"/>
                </a:solidFill>
              </a:rPr>
              <a:pPr algn="l">
                <a:spcBef>
                  <a:spcPct val="0"/>
                </a:spcBef>
                <a:spcAft>
                  <a:spcPct val="0"/>
                </a:spcAft>
                <a:buFontTx/>
                <a:buNone/>
              </a:pPr>
              <a:t>82</a:t>
            </a:fld>
            <a:endParaRPr lang="en-GB" altLang="en-US" sz="1800" b="0">
              <a:solidFill>
                <a:srgbClr val="FFFFFF"/>
              </a:solidFill>
            </a:endParaRPr>
          </a:p>
        </p:txBody>
      </p:sp>
      <p:sp>
        <p:nvSpPr>
          <p:cNvPr id="99334" name="Footer Placeholder 2">
            <a:extLst>
              <a:ext uri="{FF2B5EF4-FFF2-40B4-BE49-F238E27FC236}">
                <a16:creationId xmlns:a16="http://schemas.microsoft.com/office/drawing/2014/main" id="{4422821E-7C81-486E-9079-A72F9EC03BF4}"/>
              </a:ext>
            </a:extLst>
          </p:cNvPr>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70230ED2-19FE-4066-81D4-001FF2AFD5D3}" type="slidenum">
              <a:rPr lang="en-US" altLang="en-US" sz="1400" b="0">
                <a:solidFill>
                  <a:srgbClr val="000000"/>
                </a:solidFill>
              </a:rPr>
              <a:pPr>
                <a:spcBef>
                  <a:spcPct val="0"/>
                </a:spcBef>
                <a:spcAft>
                  <a:spcPct val="0"/>
                </a:spcAft>
                <a:buFontTx/>
                <a:buNone/>
              </a:pPr>
              <a:t>82</a:t>
            </a:fld>
            <a:endParaRPr lang="en-US" altLang="en-US" sz="1400" b="0">
              <a:solidFill>
                <a:srgbClr val="00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AF661B-E3D4-42BA-9694-C3785989B1FF}"/>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20000"/>
              </a:spcBef>
              <a:spcAft>
                <a:spcPts val="0"/>
              </a:spcAft>
              <a:defRPr/>
            </a:pPr>
            <a:endParaRPr lang="en-ZA" sz="2400" b="1" dirty="0">
              <a:solidFill>
                <a:prstClr val="black"/>
              </a:solidFill>
            </a:endParaRPr>
          </a:p>
          <a:p>
            <a:pPr algn="just" eaLnBrk="1" fontAlgn="auto" hangingPunct="1">
              <a:spcBef>
                <a:spcPct val="20000"/>
              </a:spcBef>
              <a:spcAft>
                <a:spcPts val="0"/>
              </a:spcAft>
              <a:defRPr/>
            </a:pPr>
            <a:endParaRPr lang="en-GB" dirty="0">
              <a:solidFill>
                <a:srgbClr val="FFFFFF"/>
              </a:solidFill>
            </a:endParaRPr>
          </a:p>
        </p:txBody>
      </p:sp>
      <p:sp>
        <p:nvSpPr>
          <p:cNvPr id="100355" name="Rectangle 4">
            <a:extLst>
              <a:ext uri="{FF2B5EF4-FFF2-40B4-BE49-F238E27FC236}">
                <a16:creationId xmlns:a16="http://schemas.microsoft.com/office/drawing/2014/main" id="{CD4CB762-B22B-468B-A60D-B4A2204F2FA8}"/>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100356" name="Slide Number Placeholder 5">
            <a:extLst>
              <a:ext uri="{FF2B5EF4-FFF2-40B4-BE49-F238E27FC236}">
                <a16:creationId xmlns:a16="http://schemas.microsoft.com/office/drawing/2014/main" id="{68FE43E8-9A72-49F9-B7CD-341F29100FD8}"/>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92F406A0-42F7-466C-8437-ABB520A6F312}" type="slidenum">
              <a:rPr lang="en-GB" altLang="en-US" sz="1400" b="0">
                <a:solidFill>
                  <a:srgbClr val="FFFFFF"/>
                </a:solidFill>
              </a:rPr>
              <a:pPr algn="l">
                <a:spcBef>
                  <a:spcPct val="0"/>
                </a:spcBef>
                <a:spcAft>
                  <a:spcPct val="0"/>
                </a:spcAft>
                <a:buFontTx/>
                <a:buNone/>
              </a:pPr>
              <a:t>83</a:t>
            </a:fld>
            <a:endParaRPr lang="en-GB" altLang="en-US" sz="1400" b="0">
              <a:solidFill>
                <a:srgbClr val="FFFFFF"/>
              </a:solidFill>
            </a:endParaRPr>
          </a:p>
        </p:txBody>
      </p:sp>
      <p:sp>
        <p:nvSpPr>
          <p:cNvPr id="100357" name="Footer Placeholder 2">
            <a:extLst>
              <a:ext uri="{FF2B5EF4-FFF2-40B4-BE49-F238E27FC236}">
                <a16:creationId xmlns:a16="http://schemas.microsoft.com/office/drawing/2014/main" id="{4AD7D959-4B58-4E51-8390-5F7E74828DE3}"/>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86C23B29-E02B-4B38-9D41-B9E3CAF71D6E}" type="slidenum">
              <a:rPr lang="en-US" altLang="en-US" sz="1000" b="0">
                <a:solidFill>
                  <a:srgbClr val="000000"/>
                </a:solidFill>
              </a:rPr>
              <a:pPr>
                <a:spcBef>
                  <a:spcPct val="0"/>
                </a:spcBef>
                <a:spcAft>
                  <a:spcPct val="0"/>
                </a:spcAft>
                <a:buFontTx/>
                <a:buNone/>
              </a:pPr>
              <a:t>83</a:t>
            </a:fld>
            <a:endParaRPr lang="en-US" altLang="en-US" sz="1000" b="0">
              <a:solidFill>
                <a:srgbClr val="000000"/>
              </a:solidFill>
            </a:endParaRPr>
          </a:p>
        </p:txBody>
      </p:sp>
      <p:sp>
        <p:nvSpPr>
          <p:cNvPr id="10" name="Title 1">
            <a:extLst>
              <a:ext uri="{FF2B5EF4-FFF2-40B4-BE49-F238E27FC236}">
                <a16:creationId xmlns:a16="http://schemas.microsoft.com/office/drawing/2014/main" id="{9707C3FE-B0D1-44C6-AC32-1893AFFC086B}"/>
              </a:ext>
            </a:extLst>
          </p:cNvPr>
          <p:cNvSpPr txBox="1">
            <a:spLocks/>
          </p:cNvSpPr>
          <p:nvPr/>
        </p:nvSpPr>
        <p:spPr>
          <a:xfrm>
            <a:off x="71438" y="114146"/>
            <a:ext cx="907256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rPr>
              <a:t>3. </a:t>
            </a:r>
          </a:p>
          <a:p>
            <a:pPr algn="ctr" eaLnBrk="1" fontAlgn="auto" hangingPunct="1">
              <a:spcBef>
                <a:spcPts val="0"/>
              </a:spcBef>
              <a:spcAft>
                <a:spcPts val="0"/>
              </a:spcAft>
              <a:defRPr/>
            </a:pPr>
            <a:endParaRPr lang="en-US" sz="3800" b="1" dirty="0">
              <a:solidFill>
                <a:srgbClr val="FFFFFF"/>
              </a:solidFill>
            </a:endParaRPr>
          </a:p>
          <a:p>
            <a:pPr algn="ctr" eaLnBrk="1" fontAlgn="auto" hangingPunct="1">
              <a:spcBef>
                <a:spcPts val="0"/>
              </a:spcBef>
              <a:spcAft>
                <a:spcPts val="0"/>
              </a:spcAft>
              <a:defRPr/>
            </a:pPr>
            <a:r>
              <a:rPr lang="en-US" sz="8000" b="1" dirty="0">
                <a:solidFill>
                  <a:srgbClr val="FFFFFF"/>
                </a:solidFill>
              </a:rPr>
              <a:t>CORRECTIVE MEASURES TO TURNAROUND THE DEPARTMENT</a:t>
            </a:r>
          </a:p>
          <a:p>
            <a:pPr algn="ctr" eaLnBrk="1" fontAlgn="auto" hangingPunct="1">
              <a:spcBef>
                <a:spcPts val="0"/>
              </a:spcBef>
              <a:spcAft>
                <a:spcPts val="0"/>
              </a:spcAft>
              <a:defRPr/>
            </a:pPr>
            <a:r>
              <a:rPr lang="en-GB" sz="2400" b="1" cap="small" dirty="0" err="1">
                <a:solidFill>
                  <a:srgbClr val="FFFFFF"/>
                </a:solidFill>
                <a:latin typeface="Arial"/>
              </a:rPr>
              <a:t>i</a:t>
            </a:r>
            <a:endParaRPr lang="en-GB" sz="2400" b="1" cap="small" dirty="0">
              <a:solidFill>
                <a:srgbClr val="FFFFFF"/>
              </a:solidFill>
              <a:latin typeface="Arial"/>
            </a:endParaRPr>
          </a:p>
        </p:txBody>
      </p:sp>
      <p:graphicFrame>
        <p:nvGraphicFramePr>
          <p:cNvPr id="9" name="Content Placeholder 3">
            <a:extLst>
              <a:ext uri="{FF2B5EF4-FFF2-40B4-BE49-F238E27FC236}">
                <a16:creationId xmlns:a16="http://schemas.microsoft.com/office/drawing/2014/main" id="{EDC17768-4796-4528-BF2A-5D366C27B436}"/>
              </a:ext>
            </a:extLst>
          </p:cNvPr>
          <p:cNvGraphicFramePr>
            <a:graphicFrameLocks noGrp="1"/>
          </p:cNvGraphicFramePr>
          <p:nvPr>
            <p:ph idx="1"/>
          </p:nvPr>
        </p:nvGraphicFramePr>
        <p:xfrm>
          <a:off x="323850" y="828675"/>
          <a:ext cx="8501063" cy="5840413"/>
        </p:xfrm>
        <a:graphic>
          <a:graphicData uri="http://schemas.openxmlformats.org/drawingml/2006/table">
            <a:tbl>
              <a:tblPr/>
              <a:tblGrid>
                <a:gridCol w="8501063">
                  <a:extLst>
                    <a:ext uri="{9D8B030D-6E8A-4147-A177-3AD203B41FA5}">
                      <a16:colId xmlns:a16="http://schemas.microsoft.com/office/drawing/2014/main" val="20000"/>
                    </a:ext>
                  </a:extLst>
                </a:gridCol>
              </a:tblGrid>
              <a:tr h="565085">
                <a:tc>
                  <a:txBody>
                    <a:bodyPr/>
                    <a:lstStyle>
                      <a:lvl1pPr>
                        <a:spcBef>
                          <a:spcPct val="20000"/>
                        </a:spcBef>
                        <a:spcAft>
                          <a:spcPct val="20000"/>
                        </a:spcAft>
                        <a:buFont typeface="Wingdings 2" pitchFamily="18" charset="2"/>
                        <a:defRPr sz="1600" b="1">
                          <a:solidFill>
                            <a:srgbClr val="663300"/>
                          </a:solidFill>
                          <a:latin typeface="Arial" charset="0"/>
                        </a:defRPr>
                      </a:lvl1pPr>
                      <a:lvl2pPr marL="742950" indent="-285750">
                        <a:spcBef>
                          <a:spcPct val="20000"/>
                        </a:spcBef>
                        <a:spcAft>
                          <a:spcPct val="20000"/>
                        </a:spcAft>
                        <a:defRPr sz="1600" b="1">
                          <a:solidFill>
                            <a:srgbClr val="663300"/>
                          </a:solidFill>
                          <a:latin typeface="Arial" charset="0"/>
                        </a:defRPr>
                      </a:lvl2pPr>
                      <a:lvl3pPr marL="1143000" indent="-228600">
                        <a:spcBef>
                          <a:spcPct val="20000"/>
                        </a:spcBef>
                        <a:spcAft>
                          <a:spcPct val="20000"/>
                        </a:spcAft>
                        <a:defRPr sz="1600" b="1">
                          <a:solidFill>
                            <a:srgbClr val="663300"/>
                          </a:solidFill>
                          <a:latin typeface="Arial" charset="0"/>
                        </a:defRPr>
                      </a:lvl3pPr>
                      <a:lvl4pPr marL="1600200" indent="-228600">
                        <a:spcBef>
                          <a:spcPct val="20000"/>
                        </a:spcBef>
                        <a:spcAft>
                          <a:spcPct val="20000"/>
                        </a:spcAft>
                        <a:defRPr sz="1600" b="1">
                          <a:solidFill>
                            <a:srgbClr val="663300"/>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cs typeface="Arial" charset="0"/>
                        </a:rPr>
                        <a:t>STRATEGY TO IMPROVE UNDER-PERFORMANCE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8C08"/>
                    </a:solidFill>
                  </a:tcPr>
                </a:tc>
                <a:extLst>
                  <a:ext uri="{0D108BD9-81ED-4DB2-BD59-A6C34878D82A}">
                    <a16:rowId xmlns:a16="http://schemas.microsoft.com/office/drawing/2014/main" val="10000"/>
                  </a:ext>
                </a:extLst>
              </a:tr>
              <a:tr h="365750">
                <a:tc>
                  <a:txBody>
                    <a:bodyPr/>
                    <a:lstStyle>
                      <a:lvl1pPr>
                        <a:spcBef>
                          <a:spcPct val="20000"/>
                        </a:spcBef>
                        <a:spcAft>
                          <a:spcPct val="20000"/>
                        </a:spcAft>
                        <a:buFont typeface="Wingdings 2" pitchFamily="18" charset="2"/>
                        <a:defRPr sz="1600" b="1">
                          <a:solidFill>
                            <a:srgbClr val="663300"/>
                          </a:solidFill>
                          <a:latin typeface="Arial" charset="0"/>
                        </a:defRPr>
                      </a:lvl1pPr>
                      <a:lvl2pPr marL="742950" indent="-285750">
                        <a:spcBef>
                          <a:spcPct val="20000"/>
                        </a:spcBef>
                        <a:spcAft>
                          <a:spcPct val="20000"/>
                        </a:spcAft>
                        <a:defRPr sz="1600" b="1">
                          <a:solidFill>
                            <a:srgbClr val="663300"/>
                          </a:solidFill>
                          <a:latin typeface="Arial" charset="0"/>
                        </a:defRPr>
                      </a:lvl2pPr>
                      <a:lvl3pPr marL="1143000" indent="-228600">
                        <a:spcBef>
                          <a:spcPct val="20000"/>
                        </a:spcBef>
                        <a:spcAft>
                          <a:spcPct val="20000"/>
                        </a:spcAft>
                        <a:defRPr sz="1600" b="1">
                          <a:solidFill>
                            <a:srgbClr val="663300"/>
                          </a:solidFill>
                          <a:latin typeface="Arial" charset="0"/>
                        </a:defRPr>
                      </a:lvl3pPr>
                      <a:lvl4pPr marL="1600200" indent="-228600">
                        <a:spcBef>
                          <a:spcPct val="20000"/>
                        </a:spcBef>
                        <a:spcAft>
                          <a:spcPct val="20000"/>
                        </a:spcAft>
                        <a:defRPr sz="1600" b="1">
                          <a:solidFill>
                            <a:srgbClr val="663300"/>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cs typeface="Arial" charset="0"/>
                        </a:rPr>
                        <a:t>Predetermined Objectives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4909578">
                <a:tc>
                  <a:txBody>
                    <a:bodyPr/>
                    <a:lstStyle>
                      <a:lvl1pPr marL="285750" indent="-285750">
                        <a:spcBef>
                          <a:spcPct val="20000"/>
                        </a:spcBef>
                        <a:spcAft>
                          <a:spcPct val="20000"/>
                        </a:spcAft>
                        <a:buFont typeface="Wingdings 2" pitchFamily="18" charset="2"/>
                        <a:defRPr sz="1600" b="1">
                          <a:solidFill>
                            <a:srgbClr val="663300"/>
                          </a:solidFill>
                          <a:latin typeface="Arial" charset="0"/>
                        </a:defRPr>
                      </a:lvl1pPr>
                      <a:lvl2pPr marL="742950" indent="-285750">
                        <a:spcBef>
                          <a:spcPct val="20000"/>
                        </a:spcBef>
                        <a:spcAft>
                          <a:spcPct val="20000"/>
                        </a:spcAft>
                        <a:defRPr sz="1600" b="1">
                          <a:solidFill>
                            <a:srgbClr val="663300"/>
                          </a:solidFill>
                          <a:latin typeface="Arial" charset="0"/>
                        </a:defRPr>
                      </a:lvl2pPr>
                      <a:lvl3pPr marL="1143000" indent="-228600">
                        <a:spcBef>
                          <a:spcPct val="20000"/>
                        </a:spcBef>
                        <a:spcAft>
                          <a:spcPct val="20000"/>
                        </a:spcAft>
                        <a:defRPr sz="1600" b="1">
                          <a:solidFill>
                            <a:srgbClr val="663300"/>
                          </a:solidFill>
                          <a:latin typeface="Arial" charset="0"/>
                        </a:defRPr>
                      </a:lvl3pPr>
                      <a:lvl4pPr marL="1600200" indent="-228600">
                        <a:spcBef>
                          <a:spcPct val="20000"/>
                        </a:spcBef>
                        <a:spcAft>
                          <a:spcPct val="20000"/>
                        </a:spcAft>
                        <a:defRPr sz="1600" b="1">
                          <a:solidFill>
                            <a:srgbClr val="663300"/>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dirty="0">
                          <a:ln>
                            <a:noFill/>
                          </a:ln>
                          <a:solidFill>
                            <a:srgbClr val="000000"/>
                          </a:solidFill>
                          <a:effectLst/>
                          <a:latin typeface="Arial" charset="0"/>
                          <a:cs typeface="Arial" charset="0"/>
                        </a:rPr>
                        <a:t>Management will review objectives to achieve the SMART criteria when planning.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endParaRPr kumimoji="0" lang="en-US" altLang="en-US" sz="1800" b="0" i="0" u="none" strike="noStrike" cap="none" normalizeH="0" baseline="0" dirty="0">
                        <a:ln>
                          <a:noFill/>
                        </a:ln>
                        <a:solidFill>
                          <a:srgbClr val="000000"/>
                        </a:solidFill>
                        <a:effectLst/>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dirty="0">
                          <a:ln>
                            <a:noFill/>
                          </a:ln>
                          <a:solidFill>
                            <a:srgbClr val="000000"/>
                          </a:solidFill>
                          <a:effectLst/>
                          <a:latin typeface="Arial" charset="0"/>
                          <a:cs typeface="Arial" charset="0"/>
                        </a:rPr>
                        <a:t>Capacity development sessions on planning and reporting on performance information in all Branches and Regions will be put in place.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endParaRPr kumimoji="0" lang="en-US" altLang="en-US" sz="1800" b="0" i="0" u="none" strike="noStrike" cap="none" normalizeH="0" baseline="0" dirty="0">
                        <a:ln>
                          <a:noFill/>
                        </a:ln>
                        <a:solidFill>
                          <a:srgbClr val="000000"/>
                        </a:solidFill>
                        <a:effectLst/>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dirty="0">
                          <a:ln>
                            <a:noFill/>
                          </a:ln>
                          <a:solidFill>
                            <a:srgbClr val="000000"/>
                          </a:solidFill>
                          <a:effectLst/>
                          <a:latin typeface="Arial" charset="0"/>
                          <a:cs typeface="Arial" charset="0"/>
                        </a:rPr>
                        <a:t>We will conduct training on reporting of performance information to ensure consistency on the understanding of the Technical Indicator Descriptors (TID).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endParaRPr kumimoji="0" lang="en-US" altLang="en-US" sz="1800" b="0" i="0" u="none" strike="noStrike" cap="none" normalizeH="0" baseline="0" dirty="0">
                        <a:ln>
                          <a:noFill/>
                        </a:ln>
                        <a:solidFill>
                          <a:srgbClr val="000000"/>
                        </a:solidFill>
                        <a:effectLst/>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ZA" altLang="en-US" sz="1800" b="0" i="0" u="none" strike="noStrike" cap="none" normalizeH="0" baseline="0" dirty="0">
                          <a:ln>
                            <a:noFill/>
                          </a:ln>
                          <a:solidFill>
                            <a:srgbClr val="000000"/>
                          </a:solidFill>
                          <a:effectLst/>
                          <a:latin typeface="Arial" charset="0"/>
                          <a:cs typeface="Arial" charset="0"/>
                        </a:rPr>
                        <a:t>We will ensure compliance with the revised planning framework in preparation and tabling of the Annual Performance Plan.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endParaRPr kumimoji="0" lang="en-ZA" altLang="en-US" sz="1800" b="0" i="0" u="none" strike="noStrike" cap="none" normalizeH="0" baseline="0" dirty="0">
                        <a:ln>
                          <a:noFill/>
                        </a:ln>
                        <a:solidFill>
                          <a:srgbClr val="000000"/>
                        </a:solidFill>
                        <a:effectLst/>
                        <a:latin typeface="Arial"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ZA" altLang="en-US" sz="1800" b="0" i="0" u="none" strike="noStrike" cap="none" normalizeH="0" baseline="0" dirty="0">
                          <a:ln>
                            <a:noFill/>
                          </a:ln>
                          <a:solidFill>
                            <a:srgbClr val="000000"/>
                          </a:solidFill>
                          <a:effectLst/>
                          <a:latin typeface="Arial" charset="0"/>
                          <a:cs typeface="Arial" charset="0"/>
                        </a:rPr>
                        <a:t>We will improve on record keeping measures.</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endParaRPr kumimoji="0" lang="en-US" altLang="en-US" sz="1800" b="0" i="0" u="none" strike="noStrike" cap="none" normalizeH="0" baseline="0" dirty="0">
                        <a:ln>
                          <a:noFill/>
                        </a:ln>
                        <a:solidFill>
                          <a:srgbClr val="000000"/>
                        </a:solidFill>
                        <a:effectLst/>
                        <a:latin typeface="Arial"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6F2507-03C4-4C49-A65C-637F3DA06904}"/>
              </a:ext>
            </a:extLst>
          </p:cNvPr>
          <p:cNvSpPr/>
          <p:nvPr/>
        </p:nvSpPr>
        <p:spPr>
          <a:xfrm>
            <a:off x="60325" y="1803400"/>
            <a:ext cx="8904288" cy="4289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20000"/>
              </a:spcBef>
              <a:spcAft>
                <a:spcPts val="0"/>
              </a:spcAft>
              <a:defRPr/>
            </a:pPr>
            <a:endParaRPr lang="en-ZA" sz="2400" b="1" dirty="0">
              <a:solidFill>
                <a:prstClr val="black"/>
              </a:solidFill>
            </a:endParaRPr>
          </a:p>
          <a:p>
            <a:pPr algn="just" eaLnBrk="1" fontAlgn="auto" hangingPunct="1">
              <a:spcBef>
                <a:spcPct val="20000"/>
              </a:spcBef>
              <a:spcAft>
                <a:spcPts val="0"/>
              </a:spcAft>
              <a:defRPr/>
            </a:pPr>
            <a:endParaRPr lang="en-ZA" sz="2400" b="1" dirty="0">
              <a:solidFill>
                <a:prstClr val="black"/>
              </a:solidFill>
            </a:endParaRPr>
          </a:p>
          <a:p>
            <a:pPr algn="just" eaLnBrk="1" fontAlgn="auto" hangingPunct="1">
              <a:spcBef>
                <a:spcPct val="20000"/>
              </a:spcBef>
              <a:spcAft>
                <a:spcPts val="0"/>
              </a:spcAft>
              <a:defRPr/>
            </a:pPr>
            <a:endParaRPr lang="en-ZA" sz="2400" b="1" dirty="0">
              <a:solidFill>
                <a:prstClr val="black"/>
              </a:solidFill>
            </a:endParaRPr>
          </a:p>
          <a:p>
            <a:pPr algn="just" eaLnBrk="1" fontAlgn="auto" hangingPunct="1">
              <a:spcBef>
                <a:spcPct val="20000"/>
              </a:spcBef>
              <a:spcAft>
                <a:spcPts val="0"/>
              </a:spcAft>
              <a:defRPr/>
            </a:pPr>
            <a:r>
              <a:rPr lang="en-ZA" sz="2400" b="1" dirty="0">
                <a:solidFill>
                  <a:prstClr val="black"/>
                </a:solidFill>
              </a:rPr>
              <a:t>IMPROVING PERFORMANCE:</a:t>
            </a:r>
          </a:p>
          <a:p>
            <a:pPr marL="457200" indent="-457200" algn="just" eaLnBrk="1" fontAlgn="auto" hangingPunct="1">
              <a:spcBef>
                <a:spcPct val="20000"/>
              </a:spcBef>
              <a:spcAft>
                <a:spcPts val="0"/>
              </a:spcAft>
              <a:buFont typeface="+mj-lt"/>
              <a:buAutoNum type="alphaLcParenR"/>
              <a:defRPr/>
            </a:pPr>
            <a:r>
              <a:rPr lang="en-ZA" sz="2000" dirty="0">
                <a:solidFill>
                  <a:prstClr val="black"/>
                </a:solidFill>
              </a:rPr>
              <a:t>In view of the Department being a human resource intensive organisation</a:t>
            </a:r>
            <a:r>
              <a:rPr lang="en-ZA" dirty="0">
                <a:solidFill>
                  <a:prstClr val="black"/>
                </a:solidFill>
              </a:rPr>
              <a:t>, its turnaround on performance is dependant on how it manages this resource. </a:t>
            </a:r>
          </a:p>
          <a:p>
            <a:pPr marL="342900" indent="-342900" algn="just" eaLnBrk="1" fontAlgn="auto" hangingPunct="1">
              <a:spcBef>
                <a:spcPct val="20000"/>
              </a:spcBef>
              <a:spcAft>
                <a:spcPts val="0"/>
              </a:spcAft>
              <a:buFont typeface="+mj-lt"/>
              <a:buAutoNum type="alphaLcParenR"/>
              <a:defRPr/>
            </a:pPr>
            <a:r>
              <a:rPr lang="en-ZA" dirty="0">
                <a:solidFill>
                  <a:prstClr val="black"/>
                </a:solidFill>
              </a:rPr>
              <a:t>The performance of employees must be managed through proper monitoring, supervision, resourcing and training.</a:t>
            </a:r>
          </a:p>
          <a:p>
            <a:pPr marL="342900" indent="-342900" algn="just" eaLnBrk="1" fontAlgn="auto" hangingPunct="1">
              <a:spcBef>
                <a:spcPct val="20000"/>
              </a:spcBef>
              <a:spcAft>
                <a:spcPts val="0"/>
              </a:spcAft>
              <a:buFont typeface="+mj-lt"/>
              <a:buAutoNum type="alphaLcParenR"/>
              <a:defRPr/>
            </a:pPr>
            <a:r>
              <a:rPr lang="en-ZA" dirty="0">
                <a:solidFill>
                  <a:prstClr val="black"/>
                </a:solidFill>
              </a:rPr>
              <a:t>Equally, there must be consequence management through timeous action to correct non-performance or poor performance through corrective measures, among others.</a:t>
            </a:r>
          </a:p>
          <a:p>
            <a:pPr marL="342900" indent="-342900" algn="just" eaLnBrk="1" fontAlgn="auto" hangingPunct="1">
              <a:spcBef>
                <a:spcPct val="20000"/>
              </a:spcBef>
              <a:spcAft>
                <a:spcPts val="0"/>
              </a:spcAft>
              <a:buFont typeface="+mj-lt"/>
              <a:buAutoNum type="alphaLcParenR"/>
              <a:defRPr/>
            </a:pPr>
            <a:r>
              <a:rPr lang="en-ZA" dirty="0">
                <a:solidFill>
                  <a:prstClr val="black"/>
                </a:solidFill>
              </a:rPr>
              <a:t>All of the above requires the Department's human resources component to review its processes and implement stricter measures to lead a turnaround.</a:t>
            </a:r>
          </a:p>
          <a:p>
            <a:pPr marL="342900" indent="-342900" algn="just" eaLnBrk="1" fontAlgn="auto" hangingPunct="1">
              <a:spcBef>
                <a:spcPct val="20000"/>
              </a:spcBef>
              <a:spcAft>
                <a:spcPts val="0"/>
              </a:spcAft>
              <a:buFont typeface="+mj-lt"/>
              <a:buAutoNum type="alphaLcParenR"/>
              <a:defRPr/>
            </a:pPr>
            <a:r>
              <a:rPr lang="en-ZA" dirty="0">
                <a:solidFill>
                  <a:prstClr val="black"/>
                </a:solidFill>
              </a:rPr>
              <a:t>There must be a shift from a performance management approach (rules-based compliance effort) to an approach that manages performance (active engagement between supervisor and employee).</a:t>
            </a:r>
          </a:p>
          <a:p>
            <a:pPr algn="just" eaLnBrk="1" fontAlgn="auto" hangingPunct="1">
              <a:spcBef>
                <a:spcPct val="20000"/>
              </a:spcBef>
              <a:spcAft>
                <a:spcPts val="0"/>
              </a:spcAft>
              <a:defRPr/>
            </a:pPr>
            <a:endParaRPr lang="en-ZA" sz="2400" dirty="0">
              <a:solidFill>
                <a:prstClr val="black"/>
              </a:solidFill>
            </a:endParaRPr>
          </a:p>
          <a:p>
            <a:pPr algn="just" eaLnBrk="1" fontAlgn="auto" hangingPunct="1">
              <a:spcBef>
                <a:spcPct val="20000"/>
              </a:spcBef>
              <a:spcAft>
                <a:spcPts val="0"/>
              </a:spcAft>
              <a:defRPr/>
            </a:pPr>
            <a:endParaRPr lang="en-ZA" sz="2400" dirty="0">
              <a:solidFill>
                <a:prstClr val="black"/>
              </a:solidFill>
            </a:endParaRPr>
          </a:p>
          <a:p>
            <a:pPr algn="just" eaLnBrk="1" fontAlgn="auto" hangingPunct="1">
              <a:spcBef>
                <a:spcPct val="20000"/>
              </a:spcBef>
              <a:spcAft>
                <a:spcPts val="0"/>
              </a:spcAft>
              <a:defRPr/>
            </a:pPr>
            <a:endParaRPr lang="en-ZA" sz="2400" dirty="0">
              <a:solidFill>
                <a:prstClr val="black"/>
              </a:solidFill>
            </a:endParaRPr>
          </a:p>
        </p:txBody>
      </p:sp>
      <p:sp>
        <p:nvSpPr>
          <p:cNvPr id="101379" name="Slide Number Placeholder 5">
            <a:extLst>
              <a:ext uri="{FF2B5EF4-FFF2-40B4-BE49-F238E27FC236}">
                <a16:creationId xmlns:a16="http://schemas.microsoft.com/office/drawing/2014/main" id="{FEA8880D-74AE-48F7-92E9-72B82A8F80B6}"/>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83C813C1-B810-430E-80D6-2CFA492FA1A3}" type="slidenum">
              <a:rPr lang="en-GB" altLang="en-US" sz="1400" b="0">
                <a:solidFill>
                  <a:srgbClr val="FFFFFF"/>
                </a:solidFill>
              </a:rPr>
              <a:pPr algn="l">
                <a:spcBef>
                  <a:spcPct val="0"/>
                </a:spcBef>
                <a:spcAft>
                  <a:spcPct val="0"/>
                </a:spcAft>
                <a:buFontTx/>
                <a:buNone/>
              </a:pPr>
              <a:t>84</a:t>
            </a:fld>
            <a:endParaRPr lang="en-GB" altLang="en-US" sz="1400" b="0">
              <a:solidFill>
                <a:srgbClr val="FFFFFF"/>
              </a:solidFill>
            </a:endParaRPr>
          </a:p>
        </p:txBody>
      </p:sp>
      <p:sp>
        <p:nvSpPr>
          <p:cNvPr id="101380" name="Footer Placeholder 2">
            <a:extLst>
              <a:ext uri="{FF2B5EF4-FFF2-40B4-BE49-F238E27FC236}">
                <a16:creationId xmlns:a16="http://schemas.microsoft.com/office/drawing/2014/main" id="{53257651-C629-48C8-AB72-67650E170BE8}"/>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6B59979E-9957-4F30-B8C5-84A626014C00}" type="slidenum">
              <a:rPr lang="en-US" altLang="en-US" sz="1000" b="0">
                <a:solidFill>
                  <a:srgbClr val="000000"/>
                </a:solidFill>
              </a:rPr>
              <a:pPr>
                <a:spcBef>
                  <a:spcPct val="0"/>
                </a:spcBef>
                <a:spcAft>
                  <a:spcPct val="0"/>
                </a:spcAft>
                <a:buFontTx/>
                <a:buNone/>
              </a:pPr>
              <a:t>84</a:t>
            </a:fld>
            <a:endParaRPr lang="en-US" altLang="en-US" sz="1000" b="0">
              <a:solidFill>
                <a:srgbClr val="000000"/>
              </a:solidFill>
            </a:endParaRPr>
          </a:p>
        </p:txBody>
      </p:sp>
      <p:sp>
        <p:nvSpPr>
          <p:cNvPr id="7" name="Title 1">
            <a:extLst>
              <a:ext uri="{FF2B5EF4-FFF2-40B4-BE49-F238E27FC236}">
                <a16:creationId xmlns:a16="http://schemas.microsoft.com/office/drawing/2014/main" id="{C814E0B7-FCC7-47FE-A3F0-E8B81A4070D7}"/>
              </a:ext>
            </a:extLst>
          </p:cNvPr>
          <p:cNvSpPr txBox="1">
            <a:spLocks/>
          </p:cNvSpPr>
          <p:nvPr/>
        </p:nvSpPr>
        <p:spPr>
          <a:xfrm>
            <a:off x="101906" y="1237506"/>
            <a:ext cx="8862582"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25000" lnSpcReduction="20000"/>
          </a:bodyPr>
          <a:lstStyle/>
          <a:p>
            <a:pPr algn="ctr" eaLnBrk="1" fontAlgn="auto" hangingPunct="1">
              <a:spcBef>
                <a:spcPts val="0"/>
              </a:spcBef>
              <a:spcAft>
                <a:spcPts val="0"/>
              </a:spcAft>
              <a:defRPr/>
            </a:pPr>
            <a:r>
              <a:rPr lang="en-GB" sz="2400" b="1" cap="small" dirty="0">
                <a:solidFill>
                  <a:srgbClr val="FFFFFF"/>
                </a:solidFill>
                <a:latin typeface="Arial"/>
              </a:rPr>
              <a:t>3. </a:t>
            </a:r>
          </a:p>
          <a:p>
            <a:pPr algn="ctr" eaLnBrk="1" fontAlgn="auto" hangingPunct="1">
              <a:spcBef>
                <a:spcPts val="0"/>
              </a:spcBef>
              <a:spcAft>
                <a:spcPts val="0"/>
              </a:spcAft>
              <a:defRPr/>
            </a:pPr>
            <a:endParaRPr lang="en-US" sz="3800" b="1" dirty="0">
              <a:solidFill>
                <a:srgbClr val="FFFFFF"/>
              </a:solidFill>
            </a:endParaRPr>
          </a:p>
          <a:p>
            <a:pPr algn="ctr" eaLnBrk="1" fontAlgn="auto" hangingPunct="1">
              <a:spcBef>
                <a:spcPts val="0"/>
              </a:spcBef>
              <a:spcAft>
                <a:spcPts val="0"/>
              </a:spcAft>
              <a:defRPr/>
            </a:pPr>
            <a:r>
              <a:rPr lang="en-US" sz="8000" b="1" dirty="0">
                <a:solidFill>
                  <a:srgbClr val="FFFFFF"/>
                </a:solidFill>
              </a:rPr>
              <a:t>CORRECTIVE MEASURES TO TURNAROUND THE DEPARTMENT</a:t>
            </a:r>
          </a:p>
          <a:p>
            <a:pPr algn="ctr" eaLnBrk="1" fontAlgn="auto" hangingPunct="1">
              <a:spcBef>
                <a:spcPts val="0"/>
              </a:spcBef>
              <a:spcAft>
                <a:spcPts val="0"/>
              </a:spcAft>
              <a:defRPr/>
            </a:pPr>
            <a:r>
              <a:rPr lang="en-GB" sz="2400" b="1" cap="small" dirty="0" err="1">
                <a:solidFill>
                  <a:srgbClr val="FFFFFF"/>
                </a:solidFill>
                <a:latin typeface="Arial"/>
              </a:rPr>
              <a:t>i</a:t>
            </a:r>
            <a:endParaRPr lang="en-GB" sz="2400" b="1" cap="small" dirty="0">
              <a:solidFill>
                <a:srgbClr val="FFFFFF"/>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1C73E2-9002-4F75-AA8D-7420F381FD8F}"/>
              </a:ext>
            </a:extLst>
          </p:cNvPr>
          <p:cNvSpPr/>
          <p:nvPr/>
        </p:nvSpPr>
        <p:spPr>
          <a:xfrm>
            <a:off x="0" y="-25400"/>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ZA" altLang="en-US" dirty="0">
                <a:solidFill>
                  <a:srgbClr val="FFFFFF"/>
                </a:solidFill>
                <a:cs typeface="Arial" panose="020B0604020202020204" pitchFamily="34" charset="0"/>
              </a:rPr>
              <a:t>By the end of financial year under review, </a:t>
            </a:r>
            <a:r>
              <a:rPr lang="en-ZA" altLang="en-US" dirty="0">
                <a:solidFill>
                  <a:srgbClr val="FFFFFF"/>
                </a:solidFill>
              </a:rPr>
              <a:t>the Department achieved </a:t>
            </a:r>
            <a:r>
              <a:rPr lang="en-ZA" altLang="en-US" b="1" dirty="0">
                <a:solidFill>
                  <a:srgbClr val="FFFFFF"/>
                </a:solidFill>
              </a:rPr>
              <a:t>57</a:t>
            </a:r>
            <a:r>
              <a:rPr lang="en-ZA" altLang="en-US" dirty="0">
                <a:solidFill>
                  <a:srgbClr val="FFFFFF"/>
                </a:solidFill>
              </a:rPr>
              <a:t> out of </a:t>
            </a:r>
            <a:r>
              <a:rPr lang="en-ZA" altLang="en-US" b="1" dirty="0">
                <a:solidFill>
                  <a:srgbClr val="FFFFFF"/>
                </a:solidFill>
              </a:rPr>
              <a:t>112 </a:t>
            </a:r>
            <a:r>
              <a:rPr lang="en-ZA" altLang="en-US" dirty="0">
                <a:solidFill>
                  <a:srgbClr val="FFFFFF"/>
                </a:solidFill>
              </a:rPr>
              <a:t>planned targets. This performance translated to </a:t>
            </a:r>
            <a:r>
              <a:rPr lang="en-ZA" altLang="en-US" b="1" dirty="0">
                <a:solidFill>
                  <a:srgbClr val="FFFFFF"/>
                </a:solidFill>
              </a:rPr>
              <a:t>51%</a:t>
            </a:r>
            <a:r>
              <a:rPr lang="en-ZA" altLang="en-US" dirty="0">
                <a:solidFill>
                  <a:srgbClr val="FFFFFF"/>
                </a:solidFill>
              </a:rPr>
              <a:t> of the targets achieved</a:t>
            </a:r>
            <a:r>
              <a:rPr lang="en-ZA" altLang="en-US" sz="2400" dirty="0">
                <a:solidFill>
                  <a:srgbClr val="FFFFFF"/>
                </a:solidFill>
              </a:rPr>
              <a:t>. </a:t>
            </a:r>
            <a:r>
              <a:rPr lang="en-ZA" altLang="en-US" sz="2400" dirty="0">
                <a:solidFill>
                  <a:srgbClr val="FFFFFF"/>
                </a:solidFill>
                <a:cs typeface="Arial" panose="020B0604020202020204" pitchFamily="34" charset="0"/>
              </a:rPr>
              <a:t> </a:t>
            </a:r>
          </a:p>
        </p:txBody>
      </p:sp>
      <p:sp>
        <p:nvSpPr>
          <p:cNvPr id="24579" name="Rectangle 4">
            <a:extLst>
              <a:ext uri="{FF2B5EF4-FFF2-40B4-BE49-F238E27FC236}">
                <a16:creationId xmlns:a16="http://schemas.microsoft.com/office/drawing/2014/main" id="{7396F99B-9FFC-405D-9F52-77379962B7B4}"/>
              </a:ext>
            </a:extLst>
          </p:cNvPr>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1</a:t>
            </a:r>
          </a:p>
        </p:txBody>
      </p:sp>
      <p:sp>
        <p:nvSpPr>
          <p:cNvPr id="24580" name="Slide Number Placeholder 5">
            <a:extLst>
              <a:ext uri="{FF2B5EF4-FFF2-40B4-BE49-F238E27FC236}">
                <a16:creationId xmlns:a16="http://schemas.microsoft.com/office/drawing/2014/main" id="{5263F9B2-F4D3-4B47-9B21-0D19028664D9}"/>
              </a:ext>
            </a:extLst>
          </p:cNvPr>
          <p:cNvSpPr>
            <a:spLocks noGrp="1"/>
          </p:cNvSpPr>
          <p:nvPr>
            <p:ph type="sldNum" sz="quarter" idx="12"/>
          </p:nvPr>
        </p:nvSpPr>
        <p:spPr>
          <a:xfrm>
            <a:off x="8215313" y="5857875"/>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spcAft>
                <a:spcPct val="0"/>
              </a:spcAft>
              <a:buFontTx/>
              <a:buNone/>
            </a:pPr>
            <a:fld id="{AD65C766-7C56-47A8-A89A-EDC661BDACFF}" type="slidenum">
              <a:rPr lang="en-GB" altLang="en-US" sz="1400" b="0">
                <a:solidFill>
                  <a:srgbClr val="FFFFFF"/>
                </a:solidFill>
              </a:rPr>
              <a:pPr algn="l">
                <a:spcBef>
                  <a:spcPct val="0"/>
                </a:spcBef>
                <a:spcAft>
                  <a:spcPct val="0"/>
                </a:spcAft>
                <a:buFontTx/>
                <a:buNone/>
              </a:pPr>
              <a:t>9</a:t>
            </a:fld>
            <a:endParaRPr lang="en-GB" altLang="en-US" sz="1400" b="0">
              <a:solidFill>
                <a:srgbClr val="FFFFFF"/>
              </a:solidFill>
            </a:endParaRPr>
          </a:p>
        </p:txBody>
      </p:sp>
      <p:sp>
        <p:nvSpPr>
          <p:cNvPr id="24581" name="Footer Placeholder 2">
            <a:extLst>
              <a:ext uri="{FF2B5EF4-FFF2-40B4-BE49-F238E27FC236}">
                <a16:creationId xmlns:a16="http://schemas.microsoft.com/office/drawing/2014/main" id="{D6205657-7888-47CE-A08D-4798793F9818}"/>
              </a:ext>
            </a:extLst>
          </p:cNvPr>
          <p:cNvSpPr txBox="1">
            <a:spLocks/>
          </p:cNvSpPr>
          <p:nvPr/>
        </p:nvSpPr>
        <p:spPr bwMode="auto">
          <a:xfrm>
            <a:off x="8669338" y="6592888"/>
            <a:ext cx="655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fld id="{6DCBCC18-35A0-4901-A7B2-FF015A5C7899}" type="slidenum">
              <a:rPr lang="en-US" altLang="en-US" sz="1000" b="0">
                <a:solidFill>
                  <a:srgbClr val="000000"/>
                </a:solidFill>
              </a:rPr>
              <a:pPr>
                <a:spcBef>
                  <a:spcPct val="0"/>
                </a:spcBef>
                <a:spcAft>
                  <a:spcPct val="0"/>
                </a:spcAft>
                <a:buFontTx/>
                <a:buNone/>
              </a:pPr>
              <a:t>9</a:t>
            </a:fld>
            <a:endParaRPr lang="en-US" altLang="en-US" sz="1000" b="0">
              <a:solidFill>
                <a:srgbClr val="000000"/>
              </a:solidFill>
            </a:endParaRPr>
          </a:p>
        </p:txBody>
      </p:sp>
      <p:sp>
        <p:nvSpPr>
          <p:cNvPr id="10" name="Title 1">
            <a:extLst>
              <a:ext uri="{FF2B5EF4-FFF2-40B4-BE49-F238E27FC236}">
                <a16:creationId xmlns:a16="http://schemas.microsoft.com/office/drawing/2014/main" id="{2294BF6A-2149-4161-8D85-681A39C3681F}"/>
              </a:ext>
            </a:extLst>
          </p:cNvPr>
          <p:cNvSpPr txBox="1">
            <a:spLocks/>
          </p:cNvSpPr>
          <p:nvPr/>
        </p:nvSpPr>
        <p:spPr>
          <a:xfrm>
            <a:off x="72008"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rgbClr val="FFFFFF"/>
                </a:solidFill>
                <a:latin typeface="Arial"/>
                <a:ea typeface="+mj-ea"/>
              </a:rPr>
              <a:t>PERFORMANCE OVERVIEW</a:t>
            </a:r>
          </a:p>
        </p:txBody>
      </p:sp>
      <p:sp>
        <p:nvSpPr>
          <p:cNvPr id="24585" name="TextBox 4">
            <a:extLst>
              <a:ext uri="{FF2B5EF4-FFF2-40B4-BE49-F238E27FC236}">
                <a16:creationId xmlns:a16="http://schemas.microsoft.com/office/drawing/2014/main" id="{872B2BA8-103B-4BD7-B981-1B1176ADCD51}"/>
              </a:ext>
            </a:extLst>
          </p:cNvPr>
          <p:cNvSpPr txBox="1">
            <a:spLocks noChangeArrowheads="1"/>
          </p:cNvSpPr>
          <p:nvPr/>
        </p:nvSpPr>
        <p:spPr bwMode="auto">
          <a:xfrm>
            <a:off x="71438" y="652463"/>
            <a:ext cx="6732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 typeface="Wingdings 2" panose="05020102010507070707" pitchFamily="18" charset="2"/>
              <a:buNone/>
            </a:pPr>
            <a:r>
              <a:rPr lang="en-ZA" altLang="en-US">
                <a:solidFill>
                  <a:srgbClr val="000000"/>
                </a:solidFill>
              </a:rPr>
              <a:t>PROGRAMME 2 - 10 OUT OF 25 TARGETS ACHIEVED</a:t>
            </a:r>
          </a:p>
          <a:p>
            <a:pPr>
              <a:spcBef>
                <a:spcPct val="0"/>
              </a:spcBef>
              <a:spcAft>
                <a:spcPct val="0"/>
              </a:spcAft>
              <a:buFontTx/>
              <a:buNone/>
            </a:pPr>
            <a:endParaRPr lang="en-ZA" altLang="en-US">
              <a:solidFill>
                <a:srgbClr val="000000"/>
              </a:solidFill>
            </a:endParaRPr>
          </a:p>
        </p:txBody>
      </p:sp>
      <p:graphicFrame>
        <p:nvGraphicFramePr>
          <p:cNvPr id="3" name="Table 2">
            <a:extLst>
              <a:ext uri="{FF2B5EF4-FFF2-40B4-BE49-F238E27FC236}">
                <a16:creationId xmlns:a16="http://schemas.microsoft.com/office/drawing/2014/main" id="{8AF3D095-F380-4D44-9668-B0A378AA63C2}"/>
              </a:ext>
            </a:extLst>
          </p:cNvPr>
          <p:cNvGraphicFramePr>
            <a:graphicFrameLocks noGrp="1"/>
          </p:cNvGraphicFramePr>
          <p:nvPr/>
        </p:nvGraphicFramePr>
        <p:xfrm>
          <a:off x="96838" y="1412875"/>
          <a:ext cx="9047162" cy="4752975"/>
        </p:xfrm>
        <a:graphic>
          <a:graphicData uri="http://schemas.openxmlformats.org/drawingml/2006/table">
            <a:tbl>
              <a:tblPr>
                <a:tableStyleId>{5940675A-B579-460E-94D1-54222C63F5DA}</a:tableStyleId>
              </a:tblPr>
              <a:tblGrid>
                <a:gridCol w="3493961">
                  <a:extLst>
                    <a:ext uri="{9D8B030D-6E8A-4147-A177-3AD203B41FA5}">
                      <a16:colId xmlns:a16="http://schemas.microsoft.com/office/drawing/2014/main" val="20000"/>
                    </a:ext>
                  </a:extLst>
                </a:gridCol>
                <a:gridCol w="2514975">
                  <a:extLst>
                    <a:ext uri="{9D8B030D-6E8A-4147-A177-3AD203B41FA5}">
                      <a16:colId xmlns:a16="http://schemas.microsoft.com/office/drawing/2014/main" val="20001"/>
                    </a:ext>
                  </a:extLst>
                </a:gridCol>
                <a:gridCol w="2059242">
                  <a:extLst>
                    <a:ext uri="{9D8B030D-6E8A-4147-A177-3AD203B41FA5}">
                      <a16:colId xmlns:a16="http://schemas.microsoft.com/office/drawing/2014/main" val="20002"/>
                    </a:ext>
                  </a:extLst>
                </a:gridCol>
                <a:gridCol w="978984">
                  <a:extLst>
                    <a:ext uri="{9D8B030D-6E8A-4147-A177-3AD203B41FA5}">
                      <a16:colId xmlns:a16="http://schemas.microsoft.com/office/drawing/2014/main" val="20003"/>
                    </a:ext>
                  </a:extLst>
                </a:gridCol>
              </a:tblGrid>
              <a:tr h="478195">
                <a:tc>
                  <a:txBody>
                    <a:bodyPr/>
                    <a:lstStyle/>
                    <a:p>
                      <a:pPr algn="l" fontAlgn="t"/>
                      <a:r>
                        <a:rPr lang="en-ZA" sz="1600" b="1" u="none" strike="noStrike" dirty="0">
                          <a:solidFill>
                            <a:schemeClr val="bg1"/>
                          </a:solidFill>
                          <a:effectLst/>
                        </a:rPr>
                        <a:t>Indicator description</a:t>
                      </a:r>
                      <a:endParaRPr lang="en-ZA" sz="1600" b="1" i="0" u="none" strike="noStrike" dirty="0">
                        <a:solidFill>
                          <a:schemeClr val="bg1"/>
                        </a:solidFill>
                        <a:effectLst/>
                        <a:latin typeface="Arial" panose="020B0604020202020204" pitchFamily="34" charset="0"/>
                      </a:endParaRPr>
                    </a:p>
                  </a:txBody>
                  <a:tcPr marL="6950" marR="6950" marT="6950" marB="0">
                    <a:solidFill>
                      <a:schemeClr val="bg2"/>
                    </a:solidFill>
                  </a:tcPr>
                </a:tc>
                <a:tc>
                  <a:txBody>
                    <a:bodyPr/>
                    <a:lstStyle/>
                    <a:p>
                      <a:pPr algn="l" fontAlgn="t"/>
                      <a:r>
                        <a:rPr lang="en-ZA" sz="1600" b="1" u="none" strike="noStrike" dirty="0">
                          <a:solidFill>
                            <a:schemeClr val="bg1"/>
                          </a:solidFill>
                          <a:effectLst/>
                        </a:rPr>
                        <a:t>Annual Target</a:t>
                      </a:r>
                      <a:endParaRPr lang="en-ZA" sz="1600" b="1" i="0" u="none" strike="noStrike" dirty="0">
                        <a:solidFill>
                          <a:schemeClr val="bg1"/>
                        </a:solidFill>
                        <a:effectLst/>
                        <a:latin typeface="Arial" panose="020B0604020202020204" pitchFamily="34" charset="0"/>
                      </a:endParaRPr>
                    </a:p>
                  </a:txBody>
                  <a:tcPr marL="6950" marR="6950" marT="6950" marB="0">
                    <a:solidFill>
                      <a:schemeClr val="bg2"/>
                    </a:solidFill>
                  </a:tcPr>
                </a:tc>
                <a:tc>
                  <a:txBody>
                    <a:bodyPr/>
                    <a:lstStyle/>
                    <a:p>
                      <a:pPr algn="l" fontAlgn="t"/>
                      <a:r>
                        <a:rPr lang="en-ZA" sz="1600" b="1" u="none" strike="noStrike">
                          <a:solidFill>
                            <a:schemeClr val="bg1"/>
                          </a:solidFill>
                          <a:effectLst/>
                        </a:rPr>
                        <a:t>Actual Output</a:t>
                      </a:r>
                      <a:endParaRPr lang="en-ZA" sz="1600" b="1" i="0" u="none" strike="noStrike" dirty="0">
                        <a:solidFill>
                          <a:schemeClr val="bg1"/>
                        </a:solidFill>
                        <a:effectLst/>
                        <a:latin typeface="Arial" panose="020B0604020202020204" pitchFamily="34" charset="0"/>
                      </a:endParaRPr>
                    </a:p>
                  </a:txBody>
                  <a:tcPr marL="6950" marR="6950" marT="6950" marB="0">
                    <a:solidFill>
                      <a:schemeClr val="bg2"/>
                    </a:solidFill>
                  </a:tcPr>
                </a:tc>
                <a:tc>
                  <a:txBody>
                    <a:bodyPr/>
                    <a:lstStyle/>
                    <a:p>
                      <a:pPr algn="l" fontAlgn="t"/>
                      <a:r>
                        <a:rPr lang="en-ZA" sz="1600" b="1" u="none" strike="noStrike" dirty="0">
                          <a:solidFill>
                            <a:schemeClr val="bg1"/>
                          </a:solidFill>
                          <a:effectLst/>
                        </a:rPr>
                        <a:t>Status</a:t>
                      </a:r>
                      <a:endParaRPr lang="en-ZA" sz="1600" b="1" i="0" u="none" strike="noStrike" dirty="0">
                        <a:solidFill>
                          <a:schemeClr val="bg1"/>
                        </a:solidFill>
                        <a:effectLst/>
                        <a:latin typeface="Arial" panose="020B0604020202020204" pitchFamily="34" charset="0"/>
                      </a:endParaRPr>
                    </a:p>
                  </a:txBody>
                  <a:tcPr marL="6950" marR="6950" marT="6950" marB="0">
                    <a:solidFill>
                      <a:schemeClr val="bg2"/>
                    </a:solidFill>
                  </a:tcPr>
                </a:tc>
                <a:extLst>
                  <a:ext uri="{0D108BD9-81ED-4DB2-BD59-A6C34878D82A}">
                    <a16:rowId xmlns:a16="http://schemas.microsoft.com/office/drawing/2014/main" val="10000"/>
                  </a:ext>
                </a:extLst>
              </a:tr>
              <a:tr h="737576">
                <a:tc>
                  <a:txBody>
                    <a:bodyPr/>
                    <a:lstStyle/>
                    <a:p>
                      <a:pPr algn="l" fontAlgn="t"/>
                      <a:r>
                        <a:rPr lang="en-US" sz="1400" b="0" i="0" u="none" strike="noStrike" dirty="0">
                          <a:solidFill>
                            <a:srgbClr val="000000"/>
                          </a:solidFill>
                          <a:effectLst/>
                          <a:latin typeface="Arial" panose="020B0604020202020204" pitchFamily="34" charset="0"/>
                        </a:rPr>
                        <a:t>4.1 Percentage of criminal cases postponed due to unavailability of court administration staff</a:t>
                      </a:r>
                    </a:p>
                  </a:txBody>
                  <a:tcPr marL="9525" marR="9525" marT="9526" marB="0"/>
                </a:tc>
                <a:tc>
                  <a:txBody>
                    <a:bodyPr/>
                    <a:lstStyle/>
                    <a:p>
                      <a:pPr algn="ctr" fontAlgn="ctr"/>
                      <a:r>
                        <a:rPr lang="en-ZA" sz="1400" b="0" i="0" u="none" strike="noStrike">
                          <a:solidFill>
                            <a:srgbClr val="000000"/>
                          </a:solidFill>
                          <a:effectLst/>
                          <a:latin typeface="Arial" panose="020B0604020202020204" pitchFamily="34" charset="0"/>
                        </a:rPr>
                        <a:t>0,3%</a:t>
                      </a:r>
                    </a:p>
                  </a:txBody>
                  <a:tcPr marL="9525" marR="9525" marT="9526" marB="0" anchor="ctr"/>
                </a:tc>
                <a:tc>
                  <a:txBody>
                    <a:bodyPr/>
                    <a:lstStyle/>
                    <a:p>
                      <a:pPr algn="ctr" fontAlgn="ctr"/>
                      <a:r>
                        <a:rPr lang="en-ZA" sz="1400" b="0" i="0" u="none" strike="noStrike">
                          <a:solidFill>
                            <a:srgbClr val="000000"/>
                          </a:solidFill>
                          <a:effectLst/>
                          <a:latin typeface="Arial" panose="020B0604020202020204" pitchFamily="34" charset="0"/>
                        </a:rPr>
                        <a:t>0,2%</a:t>
                      </a:r>
                    </a:p>
                  </a:txBody>
                  <a:tcPr marL="9525" marR="9525" marT="9526"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50" marB="0" anchor="ctr">
                    <a:solidFill>
                      <a:srgbClr val="00B050"/>
                    </a:solidFill>
                  </a:tcPr>
                </a:tc>
                <a:extLst>
                  <a:ext uri="{0D108BD9-81ED-4DB2-BD59-A6C34878D82A}">
                    <a16:rowId xmlns:a16="http://schemas.microsoft.com/office/drawing/2014/main" val="10001"/>
                  </a:ext>
                </a:extLst>
              </a:tr>
              <a:tr h="737576">
                <a:tc>
                  <a:txBody>
                    <a:bodyPr/>
                    <a:lstStyle/>
                    <a:p>
                      <a:pPr algn="l" fontAlgn="t"/>
                      <a:r>
                        <a:rPr lang="en-US" sz="1400" b="0" i="0" u="none" strike="noStrike">
                          <a:solidFill>
                            <a:srgbClr val="000000"/>
                          </a:solidFill>
                          <a:effectLst/>
                          <a:latin typeface="Arial" panose="020B0604020202020204" pitchFamily="34" charset="0"/>
                        </a:rPr>
                        <a:t>4.2 Percentage of child justice preliminary Inquiries finalised within 90 days after date of first appearance</a:t>
                      </a:r>
                    </a:p>
                  </a:txBody>
                  <a:tcPr marL="9525" marR="9525" marT="9526" marB="0"/>
                </a:tc>
                <a:tc>
                  <a:txBody>
                    <a:bodyPr/>
                    <a:lstStyle/>
                    <a:p>
                      <a:pPr algn="ctr" fontAlgn="ctr"/>
                      <a:r>
                        <a:rPr lang="en-ZA" sz="1400" b="0" i="0" u="none" strike="noStrike" dirty="0">
                          <a:solidFill>
                            <a:srgbClr val="000000"/>
                          </a:solidFill>
                          <a:effectLst/>
                          <a:latin typeface="Arial" panose="020B0604020202020204" pitchFamily="34" charset="0"/>
                        </a:rPr>
                        <a:t>85%</a:t>
                      </a:r>
                    </a:p>
                  </a:txBody>
                  <a:tcPr marL="9525" marR="9525" marT="9526" marB="0" anchor="ctr"/>
                </a:tc>
                <a:tc>
                  <a:txBody>
                    <a:bodyPr/>
                    <a:lstStyle/>
                    <a:p>
                      <a:pPr algn="ctr" fontAlgn="ctr"/>
                      <a:r>
                        <a:rPr lang="en-ZA" sz="1400" b="0" i="0" u="none" strike="noStrike">
                          <a:solidFill>
                            <a:srgbClr val="000000"/>
                          </a:solidFill>
                          <a:effectLst/>
                          <a:latin typeface="Arial" panose="020B0604020202020204" pitchFamily="34" charset="0"/>
                        </a:rPr>
                        <a:t>94%</a:t>
                      </a:r>
                    </a:p>
                  </a:txBody>
                  <a:tcPr marL="9525" marR="9525" marT="9526"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50" marB="0" anchor="ctr">
                    <a:solidFill>
                      <a:srgbClr val="00B050"/>
                    </a:solidFill>
                  </a:tcPr>
                </a:tc>
                <a:extLst>
                  <a:ext uri="{0D108BD9-81ED-4DB2-BD59-A6C34878D82A}">
                    <a16:rowId xmlns:a16="http://schemas.microsoft.com/office/drawing/2014/main" val="10002"/>
                  </a:ext>
                </a:extLst>
              </a:tr>
              <a:tr h="839967">
                <a:tc>
                  <a:txBody>
                    <a:bodyPr/>
                    <a:lstStyle/>
                    <a:p>
                      <a:pPr algn="l" fontAlgn="t"/>
                      <a:r>
                        <a:rPr lang="en-US" sz="1400" b="0" i="0" u="none" strike="noStrike">
                          <a:solidFill>
                            <a:srgbClr val="000000"/>
                          </a:solidFill>
                          <a:effectLst/>
                          <a:latin typeface="Arial" panose="020B0604020202020204" pitchFamily="34" charset="0"/>
                        </a:rPr>
                        <a:t>5.2  Number of CCTV systems in regional courts upgraded</a:t>
                      </a:r>
                    </a:p>
                  </a:txBody>
                  <a:tcPr marL="9525" marR="9525" marT="9526" marB="0"/>
                </a:tc>
                <a:tc>
                  <a:txBody>
                    <a:bodyPr/>
                    <a:lstStyle/>
                    <a:p>
                      <a:pPr algn="ctr" fontAlgn="ctr"/>
                      <a:r>
                        <a:rPr lang="en-ZA" sz="1400" b="0" i="0" u="none" strike="noStrike" dirty="0">
                          <a:solidFill>
                            <a:srgbClr val="000000"/>
                          </a:solidFill>
                          <a:effectLst/>
                          <a:latin typeface="Arial" panose="020B0604020202020204" pitchFamily="34" charset="0"/>
                        </a:rPr>
                        <a:t>12</a:t>
                      </a:r>
                    </a:p>
                  </a:txBody>
                  <a:tcPr marL="9525" marR="9525" marT="9526" marB="0" anchor="ctr"/>
                </a:tc>
                <a:tc>
                  <a:txBody>
                    <a:bodyPr/>
                    <a:lstStyle/>
                    <a:p>
                      <a:pPr algn="ctr" fontAlgn="ctr"/>
                      <a:r>
                        <a:rPr lang="en-ZA" sz="1400" b="0" i="0" u="none" strike="noStrike" dirty="0">
                          <a:solidFill>
                            <a:srgbClr val="000000"/>
                          </a:solidFill>
                          <a:effectLst/>
                          <a:latin typeface="Arial" panose="020B0604020202020204" pitchFamily="34" charset="0"/>
                        </a:rPr>
                        <a:t>28</a:t>
                      </a:r>
                    </a:p>
                  </a:txBody>
                  <a:tcPr marL="9525" marR="9525" marT="9526"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50" marB="0" anchor="ctr">
                    <a:solidFill>
                      <a:srgbClr val="00B050"/>
                    </a:solidFill>
                  </a:tcPr>
                </a:tc>
                <a:extLst>
                  <a:ext uri="{0D108BD9-81ED-4DB2-BD59-A6C34878D82A}">
                    <a16:rowId xmlns:a16="http://schemas.microsoft.com/office/drawing/2014/main" val="10003"/>
                  </a:ext>
                </a:extLst>
              </a:tr>
              <a:tr h="1222084">
                <a:tc>
                  <a:txBody>
                    <a:bodyPr/>
                    <a:lstStyle/>
                    <a:p>
                      <a:pPr algn="l" fontAlgn="t"/>
                      <a:r>
                        <a:rPr lang="en-US" sz="1400" b="0" i="0" u="none" strike="noStrike" dirty="0">
                          <a:solidFill>
                            <a:srgbClr val="000000"/>
                          </a:solidFill>
                          <a:effectLst/>
                          <a:latin typeface="Arial" panose="020B0604020202020204" pitchFamily="34" charset="0"/>
                        </a:rPr>
                        <a:t>5.3  Phase 2 of the </a:t>
                      </a:r>
                      <a:r>
                        <a:rPr lang="en-US" sz="1400" b="0" i="0" u="none" strike="noStrike" dirty="0" err="1">
                          <a:solidFill>
                            <a:srgbClr val="000000"/>
                          </a:solidFill>
                          <a:effectLst/>
                          <a:latin typeface="Arial" panose="020B0604020202020204" pitchFamily="34" charset="0"/>
                        </a:rPr>
                        <a:t>Femicide</a:t>
                      </a:r>
                      <a:r>
                        <a:rPr lang="en-US" sz="1400" b="0" i="0" u="none" strike="noStrike" dirty="0">
                          <a:solidFill>
                            <a:srgbClr val="000000"/>
                          </a:solidFill>
                          <a:effectLst/>
                          <a:latin typeface="Arial" panose="020B0604020202020204" pitchFamily="34" charset="0"/>
                        </a:rPr>
                        <a:t> Watch established, as required by Article 15 of the 2019 Presidential Summit Declaration against Gender-based Violence and </a:t>
                      </a:r>
                      <a:r>
                        <a:rPr lang="en-US" sz="1400" b="0" i="0" u="none" strike="noStrike" dirty="0" err="1">
                          <a:solidFill>
                            <a:srgbClr val="000000"/>
                          </a:solidFill>
                          <a:effectLst/>
                          <a:latin typeface="Arial" panose="020B0604020202020204" pitchFamily="34" charset="0"/>
                        </a:rPr>
                        <a:t>Femicide</a:t>
                      </a:r>
                      <a:r>
                        <a:rPr lang="en-US" sz="1400" b="0" i="0" u="none" strike="noStrike" dirty="0">
                          <a:solidFill>
                            <a:srgbClr val="000000"/>
                          </a:solidFill>
                          <a:effectLst/>
                          <a:latin typeface="Arial" panose="020B0604020202020204" pitchFamily="34" charset="0"/>
                        </a:rPr>
                        <a:t> by target date</a:t>
                      </a:r>
                    </a:p>
                  </a:txBody>
                  <a:tcPr marL="9525" marR="9525" marT="9526" marB="0"/>
                </a:tc>
                <a:tc>
                  <a:txBody>
                    <a:bodyPr/>
                    <a:lstStyle/>
                    <a:p>
                      <a:pPr algn="ctr" fontAlgn="ctr"/>
                      <a:r>
                        <a:rPr lang="en-ZA" sz="1400" b="0" i="0" u="none" strike="noStrike">
                          <a:solidFill>
                            <a:srgbClr val="000000"/>
                          </a:solidFill>
                          <a:effectLst/>
                          <a:latin typeface="Arial" panose="020B0604020202020204" pitchFamily="34" charset="0"/>
                        </a:rPr>
                        <a:t>31-Mar-20</a:t>
                      </a:r>
                    </a:p>
                  </a:txBody>
                  <a:tcPr marL="9525" marR="9525" marT="9526" marB="0" anchor="ctr"/>
                </a:tc>
                <a:tc>
                  <a:txBody>
                    <a:bodyPr/>
                    <a:lstStyle/>
                    <a:p>
                      <a:pPr algn="l" fontAlgn="ctr"/>
                      <a:r>
                        <a:rPr lang="en-US" sz="1400" b="0" i="0" u="none" strike="noStrike" dirty="0">
                          <a:solidFill>
                            <a:srgbClr val="000000"/>
                          </a:solidFill>
                          <a:effectLst/>
                          <a:latin typeface="Arial" panose="020B0604020202020204" pitchFamily="34" charset="0"/>
                        </a:rPr>
                        <a:t>Phase 2 of the </a:t>
                      </a:r>
                      <a:r>
                        <a:rPr lang="en-US" sz="1400" b="0" i="0" u="none" strike="noStrike" dirty="0" err="1">
                          <a:solidFill>
                            <a:srgbClr val="000000"/>
                          </a:solidFill>
                          <a:effectLst/>
                          <a:latin typeface="Arial" panose="020B0604020202020204" pitchFamily="34" charset="0"/>
                        </a:rPr>
                        <a:t>Femicide</a:t>
                      </a:r>
                      <a:r>
                        <a:rPr lang="en-US" sz="1400" b="0" i="0" u="none" strike="noStrike" dirty="0">
                          <a:solidFill>
                            <a:srgbClr val="000000"/>
                          </a:solidFill>
                          <a:effectLst/>
                          <a:latin typeface="Arial" panose="020B0604020202020204" pitchFamily="34" charset="0"/>
                        </a:rPr>
                        <a:t> Watch established</a:t>
                      </a:r>
                    </a:p>
                  </a:txBody>
                  <a:tcPr marL="9525" marR="9525" marT="9526"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50" marB="0" anchor="ctr">
                    <a:solidFill>
                      <a:srgbClr val="00B050"/>
                    </a:solidFill>
                  </a:tcPr>
                </a:tc>
                <a:extLst>
                  <a:ext uri="{0D108BD9-81ED-4DB2-BD59-A6C34878D82A}">
                    <a16:rowId xmlns:a16="http://schemas.microsoft.com/office/drawing/2014/main" val="10004"/>
                  </a:ext>
                </a:extLst>
              </a:tr>
              <a:tr h="737576">
                <a:tc>
                  <a:txBody>
                    <a:bodyPr/>
                    <a:lstStyle/>
                    <a:p>
                      <a:pPr algn="l" fontAlgn="t"/>
                      <a:r>
                        <a:rPr lang="en-US" sz="1400" b="0" i="0" u="none" strike="noStrike" dirty="0">
                          <a:solidFill>
                            <a:srgbClr val="000000"/>
                          </a:solidFill>
                          <a:effectLst/>
                          <a:latin typeface="Arial" panose="020B0604020202020204" pitchFamily="34" charset="0"/>
                        </a:rPr>
                        <a:t>5.5  Percentage of pending sexual offences convictions approved in the ICMS NRSO by the Registrar NRSO</a:t>
                      </a:r>
                    </a:p>
                  </a:txBody>
                  <a:tcPr marL="9525" marR="9525" marT="9526" marB="0"/>
                </a:tc>
                <a:tc>
                  <a:txBody>
                    <a:bodyPr/>
                    <a:lstStyle/>
                    <a:p>
                      <a:pPr algn="ctr" fontAlgn="ctr"/>
                      <a:r>
                        <a:rPr lang="en-ZA" sz="1400" b="0" i="0" u="none" strike="noStrike">
                          <a:solidFill>
                            <a:srgbClr val="000000"/>
                          </a:solidFill>
                          <a:effectLst/>
                          <a:latin typeface="Arial" panose="020B0604020202020204" pitchFamily="34" charset="0"/>
                        </a:rPr>
                        <a:t>100%</a:t>
                      </a:r>
                    </a:p>
                  </a:txBody>
                  <a:tcPr marL="9525" marR="9525" marT="9526" marB="0" anchor="ctr"/>
                </a:tc>
                <a:tc>
                  <a:txBody>
                    <a:bodyPr/>
                    <a:lstStyle/>
                    <a:p>
                      <a:pPr algn="ctr" fontAlgn="ctr"/>
                      <a:r>
                        <a:rPr lang="en-ZA" sz="1400" b="0" i="0" u="none" strike="noStrike">
                          <a:solidFill>
                            <a:srgbClr val="000000"/>
                          </a:solidFill>
                          <a:effectLst/>
                          <a:latin typeface="Arial" panose="020B0604020202020204" pitchFamily="34" charset="0"/>
                        </a:rPr>
                        <a:t>100%</a:t>
                      </a:r>
                    </a:p>
                  </a:txBody>
                  <a:tcPr marL="9525" marR="9525" marT="9526" marB="0" anchor="ctr"/>
                </a:tc>
                <a:tc>
                  <a:txBody>
                    <a:bodyPr/>
                    <a:lstStyle/>
                    <a:p>
                      <a:pPr algn="ctr" fontAlgn="ctr"/>
                      <a:r>
                        <a:rPr lang="en-ZA" sz="1400" u="none" strike="noStrike" dirty="0">
                          <a:effectLst/>
                        </a:rPr>
                        <a:t> </a:t>
                      </a:r>
                      <a:endParaRPr lang="en-ZA" sz="1400" b="0" i="0" u="none" strike="noStrike" dirty="0">
                        <a:solidFill>
                          <a:srgbClr val="000000"/>
                        </a:solidFill>
                        <a:effectLst/>
                        <a:latin typeface="Arial" panose="020B0604020202020204" pitchFamily="34" charset="0"/>
                      </a:endParaRPr>
                    </a:p>
                  </a:txBody>
                  <a:tcPr marL="6950" marR="6950" marT="6950" marB="0" anchor="ctr">
                    <a:solidFill>
                      <a:srgbClr val="00B050"/>
                    </a:solidFill>
                  </a:tcPr>
                </a:tc>
                <a:extLst>
                  <a:ext uri="{0D108BD9-81ED-4DB2-BD59-A6C34878D82A}">
                    <a16:rowId xmlns:a16="http://schemas.microsoft.com/office/drawing/2014/main" val="10005"/>
                  </a:ext>
                </a:extLst>
              </a:tr>
            </a:tbl>
          </a:graphicData>
        </a:graphic>
      </p:graphicFrame>
    </p:spTree>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29066</TotalTime>
  <Words>9904</Words>
  <Application>Microsoft Office PowerPoint</Application>
  <PresentationFormat>On-screen Show (4:3)</PresentationFormat>
  <Paragraphs>1881</Paragraphs>
  <Slides>84</Slides>
  <Notes>67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84</vt:i4>
      </vt:variant>
    </vt:vector>
  </HeadingPairs>
  <TitlesOfParts>
    <vt:vector size="97" baseType="lpstr">
      <vt:lpstr>Arial</vt:lpstr>
      <vt:lpstr>Arial Narrow</vt:lpstr>
      <vt:lpstr>Calibri</vt:lpstr>
      <vt:lpstr>Calibri Light</vt:lpstr>
      <vt:lpstr>Century Gothic</vt:lpstr>
      <vt:lpstr>Symbol</vt:lpstr>
      <vt:lpstr>Tahoma</vt:lpstr>
      <vt:lpstr>Times New Roman</vt:lpstr>
      <vt:lpstr>Wingdings</vt:lpstr>
      <vt:lpstr>Wingdings 2</vt:lpstr>
      <vt:lpstr>Default Design</vt:lpstr>
      <vt:lpstr>Office Theme</vt:lpstr>
      <vt:lpstr>Chart</vt:lpstr>
      <vt:lpstr>Budgetary Review and Recommendation Report (BRRR)</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Expenditure Performance </vt:lpstr>
      <vt:lpstr>Expenditure Performance Per Programme</vt:lpstr>
      <vt:lpstr>Breakdown Of Percentage spending per Programme</vt:lpstr>
      <vt:lpstr>Expenditure Performance per Economic Classification</vt:lpstr>
      <vt:lpstr>Breakdown of Percentage spending per Economic Classification</vt:lpstr>
      <vt:lpstr>Expenditure not directly linked to non Financial Performance</vt:lpstr>
      <vt:lpstr>Linking Non Financial Performance and Financial Performance</vt:lpstr>
      <vt:lpstr>PowerPoint Presentation</vt:lpstr>
      <vt:lpstr>PowerPoint Presentation</vt:lpstr>
      <vt:lpstr>Budget adjustment highlights in 2019/20  </vt:lpstr>
      <vt:lpstr>PowerPoint Presentation</vt:lpstr>
      <vt:lpstr>PowerPoint Presentation</vt:lpstr>
      <vt:lpstr>Expenditure Comparison per Programme </vt:lpstr>
      <vt:lpstr>PowerPoint Presentation</vt:lpstr>
      <vt:lpstr>Expenditure Comparison per Economic Classification</vt:lpstr>
      <vt:lpstr>Spending pressures –in – year and forward looking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 Rand Pieter</dc:creator>
  <cp:lastModifiedBy>Vhonani Ramaano</cp:lastModifiedBy>
  <cp:revision>837</cp:revision>
  <cp:lastPrinted>2020-09-30T06:22:17Z</cp:lastPrinted>
  <dcterms:created xsi:type="dcterms:W3CDTF">2016-08-14T06:54:42Z</dcterms:created>
  <dcterms:modified xsi:type="dcterms:W3CDTF">2020-10-08T20:20:38Z</dcterms:modified>
</cp:coreProperties>
</file>