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337" r:id="rId3"/>
    <p:sldId id="338" r:id="rId4"/>
    <p:sldId id="260" r:id="rId5"/>
    <p:sldId id="261" r:id="rId6"/>
    <p:sldId id="297" r:id="rId7"/>
    <p:sldId id="298" r:id="rId8"/>
    <p:sldId id="263" r:id="rId9"/>
    <p:sldId id="264" r:id="rId10"/>
    <p:sldId id="265" r:id="rId11"/>
    <p:sldId id="266" r:id="rId12"/>
    <p:sldId id="267" r:id="rId13"/>
    <p:sldId id="268" r:id="rId14"/>
    <p:sldId id="269" r:id="rId15"/>
    <p:sldId id="270" r:id="rId16"/>
    <p:sldId id="271" r:id="rId17"/>
    <p:sldId id="272" r:id="rId18"/>
    <p:sldId id="276" r:id="rId19"/>
    <p:sldId id="274" r:id="rId20"/>
    <p:sldId id="273" r:id="rId21"/>
    <p:sldId id="275" r:id="rId22"/>
    <p:sldId id="291" r:id="rId23"/>
    <p:sldId id="292" r:id="rId24"/>
    <p:sldId id="293" r:id="rId25"/>
    <p:sldId id="294" r:id="rId26"/>
    <p:sldId id="295" r:id="rId27"/>
    <p:sldId id="304" r:id="rId28"/>
    <p:sldId id="299" r:id="rId29"/>
    <p:sldId id="300" r:id="rId30"/>
    <p:sldId id="301" r:id="rId31"/>
    <p:sldId id="302" r:id="rId32"/>
    <p:sldId id="303" r:id="rId33"/>
    <p:sldId id="326" r:id="rId34"/>
    <p:sldId id="310" r:id="rId35"/>
    <p:sldId id="329" r:id="rId36"/>
    <p:sldId id="328" r:id="rId37"/>
    <p:sldId id="313" r:id="rId38"/>
    <p:sldId id="312" r:id="rId39"/>
    <p:sldId id="324" r:id="rId40"/>
    <p:sldId id="319" r:id="rId41"/>
    <p:sldId id="320" r:id="rId42"/>
    <p:sldId id="321" r:id="rId43"/>
    <p:sldId id="322" r:id="rId44"/>
    <p:sldId id="315" r:id="rId45"/>
    <p:sldId id="330" r:id="rId46"/>
    <p:sldId id="331" r:id="rId47"/>
    <p:sldId id="332" r:id="rId48"/>
    <p:sldId id="333" r:id="rId49"/>
    <p:sldId id="334" r:id="rId50"/>
    <p:sldId id="335" r:id="rId51"/>
    <p:sldId id="286" r:id="rId52"/>
    <p:sldId id="287" r:id="rId53"/>
    <p:sldId id="288" r:id="rId54"/>
    <p:sldId id="290" r:id="rId55"/>
    <p:sldId id="289" r:id="rId56"/>
    <p:sldId id="336" r:id="rId57"/>
    <p:sldId id="277" r:id="rId58"/>
    <p:sldId id="278" r:id="rId59"/>
    <p:sldId id="314" r:id="rId60"/>
    <p:sldId id="279" r:id="rId61"/>
    <p:sldId id="280" r:id="rId62"/>
    <p:sldId id="281" r:id="rId63"/>
    <p:sldId id="282" r:id="rId64"/>
    <p:sldId id="283" r:id="rId65"/>
    <p:sldId id="284" r:id="rId66"/>
    <p:sldId id="258" r:id="rId67"/>
  </p:sldIdLst>
  <p:sldSz cx="9906000" cy="6858000" type="A4"/>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lle Shishongi" initials="LS" lastIdx="1" clrIdx="0">
    <p:extLst>
      <p:ext uri="{19B8F6BF-5375-455C-9EA6-DF929625EA0E}">
        <p15:presenceInfo xmlns:p15="http://schemas.microsoft.com/office/powerpoint/2012/main" userId="6175d6edb1645f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248" y="7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ZA" dirty="0" smtClean="0"/>
              <a:t>2019/20 Q4 Performance</a:t>
            </a:r>
            <a:endParaRPr lang="en-ZA"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Annual Performance</c:v>
                </c:pt>
              </c:strCache>
            </c:strRef>
          </c:tx>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B9-4452-BD3C-72FAC3D02AE8}"/>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B9-4452-BD3C-72FAC3D02AE8}"/>
              </c:ext>
            </c:extLst>
          </c:dPt>
          <c:dPt>
            <c:idx val="2"/>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B9-4452-BD3C-72FAC3D02AE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B9-4452-BD3C-72FAC3D02AE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B9-4452-BD3C-72FAC3D02AE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B9-4452-BD3C-72FAC3D02A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Achieved</c:v>
                </c:pt>
                <c:pt idx="1">
                  <c:v>Not achieved; intervention required</c:v>
                </c:pt>
                <c:pt idx="2">
                  <c:v>Not achieved; However significant work done</c:v>
                </c:pt>
              </c:strCache>
            </c:strRef>
          </c:cat>
          <c:val>
            <c:numRef>
              <c:f>Sheet1!$B$2:$B$4</c:f>
              <c:numCache>
                <c:formatCode>0.00%</c:formatCode>
                <c:ptCount val="3"/>
                <c:pt idx="0">
                  <c:v>0.62962962962962965</c:v>
                </c:pt>
                <c:pt idx="1">
                  <c:v>0.25925925925925924</c:v>
                </c:pt>
                <c:pt idx="2">
                  <c:v>0.1111111111111111</c:v>
                </c:pt>
              </c:numCache>
            </c:numRef>
          </c:val>
          <c:extLst>
            <c:ext xmlns:c16="http://schemas.microsoft.com/office/drawing/2014/chart" uri="{C3380CC4-5D6E-409C-BE32-E72D297353CC}">
              <c16:uniqueId val="{00000006-82B9-4452-BD3C-72FAC3D02AE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Recruitment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F56-42AC-A3ED-B7E8A788070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F56-42AC-A3ED-B7E8A788070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F56-42AC-A3ED-B7E8A78807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Sheet1!$G$27:$G$29</c:f>
              <c:strCache>
                <c:ptCount val="3"/>
                <c:pt idx="0">
                  <c:v>On hold</c:v>
                </c:pt>
                <c:pt idx="1">
                  <c:v>To be advertised</c:v>
                </c:pt>
                <c:pt idx="2">
                  <c:v>Active (Contract &amp; Perm)</c:v>
                </c:pt>
              </c:strCache>
            </c:strRef>
          </c:cat>
          <c:val>
            <c:numRef>
              <c:f>Sheet1!$H$27:$H$29</c:f>
              <c:numCache>
                <c:formatCode>General</c:formatCode>
                <c:ptCount val="3"/>
                <c:pt idx="0">
                  <c:v>21</c:v>
                </c:pt>
                <c:pt idx="1">
                  <c:v>10</c:v>
                </c:pt>
                <c:pt idx="2">
                  <c:v>158</c:v>
                </c:pt>
              </c:numCache>
            </c:numRef>
          </c:val>
          <c:extLst>
            <c:ext xmlns:c16="http://schemas.microsoft.com/office/drawing/2014/chart" uri="{C3380CC4-5D6E-409C-BE32-E72D297353CC}">
              <c16:uniqueId val="{00000006-2F56-42AC-A3ED-B7E8A788070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047710003117962E-2"/>
          <c:y val="0.15930120585564581"/>
          <c:w val="0.83853466719898784"/>
          <c:h val="0.57922687043518351"/>
        </c:manualLayout>
      </c:layout>
      <c:pie3DChart>
        <c:varyColors val="1"/>
        <c:ser>
          <c:idx val="0"/>
          <c:order val="0"/>
          <c:tx>
            <c:strRef>
              <c:f>Sheet1!$B$1</c:f>
              <c:strCache>
                <c:ptCount val="1"/>
                <c:pt idx="0">
                  <c:v>Annual Performance</c:v>
                </c:pt>
              </c:strCache>
            </c:strRef>
          </c:tx>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3AF-4BBC-9A30-BC9355CC36B9}"/>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3AF-4BBC-9A30-BC9355CC36B9}"/>
              </c:ext>
            </c:extLst>
          </c:dPt>
          <c:dPt>
            <c:idx val="2"/>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F3AF-4BBC-9A30-BC9355CC36B9}"/>
              </c:ext>
            </c:extLst>
          </c:dPt>
          <c:dPt>
            <c:idx val="3"/>
            <c:bubble3D val="0"/>
            <c:spPr>
              <a:solidFill>
                <a:schemeClr val="bg2">
                  <a:lumMod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3AF-4BBC-9A30-BC9355CC36B9}"/>
              </c:ext>
            </c:extLst>
          </c:dPt>
          <c:dLbls>
            <c:dLbl>
              <c:idx val="0"/>
              <c:tx>
                <c:rich>
                  <a:bodyPr/>
                  <a:lstStyle/>
                  <a:p>
                    <a:fld id="{CE3F4DDA-B5B5-4F8E-B37A-A6B052E85E7B}" type="PERCENTAGE">
                      <a:rPr lang="en-US" baseline="0" smtClean="0"/>
                      <a:pPr/>
                      <a:t>[PERCENTAGE]</a:t>
                    </a:fld>
                    <a:r>
                      <a:rPr lang="en-US" baseline="0" dirty="0" smtClean="0"/>
                      <a:t> (6/24)</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F-4BBC-9A30-BC9355CC36B9}"/>
                </c:ext>
              </c:extLst>
            </c:dLbl>
            <c:dLbl>
              <c:idx val="1"/>
              <c:tx>
                <c:rich>
                  <a:bodyPr/>
                  <a:lstStyle/>
                  <a:p>
                    <a:r>
                      <a:rPr lang="en-US" baseline="0" dirty="0" smtClean="0"/>
                      <a:t> </a:t>
                    </a:r>
                    <a:fld id="{A7CA68C8-288E-46E3-B8D6-4B5AB8440DDC}" type="PERCENTAGE">
                      <a:rPr lang="en-US" baseline="0" smtClean="0"/>
                      <a:pPr/>
                      <a:t>[PERCENTAGE]</a:t>
                    </a:fld>
                    <a:r>
                      <a:rPr lang="en-US" baseline="0" dirty="0" smtClean="0"/>
                      <a:t> (12/24)</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F-4BBC-9A30-BC9355CC36B9}"/>
                </c:ext>
              </c:extLst>
            </c:dLbl>
            <c:dLbl>
              <c:idx val="2"/>
              <c:tx>
                <c:rich>
                  <a:bodyPr/>
                  <a:lstStyle/>
                  <a:p>
                    <a:fld id="{3667442E-2A75-4F14-B237-B346C866BC77}" type="PERCENTAGE">
                      <a:rPr lang="en-US" baseline="0" smtClean="0"/>
                      <a:pPr/>
                      <a:t>[PERCENTAGE]</a:t>
                    </a:fld>
                    <a:r>
                      <a:rPr lang="en-US" baseline="0" dirty="0" smtClean="0"/>
                      <a:t> (4/24)</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AF-4BBC-9A30-BC9355CC36B9}"/>
                </c:ext>
              </c:extLst>
            </c:dLbl>
            <c:dLbl>
              <c:idx val="3"/>
              <c:tx>
                <c:rich>
                  <a:bodyPr/>
                  <a:lstStyle/>
                  <a:p>
                    <a:fld id="{14438E6A-C10C-4FF7-9724-75B25C3A46F7}" type="PERCENTAGE">
                      <a:rPr lang="en-US" baseline="0" smtClean="0"/>
                      <a:pPr/>
                      <a:t>[PERCENTAGE]</a:t>
                    </a:fld>
                    <a:r>
                      <a:rPr lang="en-US" baseline="0" dirty="0" smtClean="0"/>
                      <a:t> (2/24)</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AF-4BBC-9A30-BC9355CC36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Achieved</c:v>
                </c:pt>
                <c:pt idx="1">
                  <c:v>Not achieved; intervention required</c:v>
                </c:pt>
                <c:pt idx="2">
                  <c:v>Not achieved; However significant work done</c:v>
                </c:pt>
                <c:pt idx="3">
                  <c:v>No planned target</c:v>
                </c:pt>
              </c:strCache>
            </c:strRef>
          </c:cat>
          <c:val>
            <c:numRef>
              <c:f>Sheet1!$B$2:$B$5</c:f>
              <c:numCache>
                <c:formatCode>0.00%</c:formatCode>
                <c:ptCount val="4"/>
                <c:pt idx="0">
                  <c:v>0.25</c:v>
                </c:pt>
                <c:pt idx="1">
                  <c:v>0.5</c:v>
                </c:pt>
                <c:pt idx="2">
                  <c:v>0.16666666666666666</c:v>
                </c:pt>
                <c:pt idx="3">
                  <c:v>8.3333333333333329E-2</c:v>
                </c:pt>
              </c:numCache>
            </c:numRef>
          </c:val>
          <c:extLst>
            <c:ext xmlns:c16="http://schemas.microsoft.com/office/drawing/2014/chart" uri="{C3380CC4-5D6E-409C-BE32-E72D297353CC}">
              <c16:uniqueId val="{00000008-F3AF-4BBC-9A30-BC9355CC36B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3000426228774"/>
          <c:y val="6.9103452487978653E-2"/>
          <c:w val="0.89709571646651731"/>
          <c:h val="0.80064655732639944"/>
        </c:manualLayout>
      </c:layout>
      <c:barChart>
        <c:barDir val="col"/>
        <c:grouping val="clustered"/>
        <c:varyColors val="0"/>
        <c:ser>
          <c:idx val="0"/>
          <c:order val="0"/>
          <c:tx>
            <c:strRef>
              <c:f>Sheet1!$A$2</c:f>
              <c:strCache>
                <c:ptCount val="1"/>
                <c:pt idx="0">
                  <c:v>Achieved</c:v>
                </c:pt>
              </c:strCache>
            </c:strRef>
          </c:tx>
          <c:spPr>
            <a:solidFill>
              <a:srgbClr val="00B050"/>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0541-4A4D-9ADA-72F7D42C96AC}"/>
              </c:ext>
            </c:extLst>
          </c:dPt>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0541-4A4D-9ADA-72F7D42C96AC}"/>
              </c:ext>
            </c:extLst>
          </c:dPt>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5-0541-4A4D-9ADA-72F7D42C96AC}"/>
              </c:ext>
            </c:extLst>
          </c:dPt>
          <c:dLbls>
            <c:dLbl>
              <c:idx val="0"/>
              <c:layout>
                <c:manualLayout>
                  <c:x val="6.2305336832895887E-2"/>
                  <c:y val="-0.50934776867347287"/>
                </c:manualLayout>
              </c:layout>
              <c:tx>
                <c:rich>
                  <a:bodyPr/>
                  <a:lstStyle/>
                  <a:p>
                    <a:r>
                      <a:rPr lang="en-US" dirty="0" smtClean="0"/>
                      <a:t>Programme 1: Administration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41-4A4D-9ADA-72F7D42C96AC}"/>
                </c:ext>
              </c:extLst>
            </c:dLbl>
            <c:dLbl>
              <c:idx val="1"/>
              <c:layout>
                <c:manualLayout>
                  <c:x val="4.145074814366153E-2"/>
                  <c:y val="-0.57603453662511173"/>
                </c:manualLayout>
              </c:layout>
              <c:tx>
                <c:rich>
                  <a:bodyPr/>
                  <a:lstStyle/>
                  <a:p>
                    <a:r>
                      <a:rPr lang="en-US" dirty="0" smtClean="0"/>
                      <a:t>Programme 2: Investigations and Legal Counsel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41-4A4D-9ADA-72F7D42C96AC}"/>
                </c:ext>
              </c:extLst>
            </c:dLbl>
            <c:dLbl>
              <c:idx val="2"/>
              <c:layout>
                <c:manualLayout>
                  <c:x val="4.5222368037328667E-2"/>
                  <c:y val="1.765876072054549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dirty="0" smtClean="0"/>
                      <a:t>Programme 3: Market Data</a:t>
                    </a:r>
                    <a:r>
                      <a:rPr lang="en-US" baseline="0" dirty="0" smtClean="0"/>
                      <a:t> Analytics &amp;Prevention</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839749198016908"/>
                      <c:h val="7.9420042692578866E-2"/>
                    </c:manualLayout>
                  </c15:layout>
                </c:ext>
                <c:ext xmlns:c16="http://schemas.microsoft.com/office/drawing/2014/chart" uri="{C3380CC4-5D6E-409C-BE32-E72D297353CC}">
                  <c16:uniqueId val="{00000005-0541-4A4D-9ADA-72F7D42C96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Sheet1!$B$1:$D$1</c:f>
              <c:strCache>
                <c:ptCount val="3"/>
                <c:pt idx="0">
                  <c:v>Programme 1: Administration</c:v>
                </c:pt>
                <c:pt idx="1">
                  <c:v>Programme 2: Investigations and Legal Counsel</c:v>
                </c:pt>
                <c:pt idx="2">
                  <c:v>Programme 3: Market Data Analytics &amp; Prevention</c:v>
                </c:pt>
              </c:strCache>
            </c:strRef>
          </c:cat>
          <c:val>
            <c:numRef>
              <c:f>Sheet1!$B$2:$D$2</c:f>
              <c:numCache>
                <c:formatCode>0.00%</c:formatCode>
                <c:ptCount val="3"/>
                <c:pt idx="0">
                  <c:v>0</c:v>
                </c:pt>
                <c:pt idx="1">
                  <c:v>9.0909090909090912E-2</c:v>
                </c:pt>
                <c:pt idx="2">
                  <c:v>0.83333333333333337</c:v>
                </c:pt>
              </c:numCache>
            </c:numRef>
          </c:val>
          <c:extLst>
            <c:ext xmlns:c16="http://schemas.microsoft.com/office/drawing/2014/chart" uri="{C3380CC4-5D6E-409C-BE32-E72D297353CC}">
              <c16:uniqueId val="{00000006-0541-4A4D-9ADA-72F7D42C96AC}"/>
            </c:ext>
          </c:extLst>
        </c:ser>
        <c:ser>
          <c:idx val="1"/>
          <c:order val="1"/>
          <c:tx>
            <c:strRef>
              <c:f>Sheet1!$A$3</c:f>
              <c:strCache>
                <c:ptCount val="1"/>
                <c:pt idx="0">
                  <c:v>Not achieved; intervention required</c:v>
                </c:pt>
              </c:strCache>
            </c:strRef>
          </c:tx>
          <c:spPr>
            <a:solidFill>
              <a:srgbClr val="FF0000"/>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 Market Data Analytics &amp; Prevention</c:v>
                </c:pt>
              </c:strCache>
            </c:strRef>
          </c:cat>
          <c:val>
            <c:numRef>
              <c:f>Sheet1!$B$3:$D$3</c:f>
              <c:numCache>
                <c:formatCode>0.00%</c:formatCode>
                <c:ptCount val="3"/>
                <c:pt idx="0">
                  <c:v>0.5714285714285714</c:v>
                </c:pt>
                <c:pt idx="1">
                  <c:v>0.72727272727272729</c:v>
                </c:pt>
                <c:pt idx="2">
                  <c:v>0</c:v>
                </c:pt>
              </c:numCache>
            </c:numRef>
          </c:val>
          <c:extLst>
            <c:ext xmlns:c16="http://schemas.microsoft.com/office/drawing/2014/chart" uri="{C3380CC4-5D6E-409C-BE32-E72D297353CC}">
              <c16:uniqueId val="{00000007-0541-4A4D-9ADA-72F7D42C96AC}"/>
            </c:ext>
          </c:extLst>
        </c:ser>
        <c:ser>
          <c:idx val="2"/>
          <c:order val="2"/>
          <c:tx>
            <c:strRef>
              <c:f>Sheet1!$A$4</c:f>
              <c:strCache>
                <c:ptCount val="1"/>
                <c:pt idx="0">
                  <c:v>Not achieved; However significant work done</c:v>
                </c:pt>
              </c:strCache>
            </c:strRef>
          </c:tx>
          <c:spPr>
            <a:solidFill>
              <a:srgbClr val="FFFF00"/>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 Market Data Analytics &amp; Prevention</c:v>
                </c:pt>
              </c:strCache>
            </c:strRef>
          </c:cat>
          <c:val>
            <c:numRef>
              <c:f>Sheet1!$B$4:$D$4</c:f>
              <c:numCache>
                <c:formatCode>0.00%</c:formatCode>
                <c:ptCount val="3"/>
                <c:pt idx="0">
                  <c:v>0.14285714285714285</c:v>
                </c:pt>
                <c:pt idx="1">
                  <c:v>0.18181818181818182</c:v>
                </c:pt>
                <c:pt idx="2">
                  <c:v>0.16666666666666666</c:v>
                </c:pt>
              </c:numCache>
            </c:numRef>
          </c:val>
          <c:extLst>
            <c:ext xmlns:c16="http://schemas.microsoft.com/office/drawing/2014/chart" uri="{C3380CC4-5D6E-409C-BE32-E72D297353CC}">
              <c16:uniqueId val="{00000008-0541-4A4D-9ADA-72F7D42C96AC}"/>
            </c:ext>
          </c:extLst>
        </c:ser>
        <c:ser>
          <c:idx val="3"/>
          <c:order val="3"/>
          <c:tx>
            <c:strRef>
              <c:f>Sheet1!$A$5</c:f>
              <c:strCache>
                <c:ptCount val="1"/>
                <c:pt idx="0">
                  <c:v>No planned target</c:v>
                </c:pt>
              </c:strCache>
            </c:strRef>
          </c:tx>
          <c:spPr>
            <a:solidFill>
              <a:schemeClr val="bg2">
                <a:lumMod val="90000"/>
              </a:schemeClr>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 Market Data Analytics &amp; Prevention</c:v>
                </c:pt>
              </c:strCache>
            </c:strRef>
          </c:cat>
          <c:val>
            <c:numRef>
              <c:f>Sheet1!$B$5:$D$5</c:f>
              <c:numCache>
                <c:formatCode>0.00%</c:formatCode>
                <c:ptCount val="3"/>
                <c:pt idx="0">
                  <c:v>0.2857142857142857</c:v>
                </c:pt>
                <c:pt idx="1">
                  <c:v>0</c:v>
                </c:pt>
                <c:pt idx="2">
                  <c:v>0</c:v>
                </c:pt>
              </c:numCache>
            </c:numRef>
          </c:val>
          <c:extLst>
            <c:ext xmlns:c16="http://schemas.microsoft.com/office/drawing/2014/chart" uri="{C3380CC4-5D6E-409C-BE32-E72D297353CC}">
              <c16:uniqueId val="{00000009-0541-4A4D-9ADA-72F7D42C96AC}"/>
            </c:ext>
          </c:extLst>
        </c:ser>
        <c:dLbls>
          <c:showLegendKey val="0"/>
          <c:showVal val="0"/>
          <c:showCatName val="0"/>
          <c:showSerName val="0"/>
          <c:showPercent val="0"/>
          <c:showBubbleSize val="0"/>
        </c:dLbls>
        <c:gapWidth val="89"/>
        <c:axId val="416265344"/>
        <c:axId val="416286144"/>
      </c:barChart>
      <c:catAx>
        <c:axId val="416265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86144"/>
        <c:crosses val="autoZero"/>
        <c:auto val="1"/>
        <c:lblAlgn val="ctr"/>
        <c:lblOffset val="100"/>
        <c:noMultiLvlLbl val="0"/>
      </c:catAx>
      <c:valAx>
        <c:axId val="41628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65344"/>
        <c:crosses val="autoZero"/>
        <c:crossBetween val="between"/>
      </c:valAx>
      <c:spPr>
        <a:noFill/>
        <a:ln>
          <a:noFill/>
        </a:ln>
        <a:effectLst/>
      </c:spPr>
    </c:plotArea>
    <c:legend>
      <c:legendPos val="b"/>
      <c:layout>
        <c:manualLayout>
          <c:xMode val="edge"/>
          <c:yMode val="edge"/>
          <c:x val="0"/>
          <c:y val="0.92926210162793565"/>
          <c:w val="0.97886062590310285"/>
          <c:h val="7.073789837206438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2996954116139"/>
          <c:y val="6.9103390498938308E-2"/>
          <c:w val="0.89709571646651731"/>
          <c:h val="0.80064655732639944"/>
        </c:manualLayout>
      </c:layout>
      <c:barChart>
        <c:barDir val="col"/>
        <c:grouping val="clustered"/>
        <c:varyColors val="0"/>
        <c:ser>
          <c:idx val="0"/>
          <c:order val="0"/>
          <c:tx>
            <c:strRef>
              <c:f>Sheet1!$A$2</c:f>
              <c:strCache>
                <c:ptCount val="1"/>
                <c:pt idx="0">
                  <c:v>Achieved</c:v>
                </c:pt>
              </c:strCache>
            </c:strRef>
          </c:tx>
          <c:spPr>
            <a:solidFill>
              <a:srgbClr val="00B050"/>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6B8F-43D4-BF85-190AC153B268}"/>
              </c:ext>
            </c:extLst>
          </c:dPt>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6B8F-43D4-BF85-190AC153B268}"/>
              </c:ext>
            </c:extLst>
          </c:dPt>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5-6B8F-43D4-BF85-190AC153B268}"/>
              </c:ext>
            </c:extLst>
          </c:dPt>
          <c:dLbls>
            <c:dLbl>
              <c:idx val="0"/>
              <c:layout>
                <c:manualLayout>
                  <c:x val="5.2333826861385914E-2"/>
                  <c:y val="-7.2505569800957015E-2"/>
                </c:manualLayout>
              </c:layout>
              <c:tx>
                <c:rich>
                  <a:bodyPr/>
                  <a:lstStyle/>
                  <a:p>
                    <a:r>
                      <a:rPr lang="en-US" dirty="0" smtClean="0"/>
                      <a:t>Programme 1: Administration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8F-43D4-BF85-190AC153B268}"/>
                </c:ext>
              </c:extLst>
            </c:dLbl>
            <c:dLbl>
              <c:idx val="1"/>
              <c:layout>
                <c:manualLayout>
                  <c:x val="-4.1332974403840549E-3"/>
                  <c:y val="-1.0568443533007217E-2"/>
                </c:manualLayout>
              </c:layout>
              <c:tx>
                <c:rich>
                  <a:bodyPr/>
                  <a:lstStyle/>
                  <a:p>
                    <a:r>
                      <a:rPr lang="en-US" dirty="0" smtClean="0"/>
                      <a:t>Programme 2: Investigations and Legal Counsel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8F-43D4-BF85-190AC153B268}"/>
                </c:ext>
              </c:extLst>
            </c:dLbl>
            <c:dLbl>
              <c:idx val="2"/>
              <c:layout>
                <c:manualLayout>
                  <c:x val="1.4595602402459034E-2"/>
                  <c:y val="-4.7161438431299373E-3"/>
                </c:manualLayout>
              </c:layout>
              <c:tx>
                <c:rich>
                  <a:bodyPr/>
                  <a:lstStyle/>
                  <a:p>
                    <a:r>
                      <a:rPr lang="en-US" dirty="0" smtClean="0"/>
                      <a:t>Programme 3: Market Data Analytics and Prevention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8F-43D4-BF85-190AC153B26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Sheet1!$B$1:$D$1</c:f>
              <c:strCache>
                <c:ptCount val="3"/>
                <c:pt idx="0">
                  <c:v>Programme 1: Administration</c:v>
                </c:pt>
                <c:pt idx="1">
                  <c:v>Programme 2: Investigations and Legal Counsel</c:v>
                </c:pt>
                <c:pt idx="2">
                  <c:v>Programme 3:Market Data Analytics &amp; Prevention</c:v>
                </c:pt>
              </c:strCache>
            </c:strRef>
          </c:cat>
          <c:val>
            <c:numRef>
              <c:f>Sheet1!$B$2:$D$2</c:f>
              <c:numCache>
                <c:formatCode>0.00%</c:formatCode>
                <c:ptCount val="3"/>
                <c:pt idx="0">
                  <c:v>0.33333333333333331</c:v>
                </c:pt>
                <c:pt idx="1">
                  <c:v>0.8</c:v>
                </c:pt>
                <c:pt idx="2">
                  <c:v>1</c:v>
                </c:pt>
              </c:numCache>
            </c:numRef>
          </c:val>
          <c:extLst>
            <c:ext xmlns:c16="http://schemas.microsoft.com/office/drawing/2014/chart" uri="{C3380CC4-5D6E-409C-BE32-E72D297353CC}">
              <c16:uniqueId val="{00000006-6B8F-43D4-BF85-190AC153B268}"/>
            </c:ext>
          </c:extLst>
        </c:ser>
        <c:ser>
          <c:idx val="1"/>
          <c:order val="1"/>
          <c:tx>
            <c:strRef>
              <c:f>Sheet1!$A$3</c:f>
              <c:strCache>
                <c:ptCount val="1"/>
                <c:pt idx="0">
                  <c:v>Not achieved; intervention required</c:v>
                </c:pt>
              </c:strCache>
            </c:strRef>
          </c:tx>
          <c:spPr>
            <a:solidFill>
              <a:srgbClr val="FF0000"/>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3:Market Data Analytics &amp; Prevention</c:v>
                </c:pt>
              </c:strCache>
            </c:strRef>
          </c:cat>
          <c:val>
            <c:numRef>
              <c:f>Sheet1!$B$3:$D$3</c:f>
              <c:numCache>
                <c:formatCode>0.00%</c:formatCode>
                <c:ptCount val="3"/>
                <c:pt idx="0">
                  <c:v>0.41666666666666669</c:v>
                </c:pt>
                <c:pt idx="1">
                  <c:v>0.2</c:v>
                </c:pt>
                <c:pt idx="2">
                  <c:v>0</c:v>
                </c:pt>
              </c:numCache>
            </c:numRef>
          </c:val>
          <c:extLst>
            <c:ext xmlns:c16="http://schemas.microsoft.com/office/drawing/2014/chart" uri="{C3380CC4-5D6E-409C-BE32-E72D297353CC}">
              <c16:uniqueId val="{00000007-6B8F-43D4-BF85-190AC153B268}"/>
            </c:ext>
          </c:extLst>
        </c:ser>
        <c:ser>
          <c:idx val="2"/>
          <c:order val="2"/>
          <c:tx>
            <c:strRef>
              <c:f>Sheet1!$A$4</c:f>
              <c:strCache>
                <c:ptCount val="1"/>
                <c:pt idx="0">
                  <c:v>Not achieved; However significant work done</c:v>
                </c:pt>
              </c:strCache>
            </c:strRef>
          </c:tx>
          <c:spPr>
            <a:solidFill>
              <a:srgbClr val="FFFF00"/>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3:Market Data Analytics &amp; Prevention</c:v>
                </c:pt>
              </c:strCache>
            </c:strRef>
          </c:cat>
          <c:val>
            <c:numRef>
              <c:f>Sheet1!$B$4:$D$4</c:f>
              <c:numCache>
                <c:formatCode>0.00%</c:formatCode>
                <c:ptCount val="3"/>
                <c:pt idx="0">
                  <c:v>0.25</c:v>
                </c:pt>
                <c:pt idx="1">
                  <c:v>0</c:v>
                </c:pt>
                <c:pt idx="2">
                  <c:v>0</c:v>
                </c:pt>
              </c:numCache>
            </c:numRef>
          </c:val>
          <c:extLst>
            <c:ext xmlns:c16="http://schemas.microsoft.com/office/drawing/2014/chart" uri="{C3380CC4-5D6E-409C-BE32-E72D297353CC}">
              <c16:uniqueId val="{00000008-6B8F-43D4-BF85-190AC153B268}"/>
            </c:ext>
          </c:extLst>
        </c:ser>
        <c:dLbls>
          <c:showLegendKey val="0"/>
          <c:showVal val="0"/>
          <c:showCatName val="0"/>
          <c:showSerName val="0"/>
          <c:showPercent val="0"/>
          <c:showBubbleSize val="0"/>
        </c:dLbls>
        <c:gapWidth val="89"/>
        <c:axId val="416265344"/>
        <c:axId val="416286144"/>
      </c:barChart>
      <c:catAx>
        <c:axId val="416265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86144"/>
        <c:crosses val="autoZero"/>
        <c:auto val="1"/>
        <c:lblAlgn val="ctr"/>
        <c:lblOffset val="100"/>
        <c:noMultiLvlLbl val="0"/>
      </c:catAx>
      <c:valAx>
        <c:axId val="41628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65344"/>
        <c:crosses val="autoZero"/>
        <c:crossBetween val="between"/>
      </c:valAx>
      <c:spPr>
        <a:noFill/>
        <a:ln>
          <a:noFill/>
        </a:ln>
        <a:effectLst/>
      </c:spPr>
    </c:plotArea>
    <c:legend>
      <c:legendPos val="b"/>
      <c:layout>
        <c:manualLayout>
          <c:xMode val="edge"/>
          <c:yMode val="edge"/>
          <c:x val="0"/>
          <c:y val="0.92926210162793565"/>
          <c:w val="0.97886062590310285"/>
          <c:h val="7.073789837206438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ZA" dirty="0" smtClean="0"/>
              <a:t>2019/20 Annual Performance</a:t>
            </a:r>
            <a:endParaRPr lang="en-ZA"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Annual Performance</c:v>
                </c:pt>
              </c:strCache>
            </c:strRef>
          </c:tx>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B9-4452-BD3C-72FAC3D02AE8}"/>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B9-4452-BD3C-72FAC3D02AE8}"/>
              </c:ext>
            </c:extLst>
          </c:dPt>
          <c:dPt>
            <c:idx val="2"/>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B9-4452-BD3C-72FAC3D02AE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B9-4452-BD3C-72FAC3D02AE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B9-4452-BD3C-72FAC3D02AE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B9-4452-BD3C-72FAC3D02A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Achieved</c:v>
                </c:pt>
                <c:pt idx="1">
                  <c:v>Not achieved; intervention required</c:v>
                </c:pt>
                <c:pt idx="2">
                  <c:v>Not achieved; However significant work done</c:v>
                </c:pt>
              </c:strCache>
            </c:strRef>
          </c:cat>
          <c:val>
            <c:numRef>
              <c:f>Sheet1!$B$2:$B$4</c:f>
              <c:numCache>
                <c:formatCode>0.00%</c:formatCode>
                <c:ptCount val="3"/>
                <c:pt idx="0">
                  <c:v>0.68965517241379315</c:v>
                </c:pt>
                <c:pt idx="1">
                  <c:v>0.20689655172413793</c:v>
                </c:pt>
                <c:pt idx="2">
                  <c:v>0.10344827586206896</c:v>
                </c:pt>
              </c:numCache>
            </c:numRef>
          </c:val>
          <c:extLst>
            <c:ext xmlns:c16="http://schemas.microsoft.com/office/drawing/2014/chart" uri="{C3380CC4-5D6E-409C-BE32-E72D297353CC}">
              <c16:uniqueId val="{00000006-82B9-4452-BD3C-72FAC3D02AE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2996954116139"/>
          <c:y val="6.9103390498938308E-2"/>
          <c:w val="0.89709571646651731"/>
          <c:h val="0.80064655732639944"/>
        </c:manualLayout>
      </c:layout>
      <c:barChart>
        <c:barDir val="col"/>
        <c:grouping val="clustered"/>
        <c:varyColors val="0"/>
        <c:ser>
          <c:idx val="0"/>
          <c:order val="0"/>
          <c:tx>
            <c:strRef>
              <c:f>Sheet1!$A$2</c:f>
              <c:strCache>
                <c:ptCount val="1"/>
                <c:pt idx="0">
                  <c:v>Achieved</c:v>
                </c:pt>
              </c:strCache>
            </c:strRef>
          </c:tx>
          <c:spPr>
            <a:solidFill>
              <a:srgbClr val="00B050"/>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6B8F-43D4-BF85-190AC153B268}"/>
              </c:ext>
            </c:extLst>
          </c:dPt>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6B8F-43D4-BF85-190AC153B268}"/>
              </c:ext>
            </c:extLst>
          </c:dPt>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5-6B8F-43D4-BF85-190AC153B268}"/>
              </c:ext>
            </c:extLst>
          </c:dPt>
          <c:dLbls>
            <c:dLbl>
              <c:idx val="0"/>
              <c:layout>
                <c:manualLayout>
                  <c:x val="5.2333826861385914E-2"/>
                  <c:y val="-7.2505569800957015E-2"/>
                </c:manualLayout>
              </c:layout>
              <c:tx>
                <c:rich>
                  <a:bodyPr/>
                  <a:lstStyle/>
                  <a:p>
                    <a:r>
                      <a:rPr lang="en-US" dirty="0" smtClean="0"/>
                      <a:t>Programme 1: Administration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8F-43D4-BF85-190AC153B268}"/>
                </c:ext>
              </c:extLst>
            </c:dLbl>
            <c:dLbl>
              <c:idx val="1"/>
              <c:layout>
                <c:manualLayout>
                  <c:x val="-4.1332974403840549E-3"/>
                  <c:y val="-1.0568443533007217E-2"/>
                </c:manualLayout>
              </c:layout>
              <c:tx>
                <c:rich>
                  <a:bodyPr/>
                  <a:lstStyle/>
                  <a:p>
                    <a:r>
                      <a:rPr lang="en-US" dirty="0" smtClean="0"/>
                      <a:t>Programme 2: Investigations and Legal Counsel</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8F-43D4-BF85-190AC153B268}"/>
                </c:ext>
              </c:extLst>
            </c:dLbl>
            <c:dLbl>
              <c:idx val="2"/>
              <c:layout>
                <c:manualLayout>
                  <c:x val="1.4595602402459034E-2"/>
                  <c:y val="-4.7161438431299373E-3"/>
                </c:manualLayout>
              </c:layout>
              <c:tx>
                <c:rich>
                  <a:bodyPr/>
                  <a:lstStyle/>
                  <a:p>
                    <a:r>
                      <a:rPr lang="en-US" dirty="0" smtClean="0"/>
                      <a:t>Programme 3: Market Data Analytics and Prevention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8F-43D4-BF85-190AC153B26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Sheet1!$B$1:$D$1</c:f>
              <c:strCache>
                <c:ptCount val="3"/>
                <c:pt idx="0">
                  <c:v>Programme 1: Administration</c:v>
                </c:pt>
                <c:pt idx="1">
                  <c:v>Programme 2: Investigations and Legal Counsel</c:v>
                </c:pt>
                <c:pt idx="2">
                  <c:v>Programme 3: Market Data Analytics &amp; Prevention</c:v>
                </c:pt>
              </c:strCache>
            </c:strRef>
          </c:cat>
          <c:val>
            <c:numRef>
              <c:f>Sheet1!$B$2:$D$2</c:f>
              <c:numCache>
                <c:formatCode>0.00%</c:formatCode>
                <c:ptCount val="3"/>
                <c:pt idx="0">
                  <c:v>0.35714285714285715</c:v>
                </c:pt>
                <c:pt idx="1">
                  <c:v>1</c:v>
                </c:pt>
                <c:pt idx="2">
                  <c:v>1</c:v>
                </c:pt>
              </c:numCache>
            </c:numRef>
          </c:val>
          <c:extLst>
            <c:ext xmlns:c16="http://schemas.microsoft.com/office/drawing/2014/chart" uri="{C3380CC4-5D6E-409C-BE32-E72D297353CC}">
              <c16:uniqueId val="{00000006-6B8F-43D4-BF85-190AC153B268}"/>
            </c:ext>
          </c:extLst>
        </c:ser>
        <c:ser>
          <c:idx val="1"/>
          <c:order val="1"/>
          <c:tx>
            <c:strRef>
              <c:f>Sheet1!$A$3</c:f>
              <c:strCache>
                <c:ptCount val="1"/>
                <c:pt idx="0">
                  <c:v>Not achieved; intervention required</c:v>
                </c:pt>
              </c:strCache>
            </c:strRef>
          </c:tx>
          <c:spPr>
            <a:solidFill>
              <a:srgbClr val="FF0000"/>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 Market Data Analytics &amp; Prevention</c:v>
                </c:pt>
              </c:strCache>
            </c:strRef>
          </c:cat>
          <c:val>
            <c:numRef>
              <c:f>Sheet1!$B$3:$D$3</c:f>
              <c:numCache>
                <c:formatCode>0.00%</c:formatCode>
                <c:ptCount val="3"/>
                <c:pt idx="0">
                  <c:v>0.42857142857142855</c:v>
                </c:pt>
                <c:pt idx="1">
                  <c:v>0</c:v>
                </c:pt>
                <c:pt idx="2">
                  <c:v>0</c:v>
                </c:pt>
              </c:numCache>
            </c:numRef>
          </c:val>
          <c:extLst>
            <c:ext xmlns:c16="http://schemas.microsoft.com/office/drawing/2014/chart" uri="{C3380CC4-5D6E-409C-BE32-E72D297353CC}">
              <c16:uniqueId val="{00000007-6B8F-43D4-BF85-190AC153B268}"/>
            </c:ext>
          </c:extLst>
        </c:ser>
        <c:ser>
          <c:idx val="2"/>
          <c:order val="2"/>
          <c:tx>
            <c:strRef>
              <c:f>Sheet1!$A$4</c:f>
              <c:strCache>
                <c:ptCount val="1"/>
                <c:pt idx="0">
                  <c:v>Not achieved; However significant work done</c:v>
                </c:pt>
              </c:strCache>
            </c:strRef>
          </c:tx>
          <c:spPr>
            <a:solidFill>
              <a:srgbClr val="FFFF00"/>
            </a:solidFill>
            <a:ln w="19050">
              <a:solidFill>
                <a:schemeClr val="lt1"/>
              </a:solidFill>
            </a:ln>
            <a:effectLst/>
          </c:spPr>
          <c:invertIfNegative val="0"/>
          <c:cat>
            <c:strRef>
              <c:f>Sheet1!$B$1:$D$1</c:f>
              <c:strCache>
                <c:ptCount val="3"/>
                <c:pt idx="0">
                  <c:v>Programme 1: Administration</c:v>
                </c:pt>
                <c:pt idx="1">
                  <c:v>Programme 2: Investigations and Legal Counsel</c:v>
                </c:pt>
                <c:pt idx="2">
                  <c:v>Programme 3: Market Data Analytics &amp; Prevention</c:v>
                </c:pt>
              </c:strCache>
            </c:strRef>
          </c:cat>
          <c:val>
            <c:numRef>
              <c:f>Sheet1!$B$4:$D$4</c:f>
              <c:numCache>
                <c:formatCode>0.00%</c:formatCode>
                <c:ptCount val="3"/>
                <c:pt idx="0">
                  <c:v>0.21428571428571427</c:v>
                </c:pt>
                <c:pt idx="1">
                  <c:v>0</c:v>
                </c:pt>
                <c:pt idx="2">
                  <c:v>0</c:v>
                </c:pt>
              </c:numCache>
            </c:numRef>
          </c:val>
          <c:extLst>
            <c:ext xmlns:c16="http://schemas.microsoft.com/office/drawing/2014/chart" uri="{C3380CC4-5D6E-409C-BE32-E72D297353CC}">
              <c16:uniqueId val="{00000008-6B8F-43D4-BF85-190AC153B268}"/>
            </c:ext>
          </c:extLst>
        </c:ser>
        <c:dLbls>
          <c:showLegendKey val="0"/>
          <c:showVal val="0"/>
          <c:showCatName val="0"/>
          <c:showSerName val="0"/>
          <c:showPercent val="0"/>
          <c:showBubbleSize val="0"/>
        </c:dLbls>
        <c:gapWidth val="89"/>
        <c:axId val="416265344"/>
        <c:axId val="416286144"/>
      </c:barChart>
      <c:catAx>
        <c:axId val="416265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86144"/>
        <c:crosses val="autoZero"/>
        <c:auto val="1"/>
        <c:lblAlgn val="ctr"/>
        <c:lblOffset val="100"/>
        <c:noMultiLvlLbl val="0"/>
      </c:catAx>
      <c:valAx>
        <c:axId val="41628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65344"/>
        <c:crosses val="autoZero"/>
        <c:crossBetween val="between"/>
      </c:valAx>
      <c:spPr>
        <a:noFill/>
        <a:ln>
          <a:noFill/>
        </a:ln>
        <a:effectLst/>
      </c:spPr>
    </c:plotArea>
    <c:legend>
      <c:legendPos val="b"/>
      <c:layout>
        <c:manualLayout>
          <c:xMode val="edge"/>
          <c:yMode val="edge"/>
          <c:x val="0"/>
          <c:y val="0.92926210162793565"/>
          <c:w val="0.97886062590310285"/>
          <c:h val="7.073789837206438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Headcount status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1"/>
              <c:tx>
                <c:rich>
                  <a:bodyPr/>
                  <a:lstStyle/>
                  <a:p>
                    <a:r>
                      <a:rPr lang="en-US" dirty="0" smtClean="0"/>
                      <a:t>540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1D-4397-8385-731227899AD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Sheet1!$B$4:$B$5</c:f>
              <c:strCache>
                <c:ptCount val="2"/>
                <c:pt idx="0">
                  <c:v>Targeted Headcount</c:v>
                </c:pt>
                <c:pt idx="1">
                  <c:v>Current Headcount</c:v>
                </c:pt>
              </c:strCache>
            </c:strRef>
          </c:cat>
          <c:val>
            <c:numRef>
              <c:f>Sheet1!$C$4:$C$5</c:f>
              <c:numCache>
                <c:formatCode>General</c:formatCode>
                <c:ptCount val="2"/>
                <c:pt idx="0">
                  <c:v>630</c:v>
                </c:pt>
                <c:pt idx="1">
                  <c:v>517</c:v>
                </c:pt>
              </c:numCache>
            </c:numRef>
          </c:val>
          <c:extLst>
            <c:ext xmlns:c16="http://schemas.microsoft.com/office/drawing/2014/chart" uri="{C3380CC4-5D6E-409C-BE32-E72D297353CC}">
              <c16:uniqueId val="{00000000-E62D-462B-88C7-BFA23BEEDFE7}"/>
            </c:ext>
          </c:extLst>
        </c:ser>
        <c:dLbls>
          <c:dLblPos val="inEnd"/>
          <c:showLegendKey val="0"/>
          <c:showVal val="1"/>
          <c:showCatName val="0"/>
          <c:showSerName val="0"/>
          <c:showPercent val="0"/>
          <c:showBubbleSize val="0"/>
        </c:dLbls>
        <c:gapWidth val="65"/>
        <c:axId val="1209705408"/>
        <c:axId val="1265273856"/>
      </c:barChart>
      <c:catAx>
        <c:axId val="120970540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265273856"/>
        <c:crosses val="autoZero"/>
        <c:auto val="1"/>
        <c:lblAlgn val="ctr"/>
        <c:lblOffset val="100"/>
        <c:noMultiLvlLbl val="0"/>
      </c:catAx>
      <c:valAx>
        <c:axId val="126527385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2097054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PROJECTED GROWTH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Sheet1!$E$8</c:f>
              <c:strCache>
                <c:ptCount val="1"/>
                <c:pt idx="0">
                  <c:v>Projected Growth</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Sheet1!$D$9:$D$11</c:f>
              <c:numCache>
                <c:formatCode>General</c:formatCode>
                <c:ptCount val="3"/>
                <c:pt idx="0">
                  <c:v>2015</c:v>
                </c:pt>
                <c:pt idx="1">
                  <c:v>2018</c:v>
                </c:pt>
                <c:pt idx="2">
                  <c:v>2022</c:v>
                </c:pt>
              </c:numCache>
            </c:numRef>
          </c:cat>
          <c:val>
            <c:numRef>
              <c:f>Sheet1!$E$9:$E$11</c:f>
              <c:numCache>
                <c:formatCode>General</c:formatCode>
                <c:ptCount val="3"/>
                <c:pt idx="0">
                  <c:v>741</c:v>
                </c:pt>
                <c:pt idx="1">
                  <c:v>629</c:v>
                </c:pt>
                <c:pt idx="2">
                  <c:v>722</c:v>
                </c:pt>
              </c:numCache>
            </c:numRef>
          </c:val>
          <c:extLst>
            <c:ext xmlns:c16="http://schemas.microsoft.com/office/drawing/2014/chart" uri="{C3380CC4-5D6E-409C-BE32-E72D297353CC}">
              <c16:uniqueId val="{00000000-4AD9-4F3A-AB72-97CECB8E8040}"/>
            </c:ext>
          </c:extLst>
        </c:ser>
        <c:ser>
          <c:idx val="1"/>
          <c:order val="1"/>
          <c:tx>
            <c:strRef>
              <c:f>Sheet1!$F$8</c:f>
              <c:strCache>
                <c:ptCount val="1"/>
                <c:pt idx="0">
                  <c:v>Actual Growth</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Sheet1!$D$9:$D$11</c:f>
              <c:numCache>
                <c:formatCode>General</c:formatCode>
                <c:ptCount val="3"/>
                <c:pt idx="0">
                  <c:v>2015</c:v>
                </c:pt>
                <c:pt idx="1">
                  <c:v>2018</c:v>
                </c:pt>
                <c:pt idx="2">
                  <c:v>2022</c:v>
                </c:pt>
              </c:numCache>
            </c:numRef>
          </c:cat>
          <c:val>
            <c:numRef>
              <c:f>Sheet1!$F$9:$F$11</c:f>
              <c:numCache>
                <c:formatCode>General</c:formatCode>
                <c:ptCount val="3"/>
                <c:pt idx="0">
                  <c:v>541</c:v>
                </c:pt>
                <c:pt idx="1">
                  <c:v>530</c:v>
                </c:pt>
              </c:numCache>
            </c:numRef>
          </c:val>
          <c:extLst>
            <c:ext xmlns:c16="http://schemas.microsoft.com/office/drawing/2014/chart" uri="{C3380CC4-5D6E-409C-BE32-E72D297353CC}">
              <c16:uniqueId val="{00000001-4AD9-4F3A-AB72-97CECB8E8040}"/>
            </c:ext>
          </c:extLst>
        </c:ser>
        <c:dLbls>
          <c:showLegendKey val="0"/>
          <c:showVal val="1"/>
          <c:showCatName val="0"/>
          <c:showSerName val="0"/>
          <c:showPercent val="0"/>
          <c:showBubbleSize val="0"/>
        </c:dLbls>
        <c:gapWidth val="150"/>
        <c:shape val="box"/>
        <c:axId val="535217071"/>
        <c:axId val="535219983"/>
        <c:axId val="552615551"/>
      </c:bar3DChart>
      <c:catAx>
        <c:axId val="535217071"/>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219983"/>
        <c:crosses val="autoZero"/>
        <c:auto val="1"/>
        <c:lblAlgn val="ctr"/>
        <c:lblOffset val="100"/>
        <c:noMultiLvlLbl val="0"/>
      </c:catAx>
      <c:valAx>
        <c:axId val="53521998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217071"/>
        <c:crosses val="autoZero"/>
        <c:crossBetween val="between"/>
      </c:valAx>
      <c:serAx>
        <c:axId val="55261555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219983"/>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solidFill>
                  <a:schemeClr val="tx1"/>
                </a:solidFill>
                <a:latin typeface="Arial" panose="020B0604020202020204" pitchFamily="34" charset="0"/>
                <a:cs typeface="Arial" panose="020B0604020202020204" pitchFamily="34" charset="0"/>
              </a:rPr>
              <a:t>Vacancy rate status</a:t>
            </a:r>
            <a:endParaRPr lang="en-US" sz="18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1"/>
              <c:tx>
                <c:rich>
                  <a:bodyPr/>
                  <a:lstStyle/>
                  <a:p>
                    <a:r>
                      <a:rPr lang="en-US" smtClean="0"/>
                      <a:t>17.8%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BD-4F3D-AA75-7CEBDBC083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Sheet1!$B$14:$B$15</c:f>
              <c:strCache>
                <c:ptCount val="2"/>
                <c:pt idx="0">
                  <c:v>Targeted vacancy rate</c:v>
                </c:pt>
                <c:pt idx="1">
                  <c:v>Current vacancy rate</c:v>
                </c:pt>
              </c:strCache>
            </c:strRef>
          </c:cat>
          <c:val>
            <c:numRef>
              <c:f>Sheet1!$C$14:$C$15</c:f>
              <c:numCache>
                <c:formatCode>0.0%</c:formatCode>
                <c:ptCount val="2"/>
                <c:pt idx="0" formatCode="0%">
                  <c:v>0.14000000000000001</c:v>
                </c:pt>
                <c:pt idx="1">
                  <c:v>0.17899999999999999</c:v>
                </c:pt>
              </c:numCache>
            </c:numRef>
          </c:val>
          <c:extLst>
            <c:ext xmlns:c16="http://schemas.microsoft.com/office/drawing/2014/chart" uri="{C3380CC4-5D6E-409C-BE32-E72D297353CC}">
              <c16:uniqueId val="{00000000-FD41-4A07-B432-3E8999B5999A}"/>
            </c:ext>
          </c:extLst>
        </c:ser>
        <c:dLbls>
          <c:dLblPos val="outEnd"/>
          <c:showLegendKey val="0"/>
          <c:showVal val="1"/>
          <c:showCatName val="0"/>
          <c:showSerName val="0"/>
          <c:showPercent val="0"/>
          <c:showBubbleSize val="0"/>
        </c:dLbls>
        <c:gapWidth val="219"/>
        <c:overlap val="-27"/>
        <c:axId val="1209390304"/>
        <c:axId val="1266725392"/>
      </c:barChart>
      <c:catAx>
        <c:axId val="120939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725392"/>
        <c:crosses val="autoZero"/>
        <c:auto val="1"/>
        <c:lblAlgn val="ctr"/>
        <c:lblOffset val="100"/>
        <c:noMultiLvlLbl val="0"/>
      </c:catAx>
      <c:valAx>
        <c:axId val="1266725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390304"/>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latin typeface="Arial" panose="020B0604020202020204" pitchFamily="34" charset="0"/>
                <a:cs typeface="Arial" panose="020B0604020202020204" pitchFamily="34" charset="0"/>
              </a:rPr>
              <a:t>Number of vacancies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D0-475D-A25F-C29F810420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D0-475D-A25F-C29F810420A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Sheet1!$C$21:$C$22</c:f>
              <c:strCache>
                <c:ptCount val="2"/>
                <c:pt idx="0">
                  <c:v>Perm (int&amp;ext)</c:v>
                </c:pt>
                <c:pt idx="1">
                  <c:v>Contract vacancies</c:v>
                </c:pt>
              </c:strCache>
            </c:strRef>
          </c:cat>
          <c:val>
            <c:numRef>
              <c:f>Sheet1!$D$21:$D$22</c:f>
              <c:numCache>
                <c:formatCode>General</c:formatCode>
                <c:ptCount val="2"/>
                <c:pt idx="0">
                  <c:v>168</c:v>
                </c:pt>
                <c:pt idx="1">
                  <c:v>21</c:v>
                </c:pt>
              </c:numCache>
            </c:numRef>
          </c:val>
          <c:extLst>
            <c:ext xmlns:c16="http://schemas.microsoft.com/office/drawing/2014/chart" uri="{C3380CC4-5D6E-409C-BE32-E72D297353CC}">
              <c16:uniqueId val="{00000004-73D0-475D-A25F-C29F810420A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smtClean="0"/>
              <a:t>Appointments</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Sheet1!$C$28:$C$30</c:f>
              <c:strCache>
                <c:ptCount val="3"/>
                <c:pt idx="0">
                  <c:v>Total Appointments</c:v>
                </c:pt>
                <c:pt idx="1">
                  <c:v>Internal appointments</c:v>
                </c:pt>
                <c:pt idx="2">
                  <c:v>External appointments</c:v>
                </c:pt>
              </c:strCache>
            </c:strRef>
          </c:cat>
          <c:val>
            <c:numRef>
              <c:f>Sheet1!$D$28:$D$30</c:f>
              <c:numCache>
                <c:formatCode>General</c:formatCode>
                <c:ptCount val="3"/>
                <c:pt idx="0">
                  <c:v>8</c:v>
                </c:pt>
                <c:pt idx="1">
                  <c:v>2</c:v>
                </c:pt>
                <c:pt idx="2">
                  <c:v>6</c:v>
                </c:pt>
              </c:numCache>
            </c:numRef>
          </c:val>
          <c:extLst>
            <c:ext xmlns:c16="http://schemas.microsoft.com/office/drawing/2014/chart" uri="{C3380CC4-5D6E-409C-BE32-E72D297353CC}">
              <c16:uniqueId val="{00000000-1823-4B5E-9EB7-6D341FCAAF12}"/>
            </c:ext>
          </c:extLst>
        </c:ser>
        <c:dLbls>
          <c:dLblPos val="inEnd"/>
          <c:showLegendKey val="0"/>
          <c:showVal val="1"/>
          <c:showCatName val="0"/>
          <c:showSerName val="0"/>
          <c:showPercent val="0"/>
          <c:showBubbleSize val="0"/>
        </c:dLbls>
        <c:gapWidth val="100"/>
        <c:overlap val="-24"/>
        <c:axId val="1403248944"/>
        <c:axId val="1403260592"/>
      </c:barChart>
      <c:catAx>
        <c:axId val="14032489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03260592"/>
        <c:crosses val="autoZero"/>
        <c:auto val="1"/>
        <c:lblAlgn val="ctr"/>
        <c:lblOffset val="100"/>
        <c:noMultiLvlLbl val="0"/>
      </c:catAx>
      <c:valAx>
        <c:axId val="140326059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03248944"/>
        <c:crosses val="autoZero"/>
        <c:crossBetween val="between"/>
      </c:valAx>
      <c:spPr>
        <a:noFill/>
        <a:ln>
          <a:noFill/>
        </a:ln>
        <a:effectLst/>
      </c:spPr>
    </c:plotArea>
    <c:plotVisOnly val="1"/>
    <c:dispBlanksAs val="gap"/>
    <c:showDLblsOverMax val="0"/>
  </c:chart>
  <c:spPr>
    <a:noFill/>
    <a:ln>
      <a:solidFill>
        <a:srgbClr val="4F81BD"/>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6599-5EBF-4997-8D94-7DCF80488D9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83FCA4E-202D-498F-901C-A553A5585B3A}">
      <dgm:prSet/>
      <dgm:spPr/>
      <dgm:t>
        <a:bodyPr/>
        <a:lstStyle/>
        <a:p>
          <a:pPr rtl="0"/>
          <a:r>
            <a:rPr lang="en-ZA" smtClean="0"/>
            <a:t>Established a Compliance Function: Drafted Compliance Framework, Regulatory universe, Compliance Risk Management Plan, Compliance Monitoring Plan, Training Plan, and obtained authority to recruit compliance officer.</a:t>
          </a:r>
          <a:endParaRPr lang="en-US"/>
        </a:p>
      </dgm:t>
    </dgm:pt>
    <dgm:pt modelId="{DAAF1B9C-D834-4588-B485-615EEF0E9F49}" type="parTrans" cxnId="{3D0C0CDE-F705-4744-8DD0-6CB8366EA4D3}">
      <dgm:prSet/>
      <dgm:spPr/>
      <dgm:t>
        <a:bodyPr/>
        <a:lstStyle/>
        <a:p>
          <a:endParaRPr lang="en-US"/>
        </a:p>
      </dgm:t>
    </dgm:pt>
    <dgm:pt modelId="{0B7719AE-62B9-4BBE-9F09-0935371BE0A8}" type="sibTrans" cxnId="{3D0C0CDE-F705-4744-8DD0-6CB8366EA4D3}">
      <dgm:prSet/>
      <dgm:spPr/>
      <dgm:t>
        <a:bodyPr/>
        <a:lstStyle/>
        <a:p>
          <a:endParaRPr lang="en-US"/>
        </a:p>
      </dgm:t>
    </dgm:pt>
    <dgm:pt modelId="{F2767634-06A3-4EB0-A395-3DC0B94D2CEA}">
      <dgm:prSet/>
      <dgm:spPr/>
      <dgm:t>
        <a:bodyPr/>
        <a:lstStyle/>
        <a:p>
          <a:pPr rtl="0"/>
          <a:r>
            <a:rPr lang="en-ZA" dirty="0" smtClean="0"/>
            <a:t>The compliance function advised and furnished opinions to SIU business units on the nature and extent of relevant legislative provisions.</a:t>
          </a:r>
          <a:endParaRPr lang="en-US" dirty="0"/>
        </a:p>
      </dgm:t>
    </dgm:pt>
    <dgm:pt modelId="{86DCA120-A839-4EF0-B098-60D9C77C8450}" type="parTrans" cxnId="{A3F6A0C2-EC17-4C7D-A4AF-610C74E062FB}">
      <dgm:prSet/>
      <dgm:spPr/>
      <dgm:t>
        <a:bodyPr/>
        <a:lstStyle/>
        <a:p>
          <a:endParaRPr lang="en-US"/>
        </a:p>
      </dgm:t>
    </dgm:pt>
    <dgm:pt modelId="{479E8C2C-98E8-429F-8DD6-1ACE6B7E1887}" type="sibTrans" cxnId="{A3F6A0C2-EC17-4C7D-A4AF-610C74E062FB}">
      <dgm:prSet/>
      <dgm:spPr/>
      <dgm:t>
        <a:bodyPr/>
        <a:lstStyle/>
        <a:p>
          <a:endParaRPr lang="en-US"/>
        </a:p>
      </dgm:t>
    </dgm:pt>
    <dgm:pt modelId="{A06F0124-F3B7-4A8F-80BA-2BB619A22895}">
      <dgm:prSet/>
      <dgm:spPr/>
      <dgm:t>
        <a:bodyPr/>
        <a:lstStyle/>
        <a:p>
          <a:pPr rtl="0"/>
          <a:r>
            <a:rPr lang="en-ZA" smtClean="0"/>
            <a:t>Adherence of applicable legislation by SIU business Units were ensured and monitored through policy, practice and assurances by governance structures.</a:t>
          </a:r>
          <a:endParaRPr lang="en-US"/>
        </a:p>
      </dgm:t>
    </dgm:pt>
    <dgm:pt modelId="{2B990526-B726-4960-B702-418DA923B53C}" type="parTrans" cxnId="{291BF2E6-D34E-4038-96DA-86FC66DA9066}">
      <dgm:prSet/>
      <dgm:spPr/>
      <dgm:t>
        <a:bodyPr/>
        <a:lstStyle/>
        <a:p>
          <a:endParaRPr lang="en-US"/>
        </a:p>
      </dgm:t>
    </dgm:pt>
    <dgm:pt modelId="{121AF07E-94F7-4D68-A4C8-839F11109EC2}" type="sibTrans" cxnId="{291BF2E6-D34E-4038-96DA-86FC66DA9066}">
      <dgm:prSet/>
      <dgm:spPr/>
      <dgm:t>
        <a:bodyPr/>
        <a:lstStyle/>
        <a:p>
          <a:endParaRPr lang="en-US"/>
        </a:p>
      </dgm:t>
    </dgm:pt>
    <dgm:pt modelId="{BC33377D-FF66-4F1C-94E9-4FE46BA421E2}" type="pres">
      <dgm:prSet presAssocID="{F6FE6599-5EBF-4997-8D94-7DCF80488D9F}" presName="diagram" presStyleCnt="0">
        <dgm:presLayoutVars>
          <dgm:chPref val="1"/>
          <dgm:dir/>
          <dgm:animOne val="branch"/>
          <dgm:animLvl val="lvl"/>
          <dgm:resizeHandles/>
        </dgm:presLayoutVars>
      </dgm:prSet>
      <dgm:spPr/>
      <dgm:t>
        <a:bodyPr/>
        <a:lstStyle/>
        <a:p>
          <a:endParaRPr lang="en-US"/>
        </a:p>
      </dgm:t>
    </dgm:pt>
    <dgm:pt modelId="{35113B5C-4448-4375-9C34-03C9DA3DC22F}" type="pres">
      <dgm:prSet presAssocID="{383FCA4E-202D-498F-901C-A553A5585B3A}" presName="root" presStyleCnt="0"/>
      <dgm:spPr/>
    </dgm:pt>
    <dgm:pt modelId="{E9BA8590-E129-43B0-A2E6-90C70D9C859C}" type="pres">
      <dgm:prSet presAssocID="{383FCA4E-202D-498F-901C-A553A5585B3A}" presName="rootComposite" presStyleCnt="0"/>
      <dgm:spPr/>
    </dgm:pt>
    <dgm:pt modelId="{95EB2627-DBB7-4CD9-90AC-17E9553AB2DE}" type="pres">
      <dgm:prSet presAssocID="{383FCA4E-202D-498F-901C-A553A5585B3A}" presName="rootText" presStyleLbl="node1" presStyleIdx="0" presStyleCnt="3" custScaleY="281463"/>
      <dgm:spPr/>
      <dgm:t>
        <a:bodyPr/>
        <a:lstStyle/>
        <a:p>
          <a:endParaRPr lang="en-US"/>
        </a:p>
      </dgm:t>
    </dgm:pt>
    <dgm:pt modelId="{CA77E4AC-929D-44E9-BE18-D6EC1D3FD252}" type="pres">
      <dgm:prSet presAssocID="{383FCA4E-202D-498F-901C-A553A5585B3A}" presName="rootConnector" presStyleLbl="node1" presStyleIdx="0" presStyleCnt="3"/>
      <dgm:spPr/>
      <dgm:t>
        <a:bodyPr/>
        <a:lstStyle/>
        <a:p>
          <a:endParaRPr lang="en-US"/>
        </a:p>
      </dgm:t>
    </dgm:pt>
    <dgm:pt modelId="{537BD537-92C1-4B9D-A669-2997D402BB9A}" type="pres">
      <dgm:prSet presAssocID="{383FCA4E-202D-498F-901C-A553A5585B3A}" presName="childShape" presStyleCnt="0"/>
      <dgm:spPr/>
    </dgm:pt>
    <dgm:pt modelId="{B6BBBE61-19A2-49DE-89C8-CF827B8C5777}" type="pres">
      <dgm:prSet presAssocID="{F2767634-06A3-4EB0-A395-3DC0B94D2CEA}" presName="root" presStyleCnt="0"/>
      <dgm:spPr/>
    </dgm:pt>
    <dgm:pt modelId="{496AAEC1-88F5-4D72-89D2-44F4E11B3A8E}" type="pres">
      <dgm:prSet presAssocID="{F2767634-06A3-4EB0-A395-3DC0B94D2CEA}" presName="rootComposite" presStyleCnt="0"/>
      <dgm:spPr/>
    </dgm:pt>
    <dgm:pt modelId="{4261D46A-B5EC-4225-A5D4-1591DF5B5CB3}" type="pres">
      <dgm:prSet presAssocID="{F2767634-06A3-4EB0-A395-3DC0B94D2CEA}" presName="rootText" presStyleLbl="node1" presStyleIdx="1" presStyleCnt="3" custScaleY="281463"/>
      <dgm:spPr/>
      <dgm:t>
        <a:bodyPr/>
        <a:lstStyle/>
        <a:p>
          <a:endParaRPr lang="en-US"/>
        </a:p>
      </dgm:t>
    </dgm:pt>
    <dgm:pt modelId="{1D88D79B-D539-4DDE-A6DE-E60A8050CD4B}" type="pres">
      <dgm:prSet presAssocID="{F2767634-06A3-4EB0-A395-3DC0B94D2CEA}" presName="rootConnector" presStyleLbl="node1" presStyleIdx="1" presStyleCnt="3"/>
      <dgm:spPr/>
      <dgm:t>
        <a:bodyPr/>
        <a:lstStyle/>
        <a:p>
          <a:endParaRPr lang="en-US"/>
        </a:p>
      </dgm:t>
    </dgm:pt>
    <dgm:pt modelId="{DBAD3B56-E551-4128-B2CD-FA750366CAF6}" type="pres">
      <dgm:prSet presAssocID="{F2767634-06A3-4EB0-A395-3DC0B94D2CEA}" presName="childShape" presStyleCnt="0"/>
      <dgm:spPr/>
    </dgm:pt>
    <dgm:pt modelId="{974BD815-41DC-4AB7-996E-FB29F2065E2C}" type="pres">
      <dgm:prSet presAssocID="{A06F0124-F3B7-4A8F-80BA-2BB619A22895}" presName="root" presStyleCnt="0"/>
      <dgm:spPr/>
    </dgm:pt>
    <dgm:pt modelId="{F7CA3156-FF16-4509-B9E4-EF207F639687}" type="pres">
      <dgm:prSet presAssocID="{A06F0124-F3B7-4A8F-80BA-2BB619A22895}" presName="rootComposite" presStyleCnt="0"/>
      <dgm:spPr/>
    </dgm:pt>
    <dgm:pt modelId="{7CFF2E82-72C4-4DAB-8888-62BE50CD4CAD}" type="pres">
      <dgm:prSet presAssocID="{A06F0124-F3B7-4A8F-80BA-2BB619A22895}" presName="rootText" presStyleLbl="node1" presStyleIdx="2" presStyleCnt="3" custScaleY="281463"/>
      <dgm:spPr/>
      <dgm:t>
        <a:bodyPr/>
        <a:lstStyle/>
        <a:p>
          <a:endParaRPr lang="en-US"/>
        </a:p>
      </dgm:t>
    </dgm:pt>
    <dgm:pt modelId="{1D96CB66-0A4E-4DFC-88A2-746DD16DCAF6}" type="pres">
      <dgm:prSet presAssocID="{A06F0124-F3B7-4A8F-80BA-2BB619A22895}" presName="rootConnector" presStyleLbl="node1" presStyleIdx="2" presStyleCnt="3"/>
      <dgm:spPr/>
      <dgm:t>
        <a:bodyPr/>
        <a:lstStyle/>
        <a:p>
          <a:endParaRPr lang="en-US"/>
        </a:p>
      </dgm:t>
    </dgm:pt>
    <dgm:pt modelId="{D6A54503-E986-4A0C-B00D-1BEE61336928}" type="pres">
      <dgm:prSet presAssocID="{A06F0124-F3B7-4A8F-80BA-2BB619A22895}" presName="childShape" presStyleCnt="0"/>
      <dgm:spPr/>
    </dgm:pt>
  </dgm:ptLst>
  <dgm:cxnLst>
    <dgm:cxn modelId="{CE4A244F-659E-4AAC-BB3A-C5655668659D}" type="presOf" srcId="{383FCA4E-202D-498F-901C-A553A5585B3A}" destId="{CA77E4AC-929D-44E9-BE18-D6EC1D3FD252}" srcOrd="1" destOrd="0" presId="urn:microsoft.com/office/officeart/2005/8/layout/hierarchy3"/>
    <dgm:cxn modelId="{3A7909F1-6C03-4D76-9EF4-613867440628}" type="presOf" srcId="{F6FE6599-5EBF-4997-8D94-7DCF80488D9F}" destId="{BC33377D-FF66-4F1C-94E9-4FE46BA421E2}" srcOrd="0" destOrd="0" presId="urn:microsoft.com/office/officeart/2005/8/layout/hierarchy3"/>
    <dgm:cxn modelId="{A3F6A0C2-EC17-4C7D-A4AF-610C74E062FB}" srcId="{F6FE6599-5EBF-4997-8D94-7DCF80488D9F}" destId="{F2767634-06A3-4EB0-A395-3DC0B94D2CEA}" srcOrd="1" destOrd="0" parTransId="{86DCA120-A839-4EF0-B098-60D9C77C8450}" sibTransId="{479E8C2C-98E8-429F-8DD6-1ACE6B7E1887}"/>
    <dgm:cxn modelId="{3D0C0CDE-F705-4744-8DD0-6CB8366EA4D3}" srcId="{F6FE6599-5EBF-4997-8D94-7DCF80488D9F}" destId="{383FCA4E-202D-498F-901C-A553A5585B3A}" srcOrd="0" destOrd="0" parTransId="{DAAF1B9C-D834-4588-B485-615EEF0E9F49}" sibTransId="{0B7719AE-62B9-4BBE-9F09-0935371BE0A8}"/>
    <dgm:cxn modelId="{7A957877-B2B9-4D0C-80AD-A0752FE7625B}" type="presOf" srcId="{F2767634-06A3-4EB0-A395-3DC0B94D2CEA}" destId="{1D88D79B-D539-4DDE-A6DE-E60A8050CD4B}" srcOrd="1" destOrd="0" presId="urn:microsoft.com/office/officeart/2005/8/layout/hierarchy3"/>
    <dgm:cxn modelId="{291BF2E6-D34E-4038-96DA-86FC66DA9066}" srcId="{F6FE6599-5EBF-4997-8D94-7DCF80488D9F}" destId="{A06F0124-F3B7-4A8F-80BA-2BB619A22895}" srcOrd="2" destOrd="0" parTransId="{2B990526-B726-4960-B702-418DA923B53C}" sibTransId="{121AF07E-94F7-4D68-A4C8-839F11109EC2}"/>
    <dgm:cxn modelId="{A649CA8B-3B6A-469F-9CEE-3A208ED03E10}" type="presOf" srcId="{A06F0124-F3B7-4A8F-80BA-2BB619A22895}" destId="{7CFF2E82-72C4-4DAB-8888-62BE50CD4CAD}" srcOrd="0" destOrd="0" presId="urn:microsoft.com/office/officeart/2005/8/layout/hierarchy3"/>
    <dgm:cxn modelId="{7B14DE23-A385-49C0-8EF5-1E52B9CB43C8}" type="presOf" srcId="{383FCA4E-202D-498F-901C-A553A5585B3A}" destId="{95EB2627-DBB7-4CD9-90AC-17E9553AB2DE}" srcOrd="0" destOrd="0" presId="urn:microsoft.com/office/officeart/2005/8/layout/hierarchy3"/>
    <dgm:cxn modelId="{CB496EDB-D2D0-48F0-A862-5D9C852C09AA}" type="presOf" srcId="{F2767634-06A3-4EB0-A395-3DC0B94D2CEA}" destId="{4261D46A-B5EC-4225-A5D4-1591DF5B5CB3}" srcOrd="0" destOrd="0" presId="urn:microsoft.com/office/officeart/2005/8/layout/hierarchy3"/>
    <dgm:cxn modelId="{9B1D10E3-CE90-40A6-9CFC-628DB43BAE80}" type="presOf" srcId="{A06F0124-F3B7-4A8F-80BA-2BB619A22895}" destId="{1D96CB66-0A4E-4DFC-88A2-746DD16DCAF6}" srcOrd="1" destOrd="0" presId="urn:microsoft.com/office/officeart/2005/8/layout/hierarchy3"/>
    <dgm:cxn modelId="{F2C7F8DE-603F-4CE6-A690-2BB3315ED3D6}" type="presParOf" srcId="{BC33377D-FF66-4F1C-94E9-4FE46BA421E2}" destId="{35113B5C-4448-4375-9C34-03C9DA3DC22F}" srcOrd="0" destOrd="0" presId="urn:microsoft.com/office/officeart/2005/8/layout/hierarchy3"/>
    <dgm:cxn modelId="{37E05D86-01DA-44B0-8047-816C03803EA9}" type="presParOf" srcId="{35113B5C-4448-4375-9C34-03C9DA3DC22F}" destId="{E9BA8590-E129-43B0-A2E6-90C70D9C859C}" srcOrd="0" destOrd="0" presId="urn:microsoft.com/office/officeart/2005/8/layout/hierarchy3"/>
    <dgm:cxn modelId="{CB7AEE2F-C39E-415A-BEF9-2752D4C15C26}" type="presParOf" srcId="{E9BA8590-E129-43B0-A2E6-90C70D9C859C}" destId="{95EB2627-DBB7-4CD9-90AC-17E9553AB2DE}" srcOrd="0" destOrd="0" presId="urn:microsoft.com/office/officeart/2005/8/layout/hierarchy3"/>
    <dgm:cxn modelId="{EC364B69-EEE4-4BDE-9F16-430B27109D53}" type="presParOf" srcId="{E9BA8590-E129-43B0-A2E6-90C70D9C859C}" destId="{CA77E4AC-929D-44E9-BE18-D6EC1D3FD252}" srcOrd="1" destOrd="0" presId="urn:microsoft.com/office/officeart/2005/8/layout/hierarchy3"/>
    <dgm:cxn modelId="{A3B512D8-0823-4037-BA4E-E492FA9DCB87}" type="presParOf" srcId="{35113B5C-4448-4375-9C34-03C9DA3DC22F}" destId="{537BD537-92C1-4B9D-A669-2997D402BB9A}" srcOrd="1" destOrd="0" presId="urn:microsoft.com/office/officeart/2005/8/layout/hierarchy3"/>
    <dgm:cxn modelId="{4A07CB9A-5C04-4993-ABC0-0D5A4A0E4060}" type="presParOf" srcId="{BC33377D-FF66-4F1C-94E9-4FE46BA421E2}" destId="{B6BBBE61-19A2-49DE-89C8-CF827B8C5777}" srcOrd="1" destOrd="0" presId="urn:microsoft.com/office/officeart/2005/8/layout/hierarchy3"/>
    <dgm:cxn modelId="{86F79159-582D-4DCD-AEFA-E34A1463D342}" type="presParOf" srcId="{B6BBBE61-19A2-49DE-89C8-CF827B8C5777}" destId="{496AAEC1-88F5-4D72-89D2-44F4E11B3A8E}" srcOrd="0" destOrd="0" presId="urn:microsoft.com/office/officeart/2005/8/layout/hierarchy3"/>
    <dgm:cxn modelId="{2AF9E3A1-AB17-4337-84A6-2AFBEC431667}" type="presParOf" srcId="{496AAEC1-88F5-4D72-89D2-44F4E11B3A8E}" destId="{4261D46A-B5EC-4225-A5D4-1591DF5B5CB3}" srcOrd="0" destOrd="0" presId="urn:microsoft.com/office/officeart/2005/8/layout/hierarchy3"/>
    <dgm:cxn modelId="{74EF4F44-67E2-4CC8-91DF-01623BE9C430}" type="presParOf" srcId="{496AAEC1-88F5-4D72-89D2-44F4E11B3A8E}" destId="{1D88D79B-D539-4DDE-A6DE-E60A8050CD4B}" srcOrd="1" destOrd="0" presId="urn:microsoft.com/office/officeart/2005/8/layout/hierarchy3"/>
    <dgm:cxn modelId="{CB14058F-E8B6-4BCE-AB33-1DBCB43026C1}" type="presParOf" srcId="{B6BBBE61-19A2-49DE-89C8-CF827B8C5777}" destId="{DBAD3B56-E551-4128-B2CD-FA750366CAF6}" srcOrd="1" destOrd="0" presId="urn:microsoft.com/office/officeart/2005/8/layout/hierarchy3"/>
    <dgm:cxn modelId="{9E9CD684-AB72-47D4-B578-0CC8B0FD680F}" type="presParOf" srcId="{BC33377D-FF66-4F1C-94E9-4FE46BA421E2}" destId="{974BD815-41DC-4AB7-996E-FB29F2065E2C}" srcOrd="2" destOrd="0" presId="urn:microsoft.com/office/officeart/2005/8/layout/hierarchy3"/>
    <dgm:cxn modelId="{00767A79-6C4F-4212-9B55-D9078B601277}" type="presParOf" srcId="{974BD815-41DC-4AB7-996E-FB29F2065E2C}" destId="{F7CA3156-FF16-4509-B9E4-EF207F639687}" srcOrd="0" destOrd="0" presId="urn:microsoft.com/office/officeart/2005/8/layout/hierarchy3"/>
    <dgm:cxn modelId="{F73C2874-F757-4C4A-B548-4BC20546BE8E}" type="presParOf" srcId="{F7CA3156-FF16-4509-B9E4-EF207F639687}" destId="{7CFF2E82-72C4-4DAB-8888-62BE50CD4CAD}" srcOrd="0" destOrd="0" presId="urn:microsoft.com/office/officeart/2005/8/layout/hierarchy3"/>
    <dgm:cxn modelId="{888319A6-0D51-453A-B6B6-CF7604245061}" type="presParOf" srcId="{F7CA3156-FF16-4509-B9E4-EF207F639687}" destId="{1D96CB66-0A4E-4DFC-88A2-746DD16DCAF6}" srcOrd="1" destOrd="0" presId="urn:microsoft.com/office/officeart/2005/8/layout/hierarchy3"/>
    <dgm:cxn modelId="{7FDCD78E-2362-4D8E-A5F8-737C22A67230}" type="presParOf" srcId="{974BD815-41DC-4AB7-996E-FB29F2065E2C}" destId="{D6A54503-E986-4A0C-B00D-1BEE6133692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B75A9-7C68-4A67-80A0-DE930762A85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6EE3A454-9DA9-439A-85AA-C48C71C12791}">
      <dgm:prSet/>
      <dgm:spPr/>
      <dgm:t>
        <a:bodyPr/>
        <a:lstStyle/>
        <a:p>
          <a:pPr rtl="0"/>
          <a:r>
            <a:rPr lang="en-US" dirty="0" smtClean="0"/>
            <a:t>The SIU pride itself and strive to continue ensuring sound financial management ,good governance, internal control and risk management. This continues to be affirmed  by the audit outcomes from the office of the Auditor General.</a:t>
          </a:r>
          <a:endParaRPr lang="en-US" dirty="0"/>
        </a:p>
      </dgm:t>
    </dgm:pt>
    <dgm:pt modelId="{383B807E-99F1-41AF-9574-3892780BAD66}" type="parTrans" cxnId="{0DE52CD3-0AB0-4E9F-97D0-B80FDF6FFFD4}">
      <dgm:prSet/>
      <dgm:spPr/>
      <dgm:t>
        <a:bodyPr/>
        <a:lstStyle/>
        <a:p>
          <a:endParaRPr lang="en-US"/>
        </a:p>
      </dgm:t>
    </dgm:pt>
    <dgm:pt modelId="{4B5A91BD-7034-4602-89B7-3A221789FE62}" type="sibTrans" cxnId="{0DE52CD3-0AB0-4E9F-97D0-B80FDF6FFFD4}">
      <dgm:prSet/>
      <dgm:spPr/>
      <dgm:t>
        <a:bodyPr/>
        <a:lstStyle/>
        <a:p>
          <a:endParaRPr lang="en-US"/>
        </a:p>
      </dgm:t>
    </dgm:pt>
    <dgm:pt modelId="{84B92658-6480-4EEE-8501-9117C7A3A8E2}">
      <dgm:prSet/>
      <dgm:spPr/>
      <dgm:t>
        <a:bodyPr/>
        <a:lstStyle/>
        <a:p>
          <a:pPr rtl="0"/>
          <a:r>
            <a:rPr lang="en-US" smtClean="0"/>
            <a:t>The role and effectiveness of Internal Audit , Risk Management, oversight committees and management as a whole is notable and demonstrated in the results of audit outcomes, a notable significant reduction in number of audit findings raised year on year and continuous resolution and monitoring of resolution of previous audit findings.</a:t>
          </a:r>
          <a:endParaRPr lang="en-US"/>
        </a:p>
      </dgm:t>
    </dgm:pt>
    <dgm:pt modelId="{6D115579-61B3-4CCF-8C51-3D32635DCAEB}" type="parTrans" cxnId="{CDFBB1D7-D740-4CE7-9D3B-12AFEE0A2F42}">
      <dgm:prSet/>
      <dgm:spPr/>
      <dgm:t>
        <a:bodyPr/>
        <a:lstStyle/>
        <a:p>
          <a:endParaRPr lang="en-US"/>
        </a:p>
      </dgm:t>
    </dgm:pt>
    <dgm:pt modelId="{DE227A81-05EC-4080-8B12-BB22B905E279}" type="sibTrans" cxnId="{CDFBB1D7-D740-4CE7-9D3B-12AFEE0A2F42}">
      <dgm:prSet/>
      <dgm:spPr/>
      <dgm:t>
        <a:bodyPr/>
        <a:lstStyle/>
        <a:p>
          <a:endParaRPr lang="en-US"/>
        </a:p>
      </dgm:t>
    </dgm:pt>
    <dgm:pt modelId="{2FF65346-7010-4425-83C4-3C4E171D60CE}" type="pres">
      <dgm:prSet presAssocID="{726B75A9-7C68-4A67-80A0-DE930762A852}" presName="CompostProcess" presStyleCnt="0">
        <dgm:presLayoutVars>
          <dgm:dir/>
          <dgm:resizeHandles val="exact"/>
        </dgm:presLayoutVars>
      </dgm:prSet>
      <dgm:spPr/>
      <dgm:t>
        <a:bodyPr/>
        <a:lstStyle/>
        <a:p>
          <a:endParaRPr lang="en-US"/>
        </a:p>
      </dgm:t>
    </dgm:pt>
    <dgm:pt modelId="{6C6C0AE5-8DCC-4E79-ACC7-B2901BF5370A}" type="pres">
      <dgm:prSet presAssocID="{726B75A9-7C68-4A67-80A0-DE930762A852}" presName="arrow" presStyleLbl="bgShp" presStyleIdx="0" presStyleCnt="1"/>
      <dgm:spPr/>
    </dgm:pt>
    <dgm:pt modelId="{67E67FFD-7049-44F5-9542-844315F013B8}" type="pres">
      <dgm:prSet presAssocID="{726B75A9-7C68-4A67-80A0-DE930762A852}" presName="linearProcess" presStyleCnt="0"/>
      <dgm:spPr/>
    </dgm:pt>
    <dgm:pt modelId="{46004B23-C146-4000-8559-4F8F127AD578}" type="pres">
      <dgm:prSet presAssocID="{6EE3A454-9DA9-439A-85AA-C48C71C12791}" presName="textNode" presStyleLbl="node1" presStyleIdx="0" presStyleCnt="2">
        <dgm:presLayoutVars>
          <dgm:bulletEnabled val="1"/>
        </dgm:presLayoutVars>
      </dgm:prSet>
      <dgm:spPr/>
      <dgm:t>
        <a:bodyPr/>
        <a:lstStyle/>
        <a:p>
          <a:endParaRPr lang="en-US"/>
        </a:p>
      </dgm:t>
    </dgm:pt>
    <dgm:pt modelId="{76F7CF13-D0B7-4829-80F0-A3B1573520C0}" type="pres">
      <dgm:prSet presAssocID="{4B5A91BD-7034-4602-89B7-3A221789FE62}" presName="sibTrans" presStyleCnt="0"/>
      <dgm:spPr/>
    </dgm:pt>
    <dgm:pt modelId="{4272DF38-1BFE-4218-83BA-6253408223E7}" type="pres">
      <dgm:prSet presAssocID="{84B92658-6480-4EEE-8501-9117C7A3A8E2}" presName="textNode" presStyleLbl="node1" presStyleIdx="1" presStyleCnt="2">
        <dgm:presLayoutVars>
          <dgm:bulletEnabled val="1"/>
        </dgm:presLayoutVars>
      </dgm:prSet>
      <dgm:spPr/>
      <dgm:t>
        <a:bodyPr/>
        <a:lstStyle/>
        <a:p>
          <a:endParaRPr lang="en-US"/>
        </a:p>
      </dgm:t>
    </dgm:pt>
  </dgm:ptLst>
  <dgm:cxnLst>
    <dgm:cxn modelId="{2E373BAF-3829-45A5-B324-F5B8BB269AC3}" type="presOf" srcId="{84B92658-6480-4EEE-8501-9117C7A3A8E2}" destId="{4272DF38-1BFE-4218-83BA-6253408223E7}" srcOrd="0" destOrd="0" presId="urn:microsoft.com/office/officeart/2005/8/layout/hProcess9"/>
    <dgm:cxn modelId="{0DE52CD3-0AB0-4E9F-97D0-B80FDF6FFFD4}" srcId="{726B75A9-7C68-4A67-80A0-DE930762A852}" destId="{6EE3A454-9DA9-439A-85AA-C48C71C12791}" srcOrd="0" destOrd="0" parTransId="{383B807E-99F1-41AF-9574-3892780BAD66}" sibTransId="{4B5A91BD-7034-4602-89B7-3A221789FE62}"/>
    <dgm:cxn modelId="{A98B339E-389F-4851-9961-EE9966929CCD}" type="presOf" srcId="{726B75A9-7C68-4A67-80A0-DE930762A852}" destId="{2FF65346-7010-4425-83C4-3C4E171D60CE}" srcOrd="0" destOrd="0" presId="urn:microsoft.com/office/officeart/2005/8/layout/hProcess9"/>
    <dgm:cxn modelId="{CDFBB1D7-D740-4CE7-9D3B-12AFEE0A2F42}" srcId="{726B75A9-7C68-4A67-80A0-DE930762A852}" destId="{84B92658-6480-4EEE-8501-9117C7A3A8E2}" srcOrd="1" destOrd="0" parTransId="{6D115579-61B3-4CCF-8C51-3D32635DCAEB}" sibTransId="{DE227A81-05EC-4080-8B12-BB22B905E279}"/>
    <dgm:cxn modelId="{A5A1AE8B-9C03-4610-ACD8-1546C2398EDF}" type="presOf" srcId="{6EE3A454-9DA9-439A-85AA-C48C71C12791}" destId="{46004B23-C146-4000-8559-4F8F127AD578}" srcOrd="0" destOrd="0" presId="urn:microsoft.com/office/officeart/2005/8/layout/hProcess9"/>
    <dgm:cxn modelId="{7869C3E3-7D87-4D6E-BED8-5004585BF973}" type="presParOf" srcId="{2FF65346-7010-4425-83C4-3C4E171D60CE}" destId="{6C6C0AE5-8DCC-4E79-ACC7-B2901BF5370A}" srcOrd="0" destOrd="0" presId="urn:microsoft.com/office/officeart/2005/8/layout/hProcess9"/>
    <dgm:cxn modelId="{27573CC3-1ABA-4C99-B217-95DF339A3CEC}" type="presParOf" srcId="{2FF65346-7010-4425-83C4-3C4E171D60CE}" destId="{67E67FFD-7049-44F5-9542-844315F013B8}" srcOrd="1" destOrd="0" presId="urn:microsoft.com/office/officeart/2005/8/layout/hProcess9"/>
    <dgm:cxn modelId="{046E1F84-9634-4A42-919B-0A5A297DEC07}" type="presParOf" srcId="{67E67FFD-7049-44F5-9542-844315F013B8}" destId="{46004B23-C146-4000-8559-4F8F127AD578}" srcOrd="0" destOrd="0" presId="urn:microsoft.com/office/officeart/2005/8/layout/hProcess9"/>
    <dgm:cxn modelId="{EDF82E73-CB5C-4B0C-8AC1-B0CA73C10163}" type="presParOf" srcId="{67E67FFD-7049-44F5-9542-844315F013B8}" destId="{76F7CF13-D0B7-4829-80F0-A3B1573520C0}" srcOrd="1" destOrd="0" presId="urn:microsoft.com/office/officeart/2005/8/layout/hProcess9"/>
    <dgm:cxn modelId="{9CE3A8DD-5AF9-4701-8B8D-361982622F59}" type="presParOf" srcId="{67E67FFD-7049-44F5-9542-844315F013B8}" destId="{4272DF38-1BFE-4218-83BA-6253408223E7}"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2D0F5-4B0C-4366-9978-51D5801997B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C940440-5461-40AE-BCA6-73C31E598EC7}">
      <dgm:prSet/>
      <dgm:spPr/>
      <dgm:t>
        <a:bodyPr/>
        <a:lstStyle/>
        <a:p>
          <a:pPr rtl="0"/>
          <a:r>
            <a:rPr lang="en-US" dirty="0" smtClean="0"/>
            <a:t>SIU 2019 achieved the Clean audit outcome in 2019/20 financial </a:t>
          </a:r>
          <a:r>
            <a:rPr lang="en-ZA" dirty="0" smtClean="0">
              <a:effectLst/>
              <a:latin typeface="Arial" panose="020B0604020202020204" pitchFamily="34" charset="0"/>
              <a:ea typeface="Calibri" panose="020F0502020204030204" pitchFamily="34" charset="0"/>
            </a:rPr>
            <a:t>for the fourth consecutive year, a “clean audit” outcome</a:t>
          </a:r>
          <a:r>
            <a:rPr lang="en-US" dirty="0" smtClean="0"/>
            <a:t>, a</a:t>
          </a:r>
          <a:r>
            <a:rPr lang="en-ZA" dirty="0" smtClean="0"/>
            <a:t>s a result of :</a:t>
          </a:r>
          <a:endParaRPr lang="en-US" dirty="0"/>
        </a:p>
      </dgm:t>
    </dgm:pt>
    <dgm:pt modelId="{F61441D9-8350-46AC-B892-FB6738EE3FC5}" type="parTrans" cxnId="{498A0F60-35EC-4D49-81DE-3718FD8395D7}">
      <dgm:prSet/>
      <dgm:spPr/>
      <dgm:t>
        <a:bodyPr/>
        <a:lstStyle/>
        <a:p>
          <a:endParaRPr lang="en-US"/>
        </a:p>
      </dgm:t>
    </dgm:pt>
    <dgm:pt modelId="{35D79934-44FC-49FF-B8B2-D9D2E246DF98}" type="sibTrans" cxnId="{498A0F60-35EC-4D49-81DE-3718FD8395D7}">
      <dgm:prSet/>
      <dgm:spPr/>
      <dgm:t>
        <a:bodyPr/>
        <a:lstStyle/>
        <a:p>
          <a:endParaRPr lang="en-US"/>
        </a:p>
      </dgm:t>
    </dgm:pt>
    <dgm:pt modelId="{B31A1E53-DE75-4E4E-AD63-0EEA907C391D}">
      <dgm:prSet/>
      <dgm:spPr/>
      <dgm:t>
        <a:bodyPr/>
        <a:lstStyle/>
        <a:p>
          <a:pPr rtl="0"/>
          <a:r>
            <a:rPr lang="en-GB" smtClean="0"/>
            <a:t>The Annual Financial Statements being free from any material misstatements; </a:t>
          </a:r>
          <a:endParaRPr lang="en-US"/>
        </a:p>
      </dgm:t>
    </dgm:pt>
    <dgm:pt modelId="{9F1686D1-6C79-4B68-8F36-2EA198122A56}" type="parTrans" cxnId="{D32D7A0A-37AB-46F6-9D97-6E37C25AD9DB}">
      <dgm:prSet/>
      <dgm:spPr/>
      <dgm:t>
        <a:bodyPr/>
        <a:lstStyle/>
        <a:p>
          <a:endParaRPr lang="en-US"/>
        </a:p>
      </dgm:t>
    </dgm:pt>
    <dgm:pt modelId="{B77E0460-17E1-42CA-A4BB-C332DF02F7D4}" type="sibTrans" cxnId="{D32D7A0A-37AB-46F6-9D97-6E37C25AD9DB}">
      <dgm:prSet/>
      <dgm:spPr/>
      <dgm:t>
        <a:bodyPr/>
        <a:lstStyle/>
        <a:p>
          <a:endParaRPr lang="en-US"/>
        </a:p>
      </dgm:t>
    </dgm:pt>
    <dgm:pt modelId="{5B793BF6-1E7D-47EE-843A-976F8B7EC138}">
      <dgm:prSet/>
      <dgm:spPr/>
      <dgm:t>
        <a:bodyPr/>
        <a:lstStyle/>
        <a:p>
          <a:pPr rtl="0"/>
          <a:r>
            <a:rPr lang="en-ZA" smtClean="0"/>
            <a:t>No material findings on the usefulness and reliability of the reported performance information;</a:t>
          </a:r>
          <a:endParaRPr lang="en-US"/>
        </a:p>
      </dgm:t>
    </dgm:pt>
    <dgm:pt modelId="{65C0510F-B3CD-4BF6-9FB8-9D21C4160991}" type="parTrans" cxnId="{6F0D0E22-EBFE-477B-B5D3-F6617EAC570F}">
      <dgm:prSet/>
      <dgm:spPr/>
      <dgm:t>
        <a:bodyPr/>
        <a:lstStyle/>
        <a:p>
          <a:endParaRPr lang="en-US"/>
        </a:p>
      </dgm:t>
    </dgm:pt>
    <dgm:pt modelId="{5B3E84EF-DBFF-4577-9391-3313E4F53645}" type="sibTrans" cxnId="{6F0D0E22-EBFE-477B-B5D3-F6617EAC570F}">
      <dgm:prSet/>
      <dgm:spPr/>
      <dgm:t>
        <a:bodyPr/>
        <a:lstStyle/>
        <a:p>
          <a:endParaRPr lang="en-US"/>
        </a:p>
      </dgm:t>
    </dgm:pt>
    <dgm:pt modelId="{847ECD84-F6A9-4260-B93B-7E14F6185817}">
      <dgm:prSet/>
      <dgm:spPr/>
      <dgm:t>
        <a:bodyPr/>
        <a:lstStyle/>
        <a:p>
          <a:pPr rtl="0"/>
          <a:r>
            <a:rPr lang="en-ZA" smtClean="0"/>
            <a:t>No material findings on compliance with key legislation;</a:t>
          </a:r>
          <a:endParaRPr lang="en-US"/>
        </a:p>
      </dgm:t>
    </dgm:pt>
    <dgm:pt modelId="{FE753325-3DA3-445F-90DE-0721DDC833DD}" type="parTrans" cxnId="{7F4302F6-A069-4ACE-8742-010D946FFB14}">
      <dgm:prSet/>
      <dgm:spPr/>
      <dgm:t>
        <a:bodyPr/>
        <a:lstStyle/>
        <a:p>
          <a:endParaRPr lang="en-US"/>
        </a:p>
      </dgm:t>
    </dgm:pt>
    <dgm:pt modelId="{ECDBDDE5-DFE6-402B-BA31-056414A7B2F2}" type="sibTrans" cxnId="{7F4302F6-A069-4ACE-8742-010D946FFB14}">
      <dgm:prSet/>
      <dgm:spPr/>
      <dgm:t>
        <a:bodyPr/>
        <a:lstStyle/>
        <a:p>
          <a:endParaRPr lang="en-US"/>
        </a:p>
      </dgm:t>
    </dgm:pt>
    <dgm:pt modelId="{2212C75E-D696-4F93-BFA7-FFAB2C3D0E66}">
      <dgm:prSet/>
      <dgm:spPr/>
      <dgm:t>
        <a:bodyPr/>
        <a:lstStyle/>
        <a:p>
          <a:endParaRPr lang="en-US"/>
        </a:p>
      </dgm:t>
    </dgm:pt>
    <dgm:pt modelId="{B6CE5882-87D7-4D9E-A986-A4B234E1F0D5}" type="parTrans" cxnId="{A3B41B65-F752-417D-818E-D6D96E1DB6D6}">
      <dgm:prSet/>
      <dgm:spPr/>
      <dgm:t>
        <a:bodyPr/>
        <a:lstStyle/>
        <a:p>
          <a:endParaRPr lang="en-US"/>
        </a:p>
      </dgm:t>
    </dgm:pt>
    <dgm:pt modelId="{D3EB7E2A-3BCA-4E28-95DE-47F1173D4C92}" type="sibTrans" cxnId="{A3B41B65-F752-417D-818E-D6D96E1DB6D6}">
      <dgm:prSet/>
      <dgm:spPr/>
      <dgm:t>
        <a:bodyPr/>
        <a:lstStyle/>
        <a:p>
          <a:endParaRPr lang="en-US"/>
        </a:p>
      </dgm:t>
    </dgm:pt>
    <dgm:pt modelId="{467AE3BF-5C55-4CA6-9B3B-E82B01881340}" type="pres">
      <dgm:prSet presAssocID="{E292D0F5-4B0C-4366-9978-51D5801997BF}" presName="matrix" presStyleCnt="0">
        <dgm:presLayoutVars>
          <dgm:chMax val="1"/>
          <dgm:dir/>
          <dgm:resizeHandles val="exact"/>
        </dgm:presLayoutVars>
      </dgm:prSet>
      <dgm:spPr/>
      <dgm:t>
        <a:bodyPr/>
        <a:lstStyle/>
        <a:p>
          <a:endParaRPr lang="en-US"/>
        </a:p>
      </dgm:t>
    </dgm:pt>
    <dgm:pt modelId="{D181A300-AA4B-4970-A763-4A8D4932EE04}" type="pres">
      <dgm:prSet presAssocID="{E292D0F5-4B0C-4366-9978-51D5801997BF}" presName="diamond" presStyleLbl="bgShp" presStyleIdx="0" presStyleCnt="1"/>
      <dgm:spPr/>
    </dgm:pt>
    <dgm:pt modelId="{7E8152A2-10AE-4876-987E-71BC1D8C1AD7}" type="pres">
      <dgm:prSet presAssocID="{E292D0F5-4B0C-4366-9978-51D5801997BF}" presName="quad1" presStyleLbl="node1" presStyleIdx="0" presStyleCnt="4">
        <dgm:presLayoutVars>
          <dgm:chMax val="0"/>
          <dgm:chPref val="0"/>
          <dgm:bulletEnabled val="1"/>
        </dgm:presLayoutVars>
      </dgm:prSet>
      <dgm:spPr/>
      <dgm:t>
        <a:bodyPr/>
        <a:lstStyle/>
        <a:p>
          <a:endParaRPr lang="en-US"/>
        </a:p>
      </dgm:t>
    </dgm:pt>
    <dgm:pt modelId="{56F68D40-9B72-4DCA-911A-A4D0AD4BFE87}" type="pres">
      <dgm:prSet presAssocID="{E292D0F5-4B0C-4366-9978-51D5801997BF}" presName="quad2" presStyleLbl="node1" presStyleIdx="1" presStyleCnt="4">
        <dgm:presLayoutVars>
          <dgm:chMax val="0"/>
          <dgm:chPref val="0"/>
          <dgm:bulletEnabled val="1"/>
        </dgm:presLayoutVars>
      </dgm:prSet>
      <dgm:spPr/>
      <dgm:t>
        <a:bodyPr/>
        <a:lstStyle/>
        <a:p>
          <a:endParaRPr lang="en-US"/>
        </a:p>
      </dgm:t>
    </dgm:pt>
    <dgm:pt modelId="{2E4A47F0-6F1D-4C60-A0B2-B4786BB70CD9}" type="pres">
      <dgm:prSet presAssocID="{E292D0F5-4B0C-4366-9978-51D5801997BF}" presName="quad3" presStyleLbl="node1" presStyleIdx="2" presStyleCnt="4">
        <dgm:presLayoutVars>
          <dgm:chMax val="0"/>
          <dgm:chPref val="0"/>
          <dgm:bulletEnabled val="1"/>
        </dgm:presLayoutVars>
      </dgm:prSet>
      <dgm:spPr/>
      <dgm:t>
        <a:bodyPr/>
        <a:lstStyle/>
        <a:p>
          <a:endParaRPr lang="en-US"/>
        </a:p>
      </dgm:t>
    </dgm:pt>
    <dgm:pt modelId="{47A1C95E-1F90-4091-96CB-AA12388CA6F6}" type="pres">
      <dgm:prSet presAssocID="{E292D0F5-4B0C-4366-9978-51D5801997BF}" presName="quad4" presStyleLbl="node1" presStyleIdx="3" presStyleCnt="4">
        <dgm:presLayoutVars>
          <dgm:chMax val="0"/>
          <dgm:chPref val="0"/>
          <dgm:bulletEnabled val="1"/>
        </dgm:presLayoutVars>
      </dgm:prSet>
      <dgm:spPr/>
      <dgm:t>
        <a:bodyPr/>
        <a:lstStyle/>
        <a:p>
          <a:endParaRPr lang="en-US"/>
        </a:p>
      </dgm:t>
    </dgm:pt>
  </dgm:ptLst>
  <dgm:cxnLst>
    <dgm:cxn modelId="{D710813F-E6CE-4953-839D-FB2DFD19304F}" type="presOf" srcId="{E292D0F5-4B0C-4366-9978-51D5801997BF}" destId="{467AE3BF-5C55-4CA6-9B3B-E82B01881340}" srcOrd="0" destOrd="0" presId="urn:microsoft.com/office/officeart/2005/8/layout/matrix3"/>
    <dgm:cxn modelId="{498A0F60-35EC-4D49-81DE-3718FD8395D7}" srcId="{E292D0F5-4B0C-4366-9978-51D5801997BF}" destId="{4C940440-5461-40AE-BCA6-73C31E598EC7}" srcOrd="0" destOrd="0" parTransId="{F61441D9-8350-46AC-B892-FB6738EE3FC5}" sibTransId="{35D79934-44FC-49FF-B8B2-D9D2E246DF98}"/>
    <dgm:cxn modelId="{6BC0BEDC-5FD4-4F9D-940D-22ADB9060474}" type="presOf" srcId="{5B793BF6-1E7D-47EE-843A-976F8B7EC138}" destId="{2E4A47F0-6F1D-4C60-A0B2-B4786BB70CD9}" srcOrd="0" destOrd="0" presId="urn:microsoft.com/office/officeart/2005/8/layout/matrix3"/>
    <dgm:cxn modelId="{DF3D5752-231E-47F4-87F5-0B20615B46B2}" type="presOf" srcId="{4C940440-5461-40AE-BCA6-73C31E598EC7}" destId="{7E8152A2-10AE-4876-987E-71BC1D8C1AD7}" srcOrd="0" destOrd="0" presId="urn:microsoft.com/office/officeart/2005/8/layout/matrix3"/>
    <dgm:cxn modelId="{A3B41B65-F752-417D-818E-D6D96E1DB6D6}" srcId="{E292D0F5-4B0C-4366-9978-51D5801997BF}" destId="{2212C75E-D696-4F93-BFA7-FFAB2C3D0E66}" srcOrd="4" destOrd="0" parTransId="{B6CE5882-87D7-4D9E-A986-A4B234E1F0D5}" sibTransId="{D3EB7E2A-3BCA-4E28-95DE-47F1173D4C92}"/>
    <dgm:cxn modelId="{7F4302F6-A069-4ACE-8742-010D946FFB14}" srcId="{E292D0F5-4B0C-4366-9978-51D5801997BF}" destId="{847ECD84-F6A9-4260-B93B-7E14F6185817}" srcOrd="3" destOrd="0" parTransId="{FE753325-3DA3-445F-90DE-0721DDC833DD}" sibTransId="{ECDBDDE5-DFE6-402B-BA31-056414A7B2F2}"/>
    <dgm:cxn modelId="{6F0D0E22-EBFE-477B-B5D3-F6617EAC570F}" srcId="{E292D0F5-4B0C-4366-9978-51D5801997BF}" destId="{5B793BF6-1E7D-47EE-843A-976F8B7EC138}" srcOrd="2" destOrd="0" parTransId="{65C0510F-B3CD-4BF6-9FB8-9D21C4160991}" sibTransId="{5B3E84EF-DBFF-4577-9391-3313E4F53645}"/>
    <dgm:cxn modelId="{D32D7A0A-37AB-46F6-9D97-6E37C25AD9DB}" srcId="{E292D0F5-4B0C-4366-9978-51D5801997BF}" destId="{B31A1E53-DE75-4E4E-AD63-0EEA907C391D}" srcOrd="1" destOrd="0" parTransId="{9F1686D1-6C79-4B68-8F36-2EA198122A56}" sibTransId="{B77E0460-17E1-42CA-A4BB-C332DF02F7D4}"/>
    <dgm:cxn modelId="{FAD9E487-6815-452B-9BFC-D562E7DDFB83}" type="presOf" srcId="{847ECD84-F6A9-4260-B93B-7E14F6185817}" destId="{47A1C95E-1F90-4091-96CB-AA12388CA6F6}" srcOrd="0" destOrd="0" presId="urn:microsoft.com/office/officeart/2005/8/layout/matrix3"/>
    <dgm:cxn modelId="{8BD576C6-749B-48BB-BA64-2697D5DB55ED}" type="presOf" srcId="{B31A1E53-DE75-4E4E-AD63-0EEA907C391D}" destId="{56F68D40-9B72-4DCA-911A-A4D0AD4BFE87}" srcOrd="0" destOrd="0" presId="urn:microsoft.com/office/officeart/2005/8/layout/matrix3"/>
    <dgm:cxn modelId="{C69F5F38-06DF-4571-8178-D61E82169AD4}" type="presParOf" srcId="{467AE3BF-5C55-4CA6-9B3B-E82B01881340}" destId="{D181A300-AA4B-4970-A763-4A8D4932EE04}" srcOrd="0" destOrd="0" presId="urn:microsoft.com/office/officeart/2005/8/layout/matrix3"/>
    <dgm:cxn modelId="{150B9C07-0F58-4E5D-9567-E442EB5033CD}" type="presParOf" srcId="{467AE3BF-5C55-4CA6-9B3B-E82B01881340}" destId="{7E8152A2-10AE-4876-987E-71BC1D8C1AD7}" srcOrd="1" destOrd="0" presId="urn:microsoft.com/office/officeart/2005/8/layout/matrix3"/>
    <dgm:cxn modelId="{C7D8AFC8-8332-46A4-95B1-36CCC2E50DDA}" type="presParOf" srcId="{467AE3BF-5C55-4CA6-9B3B-E82B01881340}" destId="{56F68D40-9B72-4DCA-911A-A4D0AD4BFE87}" srcOrd="2" destOrd="0" presId="urn:microsoft.com/office/officeart/2005/8/layout/matrix3"/>
    <dgm:cxn modelId="{976ABE6B-6D05-4BA4-AC4E-ACF33E417119}" type="presParOf" srcId="{467AE3BF-5C55-4CA6-9B3B-E82B01881340}" destId="{2E4A47F0-6F1D-4C60-A0B2-B4786BB70CD9}" srcOrd="3" destOrd="0" presId="urn:microsoft.com/office/officeart/2005/8/layout/matrix3"/>
    <dgm:cxn modelId="{612463FE-54BE-47D6-9EA1-42BFBAAC68A0}" type="presParOf" srcId="{467AE3BF-5C55-4CA6-9B3B-E82B01881340}" destId="{47A1C95E-1F90-4091-96CB-AA12388CA6F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3486C-59E0-4E1D-8F89-D6FD7D69FF36}"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C225DCFB-5CE1-4B20-B54E-257834B3841D}">
      <dgm:prSet/>
      <dgm:spPr/>
      <dgm:t>
        <a:bodyPr/>
        <a:lstStyle/>
        <a:p>
          <a:pPr rtl="0"/>
          <a:r>
            <a:rPr lang="en-GB" smtClean="0"/>
            <a:t>The Annual Financial Statements being free from any material misstatements; </a:t>
          </a:r>
          <a:endParaRPr lang="en-US"/>
        </a:p>
      </dgm:t>
    </dgm:pt>
    <dgm:pt modelId="{8E8CEA85-62B2-44B5-B509-4D28AEAA7068}" type="parTrans" cxnId="{F30B43A5-F774-4AE4-82E1-C5151E8FAA41}">
      <dgm:prSet/>
      <dgm:spPr/>
      <dgm:t>
        <a:bodyPr/>
        <a:lstStyle/>
        <a:p>
          <a:endParaRPr lang="en-US"/>
        </a:p>
      </dgm:t>
    </dgm:pt>
    <dgm:pt modelId="{EAF17EB7-482B-4FDF-8EA7-14E9FF389CBA}" type="sibTrans" cxnId="{F30B43A5-F774-4AE4-82E1-C5151E8FAA41}">
      <dgm:prSet/>
      <dgm:spPr/>
      <dgm:t>
        <a:bodyPr/>
        <a:lstStyle/>
        <a:p>
          <a:endParaRPr lang="en-US"/>
        </a:p>
      </dgm:t>
    </dgm:pt>
    <dgm:pt modelId="{0338DFE4-9394-4A5D-B15E-93252D23A5A1}">
      <dgm:prSet/>
      <dgm:spPr/>
      <dgm:t>
        <a:bodyPr/>
        <a:lstStyle/>
        <a:p>
          <a:pPr rtl="0"/>
          <a:r>
            <a:rPr lang="en-ZA" dirty="0" smtClean="0"/>
            <a:t>No material findings on the usefulness and reliability of the reported performance information;</a:t>
          </a:r>
          <a:endParaRPr lang="en-US" dirty="0"/>
        </a:p>
      </dgm:t>
    </dgm:pt>
    <dgm:pt modelId="{A13E397D-A5CB-440E-B878-BF27B3D0D196}" type="parTrans" cxnId="{9A3F2982-1E76-46FE-9857-6F8402ECB512}">
      <dgm:prSet/>
      <dgm:spPr/>
      <dgm:t>
        <a:bodyPr/>
        <a:lstStyle/>
        <a:p>
          <a:endParaRPr lang="en-US"/>
        </a:p>
      </dgm:t>
    </dgm:pt>
    <dgm:pt modelId="{021F10D6-C3BC-4250-A287-F8C2EB45FC2E}" type="sibTrans" cxnId="{9A3F2982-1E76-46FE-9857-6F8402ECB512}">
      <dgm:prSet/>
      <dgm:spPr/>
      <dgm:t>
        <a:bodyPr/>
        <a:lstStyle/>
        <a:p>
          <a:endParaRPr lang="en-US"/>
        </a:p>
      </dgm:t>
    </dgm:pt>
    <dgm:pt modelId="{7731A4A5-DB89-4E0F-9189-E6A383804E1A}">
      <dgm:prSet/>
      <dgm:spPr/>
      <dgm:t>
        <a:bodyPr/>
        <a:lstStyle/>
        <a:p>
          <a:pPr rtl="0"/>
          <a:r>
            <a:rPr lang="en-ZA" smtClean="0"/>
            <a:t>No material findings on compliance with key legislation;</a:t>
          </a:r>
          <a:endParaRPr lang="en-US"/>
        </a:p>
      </dgm:t>
    </dgm:pt>
    <dgm:pt modelId="{16A46851-4F68-4BF0-AA64-253CD907FC5A}" type="parTrans" cxnId="{970FCCE7-6082-43B4-AB47-2B52161C3545}">
      <dgm:prSet/>
      <dgm:spPr/>
      <dgm:t>
        <a:bodyPr/>
        <a:lstStyle/>
        <a:p>
          <a:endParaRPr lang="en-US"/>
        </a:p>
      </dgm:t>
    </dgm:pt>
    <dgm:pt modelId="{C7B834FB-1568-4AB6-8A78-36C299AF10FB}" type="sibTrans" cxnId="{970FCCE7-6082-43B4-AB47-2B52161C3545}">
      <dgm:prSet/>
      <dgm:spPr/>
      <dgm:t>
        <a:bodyPr/>
        <a:lstStyle/>
        <a:p>
          <a:endParaRPr lang="en-US"/>
        </a:p>
      </dgm:t>
    </dgm:pt>
    <dgm:pt modelId="{0D5D856B-6789-4BBE-9CD1-D13715E028B8}">
      <dgm:prSet/>
      <dgm:spPr/>
      <dgm:t>
        <a:bodyPr/>
        <a:lstStyle/>
        <a:p>
          <a:pPr rtl="0"/>
          <a:r>
            <a:rPr lang="en-ZA" smtClean="0"/>
            <a:t>No material deficiencies in internal controls.</a:t>
          </a:r>
          <a:endParaRPr lang="en-US"/>
        </a:p>
      </dgm:t>
    </dgm:pt>
    <dgm:pt modelId="{49A91D58-6B37-425C-8DB0-2669400AA162}" type="parTrans" cxnId="{10849632-4767-4D52-A4DC-DE271BAC30D8}">
      <dgm:prSet/>
      <dgm:spPr/>
      <dgm:t>
        <a:bodyPr/>
        <a:lstStyle/>
        <a:p>
          <a:endParaRPr lang="en-US"/>
        </a:p>
      </dgm:t>
    </dgm:pt>
    <dgm:pt modelId="{85960850-682B-40BB-9B80-27B60E3FDD3C}" type="sibTrans" cxnId="{10849632-4767-4D52-A4DC-DE271BAC30D8}">
      <dgm:prSet/>
      <dgm:spPr/>
      <dgm:t>
        <a:bodyPr/>
        <a:lstStyle/>
        <a:p>
          <a:endParaRPr lang="en-US"/>
        </a:p>
      </dgm:t>
    </dgm:pt>
    <dgm:pt modelId="{6CBDA3D9-1379-4C94-9CEE-D566D7DD407F}" type="pres">
      <dgm:prSet presAssocID="{5CC3486C-59E0-4E1D-8F89-D6FD7D69FF36}" presName="matrix" presStyleCnt="0">
        <dgm:presLayoutVars>
          <dgm:chMax val="1"/>
          <dgm:dir/>
          <dgm:resizeHandles val="exact"/>
        </dgm:presLayoutVars>
      </dgm:prSet>
      <dgm:spPr/>
      <dgm:t>
        <a:bodyPr/>
        <a:lstStyle/>
        <a:p>
          <a:endParaRPr lang="en-US"/>
        </a:p>
      </dgm:t>
    </dgm:pt>
    <dgm:pt modelId="{35EAE7D5-5030-430A-9EC4-5157F363F35E}" type="pres">
      <dgm:prSet presAssocID="{5CC3486C-59E0-4E1D-8F89-D6FD7D69FF36}" presName="diamond" presStyleLbl="bgShp" presStyleIdx="0" presStyleCnt="1"/>
      <dgm:spPr/>
    </dgm:pt>
    <dgm:pt modelId="{EC9FE532-60E1-4F24-A547-F8731E0D6F35}" type="pres">
      <dgm:prSet presAssocID="{5CC3486C-59E0-4E1D-8F89-D6FD7D69FF36}" presName="quad1" presStyleLbl="node1" presStyleIdx="0" presStyleCnt="4">
        <dgm:presLayoutVars>
          <dgm:chMax val="0"/>
          <dgm:chPref val="0"/>
          <dgm:bulletEnabled val="1"/>
        </dgm:presLayoutVars>
      </dgm:prSet>
      <dgm:spPr/>
      <dgm:t>
        <a:bodyPr/>
        <a:lstStyle/>
        <a:p>
          <a:endParaRPr lang="en-US"/>
        </a:p>
      </dgm:t>
    </dgm:pt>
    <dgm:pt modelId="{6C97EDEA-306D-4192-BAFE-C454862EBED6}" type="pres">
      <dgm:prSet presAssocID="{5CC3486C-59E0-4E1D-8F89-D6FD7D69FF36}" presName="quad2" presStyleLbl="node1" presStyleIdx="1" presStyleCnt="4">
        <dgm:presLayoutVars>
          <dgm:chMax val="0"/>
          <dgm:chPref val="0"/>
          <dgm:bulletEnabled val="1"/>
        </dgm:presLayoutVars>
      </dgm:prSet>
      <dgm:spPr/>
      <dgm:t>
        <a:bodyPr/>
        <a:lstStyle/>
        <a:p>
          <a:endParaRPr lang="en-US"/>
        </a:p>
      </dgm:t>
    </dgm:pt>
    <dgm:pt modelId="{7755BFED-37CD-4EE2-95A4-FF5C2D6DDB63}" type="pres">
      <dgm:prSet presAssocID="{5CC3486C-59E0-4E1D-8F89-D6FD7D69FF36}" presName="quad3" presStyleLbl="node1" presStyleIdx="2" presStyleCnt="4">
        <dgm:presLayoutVars>
          <dgm:chMax val="0"/>
          <dgm:chPref val="0"/>
          <dgm:bulletEnabled val="1"/>
        </dgm:presLayoutVars>
      </dgm:prSet>
      <dgm:spPr/>
      <dgm:t>
        <a:bodyPr/>
        <a:lstStyle/>
        <a:p>
          <a:endParaRPr lang="en-US"/>
        </a:p>
      </dgm:t>
    </dgm:pt>
    <dgm:pt modelId="{BD99C57A-965A-4916-9F90-4E00BB13FE37}" type="pres">
      <dgm:prSet presAssocID="{5CC3486C-59E0-4E1D-8F89-D6FD7D69FF36}" presName="quad4" presStyleLbl="node1" presStyleIdx="3" presStyleCnt="4">
        <dgm:presLayoutVars>
          <dgm:chMax val="0"/>
          <dgm:chPref val="0"/>
          <dgm:bulletEnabled val="1"/>
        </dgm:presLayoutVars>
      </dgm:prSet>
      <dgm:spPr/>
      <dgm:t>
        <a:bodyPr/>
        <a:lstStyle/>
        <a:p>
          <a:endParaRPr lang="en-US"/>
        </a:p>
      </dgm:t>
    </dgm:pt>
  </dgm:ptLst>
  <dgm:cxnLst>
    <dgm:cxn modelId="{F30B43A5-F774-4AE4-82E1-C5151E8FAA41}" srcId="{5CC3486C-59E0-4E1D-8F89-D6FD7D69FF36}" destId="{C225DCFB-5CE1-4B20-B54E-257834B3841D}" srcOrd="0" destOrd="0" parTransId="{8E8CEA85-62B2-44B5-B509-4D28AEAA7068}" sibTransId="{EAF17EB7-482B-4FDF-8EA7-14E9FF389CBA}"/>
    <dgm:cxn modelId="{358F0646-96C3-45AE-B79B-1D7ABFD052E9}" type="presOf" srcId="{0D5D856B-6789-4BBE-9CD1-D13715E028B8}" destId="{BD99C57A-965A-4916-9F90-4E00BB13FE37}" srcOrd="0" destOrd="0" presId="urn:microsoft.com/office/officeart/2005/8/layout/matrix3"/>
    <dgm:cxn modelId="{3E96C503-7495-4AAC-920F-0B9D6F81CD0D}" type="presOf" srcId="{7731A4A5-DB89-4E0F-9189-E6A383804E1A}" destId="{7755BFED-37CD-4EE2-95A4-FF5C2D6DDB63}" srcOrd="0" destOrd="0" presId="urn:microsoft.com/office/officeart/2005/8/layout/matrix3"/>
    <dgm:cxn modelId="{79579DCF-0649-45C3-A0C6-989429B4DB3F}" type="presOf" srcId="{5CC3486C-59E0-4E1D-8F89-D6FD7D69FF36}" destId="{6CBDA3D9-1379-4C94-9CEE-D566D7DD407F}" srcOrd="0" destOrd="0" presId="urn:microsoft.com/office/officeart/2005/8/layout/matrix3"/>
    <dgm:cxn modelId="{419CDA8F-0591-4083-B3ED-8A7C6F1FF904}" type="presOf" srcId="{C225DCFB-5CE1-4B20-B54E-257834B3841D}" destId="{EC9FE532-60E1-4F24-A547-F8731E0D6F35}" srcOrd="0" destOrd="0" presId="urn:microsoft.com/office/officeart/2005/8/layout/matrix3"/>
    <dgm:cxn modelId="{FF308FB1-B284-4772-AD6C-3AE3D442286B}" type="presOf" srcId="{0338DFE4-9394-4A5D-B15E-93252D23A5A1}" destId="{6C97EDEA-306D-4192-BAFE-C454862EBED6}" srcOrd="0" destOrd="0" presId="urn:microsoft.com/office/officeart/2005/8/layout/matrix3"/>
    <dgm:cxn modelId="{10849632-4767-4D52-A4DC-DE271BAC30D8}" srcId="{5CC3486C-59E0-4E1D-8F89-D6FD7D69FF36}" destId="{0D5D856B-6789-4BBE-9CD1-D13715E028B8}" srcOrd="3" destOrd="0" parTransId="{49A91D58-6B37-425C-8DB0-2669400AA162}" sibTransId="{85960850-682B-40BB-9B80-27B60E3FDD3C}"/>
    <dgm:cxn modelId="{970FCCE7-6082-43B4-AB47-2B52161C3545}" srcId="{5CC3486C-59E0-4E1D-8F89-D6FD7D69FF36}" destId="{7731A4A5-DB89-4E0F-9189-E6A383804E1A}" srcOrd="2" destOrd="0" parTransId="{16A46851-4F68-4BF0-AA64-253CD907FC5A}" sibTransId="{C7B834FB-1568-4AB6-8A78-36C299AF10FB}"/>
    <dgm:cxn modelId="{9A3F2982-1E76-46FE-9857-6F8402ECB512}" srcId="{5CC3486C-59E0-4E1D-8F89-D6FD7D69FF36}" destId="{0338DFE4-9394-4A5D-B15E-93252D23A5A1}" srcOrd="1" destOrd="0" parTransId="{A13E397D-A5CB-440E-B878-BF27B3D0D196}" sibTransId="{021F10D6-C3BC-4250-A287-F8C2EB45FC2E}"/>
    <dgm:cxn modelId="{16E8B804-3536-4A71-B878-2117C3D1AB2B}" type="presParOf" srcId="{6CBDA3D9-1379-4C94-9CEE-D566D7DD407F}" destId="{35EAE7D5-5030-430A-9EC4-5157F363F35E}" srcOrd="0" destOrd="0" presId="urn:microsoft.com/office/officeart/2005/8/layout/matrix3"/>
    <dgm:cxn modelId="{88956C52-433F-4776-9B39-86AAB01CF82B}" type="presParOf" srcId="{6CBDA3D9-1379-4C94-9CEE-D566D7DD407F}" destId="{EC9FE532-60E1-4F24-A547-F8731E0D6F35}" srcOrd="1" destOrd="0" presId="urn:microsoft.com/office/officeart/2005/8/layout/matrix3"/>
    <dgm:cxn modelId="{5387C943-27EA-4086-BD79-A332859649EB}" type="presParOf" srcId="{6CBDA3D9-1379-4C94-9CEE-D566D7DD407F}" destId="{6C97EDEA-306D-4192-BAFE-C454862EBED6}" srcOrd="2" destOrd="0" presId="urn:microsoft.com/office/officeart/2005/8/layout/matrix3"/>
    <dgm:cxn modelId="{EB820865-EE01-44DA-A0D0-E263E78C2257}" type="presParOf" srcId="{6CBDA3D9-1379-4C94-9CEE-D566D7DD407F}" destId="{7755BFED-37CD-4EE2-95A4-FF5C2D6DDB63}" srcOrd="3" destOrd="0" presId="urn:microsoft.com/office/officeart/2005/8/layout/matrix3"/>
    <dgm:cxn modelId="{9F3E9065-FE9B-44EC-81BC-1ED02E7EAB54}" type="presParOf" srcId="{6CBDA3D9-1379-4C94-9CEE-D566D7DD407F}" destId="{BD99C57A-965A-4916-9F90-4E00BB13FE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C0CB9-B2DB-4D78-8F43-0064A08F4C8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3ADF87F-62B8-4F26-91B9-23E78E5C2691}">
      <dgm:prSet/>
      <dgm:spPr>
        <a:solidFill>
          <a:schemeClr val="accent4"/>
        </a:solidFill>
      </dgm:spPr>
      <dgm:t>
        <a:bodyPr/>
        <a:lstStyle/>
        <a:p>
          <a:pPr rtl="0"/>
          <a:r>
            <a:rPr lang="en-US" dirty="0" smtClean="0"/>
            <a:t>SIU 2019 achieved the Clean audit outcome in 2019/20 financial year yet again, a</a:t>
          </a:r>
          <a:r>
            <a:rPr lang="en-ZA" dirty="0" smtClean="0"/>
            <a:t>s a result of :</a:t>
          </a:r>
          <a:endParaRPr lang="en-US" dirty="0"/>
        </a:p>
      </dgm:t>
    </dgm:pt>
    <dgm:pt modelId="{B9C529A3-21E2-4C2C-B4CB-E47D9184EE08}" type="parTrans" cxnId="{0347BEFF-56D2-4BEE-B284-0852FFFB0214}">
      <dgm:prSet/>
      <dgm:spPr/>
      <dgm:t>
        <a:bodyPr/>
        <a:lstStyle/>
        <a:p>
          <a:endParaRPr lang="en-US"/>
        </a:p>
      </dgm:t>
    </dgm:pt>
    <dgm:pt modelId="{D6DA5183-7674-4AD3-8C93-0EC2C1958CBB}" type="sibTrans" cxnId="{0347BEFF-56D2-4BEE-B284-0852FFFB0214}">
      <dgm:prSet/>
      <dgm:spPr/>
      <dgm:t>
        <a:bodyPr/>
        <a:lstStyle/>
        <a:p>
          <a:endParaRPr lang="en-US"/>
        </a:p>
      </dgm:t>
    </dgm:pt>
    <dgm:pt modelId="{A51F85AA-EAB5-44AD-985D-2FCFC67FE2D3}" type="pres">
      <dgm:prSet presAssocID="{843C0CB9-B2DB-4D78-8F43-0064A08F4C8C}" presName="CompostProcess" presStyleCnt="0">
        <dgm:presLayoutVars>
          <dgm:dir/>
          <dgm:resizeHandles val="exact"/>
        </dgm:presLayoutVars>
      </dgm:prSet>
      <dgm:spPr/>
      <dgm:t>
        <a:bodyPr/>
        <a:lstStyle/>
        <a:p>
          <a:endParaRPr lang="en-US"/>
        </a:p>
      </dgm:t>
    </dgm:pt>
    <dgm:pt modelId="{55CB6F5B-E1DD-498B-AE7F-D99CEA47BBB2}" type="pres">
      <dgm:prSet presAssocID="{843C0CB9-B2DB-4D78-8F43-0064A08F4C8C}" presName="arrow" presStyleLbl="bgShp" presStyleIdx="0" presStyleCnt="1"/>
      <dgm:spPr>
        <a:solidFill>
          <a:schemeClr val="bg1"/>
        </a:solidFill>
      </dgm:spPr>
    </dgm:pt>
    <dgm:pt modelId="{97FCC9C7-8B2D-4441-B21B-35835E9A4CE6}" type="pres">
      <dgm:prSet presAssocID="{843C0CB9-B2DB-4D78-8F43-0064A08F4C8C}" presName="linearProcess" presStyleCnt="0"/>
      <dgm:spPr/>
    </dgm:pt>
    <dgm:pt modelId="{F042AA05-89C8-477F-9E0F-43DB0C59A997}" type="pres">
      <dgm:prSet presAssocID="{D3ADF87F-62B8-4F26-91B9-23E78E5C2691}" presName="textNode" presStyleLbl="node1" presStyleIdx="0" presStyleCnt="1">
        <dgm:presLayoutVars>
          <dgm:bulletEnabled val="1"/>
        </dgm:presLayoutVars>
      </dgm:prSet>
      <dgm:spPr>
        <a:prstGeom prst="rightArrowCallout">
          <a:avLst/>
        </a:prstGeom>
      </dgm:spPr>
      <dgm:t>
        <a:bodyPr/>
        <a:lstStyle/>
        <a:p>
          <a:endParaRPr lang="en-US"/>
        </a:p>
      </dgm:t>
    </dgm:pt>
  </dgm:ptLst>
  <dgm:cxnLst>
    <dgm:cxn modelId="{709F946D-6B6B-43DF-8FF1-DD9B54078EE6}" type="presOf" srcId="{843C0CB9-B2DB-4D78-8F43-0064A08F4C8C}" destId="{A51F85AA-EAB5-44AD-985D-2FCFC67FE2D3}" srcOrd="0" destOrd="0" presId="urn:microsoft.com/office/officeart/2005/8/layout/hProcess9"/>
    <dgm:cxn modelId="{BD412AFC-755C-4839-A87F-C233BDE16237}" type="presOf" srcId="{D3ADF87F-62B8-4F26-91B9-23E78E5C2691}" destId="{F042AA05-89C8-477F-9E0F-43DB0C59A997}" srcOrd="0" destOrd="0" presId="urn:microsoft.com/office/officeart/2005/8/layout/hProcess9"/>
    <dgm:cxn modelId="{0347BEFF-56D2-4BEE-B284-0852FFFB0214}" srcId="{843C0CB9-B2DB-4D78-8F43-0064A08F4C8C}" destId="{D3ADF87F-62B8-4F26-91B9-23E78E5C2691}" srcOrd="0" destOrd="0" parTransId="{B9C529A3-21E2-4C2C-B4CB-E47D9184EE08}" sibTransId="{D6DA5183-7674-4AD3-8C93-0EC2C1958CBB}"/>
    <dgm:cxn modelId="{7CEF64B3-E7DE-406F-A604-2AE7117944F5}" type="presParOf" srcId="{A51F85AA-EAB5-44AD-985D-2FCFC67FE2D3}" destId="{55CB6F5B-E1DD-498B-AE7F-D99CEA47BBB2}" srcOrd="0" destOrd="0" presId="urn:microsoft.com/office/officeart/2005/8/layout/hProcess9"/>
    <dgm:cxn modelId="{D2A67DFA-B88E-44E7-B5FC-A0D062194BC4}" type="presParOf" srcId="{A51F85AA-EAB5-44AD-985D-2FCFC67FE2D3}" destId="{97FCC9C7-8B2D-4441-B21B-35835E9A4CE6}" srcOrd="1" destOrd="0" presId="urn:microsoft.com/office/officeart/2005/8/layout/hProcess9"/>
    <dgm:cxn modelId="{70ADEADB-C7C4-4F1E-8F8F-F9250D204A10}" type="presParOf" srcId="{97FCC9C7-8B2D-4441-B21B-35835E9A4CE6}" destId="{F042AA05-89C8-477F-9E0F-43DB0C59A997}"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CFF9A6-C857-4BB7-81E7-819E3DCF9D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E2EA114-D8C7-4FB1-815D-D834ED924A34}">
      <dgm:prSet/>
      <dgm:spPr/>
      <dgm:t>
        <a:bodyPr/>
        <a:lstStyle/>
        <a:p>
          <a:pPr rtl="0"/>
          <a:r>
            <a:rPr lang="en-US" dirty="0" smtClean="0"/>
            <a:t>The lockdown specifically for the first two months (April and May) of the first quarter significantly affected the operations teams from having access to State institutions.</a:t>
          </a:r>
          <a:endParaRPr lang="en-US" dirty="0"/>
        </a:p>
      </dgm:t>
    </dgm:pt>
    <dgm:pt modelId="{7C3A59D1-8A92-479C-B790-CA94736CF959}" type="parTrans" cxnId="{98E1EE94-2332-4B51-AFA9-1D8C9A4DFF8F}">
      <dgm:prSet/>
      <dgm:spPr/>
      <dgm:t>
        <a:bodyPr/>
        <a:lstStyle/>
        <a:p>
          <a:endParaRPr lang="en-US"/>
        </a:p>
      </dgm:t>
    </dgm:pt>
    <dgm:pt modelId="{4E6CE330-B162-480F-9164-321C26E4EB30}" type="sibTrans" cxnId="{98E1EE94-2332-4B51-AFA9-1D8C9A4DFF8F}">
      <dgm:prSet/>
      <dgm:spPr/>
      <dgm:t>
        <a:bodyPr/>
        <a:lstStyle/>
        <a:p>
          <a:endParaRPr lang="en-US"/>
        </a:p>
      </dgm:t>
    </dgm:pt>
    <dgm:pt modelId="{451099E3-DAEF-43F5-91E9-1F6307B35FA7}">
      <dgm:prSet/>
      <dgm:spPr/>
      <dgm:t>
        <a:bodyPr/>
        <a:lstStyle/>
        <a:p>
          <a:pPr rtl="0"/>
          <a:r>
            <a:rPr lang="en-US" smtClean="0"/>
            <a:t>State Institutions were not in a position to process SIU payments during Lockdown.</a:t>
          </a:r>
          <a:endParaRPr lang="en-US"/>
        </a:p>
      </dgm:t>
    </dgm:pt>
    <dgm:pt modelId="{7E981FEF-1334-4BA8-A461-113498E7A7B0}" type="parTrans" cxnId="{8190B8A3-7B46-4825-81D4-50D25E01E882}">
      <dgm:prSet/>
      <dgm:spPr/>
      <dgm:t>
        <a:bodyPr/>
        <a:lstStyle/>
        <a:p>
          <a:endParaRPr lang="en-US"/>
        </a:p>
      </dgm:t>
    </dgm:pt>
    <dgm:pt modelId="{C7BB05F1-6CA0-4CB1-B5D5-08BBDE443E56}" type="sibTrans" cxnId="{8190B8A3-7B46-4825-81D4-50D25E01E882}">
      <dgm:prSet/>
      <dgm:spPr/>
      <dgm:t>
        <a:bodyPr/>
        <a:lstStyle/>
        <a:p>
          <a:endParaRPr lang="en-US"/>
        </a:p>
      </dgm:t>
    </dgm:pt>
    <dgm:pt modelId="{C99C4FAF-4628-46E0-B0A2-AABE633444D9}">
      <dgm:prSet/>
      <dgm:spPr/>
      <dgm:t>
        <a:bodyPr/>
        <a:lstStyle/>
        <a:p>
          <a:pPr rtl="0"/>
          <a:r>
            <a:rPr lang="en-US" smtClean="0"/>
            <a:t>The closure of the SIU offices also affected and delayed our work. </a:t>
          </a:r>
          <a:endParaRPr lang="en-US"/>
        </a:p>
      </dgm:t>
    </dgm:pt>
    <dgm:pt modelId="{05FCB90A-C19F-4638-8EB8-38AC4F45F7D9}" type="parTrans" cxnId="{788F00F0-11A2-42CA-89D3-82CDC95E0310}">
      <dgm:prSet/>
      <dgm:spPr/>
      <dgm:t>
        <a:bodyPr/>
        <a:lstStyle/>
        <a:p>
          <a:endParaRPr lang="en-US"/>
        </a:p>
      </dgm:t>
    </dgm:pt>
    <dgm:pt modelId="{FF650F59-B505-4FEB-8712-5D0A12E75456}" type="sibTrans" cxnId="{788F00F0-11A2-42CA-89D3-82CDC95E0310}">
      <dgm:prSet/>
      <dgm:spPr/>
      <dgm:t>
        <a:bodyPr/>
        <a:lstStyle/>
        <a:p>
          <a:endParaRPr lang="en-US"/>
        </a:p>
      </dgm:t>
    </dgm:pt>
    <dgm:pt modelId="{86D6BE7D-2842-4329-86C6-B7C7DCE1C907}" type="pres">
      <dgm:prSet presAssocID="{1DCFF9A6-C857-4BB7-81E7-819E3DCF9D90}" presName="Name0" presStyleCnt="0">
        <dgm:presLayoutVars>
          <dgm:dir/>
          <dgm:animLvl val="lvl"/>
          <dgm:resizeHandles val="exact"/>
        </dgm:presLayoutVars>
      </dgm:prSet>
      <dgm:spPr/>
      <dgm:t>
        <a:bodyPr/>
        <a:lstStyle/>
        <a:p>
          <a:endParaRPr lang="en-US"/>
        </a:p>
      </dgm:t>
    </dgm:pt>
    <dgm:pt modelId="{76C1AC33-1AAB-47C6-90D6-DDE80E76A561}" type="pres">
      <dgm:prSet presAssocID="{1E2EA114-D8C7-4FB1-815D-D834ED924A34}" presName="linNode" presStyleCnt="0"/>
      <dgm:spPr/>
    </dgm:pt>
    <dgm:pt modelId="{90C22352-BDE6-43F6-A44D-C92D79E61CC5}" type="pres">
      <dgm:prSet presAssocID="{1E2EA114-D8C7-4FB1-815D-D834ED924A34}" presName="parentText" presStyleLbl="node1" presStyleIdx="0" presStyleCnt="3" custScaleX="207610" custLinFactNeighborX="2204">
        <dgm:presLayoutVars>
          <dgm:chMax val="1"/>
          <dgm:bulletEnabled val="1"/>
        </dgm:presLayoutVars>
      </dgm:prSet>
      <dgm:spPr/>
      <dgm:t>
        <a:bodyPr/>
        <a:lstStyle/>
        <a:p>
          <a:endParaRPr lang="en-US"/>
        </a:p>
      </dgm:t>
    </dgm:pt>
    <dgm:pt modelId="{CD0DFF79-48B9-42EB-B406-62EC15BBA589}" type="pres">
      <dgm:prSet presAssocID="{4E6CE330-B162-480F-9164-321C26E4EB30}" presName="sp" presStyleCnt="0"/>
      <dgm:spPr/>
    </dgm:pt>
    <dgm:pt modelId="{CB4E61F2-1DD4-45F0-A999-B7D26AE0ED84}" type="pres">
      <dgm:prSet presAssocID="{451099E3-DAEF-43F5-91E9-1F6307B35FA7}" presName="linNode" presStyleCnt="0"/>
      <dgm:spPr/>
    </dgm:pt>
    <dgm:pt modelId="{FD816A63-3873-4EA3-BF13-578B8F737A99}" type="pres">
      <dgm:prSet presAssocID="{451099E3-DAEF-43F5-91E9-1F6307B35FA7}" presName="parentText" presStyleLbl="node1" presStyleIdx="1" presStyleCnt="3" custScaleX="207610" custLinFactNeighborX="2204">
        <dgm:presLayoutVars>
          <dgm:chMax val="1"/>
          <dgm:bulletEnabled val="1"/>
        </dgm:presLayoutVars>
      </dgm:prSet>
      <dgm:spPr/>
      <dgm:t>
        <a:bodyPr/>
        <a:lstStyle/>
        <a:p>
          <a:endParaRPr lang="en-US"/>
        </a:p>
      </dgm:t>
    </dgm:pt>
    <dgm:pt modelId="{800038CB-F7A3-41BE-B778-F4CAAF4B4C1D}" type="pres">
      <dgm:prSet presAssocID="{C7BB05F1-6CA0-4CB1-B5D5-08BBDE443E56}" presName="sp" presStyleCnt="0"/>
      <dgm:spPr/>
    </dgm:pt>
    <dgm:pt modelId="{53D6DC16-8C1D-4665-93B9-7CDB0BCC5DD1}" type="pres">
      <dgm:prSet presAssocID="{C99C4FAF-4628-46E0-B0A2-AABE633444D9}" presName="linNode" presStyleCnt="0"/>
      <dgm:spPr/>
    </dgm:pt>
    <dgm:pt modelId="{1BFEDBBD-8F60-4398-8AA1-CA56E8090201}" type="pres">
      <dgm:prSet presAssocID="{C99C4FAF-4628-46E0-B0A2-AABE633444D9}" presName="parentText" presStyleLbl="node1" presStyleIdx="2" presStyleCnt="3" custScaleX="207610" custLinFactNeighborX="2204">
        <dgm:presLayoutVars>
          <dgm:chMax val="1"/>
          <dgm:bulletEnabled val="1"/>
        </dgm:presLayoutVars>
      </dgm:prSet>
      <dgm:spPr/>
      <dgm:t>
        <a:bodyPr/>
        <a:lstStyle/>
        <a:p>
          <a:endParaRPr lang="en-US"/>
        </a:p>
      </dgm:t>
    </dgm:pt>
  </dgm:ptLst>
  <dgm:cxnLst>
    <dgm:cxn modelId="{8190B8A3-7B46-4825-81D4-50D25E01E882}" srcId="{1DCFF9A6-C857-4BB7-81E7-819E3DCF9D90}" destId="{451099E3-DAEF-43F5-91E9-1F6307B35FA7}" srcOrd="1" destOrd="0" parTransId="{7E981FEF-1334-4BA8-A461-113498E7A7B0}" sibTransId="{C7BB05F1-6CA0-4CB1-B5D5-08BBDE443E56}"/>
    <dgm:cxn modelId="{06CC0622-102C-4831-9ADA-81A4E377752D}" type="presOf" srcId="{451099E3-DAEF-43F5-91E9-1F6307B35FA7}" destId="{FD816A63-3873-4EA3-BF13-578B8F737A99}" srcOrd="0" destOrd="0" presId="urn:microsoft.com/office/officeart/2005/8/layout/vList5"/>
    <dgm:cxn modelId="{788F00F0-11A2-42CA-89D3-82CDC95E0310}" srcId="{1DCFF9A6-C857-4BB7-81E7-819E3DCF9D90}" destId="{C99C4FAF-4628-46E0-B0A2-AABE633444D9}" srcOrd="2" destOrd="0" parTransId="{05FCB90A-C19F-4638-8EB8-38AC4F45F7D9}" sibTransId="{FF650F59-B505-4FEB-8712-5D0A12E75456}"/>
    <dgm:cxn modelId="{E84E0C5D-B533-4761-A11C-52796071E682}" type="presOf" srcId="{C99C4FAF-4628-46E0-B0A2-AABE633444D9}" destId="{1BFEDBBD-8F60-4398-8AA1-CA56E8090201}" srcOrd="0" destOrd="0" presId="urn:microsoft.com/office/officeart/2005/8/layout/vList5"/>
    <dgm:cxn modelId="{61D0A6EA-F7DA-4260-886D-2302F022A428}" type="presOf" srcId="{1E2EA114-D8C7-4FB1-815D-D834ED924A34}" destId="{90C22352-BDE6-43F6-A44D-C92D79E61CC5}" srcOrd="0" destOrd="0" presId="urn:microsoft.com/office/officeart/2005/8/layout/vList5"/>
    <dgm:cxn modelId="{138E9B1B-91D5-4C87-8993-F5FF913C44BA}" type="presOf" srcId="{1DCFF9A6-C857-4BB7-81E7-819E3DCF9D90}" destId="{86D6BE7D-2842-4329-86C6-B7C7DCE1C907}" srcOrd="0" destOrd="0" presId="urn:microsoft.com/office/officeart/2005/8/layout/vList5"/>
    <dgm:cxn modelId="{98E1EE94-2332-4B51-AFA9-1D8C9A4DFF8F}" srcId="{1DCFF9A6-C857-4BB7-81E7-819E3DCF9D90}" destId="{1E2EA114-D8C7-4FB1-815D-D834ED924A34}" srcOrd="0" destOrd="0" parTransId="{7C3A59D1-8A92-479C-B790-CA94736CF959}" sibTransId="{4E6CE330-B162-480F-9164-321C26E4EB30}"/>
    <dgm:cxn modelId="{16668DF0-AAB4-4CA3-BA69-C62219C2B90E}" type="presParOf" srcId="{86D6BE7D-2842-4329-86C6-B7C7DCE1C907}" destId="{76C1AC33-1AAB-47C6-90D6-DDE80E76A561}" srcOrd="0" destOrd="0" presId="urn:microsoft.com/office/officeart/2005/8/layout/vList5"/>
    <dgm:cxn modelId="{DDA8F44A-827E-4AEA-8426-1215F7B6F17E}" type="presParOf" srcId="{76C1AC33-1AAB-47C6-90D6-DDE80E76A561}" destId="{90C22352-BDE6-43F6-A44D-C92D79E61CC5}" srcOrd="0" destOrd="0" presId="urn:microsoft.com/office/officeart/2005/8/layout/vList5"/>
    <dgm:cxn modelId="{3806DDA8-B6DC-4D2E-B0B7-9F99EE520AD9}" type="presParOf" srcId="{86D6BE7D-2842-4329-86C6-B7C7DCE1C907}" destId="{CD0DFF79-48B9-42EB-B406-62EC15BBA589}" srcOrd="1" destOrd="0" presId="urn:microsoft.com/office/officeart/2005/8/layout/vList5"/>
    <dgm:cxn modelId="{EC2D0223-9EDB-47F2-95D5-86085B163831}" type="presParOf" srcId="{86D6BE7D-2842-4329-86C6-B7C7DCE1C907}" destId="{CB4E61F2-1DD4-45F0-A999-B7D26AE0ED84}" srcOrd="2" destOrd="0" presId="urn:microsoft.com/office/officeart/2005/8/layout/vList5"/>
    <dgm:cxn modelId="{14BF6863-0E31-4340-BE97-1D917F03EE93}" type="presParOf" srcId="{CB4E61F2-1DD4-45F0-A999-B7D26AE0ED84}" destId="{FD816A63-3873-4EA3-BF13-578B8F737A99}" srcOrd="0" destOrd="0" presId="urn:microsoft.com/office/officeart/2005/8/layout/vList5"/>
    <dgm:cxn modelId="{D9FC2D25-F3A0-4632-BD6B-800E22EA965A}" type="presParOf" srcId="{86D6BE7D-2842-4329-86C6-B7C7DCE1C907}" destId="{800038CB-F7A3-41BE-B778-F4CAAF4B4C1D}" srcOrd="3" destOrd="0" presId="urn:microsoft.com/office/officeart/2005/8/layout/vList5"/>
    <dgm:cxn modelId="{2FB7DE3E-C07B-4EEE-90B9-E8A5F5822AAA}" type="presParOf" srcId="{86D6BE7D-2842-4329-86C6-B7C7DCE1C907}" destId="{53D6DC16-8C1D-4665-93B9-7CDB0BCC5DD1}" srcOrd="4" destOrd="0" presId="urn:microsoft.com/office/officeart/2005/8/layout/vList5"/>
    <dgm:cxn modelId="{9FA159EF-FF11-461C-87AD-F179D8CA7B94}" type="presParOf" srcId="{53D6DC16-8C1D-4665-93B9-7CDB0BCC5DD1}" destId="{1BFEDBBD-8F60-4398-8AA1-CA56E8090201}"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221353-632D-4C70-8301-1F63DA9C02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E4D5EB6-8910-413D-8437-5B75FF622476}">
      <dgm:prSet/>
      <dgm:spPr/>
      <dgm:t>
        <a:bodyPr/>
        <a:lstStyle/>
        <a:p>
          <a:pPr rtl="0"/>
          <a:r>
            <a:rPr lang="en-US" smtClean="0"/>
            <a:t>With the easing of the lockdown, the Q1 under-achievement will be rectified and achievement will be fast –tracked from the second quarter onwards. </a:t>
          </a:r>
          <a:endParaRPr lang="en-US"/>
        </a:p>
      </dgm:t>
    </dgm:pt>
    <dgm:pt modelId="{CFDE49E4-1754-4397-A422-19E1584632A2}" type="parTrans" cxnId="{8F74B35A-829A-4546-B4B2-C054CCB77F6F}">
      <dgm:prSet/>
      <dgm:spPr/>
      <dgm:t>
        <a:bodyPr/>
        <a:lstStyle/>
        <a:p>
          <a:endParaRPr lang="en-US"/>
        </a:p>
      </dgm:t>
    </dgm:pt>
    <dgm:pt modelId="{493261A3-9A68-4342-8BB5-969F839A6681}" type="sibTrans" cxnId="{8F74B35A-829A-4546-B4B2-C054CCB77F6F}">
      <dgm:prSet/>
      <dgm:spPr/>
      <dgm:t>
        <a:bodyPr/>
        <a:lstStyle/>
        <a:p>
          <a:endParaRPr lang="en-US"/>
        </a:p>
      </dgm:t>
    </dgm:pt>
    <dgm:pt modelId="{AE95C55A-B92F-40F7-BAC5-A049AC134CB5}">
      <dgm:prSet/>
      <dgm:spPr/>
      <dgm:t>
        <a:bodyPr/>
        <a:lstStyle/>
        <a:p>
          <a:pPr rtl="0"/>
          <a:r>
            <a:rPr lang="en-GB" dirty="0" smtClean="0"/>
            <a:t>Application of technology in order to conduct investigations. </a:t>
          </a:r>
          <a:r>
            <a:rPr lang="en-US" dirty="0" smtClean="0"/>
            <a:t>(</a:t>
          </a:r>
          <a:r>
            <a:rPr lang="en-US" dirty="0" err="1" smtClean="0"/>
            <a:t>e.g</a:t>
          </a:r>
          <a:r>
            <a:rPr lang="en-US" dirty="0" smtClean="0"/>
            <a:t> TEAMS) will allow for business continuity for disruptions that may emanate due to covid-19 (e.g. temporary closure offices for disinfection)  </a:t>
          </a:r>
          <a:endParaRPr lang="en-US" dirty="0"/>
        </a:p>
      </dgm:t>
    </dgm:pt>
    <dgm:pt modelId="{E123EDCC-E849-4AEE-A013-2B8F82F4F0AC}" type="parTrans" cxnId="{6D3EA978-B9BC-4AC2-9618-CEE32ECDD0B2}">
      <dgm:prSet/>
      <dgm:spPr/>
      <dgm:t>
        <a:bodyPr/>
        <a:lstStyle/>
        <a:p>
          <a:endParaRPr lang="en-US"/>
        </a:p>
      </dgm:t>
    </dgm:pt>
    <dgm:pt modelId="{E22B25B1-9462-48D4-9100-99CACE9106D2}" type="sibTrans" cxnId="{6D3EA978-B9BC-4AC2-9618-CEE32ECDD0B2}">
      <dgm:prSet/>
      <dgm:spPr/>
      <dgm:t>
        <a:bodyPr/>
        <a:lstStyle/>
        <a:p>
          <a:endParaRPr lang="en-US"/>
        </a:p>
      </dgm:t>
    </dgm:pt>
    <dgm:pt modelId="{4166C9EB-474F-42E4-AD11-0DA79F2A9C36}">
      <dgm:prSet/>
      <dgm:spPr/>
      <dgm:t>
        <a:bodyPr/>
        <a:lstStyle/>
        <a:p>
          <a:pPr rtl="0"/>
          <a:r>
            <a:rPr lang="en-GB" smtClean="0"/>
            <a:t>Increase productivity and capacity to minimise the negative impact – We have since seen improvement.</a:t>
          </a:r>
          <a:endParaRPr lang="en-US"/>
        </a:p>
      </dgm:t>
    </dgm:pt>
    <dgm:pt modelId="{A5C5EED9-3F81-45FA-AAA3-B1F3EA25EAB2}" type="parTrans" cxnId="{97EF7837-D6D2-418D-BFEA-00A4EACE13BC}">
      <dgm:prSet/>
      <dgm:spPr/>
      <dgm:t>
        <a:bodyPr/>
        <a:lstStyle/>
        <a:p>
          <a:endParaRPr lang="en-US"/>
        </a:p>
      </dgm:t>
    </dgm:pt>
    <dgm:pt modelId="{92D5751D-44FE-4E45-93DB-368AF6805413}" type="sibTrans" cxnId="{97EF7837-D6D2-418D-BFEA-00A4EACE13BC}">
      <dgm:prSet/>
      <dgm:spPr/>
      <dgm:t>
        <a:bodyPr/>
        <a:lstStyle/>
        <a:p>
          <a:endParaRPr lang="en-US"/>
        </a:p>
      </dgm:t>
    </dgm:pt>
    <dgm:pt modelId="{DB891B78-4C56-4AEB-B924-2FC9673D7439}" type="pres">
      <dgm:prSet presAssocID="{55221353-632D-4C70-8301-1F63DA9C023B}" presName="Name0" presStyleCnt="0">
        <dgm:presLayoutVars>
          <dgm:dir/>
          <dgm:animLvl val="lvl"/>
          <dgm:resizeHandles val="exact"/>
        </dgm:presLayoutVars>
      </dgm:prSet>
      <dgm:spPr/>
      <dgm:t>
        <a:bodyPr/>
        <a:lstStyle/>
        <a:p>
          <a:endParaRPr lang="en-US"/>
        </a:p>
      </dgm:t>
    </dgm:pt>
    <dgm:pt modelId="{ED696E32-7F14-4187-89D8-61F09C6782C6}" type="pres">
      <dgm:prSet presAssocID="{4E4D5EB6-8910-413D-8437-5B75FF622476}" presName="linNode" presStyleCnt="0"/>
      <dgm:spPr/>
    </dgm:pt>
    <dgm:pt modelId="{0676F1B5-2892-45D7-801A-E43A37CADBA2}" type="pres">
      <dgm:prSet presAssocID="{4E4D5EB6-8910-413D-8437-5B75FF622476}" presName="parentText" presStyleLbl="node1" presStyleIdx="0" presStyleCnt="3" custScaleX="277778">
        <dgm:presLayoutVars>
          <dgm:chMax val="1"/>
          <dgm:bulletEnabled val="1"/>
        </dgm:presLayoutVars>
      </dgm:prSet>
      <dgm:spPr/>
      <dgm:t>
        <a:bodyPr/>
        <a:lstStyle/>
        <a:p>
          <a:endParaRPr lang="en-US"/>
        </a:p>
      </dgm:t>
    </dgm:pt>
    <dgm:pt modelId="{38EEB552-BBAE-4461-B46A-FBC56BCA8174}" type="pres">
      <dgm:prSet presAssocID="{493261A3-9A68-4342-8BB5-969F839A6681}" presName="sp" presStyleCnt="0"/>
      <dgm:spPr/>
    </dgm:pt>
    <dgm:pt modelId="{FD0143BD-5A90-4A9E-A83C-E812109AE206}" type="pres">
      <dgm:prSet presAssocID="{AE95C55A-B92F-40F7-BAC5-A049AC134CB5}" presName="linNode" presStyleCnt="0"/>
      <dgm:spPr/>
    </dgm:pt>
    <dgm:pt modelId="{A3226196-FB10-402A-AEF7-B75BBCBB2146}" type="pres">
      <dgm:prSet presAssocID="{AE95C55A-B92F-40F7-BAC5-A049AC134CB5}" presName="parentText" presStyleLbl="node1" presStyleIdx="1" presStyleCnt="3" custScaleX="277778">
        <dgm:presLayoutVars>
          <dgm:chMax val="1"/>
          <dgm:bulletEnabled val="1"/>
        </dgm:presLayoutVars>
      </dgm:prSet>
      <dgm:spPr/>
      <dgm:t>
        <a:bodyPr/>
        <a:lstStyle/>
        <a:p>
          <a:endParaRPr lang="en-US"/>
        </a:p>
      </dgm:t>
    </dgm:pt>
    <dgm:pt modelId="{CB90B969-14A7-4E4C-B82C-E3EEC95AE51A}" type="pres">
      <dgm:prSet presAssocID="{E22B25B1-9462-48D4-9100-99CACE9106D2}" presName="sp" presStyleCnt="0"/>
      <dgm:spPr/>
    </dgm:pt>
    <dgm:pt modelId="{BE0392AF-CAE8-4599-9818-A3B5DDF2947C}" type="pres">
      <dgm:prSet presAssocID="{4166C9EB-474F-42E4-AD11-0DA79F2A9C36}" presName="linNode" presStyleCnt="0"/>
      <dgm:spPr/>
    </dgm:pt>
    <dgm:pt modelId="{C38FAA26-BA82-4B14-8CA3-92784B79DF27}" type="pres">
      <dgm:prSet presAssocID="{4166C9EB-474F-42E4-AD11-0DA79F2A9C36}" presName="parentText" presStyleLbl="node1" presStyleIdx="2" presStyleCnt="3" custScaleX="277778">
        <dgm:presLayoutVars>
          <dgm:chMax val="1"/>
          <dgm:bulletEnabled val="1"/>
        </dgm:presLayoutVars>
      </dgm:prSet>
      <dgm:spPr/>
      <dgm:t>
        <a:bodyPr/>
        <a:lstStyle/>
        <a:p>
          <a:endParaRPr lang="en-US"/>
        </a:p>
      </dgm:t>
    </dgm:pt>
  </dgm:ptLst>
  <dgm:cxnLst>
    <dgm:cxn modelId="{50C32AB2-7658-457B-A7E1-B6F2BB18CD49}" type="presOf" srcId="{4E4D5EB6-8910-413D-8437-5B75FF622476}" destId="{0676F1B5-2892-45D7-801A-E43A37CADBA2}" srcOrd="0" destOrd="0" presId="urn:microsoft.com/office/officeart/2005/8/layout/vList5"/>
    <dgm:cxn modelId="{97EF7837-D6D2-418D-BFEA-00A4EACE13BC}" srcId="{55221353-632D-4C70-8301-1F63DA9C023B}" destId="{4166C9EB-474F-42E4-AD11-0DA79F2A9C36}" srcOrd="2" destOrd="0" parTransId="{A5C5EED9-3F81-45FA-AAA3-B1F3EA25EAB2}" sibTransId="{92D5751D-44FE-4E45-93DB-368AF6805413}"/>
    <dgm:cxn modelId="{0595605C-1913-45CB-AA3C-1454743F64A5}" type="presOf" srcId="{55221353-632D-4C70-8301-1F63DA9C023B}" destId="{DB891B78-4C56-4AEB-B924-2FC9673D7439}" srcOrd="0" destOrd="0" presId="urn:microsoft.com/office/officeart/2005/8/layout/vList5"/>
    <dgm:cxn modelId="{6D3EA978-B9BC-4AC2-9618-CEE32ECDD0B2}" srcId="{55221353-632D-4C70-8301-1F63DA9C023B}" destId="{AE95C55A-B92F-40F7-BAC5-A049AC134CB5}" srcOrd="1" destOrd="0" parTransId="{E123EDCC-E849-4AEE-A013-2B8F82F4F0AC}" sibTransId="{E22B25B1-9462-48D4-9100-99CACE9106D2}"/>
    <dgm:cxn modelId="{2F4DCD97-2FEF-48C0-B3C1-C4CCE80646EB}" type="presOf" srcId="{4166C9EB-474F-42E4-AD11-0DA79F2A9C36}" destId="{C38FAA26-BA82-4B14-8CA3-92784B79DF27}" srcOrd="0" destOrd="0" presId="urn:microsoft.com/office/officeart/2005/8/layout/vList5"/>
    <dgm:cxn modelId="{B917DB57-84A6-4D5D-A2B3-15A2E3D2C27F}" type="presOf" srcId="{AE95C55A-B92F-40F7-BAC5-A049AC134CB5}" destId="{A3226196-FB10-402A-AEF7-B75BBCBB2146}" srcOrd="0" destOrd="0" presId="urn:microsoft.com/office/officeart/2005/8/layout/vList5"/>
    <dgm:cxn modelId="{8F74B35A-829A-4546-B4B2-C054CCB77F6F}" srcId="{55221353-632D-4C70-8301-1F63DA9C023B}" destId="{4E4D5EB6-8910-413D-8437-5B75FF622476}" srcOrd="0" destOrd="0" parTransId="{CFDE49E4-1754-4397-A422-19E1584632A2}" sibTransId="{493261A3-9A68-4342-8BB5-969F839A6681}"/>
    <dgm:cxn modelId="{3B543A9D-FC4B-4275-B74E-4DE700CEF0BA}" type="presParOf" srcId="{DB891B78-4C56-4AEB-B924-2FC9673D7439}" destId="{ED696E32-7F14-4187-89D8-61F09C6782C6}" srcOrd="0" destOrd="0" presId="urn:microsoft.com/office/officeart/2005/8/layout/vList5"/>
    <dgm:cxn modelId="{66877FD9-ADFB-4AD4-919D-AD6A349CB6C0}" type="presParOf" srcId="{ED696E32-7F14-4187-89D8-61F09C6782C6}" destId="{0676F1B5-2892-45D7-801A-E43A37CADBA2}" srcOrd="0" destOrd="0" presId="urn:microsoft.com/office/officeart/2005/8/layout/vList5"/>
    <dgm:cxn modelId="{8058F1E2-CB72-4185-86D8-DEBF0C29FB48}" type="presParOf" srcId="{DB891B78-4C56-4AEB-B924-2FC9673D7439}" destId="{38EEB552-BBAE-4461-B46A-FBC56BCA8174}" srcOrd="1" destOrd="0" presId="urn:microsoft.com/office/officeart/2005/8/layout/vList5"/>
    <dgm:cxn modelId="{B6728804-7ECB-4DA5-8632-BA85FFD7B3C1}" type="presParOf" srcId="{DB891B78-4C56-4AEB-B924-2FC9673D7439}" destId="{FD0143BD-5A90-4A9E-A83C-E812109AE206}" srcOrd="2" destOrd="0" presId="urn:microsoft.com/office/officeart/2005/8/layout/vList5"/>
    <dgm:cxn modelId="{6522057C-BE89-4E6F-AC6B-893F397BEAB9}" type="presParOf" srcId="{FD0143BD-5A90-4A9E-A83C-E812109AE206}" destId="{A3226196-FB10-402A-AEF7-B75BBCBB2146}" srcOrd="0" destOrd="0" presId="urn:microsoft.com/office/officeart/2005/8/layout/vList5"/>
    <dgm:cxn modelId="{DE002DE9-2DF7-47A4-8022-3E20226D20A2}" type="presParOf" srcId="{DB891B78-4C56-4AEB-B924-2FC9673D7439}" destId="{CB90B969-14A7-4E4C-B82C-E3EEC95AE51A}" srcOrd="3" destOrd="0" presId="urn:microsoft.com/office/officeart/2005/8/layout/vList5"/>
    <dgm:cxn modelId="{D72CAECF-BCE8-425F-B81F-62CBE74DB797}" type="presParOf" srcId="{DB891B78-4C56-4AEB-B924-2FC9673D7439}" destId="{BE0392AF-CAE8-4599-9818-A3B5DDF2947C}" srcOrd="4" destOrd="0" presId="urn:microsoft.com/office/officeart/2005/8/layout/vList5"/>
    <dgm:cxn modelId="{5F9615BC-5D18-43D3-803A-4D6E7CC33ECC}" type="presParOf" srcId="{BE0392AF-CAE8-4599-9818-A3B5DDF2947C}" destId="{C38FAA26-BA82-4B14-8CA3-92784B79DF27}"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B2627-DBB7-4CD9-90AC-17E9553AB2DE}">
      <dsp:nvSpPr>
        <dsp:cNvPr id="0" name=""/>
        <dsp:cNvSpPr/>
      </dsp:nvSpPr>
      <dsp:spPr>
        <a:xfrm>
          <a:off x="1088" y="884640"/>
          <a:ext cx="2546635" cy="358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ZA" sz="1900" kern="1200" smtClean="0"/>
            <a:t>Established a Compliance Function: Drafted Compliance Framework, Regulatory universe, Compliance Risk Management Plan, Compliance Monitoring Plan, Training Plan, and obtained authority to recruit compliance officer.</a:t>
          </a:r>
          <a:endParaRPr lang="en-US" sz="1900" kern="1200"/>
        </a:p>
      </dsp:txBody>
      <dsp:txXfrm>
        <a:off x="75676" y="959228"/>
        <a:ext cx="2397459" cy="3434741"/>
      </dsp:txXfrm>
    </dsp:sp>
    <dsp:sp modelId="{4261D46A-B5EC-4225-A5D4-1591DF5B5CB3}">
      <dsp:nvSpPr>
        <dsp:cNvPr id="0" name=""/>
        <dsp:cNvSpPr/>
      </dsp:nvSpPr>
      <dsp:spPr>
        <a:xfrm>
          <a:off x="3184382" y="884640"/>
          <a:ext cx="2546635" cy="358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ZA" sz="1900" kern="1200" dirty="0" smtClean="0"/>
            <a:t>The compliance function advised and furnished opinions to SIU business units on the nature and extent of relevant legislative provisions.</a:t>
          </a:r>
          <a:endParaRPr lang="en-US" sz="1900" kern="1200" dirty="0"/>
        </a:p>
      </dsp:txBody>
      <dsp:txXfrm>
        <a:off x="3258970" y="959228"/>
        <a:ext cx="2397459" cy="3434741"/>
      </dsp:txXfrm>
    </dsp:sp>
    <dsp:sp modelId="{7CFF2E82-72C4-4DAB-8888-62BE50CD4CAD}">
      <dsp:nvSpPr>
        <dsp:cNvPr id="0" name=""/>
        <dsp:cNvSpPr/>
      </dsp:nvSpPr>
      <dsp:spPr>
        <a:xfrm>
          <a:off x="6367676" y="884640"/>
          <a:ext cx="2546635" cy="358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ZA" sz="1900" kern="1200" smtClean="0"/>
            <a:t>Adherence of applicable legislation by SIU business Units were ensured and monitored through policy, practice and assurances by governance structures.</a:t>
          </a:r>
          <a:endParaRPr lang="en-US" sz="1900" kern="1200"/>
        </a:p>
      </dsp:txBody>
      <dsp:txXfrm>
        <a:off x="6442264" y="959228"/>
        <a:ext cx="2397459" cy="3434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C0AE5-8DCC-4E79-ACC7-B2901BF5370A}">
      <dsp:nvSpPr>
        <dsp:cNvPr id="0" name=""/>
        <dsp:cNvSpPr/>
      </dsp:nvSpPr>
      <dsp:spPr>
        <a:xfrm>
          <a:off x="711156" y="0"/>
          <a:ext cx="8059773" cy="56189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04B23-C146-4000-8559-4F8F127AD578}">
      <dsp:nvSpPr>
        <dsp:cNvPr id="0" name=""/>
        <dsp:cNvSpPr/>
      </dsp:nvSpPr>
      <dsp:spPr>
        <a:xfrm>
          <a:off x="367731" y="1685679"/>
          <a:ext cx="4257678" cy="22475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The SIU pride itself and strive to continue ensuring sound financial management ,good governance, internal control and risk management. This continues to be affirmed  by the audit outcomes from the office of the Auditor General.</a:t>
          </a:r>
          <a:endParaRPr lang="en-US" sz="1700" kern="1200" dirty="0"/>
        </a:p>
      </dsp:txBody>
      <dsp:txXfrm>
        <a:off x="477448" y="1795396"/>
        <a:ext cx="4038244" cy="2028138"/>
      </dsp:txXfrm>
    </dsp:sp>
    <dsp:sp modelId="{4272DF38-1BFE-4218-83BA-6253408223E7}">
      <dsp:nvSpPr>
        <dsp:cNvPr id="0" name=""/>
        <dsp:cNvSpPr/>
      </dsp:nvSpPr>
      <dsp:spPr>
        <a:xfrm>
          <a:off x="4856675" y="1685679"/>
          <a:ext cx="4257678" cy="22475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The role and effectiveness of Internal Audit , Risk Management, oversight committees and management as a whole is notable and demonstrated in the results of audit outcomes, a notable significant reduction in number of audit findings raised year on year and continuous resolution and monitoring of resolution of previous audit findings.</a:t>
          </a:r>
          <a:endParaRPr lang="en-US" sz="1700" kern="1200"/>
        </a:p>
      </dsp:txBody>
      <dsp:txXfrm>
        <a:off x="4966392" y="1795396"/>
        <a:ext cx="4038244" cy="2028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A300-AA4B-4970-A763-4A8D4932EE04}">
      <dsp:nvSpPr>
        <dsp:cNvPr id="0" name=""/>
        <dsp:cNvSpPr/>
      </dsp:nvSpPr>
      <dsp:spPr>
        <a:xfrm>
          <a:off x="1891480" y="0"/>
          <a:ext cx="5132438" cy="51324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152A2-10AE-4876-987E-71BC1D8C1AD7}">
      <dsp:nvSpPr>
        <dsp:cNvPr id="0" name=""/>
        <dsp:cNvSpPr/>
      </dsp:nvSpPr>
      <dsp:spPr>
        <a:xfrm>
          <a:off x="2379062" y="487581"/>
          <a:ext cx="2001651" cy="200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SIU 2019 achieved the Clean audit outcome in 2019/20 financial </a:t>
          </a:r>
          <a:r>
            <a:rPr lang="en-ZA" sz="1500" kern="1200" dirty="0" smtClean="0">
              <a:effectLst/>
              <a:latin typeface="Arial" panose="020B0604020202020204" pitchFamily="34" charset="0"/>
              <a:ea typeface="Calibri" panose="020F0502020204030204" pitchFamily="34" charset="0"/>
            </a:rPr>
            <a:t>for the fourth consecutive year, a “clean audit” outcome</a:t>
          </a:r>
          <a:r>
            <a:rPr lang="en-US" sz="1500" kern="1200" dirty="0" smtClean="0"/>
            <a:t>, a</a:t>
          </a:r>
          <a:r>
            <a:rPr lang="en-ZA" sz="1500" kern="1200" dirty="0" smtClean="0"/>
            <a:t>s a result of :</a:t>
          </a:r>
          <a:endParaRPr lang="en-US" sz="1500" kern="1200" dirty="0"/>
        </a:p>
      </dsp:txBody>
      <dsp:txXfrm>
        <a:off x="2476775" y="585294"/>
        <a:ext cx="1806225" cy="1806225"/>
      </dsp:txXfrm>
    </dsp:sp>
    <dsp:sp modelId="{56F68D40-9B72-4DCA-911A-A4D0AD4BFE87}">
      <dsp:nvSpPr>
        <dsp:cNvPr id="0" name=""/>
        <dsp:cNvSpPr/>
      </dsp:nvSpPr>
      <dsp:spPr>
        <a:xfrm>
          <a:off x="4534686" y="487581"/>
          <a:ext cx="2001651" cy="200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smtClean="0"/>
            <a:t>The Annual Financial Statements being free from any material misstatements; </a:t>
          </a:r>
          <a:endParaRPr lang="en-US" sz="1500" kern="1200"/>
        </a:p>
      </dsp:txBody>
      <dsp:txXfrm>
        <a:off x="4632399" y="585294"/>
        <a:ext cx="1806225" cy="1806225"/>
      </dsp:txXfrm>
    </dsp:sp>
    <dsp:sp modelId="{2E4A47F0-6F1D-4C60-A0B2-B4786BB70CD9}">
      <dsp:nvSpPr>
        <dsp:cNvPr id="0" name=""/>
        <dsp:cNvSpPr/>
      </dsp:nvSpPr>
      <dsp:spPr>
        <a:xfrm>
          <a:off x="2379062" y="2643206"/>
          <a:ext cx="2001651" cy="200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ZA" sz="1500" kern="1200" smtClean="0"/>
            <a:t>No material findings on the usefulness and reliability of the reported performance information;</a:t>
          </a:r>
          <a:endParaRPr lang="en-US" sz="1500" kern="1200"/>
        </a:p>
      </dsp:txBody>
      <dsp:txXfrm>
        <a:off x="2476775" y="2740919"/>
        <a:ext cx="1806225" cy="1806225"/>
      </dsp:txXfrm>
    </dsp:sp>
    <dsp:sp modelId="{47A1C95E-1F90-4091-96CB-AA12388CA6F6}">
      <dsp:nvSpPr>
        <dsp:cNvPr id="0" name=""/>
        <dsp:cNvSpPr/>
      </dsp:nvSpPr>
      <dsp:spPr>
        <a:xfrm>
          <a:off x="4534686" y="2643206"/>
          <a:ext cx="2001651" cy="2001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ZA" sz="1500" kern="1200" smtClean="0"/>
            <a:t>No material findings on compliance with key legislation;</a:t>
          </a:r>
          <a:endParaRPr lang="en-US" sz="1500" kern="1200"/>
        </a:p>
      </dsp:txBody>
      <dsp:txXfrm>
        <a:off x="4632399" y="2740919"/>
        <a:ext cx="1806225" cy="1806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AE7D5-5030-430A-9EC4-5157F363F35E}">
      <dsp:nvSpPr>
        <dsp:cNvPr id="0" name=""/>
        <dsp:cNvSpPr/>
      </dsp:nvSpPr>
      <dsp:spPr>
        <a:xfrm>
          <a:off x="0" y="188269"/>
          <a:ext cx="5851423" cy="585142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FE532-60E1-4F24-A547-F8731E0D6F35}">
      <dsp:nvSpPr>
        <dsp:cNvPr id="0" name=""/>
        <dsp:cNvSpPr/>
      </dsp:nvSpPr>
      <dsp:spPr>
        <a:xfrm>
          <a:off x="555885" y="744155"/>
          <a:ext cx="2282054" cy="2282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The Annual Financial Statements being free from any material misstatements; </a:t>
          </a:r>
          <a:endParaRPr lang="en-US" sz="1900" kern="1200"/>
        </a:p>
      </dsp:txBody>
      <dsp:txXfrm>
        <a:off x="667286" y="855556"/>
        <a:ext cx="2059252" cy="2059252"/>
      </dsp:txXfrm>
    </dsp:sp>
    <dsp:sp modelId="{6C97EDEA-306D-4192-BAFE-C454862EBED6}">
      <dsp:nvSpPr>
        <dsp:cNvPr id="0" name=""/>
        <dsp:cNvSpPr/>
      </dsp:nvSpPr>
      <dsp:spPr>
        <a:xfrm>
          <a:off x="3013482" y="744155"/>
          <a:ext cx="2282054" cy="2282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ZA" sz="1900" kern="1200" dirty="0" smtClean="0"/>
            <a:t>No material findings on the usefulness and reliability of the reported performance information;</a:t>
          </a:r>
          <a:endParaRPr lang="en-US" sz="1900" kern="1200" dirty="0"/>
        </a:p>
      </dsp:txBody>
      <dsp:txXfrm>
        <a:off x="3124883" y="855556"/>
        <a:ext cx="2059252" cy="2059252"/>
      </dsp:txXfrm>
    </dsp:sp>
    <dsp:sp modelId="{7755BFED-37CD-4EE2-95A4-FF5C2D6DDB63}">
      <dsp:nvSpPr>
        <dsp:cNvPr id="0" name=""/>
        <dsp:cNvSpPr/>
      </dsp:nvSpPr>
      <dsp:spPr>
        <a:xfrm>
          <a:off x="555885" y="3201752"/>
          <a:ext cx="2282054" cy="2282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ZA" sz="1900" kern="1200" smtClean="0"/>
            <a:t>No material findings on compliance with key legislation;</a:t>
          </a:r>
          <a:endParaRPr lang="en-US" sz="1900" kern="1200"/>
        </a:p>
      </dsp:txBody>
      <dsp:txXfrm>
        <a:off x="667286" y="3313153"/>
        <a:ext cx="2059252" cy="2059252"/>
      </dsp:txXfrm>
    </dsp:sp>
    <dsp:sp modelId="{BD99C57A-965A-4916-9F90-4E00BB13FE37}">
      <dsp:nvSpPr>
        <dsp:cNvPr id="0" name=""/>
        <dsp:cNvSpPr/>
      </dsp:nvSpPr>
      <dsp:spPr>
        <a:xfrm>
          <a:off x="3013482" y="3201752"/>
          <a:ext cx="2282054" cy="2282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ZA" sz="1900" kern="1200" smtClean="0"/>
            <a:t>No material deficiencies in internal controls.</a:t>
          </a:r>
          <a:endParaRPr lang="en-US" sz="1900" kern="1200"/>
        </a:p>
      </dsp:txBody>
      <dsp:txXfrm>
        <a:off x="3124883" y="3313153"/>
        <a:ext cx="2059252" cy="2059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B6F5B-E1DD-498B-AE7F-D99CEA47BBB2}">
      <dsp:nvSpPr>
        <dsp:cNvPr id="0" name=""/>
        <dsp:cNvSpPr/>
      </dsp:nvSpPr>
      <dsp:spPr>
        <a:xfrm>
          <a:off x="320869" y="0"/>
          <a:ext cx="3636521" cy="3499028"/>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F042AA05-89C8-477F-9E0F-43DB0C59A997}">
      <dsp:nvSpPr>
        <dsp:cNvPr id="0" name=""/>
        <dsp:cNvSpPr/>
      </dsp:nvSpPr>
      <dsp:spPr>
        <a:xfrm>
          <a:off x="0" y="1049708"/>
          <a:ext cx="4278261" cy="1399611"/>
        </a:xfrm>
        <a:prstGeom prst="rightArrowCallou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SIU 2019 achieved the Clean audit outcome in 2019/20 financial year yet again, a</a:t>
          </a:r>
          <a:r>
            <a:rPr lang="en-ZA" sz="2100" kern="1200" dirty="0" smtClean="0"/>
            <a:t>s a result of :</a:t>
          </a:r>
          <a:endParaRPr lang="en-US" sz="2100" kern="1200" dirty="0"/>
        </a:p>
      </dsp:txBody>
      <dsp:txXfrm>
        <a:off x="0" y="1049708"/>
        <a:ext cx="2779886" cy="1399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2352-BDE6-43F6-A44D-C92D79E61CC5}">
      <dsp:nvSpPr>
        <dsp:cNvPr id="0" name=""/>
        <dsp:cNvSpPr/>
      </dsp:nvSpPr>
      <dsp:spPr>
        <a:xfrm>
          <a:off x="664872" y="1668"/>
          <a:ext cx="3701852" cy="11009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The lockdown specifically for the first two months (April and May) of the first quarter significantly affected the operations teams from having access to State institutions.</a:t>
          </a:r>
          <a:endParaRPr lang="en-US" sz="1400" kern="1200" dirty="0"/>
        </a:p>
      </dsp:txBody>
      <dsp:txXfrm>
        <a:off x="718617" y="55413"/>
        <a:ext cx="3594362" cy="993472"/>
      </dsp:txXfrm>
    </dsp:sp>
    <dsp:sp modelId="{FD816A63-3873-4EA3-BF13-578B8F737A99}">
      <dsp:nvSpPr>
        <dsp:cNvPr id="0" name=""/>
        <dsp:cNvSpPr/>
      </dsp:nvSpPr>
      <dsp:spPr>
        <a:xfrm>
          <a:off x="664872" y="1157678"/>
          <a:ext cx="3701852" cy="11009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smtClean="0"/>
            <a:t>State Institutions were not in a position to process SIU payments during Lockdown.</a:t>
          </a:r>
          <a:endParaRPr lang="en-US" sz="1400" kern="1200"/>
        </a:p>
      </dsp:txBody>
      <dsp:txXfrm>
        <a:off x="718617" y="1211423"/>
        <a:ext cx="3594362" cy="993472"/>
      </dsp:txXfrm>
    </dsp:sp>
    <dsp:sp modelId="{1BFEDBBD-8F60-4398-8AA1-CA56E8090201}">
      <dsp:nvSpPr>
        <dsp:cNvPr id="0" name=""/>
        <dsp:cNvSpPr/>
      </dsp:nvSpPr>
      <dsp:spPr>
        <a:xfrm>
          <a:off x="664872" y="2313689"/>
          <a:ext cx="3701852" cy="11009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smtClean="0"/>
            <a:t>The closure of the SIU offices also affected and delayed our work. </a:t>
          </a:r>
          <a:endParaRPr lang="en-US" sz="1400" kern="1200"/>
        </a:p>
      </dsp:txBody>
      <dsp:txXfrm>
        <a:off x="718617" y="2367434"/>
        <a:ext cx="3594362" cy="9934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6F1B5-2892-45D7-801A-E43A37CADBA2}">
      <dsp:nvSpPr>
        <dsp:cNvPr id="0" name=""/>
        <dsp:cNvSpPr/>
      </dsp:nvSpPr>
      <dsp:spPr>
        <a:xfrm>
          <a:off x="2416" y="1901"/>
          <a:ext cx="4948167" cy="1255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smtClean="0"/>
            <a:t>With the easing of the lockdown, the Q1 under-achievement will be rectified and achievement will be fast –tracked from the second quarter onwards. </a:t>
          </a:r>
          <a:endParaRPr lang="en-US" sz="1600" kern="1200"/>
        </a:p>
      </dsp:txBody>
      <dsp:txXfrm>
        <a:off x="63694" y="63179"/>
        <a:ext cx="4825611" cy="1132737"/>
      </dsp:txXfrm>
    </dsp:sp>
    <dsp:sp modelId="{A3226196-FB10-402A-AEF7-B75BBCBB2146}">
      <dsp:nvSpPr>
        <dsp:cNvPr id="0" name=""/>
        <dsp:cNvSpPr/>
      </dsp:nvSpPr>
      <dsp:spPr>
        <a:xfrm>
          <a:off x="2416" y="1319960"/>
          <a:ext cx="4948167" cy="1255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Application of technology in order to conduct investigations. </a:t>
          </a:r>
          <a:r>
            <a:rPr lang="en-US" sz="1600" kern="1200" dirty="0" smtClean="0"/>
            <a:t>(</a:t>
          </a:r>
          <a:r>
            <a:rPr lang="en-US" sz="1600" kern="1200" dirty="0" err="1" smtClean="0"/>
            <a:t>e.g</a:t>
          </a:r>
          <a:r>
            <a:rPr lang="en-US" sz="1600" kern="1200" dirty="0" smtClean="0"/>
            <a:t> TEAMS) will allow for business continuity for disruptions that may emanate due to covid-19 (e.g. temporary closure offices for disinfection)  </a:t>
          </a:r>
          <a:endParaRPr lang="en-US" sz="1600" kern="1200" dirty="0"/>
        </a:p>
      </dsp:txBody>
      <dsp:txXfrm>
        <a:off x="63694" y="1381238"/>
        <a:ext cx="4825611" cy="1132737"/>
      </dsp:txXfrm>
    </dsp:sp>
    <dsp:sp modelId="{C38FAA26-BA82-4B14-8CA3-92784B79DF27}">
      <dsp:nvSpPr>
        <dsp:cNvPr id="0" name=""/>
        <dsp:cNvSpPr/>
      </dsp:nvSpPr>
      <dsp:spPr>
        <a:xfrm>
          <a:off x="2416" y="2638019"/>
          <a:ext cx="4948167" cy="1255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smtClean="0"/>
            <a:t>Increase productivity and capacity to minimise the negative impact – We have since seen improvement.</a:t>
          </a:r>
          <a:endParaRPr lang="en-US" sz="1600" kern="1200"/>
        </a:p>
      </dsp:txBody>
      <dsp:txXfrm>
        <a:off x="63694" y="2699297"/>
        <a:ext cx="4825611" cy="11327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3963" y="0"/>
            <a:ext cx="2879725" cy="490538"/>
          </a:xfrm>
          <a:prstGeom prst="rect">
            <a:avLst/>
          </a:prstGeom>
        </p:spPr>
        <p:txBody>
          <a:bodyPr vert="horz" lIns="91440" tIns="45720" rIns="91440" bIns="45720" rtlCol="0"/>
          <a:lstStyle>
            <a:lvl1pPr algn="r">
              <a:defRPr sz="1200"/>
            </a:lvl1pPr>
          </a:lstStyle>
          <a:p>
            <a:fld id="{B6E10B7B-07B6-4553-8148-7B53BBBE022A}" type="datetimeFigureOut">
              <a:rPr lang="en-US" smtClean="0"/>
              <a:t>10/8/2020</a:t>
            </a:fld>
            <a:endParaRPr lang="en-US"/>
          </a:p>
        </p:txBody>
      </p:sp>
      <p:sp>
        <p:nvSpPr>
          <p:cNvPr id="4" name="Footer Placeholder 3"/>
          <p:cNvSpPr>
            <a:spLocks noGrp="1"/>
          </p:cNvSpPr>
          <p:nvPr>
            <p:ph type="ftr" sz="quarter" idx="2"/>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3963" y="9285288"/>
            <a:ext cx="2879725" cy="490537"/>
          </a:xfrm>
          <a:prstGeom prst="rect">
            <a:avLst/>
          </a:prstGeom>
        </p:spPr>
        <p:txBody>
          <a:bodyPr vert="horz" lIns="91440" tIns="45720" rIns="91440" bIns="45720" rtlCol="0" anchor="b"/>
          <a:lstStyle>
            <a:lvl1pPr algn="r">
              <a:defRPr sz="1200"/>
            </a:lvl1pPr>
          </a:lstStyle>
          <a:p>
            <a:fld id="{9BD8F6BE-AFC9-4854-8B3E-64E8DF786A38}" type="slidenum">
              <a:rPr lang="en-US" smtClean="0"/>
              <a:t>‹#›</a:t>
            </a:fld>
            <a:endParaRPr lang="en-US"/>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DCF14E05-1099-40E2-8AA9-39C358F2EB51}" type="datetimeFigureOut">
              <a:rPr lang="en-US" smtClean="0"/>
              <a:t>10/8/2020</a:t>
            </a:fld>
            <a:endParaRPr lang="en-US"/>
          </a:p>
        </p:txBody>
      </p:sp>
      <p:sp>
        <p:nvSpPr>
          <p:cNvPr id="4" name="Slide Image Placeholder 3"/>
          <p:cNvSpPr>
            <a:spLocks noGrp="1" noRot="1" noChangeAspect="1"/>
          </p:cNvSpPr>
          <p:nvPr>
            <p:ph type="sldImg" idx="2"/>
          </p:nvPr>
        </p:nvSpPr>
        <p:spPr>
          <a:xfrm>
            <a:off x="939800" y="1222375"/>
            <a:ext cx="476567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17BC83A2-5BDE-4EA2-8612-F2CB21CE623B}" type="slidenum">
              <a:rPr lang="en-US" smtClean="0"/>
              <a:t>‹#›</a:t>
            </a:fld>
            <a:endParaRPr lang="en-US"/>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BC83A2-5BDE-4EA2-8612-F2CB21CE623B}" type="slidenum">
              <a:rPr lang="en-US" smtClean="0"/>
              <a:t>28</a:t>
            </a:fld>
            <a:endParaRPr lang="en-US"/>
          </a:p>
        </p:txBody>
      </p:sp>
    </p:spTree>
    <p:extLst>
      <p:ext uri="{BB962C8B-B14F-4D97-AF65-F5344CB8AC3E}">
        <p14:creationId xmlns:p14="http://schemas.microsoft.com/office/powerpoint/2010/main" val="330973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BC83A2-5BDE-4EA2-8612-F2CB21CE623B}" type="slidenum">
              <a:rPr lang="en-US" smtClean="0"/>
              <a:t>54</a:t>
            </a:fld>
            <a:endParaRPr lang="en-US"/>
          </a:p>
        </p:txBody>
      </p:sp>
    </p:spTree>
    <p:extLst>
      <p:ext uri="{BB962C8B-B14F-4D97-AF65-F5344CB8AC3E}">
        <p14:creationId xmlns:p14="http://schemas.microsoft.com/office/powerpoint/2010/main" val="172880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C9CC1-1891-4213-9F99-F847D9DC45AA}" type="datetime1">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28182-C896-4C2D-BE3A-A89AFC1B8E1E}" type="datetime1">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15CDF-1BD4-4B42-9A3A-4432E65667F8}" type="datetime1">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450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32C06-4FA6-43B9-B6F2-0BB70CF93324}" type="datetime1">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7225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95008-32D8-4264-9BD7-B6B4BD9B113E}" type="datetime1">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43245-8AFE-4BB4-B6C9-ECEFD9E8D559}" type="datetime1">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F51F08-FC80-4F4E-A7E9-04C9459FBA89}" type="datetime1">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FDAD4-A50E-4043-A7AA-2AFF49F0093C}" type="datetime1">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B81DD-655C-487B-BA25-D639F6611BA2}" type="datetime1">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EAACF-6A89-4E73-95B2-89100202A148}" type="datetime1">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E34F-89BB-47A0-867D-A7067C52995F}" type="datetime1">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E7143-9877-4E33-937C-B764D940CEB4}" type="datetime1">
              <a:rPr lang="en-US" smtClean="0"/>
              <a:t>10/8/2020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chart" Target="../charts/chart6.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4.jp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TextBox 1"/>
          <p:cNvSpPr txBox="1"/>
          <p:nvPr/>
        </p:nvSpPr>
        <p:spPr>
          <a:xfrm>
            <a:off x="1632035" y="976594"/>
            <a:ext cx="8063611" cy="2462213"/>
          </a:xfrm>
          <a:prstGeom prst="rect">
            <a:avLst/>
          </a:prstGeom>
          <a:noFill/>
        </p:spPr>
        <p:txBody>
          <a:bodyPr wrap="square" rtlCol="0">
            <a:spAutoFit/>
          </a:bodyPr>
          <a:lstStyle/>
          <a:p>
            <a:pPr lvl="0" algn="ctr"/>
            <a:r>
              <a:rPr lang="en-US" b="1" dirty="0" smtClean="0">
                <a:solidFill>
                  <a:prstClr val="black"/>
                </a:solidFill>
                <a:latin typeface="Arial" panose="020B0604020202020204" pitchFamily="34" charset="0"/>
                <a:cs typeface="Arial" panose="020B0604020202020204" pitchFamily="34" charset="0"/>
              </a:rPr>
              <a:t>PRESENTATION </a:t>
            </a:r>
            <a:r>
              <a:rPr lang="en-US" b="1" dirty="0">
                <a:solidFill>
                  <a:prstClr val="black"/>
                </a:solidFill>
                <a:latin typeface="Arial" panose="020B0604020202020204" pitchFamily="34" charset="0"/>
                <a:cs typeface="Arial" panose="020B0604020202020204" pitchFamily="34" charset="0"/>
              </a:rPr>
              <a:t>TO THE PORTFOLIO COMMITTEE ON JUSTICE AND CORRECTIONAL SERVICES </a:t>
            </a:r>
            <a:r>
              <a:rPr lang="en-US" b="1" dirty="0" smtClean="0">
                <a:solidFill>
                  <a:prstClr val="black"/>
                </a:solidFill>
                <a:latin typeface="Arial" panose="020B0604020202020204" pitchFamily="34" charset="0"/>
                <a:cs typeface="Arial" panose="020B0604020202020204" pitchFamily="34" charset="0"/>
              </a:rPr>
              <a:t>ON THE </a:t>
            </a:r>
            <a:r>
              <a:rPr lang="en-US" b="1" dirty="0">
                <a:solidFill>
                  <a:prstClr val="black"/>
                </a:solidFill>
                <a:latin typeface="Arial" panose="020B0604020202020204" pitchFamily="34" charset="0"/>
                <a:cs typeface="Arial" panose="020B0604020202020204" pitchFamily="34" charset="0"/>
              </a:rPr>
              <a:t>2019/20 </a:t>
            </a:r>
            <a:r>
              <a:rPr lang="en-US" b="1" dirty="0" smtClean="0">
                <a:solidFill>
                  <a:prstClr val="black"/>
                </a:solidFill>
                <a:latin typeface="Arial" panose="020B0604020202020204" pitchFamily="34" charset="0"/>
                <a:cs typeface="Arial" panose="020B0604020202020204" pitchFamily="34" charset="0"/>
              </a:rPr>
              <a:t>QUARTER FOUR AND 2020/21 Q1 PERFORMANCE REPORT </a:t>
            </a:r>
            <a:endParaRPr lang="en-US" b="1" dirty="0">
              <a:solidFill>
                <a:prstClr val="black"/>
              </a:solidFill>
              <a:latin typeface="Arial" panose="020B0604020202020204" pitchFamily="34" charset="0"/>
              <a:cs typeface="Arial" panose="020B0604020202020204" pitchFamily="34" charset="0"/>
            </a:endParaRPr>
          </a:p>
          <a:p>
            <a:pPr lvl="0" algn="ctr"/>
            <a:r>
              <a:rPr lang="en-ZA" b="1" dirty="0" smtClean="0">
                <a:solidFill>
                  <a:prstClr val="black"/>
                </a:solidFill>
                <a:latin typeface="Arial" panose="020B0604020202020204" pitchFamily="34" charset="0"/>
                <a:cs typeface="Arial" panose="020B0604020202020204" pitchFamily="34" charset="0"/>
              </a:rPr>
              <a:t>BY </a:t>
            </a:r>
            <a:endParaRPr lang="en-ZA" b="1" dirty="0">
              <a:solidFill>
                <a:prstClr val="black"/>
              </a:solidFill>
              <a:latin typeface="Arial" panose="020B0604020202020204" pitchFamily="34" charset="0"/>
              <a:cs typeface="Arial" panose="020B0604020202020204" pitchFamily="34" charset="0"/>
            </a:endParaRPr>
          </a:p>
          <a:p>
            <a:pPr lvl="0" algn="ctr"/>
            <a:r>
              <a:rPr lang="en-ZA" b="1" dirty="0">
                <a:solidFill>
                  <a:prstClr val="black"/>
                </a:solidFill>
                <a:latin typeface="Arial" panose="020B0604020202020204" pitchFamily="34" charset="0"/>
                <a:cs typeface="Arial" panose="020B0604020202020204" pitchFamily="34" charset="0"/>
              </a:rPr>
              <a:t>Adv. Andy </a:t>
            </a:r>
            <a:r>
              <a:rPr lang="en-ZA" b="1" dirty="0" smtClean="0">
                <a:solidFill>
                  <a:prstClr val="black"/>
                </a:solidFill>
                <a:latin typeface="Arial" panose="020B0604020202020204" pitchFamily="34" charset="0"/>
                <a:cs typeface="Arial" panose="020B0604020202020204" pitchFamily="34" charset="0"/>
              </a:rPr>
              <a:t>Mothibi</a:t>
            </a:r>
          </a:p>
          <a:p>
            <a:pPr lvl="0" algn="ctr"/>
            <a:endParaRPr lang="en-ZA" b="1" dirty="0">
              <a:solidFill>
                <a:prstClr val="black"/>
              </a:solidFill>
              <a:latin typeface="Arial" panose="020B0604020202020204" pitchFamily="34" charset="0"/>
              <a:cs typeface="Arial" panose="020B0604020202020204" pitchFamily="34" charset="0"/>
            </a:endParaRPr>
          </a:p>
          <a:p>
            <a:pPr lvl="0" algn="ctr"/>
            <a:r>
              <a:rPr lang="en-ZA" b="1" dirty="0" smtClean="0">
                <a:solidFill>
                  <a:prstClr val="black"/>
                </a:solidFill>
                <a:latin typeface="Arial" panose="020B0604020202020204" pitchFamily="34" charset="0"/>
                <a:cs typeface="Arial" panose="020B0604020202020204" pitchFamily="34" charset="0"/>
              </a:rPr>
              <a:t>09 October </a:t>
            </a:r>
            <a:r>
              <a:rPr lang="en-ZA" b="1" dirty="0">
                <a:solidFill>
                  <a:prstClr val="black"/>
                </a:solidFill>
                <a:latin typeface="Arial" panose="020B0604020202020204" pitchFamily="34" charset="0"/>
                <a:cs typeface="Arial" panose="020B0604020202020204" pitchFamily="34" charset="0"/>
              </a:rPr>
              <a:t>2020</a:t>
            </a:r>
          </a:p>
          <a:p>
            <a:pPr algn="ct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a:t>
            </a:fld>
            <a:endParaRPr lang="en-US"/>
          </a:p>
        </p:txBody>
      </p:sp>
    </p:spTree>
    <p:extLst>
      <p:ext uri="{BB962C8B-B14F-4D97-AF65-F5344CB8AC3E}">
        <p14:creationId xmlns:p14="http://schemas.microsoft.com/office/powerpoint/2010/main" val="367415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6841" y="-109538"/>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noGrp="1"/>
          </p:cNvGraphicFramePr>
          <p:nvPr>
            <p:ph idx="4294967295"/>
            <p:extLst>
              <p:ext uri="{D42A27DB-BD31-4B8C-83A1-F6EECF244321}">
                <p14:modId xmlns:p14="http://schemas.microsoft.com/office/powerpoint/2010/main" val="1023247491"/>
              </p:ext>
            </p:extLst>
          </p:nvPr>
        </p:nvGraphicFramePr>
        <p:xfrm>
          <a:off x="257503" y="903288"/>
          <a:ext cx="9448800" cy="5555322"/>
        </p:xfrm>
        <a:graphic>
          <a:graphicData uri="http://schemas.openxmlformats.org/drawingml/2006/table">
            <a:tbl>
              <a:tblPr firstRow="1" bandRow="1">
                <a:tableStyleId>{5C22544A-7EE6-4342-B048-85BDC9FD1C3A}</a:tableStyleId>
              </a:tblPr>
              <a:tblGrid>
                <a:gridCol w="1579900">
                  <a:extLst>
                    <a:ext uri="{9D8B030D-6E8A-4147-A177-3AD203B41FA5}">
                      <a16:colId xmlns:a16="http://schemas.microsoft.com/office/drawing/2014/main" val="20000"/>
                    </a:ext>
                  </a:extLst>
                </a:gridCol>
                <a:gridCol w="965276">
                  <a:extLst>
                    <a:ext uri="{9D8B030D-6E8A-4147-A177-3AD203B41FA5}">
                      <a16:colId xmlns:a16="http://schemas.microsoft.com/office/drawing/2014/main" val="2059678751"/>
                    </a:ext>
                  </a:extLst>
                </a:gridCol>
                <a:gridCol w="965276">
                  <a:extLst>
                    <a:ext uri="{9D8B030D-6E8A-4147-A177-3AD203B41FA5}">
                      <a16:colId xmlns:a16="http://schemas.microsoft.com/office/drawing/2014/main" val="20002"/>
                    </a:ext>
                  </a:extLst>
                </a:gridCol>
                <a:gridCol w="965276">
                  <a:extLst>
                    <a:ext uri="{9D8B030D-6E8A-4147-A177-3AD203B41FA5}">
                      <a16:colId xmlns:a16="http://schemas.microsoft.com/office/drawing/2014/main" val="2436390838"/>
                    </a:ext>
                  </a:extLst>
                </a:gridCol>
                <a:gridCol w="965276">
                  <a:extLst>
                    <a:ext uri="{9D8B030D-6E8A-4147-A177-3AD203B41FA5}">
                      <a16:colId xmlns:a16="http://schemas.microsoft.com/office/drawing/2014/main" val="298864546"/>
                    </a:ext>
                  </a:extLst>
                </a:gridCol>
                <a:gridCol w="3202668">
                  <a:extLst>
                    <a:ext uri="{9D8B030D-6E8A-4147-A177-3AD203B41FA5}">
                      <a16:colId xmlns:a16="http://schemas.microsoft.com/office/drawing/2014/main" val="11516869"/>
                    </a:ext>
                  </a:extLst>
                </a:gridCol>
                <a:gridCol w="376289">
                  <a:extLst>
                    <a:ext uri="{9D8B030D-6E8A-4147-A177-3AD203B41FA5}">
                      <a16:colId xmlns:a16="http://schemas.microsoft.com/office/drawing/2014/main" val="20006"/>
                    </a:ext>
                  </a:extLst>
                </a:gridCol>
                <a:gridCol w="428839">
                  <a:extLst>
                    <a:ext uri="{9D8B030D-6E8A-4147-A177-3AD203B41FA5}">
                      <a16:colId xmlns:a16="http://schemas.microsoft.com/office/drawing/2014/main" val="20007"/>
                    </a:ext>
                  </a:extLst>
                </a:gridCol>
              </a:tblGrid>
              <a:tr h="380653">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Targets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440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7027">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49683">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3: </a:t>
                      </a:r>
                      <a:r>
                        <a:rPr lang="en-ZA" sz="1200" b="1" i="0" u="none" strike="noStrike" dirty="0">
                          <a:solidFill>
                            <a:srgbClr val="000000"/>
                          </a:solidFill>
                          <a:effectLst/>
                          <a:latin typeface="Arial" panose="020B0604020202020204" pitchFamily="34" charset="0"/>
                          <a:cs typeface="Arial" panose="020B0604020202020204" pitchFamily="34" charset="0"/>
                        </a:rPr>
                        <a:t>To provide appropriate ICT services in accordance with set standards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672459">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3.1 </a:t>
                      </a:r>
                      <a:r>
                        <a:rPr lang="en-ZA" sz="1200" b="0" i="0" u="none" strike="noStrike" dirty="0">
                          <a:solidFill>
                            <a:srgbClr val="000000"/>
                          </a:solidFill>
                          <a:effectLst/>
                          <a:latin typeface="Arial" panose="020B0604020202020204" pitchFamily="34" charset="0"/>
                          <a:cs typeface="Arial" panose="020B0604020202020204" pitchFamily="34" charset="0"/>
                        </a:rPr>
                        <a:t>Percentage implementation of </a:t>
                      </a:r>
                      <a:r>
                        <a:rPr lang="en-ZA" sz="1200" b="0" i="0" u="none" strike="noStrike" dirty="0" smtClean="0">
                          <a:solidFill>
                            <a:srgbClr val="000000"/>
                          </a:solidFill>
                          <a:effectLst/>
                          <a:latin typeface="Arial" panose="020B0604020202020204" pitchFamily="34" charset="0"/>
                          <a:cs typeface="Arial" panose="020B0604020202020204" pitchFamily="34" charset="0"/>
                        </a:rPr>
                        <a:t>3-year ICT </a:t>
                      </a:r>
                      <a:r>
                        <a:rPr lang="en-ZA" sz="1200" b="0" i="0" u="none" strike="noStrike" dirty="0">
                          <a:solidFill>
                            <a:srgbClr val="000000"/>
                          </a:solidFill>
                          <a:effectLst/>
                          <a:latin typeface="Arial" panose="020B0604020202020204" pitchFamily="34" charset="0"/>
                          <a:cs typeface="Arial" panose="020B0604020202020204" pitchFamily="34" charset="0"/>
                        </a:rPr>
                        <a:t>plan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75%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75%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 31%</a:t>
                      </a:r>
                    </a:p>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31%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Due to the nature of changes within the ICT environment the implementation plan in the signed ICT plan was revised which led to </a:t>
                      </a:r>
                      <a:r>
                        <a:rPr lang="en-ZA" sz="12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reprioritisation</a:t>
                      </a: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of activities in the plan. However, the revised implementation plan was not signed and therefore the initial implementation plan was used for the measurement of planned activities against those achieved.</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lnSpc>
                          <a:spcPct val="100000"/>
                        </a:lnSpc>
                      </a:pP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17929">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rgbClr val="000000"/>
                          </a:solidFill>
                          <a:effectLst/>
                          <a:latin typeface="Arial" panose="020B0604020202020204" pitchFamily="34" charset="0"/>
                          <a:ea typeface="+mn-ea"/>
                          <a:cs typeface="Arial" panose="020B0604020202020204" pitchFamily="34" charset="0"/>
                        </a:rPr>
                        <a:t>Strategic objective 4: To collaborate with stakeholders in support of enhanced service delivery and core business objectives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98265">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4.1</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Number of</a:t>
                      </a:r>
                      <a:r>
                        <a:rPr lang="en-ZA" sz="1200" b="0" i="0" u="none" strike="noStrike" dirty="0" smtClean="0">
                          <a:solidFill>
                            <a:srgbClr val="000000"/>
                          </a:solidFill>
                          <a:effectLst/>
                          <a:latin typeface="Arial" panose="020B0604020202020204" pitchFamily="34" charset="0"/>
                          <a:cs typeface="Arial" panose="020B0604020202020204" pitchFamily="34" charset="0"/>
                        </a:rPr>
                        <a:t> </a:t>
                      </a:r>
                      <a:r>
                        <a:rPr lang="en-ZA" sz="1200" b="0" i="0" u="none" strike="noStrike" dirty="0">
                          <a:solidFill>
                            <a:srgbClr val="000000"/>
                          </a:solidFill>
                          <a:effectLst/>
                          <a:latin typeface="Arial" panose="020B0604020202020204" pitchFamily="34" charset="0"/>
                          <a:cs typeface="Arial" panose="020B0604020202020204" pitchFamily="34" charset="0"/>
                        </a:rPr>
                        <a:t>Stakeholder survey conducted and</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baseline established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 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  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dirty="0" smtClean="0">
                          <a:latin typeface="Arial" panose="020B0604020202020204" pitchFamily="34" charset="0"/>
                          <a:cs typeface="Arial" panose="020B0604020202020204" pitchFamily="34" charset="0"/>
                        </a:rPr>
                        <a:t>0</a:t>
                      </a:r>
                    </a:p>
                    <a:p>
                      <a:pPr algn="l"/>
                      <a:r>
                        <a:rPr lang="en-ZA" sz="1200" dirty="0" smtClean="0">
                          <a:latin typeface="Arial" panose="020B0604020202020204" pitchFamily="34" charset="0"/>
                          <a:cs typeface="Arial" panose="020B0604020202020204" pitchFamily="34" charset="0"/>
                        </a:rPr>
                        <a:t>Target not achieved.</a:t>
                      </a:r>
                    </a:p>
                    <a:p>
                      <a:pPr algn="l"/>
                      <a:r>
                        <a:rPr lang="en-ZA" sz="1200" dirty="0" smtClean="0">
                          <a:latin typeface="Arial" panose="020B0604020202020204" pitchFamily="34" charset="0"/>
                          <a:cs typeface="Arial" panose="020B0604020202020204" pitchFamily="34" charset="0"/>
                        </a:rPr>
                        <a:t>No stakeholder survey was conducted.</a:t>
                      </a:r>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latin typeface="Arial" panose="020B0604020202020204" pitchFamily="34" charset="0"/>
                          <a:ea typeface="+mn-ea"/>
                          <a:cs typeface="Arial" panose="020B0604020202020204" pitchFamily="34" charset="0"/>
                        </a:rPr>
                        <a:t> No stakeholder survey was conducted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200" kern="1200" dirty="0" smtClean="0">
                          <a:solidFill>
                            <a:schemeClr val="dk1"/>
                          </a:solidFill>
                          <a:latin typeface="Arial" panose="020B0604020202020204" pitchFamily="34" charset="0"/>
                          <a:ea typeface="+mn-ea"/>
                          <a:cs typeface="Arial" panose="020B0604020202020204" pitchFamily="34" charset="0"/>
                        </a:rPr>
                        <a:t>The recommendation</a:t>
                      </a:r>
                      <a:r>
                        <a:rPr lang="en-ZA" sz="1200" kern="1200" baseline="0" dirty="0" smtClean="0">
                          <a:solidFill>
                            <a:schemeClr val="dk1"/>
                          </a:solidFill>
                          <a:latin typeface="Arial" panose="020B0604020202020204" pitchFamily="34" charset="0"/>
                          <a:ea typeface="+mn-ea"/>
                          <a:cs typeface="Arial" panose="020B0604020202020204" pitchFamily="34" charset="0"/>
                        </a:rPr>
                        <a:t> of the survey that was conducted in the 2018/19 FY will be included into stakeholder strategy that will be developed in the fist quarter of the 2020/21 FY. This process will determine when the next survey will be conducted.</a:t>
                      </a:r>
                      <a:endParaRPr lang="en-ZA" sz="1200" kern="1200" dirty="0">
                        <a:solidFill>
                          <a:schemeClr val="dk1"/>
                        </a:solidFill>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10</a:t>
            </a:fld>
            <a:endParaRPr lang="en-US"/>
          </a:p>
        </p:txBody>
      </p:sp>
    </p:spTree>
    <p:extLst>
      <p:ext uri="{BB962C8B-B14F-4D97-AF65-F5344CB8AC3E}">
        <p14:creationId xmlns:p14="http://schemas.microsoft.com/office/powerpoint/2010/main" val="324347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484" y="-109538"/>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noGrp="1"/>
          </p:cNvGraphicFramePr>
          <p:nvPr>
            <p:ph idx="4294967295"/>
            <p:extLst>
              <p:ext uri="{D42A27DB-BD31-4B8C-83A1-F6EECF244321}">
                <p14:modId xmlns:p14="http://schemas.microsoft.com/office/powerpoint/2010/main" val="1668942814"/>
              </p:ext>
            </p:extLst>
          </p:nvPr>
        </p:nvGraphicFramePr>
        <p:xfrm>
          <a:off x="236484" y="1166430"/>
          <a:ext cx="9388369" cy="4401656"/>
        </p:xfrm>
        <a:graphic>
          <a:graphicData uri="http://schemas.openxmlformats.org/drawingml/2006/table">
            <a:tbl>
              <a:tblPr firstRow="1" bandRow="1">
                <a:tableStyleId>{5C22544A-7EE6-4342-B048-85BDC9FD1C3A}</a:tableStyleId>
              </a:tblPr>
              <a:tblGrid>
                <a:gridCol w="1467702">
                  <a:extLst>
                    <a:ext uri="{9D8B030D-6E8A-4147-A177-3AD203B41FA5}">
                      <a16:colId xmlns:a16="http://schemas.microsoft.com/office/drawing/2014/main" val="20000"/>
                    </a:ext>
                  </a:extLst>
                </a:gridCol>
                <a:gridCol w="1223082">
                  <a:extLst>
                    <a:ext uri="{9D8B030D-6E8A-4147-A177-3AD203B41FA5}">
                      <a16:colId xmlns:a16="http://schemas.microsoft.com/office/drawing/2014/main" val="20001"/>
                    </a:ext>
                  </a:extLst>
                </a:gridCol>
                <a:gridCol w="969447">
                  <a:extLst>
                    <a:ext uri="{9D8B030D-6E8A-4147-A177-3AD203B41FA5}">
                      <a16:colId xmlns:a16="http://schemas.microsoft.com/office/drawing/2014/main" val="1526136980"/>
                    </a:ext>
                  </a:extLst>
                </a:gridCol>
                <a:gridCol w="1435951">
                  <a:extLst>
                    <a:ext uri="{9D8B030D-6E8A-4147-A177-3AD203B41FA5}">
                      <a16:colId xmlns:a16="http://schemas.microsoft.com/office/drawing/2014/main" val="3193824764"/>
                    </a:ext>
                  </a:extLst>
                </a:gridCol>
                <a:gridCol w="1590009">
                  <a:extLst>
                    <a:ext uri="{9D8B030D-6E8A-4147-A177-3AD203B41FA5}">
                      <a16:colId xmlns:a16="http://schemas.microsoft.com/office/drawing/2014/main" val="3480832146"/>
                    </a:ext>
                  </a:extLst>
                </a:gridCol>
                <a:gridCol w="1967982">
                  <a:extLst>
                    <a:ext uri="{9D8B030D-6E8A-4147-A177-3AD203B41FA5}">
                      <a16:colId xmlns:a16="http://schemas.microsoft.com/office/drawing/2014/main" val="981646716"/>
                    </a:ext>
                  </a:extLst>
                </a:gridCol>
                <a:gridCol w="367098">
                  <a:extLst>
                    <a:ext uri="{9D8B030D-6E8A-4147-A177-3AD203B41FA5}">
                      <a16:colId xmlns:a16="http://schemas.microsoft.com/office/drawing/2014/main" val="20006"/>
                    </a:ext>
                  </a:extLst>
                </a:gridCol>
                <a:gridCol w="367098">
                  <a:extLst>
                    <a:ext uri="{9D8B030D-6E8A-4147-A177-3AD203B41FA5}">
                      <a16:colId xmlns:a16="http://schemas.microsoft.com/office/drawing/2014/main" val="20007"/>
                    </a:ext>
                  </a:extLst>
                </a:gridCol>
              </a:tblGrid>
              <a:tr h="264587">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83169">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21914">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68286">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rgbClr val="000000"/>
                          </a:solidFill>
                          <a:effectLst/>
                          <a:latin typeface="Arial" panose="020B0604020202020204" pitchFamily="34" charset="0"/>
                          <a:ea typeface="+mn-ea"/>
                          <a:cs typeface="Arial" panose="020B0604020202020204" pitchFamily="34" charset="0"/>
                        </a:rPr>
                        <a:t>Strategic objective 4: To collaborate with stakeholders in support of enhanced service delivery and core business objectives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11591">
                <a:tc>
                  <a:txBody>
                    <a:bodyPr/>
                    <a:lstStyle/>
                    <a:p>
                      <a:pPr algn="l"/>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4.2 Implementation of the SIU Governance Framework</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Approved SIU Governance Framework</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No</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planned target for quarter  4.</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algn="l"/>
                      <a:r>
                        <a:rPr lang="en-ZA" sz="1200" dirty="0" smtClean="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No</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planned target for quarter  4.</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SIU Governance Framework was approved in the second quarter.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dirty="0" smtClean="0">
                          <a:latin typeface="Arial" panose="020B0604020202020204" pitchFamily="34" charset="0"/>
                          <a:cs typeface="Arial" panose="020B0604020202020204" pitchFamily="34" charset="0"/>
                        </a:rPr>
                        <a:t> N/A</a:t>
                      </a:r>
                      <a:endParaRPr lang="en-ZA" sz="1200" dirty="0">
                        <a:latin typeface="Arial" panose="020B0604020202020204" pitchFamily="34" charset="0"/>
                        <a:cs typeface="Arial" panose="020B0604020202020204" pitchFamily="34" charset="0"/>
                      </a:endParaRPr>
                    </a:p>
                    <a:p>
                      <a:pPr marL="0" algn="l" defTabSz="914400" rtl="0" eaLnBrk="1" latinLnBrk="0" hangingPunct="1"/>
                      <a:r>
                        <a:rPr lang="en-ZA" sz="1200" dirty="0" smtClean="0">
                          <a:latin typeface="Arial" panose="020B0604020202020204" pitchFamily="34" charset="0"/>
                          <a:cs typeface="Arial" panose="020B0604020202020204" pitchFamily="34" charset="0"/>
                        </a:rPr>
                        <a:t> </a:t>
                      </a:r>
                      <a:endParaRPr lang="en-ZA" sz="1200" kern="1200" dirty="0">
                        <a:solidFill>
                          <a:schemeClr val="dk1"/>
                        </a:solidFill>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ZA" sz="1200" b="0" i="0" u="none" strike="noStrike" dirty="0">
                        <a:solidFill>
                          <a:schemeClr val="bg1"/>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396745">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dirty="0" smtClean="0">
                          <a:solidFill>
                            <a:srgbClr val="000000"/>
                          </a:solidFill>
                          <a:effectLst/>
                          <a:latin typeface="Arial" panose="020B0604020202020204" pitchFamily="34" charset="0"/>
                          <a:ea typeface="+mn-ea"/>
                          <a:cs typeface="Arial" panose="020B0604020202020204" pitchFamily="34" charset="0"/>
                        </a:rPr>
                        <a:t>Strategic objective 5: To provide support for strategic and organisational performance management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a:endParaRPr lang="en-US" sz="1200" b="0" i="0" u="none" strike="noStrike" kern="1200" dirty="0">
                        <a:solidFill>
                          <a:srgbClr val="000000"/>
                        </a:solidFill>
                        <a:effectLst/>
                        <a:latin typeface="+mj-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pPr algn="l" fontAlgn="t"/>
                      <a:endParaRPr lang="en-ZA" sz="1100" b="0"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100" b="0"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1108509">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5.1 </a:t>
                      </a:r>
                      <a:r>
                        <a:rPr lang="en-ZA" sz="1200" b="0" i="0" u="none" strike="noStrike" dirty="0">
                          <a:solidFill>
                            <a:srgbClr val="000000"/>
                          </a:solidFill>
                          <a:effectLst/>
                          <a:latin typeface="Arial" panose="020B0604020202020204" pitchFamily="34" charset="0"/>
                          <a:cs typeface="Arial" panose="020B0604020202020204" pitchFamily="34" charset="0"/>
                        </a:rPr>
                        <a:t>Number of </a:t>
                      </a:r>
                      <a:r>
                        <a:rPr lang="en-ZA" sz="1200" b="0" i="0" u="none" strike="noStrike" dirty="0" smtClean="0">
                          <a:solidFill>
                            <a:srgbClr val="000000"/>
                          </a:solidFill>
                          <a:effectLst/>
                          <a:latin typeface="Arial" panose="020B0604020202020204" pitchFamily="34" charset="0"/>
                          <a:cs typeface="Arial" panose="020B0604020202020204" pitchFamily="34" charset="0"/>
                        </a:rPr>
                        <a:t>quarterly reports produced per year</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1 performance quarterly report (Q3) was submitted to the Ministry of Justice and Correctional</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Services </a:t>
                      </a:r>
                      <a:r>
                        <a:rPr lang="en-ZA" sz="1200" b="0" i="0" u="none" strike="noStrike" dirty="0" smtClean="0">
                          <a:solidFill>
                            <a:srgbClr val="000000"/>
                          </a:solidFill>
                          <a:effectLst/>
                          <a:latin typeface="Arial" panose="020B0604020202020204" pitchFamily="34" charset="0"/>
                          <a:cs typeface="Arial" panose="020B0604020202020204" pitchFamily="34" charset="0"/>
                        </a:rPr>
                        <a: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4 Quarterly performance reports were submitted to the</a:t>
                      </a:r>
                      <a:r>
                        <a:rPr lang="en-ZA" sz="1200" baseline="0" dirty="0" smtClean="0">
                          <a:effectLst/>
                          <a:latin typeface="Arial" panose="020B0604020202020204" pitchFamily="34" charset="0"/>
                          <a:ea typeface="Times New Roman"/>
                          <a:cs typeface="Arial" panose="020B0604020202020204" pitchFamily="34" charset="0"/>
                        </a:rPr>
                        <a:t> Ministry of Justice and Correctional Services</a:t>
                      </a:r>
                      <a:r>
                        <a:rPr lang="en-ZA" sz="1200" dirty="0" smtClean="0">
                          <a:effectLst/>
                          <a:latin typeface="Arial" panose="020B0604020202020204" pitchFamily="34" charset="0"/>
                          <a:ea typeface="Times New Roman"/>
                          <a:cs typeface="Arial" panose="020B0604020202020204" pitchFamily="34" charset="0"/>
                        </a:rPr>
                        <a:t> </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dirty="0" smtClean="0">
                          <a:latin typeface="Arial" panose="020B0604020202020204" pitchFamily="34" charset="0"/>
                          <a:cs typeface="Arial" panose="020B0604020202020204" pitchFamily="34" charset="0"/>
                        </a:rPr>
                        <a:t> N/A</a:t>
                      </a:r>
                      <a:endParaRPr lang="en-ZA" sz="1200" dirty="0">
                        <a:latin typeface="Arial" panose="020B0604020202020204" pitchFamily="34" charset="0"/>
                        <a:cs typeface="Arial" panose="020B0604020202020204" pitchFamily="34" charset="0"/>
                      </a:endParaRPr>
                    </a:p>
                    <a:p>
                      <a:pPr algn="l"/>
                      <a:r>
                        <a:rPr lang="en-ZA" sz="1200" dirty="0" smtClean="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11</a:t>
            </a:fld>
            <a:endParaRPr lang="en-US"/>
          </a:p>
        </p:txBody>
      </p:sp>
    </p:spTree>
    <p:extLst>
      <p:ext uri="{BB962C8B-B14F-4D97-AF65-F5344CB8AC3E}">
        <p14:creationId xmlns:p14="http://schemas.microsoft.com/office/powerpoint/2010/main" val="217817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4647"/>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586463692"/>
              </p:ext>
            </p:extLst>
          </p:nvPr>
        </p:nvGraphicFramePr>
        <p:xfrm>
          <a:off x="155028" y="1068354"/>
          <a:ext cx="9525000" cy="4638391"/>
        </p:xfrm>
        <a:graphic>
          <a:graphicData uri="http://schemas.openxmlformats.org/drawingml/2006/table">
            <a:tbl>
              <a:tblPr firstRow="1" bandRow="1">
                <a:tableStyleId>{5C22544A-7EE6-4342-B048-85BDC9FD1C3A}</a:tableStyleId>
              </a:tblPr>
              <a:tblGrid>
                <a:gridCol w="1460122">
                  <a:extLst>
                    <a:ext uri="{9D8B030D-6E8A-4147-A177-3AD203B41FA5}">
                      <a16:colId xmlns:a16="http://schemas.microsoft.com/office/drawing/2014/main" val="20000"/>
                    </a:ext>
                  </a:extLst>
                </a:gridCol>
                <a:gridCol w="1460122">
                  <a:extLst>
                    <a:ext uri="{9D8B030D-6E8A-4147-A177-3AD203B41FA5}">
                      <a16:colId xmlns:a16="http://schemas.microsoft.com/office/drawing/2014/main" val="20001"/>
                    </a:ext>
                  </a:extLst>
                </a:gridCol>
                <a:gridCol w="1460122">
                  <a:extLst>
                    <a:ext uri="{9D8B030D-6E8A-4147-A177-3AD203B41FA5}">
                      <a16:colId xmlns:a16="http://schemas.microsoft.com/office/drawing/2014/main" val="20002"/>
                    </a:ext>
                  </a:extLst>
                </a:gridCol>
                <a:gridCol w="1460122">
                  <a:extLst>
                    <a:ext uri="{9D8B030D-6E8A-4147-A177-3AD203B41FA5}">
                      <a16:colId xmlns:a16="http://schemas.microsoft.com/office/drawing/2014/main" val="3733014504"/>
                    </a:ext>
                  </a:extLst>
                </a:gridCol>
                <a:gridCol w="1460122">
                  <a:extLst>
                    <a:ext uri="{9D8B030D-6E8A-4147-A177-3AD203B41FA5}">
                      <a16:colId xmlns:a16="http://schemas.microsoft.com/office/drawing/2014/main" val="4027104324"/>
                    </a:ext>
                  </a:extLst>
                </a:gridCol>
                <a:gridCol w="1504260">
                  <a:extLst>
                    <a:ext uri="{9D8B030D-6E8A-4147-A177-3AD203B41FA5}">
                      <a16:colId xmlns:a16="http://schemas.microsoft.com/office/drawing/2014/main" val="387633877"/>
                    </a:ext>
                  </a:extLst>
                </a:gridCol>
                <a:gridCol w="360065">
                  <a:extLst>
                    <a:ext uri="{9D8B030D-6E8A-4147-A177-3AD203B41FA5}">
                      <a16:colId xmlns:a16="http://schemas.microsoft.com/office/drawing/2014/main" val="20006"/>
                    </a:ext>
                  </a:extLst>
                </a:gridCol>
                <a:gridCol w="360065">
                  <a:extLst>
                    <a:ext uri="{9D8B030D-6E8A-4147-A177-3AD203B41FA5}">
                      <a16:colId xmlns:a16="http://schemas.microsoft.com/office/drawing/2014/main" val="20007"/>
                    </a:ext>
                  </a:extLst>
                </a:gridCol>
              </a:tblGrid>
              <a:tr h="321367">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4 </a:t>
                      </a:r>
                      <a:r>
                        <a:rPr lang="en-ZA" sz="1200" b="1" i="0" u="none" strike="noStrike" dirty="0" smtClean="0">
                          <a:solidFill>
                            <a:srgbClr val="000000"/>
                          </a:solidFill>
                          <a:effectLst/>
                          <a:latin typeface="Arial" panose="020B0604020202020204" pitchFamily="34" charset="0"/>
                          <a:cs typeface="Arial" panose="020B0604020202020204" pitchFamily="34" charset="0"/>
                        </a:rPr>
                        <a:t>Targets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54632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90996">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90996">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5: </a:t>
                      </a:r>
                      <a:r>
                        <a:rPr lang="en-ZA" sz="1200" b="1" i="0" u="none" strike="noStrike" dirty="0">
                          <a:solidFill>
                            <a:srgbClr val="000000"/>
                          </a:solidFill>
                          <a:effectLst/>
                          <a:latin typeface="Arial" panose="020B0604020202020204" pitchFamily="34" charset="0"/>
                          <a:cs typeface="Arial" panose="020B0604020202020204" pitchFamily="34" charset="0"/>
                        </a:rPr>
                        <a:t>To provide support for strategic and organisational performance management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988709">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 5.2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Submission of 2020/24 Strategic Plan and 2020/21 Annual Performance Plan to the Minister of Justice</a:t>
                      </a:r>
                      <a:r>
                        <a:rPr lang="en-ZA" sz="1200" baseline="0" dirty="0" smtClean="0">
                          <a:effectLst/>
                          <a:latin typeface="Arial" panose="020B0604020202020204" pitchFamily="34" charset="0"/>
                          <a:ea typeface="Times New Roman" panose="02020603050405020304" pitchFamily="18" charset="0"/>
                          <a:cs typeface="Arial" panose="020B0604020202020204" pitchFamily="34" charset="0"/>
                        </a:rPr>
                        <a:t> and constitutional Development as  per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prescribed timeframe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2020/24 Strategic Plan and 2020/21 APP submitted to the Justice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and Correctional Services </a:t>
                      </a:r>
                      <a:r>
                        <a:rPr lang="en-ZA"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 Ministry by 31 January 2020.</a:t>
                      </a:r>
                      <a:endPar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2020/24 Strategic Plan and 2020/20 APP submitted to the Justice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and Correctional Services </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Ministry by 31</a:t>
                      </a:r>
                      <a:r>
                        <a:rPr lang="en-ZA" sz="1200" b="0" i="0" u="none" strike="noStrike" baseline="30000" dirty="0" smtClean="0">
                          <a:solidFill>
                            <a:srgbClr val="000000"/>
                          </a:solidFill>
                          <a:effectLst/>
                          <a:latin typeface="Arial" panose="020B0604020202020204" pitchFamily="34" charset="0"/>
                          <a:cs typeface="Arial" panose="020B0604020202020204" pitchFamily="34" charset="0"/>
                        </a:rPr>
                        <a:t>st</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January 2020.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2020/24</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Strategic Plan and 2020/21 APP submitted to the Justice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and Correctional Services </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Ministry by 31</a:t>
                      </a:r>
                      <a:r>
                        <a:rPr lang="en-ZA" sz="1200" b="0" i="0" u="none" strike="noStrike" baseline="30000" dirty="0" smtClean="0">
                          <a:solidFill>
                            <a:srgbClr val="000000"/>
                          </a:solidFill>
                          <a:effectLst/>
                          <a:latin typeface="Arial" panose="020B0604020202020204" pitchFamily="34" charset="0"/>
                          <a:cs typeface="Arial" panose="020B0604020202020204" pitchFamily="34" charset="0"/>
                        </a:rPr>
                        <a:t>st</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January 2020.</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2020/24 Strategic Plan and 2020/21 APP submitted to the Justice and Correctional Services  Ministry by 31</a:t>
                      </a:r>
                      <a:r>
                        <a:rPr kumimoji="0" lang="en-ZA" sz="1200" b="0"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January 2020.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200" dirty="0" smtClean="0">
                          <a:latin typeface="Arial" panose="020B0604020202020204" pitchFamily="34" charset="0"/>
                          <a:cs typeface="Arial" panose="020B0604020202020204" pitchFamily="34" charset="0"/>
                        </a:rPr>
                        <a:t>N/A</a:t>
                      </a:r>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591094437"/>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12</a:t>
            </a:fld>
            <a:endParaRPr lang="en-US"/>
          </a:p>
        </p:txBody>
      </p:sp>
    </p:spTree>
    <p:extLst>
      <p:ext uri="{BB962C8B-B14F-4D97-AF65-F5344CB8AC3E}">
        <p14:creationId xmlns:p14="http://schemas.microsoft.com/office/powerpoint/2010/main" val="226712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218088" y="0"/>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2061850516"/>
              </p:ext>
            </p:extLst>
          </p:nvPr>
        </p:nvGraphicFramePr>
        <p:xfrm>
          <a:off x="225971" y="1143001"/>
          <a:ext cx="9496099" cy="4393031"/>
        </p:xfrm>
        <a:graphic>
          <a:graphicData uri="http://schemas.openxmlformats.org/drawingml/2006/table">
            <a:tbl>
              <a:tblPr firstRow="1" bandRow="1">
                <a:tableStyleId>{5C22544A-7EE6-4342-B048-85BDC9FD1C3A}</a:tableStyleId>
              </a:tblPr>
              <a:tblGrid>
                <a:gridCol w="1443058">
                  <a:extLst>
                    <a:ext uri="{9D8B030D-6E8A-4147-A177-3AD203B41FA5}">
                      <a16:colId xmlns:a16="http://schemas.microsoft.com/office/drawing/2014/main" val="20000"/>
                    </a:ext>
                  </a:extLst>
                </a:gridCol>
                <a:gridCol w="687170">
                  <a:extLst>
                    <a:ext uri="{9D8B030D-6E8A-4147-A177-3AD203B41FA5}">
                      <a16:colId xmlns:a16="http://schemas.microsoft.com/office/drawing/2014/main" val="20001"/>
                    </a:ext>
                  </a:extLst>
                </a:gridCol>
                <a:gridCol w="816836">
                  <a:extLst>
                    <a:ext uri="{9D8B030D-6E8A-4147-A177-3AD203B41FA5}">
                      <a16:colId xmlns:a16="http://schemas.microsoft.com/office/drawing/2014/main" val="20002"/>
                    </a:ext>
                  </a:extLst>
                </a:gridCol>
                <a:gridCol w="900492">
                  <a:extLst>
                    <a:ext uri="{9D8B030D-6E8A-4147-A177-3AD203B41FA5}">
                      <a16:colId xmlns:a16="http://schemas.microsoft.com/office/drawing/2014/main" val="20003"/>
                    </a:ext>
                  </a:extLst>
                </a:gridCol>
                <a:gridCol w="2439755">
                  <a:extLst>
                    <a:ext uri="{9D8B030D-6E8A-4147-A177-3AD203B41FA5}">
                      <a16:colId xmlns:a16="http://schemas.microsoft.com/office/drawing/2014/main" val="1685581224"/>
                    </a:ext>
                  </a:extLst>
                </a:gridCol>
                <a:gridCol w="2439755">
                  <a:extLst>
                    <a:ext uri="{9D8B030D-6E8A-4147-A177-3AD203B41FA5}">
                      <a16:colId xmlns:a16="http://schemas.microsoft.com/office/drawing/2014/main" val="2978477204"/>
                    </a:ext>
                  </a:extLst>
                </a:gridCol>
                <a:gridCol w="343585">
                  <a:extLst>
                    <a:ext uri="{9D8B030D-6E8A-4147-A177-3AD203B41FA5}">
                      <a16:colId xmlns:a16="http://schemas.microsoft.com/office/drawing/2014/main" val="20006"/>
                    </a:ext>
                  </a:extLst>
                </a:gridCol>
                <a:gridCol w="425448">
                  <a:extLst>
                    <a:ext uri="{9D8B030D-6E8A-4147-A177-3AD203B41FA5}">
                      <a16:colId xmlns:a16="http://schemas.microsoft.com/office/drawing/2014/main" val="20007"/>
                    </a:ext>
                  </a:extLst>
                </a:gridCol>
              </a:tblGrid>
              <a:tr h="246178">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6964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9515">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299515">
                <a:tc gridSpan="8">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objective 6: To protect the SIU from potential legal risks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024896">
                <a:tc>
                  <a:txBody>
                    <a:bodyPr/>
                    <a:lstStyle/>
                    <a:p>
                      <a:pPr algn="l" fontAlgn="t">
                        <a:lnSpc>
                          <a:spcPct val="100000"/>
                        </a:lnSpc>
                      </a:pPr>
                      <a:r>
                        <a:rPr lang="en-ZA" sz="1200" b="0" i="0" u="none" strike="noStrike" dirty="0">
                          <a:solidFill>
                            <a:srgbClr val="000000"/>
                          </a:solidFill>
                          <a:effectLst/>
                          <a:latin typeface="Arial" panose="020B0604020202020204" pitchFamily="34" charset="0"/>
                          <a:cs typeface="Arial" panose="020B0604020202020204" pitchFamily="34" charset="0"/>
                        </a:rPr>
                        <a:t>6.1 Percentage implementation of legal</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compliance framework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10%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0%</a:t>
                      </a: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Target</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not achieved.</a:t>
                      </a:r>
                    </a:p>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dk1"/>
                          </a:solidFill>
                          <a:effectLst/>
                          <a:latin typeface="Arial" panose="020B0604020202020204" pitchFamily="34" charset="0"/>
                          <a:ea typeface="Times New Roman"/>
                          <a:cs typeface="Arial" panose="020B0604020202020204" pitchFamily="34" charset="0"/>
                        </a:rPr>
                        <a:t>20%</a:t>
                      </a:r>
                    </a:p>
                    <a:p>
                      <a:r>
                        <a:rPr lang="en-US" sz="1200" kern="1200" dirty="0" smtClean="0">
                          <a:solidFill>
                            <a:schemeClr val="dk1"/>
                          </a:solidFill>
                          <a:effectLst/>
                          <a:latin typeface="Arial" panose="020B0604020202020204" pitchFamily="34" charset="0"/>
                          <a:ea typeface="Times New Roman"/>
                          <a:cs typeface="Arial" panose="020B0604020202020204" pitchFamily="34" charset="0"/>
                        </a:rPr>
                        <a:t>-</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Approved Compliance Framework with Implementation Plan </a:t>
                      </a:r>
                    </a:p>
                    <a:p>
                      <a:r>
                        <a:rPr lang="en-ZA" sz="1200" dirty="0" smtClean="0">
                          <a:effectLst/>
                          <a:latin typeface="Arial" panose="020B0604020202020204" pitchFamily="34" charset="0"/>
                          <a:ea typeface="Times New Roman" panose="02020603050405020304" pitchFamily="18" charset="0"/>
                          <a:cs typeface="Arial" panose="020B0604020202020204" pitchFamily="34" charset="0"/>
                        </a:rPr>
                        <a:t>-Draft Compliance Policy</a:t>
                      </a:r>
                      <a:endParaRPr lang="en-US" sz="1200" kern="1200" dirty="0" smtClean="0">
                        <a:solidFill>
                          <a:schemeClr val="dk1"/>
                        </a:solidFill>
                        <a:effectLst/>
                        <a:latin typeface="Arial" panose="020B0604020202020204" pitchFamily="34" charset="0"/>
                        <a:ea typeface="Times New Roman"/>
                        <a:cs typeface="Arial" panose="020B0604020202020204" pitchFamily="34" charset="0"/>
                      </a:endParaRPr>
                    </a:p>
                    <a:p>
                      <a:r>
                        <a:rPr lang="en-US" sz="1200" kern="1200" dirty="0" smtClean="0">
                          <a:solidFill>
                            <a:schemeClr val="dk1"/>
                          </a:solidFill>
                          <a:effectLst/>
                          <a:latin typeface="Arial" panose="020B0604020202020204" pitchFamily="34" charset="0"/>
                          <a:ea typeface="Times New Roman"/>
                          <a:cs typeface="Arial" panose="020B0604020202020204" pitchFamily="34" charset="0"/>
                        </a:rPr>
                        <a:t>-Compliance Risk Policy (Risk Management Framework will be employed)</a:t>
                      </a:r>
                    </a:p>
                    <a:p>
                      <a:r>
                        <a:rPr lang="en-US" sz="1200" kern="1200" dirty="0" smtClean="0">
                          <a:solidFill>
                            <a:schemeClr val="dk1"/>
                          </a:solidFill>
                          <a:effectLst/>
                          <a:latin typeface="Arial" panose="020B0604020202020204" pitchFamily="34" charset="0"/>
                          <a:ea typeface="Times New Roman"/>
                          <a:cs typeface="Arial" panose="020B0604020202020204" pitchFamily="34" charset="0"/>
                        </a:rPr>
                        <a:t>-Draft</a:t>
                      </a:r>
                      <a:r>
                        <a:rPr lang="en-US" sz="1200" kern="1200" baseline="0" dirty="0" smtClean="0">
                          <a:solidFill>
                            <a:schemeClr val="dk1"/>
                          </a:solidFill>
                          <a:effectLst/>
                          <a:latin typeface="Arial" panose="020B0604020202020204" pitchFamily="34" charset="0"/>
                          <a:ea typeface="Times New Roman"/>
                          <a:cs typeface="Arial" panose="020B0604020202020204" pitchFamily="34" charset="0"/>
                        </a:rPr>
                        <a:t> </a:t>
                      </a:r>
                      <a:r>
                        <a:rPr lang="en-US" sz="1200" kern="1200" dirty="0" smtClean="0">
                          <a:solidFill>
                            <a:schemeClr val="dk1"/>
                          </a:solidFill>
                          <a:effectLst/>
                          <a:latin typeface="Arial" panose="020B0604020202020204" pitchFamily="34" charset="0"/>
                          <a:ea typeface="Times New Roman"/>
                          <a:cs typeface="Arial" panose="020B0604020202020204" pitchFamily="34" charset="0"/>
                        </a:rPr>
                        <a:t>Legal universe document</a:t>
                      </a:r>
                      <a:endParaRPr lang="en-US" sz="1200" kern="1200" dirty="0">
                        <a:solidFill>
                          <a:schemeClr val="dk1"/>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600"/>
                        </a:spcBef>
                        <a:spcAft>
                          <a:spcPts val="0"/>
                        </a:spcAft>
                      </a:pPr>
                      <a:r>
                        <a:rPr lang="en-US" sz="1200" dirty="0" smtClean="0">
                          <a:effectLst/>
                          <a:latin typeface="Arial" panose="020B0604020202020204" pitchFamily="34" charset="0"/>
                          <a:ea typeface="Times New Roman"/>
                          <a:cs typeface="Arial" panose="020B0604020202020204" pitchFamily="34" charset="0"/>
                        </a:rPr>
                        <a:t>Human Resource constraints, however resource capacitation of the unit will be </a:t>
                      </a:r>
                      <a:r>
                        <a:rPr lang="en-US" sz="1200" dirty="0" err="1" smtClean="0">
                          <a:effectLst/>
                          <a:latin typeface="Arial" panose="020B0604020202020204" pitchFamily="34" charset="0"/>
                          <a:ea typeface="Times New Roman"/>
                          <a:cs typeface="Arial" panose="020B0604020202020204" pitchFamily="34" charset="0"/>
                        </a:rPr>
                        <a:t>prioritised</a:t>
                      </a:r>
                      <a:r>
                        <a:rPr lang="en-US" sz="1200" dirty="0" smtClean="0">
                          <a:effectLst/>
                          <a:latin typeface="Arial" panose="020B0604020202020204" pitchFamily="34" charset="0"/>
                          <a:ea typeface="Times New Roman"/>
                          <a:cs typeface="Arial" panose="020B0604020202020204" pitchFamily="34" charset="0"/>
                        </a:rPr>
                        <a:t> in the 2020/21 financial year.</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51054">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rgbClr val="000000"/>
                          </a:solidFill>
                          <a:effectLst/>
                          <a:latin typeface="Arial" panose="020B0604020202020204" pitchFamily="34" charset="0"/>
                          <a:ea typeface="+mn-ea"/>
                          <a:cs typeface="Arial" panose="020B0604020202020204" pitchFamily="34" charset="0"/>
                        </a:rPr>
                        <a:t>Strategic objective 7: To protect the SIU integrity from internal and external threats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t"/>
                      <a:endParaRPr lang="en-ZA" sz="1200" b="0"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t"/>
                      <a:endParaRPr lang="en-ZA" sz="1200" b="0"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pPr algn="l" fontAlgn="t"/>
                      <a:endParaRPr lang="en-ZA" sz="1100" b="0"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100" b="0"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1244505">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7.1 </a:t>
                      </a:r>
                      <a:r>
                        <a:rPr lang="en-ZA" sz="1200" b="0" i="0" u="none" strike="noStrike" dirty="0">
                          <a:solidFill>
                            <a:srgbClr val="000000"/>
                          </a:solidFill>
                          <a:effectLst/>
                          <a:latin typeface="Arial" panose="020B0604020202020204" pitchFamily="34" charset="0"/>
                          <a:cs typeface="Arial" panose="020B0604020202020204" pitchFamily="34" charset="0"/>
                        </a:rPr>
                        <a:t>Percentage submission of declaration of interests controlled for all SIU employees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100</a:t>
                      </a:r>
                      <a:r>
                        <a:rPr lang="en-ZA" sz="1200" b="0" i="0" u="none" strike="noStrike" dirty="0">
                          <a:solidFill>
                            <a:srgbClr val="000000"/>
                          </a:solidFill>
                          <a:effectLst/>
                          <a:latin typeface="Arial" panose="020B0604020202020204" pitchFamily="34" charset="0"/>
                          <a:cs typeface="Arial" panose="020B0604020202020204" pitchFamily="34" charset="0"/>
                        </a:rPr>
                        <a: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100%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100%</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smtClean="0">
                          <a:latin typeface="Arial" panose="020B0604020202020204" pitchFamily="34" charset="0"/>
                          <a:cs typeface="Arial" panose="020B0604020202020204" pitchFamily="34" charset="0"/>
                        </a:rPr>
                        <a:t>100%</a:t>
                      </a:r>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200" dirty="0" smtClean="0">
                          <a:latin typeface="Arial" panose="020B0604020202020204" pitchFamily="34" charset="0"/>
                          <a:cs typeface="Arial" panose="020B0604020202020204" pitchFamily="34" charset="0"/>
                        </a:rPr>
                        <a:t>N/A</a:t>
                      </a:r>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13</a:t>
            </a:fld>
            <a:endParaRPr lang="en-US"/>
          </a:p>
        </p:txBody>
      </p:sp>
    </p:spTree>
    <p:extLst>
      <p:ext uri="{BB962C8B-B14F-4D97-AF65-F5344CB8AC3E}">
        <p14:creationId xmlns:p14="http://schemas.microsoft.com/office/powerpoint/2010/main" val="14496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883" y="0"/>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304043696"/>
              </p:ext>
            </p:extLst>
          </p:nvPr>
        </p:nvGraphicFramePr>
        <p:xfrm>
          <a:off x="302172" y="1119884"/>
          <a:ext cx="9419894" cy="3718086"/>
        </p:xfrm>
        <a:graphic>
          <a:graphicData uri="http://schemas.openxmlformats.org/drawingml/2006/table">
            <a:tbl>
              <a:tblPr firstRow="1" bandRow="1">
                <a:tableStyleId>{5C22544A-7EE6-4342-B048-85BDC9FD1C3A}</a:tableStyleId>
              </a:tblPr>
              <a:tblGrid>
                <a:gridCol w="1242090">
                  <a:extLst>
                    <a:ext uri="{9D8B030D-6E8A-4147-A177-3AD203B41FA5}">
                      <a16:colId xmlns:a16="http://schemas.microsoft.com/office/drawing/2014/main" val="20000"/>
                    </a:ext>
                  </a:extLst>
                </a:gridCol>
                <a:gridCol w="1242090">
                  <a:extLst>
                    <a:ext uri="{9D8B030D-6E8A-4147-A177-3AD203B41FA5}">
                      <a16:colId xmlns:a16="http://schemas.microsoft.com/office/drawing/2014/main" val="20001"/>
                    </a:ext>
                  </a:extLst>
                </a:gridCol>
                <a:gridCol w="1242090">
                  <a:extLst>
                    <a:ext uri="{9D8B030D-6E8A-4147-A177-3AD203B41FA5}">
                      <a16:colId xmlns:a16="http://schemas.microsoft.com/office/drawing/2014/main" val="20002"/>
                    </a:ext>
                  </a:extLst>
                </a:gridCol>
                <a:gridCol w="1777965">
                  <a:extLst>
                    <a:ext uri="{9D8B030D-6E8A-4147-A177-3AD203B41FA5}">
                      <a16:colId xmlns:a16="http://schemas.microsoft.com/office/drawing/2014/main" val="485503464"/>
                    </a:ext>
                  </a:extLst>
                </a:gridCol>
                <a:gridCol w="1731523">
                  <a:extLst>
                    <a:ext uri="{9D8B030D-6E8A-4147-A177-3AD203B41FA5}">
                      <a16:colId xmlns:a16="http://schemas.microsoft.com/office/drawing/2014/main" val="1294406146"/>
                    </a:ext>
                  </a:extLst>
                </a:gridCol>
                <a:gridCol w="1458872">
                  <a:extLst>
                    <a:ext uri="{9D8B030D-6E8A-4147-A177-3AD203B41FA5}">
                      <a16:colId xmlns:a16="http://schemas.microsoft.com/office/drawing/2014/main" val="3714206236"/>
                    </a:ext>
                  </a:extLst>
                </a:gridCol>
                <a:gridCol w="362632">
                  <a:extLst>
                    <a:ext uri="{9D8B030D-6E8A-4147-A177-3AD203B41FA5}">
                      <a16:colId xmlns:a16="http://schemas.microsoft.com/office/drawing/2014/main" val="20006"/>
                    </a:ext>
                  </a:extLst>
                </a:gridCol>
                <a:gridCol w="362632">
                  <a:extLst>
                    <a:ext uri="{9D8B030D-6E8A-4147-A177-3AD203B41FA5}">
                      <a16:colId xmlns:a16="http://schemas.microsoft.com/office/drawing/2014/main" val="20007"/>
                    </a:ext>
                  </a:extLst>
                </a:gridCol>
              </a:tblGrid>
              <a:tr h="331517">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3021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ZA"/>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16512">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432801">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7: </a:t>
                      </a:r>
                      <a:r>
                        <a:rPr lang="en-ZA" sz="1200" b="1" i="0" u="none" strike="noStrike" dirty="0">
                          <a:solidFill>
                            <a:srgbClr val="000000"/>
                          </a:solidFill>
                          <a:effectLst/>
                          <a:latin typeface="Arial" panose="020B0604020202020204" pitchFamily="34" charset="0"/>
                          <a:cs typeface="Arial" panose="020B0604020202020204" pitchFamily="34" charset="0"/>
                        </a:rPr>
                        <a:t>To protect the SIU integrity from internal and external threats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907045">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7.2 </a:t>
                      </a:r>
                      <a:r>
                        <a:rPr lang="en-ZA" sz="1200" kern="1200" dirty="0" smtClean="0">
                          <a:solidFill>
                            <a:srgbClr val="000000"/>
                          </a:solidFill>
                          <a:effectLst/>
                          <a:latin typeface="Arial" panose="020B0604020202020204" pitchFamily="34" charset="0"/>
                          <a:ea typeface="Times New Roman"/>
                          <a:cs typeface="Arial" panose="020B0604020202020204" pitchFamily="34" charset="0"/>
                        </a:rPr>
                        <a:t>Fraud Prevention Plan Revised</a:t>
                      </a: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lnSpc>
                          <a:spcPct val="100000"/>
                        </a:lnSpc>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Revised Fraud Prevention Plan approved by 30 Dec 2019</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No</a:t>
                      </a:r>
                      <a:r>
                        <a:rPr lang="en-ZA" sz="1200" baseline="0" dirty="0" smtClean="0">
                          <a:effectLst/>
                          <a:latin typeface="Arial" panose="020B0604020202020204" pitchFamily="34" charset="0"/>
                          <a:ea typeface="Times New Roman" panose="02020603050405020304" pitchFamily="18" charset="0"/>
                          <a:cs typeface="Arial" panose="020B0604020202020204" pitchFamily="34" charset="0"/>
                        </a:rPr>
                        <a:t> planned target for quarter 4.</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No</a:t>
                      </a:r>
                      <a:r>
                        <a:rPr lang="en-ZA" sz="1200" baseline="0" dirty="0" smtClean="0">
                          <a:effectLst/>
                          <a:latin typeface="Arial" panose="020B0604020202020204" pitchFamily="34" charset="0"/>
                          <a:ea typeface="Times New Roman" panose="02020603050405020304" pitchFamily="18" charset="0"/>
                          <a:cs typeface="Arial" panose="020B0604020202020204" pitchFamily="34" charset="0"/>
                        </a:rPr>
                        <a:t> planned target for quarter 4.</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Revised Fraud Prevention Plan approved by 30 Dec 2019</a:t>
                      </a:r>
                      <a:endPar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14</a:t>
            </a:fld>
            <a:endParaRPr lang="en-US"/>
          </a:p>
        </p:txBody>
      </p:sp>
    </p:spTree>
    <p:extLst>
      <p:ext uri="{BB962C8B-B14F-4D97-AF65-F5344CB8AC3E}">
        <p14:creationId xmlns:p14="http://schemas.microsoft.com/office/powerpoint/2010/main" val="299117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145" y="-109538"/>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2425315337"/>
              </p:ext>
            </p:extLst>
          </p:nvPr>
        </p:nvGraphicFramePr>
        <p:xfrm>
          <a:off x="312683" y="864424"/>
          <a:ext cx="9335815" cy="5212080"/>
        </p:xfrm>
        <a:graphic>
          <a:graphicData uri="http://schemas.openxmlformats.org/drawingml/2006/table">
            <a:tbl>
              <a:tblPr firstRow="1" bandRow="1">
                <a:tableStyleId>{5C22544A-7EE6-4342-B048-85BDC9FD1C3A}</a:tableStyleId>
              </a:tblPr>
              <a:tblGrid>
                <a:gridCol w="1142763">
                  <a:extLst>
                    <a:ext uri="{9D8B030D-6E8A-4147-A177-3AD203B41FA5}">
                      <a16:colId xmlns:a16="http://schemas.microsoft.com/office/drawing/2014/main" val="20000"/>
                    </a:ext>
                  </a:extLst>
                </a:gridCol>
                <a:gridCol w="1067420">
                  <a:extLst>
                    <a:ext uri="{9D8B030D-6E8A-4147-A177-3AD203B41FA5}">
                      <a16:colId xmlns:a16="http://schemas.microsoft.com/office/drawing/2014/main" val="20001"/>
                    </a:ext>
                  </a:extLst>
                </a:gridCol>
                <a:gridCol w="745749">
                  <a:extLst>
                    <a:ext uri="{9D8B030D-6E8A-4147-A177-3AD203B41FA5}">
                      <a16:colId xmlns:a16="http://schemas.microsoft.com/office/drawing/2014/main" val="20002"/>
                    </a:ext>
                  </a:extLst>
                </a:gridCol>
                <a:gridCol w="1887031">
                  <a:extLst>
                    <a:ext uri="{9D8B030D-6E8A-4147-A177-3AD203B41FA5}">
                      <a16:colId xmlns:a16="http://schemas.microsoft.com/office/drawing/2014/main" val="1445424506"/>
                    </a:ext>
                  </a:extLst>
                </a:gridCol>
                <a:gridCol w="1887031">
                  <a:extLst>
                    <a:ext uri="{9D8B030D-6E8A-4147-A177-3AD203B41FA5}">
                      <a16:colId xmlns:a16="http://schemas.microsoft.com/office/drawing/2014/main" val="2369522789"/>
                    </a:ext>
                  </a:extLst>
                </a:gridCol>
                <a:gridCol w="1887031">
                  <a:extLst>
                    <a:ext uri="{9D8B030D-6E8A-4147-A177-3AD203B41FA5}">
                      <a16:colId xmlns:a16="http://schemas.microsoft.com/office/drawing/2014/main" val="3605582614"/>
                    </a:ext>
                  </a:extLst>
                </a:gridCol>
                <a:gridCol w="359395">
                  <a:extLst>
                    <a:ext uri="{9D8B030D-6E8A-4147-A177-3AD203B41FA5}">
                      <a16:colId xmlns:a16="http://schemas.microsoft.com/office/drawing/2014/main" val="20006"/>
                    </a:ext>
                  </a:extLst>
                </a:gridCol>
                <a:gridCol w="359395">
                  <a:extLst>
                    <a:ext uri="{9D8B030D-6E8A-4147-A177-3AD203B41FA5}">
                      <a16:colId xmlns:a16="http://schemas.microsoft.com/office/drawing/2014/main" val="20007"/>
                    </a:ext>
                  </a:extLst>
                </a:gridCol>
              </a:tblGrid>
              <a:tr h="169244">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173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41734">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251188">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7: </a:t>
                      </a:r>
                      <a:r>
                        <a:rPr lang="en-ZA" sz="1200" b="1" i="0" u="none" strike="noStrike" dirty="0">
                          <a:solidFill>
                            <a:srgbClr val="000000"/>
                          </a:solidFill>
                          <a:effectLst/>
                          <a:latin typeface="Arial" panose="020B0604020202020204" pitchFamily="34" charset="0"/>
                          <a:cs typeface="Arial" panose="020B0604020202020204" pitchFamily="34" charset="0"/>
                        </a:rPr>
                        <a:t>To protect the SIU integrity from internal and external threats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295304">
                <a:tc>
                  <a:txBody>
                    <a:bodyPr/>
                    <a:lstStyle/>
                    <a:p>
                      <a:pPr marL="0" algn="just" defTabSz="914400" rtl="0" eaLnBrk="1" fontAlgn="t" latinLnBrk="0" hangingPunct="1">
                        <a:lnSpc>
                          <a:spcPct val="100000"/>
                        </a:lnSpc>
                        <a:spcBef>
                          <a:spcPts val="600"/>
                        </a:spcBef>
                        <a:spcAft>
                          <a:spcPts val="0"/>
                        </a:spcAft>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7.3 Percentage of implementation of the Integrated Security System Business Case</a:t>
                      </a:r>
                      <a:endParaRPr lang="en-ZA" sz="1200" b="0"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fontAlgn="t" latinLnBrk="0" hangingPunct="1">
                        <a:lnSpc>
                          <a:spcPct val="100000"/>
                        </a:lnSpc>
                        <a:spcBef>
                          <a:spcPts val="600"/>
                        </a:spcBef>
                        <a:spcAft>
                          <a:spcPts val="600"/>
                        </a:spcAft>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40% implementation of the Integrated Security System Business Case</a:t>
                      </a:r>
                      <a:endParaRPr lang="en-US"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t" latinLnBrk="0" hangingPunct="1">
                        <a:lnSpc>
                          <a:spcPct val="100000"/>
                        </a:lnSpc>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15%</a:t>
                      </a:r>
                      <a:endParaRPr lang="en-ZA" sz="1200" b="0"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t" latinLnBrk="0" hangingPunct="1">
                        <a:lnSpc>
                          <a:spcPct val="100000"/>
                        </a:lnSpc>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Target not achieved</a:t>
                      </a:r>
                    </a:p>
                    <a:p>
                      <a:pPr marL="0" algn="just" defTabSz="914400" rtl="0" eaLnBrk="1" fontAlgn="t" latinLnBrk="0" hangingPunct="1">
                        <a:lnSpc>
                          <a:spcPct val="100000"/>
                        </a:lnSpc>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0%</a:t>
                      </a:r>
                    </a:p>
                    <a:p>
                      <a:pPr marL="0" algn="just" defTabSz="914400" rtl="0" eaLnBrk="1" fontAlgn="t" latinLnBrk="0" hangingPunct="1">
                        <a:lnSpc>
                          <a:spcPct val="100000"/>
                        </a:lnSpc>
                      </a:pPr>
                      <a:endPar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marL="0" algn="just" defTabSz="914400" rtl="0" eaLnBrk="1" fontAlgn="t" latinLnBrk="0" hangingPunct="1">
                        <a:lnSpc>
                          <a:spcPct val="100000"/>
                        </a:lnSpc>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The following however reflects the work that has been delivered.</a:t>
                      </a:r>
                    </a:p>
                    <a:p>
                      <a:pPr marL="0" algn="just" defTabSz="914400" rtl="0" eaLnBrk="1" fontAlgn="t" latinLnBrk="0" hangingPunct="1">
                        <a:lnSpc>
                          <a:spcPct val="100000"/>
                        </a:lnSpc>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-Security burglar bars were installed in the Polokwane provincial office.</a:t>
                      </a:r>
                    </a:p>
                    <a:p>
                      <a:pPr marL="0" algn="just" defTabSz="914400" rtl="0" eaLnBrk="1" fontAlgn="t" latinLnBrk="0" hangingPunct="1">
                        <a:lnSpc>
                          <a:spcPct val="100000"/>
                        </a:lnSpc>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-Security officers were deployed to the Durban provincial office.</a:t>
                      </a:r>
                      <a:endParaRPr lang="en-ZA" sz="1200" b="0"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t" latinLnBrk="0" hangingPunct="1">
                        <a:lnSpc>
                          <a:spcPct val="100000"/>
                        </a:lnSpc>
                      </a:pPr>
                      <a:r>
                        <a:rPr lang="en-ZA"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7%</a:t>
                      </a:r>
                    </a:p>
                    <a:p>
                      <a:pPr marL="0" algn="just" defTabSz="914400" rtl="0" eaLnBrk="1" fontAlgn="t" latinLnBrk="0" hangingPunct="1">
                        <a:lnSpc>
                          <a:spcPct val="100000"/>
                        </a:lnSpc>
                      </a:pPr>
                      <a:r>
                        <a:rPr lang="en-ZA"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Annual target not achieved, however, the following were delivered:</a:t>
                      </a:r>
                    </a:p>
                    <a:p>
                      <a:pPr marL="0" algn="just" defTabSz="914400" rtl="0" eaLnBrk="1" fontAlgn="t" latinLnBrk="0" hangingPunct="1">
                        <a:lnSpc>
                          <a:spcPct val="100000"/>
                        </a:lnSpc>
                      </a:pPr>
                      <a:r>
                        <a:rPr lang="en-ZA"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-A contract for the service of 3 Security guards for the Polokwane office was procured.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-Security burglar bars were installed in the Polokwane provincial office.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-Security officers were deployed to the Durban provincial office.</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baseline="0" noProof="0" dirty="0" smtClean="0">
                        <a:solidFill>
                          <a:srgbClr val="FF0000"/>
                        </a:solidFill>
                        <a:effectLst/>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baseline="0" noProof="0" dirty="0" smtClean="0">
                        <a:solidFill>
                          <a:srgbClr val="FF0000"/>
                        </a:solidFill>
                        <a:effectLst/>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baseline="0" noProof="0" dirty="0" smtClean="0">
                        <a:solidFill>
                          <a:srgbClr val="FF0000"/>
                        </a:solidFill>
                        <a:effectLst/>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baseline="0" noProof="0" dirty="0" smtClean="0">
                        <a:solidFill>
                          <a:srgbClr val="FF0000"/>
                        </a:solidFill>
                        <a:effectLst/>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baseline="0" noProof="0" dirty="0" smtClean="0">
                        <a:solidFill>
                          <a:srgbClr val="FF0000"/>
                        </a:solidFill>
                        <a:effectLst/>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lang="en-US" sz="1200" b="0" i="0" u="none" strike="noStrike" kern="1200" baseline="0" dirty="0">
                        <a:solidFill>
                          <a:srgbClr val="FF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t" latinLnBrk="0" hangingPunct="1">
                        <a:lnSpc>
                          <a:spcPct val="100000"/>
                        </a:lnSpc>
                        <a:spcBef>
                          <a:spcPts val="600"/>
                        </a:spcBef>
                        <a:spcAft>
                          <a:spcPts val="0"/>
                        </a:spcAft>
                      </a:pPr>
                      <a:r>
                        <a:rPr lang="en-US"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The following delays contributed to the non-achievements: </a:t>
                      </a:r>
                    </a:p>
                    <a:p>
                      <a:pPr marL="0" algn="just" defTabSz="914400" rtl="0" eaLnBrk="1" fontAlgn="t" latinLnBrk="0" hangingPunct="1">
                        <a:lnSpc>
                          <a:spcPct val="100000"/>
                        </a:lnSpc>
                        <a:spcBef>
                          <a:spcPts val="600"/>
                        </a:spcBef>
                        <a:spcAft>
                          <a:spcPts val="0"/>
                        </a:spcAft>
                      </a:pPr>
                      <a:r>
                        <a:rPr lang="en-US"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-Reviewing of the implementation plan of the integrated Security System Business Case.</a:t>
                      </a:r>
                    </a:p>
                    <a:p>
                      <a:pPr marL="0" algn="just" defTabSz="914400" rtl="0" eaLnBrk="1" fontAlgn="t" latinLnBrk="0" hangingPunct="1">
                        <a:lnSpc>
                          <a:spcPct val="100000"/>
                        </a:lnSpc>
                        <a:spcBef>
                          <a:spcPts val="600"/>
                        </a:spcBef>
                        <a:spcAft>
                          <a:spcPts val="0"/>
                        </a:spcAft>
                      </a:pPr>
                      <a:r>
                        <a:rPr lang="en-US"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-Appointment of the Engineer which was meant to assist with the revamping of the SIU current security system.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15</a:t>
            </a:fld>
            <a:endParaRPr lang="en-US"/>
          </a:p>
        </p:txBody>
      </p:sp>
    </p:spTree>
    <p:extLst>
      <p:ext uri="{BB962C8B-B14F-4D97-AF65-F5344CB8AC3E}">
        <p14:creationId xmlns:p14="http://schemas.microsoft.com/office/powerpoint/2010/main" val="105948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034" y="-109538"/>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3396734455"/>
              </p:ext>
            </p:extLst>
          </p:nvPr>
        </p:nvGraphicFramePr>
        <p:xfrm>
          <a:off x="307427" y="984495"/>
          <a:ext cx="9256986" cy="5120316"/>
        </p:xfrm>
        <a:graphic>
          <a:graphicData uri="http://schemas.openxmlformats.org/drawingml/2006/table">
            <a:tbl>
              <a:tblPr firstRow="1" bandRow="1">
                <a:tableStyleId>{5C22544A-7EE6-4342-B048-85BDC9FD1C3A}</a:tableStyleId>
              </a:tblPr>
              <a:tblGrid>
                <a:gridCol w="1622898">
                  <a:extLst>
                    <a:ext uri="{9D8B030D-6E8A-4147-A177-3AD203B41FA5}">
                      <a16:colId xmlns:a16="http://schemas.microsoft.com/office/drawing/2014/main" val="20000"/>
                    </a:ext>
                  </a:extLst>
                </a:gridCol>
                <a:gridCol w="1211898">
                  <a:extLst>
                    <a:ext uri="{9D8B030D-6E8A-4147-A177-3AD203B41FA5}">
                      <a16:colId xmlns:a16="http://schemas.microsoft.com/office/drawing/2014/main" val="1277258401"/>
                    </a:ext>
                  </a:extLst>
                </a:gridCol>
                <a:gridCol w="1239472">
                  <a:extLst>
                    <a:ext uri="{9D8B030D-6E8A-4147-A177-3AD203B41FA5}">
                      <a16:colId xmlns:a16="http://schemas.microsoft.com/office/drawing/2014/main" val="20002"/>
                    </a:ext>
                  </a:extLst>
                </a:gridCol>
                <a:gridCol w="1303506">
                  <a:extLst>
                    <a:ext uri="{9D8B030D-6E8A-4147-A177-3AD203B41FA5}">
                      <a16:colId xmlns:a16="http://schemas.microsoft.com/office/drawing/2014/main" val="3929137487"/>
                    </a:ext>
                  </a:extLst>
                </a:gridCol>
                <a:gridCol w="1277566">
                  <a:extLst>
                    <a:ext uri="{9D8B030D-6E8A-4147-A177-3AD203B41FA5}">
                      <a16:colId xmlns:a16="http://schemas.microsoft.com/office/drawing/2014/main" val="996212493"/>
                    </a:ext>
                  </a:extLst>
                </a:gridCol>
                <a:gridCol w="1849048">
                  <a:extLst>
                    <a:ext uri="{9D8B030D-6E8A-4147-A177-3AD203B41FA5}">
                      <a16:colId xmlns:a16="http://schemas.microsoft.com/office/drawing/2014/main" val="2375023677"/>
                    </a:ext>
                  </a:extLst>
                </a:gridCol>
                <a:gridCol w="376299">
                  <a:extLst>
                    <a:ext uri="{9D8B030D-6E8A-4147-A177-3AD203B41FA5}">
                      <a16:colId xmlns:a16="http://schemas.microsoft.com/office/drawing/2014/main" val="20006"/>
                    </a:ext>
                  </a:extLst>
                </a:gridCol>
                <a:gridCol w="376299">
                  <a:extLst>
                    <a:ext uri="{9D8B030D-6E8A-4147-A177-3AD203B41FA5}">
                      <a16:colId xmlns:a16="http://schemas.microsoft.com/office/drawing/2014/main" val="20007"/>
                    </a:ext>
                  </a:extLst>
                </a:gridCol>
              </a:tblGrid>
              <a:tr h="313707">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4</a:t>
                      </a:r>
                      <a:r>
                        <a:rPr lang="en-ZA" sz="1200" b="1" i="0" u="none" strike="noStrike" dirty="0" smtClean="0">
                          <a:solidFill>
                            <a:srgbClr val="000000"/>
                          </a:solidFill>
                          <a:effectLst/>
                          <a:latin typeface="Arial" panose="020B0604020202020204" pitchFamily="34" charset="0"/>
                          <a:cs typeface="Arial" panose="020B0604020202020204" pitchFamily="34" charset="0"/>
                        </a:rPr>
                        <a:t>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1370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81676">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81676">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8: </a:t>
                      </a:r>
                      <a:r>
                        <a:rPr lang="en-ZA" sz="1200" b="1" i="0" u="none" strike="noStrike" dirty="0">
                          <a:solidFill>
                            <a:srgbClr val="000000"/>
                          </a:solidFill>
                          <a:effectLst/>
                          <a:latin typeface="Arial" panose="020B0604020202020204" pitchFamily="34" charset="0"/>
                          <a:cs typeface="Arial" panose="020B0604020202020204" pitchFamily="34" charset="0"/>
                        </a:rPr>
                        <a:t>To assess internal controls through internal audits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586057">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8.1 </a:t>
                      </a:r>
                      <a:r>
                        <a:rPr lang="en-ZA" sz="1200" b="0" i="0" u="none" strike="noStrike" dirty="0">
                          <a:solidFill>
                            <a:srgbClr val="000000"/>
                          </a:solidFill>
                          <a:effectLst/>
                          <a:latin typeface="Arial" panose="020B0604020202020204" pitchFamily="34" charset="0"/>
                          <a:cs typeface="Arial" panose="020B0604020202020204" pitchFamily="34" charset="0"/>
                        </a:rPr>
                        <a:t>Percentage of approved internal audits conducted in accordance with internal audit plan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80%</a:t>
                      </a:r>
                      <a:r>
                        <a:rPr lang="en-ZA" sz="1200" b="0" i="0" u="none" strike="noStrike" dirty="0">
                          <a:solidFill>
                            <a:srgbClr val="000000"/>
                          </a:solidFill>
                          <a:effectLst/>
                          <a:latin typeface="Arial" panose="020B0604020202020204" pitchFamily="34" charset="0"/>
                          <a:cs typeface="Arial" panose="020B0604020202020204" pitchFamily="34" charset="0"/>
                        </a:rPr>
                        <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smtClean="0">
                          <a:solidFill>
                            <a:srgbClr val="000000"/>
                          </a:solidFill>
                          <a:effectLst/>
                          <a:latin typeface="Arial" panose="020B0604020202020204" pitchFamily="34" charset="0"/>
                          <a:cs typeface="Arial" panose="020B0604020202020204" pitchFamily="34" charset="0"/>
                        </a:rPr>
                        <a:t>(4/5)</a:t>
                      </a:r>
                      <a:r>
                        <a:rPr lang="en-ZA" sz="1200" b="0" i="0" u="none" strike="noStrike" dirty="0">
                          <a:solidFill>
                            <a:srgbClr val="000000"/>
                          </a:solidFill>
                          <a:effectLst/>
                          <a:latin typeface="Arial" panose="020B0604020202020204" pitchFamily="34" charset="0"/>
                          <a:cs typeface="Arial" panose="020B0604020202020204" pitchFamily="34" charset="0"/>
                        </a:rPr>
                        <a:t/>
                      </a:r>
                      <a:br>
                        <a:rPr lang="en-ZA" sz="1200" b="0" i="0" u="none" strike="noStrike" dirty="0">
                          <a:solidFill>
                            <a:srgbClr val="000000"/>
                          </a:solidFill>
                          <a:effectLst/>
                          <a:latin typeface="Arial" panose="020B0604020202020204" pitchFamily="34" charset="0"/>
                          <a:cs typeface="Arial" panose="020B0604020202020204" pitchFamily="34" charset="0"/>
                        </a:rPr>
                      </a:b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 </a:t>
                      </a:r>
                      <a:r>
                        <a:rPr lang="en-ZA" sz="1200" b="0" i="0" u="none" strike="noStrike" dirty="0" smtClean="0">
                          <a:solidFill>
                            <a:schemeClr val="tx1"/>
                          </a:solidFill>
                          <a:effectLst/>
                          <a:latin typeface="Arial" panose="020B0604020202020204" pitchFamily="34" charset="0"/>
                          <a:cs typeface="Arial" panose="020B0604020202020204" pitchFamily="34" charset="0"/>
                        </a:rPr>
                        <a:t>95%</a:t>
                      </a:r>
                    </a:p>
                    <a:p>
                      <a:pPr algn="l" fontAlgn="t"/>
                      <a:r>
                        <a:rPr lang="en-ZA" sz="1200" b="0" i="0" u="none" strike="noStrike" dirty="0" smtClean="0">
                          <a:solidFill>
                            <a:schemeClr val="tx1"/>
                          </a:solidFill>
                          <a:effectLst/>
                          <a:latin typeface="Arial" panose="020B0604020202020204" pitchFamily="34" charset="0"/>
                          <a:cs typeface="Arial" panose="020B0604020202020204" pitchFamily="34" charset="0"/>
                        </a:rPr>
                        <a:t>(21/22)</a:t>
                      </a:r>
                      <a:r>
                        <a:rPr lang="en-ZA" sz="1200" b="0" i="0" u="none" strike="noStrike" dirty="0">
                          <a:solidFill>
                            <a:schemeClr val="tx1"/>
                          </a:solidFill>
                          <a:effectLst/>
                          <a:latin typeface="Arial" panose="020B0604020202020204" pitchFamily="34" charset="0"/>
                          <a:cs typeface="Arial" panose="020B0604020202020204" pitchFamily="34" charset="0"/>
                        </a:rPr>
                        <a:t/>
                      </a:r>
                      <a:br>
                        <a:rPr lang="en-ZA" sz="1200" b="0" i="0" u="none" strike="noStrike" dirty="0">
                          <a:solidFill>
                            <a:schemeClr val="tx1"/>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
                      </a:r>
                      <a:br>
                        <a:rPr lang="en-ZA" sz="1200" b="0" i="0" u="none" strike="noStrike" dirty="0">
                          <a:solidFill>
                            <a:srgbClr val="000000"/>
                          </a:solidFill>
                          <a:effectLst/>
                          <a:latin typeface="Arial" panose="020B0604020202020204" pitchFamily="34" charset="0"/>
                          <a:cs typeface="Arial" panose="020B0604020202020204" pitchFamily="34" charset="0"/>
                        </a:rPr>
                      </a:b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The outstanding audit could not be completed due the national lockdown.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16</a:t>
            </a:fld>
            <a:endParaRPr lang="en-US"/>
          </a:p>
        </p:txBody>
      </p:sp>
    </p:spTree>
    <p:extLst>
      <p:ext uri="{BB962C8B-B14F-4D97-AF65-F5344CB8AC3E}">
        <p14:creationId xmlns:p14="http://schemas.microsoft.com/office/powerpoint/2010/main" val="52418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365" y="-109538"/>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2330623087"/>
              </p:ext>
            </p:extLst>
          </p:nvPr>
        </p:nvGraphicFramePr>
        <p:xfrm>
          <a:off x="244365" y="882870"/>
          <a:ext cx="9448800" cy="5320214"/>
        </p:xfrm>
        <a:graphic>
          <a:graphicData uri="http://schemas.openxmlformats.org/drawingml/2006/table">
            <a:tbl>
              <a:tblPr firstRow="1" bandRow="1">
                <a:tableStyleId>{5C22544A-7EE6-4342-B048-85BDC9FD1C3A}</a:tableStyleId>
              </a:tblPr>
              <a:tblGrid>
                <a:gridCol w="1865850">
                  <a:extLst>
                    <a:ext uri="{9D8B030D-6E8A-4147-A177-3AD203B41FA5}">
                      <a16:colId xmlns:a16="http://schemas.microsoft.com/office/drawing/2014/main" val="20000"/>
                    </a:ext>
                  </a:extLst>
                </a:gridCol>
                <a:gridCol w="1101543">
                  <a:extLst>
                    <a:ext uri="{9D8B030D-6E8A-4147-A177-3AD203B41FA5}">
                      <a16:colId xmlns:a16="http://schemas.microsoft.com/office/drawing/2014/main" val="20001"/>
                    </a:ext>
                  </a:extLst>
                </a:gridCol>
                <a:gridCol w="1015160">
                  <a:extLst>
                    <a:ext uri="{9D8B030D-6E8A-4147-A177-3AD203B41FA5}">
                      <a16:colId xmlns:a16="http://schemas.microsoft.com/office/drawing/2014/main" val="1972676442"/>
                    </a:ext>
                  </a:extLst>
                </a:gridCol>
                <a:gridCol w="1015160">
                  <a:extLst>
                    <a:ext uri="{9D8B030D-6E8A-4147-A177-3AD203B41FA5}">
                      <a16:colId xmlns:a16="http://schemas.microsoft.com/office/drawing/2014/main" val="38968595"/>
                    </a:ext>
                  </a:extLst>
                </a:gridCol>
                <a:gridCol w="1213998">
                  <a:extLst>
                    <a:ext uri="{9D8B030D-6E8A-4147-A177-3AD203B41FA5}">
                      <a16:colId xmlns:a16="http://schemas.microsoft.com/office/drawing/2014/main" val="20004"/>
                    </a:ext>
                  </a:extLst>
                </a:gridCol>
                <a:gridCol w="2490751">
                  <a:extLst>
                    <a:ext uri="{9D8B030D-6E8A-4147-A177-3AD203B41FA5}">
                      <a16:colId xmlns:a16="http://schemas.microsoft.com/office/drawing/2014/main" val="1392751322"/>
                    </a:ext>
                  </a:extLst>
                </a:gridCol>
                <a:gridCol w="373169">
                  <a:extLst>
                    <a:ext uri="{9D8B030D-6E8A-4147-A177-3AD203B41FA5}">
                      <a16:colId xmlns:a16="http://schemas.microsoft.com/office/drawing/2014/main" val="20006"/>
                    </a:ext>
                  </a:extLst>
                </a:gridCol>
                <a:gridCol w="373169">
                  <a:extLst>
                    <a:ext uri="{9D8B030D-6E8A-4147-A177-3AD203B41FA5}">
                      <a16:colId xmlns:a16="http://schemas.microsoft.com/office/drawing/2014/main" val="20007"/>
                    </a:ext>
                  </a:extLst>
                </a:gridCol>
              </a:tblGrid>
              <a:tr h="339804">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3980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13428">
                <a:tc gridSpan="8">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pPr algn="just"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436081">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rgbClr val="000000"/>
                          </a:solidFill>
                          <a:effectLst/>
                          <a:latin typeface="Arial" panose="020B0604020202020204" pitchFamily="34" charset="0"/>
                          <a:ea typeface="+mn-ea"/>
                          <a:cs typeface="Arial" panose="020B0604020202020204" pitchFamily="34" charset="0"/>
                        </a:rPr>
                        <a:t>Strategic objective 9: To enable the unit to become risk intelligent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673701">
                <a:tc>
                  <a:txBody>
                    <a:bodyPr/>
                    <a:lstStyle/>
                    <a:p>
                      <a:pPr marL="0" marR="0" algn="l">
                        <a:lnSpc>
                          <a:spcPct val="115000"/>
                        </a:lnSpc>
                        <a:spcBef>
                          <a:spcPts val="600"/>
                        </a:spcBef>
                        <a:spcAft>
                          <a:spcPts val="600"/>
                        </a:spcAft>
                      </a:pPr>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9.1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Improvement of the SIU risk maturity level in accordance with the National Treasury ERM Maturity Rating System</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600"/>
                        </a:spcAft>
                      </a:pPr>
                      <a:r>
                        <a:rPr lang="en-ZA" sz="1200"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Treasury ERM Maturity Rating System:</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60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 Start up</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60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2: Development</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60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3: Control</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60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4: Information</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60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5: Managed</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6: Optimizing</a:t>
                      </a:r>
                      <a:endPar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600"/>
                        </a:spcBef>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Level 5</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latin typeface="Arial" panose="020B0604020202020204" pitchFamily="34" charset="0"/>
                          <a:cs typeface="Arial" panose="020B0604020202020204" pitchFamily="34" charset="0"/>
                        </a:rPr>
                        <a:t>Level</a:t>
                      </a:r>
                      <a:r>
                        <a:rPr lang="en-US" sz="1200" baseline="0" dirty="0" smtClean="0">
                          <a:latin typeface="Arial" panose="020B0604020202020204" pitchFamily="34" charset="0"/>
                          <a:cs typeface="Arial" panose="020B0604020202020204" pitchFamily="34" charset="0"/>
                        </a:rPr>
                        <a:t> 5</a:t>
                      </a:r>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latin typeface="Arial" panose="020B0604020202020204" pitchFamily="34" charset="0"/>
                          <a:cs typeface="Arial" panose="020B0604020202020204" pitchFamily="34" charset="0"/>
                        </a:rPr>
                        <a:t>Level 4.6</a:t>
                      </a:r>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Level 4.6</a:t>
                      </a:r>
                    </a:p>
                    <a:p>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Human resource constraints in both the Risk Management and SCM business units contributed to the under-achievement. However, capacitation will be </a:t>
                      </a:r>
                      <a:r>
                        <a:rPr lang="en-US" sz="1200" kern="1200" dirty="0" err="1" smtClean="0">
                          <a:solidFill>
                            <a:schemeClr val="dk1"/>
                          </a:solidFill>
                          <a:effectLst/>
                          <a:latin typeface="Arial" panose="020B0604020202020204" pitchFamily="34" charset="0"/>
                          <a:ea typeface="+mn-ea"/>
                          <a:cs typeface="Arial" panose="020B0604020202020204" pitchFamily="34" charset="0"/>
                        </a:rPr>
                        <a:t>prioritised</a:t>
                      </a:r>
                      <a:r>
                        <a:rPr lang="en-US" sz="1200" kern="1200" dirty="0" smtClean="0">
                          <a:solidFill>
                            <a:schemeClr val="dk1"/>
                          </a:solidFill>
                          <a:effectLst/>
                          <a:latin typeface="Arial" panose="020B0604020202020204" pitchFamily="34" charset="0"/>
                          <a:ea typeface="+mn-ea"/>
                          <a:cs typeface="Arial" panose="020B0604020202020204" pitchFamily="34" charset="0"/>
                        </a:rPr>
                        <a:t> in the next financial year</a:t>
                      </a:r>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17</a:t>
            </a:fld>
            <a:endParaRPr lang="en-US"/>
          </a:p>
        </p:txBody>
      </p:sp>
    </p:spTree>
    <p:extLst>
      <p:ext uri="{BB962C8B-B14F-4D97-AF65-F5344CB8AC3E}">
        <p14:creationId xmlns:p14="http://schemas.microsoft.com/office/powerpoint/2010/main" val="398078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322" y="251033"/>
            <a:ext cx="9410700" cy="95091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24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381429022"/>
              </p:ext>
            </p:extLst>
          </p:nvPr>
        </p:nvGraphicFramePr>
        <p:xfrm>
          <a:off x="306114" y="1286932"/>
          <a:ext cx="9306908" cy="4033520"/>
        </p:xfrm>
        <a:graphic>
          <a:graphicData uri="http://schemas.openxmlformats.org/drawingml/2006/table">
            <a:tbl>
              <a:tblPr firstRow="1" bandRow="1">
                <a:tableStyleId>{5C22544A-7EE6-4342-B048-85BDC9FD1C3A}</a:tableStyleId>
              </a:tblPr>
              <a:tblGrid>
                <a:gridCol w="1403968">
                  <a:extLst>
                    <a:ext uri="{9D8B030D-6E8A-4147-A177-3AD203B41FA5}">
                      <a16:colId xmlns:a16="http://schemas.microsoft.com/office/drawing/2014/main" val="20000"/>
                    </a:ext>
                  </a:extLst>
                </a:gridCol>
                <a:gridCol w="1403968">
                  <a:extLst>
                    <a:ext uri="{9D8B030D-6E8A-4147-A177-3AD203B41FA5}">
                      <a16:colId xmlns:a16="http://schemas.microsoft.com/office/drawing/2014/main" val="20001"/>
                    </a:ext>
                  </a:extLst>
                </a:gridCol>
                <a:gridCol w="1403968">
                  <a:extLst>
                    <a:ext uri="{9D8B030D-6E8A-4147-A177-3AD203B41FA5}">
                      <a16:colId xmlns:a16="http://schemas.microsoft.com/office/drawing/2014/main" val="20002"/>
                    </a:ext>
                  </a:extLst>
                </a:gridCol>
                <a:gridCol w="1403968">
                  <a:extLst>
                    <a:ext uri="{9D8B030D-6E8A-4147-A177-3AD203B41FA5}">
                      <a16:colId xmlns:a16="http://schemas.microsoft.com/office/drawing/2014/main" val="20003"/>
                    </a:ext>
                  </a:extLst>
                </a:gridCol>
                <a:gridCol w="1403968">
                  <a:extLst>
                    <a:ext uri="{9D8B030D-6E8A-4147-A177-3AD203B41FA5}">
                      <a16:colId xmlns:a16="http://schemas.microsoft.com/office/drawing/2014/main" val="20008"/>
                    </a:ext>
                  </a:extLst>
                </a:gridCol>
                <a:gridCol w="1403968">
                  <a:extLst>
                    <a:ext uri="{9D8B030D-6E8A-4147-A177-3AD203B41FA5}">
                      <a16:colId xmlns:a16="http://schemas.microsoft.com/office/drawing/2014/main" val="20004"/>
                    </a:ext>
                  </a:extLst>
                </a:gridCol>
                <a:gridCol w="441550">
                  <a:extLst>
                    <a:ext uri="{9D8B030D-6E8A-4147-A177-3AD203B41FA5}">
                      <a16:colId xmlns:a16="http://schemas.microsoft.com/office/drawing/2014/main" val="20006"/>
                    </a:ext>
                  </a:extLst>
                </a:gridCol>
                <a:gridCol w="441550">
                  <a:extLst>
                    <a:ext uri="{9D8B030D-6E8A-4147-A177-3AD203B41FA5}">
                      <a16:colId xmlns:a16="http://schemas.microsoft.com/office/drawing/2014/main" val="20007"/>
                    </a:ext>
                  </a:extLst>
                </a:gridCol>
              </a:tblGrid>
              <a:tr h="304800">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048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70840">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achieve appropriate legal outcomes against perpetrators of maladministration and corruption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70840">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1: </a:t>
                      </a:r>
                      <a:r>
                        <a:rPr lang="en-ZA" sz="1200" b="1" i="0" u="none" strike="noStrike" dirty="0">
                          <a:solidFill>
                            <a:srgbClr val="000000"/>
                          </a:solidFill>
                          <a:effectLst/>
                          <a:latin typeface="Arial" panose="020B0604020202020204" pitchFamily="34" charset="0"/>
                          <a:cs typeface="Arial" panose="020B0604020202020204" pitchFamily="34" charset="0"/>
                        </a:rPr>
                        <a:t>To ensure that each case is centrally reported and monitored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1.1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Percentage of allegations centrally registered for electronic tracking</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r>
                        <a:rPr lang="en-ZA" sz="1200" b="0" i="0" u="none" strike="noStrike" dirty="0" smtClean="0">
                          <a:solidFill>
                            <a:srgbClr val="000000"/>
                          </a:solidFill>
                          <a:effectLst/>
                          <a:latin typeface="Arial" panose="020B0604020202020204" pitchFamily="34" charset="0"/>
                          <a:cs typeface="Arial" panose="020B0604020202020204" pitchFamily="34" charset="0"/>
                        </a:rPr>
                        <a:t>%</a:t>
                      </a:r>
                    </a:p>
                    <a:p>
                      <a:pPr algn="l" fontAlgn="t"/>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algn="just"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 100%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70840">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2: </a:t>
                      </a:r>
                      <a:r>
                        <a:rPr lang="en-ZA" sz="1200" b="1" i="0" u="none" strike="noStrike" dirty="0">
                          <a:solidFill>
                            <a:srgbClr val="000000"/>
                          </a:solidFill>
                          <a:effectLst/>
                          <a:latin typeface="Arial" panose="020B0604020202020204" pitchFamily="34" charset="0"/>
                          <a:cs typeface="Arial" panose="020B0604020202020204" pitchFamily="34" charset="0"/>
                        </a:rPr>
                        <a:t>To ensure that each allegation is assessed in accordance with standardised criteria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70840">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2.1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Percentage of centrally registered allegations that are assessed by the assessment committee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100</a:t>
                      </a:r>
                      <a:r>
                        <a:rPr lang="en-ZA" sz="1200" b="0" i="0" u="none" strike="noStrike" dirty="0" smtClean="0">
                          <a:solidFill>
                            <a:srgbClr val="000000"/>
                          </a:solidFill>
                          <a:effectLst/>
                          <a:latin typeface="Arial" panose="020B0604020202020204" pitchFamily="34" charset="0"/>
                          <a:cs typeface="Arial" panose="020B0604020202020204" pitchFamily="34" charset="0"/>
                        </a:rPr>
                        <a:t>%</a:t>
                      </a:r>
                    </a:p>
                    <a:p>
                      <a:pPr algn="l" fontAlgn="t"/>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endPar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100%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r>
                        <a:rPr lang="en-ZA" sz="1200" b="0" i="0" u="none" strike="noStrike" dirty="0" smtClean="0">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18</a:t>
            </a:fld>
            <a:endParaRPr lang="en-US"/>
          </a:p>
        </p:txBody>
      </p:sp>
    </p:spTree>
    <p:extLst>
      <p:ext uri="{BB962C8B-B14F-4D97-AF65-F5344CB8AC3E}">
        <p14:creationId xmlns:p14="http://schemas.microsoft.com/office/powerpoint/2010/main" val="208117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763312" y="84138"/>
            <a:ext cx="8759059" cy="950912"/>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541386848"/>
              </p:ext>
            </p:extLst>
          </p:nvPr>
        </p:nvGraphicFramePr>
        <p:xfrm>
          <a:off x="381000" y="1034681"/>
          <a:ext cx="9141371" cy="5005902"/>
        </p:xfrm>
        <a:graphic>
          <a:graphicData uri="http://schemas.openxmlformats.org/drawingml/2006/table">
            <a:tbl>
              <a:tblPr firstRow="1" bandRow="1">
                <a:tableStyleId>{5C22544A-7EE6-4342-B048-85BDC9FD1C3A}</a:tableStyleId>
              </a:tblPr>
              <a:tblGrid>
                <a:gridCol w="1785425">
                  <a:extLst>
                    <a:ext uri="{9D8B030D-6E8A-4147-A177-3AD203B41FA5}">
                      <a16:colId xmlns:a16="http://schemas.microsoft.com/office/drawing/2014/main" val="20000"/>
                    </a:ext>
                  </a:extLst>
                </a:gridCol>
                <a:gridCol w="857003">
                  <a:extLst>
                    <a:ext uri="{9D8B030D-6E8A-4147-A177-3AD203B41FA5}">
                      <a16:colId xmlns:a16="http://schemas.microsoft.com/office/drawing/2014/main" val="20001"/>
                    </a:ext>
                  </a:extLst>
                </a:gridCol>
                <a:gridCol w="857003">
                  <a:extLst>
                    <a:ext uri="{9D8B030D-6E8A-4147-A177-3AD203B41FA5}">
                      <a16:colId xmlns:a16="http://schemas.microsoft.com/office/drawing/2014/main" val="20002"/>
                    </a:ext>
                  </a:extLst>
                </a:gridCol>
                <a:gridCol w="817327">
                  <a:extLst>
                    <a:ext uri="{9D8B030D-6E8A-4147-A177-3AD203B41FA5}">
                      <a16:colId xmlns:a16="http://schemas.microsoft.com/office/drawing/2014/main" val="20003"/>
                    </a:ext>
                  </a:extLst>
                </a:gridCol>
                <a:gridCol w="846424">
                  <a:extLst>
                    <a:ext uri="{9D8B030D-6E8A-4147-A177-3AD203B41FA5}">
                      <a16:colId xmlns:a16="http://schemas.microsoft.com/office/drawing/2014/main" val="20004"/>
                    </a:ext>
                  </a:extLst>
                </a:gridCol>
                <a:gridCol w="3264021">
                  <a:extLst>
                    <a:ext uri="{9D8B030D-6E8A-4147-A177-3AD203B41FA5}">
                      <a16:colId xmlns:a16="http://schemas.microsoft.com/office/drawing/2014/main" val="20005"/>
                    </a:ext>
                  </a:extLst>
                </a:gridCol>
                <a:gridCol w="357084">
                  <a:extLst>
                    <a:ext uri="{9D8B030D-6E8A-4147-A177-3AD203B41FA5}">
                      <a16:colId xmlns:a16="http://schemas.microsoft.com/office/drawing/2014/main" val="20006"/>
                    </a:ext>
                  </a:extLst>
                </a:gridCol>
                <a:gridCol w="357084">
                  <a:extLst>
                    <a:ext uri="{9D8B030D-6E8A-4147-A177-3AD203B41FA5}">
                      <a16:colId xmlns:a16="http://schemas.microsoft.com/office/drawing/2014/main" val="20007"/>
                    </a:ext>
                  </a:extLst>
                </a:gridCol>
              </a:tblGrid>
              <a:tr h="223173">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829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57361">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achieve appropriate legal outcomes against perpetrators of maladministration and corruption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10644">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3: </a:t>
                      </a:r>
                      <a:r>
                        <a:rPr lang="en-ZA" sz="1200" b="1" i="0" u="none" strike="noStrike" dirty="0">
                          <a:solidFill>
                            <a:srgbClr val="000000"/>
                          </a:solidFill>
                          <a:effectLst/>
                          <a:latin typeface="Arial" panose="020B0604020202020204" pitchFamily="34" charset="0"/>
                          <a:cs typeface="Arial" panose="020B0604020202020204" pitchFamily="34" charset="0"/>
                        </a:rPr>
                        <a:t>To conduct forensic investigations according to predetermined standards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lnL w="12700" cap="flat" cmpd="sng" algn="ctr">
                      <a:solidFill>
                        <a:schemeClr val="tx1"/>
                      </a:solidFill>
                      <a:prstDash val="solid"/>
                      <a:round/>
                      <a:headEnd type="none" w="med" len="med"/>
                      <a:tailEnd type="none" w="med" len="med"/>
                    </a:ln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915599">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3.1 </a:t>
                      </a:r>
                      <a:r>
                        <a:rPr lang="en-ZA" sz="1200" b="0" i="0" u="none" strike="noStrike" dirty="0">
                          <a:solidFill>
                            <a:srgbClr val="000000"/>
                          </a:solidFill>
                          <a:effectLst/>
                          <a:latin typeface="Arial" panose="020B0604020202020204" pitchFamily="34" charset="0"/>
                          <a:cs typeface="Arial" panose="020B0604020202020204" pitchFamily="34" charset="0"/>
                        </a:rPr>
                        <a:t>The number of investigations closed</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under a published proclamation in</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accordance with predetermined standards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 1300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 400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658</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2000</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US" sz="1200" b="0" i="0" u="none" strike="noStrike" dirty="0" smtClean="0">
                          <a:solidFill>
                            <a:srgbClr val="000000"/>
                          </a:solidFill>
                          <a:effectLst/>
                          <a:latin typeface="Arial" panose="020B0604020202020204" pitchFamily="34" charset="0"/>
                          <a:cs typeface="Arial" panose="020B0604020202020204" pitchFamily="34" charset="0"/>
                        </a:rPr>
                        <a:t>The following contributed to the over-achievement of this target.</a:t>
                      </a:r>
                    </a:p>
                    <a:p>
                      <a:pPr algn="just" fontAlgn="t">
                        <a:lnSpc>
                          <a:spcPct val="100000"/>
                        </a:lnSpc>
                      </a:pPr>
                      <a:r>
                        <a:rPr lang="en-US" sz="1200" b="0" i="0" u="none" strike="noStrike" dirty="0" smtClean="0">
                          <a:solidFill>
                            <a:srgbClr val="000000"/>
                          </a:solidFill>
                          <a:effectLst/>
                          <a:latin typeface="Arial" panose="020B0604020202020204" pitchFamily="34" charset="0"/>
                          <a:cs typeface="Arial" panose="020B0604020202020204" pitchFamily="34" charset="0"/>
                        </a:rPr>
                        <a:t>-The investigation into licenses for the National Department of Transport proclamation which will resulted in a significant number of investigations being closed out.</a:t>
                      </a:r>
                    </a:p>
                    <a:p>
                      <a:pPr algn="just" fontAlgn="t">
                        <a:lnSpc>
                          <a:spcPct val="100000"/>
                        </a:lnSpc>
                      </a:pPr>
                      <a:r>
                        <a:rPr lang="en-US" sz="1200" b="0" i="0" u="none" strike="noStrike" dirty="0" smtClean="0">
                          <a:solidFill>
                            <a:srgbClr val="000000"/>
                          </a:solidFill>
                          <a:effectLst/>
                          <a:latin typeface="Arial" panose="020B0604020202020204" pitchFamily="34" charset="0"/>
                          <a:cs typeface="Arial" panose="020B0604020202020204" pitchFamily="34" charset="0"/>
                        </a:rPr>
                        <a:t>-The conflict of interest exercise conducted in the Transnet project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lnSpc>
                          <a:spcPct val="100000"/>
                        </a:lnSpc>
                      </a:pPr>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590939">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3.2 </a:t>
                      </a:r>
                      <a:r>
                        <a:rPr lang="en-ZA" sz="1200" b="0" i="0" u="none" strike="noStrike" dirty="0">
                          <a:solidFill>
                            <a:srgbClr val="000000"/>
                          </a:solidFill>
                          <a:effectLst/>
                          <a:latin typeface="Arial" panose="020B0604020202020204" pitchFamily="34" charset="0"/>
                          <a:cs typeface="Arial" panose="020B0604020202020204" pitchFamily="34" charset="0"/>
                        </a:rPr>
                        <a:t>The number of reports submitted to the</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Presidency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 13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 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 7</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0000"/>
                        </a:lnSpc>
                      </a:pP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The over-achievement is due to the </a:t>
                      </a:r>
                      <a:r>
                        <a:rPr lang="en-US" sz="1200" b="0" i="0" u="none" strike="noStrike" kern="1200" dirty="0" err="1" smtClean="0">
                          <a:solidFill>
                            <a:srgbClr val="000000"/>
                          </a:solidFill>
                          <a:effectLst/>
                          <a:latin typeface="Arial" panose="020B0604020202020204" pitchFamily="34" charset="0"/>
                          <a:ea typeface="+mn-ea"/>
                          <a:cs typeface="Arial" panose="020B0604020202020204" pitchFamily="34" charset="0"/>
                        </a:rPr>
                        <a:t>finalisation</a:t>
                      </a: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and submission of final reports in respect of older proclamations that were pending for internal review processes.</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19</a:t>
            </a:fld>
            <a:endParaRPr lang="en-US"/>
          </a:p>
        </p:txBody>
      </p:sp>
    </p:spTree>
    <p:extLst>
      <p:ext uri="{BB962C8B-B14F-4D97-AF65-F5344CB8AC3E}">
        <p14:creationId xmlns:p14="http://schemas.microsoft.com/office/powerpoint/2010/main" val="131172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011" y="577358"/>
            <a:ext cx="8915400" cy="1143000"/>
          </a:xfrm>
        </p:spPr>
        <p:txBody>
          <a:bodyPr>
            <a:normAutofit/>
          </a:bodyPr>
          <a:lstStyle/>
          <a:p>
            <a:r>
              <a:rPr lang="en-US" sz="2800" dirty="0">
                <a:latin typeface="Arial" panose="020B0604020202020204" pitchFamily="34" charset="0"/>
                <a:cs typeface="Arial" panose="020B0604020202020204" pitchFamily="34" charset="0"/>
              </a:rPr>
              <a:t>      </a:t>
            </a: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a:ln>
                  <a:noFill/>
                </a:ln>
                <a:solidFill>
                  <a:prstClr val="black"/>
                </a:solidFill>
                <a:effectLst/>
                <a:uLnTx/>
                <a:uFillTx/>
                <a:latin typeface="Arial"/>
                <a:ea typeface="+mn-ea"/>
                <a:cs typeface="Arial"/>
              </a:rPr>
              <a: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4338" name="Picture 2" descr="Image result for CLIPBOARD">
            <a:extLst>
              <a:ext uri="{FF2B5EF4-FFF2-40B4-BE49-F238E27FC236}">
                <a16:creationId xmlns:a16="http://schemas.microsoft.com/office/drawing/2014/main" id="{BEACD3D8-3848-4D64-B739-1740F89149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7"/>
          <a:stretch/>
        </p:blipFill>
        <p:spPr bwMode="auto">
          <a:xfrm>
            <a:off x="587594" y="1048639"/>
            <a:ext cx="2824675" cy="44611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B0C9943-5918-4123-A48C-FF5E6CFD8079}"/>
              </a:ext>
            </a:extLst>
          </p:cNvPr>
          <p:cNvSpPr/>
          <p:nvPr/>
        </p:nvSpPr>
        <p:spPr>
          <a:xfrm>
            <a:off x="4174545" y="1014462"/>
            <a:ext cx="5006866" cy="2619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1. </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2019/20 Quarter 4 and Annual Performance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CF3CE9C7-1418-4679-B35F-A5FAAEC40D41}"/>
              </a:ext>
            </a:extLst>
          </p:cNvPr>
          <p:cNvSpPr/>
          <p:nvPr/>
        </p:nvSpPr>
        <p:spPr>
          <a:xfrm>
            <a:off x="4143819" y="1522613"/>
            <a:ext cx="5042384" cy="2648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2. </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Financial Information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7885BE8F-F6BF-47E7-9995-C376750B7522}"/>
              </a:ext>
            </a:extLst>
          </p:cNvPr>
          <p:cNvSpPr/>
          <p:nvPr/>
        </p:nvSpPr>
        <p:spPr>
          <a:xfrm>
            <a:off x="4157887" y="2046516"/>
            <a:ext cx="5006866" cy="2619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3. </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Legal Counsel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19808EBF-600E-4527-9DAF-E6D698B5591D}"/>
              </a:ext>
            </a:extLst>
          </p:cNvPr>
          <p:cNvSpPr/>
          <p:nvPr/>
        </p:nvSpPr>
        <p:spPr>
          <a:xfrm>
            <a:off x="4143819" y="2586939"/>
            <a:ext cx="5006866" cy="2619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4.  </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 Go</a:t>
            </a:r>
            <a:r>
              <a:rPr kumimoji="0" lang="en-ZA" sz="1600" b="0" i="0" u="none" strike="noStrike" kern="1200" cap="none" spc="0" normalizeH="0" baseline="0" noProof="0" dirty="0" err="1" smtClean="0">
                <a:ln>
                  <a:noFill/>
                </a:ln>
                <a:solidFill>
                  <a:prstClr val="white"/>
                </a:solidFill>
                <a:effectLst/>
                <a:uLnTx/>
                <a:uFillTx/>
                <a:latin typeface="Calibri"/>
                <a:ea typeface="+mn-ea"/>
                <a:cs typeface="+mn-cs"/>
              </a:rPr>
              <a:t>vernance</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Rounded Corners 21">
            <a:extLst>
              <a:ext uri="{FF2B5EF4-FFF2-40B4-BE49-F238E27FC236}">
                <a16:creationId xmlns:a16="http://schemas.microsoft.com/office/drawing/2014/main" id="{5CD990AA-2349-4859-9A91-0DE88F4B7705}"/>
              </a:ext>
            </a:extLst>
          </p:cNvPr>
          <p:cNvSpPr/>
          <p:nvPr/>
        </p:nvSpPr>
        <p:spPr>
          <a:xfrm>
            <a:off x="4362825" y="3567662"/>
            <a:ext cx="4568854" cy="3624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Strategic risks</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D8ADCFA5-BB57-4444-9491-43CCA13D7AEC}"/>
              </a:ext>
            </a:extLst>
          </p:cNvPr>
          <p:cNvSpPr/>
          <p:nvPr/>
        </p:nvSpPr>
        <p:spPr>
          <a:xfrm>
            <a:off x="4376893" y="3259344"/>
            <a:ext cx="4554785" cy="3193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Internal Committee meetings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02B81C3D-5204-46A0-961C-4E7CE720214B}"/>
              </a:ext>
            </a:extLst>
          </p:cNvPr>
          <p:cNvSpPr/>
          <p:nvPr/>
        </p:nvSpPr>
        <p:spPr>
          <a:xfrm>
            <a:off x="4174545" y="4536311"/>
            <a:ext cx="5011658" cy="2326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5</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 Human Capital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Rounded Corners 24">
            <a:extLst>
              <a:ext uri="{FF2B5EF4-FFF2-40B4-BE49-F238E27FC236}">
                <a16:creationId xmlns:a16="http://schemas.microsoft.com/office/drawing/2014/main" id="{057E7438-025A-4A68-B8D6-975C724A27B6}"/>
              </a:ext>
            </a:extLst>
          </p:cNvPr>
          <p:cNvSpPr/>
          <p:nvPr/>
        </p:nvSpPr>
        <p:spPr>
          <a:xfrm>
            <a:off x="4138213" y="4959459"/>
            <a:ext cx="5006866" cy="2619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6</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 2020/21 </a:t>
            </a:r>
            <a:r>
              <a:rPr kumimoji="0" lang="en-ZA" sz="1600" b="0" i="0" u="none" strike="noStrike" kern="1200" cap="none" spc="0" normalizeH="0" baseline="0" noProof="0" dirty="0">
                <a:ln>
                  <a:noFill/>
                </a:ln>
                <a:solidFill>
                  <a:prstClr val="white"/>
                </a:solidFill>
                <a:effectLst/>
                <a:uLnTx/>
                <a:uFillTx/>
                <a:latin typeface="Calibri"/>
                <a:ea typeface="+mn-ea"/>
                <a:cs typeface="+mn-cs"/>
              </a:rPr>
              <a:t>Quarter </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1 </a:t>
            </a:r>
            <a:r>
              <a:rPr kumimoji="0" lang="en-ZA" sz="1600" b="0" i="0" u="none" strike="noStrike" kern="1200" cap="none" spc="0" normalizeH="0" baseline="0" noProof="0" dirty="0">
                <a:ln>
                  <a:noFill/>
                </a:ln>
                <a:solidFill>
                  <a:prstClr val="white"/>
                </a:solidFill>
                <a:effectLst/>
                <a:uLnTx/>
                <a:uFillTx/>
                <a:latin typeface="Calibri"/>
                <a:ea typeface="+mn-ea"/>
                <a:cs typeface="+mn-cs"/>
              </a:rPr>
              <a:t>Performance</a:t>
            </a: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FD67AF4A-EAE4-4104-BBCE-53E66B2AF5EA}"/>
              </a:ext>
            </a:extLst>
          </p:cNvPr>
          <p:cNvSpPr txBox="1"/>
          <p:nvPr/>
        </p:nvSpPr>
        <p:spPr>
          <a:xfrm>
            <a:off x="984738" y="1902330"/>
            <a:ext cx="227896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Presentation Overview </a:t>
            </a:r>
          </a:p>
        </p:txBody>
      </p:sp>
      <p:sp>
        <p:nvSpPr>
          <p:cNvPr id="29" name="Rectangle 28">
            <a:extLst>
              <a:ext uri="{FF2B5EF4-FFF2-40B4-BE49-F238E27FC236}">
                <a16:creationId xmlns:a16="http://schemas.microsoft.com/office/drawing/2014/main" id="{A4B9E8A1-3319-4345-9853-7D183F4AB382}"/>
              </a:ext>
            </a:extLst>
          </p:cNvPr>
          <p:cNvSpPr/>
          <p:nvPr/>
        </p:nvSpPr>
        <p:spPr>
          <a:xfrm>
            <a:off x="1602658" y="321667"/>
            <a:ext cx="612549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303030"/>
                </a:solidFill>
                <a:effectLst/>
                <a:uLnTx/>
                <a:uFillTx/>
                <a:latin typeface="Trebuchet MS" panose="020B0603020202020204" pitchFamily="34" charset="0"/>
                <a:ea typeface="+mn-ea"/>
                <a:cs typeface="+mn-cs"/>
              </a:rPr>
              <a:t>2019/20 </a:t>
            </a:r>
            <a:r>
              <a:rPr kumimoji="0" lang="en-US" sz="1800" b="1" i="0" u="none" strike="noStrike" kern="1200" cap="all" spc="0" normalizeH="0" baseline="0" noProof="0" dirty="0" smtClean="0">
                <a:ln>
                  <a:noFill/>
                </a:ln>
                <a:solidFill>
                  <a:srgbClr val="303030"/>
                </a:solidFill>
                <a:effectLst/>
                <a:uLnTx/>
                <a:uFillTx/>
                <a:latin typeface="Trebuchet MS" panose="020B0603020202020204" pitchFamily="34" charset="0"/>
                <a:ea typeface="+mn-ea"/>
                <a:cs typeface="+mn-cs"/>
              </a:rPr>
              <a:t>Q4 </a:t>
            </a:r>
            <a:r>
              <a:rPr kumimoji="0" lang="en-US" sz="1800" b="1" i="0" u="none" strike="noStrike" kern="1200" cap="all" spc="0" normalizeH="0" baseline="0" noProof="0" dirty="0">
                <a:ln>
                  <a:noFill/>
                </a:ln>
                <a:solidFill>
                  <a:srgbClr val="303030"/>
                </a:solidFill>
                <a:effectLst/>
                <a:uLnTx/>
                <a:uFillTx/>
                <a:latin typeface="Trebuchet MS" panose="020B0603020202020204" pitchFamily="34" charset="0"/>
                <a:ea typeface="+mn-ea"/>
                <a:cs typeface="+mn-cs"/>
              </a:rPr>
              <a:t>AND 2020/21 Q1 PERFORMANCE REPORT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Rounded Corners 20">
            <a:extLst>
              <a:ext uri="{FF2B5EF4-FFF2-40B4-BE49-F238E27FC236}">
                <a16:creationId xmlns:a16="http://schemas.microsoft.com/office/drawing/2014/main" id="{19808EBF-600E-4527-9DAF-E6D698B5591D}"/>
              </a:ext>
            </a:extLst>
          </p:cNvPr>
          <p:cNvSpPr/>
          <p:nvPr/>
        </p:nvSpPr>
        <p:spPr>
          <a:xfrm>
            <a:off x="4362825" y="2905658"/>
            <a:ext cx="4568853" cy="3325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 Compliance with laws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Rounded Corners 21">
            <a:extLst>
              <a:ext uri="{FF2B5EF4-FFF2-40B4-BE49-F238E27FC236}">
                <a16:creationId xmlns:a16="http://schemas.microsoft.com/office/drawing/2014/main" id="{5CD990AA-2349-4859-9A91-0DE88F4B7705}"/>
              </a:ext>
            </a:extLst>
          </p:cNvPr>
          <p:cNvSpPr/>
          <p:nvPr/>
        </p:nvSpPr>
        <p:spPr>
          <a:xfrm>
            <a:off x="4376893" y="3945424"/>
            <a:ext cx="4568854" cy="2911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white"/>
                </a:solidFill>
                <a:effectLst/>
                <a:uLnTx/>
                <a:uFillTx/>
                <a:latin typeface="Calibri"/>
                <a:ea typeface="+mn-ea"/>
                <a:cs typeface="+mn-cs"/>
              </a:rPr>
              <a:t>Audit outcomes </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4163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587267" y="222577"/>
            <a:ext cx="8661836" cy="949325"/>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9994847"/>
              </p:ext>
            </p:extLst>
          </p:nvPr>
        </p:nvGraphicFramePr>
        <p:xfrm>
          <a:off x="306114" y="1171902"/>
          <a:ext cx="9138748" cy="4476310"/>
        </p:xfrm>
        <a:graphic>
          <a:graphicData uri="http://schemas.openxmlformats.org/drawingml/2006/table">
            <a:tbl>
              <a:tblPr firstRow="1" bandRow="1">
                <a:tableStyleId>{5C22544A-7EE6-4342-B048-85BDC9FD1C3A}</a:tableStyleId>
              </a:tblPr>
              <a:tblGrid>
                <a:gridCol w="1485723">
                  <a:extLst>
                    <a:ext uri="{9D8B030D-6E8A-4147-A177-3AD203B41FA5}">
                      <a16:colId xmlns:a16="http://schemas.microsoft.com/office/drawing/2014/main" val="20000"/>
                    </a:ext>
                  </a:extLst>
                </a:gridCol>
                <a:gridCol w="892837">
                  <a:extLst>
                    <a:ext uri="{9D8B030D-6E8A-4147-A177-3AD203B41FA5}">
                      <a16:colId xmlns:a16="http://schemas.microsoft.com/office/drawing/2014/main" val="20001"/>
                    </a:ext>
                  </a:extLst>
                </a:gridCol>
                <a:gridCol w="892837">
                  <a:extLst>
                    <a:ext uri="{9D8B030D-6E8A-4147-A177-3AD203B41FA5}">
                      <a16:colId xmlns:a16="http://schemas.microsoft.com/office/drawing/2014/main" val="20002"/>
                    </a:ext>
                  </a:extLst>
                </a:gridCol>
                <a:gridCol w="892837">
                  <a:extLst>
                    <a:ext uri="{9D8B030D-6E8A-4147-A177-3AD203B41FA5}">
                      <a16:colId xmlns:a16="http://schemas.microsoft.com/office/drawing/2014/main" val="20003"/>
                    </a:ext>
                  </a:extLst>
                </a:gridCol>
                <a:gridCol w="892837">
                  <a:extLst>
                    <a:ext uri="{9D8B030D-6E8A-4147-A177-3AD203B41FA5}">
                      <a16:colId xmlns:a16="http://schemas.microsoft.com/office/drawing/2014/main" val="20004"/>
                    </a:ext>
                  </a:extLst>
                </a:gridCol>
                <a:gridCol w="3367713">
                  <a:extLst>
                    <a:ext uri="{9D8B030D-6E8A-4147-A177-3AD203B41FA5}">
                      <a16:colId xmlns:a16="http://schemas.microsoft.com/office/drawing/2014/main" val="321850385"/>
                    </a:ext>
                  </a:extLst>
                </a:gridCol>
                <a:gridCol w="356982">
                  <a:extLst>
                    <a:ext uri="{9D8B030D-6E8A-4147-A177-3AD203B41FA5}">
                      <a16:colId xmlns:a16="http://schemas.microsoft.com/office/drawing/2014/main" val="20006"/>
                    </a:ext>
                  </a:extLst>
                </a:gridCol>
                <a:gridCol w="356982">
                  <a:extLst>
                    <a:ext uri="{9D8B030D-6E8A-4147-A177-3AD203B41FA5}">
                      <a16:colId xmlns:a16="http://schemas.microsoft.com/office/drawing/2014/main" val="20007"/>
                    </a:ext>
                  </a:extLst>
                </a:gridCol>
              </a:tblGrid>
              <a:tr h="327967">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4</a:t>
                      </a:r>
                      <a:r>
                        <a:rPr lang="en-ZA" sz="1200" b="1" i="0" u="none" strike="noStrike"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lang="en-ZA" sz="1200" dirty="0" smtClean="0">
                          <a:solidFill>
                            <a:schemeClr val="tx1"/>
                          </a:solidFill>
                          <a:latin typeface="Arial" panose="020B0604020202020204" pitchFamily="34" charset="0"/>
                          <a:cs typeface="Arial" panose="020B0604020202020204" pitchFamily="34" charset="0"/>
                        </a:rPr>
                        <a:t>Rating</a:t>
                      </a:r>
                      <a:endParaRPr lang="en-ZA" sz="12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ZA" dirty="0">
                        <a:solidFill>
                          <a:schemeClr val="tx1"/>
                        </a:solidFil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796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200" b="1" dirty="0" smtClean="0">
                          <a:solidFill>
                            <a:schemeClr val="tx1"/>
                          </a:solidFill>
                          <a:latin typeface="Arial" panose="020B0604020202020204" pitchFamily="34" charset="0"/>
                          <a:cs typeface="Arial" panose="020B0604020202020204" pitchFamily="34" charset="0"/>
                        </a:rPr>
                        <a:t>Q4</a:t>
                      </a:r>
                      <a:endParaRPr lang="en-ZA" sz="12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200" b="1" dirty="0" smtClean="0">
                          <a:solidFill>
                            <a:schemeClr val="tx1"/>
                          </a:solidFill>
                          <a:latin typeface="Arial" panose="020B0604020202020204" pitchFamily="34" charset="0"/>
                          <a:cs typeface="Arial" panose="020B0604020202020204" pitchFamily="34" charset="0"/>
                        </a:rPr>
                        <a:t>YTD</a:t>
                      </a:r>
                      <a:endParaRPr lang="en-ZA" sz="12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99026">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achieve appropriate legal outcomes against perpetrators of maladministration and corruption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291754">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4: </a:t>
                      </a:r>
                      <a:r>
                        <a:rPr lang="en-ZA" sz="1200" b="1" i="0" u="none" strike="noStrike" dirty="0">
                          <a:solidFill>
                            <a:srgbClr val="000000"/>
                          </a:solidFill>
                          <a:effectLst/>
                          <a:latin typeface="Arial" panose="020B0604020202020204" pitchFamily="34" charset="0"/>
                          <a:cs typeface="Arial" panose="020B0604020202020204" pitchFamily="34" charset="0"/>
                        </a:rPr>
                        <a:t>To initiate the implementation of legal recommendations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387709">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4.1 </a:t>
                      </a:r>
                      <a:r>
                        <a:rPr lang="en-ZA" sz="1200" b="0" i="0" u="none" strike="noStrike" dirty="0">
                          <a:solidFill>
                            <a:srgbClr val="000000"/>
                          </a:solidFill>
                          <a:effectLst/>
                          <a:latin typeface="Arial" panose="020B0604020202020204" pitchFamily="34" charset="0"/>
                          <a:cs typeface="Arial" panose="020B0604020202020204" pitchFamily="34" charset="0"/>
                        </a:rPr>
                        <a:t>The number of referrals made </a:t>
                      </a:r>
                      <a:r>
                        <a:rPr lang="en-ZA" sz="1200" b="0" i="0" u="none" strike="noStrike" dirty="0" smtClean="0">
                          <a:solidFill>
                            <a:srgbClr val="000000"/>
                          </a:solidFill>
                          <a:effectLst/>
                          <a:latin typeface="Arial" panose="020B0604020202020204" pitchFamily="34" charset="0"/>
                          <a:cs typeface="Arial" panose="020B0604020202020204" pitchFamily="34" charset="0"/>
                        </a:rPr>
                        <a:t>to</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a:t>
                      </a:r>
                    </a:p>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the</a:t>
                      </a:r>
                      <a:r>
                        <a:rPr lang="en-ZA" sz="1200" b="0" i="0" u="none" strike="noStrike" dirty="0">
                          <a:solidFill>
                            <a:srgbClr val="000000"/>
                          </a:solidFill>
                          <a:effectLst/>
                          <a:latin typeface="Arial" panose="020B0604020202020204" pitchFamily="34" charset="0"/>
                          <a:cs typeface="Arial" panose="020B0604020202020204" pitchFamily="34" charset="0"/>
                        </a:rPr>
                        <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Relevant Prosecuting Authority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 75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 30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baseline="0" dirty="0" smtClean="0">
                          <a:solidFill>
                            <a:srgbClr val="000000"/>
                          </a:solidFill>
                          <a:effectLst/>
                          <a:latin typeface="Arial" panose="020B0604020202020204" pitchFamily="34" charset="0"/>
                          <a:ea typeface="+mn-ea"/>
                          <a:cs typeface="Arial" panose="020B0604020202020204" pitchFamily="34" charset="0"/>
                        </a:rPr>
                        <a:t> 161</a:t>
                      </a:r>
                      <a:endParaRPr lang="en-ZA" sz="1100" dirty="0" smtClean="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 451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The over-achievement resulted from fast-tracking the </a:t>
                      </a:r>
                      <a:r>
                        <a:rPr lang="en-US" sz="1200" b="0" i="0" u="none" strike="noStrike" dirty="0" err="1" smtClean="0">
                          <a:solidFill>
                            <a:srgbClr val="000000"/>
                          </a:solidFill>
                          <a:effectLst/>
                          <a:latin typeface="Arial" panose="020B0604020202020204" pitchFamily="34" charset="0"/>
                          <a:cs typeface="Arial" panose="020B0604020202020204" pitchFamily="34" charset="0"/>
                        </a:rPr>
                        <a:t>finalisation</a:t>
                      </a:r>
                      <a:r>
                        <a:rPr lang="en-US" sz="1200" b="0" i="0" u="none" strike="noStrike" dirty="0" smtClean="0">
                          <a:solidFill>
                            <a:srgbClr val="000000"/>
                          </a:solidFill>
                          <a:effectLst/>
                          <a:latin typeface="Arial" panose="020B0604020202020204" pitchFamily="34" charset="0"/>
                          <a:cs typeface="Arial" panose="020B0604020202020204" pitchFamily="34" charset="0"/>
                        </a:rPr>
                        <a:t> of referrals, and a significant number of these referrals were made from entities, against their directors and board members.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1180680">
                <a:tc>
                  <a:txBody>
                    <a:bodyPr/>
                    <a:lstStyle/>
                    <a:p>
                      <a:pPr>
                        <a:lnSpc>
                          <a:spcPct val="100000"/>
                        </a:lnSpc>
                        <a:spcBef>
                          <a:spcPts val="600"/>
                        </a:spcBef>
                        <a:spcAft>
                          <a:spcPts val="0"/>
                        </a:spcAft>
                      </a:pPr>
                      <a:r>
                        <a:rPr lang="en-ZA" sz="1200" dirty="0">
                          <a:solidFill>
                            <a:srgbClr val="000000"/>
                          </a:solidFill>
                          <a:effectLst/>
                          <a:latin typeface="Arial" panose="020B0604020202020204" pitchFamily="34" charset="0"/>
                          <a:ea typeface="Times New Roman"/>
                          <a:cs typeface="Arial" panose="020B0604020202020204" pitchFamily="34" charset="0"/>
                        </a:rPr>
                        <a:t>4.2 The number of referrals made</a:t>
                      </a:r>
                      <a:br>
                        <a:rPr lang="en-ZA" sz="1200" dirty="0">
                          <a:solidFill>
                            <a:srgbClr val="000000"/>
                          </a:solidFill>
                          <a:effectLst/>
                          <a:latin typeface="Arial" panose="020B0604020202020204" pitchFamily="34" charset="0"/>
                          <a:ea typeface="Times New Roman"/>
                          <a:cs typeface="Arial" panose="020B0604020202020204" pitchFamily="34" charset="0"/>
                        </a:rPr>
                      </a:br>
                      <a:r>
                        <a:rPr lang="en-ZA" sz="1200" dirty="0">
                          <a:solidFill>
                            <a:srgbClr val="000000"/>
                          </a:solidFill>
                          <a:effectLst/>
                          <a:latin typeface="Arial" panose="020B0604020202020204" pitchFamily="34" charset="0"/>
                          <a:ea typeface="Times New Roman"/>
                          <a:cs typeface="Arial" panose="020B0604020202020204" pitchFamily="34" charset="0"/>
                        </a:rPr>
                        <a:t>for disciplinary, executive and/or</a:t>
                      </a:r>
                      <a:br>
                        <a:rPr lang="en-ZA" sz="1200" dirty="0">
                          <a:solidFill>
                            <a:srgbClr val="000000"/>
                          </a:solidFill>
                          <a:effectLst/>
                          <a:latin typeface="Arial" panose="020B0604020202020204" pitchFamily="34" charset="0"/>
                          <a:ea typeface="Times New Roman"/>
                          <a:cs typeface="Arial" panose="020B0604020202020204" pitchFamily="34" charset="0"/>
                        </a:rPr>
                      </a:br>
                      <a:r>
                        <a:rPr lang="en-ZA" sz="1200" dirty="0">
                          <a:solidFill>
                            <a:srgbClr val="000000"/>
                          </a:solidFill>
                          <a:effectLst/>
                          <a:latin typeface="Arial" panose="020B0604020202020204" pitchFamily="34" charset="0"/>
                          <a:ea typeface="Times New Roman"/>
                          <a:cs typeface="Arial" panose="020B0604020202020204" pitchFamily="34" charset="0"/>
                        </a:rPr>
                        <a:t>administrative action</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600"/>
                        </a:spcBef>
                        <a:spcAft>
                          <a:spcPts val="0"/>
                        </a:spcAft>
                      </a:pPr>
                      <a:r>
                        <a:rPr lang="en-ZA" sz="1200" dirty="0">
                          <a:solidFill>
                            <a:srgbClr val="000000"/>
                          </a:solidFill>
                          <a:effectLst/>
                          <a:latin typeface="Arial" panose="020B0604020202020204" pitchFamily="34" charset="0"/>
                          <a:ea typeface="Times New Roman"/>
                          <a:cs typeface="Arial" panose="020B0604020202020204" pitchFamily="34" charset="0"/>
                        </a:rPr>
                        <a:t>100</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30</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57</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638</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The over-achievement was due to the significant number of referrals that were made for individuals, entities and/or institutions/departments being investigated to take administrative action against a person and/or entity, such as application for National Treasury and/or CIDB to blacklist an entity for the contravention of a specific Act or regulation.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20</a:t>
            </a:fld>
            <a:endParaRPr lang="en-US"/>
          </a:p>
        </p:txBody>
      </p:sp>
    </p:spTree>
    <p:extLst>
      <p:ext uri="{BB962C8B-B14F-4D97-AF65-F5344CB8AC3E}">
        <p14:creationId xmlns:p14="http://schemas.microsoft.com/office/powerpoint/2010/main" val="186929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306114" y="-52388"/>
            <a:ext cx="8933793" cy="95091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97298122"/>
              </p:ext>
            </p:extLst>
          </p:nvPr>
        </p:nvGraphicFramePr>
        <p:xfrm>
          <a:off x="306114" y="761862"/>
          <a:ext cx="9369663" cy="5791423"/>
        </p:xfrm>
        <a:graphic>
          <a:graphicData uri="http://schemas.openxmlformats.org/drawingml/2006/table">
            <a:tbl>
              <a:tblPr firstRow="1" bandRow="1">
                <a:tableStyleId>{5C22544A-7EE6-4342-B048-85BDC9FD1C3A}</a:tableStyleId>
              </a:tblPr>
              <a:tblGrid>
                <a:gridCol w="1288795">
                  <a:extLst>
                    <a:ext uri="{9D8B030D-6E8A-4147-A177-3AD203B41FA5}">
                      <a16:colId xmlns:a16="http://schemas.microsoft.com/office/drawing/2014/main" val="20000"/>
                    </a:ext>
                  </a:extLst>
                </a:gridCol>
                <a:gridCol w="773276">
                  <a:extLst>
                    <a:ext uri="{9D8B030D-6E8A-4147-A177-3AD203B41FA5}">
                      <a16:colId xmlns:a16="http://schemas.microsoft.com/office/drawing/2014/main" val="359136387"/>
                    </a:ext>
                  </a:extLst>
                </a:gridCol>
                <a:gridCol w="773276">
                  <a:extLst>
                    <a:ext uri="{9D8B030D-6E8A-4147-A177-3AD203B41FA5}">
                      <a16:colId xmlns:a16="http://schemas.microsoft.com/office/drawing/2014/main" val="1675863374"/>
                    </a:ext>
                  </a:extLst>
                </a:gridCol>
                <a:gridCol w="1116955">
                  <a:extLst>
                    <a:ext uri="{9D8B030D-6E8A-4147-A177-3AD203B41FA5}">
                      <a16:colId xmlns:a16="http://schemas.microsoft.com/office/drawing/2014/main" val="50053912"/>
                    </a:ext>
                  </a:extLst>
                </a:gridCol>
                <a:gridCol w="1202875">
                  <a:extLst>
                    <a:ext uri="{9D8B030D-6E8A-4147-A177-3AD203B41FA5}">
                      <a16:colId xmlns:a16="http://schemas.microsoft.com/office/drawing/2014/main" val="4245128915"/>
                    </a:ext>
                  </a:extLst>
                </a:gridCol>
                <a:gridCol w="3379922">
                  <a:extLst>
                    <a:ext uri="{9D8B030D-6E8A-4147-A177-3AD203B41FA5}">
                      <a16:colId xmlns:a16="http://schemas.microsoft.com/office/drawing/2014/main" val="3898200333"/>
                    </a:ext>
                  </a:extLst>
                </a:gridCol>
                <a:gridCol w="372109">
                  <a:extLst>
                    <a:ext uri="{9D8B030D-6E8A-4147-A177-3AD203B41FA5}">
                      <a16:colId xmlns:a16="http://schemas.microsoft.com/office/drawing/2014/main" val="20006"/>
                    </a:ext>
                  </a:extLst>
                </a:gridCol>
                <a:gridCol w="462455">
                  <a:extLst>
                    <a:ext uri="{9D8B030D-6E8A-4147-A177-3AD203B41FA5}">
                      <a16:colId xmlns:a16="http://schemas.microsoft.com/office/drawing/2014/main" val="20007"/>
                    </a:ext>
                  </a:extLst>
                </a:gridCol>
              </a:tblGrid>
              <a:tr h="261032">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r>
                        <a:rPr lang="en-ZA" sz="1200" dirty="0" smtClean="0">
                          <a:solidFill>
                            <a:schemeClr val="tx1"/>
                          </a:solidFill>
                          <a:latin typeface="Arial" panose="020B0604020202020204" pitchFamily="34" charset="0"/>
                          <a:cs typeface="Arial" panose="020B0604020202020204" pitchFamily="34" charset="0"/>
                        </a:rPr>
                        <a:t>Rating</a:t>
                      </a:r>
                      <a:endParaRPr lang="en-ZA" sz="12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ZA" sz="1200" dirty="0">
                        <a:solidFill>
                          <a:schemeClr val="tx1"/>
                        </a:solidFil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5053">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ZA" sz="1200" b="1" dirty="0" smtClean="0">
                          <a:solidFill>
                            <a:schemeClr val="tx1"/>
                          </a:solidFill>
                          <a:latin typeface="Arial" panose="020B0604020202020204" pitchFamily="34" charset="0"/>
                          <a:cs typeface="Arial" panose="020B0604020202020204" pitchFamily="34" charset="0"/>
                        </a:rPr>
                        <a:t>Q4</a:t>
                      </a:r>
                      <a:endParaRPr lang="en-ZA" sz="12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200" b="1" dirty="0" smtClean="0">
                          <a:solidFill>
                            <a:schemeClr val="tx1"/>
                          </a:solidFill>
                          <a:latin typeface="Arial" panose="020B0604020202020204" pitchFamily="34" charset="0"/>
                          <a:cs typeface="Arial" panose="020B0604020202020204" pitchFamily="34" charset="0"/>
                        </a:rPr>
                        <a:t>YTD</a:t>
                      </a:r>
                      <a:endParaRPr lang="en-ZA" sz="12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35053">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achieve appropriate legal outcomes against perpetrators of maladministration and corruption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261032">
                <a:tc gridSpan="8">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b="1" i="0" u="none" strike="noStrike" kern="1200" dirty="0" smtClean="0">
                          <a:solidFill>
                            <a:srgbClr val="000000"/>
                          </a:solidFill>
                          <a:effectLst/>
                          <a:latin typeface="Arial" panose="020B0604020202020204" pitchFamily="34" charset="0"/>
                          <a:ea typeface="+mn-ea"/>
                          <a:cs typeface="Arial" panose="020B0604020202020204" pitchFamily="34" charset="0"/>
                        </a:rPr>
                        <a:t>Strategic objective 5: To increase legal outcomes based on civil and other proceedings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ZA" sz="1200" b="0" i="0" u="none" strike="noStrike" dirty="0">
                        <a:solidFill>
                          <a:srgbClr val="FF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t"/>
                      <a:endParaRPr lang="en-ZA" sz="1200" b="0" i="0" u="none" strike="noStrike" dirty="0">
                        <a:solidFill>
                          <a:srgbClr val="FF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957117">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5.1 </a:t>
                      </a:r>
                      <a:r>
                        <a:rPr lang="en-ZA" sz="1200" b="0" i="0" u="none" strike="noStrike" dirty="0">
                          <a:solidFill>
                            <a:srgbClr val="000000"/>
                          </a:solidFill>
                          <a:effectLst/>
                          <a:latin typeface="Arial" panose="020B0604020202020204" pitchFamily="34" charset="0"/>
                          <a:cs typeface="Arial" panose="020B0604020202020204" pitchFamily="34" charset="0"/>
                        </a:rPr>
                        <a:t>The value of potential losses prevented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R30m</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R10m</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R0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ZA" sz="1200" kern="1200" dirty="0" smtClean="0">
                          <a:solidFill>
                            <a:schemeClr val="dk1"/>
                          </a:solidFill>
                          <a:effectLst/>
                          <a:latin typeface="Arial" panose="020B0604020202020204" pitchFamily="34" charset="0"/>
                          <a:ea typeface="+mn-ea"/>
                          <a:cs typeface="Arial" panose="020B0604020202020204" pitchFamily="34" charset="0"/>
                        </a:rPr>
                        <a:t>R400,000,000</a:t>
                      </a: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The SIU's ongoing investigation into Eskom resulted in the prevention of loss to the value of R400 million resulted in the over-achievement of the planned target.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3393413">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5.2 The value of cash recoveries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 R140m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 R60m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kern="1200" dirty="0" smtClean="0">
                          <a:solidFill>
                            <a:schemeClr val="dk1"/>
                          </a:solidFill>
                          <a:effectLst/>
                          <a:latin typeface="Arial" panose="020B0604020202020204" pitchFamily="34" charset="0"/>
                          <a:ea typeface="+mn-ea"/>
                          <a:cs typeface="Arial" panose="020B0604020202020204" pitchFamily="34" charset="0"/>
                        </a:rPr>
                        <a:t>R105,028,780</a:t>
                      </a:r>
                      <a:endParaRPr lang="en-ZA" sz="1200" dirty="0" smtClean="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200" dirty="0" smtClean="0">
                          <a:latin typeface="Arial" panose="020B0604020202020204" pitchFamily="34" charset="0"/>
                          <a:cs typeface="Arial" panose="020B0604020202020204" pitchFamily="34" charset="0"/>
                        </a:rPr>
                        <a:t>R345,593,726 </a:t>
                      </a:r>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Significant contributions that resulted in the over-achievement were made by: </a:t>
                      </a:r>
                    </a:p>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-The recovery of R157 million. (IDT)</a:t>
                      </a:r>
                    </a:p>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The High Court ordering that a service provider repay the Department of Telecommunications an amount of R25 million. </a:t>
                      </a:r>
                    </a:p>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The National Department of Transport team in the ECP worked with SAPS and the RTMC and vehicles to the value of R38 million were seized as a result of this operation. National Department of Transport investigation also secured AOD documents for R3.7m. </a:t>
                      </a:r>
                    </a:p>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The </a:t>
                      </a:r>
                      <a:r>
                        <a:rPr lang="en-US" sz="1200" b="0" i="0" u="none" strike="noStrike" kern="1200" dirty="0" err="1" smtClean="0">
                          <a:solidFill>
                            <a:srgbClr val="000000"/>
                          </a:solidFill>
                          <a:effectLst/>
                          <a:latin typeface="Arial" panose="020B0604020202020204" pitchFamily="34" charset="0"/>
                          <a:ea typeface="+mn-ea"/>
                          <a:cs typeface="Arial" panose="020B0604020202020204" pitchFamily="34" charset="0"/>
                        </a:rPr>
                        <a:t>Amahlathi</a:t>
                      </a: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Municipality obtained an AFU order for R92m. </a:t>
                      </a:r>
                    </a:p>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Continued efforts with DPW to recover monies owed to them based on the SIU findings made during the DPW Leases investigation. Recoveries were made to the value of R6.7m</a:t>
                      </a:r>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21</a:t>
            </a:fld>
            <a:endParaRPr lang="en-US"/>
          </a:p>
        </p:txBody>
      </p:sp>
    </p:spTree>
    <p:extLst>
      <p:ext uri="{BB962C8B-B14F-4D97-AF65-F5344CB8AC3E}">
        <p14:creationId xmlns:p14="http://schemas.microsoft.com/office/powerpoint/2010/main" val="26961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5078668"/>
              </p:ext>
            </p:extLst>
          </p:nvPr>
        </p:nvGraphicFramePr>
        <p:xfrm>
          <a:off x="228601" y="898051"/>
          <a:ext cx="9356835" cy="4820562"/>
        </p:xfrm>
        <a:graphic>
          <a:graphicData uri="http://schemas.openxmlformats.org/drawingml/2006/table">
            <a:tbl>
              <a:tblPr firstRow="1" bandRow="1">
                <a:tableStyleId>{5C22544A-7EE6-4342-B048-85BDC9FD1C3A}</a:tableStyleId>
              </a:tblPr>
              <a:tblGrid>
                <a:gridCol w="1708057">
                  <a:extLst>
                    <a:ext uri="{9D8B030D-6E8A-4147-A177-3AD203B41FA5}">
                      <a16:colId xmlns:a16="http://schemas.microsoft.com/office/drawing/2014/main" val="20000"/>
                    </a:ext>
                  </a:extLst>
                </a:gridCol>
                <a:gridCol w="957748">
                  <a:extLst>
                    <a:ext uri="{9D8B030D-6E8A-4147-A177-3AD203B41FA5}">
                      <a16:colId xmlns:a16="http://schemas.microsoft.com/office/drawing/2014/main" val="20001"/>
                    </a:ext>
                  </a:extLst>
                </a:gridCol>
                <a:gridCol w="957748">
                  <a:extLst>
                    <a:ext uri="{9D8B030D-6E8A-4147-A177-3AD203B41FA5}">
                      <a16:colId xmlns:a16="http://schemas.microsoft.com/office/drawing/2014/main" val="20002"/>
                    </a:ext>
                  </a:extLst>
                </a:gridCol>
                <a:gridCol w="1147864">
                  <a:extLst>
                    <a:ext uri="{9D8B030D-6E8A-4147-A177-3AD203B41FA5}">
                      <a16:colId xmlns:a16="http://schemas.microsoft.com/office/drawing/2014/main" val="1341731780"/>
                    </a:ext>
                  </a:extLst>
                </a:gridCol>
                <a:gridCol w="1355389">
                  <a:extLst>
                    <a:ext uri="{9D8B030D-6E8A-4147-A177-3AD203B41FA5}">
                      <a16:colId xmlns:a16="http://schemas.microsoft.com/office/drawing/2014/main" val="3079162765"/>
                    </a:ext>
                  </a:extLst>
                </a:gridCol>
                <a:gridCol w="2579338">
                  <a:extLst>
                    <a:ext uri="{9D8B030D-6E8A-4147-A177-3AD203B41FA5}">
                      <a16:colId xmlns:a16="http://schemas.microsoft.com/office/drawing/2014/main" val="2263468765"/>
                    </a:ext>
                  </a:extLst>
                </a:gridCol>
                <a:gridCol w="259466">
                  <a:extLst>
                    <a:ext uri="{9D8B030D-6E8A-4147-A177-3AD203B41FA5}">
                      <a16:colId xmlns:a16="http://schemas.microsoft.com/office/drawing/2014/main" val="20008"/>
                    </a:ext>
                  </a:extLst>
                </a:gridCol>
                <a:gridCol w="391225">
                  <a:extLst>
                    <a:ext uri="{9D8B030D-6E8A-4147-A177-3AD203B41FA5}">
                      <a16:colId xmlns:a16="http://schemas.microsoft.com/office/drawing/2014/main" val="20007"/>
                    </a:ext>
                  </a:extLst>
                </a:gridCol>
              </a:tblGrid>
              <a:tr h="222199">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2219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33399">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achieve appropriate legal outcomes against perpetrators of maladministration and corruption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428266">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5: </a:t>
                      </a:r>
                      <a:r>
                        <a:rPr lang="en-ZA" sz="1200" b="1" i="0" u="none" strike="noStrike" dirty="0">
                          <a:solidFill>
                            <a:srgbClr val="000000"/>
                          </a:solidFill>
                          <a:effectLst/>
                          <a:latin typeface="Arial" panose="020B0604020202020204" pitchFamily="34" charset="0"/>
                          <a:cs typeface="Arial" panose="020B0604020202020204" pitchFamily="34" charset="0"/>
                        </a:rPr>
                        <a:t>To increase legal outcomes based on civil and other proceedings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602703">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5.3 </a:t>
                      </a:r>
                      <a:r>
                        <a:rPr lang="en-ZA" sz="1200" b="0" i="0" u="none" strike="noStrike" dirty="0">
                          <a:solidFill>
                            <a:srgbClr val="000000"/>
                          </a:solidFill>
                          <a:effectLst/>
                          <a:latin typeface="Arial" panose="020B0604020202020204" pitchFamily="34" charset="0"/>
                          <a:cs typeface="Arial" panose="020B0604020202020204" pitchFamily="34" charset="0"/>
                        </a:rPr>
                        <a:t>The value of contract(s) and/or</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administrative decision(s)/action(s) set</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aside or deemed invalid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R800m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baseline="0" dirty="0" smtClean="0">
                          <a:solidFill>
                            <a:srgbClr val="000000"/>
                          </a:solidFill>
                          <a:effectLst/>
                          <a:latin typeface="Arial" panose="020B0604020202020204" pitchFamily="34" charset="0"/>
                          <a:cs typeface="Arial" panose="020B0604020202020204" pitchFamily="34" charset="0"/>
                        </a:rPr>
                        <a:t> R300m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aseline="0" dirty="0" smtClean="0">
                          <a:latin typeface="Arial" panose="020B0604020202020204" pitchFamily="34" charset="0"/>
                          <a:cs typeface="Arial" panose="020B0604020202020204" pitchFamily="34" charset="0"/>
                        </a:rPr>
                        <a:t>R3,700,000,000</a:t>
                      </a:r>
                      <a:endParaRPr lang="en-ZA" sz="1200" dirty="0">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kern="1200" baseline="0" dirty="0" smtClean="0">
                          <a:solidFill>
                            <a:schemeClr val="dk1"/>
                          </a:solidFill>
                          <a:latin typeface="Arial" panose="020B0604020202020204" pitchFamily="34" charset="0"/>
                          <a:ea typeface="+mn-ea"/>
                          <a:cs typeface="Arial" panose="020B0604020202020204" pitchFamily="34" charset="0"/>
                        </a:rPr>
                        <a:t>R4,330,000,000</a:t>
                      </a:r>
                      <a:endParaRPr lang="en-US" sz="1200" kern="1200" baseline="0" dirty="0">
                        <a:solidFill>
                          <a:schemeClr val="dk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The over-achievement resulted in the Eskom investigation which managed to cancel a contract to the value of R3.7 billion</a:t>
                      </a:r>
                    </a:p>
                    <a:p>
                      <a:pPr algn="just" fontAlgn="t"/>
                      <a:endPar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200" dirty="0">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1911796">
                <a:tc>
                  <a:txBody>
                    <a:bodyPr/>
                    <a:lstStyle/>
                    <a:p>
                      <a:pPr algn="l" fontAlgn="t"/>
                      <a:r>
                        <a:rPr lang="en-ZA" sz="1200" kern="1200" dirty="0" smtClean="0">
                          <a:solidFill>
                            <a:schemeClr val="dk1"/>
                          </a:solidFill>
                          <a:effectLst/>
                          <a:latin typeface="Arial" panose="020B0604020202020204" pitchFamily="34" charset="0"/>
                          <a:ea typeface="Times New Roman"/>
                          <a:cs typeface="Arial" panose="020B0604020202020204" pitchFamily="34" charset="0"/>
                        </a:rPr>
                        <a:t>5.4 </a:t>
                      </a:r>
                      <a:r>
                        <a:rPr lang="en-ZA" sz="1200" kern="1200" dirty="0">
                          <a:solidFill>
                            <a:schemeClr val="dk1"/>
                          </a:solidFill>
                          <a:effectLst/>
                          <a:latin typeface="Arial" panose="020B0604020202020204" pitchFamily="34" charset="0"/>
                          <a:ea typeface="Times New Roman"/>
                          <a:cs typeface="Arial" panose="020B0604020202020204" pitchFamily="34" charset="0"/>
                        </a:rPr>
                        <a:t>The value of matters in respect of which evidence was referred for the institution or defence/opposition of civil proceedings (including arbitration or counter civil proceedings)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200" kern="1200" dirty="0" smtClean="0">
                          <a:solidFill>
                            <a:schemeClr val="dk1"/>
                          </a:solidFill>
                          <a:effectLst/>
                          <a:latin typeface="Arial" panose="020B0604020202020204" pitchFamily="34" charset="0"/>
                          <a:ea typeface="Times New Roman"/>
                          <a:cs typeface="Arial" panose="020B0604020202020204" pitchFamily="34" charset="0"/>
                        </a:rPr>
                        <a:t>R1.5bn</a:t>
                      </a:r>
                      <a:endParaRPr lang="en-ZA" sz="1200" kern="1200" dirty="0">
                        <a:solidFill>
                          <a:schemeClr val="dk1"/>
                        </a:solidFill>
                        <a:effectLst/>
                        <a:latin typeface="Arial" panose="020B0604020202020204" pitchFamily="34" charset="0"/>
                        <a:ea typeface="Times New Roman"/>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R500m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R60,736,664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R2,165,707,065.42 </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600"/>
                        </a:spcBef>
                        <a:spcAft>
                          <a:spcPts val="140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There were cases that were instituted in the Special Tribunal which contributed significantly to the over-achievement of this target. </a:t>
                      </a:r>
                      <a:endParaRPr lang="en-ZA" sz="1200" dirty="0" smtClean="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
        <p:nvSpPr>
          <p:cNvPr id="3" name="Title 1"/>
          <p:cNvSpPr>
            <a:spLocks noGrp="1"/>
          </p:cNvSpPr>
          <p:nvPr>
            <p:ph type="title" idx="4294967295"/>
          </p:nvPr>
        </p:nvSpPr>
        <p:spPr>
          <a:xfrm>
            <a:off x="228601" y="0"/>
            <a:ext cx="8915400" cy="95091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22</a:t>
            </a:fld>
            <a:endParaRPr lang="en-US"/>
          </a:p>
        </p:txBody>
      </p:sp>
    </p:spTree>
    <p:extLst>
      <p:ext uri="{BB962C8B-B14F-4D97-AF65-F5344CB8AC3E}">
        <p14:creationId xmlns:p14="http://schemas.microsoft.com/office/powerpoint/2010/main" val="204984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413" y="0"/>
            <a:ext cx="9827172" cy="103981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3 : MARKET DATA ANALYTICS AND PREVENTION </a:t>
            </a:r>
            <a:endParaRPr lang="en-US" sz="3600" b="1" dirty="0">
              <a:latin typeface="Arial" panose="020B0604020202020204" pitchFamily="34" charset="0"/>
              <a:cs typeface="Arial" panose="020B060402020202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863287400"/>
              </p:ext>
            </p:extLst>
          </p:nvPr>
        </p:nvGraphicFramePr>
        <p:xfrm>
          <a:off x="405961" y="1141796"/>
          <a:ext cx="9094077" cy="4391660"/>
        </p:xfrm>
        <a:graphic>
          <a:graphicData uri="http://schemas.openxmlformats.org/drawingml/2006/table">
            <a:tbl>
              <a:tblPr firstRow="1" bandRow="1">
                <a:tableStyleId>{5C22544A-7EE6-4342-B048-85BDC9FD1C3A}</a:tableStyleId>
              </a:tblPr>
              <a:tblGrid>
                <a:gridCol w="1795803">
                  <a:extLst>
                    <a:ext uri="{9D8B030D-6E8A-4147-A177-3AD203B41FA5}">
                      <a16:colId xmlns:a16="http://schemas.microsoft.com/office/drawing/2014/main" val="20000"/>
                    </a:ext>
                  </a:extLst>
                </a:gridCol>
                <a:gridCol w="861986">
                  <a:extLst>
                    <a:ext uri="{9D8B030D-6E8A-4147-A177-3AD203B41FA5}">
                      <a16:colId xmlns:a16="http://schemas.microsoft.com/office/drawing/2014/main" val="20001"/>
                    </a:ext>
                  </a:extLst>
                </a:gridCol>
                <a:gridCol w="1143594">
                  <a:extLst>
                    <a:ext uri="{9D8B030D-6E8A-4147-A177-3AD203B41FA5}">
                      <a16:colId xmlns:a16="http://schemas.microsoft.com/office/drawing/2014/main" val="20002"/>
                    </a:ext>
                  </a:extLst>
                </a:gridCol>
                <a:gridCol w="1143594">
                  <a:extLst>
                    <a:ext uri="{9D8B030D-6E8A-4147-A177-3AD203B41FA5}">
                      <a16:colId xmlns:a16="http://schemas.microsoft.com/office/drawing/2014/main" val="3765427352"/>
                    </a:ext>
                  </a:extLst>
                </a:gridCol>
                <a:gridCol w="1451939">
                  <a:extLst>
                    <a:ext uri="{9D8B030D-6E8A-4147-A177-3AD203B41FA5}">
                      <a16:colId xmlns:a16="http://schemas.microsoft.com/office/drawing/2014/main" val="1067222720"/>
                    </a:ext>
                  </a:extLst>
                </a:gridCol>
                <a:gridCol w="1978843">
                  <a:extLst>
                    <a:ext uri="{9D8B030D-6E8A-4147-A177-3AD203B41FA5}">
                      <a16:colId xmlns:a16="http://schemas.microsoft.com/office/drawing/2014/main" val="3030776172"/>
                    </a:ext>
                  </a:extLst>
                </a:gridCol>
                <a:gridCol w="359159">
                  <a:extLst>
                    <a:ext uri="{9D8B030D-6E8A-4147-A177-3AD203B41FA5}">
                      <a16:colId xmlns:a16="http://schemas.microsoft.com/office/drawing/2014/main" val="20006"/>
                    </a:ext>
                  </a:extLst>
                </a:gridCol>
                <a:gridCol w="359159">
                  <a:extLst>
                    <a:ext uri="{9D8B030D-6E8A-4147-A177-3AD203B41FA5}">
                      <a16:colId xmlns:a16="http://schemas.microsoft.com/office/drawing/2014/main" val="20007"/>
                    </a:ext>
                  </a:extLst>
                </a:gridCol>
              </a:tblGrid>
              <a:tr h="304800">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4</a:t>
                      </a:r>
                      <a:r>
                        <a:rPr lang="en-ZA" sz="1200" b="1" i="0" u="none" strike="noStrike"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048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70840">
                <a:tc gridSpan="8">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influence proactively the systemic and behavioural root causes of maladministration and corruption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gn="l" fontAlgn="ctr"/>
                      <a:endParaRPr lang="en-ZA" sz="12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32740">
                <a:tc gridSpan="8">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1: </a:t>
                      </a:r>
                      <a:r>
                        <a:rPr lang="en-ZA" sz="1200" b="1" i="0" u="none" strike="noStrike" dirty="0">
                          <a:solidFill>
                            <a:srgbClr val="000000"/>
                          </a:solidFill>
                          <a:effectLst/>
                          <a:latin typeface="Arial" panose="020B0604020202020204" pitchFamily="34" charset="0"/>
                          <a:cs typeface="Arial" panose="020B0604020202020204" pitchFamily="34" charset="0"/>
                        </a:rPr>
                        <a:t>To direct internal and influence external 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decision making </a:t>
                      </a:r>
                      <a:r>
                        <a:rPr lang="en-ZA" sz="1200" b="1" i="0" u="none" strike="noStrike" dirty="0">
                          <a:solidFill>
                            <a:srgbClr val="000000"/>
                          </a:solidFill>
                          <a:effectLst/>
                          <a:latin typeface="Arial" panose="020B0604020202020204" pitchFamily="34" charset="0"/>
                          <a:cs typeface="Arial" panose="020B0604020202020204" pitchFamily="34" charset="0"/>
                        </a:rPr>
                        <a:t>processes through data analysis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algn="l" fontAlgn="ctr"/>
                      <a:endParaRPr lang="en-ZA" sz="12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1.1 Number </a:t>
                      </a:r>
                      <a:r>
                        <a:rPr lang="en-ZA" sz="1200" b="0" i="0" u="none" strike="noStrike" dirty="0">
                          <a:solidFill>
                            <a:srgbClr val="000000"/>
                          </a:solidFill>
                          <a:effectLst/>
                          <a:latin typeface="Arial" panose="020B0604020202020204" pitchFamily="34" charset="0"/>
                          <a:cs typeface="Arial" panose="020B0604020202020204" pitchFamily="34" charset="0"/>
                        </a:rPr>
                        <a:t>of internal trend analysis reports issued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smtClean="0">
                          <a:solidFill>
                            <a:srgbClr val="000000"/>
                          </a:solidFill>
                          <a:effectLst/>
                          <a:latin typeface="Arial" panose="020B0604020202020204" pitchFamily="34" charset="0"/>
                          <a:cs typeface="Arial" panose="020B0604020202020204" pitchFamily="34" charset="0"/>
                        </a:rPr>
                        <a:t> 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2</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N/A</a:t>
                      </a:r>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70840">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1.2  </a:t>
                      </a:r>
                      <a:r>
                        <a:rPr lang="en-ZA" sz="1200" b="0" i="0" u="none" strike="noStrike" dirty="0">
                          <a:solidFill>
                            <a:srgbClr val="000000"/>
                          </a:solidFill>
                          <a:effectLst/>
                          <a:latin typeface="Arial" panose="020B0604020202020204" pitchFamily="34" charset="0"/>
                          <a:cs typeface="Arial" panose="020B0604020202020204" pitchFamily="34" charset="0"/>
                        </a:rPr>
                        <a:t>Number of external risk assessment and trend analysis reports issued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smtClean="0">
                          <a:solidFill>
                            <a:srgbClr val="000000"/>
                          </a:solidFill>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 2</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N/A</a:t>
                      </a:r>
                      <a:endParaRPr lang="en-US"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370840">
                <a:tc gridSpan="8">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2: </a:t>
                      </a:r>
                      <a:r>
                        <a:rPr lang="en-ZA" sz="1200" b="1" i="0" u="none" strike="noStrike" dirty="0">
                          <a:solidFill>
                            <a:srgbClr val="000000"/>
                          </a:solidFill>
                          <a:effectLst/>
                          <a:latin typeface="Arial" panose="020B0604020202020204" pitchFamily="34" charset="0"/>
                          <a:cs typeface="Arial" panose="020B0604020202020204" pitchFamily="34" charset="0"/>
                        </a:rPr>
                        <a:t>To assist State institutions with the prevention of the reoccurrence of reported cases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l" fontAlgn="ctr"/>
                      <a:endParaRPr lang="en-ZA" sz="12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70840">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2.1 </a:t>
                      </a:r>
                      <a:r>
                        <a:rPr lang="en-ZA" sz="1200" b="0" i="0" u="none" strike="noStrike" dirty="0">
                          <a:solidFill>
                            <a:srgbClr val="000000"/>
                          </a:solidFill>
                          <a:effectLst/>
                          <a:latin typeface="Arial" panose="020B0604020202020204" pitchFamily="34" charset="0"/>
                          <a:cs typeface="Arial" panose="020B0604020202020204" pitchFamily="34" charset="0"/>
                        </a:rPr>
                        <a:t>Number of systemic improvement plans developed in conjunction with targeted State institutions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1</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1 improvement plan developed with DPW (Prestige unit)</a:t>
                      </a:r>
                      <a:endPar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1 improvement plan developed with DPW (Prestige unit)</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N/A</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0" algn="l" defTabSz="914400" rtl="0" eaLnBrk="1" fontAlgn="t" latinLnBrk="0" hangingPunct="1"/>
                      <a:endPar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marL="0" algn="l" defTabSz="914400" rtl="0" eaLnBrk="1" fontAlgn="t" latinLnBrk="0" hangingPunct="1"/>
                      <a:endPar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40E4637F-1127-AF4D-B96F-F7789FFD66FF}" type="slidenum">
              <a:rPr lang="en-US" smtClean="0"/>
              <a:t>23</a:t>
            </a:fld>
            <a:endParaRPr lang="en-US"/>
          </a:p>
        </p:txBody>
      </p:sp>
    </p:spTree>
    <p:extLst>
      <p:ext uri="{BB962C8B-B14F-4D97-AF65-F5344CB8AC3E}">
        <p14:creationId xmlns:p14="http://schemas.microsoft.com/office/powerpoint/2010/main" val="295988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026" y="0"/>
            <a:ext cx="9595945" cy="103981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3 : MARKET DATA ANALYTICS AND PREVENTION </a:t>
            </a:r>
            <a:endParaRPr lang="en-US" sz="3600" b="1" dirty="0">
              <a:latin typeface="Arial" panose="020B0604020202020204" pitchFamily="34" charset="0"/>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1908883068"/>
              </p:ext>
            </p:extLst>
          </p:nvPr>
        </p:nvGraphicFramePr>
        <p:xfrm>
          <a:off x="441433" y="1000037"/>
          <a:ext cx="9023132" cy="5064760"/>
        </p:xfrm>
        <a:graphic>
          <a:graphicData uri="http://schemas.openxmlformats.org/drawingml/2006/table">
            <a:tbl>
              <a:tblPr firstRow="1" bandRow="1">
                <a:tableStyleId>{5C22544A-7EE6-4342-B048-85BDC9FD1C3A}</a:tableStyleId>
              </a:tblPr>
              <a:tblGrid>
                <a:gridCol w="1453837">
                  <a:extLst>
                    <a:ext uri="{9D8B030D-6E8A-4147-A177-3AD203B41FA5}">
                      <a16:colId xmlns:a16="http://schemas.microsoft.com/office/drawing/2014/main" val="20000"/>
                    </a:ext>
                  </a:extLst>
                </a:gridCol>
                <a:gridCol w="659763">
                  <a:extLst>
                    <a:ext uri="{9D8B030D-6E8A-4147-A177-3AD203B41FA5}">
                      <a16:colId xmlns:a16="http://schemas.microsoft.com/office/drawing/2014/main" val="20001"/>
                    </a:ext>
                  </a:extLst>
                </a:gridCol>
                <a:gridCol w="921453">
                  <a:extLst>
                    <a:ext uri="{9D8B030D-6E8A-4147-A177-3AD203B41FA5}">
                      <a16:colId xmlns:a16="http://schemas.microsoft.com/office/drawing/2014/main" val="20002"/>
                    </a:ext>
                  </a:extLst>
                </a:gridCol>
                <a:gridCol w="1338659">
                  <a:extLst>
                    <a:ext uri="{9D8B030D-6E8A-4147-A177-3AD203B41FA5}">
                      <a16:colId xmlns:a16="http://schemas.microsoft.com/office/drawing/2014/main" val="3000339284"/>
                    </a:ext>
                  </a:extLst>
                </a:gridCol>
                <a:gridCol w="1338659">
                  <a:extLst>
                    <a:ext uri="{9D8B030D-6E8A-4147-A177-3AD203B41FA5}">
                      <a16:colId xmlns:a16="http://schemas.microsoft.com/office/drawing/2014/main" val="1224696409"/>
                    </a:ext>
                  </a:extLst>
                </a:gridCol>
                <a:gridCol w="2533978">
                  <a:extLst>
                    <a:ext uri="{9D8B030D-6E8A-4147-A177-3AD203B41FA5}">
                      <a16:colId xmlns:a16="http://schemas.microsoft.com/office/drawing/2014/main" val="20008"/>
                    </a:ext>
                  </a:extLst>
                </a:gridCol>
                <a:gridCol w="347377">
                  <a:extLst>
                    <a:ext uri="{9D8B030D-6E8A-4147-A177-3AD203B41FA5}">
                      <a16:colId xmlns:a16="http://schemas.microsoft.com/office/drawing/2014/main" val="20006"/>
                    </a:ext>
                  </a:extLst>
                </a:gridCol>
                <a:gridCol w="429406">
                  <a:extLst>
                    <a:ext uri="{9D8B030D-6E8A-4147-A177-3AD203B41FA5}">
                      <a16:colId xmlns:a16="http://schemas.microsoft.com/office/drawing/2014/main" val="20007"/>
                    </a:ext>
                  </a:extLst>
                </a:gridCol>
              </a:tblGrid>
              <a:tr h="304800">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t"/>
                      <a:endParaRPr lang="en-ZA" sz="1200" b="1" i="0" u="none" strike="noStrike" dirty="0">
                        <a:solidFill>
                          <a:srgbClr val="000000"/>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048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ZA"/>
                    </a:p>
                  </a:txBody>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70840">
                <a:tc gridSpan="8">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influence proactively the systemic and behavioural root causes of maladministration and corruption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gn="l" fontAlgn="ctr"/>
                      <a:endParaRPr lang="en-ZA" sz="12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70840">
                <a:tc gridSpan="8">
                  <a:txBody>
                    <a:bodyPr/>
                    <a:lstStyle/>
                    <a:p>
                      <a:pPr algn="l" fontAlgn="ctr"/>
                      <a:r>
                        <a:rPr lang="en-ZA" sz="1200" b="1" i="0" u="none" strike="noStrike" dirty="0" smtClean="0">
                          <a:solidFill>
                            <a:srgbClr val="000000"/>
                          </a:solidFill>
                          <a:effectLst/>
                          <a:latin typeface="Arial" panose="020B0604020202020204" pitchFamily="34" charset="0"/>
                          <a:cs typeface="Arial" panose="020B0604020202020204" pitchFamily="34" charset="0"/>
                        </a:rPr>
                        <a:t>Strategic objective 3: To increase public awareness about targeted anti-corruption behaviour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algn="l" fontAlgn="ctr"/>
                      <a:endParaRPr lang="en-ZA" sz="12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994410">
                <a:tc>
                  <a:txBody>
                    <a:bodyPr/>
                    <a:lstStyle/>
                    <a:p>
                      <a:pPr algn="l">
                        <a:lnSpc>
                          <a:spcPct val="100000"/>
                        </a:lnSpc>
                        <a:spcBef>
                          <a:spcPts val="600"/>
                        </a:spcBef>
                        <a:spcAft>
                          <a:spcPts val="0"/>
                        </a:spcAft>
                      </a:pPr>
                      <a:r>
                        <a:rPr lang="en-ZA" sz="1200" dirty="0">
                          <a:solidFill>
                            <a:srgbClr val="000000"/>
                          </a:solidFill>
                          <a:effectLst/>
                          <a:latin typeface="Arial" panose="020B0604020202020204" pitchFamily="34" charset="0"/>
                          <a:ea typeface="Times New Roman"/>
                          <a:cs typeface="Arial" panose="020B0604020202020204" pitchFamily="34" charset="0"/>
                        </a:rPr>
                        <a:t>3.1. Number of targeted awareness campaigns conducted.</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1</a:t>
                      </a: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a:t>
                      </a:r>
                    </a:p>
                    <a:p>
                      <a:pPr algn="just">
                        <a:lnSpc>
                          <a:spcPct val="100000"/>
                        </a:lnSpc>
                        <a:spcBef>
                          <a:spcPts val="600"/>
                        </a:spcBef>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200" kern="1200" dirty="0" smtClean="0">
                          <a:solidFill>
                            <a:schemeClr val="dk1"/>
                          </a:solidFill>
                          <a:effectLst/>
                          <a:latin typeface="Arial" panose="020B0604020202020204" pitchFamily="34" charset="0"/>
                          <a:ea typeface="+mn-ea"/>
                          <a:cs typeface="Arial" panose="020B0604020202020204" pitchFamily="34" charset="0"/>
                        </a:rPr>
                        <a:t>3 awareness campaigns conducted with NDPW, IH Harris Primary School and EC DoT</a:t>
                      </a:r>
                      <a:endParaRPr lang="en-US" sz="1200" b="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 awareness campaigns conducted with NDPW, IH Harris Primary School and EC DoT</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0000"/>
                        </a:lnSpc>
                        <a:spcBef>
                          <a:spcPts val="600"/>
                        </a:spcBef>
                        <a:spcAft>
                          <a:spcPts val="0"/>
                        </a:spcAft>
                      </a:pPr>
                      <a:r>
                        <a:rPr lang="en-US" sz="1200" kern="1200" dirty="0" smtClean="0">
                          <a:solidFill>
                            <a:srgbClr val="000000"/>
                          </a:solidFill>
                          <a:effectLst/>
                          <a:latin typeface="Arial" panose="020B0604020202020204" pitchFamily="34" charset="0"/>
                          <a:ea typeface="Times New Roman"/>
                          <a:cs typeface="Arial" panose="020B0604020202020204" pitchFamily="34" charset="0"/>
                        </a:rPr>
                        <a:t>The awareness session with IH Harris was the one that was planned for the 2019/20 FY.</a:t>
                      </a:r>
                    </a:p>
                    <a:p>
                      <a:pPr marL="0" algn="just" defTabSz="914400" rtl="0" eaLnBrk="1" latinLnBrk="0" hangingPunct="1">
                        <a:lnSpc>
                          <a:spcPct val="100000"/>
                        </a:lnSpc>
                        <a:spcBef>
                          <a:spcPts val="600"/>
                        </a:spcBef>
                        <a:spcAft>
                          <a:spcPts val="0"/>
                        </a:spcAft>
                      </a:pPr>
                      <a:r>
                        <a:rPr lang="en-US" sz="1200" kern="1200" dirty="0" smtClean="0">
                          <a:solidFill>
                            <a:srgbClr val="000000"/>
                          </a:solidFill>
                          <a:effectLst/>
                          <a:latin typeface="Arial" panose="020B0604020202020204" pitchFamily="34" charset="0"/>
                          <a:ea typeface="Times New Roman"/>
                          <a:cs typeface="Arial" panose="020B0604020202020204" pitchFamily="34" charset="0"/>
                        </a:rPr>
                        <a:t>The two additional awareness campaigns due to the following: </a:t>
                      </a:r>
                    </a:p>
                    <a:p>
                      <a:pPr marL="0" algn="just" defTabSz="914400" rtl="0" eaLnBrk="1" latinLnBrk="0" hangingPunct="1">
                        <a:lnSpc>
                          <a:spcPct val="100000"/>
                        </a:lnSpc>
                        <a:spcBef>
                          <a:spcPts val="600"/>
                        </a:spcBef>
                        <a:spcAft>
                          <a:spcPts val="0"/>
                        </a:spcAft>
                      </a:pPr>
                      <a:r>
                        <a:rPr lang="en-US" sz="1200" kern="1200" dirty="0" smtClean="0">
                          <a:solidFill>
                            <a:srgbClr val="000000"/>
                          </a:solidFill>
                          <a:effectLst/>
                          <a:latin typeface="Arial" panose="020B0604020202020204" pitchFamily="34" charset="0"/>
                          <a:ea typeface="Times New Roman"/>
                          <a:cs typeface="Arial" panose="020B0604020202020204" pitchFamily="34" charset="0"/>
                        </a:rPr>
                        <a:t>The awareness campaign with NDPW was postponed from the 2018/19 FY to the 209/20 FY. </a:t>
                      </a:r>
                    </a:p>
                    <a:p>
                      <a:pPr marL="0" algn="just" defTabSz="914400" rtl="0" eaLnBrk="1" latinLnBrk="0" hangingPunct="1">
                        <a:lnSpc>
                          <a:spcPct val="100000"/>
                        </a:lnSpc>
                        <a:spcBef>
                          <a:spcPts val="600"/>
                        </a:spcBef>
                        <a:spcAft>
                          <a:spcPts val="0"/>
                        </a:spcAft>
                      </a:pPr>
                      <a:r>
                        <a:rPr lang="en-US" sz="1200" kern="1200" dirty="0" smtClean="0">
                          <a:solidFill>
                            <a:srgbClr val="000000"/>
                          </a:solidFill>
                          <a:effectLst/>
                          <a:latin typeface="Arial" panose="020B0604020202020204" pitchFamily="34" charset="0"/>
                          <a:ea typeface="Times New Roman"/>
                          <a:cs typeface="Arial" panose="020B0604020202020204" pitchFamily="34" charset="0"/>
                        </a:rPr>
                        <a:t>The session with the Eastern Cape dept. of Transport was a request from the department itself to the SIU.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fontAlgn="t">
                        <a:lnSpc>
                          <a:spcPct val="100000"/>
                        </a:lnSpc>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Times New Roman"/>
                          <a:cs typeface="Arial" panose="020B0604020202020204" pitchFamily="34" charset="0"/>
                        </a:rPr>
                        <a:t>3.2 Number of public perception surveys</a:t>
                      </a:r>
                      <a:br>
                        <a:rPr lang="en-ZA" sz="1200" kern="1200" dirty="0" smtClean="0">
                          <a:solidFill>
                            <a:srgbClr val="000000"/>
                          </a:solidFill>
                          <a:effectLst/>
                          <a:latin typeface="Arial" panose="020B0604020202020204" pitchFamily="34" charset="0"/>
                          <a:ea typeface="Times New Roman"/>
                          <a:cs typeface="Arial" panose="020B0604020202020204" pitchFamily="34" charset="0"/>
                        </a:rPr>
                      </a:br>
                      <a:r>
                        <a:rPr lang="en-ZA" sz="1200" kern="1200" dirty="0" smtClean="0">
                          <a:solidFill>
                            <a:srgbClr val="000000"/>
                          </a:solidFill>
                          <a:effectLst/>
                          <a:latin typeface="Arial" panose="020B0604020202020204" pitchFamily="34" charset="0"/>
                          <a:ea typeface="Times New Roman"/>
                          <a:cs typeface="Arial" panose="020B0604020202020204" pitchFamily="34" charset="0"/>
                        </a:rPr>
                        <a:t>conducted</a:t>
                      </a:r>
                    </a:p>
                    <a:p>
                      <a:pPr algn="just">
                        <a:lnSpc>
                          <a:spcPct val="100000"/>
                        </a:lnSpc>
                        <a:spcBef>
                          <a:spcPts val="600"/>
                        </a:spcBef>
                        <a:spcAft>
                          <a:spcPts val="0"/>
                        </a:spcAft>
                      </a:pP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0"/>
                        </a:spcAft>
                      </a:pPr>
                      <a:r>
                        <a:rPr lang="en-ZA" sz="1200" kern="1200" dirty="0" smtClean="0">
                          <a:solidFill>
                            <a:srgbClr val="000000"/>
                          </a:solidFill>
                          <a:effectLst/>
                          <a:latin typeface="Arial" panose="020B0604020202020204" pitchFamily="34" charset="0"/>
                          <a:ea typeface="Times New Roman"/>
                          <a:cs typeface="Arial" panose="020B0604020202020204" pitchFamily="34" charset="0"/>
                        </a:rPr>
                        <a:t>1</a:t>
                      </a: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a:t>
                      </a:r>
                    </a:p>
                    <a:p>
                      <a:pPr algn="just">
                        <a:lnSpc>
                          <a:spcPct val="100000"/>
                        </a:lnSpc>
                        <a:spcBef>
                          <a:spcPts val="600"/>
                        </a:spcBef>
                        <a:spcAft>
                          <a:spcPts val="0"/>
                        </a:spcAft>
                      </a:pP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200" kern="1200" dirty="0" smtClean="0">
                          <a:solidFill>
                            <a:schemeClr val="dk1"/>
                          </a:solidFill>
                          <a:effectLst/>
                          <a:latin typeface="Arial" panose="020B0604020202020204" pitchFamily="34" charset="0"/>
                          <a:ea typeface="+mn-ea"/>
                          <a:cs typeface="Arial" panose="020B0604020202020204" pitchFamily="34" charset="0"/>
                        </a:rPr>
                        <a:t>1 public perception survey conducted</a:t>
                      </a:r>
                      <a:endParaRPr lang="en-US"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 public perception survey conducted</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200" dirty="0" smtClean="0">
                          <a:latin typeface="Arial" panose="020B0604020202020204" pitchFamily="34" charset="0"/>
                          <a:cs typeface="Arial" panose="020B0604020202020204" pitchFamily="34" charset="0"/>
                        </a:rPr>
                        <a:t>N/A</a:t>
                      </a:r>
                      <a:endParaRPr lang="en-ZA" sz="1200" dirty="0">
                        <a:latin typeface="Arial" panose="020B0604020202020204" pitchFamily="34" charset="0"/>
                        <a:cs typeface="Arial" panose="020B0604020202020204" pitchFamily="34" charset="0"/>
                      </a:endParaRPr>
                    </a:p>
                    <a:p>
                      <a:pPr marL="0" algn="just" defTabSz="914400" rtl="0" eaLnBrk="1" latinLnBrk="0" hangingPunct="1">
                        <a:lnSpc>
                          <a:spcPct val="100000"/>
                        </a:lnSpc>
                        <a:spcBef>
                          <a:spcPts val="600"/>
                        </a:spcBef>
                        <a:spcAft>
                          <a:spcPts val="0"/>
                        </a:spcAft>
                      </a:pPr>
                      <a:r>
                        <a:rPr lang="en-ZA" sz="1200" kern="1200" dirty="0" smtClean="0">
                          <a:solidFill>
                            <a:srgbClr val="000000"/>
                          </a:solidFill>
                          <a:effectLst/>
                          <a:latin typeface="Arial" panose="020B0604020202020204" pitchFamily="34" charset="0"/>
                          <a:ea typeface="Times New Roman"/>
                          <a:cs typeface="Arial" panose="020B0604020202020204" pitchFamily="34" charset="0"/>
                        </a:rPr>
                        <a:t>N/A</a:t>
                      </a: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fontAlgn="t">
                        <a:lnSpc>
                          <a:spcPct val="100000"/>
                        </a:lnSpc>
                      </a:pPr>
                      <a:endParaRPr lang="en-ZA" sz="1200" kern="1200" dirty="0">
                        <a:solidFill>
                          <a:srgbClr val="000000"/>
                        </a:solidFill>
                        <a:effectLst/>
                        <a:latin typeface="Arial" panose="020B0604020202020204" pitchFamily="34" charset="0"/>
                        <a:ea typeface="Times New Roman"/>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86482209"/>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24</a:t>
            </a:fld>
            <a:endParaRPr lang="en-US"/>
          </a:p>
        </p:txBody>
      </p:sp>
    </p:spTree>
    <p:extLst>
      <p:ext uri="{BB962C8B-B14F-4D97-AF65-F5344CB8AC3E}">
        <p14:creationId xmlns:p14="http://schemas.microsoft.com/office/powerpoint/2010/main" val="2393603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17713"/>
            <a:ext cx="9906000" cy="1041400"/>
          </a:xfrm>
        </p:spPr>
        <p:txBody>
          <a:bodyPr>
            <a:noAutofit/>
          </a:bodyPr>
          <a:lstStyle/>
          <a:p>
            <a: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FINANCIAL INFORMATION</a:t>
            </a:r>
            <a:endParaRPr lang="en-US"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25</a:t>
            </a:fld>
            <a:endParaRPr lang="en-US"/>
          </a:p>
        </p:txBody>
      </p:sp>
    </p:spTree>
    <p:extLst>
      <p:ext uri="{BB962C8B-B14F-4D97-AF65-F5344CB8AC3E}">
        <p14:creationId xmlns:p14="http://schemas.microsoft.com/office/powerpoint/2010/main" val="47077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779921"/>
          </a:xfrm>
        </p:spPr>
        <p:txBody>
          <a:bodyPr>
            <a:normAutofit/>
          </a:bodyPr>
          <a:lstStyle/>
          <a:p>
            <a:r>
              <a:rPr lang="en-US" sz="2400" b="1" dirty="0" smtClean="0">
                <a:solidFill>
                  <a:prstClr val="black"/>
                </a:solidFill>
                <a:latin typeface="Arial" panose="020B0604020202020204" pitchFamily="34" charset="0"/>
                <a:cs typeface="Arial" panose="020B0604020202020204" pitchFamily="34" charset="0"/>
              </a:rPr>
              <a:t>Financial </a:t>
            </a:r>
            <a:r>
              <a:rPr lang="en-US" sz="2400" b="1" dirty="0">
                <a:solidFill>
                  <a:prstClr val="black"/>
                </a:solidFill>
                <a:latin typeface="Arial" panose="020B0604020202020204" pitchFamily="34" charset="0"/>
                <a:cs typeface="Arial" panose="020B0604020202020204" pitchFamily="34" charset="0"/>
              </a:rPr>
              <a:t>Results: Quarter Ending 31 March 2020 </a:t>
            </a:r>
          </a:p>
        </p:txBody>
      </p:sp>
      <p:sp>
        <p:nvSpPr>
          <p:cNvPr id="2" name="Slide Number Placeholder 1"/>
          <p:cNvSpPr>
            <a:spLocks noGrp="1"/>
          </p:cNvSpPr>
          <p:nvPr>
            <p:ph type="sldNum" sz="quarter" idx="12"/>
          </p:nvPr>
        </p:nvSpPr>
        <p:spPr/>
        <p:txBody>
          <a:bodyPr/>
          <a:lstStyle/>
          <a:p>
            <a:fld id="{40E4637F-1127-AF4D-B96F-F7789FFD66FF}" type="slidenum">
              <a:rPr lang="en-US" smtClean="0"/>
              <a:t>26</a:t>
            </a:fld>
            <a:endParaRPr lang="en-US"/>
          </a:p>
        </p:txBody>
      </p:sp>
      <p:sp>
        <p:nvSpPr>
          <p:cNvPr id="9" name="TextBox 8"/>
          <p:cNvSpPr txBox="1"/>
          <p:nvPr/>
        </p:nvSpPr>
        <p:spPr>
          <a:xfrm>
            <a:off x="0" y="5634043"/>
            <a:ext cx="9906000" cy="830997"/>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Note: The Financial Results submitted for the 4</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Quarter ending 31 March 2020 had a surplus of R 186 million and was based on Unaudited Financial Information. The Final Results herein are based on Audited Financial Statements as signed off on the 30</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September 2020</a:t>
            </a:r>
            <a:endParaRPr lang="en-US" sz="16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a:stretch>
            <a:fillRect/>
          </a:stretch>
        </p:blipFill>
        <p:spPr>
          <a:xfrm>
            <a:off x="304800" y="881521"/>
            <a:ext cx="9438290" cy="4506542"/>
          </a:xfrm>
          <a:prstGeom prst="rect">
            <a:avLst/>
          </a:prstGeom>
        </p:spPr>
      </p:pic>
    </p:spTree>
    <p:extLst>
      <p:ext uri="{BB962C8B-B14F-4D97-AF65-F5344CB8AC3E}">
        <p14:creationId xmlns:p14="http://schemas.microsoft.com/office/powerpoint/2010/main" val="3070772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smtClean="0">
                <a:solidFill>
                  <a:prstClr val="black"/>
                </a:solidFill>
                <a:latin typeface="Arial" panose="020B0604020202020204" pitchFamily="34" charset="0"/>
                <a:cs typeface="Arial" panose="020B0604020202020204" pitchFamily="34" charset="0"/>
              </a:rPr>
              <a:t>Financial </a:t>
            </a:r>
            <a:r>
              <a:rPr lang="en-US" sz="2400" b="1" dirty="0">
                <a:solidFill>
                  <a:prstClr val="black"/>
                </a:solidFill>
                <a:latin typeface="Arial" panose="020B0604020202020204" pitchFamily="34" charset="0"/>
                <a:cs typeface="Arial" panose="020B0604020202020204" pitchFamily="34" charset="0"/>
              </a:rPr>
              <a:t>Results: Quarter Ending 31 March 2020 </a:t>
            </a:r>
          </a:p>
        </p:txBody>
      </p:sp>
      <p:sp>
        <p:nvSpPr>
          <p:cNvPr id="2" name="Slide Number Placeholder 1"/>
          <p:cNvSpPr>
            <a:spLocks noGrp="1"/>
          </p:cNvSpPr>
          <p:nvPr>
            <p:ph type="sldNum" sz="quarter" idx="12"/>
          </p:nvPr>
        </p:nvSpPr>
        <p:spPr/>
        <p:txBody>
          <a:bodyPr/>
          <a:lstStyle/>
          <a:p>
            <a:fld id="{40E4637F-1127-AF4D-B96F-F7789FFD66FF}" type="slidenum">
              <a:rPr lang="en-US" smtClean="0"/>
              <a:t>27</a:t>
            </a:fld>
            <a:endParaRPr lang="en-US" dirty="0"/>
          </a:p>
        </p:txBody>
      </p:sp>
      <p:sp>
        <p:nvSpPr>
          <p:cNvPr id="3" name="Content Placeholder 2"/>
          <p:cNvSpPr>
            <a:spLocks noGrp="1"/>
          </p:cNvSpPr>
          <p:nvPr>
            <p:ph idx="1"/>
          </p:nvPr>
        </p:nvSpPr>
        <p:spPr>
          <a:xfrm>
            <a:off x="488372" y="1003153"/>
            <a:ext cx="8915400" cy="5353198"/>
          </a:xfrm>
        </p:spPr>
        <p:txBody>
          <a:bodyPr>
            <a:noAutofit/>
          </a:bodyPr>
          <a:lstStyle/>
          <a:p>
            <a:pPr marL="0" indent="0" algn="just">
              <a:buNone/>
            </a:pPr>
            <a:r>
              <a:rPr lang="en-US" sz="1600" dirty="0" smtClean="0">
                <a:latin typeface="Arial" panose="020B0604020202020204" pitchFamily="34" charset="0"/>
                <a:cs typeface="Arial" panose="020B0604020202020204" pitchFamily="34" charset="0"/>
              </a:rPr>
              <a:t>Explanation of Material Differences between budget and actual amounts:</a:t>
            </a:r>
          </a:p>
          <a:p>
            <a:pPr marL="0" indent="0" algn="just">
              <a:buNone/>
            </a:pPr>
            <a:r>
              <a:rPr lang="en-US" sz="1600" b="1" dirty="0" smtClean="0">
                <a:latin typeface="Arial" panose="020B0604020202020204" pitchFamily="34" charset="0"/>
                <a:cs typeface="Arial" panose="020B0604020202020204" pitchFamily="34" charset="0"/>
              </a:rPr>
              <a:t>Income:</a:t>
            </a:r>
          </a:p>
          <a:p>
            <a:pPr algn="just">
              <a:buAutoNum type="arabicPeriod"/>
            </a:pPr>
            <a:r>
              <a:rPr lang="en-US" sz="1400" dirty="0" smtClean="0">
                <a:latin typeface="Arial" panose="020B0604020202020204" pitchFamily="34" charset="0"/>
                <a:cs typeface="Arial" panose="020B0604020202020204" pitchFamily="34" charset="0"/>
              </a:rPr>
              <a:t>CARA Funds:  In terms of section 68 of the Prevention of Organised Crime Act, 1998 ( Act No 121 of 1998), Cabinet approved the recommendations of the Criminal Asset Recovery Committee( CARC), to allocate R16 million to the SIU , to support Corruption fighting and other forms of Economic Crimes as part of the Anti Corruption Task Force ( ACTT) and activities relating to the SIU Special Tribunal. An amount of R 5.8  million was already expenses on these costs and recognised as income. The amount was not budgeted for as it was only approved in December 2019</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algn="just">
              <a:buAutoNum type="arabicPeriod"/>
            </a:pPr>
            <a:r>
              <a:rPr lang="en-US" sz="1400" dirty="0" smtClean="0">
                <a:latin typeface="Arial" panose="020B0604020202020204" pitchFamily="34" charset="0"/>
                <a:cs typeface="Arial" panose="020B0604020202020204" pitchFamily="34" charset="0"/>
              </a:rPr>
              <a:t>Interest </a:t>
            </a:r>
            <a:r>
              <a:rPr lang="en-US" sz="1400" dirty="0">
                <a:latin typeface="Arial" panose="020B0604020202020204" pitchFamily="34" charset="0"/>
                <a:cs typeface="Arial" panose="020B0604020202020204" pitchFamily="34" charset="0"/>
              </a:rPr>
              <a:t>Received: The positive balance is due to higher than expected average bank balances.</a:t>
            </a:r>
            <a:endParaRPr lang="en-US" sz="1400" dirty="0" smtClean="0">
              <a:latin typeface="Arial" panose="020B0604020202020204" pitchFamily="34" charset="0"/>
              <a:cs typeface="Arial" panose="020B0604020202020204" pitchFamily="34" charset="0"/>
            </a:endParaRPr>
          </a:p>
          <a:p>
            <a:pPr marL="0" indent="0" algn="just">
              <a:buNone/>
            </a:pPr>
            <a:r>
              <a:rPr lang="en-US" sz="1400" b="1" dirty="0" smtClean="0">
                <a:latin typeface="Arial" panose="020B0604020202020204" pitchFamily="34" charset="0"/>
                <a:cs typeface="Arial" panose="020B0604020202020204" pitchFamily="34" charset="0"/>
              </a:rPr>
              <a:t>Expenses:</a:t>
            </a:r>
          </a:p>
          <a:p>
            <a:pPr marL="0" indent="0" algn="just">
              <a:buNone/>
            </a:pPr>
            <a:r>
              <a:rPr lang="en-US" sz="1400" dirty="0" smtClean="0">
                <a:latin typeface="Arial" panose="020B0604020202020204" pitchFamily="34" charset="0"/>
                <a:cs typeface="Arial" panose="020B0604020202020204" pitchFamily="34" charset="0"/>
              </a:rPr>
              <a:t>3. Salaries: The SIU underwent an Organisational Review Process, whereby a new Organisational Structure was developed. The SIU intends to capacitate the new structure over the MTEF period, which will result in expenses being in line with the budgeted expenses. The recruitment process was started in earnest but could not be finalized in the 2019/20 financial year.   </a:t>
            </a:r>
          </a:p>
          <a:p>
            <a:pPr marL="0" indent="0" algn="just">
              <a:buNone/>
            </a:pPr>
            <a:r>
              <a:rPr lang="en-US" sz="1400" dirty="0" smtClean="0">
                <a:latin typeface="Arial" panose="020B0604020202020204" pitchFamily="34" charset="0"/>
                <a:cs typeface="Arial" panose="020B0604020202020204" pitchFamily="34" charset="0"/>
              </a:rPr>
              <a:t>4. Travel and Operational Costs: The underspending relates to the recruitment process. These costs were not incurred as anticipated during the year under review. The recruitment process is still ongoing.  </a:t>
            </a:r>
          </a:p>
          <a:p>
            <a:pPr marL="0" indent="0" algn="just">
              <a:buNone/>
            </a:pPr>
            <a:r>
              <a:rPr lang="en-US" sz="1400" dirty="0" smtClean="0">
                <a:latin typeface="Arial" panose="020B0604020202020204" pitchFamily="34" charset="0"/>
                <a:cs typeface="Arial" panose="020B0604020202020204" pitchFamily="34" charset="0"/>
              </a:rPr>
              <a:t>5. Administration Costs: The debt impairment projection is based on the evaluation of each state institution’s circumstances, including the historic payments, any application for exemptions made to National Treasury not to pay SIU in terms of the SIU Act, payments received after 31 March 2020 and is consistent wit previous financial years. A major portion of the debts impaired during 2018/19 financial year ( R100 million) were recovered as a result of the SIU’s on-going efforts to recover debts. Several engagements with Senior Management of these institutions, Portfolio Committees and National Treasury have contributed towards this achievement.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720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64655"/>
            <a:ext cx="8915400" cy="895928"/>
          </a:xfrm>
        </p:spPr>
        <p:txBody>
          <a:bodyPr>
            <a:normAutofit/>
          </a:bodyPr>
          <a:lstStyle/>
          <a:p>
            <a:r>
              <a:rPr lang="en-US" sz="2400" b="1" dirty="0" smtClean="0">
                <a:solidFill>
                  <a:prstClr val="black"/>
                </a:solidFill>
                <a:latin typeface="Arial" panose="020B0604020202020204" pitchFamily="34" charset="0"/>
                <a:cs typeface="Arial" panose="020B0604020202020204" pitchFamily="34" charset="0"/>
              </a:rPr>
              <a:t>Financial Results: 1st Quarter Ending 30June </a:t>
            </a:r>
            <a:r>
              <a:rPr lang="en-US" sz="2400" b="1" dirty="0">
                <a:solidFill>
                  <a:prstClr val="black"/>
                </a:solidFill>
                <a:latin typeface="Arial" panose="020B0604020202020204" pitchFamily="34" charset="0"/>
                <a:cs typeface="Arial" panose="020B0604020202020204" pitchFamily="34" charset="0"/>
              </a:rPr>
              <a:t>2020</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4"/>
          <a:stretch>
            <a:fillRect/>
          </a:stretch>
        </p:blipFill>
        <p:spPr>
          <a:xfrm>
            <a:off x="28358" y="851338"/>
            <a:ext cx="9856621" cy="4183619"/>
          </a:xfrm>
          <a:prstGeom prst="rect">
            <a:avLst/>
          </a:prstGeom>
        </p:spPr>
      </p:pic>
      <p:sp>
        <p:nvSpPr>
          <p:cNvPr id="2" name="Slide Number Placeholder 1"/>
          <p:cNvSpPr>
            <a:spLocks noGrp="1"/>
          </p:cNvSpPr>
          <p:nvPr>
            <p:ph type="sldNum" sz="quarter" idx="12"/>
          </p:nvPr>
        </p:nvSpPr>
        <p:spPr/>
        <p:txBody>
          <a:bodyPr/>
          <a:lstStyle/>
          <a:p>
            <a:fld id="{40E4637F-1127-AF4D-B96F-F7789FFD66FF}" type="slidenum">
              <a:rPr lang="en-US" smtClean="0"/>
              <a:t>28</a:t>
            </a:fld>
            <a:endParaRPr lang="en-US"/>
          </a:p>
        </p:txBody>
      </p:sp>
      <p:sp>
        <p:nvSpPr>
          <p:cNvPr id="4" name="TextBox 3"/>
          <p:cNvSpPr txBox="1"/>
          <p:nvPr/>
        </p:nvSpPr>
        <p:spPr>
          <a:xfrm>
            <a:off x="0" y="5153918"/>
            <a:ext cx="9906000" cy="13849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Notes:</a:t>
            </a:r>
          </a:p>
          <a:p>
            <a:r>
              <a:rPr lang="en-US" sz="1200" b="1" dirty="0" smtClean="0">
                <a:latin typeface="Arial" panose="020B0604020202020204" pitchFamily="34" charset="0"/>
                <a:cs typeface="Arial" panose="020B0604020202020204" pitchFamily="34" charset="0"/>
              </a:rPr>
              <a:t>Income: The under-recovery in income is mainly due to the recovery of fees for services rendered to State Institutions, which is used to determine project income. Due to the National lock-down, most projects were put on hold because the SIU was not regarded as an essential service</a:t>
            </a:r>
          </a:p>
          <a:p>
            <a:endParaRPr lang="en-US" sz="1200" b="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Expenses: The under-spending in total expenditure is due to the National lock-Down. Most of the projects/ </a:t>
            </a:r>
            <a:r>
              <a:rPr lang="en-US" sz="1200" b="1" dirty="0" err="1" smtClean="0">
                <a:latin typeface="Arial" panose="020B0604020202020204" pitchFamily="34" charset="0"/>
                <a:cs typeface="Arial" panose="020B0604020202020204" pitchFamily="34" charset="0"/>
              </a:rPr>
              <a:t>programmes</a:t>
            </a:r>
            <a:r>
              <a:rPr lang="en-US" sz="1200" b="1" dirty="0" smtClean="0">
                <a:latin typeface="Arial" panose="020B0604020202020204" pitchFamily="34" charset="0"/>
                <a:cs typeface="Arial" panose="020B0604020202020204" pitchFamily="34" charset="0"/>
              </a:rPr>
              <a:t> anticipated to begin in April had to be put on hold. This included the recruitment process and travel related to investigations. </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25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63458"/>
          </a:xfrm>
        </p:spPr>
        <p:txBody>
          <a:bodyPr>
            <a:normAutofit/>
          </a:bodyPr>
          <a:lstStyle/>
          <a:p>
            <a:r>
              <a:rPr lang="en-US" sz="2400" b="1" dirty="0" smtClean="0">
                <a:latin typeface="Arial" panose="020B0604020202020204" pitchFamily="34" charset="0"/>
                <a:cs typeface="Arial" panose="020B0604020202020204" pitchFamily="34" charset="0"/>
              </a:rPr>
              <a:t>Debtors Book: Period Ending 31 March 2020 </a:t>
            </a:r>
            <a:endParaRPr lang="en-US" sz="2400" b="1"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stretch>
            <a:fillRect/>
          </a:stretch>
        </p:blipFill>
        <p:spPr>
          <a:xfrm>
            <a:off x="495300" y="1065112"/>
            <a:ext cx="8915401" cy="1661160"/>
          </a:xfrm>
          <a:prstGeom prst="rect">
            <a:avLst/>
          </a:prstGeom>
        </p:spPr>
      </p:pic>
      <p:sp>
        <p:nvSpPr>
          <p:cNvPr id="2" name="Slide Number Placeholder 1"/>
          <p:cNvSpPr>
            <a:spLocks noGrp="1"/>
          </p:cNvSpPr>
          <p:nvPr>
            <p:ph type="sldNum" sz="quarter" idx="12"/>
          </p:nvPr>
        </p:nvSpPr>
        <p:spPr/>
        <p:txBody>
          <a:bodyPr/>
          <a:lstStyle/>
          <a:p>
            <a:fld id="{40E4637F-1127-AF4D-B96F-F7789FFD66FF}" type="slidenum">
              <a:rPr lang="en-US" smtClean="0"/>
              <a:t>29</a:t>
            </a:fld>
            <a:endParaRPr lang="en-US" dirty="0"/>
          </a:p>
        </p:txBody>
      </p:sp>
      <p:pic>
        <p:nvPicPr>
          <p:cNvPr id="4" name="Picture 3"/>
          <p:cNvPicPr>
            <a:picLocks noChangeAspect="1"/>
          </p:cNvPicPr>
          <p:nvPr/>
        </p:nvPicPr>
        <p:blipFill>
          <a:blip r:embed="rId4"/>
          <a:stretch>
            <a:fillRect/>
          </a:stretch>
        </p:blipFill>
        <p:spPr>
          <a:xfrm>
            <a:off x="495301" y="2726272"/>
            <a:ext cx="8915400" cy="2926383"/>
          </a:xfrm>
          <a:prstGeom prst="rect">
            <a:avLst/>
          </a:prstGeom>
        </p:spPr>
      </p:pic>
      <p:sp>
        <p:nvSpPr>
          <p:cNvPr id="7" name="TextBox 6"/>
          <p:cNvSpPr txBox="1"/>
          <p:nvPr/>
        </p:nvSpPr>
        <p:spPr>
          <a:xfrm>
            <a:off x="495301" y="5883346"/>
            <a:ext cx="8915399"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Note: The Difference between the Aged Debtors Books and the Total Outstanding is due to R 3.3 million provide for at year end for revenue due to the SIU but not invoiced yet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91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17713"/>
            <a:ext cx="9906000" cy="1041400"/>
          </a:xfrm>
        </p:spPr>
        <p:txBody>
          <a:bodyPr>
            <a:noAutofit/>
          </a:bodyPr>
          <a:lstStyle/>
          <a:p>
            <a: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2019/20 </a:t>
            </a:r>
            <a:r>
              <a:rPr lang="en-US" sz="3600"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Q4 AND ANNUAL PERFORMANCE </a:t>
            </a:r>
            <a:endParaRPr lang="en-US" sz="3600"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14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955850"/>
          </a:xfrm>
        </p:spPr>
        <p:txBody>
          <a:bodyPr>
            <a:normAutofit/>
          </a:bodyPr>
          <a:lstStyle/>
          <a:p>
            <a:r>
              <a:rPr lang="en-US" sz="2400" b="1" dirty="0" smtClean="0">
                <a:latin typeface="Arial" panose="020B0604020202020204" pitchFamily="34" charset="0"/>
                <a:cs typeface="Arial" panose="020B0604020202020204" pitchFamily="34" charset="0"/>
              </a:rPr>
              <a:t>Debtors Book :1st Quarter Ending 30 June 2020 </a:t>
            </a:r>
            <a:endParaRPr lang="en-US" sz="2400" b="1"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stretch>
            <a:fillRect/>
          </a:stretch>
        </p:blipFill>
        <p:spPr>
          <a:xfrm>
            <a:off x="661729" y="1190485"/>
            <a:ext cx="8597462" cy="2179781"/>
          </a:xfrm>
          <a:prstGeom prst="rect">
            <a:avLst/>
          </a:prstGeom>
        </p:spPr>
      </p:pic>
      <p:sp>
        <p:nvSpPr>
          <p:cNvPr id="2" name="Slide Number Placeholder 1"/>
          <p:cNvSpPr>
            <a:spLocks noGrp="1"/>
          </p:cNvSpPr>
          <p:nvPr>
            <p:ph type="sldNum" sz="quarter" idx="12"/>
          </p:nvPr>
        </p:nvSpPr>
        <p:spPr/>
        <p:txBody>
          <a:bodyPr/>
          <a:lstStyle/>
          <a:p>
            <a:fld id="{40E4637F-1127-AF4D-B96F-F7789FFD66FF}" type="slidenum">
              <a:rPr lang="en-US" smtClean="0"/>
              <a:t>30</a:t>
            </a:fld>
            <a:endParaRPr lang="en-US"/>
          </a:p>
        </p:txBody>
      </p:sp>
      <p:pic>
        <p:nvPicPr>
          <p:cNvPr id="4" name="Picture 3"/>
          <p:cNvPicPr>
            <a:picLocks noChangeAspect="1"/>
          </p:cNvPicPr>
          <p:nvPr/>
        </p:nvPicPr>
        <p:blipFill>
          <a:blip r:embed="rId4"/>
          <a:stretch>
            <a:fillRect/>
          </a:stretch>
        </p:blipFill>
        <p:spPr>
          <a:xfrm>
            <a:off x="661729" y="3370266"/>
            <a:ext cx="8597461" cy="3196790"/>
          </a:xfrm>
          <a:prstGeom prst="rect">
            <a:avLst/>
          </a:prstGeom>
        </p:spPr>
      </p:pic>
    </p:spTree>
    <p:extLst>
      <p:ext uri="{BB962C8B-B14F-4D97-AF65-F5344CB8AC3E}">
        <p14:creationId xmlns:p14="http://schemas.microsoft.com/office/powerpoint/2010/main" val="1469692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955850"/>
          </a:xfrm>
        </p:spPr>
        <p:txBody>
          <a:bodyPr>
            <a:normAutofit/>
          </a:bodyPr>
          <a:lstStyle/>
          <a:p>
            <a:r>
              <a:rPr lang="en-US" sz="2400" b="1" dirty="0" smtClean="0">
                <a:latin typeface="Arial" panose="020B0604020202020204" pitchFamily="34" charset="0"/>
                <a:cs typeface="Arial" panose="020B0604020202020204" pitchFamily="34" charset="0"/>
              </a:rPr>
              <a:t>Payments Received : Period Ending 31 March 2020 </a:t>
            </a:r>
            <a:endParaRPr lang="en-US" sz="2400" b="1"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stretch>
            <a:fillRect/>
          </a:stretch>
        </p:blipFill>
        <p:spPr>
          <a:xfrm>
            <a:off x="923636" y="1135118"/>
            <a:ext cx="8115261" cy="4824248"/>
          </a:xfrm>
          <a:prstGeom prst="rect">
            <a:avLst/>
          </a:prstGeom>
        </p:spPr>
      </p:pic>
      <p:sp>
        <p:nvSpPr>
          <p:cNvPr id="2" name="Slide Number Placeholder 1"/>
          <p:cNvSpPr>
            <a:spLocks noGrp="1"/>
          </p:cNvSpPr>
          <p:nvPr>
            <p:ph type="sldNum" sz="quarter" idx="12"/>
          </p:nvPr>
        </p:nvSpPr>
        <p:spPr/>
        <p:txBody>
          <a:bodyPr/>
          <a:lstStyle/>
          <a:p>
            <a:fld id="{40E4637F-1127-AF4D-B96F-F7789FFD66FF}" type="slidenum">
              <a:rPr lang="en-US" smtClean="0"/>
              <a:t>31</a:t>
            </a:fld>
            <a:endParaRPr lang="en-US"/>
          </a:p>
        </p:txBody>
      </p:sp>
    </p:spTree>
    <p:extLst>
      <p:ext uri="{BB962C8B-B14F-4D97-AF65-F5344CB8AC3E}">
        <p14:creationId xmlns:p14="http://schemas.microsoft.com/office/powerpoint/2010/main" val="55052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955850"/>
          </a:xfrm>
        </p:spPr>
        <p:txBody>
          <a:bodyPr>
            <a:normAutofit/>
          </a:bodyPr>
          <a:lstStyle/>
          <a:p>
            <a:r>
              <a:rPr lang="en-US" sz="2400" b="1" dirty="0" smtClean="0">
                <a:latin typeface="Arial" panose="020B0604020202020204" pitchFamily="34" charset="0"/>
                <a:cs typeface="Arial" panose="020B0604020202020204" pitchFamily="34" charset="0"/>
              </a:rPr>
              <a:t>Payments Received : Period Ending 30 June 2020 </a:t>
            </a:r>
            <a:endParaRPr lang="en-US"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0E4637F-1127-AF4D-B96F-F7789FFD66FF}" type="slidenum">
              <a:rPr lang="en-US" smtClean="0"/>
              <a:t>32</a:t>
            </a:fld>
            <a:endParaRPr lang="en-US"/>
          </a:p>
        </p:txBody>
      </p:sp>
      <p:pic>
        <p:nvPicPr>
          <p:cNvPr id="7" name="Content Placeholder 6"/>
          <p:cNvPicPr>
            <a:picLocks noGrp="1" noChangeAspect="1"/>
          </p:cNvPicPr>
          <p:nvPr>
            <p:ph idx="1"/>
          </p:nvPr>
        </p:nvPicPr>
        <p:blipFill>
          <a:blip r:embed="rId3"/>
          <a:stretch>
            <a:fillRect/>
          </a:stretch>
        </p:blipFill>
        <p:spPr>
          <a:xfrm>
            <a:off x="905164" y="1156138"/>
            <a:ext cx="8300004" cy="4834759"/>
          </a:xfrm>
          <a:prstGeom prst="rect">
            <a:avLst/>
          </a:prstGeom>
        </p:spPr>
      </p:pic>
    </p:spTree>
    <p:extLst>
      <p:ext uri="{BB962C8B-B14F-4D97-AF65-F5344CB8AC3E}">
        <p14:creationId xmlns:p14="http://schemas.microsoft.com/office/powerpoint/2010/main" val="1840709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a:latin typeface="Arial" panose="020B0604020202020204" pitchFamily="34" charset="0"/>
                <a:cs typeface="Arial" panose="020B0604020202020204" pitchFamily="34" charset="0"/>
              </a:rPr>
              <a:t>SIU FUNDING MODEL</a:t>
            </a:r>
            <a:endParaRPr lang="en-US" sz="24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0E4637F-1127-AF4D-B96F-F7789FFD66FF}" type="slidenum">
              <a:rPr lang="en-US" smtClean="0"/>
              <a:t>33</a:t>
            </a:fld>
            <a:endParaRPr lang="en-US" dirty="0"/>
          </a:p>
        </p:txBody>
      </p:sp>
      <p:sp>
        <p:nvSpPr>
          <p:cNvPr id="6" name="Title 1"/>
          <p:cNvSpPr txBox="1">
            <a:spLocks noGrp="1"/>
          </p:cNvSpPr>
          <p:nvPr>
            <p:ph idx="1"/>
          </p:nvPr>
        </p:nvSpPr>
        <p:spPr>
          <a:xfrm>
            <a:off x="495299" y="932873"/>
            <a:ext cx="9297629" cy="563507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l" eaLnBrk="0" fontAlgn="base" hangingPunct="0">
              <a:lnSpc>
                <a:spcPct val="200000"/>
              </a:lnSpc>
            </a:pPr>
            <a:r>
              <a:rPr lang="en-US" sz="2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SIU has highlighted the shortcomings in the current funding model to the </a:t>
            </a:r>
            <a:r>
              <a:rPr lang="en-US" sz="2200" dirty="0" err="1"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DoJ</a:t>
            </a:r>
            <a:r>
              <a:rPr lang="en-US" sz="2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and to National Treasury in the last few years.</a:t>
            </a:r>
          </a:p>
          <a:p>
            <a:pPr marL="457200" indent="-457200" algn="l" eaLnBrk="0" fontAlgn="base" hangingPunct="0">
              <a:lnSpc>
                <a:spcPct val="200000"/>
              </a:lnSpc>
              <a:buFont typeface="Arial" panose="020B0604020202020204" pitchFamily="34" charset="0"/>
              <a:buChar char="•"/>
            </a:pPr>
            <a:r>
              <a:rPr lang="en-US" sz="2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detailed engagement was held with National Treasury (NT) on 5 October 2020, and the CFO of the </a:t>
            </a:r>
            <a:r>
              <a:rPr lang="en-US" sz="2200" dirty="0" err="1"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DoJ</a:t>
            </a:r>
            <a:r>
              <a:rPr lang="en-US" sz="2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marL="457200" indent="-457200" algn="l" eaLnBrk="0" fontAlgn="base" hangingPunct="0">
              <a:lnSpc>
                <a:spcPct val="200000"/>
              </a:lnSpc>
              <a:buFont typeface="Arial" panose="020B0604020202020204" pitchFamily="34" charset="0"/>
              <a:buChar char="•"/>
            </a:pPr>
            <a:r>
              <a:rPr lang="en-US" sz="2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next steps would be to consider alternative options that will ensure the medium to longer term sustainability of the SIU.</a:t>
            </a:r>
          </a:p>
          <a:p>
            <a:pPr marL="457200" indent="-457200" algn="l" eaLnBrk="0" fontAlgn="base" hangingPunct="0">
              <a:lnSpc>
                <a:spcPct val="200000"/>
              </a:lnSpc>
              <a:buFont typeface="Arial" panose="020B0604020202020204" pitchFamily="34" charset="0"/>
              <a:buChar char="•"/>
            </a:pPr>
            <a:r>
              <a:rPr lang="en-US" sz="2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It is work in progress and the Committee will be updated in due course.</a:t>
            </a:r>
          </a:p>
        </p:txBody>
      </p:sp>
    </p:spTree>
    <p:extLst>
      <p:ext uri="{BB962C8B-B14F-4D97-AF65-F5344CB8AC3E}">
        <p14:creationId xmlns:p14="http://schemas.microsoft.com/office/powerpoint/2010/main" val="2230132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2176" y="1482725"/>
            <a:ext cx="8853855" cy="2868613"/>
          </a:xfrm>
        </p:spPr>
        <p:txBody>
          <a:bodyPr>
            <a:noAutofit/>
          </a:bodyPr>
          <a:lstStyle/>
          <a:p>
            <a: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LEGAL </a:t>
            </a:r>
            <a:endParaRPr lang="en-ZA"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9783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smtClean="0">
                <a:solidFill>
                  <a:prstClr val="black"/>
                </a:solidFill>
                <a:latin typeface="Arial" panose="020B0604020202020204" pitchFamily="34" charset="0"/>
                <a:cs typeface="Arial" panose="020B0604020202020204" pitchFamily="34" charset="0"/>
              </a:rPr>
              <a:t>LEGAL COUNSEL</a:t>
            </a:r>
            <a:endParaRPr lang="en-US" sz="24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0E4637F-1127-AF4D-B96F-F7789FFD66FF}" type="slidenum">
              <a:rPr lang="en-US" smtClean="0"/>
              <a:t>35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8174177"/>
              </p:ext>
            </p:extLst>
          </p:nvPr>
        </p:nvGraphicFramePr>
        <p:xfrm>
          <a:off x="495297" y="932873"/>
          <a:ext cx="9287800" cy="4740340"/>
        </p:xfrm>
        <a:graphic>
          <a:graphicData uri="http://schemas.openxmlformats.org/drawingml/2006/table">
            <a:tbl>
              <a:tblPr firstRow="1" bandRow="1">
                <a:tableStyleId>{5C22544A-7EE6-4342-B048-85BDC9FD1C3A}</a:tableStyleId>
              </a:tblPr>
              <a:tblGrid>
                <a:gridCol w="1547966">
                  <a:extLst>
                    <a:ext uri="{9D8B030D-6E8A-4147-A177-3AD203B41FA5}">
                      <a16:colId xmlns:a16="http://schemas.microsoft.com/office/drawing/2014/main" val="2847719332"/>
                    </a:ext>
                  </a:extLst>
                </a:gridCol>
                <a:gridCol w="1045472">
                  <a:extLst>
                    <a:ext uri="{9D8B030D-6E8A-4147-A177-3AD203B41FA5}">
                      <a16:colId xmlns:a16="http://schemas.microsoft.com/office/drawing/2014/main" val="3784490391"/>
                    </a:ext>
                  </a:extLst>
                </a:gridCol>
                <a:gridCol w="1268406">
                  <a:extLst>
                    <a:ext uri="{9D8B030D-6E8A-4147-A177-3AD203B41FA5}">
                      <a16:colId xmlns:a16="http://schemas.microsoft.com/office/drawing/2014/main" val="205860714"/>
                    </a:ext>
                  </a:extLst>
                </a:gridCol>
                <a:gridCol w="1379139">
                  <a:extLst>
                    <a:ext uri="{9D8B030D-6E8A-4147-A177-3AD203B41FA5}">
                      <a16:colId xmlns:a16="http://schemas.microsoft.com/office/drawing/2014/main" val="1825464931"/>
                    </a:ext>
                  </a:extLst>
                </a:gridCol>
                <a:gridCol w="2959613">
                  <a:extLst>
                    <a:ext uri="{9D8B030D-6E8A-4147-A177-3AD203B41FA5}">
                      <a16:colId xmlns:a16="http://schemas.microsoft.com/office/drawing/2014/main" val="2699042665"/>
                    </a:ext>
                  </a:extLst>
                </a:gridCol>
                <a:gridCol w="1087204">
                  <a:extLst>
                    <a:ext uri="{9D8B030D-6E8A-4147-A177-3AD203B41FA5}">
                      <a16:colId xmlns:a16="http://schemas.microsoft.com/office/drawing/2014/main" val="3062930351"/>
                    </a:ext>
                  </a:extLst>
                </a:gridCol>
              </a:tblGrid>
              <a:tr h="1371683">
                <a:tc>
                  <a:txBody>
                    <a:bodyPr/>
                    <a:lstStyle/>
                    <a:p>
                      <a:r>
                        <a:rPr lang="en-US" sz="1600" dirty="0" smtClean="0">
                          <a:latin typeface="Arial" panose="020B0604020202020204" pitchFamily="34" charset="0"/>
                          <a:cs typeface="Arial" panose="020B0604020202020204" pitchFamily="34" charset="0"/>
                        </a:rPr>
                        <a:t>Courts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Number of cases</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Value of contracts </a:t>
                      </a:r>
                      <a:endParaRPr lang="en-US" sz="1600" dirty="0">
                        <a:latin typeface="Arial" panose="020B0604020202020204" pitchFamily="34" charset="0"/>
                        <a:cs typeface="Arial" panose="020B0604020202020204" pitchFamily="34" charset="0"/>
                      </a:endParaRPr>
                    </a:p>
                  </a:txBody>
                  <a:tcPr/>
                </a:tc>
                <a:tc>
                  <a:txBody>
                    <a:bodyPr/>
                    <a:lstStyle/>
                    <a:p>
                      <a:r>
                        <a:rPr lang="en-US" sz="1600" b="1" kern="1200" dirty="0" smtClean="0">
                          <a:solidFill>
                            <a:schemeClr val="lt1"/>
                          </a:solidFill>
                          <a:effectLst/>
                          <a:latin typeface="Arial" panose="020B0604020202020204" pitchFamily="34" charset="0"/>
                          <a:ea typeface="+mn-ea"/>
                          <a:cs typeface="Arial" panose="020B0604020202020204" pitchFamily="34" charset="0"/>
                        </a:rPr>
                        <a:t>Matters to be heard / Judgements</a:t>
                      </a:r>
                      <a:r>
                        <a:rPr lang="en-US" sz="1600" b="1" kern="1200" baseline="0" dirty="0" smtClean="0">
                          <a:solidFill>
                            <a:schemeClr val="lt1"/>
                          </a:solidFill>
                          <a:effectLst/>
                          <a:latin typeface="Arial" panose="020B0604020202020204" pitchFamily="34" charset="0"/>
                          <a:ea typeface="+mn-ea"/>
                          <a:cs typeface="Arial" panose="020B0604020202020204" pitchFamily="34" charset="0"/>
                        </a:rPr>
                        <a:t> reserves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Dates</a:t>
                      </a:r>
                      <a:r>
                        <a:rPr lang="en-US" sz="1600" baseline="0" dirty="0" smtClean="0">
                          <a:latin typeface="Arial" panose="020B0604020202020204" pitchFamily="34" charset="0"/>
                          <a:cs typeface="Arial" panose="020B0604020202020204" pitchFamily="34" charset="0"/>
                        </a:rPr>
                        <a:t> of hearing and/or </a:t>
                      </a:r>
                      <a:r>
                        <a:rPr lang="en-US" sz="1600" dirty="0" smtClean="0">
                          <a:latin typeface="Arial" panose="020B0604020202020204" pitchFamily="34" charset="0"/>
                          <a:cs typeface="Arial" panose="020B0604020202020204" pitchFamily="34" charset="0"/>
                        </a:rPr>
                        <a:t>Trial dates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Number of restraints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4290848"/>
                  </a:ext>
                </a:extLst>
              </a:tr>
              <a:tr h="2121006">
                <a:tc>
                  <a:txBody>
                    <a:bodyPr/>
                    <a:lstStyle/>
                    <a:p>
                      <a:r>
                        <a:rPr lang="en-US" sz="1600" dirty="0" smtClean="0">
                          <a:latin typeface="Arial" panose="020B0604020202020204" pitchFamily="34" charset="0"/>
                          <a:cs typeface="Arial" panose="020B0604020202020204" pitchFamily="34" charset="0"/>
                        </a:rPr>
                        <a:t>Special Tribunal</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35</a:t>
                      </a:r>
                      <a:endParaRPr lang="en-US" sz="1600" dirty="0">
                        <a:latin typeface="Arial" panose="020B0604020202020204" pitchFamily="34" charset="0"/>
                        <a:cs typeface="Arial" panose="020B0604020202020204" pitchFamily="34" charset="0"/>
                      </a:endParaRPr>
                    </a:p>
                  </a:txBody>
                  <a:tcP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R5.8bn</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6</a:t>
                      </a:r>
                      <a:endParaRPr lang="en-US" sz="1600" dirty="0">
                        <a:latin typeface="Arial" panose="020B0604020202020204" pitchFamily="34" charset="0"/>
                        <a:cs typeface="Arial" panose="020B0604020202020204" pitchFamily="34" charset="0"/>
                      </a:endParaRPr>
                    </a:p>
                  </a:txBody>
                  <a:tcP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GP 12/2020:</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8 October 2020,</a:t>
                      </a:r>
                    </a:p>
                    <a:p>
                      <a:r>
                        <a:rPr lang="en-US" sz="1600" kern="1200" dirty="0" smtClean="0">
                          <a:solidFill>
                            <a:schemeClr val="dk1"/>
                          </a:solidFill>
                          <a:effectLst/>
                          <a:latin typeface="Arial" panose="020B0604020202020204" pitchFamily="34" charset="0"/>
                          <a:ea typeface="+mn-ea"/>
                          <a:cs typeface="Arial" panose="020B0604020202020204" pitchFamily="34" charset="0"/>
                        </a:rPr>
                        <a:t>GP 07/ 2020:</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20-21 Nov 2020</a:t>
                      </a:r>
                    </a:p>
                    <a:p>
                      <a:r>
                        <a:rPr lang="en-US" sz="1600" kern="1200" dirty="0" smtClean="0">
                          <a:solidFill>
                            <a:schemeClr val="dk1"/>
                          </a:solidFill>
                          <a:effectLst/>
                          <a:latin typeface="Arial" panose="020B0604020202020204" pitchFamily="34" charset="0"/>
                          <a:ea typeface="+mn-ea"/>
                          <a:cs typeface="Arial" panose="020B0604020202020204" pitchFamily="34" charset="0"/>
                        </a:rPr>
                        <a:t>NW 01/2020:</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13 Oct 2020,</a:t>
                      </a:r>
                    </a:p>
                    <a:p>
                      <a:r>
                        <a:rPr lang="en-US" sz="1600" kern="1200" dirty="0" smtClean="0">
                          <a:solidFill>
                            <a:schemeClr val="dk1"/>
                          </a:solidFill>
                          <a:effectLst/>
                          <a:latin typeface="Arial" panose="020B0604020202020204" pitchFamily="34" charset="0"/>
                          <a:ea typeface="+mn-ea"/>
                          <a:cs typeface="Arial" panose="020B0604020202020204" pitchFamily="34" charset="0"/>
                        </a:rPr>
                        <a:t>NW02/2020:</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13 Oct 2020,</a:t>
                      </a:r>
                    </a:p>
                    <a:p>
                      <a:r>
                        <a:rPr lang="en-US" sz="1600" kern="1200" dirty="0" smtClean="0">
                          <a:solidFill>
                            <a:schemeClr val="dk1"/>
                          </a:solidFill>
                          <a:effectLst/>
                          <a:latin typeface="Arial" panose="020B0604020202020204" pitchFamily="34" charset="0"/>
                          <a:ea typeface="+mn-ea"/>
                          <a:cs typeface="Arial" panose="020B0604020202020204" pitchFamily="34" charset="0"/>
                        </a:rPr>
                        <a:t>GP 10/2020:</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19 Oct 2020, </a:t>
                      </a:r>
                    </a:p>
                    <a:p>
                      <a:r>
                        <a:rPr lang="en-US" sz="1600" kern="1200" dirty="0" smtClean="0">
                          <a:solidFill>
                            <a:schemeClr val="dk1"/>
                          </a:solidFill>
                          <a:effectLst/>
                          <a:latin typeface="Arial" panose="020B0604020202020204" pitchFamily="34" charset="0"/>
                          <a:ea typeface="+mn-ea"/>
                          <a:cs typeface="Arial" panose="020B0604020202020204" pitchFamily="34" charset="0"/>
                        </a:rPr>
                        <a:t>GP 03/2020:</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3 Nov 2020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0156302"/>
                  </a:ext>
                </a:extLst>
              </a:tr>
              <a:tr h="1247651">
                <a:tc>
                  <a:txBody>
                    <a:bodyPr/>
                    <a:lstStyle/>
                    <a:p>
                      <a:r>
                        <a:rPr lang="en-US" sz="1600" dirty="0" smtClean="0">
                          <a:latin typeface="Arial" panose="020B0604020202020204" pitchFamily="34" charset="0"/>
                          <a:cs typeface="Arial" panose="020B0604020202020204" pitchFamily="34" charset="0"/>
                        </a:rPr>
                        <a:t>High Court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50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effectLst/>
                          <a:latin typeface="Arial" panose="020B0604020202020204" pitchFamily="34" charset="0"/>
                          <a:cs typeface="Arial" panose="020B0604020202020204" pitchFamily="34" charset="0"/>
                        </a:rPr>
                        <a:t>R9.943bn</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6-16 Oct 2020</a:t>
                      </a:r>
                    </a:p>
                    <a:p>
                      <a:r>
                        <a:rPr lang="en-US" sz="1600" dirty="0" smtClean="0">
                          <a:latin typeface="Arial" panose="020B0604020202020204" pitchFamily="34" charset="0"/>
                          <a:cs typeface="Arial" panose="020B0604020202020204" pitchFamily="34" charset="0"/>
                        </a:rPr>
                        <a:t>19 Oct 2020, </a:t>
                      </a:r>
                    </a:p>
                    <a:p>
                      <a:r>
                        <a:rPr lang="en-US" sz="1600" dirty="0" smtClean="0">
                          <a:latin typeface="Arial" panose="020B0604020202020204" pitchFamily="34" charset="0"/>
                          <a:cs typeface="Arial" panose="020B0604020202020204" pitchFamily="34" charset="0"/>
                        </a:rPr>
                        <a:t>22 October 2020.</a:t>
                      </a:r>
                    </a:p>
                    <a:p>
                      <a:r>
                        <a:rPr lang="en-US" sz="1600" kern="1200" dirty="0" smtClean="0">
                          <a:solidFill>
                            <a:schemeClr val="dk1"/>
                          </a:solidFill>
                          <a:effectLst/>
                          <a:latin typeface="Arial" panose="020B0604020202020204" pitchFamily="34" charset="0"/>
                          <a:ea typeface="+mn-ea"/>
                          <a:cs typeface="Arial" panose="020B0604020202020204" pitchFamily="34" charset="0"/>
                        </a:rPr>
                        <a:t>16-17 Nov 2020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3656997"/>
                  </a:ext>
                </a:extLst>
              </a:tr>
            </a:tbl>
          </a:graphicData>
        </a:graphic>
      </p:graphicFrame>
      <p:sp>
        <p:nvSpPr>
          <p:cNvPr id="8" name="TextBox 7"/>
          <p:cNvSpPr txBox="1"/>
          <p:nvPr/>
        </p:nvSpPr>
        <p:spPr>
          <a:xfrm>
            <a:off x="495300" y="3904411"/>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409453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2176" y="1482725"/>
            <a:ext cx="8853855" cy="2868613"/>
          </a:xfrm>
        </p:spPr>
        <p:txBody>
          <a:bodyPr>
            <a:noAutofit/>
          </a:bodyPr>
          <a:lstStyle/>
          <a:p>
            <a: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GOVERNANCE </a:t>
            </a:r>
            <a:endParaRPr lang="en-ZA"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880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COMPLIANCE WITH LAWS AND REGULATIONS</a:t>
            </a:r>
          </a:p>
        </p:txBody>
      </p:sp>
      <p:sp>
        <p:nvSpPr>
          <p:cNvPr id="2" name="Slide Number Placeholder 1"/>
          <p:cNvSpPr>
            <a:spLocks noGrp="1"/>
          </p:cNvSpPr>
          <p:nvPr>
            <p:ph type="sldNum" sz="quarter" idx="12"/>
          </p:nvPr>
        </p:nvSpPr>
        <p:spPr/>
        <p:txBody>
          <a:bodyPr/>
          <a:lstStyle/>
          <a:p>
            <a:fld id="{40E4637F-1127-AF4D-B96F-F7789FFD66FF}" type="slidenum">
              <a:rPr lang="en-US" smtClean="0"/>
              <a:t>37</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8252504"/>
              </p:ext>
            </p:extLst>
          </p:nvPr>
        </p:nvGraphicFramePr>
        <p:xfrm>
          <a:off x="488372" y="1003153"/>
          <a:ext cx="8915400" cy="5353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086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ZA" sz="2400" b="1" dirty="0" smtClean="0">
                <a:latin typeface="Arial" panose="020B0604020202020204" pitchFamily="34" charset="0"/>
                <a:ea typeface="Arial" panose="020B0604020202020204" pitchFamily="34" charset="0"/>
              </a:rPr>
              <a:t>GOVERNANCE COMMITTEE MEETINGS</a:t>
            </a:r>
            <a:endParaRPr lang="en-US" sz="24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88372" y="796676"/>
            <a:ext cx="8915400" cy="5353198"/>
          </a:xfrm>
        </p:spPr>
        <p:txBody>
          <a:bodyPr>
            <a:noAutofit/>
          </a:bodyPr>
          <a:lstStyle/>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Executive Committee (EXCO) </a:t>
            </a:r>
          </a:p>
          <a:p>
            <a:pPr lvl="0" algn="jus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The EXCO of SIU continued to meet on monthly scheduled EXCO meetings as per SIU governance calendar through out the year 2019/20</a:t>
            </a:r>
          </a:p>
          <a:p>
            <a:pPr lvl="0" algn="just">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Risk Management Committee (RISKCO)</a:t>
            </a:r>
          </a:p>
          <a:p>
            <a:pPr lvl="0" algn="just">
              <a:buFont typeface="Courier New" panose="02070309020205020404" pitchFamily="49" charset="0"/>
              <a:buChar char="o"/>
            </a:pPr>
            <a:r>
              <a:rPr lang="en-ZA" sz="1400" dirty="0">
                <a:latin typeface="Arial" panose="020B0604020202020204" pitchFamily="34" charset="0"/>
                <a:ea typeface="Arial" panose="020B0604020202020204" pitchFamily="34" charset="0"/>
              </a:rPr>
              <a:t>The Risk Committee comprises SIU internal members and one external </a:t>
            </a:r>
            <a:r>
              <a:rPr lang="en-ZA" sz="1400" dirty="0" smtClean="0">
                <a:latin typeface="Arial" panose="020B0604020202020204" pitchFamily="34" charset="0"/>
                <a:ea typeface="Arial" panose="020B0604020202020204" pitchFamily="34" charset="0"/>
              </a:rPr>
              <a:t>member which </a:t>
            </a:r>
            <a:r>
              <a:rPr lang="en-ZA" sz="1400" dirty="0">
                <a:latin typeface="Arial" panose="020B0604020202020204" pitchFamily="34" charset="0"/>
                <a:ea typeface="Arial" panose="020B0604020202020204" pitchFamily="34" charset="0"/>
              </a:rPr>
              <a:t>is the </a:t>
            </a:r>
            <a:r>
              <a:rPr lang="en-ZA" sz="1400" dirty="0" smtClean="0">
                <a:latin typeface="Arial" panose="020B0604020202020204" pitchFamily="34" charset="0"/>
                <a:ea typeface="Arial" panose="020B0604020202020204" pitchFamily="34" charset="0"/>
              </a:rPr>
              <a:t>independent Chairperson </a:t>
            </a:r>
            <a:r>
              <a:rPr lang="en-ZA" sz="1400" dirty="0">
                <a:latin typeface="Arial" panose="020B0604020202020204" pitchFamily="34" charset="0"/>
                <a:ea typeface="Arial" panose="020B0604020202020204" pitchFamily="34" charset="0"/>
              </a:rPr>
              <a:t>of the Risk Committee. </a:t>
            </a:r>
            <a:r>
              <a:rPr lang="en-ZA" sz="1400" dirty="0" smtClean="0">
                <a:latin typeface="Arial" panose="020B0604020202020204" pitchFamily="34" charset="0"/>
                <a:ea typeface="Arial" panose="020B0604020202020204" pitchFamily="34" charset="0"/>
              </a:rPr>
              <a:t>The Committee meetings were convened twice in the calendar year as per the Terms of Reference which requires the committee to meet for the minimum of two times year. </a:t>
            </a:r>
            <a:endParaRPr lang="en-ZA" sz="1400" dirty="0">
              <a:latin typeface="Arial" panose="020B0604020202020204" pitchFamily="34" charset="0"/>
              <a:ea typeface="Arial" panose="020B0604020202020204" pitchFamily="34" charset="0"/>
            </a:endParaRPr>
          </a:p>
          <a:p>
            <a:pPr lvl="0" algn="just">
              <a:buFont typeface="Wingdings" panose="05000000000000000000" pitchFamily="2" charset="2"/>
              <a:buChar char="q"/>
            </a:pPr>
            <a:r>
              <a:rPr lang="en-ZA" sz="1400" b="1" dirty="0" smtClean="0">
                <a:latin typeface="Arial" panose="020B0604020202020204" pitchFamily="34" charset="0"/>
                <a:cs typeface="Arial" panose="020B0604020202020204" pitchFamily="34" charset="0"/>
              </a:rPr>
              <a:t>Audit Committee</a:t>
            </a:r>
          </a:p>
          <a:p>
            <a:pPr lvl="0" algn="jus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The Audit committee continued to play a critical role of oversight on SIU financial controls and monitoring of the audit plan with 4 independent members.</a:t>
            </a:r>
          </a:p>
          <a:p>
            <a:pPr lvl="0" algn="just">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Human Resources Management Committee</a:t>
            </a:r>
          </a:p>
          <a:p>
            <a:pPr lvl="0" algn="jus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The HR committee is an independent committee that advices the HoU and Executive management of HR related issues and its chaired by an independent chairperson.</a:t>
            </a:r>
          </a:p>
          <a:p>
            <a:pPr lvl="0" algn="just">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ICT Committee</a:t>
            </a:r>
          </a:p>
          <a:p>
            <a:pPr lvl="0" algn="jus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In strengthening the SIU governance the ICT committee has been established to advice on the ICT governance and is also chaired by an independent chairperson.</a:t>
            </a:r>
          </a:p>
          <a:p>
            <a:pPr lvl="0" algn="just">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75499460"/>
              </p:ext>
            </p:extLst>
          </p:nvPr>
        </p:nvGraphicFramePr>
        <p:xfrm>
          <a:off x="695939" y="932873"/>
          <a:ext cx="7435338" cy="1655953"/>
        </p:xfrm>
        <a:graphic>
          <a:graphicData uri="http://schemas.openxmlformats.org/drawingml/2006/table">
            <a:tbl>
              <a:tblPr bandRow="1"/>
              <a:tblGrid>
                <a:gridCol w="385578">
                  <a:extLst>
                    <a:ext uri="{9D8B030D-6E8A-4147-A177-3AD203B41FA5}">
                      <a16:colId xmlns:a16="http://schemas.microsoft.com/office/drawing/2014/main" val="3949919979"/>
                    </a:ext>
                  </a:extLst>
                </a:gridCol>
                <a:gridCol w="2608330">
                  <a:extLst>
                    <a:ext uri="{9D8B030D-6E8A-4147-A177-3AD203B41FA5}">
                      <a16:colId xmlns:a16="http://schemas.microsoft.com/office/drawing/2014/main" val="178559307"/>
                    </a:ext>
                  </a:extLst>
                </a:gridCol>
                <a:gridCol w="2497299">
                  <a:extLst>
                    <a:ext uri="{9D8B030D-6E8A-4147-A177-3AD203B41FA5}">
                      <a16:colId xmlns:a16="http://schemas.microsoft.com/office/drawing/2014/main" val="1765845186"/>
                    </a:ext>
                  </a:extLst>
                </a:gridCol>
                <a:gridCol w="1944131">
                  <a:extLst>
                    <a:ext uri="{9D8B030D-6E8A-4147-A177-3AD203B41FA5}">
                      <a16:colId xmlns:a16="http://schemas.microsoft.com/office/drawing/2014/main" val="733085964"/>
                    </a:ext>
                  </a:extLst>
                </a:gridCol>
              </a:tblGrid>
              <a:tr h="613410">
                <a:tc>
                  <a:txBody>
                    <a:bodyPr/>
                    <a:lstStyle/>
                    <a:p>
                      <a:pPr marL="0" marR="0" algn="just">
                        <a:lnSpc>
                          <a:spcPct val="115000"/>
                        </a:lnSpc>
                        <a:spcBef>
                          <a:spcPts val="0"/>
                        </a:spcBef>
                        <a:spcAft>
                          <a:spcPts val="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Committee Name</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ZA"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Nr. Of Meetings Held during Period under </a:t>
                      </a:r>
                      <a:r>
                        <a:rPr lang="en-ZA" sz="11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Review for 2019/20</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Nr. Of Meetings Held during Period under Review for 2020/21</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00"/>
                    </a:solidFill>
                  </a:tcPr>
                </a:tc>
                <a:extLst>
                  <a:ext uri="{0D108BD9-81ED-4DB2-BD59-A6C34878D82A}">
                    <a16:rowId xmlns:a16="http://schemas.microsoft.com/office/drawing/2014/main" val="1841989641"/>
                  </a:ext>
                </a:extLst>
              </a:tr>
              <a:tr h="208280">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ZA"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Committee</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extLst>
                  <a:ext uri="{0D108BD9-81ED-4DB2-BD59-A6C34878D82A}">
                    <a16:rowId xmlns:a16="http://schemas.microsoft.com/office/drawing/2014/main" val="3032746437"/>
                  </a:ext>
                </a:extLst>
              </a:tr>
              <a:tr h="172720">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Risk Management Committee</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extLst>
                  <a:ext uri="{0D108BD9-81ED-4DB2-BD59-A6C34878D82A}">
                    <a16:rowId xmlns:a16="http://schemas.microsoft.com/office/drawing/2014/main" val="2092796198"/>
                  </a:ext>
                </a:extLst>
              </a:tr>
              <a:tr h="255905">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ZA"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Human Resource Management Committee</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extLst>
                  <a:ext uri="{0D108BD9-81ED-4DB2-BD59-A6C34878D82A}">
                    <a16:rowId xmlns:a16="http://schemas.microsoft.com/office/drawing/2014/main" val="2116875412"/>
                  </a:ext>
                </a:extLst>
              </a:tr>
              <a:tr h="255905">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ICT Committee (New)</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tc>
                  <a:txBody>
                    <a:bodyPr/>
                    <a:lstStyle/>
                    <a:p>
                      <a:pPr marL="0" marR="0" algn="just">
                        <a:lnSpc>
                          <a:spcPct val="115000"/>
                        </a:lnSpc>
                        <a:spcBef>
                          <a:spcPts val="0"/>
                        </a:spcBef>
                        <a:spcAft>
                          <a:spcPts val="100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EFD3D3"/>
                    </a:solidFill>
                  </a:tcPr>
                </a:tc>
                <a:extLst>
                  <a:ext uri="{0D108BD9-81ED-4DB2-BD59-A6C34878D82A}">
                    <a16:rowId xmlns:a16="http://schemas.microsoft.com/office/drawing/2014/main" val="300256634"/>
                  </a:ext>
                </a:extLst>
              </a:tr>
            </a:tbl>
          </a:graphicData>
        </a:graphic>
      </p:graphicFrame>
    </p:spTree>
    <p:extLst>
      <p:ext uri="{BB962C8B-B14F-4D97-AF65-F5344CB8AC3E}">
        <p14:creationId xmlns:p14="http://schemas.microsoft.com/office/powerpoint/2010/main" val="3659386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ZA" sz="2400" b="1" dirty="0" smtClean="0">
                <a:latin typeface="Arial" panose="020B0604020202020204" pitchFamily="34" charset="0"/>
              </a:rPr>
              <a:t>STRATEGIC RISK REGISTER 2019/20/21</a:t>
            </a:r>
            <a:endParaRPr lang="en-US" sz="24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88372" y="796676"/>
            <a:ext cx="8915400" cy="5353198"/>
          </a:xfrm>
        </p:spPr>
        <p:txBody>
          <a:bodyPr>
            <a:noAutofit/>
          </a:bodyPr>
          <a:lstStyle/>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a:latin typeface="Arial" panose="020B0604020202020204" pitchFamily="34" charset="0"/>
              <a:cs typeface="Arial" panose="020B0604020202020204" pitchFamily="34" charset="0"/>
            </a:endParaRPr>
          </a:p>
          <a:p>
            <a:pPr lvl="0" algn="just">
              <a:buFont typeface="Wingdings" panose="05000000000000000000" pitchFamily="2" charset="2"/>
              <a:buChar char="q"/>
            </a:pPr>
            <a:endParaRPr lang="en-US" sz="1600" b="1" dirty="0" smtClean="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lvl="0" algn="just">
              <a:buFont typeface="Wingdings" panose="05000000000000000000" pitchFamily="2" charset="2"/>
              <a:buChar char="q"/>
            </a:pP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the current year 2020/21 the strategic risks has been reviewed in line with our strategic plan and APP for </a:t>
            </a:r>
            <a:r>
              <a:rPr lang="en-US" sz="1200" dirty="0" smtClean="0">
                <a:latin typeface="Arial" panose="020B0604020202020204" pitchFamily="34" charset="0"/>
                <a:cs typeface="Arial" panose="020B0604020202020204" pitchFamily="34" charset="0"/>
              </a:rPr>
              <a:t>2020/21</a:t>
            </a:r>
            <a:endParaRPr lang="en-US" sz="1200" dirty="0">
              <a:latin typeface="Arial" panose="020B0604020202020204" pitchFamily="34" charset="0"/>
              <a:cs typeface="Arial" panose="020B0604020202020204" pitchFamily="34" charset="0"/>
            </a:endParaRPr>
          </a:p>
          <a:p>
            <a:pPr lvl="0" algn="just">
              <a:buFont typeface="Wingdings" panose="05000000000000000000" pitchFamily="2" charset="2"/>
              <a:buChar char="q"/>
            </a:pPr>
            <a:r>
              <a:rPr lang="en-US" sz="1200" dirty="0">
                <a:latin typeface="Arial" panose="020B0604020202020204" pitchFamily="34" charset="0"/>
                <a:cs typeface="Arial" panose="020B0604020202020204" pitchFamily="34" charset="0"/>
              </a:rPr>
              <a:t>One of the emerging risk in the current year is the limited resources which was the root cause of the in the previous financial year on risk number 4 in the previous slide. But with the number of proclamations approved and the ones that are on the pipeline this became an independent risk on its own.</a:t>
            </a: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lvl="0" indent="0" algn="just">
              <a:buNone/>
            </a:pPr>
            <a:endParaRPr lang="en-US" sz="1400" dirty="0" smtClean="0">
              <a:latin typeface="Arial" panose="020B0604020202020204" pitchFamily="34" charset="0"/>
              <a:cs typeface="Arial" panose="020B0604020202020204" pitchFamily="34" charset="0"/>
            </a:endParaRPr>
          </a:p>
          <a:p>
            <a:pPr marL="0" lvl="0" indent="0" algn="just">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6" name="image6.png"/>
          <p:cNvPicPr/>
          <p:nvPr/>
        </p:nvPicPr>
        <p:blipFill>
          <a:blip r:embed="rId2"/>
          <a:srcRect/>
          <a:stretch>
            <a:fillRect/>
          </a:stretch>
        </p:blipFill>
        <p:spPr>
          <a:xfrm>
            <a:off x="597311" y="757847"/>
            <a:ext cx="8455741" cy="4030463"/>
          </a:xfrm>
          <a:prstGeom prst="rect">
            <a:avLst/>
          </a:prstGeom>
          <a:ln/>
        </p:spPr>
      </p:pic>
      <p:pic>
        <p:nvPicPr>
          <p:cNvPr id="7" name="image2.png"/>
          <p:cNvPicPr/>
          <p:nvPr/>
        </p:nvPicPr>
        <p:blipFill>
          <a:blip r:embed="rId3"/>
          <a:srcRect/>
          <a:stretch>
            <a:fillRect/>
          </a:stretch>
        </p:blipFill>
        <p:spPr>
          <a:xfrm>
            <a:off x="1040707" y="4903942"/>
            <a:ext cx="1945005" cy="395645"/>
          </a:xfrm>
          <a:prstGeom prst="rect">
            <a:avLst/>
          </a:prstGeom>
          <a:ln/>
        </p:spPr>
      </p:pic>
      <p:pic>
        <p:nvPicPr>
          <p:cNvPr id="8" name="image4.png"/>
          <p:cNvPicPr/>
          <p:nvPr/>
        </p:nvPicPr>
        <p:blipFill>
          <a:blip r:embed="rId4"/>
          <a:srcRect/>
          <a:stretch>
            <a:fillRect/>
          </a:stretch>
        </p:blipFill>
        <p:spPr>
          <a:xfrm>
            <a:off x="3477278" y="4903488"/>
            <a:ext cx="1945005" cy="396099"/>
          </a:xfrm>
          <a:prstGeom prst="rect">
            <a:avLst/>
          </a:prstGeom>
          <a:ln/>
        </p:spPr>
      </p:pic>
      <p:pic>
        <p:nvPicPr>
          <p:cNvPr id="9" name="image5.png"/>
          <p:cNvPicPr/>
          <p:nvPr/>
        </p:nvPicPr>
        <p:blipFill>
          <a:blip r:embed="rId5"/>
          <a:srcRect/>
          <a:stretch>
            <a:fillRect/>
          </a:stretch>
        </p:blipFill>
        <p:spPr>
          <a:xfrm>
            <a:off x="5581876" y="4835563"/>
            <a:ext cx="1945005" cy="464024"/>
          </a:xfrm>
          <a:prstGeom prst="rect">
            <a:avLst/>
          </a:prstGeom>
          <a:ln/>
        </p:spPr>
      </p:pic>
    </p:spTree>
    <p:extLst>
      <p:ext uri="{BB962C8B-B14F-4D97-AF65-F5344CB8AC3E}">
        <p14:creationId xmlns:p14="http://schemas.microsoft.com/office/powerpoint/2010/main" val="214798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8882" y="100013"/>
            <a:ext cx="8915400" cy="1143000"/>
          </a:xfrm>
        </p:spPr>
        <p:txBody>
          <a:bodyPr>
            <a:normAutofit fontScale="90000"/>
          </a:bodyPr>
          <a:lstStyle/>
          <a:p>
            <a:r>
              <a:rPr lang="en-US" sz="3600" b="1" dirty="0">
                <a:latin typeface="Arial" panose="020B0604020202020204" pitchFamily="34" charset="0"/>
                <a:cs typeface="Arial" panose="020B0604020202020204" pitchFamily="34" charset="0"/>
              </a:rPr>
              <a:t>SUMMARY OF </a:t>
            </a:r>
            <a:r>
              <a:rPr lang="en-US" sz="3600" b="1" dirty="0" smtClean="0">
                <a:latin typeface="Arial" panose="020B0604020202020204" pitchFamily="34" charset="0"/>
                <a:cs typeface="Arial" panose="020B0604020202020204" pitchFamily="34" charset="0"/>
              </a:rPr>
              <a:t>2019/20 Q4 PERFORMANCE</a:t>
            </a:r>
            <a:endParaRPr lang="en-US" sz="3600" b="1"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569786789"/>
              </p:ext>
            </p:extLst>
          </p:nvPr>
        </p:nvGraphicFramePr>
        <p:xfrm>
          <a:off x="1429407" y="1227665"/>
          <a:ext cx="7662041" cy="495241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4</a:t>
            </a:fld>
            <a:endParaRPr lang="en-US"/>
          </a:p>
        </p:txBody>
      </p:sp>
    </p:spTree>
    <p:extLst>
      <p:ext uri="{BB962C8B-B14F-4D97-AF65-F5344CB8AC3E}">
        <p14:creationId xmlns:p14="http://schemas.microsoft.com/office/powerpoint/2010/main" val="1830603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SIU 2019 AUDIT OUTCOMES</a:t>
            </a:r>
          </a:p>
        </p:txBody>
      </p:sp>
      <p:sp>
        <p:nvSpPr>
          <p:cNvPr id="2" name="Slide Number Placeholder 1"/>
          <p:cNvSpPr>
            <a:spLocks noGrp="1"/>
          </p:cNvSpPr>
          <p:nvPr>
            <p:ph type="sldNum" sz="quarter" idx="12"/>
          </p:nvPr>
        </p:nvSpPr>
        <p:spPr/>
        <p:txBody>
          <a:bodyPr/>
          <a:lstStyle/>
          <a:p>
            <a:fld id="{40E4637F-1127-AF4D-B96F-F7789FFD66FF}" type="slidenum">
              <a:rPr lang="en-US" smtClean="0"/>
              <a:t>40</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6103936"/>
              </p:ext>
            </p:extLst>
          </p:nvPr>
        </p:nvGraphicFramePr>
        <p:xfrm>
          <a:off x="1" y="560439"/>
          <a:ext cx="9482086" cy="561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965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SIU 2019 AUDIT OUTCOMES</a:t>
            </a:r>
          </a:p>
        </p:txBody>
      </p:sp>
      <p:sp>
        <p:nvSpPr>
          <p:cNvPr id="2" name="Slide Number Placeholder 1"/>
          <p:cNvSpPr>
            <a:spLocks noGrp="1"/>
          </p:cNvSpPr>
          <p:nvPr>
            <p:ph type="sldNum" sz="quarter" idx="12"/>
          </p:nvPr>
        </p:nvSpPr>
        <p:spPr/>
        <p:txBody>
          <a:bodyPr/>
          <a:lstStyle/>
          <a:p>
            <a:fld id="{40E4637F-1127-AF4D-B96F-F7789FFD66FF}" type="slidenum">
              <a:rPr lang="en-US" smtClean="0"/>
              <a:t>41</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16659428"/>
              </p:ext>
            </p:extLst>
          </p:nvPr>
        </p:nvGraphicFramePr>
        <p:xfrm>
          <a:off x="495300" y="1012722"/>
          <a:ext cx="8915400" cy="5132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736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SIU 2019 AUDIT OUTCOMES</a:t>
            </a:r>
          </a:p>
        </p:txBody>
      </p:sp>
      <p:sp>
        <p:nvSpPr>
          <p:cNvPr id="2" name="Slide Number Placeholder 1"/>
          <p:cNvSpPr>
            <a:spLocks noGrp="1"/>
          </p:cNvSpPr>
          <p:nvPr>
            <p:ph type="sldNum" sz="quarter" idx="12"/>
          </p:nvPr>
        </p:nvSpPr>
        <p:spPr/>
        <p:txBody>
          <a:bodyPr/>
          <a:lstStyle/>
          <a:p>
            <a:fld id="{40E4637F-1127-AF4D-B96F-F7789FFD66FF}" type="slidenum">
              <a:rPr lang="en-US" smtClean="0"/>
              <a:t>42</a:t>
            </a:fld>
            <a:endParaRPr lang="en-US" dirty="0"/>
          </a:p>
        </p:txBody>
      </p:sp>
      <p:graphicFrame>
        <p:nvGraphicFramePr>
          <p:cNvPr id="4" name="Diagram 3"/>
          <p:cNvGraphicFramePr/>
          <p:nvPr>
            <p:extLst>
              <p:ext uri="{D42A27DB-BD31-4B8C-83A1-F6EECF244321}">
                <p14:modId xmlns:p14="http://schemas.microsoft.com/office/powerpoint/2010/main" val="140903361"/>
              </p:ext>
            </p:extLst>
          </p:nvPr>
        </p:nvGraphicFramePr>
        <p:xfrm>
          <a:off x="4173588" y="539272"/>
          <a:ext cx="5851423" cy="622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68068144"/>
              </p:ext>
            </p:extLst>
          </p:nvPr>
        </p:nvGraphicFramePr>
        <p:xfrm>
          <a:off x="126591" y="1889049"/>
          <a:ext cx="4278261" cy="34990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10933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5300" y="101600"/>
            <a:ext cx="8915400" cy="831273"/>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SIU AUDIT OUTCOMES OVER 5 </a:t>
            </a:r>
            <a:r>
              <a:rPr lang="en-US" sz="2400" b="1" dirty="0" smtClean="0">
                <a:solidFill>
                  <a:prstClr val="black"/>
                </a:solidFill>
                <a:latin typeface="Arial" panose="020B0604020202020204" pitchFamily="34" charset="0"/>
                <a:cs typeface="Arial" panose="020B0604020202020204" pitchFamily="34" charset="0"/>
              </a:rPr>
              <a:t>YEAR PERIOD</a:t>
            </a:r>
            <a:endParaRPr lang="en-US" sz="24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0E4637F-1127-AF4D-B96F-F7789FFD66FF}" type="slidenum">
              <a:rPr lang="en-US" smtClean="0"/>
              <a:t>43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93770918"/>
              </p:ext>
            </p:extLst>
          </p:nvPr>
        </p:nvGraphicFramePr>
        <p:xfrm>
          <a:off x="147484" y="1413387"/>
          <a:ext cx="9547120" cy="2156107"/>
        </p:xfrm>
        <a:graphic>
          <a:graphicData uri="http://schemas.openxmlformats.org/drawingml/2006/table">
            <a:tbl>
              <a:tblPr firstRow="1" bandRow="1">
                <a:tableStyleId>{5C22544A-7EE6-4342-B048-85BDC9FD1C3A}</a:tableStyleId>
              </a:tblPr>
              <a:tblGrid>
                <a:gridCol w="811386">
                  <a:extLst>
                    <a:ext uri="{9D8B030D-6E8A-4147-A177-3AD203B41FA5}">
                      <a16:colId xmlns:a16="http://schemas.microsoft.com/office/drawing/2014/main" val="1095199646"/>
                    </a:ext>
                  </a:extLst>
                </a:gridCol>
                <a:gridCol w="2370986">
                  <a:extLst>
                    <a:ext uri="{9D8B030D-6E8A-4147-A177-3AD203B41FA5}">
                      <a16:colId xmlns:a16="http://schemas.microsoft.com/office/drawing/2014/main" val="1804155625"/>
                    </a:ext>
                  </a:extLst>
                </a:gridCol>
                <a:gridCol w="1591187">
                  <a:extLst>
                    <a:ext uri="{9D8B030D-6E8A-4147-A177-3AD203B41FA5}">
                      <a16:colId xmlns:a16="http://schemas.microsoft.com/office/drawing/2014/main" val="1257319982"/>
                    </a:ext>
                  </a:extLst>
                </a:gridCol>
                <a:gridCol w="1591187">
                  <a:extLst>
                    <a:ext uri="{9D8B030D-6E8A-4147-A177-3AD203B41FA5}">
                      <a16:colId xmlns:a16="http://schemas.microsoft.com/office/drawing/2014/main" val="385855767"/>
                    </a:ext>
                  </a:extLst>
                </a:gridCol>
                <a:gridCol w="1591187">
                  <a:extLst>
                    <a:ext uri="{9D8B030D-6E8A-4147-A177-3AD203B41FA5}">
                      <a16:colId xmlns:a16="http://schemas.microsoft.com/office/drawing/2014/main" val="190874479"/>
                    </a:ext>
                  </a:extLst>
                </a:gridCol>
                <a:gridCol w="1591187">
                  <a:extLst>
                    <a:ext uri="{9D8B030D-6E8A-4147-A177-3AD203B41FA5}">
                      <a16:colId xmlns:a16="http://schemas.microsoft.com/office/drawing/2014/main" val="2323654080"/>
                    </a:ext>
                  </a:extLst>
                </a:gridCol>
              </a:tblGrid>
              <a:tr h="649620">
                <a:tc>
                  <a:txBody>
                    <a:bodyPr/>
                    <a:lstStyle/>
                    <a:p>
                      <a:r>
                        <a:rPr lang="en-US" dirty="0" smtClean="0"/>
                        <a:t>No</a:t>
                      </a:r>
                      <a:endParaRPr lang="en-GB" dirty="0"/>
                    </a:p>
                  </a:txBody>
                  <a:tcPr/>
                </a:tc>
                <a:tc>
                  <a:txBody>
                    <a:bodyPr/>
                    <a:lstStyle/>
                    <a:p>
                      <a:r>
                        <a:rPr lang="en-US" dirty="0" smtClean="0"/>
                        <a:t>2015/16</a:t>
                      </a:r>
                      <a:endParaRPr lang="en-GB" dirty="0"/>
                    </a:p>
                  </a:txBody>
                  <a:tcPr/>
                </a:tc>
                <a:tc>
                  <a:txBody>
                    <a:bodyPr/>
                    <a:lstStyle/>
                    <a:p>
                      <a:r>
                        <a:rPr lang="en-US" dirty="0" smtClean="0"/>
                        <a:t>2016/17</a:t>
                      </a:r>
                      <a:endParaRPr lang="en-GB" dirty="0"/>
                    </a:p>
                  </a:txBody>
                  <a:tcPr/>
                </a:tc>
                <a:tc>
                  <a:txBody>
                    <a:bodyPr/>
                    <a:lstStyle/>
                    <a:p>
                      <a:r>
                        <a:rPr lang="en-US" dirty="0" smtClean="0"/>
                        <a:t>2017/18</a:t>
                      </a:r>
                      <a:endParaRPr lang="en-GB" dirty="0"/>
                    </a:p>
                  </a:txBody>
                  <a:tcPr/>
                </a:tc>
                <a:tc>
                  <a:txBody>
                    <a:bodyPr/>
                    <a:lstStyle/>
                    <a:p>
                      <a:r>
                        <a:rPr lang="en-US" dirty="0" smtClean="0"/>
                        <a:t>2018/19</a:t>
                      </a:r>
                      <a:endParaRPr lang="en-GB" dirty="0"/>
                    </a:p>
                  </a:txBody>
                  <a:tcPr/>
                </a:tc>
                <a:tc>
                  <a:txBody>
                    <a:bodyPr/>
                    <a:lstStyle/>
                    <a:p>
                      <a:r>
                        <a:rPr lang="en-US" dirty="0" smtClean="0"/>
                        <a:t>2019/20</a:t>
                      </a:r>
                      <a:endParaRPr lang="en-GB" dirty="0"/>
                    </a:p>
                  </a:txBody>
                  <a:tcPr/>
                </a:tc>
                <a:extLst>
                  <a:ext uri="{0D108BD9-81ED-4DB2-BD59-A6C34878D82A}">
                    <a16:rowId xmlns:a16="http://schemas.microsoft.com/office/drawing/2014/main" val="2176730810"/>
                  </a:ext>
                </a:extLst>
              </a:tr>
              <a:tr h="385225">
                <a:tc gridSpan="6">
                  <a:txBody>
                    <a:bodyPr/>
                    <a:lstStyle/>
                    <a:p>
                      <a:r>
                        <a:rPr lang="en-US" b="1" dirty="0" smtClean="0"/>
                        <a:t>1. AUDIT OPINONS</a:t>
                      </a:r>
                      <a:r>
                        <a:rPr lang="en-US" b="1" baseline="0" dirty="0" smtClean="0"/>
                        <a:t> OVER 5 YEARS</a:t>
                      </a:r>
                      <a:endParaRPr lang="en-GB" b="1"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93945041"/>
                  </a:ext>
                </a:extLst>
              </a:tr>
              <a:tr h="1121262">
                <a:tc>
                  <a:txBody>
                    <a:bodyPr/>
                    <a:lstStyle/>
                    <a:p>
                      <a:r>
                        <a:rPr lang="en-US" dirty="0" smtClean="0"/>
                        <a:t>1</a:t>
                      </a:r>
                      <a:endParaRPr lang="en-GB" dirty="0"/>
                    </a:p>
                  </a:txBody>
                  <a:tcPr/>
                </a:tc>
                <a:tc>
                  <a:txBody>
                    <a:bodyPr/>
                    <a:lstStyle/>
                    <a:p>
                      <a:r>
                        <a:rPr lang="en-US" dirty="0" smtClean="0"/>
                        <a:t>Unqualified Audit opinion</a:t>
                      </a:r>
                      <a:endParaRPr lang="en-GB" dirty="0"/>
                    </a:p>
                  </a:txBody>
                  <a:tcPr/>
                </a:tc>
                <a:tc>
                  <a:txBody>
                    <a:bodyPr/>
                    <a:lstStyle/>
                    <a:p>
                      <a:r>
                        <a:rPr lang="en-US" dirty="0" smtClean="0"/>
                        <a:t>Clean audit</a:t>
                      </a:r>
                      <a:endParaRPr lang="en-GB" dirty="0"/>
                    </a:p>
                  </a:txBody>
                  <a:tcPr/>
                </a:tc>
                <a:tc>
                  <a:txBody>
                    <a:bodyPr/>
                    <a:lstStyle/>
                    <a:p>
                      <a:r>
                        <a:rPr lang="en-US" dirty="0" smtClean="0"/>
                        <a:t>Clean Audit</a:t>
                      </a:r>
                      <a:endParaRPr lang="en-GB" dirty="0"/>
                    </a:p>
                  </a:txBody>
                  <a:tcPr/>
                </a:tc>
                <a:tc>
                  <a:txBody>
                    <a:bodyPr/>
                    <a:lstStyle/>
                    <a:p>
                      <a:r>
                        <a:rPr lang="en-US" dirty="0" smtClean="0"/>
                        <a:t>Clean audit</a:t>
                      </a:r>
                      <a:endParaRPr lang="en-GB" dirty="0"/>
                    </a:p>
                  </a:txBody>
                  <a:tcPr/>
                </a:tc>
                <a:tc>
                  <a:txBody>
                    <a:bodyPr/>
                    <a:lstStyle/>
                    <a:p>
                      <a:r>
                        <a:rPr lang="en-US" dirty="0" smtClean="0"/>
                        <a:t>Clean Audit</a:t>
                      </a:r>
                      <a:endParaRPr lang="en-GB" dirty="0"/>
                    </a:p>
                  </a:txBody>
                  <a:tcPr/>
                </a:tc>
                <a:extLst>
                  <a:ext uri="{0D108BD9-81ED-4DB2-BD59-A6C34878D82A}">
                    <a16:rowId xmlns:a16="http://schemas.microsoft.com/office/drawing/2014/main" val="2909866330"/>
                  </a:ext>
                </a:extLst>
              </a:tr>
            </a:tbl>
          </a:graphicData>
        </a:graphic>
      </p:graphicFrame>
    </p:spTree>
    <p:extLst>
      <p:ext uri="{BB962C8B-B14F-4D97-AF65-F5344CB8AC3E}">
        <p14:creationId xmlns:p14="http://schemas.microsoft.com/office/powerpoint/2010/main" val="3014832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2176" y="1482725"/>
            <a:ext cx="8853855" cy="2868613"/>
          </a:xfrm>
        </p:spPr>
        <p:txBody>
          <a:bodyPr>
            <a:noAutofit/>
          </a:bodyPr>
          <a:lstStyle/>
          <a:p>
            <a: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HUMAN CAPITAL </a:t>
            </a:r>
            <a:endParaRPr lang="en-ZA"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6545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2364" y="186041"/>
            <a:ext cx="5531428" cy="604981"/>
          </a:xfrm>
        </p:spPr>
        <p:txBody>
          <a:bodyPr>
            <a:normAutofit/>
          </a:bodyPr>
          <a:lstStyle/>
          <a:p>
            <a:r>
              <a:rPr lang="en-US" sz="2400" b="1" dirty="0" smtClean="0">
                <a:latin typeface="Arial" panose="020B0604020202020204" pitchFamily="34" charset="0"/>
                <a:cs typeface="Arial" panose="020B0604020202020204" pitchFamily="34" charset="0"/>
              </a:rPr>
              <a:t>HEADCOUNT REPORT</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Chart 7"/>
          <p:cNvGraphicFramePr>
            <a:graphicFrameLocks/>
          </p:cNvGraphicFramePr>
          <p:nvPr>
            <p:extLst/>
          </p:nvPr>
        </p:nvGraphicFramePr>
        <p:xfrm>
          <a:off x="1510145" y="3489628"/>
          <a:ext cx="7991765" cy="22028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631372" y="801497"/>
            <a:ext cx="7779328" cy="28931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SIU’s own attractiveness as an employer of choice is paramount to our ability to attract and retain key talent.  The demand for capacity in SIU is driven mainly by the rising number of approved proclamations</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current internal and external supply of the critical skills may not meet the current and future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demand due to markets demands for similar skills. It is the SIU’s intention to build an internal talent pipeline.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SIU has made a reasonable transformation progress in terms of its top management level and it is our commitment to advance EE agenda. As at the end of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September </a:t>
            </a:r>
            <a:r>
              <a:rPr kumimoji="0" lang="en-US" sz="1400" b="0" i="0" u="none" strike="noStrike" kern="1200" cap="none" spc="0" normalizeH="0" baseline="0" noProof="0" dirty="0">
                <a:ln>
                  <a:noFill/>
                </a:ln>
                <a:solidFill>
                  <a:prstClr val="black"/>
                </a:solidFill>
                <a:effectLst/>
                <a:uLnTx/>
                <a:uFillTx/>
                <a:latin typeface="Calibri"/>
                <a:ea typeface="+mn-ea"/>
                <a:cs typeface="+mn-cs"/>
              </a:rPr>
              <a:t>2020, our staff complement totaled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540</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of which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497 </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92%) </a:t>
            </a:r>
            <a:r>
              <a:rPr kumimoji="0" lang="en-US" sz="1400" b="0" i="0" u="none" strike="noStrike" kern="1200" cap="none" spc="0" normalizeH="0" baseline="0" noProof="0" dirty="0">
                <a:ln>
                  <a:noFill/>
                </a:ln>
                <a:solidFill>
                  <a:prstClr val="black"/>
                </a:solidFill>
                <a:effectLst/>
                <a:uLnTx/>
                <a:uFillTx/>
                <a:latin typeface="Calibri"/>
                <a:ea typeface="+mn-ea"/>
                <a:cs typeface="+mn-cs"/>
              </a:rPr>
              <a:t>are permanent, 20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(3.7%) </a:t>
            </a:r>
            <a:r>
              <a:rPr kumimoji="0" lang="en-US" sz="1400" b="0" i="0" u="none" strike="noStrike" kern="1200" cap="none" spc="0" normalizeH="0" baseline="0" noProof="0" dirty="0">
                <a:ln>
                  <a:noFill/>
                </a:ln>
                <a:solidFill>
                  <a:prstClr val="black"/>
                </a:solidFill>
                <a:effectLst/>
                <a:uLnTx/>
                <a:uFillTx/>
                <a:latin typeface="Calibri"/>
                <a:ea typeface="+mn-ea"/>
                <a:cs typeface="+mn-cs"/>
              </a:rPr>
              <a:t>are fixed term, and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Interns are </a:t>
            </a:r>
            <a:r>
              <a:rPr kumimoji="0" lang="en-US" sz="1400" b="0" i="0" u="none" strike="noStrike" kern="1200" cap="none" spc="0" normalizeH="0" baseline="0" noProof="0" dirty="0">
                <a:ln>
                  <a:noFill/>
                </a:ln>
                <a:solidFill>
                  <a:prstClr val="black"/>
                </a:solidFill>
                <a:effectLst/>
                <a:uLnTx/>
                <a:uFillTx/>
                <a:latin typeface="Calibri"/>
                <a:ea typeface="+mn-ea"/>
                <a:cs typeface="+mn-cs"/>
              </a:rPr>
              <a:t>23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4.3%) </a:t>
            </a:r>
            <a:r>
              <a:rPr kumimoji="0" lang="en-US" sz="1400" b="0" i="0" u="none" strike="noStrike" kern="1200" cap="none" spc="0" normalizeH="0" baseline="0" noProof="0" dirty="0">
                <a:ln>
                  <a:noFill/>
                </a:ln>
                <a:solidFill>
                  <a:prstClr val="black"/>
                </a:solidFill>
                <a:effectLst/>
                <a:uLnTx/>
                <a:uFillTx/>
                <a:latin typeface="Calibri"/>
                <a:ea typeface="+mn-ea"/>
                <a:cs typeface="+mn-cs"/>
              </a:rPr>
              <a:t>, as compared to 516 in 2019/20.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080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6">
            <a:extLst>
              <a:ext uri="{FF2B5EF4-FFF2-40B4-BE49-F238E27FC236}">
                <a16:creationId xmlns:a16="http://schemas.microsoft.com/office/drawing/2014/main" id="{FA7E009D-6424-427D-8780-DE75F843B379}"/>
              </a:ext>
            </a:extLst>
          </p:cNvPr>
          <p:cNvSpPr>
            <a:spLocks noGrp="1"/>
          </p:cNvSpPr>
          <p:nvPr>
            <p:ph type="title"/>
          </p:nvPr>
        </p:nvSpPr>
        <p:spPr>
          <a:xfrm>
            <a:off x="1468581" y="314746"/>
            <a:ext cx="7096991" cy="342401"/>
          </a:xfrm>
          <a:prstGeom prst="rect">
            <a:avLst/>
          </a:prstGeom>
          <a:solidFill>
            <a:schemeClr val="bg1"/>
          </a:solidFill>
        </p:spPr>
        <p:txBody>
          <a:bodyPr wrap="square">
            <a:spAutoFit/>
          </a:bodyPr>
          <a:lstStyle/>
          <a:p>
            <a:pPr>
              <a:defRPr/>
            </a:pPr>
            <a:r>
              <a:rPr lang="en-US" sz="1625" b="1" cap="all"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rPr>
              <a:t>PROJECTED GROWTH: Medium term employee headcount</a:t>
            </a:r>
            <a:endParaRPr lang="en-ZA" sz="1625" b="1" dirty="0">
              <a:latin typeface="Century Gothic" panose="020B0502020202020204" pitchFamily="34" charset="0"/>
            </a:endParaRPr>
          </a:p>
        </p:txBody>
      </p:sp>
      <p:pic>
        <p:nvPicPr>
          <p:cNvPr id="8" name="Picture 7"/>
          <p:cNvPicPr>
            <a:picLocks noChangeAspect="1"/>
          </p:cNvPicPr>
          <p:nvPr/>
        </p:nvPicPr>
        <p:blipFill>
          <a:blip r:embed="rId3"/>
          <a:stretch>
            <a:fillRect/>
          </a:stretch>
        </p:blipFill>
        <p:spPr>
          <a:xfrm>
            <a:off x="799535" y="657147"/>
            <a:ext cx="8901248" cy="2361478"/>
          </a:xfrm>
          <a:prstGeom prst="rect">
            <a:avLst/>
          </a:prstGeom>
        </p:spPr>
      </p:pic>
      <p:graphicFrame>
        <p:nvGraphicFramePr>
          <p:cNvPr id="10" name="Chart 9"/>
          <p:cNvGraphicFramePr>
            <a:graphicFrameLocks/>
          </p:cNvGraphicFramePr>
          <p:nvPr>
            <p:extLst/>
          </p:nvPr>
        </p:nvGraphicFramePr>
        <p:xfrm>
          <a:off x="799536" y="3018627"/>
          <a:ext cx="4457699" cy="1882592"/>
        </p:xfrm>
        <a:graphic>
          <a:graphicData uri="http://schemas.openxmlformats.org/drawingml/2006/chart">
            <c:chart xmlns:c="http://schemas.openxmlformats.org/drawingml/2006/chart" xmlns:r="http://schemas.openxmlformats.org/officeDocument/2006/relationships" r:id="rId4"/>
          </a:graphicData>
        </a:graphic>
      </p:graphicFrame>
      <p:sp>
        <p:nvSpPr>
          <p:cNvPr id="11" name="Pentagon 10"/>
          <p:cNvSpPr/>
          <p:nvPr/>
        </p:nvSpPr>
        <p:spPr>
          <a:xfrm>
            <a:off x="5257234" y="3018626"/>
            <a:ext cx="4443548" cy="27489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stretch>
            <a:fillRect/>
          </a:stretch>
        </p:blipFill>
        <p:spPr>
          <a:xfrm>
            <a:off x="799536" y="4901219"/>
            <a:ext cx="4457699" cy="866401"/>
          </a:xfrm>
          <a:prstGeom prst="rect">
            <a:avLst/>
          </a:prstGeom>
        </p:spPr>
      </p:pic>
      <p:sp>
        <p:nvSpPr>
          <p:cNvPr id="13" name="TextBox 12"/>
          <p:cNvSpPr txBox="1"/>
          <p:nvPr/>
        </p:nvSpPr>
        <p:spPr>
          <a:xfrm>
            <a:off x="5540242" y="2938443"/>
            <a:ext cx="3060156" cy="14430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63"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63" b="0" i="0" u="none" strike="noStrike" kern="1200" cap="none" spc="0" normalizeH="0" baseline="0" noProof="0" dirty="0">
                <a:ln>
                  <a:noFill/>
                </a:ln>
                <a:solidFill>
                  <a:prstClr val="black"/>
                </a:solidFill>
                <a:effectLst/>
                <a:uLnTx/>
                <a:uFillTx/>
                <a:latin typeface="Calibri"/>
                <a:ea typeface="+mn-ea"/>
                <a:cs typeface="+mn-cs"/>
              </a:rPr>
              <a:t>36% growth projection by 2022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63" b="0" i="0" u="none" strike="noStrike" kern="1200" cap="none" spc="0" normalizeH="0" baseline="0" noProof="0" dirty="0" smtClean="0">
                <a:ln>
                  <a:noFill/>
                </a:ln>
                <a:solidFill>
                  <a:prstClr val="black"/>
                </a:solidFill>
                <a:effectLst/>
                <a:uLnTx/>
                <a:uFillTx/>
                <a:latin typeface="Calibri"/>
                <a:ea typeface="+mn-ea"/>
                <a:cs typeface="+mn-cs"/>
              </a:rPr>
              <a:t>14</a:t>
            </a:r>
            <a:r>
              <a:rPr kumimoji="0" lang="en-US" sz="1463" b="0" i="0" u="none" strike="noStrike" kern="1200" cap="none" spc="0" normalizeH="0" baseline="0" noProof="0" dirty="0">
                <a:ln>
                  <a:noFill/>
                </a:ln>
                <a:solidFill>
                  <a:prstClr val="black"/>
                </a:solidFill>
                <a:effectLst/>
                <a:uLnTx/>
                <a:uFillTx/>
                <a:latin typeface="Calibri"/>
                <a:ea typeface="+mn-ea"/>
                <a:cs typeface="+mn-cs"/>
              </a:rPr>
              <a:t>% Vacancy rate 2020/21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6"/>
          <a:stretch>
            <a:fillRect/>
          </a:stretch>
        </p:blipFill>
        <p:spPr>
          <a:xfrm>
            <a:off x="5440807" y="4178718"/>
            <a:ext cx="3124765" cy="1445002"/>
          </a:xfrm>
          <a:prstGeom prst="rect">
            <a:avLst/>
          </a:prstGeom>
        </p:spPr>
      </p:pic>
    </p:spTree>
    <p:extLst>
      <p:ext uri="{BB962C8B-B14F-4D97-AF65-F5344CB8AC3E}">
        <p14:creationId xmlns:p14="http://schemas.microsoft.com/office/powerpoint/2010/main" val="1224710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582" y="153328"/>
            <a:ext cx="5531428" cy="604981"/>
          </a:xfrm>
        </p:spPr>
        <p:txBody>
          <a:bodyPr>
            <a:normAutofit/>
          </a:bodyPr>
          <a:lstStyle/>
          <a:p>
            <a:r>
              <a:rPr lang="en-US" sz="2400" b="1" dirty="0" smtClean="0">
                <a:latin typeface="Arial" panose="020B0604020202020204" pitchFamily="34" charset="0"/>
                <a:cs typeface="Arial" panose="020B0604020202020204" pitchFamily="34" charset="0"/>
              </a:rPr>
              <a:t>CAPACITATING THE SIU</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9" name="Chart 8"/>
          <p:cNvGraphicFramePr>
            <a:graphicFrameLocks/>
          </p:cNvGraphicFramePr>
          <p:nvPr>
            <p:extLst/>
          </p:nvPr>
        </p:nvGraphicFramePr>
        <p:xfrm>
          <a:off x="678296" y="2092035"/>
          <a:ext cx="4572000" cy="3667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nvPr>
        </p:nvGraphicFramePr>
        <p:xfrm>
          <a:off x="5569527" y="4926411"/>
          <a:ext cx="2843961" cy="441960"/>
        </p:xfrm>
        <a:graphic>
          <a:graphicData uri="http://schemas.openxmlformats.org/drawingml/2006/table">
            <a:tbl>
              <a:tblPr/>
              <a:tblGrid>
                <a:gridCol w="1847537">
                  <a:extLst>
                    <a:ext uri="{9D8B030D-6E8A-4147-A177-3AD203B41FA5}">
                      <a16:colId xmlns:a16="http://schemas.microsoft.com/office/drawing/2014/main" val="539442605"/>
                    </a:ext>
                  </a:extLst>
                </a:gridCol>
                <a:gridCol w="996424">
                  <a:extLst>
                    <a:ext uri="{9D8B030D-6E8A-4147-A177-3AD203B41FA5}">
                      <a16:colId xmlns:a16="http://schemas.microsoft.com/office/drawing/2014/main" val="1020167481"/>
                    </a:ext>
                  </a:extLst>
                </a:gridCol>
              </a:tblGrid>
              <a:tr h="182880">
                <a:tc>
                  <a:txBody>
                    <a:bodyPr/>
                    <a:lstStyle/>
                    <a:p>
                      <a:pPr algn="l" fontAlgn="b"/>
                      <a:r>
                        <a:rPr lang="en-US" sz="1400" b="0" i="0" u="none" strike="noStrike" dirty="0">
                          <a:solidFill>
                            <a:srgbClr val="000000"/>
                          </a:solidFill>
                          <a:effectLst/>
                          <a:latin typeface="Calibri" panose="020F0502020204030204" pitchFamily="34" charset="0"/>
                        </a:rPr>
                        <a:t>Perm </a:t>
                      </a:r>
                      <a:r>
                        <a:rPr lang="en-US" sz="1400" b="0" i="0" u="none" strike="noStrike" dirty="0" smtClean="0">
                          <a:solidFill>
                            <a:srgbClr val="000000"/>
                          </a:solidFill>
                          <a:effectLst/>
                          <a:latin typeface="Calibri" panose="020F0502020204030204" pitchFamily="34" charset="0"/>
                        </a:rPr>
                        <a:t>(</a:t>
                      </a:r>
                      <a:r>
                        <a:rPr lang="en-US" sz="1400" b="0" i="0" u="none" strike="noStrike" dirty="0" err="1" smtClean="0">
                          <a:solidFill>
                            <a:srgbClr val="000000"/>
                          </a:solidFill>
                          <a:effectLst/>
                          <a:latin typeface="Calibri" panose="020F0502020204030204" pitchFamily="34" charset="0"/>
                        </a:rPr>
                        <a:t>Int</a:t>
                      </a:r>
                      <a:r>
                        <a:rPr lang="en-US" sz="1400" b="0" i="0" u="none" strike="noStrike" dirty="0" smtClean="0">
                          <a:solidFill>
                            <a:srgbClr val="000000"/>
                          </a:solidFill>
                          <a:effectLst/>
                          <a:latin typeface="Calibri" panose="020F0502020204030204" pitchFamily="34" charset="0"/>
                        </a:rPr>
                        <a:t> , ext</a:t>
                      </a:r>
                      <a:r>
                        <a:rPr lang="en-US" sz="1400" b="0" i="0" u="none" strike="noStrike" baseline="0" dirty="0" smtClean="0">
                          <a:solidFill>
                            <a:srgbClr val="000000"/>
                          </a:solidFill>
                          <a:effectLst/>
                          <a:latin typeface="Calibri" panose="020F0502020204030204" pitchFamily="34" charset="0"/>
                        </a:rPr>
                        <a:t> &amp; </a:t>
                      </a:r>
                      <a:r>
                        <a:rPr lang="en-US" sz="1400" b="0" i="0" u="none" strike="noStrike" baseline="0" dirty="0" err="1" smtClean="0">
                          <a:solidFill>
                            <a:srgbClr val="000000"/>
                          </a:solidFill>
                          <a:effectLst/>
                          <a:latin typeface="Calibri" panose="020F0502020204030204" pitchFamily="34" charset="0"/>
                        </a:rPr>
                        <a:t>PwD</a:t>
                      </a:r>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147</a:t>
                      </a:r>
                    </a:p>
                  </a:txBody>
                  <a:tcPr marL="7620" marR="7620" marT="7620"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15065433"/>
                  </a:ext>
                </a:extLst>
              </a:tr>
              <a:tr h="182880">
                <a:tc>
                  <a:txBody>
                    <a:bodyPr/>
                    <a:lstStyle/>
                    <a:p>
                      <a:pPr algn="l" fontAlgn="b"/>
                      <a:r>
                        <a:rPr lang="en-US" sz="1400" b="0" i="0" u="none" strike="noStrike" dirty="0">
                          <a:solidFill>
                            <a:srgbClr val="000000"/>
                          </a:solidFill>
                          <a:effectLst/>
                          <a:latin typeface="Calibri" panose="020F0502020204030204" pitchFamily="34" charset="0"/>
                        </a:rPr>
                        <a:t>Contract vacancies</a:t>
                      </a:r>
                    </a:p>
                  </a:txBody>
                  <a:tcPr marL="7620" marR="7620" marT="7620" marB="0" anchor="b">
                    <a:lnL>
                      <a:noFill/>
                    </a:lnL>
                    <a:lnR>
                      <a:noFill/>
                    </a:lnR>
                    <a:lnT>
                      <a:noFill/>
                    </a:lnT>
                    <a:lnB>
                      <a:noFill/>
                    </a:ln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21</a:t>
                      </a:r>
                    </a:p>
                  </a:txBody>
                  <a:tcPr marL="7620" marR="7620" marT="7620"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9810561"/>
                  </a:ext>
                </a:extLst>
              </a:tr>
            </a:tbl>
          </a:graphicData>
        </a:graphic>
      </p:graphicFrame>
      <p:graphicFrame>
        <p:nvGraphicFramePr>
          <p:cNvPr id="12" name="Chart 11"/>
          <p:cNvGraphicFramePr>
            <a:graphicFrameLocks/>
          </p:cNvGraphicFramePr>
          <p:nvPr>
            <p:extLst/>
          </p:nvPr>
        </p:nvGraphicFramePr>
        <p:xfrm>
          <a:off x="5357092" y="2134947"/>
          <a:ext cx="4423064" cy="263101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flipH="1">
            <a:off x="5296015" y="2092035"/>
            <a:ext cx="61077" cy="37268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539010" y="839547"/>
            <a:ext cx="7871690" cy="1200329"/>
          </a:xfrm>
          <a:prstGeom prst="rect">
            <a:avLst/>
          </a:prstGeom>
        </p:spPr>
        <p:txBody>
          <a:bodyPr wrap="square">
            <a:spAutoFit/>
          </a:bodyPr>
          <a:lstStyle/>
          <a:p>
            <a:pPr marL="285750" marR="0" lvl="0" indent="-2857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F81BD"/>
                </a:solidFill>
                <a:effectLst/>
                <a:uLnTx/>
                <a:uFillTx/>
                <a:latin typeface="Arial"/>
                <a:ea typeface="+mn-ea"/>
                <a:cs typeface="+mn-cs"/>
              </a:rPr>
              <a:t>The target at the beginning of the financial year the target is to employ 22 external appointees to achieve a 14</a:t>
            </a:r>
            <a:r>
              <a:rPr kumimoji="0" lang="en-US" sz="1800" b="0" i="0" u="none" strike="noStrike" kern="1200" cap="none" spc="0" normalizeH="0" baseline="0" noProof="0" dirty="0">
                <a:ln>
                  <a:noFill/>
                </a:ln>
                <a:solidFill>
                  <a:srgbClr val="4F81BD"/>
                </a:solidFill>
                <a:effectLst/>
                <a:uLnTx/>
                <a:uFillTx/>
                <a:latin typeface="Calibri"/>
                <a:ea typeface="+mn-ea"/>
                <a:cs typeface="+mn-cs"/>
              </a:rPr>
              <a:t>% vacancy rate. The actual vacancy rate as at end June 2020 of Q1 was 18.6% and currently at </a:t>
            </a:r>
            <a:r>
              <a:rPr kumimoji="0" lang="en-US" sz="1800" b="0" i="0" u="none" strike="noStrike" kern="1200" cap="none" spc="0" normalizeH="0" baseline="0" noProof="0" dirty="0" smtClean="0">
                <a:ln>
                  <a:noFill/>
                </a:ln>
                <a:solidFill>
                  <a:srgbClr val="4F81BD"/>
                </a:solidFill>
                <a:effectLst/>
                <a:uLnTx/>
                <a:uFillTx/>
                <a:latin typeface="Calibri"/>
                <a:ea typeface="+mn-ea"/>
                <a:cs typeface="+mn-cs"/>
              </a:rPr>
              <a:t>17.8%  </a:t>
            </a:r>
            <a:r>
              <a:rPr kumimoji="0" lang="en-US" sz="1800" b="0" i="0" u="none" strike="noStrike" kern="1200" cap="none" spc="0" normalizeH="0" baseline="0" noProof="0" dirty="0">
                <a:ln>
                  <a:noFill/>
                </a:ln>
                <a:solidFill>
                  <a:srgbClr val="4F81BD"/>
                </a:solidFill>
                <a:effectLst/>
                <a:uLnTx/>
                <a:uFillTx/>
                <a:latin typeface="Calibri"/>
                <a:ea typeface="+mn-ea"/>
                <a:cs typeface="+mn-cs"/>
              </a:rPr>
              <a:t>against a 14% 2020/21 vacancy rate or plan.</a:t>
            </a:r>
            <a:endParaRPr kumimoji="0" lang="en-US" sz="1800" b="0" i="0" u="none" strike="noStrike" kern="1200" cap="none" spc="0" normalizeH="0" baseline="0" noProof="0" dirty="0">
              <a:ln>
                <a:noFill/>
              </a:ln>
              <a:solidFill>
                <a:srgbClr val="4F81BD"/>
              </a:solidFill>
              <a:effectLst/>
              <a:uLnTx/>
              <a:uFillTx/>
              <a:latin typeface="Arial"/>
              <a:ea typeface="+mn-ea"/>
              <a:cs typeface="+mn-cs"/>
            </a:endParaRPr>
          </a:p>
        </p:txBody>
      </p:sp>
      <p:sp>
        <p:nvSpPr>
          <p:cNvPr id="7" name="Rectangle 6"/>
          <p:cNvSpPr/>
          <p:nvPr/>
        </p:nvSpPr>
        <p:spPr>
          <a:xfrm>
            <a:off x="5462731" y="5308363"/>
            <a:ext cx="394306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F81BD"/>
                </a:solidFill>
                <a:effectLst/>
                <a:uLnTx/>
                <a:uFillTx/>
                <a:latin typeface="Calibri"/>
                <a:ea typeface="+mn-ea"/>
                <a:cs typeface="+mn-cs"/>
              </a:rPr>
              <a:t>8 positions targeted for </a:t>
            </a:r>
            <a:r>
              <a:rPr kumimoji="0" lang="en-US" sz="1200" b="0" i="0" u="none" strike="noStrike" kern="1200" cap="none" spc="0" normalizeH="0" baseline="0" noProof="0" dirty="0" err="1" smtClean="0">
                <a:ln>
                  <a:noFill/>
                </a:ln>
                <a:solidFill>
                  <a:srgbClr val="4F81BD"/>
                </a:solidFill>
                <a:effectLst/>
                <a:uLnTx/>
                <a:uFillTx/>
                <a:latin typeface="Calibri"/>
                <a:ea typeface="+mn-ea"/>
                <a:cs typeface="+mn-cs"/>
              </a:rPr>
              <a:t>PwD</a:t>
            </a:r>
            <a:r>
              <a:rPr kumimoji="0" lang="en-US" sz="1200" b="0" i="0" u="none" strike="noStrike" kern="1200" cap="none" spc="0" normalizeH="0" baseline="0" noProof="0" dirty="0" smtClean="0">
                <a:ln>
                  <a:noFill/>
                </a:ln>
                <a:solidFill>
                  <a:srgbClr val="4F81BD"/>
                </a:solidFill>
                <a:effectLst/>
                <a:uLnTx/>
                <a:uFillTx/>
                <a:latin typeface="Calibri"/>
                <a:ea typeface="+mn-ea"/>
                <a:cs typeface="+mn-cs"/>
              </a:rPr>
              <a:t> </a:t>
            </a:r>
            <a:r>
              <a:rPr kumimoji="0" lang="en-US" sz="1200" b="0" i="0" u="none" strike="noStrike" kern="1200" cap="none" spc="0" normalizeH="0" baseline="0" noProof="0" dirty="0">
                <a:ln>
                  <a:noFill/>
                </a:ln>
                <a:solidFill>
                  <a:srgbClr val="4F81BD"/>
                </a:solidFill>
                <a:effectLst/>
                <a:uLnTx/>
                <a:uFillTx/>
                <a:latin typeface="Calibri"/>
                <a:ea typeface="+mn-ea"/>
                <a:cs typeface="+mn-cs"/>
              </a:rPr>
              <a:t>were </a:t>
            </a:r>
            <a:r>
              <a:rPr kumimoji="0" lang="en-US" sz="1200" b="0" i="0" u="none" strike="noStrike" kern="1200" cap="none" spc="0" normalizeH="0" baseline="0" noProof="0" dirty="0" smtClean="0">
                <a:ln>
                  <a:noFill/>
                </a:ln>
                <a:solidFill>
                  <a:srgbClr val="4F81BD"/>
                </a:solidFill>
                <a:effectLst/>
                <a:uLnTx/>
                <a:uFillTx/>
                <a:latin typeface="Calibri"/>
                <a:ea typeface="+mn-ea"/>
                <a:cs typeface="+mn-cs"/>
              </a:rPr>
              <a:t>advertised at </a:t>
            </a:r>
            <a:r>
              <a:rPr kumimoji="0" lang="en-US" sz="1200" b="0" i="0" u="none" strike="noStrike" kern="1200" cap="none" spc="0" normalizeH="0" baseline="0" noProof="0" dirty="0" err="1">
                <a:ln>
                  <a:noFill/>
                </a:ln>
                <a:solidFill>
                  <a:srgbClr val="4F81BD"/>
                </a:solidFill>
                <a:effectLst/>
                <a:uLnTx/>
                <a:uFillTx/>
                <a:latin typeface="Calibri"/>
                <a:ea typeface="+mn-ea"/>
                <a:cs typeface="+mn-cs"/>
              </a:rPr>
              <a:t>DoL</a:t>
            </a:r>
            <a:r>
              <a:rPr kumimoji="0" lang="en-US" sz="1200" b="0" i="0" u="none" strike="noStrike" kern="1200" cap="none" spc="0" normalizeH="0" baseline="0" noProof="0" dirty="0">
                <a:ln>
                  <a:noFill/>
                </a:ln>
                <a:solidFill>
                  <a:srgbClr val="4F81BD"/>
                </a:solidFill>
                <a:effectLst/>
                <a:uLnTx/>
                <a:uFillTx/>
                <a:latin typeface="Calibri"/>
                <a:ea typeface="+mn-ea"/>
                <a:cs typeface="+mn-cs"/>
              </a:rPr>
              <a:t> (ESSA), </a:t>
            </a:r>
            <a:endParaRPr kumimoji="0" lang="en-US" sz="1200" b="0" i="0" u="none" strike="noStrike" kern="1200" cap="none" spc="0" normalizeH="0" baseline="0" noProof="0" dirty="0" smtClean="0">
              <a:ln>
                <a:noFill/>
              </a:ln>
              <a:solidFill>
                <a:srgbClr val="4F81B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F81BD"/>
                </a:solidFill>
                <a:effectLst/>
                <a:uLnTx/>
                <a:uFillTx/>
                <a:latin typeface="Calibri"/>
                <a:ea typeface="+mn-ea"/>
                <a:cs typeface="+mn-cs"/>
              </a:rPr>
              <a:t>5 </a:t>
            </a:r>
            <a:r>
              <a:rPr kumimoji="0" lang="en-US" sz="1200" b="0" i="0" u="none" strike="noStrike" kern="1200" cap="none" spc="0" normalizeH="0" baseline="0" noProof="0" dirty="0">
                <a:ln>
                  <a:noFill/>
                </a:ln>
                <a:solidFill>
                  <a:srgbClr val="4F81BD"/>
                </a:solidFill>
                <a:effectLst/>
                <a:uLnTx/>
                <a:uFillTx/>
                <a:latin typeface="Calibri"/>
                <a:ea typeface="+mn-ea"/>
                <a:cs typeface="+mn-cs"/>
              </a:rPr>
              <a:t>unskilled, 2 semi-skilled and 1 skilled.</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91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286" y="177603"/>
            <a:ext cx="5531428" cy="604981"/>
          </a:xfrm>
        </p:spPr>
        <p:txBody>
          <a:bodyPr>
            <a:normAutofit/>
          </a:bodyPr>
          <a:lstStyle/>
          <a:p>
            <a:r>
              <a:rPr lang="en-US" sz="2400" b="1" dirty="0" smtClean="0">
                <a:latin typeface="Arial" panose="020B0604020202020204" pitchFamily="34" charset="0"/>
                <a:cs typeface="Arial" panose="020B0604020202020204" pitchFamily="34" charset="0"/>
              </a:rPr>
              <a:t>RECRUITMENT STATUS</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Chart 7"/>
          <p:cNvGraphicFramePr>
            <a:graphicFrameLocks/>
          </p:cNvGraphicFramePr>
          <p:nvPr>
            <p:extLst/>
          </p:nvPr>
        </p:nvGraphicFramePr>
        <p:xfrm>
          <a:off x="219364" y="1865744"/>
          <a:ext cx="3502891" cy="3620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4188691" y="1865744"/>
          <a:ext cx="3909291" cy="37315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nvPr>
        </p:nvGraphicFramePr>
        <p:xfrm>
          <a:off x="8255000" y="4340342"/>
          <a:ext cx="1484746" cy="1146058"/>
        </p:xfrm>
        <a:graphic>
          <a:graphicData uri="http://schemas.openxmlformats.org/drawingml/2006/table">
            <a:tbl>
              <a:tblPr/>
              <a:tblGrid>
                <a:gridCol w="742373">
                  <a:extLst>
                    <a:ext uri="{9D8B030D-6E8A-4147-A177-3AD203B41FA5}">
                      <a16:colId xmlns:a16="http://schemas.microsoft.com/office/drawing/2014/main" val="4283588765"/>
                    </a:ext>
                  </a:extLst>
                </a:gridCol>
                <a:gridCol w="742373">
                  <a:extLst>
                    <a:ext uri="{9D8B030D-6E8A-4147-A177-3AD203B41FA5}">
                      <a16:colId xmlns:a16="http://schemas.microsoft.com/office/drawing/2014/main" val="2727839041"/>
                    </a:ext>
                  </a:extLst>
                </a:gridCol>
              </a:tblGrid>
              <a:tr h="202246">
                <a:tc>
                  <a:txBody>
                    <a:bodyPr/>
                    <a:lstStyle/>
                    <a:p>
                      <a:pPr algn="l" fontAlgn="b"/>
                      <a:r>
                        <a:rPr lang="en-US" sz="1100" b="0" i="0" u="none" strike="noStrike">
                          <a:solidFill>
                            <a:srgbClr val="000000"/>
                          </a:solidFill>
                          <a:effectLst/>
                          <a:latin typeface="Calibri" panose="020F0502020204030204" pitchFamily="34" charset="0"/>
                        </a:rPr>
                        <a:t>On hold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10538"/>
                  </a:ext>
                </a:extLst>
              </a:tr>
              <a:tr h="379210">
                <a:tc>
                  <a:txBody>
                    <a:bodyPr/>
                    <a:lstStyle/>
                    <a:p>
                      <a:pPr algn="l" fontAlgn="b"/>
                      <a:r>
                        <a:rPr lang="en-US" sz="1100" b="0" i="0" u="none" strike="noStrike">
                          <a:solidFill>
                            <a:srgbClr val="000000"/>
                          </a:solidFill>
                          <a:effectLst/>
                          <a:latin typeface="Calibri" panose="020F0502020204030204" pitchFamily="34" charset="0"/>
                        </a:rPr>
                        <a:t>To be advertised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815009"/>
                  </a:ext>
                </a:extLst>
              </a:tr>
              <a:tr h="564602">
                <a:tc>
                  <a:txBody>
                    <a:bodyPr/>
                    <a:lstStyle/>
                    <a:p>
                      <a:pPr algn="l" fontAlgn="b"/>
                      <a:r>
                        <a:rPr lang="en-US" sz="1100" b="0" i="0" u="none" strike="noStrike">
                          <a:solidFill>
                            <a:srgbClr val="000000"/>
                          </a:solidFill>
                          <a:effectLst/>
                          <a:latin typeface="Calibri" panose="020F0502020204030204" pitchFamily="34" charset="0"/>
                        </a:rPr>
                        <a:t>Active (Contract &amp; Perm)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966506"/>
                  </a:ext>
                </a:extLst>
              </a:tr>
            </a:tbl>
          </a:graphicData>
        </a:graphic>
      </p:graphicFrame>
    </p:spTree>
    <p:extLst>
      <p:ext uri="{BB962C8B-B14F-4D97-AF65-F5344CB8AC3E}">
        <p14:creationId xmlns:p14="http://schemas.microsoft.com/office/powerpoint/2010/main" val="1492279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7872" y="210325"/>
            <a:ext cx="5531428" cy="604981"/>
          </a:xfrm>
        </p:spPr>
        <p:txBody>
          <a:bodyPr>
            <a:noAutofit/>
          </a:bodyPr>
          <a:lstStyle/>
          <a:p>
            <a:pPr fontAlgn="t"/>
            <a:r>
              <a:rPr lang="en-US" sz="1800" b="1" dirty="0" smtClean="0">
                <a:solidFill>
                  <a:srgbClr val="333333"/>
                </a:solidFill>
                <a:latin typeface="Arial" panose="020B0604020202020204" pitchFamily="34" charset="0"/>
              </a:rPr>
              <a:t>EMPLOYMENT STATUS – EE Report</a:t>
            </a:r>
            <a:endParaRPr lang="en-US" sz="1800" b="1" dirty="0">
              <a:solidFill>
                <a:srgbClr val="333333"/>
              </a:solidFill>
              <a:latin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nvPr>
        </p:nvGraphicFramePr>
        <p:xfrm>
          <a:off x="646545" y="2770910"/>
          <a:ext cx="8690210" cy="2807857"/>
        </p:xfrm>
        <a:graphic>
          <a:graphicData uri="http://schemas.openxmlformats.org/drawingml/2006/table">
            <a:tbl>
              <a:tblPr/>
              <a:tblGrid>
                <a:gridCol w="2041223">
                  <a:extLst>
                    <a:ext uri="{9D8B030D-6E8A-4147-A177-3AD203B41FA5}">
                      <a16:colId xmlns:a16="http://schemas.microsoft.com/office/drawing/2014/main" val="32381844"/>
                    </a:ext>
                  </a:extLst>
                </a:gridCol>
                <a:gridCol w="660396">
                  <a:extLst>
                    <a:ext uri="{9D8B030D-6E8A-4147-A177-3AD203B41FA5}">
                      <a16:colId xmlns:a16="http://schemas.microsoft.com/office/drawing/2014/main" val="55046157"/>
                    </a:ext>
                  </a:extLst>
                </a:gridCol>
                <a:gridCol w="885531">
                  <a:extLst>
                    <a:ext uri="{9D8B030D-6E8A-4147-A177-3AD203B41FA5}">
                      <a16:colId xmlns:a16="http://schemas.microsoft.com/office/drawing/2014/main" val="1012917909"/>
                    </a:ext>
                  </a:extLst>
                </a:gridCol>
                <a:gridCol w="870522">
                  <a:extLst>
                    <a:ext uri="{9D8B030D-6E8A-4147-A177-3AD203B41FA5}">
                      <a16:colId xmlns:a16="http://schemas.microsoft.com/office/drawing/2014/main" val="1490942261"/>
                    </a:ext>
                  </a:extLst>
                </a:gridCol>
                <a:gridCol w="660396">
                  <a:extLst>
                    <a:ext uri="{9D8B030D-6E8A-4147-A177-3AD203B41FA5}">
                      <a16:colId xmlns:a16="http://schemas.microsoft.com/office/drawing/2014/main" val="3109237935"/>
                    </a:ext>
                  </a:extLst>
                </a:gridCol>
                <a:gridCol w="780468">
                  <a:extLst>
                    <a:ext uri="{9D8B030D-6E8A-4147-A177-3AD203B41FA5}">
                      <a16:colId xmlns:a16="http://schemas.microsoft.com/office/drawing/2014/main" val="704474948"/>
                    </a:ext>
                  </a:extLst>
                </a:gridCol>
                <a:gridCol w="840504">
                  <a:extLst>
                    <a:ext uri="{9D8B030D-6E8A-4147-A177-3AD203B41FA5}">
                      <a16:colId xmlns:a16="http://schemas.microsoft.com/office/drawing/2014/main" val="424095288"/>
                    </a:ext>
                  </a:extLst>
                </a:gridCol>
                <a:gridCol w="735441">
                  <a:extLst>
                    <a:ext uri="{9D8B030D-6E8A-4147-A177-3AD203B41FA5}">
                      <a16:colId xmlns:a16="http://schemas.microsoft.com/office/drawing/2014/main" val="1091010816"/>
                    </a:ext>
                  </a:extLst>
                </a:gridCol>
                <a:gridCol w="525315">
                  <a:extLst>
                    <a:ext uri="{9D8B030D-6E8A-4147-A177-3AD203B41FA5}">
                      <a16:colId xmlns:a16="http://schemas.microsoft.com/office/drawing/2014/main" val="2711442900"/>
                    </a:ext>
                  </a:extLst>
                </a:gridCol>
                <a:gridCol w="690414">
                  <a:extLst>
                    <a:ext uri="{9D8B030D-6E8A-4147-A177-3AD203B41FA5}">
                      <a16:colId xmlns:a16="http://schemas.microsoft.com/office/drawing/2014/main" val="583880337"/>
                    </a:ext>
                  </a:extLst>
                </a:gridCol>
              </a:tblGrid>
              <a:tr h="249987">
                <a:tc gridSpan="9">
                  <a:txBody>
                    <a:bodyPr/>
                    <a:lstStyle/>
                    <a:p>
                      <a:pPr algn="ctr" fontAlgn="t"/>
                      <a:endParaRPr lang="en-US" sz="1400" b="1" i="0" u="none" strike="noStrike" dirty="0">
                        <a:solidFill>
                          <a:srgbClr val="333333"/>
                        </a:solidFill>
                        <a:effectLst/>
                        <a:latin typeface="Arial" panose="020B0604020202020204" pitchFamily="34" charset="0"/>
                      </a:endParaRP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Arial" panose="020B0604020202020204" pitchFamily="34" charset="0"/>
                      </a:endParaRP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410252"/>
                  </a:ext>
                </a:extLst>
              </a:tr>
              <a:tr h="368135">
                <a:tc>
                  <a:txBody>
                    <a:bodyPr/>
                    <a:lstStyle/>
                    <a:p>
                      <a:pPr algn="l" fontAlgn="t"/>
                      <a:r>
                        <a:rPr lang="en-US" sz="1100" b="1"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Arial" panose="020B0604020202020204" pitchFamily="34" charset="0"/>
                        </a:rPr>
                        <a:t>Male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100" b="1" i="0" u="none" strike="noStrike">
                          <a:solidFill>
                            <a:srgbClr val="000000"/>
                          </a:solidFill>
                          <a:effectLst/>
                          <a:latin typeface="Arial" panose="020B0604020202020204" pitchFamily="34" charset="0"/>
                        </a:rPr>
                        <a:t>Female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1100" b="1"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291724"/>
                  </a:ext>
                </a:extLst>
              </a:tr>
              <a:tr h="350968">
                <a:tc>
                  <a:txBody>
                    <a:bodyPr/>
                    <a:lstStyle/>
                    <a:p>
                      <a:pPr algn="l" fontAlgn="ctr"/>
                      <a:r>
                        <a:rPr lang="en-US" sz="1100" b="1" i="0" u="none" strike="noStrike">
                          <a:solidFill>
                            <a:srgbClr val="000000"/>
                          </a:solidFill>
                          <a:effectLst/>
                          <a:latin typeface="Arial" panose="020B0604020202020204" pitchFamily="34" charset="0"/>
                        </a:rPr>
                        <a:t>Occupational Level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Arial" panose="020B0604020202020204" pitchFamily="34" charset="0"/>
                        </a:rPr>
                        <a:t>African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Coloured</a:t>
                      </a:r>
                    </a:p>
                  </a:txBody>
                  <a:tcPr marL="7620" marR="7620" marT="7620" marB="0"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Indian</a:t>
                      </a:r>
                    </a:p>
                  </a:txBody>
                  <a:tcPr marL="7620" marR="7620" marT="7620" marB="0"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White</a:t>
                      </a:r>
                    </a:p>
                  </a:txBody>
                  <a:tcPr marL="7620" marR="7620" marT="7620" marB="0" anchor="ctr">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African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Coloured</a:t>
                      </a:r>
                    </a:p>
                  </a:txBody>
                  <a:tcPr marL="7620" marR="7620" marT="7620" marB="0"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Indian</a:t>
                      </a:r>
                    </a:p>
                  </a:txBody>
                  <a:tcPr marL="7620" marR="7620" marT="7620" marB="0"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Arial" panose="020B0604020202020204" pitchFamily="34" charset="0"/>
                        </a:rPr>
                        <a:t>White</a:t>
                      </a:r>
                    </a:p>
                  </a:txBody>
                  <a:tcPr marL="7620" marR="7620" marT="7620" marB="0" anchor="ctr">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a:solidFill>
                            <a:srgbClr val="000000"/>
                          </a:solidFill>
                          <a:effectLst/>
                          <a:latin typeface="Arial" panose="020B0604020202020204" pitchFamily="34" charset="0"/>
                        </a:rPr>
                        <a:t>TOTAL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22792413"/>
                  </a:ext>
                </a:extLst>
              </a:tr>
              <a:tr h="185021">
                <a:tc>
                  <a:txBody>
                    <a:bodyPr/>
                    <a:lstStyle/>
                    <a:p>
                      <a:pPr algn="l" fontAlgn="t"/>
                      <a:r>
                        <a:rPr lang="en-US" sz="1100" b="0" i="0" u="none" strike="noStrike">
                          <a:solidFill>
                            <a:srgbClr val="000000"/>
                          </a:solidFill>
                          <a:effectLst/>
                          <a:latin typeface="Arial" panose="020B0604020202020204" pitchFamily="34" charset="0"/>
                        </a:rPr>
                        <a:t>1 - Top Management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2</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7626663"/>
                  </a:ext>
                </a:extLst>
              </a:tr>
              <a:tr h="185021">
                <a:tc>
                  <a:txBody>
                    <a:bodyPr/>
                    <a:lstStyle/>
                    <a:p>
                      <a:pPr algn="l" fontAlgn="t"/>
                      <a:r>
                        <a:rPr lang="en-US" sz="1100" b="0" i="0" u="none" strike="noStrike">
                          <a:solidFill>
                            <a:srgbClr val="000000"/>
                          </a:solidFill>
                          <a:effectLst/>
                          <a:latin typeface="Arial" panose="020B0604020202020204" pitchFamily="34" charset="0"/>
                        </a:rPr>
                        <a:t>2 - Senior Management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9</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2</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4</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28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6941852"/>
                  </a:ext>
                </a:extLst>
              </a:tr>
              <a:tr h="185021">
                <a:tc>
                  <a:txBody>
                    <a:bodyPr/>
                    <a:lstStyle/>
                    <a:p>
                      <a:pPr algn="l" fontAlgn="t"/>
                      <a:r>
                        <a:rPr lang="en-US" sz="1100" b="0" i="0" u="none" strike="noStrike">
                          <a:solidFill>
                            <a:srgbClr val="000000"/>
                          </a:solidFill>
                          <a:effectLst/>
                          <a:latin typeface="Arial" panose="020B0604020202020204" pitchFamily="34" charset="0"/>
                        </a:rPr>
                        <a:t>3 - Professionally Qualified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43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13</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15</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33</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2</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4</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20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5758629"/>
                  </a:ext>
                </a:extLst>
              </a:tr>
              <a:tr h="185021">
                <a:tc>
                  <a:txBody>
                    <a:bodyPr/>
                    <a:lstStyle/>
                    <a:p>
                      <a:pPr algn="l" fontAlgn="t"/>
                      <a:r>
                        <a:rPr lang="en-US" sz="1100" b="0" i="0" u="none" strike="noStrike">
                          <a:solidFill>
                            <a:srgbClr val="000000"/>
                          </a:solidFill>
                          <a:effectLst/>
                          <a:latin typeface="Arial" panose="020B0604020202020204" pitchFamily="34" charset="0"/>
                        </a:rPr>
                        <a:t>4 - Skilled Technical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dirty="0" smtClean="0">
                          <a:solidFill>
                            <a:srgbClr val="000000"/>
                          </a:solidFill>
                          <a:effectLst/>
                          <a:latin typeface="Arial" panose="020B0604020202020204" pitchFamily="34" charset="0"/>
                        </a:rPr>
                        <a:t>98</a:t>
                      </a:r>
                      <a:endParaRPr lang="en-US" sz="11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8</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8</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8</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98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7</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17</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31</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dirty="0" smtClean="0">
                          <a:solidFill>
                            <a:srgbClr val="000000"/>
                          </a:solidFill>
                          <a:effectLst/>
                          <a:latin typeface="Arial" panose="020B0604020202020204" pitchFamily="34" charset="0"/>
                        </a:rPr>
                        <a:t>275</a:t>
                      </a:r>
                      <a:endParaRPr lang="en-US" sz="11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5013827"/>
                  </a:ext>
                </a:extLst>
              </a:tr>
              <a:tr h="350968">
                <a:tc>
                  <a:txBody>
                    <a:bodyPr/>
                    <a:lstStyle/>
                    <a:p>
                      <a:pPr algn="l" fontAlgn="t"/>
                      <a:r>
                        <a:rPr lang="en-US" sz="1100" b="0" i="0" u="none" strike="noStrike">
                          <a:solidFill>
                            <a:srgbClr val="000000"/>
                          </a:solidFill>
                          <a:effectLst/>
                          <a:latin typeface="Arial" panose="020B0604020202020204" pitchFamily="34" charset="0"/>
                        </a:rPr>
                        <a:t>5 - Semi-skilled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30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1</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2</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4</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Arial" panose="020B0604020202020204" pitchFamily="34" charset="0"/>
                        </a:rPr>
                        <a:t>44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94380611"/>
                  </a:ext>
                </a:extLst>
              </a:tr>
              <a:tr h="350968">
                <a:tc>
                  <a:txBody>
                    <a:bodyPr/>
                    <a:lstStyle/>
                    <a:p>
                      <a:pPr algn="l" fontAlgn="t"/>
                      <a:r>
                        <a:rPr lang="en-US" sz="1100" b="0" i="0" u="none" strike="noStrike">
                          <a:solidFill>
                            <a:srgbClr val="000000"/>
                          </a:solidFill>
                          <a:effectLst/>
                          <a:latin typeface="Arial" panose="020B0604020202020204" pitchFamily="34" charset="0"/>
                        </a:rPr>
                        <a:t>6 - Unskilled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0</a:t>
                      </a:r>
                    </a:p>
                  </a:txBody>
                  <a:tcPr marL="7620" marR="7620" marT="7620" marB="0">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085567"/>
                  </a:ext>
                </a:extLst>
              </a:tr>
              <a:tr h="396747">
                <a:tc>
                  <a:txBody>
                    <a:bodyPr/>
                    <a:lstStyle/>
                    <a:p>
                      <a:pPr algn="l" fontAlgn="t"/>
                      <a:r>
                        <a:rPr lang="en-US" sz="1200" b="1" i="0" u="none" strike="noStrike">
                          <a:solidFill>
                            <a:srgbClr val="000000"/>
                          </a:solidFill>
                          <a:effectLst/>
                          <a:latin typeface="Arial" panose="020B0604020202020204" pitchFamily="34" charset="0"/>
                        </a:rPr>
                        <a:t>GRAND TOTAL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164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161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rPr>
                        <a:t>59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Arial" panose="020B0604020202020204" pitchFamily="34" charset="0"/>
                        </a:rPr>
                        <a:t>518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388915"/>
                  </a:ext>
                </a:extLst>
              </a:tr>
            </a:tbl>
          </a:graphicData>
        </a:graphic>
      </p:graphicFrame>
      <p:sp>
        <p:nvSpPr>
          <p:cNvPr id="6" name="TextBox 5"/>
          <p:cNvSpPr txBox="1"/>
          <p:nvPr/>
        </p:nvSpPr>
        <p:spPr>
          <a:xfrm>
            <a:off x="1450109" y="1189762"/>
            <a:ext cx="7886646" cy="160043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Six (6) Appointments were made by Quarter 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Two (2) internal incumbents were promoted from senior management level to top management level; 1 African Female and Indian Male.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Three (3) external candidates at middle - management level (Professionally Qualified) , 2 African females and 1 males.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Three (3) external candidates appointed at Skilled Technical level, 2 African Females and 1 African Male.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825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5300" y="258382"/>
            <a:ext cx="8915400" cy="546100"/>
          </a:xfrm>
        </p:spPr>
        <p:txBody>
          <a:bodyPr>
            <a:normAutofit fontScale="90000"/>
          </a:bodyPr>
          <a:lstStyle/>
          <a:p>
            <a:r>
              <a:rPr lang="en-US" sz="2400" b="1" dirty="0">
                <a:latin typeface="Arial" panose="020B0604020202020204" pitchFamily="34" charset="0"/>
                <a:cs typeface="Arial" panose="020B0604020202020204" pitchFamily="34" charset="0"/>
              </a:rPr>
              <a:t>SUMMARY OF </a:t>
            </a:r>
            <a:r>
              <a:rPr lang="en-US" sz="2400" b="1" dirty="0" smtClean="0">
                <a:latin typeface="Arial" panose="020B0604020202020204" pitchFamily="34" charset="0"/>
                <a:cs typeface="Arial" panose="020B0604020202020204" pitchFamily="34" charset="0"/>
              </a:rPr>
              <a:t>2019/20 Q4 PERFORMANCE PER BUDGET PROGRAMME </a:t>
            </a:r>
            <a:endParaRPr lang="en-US" sz="2400" b="1"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353714580"/>
              </p:ext>
            </p:extLst>
          </p:nvPr>
        </p:nvGraphicFramePr>
        <p:xfrm>
          <a:off x="390197" y="646545"/>
          <a:ext cx="8915400" cy="595981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5</a:t>
            </a:fld>
            <a:endParaRPr lang="en-US"/>
          </a:p>
        </p:txBody>
      </p:sp>
    </p:spTree>
    <p:extLst>
      <p:ext uri="{BB962C8B-B14F-4D97-AF65-F5344CB8AC3E}">
        <p14:creationId xmlns:p14="http://schemas.microsoft.com/office/powerpoint/2010/main" val="3624229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2"/>
          <p:cNvSpPr>
            <a:spLocks noGrp="1"/>
          </p:cNvSpPr>
          <p:nvPr>
            <p:ph type="title"/>
          </p:nvPr>
        </p:nvSpPr>
        <p:spPr>
          <a:xfrm>
            <a:off x="270164" y="-16307"/>
            <a:ext cx="8915400" cy="1143000"/>
          </a:xfrm>
        </p:spPr>
        <p:txBody>
          <a:bodyPr>
            <a:normAutofit/>
          </a:bodyPr>
          <a:lstStyle/>
          <a:p>
            <a:r>
              <a:rPr lang="en-US" sz="2800" b="1" dirty="0"/>
              <a:t>ADDITIONAL SKILLS REQUIRED</a:t>
            </a:r>
          </a:p>
        </p:txBody>
      </p:sp>
      <p:graphicFrame>
        <p:nvGraphicFramePr>
          <p:cNvPr id="6" name="Object 5"/>
          <p:cNvGraphicFramePr>
            <a:graphicFrameLocks noChangeAspect="1"/>
          </p:cNvGraphicFramePr>
          <p:nvPr>
            <p:extLst/>
          </p:nvPr>
        </p:nvGraphicFramePr>
        <p:xfrm>
          <a:off x="668482" y="2647092"/>
          <a:ext cx="8742218" cy="2728472"/>
        </p:xfrm>
        <a:graphic>
          <a:graphicData uri="http://schemas.openxmlformats.org/presentationml/2006/ole">
            <mc:AlternateContent xmlns:mc="http://schemas.openxmlformats.org/markup-compatibility/2006">
              <mc:Choice xmlns:v="urn:schemas-microsoft-com:vml" Requires="v">
                <p:oleObj spid="_x0000_s1038" name="Worksheet" r:id="rId4" imgW="5153089" imgH="1923940" progId="Excel.Sheet.12">
                  <p:embed/>
                </p:oleObj>
              </mc:Choice>
              <mc:Fallback>
                <p:oleObj name="Worksheet" r:id="rId4" imgW="5153089" imgH="1923940" progId="Excel.Sheet.12">
                  <p:embed/>
                  <p:pic>
                    <p:nvPicPr>
                      <p:cNvPr id="6" name="Object 5"/>
                      <p:cNvPicPr/>
                      <p:nvPr/>
                    </p:nvPicPr>
                    <p:blipFill>
                      <a:blip r:embed="rId5"/>
                      <a:stretch>
                        <a:fillRect/>
                      </a:stretch>
                    </p:blipFill>
                    <p:spPr>
                      <a:xfrm>
                        <a:off x="668482" y="2647092"/>
                        <a:ext cx="8742218" cy="2728472"/>
                      </a:xfrm>
                      <a:prstGeom prst="rect">
                        <a:avLst/>
                      </a:prstGeom>
                      <a:ln>
                        <a:solidFill>
                          <a:schemeClr val="dk1"/>
                        </a:solidFill>
                      </a:ln>
                    </p:spPr>
                  </p:pic>
                </p:oleObj>
              </mc:Fallback>
            </mc:AlternateContent>
          </a:graphicData>
        </a:graphic>
      </p:graphicFrame>
      <p:sp>
        <p:nvSpPr>
          <p:cNvPr id="7" name="Rectangle 6"/>
          <p:cNvSpPr/>
          <p:nvPr/>
        </p:nvSpPr>
        <p:spPr>
          <a:xfrm>
            <a:off x="668482" y="2064552"/>
            <a:ext cx="851708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21 x Middle and senior levels of the following roles are required and advertised:</a:t>
            </a:r>
          </a:p>
        </p:txBody>
      </p:sp>
    </p:spTree>
    <p:extLst>
      <p:ext uri="{BB962C8B-B14F-4D97-AF65-F5344CB8AC3E}">
        <p14:creationId xmlns:p14="http://schemas.microsoft.com/office/powerpoint/2010/main" val="700116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2176" y="1482725"/>
            <a:ext cx="8853855" cy="2868613"/>
          </a:xfrm>
        </p:spPr>
        <p:txBody>
          <a:bodyPr>
            <a:noAutofit/>
          </a:bodyPr>
          <a:lstStyle/>
          <a:p>
            <a: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2020/21 </a:t>
            </a:r>
            <a:br>
              <a:rPr lang="en-US"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br>
            <a:r>
              <a:rPr lang="en-US" sz="4000"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QUARTER 1 PERFORMANCE REPORT </a:t>
            </a:r>
            <a:endParaRPr lang="en-ZA" sz="4000"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51</a:t>
            </a:fld>
            <a:endParaRPr lang="en-US"/>
          </a:p>
        </p:txBody>
      </p:sp>
    </p:spTree>
    <p:extLst>
      <p:ext uri="{BB962C8B-B14F-4D97-AF65-F5344CB8AC3E}">
        <p14:creationId xmlns:p14="http://schemas.microsoft.com/office/powerpoint/2010/main" val="2644589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903" y="100013"/>
            <a:ext cx="8915400" cy="1143000"/>
          </a:xfrm>
        </p:spPr>
        <p:txBody>
          <a:bodyPr>
            <a:normAutofit fontScale="90000"/>
          </a:bodyPr>
          <a:lstStyle/>
          <a:p>
            <a:r>
              <a:rPr lang="en-US" sz="3600" b="1" dirty="0">
                <a:latin typeface="Arial" panose="020B0604020202020204" pitchFamily="34" charset="0"/>
                <a:cs typeface="Arial" panose="020B0604020202020204" pitchFamily="34" charset="0"/>
              </a:rPr>
              <a:t>SUMMARY OF </a:t>
            </a:r>
            <a:r>
              <a:rPr lang="en-US" sz="3600" b="1" dirty="0" smtClean="0">
                <a:latin typeface="Arial" panose="020B0604020202020204" pitchFamily="34" charset="0"/>
                <a:cs typeface="Arial" panose="020B0604020202020204" pitchFamily="34" charset="0"/>
              </a:rPr>
              <a:t>2020/21 Q1 PERFORMANCE</a:t>
            </a:r>
            <a:endParaRPr lang="en-US" sz="3600" b="1"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150938083"/>
              </p:ext>
            </p:extLst>
          </p:nvPr>
        </p:nvGraphicFramePr>
        <p:xfrm>
          <a:off x="526473" y="969047"/>
          <a:ext cx="8451272" cy="495241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52</a:t>
            </a:fld>
            <a:endParaRPr lang="en-US"/>
          </a:p>
        </p:txBody>
      </p:sp>
    </p:spTree>
    <p:extLst>
      <p:ext uri="{BB962C8B-B14F-4D97-AF65-F5344CB8AC3E}">
        <p14:creationId xmlns:p14="http://schemas.microsoft.com/office/powerpoint/2010/main" val="3272916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197" y="187300"/>
            <a:ext cx="8915400" cy="688263"/>
          </a:xfrm>
        </p:spPr>
        <p:txBody>
          <a:bodyPr>
            <a:normAutofit fontScale="90000"/>
          </a:bodyPr>
          <a:lstStyle/>
          <a:p>
            <a:r>
              <a:rPr lang="en-US" sz="2400" b="1" dirty="0">
                <a:latin typeface="Arial" panose="020B0604020202020204" pitchFamily="34" charset="0"/>
                <a:cs typeface="Arial" panose="020B0604020202020204" pitchFamily="34" charset="0"/>
              </a:rPr>
              <a:t>SUMMARY OF </a:t>
            </a:r>
            <a:r>
              <a:rPr lang="en-US" sz="2400" b="1" dirty="0" smtClean="0">
                <a:latin typeface="Arial" panose="020B0604020202020204" pitchFamily="34" charset="0"/>
                <a:cs typeface="Arial" panose="020B0604020202020204" pitchFamily="34" charset="0"/>
              </a:rPr>
              <a:t>2020/21 Q1 PERFORMANCE PER BUDGET PROGRAMME </a:t>
            </a:r>
            <a:endParaRPr lang="en-US" sz="2400" b="1"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3585397717"/>
              </p:ext>
            </p:extLst>
          </p:nvPr>
        </p:nvGraphicFramePr>
        <p:xfrm>
          <a:off x="390197" y="646545"/>
          <a:ext cx="8915400" cy="595981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53</a:t>
            </a:fld>
            <a:endParaRPr lang="en-US"/>
          </a:p>
        </p:txBody>
      </p:sp>
    </p:spTree>
    <p:extLst>
      <p:ext uri="{BB962C8B-B14F-4D97-AF65-F5344CB8AC3E}">
        <p14:creationId xmlns:p14="http://schemas.microsoft.com/office/powerpoint/2010/main" val="2133761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0013"/>
            <a:ext cx="9906000" cy="952500"/>
          </a:xfrm>
        </p:spPr>
        <p:txBody>
          <a:bodyPr>
            <a:normAutofit/>
          </a:bodyPr>
          <a:lstStyle/>
          <a:p>
            <a:r>
              <a:rPr lang="en-US" sz="2400" b="1" dirty="0" smtClean="0">
                <a:latin typeface="Arial" panose="020B0604020202020204" pitchFamily="34" charset="0"/>
                <a:cs typeface="Arial" panose="020B0604020202020204" pitchFamily="34" charset="0"/>
              </a:rPr>
              <a:t>Summary of factors contributing to the under-achievement and way </a:t>
            </a:r>
            <a:r>
              <a:rPr lang="en-US" sz="2400" b="1" dirty="0">
                <a:latin typeface="Arial" panose="020B0604020202020204" pitchFamily="34" charset="0"/>
                <a:cs typeface="Arial" panose="020B0604020202020204" pitchFamily="34" charset="0"/>
              </a:rPr>
              <a:t>f</a:t>
            </a:r>
            <a:r>
              <a:rPr lang="en-US" sz="2400" b="1" dirty="0" smtClean="0">
                <a:latin typeface="Arial" panose="020B0604020202020204" pitchFamily="34" charset="0"/>
                <a:cs typeface="Arial" panose="020B0604020202020204" pitchFamily="34" charset="0"/>
              </a:rPr>
              <a:t>orward</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rot="10800000" flipV="1">
            <a:off x="252825" y="1179149"/>
            <a:ext cx="3906219" cy="5364225"/>
          </a:xfrm>
          <a:prstGeom prst="rect">
            <a:avLst/>
          </a:prstGeom>
          <a:solidFill>
            <a:schemeClr val="accent1">
              <a:lumMod val="40000"/>
              <a:lumOff val="60000"/>
            </a:schemeClr>
          </a:solidFill>
        </p:spPr>
        <p:txBody>
          <a:bodyPr wrap="square" rtlCol="0">
            <a:spAutoFit/>
          </a:bodyPr>
          <a:lstStyle/>
          <a:p>
            <a:pPr marL="285750" marR="0" lvl="0" indent="-285750" algn="l" defTabSz="457200" rtl="0" eaLnBrk="1" fontAlgn="auto" latinLnBrk="0" hangingPunct="1">
              <a:lnSpc>
                <a:spcPct val="200000"/>
              </a:lnSpc>
              <a:spcBef>
                <a:spcPts val="0"/>
              </a:spcBef>
              <a:spcAft>
                <a:spcPts val="0"/>
              </a:spcAft>
              <a:buClrTx/>
              <a:buSzTx/>
              <a:buFont typeface="Wingdings" panose="05000000000000000000" pitchFamily="2" charset="2"/>
              <a:buChar char="q"/>
              <a:tabLst/>
              <a:defRPr/>
            </a:pPr>
            <a:r>
              <a:rPr kumimoji="0" lang="en-US" sz="15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National lockdown due to Covid-19</a:t>
            </a:r>
            <a:endPar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All these have had an </a:t>
            </a:r>
            <a:r>
              <a:rPr lang="en-US" sz="1500" b="1" i="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i</a:t>
            </a:r>
            <a:r>
              <a:rPr lang="en-GB" sz="1500" b="1" i="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mpact</a:t>
            </a:r>
            <a:r>
              <a:rPr lang="en-GB"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 on </a:t>
            </a:r>
            <a:r>
              <a:rPr lang="en-GB" sz="1500" b="1" i="1" dirty="0">
                <a:solidFill>
                  <a:prstClr val="black"/>
                </a:solidFill>
                <a:latin typeface="Arial" panose="020B0604020202020204" pitchFamily="34" charset="0"/>
                <a:ea typeface="Calibri" panose="020F0502020204030204" pitchFamily="34" charset="0"/>
                <a:cs typeface="Arial" panose="020B0604020202020204" pitchFamily="34" charset="0"/>
              </a:rPr>
              <a:t>SIU </a:t>
            </a:r>
            <a:r>
              <a:rPr lang="en-GB"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Operations in particularly planned Quarter 1 </a:t>
            </a:r>
            <a:r>
              <a:rPr lang="en-GB" sz="1500" b="1" i="1" dirty="0">
                <a:solidFill>
                  <a:prstClr val="black"/>
                </a:solidFill>
                <a:latin typeface="Arial" panose="020B0604020202020204" pitchFamily="34" charset="0"/>
                <a:ea typeface="Calibri" panose="020F0502020204030204" pitchFamily="34" charset="0"/>
                <a:cs typeface="Arial" panose="020B0604020202020204" pitchFamily="34" charset="0"/>
              </a:rPr>
              <a:t>targets.</a:t>
            </a:r>
            <a:r>
              <a:rPr lang="en-GB" sz="1500" i="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kumimoji="0" lang="en-US" sz="1500" b="0" i="0" u="none" strike="noStrike" kern="1200" cap="none" spc="0" normalizeH="0" baseline="0" noProof="0" dirty="0" smtClean="0">
              <a:ln>
                <a:noFill/>
              </a:ln>
              <a:solidFill>
                <a:prstClr val="black"/>
              </a:solidFill>
              <a:effectLst/>
              <a:uLnTx/>
              <a:uFillTx/>
              <a:latin typeface="Calibri"/>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54</a:t>
            </a:fld>
            <a:endParaRPr lang="en-US"/>
          </a:p>
        </p:txBody>
      </p:sp>
      <p:sp>
        <p:nvSpPr>
          <p:cNvPr id="5" name="Rectangle 4"/>
          <p:cNvSpPr/>
          <p:nvPr/>
        </p:nvSpPr>
        <p:spPr>
          <a:xfrm>
            <a:off x="4953000" y="1153152"/>
            <a:ext cx="4953000" cy="5170646"/>
          </a:xfrm>
          <a:prstGeom prst="rect">
            <a:avLst/>
          </a:prstGeom>
          <a:solidFill>
            <a:schemeClr val="accent1">
              <a:lumMod val="40000"/>
              <a:lumOff val="60000"/>
            </a:schemeClr>
          </a:solidFill>
        </p:spPr>
        <p:txBody>
          <a:bodyPr>
            <a:spAutoFit/>
          </a:bodyPr>
          <a:lstStyle/>
          <a:p>
            <a:pPr marL="285750" lvl="0" indent="-285750" algn="just">
              <a:lnSpc>
                <a:spcPct val="200000"/>
              </a:lnSpc>
              <a:buFont typeface="Wingdings" panose="05000000000000000000" pitchFamily="2" charset="2"/>
              <a:buChar char="q"/>
              <a:defRPr/>
            </a:pPr>
            <a:r>
              <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Way </a:t>
            </a:r>
            <a:r>
              <a:rPr lang="en-US" sz="1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Forward</a:t>
            </a:r>
          </a:p>
          <a:p>
            <a:pPr marL="285750" lvl="0" indent="-285750" algn="just">
              <a:lnSpc>
                <a:spcPct val="200000"/>
              </a:lnSpc>
              <a:buFont typeface="Wingdings" panose="05000000000000000000" pitchFamily="2" charset="2"/>
              <a:buChar char="q"/>
              <a:defRPr/>
            </a:pPr>
            <a:endPar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lnSpc>
                <a:spcPct val="200000"/>
              </a:lnSpc>
              <a:buFont typeface="Wingdings" panose="05000000000000000000" pitchFamily="2" charset="2"/>
              <a:buChar char="q"/>
              <a:defRPr/>
            </a:pPr>
            <a:endParaRPr lang="en-US" sz="1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a:lnSpc>
                <a:spcPct val="200000"/>
              </a:lnSpc>
              <a:defRPr/>
            </a:pPr>
            <a:endPar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a:lnSpc>
                <a:spcPct val="200000"/>
              </a:lnSpc>
              <a:defRPr/>
            </a:pPr>
            <a:endParaRPr lang="en-US" sz="1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759162253"/>
              </p:ext>
            </p:extLst>
          </p:nvPr>
        </p:nvGraphicFramePr>
        <p:xfrm>
          <a:off x="-330200" y="1935610"/>
          <a:ext cx="4953000"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3259392665"/>
              </p:ext>
            </p:extLst>
          </p:nvPr>
        </p:nvGraphicFramePr>
        <p:xfrm>
          <a:off x="4742068" y="1914304"/>
          <a:ext cx="4953000" cy="38952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7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9332003"/>
              </p:ext>
            </p:extLst>
          </p:nvPr>
        </p:nvGraphicFramePr>
        <p:xfrm>
          <a:off x="126124" y="892689"/>
          <a:ext cx="9689838" cy="5728827"/>
        </p:xfrm>
        <a:graphic>
          <a:graphicData uri="http://schemas.openxmlformats.org/drawingml/2006/table">
            <a:tbl>
              <a:tblPr firstRow="1" bandRow="1"/>
              <a:tblGrid>
                <a:gridCol w="1840005">
                  <a:extLst>
                    <a:ext uri="{9D8B030D-6E8A-4147-A177-3AD203B41FA5}">
                      <a16:colId xmlns:a16="http://schemas.microsoft.com/office/drawing/2014/main" val="20000"/>
                    </a:ext>
                  </a:extLst>
                </a:gridCol>
                <a:gridCol w="1293345">
                  <a:extLst>
                    <a:ext uri="{9D8B030D-6E8A-4147-A177-3AD203B41FA5}">
                      <a16:colId xmlns:a16="http://schemas.microsoft.com/office/drawing/2014/main" val="1493596799"/>
                    </a:ext>
                  </a:extLst>
                </a:gridCol>
                <a:gridCol w="1566675">
                  <a:extLst>
                    <a:ext uri="{9D8B030D-6E8A-4147-A177-3AD203B41FA5}">
                      <a16:colId xmlns:a16="http://schemas.microsoft.com/office/drawing/2014/main" val="369050838"/>
                    </a:ext>
                  </a:extLst>
                </a:gridCol>
                <a:gridCol w="1566675">
                  <a:extLst>
                    <a:ext uri="{9D8B030D-6E8A-4147-A177-3AD203B41FA5}">
                      <a16:colId xmlns:a16="http://schemas.microsoft.com/office/drawing/2014/main" val="1189282306"/>
                    </a:ext>
                  </a:extLst>
                </a:gridCol>
                <a:gridCol w="1566675">
                  <a:extLst>
                    <a:ext uri="{9D8B030D-6E8A-4147-A177-3AD203B41FA5}">
                      <a16:colId xmlns:a16="http://schemas.microsoft.com/office/drawing/2014/main" val="3514159334"/>
                    </a:ext>
                  </a:extLst>
                </a:gridCol>
                <a:gridCol w="1566675">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51398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ZA" sz="1200" b="1" i="0" u="none" strike="noStrike" kern="1200" dirty="0" smtClean="0">
                          <a:solidFill>
                            <a:srgbClr val="000000"/>
                          </a:solidFill>
                          <a:effectLst/>
                          <a:latin typeface="+mn-lt"/>
                          <a:ea typeface="+mn-ea"/>
                          <a:cs typeface="+mn-cs"/>
                        </a:rPr>
                        <a:t>Rating</a:t>
                      </a:r>
                      <a:endParaRPr lang="en-ZA" sz="1400" b="1" i="0" u="none" strike="noStrike" dirty="0">
                        <a:solidFill>
                          <a:srgbClr val="000000"/>
                        </a:solidFill>
                        <a:effectLst/>
                        <a:latin typeface="Arial Narrow"/>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39539">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1: A compliant, high-performance SIU that is well-capacitated to rid society of corruption, maladministration and fraud in State institutions</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6256">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Output: Good governance and controls environment for positive audit outcomes</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044703">
                <a:tc>
                  <a:txBody>
                    <a:bodyPr/>
                    <a:lstStyle/>
                    <a:p>
                      <a:pPr algn="just">
                        <a:lnSpc>
                          <a:spcPct val="100000"/>
                        </a:lnSpc>
                        <a:spcBef>
                          <a:spcPts val="0"/>
                        </a:spcBef>
                        <a:spcAft>
                          <a:spcPts val="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1.1 Maintain an unqualified overall AG audit outcome on previous year's performance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Unqualified audit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b="0" i="0" u="none" strike="noStrike" dirty="0" smtClean="0">
                          <a:solidFill>
                            <a:srgbClr val="000000"/>
                          </a:solidFill>
                          <a:effectLst/>
                          <a:latin typeface="Arial" panose="020B0604020202020204" pitchFamily="34" charset="0"/>
                          <a:cs typeface="Arial" panose="020B0604020202020204" pitchFamily="34" charset="0"/>
                        </a:rPr>
                        <a:t>No planned target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b="0" i="0" u="none" strike="noStrike" dirty="0" smtClean="0">
                          <a:solidFill>
                            <a:srgbClr val="000000"/>
                          </a:solidFill>
                          <a:effectLst/>
                          <a:latin typeface="Arial" panose="020B0604020202020204" pitchFamily="34" charset="0"/>
                          <a:cs typeface="Arial" panose="020B0604020202020204" pitchFamily="34" charset="0"/>
                        </a:rPr>
                        <a:t>No planned target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231079"/>
                  </a:ext>
                </a:extLst>
              </a:tr>
              <a:tr h="279655">
                <a:tc gridSpan="7">
                  <a:txBody>
                    <a:bodyPr/>
                    <a:lstStyle/>
                    <a:p>
                      <a:pPr algn="just">
                        <a:lnSpc>
                          <a:spcPct val="100000"/>
                        </a:lnSpc>
                        <a:spcBef>
                          <a:spcPts val="0"/>
                        </a:spcBef>
                        <a:spcAft>
                          <a:spcPts val="0"/>
                        </a:spcAft>
                      </a:pPr>
                      <a:r>
                        <a:rPr lang="en-US" sz="1200" b="1" i="0" u="none" strike="noStrike" kern="1200" dirty="0" smtClean="0">
                          <a:solidFill>
                            <a:srgbClr val="000000"/>
                          </a:solidFill>
                          <a:effectLst/>
                          <a:latin typeface="+mn-lt"/>
                          <a:ea typeface="+mn-ea"/>
                          <a:cs typeface="+mn-cs"/>
                        </a:rPr>
                        <a:t>Output: Risk management measures to improve high levels of risk maturity</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ZA"/>
                    </a:p>
                  </a:txBody>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927990"/>
                  </a:ext>
                </a:extLst>
              </a:tr>
              <a:tr h="323469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1.2 Maintain SIU's risk maturity level 5 in accordance with the following National Treasury ERM Maturity rating system:</a:t>
                      </a:r>
                    </a:p>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Level 1: Start up</a:t>
                      </a:r>
                    </a:p>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Level 2: Development</a:t>
                      </a:r>
                    </a:p>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Level 3: Control</a:t>
                      </a:r>
                    </a:p>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Level 4: Information</a:t>
                      </a:r>
                    </a:p>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Level 5: Managed</a:t>
                      </a:r>
                    </a:p>
                    <a:p>
                      <a:pPr marL="0" marR="0" algn="just">
                        <a:lnSpc>
                          <a:spcPct val="100000"/>
                        </a:lnSpc>
                        <a:spcBef>
                          <a:spcPts val="600"/>
                        </a:spcBef>
                        <a:spcAft>
                          <a:spcPts val="600"/>
                        </a:spcAft>
                      </a:pPr>
                      <a:r>
                        <a:rPr lang="en-US" sz="1200" b="0" i="0" u="none" strike="noStrike" baseline="0" dirty="0" smtClean="0">
                          <a:solidFill>
                            <a:srgbClr val="000000"/>
                          </a:solidFill>
                          <a:effectLst/>
                          <a:latin typeface="Arial" panose="020B0604020202020204" pitchFamily="34" charset="0"/>
                          <a:ea typeface="+mn-ea"/>
                          <a:cs typeface="Arial" panose="020B0604020202020204" pitchFamily="34" charset="0"/>
                        </a:rPr>
                        <a:t>Level 6: Optimizing</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 Level 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risk management plan</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Management Committee approved the Risk Management plan on the on the 04 May 2020 as per the target.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risk committee recommended approval of the risk management plan subject to the inclusion of previously non-achieved actions plans as well as non-achieved policies.</a:t>
                      </a:r>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The risk committee recommendations will be incorporated into the risk management plan.</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a:solidFill>
                            <a:srgbClr val="000000"/>
                          </a:solidFill>
                          <a:effectLst/>
                          <a:latin typeface="Arial Narrow"/>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bl>
          </a:graphicData>
        </a:graphic>
      </p:graphicFrame>
      <p:sp>
        <p:nvSpPr>
          <p:cNvPr id="3" name="Title 1"/>
          <p:cNvSpPr>
            <a:spLocks noGrp="1"/>
          </p:cNvSpPr>
          <p:nvPr>
            <p:ph type="title" idx="4294967295"/>
          </p:nvPr>
        </p:nvSpPr>
        <p:spPr>
          <a:xfrm>
            <a:off x="286407" y="-105085"/>
            <a:ext cx="8915400" cy="1143001"/>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1: ADMINISTRATION</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55</a:t>
            </a:fld>
            <a:endParaRPr lang="en-US"/>
          </a:p>
        </p:txBody>
      </p:sp>
    </p:spTree>
    <p:extLst>
      <p:ext uri="{BB962C8B-B14F-4D97-AF65-F5344CB8AC3E}">
        <p14:creationId xmlns:p14="http://schemas.microsoft.com/office/powerpoint/2010/main" val="1056402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417" y="-60058"/>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1: ADMINISTRATION</a:t>
            </a:r>
            <a:endParaRPr lang="en-US" sz="32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3575612326"/>
              </p:ext>
            </p:extLst>
          </p:nvPr>
        </p:nvGraphicFramePr>
        <p:xfrm>
          <a:off x="137651" y="1082942"/>
          <a:ext cx="9689840" cy="2853737"/>
        </p:xfrm>
        <a:graphic>
          <a:graphicData uri="http://schemas.openxmlformats.org/drawingml/2006/table">
            <a:tbl>
              <a:tblPr firstRow="1" bandRow="1"/>
              <a:tblGrid>
                <a:gridCol w="1641917">
                  <a:extLst>
                    <a:ext uri="{9D8B030D-6E8A-4147-A177-3AD203B41FA5}">
                      <a16:colId xmlns:a16="http://schemas.microsoft.com/office/drawing/2014/main" val="20000"/>
                    </a:ext>
                  </a:extLst>
                </a:gridCol>
                <a:gridCol w="1445413">
                  <a:extLst>
                    <a:ext uri="{9D8B030D-6E8A-4147-A177-3AD203B41FA5}">
                      <a16:colId xmlns:a16="http://schemas.microsoft.com/office/drawing/2014/main" val="156009619"/>
                    </a:ext>
                  </a:extLst>
                </a:gridCol>
                <a:gridCol w="1415845">
                  <a:extLst>
                    <a:ext uri="{9D8B030D-6E8A-4147-A177-3AD203B41FA5}">
                      <a16:colId xmlns:a16="http://schemas.microsoft.com/office/drawing/2014/main" val="1659879289"/>
                    </a:ext>
                  </a:extLst>
                </a:gridCol>
                <a:gridCol w="1799303">
                  <a:extLst>
                    <a:ext uri="{9D8B030D-6E8A-4147-A177-3AD203B41FA5}">
                      <a16:colId xmlns:a16="http://schemas.microsoft.com/office/drawing/2014/main" val="43752529"/>
                    </a:ext>
                  </a:extLst>
                </a:gridCol>
                <a:gridCol w="1708864">
                  <a:extLst>
                    <a:ext uri="{9D8B030D-6E8A-4147-A177-3AD203B41FA5}">
                      <a16:colId xmlns:a16="http://schemas.microsoft.com/office/drawing/2014/main" val="1956698906"/>
                    </a:ext>
                  </a:extLst>
                </a:gridCol>
                <a:gridCol w="1388710">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51903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ZA" sz="1200" b="1" i="0" u="none" strike="noStrike" kern="1200" dirty="0" smtClean="0">
                          <a:solidFill>
                            <a:srgbClr val="000000"/>
                          </a:solidFill>
                          <a:effectLst/>
                          <a:latin typeface="+mn-lt"/>
                          <a:ea typeface="+mn-ea"/>
                          <a:cs typeface="+mn-cs"/>
                        </a:rPr>
                        <a:t>Rating</a:t>
                      </a:r>
                      <a:endParaRPr lang="en-ZA" sz="1400" b="1" i="0" u="none" strike="noStrike" dirty="0">
                        <a:solidFill>
                          <a:srgbClr val="000000"/>
                        </a:solidFill>
                        <a:effectLst/>
                        <a:latin typeface="Arial Narrow"/>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44098">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1: A compliant, high-performance SIU that is well-capacitated to rid society of corruption, maladministration and fraud in State institutions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9205">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Output: Prescribed SIU annual plans to provide strategic support and ensure compliance</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3805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just" defTabSz="4572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1.3 Submission of 2020/21 APP to Minister of Justice &amp; Correctional Services as per prescribed timeframe</a:t>
                      </a:r>
                      <a:endParaRPr kumimoji="0" lang="en-ZA" sz="1200" b="0"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2021/22 APP submitted to Minister of Justice &amp; Correctional Services no later than 31 January 2021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b="0" i="0" u="none" strike="noStrike" dirty="0" smtClean="0">
                          <a:solidFill>
                            <a:srgbClr val="000000"/>
                          </a:solidFill>
                          <a:effectLst/>
                          <a:latin typeface="Arial" panose="020B0604020202020204" pitchFamily="34" charset="0"/>
                          <a:cs typeface="Arial" panose="020B0604020202020204" pitchFamily="34" charset="0"/>
                        </a:rPr>
                        <a:t>No planned target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b="0" i="0" u="none" strike="noStrike" dirty="0" smtClean="0">
                          <a:solidFill>
                            <a:srgbClr val="000000"/>
                          </a:solidFill>
                          <a:effectLst/>
                          <a:latin typeface="Arial" panose="020B0604020202020204" pitchFamily="34" charset="0"/>
                          <a:cs typeface="Arial" panose="020B0604020202020204" pitchFamily="34" charset="0"/>
                        </a:rPr>
                        <a:t>No planned target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a:solidFill>
                            <a:srgbClr val="000000"/>
                          </a:solidFill>
                          <a:effectLst/>
                          <a:latin typeface="Arial Narrow"/>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583">
                <a:tc gridSpan="7">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algn="just" defTabSz="457200" rtl="0" eaLnBrk="1" latinLnBrk="0" hangingPunct="1"/>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just" defTabSz="457200" rtl="0" eaLnBrk="1" latinLnBrk="0" hangingPunct="1"/>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676969"/>
                  </a:ext>
                </a:extLst>
              </a:tr>
              <a:tr h="266136">
                <a:tc gridSpan="7">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algn="just" defTabSz="457200" rtl="0" eaLnBrk="1" fontAlgn="t" latinLnBrk="0" hangingPunct="1"/>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just" defTabSz="457200" rtl="0" eaLnBrk="1" latinLnBrk="0" hangingPunct="1"/>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573029"/>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56</a:t>
            </a:fld>
            <a:endParaRPr lang="en-US"/>
          </a:p>
        </p:txBody>
      </p:sp>
    </p:spTree>
    <p:extLst>
      <p:ext uri="{BB962C8B-B14F-4D97-AF65-F5344CB8AC3E}">
        <p14:creationId xmlns:p14="http://schemas.microsoft.com/office/powerpoint/2010/main" val="136744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417" y="-60058"/>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1: ADMINISTRATION</a:t>
            </a:r>
            <a:endParaRPr lang="en-US" sz="32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611740477"/>
              </p:ext>
            </p:extLst>
          </p:nvPr>
        </p:nvGraphicFramePr>
        <p:xfrm>
          <a:off x="137651" y="1082942"/>
          <a:ext cx="9689840" cy="4628263"/>
        </p:xfrm>
        <a:graphic>
          <a:graphicData uri="http://schemas.openxmlformats.org/drawingml/2006/table">
            <a:tbl>
              <a:tblPr firstRow="1" bandRow="1"/>
              <a:tblGrid>
                <a:gridCol w="1641917">
                  <a:extLst>
                    <a:ext uri="{9D8B030D-6E8A-4147-A177-3AD203B41FA5}">
                      <a16:colId xmlns:a16="http://schemas.microsoft.com/office/drawing/2014/main" val="20000"/>
                    </a:ext>
                  </a:extLst>
                </a:gridCol>
                <a:gridCol w="1445413">
                  <a:extLst>
                    <a:ext uri="{9D8B030D-6E8A-4147-A177-3AD203B41FA5}">
                      <a16:colId xmlns:a16="http://schemas.microsoft.com/office/drawing/2014/main" val="156009619"/>
                    </a:ext>
                  </a:extLst>
                </a:gridCol>
                <a:gridCol w="1415845">
                  <a:extLst>
                    <a:ext uri="{9D8B030D-6E8A-4147-A177-3AD203B41FA5}">
                      <a16:colId xmlns:a16="http://schemas.microsoft.com/office/drawing/2014/main" val="1659879289"/>
                    </a:ext>
                  </a:extLst>
                </a:gridCol>
                <a:gridCol w="1799303">
                  <a:extLst>
                    <a:ext uri="{9D8B030D-6E8A-4147-A177-3AD203B41FA5}">
                      <a16:colId xmlns:a16="http://schemas.microsoft.com/office/drawing/2014/main" val="43752529"/>
                    </a:ext>
                  </a:extLst>
                </a:gridCol>
                <a:gridCol w="1708864">
                  <a:extLst>
                    <a:ext uri="{9D8B030D-6E8A-4147-A177-3AD203B41FA5}">
                      <a16:colId xmlns:a16="http://schemas.microsoft.com/office/drawing/2014/main" val="1956698906"/>
                    </a:ext>
                  </a:extLst>
                </a:gridCol>
                <a:gridCol w="1388710">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51903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ZA" sz="1200" b="1" i="0" u="none" strike="noStrike" kern="1200" dirty="0" smtClean="0">
                          <a:solidFill>
                            <a:srgbClr val="000000"/>
                          </a:solidFill>
                          <a:effectLst/>
                          <a:latin typeface="+mn-lt"/>
                          <a:ea typeface="+mn-ea"/>
                          <a:cs typeface="+mn-cs"/>
                        </a:rPr>
                        <a:t>Rating</a:t>
                      </a:r>
                      <a:endParaRPr lang="en-ZA" sz="1400" b="1" i="0" u="none" strike="noStrike" dirty="0">
                        <a:solidFill>
                          <a:srgbClr val="000000"/>
                        </a:solidFill>
                        <a:effectLst/>
                        <a:latin typeface="Arial Narrow"/>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44098">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1: A compliant, high-performance SIU that is well-capacitated to rid society of corruption, maladministration and fraud in State institutions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9205">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Output: Prescribed SIU annual plans to provide strategic support and ensure compliance</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5583">
                <a:tc gridSpan="7">
                  <a:txBody>
                    <a:body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Filled vacancies of funded key SIU positions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algn="just" defTabSz="457200" rtl="0" eaLnBrk="1" latinLnBrk="0" hangingPunct="1"/>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just" defTabSz="457200" rtl="0" eaLnBrk="1" latinLnBrk="0" hangingPunct="1"/>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676969"/>
                  </a:ext>
                </a:extLst>
              </a:tr>
              <a:tr h="149305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1.4 Percentage of vacancies in funded posts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14%</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18%</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ctr" latinLnBrk="0" hangingPunct="1"/>
                      <a:r>
                        <a:rPr lang="en-ZA" sz="1200" kern="1200" dirty="0" smtClean="0">
                          <a:solidFill>
                            <a:srgbClr val="000000"/>
                          </a:solidFill>
                          <a:effectLst/>
                          <a:latin typeface="Arial" panose="020B0604020202020204" pitchFamily="34" charset="0"/>
                          <a:ea typeface="Times New Roman" panose="02020603050405020304" pitchFamily="18" charset="0"/>
                          <a:cs typeface="+mn-cs"/>
                        </a:rPr>
                        <a:t>18.6%</a:t>
                      </a:r>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ctr"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The national lockdown had an negative impact which resulted in delays in the recruitment processes.</a:t>
                      </a:r>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Recruitment will be fast-tracked in the next quarters.</a:t>
                      </a:r>
                    </a:p>
                    <a:p>
                      <a:pPr marL="0" algn="just" defTabSz="457200" rtl="0" eaLnBrk="1" latinLnBrk="0" hangingPunct="1"/>
                      <a:endParaRPr lang="en-US" sz="1200" kern="1200" dirty="0" smtClean="0">
                        <a:solidFill>
                          <a:srgbClr val="000000"/>
                        </a:solidFill>
                        <a:effectLst/>
                        <a:latin typeface="Arial" panose="020B0604020202020204" pitchFamily="34" charset="0"/>
                        <a:ea typeface="Times New Roman" panose="02020603050405020304" pitchFamily="18" charset="0"/>
                        <a:cs typeface="+mn-cs"/>
                      </a:endParaRPr>
                    </a:p>
                    <a:p>
                      <a:pPr marL="0" marR="0" lvl="0" indent="0" algn="just" defTabSz="457200" rtl="0" eaLnBrk="1" fontAlgn="auto" latinLnBrk="0" hangingPunct="1">
                        <a:lnSpc>
                          <a:spcPct val="100000"/>
                        </a:lnSpc>
                        <a:spcBef>
                          <a:spcPts val="600"/>
                        </a:spcBef>
                        <a:spcAft>
                          <a:spcPts val="60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914400" rtl="0" eaLnBrk="1" fontAlgn="t" latinLnBrk="0" hangingPunct="1"/>
                      <a:r>
                        <a:rPr lang="en-ZA" sz="1200" b="0" i="0" u="none" strike="noStrike" dirty="0">
                          <a:solidFill>
                            <a:schemeClr val="tx1"/>
                          </a:solidFill>
                          <a:effectLst/>
                          <a:latin typeface="Arial Narrow"/>
                        </a:rPr>
                        <a:t> </a:t>
                      </a:r>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4"/>
                  </a:ext>
                </a:extLst>
              </a:tr>
              <a:tr h="266136">
                <a:tc gridSpan="7">
                  <a:txBody>
                    <a:body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Standard performance management system in place</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algn="just" defTabSz="457200" rtl="0" eaLnBrk="1" fontAlgn="t" latinLnBrk="0" hangingPunct="1"/>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just" defTabSz="457200" rtl="0" eaLnBrk="1" latinLnBrk="0" hangingPunct="1"/>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573029"/>
                  </a:ext>
                </a:extLst>
              </a:tr>
              <a:tr h="1571159">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1.5 Percentage implementation of performance management system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t" latinLnBrk="0" hangingPunct="1"/>
                      <a:r>
                        <a:rPr lang="en-ZA" sz="1200" kern="1200" dirty="0" smtClean="0">
                          <a:solidFill>
                            <a:srgbClr val="000000"/>
                          </a:solidFill>
                          <a:effectLst/>
                          <a:latin typeface="Arial" panose="020B0604020202020204" pitchFamily="34" charset="0"/>
                          <a:ea typeface="Times New Roman" panose="02020603050405020304" pitchFamily="18" charset="0"/>
                          <a:cs typeface="+mn-cs"/>
                        </a:rPr>
                        <a:t>100%</a:t>
                      </a:r>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ctr"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Roll out of training on performance management system</a:t>
                      </a:r>
                    </a:p>
                    <a:p>
                      <a:pPr marL="0" algn="just" defTabSz="457200" rtl="0" eaLnBrk="1" fontAlgn="ctr"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Executives Performance Agreements signed</a:t>
                      </a:r>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ctr" latinLnBrk="0" hangingPunct="1"/>
                      <a:r>
                        <a:rPr lang="en-ZA" sz="1200" kern="1200" baseline="0" dirty="0" smtClean="0">
                          <a:solidFill>
                            <a:srgbClr val="000000"/>
                          </a:solidFill>
                          <a:effectLst/>
                          <a:latin typeface="Arial" panose="020B0604020202020204" pitchFamily="34" charset="0"/>
                          <a:ea typeface="Times New Roman" panose="02020603050405020304" pitchFamily="18" charset="0"/>
                          <a:cs typeface="+mn-cs"/>
                        </a:rPr>
                        <a:t> Target not achieved</a:t>
                      </a:r>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ctr"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 </a:t>
                      </a:r>
                      <a:r>
                        <a:rPr lang="en-ZA" sz="1200" kern="1200" dirty="0" smtClean="0">
                          <a:solidFill>
                            <a:srgbClr val="000000"/>
                          </a:solidFill>
                          <a:effectLst/>
                          <a:latin typeface="Arial" panose="020B0604020202020204" pitchFamily="34" charset="0"/>
                          <a:ea typeface="Times New Roman" panose="02020603050405020304" pitchFamily="18" charset="0"/>
                          <a:cs typeface="+mn-cs"/>
                        </a:rPr>
                        <a:t>Due to closure of offices following the lockdown, there was insufficient time to proceed and complete the planned deliverables within the first quarter.</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ctr" latinLnBrk="0" hangingPunct="1"/>
                      <a:r>
                        <a:rPr lang="en-US" sz="1200" kern="1200" dirty="0" smtClean="0">
                          <a:solidFill>
                            <a:srgbClr val="000000"/>
                          </a:solidFill>
                          <a:effectLst/>
                          <a:latin typeface="Arial" panose="020B0604020202020204" pitchFamily="34" charset="0"/>
                          <a:ea typeface="Times New Roman" panose="02020603050405020304" pitchFamily="18" charset="0"/>
                          <a:cs typeface="+mn-cs"/>
                        </a:rPr>
                        <a:t> The follow-up training module will be rolled out regarding the detailed performance agreements in quarter 2.</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858137590"/>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57</a:t>
            </a:fld>
            <a:endParaRPr lang="en-US"/>
          </a:p>
        </p:txBody>
      </p:sp>
    </p:spTree>
    <p:extLst>
      <p:ext uri="{BB962C8B-B14F-4D97-AF65-F5344CB8AC3E}">
        <p14:creationId xmlns:p14="http://schemas.microsoft.com/office/powerpoint/2010/main" val="3328615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738" y="0"/>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682004653"/>
              </p:ext>
            </p:extLst>
          </p:nvPr>
        </p:nvGraphicFramePr>
        <p:xfrm>
          <a:off x="137651" y="1091609"/>
          <a:ext cx="9665568" cy="3720407"/>
        </p:xfrm>
        <a:graphic>
          <a:graphicData uri="http://schemas.openxmlformats.org/drawingml/2006/table">
            <a:tbl>
              <a:tblPr firstRow="1" bandRow="1"/>
              <a:tblGrid>
                <a:gridCol w="1641917">
                  <a:extLst>
                    <a:ext uri="{9D8B030D-6E8A-4147-A177-3AD203B41FA5}">
                      <a16:colId xmlns:a16="http://schemas.microsoft.com/office/drawing/2014/main" val="20000"/>
                    </a:ext>
                  </a:extLst>
                </a:gridCol>
                <a:gridCol w="1787466">
                  <a:extLst>
                    <a:ext uri="{9D8B030D-6E8A-4147-A177-3AD203B41FA5}">
                      <a16:colId xmlns:a16="http://schemas.microsoft.com/office/drawing/2014/main" val="156009619"/>
                    </a:ext>
                  </a:extLst>
                </a:gridCol>
                <a:gridCol w="1529935">
                  <a:extLst>
                    <a:ext uri="{9D8B030D-6E8A-4147-A177-3AD203B41FA5}">
                      <a16:colId xmlns:a16="http://schemas.microsoft.com/office/drawing/2014/main" val="369050838"/>
                    </a:ext>
                  </a:extLst>
                </a:gridCol>
                <a:gridCol w="1205508">
                  <a:extLst>
                    <a:ext uri="{9D8B030D-6E8A-4147-A177-3AD203B41FA5}">
                      <a16:colId xmlns:a16="http://schemas.microsoft.com/office/drawing/2014/main" val="1189282306"/>
                    </a:ext>
                  </a:extLst>
                </a:gridCol>
                <a:gridCol w="324427">
                  <a:extLst>
                    <a:ext uri="{9D8B030D-6E8A-4147-A177-3AD203B41FA5}">
                      <a16:colId xmlns:a16="http://schemas.microsoft.com/office/drawing/2014/main" val="3707493663"/>
                    </a:ext>
                  </a:extLst>
                </a:gridCol>
                <a:gridCol w="1366722">
                  <a:extLst>
                    <a:ext uri="{9D8B030D-6E8A-4147-A177-3AD203B41FA5}">
                      <a16:colId xmlns:a16="http://schemas.microsoft.com/office/drawing/2014/main" val="3514159334"/>
                    </a:ext>
                  </a:extLst>
                </a:gridCol>
                <a:gridCol w="155367">
                  <a:extLst>
                    <a:ext uri="{9D8B030D-6E8A-4147-A177-3AD203B41FA5}">
                      <a16:colId xmlns:a16="http://schemas.microsoft.com/office/drawing/2014/main" val="4261783175"/>
                    </a:ext>
                  </a:extLst>
                </a:gridCol>
                <a:gridCol w="1388710">
                  <a:extLst>
                    <a:ext uri="{9D8B030D-6E8A-4147-A177-3AD203B41FA5}">
                      <a16:colId xmlns:a16="http://schemas.microsoft.com/office/drawing/2014/main" val="2947891840"/>
                    </a:ext>
                  </a:extLst>
                </a:gridCol>
                <a:gridCol w="265516">
                  <a:extLst>
                    <a:ext uri="{9D8B030D-6E8A-4147-A177-3AD203B41FA5}">
                      <a16:colId xmlns:a16="http://schemas.microsoft.com/office/drawing/2014/main" val="1374149930"/>
                    </a:ext>
                  </a:extLst>
                </a:gridCol>
              </a:tblGrid>
              <a:tr h="49059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a:p>
                  </a:txBody>
                  <a:tcPr/>
                </a:tc>
                <a:tc gridSpan="2">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a:p>
                  </a:txBody>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 Rating</a:t>
                      </a:r>
                      <a:endParaRPr lang="en-ZA" sz="1200" b="1" i="0" u="none" strike="noStrike" kern="1200" dirty="0">
                        <a:solidFill>
                          <a:srgbClr val="000000"/>
                        </a:solidFill>
                        <a:effectLst/>
                        <a:latin typeface="+mn-lt"/>
                        <a:ea typeface="+mn-ea"/>
                        <a:cs typeface="+mn-cs"/>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53682">
                <a:tc gridSpan="9">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1: A compliant, high-performance SIU that is well-capacitated to rid society of corruption, maladministration and fraud in State institutions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4332">
                <a:tc gridSpan="9">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Output: SIU stakeholders managed through outcomes of biennial stakeholder perception surveys</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91948">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just">
                        <a:lnSpc>
                          <a:spcPct val="115000"/>
                        </a:lnSpc>
                        <a:spcBef>
                          <a:spcPts val="600"/>
                        </a:spcBef>
                        <a:spcAft>
                          <a:spcPts val="6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1.6 Percentage Implementation of the 2018/19 stakeholder survey recommendations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60% implementation of approved intervention plan-based recommendations from findings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b="0" i="0" u="none" strike="noStrike" dirty="0" smtClean="0">
                          <a:solidFill>
                            <a:srgbClr val="000000"/>
                          </a:solidFill>
                          <a:effectLst/>
                          <a:latin typeface="Arial" panose="020B0604020202020204" pitchFamily="34" charset="0"/>
                          <a:cs typeface="Arial" panose="020B0604020202020204" pitchFamily="34" charset="0"/>
                        </a:rPr>
                        <a:t>10%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dirty="0" smtClean="0">
                          <a:effectLst/>
                          <a:latin typeface="Arial" panose="020B0604020202020204" pitchFamily="34" charset="0"/>
                          <a:ea typeface="Times New Roman" panose="02020603050405020304" pitchFamily="18" charset="0"/>
                        </a:rPr>
                        <a:t>Target not achieved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just"/>
                      <a:r>
                        <a:rPr lang="en-ZA"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Planned engagements with respective business units to discuss the   recommendations and </a:t>
                      </a:r>
                      <a:r>
                        <a:rPr lang="en-US" sz="12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finalise</a:t>
                      </a:r>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implementation plans could not take place  has taken places due to closure of offices as a result of COVID-19</a:t>
                      </a:r>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just"/>
                      <a:r>
                        <a:rPr lang="en-US" sz="1200" dirty="0" smtClean="0">
                          <a:latin typeface="Arial" panose="020B0604020202020204" pitchFamily="34" charset="0"/>
                          <a:cs typeface="Arial" panose="020B0604020202020204" pitchFamily="34" charset="0"/>
                        </a:rPr>
                        <a:t>A report with the survey recommendations and the implementation plan will be discussed and </a:t>
                      </a:r>
                      <a:r>
                        <a:rPr lang="en-US" sz="1200" dirty="0" err="1" smtClean="0">
                          <a:latin typeface="Arial" panose="020B0604020202020204" pitchFamily="34" charset="0"/>
                          <a:cs typeface="Arial" panose="020B0604020202020204" pitchFamily="34" charset="0"/>
                        </a:rPr>
                        <a:t>finalised</a:t>
                      </a:r>
                      <a:r>
                        <a:rPr lang="en-US" sz="1200" dirty="0" smtClean="0">
                          <a:latin typeface="Arial" panose="020B0604020202020204" pitchFamily="34" charset="0"/>
                          <a:cs typeface="Arial" panose="020B0604020202020204" pitchFamily="34" charset="0"/>
                        </a:rPr>
                        <a:t> with the respective heads of business units</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a:solidFill>
                            <a:srgbClr val="000000"/>
                          </a:solidFill>
                          <a:effectLst/>
                          <a:latin typeface="Arial Narrow"/>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249848">
                <a:tc gridSpan="9">
                  <a:txBody>
                    <a:bodyPr/>
                    <a:lstStyle/>
                    <a:p>
                      <a:pPr marL="0" marR="0" algn="just">
                        <a:lnSpc>
                          <a:spcPct val="115000"/>
                        </a:lnSpc>
                        <a:spcBef>
                          <a:spcPts val="600"/>
                        </a:spcBef>
                        <a:spcAft>
                          <a:spcPts val="600"/>
                        </a:spcAft>
                      </a:pPr>
                      <a:endParaRPr lang="en-ZA" sz="1200" b="1" i="0" u="none" strike="noStrike" kern="1200" noProof="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just"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0077929"/>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58</a:t>
            </a:fld>
            <a:endParaRPr lang="en-US"/>
          </a:p>
        </p:txBody>
      </p:sp>
    </p:spTree>
    <p:extLst>
      <p:ext uri="{BB962C8B-B14F-4D97-AF65-F5344CB8AC3E}">
        <p14:creationId xmlns:p14="http://schemas.microsoft.com/office/powerpoint/2010/main" val="4015689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738" y="0"/>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1387887272"/>
              </p:ext>
            </p:extLst>
          </p:nvPr>
        </p:nvGraphicFramePr>
        <p:xfrm>
          <a:off x="137651" y="1091609"/>
          <a:ext cx="9665568" cy="5261344"/>
        </p:xfrm>
        <a:graphic>
          <a:graphicData uri="http://schemas.openxmlformats.org/drawingml/2006/table">
            <a:tbl>
              <a:tblPr firstRow="1" bandRow="1"/>
              <a:tblGrid>
                <a:gridCol w="1641917">
                  <a:extLst>
                    <a:ext uri="{9D8B030D-6E8A-4147-A177-3AD203B41FA5}">
                      <a16:colId xmlns:a16="http://schemas.microsoft.com/office/drawing/2014/main" val="20000"/>
                    </a:ext>
                  </a:extLst>
                </a:gridCol>
                <a:gridCol w="1327426">
                  <a:extLst>
                    <a:ext uri="{9D8B030D-6E8A-4147-A177-3AD203B41FA5}">
                      <a16:colId xmlns:a16="http://schemas.microsoft.com/office/drawing/2014/main" val="156009619"/>
                    </a:ext>
                  </a:extLst>
                </a:gridCol>
                <a:gridCol w="1465006">
                  <a:extLst>
                    <a:ext uri="{9D8B030D-6E8A-4147-A177-3AD203B41FA5}">
                      <a16:colId xmlns:a16="http://schemas.microsoft.com/office/drawing/2014/main" val="274705263"/>
                    </a:ext>
                  </a:extLst>
                </a:gridCol>
                <a:gridCol w="1730477">
                  <a:extLst>
                    <a:ext uri="{9D8B030D-6E8A-4147-A177-3AD203B41FA5}">
                      <a16:colId xmlns:a16="http://schemas.microsoft.com/office/drawing/2014/main" val="3642211295"/>
                    </a:ext>
                  </a:extLst>
                </a:gridCol>
                <a:gridCol w="1846516">
                  <a:extLst>
                    <a:ext uri="{9D8B030D-6E8A-4147-A177-3AD203B41FA5}">
                      <a16:colId xmlns:a16="http://schemas.microsoft.com/office/drawing/2014/main" val="3707493663"/>
                    </a:ext>
                  </a:extLst>
                </a:gridCol>
                <a:gridCol w="1388710">
                  <a:extLst>
                    <a:ext uri="{9D8B030D-6E8A-4147-A177-3AD203B41FA5}">
                      <a16:colId xmlns:a16="http://schemas.microsoft.com/office/drawing/2014/main" val="2947891840"/>
                    </a:ext>
                  </a:extLst>
                </a:gridCol>
                <a:gridCol w="265516">
                  <a:extLst>
                    <a:ext uri="{9D8B030D-6E8A-4147-A177-3AD203B41FA5}">
                      <a16:colId xmlns:a16="http://schemas.microsoft.com/office/drawing/2014/main" val="1374149930"/>
                    </a:ext>
                  </a:extLst>
                </a:gridCol>
              </a:tblGrid>
              <a:tr h="49059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 Rating</a:t>
                      </a:r>
                      <a:endParaRPr lang="en-ZA" sz="1200" b="1" i="0" u="none" strike="noStrike" kern="1200" dirty="0">
                        <a:solidFill>
                          <a:srgbClr val="000000"/>
                        </a:solidFill>
                        <a:effectLst/>
                        <a:latin typeface="+mn-lt"/>
                        <a:ea typeface="+mn-ea"/>
                        <a:cs typeface="+mn-cs"/>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53682">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1: A compliant, high-performance SIU that is well-capacitated to rid society of corruption, maladministration and fraud in State institutions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4332">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9848">
                <a:tc gridSpan="7">
                  <a:txBody>
                    <a:bodyPr/>
                    <a:lstStyle/>
                    <a:p>
                      <a:pPr marL="0" marR="0" algn="just">
                        <a:lnSpc>
                          <a:spcPct val="115000"/>
                        </a:lnSpc>
                        <a:spcBef>
                          <a:spcPts val="600"/>
                        </a:spcBef>
                        <a:spcAft>
                          <a:spcPts val="600"/>
                        </a:spcAft>
                      </a:pPr>
                      <a:r>
                        <a:rPr lang="en-US" sz="1200" b="1" i="0" u="none" strike="noStrike" kern="1200" dirty="0" smtClean="0">
                          <a:solidFill>
                            <a:srgbClr val="000000"/>
                          </a:solidFill>
                          <a:effectLst/>
                          <a:latin typeface="+mn-lt"/>
                          <a:ea typeface="+mn-ea"/>
                          <a:cs typeface="+mn-cs"/>
                        </a:rPr>
                        <a:t>Output: Develop and deploy a plan to leverage technology to create a globally competitive high-performance </a:t>
                      </a:r>
                      <a:r>
                        <a:rPr lang="en-ZA" sz="1200" b="1" i="0" u="none" strike="noStrike" kern="1200" noProof="0" dirty="0" smtClean="0">
                          <a:solidFill>
                            <a:srgbClr val="000000"/>
                          </a:solidFill>
                          <a:effectLst/>
                          <a:latin typeface="+mn-lt"/>
                          <a:ea typeface="+mn-ea"/>
                          <a:cs typeface="+mn-cs"/>
                        </a:rPr>
                        <a:t>organisation</a:t>
                      </a:r>
                      <a:endParaRPr lang="en-ZA" sz="1200" b="1" i="0" u="none" strike="noStrike" kern="1200" noProof="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just"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0077929"/>
                  </a:ext>
                </a:extLst>
              </a:tr>
              <a:tr h="802363">
                <a:tc>
                  <a:txBody>
                    <a:bodyPr/>
                    <a:lstStyle/>
                    <a:p>
                      <a:pPr marL="0" marR="0" algn="just">
                        <a:lnSpc>
                          <a:spcPct val="115000"/>
                        </a:lnSpc>
                        <a:spcBef>
                          <a:spcPts val="600"/>
                        </a:spcBef>
                        <a:spcAft>
                          <a:spcPts val="6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1.7 Percentage implementation of an approved ICT Plan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80%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ZA" sz="1200" b="0" i="0" u="none" strike="noStrike" dirty="0" smtClean="0">
                          <a:solidFill>
                            <a:srgbClr val="000000"/>
                          </a:solidFill>
                          <a:effectLst/>
                          <a:latin typeface="Arial" panose="020B0604020202020204" pitchFamily="34" charset="0"/>
                          <a:cs typeface="Arial" panose="020B0604020202020204" pitchFamily="34" charset="0"/>
                        </a:rPr>
                        <a:t>75%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b="0" i="0" u="none" strike="noStrike" dirty="0" smtClean="0">
                          <a:solidFill>
                            <a:srgbClr val="000000"/>
                          </a:solidFill>
                          <a:effectLst/>
                          <a:latin typeface="Arial" panose="020B0604020202020204" pitchFamily="34" charset="0"/>
                          <a:cs typeface="Arial" panose="020B0604020202020204" pitchFamily="34" charset="0"/>
                        </a:rPr>
                        <a:t>Target not achieved.</a:t>
                      </a:r>
                    </a:p>
                    <a:p>
                      <a:pPr algn="just"/>
                      <a:r>
                        <a:rPr lang="en-US" sz="1200" b="0" i="0" u="none" strike="noStrike" dirty="0" smtClean="0">
                          <a:solidFill>
                            <a:srgbClr val="000000"/>
                          </a:solidFill>
                          <a:effectLst/>
                          <a:latin typeface="Arial" panose="020B0604020202020204" pitchFamily="34" charset="0"/>
                          <a:cs typeface="Arial" panose="020B0604020202020204" pitchFamily="34" charset="0"/>
                        </a:rPr>
                        <a:t>However, the incomplete deliverables from the previous financial were executed as follows.</a:t>
                      </a:r>
                    </a:p>
                    <a:p>
                      <a:pPr algn="just"/>
                      <a:r>
                        <a:rPr lang="en-US" sz="1200" b="0" i="0" u="none" strike="noStrike" dirty="0" smtClean="0">
                          <a:solidFill>
                            <a:srgbClr val="000000"/>
                          </a:solidFill>
                          <a:effectLst/>
                          <a:latin typeface="Arial" panose="020B0604020202020204" pitchFamily="34" charset="0"/>
                          <a:cs typeface="Arial" panose="020B0604020202020204" pitchFamily="34" charset="0"/>
                        </a:rPr>
                        <a:t>1. WAN Deployment to all regional offices completed.                    2. Enhancements to PIMS and PTMS- The 2 Developers have been appointed but due to delays caused by COVID lockdown, enhancement work is not yet completed.                             </a:t>
                      </a:r>
                    </a:p>
                    <a:p>
                      <a:pPr algn="just"/>
                      <a:r>
                        <a:rPr lang="en-US" sz="1200" b="0" i="0" u="none" strike="noStrike" dirty="0" smtClean="0">
                          <a:solidFill>
                            <a:srgbClr val="000000"/>
                          </a:solidFill>
                          <a:effectLst/>
                          <a:latin typeface="Arial" panose="020B0604020202020204" pitchFamily="34" charset="0"/>
                          <a:cs typeface="Arial" panose="020B0604020202020204" pitchFamily="34" charset="0"/>
                        </a:rPr>
                        <a:t>3. DR site installation completed, but due to delays caused by COVID lockdown, testing could not be completed, testing is in progress.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10388648"/>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59</a:t>
            </a:fld>
            <a:endParaRPr lang="en-US"/>
          </a:p>
        </p:txBody>
      </p:sp>
    </p:spTree>
    <p:extLst>
      <p:ext uri="{BB962C8B-B14F-4D97-AF65-F5344CB8AC3E}">
        <p14:creationId xmlns:p14="http://schemas.microsoft.com/office/powerpoint/2010/main" val="399832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78372" y="-3469"/>
            <a:ext cx="8915400" cy="1143000"/>
          </a:xfrm>
        </p:spPr>
        <p:txBody>
          <a:bodyPr>
            <a:normAutofit/>
          </a:bodyPr>
          <a:lstStyle/>
          <a:p>
            <a:r>
              <a:rPr lang="en-US" sz="3200" b="1" dirty="0">
                <a:latin typeface="Arial" panose="020B0604020202020204" pitchFamily="34" charset="0"/>
                <a:cs typeface="Arial" panose="020B0604020202020204" pitchFamily="34" charset="0"/>
              </a:rPr>
              <a:t>SUMMARY OF </a:t>
            </a:r>
            <a:r>
              <a:rPr lang="en-US" sz="3200" b="1" dirty="0" smtClean="0">
                <a:latin typeface="Arial" panose="020B0604020202020204" pitchFamily="34" charset="0"/>
                <a:cs typeface="Arial" panose="020B0604020202020204" pitchFamily="34" charset="0"/>
              </a:rPr>
              <a:t>2019/20 PERFORMANCE</a:t>
            </a:r>
            <a:endParaRPr lang="en-US" sz="3200" b="1"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232436631"/>
              </p:ext>
            </p:extLst>
          </p:nvPr>
        </p:nvGraphicFramePr>
        <p:xfrm>
          <a:off x="1429407" y="1227665"/>
          <a:ext cx="7662041" cy="495241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6</a:t>
            </a:fld>
            <a:endParaRPr lang="en-US"/>
          </a:p>
        </p:txBody>
      </p:sp>
    </p:spTree>
    <p:extLst>
      <p:ext uri="{BB962C8B-B14F-4D97-AF65-F5344CB8AC3E}">
        <p14:creationId xmlns:p14="http://schemas.microsoft.com/office/powerpoint/2010/main" val="3930913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9827492"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2583919740"/>
              </p:ext>
            </p:extLst>
          </p:nvPr>
        </p:nvGraphicFramePr>
        <p:xfrm>
          <a:off x="137651" y="1082942"/>
          <a:ext cx="9689842" cy="5160816"/>
        </p:xfrm>
        <a:graphic>
          <a:graphicData uri="http://schemas.openxmlformats.org/drawingml/2006/table">
            <a:tbl>
              <a:tblPr firstRow="1" bandRow="1"/>
              <a:tblGrid>
                <a:gridCol w="2024302">
                  <a:extLst>
                    <a:ext uri="{9D8B030D-6E8A-4147-A177-3AD203B41FA5}">
                      <a16:colId xmlns:a16="http://schemas.microsoft.com/office/drawing/2014/main" val="20000"/>
                    </a:ext>
                  </a:extLst>
                </a:gridCol>
                <a:gridCol w="999461">
                  <a:extLst>
                    <a:ext uri="{9D8B030D-6E8A-4147-A177-3AD203B41FA5}">
                      <a16:colId xmlns:a16="http://schemas.microsoft.com/office/drawing/2014/main" val="140591920"/>
                    </a:ext>
                  </a:extLst>
                </a:gridCol>
                <a:gridCol w="992372">
                  <a:extLst>
                    <a:ext uri="{9D8B030D-6E8A-4147-A177-3AD203B41FA5}">
                      <a16:colId xmlns:a16="http://schemas.microsoft.com/office/drawing/2014/main" val="555274508"/>
                    </a:ext>
                  </a:extLst>
                </a:gridCol>
                <a:gridCol w="1304261">
                  <a:extLst>
                    <a:ext uri="{9D8B030D-6E8A-4147-A177-3AD203B41FA5}">
                      <a16:colId xmlns:a16="http://schemas.microsoft.com/office/drawing/2014/main" val="1665606460"/>
                    </a:ext>
                  </a:extLst>
                </a:gridCol>
                <a:gridCol w="2039829">
                  <a:extLst>
                    <a:ext uri="{9D8B030D-6E8A-4147-A177-3AD203B41FA5}">
                      <a16:colId xmlns:a16="http://schemas.microsoft.com/office/drawing/2014/main" val="1680097885"/>
                    </a:ext>
                  </a:extLst>
                </a:gridCol>
                <a:gridCol w="2039829">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49926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Rating</a:t>
                      </a:r>
                      <a:endParaRPr lang="en-ZA" sz="1200" b="1" i="0" u="none" strike="noStrike" kern="1200" dirty="0">
                        <a:solidFill>
                          <a:srgbClr val="000000"/>
                        </a:solidFill>
                        <a:effectLst/>
                        <a:latin typeface="+mn-lt"/>
                        <a:ea typeface="+mn-ea"/>
                        <a:cs typeface="+mn-cs"/>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04867">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2: State assets and cash resources are protected from maladministration, fraud and corruption for the </a:t>
                      </a:r>
                      <a:r>
                        <a:rPr lang="en-US" sz="1200" b="1" i="0" u="none" strike="noStrike" dirty="0" err="1" smtClean="0">
                          <a:solidFill>
                            <a:srgbClr val="000000"/>
                          </a:solidFill>
                          <a:effectLst/>
                          <a:latin typeface="+mn-lt"/>
                        </a:rPr>
                        <a:t>realisation</a:t>
                      </a:r>
                      <a:r>
                        <a:rPr lang="en-US" sz="1200" b="1" i="0" u="none" strike="noStrike" dirty="0" smtClean="0">
                          <a:solidFill>
                            <a:srgbClr val="000000"/>
                          </a:solidFill>
                          <a:effectLst/>
                          <a:latin typeface="+mn-lt"/>
                        </a:rPr>
                        <a:t> of full value-for-money for State </a:t>
                      </a:r>
                      <a:r>
                        <a:rPr lang="en-US" sz="1200" b="1" i="0" u="none" strike="noStrike" dirty="0" err="1" smtClean="0">
                          <a:solidFill>
                            <a:srgbClr val="000000"/>
                          </a:solidFill>
                          <a:effectLst/>
                          <a:latin typeface="+mn-lt"/>
                        </a:rPr>
                        <a:t>programmes</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4332">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Output: Civil and other legal proceedings to recover cash assets and set aside contracts and administrative actions that are deemed to be invalid</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0236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just">
                        <a:lnSpc>
                          <a:spcPct val="100000"/>
                        </a:lnSpc>
                        <a:spcBef>
                          <a:spcPts val="600"/>
                        </a:spcBef>
                        <a:spcAft>
                          <a:spcPts val="600"/>
                        </a:spcAft>
                      </a:pPr>
                      <a:r>
                        <a:rPr lang="en-ZA" sz="1200" dirty="0" smtClean="0">
                          <a:solidFill>
                            <a:srgbClr val="000000"/>
                          </a:solidFill>
                          <a:effectLst/>
                          <a:latin typeface="Arial" panose="020B0604020202020204" pitchFamily="34" charset="0"/>
                          <a:ea typeface="Times New Roman" panose="02020603050405020304" pitchFamily="18" charset="0"/>
                        </a:rPr>
                        <a:t>2.1 Rand value of potential cash and/or assets to be recovered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5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R148m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5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R37m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50000"/>
                        </a:lnSpc>
                        <a:spcBef>
                          <a:spcPts val="0"/>
                        </a:spcBef>
                        <a:spcAft>
                          <a:spcPts val="0"/>
                        </a:spcAft>
                      </a:pPr>
                      <a:r>
                        <a:rPr lang="en-ZA" sz="1200" kern="1200" dirty="0" smtClean="0">
                          <a:solidFill>
                            <a:srgbClr val="000000"/>
                          </a:solidFill>
                          <a:effectLst/>
                          <a:latin typeface="Arial" panose="020B0604020202020204" pitchFamily="34" charset="0"/>
                          <a:ea typeface="Times New Roman" panose="02020603050405020304" pitchFamily="18" charset="0"/>
                          <a:cs typeface="+mn-cs"/>
                        </a:rPr>
                        <a:t>R637,087.75 </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anose="020B0604020202020204" pitchFamily="34" charset="0"/>
                          <a:cs typeface="Arial" panose="020B0604020202020204" pitchFamily="34" charset="0"/>
                        </a:rPr>
                        <a:t>The national lockdown had a significant impact on the work of the SIU.  The operations teams  had no access to the state institutions/entities, which resulted in planned target not being achieved.</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rgbClr val="000000"/>
                          </a:solidFill>
                          <a:effectLst/>
                          <a:latin typeface="Arial" panose="020B0604020202020204" pitchFamily="34" charset="0"/>
                          <a:ea typeface="Times New Roman" panose="02020603050405020304" pitchFamily="18" charset="0"/>
                          <a:cs typeface="+mn-cs"/>
                        </a:rPr>
                        <a:t>Following the easing of the lockdown,  the Operations teams have since been able to able to resume work and liaise with state respective institutions/entities. </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a:solidFill>
                            <a:srgbClr val="000000"/>
                          </a:solidFill>
                          <a:effectLst/>
                          <a:latin typeface="Arial Narrow"/>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802363">
                <a:tc>
                  <a:txBody>
                    <a:bodyPr/>
                    <a:lstStyle/>
                    <a:p>
                      <a:pPr marL="0" marR="0" algn="just" defTabSz="457200" rtl="0" eaLnBrk="1" latinLnBrk="0" hangingPunct="1">
                        <a:lnSpc>
                          <a:spcPct val="10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2.2 Rand value of actual cash and/or assets recovered</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latinLnBrk="0" hangingPunct="1">
                        <a:lnSpc>
                          <a:spcPct val="15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R60m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latinLnBrk="0" hangingPunct="1">
                        <a:lnSpc>
                          <a:spcPct val="15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R5m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latinLnBrk="0" hangingPunct="1">
                        <a:lnSpc>
                          <a:spcPct val="150000"/>
                        </a:lnSpc>
                        <a:spcBef>
                          <a:spcPts val="0"/>
                        </a:spcBef>
                        <a:spcAft>
                          <a:spcPts val="0"/>
                        </a:spcAft>
                      </a:pPr>
                      <a:r>
                        <a:rPr lang="en-ZA" sz="1200" kern="1200" dirty="0" smtClean="0">
                          <a:solidFill>
                            <a:srgbClr val="000000"/>
                          </a:solidFill>
                          <a:effectLst/>
                          <a:latin typeface="Arial" panose="020B0604020202020204" pitchFamily="34" charset="0"/>
                          <a:ea typeface="Times New Roman" panose="02020603050405020304" pitchFamily="18" charset="0"/>
                          <a:cs typeface="+mn-cs"/>
                        </a:rPr>
                        <a:t>R1,428,136.85 </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anose="020B0604020202020204" pitchFamily="34" charset="0"/>
                          <a:cs typeface="Arial" panose="020B0604020202020204" pitchFamily="34" charset="0"/>
                        </a:rPr>
                        <a:t>The national lockdown had a significant impact on the work of the SIU.  The operations teams  had no access to the state institutions/entities, which resulted in planned target not being achieved.</a:t>
                      </a:r>
                      <a:endParaRPr lang="en-ZA"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Following the easing of the lockdown,  the Operations teams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have since been able </a:t>
                      </a:r>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resume work and liaise with state respective institutions/entities. </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250077929"/>
                  </a:ext>
                </a:extLst>
              </a:tr>
              <a:tr h="802363">
                <a:tc>
                  <a:txBody>
                    <a:bodyPr/>
                    <a:lstStyle/>
                    <a:p>
                      <a:pPr marL="0" marR="0" algn="just" defTabSz="457200" rtl="0" eaLnBrk="1" latinLnBrk="0" hangingPunct="1">
                        <a:lnSpc>
                          <a:spcPct val="10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2.3 Rand value of contact(s) and/or administrative decision(s)/action(s) set aside or deemed invalid</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latinLnBrk="0" hangingPunct="1">
                        <a:lnSpc>
                          <a:spcPct val="150000"/>
                        </a:lnSpc>
                        <a:spcBef>
                          <a:spcPts val="0"/>
                        </a:spcBef>
                        <a:spcAft>
                          <a:spcPts val="0"/>
                        </a:spcAft>
                      </a:pPr>
                      <a:r>
                        <a:rPr lang="en-ZA" sz="1200" kern="1200">
                          <a:solidFill>
                            <a:srgbClr val="000000"/>
                          </a:solidFill>
                          <a:effectLst/>
                          <a:latin typeface="Arial" panose="020B0604020202020204" pitchFamily="34" charset="0"/>
                          <a:ea typeface="Times New Roman" panose="02020603050405020304" pitchFamily="18" charset="0"/>
                          <a:cs typeface="+mn-cs"/>
                        </a:rPr>
                        <a:t>R900m</a:t>
                      </a:r>
                      <a:endParaRPr lang="en-US" sz="1200" kern="120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latinLnBrk="0" hangingPunct="1">
                        <a:lnSpc>
                          <a:spcPct val="15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R225m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anose="020B0604020202020204" pitchFamily="34" charset="0"/>
                          <a:cs typeface="Arial" panose="020B0604020202020204" pitchFamily="34" charset="0"/>
                        </a:rPr>
                        <a:t>0</a:t>
                      </a:r>
                      <a:endParaRPr lang="en-ZA"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anose="020B0604020202020204" pitchFamily="34" charset="0"/>
                          <a:cs typeface="Arial" panose="020B0604020202020204" pitchFamily="34" charset="0"/>
                        </a:rPr>
                        <a:t>The national lockdown had a significant impact on the work of the SIU.  In addition, the courts had </a:t>
                      </a:r>
                      <a:r>
                        <a:rPr lang="en-US" sz="1200" dirty="0" err="1" smtClean="0">
                          <a:latin typeface="Arial" panose="020B0604020202020204" pitchFamily="34" charset="0"/>
                          <a:cs typeface="Arial" panose="020B0604020202020204" pitchFamily="34" charset="0"/>
                        </a:rPr>
                        <a:t>prioritised</a:t>
                      </a:r>
                      <a:r>
                        <a:rPr lang="en-US" sz="1200" dirty="0" smtClean="0">
                          <a:latin typeface="Arial" panose="020B0604020202020204" pitchFamily="34" charset="0"/>
                          <a:cs typeface="Arial" panose="020B0604020202020204" pitchFamily="34" charset="0"/>
                        </a:rPr>
                        <a:t> matters that were not heard which has affected the outcome of civil matters that have been instituted </a:t>
                      </a:r>
                      <a:endParaRPr lang="en-ZA"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Following the easing of the lockdown,  the Operations teams have since been able </a:t>
                      </a:r>
                      <a:r>
                        <a:rPr lang="en-US" sz="1200" kern="12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able</a:t>
                      </a:r>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resume work and liaise with state respective institutions/entities. The courts are also fully operational.</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10388648"/>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60</a:t>
            </a:fld>
            <a:endParaRPr lang="en-US"/>
          </a:p>
        </p:txBody>
      </p:sp>
    </p:spTree>
    <p:extLst>
      <p:ext uri="{BB962C8B-B14F-4D97-AF65-F5344CB8AC3E}">
        <p14:creationId xmlns:p14="http://schemas.microsoft.com/office/powerpoint/2010/main" val="4230345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759" y="100013"/>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2054041445"/>
              </p:ext>
            </p:extLst>
          </p:nvPr>
        </p:nvGraphicFramePr>
        <p:xfrm>
          <a:off x="137651" y="1082942"/>
          <a:ext cx="9689843" cy="5303250"/>
        </p:xfrm>
        <a:graphic>
          <a:graphicData uri="http://schemas.openxmlformats.org/drawingml/2006/table">
            <a:tbl>
              <a:tblPr firstRow="1" bandRow="1"/>
              <a:tblGrid>
                <a:gridCol w="2024302">
                  <a:extLst>
                    <a:ext uri="{9D8B030D-6E8A-4147-A177-3AD203B41FA5}">
                      <a16:colId xmlns:a16="http://schemas.microsoft.com/office/drawing/2014/main" val="20000"/>
                    </a:ext>
                  </a:extLst>
                </a:gridCol>
                <a:gridCol w="999461">
                  <a:extLst>
                    <a:ext uri="{9D8B030D-6E8A-4147-A177-3AD203B41FA5}">
                      <a16:colId xmlns:a16="http://schemas.microsoft.com/office/drawing/2014/main" val="140591920"/>
                    </a:ext>
                  </a:extLst>
                </a:gridCol>
                <a:gridCol w="992372">
                  <a:extLst>
                    <a:ext uri="{9D8B030D-6E8A-4147-A177-3AD203B41FA5}">
                      <a16:colId xmlns:a16="http://schemas.microsoft.com/office/drawing/2014/main" val="555274508"/>
                    </a:ext>
                  </a:extLst>
                </a:gridCol>
                <a:gridCol w="914400">
                  <a:extLst>
                    <a:ext uri="{9D8B030D-6E8A-4147-A177-3AD203B41FA5}">
                      <a16:colId xmlns:a16="http://schemas.microsoft.com/office/drawing/2014/main" val="1665606460"/>
                    </a:ext>
                  </a:extLst>
                </a:gridCol>
                <a:gridCol w="2234760">
                  <a:extLst>
                    <a:ext uri="{9D8B030D-6E8A-4147-A177-3AD203B41FA5}">
                      <a16:colId xmlns:a16="http://schemas.microsoft.com/office/drawing/2014/main" val="2153125816"/>
                    </a:ext>
                  </a:extLst>
                </a:gridCol>
                <a:gridCol w="2234760">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49926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ZA" sz="1200" b="1" i="0" u="none" strike="noStrike" kern="1200" dirty="0" smtClean="0">
                          <a:solidFill>
                            <a:srgbClr val="000000"/>
                          </a:solidFill>
                          <a:effectLst/>
                          <a:latin typeface="+mn-lt"/>
                          <a:ea typeface="+mn-ea"/>
                          <a:cs typeface="+mn-cs"/>
                        </a:rPr>
                        <a:t>Rating</a:t>
                      </a:r>
                      <a:endParaRPr lang="en-ZA" sz="1400" b="1" i="0" u="none" strike="noStrike" dirty="0">
                        <a:solidFill>
                          <a:srgbClr val="000000"/>
                        </a:solidFill>
                        <a:effectLst/>
                        <a:latin typeface="Arial Narrow"/>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04867">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Outcome 2: State assets and cash resources are protected from maladministration, fraud and corruption for the </a:t>
                      </a:r>
                      <a:r>
                        <a:rPr lang="en-US" sz="1200" b="1" i="0" u="none" strike="noStrike" dirty="0" err="1" smtClean="0">
                          <a:solidFill>
                            <a:srgbClr val="000000"/>
                          </a:solidFill>
                          <a:effectLst/>
                          <a:latin typeface="+mn-lt"/>
                        </a:rPr>
                        <a:t>realisation</a:t>
                      </a:r>
                      <a:r>
                        <a:rPr lang="en-US" sz="1200" b="1" i="0" u="none" strike="noStrike" dirty="0" smtClean="0">
                          <a:solidFill>
                            <a:srgbClr val="000000"/>
                          </a:solidFill>
                          <a:effectLst/>
                          <a:latin typeface="+mn-lt"/>
                        </a:rPr>
                        <a:t> of full value-for-money for State </a:t>
                      </a:r>
                      <a:r>
                        <a:rPr lang="en-US" sz="1200" b="1" i="0" u="none" strike="noStrike" dirty="0" err="1" smtClean="0">
                          <a:solidFill>
                            <a:srgbClr val="000000"/>
                          </a:solidFill>
                          <a:effectLst/>
                          <a:latin typeface="+mn-lt"/>
                        </a:rPr>
                        <a:t>programmes</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4332">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t"/>
                      <a:r>
                        <a:rPr lang="en-US" sz="1200" b="1" i="0" u="none" strike="noStrike" dirty="0" smtClean="0">
                          <a:solidFill>
                            <a:srgbClr val="000000"/>
                          </a:solidFill>
                          <a:effectLst/>
                          <a:latin typeface="+mn-lt"/>
                        </a:rPr>
                        <a:t>Output: Civil and other legal proceedings to recover cash assets and set aside contracts and administrative actions that are deemed to be invalid</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0236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just">
                        <a:lnSpc>
                          <a:spcPct val="115000"/>
                        </a:lnSpc>
                        <a:spcBef>
                          <a:spcPts val="600"/>
                        </a:spcBef>
                        <a:spcAft>
                          <a:spcPts val="6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2.4 Rand value of potential loss prevented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50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mn-cs"/>
                        </a:rPr>
                        <a:t>R300m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50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mn-cs"/>
                        </a:rPr>
                        <a:t>R60m</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50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mn-cs"/>
                        </a:rPr>
                        <a:t>0</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anose="020B0604020202020204" pitchFamily="34" charset="0"/>
                          <a:cs typeface="Arial" panose="020B0604020202020204" pitchFamily="34" charset="0"/>
                        </a:rPr>
                        <a:t>The national lockdown had a significant impact on the work of the SIU.  The teams  had no access to the state institutions/entities and this led to the non-achievement of the target.</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rgbClr val="000000"/>
                          </a:solidFill>
                          <a:effectLst/>
                          <a:latin typeface="Arial" panose="020B0604020202020204" pitchFamily="34" charset="0"/>
                          <a:ea typeface="Times New Roman" panose="02020603050405020304" pitchFamily="18" charset="0"/>
                          <a:cs typeface="+mn-cs"/>
                        </a:rPr>
                        <a:t>With the lockdown the SIU is now able to resume work and liaise with state institutions/entities</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a:solidFill>
                            <a:srgbClr val="000000"/>
                          </a:solidFill>
                          <a:effectLst/>
                          <a:latin typeface="Arial Narrow"/>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239887">
                <a:tc gridSpan="7">
                  <a:txBody>
                    <a:bodyPr/>
                    <a:lstStyle/>
                    <a:p>
                      <a:pPr marL="0" marR="0" algn="just" defTabSz="457200" rtl="0" eaLnBrk="1" latinLnBrk="0" hangingPunct="1">
                        <a:lnSpc>
                          <a:spcPct val="150000"/>
                        </a:lnSpc>
                        <a:spcBef>
                          <a:spcPts val="0"/>
                        </a:spcBef>
                        <a:spcAft>
                          <a:spcPts val="0"/>
                        </a:spcAft>
                      </a:pPr>
                      <a:r>
                        <a:rPr lang="en-US" sz="1200" b="1" i="0" u="none" strike="noStrike" kern="1200" dirty="0" smtClean="0">
                          <a:solidFill>
                            <a:srgbClr val="000000"/>
                          </a:solidFill>
                          <a:effectLst/>
                          <a:latin typeface="+mn-lt"/>
                          <a:ea typeface="+mn-ea"/>
                          <a:cs typeface="+mn-cs"/>
                        </a:rPr>
                        <a:t>Outcome 3: Confidence in the governance systems, structures and policies of the State is restored and maintained</a:t>
                      </a:r>
                      <a:endParaRPr lang="en-US" sz="1200" b="1" i="0" u="none" strike="noStrike" kern="1200" dirty="0">
                        <a:solidFill>
                          <a:srgbClr val="00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a:p>
                  </a:txBody>
                  <a:tcPr/>
                </a:tc>
                <a:tc hMerge="1">
                  <a:txBody>
                    <a:bodyPr/>
                    <a:lstStyle/>
                    <a:p>
                      <a:pPr algn="just"/>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1498181"/>
                  </a:ext>
                </a:extLst>
              </a:tr>
              <a:tr h="426279">
                <a:tc gridSpan="7">
                  <a:txBody>
                    <a:bodyPr/>
                    <a:lstStyle/>
                    <a:p>
                      <a:pPr marL="0" marR="0" algn="just" defTabSz="457200" rtl="0" eaLnBrk="1" latinLnBrk="0" hangingPunct="1">
                        <a:lnSpc>
                          <a:spcPct val="100000"/>
                        </a:lnSpc>
                        <a:spcBef>
                          <a:spcPts val="0"/>
                        </a:spcBef>
                        <a:spcAft>
                          <a:spcPts val="0"/>
                        </a:spcAft>
                      </a:pPr>
                      <a:r>
                        <a:rPr lang="en-US" sz="1200" b="1" i="0" u="none" strike="noStrike" kern="1200" dirty="0" smtClean="0">
                          <a:solidFill>
                            <a:srgbClr val="000000"/>
                          </a:solidFill>
                          <a:effectLst/>
                          <a:latin typeface="+mn-lt"/>
                          <a:ea typeface="+mn-ea"/>
                          <a:cs typeface="+mn-cs"/>
                        </a:rPr>
                        <a:t>Output: Legal proceedings and other due processes to conclude investigations, refer investigations for necessary action and submit mandatory status reports to the President</a:t>
                      </a:r>
                      <a:endParaRPr lang="en-US" sz="1200" b="1" i="0" u="none" strike="noStrike" kern="1200" dirty="0">
                        <a:solidFill>
                          <a:srgbClr val="00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a:p>
                  </a:txBody>
                  <a:tcPr/>
                </a:tc>
                <a:tc hMerge="1">
                  <a:txBody>
                    <a:bodyPr/>
                    <a:lstStyle/>
                    <a:p>
                      <a:pPr algn="just"/>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2087961"/>
                  </a:ext>
                </a:extLst>
              </a:tr>
              <a:tr h="802363">
                <a:tc>
                  <a:txBody>
                    <a:bodyPr/>
                    <a:lstStyle/>
                    <a:p>
                      <a:pPr marL="0" marR="0" algn="just" defTabSz="457200" rtl="0" eaLnBrk="1" latinLnBrk="0" hangingPunct="1">
                        <a:lnSpc>
                          <a:spcPct val="150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mn-cs"/>
                        </a:rPr>
                        <a:t>3.1 Number of referrals made for disciplinary action against officials</a:t>
                      </a: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fontAlgn="t" latinLnBrk="0" hangingPunct="1">
                        <a:lnSpc>
                          <a:spcPct val="150000"/>
                        </a:lnSpc>
                        <a:spcBef>
                          <a:spcPts val="0"/>
                        </a:spcBef>
                        <a:spcAft>
                          <a:spcPts val="0"/>
                        </a:spcAft>
                      </a:pPr>
                      <a:r>
                        <a:rPr lang="en-ZA" sz="1200" kern="1200">
                          <a:solidFill>
                            <a:srgbClr val="000000"/>
                          </a:solidFill>
                          <a:effectLst/>
                          <a:latin typeface="Arial" panose="020B0604020202020204" pitchFamily="34" charset="0"/>
                          <a:ea typeface="Times New Roman" panose="02020603050405020304" pitchFamily="18" charset="0"/>
                          <a:cs typeface="+mn-cs"/>
                        </a:rPr>
                        <a:t>150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fontAlgn="t" latinLnBrk="0" hangingPunct="1">
                        <a:lnSpc>
                          <a:spcPct val="150000"/>
                        </a:lnSpc>
                        <a:spcBef>
                          <a:spcPts val="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38</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457200" rtl="0" eaLnBrk="1" fontAlgn="t" latinLnBrk="0" hangingPunct="1">
                        <a:lnSpc>
                          <a:spcPct val="150000"/>
                        </a:lnSpc>
                        <a:spcBef>
                          <a:spcPts val="0"/>
                        </a:spcBef>
                        <a:spcAft>
                          <a:spcPts val="0"/>
                        </a:spcAft>
                      </a:pPr>
                      <a:r>
                        <a:rPr lang="en-ZA" sz="1200" kern="1200" dirty="0" smtClean="0">
                          <a:solidFill>
                            <a:srgbClr val="000000"/>
                          </a:solidFill>
                          <a:effectLst/>
                          <a:latin typeface="Arial" panose="020B0604020202020204" pitchFamily="34" charset="0"/>
                          <a:ea typeface="Times New Roman" panose="02020603050405020304" pitchFamily="18" charset="0"/>
                          <a:cs typeface="+mn-cs"/>
                        </a:rPr>
                        <a:t>9 </a:t>
                      </a:r>
                      <a:endParaRPr lang="en-ZA" sz="1200" kern="1200" dirty="0">
                        <a:solidFill>
                          <a:srgbClr val="000000"/>
                        </a:solidFill>
                        <a:effectLst/>
                        <a:latin typeface="Arial" panose="020B0604020202020204" pitchFamily="34" charset="0"/>
                        <a:ea typeface="Times New Roman" panose="02020603050405020304" pitchFamily="18" charset="0"/>
                        <a:cs typeface="+mn-cs"/>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anose="020B0604020202020204" pitchFamily="34" charset="0"/>
                          <a:cs typeface="Arial" panose="020B0604020202020204" pitchFamily="34" charset="0"/>
                        </a:rPr>
                        <a:t>The national lockdown had a significant impact on the work of the SIU.  The operations teams  had no access to the state institutions/entities, which resulted in planned target not being achieved. The investigations teams were only able to </a:t>
                      </a:r>
                      <a:r>
                        <a:rPr lang="en-US" sz="1200" dirty="0" err="1" smtClean="0">
                          <a:latin typeface="Arial" panose="020B0604020202020204" pitchFamily="34" charset="0"/>
                          <a:cs typeface="Arial" panose="020B0604020202020204" pitchFamily="34" charset="0"/>
                        </a:rPr>
                        <a:t>finalise</a:t>
                      </a:r>
                      <a:r>
                        <a:rPr lang="en-US" sz="1200" dirty="0" smtClean="0">
                          <a:latin typeface="Arial" panose="020B0604020202020204" pitchFamily="34" charset="0"/>
                          <a:cs typeface="Arial" panose="020B0604020202020204" pitchFamily="34" charset="0"/>
                        </a:rPr>
                        <a:t> referrals and deliver documents to the state institutions/entities from 1 June 2020</a:t>
                      </a:r>
                      <a:endParaRPr lang="en-ZA"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non-achievement will potentially be corrected in quarter 2, following a currently pending matter that has a number of referrals being </a:t>
                      </a:r>
                      <a:r>
                        <a:rPr lang="en-US" sz="1200" kern="12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250077929"/>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61</a:t>
            </a:fld>
            <a:endParaRPr lang="en-US"/>
          </a:p>
        </p:txBody>
      </p:sp>
    </p:spTree>
    <p:extLst>
      <p:ext uri="{BB962C8B-B14F-4D97-AF65-F5344CB8AC3E}">
        <p14:creationId xmlns:p14="http://schemas.microsoft.com/office/powerpoint/2010/main" val="3859457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100013"/>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4155726129"/>
              </p:ext>
            </p:extLst>
          </p:nvPr>
        </p:nvGraphicFramePr>
        <p:xfrm>
          <a:off x="137651" y="1082942"/>
          <a:ext cx="9689842" cy="4743699"/>
        </p:xfrm>
        <a:graphic>
          <a:graphicData uri="http://schemas.openxmlformats.org/drawingml/2006/table">
            <a:tbl>
              <a:tblPr firstRow="1" bandRow="1"/>
              <a:tblGrid>
                <a:gridCol w="1641917">
                  <a:extLst>
                    <a:ext uri="{9D8B030D-6E8A-4147-A177-3AD203B41FA5}">
                      <a16:colId xmlns:a16="http://schemas.microsoft.com/office/drawing/2014/main" val="20000"/>
                    </a:ext>
                  </a:extLst>
                </a:gridCol>
                <a:gridCol w="1020597">
                  <a:extLst>
                    <a:ext uri="{9D8B030D-6E8A-4147-A177-3AD203B41FA5}">
                      <a16:colId xmlns:a16="http://schemas.microsoft.com/office/drawing/2014/main" val="156009619"/>
                    </a:ext>
                  </a:extLst>
                </a:gridCol>
                <a:gridCol w="1020597">
                  <a:extLst>
                    <a:ext uri="{9D8B030D-6E8A-4147-A177-3AD203B41FA5}">
                      <a16:colId xmlns:a16="http://schemas.microsoft.com/office/drawing/2014/main" val="3931275619"/>
                    </a:ext>
                  </a:extLst>
                </a:gridCol>
                <a:gridCol w="1020597">
                  <a:extLst>
                    <a:ext uri="{9D8B030D-6E8A-4147-A177-3AD203B41FA5}">
                      <a16:colId xmlns:a16="http://schemas.microsoft.com/office/drawing/2014/main" val="3607810192"/>
                    </a:ext>
                  </a:extLst>
                </a:gridCol>
                <a:gridCol w="2348173">
                  <a:extLst>
                    <a:ext uri="{9D8B030D-6E8A-4147-A177-3AD203B41FA5}">
                      <a16:colId xmlns:a16="http://schemas.microsoft.com/office/drawing/2014/main" val="1709830115"/>
                    </a:ext>
                  </a:extLst>
                </a:gridCol>
                <a:gridCol w="2348173">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553759">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ZA" sz="1200" b="1" i="0" u="none" strike="noStrike" kern="1200" dirty="0" smtClean="0">
                          <a:solidFill>
                            <a:srgbClr val="000000"/>
                          </a:solidFill>
                          <a:effectLst/>
                          <a:latin typeface="+mn-lt"/>
                          <a:ea typeface="+mn-ea"/>
                          <a:cs typeface="+mn-cs"/>
                        </a:rPr>
                        <a:t>Rating</a:t>
                      </a:r>
                      <a:endParaRPr lang="en-ZA" sz="1400" b="1" i="0" u="none" strike="noStrike" dirty="0">
                        <a:solidFill>
                          <a:srgbClr val="000000"/>
                        </a:solidFill>
                        <a:effectLst/>
                        <a:latin typeface="Arial Narrow"/>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04261">
                <a:tc gridSpan="7">
                  <a:txBody>
                    <a:bodyPr/>
                    <a:lstStyle/>
                    <a:p>
                      <a:pPr marL="0" marR="0" algn="just" defTabSz="457200" rtl="0" eaLnBrk="1" latinLnBrk="0" hangingPunct="1">
                        <a:lnSpc>
                          <a:spcPct val="150000"/>
                        </a:lnSpc>
                        <a:spcBef>
                          <a:spcPts val="0"/>
                        </a:spcBef>
                        <a:spcAft>
                          <a:spcPts val="0"/>
                        </a:spcAft>
                      </a:pPr>
                      <a:r>
                        <a:rPr lang="en-US" sz="1200" b="1" i="0" u="none" strike="noStrike" kern="1200" dirty="0" smtClean="0">
                          <a:solidFill>
                            <a:srgbClr val="000000"/>
                          </a:solidFill>
                          <a:effectLst/>
                          <a:latin typeface="+mn-lt"/>
                          <a:ea typeface="+mn-ea"/>
                          <a:cs typeface="+mn-cs"/>
                        </a:rPr>
                        <a:t>Outcome 3: Confidence in the governance systems, structures and policies of the State is restored and maintained</a:t>
                      </a:r>
                      <a:endParaRPr lang="en-US" sz="1200" b="1" i="0" u="none" strike="noStrike" kern="1200" dirty="0">
                        <a:solidFill>
                          <a:srgbClr val="00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tc>
                <a:tc hMerge="1">
                  <a:txBody>
                    <a:bodyPr/>
                    <a:lstStyle/>
                    <a:p>
                      <a:pPr algn="just" fontAlgn="t"/>
                      <a:endParaRPr lang="en-ZA" sz="1200" b="0" i="0" u="none" strike="noStrike" dirty="0">
                        <a:solidFill>
                          <a:srgbClr val="000000"/>
                        </a:solidFill>
                        <a:effectLst/>
                        <a:latin typeface="Arial Narrow"/>
                      </a:endParaRPr>
                    </a:p>
                  </a:txBody>
                  <a:tcPr marL="9525" marR="9525" marT="9525" marB="0"/>
                </a:tc>
                <a:extLst>
                  <a:ext uri="{0D108BD9-81ED-4DB2-BD59-A6C34878D82A}">
                    <a16:rowId xmlns:a16="http://schemas.microsoft.com/office/drawing/2014/main" val="10001"/>
                  </a:ext>
                </a:extLst>
              </a:tr>
              <a:tr h="405683">
                <a:tc gridSpan="7">
                  <a:txBody>
                    <a:bodyPr/>
                    <a:lstStyle/>
                    <a:p>
                      <a:pPr marL="0" marR="0" algn="just" defTabSz="457200" rtl="0" eaLnBrk="1" latinLnBrk="0" hangingPunct="1">
                        <a:lnSpc>
                          <a:spcPct val="100000"/>
                        </a:lnSpc>
                        <a:spcBef>
                          <a:spcPts val="0"/>
                        </a:spcBef>
                        <a:spcAft>
                          <a:spcPts val="0"/>
                        </a:spcAft>
                      </a:pPr>
                      <a:r>
                        <a:rPr lang="en-US" sz="1200" b="1" i="0" u="none" strike="noStrike" kern="1200" dirty="0" smtClean="0">
                          <a:solidFill>
                            <a:srgbClr val="000000"/>
                          </a:solidFill>
                          <a:effectLst/>
                          <a:latin typeface="+mn-lt"/>
                          <a:ea typeface="+mn-ea"/>
                          <a:cs typeface="+mn-cs"/>
                        </a:rPr>
                        <a:t>Output: Legal proceedings and other due processes to conclude investigations, refer investigations for necessary action and submit mandatory status reports to the President</a:t>
                      </a:r>
                      <a:endParaRPr lang="en-US" sz="1200" b="1" i="0" u="none" strike="noStrike" kern="1200" dirty="0">
                        <a:solidFill>
                          <a:srgbClr val="00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tc>
                <a:tc hMerge="1">
                  <a:txBody>
                    <a:bodyPr/>
                    <a:lstStyle/>
                    <a:p>
                      <a:pPr algn="just" fontAlgn="t"/>
                      <a:endParaRPr lang="en-ZA" sz="1200" b="0" i="0" u="none" strike="noStrike" dirty="0">
                        <a:solidFill>
                          <a:srgbClr val="000000"/>
                        </a:solidFill>
                        <a:effectLst/>
                        <a:latin typeface="Arial Narrow"/>
                      </a:endParaRPr>
                    </a:p>
                  </a:txBody>
                  <a:tcPr marL="9525" marR="9525" marT="9525" marB="0"/>
                </a:tc>
                <a:extLst>
                  <a:ext uri="{0D108BD9-81ED-4DB2-BD59-A6C34878D82A}">
                    <a16:rowId xmlns:a16="http://schemas.microsoft.com/office/drawing/2014/main" val="10002"/>
                  </a:ext>
                </a:extLst>
              </a:tr>
              <a:tr h="102477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just">
                        <a:lnSpc>
                          <a:spcPct val="115000"/>
                        </a:lnSpc>
                        <a:spcBef>
                          <a:spcPts val="600"/>
                        </a:spcBef>
                        <a:spcAft>
                          <a:spcPts val="6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3.2 Number of referrals made for executive and/or administrative action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40,931 </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National Department of Transport investigation hassled to a recommendation that 40,896 </a:t>
                      </a:r>
                      <a:r>
                        <a:rPr lang="en-US" sz="12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licences</a:t>
                      </a:r>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be cancelled as the </a:t>
                      </a:r>
                      <a:r>
                        <a:rPr lang="en-US" sz="12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licence</a:t>
                      </a:r>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holders were deceased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N/A</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r>
                        <a:rPr lang="en-ZA" sz="1200" b="0" i="0" u="none" strike="noStrike" dirty="0">
                          <a:solidFill>
                            <a:srgbClr val="000000"/>
                          </a:solidFill>
                          <a:effectLst/>
                          <a:latin typeface="Arial Narrow"/>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3"/>
                  </a:ext>
                </a:extLst>
              </a:tr>
              <a:tr h="1430454">
                <a:tc>
                  <a:txBody>
                    <a:bodyPr/>
                    <a:lstStyle/>
                    <a:p>
                      <a:pPr marL="0" marR="0" algn="just">
                        <a:lnSpc>
                          <a:spcPct val="115000"/>
                        </a:lnSpc>
                        <a:spcBef>
                          <a:spcPts val="600"/>
                        </a:spcBef>
                        <a:spcAft>
                          <a:spcPts val="6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3.3 Number of referrals made to the relevant Prosecuting Authority</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a:solidFill>
                            <a:srgbClr val="000000"/>
                          </a:solidFill>
                          <a:effectLst/>
                          <a:latin typeface="Arial" panose="020B0604020202020204" pitchFamily="34" charset="0"/>
                          <a:ea typeface="+mn-ea"/>
                          <a:cs typeface="Arial" panose="020B0604020202020204" pitchFamily="34" charset="0"/>
                        </a:rPr>
                        <a:t>200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96 </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defTabSz="457200">
                        <a:tabLst/>
                      </a:pPr>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national lockdown had a significant impact on the work of the SIU and the  operations teams  had no access to the state institutions/entities, which resulted in planned target not being achieved. </a:t>
                      </a:r>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There are a number of referrals being </a:t>
                      </a:r>
                      <a:r>
                        <a:rPr lang="en-US" sz="1200" dirty="0" err="1" smtClean="0">
                          <a:latin typeface="Arial" panose="020B0604020202020204" pitchFamily="34" charset="0"/>
                          <a:cs typeface="Arial" panose="020B0604020202020204" pitchFamily="34" charset="0"/>
                        </a:rPr>
                        <a:t>finalised</a:t>
                      </a:r>
                      <a:r>
                        <a:rPr lang="en-US" sz="1200" dirty="0" smtClean="0">
                          <a:latin typeface="Arial" panose="020B0604020202020204" pitchFamily="34" charset="0"/>
                          <a:cs typeface="Arial" panose="020B0604020202020204" pitchFamily="34" charset="0"/>
                        </a:rPr>
                        <a:t> and the under-achievements should be addressed  in the next quarters. </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50077929"/>
                  </a:ext>
                </a:extLst>
              </a:tr>
              <a:tr h="1024771">
                <a:tc>
                  <a:txBody>
                    <a:bodyPr/>
                    <a:lstStyle/>
                    <a:p>
                      <a:pPr marL="0" marR="0" algn="just">
                        <a:lnSpc>
                          <a:spcPct val="115000"/>
                        </a:lnSpc>
                        <a:spcBef>
                          <a:spcPts val="600"/>
                        </a:spcBef>
                        <a:spcAft>
                          <a:spcPts val="6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3.4 Number of investigations closed under a published proclamation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1400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400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smtClean="0">
                          <a:solidFill>
                            <a:srgbClr val="000000"/>
                          </a:solidFill>
                          <a:effectLst/>
                          <a:latin typeface="Arial" panose="020B0604020202020204" pitchFamily="34" charset="0"/>
                          <a:ea typeface="+mn-ea"/>
                          <a:cs typeface="Arial" panose="020B0604020202020204" pitchFamily="34" charset="0"/>
                        </a:rPr>
                        <a:t>291 </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kern="1200" dirty="0" smtClean="0">
                          <a:solidFill>
                            <a:schemeClr val="tx1"/>
                          </a:solidFill>
                          <a:latin typeface="Arial" panose="020B0604020202020204" pitchFamily="34" charset="0"/>
                          <a:ea typeface="+mn-ea"/>
                          <a:cs typeface="Arial" panose="020B0604020202020204" pitchFamily="34" charset="0"/>
                        </a:rPr>
                        <a:t>The national lockdown had a significant impact on the work of the SIU which resulted in planned target not being achieved. </a:t>
                      </a:r>
                      <a:endParaRPr lang="en-ZA" sz="1200" kern="1200" dirty="0">
                        <a:solidFill>
                          <a:schemeClr val="tx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With the easing of the lockdown, the investigations teams continues to </a:t>
                      </a:r>
                      <a:r>
                        <a:rPr lang="en-US" sz="1200" dirty="0" err="1" smtClean="0">
                          <a:latin typeface="Arial" panose="020B0604020202020204" pitchFamily="34" charset="0"/>
                          <a:cs typeface="Arial" panose="020B0604020202020204" pitchFamily="34" charset="0"/>
                        </a:rPr>
                        <a:t>finalise</a:t>
                      </a:r>
                      <a:r>
                        <a:rPr lang="en-US" sz="1200" dirty="0" smtClean="0">
                          <a:latin typeface="Arial" panose="020B0604020202020204" pitchFamily="34" charset="0"/>
                          <a:cs typeface="Arial" panose="020B0604020202020204" pitchFamily="34" charset="0"/>
                        </a:rPr>
                        <a:t> matters and the under-achievement should potentially be addressed  in the next quarters.</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10388648"/>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62</a:t>
            </a:fld>
            <a:endParaRPr lang="en-US"/>
          </a:p>
        </p:txBody>
      </p:sp>
    </p:spTree>
    <p:extLst>
      <p:ext uri="{BB962C8B-B14F-4D97-AF65-F5344CB8AC3E}">
        <p14:creationId xmlns:p14="http://schemas.microsoft.com/office/powerpoint/2010/main" val="2607216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0"/>
            <a:ext cx="8915400" cy="1143000"/>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PROGRAMME 2: INVESTIGATIONS AND LEGAL COUNSEL </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1877906876"/>
              </p:ext>
            </p:extLst>
          </p:nvPr>
        </p:nvGraphicFramePr>
        <p:xfrm>
          <a:off x="137651" y="1082942"/>
          <a:ext cx="9689842" cy="4399678"/>
        </p:xfrm>
        <a:graphic>
          <a:graphicData uri="http://schemas.openxmlformats.org/drawingml/2006/table">
            <a:tbl>
              <a:tblPr firstRow="1" bandRow="1"/>
              <a:tblGrid>
                <a:gridCol w="1641917">
                  <a:extLst>
                    <a:ext uri="{9D8B030D-6E8A-4147-A177-3AD203B41FA5}">
                      <a16:colId xmlns:a16="http://schemas.microsoft.com/office/drawing/2014/main" val="20000"/>
                    </a:ext>
                  </a:extLst>
                </a:gridCol>
                <a:gridCol w="1020597">
                  <a:extLst>
                    <a:ext uri="{9D8B030D-6E8A-4147-A177-3AD203B41FA5}">
                      <a16:colId xmlns:a16="http://schemas.microsoft.com/office/drawing/2014/main" val="156009619"/>
                    </a:ext>
                  </a:extLst>
                </a:gridCol>
                <a:gridCol w="1020597">
                  <a:extLst>
                    <a:ext uri="{9D8B030D-6E8A-4147-A177-3AD203B41FA5}">
                      <a16:colId xmlns:a16="http://schemas.microsoft.com/office/drawing/2014/main" val="3931275619"/>
                    </a:ext>
                  </a:extLst>
                </a:gridCol>
                <a:gridCol w="1020597">
                  <a:extLst>
                    <a:ext uri="{9D8B030D-6E8A-4147-A177-3AD203B41FA5}">
                      <a16:colId xmlns:a16="http://schemas.microsoft.com/office/drawing/2014/main" val="3607810192"/>
                    </a:ext>
                  </a:extLst>
                </a:gridCol>
                <a:gridCol w="2348173">
                  <a:extLst>
                    <a:ext uri="{9D8B030D-6E8A-4147-A177-3AD203B41FA5}">
                      <a16:colId xmlns:a16="http://schemas.microsoft.com/office/drawing/2014/main" val="1709830115"/>
                    </a:ext>
                  </a:extLst>
                </a:gridCol>
                <a:gridCol w="2348173">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50827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t"/>
                      <a:r>
                        <a:rPr lang="en-ZA" sz="1200" b="1" i="0" u="none" strike="noStrike" dirty="0">
                          <a:solidFill>
                            <a:srgbClr val="000000"/>
                          </a:solidFill>
                          <a:effectLst/>
                          <a:latin typeface="+mn-lt"/>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Annual Target 2020/21</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 Quarter 1 Target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Achievement</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Deviation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200" b="1" i="0" u="none" strike="noStrike" dirty="0" smtClean="0">
                          <a:solidFill>
                            <a:srgbClr val="000000"/>
                          </a:solidFill>
                          <a:effectLst/>
                          <a:latin typeface="+mn-lt"/>
                        </a:rPr>
                        <a:t>Corrective</a:t>
                      </a:r>
                      <a:r>
                        <a:rPr lang="en-ZA" sz="1200" b="1" i="0" u="none" strike="noStrike" baseline="0" dirty="0" smtClean="0">
                          <a:solidFill>
                            <a:srgbClr val="000000"/>
                          </a:solidFill>
                          <a:effectLst/>
                          <a:latin typeface="+mn-lt"/>
                        </a:rPr>
                        <a:t> Action</a:t>
                      </a:r>
                      <a:endParaRPr lang="en-ZA" sz="1200" b="1" i="0" u="none" strike="noStrike" dirty="0">
                        <a:solidFill>
                          <a:srgbClr val="000000"/>
                        </a:solidFill>
                        <a:effectLst/>
                        <a:latin typeface="+mn-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ZA" sz="1200" b="1" i="0" u="none" strike="noStrike" kern="1200" dirty="0" smtClean="0">
                          <a:solidFill>
                            <a:srgbClr val="000000"/>
                          </a:solidFill>
                          <a:effectLst/>
                          <a:latin typeface="+mn-lt"/>
                          <a:ea typeface="+mn-ea"/>
                          <a:cs typeface="+mn-cs"/>
                        </a:rPr>
                        <a:t>Rating</a:t>
                      </a:r>
                      <a:endParaRPr lang="en-ZA" sz="1400" b="1" i="0" u="none" strike="noStrike" dirty="0">
                        <a:solidFill>
                          <a:srgbClr val="000000"/>
                        </a:solidFill>
                        <a:effectLst/>
                        <a:latin typeface="Arial Narrow"/>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279271">
                <a:tc gridSpan="7">
                  <a:txBody>
                    <a:bodyPr/>
                    <a:lstStyle/>
                    <a:p>
                      <a:pPr marL="0" marR="0" algn="just" defTabSz="457200" rtl="0" eaLnBrk="1" latinLnBrk="0" hangingPunct="1">
                        <a:lnSpc>
                          <a:spcPct val="150000"/>
                        </a:lnSpc>
                        <a:spcBef>
                          <a:spcPts val="0"/>
                        </a:spcBef>
                        <a:spcAft>
                          <a:spcPts val="0"/>
                        </a:spcAft>
                      </a:pPr>
                      <a:r>
                        <a:rPr lang="en-US" sz="1200" b="1" i="0" u="none" strike="noStrike" kern="1200" dirty="0" smtClean="0">
                          <a:solidFill>
                            <a:srgbClr val="000000"/>
                          </a:solidFill>
                          <a:effectLst/>
                          <a:latin typeface="+mn-lt"/>
                          <a:ea typeface="+mn-ea"/>
                          <a:cs typeface="+mn-cs"/>
                        </a:rPr>
                        <a:t>Outcome 3: Confidence in the governance systems, structures and policies of the State is restored and maintained</a:t>
                      </a:r>
                      <a:endParaRPr lang="en-US" sz="1200" b="1" i="0" u="none" strike="noStrike" kern="1200" dirty="0">
                        <a:solidFill>
                          <a:srgbClr val="00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tc>
                <a:tc hMerge="1">
                  <a:txBody>
                    <a:bodyPr/>
                    <a:lstStyle/>
                    <a:p>
                      <a:pPr algn="just" fontAlgn="t"/>
                      <a:endParaRPr lang="en-ZA" sz="1200" b="0" i="0" u="none" strike="noStrike" dirty="0">
                        <a:solidFill>
                          <a:srgbClr val="000000"/>
                        </a:solidFill>
                        <a:effectLst/>
                        <a:latin typeface="Arial Narrow"/>
                      </a:endParaRPr>
                    </a:p>
                  </a:txBody>
                  <a:tcPr marL="9525" marR="9525" marT="9525" marB="0"/>
                </a:tc>
                <a:extLst>
                  <a:ext uri="{0D108BD9-81ED-4DB2-BD59-A6C34878D82A}">
                    <a16:rowId xmlns:a16="http://schemas.microsoft.com/office/drawing/2014/main" val="10001"/>
                  </a:ext>
                </a:extLst>
              </a:tr>
              <a:tr h="372362">
                <a:tc gridSpan="7">
                  <a:txBody>
                    <a:bodyPr/>
                    <a:lstStyle/>
                    <a:p>
                      <a:pPr marL="0" marR="0" algn="just" defTabSz="457200" rtl="0" eaLnBrk="1" latinLnBrk="0" hangingPunct="1">
                        <a:lnSpc>
                          <a:spcPct val="100000"/>
                        </a:lnSpc>
                        <a:spcBef>
                          <a:spcPts val="0"/>
                        </a:spcBef>
                        <a:spcAft>
                          <a:spcPts val="0"/>
                        </a:spcAft>
                      </a:pPr>
                      <a:r>
                        <a:rPr lang="en-US" sz="1200" b="1" i="0" u="none" strike="noStrike" kern="1200" dirty="0" smtClean="0">
                          <a:solidFill>
                            <a:srgbClr val="000000"/>
                          </a:solidFill>
                          <a:effectLst/>
                          <a:latin typeface="+mn-lt"/>
                          <a:ea typeface="+mn-ea"/>
                          <a:cs typeface="+mn-cs"/>
                        </a:rPr>
                        <a:t>Output: Legal proceedings and other due processes to conclude investigations, refer investigations for necessary action and submit mandatory status reports to the President</a:t>
                      </a:r>
                      <a:endParaRPr lang="en-US" sz="1200" b="1" i="0" u="none" strike="noStrike" kern="1200" dirty="0">
                        <a:solidFill>
                          <a:srgbClr val="00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pPr marL="0" marR="0" algn="l" defTabSz="457200" rtl="0" eaLnBrk="1" latinLnBrk="0" hangingPunct="1">
                        <a:lnSpc>
                          <a:spcPct val="150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tc>
                <a:tc hMerge="1">
                  <a:txBody>
                    <a:bodyPr/>
                    <a:lstStyle/>
                    <a:p>
                      <a:pPr algn="just" fontAlgn="t"/>
                      <a:endParaRPr lang="en-ZA" sz="1200" b="0" i="0" u="none" strike="noStrike" dirty="0">
                        <a:solidFill>
                          <a:srgbClr val="000000"/>
                        </a:solidFill>
                        <a:effectLst/>
                        <a:latin typeface="Arial Narrow"/>
                      </a:endParaRPr>
                    </a:p>
                  </a:txBody>
                  <a:tcPr marL="9525" marR="9525" marT="9525" marB="0"/>
                </a:tc>
                <a:extLst>
                  <a:ext uri="{0D108BD9-81ED-4DB2-BD59-A6C34878D82A}">
                    <a16:rowId xmlns:a16="http://schemas.microsoft.com/office/drawing/2014/main" val="10002"/>
                  </a:ext>
                </a:extLst>
              </a:tr>
              <a:tr h="843279">
                <a:tc>
                  <a:txBody>
                    <a:bodyPr/>
                    <a:lstStyle/>
                    <a:p>
                      <a:pPr marL="0" algn="just" defTabSz="457200" rtl="0" eaLnBrk="1" fontAlgn="t" latinLnBrk="0" hangingPunct="1"/>
                      <a:r>
                        <a:rPr lang="en-US" sz="1200" kern="1200">
                          <a:solidFill>
                            <a:schemeClr val="tx1"/>
                          </a:solidFill>
                          <a:latin typeface="Arial" panose="020B0604020202020204" pitchFamily="34" charset="0"/>
                          <a:ea typeface="+mn-ea"/>
                          <a:cs typeface="Arial" panose="020B0604020202020204" pitchFamily="34" charset="0"/>
                        </a:rPr>
                        <a:t>3.5 Rand value of matters in respect of which evidence was referred for the institution or defence/opposition of civil proceedings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t" latinLnBrk="0" hangingPunct="1"/>
                      <a:r>
                        <a:rPr lang="en-ZA" sz="1200" kern="1200">
                          <a:solidFill>
                            <a:schemeClr val="tx1"/>
                          </a:solidFill>
                          <a:latin typeface="Arial" panose="020B0604020202020204" pitchFamily="34" charset="0"/>
                          <a:ea typeface="+mn-ea"/>
                          <a:cs typeface="Arial" panose="020B0604020202020204" pitchFamily="34" charset="0"/>
                        </a:rPr>
                        <a:t>R1.6bn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t" latinLnBrk="0" hangingPunct="1"/>
                      <a:r>
                        <a:rPr lang="en-ZA" sz="1200" kern="1200" dirty="0">
                          <a:solidFill>
                            <a:schemeClr val="tx1"/>
                          </a:solidFill>
                          <a:latin typeface="Arial" panose="020B0604020202020204" pitchFamily="34" charset="0"/>
                          <a:ea typeface="+mn-ea"/>
                          <a:cs typeface="Arial" panose="020B0604020202020204" pitchFamily="34" charset="0"/>
                        </a:rPr>
                        <a:t>R400m</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457200" rtl="0" eaLnBrk="1" fontAlgn="t" latinLnBrk="0" hangingPunct="1"/>
                      <a:r>
                        <a:rPr lang="en-ZA" sz="1200" kern="1200" dirty="0">
                          <a:solidFill>
                            <a:schemeClr val="tx1"/>
                          </a:solidFill>
                          <a:latin typeface="Arial" panose="020B0604020202020204" pitchFamily="34" charset="0"/>
                          <a:ea typeface="+mn-ea"/>
                          <a:cs typeface="Arial" panose="020B0604020202020204" pitchFamily="34" charset="0"/>
                        </a:rPr>
                        <a:t>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chemeClr val="tx1"/>
                          </a:solidFill>
                          <a:latin typeface="Arial" panose="020B0604020202020204" pitchFamily="34" charset="0"/>
                          <a:ea typeface="+mn-ea"/>
                          <a:cs typeface="Arial" panose="020B0604020202020204" pitchFamily="34" charset="0"/>
                        </a:rPr>
                        <a:t>The national lockdown had a significant impact on the work of the SIU to an extent that no civil matters were instituted in the Special Tribunal or other courts. This  resulted in planned target not being achieved. </a:t>
                      </a:r>
                      <a:endParaRPr lang="en-ZA" sz="1200" kern="1200" dirty="0">
                        <a:solidFill>
                          <a:schemeClr val="tx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The easing of the lockdown will allow for  civil matters  being able to be instituted in the Special Tribunal and other courts</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545972354"/>
                  </a:ext>
                </a:extLst>
              </a:tr>
              <a:tr h="84327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3.6 Number of cases issued in the Special Tribunal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20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chemeClr val="tx1"/>
                          </a:solidFill>
                          <a:latin typeface="Arial" panose="020B0604020202020204" pitchFamily="34" charset="0"/>
                          <a:ea typeface="+mn-ea"/>
                          <a:cs typeface="Arial" panose="020B0604020202020204" pitchFamily="34" charset="0"/>
                        </a:rPr>
                        <a:t>Due to the national lockdown, the special tribunal court was closed, this led to the non-achievement of the planned target. </a:t>
                      </a:r>
                      <a:endParaRPr lang="en-ZA" sz="1200" kern="1200" dirty="0">
                        <a:solidFill>
                          <a:schemeClr val="tx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The easing of the lockdown will allow for  civil matters  being able to be instituted in the Special Tribunal.</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142122209"/>
                  </a:ext>
                </a:extLst>
              </a:tr>
              <a:tr h="84327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just" fontAlgn="t"/>
                      <a:r>
                        <a:rPr lang="en-US" sz="1200" b="0" i="0" u="none" strike="noStrike" dirty="0" smtClean="0">
                          <a:solidFill>
                            <a:srgbClr val="000000"/>
                          </a:solidFill>
                          <a:effectLst/>
                          <a:latin typeface="Arial" panose="020B0604020202020204" pitchFamily="34" charset="0"/>
                          <a:cs typeface="Arial" panose="020B0604020202020204" pitchFamily="34" charset="0"/>
                        </a:rPr>
                        <a:t>3.7 Number of reports submitted to the Presidency</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kern="1200" dirty="0" smtClean="0">
                          <a:solidFill>
                            <a:schemeClr val="tx1"/>
                          </a:solidFill>
                          <a:latin typeface="Arial" panose="020B0604020202020204" pitchFamily="34" charset="0"/>
                          <a:ea typeface="+mn-ea"/>
                          <a:cs typeface="Arial" panose="020B0604020202020204" pitchFamily="34" charset="0"/>
                        </a:rPr>
                        <a:t>The national lockdown had a significant impact on the work of the SIU and no final reports were submitted to the Presidency</a:t>
                      </a:r>
                      <a:endParaRPr lang="en-ZA" sz="1200" kern="1200" dirty="0">
                        <a:solidFill>
                          <a:schemeClr val="tx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sz="1200" dirty="0" smtClean="0">
                          <a:latin typeface="Arial" panose="020B0604020202020204" pitchFamily="34" charset="0"/>
                          <a:cs typeface="Arial" panose="020B0604020202020204" pitchFamily="34" charset="0"/>
                        </a:rPr>
                        <a:t>There are a number of reports that are being </a:t>
                      </a:r>
                      <a:r>
                        <a:rPr lang="en-US" sz="1200" dirty="0" err="1" smtClean="0">
                          <a:latin typeface="Arial" panose="020B0604020202020204" pitchFamily="34" charset="0"/>
                          <a:cs typeface="Arial" panose="020B0604020202020204" pitchFamily="34" charset="0"/>
                        </a:rPr>
                        <a:t>finalised</a:t>
                      </a:r>
                      <a:r>
                        <a:rPr lang="en-US" sz="1200" dirty="0" smtClean="0">
                          <a:latin typeface="Arial" panose="020B0604020202020204" pitchFamily="34" charset="0"/>
                          <a:cs typeface="Arial" panose="020B0604020202020204" pitchFamily="34" charset="0"/>
                        </a:rPr>
                        <a:t> and that should be submitted to the Presidency in the next quarter. The underachievement will be corrected in the following quarter.</a:t>
                      </a:r>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just" defTabSz="914400" rtl="0" eaLnBrk="1" fontAlgn="t" latinLnBrk="0" hangingPunct="1"/>
                      <a:r>
                        <a:rPr lang="en-ZA" sz="1200" b="0" i="0" u="none" strike="noStrike" dirty="0">
                          <a:solidFill>
                            <a:schemeClr val="tx1"/>
                          </a:solidFill>
                          <a:effectLst/>
                          <a:latin typeface="Arial Narrow"/>
                        </a:rPr>
                        <a:t> </a:t>
                      </a:r>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63</a:t>
            </a:fld>
            <a:endParaRPr lang="en-US"/>
          </a:p>
        </p:txBody>
      </p:sp>
    </p:spTree>
    <p:extLst>
      <p:ext uri="{BB962C8B-B14F-4D97-AF65-F5344CB8AC3E}">
        <p14:creationId xmlns:p14="http://schemas.microsoft.com/office/powerpoint/2010/main" val="1874082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0"/>
            <a:ext cx="8915400" cy="1143000"/>
          </a:xfrm>
        </p:spPr>
        <p:txBody>
          <a:bodyPr>
            <a:normAutofit/>
          </a:bodyPr>
          <a:lstStyle/>
          <a:p>
            <a:r>
              <a:rPr lang="en-US" sz="2200" b="1" dirty="0">
                <a:solidFill>
                  <a:prstClr val="black"/>
                </a:solidFill>
                <a:latin typeface="Arial" panose="020B0604020202020204" pitchFamily="34" charset="0"/>
                <a:cs typeface="Arial" panose="020B0604020202020204" pitchFamily="34" charset="0"/>
              </a:rPr>
              <a:t>PROGRAMME 3 : MARKET DATA ANALYTICS AND PREVENTION </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852922014"/>
              </p:ext>
            </p:extLst>
          </p:nvPr>
        </p:nvGraphicFramePr>
        <p:xfrm>
          <a:off x="137651" y="1082946"/>
          <a:ext cx="9689840" cy="4925817"/>
        </p:xfrm>
        <a:graphic>
          <a:graphicData uri="http://schemas.openxmlformats.org/drawingml/2006/table">
            <a:tbl>
              <a:tblPr firstRow="1" bandRow="1"/>
              <a:tblGrid>
                <a:gridCol w="2152967">
                  <a:extLst>
                    <a:ext uri="{9D8B030D-6E8A-4147-A177-3AD203B41FA5}">
                      <a16:colId xmlns:a16="http://schemas.microsoft.com/office/drawing/2014/main" val="20000"/>
                    </a:ext>
                  </a:extLst>
                </a:gridCol>
                <a:gridCol w="1276416">
                  <a:extLst>
                    <a:ext uri="{9D8B030D-6E8A-4147-A177-3AD203B41FA5}">
                      <a16:colId xmlns:a16="http://schemas.microsoft.com/office/drawing/2014/main" val="2325526308"/>
                    </a:ext>
                  </a:extLst>
                </a:gridCol>
                <a:gridCol w="1529935">
                  <a:extLst>
                    <a:ext uri="{9D8B030D-6E8A-4147-A177-3AD203B41FA5}">
                      <a16:colId xmlns:a16="http://schemas.microsoft.com/office/drawing/2014/main" val="369050838"/>
                    </a:ext>
                  </a:extLst>
                </a:gridCol>
                <a:gridCol w="1529935">
                  <a:extLst>
                    <a:ext uri="{9D8B030D-6E8A-4147-A177-3AD203B41FA5}">
                      <a16:colId xmlns:a16="http://schemas.microsoft.com/office/drawing/2014/main" val="1189282306"/>
                    </a:ext>
                  </a:extLst>
                </a:gridCol>
                <a:gridCol w="1522089">
                  <a:extLst>
                    <a:ext uri="{9D8B030D-6E8A-4147-A177-3AD203B41FA5}">
                      <a16:colId xmlns:a16="http://schemas.microsoft.com/office/drawing/2014/main" val="3514159334"/>
                    </a:ext>
                  </a:extLst>
                </a:gridCol>
                <a:gridCol w="1388710">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63376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algn="l" defTabSz="457200" rtl="0" eaLnBrk="1" fontAlgn="t" latinLnBrk="0" hangingPunct="1"/>
                      <a:r>
                        <a:rPr lang="en-ZA" sz="1200" b="1" i="0" u="none" strike="noStrike" kern="1200" dirty="0">
                          <a:solidFill>
                            <a:srgbClr val="000000"/>
                          </a:solidFill>
                          <a:effectLst/>
                          <a:latin typeface="+mn-lt"/>
                          <a:ea typeface="+mn-ea"/>
                          <a:cs typeface="+mn-cs"/>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Annual Target 2020/21</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 Quarter 1 Target</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Achievement</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Deviation</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Corrective Action</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 Rating</a:t>
                      </a:r>
                      <a:endParaRPr lang="en-ZA" sz="1200" b="1" i="0" u="none" strike="noStrike" kern="1200" dirty="0">
                        <a:solidFill>
                          <a:srgbClr val="000000"/>
                        </a:solidFill>
                        <a:effectLst/>
                        <a:latin typeface="+mn-lt"/>
                        <a:ea typeface="+mn-ea"/>
                        <a:cs typeface="+mn-cs"/>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187712">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Outcome 4: Corruption, maladministration and fraud deterred through proactive preventative mechanisms and effective enforcement of consequence management measures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4238">
                <a:tc gridSpan="7">
                  <a:txBody>
                    <a:body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Awareness campaigns targeted at specific audiences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4503977"/>
                  </a:ext>
                </a:extLst>
              </a:tr>
              <a:tr h="74594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l" defTabSz="457200" rtl="0" eaLnBrk="1" fontAlgn="t"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4.1 Number of targeted awareness campaigns conducted</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State institutions identified and engaged for buy-in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Local Government has been identified for conducting anti-corruption campaign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US"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1" i="0" u="none" strike="noStrike" kern="1200" dirty="0">
                          <a:solidFill>
                            <a:srgbClr val="000000"/>
                          </a:solidFill>
                          <a:effectLst/>
                          <a:latin typeface="+mn-lt"/>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278961">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Insights on corruption and maladministration generated from surveys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360382"/>
                  </a:ext>
                </a:extLst>
              </a:tr>
              <a:tr h="614174">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4.2 Number of annual trend reports generated</a:t>
                      </a:r>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Data collection methodology approved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Data collection methodology was approved.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528836021"/>
                  </a:ext>
                </a:extLst>
              </a:tr>
              <a:tr h="264783">
                <a:tc gridSpan="7">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rgbClr val="000000"/>
                          </a:solidFill>
                          <a:effectLst/>
                          <a:latin typeface="+mn-lt"/>
                          <a:ea typeface="+mn-ea"/>
                          <a:cs typeface="+mn-cs"/>
                        </a:rPr>
                        <a:t>Output: Data from concluded matters to develop improvement plans (for clients)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626261"/>
                  </a:ext>
                </a:extLst>
              </a:tr>
              <a:tr h="763368">
                <a:tc>
                  <a:txBody>
                    <a:bodyPr/>
                    <a:lstStyle/>
                    <a:p>
                      <a:pPr marL="0" algn="l" defTabSz="457200" rtl="0" eaLnBrk="1" fontAlgn="t"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4.3 Number of systemic improvement plans developed in </a:t>
                      </a:r>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conjunction </a:t>
                      </a: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with targeted state institutions or sectors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Identify state institution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PSETA has been engaged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1" i="0" u="none" strike="noStrike" kern="1200" dirty="0">
                          <a:solidFill>
                            <a:srgbClr val="000000"/>
                          </a:solidFill>
                          <a:effectLst/>
                          <a:latin typeface="+mn-lt"/>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r h="261932">
                <a:tc gridSpan="7">
                  <a:txBody>
                    <a:body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Recorded allegations received electronically in a central location to facilitate ease of tracking</a:t>
                      </a:r>
                      <a:endParaRPr lang="en-US" sz="1200" b="1" i="0" u="none" strike="noStrike" kern="1200" dirty="0">
                        <a:solidFill>
                          <a:srgbClr val="000000"/>
                        </a:solidFill>
                        <a:effectLst/>
                        <a:latin typeface="+mn-lt"/>
                        <a:ea typeface="+mn-ea"/>
                        <a:cs typeface="+mn-cs"/>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l" defTabSz="457200" rtl="0" eaLnBrk="1" fontAlgn="t"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03878507"/>
                  </a:ext>
                </a:extLst>
              </a:tr>
              <a:tr h="763368">
                <a:tc>
                  <a:txBody>
                    <a:bodyPr/>
                    <a:lstStyle/>
                    <a:p>
                      <a:pPr algn="l" fontAlgn="t"/>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4.4 Percentage allegations centrally recorded for electronic tracking</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28739068"/>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64</a:t>
            </a:fld>
            <a:endParaRPr lang="en-US"/>
          </a:p>
        </p:txBody>
      </p:sp>
    </p:spTree>
    <p:extLst>
      <p:ext uri="{BB962C8B-B14F-4D97-AF65-F5344CB8AC3E}">
        <p14:creationId xmlns:p14="http://schemas.microsoft.com/office/powerpoint/2010/main" val="69984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95300" y="0"/>
            <a:ext cx="8915400" cy="1143000"/>
          </a:xfrm>
        </p:spPr>
        <p:txBody>
          <a:bodyPr>
            <a:normAutofit/>
          </a:bodyPr>
          <a:lstStyle/>
          <a:p>
            <a:r>
              <a:rPr lang="en-US" sz="2200" b="1" dirty="0">
                <a:solidFill>
                  <a:prstClr val="black"/>
                </a:solidFill>
                <a:latin typeface="Arial" panose="020B0604020202020204" pitchFamily="34" charset="0"/>
                <a:cs typeface="Arial" panose="020B0604020202020204" pitchFamily="34" charset="0"/>
              </a:rPr>
              <a:t>PROGRAMME 3 : MARKET DATA ANALYTICS AND PREVENTION </a:t>
            </a:r>
            <a:endParaRPr lang="en-US" sz="3600" b="1"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178202934"/>
              </p:ext>
            </p:extLst>
          </p:nvPr>
        </p:nvGraphicFramePr>
        <p:xfrm>
          <a:off x="137651" y="1082946"/>
          <a:ext cx="9689840" cy="2872366"/>
        </p:xfrm>
        <a:graphic>
          <a:graphicData uri="http://schemas.openxmlformats.org/drawingml/2006/table">
            <a:tbl>
              <a:tblPr firstRow="1" bandRow="1"/>
              <a:tblGrid>
                <a:gridCol w="2152967">
                  <a:extLst>
                    <a:ext uri="{9D8B030D-6E8A-4147-A177-3AD203B41FA5}">
                      <a16:colId xmlns:a16="http://schemas.microsoft.com/office/drawing/2014/main" val="20000"/>
                    </a:ext>
                  </a:extLst>
                </a:gridCol>
                <a:gridCol w="1276416">
                  <a:extLst>
                    <a:ext uri="{9D8B030D-6E8A-4147-A177-3AD203B41FA5}">
                      <a16:colId xmlns:a16="http://schemas.microsoft.com/office/drawing/2014/main" val="2325526308"/>
                    </a:ext>
                  </a:extLst>
                </a:gridCol>
                <a:gridCol w="1529935">
                  <a:extLst>
                    <a:ext uri="{9D8B030D-6E8A-4147-A177-3AD203B41FA5}">
                      <a16:colId xmlns:a16="http://schemas.microsoft.com/office/drawing/2014/main" val="369050838"/>
                    </a:ext>
                  </a:extLst>
                </a:gridCol>
                <a:gridCol w="1529935">
                  <a:extLst>
                    <a:ext uri="{9D8B030D-6E8A-4147-A177-3AD203B41FA5}">
                      <a16:colId xmlns:a16="http://schemas.microsoft.com/office/drawing/2014/main" val="1189282306"/>
                    </a:ext>
                  </a:extLst>
                </a:gridCol>
                <a:gridCol w="1522089">
                  <a:extLst>
                    <a:ext uri="{9D8B030D-6E8A-4147-A177-3AD203B41FA5}">
                      <a16:colId xmlns:a16="http://schemas.microsoft.com/office/drawing/2014/main" val="3514159334"/>
                    </a:ext>
                  </a:extLst>
                </a:gridCol>
                <a:gridCol w="1388710">
                  <a:extLst>
                    <a:ext uri="{9D8B030D-6E8A-4147-A177-3AD203B41FA5}">
                      <a16:colId xmlns:a16="http://schemas.microsoft.com/office/drawing/2014/main" val="2947891840"/>
                    </a:ext>
                  </a:extLst>
                </a:gridCol>
                <a:gridCol w="289788">
                  <a:extLst>
                    <a:ext uri="{9D8B030D-6E8A-4147-A177-3AD203B41FA5}">
                      <a16:colId xmlns:a16="http://schemas.microsoft.com/office/drawing/2014/main" val="1374149930"/>
                    </a:ext>
                  </a:extLst>
                </a:gridCol>
              </a:tblGrid>
              <a:tr h="63376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algn="l" defTabSz="457200" rtl="0" eaLnBrk="1" fontAlgn="t" latinLnBrk="0" hangingPunct="1"/>
                      <a:r>
                        <a:rPr lang="en-ZA" sz="1200" b="1" i="0" u="none" strike="noStrike" kern="1200" dirty="0">
                          <a:solidFill>
                            <a:srgbClr val="000000"/>
                          </a:solidFill>
                          <a:effectLst/>
                          <a:latin typeface="+mn-lt"/>
                          <a:ea typeface="+mn-ea"/>
                          <a:cs typeface="+mn-cs"/>
                        </a:rPr>
                        <a:t>Programme Performance Indicator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Annual Target 2020/21</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 Quarter 1 Target</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Achievement</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Deviation</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Corrective Action</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457200" rtl="0" eaLnBrk="1" fontAlgn="t" latinLnBrk="0" hangingPunct="1"/>
                      <a:r>
                        <a:rPr lang="en-ZA" sz="1200" b="1" i="0" u="none" strike="noStrike" kern="1200" dirty="0" smtClean="0">
                          <a:solidFill>
                            <a:srgbClr val="000000"/>
                          </a:solidFill>
                          <a:effectLst/>
                          <a:latin typeface="+mn-lt"/>
                          <a:ea typeface="+mn-ea"/>
                          <a:cs typeface="+mn-cs"/>
                        </a:rPr>
                        <a:t> Rating</a:t>
                      </a:r>
                      <a:endParaRPr lang="en-ZA" sz="1200" b="1" i="0" u="none" strike="noStrike" kern="1200" dirty="0">
                        <a:solidFill>
                          <a:srgbClr val="000000"/>
                        </a:solidFill>
                        <a:effectLst/>
                        <a:latin typeface="+mn-lt"/>
                        <a:ea typeface="+mn-ea"/>
                        <a:cs typeface="+mn-cs"/>
                      </a:endParaRPr>
                    </a:p>
                  </a:txBody>
                  <a:tcPr marL="9525" marR="9525"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187712">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Outcome 4: Corruption, maladministration and fraud deterred through proactive preventative mechanisms and effective enforcement of consequence management measures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4238">
                <a:tc gridSpan="7">
                  <a:txBody>
                    <a:body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Develop and implement a comprehensive strategy on data analytics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4503977"/>
                  </a:ext>
                </a:extLst>
              </a:tr>
              <a:tr h="745947">
                <a:tc>
                  <a:txBody>
                    <a:bodyPr/>
                    <a:lstStyle/>
                    <a:p>
                      <a:pPr algn="l" fontAlgn="t"/>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4.5 Establishment and development of Data analytics capability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Programme design developed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Benchmarking exercise including RFI commenced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Benchmarking exercise including RFI commenced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US"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1" i="0" u="none" strike="noStrike" kern="1200" dirty="0">
                          <a:solidFill>
                            <a:srgbClr val="000000"/>
                          </a:solidFill>
                          <a:effectLst/>
                          <a:latin typeface="+mn-lt"/>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3"/>
                  </a:ext>
                </a:extLst>
              </a:tr>
              <a:tr h="278961">
                <a:tc gridSpan="7">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l" defTabSz="457200" rtl="0" eaLnBrk="1" fontAlgn="t" latinLnBrk="0" hangingPunct="1"/>
                      <a:r>
                        <a:rPr lang="en-US" sz="1200" b="1" i="0" u="none" strike="noStrike" kern="1200" dirty="0" smtClean="0">
                          <a:solidFill>
                            <a:srgbClr val="000000"/>
                          </a:solidFill>
                          <a:effectLst/>
                          <a:latin typeface="+mn-lt"/>
                          <a:ea typeface="+mn-ea"/>
                          <a:cs typeface="+mn-cs"/>
                        </a:rPr>
                        <a:t>Output: Access for the Assessment Committee to duly undertake assessment of all centrally registered allegations</a:t>
                      </a:r>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endParaRPr lang="en-US" sz="12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fontAlgn="t"/>
                      <a:endParaRPr lang="en-ZA" sz="1200" b="0" i="0" u="none" strike="noStrike" dirty="0">
                        <a:solidFill>
                          <a:srgbClr val="000000"/>
                        </a:solidFill>
                        <a:effectLst/>
                        <a:latin typeface="Arial Narrow"/>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360382"/>
                  </a:ext>
                </a:extLst>
              </a:tr>
              <a:tr h="614174">
                <a:tc>
                  <a:txBody>
                    <a:bodyPr/>
                    <a:lstStyle/>
                    <a:p>
                      <a:pPr marL="0" algn="l" defTabSz="457200" rtl="0" eaLnBrk="1" fontAlgn="t"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4.6 Percentage of centrally registered allegations assessed by the Assessment Committee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r>
                        <a:rPr lang="en-ZA"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t" latinLnBrk="0" hangingPunct="1"/>
                      <a:endParaRPr lang="en-ZA" sz="1200" b="1" i="0" u="none" strike="noStrike" kern="1200" dirty="0">
                        <a:solidFill>
                          <a:srgbClr val="000000"/>
                        </a:solidFill>
                        <a:effectLst/>
                        <a:latin typeface="+mn-lt"/>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528836021"/>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65</a:t>
            </a:fld>
            <a:endParaRPr lang="en-US"/>
          </a:p>
        </p:txBody>
      </p:sp>
    </p:spTree>
    <p:extLst>
      <p:ext uri="{BB962C8B-B14F-4D97-AF65-F5344CB8AC3E}">
        <p14:creationId xmlns:p14="http://schemas.microsoft.com/office/powerpoint/2010/main" val="3424160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r>
              <a:rPr lang="en-US" sz="1600" dirty="0" smtClean="0">
                <a:latin typeface="Arial"/>
                <a:cs typeface="Arial"/>
              </a:rPr>
              <a:t>Hotline: 0800 037 774    </a:t>
            </a:r>
          </a:p>
          <a:p>
            <a:r>
              <a:rPr lang="en-US" sz="1600" dirty="0" smtClean="0">
                <a:latin typeface="Arial"/>
                <a:cs typeface="Arial"/>
              </a:rPr>
              <a:t>Website: https://www.siu.org.za </a:t>
            </a:r>
          </a:p>
          <a:p>
            <a:r>
              <a:rPr lang="en-US" sz="1600" dirty="0" smtClean="0">
                <a:latin typeface="Arial"/>
                <a:cs typeface="Arial"/>
              </a:rPr>
              <a:t>E-mail: info@siu.org.za </a:t>
            </a:r>
            <a:endParaRPr lang="en-US" sz="1600" dirty="0">
              <a:latin typeface="Arial"/>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smtClean="0"/>
              <a:t>Follow Us</a:t>
            </a:r>
            <a:endParaRPr lang="en-US" dirty="0"/>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smtClean="0"/>
              <a:t>@RSASIU</a:t>
            </a:r>
            <a:endParaRPr lang="en-US" sz="1200" b="1" dirty="0"/>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40E4637F-1127-AF4D-B96F-F7789FFD66FF}" type="slidenum">
              <a:rPr lang="en-US" smtClean="0"/>
              <a:t>66</a:t>
            </a:fld>
            <a:endParaRPr lang="en-US"/>
          </a:p>
        </p:txBody>
      </p:sp>
    </p:spTree>
    <p:extLst>
      <p:ext uri="{BB962C8B-B14F-4D97-AF65-F5344CB8AC3E}">
        <p14:creationId xmlns:p14="http://schemas.microsoft.com/office/powerpoint/2010/main" val="192237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68165" y="163073"/>
            <a:ext cx="9656323" cy="751325"/>
          </a:xfrm>
        </p:spPr>
        <p:txBody>
          <a:bodyPr>
            <a:normAutofit fontScale="90000"/>
          </a:bodyPr>
          <a:lstStyle/>
          <a:p>
            <a:r>
              <a:rPr lang="en-US" sz="2400" b="1" dirty="0">
                <a:latin typeface="Arial" panose="020B0604020202020204" pitchFamily="34" charset="0"/>
                <a:cs typeface="Arial" panose="020B0604020202020204" pitchFamily="34" charset="0"/>
              </a:rPr>
              <a:t>SUMMARY OF </a:t>
            </a:r>
            <a:r>
              <a:rPr lang="en-US" sz="2400" b="1" dirty="0" smtClean="0">
                <a:latin typeface="Arial" panose="020B0604020202020204" pitchFamily="34" charset="0"/>
                <a:cs typeface="Arial" panose="020B0604020202020204" pitchFamily="34" charset="0"/>
              </a:rPr>
              <a:t>2019/20 ANNUAL PERFORMANCE PER BUDGET PROGRAMME </a:t>
            </a:r>
            <a:endParaRPr lang="en-US" sz="2400" b="1"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971928474"/>
              </p:ext>
            </p:extLst>
          </p:nvPr>
        </p:nvGraphicFramePr>
        <p:xfrm>
          <a:off x="390197" y="646545"/>
          <a:ext cx="8915400" cy="595981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t>7</a:t>
            </a:fld>
            <a:endParaRPr lang="en-US"/>
          </a:p>
        </p:txBody>
      </p:sp>
    </p:spTree>
    <p:extLst>
      <p:ext uri="{BB962C8B-B14F-4D97-AF65-F5344CB8AC3E}">
        <p14:creationId xmlns:p14="http://schemas.microsoft.com/office/powerpoint/2010/main" val="336029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4637F-1127-AF4D-B96F-F7789FFD66FF}" type="slidenum">
              <a:rPr lang="en-US" smtClean="0"/>
              <a:pPr/>
              <a:t>8</a:t>
            </a:fld>
            <a:endParaRPr lang="en-US"/>
          </a:p>
        </p:txBody>
      </p:sp>
      <p:sp>
        <p:nvSpPr>
          <p:cNvPr id="2" name="Title 1"/>
          <p:cNvSpPr>
            <a:spLocks noGrp="1"/>
          </p:cNvSpPr>
          <p:nvPr>
            <p:ph type="title" idx="4294967295"/>
          </p:nvPr>
        </p:nvSpPr>
        <p:spPr>
          <a:xfrm>
            <a:off x="0" y="22225"/>
            <a:ext cx="8915400" cy="782638"/>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noGrp="1"/>
          </p:cNvGraphicFramePr>
          <p:nvPr>
            <p:ph idx="4294967295"/>
            <p:extLst>
              <p:ext uri="{D42A27DB-BD31-4B8C-83A1-F6EECF244321}">
                <p14:modId xmlns:p14="http://schemas.microsoft.com/office/powerpoint/2010/main" val="3833271219"/>
              </p:ext>
            </p:extLst>
          </p:nvPr>
        </p:nvGraphicFramePr>
        <p:xfrm>
          <a:off x="415925" y="804863"/>
          <a:ext cx="9490074" cy="5579805"/>
        </p:xfrm>
        <a:graphic>
          <a:graphicData uri="http://schemas.openxmlformats.org/drawingml/2006/table">
            <a:tbl>
              <a:tblPr firstRow="1" bandRow="1">
                <a:tableStyleId>{5C22544A-7EE6-4342-B048-85BDC9FD1C3A}</a:tableStyleId>
              </a:tblPr>
              <a:tblGrid>
                <a:gridCol w="1458312">
                  <a:extLst>
                    <a:ext uri="{9D8B030D-6E8A-4147-A177-3AD203B41FA5}">
                      <a16:colId xmlns:a16="http://schemas.microsoft.com/office/drawing/2014/main" val="20000"/>
                    </a:ext>
                  </a:extLst>
                </a:gridCol>
                <a:gridCol w="936573">
                  <a:extLst>
                    <a:ext uri="{9D8B030D-6E8A-4147-A177-3AD203B41FA5}">
                      <a16:colId xmlns:a16="http://schemas.microsoft.com/office/drawing/2014/main" val="2657649134"/>
                    </a:ext>
                  </a:extLst>
                </a:gridCol>
                <a:gridCol w="936573">
                  <a:extLst>
                    <a:ext uri="{9D8B030D-6E8A-4147-A177-3AD203B41FA5}">
                      <a16:colId xmlns:a16="http://schemas.microsoft.com/office/drawing/2014/main" val="20002"/>
                    </a:ext>
                  </a:extLst>
                </a:gridCol>
                <a:gridCol w="936573">
                  <a:extLst>
                    <a:ext uri="{9D8B030D-6E8A-4147-A177-3AD203B41FA5}">
                      <a16:colId xmlns:a16="http://schemas.microsoft.com/office/drawing/2014/main" val="20003"/>
                    </a:ext>
                  </a:extLst>
                </a:gridCol>
                <a:gridCol w="936573">
                  <a:extLst>
                    <a:ext uri="{9D8B030D-6E8A-4147-A177-3AD203B41FA5}">
                      <a16:colId xmlns:a16="http://schemas.microsoft.com/office/drawing/2014/main" val="20004"/>
                    </a:ext>
                  </a:extLst>
                </a:gridCol>
                <a:gridCol w="3531595">
                  <a:extLst>
                    <a:ext uri="{9D8B030D-6E8A-4147-A177-3AD203B41FA5}">
                      <a16:colId xmlns:a16="http://schemas.microsoft.com/office/drawing/2014/main" val="3939700010"/>
                    </a:ext>
                  </a:extLst>
                </a:gridCol>
                <a:gridCol w="345638">
                  <a:extLst>
                    <a:ext uri="{9D8B030D-6E8A-4147-A177-3AD203B41FA5}">
                      <a16:colId xmlns:a16="http://schemas.microsoft.com/office/drawing/2014/main" val="20007"/>
                    </a:ext>
                  </a:extLst>
                </a:gridCol>
                <a:gridCol w="408237">
                  <a:extLst>
                    <a:ext uri="{9D8B030D-6E8A-4147-A177-3AD203B41FA5}">
                      <a16:colId xmlns:a16="http://schemas.microsoft.com/office/drawing/2014/main" val="20008"/>
                    </a:ext>
                  </a:extLst>
                </a:gridCol>
              </a:tblGrid>
              <a:tr h="276439">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Target</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 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ZA"/>
                    </a:p>
                  </a:txBody>
                  <a:tcPr/>
                </a:tc>
                <a:extLst>
                  <a:ext uri="{0D108BD9-81ED-4DB2-BD59-A6C34878D82A}">
                    <a16:rowId xmlns:a16="http://schemas.microsoft.com/office/drawing/2014/main" val="10000"/>
                  </a:ext>
                </a:extLst>
              </a:tr>
              <a:tr h="33316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5571">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enable core </a:t>
                      </a:r>
                      <a:r>
                        <a:rPr lang="en-ZA" sz="1200" b="1" i="0" u="none" strike="noStrike" dirty="0" smtClean="0">
                          <a:solidFill>
                            <a:srgbClr val="000000"/>
                          </a:solidFill>
                          <a:effectLst/>
                          <a:latin typeface="Arial" panose="020B0604020202020204" pitchFamily="34" charset="0"/>
                          <a:cs typeface="Arial" panose="020B0604020202020204" pitchFamily="34" charset="0"/>
                        </a:rPr>
                        <a:t>services </a:t>
                      </a:r>
                      <a:r>
                        <a:rPr lang="en-ZA" sz="1200" b="1" i="0" u="none" strike="noStrike" dirty="0">
                          <a:solidFill>
                            <a:srgbClr val="000000"/>
                          </a:solidFill>
                          <a:effectLst/>
                          <a:latin typeface="Arial" panose="020B0604020202020204" pitchFamily="34" charset="0"/>
                          <a:cs typeface="Arial" panose="020B0604020202020204" pitchFamily="34" charset="0"/>
                        </a:rPr>
                        <a:t>to perform optimally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75066">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a:t>
                      </a:r>
                      <a:r>
                        <a:rPr lang="en-ZA" sz="1200" b="1" i="0" u="none" strike="noStrike" dirty="0" smtClean="0">
                          <a:solidFill>
                            <a:srgbClr val="000000"/>
                          </a:solidFill>
                          <a:effectLst/>
                          <a:latin typeface="Arial" panose="020B0604020202020204" pitchFamily="34" charset="0"/>
                          <a:cs typeface="Arial" panose="020B0604020202020204" pitchFamily="34" charset="0"/>
                        </a:rPr>
                        <a:t>objective 1: </a:t>
                      </a:r>
                      <a:r>
                        <a:rPr lang="en-ZA" sz="1200" b="1" i="0" u="none" strike="noStrike" dirty="0">
                          <a:solidFill>
                            <a:srgbClr val="000000"/>
                          </a:solidFill>
                          <a:effectLst/>
                          <a:latin typeface="Arial" panose="020B0604020202020204" pitchFamily="34" charset="0"/>
                          <a:cs typeface="Arial" panose="020B0604020202020204" pitchFamily="34" charset="0"/>
                        </a:rPr>
                        <a:t>To provide compliant and sustainable financial services in accordance with service delivery standards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239642">
                <a:tc>
                  <a:txBody>
                    <a:bodyPr/>
                    <a:lstStyle/>
                    <a:p>
                      <a:pPr algn="just" fontAlgn="t">
                        <a:lnSpc>
                          <a:spcPct val="100000"/>
                        </a:lnSpc>
                      </a:pP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1.1 </a:t>
                      </a:r>
                      <a: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Percentage of valid invoices paid within</a:t>
                      </a:r>
                      <a:b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br>
                      <a: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30 </a:t>
                      </a: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days</a:t>
                      </a:r>
                      <a:r>
                        <a:rPr lang="en-ZA" sz="12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or as per agreed payments</a:t>
                      </a:r>
                      <a:r>
                        <a:rPr lang="en-ZA" sz="12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terms.</a:t>
                      </a:r>
                      <a:r>
                        <a:rPr lang="en-ZA" sz="12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95%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lnSpc>
                          <a:spcPct val="100000"/>
                        </a:lnSpc>
                      </a:pP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86%</a:t>
                      </a:r>
                    </a:p>
                    <a:p>
                      <a:pPr algn="just" fontAlgn="ctr">
                        <a:lnSpc>
                          <a:spcPct val="100000"/>
                        </a:lnSpc>
                      </a:pPr>
                      <a:endPar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fontAlgn="ctr">
                        <a:lnSpc>
                          <a:spcPct val="100000"/>
                        </a:lnSpc>
                      </a:pPr>
                      <a:endPar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fontAlgn="ctr">
                        <a:lnSpc>
                          <a:spcPct val="100000"/>
                        </a:lnSpc>
                      </a:pP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pP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94%</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Currently, there are no electronic systems and/or reports to warn employees that the 30 days target are nearing the relevant deadlines. Relevant electronic notification and reporting systems to pro-actively warn responsible employees about payment deadlines will be employed.</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t" latinLnBrk="0" hangingPunct="1"/>
                      <a:r>
                        <a:rPr lang="en-ZA" sz="1200" b="0" i="0" u="none" strike="noStrike" dirty="0">
                          <a:solidFill>
                            <a:srgbClr val="000000"/>
                          </a:solidFill>
                          <a:effectLst/>
                          <a:latin typeface="Arial Narrow"/>
                        </a:rPr>
                        <a:t> </a:t>
                      </a:r>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ZA" dirty="0"/>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4326">
                <a:tc gridSpan="8">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Strategic outcome-oriented goal: To enable core services to perform optimally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pPr algn="just" fontAlgn="t">
                        <a:lnSpc>
                          <a:spcPct val="100000"/>
                        </a:lnSpc>
                      </a:pPr>
                      <a:endParaRPr lang="en-ZA" sz="12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ctr">
                        <a:lnSpc>
                          <a:spcPct val="100000"/>
                        </a:lnSpc>
                      </a:pPr>
                      <a:endParaRPr lang="en-ZA" sz="1200" b="0" i="0" u="none" strike="noStrike" dirty="0">
                        <a:solidFill>
                          <a:srgbClr val="FF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fontAlgn="ctr">
                        <a:lnSpc>
                          <a:spcPct val="100000"/>
                        </a:lnSpc>
                      </a:pPr>
                      <a:endParaRPr lang="en-ZA" sz="1200" b="0" i="0" u="none" strike="noStrike"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ZA" dirty="0"/>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49611523"/>
                  </a:ext>
                </a:extLst>
              </a:tr>
              <a:tr h="220717">
                <a:tc gridSpan="8">
                  <a:txBody>
                    <a:bodyPr/>
                    <a:lstStyle/>
                    <a:p>
                      <a:pPr marL="0" marR="0" lvl="0" indent="0" algn="just" defTabSz="4572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Arial" panose="020B0604020202020204" pitchFamily="34" charset="0"/>
                          <a:cs typeface="Arial" panose="020B0604020202020204" pitchFamily="34" charset="0"/>
                        </a:rPr>
                        <a:t>Strategic objective 2: To attract a skilled workforce that is managed within a performance driven environment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pPr algn="just" fontAlgn="t">
                        <a:lnSpc>
                          <a:spcPct val="100000"/>
                        </a:lnSpc>
                      </a:pPr>
                      <a:endParaRPr lang="en-ZA" sz="12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ctr">
                        <a:lnSpc>
                          <a:spcPct val="100000"/>
                        </a:lnSpc>
                      </a:pPr>
                      <a:endParaRPr lang="en-ZA" sz="1200" b="0" i="0" u="none" strike="noStrike" dirty="0">
                        <a:solidFill>
                          <a:srgbClr val="FF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fontAlgn="ctr">
                        <a:lnSpc>
                          <a:spcPct val="100000"/>
                        </a:lnSpc>
                      </a:pPr>
                      <a:endParaRPr lang="en-ZA" sz="1200" b="0" i="0" u="none" strike="noStrike"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ZA" dirty="0"/>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54512231"/>
                  </a:ext>
                </a:extLst>
              </a:tr>
              <a:tr h="2074357">
                <a:tc>
                  <a:txBody>
                    <a:bodyPr/>
                    <a:lstStyle/>
                    <a:p>
                      <a:pPr marL="0" marR="0" lvl="0" indent="0" algn="just" defTabSz="457200" rtl="0" eaLnBrk="1" fontAlgn="t"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2.1 Percentage of vacancy rate maintained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lnSpc>
                          <a:spcPct val="100000"/>
                        </a:lnSpc>
                      </a:pP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pP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The conclusion of the Agreement with </a:t>
                      </a:r>
                      <a:r>
                        <a:rPr lang="en-ZA" sz="1200" noProof="0" dirty="0" smtClean="0">
                          <a:effectLst/>
                          <a:latin typeface="Arial" panose="020B0604020202020204" pitchFamily="34" charset="0"/>
                          <a:ea typeface="Times New Roman" panose="02020603050405020304" pitchFamily="18" charset="0"/>
                          <a:cs typeface="Times New Roman" panose="02020603050405020304" pitchFamily="18" charset="0"/>
                        </a:rPr>
                        <a:t>recognised</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Union delayed than anticipated due to the complexity of issues, which affected recruitment. With the conclusion of the Agreement, focus in the 2020/21 FY will be on the acceleration of the recruitment. A monitoring mechanism to track the recruitment progress will also be developed and implemented.</a:t>
                      </a:r>
                    </a:p>
                    <a:p>
                      <a:pPr marL="0" marR="0" lvl="0" indent="0" algn="just" defTabSz="457200" rtl="0" eaLnBrk="1" fontAlgn="auto" latinLnBrk="0" hangingPunct="1">
                        <a:lnSpc>
                          <a:spcPct val="100000"/>
                        </a:lnSpc>
                        <a:spcBef>
                          <a:spcPts val="600"/>
                        </a:spcBef>
                        <a:spcAft>
                          <a:spcPts val="600"/>
                        </a:spcAft>
                        <a:buClrTx/>
                        <a:buSzTx/>
                        <a:buFontTx/>
                        <a:buNone/>
                        <a:tabLst/>
                        <a:defRPr/>
                      </a:pP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Recruitment has commenced and thus far appointed 8 staff members, 6 from external and 2 from internal. The process is being accelerated in order to capacitate the SIU and ensure we deliver on our mandate</a:t>
                      </a:r>
                      <a:endParaRPr lang="en-ZA" sz="12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t" latinLnBrk="0" hangingPunct="1"/>
                      <a:endParaRPr lang="en-ZA" sz="1200" b="0" i="0" u="none" strike="noStrike" kern="1200" dirty="0">
                        <a:solidFill>
                          <a:srgbClr val="000000"/>
                        </a:solidFill>
                        <a:effectLst/>
                        <a:latin typeface="Arial Narrow"/>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ZA" dirty="0"/>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63622684"/>
                  </a:ext>
                </a:extLst>
              </a:tr>
            </a:tbl>
          </a:graphicData>
        </a:graphic>
      </p:graphicFrame>
    </p:spTree>
    <p:extLst>
      <p:ext uri="{BB962C8B-B14F-4D97-AF65-F5344CB8AC3E}">
        <p14:creationId xmlns:p14="http://schemas.microsoft.com/office/powerpoint/2010/main" val="139938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3780" y="-109538"/>
            <a:ext cx="8915400" cy="1143001"/>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PROGRAMME 1: ADMINISTRATION</a:t>
            </a:r>
            <a:endParaRPr lang="en-US" sz="3600" b="1" dirty="0">
              <a:latin typeface="Arial" panose="020B0604020202020204" pitchFamily="34" charset="0"/>
              <a:cs typeface="Arial" panose="020B0604020202020204" pitchFamily="34" charset="0"/>
            </a:endParaRPr>
          </a:p>
        </p:txBody>
      </p:sp>
      <p:graphicFrame>
        <p:nvGraphicFramePr>
          <p:cNvPr id="3" name="Content Placeholder 3"/>
          <p:cNvGraphicFramePr>
            <a:graphicFrameLocks noGrp="1"/>
          </p:cNvGraphicFramePr>
          <p:nvPr>
            <p:ph idx="4294967295"/>
            <p:extLst>
              <p:ext uri="{D42A27DB-BD31-4B8C-83A1-F6EECF244321}">
                <p14:modId xmlns:p14="http://schemas.microsoft.com/office/powerpoint/2010/main" val="2535059470"/>
              </p:ext>
            </p:extLst>
          </p:nvPr>
        </p:nvGraphicFramePr>
        <p:xfrm>
          <a:off x="168166" y="888515"/>
          <a:ext cx="9601202" cy="5297932"/>
        </p:xfrm>
        <a:graphic>
          <a:graphicData uri="http://schemas.openxmlformats.org/drawingml/2006/table">
            <a:tbl>
              <a:tblPr firstRow="1" bandRow="1">
                <a:tableStyleId>{5C22544A-7EE6-4342-B048-85BDC9FD1C3A}</a:tableStyleId>
              </a:tblPr>
              <a:tblGrid>
                <a:gridCol w="1020594">
                  <a:extLst>
                    <a:ext uri="{9D8B030D-6E8A-4147-A177-3AD203B41FA5}">
                      <a16:colId xmlns:a16="http://schemas.microsoft.com/office/drawing/2014/main" val="20000"/>
                    </a:ext>
                  </a:extLst>
                </a:gridCol>
                <a:gridCol w="1020594">
                  <a:extLst>
                    <a:ext uri="{9D8B030D-6E8A-4147-A177-3AD203B41FA5}">
                      <a16:colId xmlns:a16="http://schemas.microsoft.com/office/drawing/2014/main" val="20001"/>
                    </a:ext>
                  </a:extLst>
                </a:gridCol>
                <a:gridCol w="1020594">
                  <a:extLst>
                    <a:ext uri="{9D8B030D-6E8A-4147-A177-3AD203B41FA5}">
                      <a16:colId xmlns:a16="http://schemas.microsoft.com/office/drawing/2014/main" val="110147075"/>
                    </a:ext>
                  </a:extLst>
                </a:gridCol>
                <a:gridCol w="1020594">
                  <a:extLst>
                    <a:ext uri="{9D8B030D-6E8A-4147-A177-3AD203B41FA5}">
                      <a16:colId xmlns:a16="http://schemas.microsoft.com/office/drawing/2014/main" val="4038758399"/>
                    </a:ext>
                  </a:extLst>
                </a:gridCol>
                <a:gridCol w="2378062">
                  <a:extLst>
                    <a:ext uri="{9D8B030D-6E8A-4147-A177-3AD203B41FA5}">
                      <a16:colId xmlns:a16="http://schemas.microsoft.com/office/drawing/2014/main" val="1948206696"/>
                    </a:ext>
                  </a:extLst>
                </a:gridCol>
                <a:gridCol w="2378062">
                  <a:extLst>
                    <a:ext uri="{9D8B030D-6E8A-4147-A177-3AD203B41FA5}">
                      <a16:colId xmlns:a16="http://schemas.microsoft.com/office/drawing/2014/main" val="133591656"/>
                    </a:ext>
                  </a:extLst>
                </a:gridCol>
                <a:gridCol w="349685">
                  <a:extLst>
                    <a:ext uri="{9D8B030D-6E8A-4147-A177-3AD203B41FA5}">
                      <a16:colId xmlns:a16="http://schemas.microsoft.com/office/drawing/2014/main" val="20007"/>
                    </a:ext>
                  </a:extLst>
                </a:gridCol>
                <a:gridCol w="413017">
                  <a:extLst>
                    <a:ext uri="{9D8B030D-6E8A-4147-A177-3AD203B41FA5}">
                      <a16:colId xmlns:a16="http://schemas.microsoft.com/office/drawing/2014/main" val="20008"/>
                    </a:ext>
                  </a:extLst>
                </a:gridCol>
              </a:tblGrid>
              <a:tr h="205106">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Programme Performance Indicator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Target </a:t>
                      </a:r>
                      <a:r>
                        <a:rPr lang="en-ZA" sz="1200" b="1" i="0" u="none" strike="noStrike" dirty="0" smtClean="0">
                          <a:solidFill>
                            <a:srgbClr val="000000"/>
                          </a:solidFill>
                          <a:effectLst/>
                          <a:latin typeface="Arial" panose="020B0604020202020204" pitchFamily="34" charset="0"/>
                          <a:cs typeface="Arial" panose="020B0604020202020204" pitchFamily="34" charset="0"/>
                        </a:rPr>
                        <a:t>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Quarter </a:t>
                      </a:r>
                      <a:r>
                        <a:rPr lang="en-ZA" sz="1200" b="1" i="0" u="none" strike="noStrike" dirty="0" smtClean="0">
                          <a:solidFill>
                            <a:srgbClr val="000000"/>
                          </a:solidFill>
                          <a:effectLst/>
                          <a:latin typeface="Arial" panose="020B0604020202020204" pitchFamily="34" charset="0"/>
                          <a:cs typeface="Arial" panose="020B0604020202020204" pitchFamily="34" charset="0"/>
                        </a:rPr>
                        <a:t>4 </a:t>
                      </a:r>
                      <a:r>
                        <a:rPr lang="en-ZA" sz="1200" b="1" i="0" u="none" strike="noStrike" dirty="0">
                          <a:solidFill>
                            <a:srgbClr val="000000"/>
                          </a:solidFill>
                          <a:effectLst/>
                          <a:latin typeface="Arial" panose="020B0604020202020204" pitchFamily="34" charset="0"/>
                          <a:cs typeface="Arial" panose="020B0604020202020204" pitchFamily="34" charset="0"/>
                        </a:rPr>
                        <a:t>Targets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Quarter 4 Actuals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fontAlgn="t"/>
                      <a:r>
                        <a:rPr lang="en-ZA" sz="1200" b="1" i="0" u="none" strike="noStrike" dirty="0" smtClean="0">
                          <a:solidFill>
                            <a:srgbClr val="000000"/>
                          </a:solidFill>
                          <a:effectLst/>
                          <a:latin typeface="Arial" panose="020B0604020202020204" pitchFamily="34" charset="0"/>
                          <a:cs typeface="Arial" panose="020B0604020202020204" pitchFamily="34" charset="0"/>
                        </a:rPr>
                        <a:t>Year-to-Date Progress</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 on variance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 Rating</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ZA"/>
                    </a:p>
                  </a:txBody>
                  <a:tcPr/>
                </a:tc>
                <a:extLst>
                  <a:ext uri="{0D108BD9-81ED-4DB2-BD59-A6C34878D82A}">
                    <a16:rowId xmlns:a16="http://schemas.microsoft.com/office/drawing/2014/main" val="10000"/>
                  </a:ext>
                </a:extLst>
              </a:tr>
              <a:tr h="380191">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Q4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YTD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60352">
                <a:tc gridSpan="8">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Strategic outcome-oriented goal: To enable core </a:t>
                      </a:r>
                      <a:r>
                        <a:rPr lang="en-ZA" sz="1200" b="1" i="0" u="none" strike="noStrike" dirty="0" smtClean="0">
                          <a:solidFill>
                            <a:srgbClr val="000000"/>
                          </a:solidFill>
                          <a:effectLst/>
                          <a:latin typeface="Arial" panose="020B0604020202020204" pitchFamily="34" charset="0"/>
                          <a:cs typeface="Arial" panose="020B0604020202020204" pitchFamily="34" charset="0"/>
                        </a:rPr>
                        <a:t>services </a:t>
                      </a:r>
                      <a:r>
                        <a:rPr lang="en-ZA" sz="1200" b="1" i="0" u="none" strike="noStrike" dirty="0">
                          <a:solidFill>
                            <a:srgbClr val="000000"/>
                          </a:solidFill>
                          <a:effectLst/>
                          <a:latin typeface="Arial" panose="020B0604020202020204" pitchFamily="34" charset="0"/>
                          <a:cs typeface="Arial" panose="020B0604020202020204" pitchFamily="34" charset="0"/>
                        </a:rPr>
                        <a:t>to perform optimally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01757">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Arial" panose="020B0604020202020204" pitchFamily="34" charset="0"/>
                          <a:cs typeface="Arial" panose="020B0604020202020204" pitchFamily="34" charset="0"/>
                        </a:rPr>
                        <a:t>Strategic objective 2: To attract a skilled workforce that is managed within a performance driven environment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4094781">
                <a:tc>
                  <a:txBody>
                    <a:bodyPr/>
                    <a:lstStyle/>
                    <a:p>
                      <a:pPr algn="l" fontAlgn="t">
                        <a:lnSpc>
                          <a:spcPct val="100000"/>
                        </a:lnSpc>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2.2 Percentage of signed performance agreements</a:t>
                      </a:r>
                      <a:endParaRPr lang="en-ZA"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lnSpc>
                          <a:spcPct val="100000"/>
                        </a:lnSpc>
                      </a:pPr>
                      <a:r>
                        <a:rPr lang="en-ZA" sz="1200" b="0" i="0" u="none" strike="noStrike" dirty="0" smtClean="0">
                          <a:solidFill>
                            <a:srgbClr val="000000"/>
                          </a:solidFill>
                          <a:effectLst/>
                          <a:latin typeface="Arial" panose="020B0604020202020204" pitchFamily="34" charset="0"/>
                          <a:cs typeface="Arial" panose="020B0604020202020204" pitchFamily="34" charset="0"/>
                        </a:rPr>
                        <a:t> 80%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80%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600"/>
                        </a:spcBef>
                        <a:spcAft>
                          <a:spcPts val="0"/>
                        </a:spcAft>
                      </a:pPr>
                      <a:r>
                        <a:rPr lang="en-ZA" sz="1200" dirty="0" smtClean="0">
                          <a:effectLst/>
                          <a:latin typeface="Arial" panose="020B0604020202020204" pitchFamily="34" charset="0"/>
                          <a:ea typeface="Times New Roman"/>
                          <a:cs typeface="Arial" panose="020B0604020202020204" pitchFamily="34" charset="0"/>
                        </a:rPr>
                        <a:t>0%</a:t>
                      </a:r>
                    </a:p>
                    <a:p>
                      <a:pPr marL="0" marR="0" lvl="0" indent="0" algn="l" defTabSz="914400" rtl="0" eaLnBrk="1" fontAlgn="auto" latinLnBrk="0" hangingPunct="1">
                        <a:lnSpc>
                          <a:spcPct val="100000"/>
                        </a:lnSpc>
                        <a:spcBef>
                          <a:spcPts val="600"/>
                        </a:spcBef>
                        <a:spcAft>
                          <a:spcPts val="0"/>
                        </a:spcAft>
                        <a:buClrTx/>
                        <a:buSzTx/>
                        <a:buFontTx/>
                        <a:buNone/>
                        <a:tabLst/>
                        <a:defRPr/>
                      </a:pPr>
                      <a:r>
                        <a:rPr lang="en-ZA" sz="1200" dirty="0" smtClean="0">
                          <a:effectLst/>
                          <a:latin typeface="Arial" panose="020B0604020202020204" pitchFamily="34" charset="0"/>
                          <a:ea typeface="Times New Roman"/>
                          <a:cs typeface="Arial" panose="020B0604020202020204" pitchFamily="34" charset="0"/>
                        </a:rPr>
                        <a:t>Target not achieved.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6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0%</a:t>
                      </a:r>
                    </a:p>
                    <a:p>
                      <a:pPr marL="0" marR="0" algn="just">
                        <a:lnSpc>
                          <a:spcPct val="100000"/>
                        </a:lnSpc>
                        <a:spcBef>
                          <a:spcPts val="600"/>
                        </a:spcBef>
                        <a:spcAft>
                          <a:spcPts val="60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Target not achieved. </a:t>
                      </a:r>
                    </a:p>
                    <a:p>
                      <a:pPr marL="0" marR="0" algn="just">
                        <a:lnSpc>
                          <a:spcPct val="100000"/>
                        </a:lnSpc>
                        <a:spcBef>
                          <a:spcPts val="600"/>
                        </a:spcBef>
                        <a:spcAft>
                          <a:spcPts val="60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However, a project plan has been was developed for the rollout of the new output based performance management system. A policy has already been developed and being socialized with staff. </a:t>
                      </a:r>
                    </a:p>
                    <a:p>
                      <a:pPr marL="0" marR="0" algn="just">
                        <a:lnSpc>
                          <a:spcPct val="100000"/>
                        </a:lnSpc>
                        <a:spcBef>
                          <a:spcPts val="600"/>
                        </a:spcBef>
                        <a:spcAft>
                          <a:spcPts val="60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Management is in consultation recognised Union with a view to implement a full Performance Management system.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The progress registered with regards to the key building blocks following the concluding the agreement with </a:t>
                      </a:r>
                      <a:r>
                        <a:rPr lang="en-US" sz="1200" dirty="0" err="1" smtClean="0">
                          <a:effectLst/>
                          <a:latin typeface="Arial" panose="020B0604020202020204" pitchFamily="34" charset="0"/>
                          <a:ea typeface="Times New Roman" panose="02020603050405020304" pitchFamily="18" charset="0"/>
                          <a:cs typeface="Arial" panose="020B0604020202020204" pitchFamily="34" charset="0"/>
                        </a:rPr>
                        <a:t>recognised</a:t>
                      </a:r>
                      <a:r>
                        <a:rPr lang="en-US" sz="1200" dirty="0" smtClean="0">
                          <a:effectLst/>
                          <a:latin typeface="Arial" panose="020B0604020202020204" pitchFamily="34" charset="0"/>
                          <a:ea typeface="Times New Roman" panose="02020603050405020304" pitchFamily="18" charset="0"/>
                          <a:cs typeface="Arial" panose="020B0604020202020204" pitchFamily="34" charset="0"/>
                        </a:rPr>
                        <a:t> Union will facilitate the fast tracking of implementation in the new financial year. A commitment has been secured from the management team to accord this holistic process the necessary prioritization</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ZA" sz="1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40E4637F-1127-AF4D-B96F-F7789FFD66FF}" type="slidenum">
              <a:rPr lang="en-US" smtClean="0"/>
              <a:t>9</a:t>
            </a:fld>
            <a:endParaRPr lang="en-US"/>
          </a:p>
        </p:txBody>
      </p:sp>
    </p:spTree>
    <p:extLst>
      <p:ext uri="{BB962C8B-B14F-4D97-AF65-F5344CB8AC3E}">
        <p14:creationId xmlns:p14="http://schemas.microsoft.com/office/powerpoint/2010/main" val="4141864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1139</TotalTime>
  <Words>7302</Words>
  <Application>Microsoft Office PowerPoint</Application>
  <PresentationFormat>A4 Paper (210x297 mm)</PresentationFormat>
  <Paragraphs>1151</Paragraphs>
  <Slides>66</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7" baseType="lpstr">
      <vt:lpstr>Arial</vt:lpstr>
      <vt:lpstr>Arial Narrow</vt:lpstr>
      <vt:lpstr>Bradley Hand ITC</vt:lpstr>
      <vt:lpstr>Calibri</vt:lpstr>
      <vt:lpstr>Century Gothic</vt:lpstr>
      <vt:lpstr>Courier New</vt:lpstr>
      <vt:lpstr>Times New Roman</vt:lpstr>
      <vt:lpstr>Trebuchet MS</vt:lpstr>
      <vt:lpstr>Wingdings</vt:lpstr>
      <vt:lpstr>Office Theme</vt:lpstr>
      <vt:lpstr>Worksheet</vt:lpstr>
      <vt:lpstr>PowerPoint Presentation</vt:lpstr>
      <vt:lpstr>      </vt:lpstr>
      <vt:lpstr>2019/20 Q4 AND ANNUAL PERFORMANCE </vt:lpstr>
      <vt:lpstr>SUMMARY OF 2019/20 Q4 PERFORMANCE</vt:lpstr>
      <vt:lpstr>SUMMARY OF 2019/20 Q4 PERFORMANCE PER BUDGET PROGRAMME </vt:lpstr>
      <vt:lpstr>SUMMARY OF 2019/20 PERFORMANCE</vt:lpstr>
      <vt:lpstr>SUMMARY OF 2019/20 ANNUAL PERFORMANCE PER BUDGET PROGRAMME </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2: INVESTIGATIONS AND LEGAL COUNSEL </vt:lpstr>
      <vt:lpstr>PROGRAMME 2: INVESTIGATIONS AND LEGAL COUNSEL </vt:lpstr>
      <vt:lpstr>PROGRAMME 2: INVESTIGATIONS AND LEGAL COUNSEL </vt:lpstr>
      <vt:lpstr>PROGRAMME 2: INVESTIGATIONS AND LEGAL COUNSEL </vt:lpstr>
      <vt:lpstr>PROGRAMME 2: INVESTIGATIONS AND LEGAL COUNSEL </vt:lpstr>
      <vt:lpstr>PROGRAMME 3 : MARKET DATA ANALYTICS AND PREVENTION </vt:lpstr>
      <vt:lpstr>PROGRAMME 3 : MARKET DATA ANALYTICS AND PREVENTION </vt:lpstr>
      <vt:lpstr>FINANCIAL INFORMATION</vt:lpstr>
      <vt:lpstr>Financial Results: Quarter Ending 31 March 2020 </vt:lpstr>
      <vt:lpstr>Financial Results: Quarter Ending 31 March 2020 </vt:lpstr>
      <vt:lpstr>Financial Results: 1st Quarter Ending 30June 2020 </vt:lpstr>
      <vt:lpstr>Debtors Book: Period Ending 31 March 2020 </vt:lpstr>
      <vt:lpstr>Debtors Book :1st Quarter Ending 30 June 2020 </vt:lpstr>
      <vt:lpstr>Payments Received : Period Ending 31 March 2020 </vt:lpstr>
      <vt:lpstr>Payments Received : Period Ending 30 June 2020 </vt:lpstr>
      <vt:lpstr>SIU FUNDING MODEL</vt:lpstr>
      <vt:lpstr>LEGAL </vt:lpstr>
      <vt:lpstr>LEGAL COUNSEL</vt:lpstr>
      <vt:lpstr>GOVERNANCE </vt:lpstr>
      <vt:lpstr>COMPLIANCE WITH LAWS AND REGULATIONS</vt:lpstr>
      <vt:lpstr>GOVERNANCE COMMITTEE MEETINGS</vt:lpstr>
      <vt:lpstr>STRATEGIC RISK REGISTER 2019/20/21</vt:lpstr>
      <vt:lpstr>SIU 2019 AUDIT OUTCOMES</vt:lpstr>
      <vt:lpstr>SIU 2019 AUDIT OUTCOMES</vt:lpstr>
      <vt:lpstr>SIU 2019 AUDIT OUTCOMES</vt:lpstr>
      <vt:lpstr>SIU AUDIT OUTCOMES OVER 5 YEAR PERIOD</vt:lpstr>
      <vt:lpstr>HUMAN CAPITAL </vt:lpstr>
      <vt:lpstr>HEADCOUNT REPORT</vt:lpstr>
      <vt:lpstr>PROJECTED GROWTH: Medium term employee headcount</vt:lpstr>
      <vt:lpstr>CAPACITATING THE SIU</vt:lpstr>
      <vt:lpstr>RECRUITMENT STATUS</vt:lpstr>
      <vt:lpstr>EMPLOYMENT STATUS – EE Report</vt:lpstr>
      <vt:lpstr>ADDITIONAL SKILLS REQUIRED</vt:lpstr>
      <vt:lpstr>2020/21  QUARTER 1 PERFORMANCE REPORT </vt:lpstr>
      <vt:lpstr>SUMMARY OF 2020/21 Q1 PERFORMANCE</vt:lpstr>
      <vt:lpstr>SUMMARY OF 2020/21 Q1 PERFORMANCE PER BUDGET PROGRAMME </vt:lpstr>
      <vt:lpstr>Summary of factors contributing to the under-achievement and way forward</vt:lpstr>
      <vt:lpstr>PROGRAMME 1: ADMINISTRATION</vt:lpstr>
      <vt:lpstr>PROGRAMME 1: ADMINISTRATION</vt:lpstr>
      <vt:lpstr>PROGRAMME 1: ADMINISTRATION</vt:lpstr>
      <vt:lpstr>PROGRAMME 1: ADMINISTRATION</vt:lpstr>
      <vt:lpstr>PROGRAMME 1: ADMINISTRATION</vt:lpstr>
      <vt:lpstr>PROGRAMME 2: INVESTIGATIONS AND LEGAL COUNSEL </vt:lpstr>
      <vt:lpstr>PROGRAMME 2: INVESTIGATIONS AND LEGAL COUNSEL </vt:lpstr>
      <vt:lpstr>PROGRAMME 2: INVESTIGATIONS AND LEGAL COUNSEL </vt:lpstr>
      <vt:lpstr>PROGRAMME 2: INVESTIGATIONS AND LEGAL COUNSEL </vt:lpstr>
      <vt:lpstr>PROGRAMME 3 : MARKET DATA ANALYTICS AND PREVENTION </vt:lpstr>
      <vt:lpstr>PROGRAMME 3 : MARKET DATA ANALYTICS AND PREVENTION </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Vhonani Ramaano</cp:lastModifiedBy>
  <cp:revision>109</cp:revision>
  <cp:lastPrinted>2020-10-07T10:15:59Z</cp:lastPrinted>
  <dcterms:created xsi:type="dcterms:W3CDTF">2018-07-24T20:58:47Z</dcterms:created>
  <dcterms:modified xsi:type="dcterms:W3CDTF">2020-10-08T05:27:15Z</dcterms:modified>
</cp:coreProperties>
</file>