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Lst>
  <p:notesMasterIdLst>
    <p:notesMasterId r:id="rId37"/>
  </p:notesMasterIdLst>
  <p:handoutMasterIdLst>
    <p:handoutMasterId r:id="rId38"/>
  </p:handoutMasterIdLst>
  <p:sldIdLst>
    <p:sldId id="316" r:id="rId4"/>
    <p:sldId id="272" r:id="rId5"/>
    <p:sldId id="271" r:id="rId6"/>
    <p:sldId id="395" r:id="rId7"/>
    <p:sldId id="398" r:id="rId8"/>
    <p:sldId id="399" r:id="rId9"/>
    <p:sldId id="400" r:id="rId10"/>
    <p:sldId id="401" r:id="rId11"/>
    <p:sldId id="402" r:id="rId12"/>
    <p:sldId id="403" r:id="rId13"/>
    <p:sldId id="404" r:id="rId14"/>
    <p:sldId id="405" r:id="rId15"/>
    <p:sldId id="391" r:id="rId16"/>
    <p:sldId id="406" r:id="rId17"/>
    <p:sldId id="313" r:id="rId18"/>
    <p:sldId id="407" r:id="rId19"/>
    <p:sldId id="396" r:id="rId20"/>
    <p:sldId id="408" r:id="rId21"/>
    <p:sldId id="419" r:id="rId22"/>
    <p:sldId id="409" r:id="rId23"/>
    <p:sldId id="410" r:id="rId24"/>
    <p:sldId id="411" r:id="rId25"/>
    <p:sldId id="397" r:id="rId26"/>
    <p:sldId id="414" r:id="rId27"/>
    <p:sldId id="420" r:id="rId28"/>
    <p:sldId id="412" r:id="rId29"/>
    <p:sldId id="413" r:id="rId30"/>
    <p:sldId id="386" r:id="rId31"/>
    <p:sldId id="385" r:id="rId32"/>
    <p:sldId id="416" r:id="rId33"/>
    <p:sldId id="415" r:id="rId34"/>
    <p:sldId id="418" r:id="rId35"/>
    <p:sldId id="41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8" userDrawn="1">
          <p15:clr>
            <a:srgbClr val="A4A3A4"/>
          </p15:clr>
        </p15:guide>
        <p15:guide id="2" pos="38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lene Bossett" initials="MB" lastIdx="1" clrIdx="0">
    <p:extLst>
      <p:ext uri="{19B8F6BF-5375-455C-9EA6-DF929625EA0E}">
        <p15:presenceInfo xmlns:p15="http://schemas.microsoft.com/office/powerpoint/2012/main" userId="S::MarleneB@nsfas.org.za::fdc2d345-cd61-44ea-a399-0d70878b3ec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926"/>
    <a:srgbClr val="EB1B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95226" autoAdjust="0"/>
  </p:normalViewPr>
  <p:slideViewPr>
    <p:cSldViewPr snapToGrid="0" showGuides="1">
      <p:cViewPr varScale="1">
        <p:scale>
          <a:sx n="69" d="100"/>
          <a:sy n="69" d="100"/>
        </p:scale>
        <p:origin x="66" y="102"/>
      </p:cViewPr>
      <p:guideLst>
        <p:guide orient="horz" pos="2328"/>
        <p:guide pos="3864"/>
      </p:guideLst>
    </p:cSldViewPr>
  </p:slid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83" d="100"/>
          <a:sy n="83" d="100"/>
        </p:scale>
        <p:origin x="504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ommentAuthors" Target="commentAuthor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06T15:50:33.488" idx="1">
    <p:pos x="6871" y="864"/>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8439FE-94A4-4394-BEC7-0F98A622314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35EB94D-D734-48CF-9D74-A503AF9711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4308336-F1CD-467F-8FDC-ABD4B658DC6B}" type="datetimeFigureOut">
              <a:rPr lang="en-US" smtClean="0"/>
              <a:t>10/7/2020</a:t>
            </a:fld>
            <a:endParaRPr lang="en-US"/>
          </a:p>
        </p:txBody>
      </p:sp>
      <p:sp>
        <p:nvSpPr>
          <p:cNvPr id="4" name="Footer Placeholder 3">
            <a:extLst>
              <a:ext uri="{FF2B5EF4-FFF2-40B4-BE49-F238E27FC236}">
                <a16:creationId xmlns:a16="http://schemas.microsoft.com/office/drawing/2014/main" id="{99BB9547-E2B2-442A-99FE-388E5C7728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98DB4FD-0ECC-403B-9800-DA17BC88EF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982CE0-FBF7-4D86-8DEC-B86BC83DA857}" type="slidenum">
              <a:rPr lang="en-US" smtClean="0"/>
              <a:t>‹#›</a:t>
            </a:fld>
            <a:endParaRPr lang="en-US"/>
          </a:p>
        </p:txBody>
      </p:sp>
    </p:spTree>
    <p:extLst>
      <p:ext uri="{BB962C8B-B14F-4D97-AF65-F5344CB8AC3E}">
        <p14:creationId xmlns:p14="http://schemas.microsoft.com/office/powerpoint/2010/main" val="256081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1F036-9BEF-42F2-A356-589E868B7D72}" type="datetimeFigureOut">
              <a:rPr lang="en-US" smtClean="0"/>
              <a:t>10/7/2020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3B355F-7DE4-4D29-AD17-021F578115DC}" type="slidenum">
              <a:rPr lang="en-US" smtClean="0"/>
              <a:t>‹#›</a:t>
            </a:fld>
            <a:endParaRPr lang="en-US"/>
          </a:p>
        </p:txBody>
      </p:sp>
    </p:spTree>
    <p:extLst>
      <p:ext uri="{BB962C8B-B14F-4D97-AF65-F5344CB8AC3E}">
        <p14:creationId xmlns:p14="http://schemas.microsoft.com/office/powerpoint/2010/main" val="41578109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3B355F-7DE4-4D29-AD17-021F578115DC}" type="slidenum">
              <a:rPr lang="en-US" smtClean="0"/>
              <a:t>1</a:t>
            </a:fld>
            <a:endParaRPr lang="en-US"/>
          </a:p>
        </p:txBody>
      </p:sp>
    </p:spTree>
    <p:extLst>
      <p:ext uri="{BB962C8B-B14F-4D97-AF65-F5344CB8AC3E}">
        <p14:creationId xmlns:p14="http://schemas.microsoft.com/office/powerpoint/2010/main" val="2628017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486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B75548DB-9145-4C14-977F-BF3E634F8427}"/>
              </a:ext>
            </a:extLst>
          </p:cNvPr>
          <p:cNvSpPr/>
          <p:nvPr userDrawn="1"/>
        </p:nvSpPr>
        <p:spPr>
          <a:xfrm>
            <a:off x="3857624" y="601907"/>
            <a:ext cx="7771585" cy="5654186"/>
          </a:xfrm>
          <a:prstGeom prst="rect">
            <a:avLst/>
          </a:prstGeom>
          <a:solidFill>
            <a:schemeClr val="bg1">
              <a:alpha val="40000"/>
            </a:schemeClr>
          </a:solidFill>
          <a:ln w="9525">
            <a:no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a:extLst>
              <a:ext uri="{FF2B5EF4-FFF2-40B4-BE49-F238E27FC236}">
                <a16:creationId xmlns:a16="http://schemas.microsoft.com/office/drawing/2014/main" id="{52E1BB11-CE0C-4E0F-902B-E0070B16AAE6}"/>
              </a:ext>
            </a:extLst>
          </p:cNvPr>
          <p:cNvSpPr>
            <a:spLocks noGrp="1"/>
          </p:cNvSpPr>
          <p:nvPr>
            <p:ph type="pic" idx="12" hasCustomPrompt="1"/>
          </p:nvPr>
        </p:nvSpPr>
        <p:spPr>
          <a:xfrm>
            <a:off x="9268565" y="783486"/>
            <a:ext cx="2160000" cy="2664743"/>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4" name="Picture Placeholder 2">
            <a:extLst>
              <a:ext uri="{FF2B5EF4-FFF2-40B4-BE49-F238E27FC236}">
                <a16:creationId xmlns:a16="http://schemas.microsoft.com/office/drawing/2014/main" id="{637E444D-D0F8-454F-BC8D-5B07A2464039}"/>
              </a:ext>
            </a:extLst>
          </p:cNvPr>
          <p:cNvSpPr>
            <a:spLocks noGrp="1"/>
          </p:cNvSpPr>
          <p:nvPr>
            <p:ph type="pic" idx="13" hasCustomPrompt="1"/>
          </p:nvPr>
        </p:nvSpPr>
        <p:spPr>
          <a:xfrm>
            <a:off x="6694434" y="783486"/>
            <a:ext cx="2160000" cy="2664743"/>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5" name="Picture Placeholder 2">
            <a:extLst>
              <a:ext uri="{FF2B5EF4-FFF2-40B4-BE49-F238E27FC236}">
                <a16:creationId xmlns:a16="http://schemas.microsoft.com/office/drawing/2014/main" id="{D017A26C-1F87-42E7-AD5B-9E66527C1297}"/>
              </a:ext>
            </a:extLst>
          </p:cNvPr>
          <p:cNvSpPr>
            <a:spLocks noGrp="1"/>
          </p:cNvSpPr>
          <p:nvPr>
            <p:ph type="pic" idx="14" hasCustomPrompt="1"/>
          </p:nvPr>
        </p:nvSpPr>
        <p:spPr>
          <a:xfrm>
            <a:off x="4120304" y="783486"/>
            <a:ext cx="2160000" cy="2664743"/>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6" name="Slide Number Placeholder 1">
            <a:extLst>
              <a:ext uri="{FF2B5EF4-FFF2-40B4-BE49-F238E27FC236}">
                <a16:creationId xmlns:a16="http://schemas.microsoft.com/office/drawing/2014/main" id="{0EDC5E12-6F44-488E-96DD-4D695C096CC0}"/>
              </a:ext>
            </a:extLst>
          </p:cNvPr>
          <p:cNvSpPr>
            <a:spLocks noGrp="1"/>
          </p:cNvSpPr>
          <p:nvPr>
            <p:ph type="sldNum" sz="quarter" idx="4"/>
          </p:nvPr>
        </p:nvSpPr>
        <p:spPr>
          <a:xfrm>
            <a:off x="9448800" y="651758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621442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ontents slid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5B8CE5-8DE7-4B1E-A438-23286B4532FA}"/>
              </a:ext>
            </a:extLst>
          </p:cNvPr>
          <p:cNvSpPr/>
          <p:nvPr userDrawn="1"/>
        </p:nvSpPr>
        <p:spPr>
          <a:xfrm>
            <a:off x="0" y="0"/>
            <a:ext cx="378089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reeform: Shape 2">
            <a:extLst>
              <a:ext uri="{FF2B5EF4-FFF2-40B4-BE49-F238E27FC236}">
                <a16:creationId xmlns:a16="http://schemas.microsoft.com/office/drawing/2014/main" id="{B70290CC-81EF-4E15-9C76-9825C872E73D}"/>
              </a:ext>
            </a:extLst>
          </p:cNvPr>
          <p:cNvSpPr/>
          <p:nvPr userDrawn="1"/>
        </p:nvSpPr>
        <p:spPr>
          <a:xfrm>
            <a:off x="67749" y="2190042"/>
            <a:ext cx="1825371" cy="4705764"/>
          </a:xfrm>
          <a:custGeom>
            <a:avLst/>
            <a:gdLst>
              <a:gd name="connsiteX0" fmla="*/ 15747 w 1825371"/>
              <a:gd name="connsiteY0" fmla="*/ 1352 h 3047785"/>
              <a:gd name="connsiteX1" fmla="*/ 83062 w 1825371"/>
              <a:gd name="connsiteY1" fmla="*/ 34837 h 3047785"/>
              <a:gd name="connsiteX2" fmla="*/ 961270 w 1825371"/>
              <a:gd name="connsiteY2" fmla="*/ 755975 h 3047785"/>
              <a:gd name="connsiteX3" fmla="*/ 1239162 w 1825371"/>
              <a:gd name="connsiteY3" fmla="*/ 1001764 h 3047785"/>
              <a:gd name="connsiteX4" fmla="*/ 1276445 w 1825371"/>
              <a:gd name="connsiteY4" fmla="*/ 1025928 h 3047785"/>
              <a:gd name="connsiteX5" fmla="*/ 1316489 w 1825371"/>
              <a:gd name="connsiteY5" fmla="*/ 1009704 h 3047785"/>
              <a:gd name="connsiteX6" fmla="*/ 1345141 w 1825371"/>
              <a:gd name="connsiteY6" fmla="*/ 948602 h 3047785"/>
              <a:gd name="connsiteX7" fmla="*/ 1407624 w 1825371"/>
              <a:gd name="connsiteY7" fmla="*/ 869894 h 3047785"/>
              <a:gd name="connsiteX8" fmla="*/ 1749379 w 1825371"/>
              <a:gd name="connsiteY8" fmla="*/ 590967 h 3047785"/>
              <a:gd name="connsiteX9" fmla="*/ 1808066 w 1825371"/>
              <a:gd name="connsiteY9" fmla="*/ 545399 h 3047785"/>
              <a:gd name="connsiteX10" fmla="*/ 1825326 w 1825371"/>
              <a:gd name="connsiteY10" fmla="*/ 554375 h 3047785"/>
              <a:gd name="connsiteX11" fmla="*/ 1811172 w 1825371"/>
              <a:gd name="connsiteY11" fmla="*/ 590277 h 3047785"/>
              <a:gd name="connsiteX12" fmla="*/ 1721073 w 1825371"/>
              <a:gd name="connsiteY12" fmla="*/ 698326 h 3047785"/>
              <a:gd name="connsiteX13" fmla="*/ 1385877 w 1825371"/>
              <a:gd name="connsiteY13" fmla="*/ 1068389 h 3047785"/>
              <a:gd name="connsiteX14" fmla="*/ 1376211 w 1825371"/>
              <a:gd name="connsiteY14" fmla="*/ 1098421 h 3047785"/>
              <a:gd name="connsiteX15" fmla="*/ 1361366 w 1825371"/>
              <a:gd name="connsiteY15" fmla="*/ 1135359 h 3047785"/>
              <a:gd name="connsiteX16" fmla="*/ 1355153 w 1825371"/>
              <a:gd name="connsiteY16" fmla="*/ 1169879 h 3047785"/>
              <a:gd name="connsiteX17" fmla="*/ 1409696 w 1825371"/>
              <a:gd name="connsiteY17" fmla="*/ 1384253 h 3047785"/>
              <a:gd name="connsiteX18" fmla="*/ 1524994 w 1825371"/>
              <a:gd name="connsiteY18" fmla="*/ 1739817 h 3047785"/>
              <a:gd name="connsiteX19" fmla="*/ 1659971 w 1825371"/>
              <a:gd name="connsiteY19" fmla="*/ 2199288 h 3047785"/>
              <a:gd name="connsiteX20" fmla="*/ 1782864 w 1825371"/>
              <a:gd name="connsiteY20" fmla="*/ 2697077 h 3047785"/>
              <a:gd name="connsiteX21" fmla="*/ 1794257 w 1825371"/>
              <a:gd name="connsiteY21" fmla="*/ 2767845 h 3047785"/>
              <a:gd name="connsiteX22" fmla="*/ 1791840 w 1825371"/>
              <a:gd name="connsiteY22" fmla="*/ 2778202 h 3047785"/>
              <a:gd name="connsiteX23" fmla="*/ 1784245 w 1825371"/>
              <a:gd name="connsiteY23" fmla="*/ 2770607 h 3047785"/>
              <a:gd name="connsiteX24" fmla="*/ 1746617 w 1825371"/>
              <a:gd name="connsiteY24" fmla="*/ 2660831 h 3047785"/>
              <a:gd name="connsiteX25" fmla="*/ 1513602 w 1825371"/>
              <a:gd name="connsiteY25" fmla="*/ 1875484 h 3047785"/>
              <a:gd name="connsiteX26" fmla="*/ 1297158 w 1825371"/>
              <a:gd name="connsiteY26" fmla="*/ 1267919 h 3047785"/>
              <a:gd name="connsiteX27" fmla="*/ 1275064 w 1825371"/>
              <a:gd name="connsiteY27" fmla="*/ 1217173 h 3047785"/>
              <a:gd name="connsiteX28" fmla="*/ 1248483 w 1825371"/>
              <a:gd name="connsiteY28" fmla="*/ 1193353 h 3047785"/>
              <a:gd name="connsiteX29" fmla="*/ 1232949 w 1825371"/>
              <a:gd name="connsiteY29" fmla="*/ 1222351 h 3047785"/>
              <a:gd name="connsiteX30" fmla="*/ 1230877 w 1825371"/>
              <a:gd name="connsiteY30" fmla="*/ 1283108 h 3047785"/>
              <a:gd name="connsiteX31" fmla="*/ 1243305 w 1825371"/>
              <a:gd name="connsiteY31" fmla="*/ 1522336 h 3047785"/>
              <a:gd name="connsiteX32" fmla="*/ 1261256 w 1825371"/>
              <a:gd name="connsiteY32" fmla="*/ 1854772 h 3047785"/>
              <a:gd name="connsiteX33" fmla="*/ 1272647 w 1825371"/>
              <a:gd name="connsiteY33" fmla="*/ 2086061 h 3047785"/>
              <a:gd name="connsiteX34" fmla="*/ 1288528 w 1825371"/>
              <a:gd name="connsiteY34" fmla="*/ 2674639 h 3047785"/>
              <a:gd name="connsiteX35" fmla="*/ 1297493 w 1825371"/>
              <a:gd name="connsiteY35" fmla="*/ 3047785 h 3047785"/>
              <a:gd name="connsiteX36" fmla="*/ 1048951 w 1825371"/>
              <a:gd name="connsiteY36" fmla="*/ 3047785 h 3047785"/>
              <a:gd name="connsiteX37" fmla="*/ 1053441 w 1825371"/>
              <a:gd name="connsiteY37" fmla="*/ 2920082 h 3047785"/>
              <a:gd name="connsiteX38" fmla="*/ 1066213 w 1825371"/>
              <a:gd name="connsiteY38" fmla="*/ 2573839 h 3047785"/>
              <a:gd name="connsiteX39" fmla="*/ 1077951 w 1825371"/>
              <a:gd name="connsiteY39" fmla="*/ 2236916 h 3047785"/>
              <a:gd name="connsiteX40" fmla="*/ 1093485 w 1825371"/>
              <a:gd name="connsiteY40" fmla="*/ 1882733 h 3047785"/>
              <a:gd name="connsiteX41" fmla="*/ 1107983 w 1825371"/>
              <a:gd name="connsiteY41" fmla="*/ 1608293 h 3047785"/>
              <a:gd name="connsiteX42" fmla="*/ 1125245 w 1825371"/>
              <a:gd name="connsiteY42" fmla="*/ 1293464 h 3047785"/>
              <a:gd name="connsiteX43" fmla="*/ 1096247 w 1825371"/>
              <a:gd name="connsiteY43" fmla="*/ 1270681 h 3047785"/>
              <a:gd name="connsiteX44" fmla="*/ 984400 w 1825371"/>
              <a:gd name="connsiteY44" fmla="*/ 1242374 h 3047785"/>
              <a:gd name="connsiteX45" fmla="*/ 977149 w 1825371"/>
              <a:gd name="connsiteY45" fmla="*/ 1225458 h 3047785"/>
              <a:gd name="connsiteX46" fmla="*/ 983019 w 1825371"/>
              <a:gd name="connsiteY46" fmla="*/ 1189902 h 3047785"/>
              <a:gd name="connsiteX47" fmla="*/ 1016158 w 1825371"/>
              <a:gd name="connsiteY47" fmla="*/ 1097041 h 3047785"/>
              <a:gd name="connsiteX48" fmla="*/ 1055513 w 1825371"/>
              <a:gd name="connsiteY48" fmla="*/ 1078055 h 3047785"/>
              <a:gd name="connsiteX49" fmla="*/ 1097628 w 1825371"/>
              <a:gd name="connsiteY49" fmla="*/ 1104290 h 3047785"/>
              <a:gd name="connsiteX50" fmla="*/ 1115579 w 1825371"/>
              <a:gd name="connsiteY50" fmla="*/ 1107743 h 3047785"/>
              <a:gd name="connsiteX51" fmla="*/ 1177026 w 1825371"/>
              <a:gd name="connsiteY51" fmla="*/ 1087375 h 3047785"/>
              <a:gd name="connsiteX52" fmla="*/ 1179787 w 1825371"/>
              <a:gd name="connsiteY52" fmla="*/ 1073913 h 3047785"/>
              <a:gd name="connsiteX53" fmla="*/ 1135255 w 1825371"/>
              <a:gd name="connsiteY53" fmla="*/ 1041117 h 3047785"/>
              <a:gd name="connsiteX54" fmla="*/ 939868 w 1825371"/>
              <a:gd name="connsiteY54" fmla="*/ 883702 h 3047785"/>
              <a:gd name="connsiteX55" fmla="*/ 549783 w 1825371"/>
              <a:gd name="connsiteY55" fmla="*/ 496379 h 3047785"/>
              <a:gd name="connsiteX56" fmla="*/ 40947 w 1825371"/>
              <a:gd name="connsiteY56" fmla="*/ 48990 h 3047785"/>
              <a:gd name="connsiteX57" fmla="*/ 5735 w 1825371"/>
              <a:gd name="connsiteY57" fmla="*/ 17231 h 3047785"/>
              <a:gd name="connsiteX58" fmla="*/ 902 w 1825371"/>
              <a:gd name="connsiteY58" fmla="*/ 4114 h 3047785"/>
              <a:gd name="connsiteX59" fmla="*/ 15747 w 1825371"/>
              <a:gd name="connsiteY59" fmla="*/ 1352 h 3047785"/>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3047785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4685667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97493 w 1825371"/>
              <a:gd name="connsiteY34" fmla="*/ 4685667 h 4705763"/>
              <a:gd name="connsiteX35" fmla="*/ 938419 w 1825371"/>
              <a:gd name="connsiteY35" fmla="*/ 4705763 h 4705763"/>
              <a:gd name="connsiteX36" fmla="*/ 1053441 w 1825371"/>
              <a:gd name="connsiteY36" fmla="*/ 2920082 h 4705763"/>
              <a:gd name="connsiteX37" fmla="*/ 1066213 w 1825371"/>
              <a:gd name="connsiteY37" fmla="*/ 2573839 h 4705763"/>
              <a:gd name="connsiteX38" fmla="*/ 1077951 w 1825371"/>
              <a:gd name="connsiteY38" fmla="*/ 2236916 h 4705763"/>
              <a:gd name="connsiteX39" fmla="*/ 1093485 w 1825371"/>
              <a:gd name="connsiteY39" fmla="*/ 1882733 h 4705763"/>
              <a:gd name="connsiteX40" fmla="*/ 1107983 w 1825371"/>
              <a:gd name="connsiteY40" fmla="*/ 1608293 h 4705763"/>
              <a:gd name="connsiteX41" fmla="*/ 1125245 w 1825371"/>
              <a:gd name="connsiteY41" fmla="*/ 1293464 h 4705763"/>
              <a:gd name="connsiteX42" fmla="*/ 1096247 w 1825371"/>
              <a:gd name="connsiteY42" fmla="*/ 1270681 h 4705763"/>
              <a:gd name="connsiteX43" fmla="*/ 984400 w 1825371"/>
              <a:gd name="connsiteY43" fmla="*/ 1242374 h 4705763"/>
              <a:gd name="connsiteX44" fmla="*/ 977149 w 1825371"/>
              <a:gd name="connsiteY44" fmla="*/ 1225458 h 4705763"/>
              <a:gd name="connsiteX45" fmla="*/ 983019 w 1825371"/>
              <a:gd name="connsiteY45" fmla="*/ 1189902 h 4705763"/>
              <a:gd name="connsiteX46" fmla="*/ 1016158 w 1825371"/>
              <a:gd name="connsiteY46" fmla="*/ 1097041 h 4705763"/>
              <a:gd name="connsiteX47" fmla="*/ 1055513 w 1825371"/>
              <a:gd name="connsiteY47" fmla="*/ 1078055 h 4705763"/>
              <a:gd name="connsiteX48" fmla="*/ 1097628 w 1825371"/>
              <a:gd name="connsiteY48" fmla="*/ 1104290 h 4705763"/>
              <a:gd name="connsiteX49" fmla="*/ 1115579 w 1825371"/>
              <a:gd name="connsiteY49" fmla="*/ 1107743 h 4705763"/>
              <a:gd name="connsiteX50" fmla="*/ 1177026 w 1825371"/>
              <a:gd name="connsiteY50" fmla="*/ 1087375 h 4705763"/>
              <a:gd name="connsiteX51" fmla="*/ 1179787 w 1825371"/>
              <a:gd name="connsiteY51" fmla="*/ 1073913 h 4705763"/>
              <a:gd name="connsiteX52" fmla="*/ 1135255 w 1825371"/>
              <a:gd name="connsiteY52" fmla="*/ 1041117 h 4705763"/>
              <a:gd name="connsiteX53" fmla="*/ 939868 w 1825371"/>
              <a:gd name="connsiteY53" fmla="*/ 883702 h 4705763"/>
              <a:gd name="connsiteX54" fmla="*/ 549783 w 1825371"/>
              <a:gd name="connsiteY54" fmla="*/ 496379 h 4705763"/>
              <a:gd name="connsiteX55" fmla="*/ 40947 w 1825371"/>
              <a:gd name="connsiteY55" fmla="*/ 48990 h 4705763"/>
              <a:gd name="connsiteX56" fmla="*/ 5735 w 1825371"/>
              <a:gd name="connsiteY56" fmla="*/ 17231 h 4705763"/>
              <a:gd name="connsiteX57" fmla="*/ 902 w 1825371"/>
              <a:gd name="connsiteY57" fmla="*/ 4114 h 4705763"/>
              <a:gd name="connsiteX58" fmla="*/ 15747 w 1825371"/>
              <a:gd name="connsiteY58"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97493 w 1825371"/>
              <a:gd name="connsiteY33" fmla="*/ 4685667 h 4705763"/>
              <a:gd name="connsiteX34" fmla="*/ 938419 w 1825371"/>
              <a:gd name="connsiteY34" fmla="*/ 4705763 h 4705763"/>
              <a:gd name="connsiteX35" fmla="*/ 1053441 w 1825371"/>
              <a:gd name="connsiteY35" fmla="*/ 2920082 h 4705763"/>
              <a:gd name="connsiteX36" fmla="*/ 1066213 w 1825371"/>
              <a:gd name="connsiteY36" fmla="*/ 2573839 h 4705763"/>
              <a:gd name="connsiteX37" fmla="*/ 1077951 w 1825371"/>
              <a:gd name="connsiteY37" fmla="*/ 2236916 h 4705763"/>
              <a:gd name="connsiteX38" fmla="*/ 1093485 w 1825371"/>
              <a:gd name="connsiteY38" fmla="*/ 1882733 h 4705763"/>
              <a:gd name="connsiteX39" fmla="*/ 1107983 w 1825371"/>
              <a:gd name="connsiteY39" fmla="*/ 1608293 h 4705763"/>
              <a:gd name="connsiteX40" fmla="*/ 1125245 w 1825371"/>
              <a:gd name="connsiteY40" fmla="*/ 1293464 h 4705763"/>
              <a:gd name="connsiteX41" fmla="*/ 1096247 w 1825371"/>
              <a:gd name="connsiteY41" fmla="*/ 1270681 h 4705763"/>
              <a:gd name="connsiteX42" fmla="*/ 984400 w 1825371"/>
              <a:gd name="connsiteY42" fmla="*/ 1242374 h 4705763"/>
              <a:gd name="connsiteX43" fmla="*/ 977149 w 1825371"/>
              <a:gd name="connsiteY43" fmla="*/ 1225458 h 4705763"/>
              <a:gd name="connsiteX44" fmla="*/ 983019 w 1825371"/>
              <a:gd name="connsiteY44" fmla="*/ 1189902 h 4705763"/>
              <a:gd name="connsiteX45" fmla="*/ 1016158 w 1825371"/>
              <a:gd name="connsiteY45" fmla="*/ 1097041 h 4705763"/>
              <a:gd name="connsiteX46" fmla="*/ 1055513 w 1825371"/>
              <a:gd name="connsiteY46" fmla="*/ 1078055 h 4705763"/>
              <a:gd name="connsiteX47" fmla="*/ 1097628 w 1825371"/>
              <a:gd name="connsiteY47" fmla="*/ 1104290 h 4705763"/>
              <a:gd name="connsiteX48" fmla="*/ 1115579 w 1825371"/>
              <a:gd name="connsiteY48" fmla="*/ 1107743 h 4705763"/>
              <a:gd name="connsiteX49" fmla="*/ 1177026 w 1825371"/>
              <a:gd name="connsiteY49" fmla="*/ 1087375 h 4705763"/>
              <a:gd name="connsiteX50" fmla="*/ 1179787 w 1825371"/>
              <a:gd name="connsiteY50" fmla="*/ 1073913 h 4705763"/>
              <a:gd name="connsiteX51" fmla="*/ 1135255 w 1825371"/>
              <a:gd name="connsiteY51" fmla="*/ 1041117 h 4705763"/>
              <a:gd name="connsiteX52" fmla="*/ 939868 w 1825371"/>
              <a:gd name="connsiteY52" fmla="*/ 883702 h 4705763"/>
              <a:gd name="connsiteX53" fmla="*/ 549783 w 1825371"/>
              <a:gd name="connsiteY53" fmla="*/ 496379 h 4705763"/>
              <a:gd name="connsiteX54" fmla="*/ 40947 w 1825371"/>
              <a:gd name="connsiteY54" fmla="*/ 48990 h 4705763"/>
              <a:gd name="connsiteX55" fmla="*/ 5735 w 1825371"/>
              <a:gd name="connsiteY55" fmla="*/ 17231 h 4705763"/>
              <a:gd name="connsiteX56" fmla="*/ 902 w 1825371"/>
              <a:gd name="connsiteY56" fmla="*/ 4114 h 4705763"/>
              <a:gd name="connsiteX57" fmla="*/ 15747 w 1825371"/>
              <a:gd name="connsiteY57"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97493 w 1825371"/>
              <a:gd name="connsiteY32" fmla="*/ 4685667 h 4705763"/>
              <a:gd name="connsiteX33" fmla="*/ 938419 w 1825371"/>
              <a:gd name="connsiteY33" fmla="*/ 4705763 h 4705763"/>
              <a:gd name="connsiteX34" fmla="*/ 1053441 w 1825371"/>
              <a:gd name="connsiteY34" fmla="*/ 2920082 h 4705763"/>
              <a:gd name="connsiteX35" fmla="*/ 1066213 w 1825371"/>
              <a:gd name="connsiteY35" fmla="*/ 2573839 h 4705763"/>
              <a:gd name="connsiteX36" fmla="*/ 1077951 w 1825371"/>
              <a:gd name="connsiteY36" fmla="*/ 2236916 h 4705763"/>
              <a:gd name="connsiteX37" fmla="*/ 1093485 w 1825371"/>
              <a:gd name="connsiteY37" fmla="*/ 1882733 h 4705763"/>
              <a:gd name="connsiteX38" fmla="*/ 1107983 w 1825371"/>
              <a:gd name="connsiteY38" fmla="*/ 1608293 h 4705763"/>
              <a:gd name="connsiteX39" fmla="*/ 1125245 w 1825371"/>
              <a:gd name="connsiteY39" fmla="*/ 1293464 h 4705763"/>
              <a:gd name="connsiteX40" fmla="*/ 1096247 w 1825371"/>
              <a:gd name="connsiteY40" fmla="*/ 1270681 h 4705763"/>
              <a:gd name="connsiteX41" fmla="*/ 984400 w 1825371"/>
              <a:gd name="connsiteY41" fmla="*/ 1242374 h 4705763"/>
              <a:gd name="connsiteX42" fmla="*/ 977149 w 1825371"/>
              <a:gd name="connsiteY42" fmla="*/ 1225458 h 4705763"/>
              <a:gd name="connsiteX43" fmla="*/ 983019 w 1825371"/>
              <a:gd name="connsiteY43" fmla="*/ 1189902 h 4705763"/>
              <a:gd name="connsiteX44" fmla="*/ 1016158 w 1825371"/>
              <a:gd name="connsiteY44" fmla="*/ 1097041 h 4705763"/>
              <a:gd name="connsiteX45" fmla="*/ 1055513 w 1825371"/>
              <a:gd name="connsiteY45" fmla="*/ 1078055 h 4705763"/>
              <a:gd name="connsiteX46" fmla="*/ 1097628 w 1825371"/>
              <a:gd name="connsiteY46" fmla="*/ 1104290 h 4705763"/>
              <a:gd name="connsiteX47" fmla="*/ 1115579 w 1825371"/>
              <a:gd name="connsiteY47" fmla="*/ 1107743 h 4705763"/>
              <a:gd name="connsiteX48" fmla="*/ 1177026 w 1825371"/>
              <a:gd name="connsiteY48" fmla="*/ 1087375 h 4705763"/>
              <a:gd name="connsiteX49" fmla="*/ 1179787 w 1825371"/>
              <a:gd name="connsiteY49" fmla="*/ 1073913 h 4705763"/>
              <a:gd name="connsiteX50" fmla="*/ 1135255 w 1825371"/>
              <a:gd name="connsiteY50" fmla="*/ 1041117 h 4705763"/>
              <a:gd name="connsiteX51" fmla="*/ 939868 w 1825371"/>
              <a:gd name="connsiteY51" fmla="*/ 883702 h 4705763"/>
              <a:gd name="connsiteX52" fmla="*/ 549783 w 1825371"/>
              <a:gd name="connsiteY52" fmla="*/ 496379 h 4705763"/>
              <a:gd name="connsiteX53" fmla="*/ 40947 w 1825371"/>
              <a:gd name="connsiteY53" fmla="*/ 48990 h 4705763"/>
              <a:gd name="connsiteX54" fmla="*/ 5735 w 1825371"/>
              <a:gd name="connsiteY54" fmla="*/ 17231 h 4705763"/>
              <a:gd name="connsiteX55" fmla="*/ 902 w 1825371"/>
              <a:gd name="connsiteY55" fmla="*/ 4114 h 4705763"/>
              <a:gd name="connsiteX56" fmla="*/ 15747 w 1825371"/>
              <a:gd name="connsiteY56"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07983 w 1825371"/>
              <a:gd name="connsiteY37" fmla="*/ 1608293 h 4705763"/>
              <a:gd name="connsiteX38" fmla="*/ 1125245 w 1825371"/>
              <a:gd name="connsiteY38" fmla="*/ 1293464 h 4705763"/>
              <a:gd name="connsiteX39" fmla="*/ 1096247 w 1825371"/>
              <a:gd name="connsiteY39" fmla="*/ 1270681 h 4705763"/>
              <a:gd name="connsiteX40" fmla="*/ 984400 w 1825371"/>
              <a:gd name="connsiteY40" fmla="*/ 1242374 h 4705763"/>
              <a:gd name="connsiteX41" fmla="*/ 977149 w 1825371"/>
              <a:gd name="connsiteY41" fmla="*/ 1225458 h 4705763"/>
              <a:gd name="connsiteX42" fmla="*/ 983019 w 1825371"/>
              <a:gd name="connsiteY42" fmla="*/ 1189902 h 4705763"/>
              <a:gd name="connsiteX43" fmla="*/ 1016158 w 1825371"/>
              <a:gd name="connsiteY43" fmla="*/ 1097041 h 4705763"/>
              <a:gd name="connsiteX44" fmla="*/ 1055513 w 1825371"/>
              <a:gd name="connsiteY44" fmla="*/ 1078055 h 4705763"/>
              <a:gd name="connsiteX45" fmla="*/ 1097628 w 1825371"/>
              <a:gd name="connsiteY45" fmla="*/ 1104290 h 4705763"/>
              <a:gd name="connsiteX46" fmla="*/ 1115579 w 1825371"/>
              <a:gd name="connsiteY46" fmla="*/ 1107743 h 4705763"/>
              <a:gd name="connsiteX47" fmla="*/ 1177026 w 1825371"/>
              <a:gd name="connsiteY47" fmla="*/ 1087375 h 4705763"/>
              <a:gd name="connsiteX48" fmla="*/ 1179787 w 1825371"/>
              <a:gd name="connsiteY48" fmla="*/ 1073913 h 4705763"/>
              <a:gd name="connsiteX49" fmla="*/ 1135255 w 1825371"/>
              <a:gd name="connsiteY49" fmla="*/ 1041117 h 4705763"/>
              <a:gd name="connsiteX50" fmla="*/ 939868 w 1825371"/>
              <a:gd name="connsiteY50" fmla="*/ 883702 h 4705763"/>
              <a:gd name="connsiteX51" fmla="*/ 549783 w 1825371"/>
              <a:gd name="connsiteY51" fmla="*/ 496379 h 4705763"/>
              <a:gd name="connsiteX52" fmla="*/ 40947 w 1825371"/>
              <a:gd name="connsiteY52" fmla="*/ 48990 h 4705763"/>
              <a:gd name="connsiteX53" fmla="*/ 5735 w 1825371"/>
              <a:gd name="connsiteY53" fmla="*/ 17231 h 4705763"/>
              <a:gd name="connsiteX54" fmla="*/ 902 w 1825371"/>
              <a:gd name="connsiteY54" fmla="*/ 4114 h 4705763"/>
              <a:gd name="connsiteX55" fmla="*/ 15747 w 1825371"/>
              <a:gd name="connsiteY55"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25245 w 1825371"/>
              <a:gd name="connsiteY37" fmla="*/ 1293464 h 4705763"/>
              <a:gd name="connsiteX38" fmla="*/ 1096247 w 1825371"/>
              <a:gd name="connsiteY38" fmla="*/ 1270681 h 4705763"/>
              <a:gd name="connsiteX39" fmla="*/ 984400 w 1825371"/>
              <a:gd name="connsiteY39" fmla="*/ 1242374 h 4705763"/>
              <a:gd name="connsiteX40" fmla="*/ 977149 w 1825371"/>
              <a:gd name="connsiteY40" fmla="*/ 1225458 h 4705763"/>
              <a:gd name="connsiteX41" fmla="*/ 983019 w 1825371"/>
              <a:gd name="connsiteY41" fmla="*/ 1189902 h 4705763"/>
              <a:gd name="connsiteX42" fmla="*/ 1016158 w 1825371"/>
              <a:gd name="connsiteY42" fmla="*/ 1097041 h 4705763"/>
              <a:gd name="connsiteX43" fmla="*/ 1055513 w 1825371"/>
              <a:gd name="connsiteY43" fmla="*/ 1078055 h 4705763"/>
              <a:gd name="connsiteX44" fmla="*/ 1097628 w 1825371"/>
              <a:gd name="connsiteY44" fmla="*/ 1104290 h 4705763"/>
              <a:gd name="connsiteX45" fmla="*/ 1115579 w 1825371"/>
              <a:gd name="connsiteY45" fmla="*/ 1107743 h 4705763"/>
              <a:gd name="connsiteX46" fmla="*/ 1177026 w 1825371"/>
              <a:gd name="connsiteY46" fmla="*/ 1087375 h 4705763"/>
              <a:gd name="connsiteX47" fmla="*/ 1179787 w 1825371"/>
              <a:gd name="connsiteY47" fmla="*/ 1073913 h 4705763"/>
              <a:gd name="connsiteX48" fmla="*/ 1135255 w 1825371"/>
              <a:gd name="connsiteY48" fmla="*/ 1041117 h 4705763"/>
              <a:gd name="connsiteX49" fmla="*/ 939868 w 1825371"/>
              <a:gd name="connsiteY49" fmla="*/ 883702 h 4705763"/>
              <a:gd name="connsiteX50" fmla="*/ 549783 w 1825371"/>
              <a:gd name="connsiteY50" fmla="*/ 496379 h 4705763"/>
              <a:gd name="connsiteX51" fmla="*/ 40947 w 1825371"/>
              <a:gd name="connsiteY51" fmla="*/ 48990 h 4705763"/>
              <a:gd name="connsiteX52" fmla="*/ 5735 w 1825371"/>
              <a:gd name="connsiteY52" fmla="*/ 17231 h 4705763"/>
              <a:gd name="connsiteX53" fmla="*/ 902 w 1825371"/>
              <a:gd name="connsiteY53" fmla="*/ 4114 h 4705763"/>
              <a:gd name="connsiteX54" fmla="*/ 15747 w 1825371"/>
              <a:gd name="connsiteY54"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125245 w 1825371"/>
              <a:gd name="connsiteY36" fmla="*/ 1293464 h 4705763"/>
              <a:gd name="connsiteX37" fmla="*/ 1096247 w 1825371"/>
              <a:gd name="connsiteY37" fmla="*/ 1270681 h 4705763"/>
              <a:gd name="connsiteX38" fmla="*/ 984400 w 1825371"/>
              <a:gd name="connsiteY38" fmla="*/ 1242374 h 4705763"/>
              <a:gd name="connsiteX39" fmla="*/ 977149 w 1825371"/>
              <a:gd name="connsiteY39" fmla="*/ 1225458 h 4705763"/>
              <a:gd name="connsiteX40" fmla="*/ 983019 w 1825371"/>
              <a:gd name="connsiteY40" fmla="*/ 1189902 h 4705763"/>
              <a:gd name="connsiteX41" fmla="*/ 1016158 w 1825371"/>
              <a:gd name="connsiteY41" fmla="*/ 1097041 h 4705763"/>
              <a:gd name="connsiteX42" fmla="*/ 1055513 w 1825371"/>
              <a:gd name="connsiteY42" fmla="*/ 1078055 h 4705763"/>
              <a:gd name="connsiteX43" fmla="*/ 1097628 w 1825371"/>
              <a:gd name="connsiteY43" fmla="*/ 1104290 h 4705763"/>
              <a:gd name="connsiteX44" fmla="*/ 1115579 w 1825371"/>
              <a:gd name="connsiteY44" fmla="*/ 1107743 h 4705763"/>
              <a:gd name="connsiteX45" fmla="*/ 1177026 w 1825371"/>
              <a:gd name="connsiteY45" fmla="*/ 1087375 h 4705763"/>
              <a:gd name="connsiteX46" fmla="*/ 1179787 w 1825371"/>
              <a:gd name="connsiteY46" fmla="*/ 1073913 h 4705763"/>
              <a:gd name="connsiteX47" fmla="*/ 1135255 w 1825371"/>
              <a:gd name="connsiteY47" fmla="*/ 1041117 h 4705763"/>
              <a:gd name="connsiteX48" fmla="*/ 939868 w 1825371"/>
              <a:gd name="connsiteY48" fmla="*/ 883702 h 4705763"/>
              <a:gd name="connsiteX49" fmla="*/ 549783 w 1825371"/>
              <a:gd name="connsiteY49" fmla="*/ 496379 h 4705763"/>
              <a:gd name="connsiteX50" fmla="*/ 40947 w 1825371"/>
              <a:gd name="connsiteY50" fmla="*/ 48990 h 4705763"/>
              <a:gd name="connsiteX51" fmla="*/ 5735 w 1825371"/>
              <a:gd name="connsiteY51" fmla="*/ 17231 h 4705763"/>
              <a:gd name="connsiteX52" fmla="*/ 902 w 1825371"/>
              <a:gd name="connsiteY52" fmla="*/ 4114 h 4705763"/>
              <a:gd name="connsiteX53" fmla="*/ 15747 w 1825371"/>
              <a:gd name="connsiteY53"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125245 w 1825371"/>
              <a:gd name="connsiteY35" fmla="*/ 1293464 h 4705763"/>
              <a:gd name="connsiteX36" fmla="*/ 1096247 w 1825371"/>
              <a:gd name="connsiteY36" fmla="*/ 1270681 h 4705763"/>
              <a:gd name="connsiteX37" fmla="*/ 984400 w 1825371"/>
              <a:gd name="connsiteY37" fmla="*/ 1242374 h 4705763"/>
              <a:gd name="connsiteX38" fmla="*/ 977149 w 1825371"/>
              <a:gd name="connsiteY38" fmla="*/ 1225458 h 4705763"/>
              <a:gd name="connsiteX39" fmla="*/ 983019 w 1825371"/>
              <a:gd name="connsiteY39" fmla="*/ 1189902 h 4705763"/>
              <a:gd name="connsiteX40" fmla="*/ 1016158 w 1825371"/>
              <a:gd name="connsiteY40" fmla="*/ 1097041 h 4705763"/>
              <a:gd name="connsiteX41" fmla="*/ 1055513 w 1825371"/>
              <a:gd name="connsiteY41" fmla="*/ 1078055 h 4705763"/>
              <a:gd name="connsiteX42" fmla="*/ 1097628 w 1825371"/>
              <a:gd name="connsiteY42" fmla="*/ 1104290 h 4705763"/>
              <a:gd name="connsiteX43" fmla="*/ 1115579 w 1825371"/>
              <a:gd name="connsiteY43" fmla="*/ 1107743 h 4705763"/>
              <a:gd name="connsiteX44" fmla="*/ 1177026 w 1825371"/>
              <a:gd name="connsiteY44" fmla="*/ 1087375 h 4705763"/>
              <a:gd name="connsiteX45" fmla="*/ 1179787 w 1825371"/>
              <a:gd name="connsiteY45" fmla="*/ 1073913 h 4705763"/>
              <a:gd name="connsiteX46" fmla="*/ 1135255 w 1825371"/>
              <a:gd name="connsiteY46" fmla="*/ 1041117 h 4705763"/>
              <a:gd name="connsiteX47" fmla="*/ 939868 w 1825371"/>
              <a:gd name="connsiteY47" fmla="*/ 883702 h 4705763"/>
              <a:gd name="connsiteX48" fmla="*/ 549783 w 1825371"/>
              <a:gd name="connsiteY48" fmla="*/ 496379 h 4705763"/>
              <a:gd name="connsiteX49" fmla="*/ 40947 w 1825371"/>
              <a:gd name="connsiteY49" fmla="*/ 48990 h 4705763"/>
              <a:gd name="connsiteX50" fmla="*/ 5735 w 1825371"/>
              <a:gd name="connsiteY50" fmla="*/ 17231 h 4705763"/>
              <a:gd name="connsiteX51" fmla="*/ 902 w 1825371"/>
              <a:gd name="connsiteY51" fmla="*/ 4114 h 4705763"/>
              <a:gd name="connsiteX52" fmla="*/ 15747 w 1825371"/>
              <a:gd name="connsiteY52"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125245 w 1825371"/>
              <a:gd name="connsiteY34" fmla="*/ 1293464 h 4705763"/>
              <a:gd name="connsiteX35" fmla="*/ 1096247 w 1825371"/>
              <a:gd name="connsiteY35" fmla="*/ 1270681 h 4705763"/>
              <a:gd name="connsiteX36" fmla="*/ 984400 w 1825371"/>
              <a:gd name="connsiteY36" fmla="*/ 1242374 h 4705763"/>
              <a:gd name="connsiteX37" fmla="*/ 977149 w 1825371"/>
              <a:gd name="connsiteY37" fmla="*/ 1225458 h 4705763"/>
              <a:gd name="connsiteX38" fmla="*/ 983019 w 1825371"/>
              <a:gd name="connsiteY38" fmla="*/ 1189902 h 4705763"/>
              <a:gd name="connsiteX39" fmla="*/ 1016158 w 1825371"/>
              <a:gd name="connsiteY39" fmla="*/ 1097041 h 4705763"/>
              <a:gd name="connsiteX40" fmla="*/ 1055513 w 1825371"/>
              <a:gd name="connsiteY40" fmla="*/ 1078055 h 4705763"/>
              <a:gd name="connsiteX41" fmla="*/ 1097628 w 1825371"/>
              <a:gd name="connsiteY41" fmla="*/ 1104290 h 4705763"/>
              <a:gd name="connsiteX42" fmla="*/ 1115579 w 1825371"/>
              <a:gd name="connsiteY42" fmla="*/ 1107743 h 4705763"/>
              <a:gd name="connsiteX43" fmla="*/ 1177026 w 1825371"/>
              <a:gd name="connsiteY43" fmla="*/ 1087375 h 4705763"/>
              <a:gd name="connsiteX44" fmla="*/ 1179787 w 1825371"/>
              <a:gd name="connsiteY44" fmla="*/ 1073913 h 4705763"/>
              <a:gd name="connsiteX45" fmla="*/ 1135255 w 1825371"/>
              <a:gd name="connsiteY45" fmla="*/ 1041117 h 4705763"/>
              <a:gd name="connsiteX46" fmla="*/ 939868 w 1825371"/>
              <a:gd name="connsiteY46" fmla="*/ 883702 h 4705763"/>
              <a:gd name="connsiteX47" fmla="*/ 549783 w 1825371"/>
              <a:gd name="connsiteY47" fmla="*/ 496379 h 4705763"/>
              <a:gd name="connsiteX48" fmla="*/ 40947 w 1825371"/>
              <a:gd name="connsiteY48" fmla="*/ 48990 h 4705763"/>
              <a:gd name="connsiteX49" fmla="*/ 5735 w 1825371"/>
              <a:gd name="connsiteY49" fmla="*/ 17231 h 4705763"/>
              <a:gd name="connsiteX50" fmla="*/ 902 w 1825371"/>
              <a:gd name="connsiteY50" fmla="*/ 4114 h 4705763"/>
              <a:gd name="connsiteX51" fmla="*/ 15747 w 1825371"/>
              <a:gd name="connsiteY51"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125245 w 1825371"/>
              <a:gd name="connsiteY33" fmla="*/ 1293464 h 4705763"/>
              <a:gd name="connsiteX34" fmla="*/ 1096247 w 1825371"/>
              <a:gd name="connsiteY34" fmla="*/ 1270681 h 4705763"/>
              <a:gd name="connsiteX35" fmla="*/ 984400 w 1825371"/>
              <a:gd name="connsiteY35" fmla="*/ 1242374 h 4705763"/>
              <a:gd name="connsiteX36" fmla="*/ 977149 w 1825371"/>
              <a:gd name="connsiteY36" fmla="*/ 1225458 h 4705763"/>
              <a:gd name="connsiteX37" fmla="*/ 983019 w 1825371"/>
              <a:gd name="connsiteY37" fmla="*/ 1189902 h 4705763"/>
              <a:gd name="connsiteX38" fmla="*/ 1016158 w 1825371"/>
              <a:gd name="connsiteY38" fmla="*/ 1097041 h 4705763"/>
              <a:gd name="connsiteX39" fmla="*/ 1055513 w 1825371"/>
              <a:gd name="connsiteY39" fmla="*/ 1078055 h 4705763"/>
              <a:gd name="connsiteX40" fmla="*/ 1097628 w 1825371"/>
              <a:gd name="connsiteY40" fmla="*/ 1104290 h 4705763"/>
              <a:gd name="connsiteX41" fmla="*/ 1115579 w 1825371"/>
              <a:gd name="connsiteY41" fmla="*/ 1107743 h 4705763"/>
              <a:gd name="connsiteX42" fmla="*/ 1177026 w 1825371"/>
              <a:gd name="connsiteY42" fmla="*/ 1087375 h 4705763"/>
              <a:gd name="connsiteX43" fmla="*/ 1179787 w 1825371"/>
              <a:gd name="connsiteY43" fmla="*/ 1073913 h 4705763"/>
              <a:gd name="connsiteX44" fmla="*/ 1135255 w 1825371"/>
              <a:gd name="connsiteY44" fmla="*/ 1041117 h 4705763"/>
              <a:gd name="connsiteX45" fmla="*/ 939868 w 1825371"/>
              <a:gd name="connsiteY45" fmla="*/ 883702 h 4705763"/>
              <a:gd name="connsiteX46" fmla="*/ 549783 w 1825371"/>
              <a:gd name="connsiteY46" fmla="*/ 496379 h 4705763"/>
              <a:gd name="connsiteX47" fmla="*/ 40947 w 1825371"/>
              <a:gd name="connsiteY47" fmla="*/ 48990 h 4705763"/>
              <a:gd name="connsiteX48" fmla="*/ 5735 w 1825371"/>
              <a:gd name="connsiteY48" fmla="*/ 17231 h 4705763"/>
              <a:gd name="connsiteX49" fmla="*/ 902 w 1825371"/>
              <a:gd name="connsiteY49" fmla="*/ 4114 h 4705763"/>
              <a:gd name="connsiteX50" fmla="*/ 15747 w 1825371"/>
              <a:gd name="connsiteY50" fmla="*/ 1352 h 4705763"/>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97493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17106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78613 w 1825371"/>
              <a:gd name="connsiteY32" fmla="*/ 4685667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825371" h="4705764">
                <a:moveTo>
                  <a:pt x="15747" y="1352"/>
                </a:moveTo>
                <a:cubicBezTo>
                  <a:pt x="40601" y="7565"/>
                  <a:pt x="63040" y="19648"/>
                  <a:pt x="83062" y="34837"/>
                </a:cubicBezTo>
                <a:cubicBezTo>
                  <a:pt x="383392" y="265435"/>
                  <a:pt x="679236" y="502594"/>
                  <a:pt x="961270" y="755975"/>
                </a:cubicBezTo>
                <a:cubicBezTo>
                  <a:pt x="1053096" y="838826"/>
                  <a:pt x="1146302" y="919949"/>
                  <a:pt x="1239162" y="1001764"/>
                </a:cubicBezTo>
                <a:cubicBezTo>
                  <a:pt x="1250209" y="1011775"/>
                  <a:pt x="1262636" y="1020060"/>
                  <a:pt x="1276445" y="1025928"/>
                </a:cubicBezTo>
                <a:cubicBezTo>
                  <a:pt x="1296466" y="1034213"/>
                  <a:pt x="1308204" y="1030070"/>
                  <a:pt x="1316489" y="1009704"/>
                </a:cubicBezTo>
                <a:cubicBezTo>
                  <a:pt x="1325119" y="988991"/>
                  <a:pt x="1335821" y="968968"/>
                  <a:pt x="1345141" y="948602"/>
                </a:cubicBezTo>
                <a:cubicBezTo>
                  <a:pt x="1359640" y="917188"/>
                  <a:pt x="1382079" y="892679"/>
                  <a:pt x="1407624" y="869894"/>
                </a:cubicBezTo>
                <a:cubicBezTo>
                  <a:pt x="1517055" y="771511"/>
                  <a:pt x="1634081" y="682447"/>
                  <a:pt x="1749379" y="590967"/>
                </a:cubicBezTo>
                <a:cubicBezTo>
                  <a:pt x="1768711" y="575432"/>
                  <a:pt x="1788043" y="559898"/>
                  <a:pt x="1808066" y="545399"/>
                </a:cubicBezTo>
                <a:cubicBezTo>
                  <a:pt x="1819802" y="536769"/>
                  <a:pt x="1824634" y="539875"/>
                  <a:pt x="1825326" y="554375"/>
                </a:cubicBezTo>
                <a:cubicBezTo>
                  <a:pt x="1826015" y="568528"/>
                  <a:pt x="1818766" y="579575"/>
                  <a:pt x="1811172" y="590277"/>
                </a:cubicBezTo>
                <a:cubicBezTo>
                  <a:pt x="1783900" y="628594"/>
                  <a:pt x="1751451" y="662770"/>
                  <a:pt x="1721073" y="698326"/>
                </a:cubicBezTo>
                <a:cubicBezTo>
                  <a:pt x="1613023" y="825017"/>
                  <a:pt x="1503592" y="950328"/>
                  <a:pt x="1385877" y="1068389"/>
                </a:cubicBezTo>
                <a:cubicBezTo>
                  <a:pt x="1376900" y="1077364"/>
                  <a:pt x="1378626" y="1088411"/>
                  <a:pt x="1376211" y="1098421"/>
                </a:cubicBezTo>
                <a:cubicBezTo>
                  <a:pt x="1373449" y="1111885"/>
                  <a:pt x="1370342" y="1124658"/>
                  <a:pt x="1361366" y="1135359"/>
                </a:cubicBezTo>
                <a:cubicBezTo>
                  <a:pt x="1352736" y="1145370"/>
                  <a:pt x="1352736" y="1157798"/>
                  <a:pt x="1355153" y="1169879"/>
                </a:cubicBezTo>
                <a:cubicBezTo>
                  <a:pt x="1369651" y="1242374"/>
                  <a:pt x="1391054" y="1312796"/>
                  <a:pt x="1409696" y="1384253"/>
                </a:cubicBezTo>
                <a:cubicBezTo>
                  <a:pt x="1440764" y="1505076"/>
                  <a:pt x="1484260" y="1622102"/>
                  <a:pt x="1524994" y="1739817"/>
                </a:cubicBezTo>
                <a:cubicBezTo>
                  <a:pt x="1577466" y="1890674"/>
                  <a:pt x="1615785" y="2046016"/>
                  <a:pt x="1659971" y="2199288"/>
                </a:cubicBezTo>
                <a:cubicBezTo>
                  <a:pt x="1707264" y="2363607"/>
                  <a:pt x="1746273" y="2529998"/>
                  <a:pt x="1782864" y="2697077"/>
                </a:cubicBezTo>
                <a:cubicBezTo>
                  <a:pt x="1788043" y="2720207"/>
                  <a:pt x="1790460" y="2744026"/>
                  <a:pt x="1794257" y="2767845"/>
                </a:cubicBezTo>
                <a:cubicBezTo>
                  <a:pt x="1794947" y="2771643"/>
                  <a:pt x="1797364" y="2776822"/>
                  <a:pt x="1791840" y="2778202"/>
                </a:cubicBezTo>
                <a:cubicBezTo>
                  <a:pt x="1786662" y="2779583"/>
                  <a:pt x="1785626" y="2774405"/>
                  <a:pt x="1784245" y="2770607"/>
                </a:cubicBezTo>
                <a:cubicBezTo>
                  <a:pt x="1770437" y="2734360"/>
                  <a:pt x="1756975" y="2698113"/>
                  <a:pt x="1746617" y="2660831"/>
                </a:cubicBezTo>
                <a:cubicBezTo>
                  <a:pt x="1673779" y="2397784"/>
                  <a:pt x="1595762" y="2136116"/>
                  <a:pt x="1513602" y="1875484"/>
                </a:cubicBezTo>
                <a:cubicBezTo>
                  <a:pt x="1448704" y="1670431"/>
                  <a:pt x="1380007" y="1466759"/>
                  <a:pt x="1297158" y="1267919"/>
                </a:cubicBezTo>
                <a:cubicBezTo>
                  <a:pt x="1289909" y="1251004"/>
                  <a:pt x="1282659" y="1234089"/>
                  <a:pt x="1275064" y="1217173"/>
                </a:cubicBezTo>
                <a:cubicBezTo>
                  <a:pt x="1269541" y="1205436"/>
                  <a:pt x="1260911" y="1191628"/>
                  <a:pt x="1248483" y="1193353"/>
                </a:cubicBezTo>
                <a:cubicBezTo>
                  <a:pt x="1238128" y="1194734"/>
                  <a:pt x="1235711" y="1211649"/>
                  <a:pt x="1232949" y="1222351"/>
                </a:cubicBezTo>
                <a:cubicBezTo>
                  <a:pt x="1228115" y="1242374"/>
                  <a:pt x="1229843" y="1262740"/>
                  <a:pt x="1230877" y="1283108"/>
                </a:cubicBezTo>
                <a:cubicBezTo>
                  <a:pt x="1226287" y="2417294"/>
                  <a:pt x="1231744" y="3571578"/>
                  <a:pt x="1227154" y="4705764"/>
                </a:cubicBezTo>
                <a:lnTo>
                  <a:pt x="998710" y="4695715"/>
                </a:lnTo>
                <a:cubicBezTo>
                  <a:pt x="1020244" y="4110251"/>
                  <a:pt x="1098940" y="1865978"/>
                  <a:pt x="1125245" y="1293464"/>
                </a:cubicBezTo>
                <a:cubicBezTo>
                  <a:pt x="1126970" y="1262740"/>
                  <a:pt x="1124553" y="1258943"/>
                  <a:pt x="1096247" y="1270681"/>
                </a:cubicBezTo>
                <a:cubicBezTo>
                  <a:pt x="1050679" y="1289666"/>
                  <a:pt x="1018575" y="1263776"/>
                  <a:pt x="984400" y="1242374"/>
                </a:cubicBezTo>
                <a:cubicBezTo>
                  <a:pt x="979221" y="1238921"/>
                  <a:pt x="977841" y="1232017"/>
                  <a:pt x="977149" y="1225458"/>
                </a:cubicBezTo>
                <a:cubicBezTo>
                  <a:pt x="976115" y="1213030"/>
                  <a:pt x="978530" y="1200949"/>
                  <a:pt x="983019" y="1189902"/>
                </a:cubicBezTo>
                <a:cubicBezTo>
                  <a:pt x="995792" y="1159523"/>
                  <a:pt x="1005457" y="1128109"/>
                  <a:pt x="1016158" y="1097041"/>
                </a:cubicBezTo>
                <a:cubicBezTo>
                  <a:pt x="1022717" y="1078055"/>
                  <a:pt x="1036181" y="1071841"/>
                  <a:pt x="1055513" y="1078055"/>
                </a:cubicBezTo>
                <a:cubicBezTo>
                  <a:pt x="1071737" y="1082887"/>
                  <a:pt x="1084855" y="1093934"/>
                  <a:pt x="1097628" y="1104290"/>
                </a:cubicBezTo>
                <a:cubicBezTo>
                  <a:pt x="1103496" y="1108779"/>
                  <a:pt x="1107983" y="1110504"/>
                  <a:pt x="1115579" y="1107743"/>
                </a:cubicBezTo>
                <a:cubicBezTo>
                  <a:pt x="1135945" y="1100147"/>
                  <a:pt x="1156313" y="1093589"/>
                  <a:pt x="1177026" y="1087375"/>
                </a:cubicBezTo>
                <a:cubicBezTo>
                  <a:pt x="1187726" y="1084268"/>
                  <a:pt x="1185655" y="1080126"/>
                  <a:pt x="1179787" y="1073913"/>
                </a:cubicBezTo>
                <a:cubicBezTo>
                  <a:pt x="1166668" y="1060449"/>
                  <a:pt x="1151134" y="1050438"/>
                  <a:pt x="1135255" y="1041117"/>
                </a:cubicBezTo>
                <a:cubicBezTo>
                  <a:pt x="1062417" y="998311"/>
                  <a:pt x="998207" y="944460"/>
                  <a:pt x="939868" y="883702"/>
                </a:cubicBezTo>
                <a:cubicBezTo>
                  <a:pt x="813177" y="751488"/>
                  <a:pt x="683379" y="622035"/>
                  <a:pt x="549783" y="496379"/>
                </a:cubicBezTo>
                <a:cubicBezTo>
                  <a:pt x="385809" y="341382"/>
                  <a:pt x="211479" y="197084"/>
                  <a:pt x="40947" y="48990"/>
                </a:cubicBezTo>
                <a:cubicBezTo>
                  <a:pt x="28864" y="38635"/>
                  <a:pt x="17472" y="27933"/>
                  <a:pt x="5735" y="17231"/>
                </a:cubicBezTo>
                <a:cubicBezTo>
                  <a:pt x="2283" y="13780"/>
                  <a:pt x="-1859" y="9292"/>
                  <a:pt x="902" y="4114"/>
                </a:cubicBezTo>
                <a:cubicBezTo>
                  <a:pt x="4009" y="-1755"/>
                  <a:pt x="10568" y="-29"/>
                  <a:pt x="15747" y="1352"/>
                </a:cubicBezTo>
                <a:close/>
              </a:path>
            </a:pathLst>
          </a:custGeom>
          <a:solidFill>
            <a:schemeClr val="bg1">
              <a:alpha val="60000"/>
            </a:schemeClr>
          </a:solidFill>
          <a:ln w="2261" cap="flat">
            <a:noFill/>
            <a:prstDash val="solid"/>
            <a:miter/>
          </a:ln>
        </p:spPr>
        <p:txBody>
          <a:bodyPr wrap="square" rtlCol="0" anchor="ctr">
            <a:noAutofit/>
          </a:bodyPr>
          <a:lstStyle/>
          <a:p>
            <a:endParaRPr lang="en-US"/>
          </a:p>
        </p:txBody>
      </p:sp>
      <p:sp>
        <p:nvSpPr>
          <p:cNvPr id="4" name="Freeform: Shape 3">
            <a:extLst>
              <a:ext uri="{FF2B5EF4-FFF2-40B4-BE49-F238E27FC236}">
                <a16:creationId xmlns:a16="http://schemas.microsoft.com/office/drawing/2014/main" id="{1FCEF7E4-8494-44BA-9495-9F967125937F}"/>
              </a:ext>
            </a:extLst>
          </p:cNvPr>
          <p:cNvSpPr/>
          <p:nvPr userDrawn="1"/>
        </p:nvSpPr>
        <p:spPr>
          <a:xfrm>
            <a:off x="67749" y="4642338"/>
            <a:ext cx="874123" cy="2253468"/>
          </a:xfrm>
          <a:custGeom>
            <a:avLst/>
            <a:gdLst>
              <a:gd name="connsiteX0" fmla="*/ 15747 w 1825371"/>
              <a:gd name="connsiteY0" fmla="*/ 1352 h 3047785"/>
              <a:gd name="connsiteX1" fmla="*/ 83062 w 1825371"/>
              <a:gd name="connsiteY1" fmla="*/ 34837 h 3047785"/>
              <a:gd name="connsiteX2" fmla="*/ 961270 w 1825371"/>
              <a:gd name="connsiteY2" fmla="*/ 755975 h 3047785"/>
              <a:gd name="connsiteX3" fmla="*/ 1239162 w 1825371"/>
              <a:gd name="connsiteY3" fmla="*/ 1001764 h 3047785"/>
              <a:gd name="connsiteX4" fmla="*/ 1276445 w 1825371"/>
              <a:gd name="connsiteY4" fmla="*/ 1025928 h 3047785"/>
              <a:gd name="connsiteX5" fmla="*/ 1316489 w 1825371"/>
              <a:gd name="connsiteY5" fmla="*/ 1009704 h 3047785"/>
              <a:gd name="connsiteX6" fmla="*/ 1345141 w 1825371"/>
              <a:gd name="connsiteY6" fmla="*/ 948602 h 3047785"/>
              <a:gd name="connsiteX7" fmla="*/ 1407624 w 1825371"/>
              <a:gd name="connsiteY7" fmla="*/ 869894 h 3047785"/>
              <a:gd name="connsiteX8" fmla="*/ 1749379 w 1825371"/>
              <a:gd name="connsiteY8" fmla="*/ 590967 h 3047785"/>
              <a:gd name="connsiteX9" fmla="*/ 1808066 w 1825371"/>
              <a:gd name="connsiteY9" fmla="*/ 545399 h 3047785"/>
              <a:gd name="connsiteX10" fmla="*/ 1825326 w 1825371"/>
              <a:gd name="connsiteY10" fmla="*/ 554375 h 3047785"/>
              <a:gd name="connsiteX11" fmla="*/ 1811172 w 1825371"/>
              <a:gd name="connsiteY11" fmla="*/ 590277 h 3047785"/>
              <a:gd name="connsiteX12" fmla="*/ 1721073 w 1825371"/>
              <a:gd name="connsiteY12" fmla="*/ 698326 h 3047785"/>
              <a:gd name="connsiteX13" fmla="*/ 1385877 w 1825371"/>
              <a:gd name="connsiteY13" fmla="*/ 1068389 h 3047785"/>
              <a:gd name="connsiteX14" fmla="*/ 1376211 w 1825371"/>
              <a:gd name="connsiteY14" fmla="*/ 1098421 h 3047785"/>
              <a:gd name="connsiteX15" fmla="*/ 1361366 w 1825371"/>
              <a:gd name="connsiteY15" fmla="*/ 1135359 h 3047785"/>
              <a:gd name="connsiteX16" fmla="*/ 1355153 w 1825371"/>
              <a:gd name="connsiteY16" fmla="*/ 1169879 h 3047785"/>
              <a:gd name="connsiteX17" fmla="*/ 1409696 w 1825371"/>
              <a:gd name="connsiteY17" fmla="*/ 1384253 h 3047785"/>
              <a:gd name="connsiteX18" fmla="*/ 1524994 w 1825371"/>
              <a:gd name="connsiteY18" fmla="*/ 1739817 h 3047785"/>
              <a:gd name="connsiteX19" fmla="*/ 1659971 w 1825371"/>
              <a:gd name="connsiteY19" fmla="*/ 2199288 h 3047785"/>
              <a:gd name="connsiteX20" fmla="*/ 1782864 w 1825371"/>
              <a:gd name="connsiteY20" fmla="*/ 2697077 h 3047785"/>
              <a:gd name="connsiteX21" fmla="*/ 1794257 w 1825371"/>
              <a:gd name="connsiteY21" fmla="*/ 2767845 h 3047785"/>
              <a:gd name="connsiteX22" fmla="*/ 1791840 w 1825371"/>
              <a:gd name="connsiteY22" fmla="*/ 2778202 h 3047785"/>
              <a:gd name="connsiteX23" fmla="*/ 1784245 w 1825371"/>
              <a:gd name="connsiteY23" fmla="*/ 2770607 h 3047785"/>
              <a:gd name="connsiteX24" fmla="*/ 1746617 w 1825371"/>
              <a:gd name="connsiteY24" fmla="*/ 2660831 h 3047785"/>
              <a:gd name="connsiteX25" fmla="*/ 1513602 w 1825371"/>
              <a:gd name="connsiteY25" fmla="*/ 1875484 h 3047785"/>
              <a:gd name="connsiteX26" fmla="*/ 1297158 w 1825371"/>
              <a:gd name="connsiteY26" fmla="*/ 1267919 h 3047785"/>
              <a:gd name="connsiteX27" fmla="*/ 1275064 w 1825371"/>
              <a:gd name="connsiteY27" fmla="*/ 1217173 h 3047785"/>
              <a:gd name="connsiteX28" fmla="*/ 1248483 w 1825371"/>
              <a:gd name="connsiteY28" fmla="*/ 1193353 h 3047785"/>
              <a:gd name="connsiteX29" fmla="*/ 1232949 w 1825371"/>
              <a:gd name="connsiteY29" fmla="*/ 1222351 h 3047785"/>
              <a:gd name="connsiteX30" fmla="*/ 1230877 w 1825371"/>
              <a:gd name="connsiteY30" fmla="*/ 1283108 h 3047785"/>
              <a:gd name="connsiteX31" fmla="*/ 1243305 w 1825371"/>
              <a:gd name="connsiteY31" fmla="*/ 1522336 h 3047785"/>
              <a:gd name="connsiteX32" fmla="*/ 1261256 w 1825371"/>
              <a:gd name="connsiteY32" fmla="*/ 1854772 h 3047785"/>
              <a:gd name="connsiteX33" fmla="*/ 1272647 w 1825371"/>
              <a:gd name="connsiteY33" fmla="*/ 2086061 h 3047785"/>
              <a:gd name="connsiteX34" fmla="*/ 1288528 w 1825371"/>
              <a:gd name="connsiteY34" fmla="*/ 2674639 h 3047785"/>
              <a:gd name="connsiteX35" fmla="*/ 1297493 w 1825371"/>
              <a:gd name="connsiteY35" fmla="*/ 3047785 h 3047785"/>
              <a:gd name="connsiteX36" fmla="*/ 1048951 w 1825371"/>
              <a:gd name="connsiteY36" fmla="*/ 3047785 h 3047785"/>
              <a:gd name="connsiteX37" fmla="*/ 1053441 w 1825371"/>
              <a:gd name="connsiteY37" fmla="*/ 2920082 h 3047785"/>
              <a:gd name="connsiteX38" fmla="*/ 1066213 w 1825371"/>
              <a:gd name="connsiteY38" fmla="*/ 2573839 h 3047785"/>
              <a:gd name="connsiteX39" fmla="*/ 1077951 w 1825371"/>
              <a:gd name="connsiteY39" fmla="*/ 2236916 h 3047785"/>
              <a:gd name="connsiteX40" fmla="*/ 1093485 w 1825371"/>
              <a:gd name="connsiteY40" fmla="*/ 1882733 h 3047785"/>
              <a:gd name="connsiteX41" fmla="*/ 1107983 w 1825371"/>
              <a:gd name="connsiteY41" fmla="*/ 1608293 h 3047785"/>
              <a:gd name="connsiteX42" fmla="*/ 1125245 w 1825371"/>
              <a:gd name="connsiteY42" fmla="*/ 1293464 h 3047785"/>
              <a:gd name="connsiteX43" fmla="*/ 1096247 w 1825371"/>
              <a:gd name="connsiteY43" fmla="*/ 1270681 h 3047785"/>
              <a:gd name="connsiteX44" fmla="*/ 984400 w 1825371"/>
              <a:gd name="connsiteY44" fmla="*/ 1242374 h 3047785"/>
              <a:gd name="connsiteX45" fmla="*/ 977149 w 1825371"/>
              <a:gd name="connsiteY45" fmla="*/ 1225458 h 3047785"/>
              <a:gd name="connsiteX46" fmla="*/ 983019 w 1825371"/>
              <a:gd name="connsiteY46" fmla="*/ 1189902 h 3047785"/>
              <a:gd name="connsiteX47" fmla="*/ 1016158 w 1825371"/>
              <a:gd name="connsiteY47" fmla="*/ 1097041 h 3047785"/>
              <a:gd name="connsiteX48" fmla="*/ 1055513 w 1825371"/>
              <a:gd name="connsiteY48" fmla="*/ 1078055 h 3047785"/>
              <a:gd name="connsiteX49" fmla="*/ 1097628 w 1825371"/>
              <a:gd name="connsiteY49" fmla="*/ 1104290 h 3047785"/>
              <a:gd name="connsiteX50" fmla="*/ 1115579 w 1825371"/>
              <a:gd name="connsiteY50" fmla="*/ 1107743 h 3047785"/>
              <a:gd name="connsiteX51" fmla="*/ 1177026 w 1825371"/>
              <a:gd name="connsiteY51" fmla="*/ 1087375 h 3047785"/>
              <a:gd name="connsiteX52" fmla="*/ 1179787 w 1825371"/>
              <a:gd name="connsiteY52" fmla="*/ 1073913 h 3047785"/>
              <a:gd name="connsiteX53" fmla="*/ 1135255 w 1825371"/>
              <a:gd name="connsiteY53" fmla="*/ 1041117 h 3047785"/>
              <a:gd name="connsiteX54" fmla="*/ 939868 w 1825371"/>
              <a:gd name="connsiteY54" fmla="*/ 883702 h 3047785"/>
              <a:gd name="connsiteX55" fmla="*/ 549783 w 1825371"/>
              <a:gd name="connsiteY55" fmla="*/ 496379 h 3047785"/>
              <a:gd name="connsiteX56" fmla="*/ 40947 w 1825371"/>
              <a:gd name="connsiteY56" fmla="*/ 48990 h 3047785"/>
              <a:gd name="connsiteX57" fmla="*/ 5735 w 1825371"/>
              <a:gd name="connsiteY57" fmla="*/ 17231 h 3047785"/>
              <a:gd name="connsiteX58" fmla="*/ 902 w 1825371"/>
              <a:gd name="connsiteY58" fmla="*/ 4114 h 3047785"/>
              <a:gd name="connsiteX59" fmla="*/ 15747 w 1825371"/>
              <a:gd name="connsiteY59" fmla="*/ 1352 h 3047785"/>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3047785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4685667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97493 w 1825371"/>
              <a:gd name="connsiteY34" fmla="*/ 4685667 h 4705763"/>
              <a:gd name="connsiteX35" fmla="*/ 938419 w 1825371"/>
              <a:gd name="connsiteY35" fmla="*/ 4705763 h 4705763"/>
              <a:gd name="connsiteX36" fmla="*/ 1053441 w 1825371"/>
              <a:gd name="connsiteY36" fmla="*/ 2920082 h 4705763"/>
              <a:gd name="connsiteX37" fmla="*/ 1066213 w 1825371"/>
              <a:gd name="connsiteY37" fmla="*/ 2573839 h 4705763"/>
              <a:gd name="connsiteX38" fmla="*/ 1077951 w 1825371"/>
              <a:gd name="connsiteY38" fmla="*/ 2236916 h 4705763"/>
              <a:gd name="connsiteX39" fmla="*/ 1093485 w 1825371"/>
              <a:gd name="connsiteY39" fmla="*/ 1882733 h 4705763"/>
              <a:gd name="connsiteX40" fmla="*/ 1107983 w 1825371"/>
              <a:gd name="connsiteY40" fmla="*/ 1608293 h 4705763"/>
              <a:gd name="connsiteX41" fmla="*/ 1125245 w 1825371"/>
              <a:gd name="connsiteY41" fmla="*/ 1293464 h 4705763"/>
              <a:gd name="connsiteX42" fmla="*/ 1096247 w 1825371"/>
              <a:gd name="connsiteY42" fmla="*/ 1270681 h 4705763"/>
              <a:gd name="connsiteX43" fmla="*/ 984400 w 1825371"/>
              <a:gd name="connsiteY43" fmla="*/ 1242374 h 4705763"/>
              <a:gd name="connsiteX44" fmla="*/ 977149 w 1825371"/>
              <a:gd name="connsiteY44" fmla="*/ 1225458 h 4705763"/>
              <a:gd name="connsiteX45" fmla="*/ 983019 w 1825371"/>
              <a:gd name="connsiteY45" fmla="*/ 1189902 h 4705763"/>
              <a:gd name="connsiteX46" fmla="*/ 1016158 w 1825371"/>
              <a:gd name="connsiteY46" fmla="*/ 1097041 h 4705763"/>
              <a:gd name="connsiteX47" fmla="*/ 1055513 w 1825371"/>
              <a:gd name="connsiteY47" fmla="*/ 1078055 h 4705763"/>
              <a:gd name="connsiteX48" fmla="*/ 1097628 w 1825371"/>
              <a:gd name="connsiteY48" fmla="*/ 1104290 h 4705763"/>
              <a:gd name="connsiteX49" fmla="*/ 1115579 w 1825371"/>
              <a:gd name="connsiteY49" fmla="*/ 1107743 h 4705763"/>
              <a:gd name="connsiteX50" fmla="*/ 1177026 w 1825371"/>
              <a:gd name="connsiteY50" fmla="*/ 1087375 h 4705763"/>
              <a:gd name="connsiteX51" fmla="*/ 1179787 w 1825371"/>
              <a:gd name="connsiteY51" fmla="*/ 1073913 h 4705763"/>
              <a:gd name="connsiteX52" fmla="*/ 1135255 w 1825371"/>
              <a:gd name="connsiteY52" fmla="*/ 1041117 h 4705763"/>
              <a:gd name="connsiteX53" fmla="*/ 939868 w 1825371"/>
              <a:gd name="connsiteY53" fmla="*/ 883702 h 4705763"/>
              <a:gd name="connsiteX54" fmla="*/ 549783 w 1825371"/>
              <a:gd name="connsiteY54" fmla="*/ 496379 h 4705763"/>
              <a:gd name="connsiteX55" fmla="*/ 40947 w 1825371"/>
              <a:gd name="connsiteY55" fmla="*/ 48990 h 4705763"/>
              <a:gd name="connsiteX56" fmla="*/ 5735 w 1825371"/>
              <a:gd name="connsiteY56" fmla="*/ 17231 h 4705763"/>
              <a:gd name="connsiteX57" fmla="*/ 902 w 1825371"/>
              <a:gd name="connsiteY57" fmla="*/ 4114 h 4705763"/>
              <a:gd name="connsiteX58" fmla="*/ 15747 w 1825371"/>
              <a:gd name="connsiteY58"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97493 w 1825371"/>
              <a:gd name="connsiteY33" fmla="*/ 4685667 h 4705763"/>
              <a:gd name="connsiteX34" fmla="*/ 938419 w 1825371"/>
              <a:gd name="connsiteY34" fmla="*/ 4705763 h 4705763"/>
              <a:gd name="connsiteX35" fmla="*/ 1053441 w 1825371"/>
              <a:gd name="connsiteY35" fmla="*/ 2920082 h 4705763"/>
              <a:gd name="connsiteX36" fmla="*/ 1066213 w 1825371"/>
              <a:gd name="connsiteY36" fmla="*/ 2573839 h 4705763"/>
              <a:gd name="connsiteX37" fmla="*/ 1077951 w 1825371"/>
              <a:gd name="connsiteY37" fmla="*/ 2236916 h 4705763"/>
              <a:gd name="connsiteX38" fmla="*/ 1093485 w 1825371"/>
              <a:gd name="connsiteY38" fmla="*/ 1882733 h 4705763"/>
              <a:gd name="connsiteX39" fmla="*/ 1107983 w 1825371"/>
              <a:gd name="connsiteY39" fmla="*/ 1608293 h 4705763"/>
              <a:gd name="connsiteX40" fmla="*/ 1125245 w 1825371"/>
              <a:gd name="connsiteY40" fmla="*/ 1293464 h 4705763"/>
              <a:gd name="connsiteX41" fmla="*/ 1096247 w 1825371"/>
              <a:gd name="connsiteY41" fmla="*/ 1270681 h 4705763"/>
              <a:gd name="connsiteX42" fmla="*/ 984400 w 1825371"/>
              <a:gd name="connsiteY42" fmla="*/ 1242374 h 4705763"/>
              <a:gd name="connsiteX43" fmla="*/ 977149 w 1825371"/>
              <a:gd name="connsiteY43" fmla="*/ 1225458 h 4705763"/>
              <a:gd name="connsiteX44" fmla="*/ 983019 w 1825371"/>
              <a:gd name="connsiteY44" fmla="*/ 1189902 h 4705763"/>
              <a:gd name="connsiteX45" fmla="*/ 1016158 w 1825371"/>
              <a:gd name="connsiteY45" fmla="*/ 1097041 h 4705763"/>
              <a:gd name="connsiteX46" fmla="*/ 1055513 w 1825371"/>
              <a:gd name="connsiteY46" fmla="*/ 1078055 h 4705763"/>
              <a:gd name="connsiteX47" fmla="*/ 1097628 w 1825371"/>
              <a:gd name="connsiteY47" fmla="*/ 1104290 h 4705763"/>
              <a:gd name="connsiteX48" fmla="*/ 1115579 w 1825371"/>
              <a:gd name="connsiteY48" fmla="*/ 1107743 h 4705763"/>
              <a:gd name="connsiteX49" fmla="*/ 1177026 w 1825371"/>
              <a:gd name="connsiteY49" fmla="*/ 1087375 h 4705763"/>
              <a:gd name="connsiteX50" fmla="*/ 1179787 w 1825371"/>
              <a:gd name="connsiteY50" fmla="*/ 1073913 h 4705763"/>
              <a:gd name="connsiteX51" fmla="*/ 1135255 w 1825371"/>
              <a:gd name="connsiteY51" fmla="*/ 1041117 h 4705763"/>
              <a:gd name="connsiteX52" fmla="*/ 939868 w 1825371"/>
              <a:gd name="connsiteY52" fmla="*/ 883702 h 4705763"/>
              <a:gd name="connsiteX53" fmla="*/ 549783 w 1825371"/>
              <a:gd name="connsiteY53" fmla="*/ 496379 h 4705763"/>
              <a:gd name="connsiteX54" fmla="*/ 40947 w 1825371"/>
              <a:gd name="connsiteY54" fmla="*/ 48990 h 4705763"/>
              <a:gd name="connsiteX55" fmla="*/ 5735 w 1825371"/>
              <a:gd name="connsiteY55" fmla="*/ 17231 h 4705763"/>
              <a:gd name="connsiteX56" fmla="*/ 902 w 1825371"/>
              <a:gd name="connsiteY56" fmla="*/ 4114 h 4705763"/>
              <a:gd name="connsiteX57" fmla="*/ 15747 w 1825371"/>
              <a:gd name="connsiteY57"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97493 w 1825371"/>
              <a:gd name="connsiteY32" fmla="*/ 4685667 h 4705763"/>
              <a:gd name="connsiteX33" fmla="*/ 938419 w 1825371"/>
              <a:gd name="connsiteY33" fmla="*/ 4705763 h 4705763"/>
              <a:gd name="connsiteX34" fmla="*/ 1053441 w 1825371"/>
              <a:gd name="connsiteY34" fmla="*/ 2920082 h 4705763"/>
              <a:gd name="connsiteX35" fmla="*/ 1066213 w 1825371"/>
              <a:gd name="connsiteY35" fmla="*/ 2573839 h 4705763"/>
              <a:gd name="connsiteX36" fmla="*/ 1077951 w 1825371"/>
              <a:gd name="connsiteY36" fmla="*/ 2236916 h 4705763"/>
              <a:gd name="connsiteX37" fmla="*/ 1093485 w 1825371"/>
              <a:gd name="connsiteY37" fmla="*/ 1882733 h 4705763"/>
              <a:gd name="connsiteX38" fmla="*/ 1107983 w 1825371"/>
              <a:gd name="connsiteY38" fmla="*/ 1608293 h 4705763"/>
              <a:gd name="connsiteX39" fmla="*/ 1125245 w 1825371"/>
              <a:gd name="connsiteY39" fmla="*/ 1293464 h 4705763"/>
              <a:gd name="connsiteX40" fmla="*/ 1096247 w 1825371"/>
              <a:gd name="connsiteY40" fmla="*/ 1270681 h 4705763"/>
              <a:gd name="connsiteX41" fmla="*/ 984400 w 1825371"/>
              <a:gd name="connsiteY41" fmla="*/ 1242374 h 4705763"/>
              <a:gd name="connsiteX42" fmla="*/ 977149 w 1825371"/>
              <a:gd name="connsiteY42" fmla="*/ 1225458 h 4705763"/>
              <a:gd name="connsiteX43" fmla="*/ 983019 w 1825371"/>
              <a:gd name="connsiteY43" fmla="*/ 1189902 h 4705763"/>
              <a:gd name="connsiteX44" fmla="*/ 1016158 w 1825371"/>
              <a:gd name="connsiteY44" fmla="*/ 1097041 h 4705763"/>
              <a:gd name="connsiteX45" fmla="*/ 1055513 w 1825371"/>
              <a:gd name="connsiteY45" fmla="*/ 1078055 h 4705763"/>
              <a:gd name="connsiteX46" fmla="*/ 1097628 w 1825371"/>
              <a:gd name="connsiteY46" fmla="*/ 1104290 h 4705763"/>
              <a:gd name="connsiteX47" fmla="*/ 1115579 w 1825371"/>
              <a:gd name="connsiteY47" fmla="*/ 1107743 h 4705763"/>
              <a:gd name="connsiteX48" fmla="*/ 1177026 w 1825371"/>
              <a:gd name="connsiteY48" fmla="*/ 1087375 h 4705763"/>
              <a:gd name="connsiteX49" fmla="*/ 1179787 w 1825371"/>
              <a:gd name="connsiteY49" fmla="*/ 1073913 h 4705763"/>
              <a:gd name="connsiteX50" fmla="*/ 1135255 w 1825371"/>
              <a:gd name="connsiteY50" fmla="*/ 1041117 h 4705763"/>
              <a:gd name="connsiteX51" fmla="*/ 939868 w 1825371"/>
              <a:gd name="connsiteY51" fmla="*/ 883702 h 4705763"/>
              <a:gd name="connsiteX52" fmla="*/ 549783 w 1825371"/>
              <a:gd name="connsiteY52" fmla="*/ 496379 h 4705763"/>
              <a:gd name="connsiteX53" fmla="*/ 40947 w 1825371"/>
              <a:gd name="connsiteY53" fmla="*/ 48990 h 4705763"/>
              <a:gd name="connsiteX54" fmla="*/ 5735 w 1825371"/>
              <a:gd name="connsiteY54" fmla="*/ 17231 h 4705763"/>
              <a:gd name="connsiteX55" fmla="*/ 902 w 1825371"/>
              <a:gd name="connsiteY55" fmla="*/ 4114 h 4705763"/>
              <a:gd name="connsiteX56" fmla="*/ 15747 w 1825371"/>
              <a:gd name="connsiteY56"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07983 w 1825371"/>
              <a:gd name="connsiteY37" fmla="*/ 1608293 h 4705763"/>
              <a:gd name="connsiteX38" fmla="*/ 1125245 w 1825371"/>
              <a:gd name="connsiteY38" fmla="*/ 1293464 h 4705763"/>
              <a:gd name="connsiteX39" fmla="*/ 1096247 w 1825371"/>
              <a:gd name="connsiteY39" fmla="*/ 1270681 h 4705763"/>
              <a:gd name="connsiteX40" fmla="*/ 984400 w 1825371"/>
              <a:gd name="connsiteY40" fmla="*/ 1242374 h 4705763"/>
              <a:gd name="connsiteX41" fmla="*/ 977149 w 1825371"/>
              <a:gd name="connsiteY41" fmla="*/ 1225458 h 4705763"/>
              <a:gd name="connsiteX42" fmla="*/ 983019 w 1825371"/>
              <a:gd name="connsiteY42" fmla="*/ 1189902 h 4705763"/>
              <a:gd name="connsiteX43" fmla="*/ 1016158 w 1825371"/>
              <a:gd name="connsiteY43" fmla="*/ 1097041 h 4705763"/>
              <a:gd name="connsiteX44" fmla="*/ 1055513 w 1825371"/>
              <a:gd name="connsiteY44" fmla="*/ 1078055 h 4705763"/>
              <a:gd name="connsiteX45" fmla="*/ 1097628 w 1825371"/>
              <a:gd name="connsiteY45" fmla="*/ 1104290 h 4705763"/>
              <a:gd name="connsiteX46" fmla="*/ 1115579 w 1825371"/>
              <a:gd name="connsiteY46" fmla="*/ 1107743 h 4705763"/>
              <a:gd name="connsiteX47" fmla="*/ 1177026 w 1825371"/>
              <a:gd name="connsiteY47" fmla="*/ 1087375 h 4705763"/>
              <a:gd name="connsiteX48" fmla="*/ 1179787 w 1825371"/>
              <a:gd name="connsiteY48" fmla="*/ 1073913 h 4705763"/>
              <a:gd name="connsiteX49" fmla="*/ 1135255 w 1825371"/>
              <a:gd name="connsiteY49" fmla="*/ 1041117 h 4705763"/>
              <a:gd name="connsiteX50" fmla="*/ 939868 w 1825371"/>
              <a:gd name="connsiteY50" fmla="*/ 883702 h 4705763"/>
              <a:gd name="connsiteX51" fmla="*/ 549783 w 1825371"/>
              <a:gd name="connsiteY51" fmla="*/ 496379 h 4705763"/>
              <a:gd name="connsiteX52" fmla="*/ 40947 w 1825371"/>
              <a:gd name="connsiteY52" fmla="*/ 48990 h 4705763"/>
              <a:gd name="connsiteX53" fmla="*/ 5735 w 1825371"/>
              <a:gd name="connsiteY53" fmla="*/ 17231 h 4705763"/>
              <a:gd name="connsiteX54" fmla="*/ 902 w 1825371"/>
              <a:gd name="connsiteY54" fmla="*/ 4114 h 4705763"/>
              <a:gd name="connsiteX55" fmla="*/ 15747 w 1825371"/>
              <a:gd name="connsiteY55"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25245 w 1825371"/>
              <a:gd name="connsiteY37" fmla="*/ 1293464 h 4705763"/>
              <a:gd name="connsiteX38" fmla="*/ 1096247 w 1825371"/>
              <a:gd name="connsiteY38" fmla="*/ 1270681 h 4705763"/>
              <a:gd name="connsiteX39" fmla="*/ 984400 w 1825371"/>
              <a:gd name="connsiteY39" fmla="*/ 1242374 h 4705763"/>
              <a:gd name="connsiteX40" fmla="*/ 977149 w 1825371"/>
              <a:gd name="connsiteY40" fmla="*/ 1225458 h 4705763"/>
              <a:gd name="connsiteX41" fmla="*/ 983019 w 1825371"/>
              <a:gd name="connsiteY41" fmla="*/ 1189902 h 4705763"/>
              <a:gd name="connsiteX42" fmla="*/ 1016158 w 1825371"/>
              <a:gd name="connsiteY42" fmla="*/ 1097041 h 4705763"/>
              <a:gd name="connsiteX43" fmla="*/ 1055513 w 1825371"/>
              <a:gd name="connsiteY43" fmla="*/ 1078055 h 4705763"/>
              <a:gd name="connsiteX44" fmla="*/ 1097628 w 1825371"/>
              <a:gd name="connsiteY44" fmla="*/ 1104290 h 4705763"/>
              <a:gd name="connsiteX45" fmla="*/ 1115579 w 1825371"/>
              <a:gd name="connsiteY45" fmla="*/ 1107743 h 4705763"/>
              <a:gd name="connsiteX46" fmla="*/ 1177026 w 1825371"/>
              <a:gd name="connsiteY46" fmla="*/ 1087375 h 4705763"/>
              <a:gd name="connsiteX47" fmla="*/ 1179787 w 1825371"/>
              <a:gd name="connsiteY47" fmla="*/ 1073913 h 4705763"/>
              <a:gd name="connsiteX48" fmla="*/ 1135255 w 1825371"/>
              <a:gd name="connsiteY48" fmla="*/ 1041117 h 4705763"/>
              <a:gd name="connsiteX49" fmla="*/ 939868 w 1825371"/>
              <a:gd name="connsiteY49" fmla="*/ 883702 h 4705763"/>
              <a:gd name="connsiteX50" fmla="*/ 549783 w 1825371"/>
              <a:gd name="connsiteY50" fmla="*/ 496379 h 4705763"/>
              <a:gd name="connsiteX51" fmla="*/ 40947 w 1825371"/>
              <a:gd name="connsiteY51" fmla="*/ 48990 h 4705763"/>
              <a:gd name="connsiteX52" fmla="*/ 5735 w 1825371"/>
              <a:gd name="connsiteY52" fmla="*/ 17231 h 4705763"/>
              <a:gd name="connsiteX53" fmla="*/ 902 w 1825371"/>
              <a:gd name="connsiteY53" fmla="*/ 4114 h 4705763"/>
              <a:gd name="connsiteX54" fmla="*/ 15747 w 1825371"/>
              <a:gd name="connsiteY54"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125245 w 1825371"/>
              <a:gd name="connsiteY36" fmla="*/ 1293464 h 4705763"/>
              <a:gd name="connsiteX37" fmla="*/ 1096247 w 1825371"/>
              <a:gd name="connsiteY37" fmla="*/ 1270681 h 4705763"/>
              <a:gd name="connsiteX38" fmla="*/ 984400 w 1825371"/>
              <a:gd name="connsiteY38" fmla="*/ 1242374 h 4705763"/>
              <a:gd name="connsiteX39" fmla="*/ 977149 w 1825371"/>
              <a:gd name="connsiteY39" fmla="*/ 1225458 h 4705763"/>
              <a:gd name="connsiteX40" fmla="*/ 983019 w 1825371"/>
              <a:gd name="connsiteY40" fmla="*/ 1189902 h 4705763"/>
              <a:gd name="connsiteX41" fmla="*/ 1016158 w 1825371"/>
              <a:gd name="connsiteY41" fmla="*/ 1097041 h 4705763"/>
              <a:gd name="connsiteX42" fmla="*/ 1055513 w 1825371"/>
              <a:gd name="connsiteY42" fmla="*/ 1078055 h 4705763"/>
              <a:gd name="connsiteX43" fmla="*/ 1097628 w 1825371"/>
              <a:gd name="connsiteY43" fmla="*/ 1104290 h 4705763"/>
              <a:gd name="connsiteX44" fmla="*/ 1115579 w 1825371"/>
              <a:gd name="connsiteY44" fmla="*/ 1107743 h 4705763"/>
              <a:gd name="connsiteX45" fmla="*/ 1177026 w 1825371"/>
              <a:gd name="connsiteY45" fmla="*/ 1087375 h 4705763"/>
              <a:gd name="connsiteX46" fmla="*/ 1179787 w 1825371"/>
              <a:gd name="connsiteY46" fmla="*/ 1073913 h 4705763"/>
              <a:gd name="connsiteX47" fmla="*/ 1135255 w 1825371"/>
              <a:gd name="connsiteY47" fmla="*/ 1041117 h 4705763"/>
              <a:gd name="connsiteX48" fmla="*/ 939868 w 1825371"/>
              <a:gd name="connsiteY48" fmla="*/ 883702 h 4705763"/>
              <a:gd name="connsiteX49" fmla="*/ 549783 w 1825371"/>
              <a:gd name="connsiteY49" fmla="*/ 496379 h 4705763"/>
              <a:gd name="connsiteX50" fmla="*/ 40947 w 1825371"/>
              <a:gd name="connsiteY50" fmla="*/ 48990 h 4705763"/>
              <a:gd name="connsiteX51" fmla="*/ 5735 w 1825371"/>
              <a:gd name="connsiteY51" fmla="*/ 17231 h 4705763"/>
              <a:gd name="connsiteX52" fmla="*/ 902 w 1825371"/>
              <a:gd name="connsiteY52" fmla="*/ 4114 h 4705763"/>
              <a:gd name="connsiteX53" fmla="*/ 15747 w 1825371"/>
              <a:gd name="connsiteY53"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125245 w 1825371"/>
              <a:gd name="connsiteY35" fmla="*/ 1293464 h 4705763"/>
              <a:gd name="connsiteX36" fmla="*/ 1096247 w 1825371"/>
              <a:gd name="connsiteY36" fmla="*/ 1270681 h 4705763"/>
              <a:gd name="connsiteX37" fmla="*/ 984400 w 1825371"/>
              <a:gd name="connsiteY37" fmla="*/ 1242374 h 4705763"/>
              <a:gd name="connsiteX38" fmla="*/ 977149 w 1825371"/>
              <a:gd name="connsiteY38" fmla="*/ 1225458 h 4705763"/>
              <a:gd name="connsiteX39" fmla="*/ 983019 w 1825371"/>
              <a:gd name="connsiteY39" fmla="*/ 1189902 h 4705763"/>
              <a:gd name="connsiteX40" fmla="*/ 1016158 w 1825371"/>
              <a:gd name="connsiteY40" fmla="*/ 1097041 h 4705763"/>
              <a:gd name="connsiteX41" fmla="*/ 1055513 w 1825371"/>
              <a:gd name="connsiteY41" fmla="*/ 1078055 h 4705763"/>
              <a:gd name="connsiteX42" fmla="*/ 1097628 w 1825371"/>
              <a:gd name="connsiteY42" fmla="*/ 1104290 h 4705763"/>
              <a:gd name="connsiteX43" fmla="*/ 1115579 w 1825371"/>
              <a:gd name="connsiteY43" fmla="*/ 1107743 h 4705763"/>
              <a:gd name="connsiteX44" fmla="*/ 1177026 w 1825371"/>
              <a:gd name="connsiteY44" fmla="*/ 1087375 h 4705763"/>
              <a:gd name="connsiteX45" fmla="*/ 1179787 w 1825371"/>
              <a:gd name="connsiteY45" fmla="*/ 1073913 h 4705763"/>
              <a:gd name="connsiteX46" fmla="*/ 1135255 w 1825371"/>
              <a:gd name="connsiteY46" fmla="*/ 1041117 h 4705763"/>
              <a:gd name="connsiteX47" fmla="*/ 939868 w 1825371"/>
              <a:gd name="connsiteY47" fmla="*/ 883702 h 4705763"/>
              <a:gd name="connsiteX48" fmla="*/ 549783 w 1825371"/>
              <a:gd name="connsiteY48" fmla="*/ 496379 h 4705763"/>
              <a:gd name="connsiteX49" fmla="*/ 40947 w 1825371"/>
              <a:gd name="connsiteY49" fmla="*/ 48990 h 4705763"/>
              <a:gd name="connsiteX50" fmla="*/ 5735 w 1825371"/>
              <a:gd name="connsiteY50" fmla="*/ 17231 h 4705763"/>
              <a:gd name="connsiteX51" fmla="*/ 902 w 1825371"/>
              <a:gd name="connsiteY51" fmla="*/ 4114 h 4705763"/>
              <a:gd name="connsiteX52" fmla="*/ 15747 w 1825371"/>
              <a:gd name="connsiteY52"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125245 w 1825371"/>
              <a:gd name="connsiteY34" fmla="*/ 1293464 h 4705763"/>
              <a:gd name="connsiteX35" fmla="*/ 1096247 w 1825371"/>
              <a:gd name="connsiteY35" fmla="*/ 1270681 h 4705763"/>
              <a:gd name="connsiteX36" fmla="*/ 984400 w 1825371"/>
              <a:gd name="connsiteY36" fmla="*/ 1242374 h 4705763"/>
              <a:gd name="connsiteX37" fmla="*/ 977149 w 1825371"/>
              <a:gd name="connsiteY37" fmla="*/ 1225458 h 4705763"/>
              <a:gd name="connsiteX38" fmla="*/ 983019 w 1825371"/>
              <a:gd name="connsiteY38" fmla="*/ 1189902 h 4705763"/>
              <a:gd name="connsiteX39" fmla="*/ 1016158 w 1825371"/>
              <a:gd name="connsiteY39" fmla="*/ 1097041 h 4705763"/>
              <a:gd name="connsiteX40" fmla="*/ 1055513 w 1825371"/>
              <a:gd name="connsiteY40" fmla="*/ 1078055 h 4705763"/>
              <a:gd name="connsiteX41" fmla="*/ 1097628 w 1825371"/>
              <a:gd name="connsiteY41" fmla="*/ 1104290 h 4705763"/>
              <a:gd name="connsiteX42" fmla="*/ 1115579 w 1825371"/>
              <a:gd name="connsiteY42" fmla="*/ 1107743 h 4705763"/>
              <a:gd name="connsiteX43" fmla="*/ 1177026 w 1825371"/>
              <a:gd name="connsiteY43" fmla="*/ 1087375 h 4705763"/>
              <a:gd name="connsiteX44" fmla="*/ 1179787 w 1825371"/>
              <a:gd name="connsiteY44" fmla="*/ 1073913 h 4705763"/>
              <a:gd name="connsiteX45" fmla="*/ 1135255 w 1825371"/>
              <a:gd name="connsiteY45" fmla="*/ 1041117 h 4705763"/>
              <a:gd name="connsiteX46" fmla="*/ 939868 w 1825371"/>
              <a:gd name="connsiteY46" fmla="*/ 883702 h 4705763"/>
              <a:gd name="connsiteX47" fmla="*/ 549783 w 1825371"/>
              <a:gd name="connsiteY47" fmla="*/ 496379 h 4705763"/>
              <a:gd name="connsiteX48" fmla="*/ 40947 w 1825371"/>
              <a:gd name="connsiteY48" fmla="*/ 48990 h 4705763"/>
              <a:gd name="connsiteX49" fmla="*/ 5735 w 1825371"/>
              <a:gd name="connsiteY49" fmla="*/ 17231 h 4705763"/>
              <a:gd name="connsiteX50" fmla="*/ 902 w 1825371"/>
              <a:gd name="connsiteY50" fmla="*/ 4114 h 4705763"/>
              <a:gd name="connsiteX51" fmla="*/ 15747 w 1825371"/>
              <a:gd name="connsiteY51"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125245 w 1825371"/>
              <a:gd name="connsiteY33" fmla="*/ 1293464 h 4705763"/>
              <a:gd name="connsiteX34" fmla="*/ 1096247 w 1825371"/>
              <a:gd name="connsiteY34" fmla="*/ 1270681 h 4705763"/>
              <a:gd name="connsiteX35" fmla="*/ 984400 w 1825371"/>
              <a:gd name="connsiteY35" fmla="*/ 1242374 h 4705763"/>
              <a:gd name="connsiteX36" fmla="*/ 977149 w 1825371"/>
              <a:gd name="connsiteY36" fmla="*/ 1225458 h 4705763"/>
              <a:gd name="connsiteX37" fmla="*/ 983019 w 1825371"/>
              <a:gd name="connsiteY37" fmla="*/ 1189902 h 4705763"/>
              <a:gd name="connsiteX38" fmla="*/ 1016158 w 1825371"/>
              <a:gd name="connsiteY38" fmla="*/ 1097041 h 4705763"/>
              <a:gd name="connsiteX39" fmla="*/ 1055513 w 1825371"/>
              <a:gd name="connsiteY39" fmla="*/ 1078055 h 4705763"/>
              <a:gd name="connsiteX40" fmla="*/ 1097628 w 1825371"/>
              <a:gd name="connsiteY40" fmla="*/ 1104290 h 4705763"/>
              <a:gd name="connsiteX41" fmla="*/ 1115579 w 1825371"/>
              <a:gd name="connsiteY41" fmla="*/ 1107743 h 4705763"/>
              <a:gd name="connsiteX42" fmla="*/ 1177026 w 1825371"/>
              <a:gd name="connsiteY42" fmla="*/ 1087375 h 4705763"/>
              <a:gd name="connsiteX43" fmla="*/ 1179787 w 1825371"/>
              <a:gd name="connsiteY43" fmla="*/ 1073913 h 4705763"/>
              <a:gd name="connsiteX44" fmla="*/ 1135255 w 1825371"/>
              <a:gd name="connsiteY44" fmla="*/ 1041117 h 4705763"/>
              <a:gd name="connsiteX45" fmla="*/ 939868 w 1825371"/>
              <a:gd name="connsiteY45" fmla="*/ 883702 h 4705763"/>
              <a:gd name="connsiteX46" fmla="*/ 549783 w 1825371"/>
              <a:gd name="connsiteY46" fmla="*/ 496379 h 4705763"/>
              <a:gd name="connsiteX47" fmla="*/ 40947 w 1825371"/>
              <a:gd name="connsiteY47" fmla="*/ 48990 h 4705763"/>
              <a:gd name="connsiteX48" fmla="*/ 5735 w 1825371"/>
              <a:gd name="connsiteY48" fmla="*/ 17231 h 4705763"/>
              <a:gd name="connsiteX49" fmla="*/ 902 w 1825371"/>
              <a:gd name="connsiteY49" fmla="*/ 4114 h 4705763"/>
              <a:gd name="connsiteX50" fmla="*/ 15747 w 1825371"/>
              <a:gd name="connsiteY50" fmla="*/ 1352 h 4705763"/>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97493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17106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78613 w 1825371"/>
              <a:gd name="connsiteY32" fmla="*/ 4685667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825371" h="4705764">
                <a:moveTo>
                  <a:pt x="15747" y="1352"/>
                </a:moveTo>
                <a:cubicBezTo>
                  <a:pt x="40601" y="7565"/>
                  <a:pt x="63040" y="19648"/>
                  <a:pt x="83062" y="34837"/>
                </a:cubicBezTo>
                <a:cubicBezTo>
                  <a:pt x="383392" y="265435"/>
                  <a:pt x="679236" y="502594"/>
                  <a:pt x="961270" y="755975"/>
                </a:cubicBezTo>
                <a:cubicBezTo>
                  <a:pt x="1053096" y="838826"/>
                  <a:pt x="1146302" y="919949"/>
                  <a:pt x="1239162" y="1001764"/>
                </a:cubicBezTo>
                <a:cubicBezTo>
                  <a:pt x="1250209" y="1011775"/>
                  <a:pt x="1262636" y="1020060"/>
                  <a:pt x="1276445" y="1025928"/>
                </a:cubicBezTo>
                <a:cubicBezTo>
                  <a:pt x="1296466" y="1034213"/>
                  <a:pt x="1308204" y="1030070"/>
                  <a:pt x="1316489" y="1009704"/>
                </a:cubicBezTo>
                <a:cubicBezTo>
                  <a:pt x="1325119" y="988991"/>
                  <a:pt x="1335821" y="968968"/>
                  <a:pt x="1345141" y="948602"/>
                </a:cubicBezTo>
                <a:cubicBezTo>
                  <a:pt x="1359640" y="917188"/>
                  <a:pt x="1382079" y="892679"/>
                  <a:pt x="1407624" y="869894"/>
                </a:cubicBezTo>
                <a:cubicBezTo>
                  <a:pt x="1517055" y="771511"/>
                  <a:pt x="1634081" y="682447"/>
                  <a:pt x="1749379" y="590967"/>
                </a:cubicBezTo>
                <a:cubicBezTo>
                  <a:pt x="1768711" y="575432"/>
                  <a:pt x="1788043" y="559898"/>
                  <a:pt x="1808066" y="545399"/>
                </a:cubicBezTo>
                <a:cubicBezTo>
                  <a:pt x="1819802" y="536769"/>
                  <a:pt x="1824634" y="539875"/>
                  <a:pt x="1825326" y="554375"/>
                </a:cubicBezTo>
                <a:cubicBezTo>
                  <a:pt x="1826015" y="568528"/>
                  <a:pt x="1818766" y="579575"/>
                  <a:pt x="1811172" y="590277"/>
                </a:cubicBezTo>
                <a:cubicBezTo>
                  <a:pt x="1783900" y="628594"/>
                  <a:pt x="1751451" y="662770"/>
                  <a:pt x="1721073" y="698326"/>
                </a:cubicBezTo>
                <a:cubicBezTo>
                  <a:pt x="1613023" y="825017"/>
                  <a:pt x="1503592" y="950328"/>
                  <a:pt x="1385877" y="1068389"/>
                </a:cubicBezTo>
                <a:cubicBezTo>
                  <a:pt x="1376900" y="1077364"/>
                  <a:pt x="1378626" y="1088411"/>
                  <a:pt x="1376211" y="1098421"/>
                </a:cubicBezTo>
                <a:cubicBezTo>
                  <a:pt x="1373449" y="1111885"/>
                  <a:pt x="1370342" y="1124658"/>
                  <a:pt x="1361366" y="1135359"/>
                </a:cubicBezTo>
                <a:cubicBezTo>
                  <a:pt x="1352736" y="1145370"/>
                  <a:pt x="1352736" y="1157798"/>
                  <a:pt x="1355153" y="1169879"/>
                </a:cubicBezTo>
                <a:cubicBezTo>
                  <a:pt x="1369651" y="1242374"/>
                  <a:pt x="1391054" y="1312796"/>
                  <a:pt x="1409696" y="1384253"/>
                </a:cubicBezTo>
                <a:cubicBezTo>
                  <a:pt x="1440764" y="1505076"/>
                  <a:pt x="1484260" y="1622102"/>
                  <a:pt x="1524994" y="1739817"/>
                </a:cubicBezTo>
                <a:cubicBezTo>
                  <a:pt x="1577466" y="1890674"/>
                  <a:pt x="1615785" y="2046016"/>
                  <a:pt x="1659971" y="2199288"/>
                </a:cubicBezTo>
                <a:cubicBezTo>
                  <a:pt x="1707264" y="2363607"/>
                  <a:pt x="1746273" y="2529998"/>
                  <a:pt x="1782864" y="2697077"/>
                </a:cubicBezTo>
                <a:cubicBezTo>
                  <a:pt x="1788043" y="2720207"/>
                  <a:pt x="1790460" y="2744026"/>
                  <a:pt x="1794257" y="2767845"/>
                </a:cubicBezTo>
                <a:cubicBezTo>
                  <a:pt x="1794947" y="2771643"/>
                  <a:pt x="1797364" y="2776822"/>
                  <a:pt x="1791840" y="2778202"/>
                </a:cubicBezTo>
                <a:cubicBezTo>
                  <a:pt x="1786662" y="2779583"/>
                  <a:pt x="1785626" y="2774405"/>
                  <a:pt x="1784245" y="2770607"/>
                </a:cubicBezTo>
                <a:cubicBezTo>
                  <a:pt x="1770437" y="2734360"/>
                  <a:pt x="1756975" y="2698113"/>
                  <a:pt x="1746617" y="2660831"/>
                </a:cubicBezTo>
                <a:cubicBezTo>
                  <a:pt x="1673779" y="2397784"/>
                  <a:pt x="1595762" y="2136116"/>
                  <a:pt x="1513602" y="1875484"/>
                </a:cubicBezTo>
                <a:cubicBezTo>
                  <a:pt x="1448704" y="1670431"/>
                  <a:pt x="1380007" y="1466759"/>
                  <a:pt x="1297158" y="1267919"/>
                </a:cubicBezTo>
                <a:cubicBezTo>
                  <a:pt x="1289909" y="1251004"/>
                  <a:pt x="1282659" y="1234089"/>
                  <a:pt x="1275064" y="1217173"/>
                </a:cubicBezTo>
                <a:cubicBezTo>
                  <a:pt x="1269541" y="1205436"/>
                  <a:pt x="1260911" y="1191628"/>
                  <a:pt x="1248483" y="1193353"/>
                </a:cubicBezTo>
                <a:cubicBezTo>
                  <a:pt x="1238128" y="1194734"/>
                  <a:pt x="1235711" y="1211649"/>
                  <a:pt x="1232949" y="1222351"/>
                </a:cubicBezTo>
                <a:cubicBezTo>
                  <a:pt x="1228115" y="1242374"/>
                  <a:pt x="1229843" y="1262740"/>
                  <a:pt x="1230877" y="1283108"/>
                </a:cubicBezTo>
                <a:cubicBezTo>
                  <a:pt x="1226287" y="2417294"/>
                  <a:pt x="1231744" y="3571578"/>
                  <a:pt x="1227154" y="4705764"/>
                </a:cubicBezTo>
                <a:lnTo>
                  <a:pt x="998710" y="4695715"/>
                </a:lnTo>
                <a:cubicBezTo>
                  <a:pt x="1020244" y="4110251"/>
                  <a:pt x="1098940" y="1865978"/>
                  <a:pt x="1125245" y="1293464"/>
                </a:cubicBezTo>
                <a:cubicBezTo>
                  <a:pt x="1126970" y="1262740"/>
                  <a:pt x="1124553" y="1258943"/>
                  <a:pt x="1096247" y="1270681"/>
                </a:cubicBezTo>
                <a:cubicBezTo>
                  <a:pt x="1050679" y="1289666"/>
                  <a:pt x="1018575" y="1263776"/>
                  <a:pt x="984400" y="1242374"/>
                </a:cubicBezTo>
                <a:cubicBezTo>
                  <a:pt x="979221" y="1238921"/>
                  <a:pt x="977841" y="1232017"/>
                  <a:pt x="977149" y="1225458"/>
                </a:cubicBezTo>
                <a:cubicBezTo>
                  <a:pt x="976115" y="1213030"/>
                  <a:pt x="978530" y="1200949"/>
                  <a:pt x="983019" y="1189902"/>
                </a:cubicBezTo>
                <a:cubicBezTo>
                  <a:pt x="995792" y="1159523"/>
                  <a:pt x="1005457" y="1128109"/>
                  <a:pt x="1016158" y="1097041"/>
                </a:cubicBezTo>
                <a:cubicBezTo>
                  <a:pt x="1022717" y="1078055"/>
                  <a:pt x="1036181" y="1071841"/>
                  <a:pt x="1055513" y="1078055"/>
                </a:cubicBezTo>
                <a:cubicBezTo>
                  <a:pt x="1071737" y="1082887"/>
                  <a:pt x="1084855" y="1093934"/>
                  <a:pt x="1097628" y="1104290"/>
                </a:cubicBezTo>
                <a:cubicBezTo>
                  <a:pt x="1103496" y="1108779"/>
                  <a:pt x="1107983" y="1110504"/>
                  <a:pt x="1115579" y="1107743"/>
                </a:cubicBezTo>
                <a:cubicBezTo>
                  <a:pt x="1135945" y="1100147"/>
                  <a:pt x="1156313" y="1093589"/>
                  <a:pt x="1177026" y="1087375"/>
                </a:cubicBezTo>
                <a:cubicBezTo>
                  <a:pt x="1187726" y="1084268"/>
                  <a:pt x="1185655" y="1080126"/>
                  <a:pt x="1179787" y="1073913"/>
                </a:cubicBezTo>
                <a:cubicBezTo>
                  <a:pt x="1166668" y="1060449"/>
                  <a:pt x="1151134" y="1050438"/>
                  <a:pt x="1135255" y="1041117"/>
                </a:cubicBezTo>
                <a:cubicBezTo>
                  <a:pt x="1062417" y="998311"/>
                  <a:pt x="998207" y="944460"/>
                  <a:pt x="939868" y="883702"/>
                </a:cubicBezTo>
                <a:cubicBezTo>
                  <a:pt x="813177" y="751488"/>
                  <a:pt x="683379" y="622035"/>
                  <a:pt x="549783" y="496379"/>
                </a:cubicBezTo>
                <a:cubicBezTo>
                  <a:pt x="385809" y="341382"/>
                  <a:pt x="211479" y="197084"/>
                  <a:pt x="40947" y="48990"/>
                </a:cubicBezTo>
                <a:cubicBezTo>
                  <a:pt x="28864" y="38635"/>
                  <a:pt x="17472" y="27933"/>
                  <a:pt x="5735" y="17231"/>
                </a:cubicBezTo>
                <a:cubicBezTo>
                  <a:pt x="2283" y="13780"/>
                  <a:pt x="-1859" y="9292"/>
                  <a:pt x="902" y="4114"/>
                </a:cubicBezTo>
                <a:cubicBezTo>
                  <a:pt x="4009" y="-1755"/>
                  <a:pt x="10568" y="-29"/>
                  <a:pt x="15747" y="1352"/>
                </a:cubicBezTo>
                <a:close/>
              </a:path>
            </a:pathLst>
          </a:custGeom>
          <a:solidFill>
            <a:schemeClr val="bg1">
              <a:alpha val="60000"/>
            </a:schemeClr>
          </a:solidFill>
          <a:ln w="2261" cap="flat">
            <a:noFill/>
            <a:prstDash val="solid"/>
            <a:miter/>
          </a:ln>
        </p:spPr>
        <p:txBody>
          <a:bodyPr wrap="square" rtlCol="0" anchor="ctr">
            <a:noAutofit/>
          </a:bodyPr>
          <a:lstStyle/>
          <a:p>
            <a:endParaRPr lang="en-US"/>
          </a:p>
        </p:txBody>
      </p:sp>
      <p:sp>
        <p:nvSpPr>
          <p:cNvPr id="5" name="Freeform: Shape 4">
            <a:extLst>
              <a:ext uri="{FF2B5EF4-FFF2-40B4-BE49-F238E27FC236}">
                <a16:creationId xmlns:a16="http://schemas.microsoft.com/office/drawing/2014/main" id="{D52FCF1B-F1CF-41E9-84C6-9D8022AAF358}"/>
              </a:ext>
            </a:extLst>
          </p:cNvPr>
          <p:cNvSpPr/>
          <p:nvPr userDrawn="1"/>
        </p:nvSpPr>
        <p:spPr>
          <a:xfrm>
            <a:off x="1394131" y="5094016"/>
            <a:ext cx="698917" cy="1801790"/>
          </a:xfrm>
          <a:custGeom>
            <a:avLst/>
            <a:gdLst>
              <a:gd name="connsiteX0" fmla="*/ 15747 w 1825371"/>
              <a:gd name="connsiteY0" fmla="*/ 1352 h 3047785"/>
              <a:gd name="connsiteX1" fmla="*/ 83062 w 1825371"/>
              <a:gd name="connsiteY1" fmla="*/ 34837 h 3047785"/>
              <a:gd name="connsiteX2" fmla="*/ 961270 w 1825371"/>
              <a:gd name="connsiteY2" fmla="*/ 755975 h 3047785"/>
              <a:gd name="connsiteX3" fmla="*/ 1239162 w 1825371"/>
              <a:gd name="connsiteY3" fmla="*/ 1001764 h 3047785"/>
              <a:gd name="connsiteX4" fmla="*/ 1276445 w 1825371"/>
              <a:gd name="connsiteY4" fmla="*/ 1025928 h 3047785"/>
              <a:gd name="connsiteX5" fmla="*/ 1316489 w 1825371"/>
              <a:gd name="connsiteY5" fmla="*/ 1009704 h 3047785"/>
              <a:gd name="connsiteX6" fmla="*/ 1345141 w 1825371"/>
              <a:gd name="connsiteY6" fmla="*/ 948602 h 3047785"/>
              <a:gd name="connsiteX7" fmla="*/ 1407624 w 1825371"/>
              <a:gd name="connsiteY7" fmla="*/ 869894 h 3047785"/>
              <a:gd name="connsiteX8" fmla="*/ 1749379 w 1825371"/>
              <a:gd name="connsiteY8" fmla="*/ 590967 h 3047785"/>
              <a:gd name="connsiteX9" fmla="*/ 1808066 w 1825371"/>
              <a:gd name="connsiteY9" fmla="*/ 545399 h 3047785"/>
              <a:gd name="connsiteX10" fmla="*/ 1825326 w 1825371"/>
              <a:gd name="connsiteY10" fmla="*/ 554375 h 3047785"/>
              <a:gd name="connsiteX11" fmla="*/ 1811172 w 1825371"/>
              <a:gd name="connsiteY11" fmla="*/ 590277 h 3047785"/>
              <a:gd name="connsiteX12" fmla="*/ 1721073 w 1825371"/>
              <a:gd name="connsiteY12" fmla="*/ 698326 h 3047785"/>
              <a:gd name="connsiteX13" fmla="*/ 1385877 w 1825371"/>
              <a:gd name="connsiteY13" fmla="*/ 1068389 h 3047785"/>
              <a:gd name="connsiteX14" fmla="*/ 1376211 w 1825371"/>
              <a:gd name="connsiteY14" fmla="*/ 1098421 h 3047785"/>
              <a:gd name="connsiteX15" fmla="*/ 1361366 w 1825371"/>
              <a:gd name="connsiteY15" fmla="*/ 1135359 h 3047785"/>
              <a:gd name="connsiteX16" fmla="*/ 1355153 w 1825371"/>
              <a:gd name="connsiteY16" fmla="*/ 1169879 h 3047785"/>
              <a:gd name="connsiteX17" fmla="*/ 1409696 w 1825371"/>
              <a:gd name="connsiteY17" fmla="*/ 1384253 h 3047785"/>
              <a:gd name="connsiteX18" fmla="*/ 1524994 w 1825371"/>
              <a:gd name="connsiteY18" fmla="*/ 1739817 h 3047785"/>
              <a:gd name="connsiteX19" fmla="*/ 1659971 w 1825371"/>
              <a:gd name="connsiteY19" fmla="*/ 2199288 h 3047785"/>
              <a:gd name="connsiteX20" fmla="*/ 1782864 w 1825371"/>
              <a:gd name="connsiteY20" fmla="*/ 2697077 h 3047785"/>
              <a:gd name="connsiteX21" fmla="*/ 1794257 w 1825371"/>
              <a:gd name="connsiteY21" fmla="*/ 2767845 h 3047785"/>
              <a:gd name="connsiteX22" fmla="*/ 1791840 w 1825371"/>
              <a:gd name="connsiteY22" fmla="*/ 2778202 h 3047785"/>
              <a:gd name="connsiteX23" fmla="*/ 1784245 w 1825371"/>
              <a:gd name="connsiteY23" fmla="*/ 2770607 h 3047785"/>
              <a:gd name="connsiteX24" fmla="*/ 1746617 w 1825371"/>
              <a:gd name="connsiteY24" fmla="*/ 2660831 h 3047785"/>
              <a:gd name="connsiteX25" fmla="*/ 1513602 w 1825371"/>
              <a:gd name="connsiteY25" fmla="*/ 1875484 h 3047785"/>
              <a:gd name="connsiteX26" fmla="*/ 1297158 w 1825371"/>
              <a:gd name="connsiteY26" fmla="*/ 1267919 h 3047785"/>
              <a:gd name="connsiteX27" fmla="*/ 1275064 w 1825371"/>
              <a:gd name="connsiteY27" fmla="*/ 1217173 h 3047785"/>
              <a:gd name="connsiteX28" fmla="*/ 1248483 w 1825371"/>
              <a:gd name="connsiteY28" fmla="*/ 1193353 h 3047785"/>
              <a:gd name="connsiteX29" fmla="*/ 1232949 w 1825371"/>
              <a:gd name="connsiteY29" fmla="*/ 1222351 h 3047785"/>
              <a:gd name="connsiteX30" fmla="*/ 1230877 w 1825371"/>
              <a:gd name="connsiteY30" fmla="*/ 1283108 h 3047785"/>
              <a:gd name="connsiteX31" fmla="*/ 1243305 w 1825371"/>
              <a:gd name="connsiteY31" fmla="*/ 1522336 h 3047785"/>
              <a:gd name="connsiteX32" fmla="*/ 1261256 w 1825371"/>
              <a:gd name="connsiteY32" fmla="*/ 1854772 h 3047785"/>
              <a:gd name="connsiteX33" fmla="*/ 1272647 w 1825371"/>
              <a:gd name="connsiteY33" fmla="*/ 2086061 h 3047785"/>
              <a:gd name="connsiteX34" fmla="*/ 1288528 w 1825371"/>
              <a:gd name="connsiteY34" fmla="*/ 2674639 h 3047785"/>
              <a:gd name="connsiteX35" fmla="*/ 1297493 w 1825371"/>
              <a:gd name="connsiteY35" fmla="*/ 3047785 h 3047785"/>
              <a:gd name="connsiteX36" fmla="*/ 1048951 w 1825371"/>
              <a:gd name="connsiteY36" fmla="*/ 3047785 h 3047785"/>
              <a:gd name="connsiteX37" fmla="*/ 1053441 w 1825371"/>
              <a:gd name="connsiteY37" fmla="*/ 2920082 h 3047785"/>
              <a:gd name="connsiteX38" fmla="*/ 1066213 w 1825371"/>
              <a:gd name="connsiteY38" fmla="*/ 2573839 h 3047785"/>
              <a:gd name="connsiteX39" fmla="*/ 1077951 w 1825371"/>
              <a:gd name="connsiteY39" fmla="*/ 2236916 h 3047785"/>
              <a:gd name="connsiteX40" fmla="*/ 1093485 w 1825371"/>
              <a:gd name="connsiteY40" fmla="*/ 1882733 h 3047785"/>
              <a:gd name="connsiteX41" fmla="*/ 1107983 w 1825371"/>
              <a:gd name="connsiteY41" fmla="*/ 1608293 h 3047785"/>
              <a:gd name="connsiteX42" fmla="*/ 1125245 w 1825371"/>
              <a:gd name="connsiteY42" fmla="*/ 1293464 h 3047785"/>
              <a:gd name="connsiteX43" fmla="*/ 1096247 w 1825371"/>
              <a:gd name="connsiteY43" fmla="*/ 1270681 h 3047785"/>
              <a:gd name="connsiteX44" fmla="*/ 984400 w 1825371"/>
              <a:gd name="connsiteY44" fmla="*/ 1242374 h 3047785"/>
              <a:gd name="connsiteX45" fmla="*/ 977149 w 1825371"/>
              <a:gd name="connsiteY45" fmla="*/ 1225458 h 3047785"/>
              <a:gd name="connsiteX46" fmla="*/ 983019 w 1825371"/>
              <a:gd name="connsiteY46" fmla="*/ 1189902 h 3047785"/>
              <a:gd name="connsiteX47" fmla="*/ 1016158 w 1825371"/>
              <a:gd name="connsiteY47" fmla="*/ 1097041 h 3047785"/>
              <a:gd name="connsiteX48" fmla="*/ 1055513 w 1825371"/>
              <a:gd name="connsiteY48" fmla="*/ 1078055 h 3047785"/>
              <a:gd name="connsiteX49" fmla="*/ 1097628 w 1825371"/>
              <a:gd name="connsiteY49" fmla="*/ 1104290 h 3047785"/>
              <a:gd name="connsiteX50" fmla="*/ 1115579 w 1825371"/>
              <a:gd name="connsiteY50" fmla="*/ 1107743 h 3047785"/>
              <a:gd name="connsiteX51" fmla="*/ 1177026 w 1825371"/>
              <a:gd name="connsiteY51" fmla="*/ 1087375 h 3047785"/>
              <a:gd name="connsiteX52" fmla="*/ 1179787 w 1825371"/>
              <a:gd name="connsiteY52" fmla="*/ 1073913 h 3047785"/>
              <a:gd name="connsiteX53" fmla="*/ 1135255 w 1825371"/>
              <a:gd name="connsiteY53" fmla="*/ 1041117 h 3047785"/>
              <a:gd name="connsiteX54" fmla="*/ 939868 w 1825371"/>
              <a:gd name="connsiteY54" fmla="*/ 883702 h 3047785"/>
              <a:gd name="connsiteX55" fmla="*/ 549783 w 1825371"/>
              <a:gd name="connsiteY55" fmla="*/ 496379 h 3047785"/>
              <a:gd name="connsiteX56" fmla="*/ 40947 w 1825371"/>
              <a:gd name="connsiteY56" fmla="*/ 48990 h 3047785"/>
              <a:gd name="connsiteX57" fmla="*/ 5735 w 1825371"/>
              <a:gd name="connsiteY57" fmla="*/ 17231 h 3047785"/>
              <a:gd name="connsiteX58" fmla="*/ 902 w 1825371"/>
              <a:gd name="connsiteY58" fmla="*/ 4114 h 3047785"/>
              <a:gd name="connsiteX59" fmla="*/ 15747 w 1825371"/>
              <a:gd name="connsiteY59" fmla="*/ 1352 h 3047785"/>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3047785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4685667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97493 w 1825371"/>
              <a:gd name="connsiteY34" fmla="*/ 4685667 h 4705763"/>
              <a:gd name="connsiteX35" fmla="*/ 938419 w 1825371"/>
              <a:gd name="connsiteY35" fmla="*/ 4705763 h 4705763"/>
              <a:gd name="connsiteX36" fmla="*/ 1053441 w 1825371"/>
              <a:gd name="connsiteY36" fmla="*/ 2920082 h 4705763"/>
              <a:gd name="connsiteX37" fmla="*/ 1066213 w 1825371"/>
              <a:gd name="connsiteY37" fmla="*/ 2573839 h 4705763"/>
              <a:gd name="connsiteX38" fmla="*/ 1077951 w 1825371"/>
              <a:gd name="connsiteY38" fmla="*/ 2236916 h 4705763"/>
              <a:gd name="connsiteX39" fmla="*/ 1093485 w 1825371"/>
              <a:gd name="connsiteY39" fmla="*/ 1882733 h 4705763"/>
              <a:gd name="connsiteX40" fmla="*/ 1107983 w 1825371"/>
              <a:gd name="connsiteY40" fmla="*/ 1608293 h 4705763"/>
              <a:gd name="connsiteX41" fmla="*/ 1125245 w 1825371"/>
              <a:gd name="connsiteY41" fmla="*/ 1293464 h 4705763"/>
              <a:gd name="connsiteX42" fmla="*/ 1096247 w 1825371"/>
              <a:gd name="connsiteY42" fmla="*/ 1270681 h 4705763"/>
              <a:gd name="connsiteX43" fmla="*/ 984400 w 1825371"/>
              <a:gd name="connsiteY43" fmla="*/ 1242374 h 4705763"/>
              <a:gd name="connsiteX44" fmla="*/ 977149 w 1825371"/>
              <a:gd name="connsiteY44" fmla="*/ 1225458 h 4705763"/>
              <a:gd name="connsiteX45" fmla="*/ 983019 w 1825371"/>
              <a:gd name="connsiteY45" fmla="*/ 1189902 h 4705763"/>
              <a:gd name="connsiteX46" fmla="*/ 1016158 w 1825371"/>
              <a:gd name="connsiteY46" fmla="*/ 1097041 h 4705763"/>
              <a:gd name="connsiteX47" fmla="*/ 1055513 w 1825371"/>
              <a:gd name="connsiteY47" fmla="*/ 1078055 h 4705763"/>
              <a:gd name="connsiteX48" fmla="*/ 1097628 w 1825371"/>
              <a:gd name="connsiteY48" fmla="*/ 1104290 h 4705763"/>
              <a:gd name="connsiteX49" fmla="*/ 1115579 w 1825371"/>
              <a:gd name="connsiteY49" fmla="*/ 1107743 h 4705763"/>
              <a:gd name="connsiteX50" fmla="*/ 1177026 w 1825371"/>
              <a:gd name="connsiteY50" fmla="*/ 1087375 h 4705763"/>
              <a:gd name="connsiteX51" fmla="*/ 1179787 w 1825371"/>
              <a:gd name="connsiteY51" fmla="*/ 1073913 h 4705763"/>
              <a:gd name="connsiteX52" fmla="*/ 1135255 w 1825371"/>
              <a:gd name="connsiteY52" fmla="*/ 1041117 h 4705763"/>
              <a:gd name="connsiteX53" fmla="*/ 939868 w 1825371"/>
              <a:gd name="connsiteY53" fmla="*/ 883702 h 4705763"/>
              <a:gd name="connsiteX54" fmla="*/ 549783 w 1825371"/>
              <a:gd name="connsiteY54" fmla="*/ 496379 h 4705763"/>
              <a:gd name="connsiteX55" fmla="*/ 40947 w 1825371"/>
              <a:gd name="connsiteY55" fmla="*/ 48990 h 4705763"/>
              <a:gd name="connsiteX56" fmla="*/ 5735 w 1825371"/>
              <a:gd name="connsiteY56" fmla="*/ 17231 h 4705763"/>
              <a:gd name="connsiteX57" fmla="*/ 902 w 1825371"/>
              <a:gd name="connsiteY57" fmla="*/ 4114 h 4705763"/>
              <a:gd name="connsiteX58" fmla="*/ 15747 w 1825371"/>
              <a:gd name="connsiteY58"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97493 w 1825371"/>
              <a:gd name="connsiteY33" fmla="*/ 4685667 h 4705763"/>
              <a:gd name="connsiteX34" fmla="*/ 938419 w 1825371"/>
              <a:gd name="connsiteY34" fmla="*/ 4705763 h 4705763"/>
              <a:gd name="connsiteX35" fmla="*/ 1053441 w 1825371"/>
              <a:gd name="connsiteY35" fmla="*/ 2920082 h 4705763"/>
              <a:gd name="connsiteX36" fmla="*/ 1066213 w 1825371"/>
              <a:gd name="connsiteY36" fmla="*/ 2573839 h 4705763"/>
              <a:gd name="connsiteX37" fmla="*/ 1077951 w 1825371"/>
              <a:gd name="connsiteY37" fmla="*/ 2236916 h 4705763"/>
              <a:gd name="connsiteX38" fmla="*/ 1093485 w 1825371"/>
              <a:gd name="connsiteY38" fmla="*/ 1882733 h 4705763"/>
              <a:gd name="connsiteX39" fmla="*/ 1107983 w 1825371"/>
              <a:gd name="connsiteY39" fmla="*/ 1608293 h 4705763"/>
              <a:gd name="connsiteX40" fmla="*/ 1125245 w 1825371"/>
              <a:gd name="connsiteY40" fmla="*/ 1293464 h 4705763"/>
              <a:gd name="connsiteX41" fmla="*/ 1096247 w 1825371"/>
              <a:gd name="connsiteY41" fmla="*/ 1270681 h 4705763"/>
              <a:gd name="connsiteX42" fmla="*/ 984400 w 1825371"/>
              <a:gd name="connsiteY42" fmla="*/ 1242374 h 4705763"/>
              <a:gd name="connsiteX43" fmla="*/ 977149 w 1825371"/>
              <a:gd name="connsiteY43" fmla="*/ 1225458 h 4705763"/>
              <a:gd name="connsiteX44" fmla="*/ 983019 w 1825371"/>
              <a:gd name="connsiteY44" fmla="*/ 1189902 h 4705763"/>
              <a:gd name="connsiteX45" fmla="*/ 1016158 w 1825371"/>
              <a:gd name="connsiteY45" fmla="*/ 1097041 h 4705763"/>
              <a:gd name="connsiteX46" fmla="*/ 1055513 w 1825371"/>
              <a:gd name="connsiteY46" fmla="*/ 1078055 h 4705763"/>
              <a:gd name="connsiteX47" fmla="*/ 1097628 w 1825371"/>
              <a:gd name="connsiteY47" fmla="*/ 1104290 h 4705763"/>
              <a:gd name="connsiteX48" fmla="*/ 1115579 w 1825371"/>
              <a:gd name="connsiteY48" fmla="*/ 1107743 h 4705763"/>
              <a:gd name="connsiteX49" fmla="*/ 1177026 w 1825371"/>
              <a:gd name="connsiteY49" fmla="*/ 1087375 h 4705763"/>
              <a:gd name="connsiteX50" fmla="*/ 1179787 w 1825371"/>
              <a:gd name="connsiteY50" fmla="*/ 1073913 h 4705763"/>
              <a:gd name="connsiteX51" fmla="*/ 1135255 w 1825371"/>
              <a:gd name="connsiteY51" fmla="*/ 1041117 h 4705763"/>
              <a:gd name="connsiteX52" fmla="*/ 939868 w 1825371"/>
              <a:gd name="connsiteY52" fmla="*/ 883702 h 4705763"/>
              <a:gd name="connsiteX53" fmla="*/ 549783 w 1825371"/>
              <a:gd name="connsiteY53" fmla="*/ 496379 h 4705763"/>
              <a:gd name="connsiteX54" fmla="*/ 40947 w 1825371"/>
              <a:gd name="connsiteY54" fmla="*/ 48990 h 4705763"/>
              <a:gd name="connsiteX55" fmla="*/ 5735 w 1825371"/>
              <a:gd name="connsiteY55" fmla="*/ 17231 h 4705763"/>
              <a:gd name="connsiteX56" fmla="*/ 902 w 1825371"/>
              <a:gd name="connsiteY56" fmla="*/ 4114 h 4705763"/>
              <a:gd name="connsiteX57" fmla="*/ 15747 w 1825371"/>
              <a:gd name="connsiteY57"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97493 w 1825371"/>
              <a:gd name="connsiteY32" fmla="*/ 4685667 h 4705763"/>
              <a:gd name="connsiteX33" fmla="*/ 938419 w 1825371"/>
              <a:gd name="connsiteY33" fmla="*/ 4705763 h 4705763"/>
              <a:gd name="connsiteX34" fmla="*/ 1053441 w 1825371"/>
              <a:gd name="connsiteY34" fmla="*/ 2920082 h 4705763"/>
              <a:gd name="connsiteX35" fmla="*/ 1066213 w 1825371"/>
              <a:gd name="connsiteY35" fmla="*/ 2573839 h 4705763"/>
              <a:gd name="connsiteX36" fmla="*/ 1077951 w 1825371"/>
              <a:gd name="connsiteY36" fmla="*/ 2236916 h 4705763"/>
              <a:gd name="connsiteX37" fmla="*/ 1093485 w 1825371"/>
              <a:gd name="connsiteY37" fmla="*/ 1882733 h 4705763"/>
              <a:gd name="connsiteX38" fmla="*/ 1107983 w 1825371"/>
              <a:gd name="connsiteY38" fmla="*/ 1608293 h 4705763"/>
              <a:gd name="connsiteX39" fmla="*/ 1125245 w 1825371"/>
              <a:gd name="connsiteY39" fmla="*/ 1293464 h 4705763"/>
              <a:gd name="connsiteX40" fmla="*/ 1096247 w 1825371"/>
              <a:gd name="connsiteY40" fmla="*/ 1270681 h 4705763"/>
              <a:gd name="connsiteX41" fmla="*/ 984400 w 1825371"/>
              <a:gd name="connsiteY41" fmla="*/ 1242374 h 4705763"/>
              <a:gd name="connsiteX42" fmla="*/ 977149 w 1825371"/>
              <a:gd name="connsiteY42" fmla="*/ 1225458 h 4705763"/>
              <a:gd name="connsiteX43" fmla="*/ 983019 w 1825371"/>
              <a:gd name="connsiteY43" fmla="*/ 1189902 h 4705763"/>
              <a:gd name="connsiteX44" fmla="*/ 1016158 w 1825371"/>
              <a:gd name="connsiteY44" fmla="*/ 1097041 h 4705763"/>
              <a:gd name="connsiteX45" fmla="*/ 1055513 w 1825371"/>
              <a:gd name="connsiteY45" fmla="*/ 1078055 h 4705763"/>
              <a:gd name="connsiteX46" fmla="*/ 1097628 w 1825371"/>
              <a:gd name="connsiteY46" fmla="*/ 1104290 h 4705763"/>
              <a:gd name="connsiteX47" fmla="*/ 1115579 w 1825371"/>
              <a:gd name="connsiteY47" fmla="*/ 1107743 h 4705763"/>
              <a:gd name="connsiteX48" fmla="*/ 1177026 w 1825371"/>
              <a:gd name="connsiteY48" fmla="*/ 1087375 h 4705763"/>
              <a:gd name="connsiteX49" fmla="*/ 1179787 w 1825371"/>
              <a:gd name="connsiteY49" fmla="*/ 1073913 h 4705763"/>
              <a:gd name="connsiteX50" fmla="*/ 1135255 w 1825371"/>
              <a:gd name="connsiteY50" fmla="*/ 1041117 h 4705763"/>
              <a:gd name="connsiteX51" fmla="*/ 939868 w 1825371"/>
              <a:gd name="connsiteY51" fmla="*/ 883702 h 4705763"/>
              <a:gd name="connsiteX52" fmla="*/ 549783 w 1825371"/>
              <a:gd name="connsiteY52" fmla="*/ 496379 h 4705763"/>
              <a:gd name="connsiteX53" fmla="*/ 40947 w 1825371"/>
              <a:gd name="connsiteY53" fmla="*/ 48990 h 4705763"/>
              <a:gd name="connsiteX54" fmla="*/ 5735 w 1825371"/>
              <a:gd name="connsiteY54" fmla="*/ 17231 h 4705763"/>
              <a:gd name="connsiteX55" fmla="*/ 902 w 1825371"/>
              <a:gd name="connsiteY55" fmla="*/ 4114 h 4705763"/>
              <a:gd name="connsiteX56" fmla="*/ 15747 w 1825371"/>
              <a:gd name="connsiteY56"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07983 w 1825371"/>
              <a:gd name="connsiteY37" fmla="*/ 1608293 h 4705763"/>
              <a:gd name="connsiteX38" fmla="*/ 1125245 w 1825371"/>
              <a:gd name="connsiteY38" fmla="*/ 1293464 h 4705763"/>
              <a:gd name="connsiteX39" fmla="*/ 1096247 w 1825371"/>
              <a:gd name="connsiteY39" fmla="*/ 1270681 h 4705763"/>
              <a:gd name="connsiteX40" fmla="*/ 984400 w 1825371"/>
              <a:gd name="connsiteY40" fmla="*/ 1242374 h 4705763"/>
              <a:gd name="connsiteX41" fmla="*/ 977149 w 1825371"/>
              <a:gd name="connsiteY41" fmla="*/ 1225458 h 4705763"/>
              <a:gd name="connsiteX42" fmla="*/ 983019 w 1825371"/>
              <a:gd name="connsiteY42" fmla="*/ 1189902 h 4705763"/>
              <a:gd name="connsiteX43" fmla="*/ 1016158 w 1825371"/>
              <a:gd name="connsiteY43" fmla="*/ 1097041 h 4705763"/>
              <a:gd name="connsiteX44" fmla="*/ 1055513 w 1825371"/>
              <a:gd name="connsiteY44" fmla="*/ 1078055 h 4705763"/>
              <a:gd name="connsiteX45" fmla="*/ 1097628 w 1825371"/>
              <a:gd name="connsiteY45" fmla="*/ 1104290 h 4705763"/>
              <a:gd name="connsiteX46" fmla="*/ 1115579 w 1825371"/>
              <a:gd name="connsiteY46" fmla="*/ 1107743 h 4705763"/>
              <a:gd name="connsiteX47" fmla="*/ 1177026 w 1825371"/>
              <a:gd name="connsiteY47" fmla="*/ 1087375 h 4705763"/>
              <a:gd name="connsiteX48" fmla="*/ 1179787 w 1825371"/>
              <a:gd name="connsiteY48" fmla="*/ 1073913 h 4705763"/>
              <a:gd name="connsiteX49" fmla="*/ 1135255 w 1825371"/>
              <a:gd name="connsiteY49" fmla="*/ 1041117 h 4705763"/>
              <a:gd name="connsiteX50" fmla="*/ 939868 w 1825371"/>
              <a:gd name="connsiteY50" fmla="*/ 883702 h 4705763"/>
              <a:gd name="connsiteX51" fmla="*/ 549783 w 1825371"/>
              <a:gd name="connsiteY51" fmla="*/ 496379 h 4705763"/>
              <a:gd name="connsiteX52" fmla="*/ 40947 w 1825371"/>
              <a:gd name="connsiteY52" fmla="*/ 48990 h 4705763"/>
              <a:gd name="connsiteX53" fmla="*/ 5735 w 1825371"/>
              <a:gd name="connsiteY53" fmla="*/ 17231 h 4705763"/>
              <a:gd name="connsiteX54" fmla="*/ 902 w 1825371"/>
              <a:gd name="connsiteY54" fmla="*/ 4114 h 4705763"/>
              <a:gd name="connsiteX55" fmla="*/ 15747 w 1825371"/>
              <a:gd name="connsiteY55"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25245 w 1825371"/>
              <a:gd name="connsiteY37" fmla="*/ 1293464 h 4705763"/>
              <a:gd name="connsiteX38" fmla="*/ 1096247 w 1825371"/>
              <a:gd name="connsiteY38" fmla="*/ 1270681 h 4705763"/>
              <a:gd name="connsiteX39" fmla="*/ 984400 w 1825371"/>
              <a:gd name="connsiteY39" fmla="*/ 1242374 h 4705763"/>
              <a:gd name="connsiteX40" fmla="*/ 977149 w 1825371"/>
              <a:gd name="connsiteY40" fmla="*/ 1225458 h 4705763"/>
              <a:gd name="connsiteX41" fmla="*/ 983019 w 1825371"/>
              <a:gd name="connsiteY41" fmla="*/ 1189902 h 4705763"/>
              <a:gd name="connsiteX42" fmla="*/ 1016158 w 1825371"/>
              <a:gd name="connsiteY42" fmla="*/ 1097041 h 4705763"/>
              <a:gd name="connsiteX43" fmla="*/ 1055513 w 1825371"/>
              <a:gd name="connsiteY43" fmla="*/ 1078055 h 4705763"/>
              <a:gd name="connsiteX44" fmla="*/ 1097628 w 1825371"/>
              <a:gd name="connsiteY44" fmla="*/ 1104290 h 4705763"/>
              <a:gd name="connsiteX45" fmla="*/ 1115579 w 1825371"/>
              <a:gd name="connsiteY45" fmla="*/ 1107743 h 4705763"/>
              <a:gd name="connsiteX46" fmla="*/ 1177026 w 1825371"/>
              <a:gd name="connsiteY46" fmla="*/ 1087375 h 4705763"/>
              <a:gd name="connsiteX47" fmla="*/ 1179787 w 1825371"/>
              <a:gd name="connsiteY47" fmla="*/ 1073913 h 4705763"/>
              <a:gd name="connsiteX48" fmla="*/ 1135255 w 1825371"/>
              <a:gd name="connsiteY48" fmla="*/ 1041117 h 4705763"/>
              <a:gd name="connsiteX49" fmla="*/ 939868 w 1825371"/>
              <a:gd name="connsiteY49" fmla="*/ 883702 h 4705763"/>
              <a:gd name="connsiteX50" fmla="*/ 549783 w 1825371"/>
              <a:gd name="connsiteY50" fmla="*/ 496379 h 4705763"/>
              <a:gd name="connsiteX51" fmla="*/ 40947 w 1825371"/>
              <a:gd name="connsiteY51" fmla="*/ 48990 h 4705763"/>
              <a:gd name="connsiteX52" fmla="*/ 5735 w 1825371"/>
              <a:gd name="connsiteY52" fmla="*/ 17231 h 4705763"/>
              <a:gd name="connsiteX53" fmla="*/ 902 w 1825371"/>
              <a:gd name="connsiteY53" fmla="*/ 4114 h 4705763"/>
              <a:gd name="connsiteX54" fmla="*/ 15747 w 1825371"/>
              <a:gd name="connsiteY54"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125245 w 1825371"/>
              <a:gd name="connsiteY36" fmla="*/ 1293464 h 4705763"/>
              <a:gd name="connsiteX37" fmla="*/ 1096247 w 1825371"/>
              <a:gd name="connsiteY37" fmla="*/ 1270681 h 4705763"/>
              <a:gd name="connsiteX38" fmla="*/ 984400 w 1825371"/>
              <a:gd name="connsiteY38" fmla="*/ 1242374 h 4705763"/>
              <a:gd name="connsiteX39" fmla="*/ 977149 w 1825371"/>
              <a:gd name="connsiteY39" fmla="*/ 1225458 h 4705763"/>
              <a:gd name="connsiteX40" fmla="*/ 983019 w 1825371"/>
              <a:gd name="connsiteY40" fmla="*/ 1189902 h 4705763"/>
              <a:gd name="connsiteX41" fmla="*/ 1016158 w 1825371"/>
              <a:gd name="connsiteY41" fmla="*/ 1097041 h 4705763"/>
              <a:gd name="connsiteX42" fmla="*/ 1055513 w 1825371"/>
              <a:gd name="connsiteY42" fmla="*/ 1078055 h 4705763"/>
              <a:gd name="connsiteX43" fmla="*/ 1097628 w 1825371"/>
              <a:gd name="connsiteY43" fmla="*/ 1104290 h 4705763"/>
              <a:gd name="connsiteX44" fmla="*/ 1115579 w 1825371"/>
              <a:gd name="connsiteY44" fmla="*/ 1107743 h 4705763"/>
              <a:gd name="connsiteX45" fmla="*/ 1177026 w 1825371"/>
              <a:gd name="connsiteY45" fmla="*/ 1087375 h 4705763"/>
              <a:gd name="connsiteX46" fmla="*/ 1179787 w 1825371"/>
              <a:gd name="connsiteY46" fmla="*/ 1073913 h 4705763"/>
              <a:gd name="connsiteX47" fmla="*/ 1135255 w 1825371"/>
              <a:gd name="connsiteY47" fmla="*/ 1041117 h 4705763"/>
              <a:gd name="connsiteX48" fmla="*/ 939868 w 1825371"/>
              <a:gd name="connsiteY48" fmla="*/ 883702 h 4705763"/>
              <a:gd name="connsiteX49" fmla="*/ 549783 w 1825371"/>
              <a:gd name="connsiteY49" fmla="*/ 496379 h 4705763"/>
              <a:gd name="connsiteX50" fmla="*/ 40947 w 1825371"/>
              <a:gd name="connsiteY50" fmla="*/ 48990 h 4705763"/>
              <a:gd name="connsiteX51" fmla="*/ 5735 w 1825371"/>
              <a:gd name="connsiteY51" fmla="*/ 17231 h 4705763"/>
              <a:gd name="connsiteX52" fmla="*/ 902 w 1825371"/>
              <a:gd name="connsiteY52" fmla="*/ 4114 h 4705763"/>
              <a:gd name="connsiteX53" fmla="*/ 15747 w 1825371"/>
              <a:gd name="connsiteY53"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125245 w 1825371"/>
              <a:gd name="connsiteY35" fmla="*/ 1293464 h 4705763"/>
              <a:gd name="connsiteX36" fmla="*/ 1096247 w 1825371"/>
              <a:gd name="connsiteY36" fmla="*/ 1270681 h 4705763"/>
              <a:gd name="connsiteX37" fmla="*/ 984400 w 1825371"/>
              <a:gd name="connsiteY37" fmla="*/ 1242374 h 4705763"/>
              <a:gd name="connsiteX38" fmla="*/ 977149 w 1825371"/>
              <a:gd name="connsiteY38" fmla="*/ 1225458 h 4705763"/>
              <a:gd name="connsiteX39" fmla="*/ 983019 w 1825371"/>
              <a:gd name="connsiteY39" fmla="*/ 1189902 h 4705763"/>
              <a:gd name="connsiteX40" fmla="*/ 1016158 w 1825371"/>
              <a:gd name="connsiteY40" fmla="*/ 1097041 h 4705763"/>
              <a:gd name="connsiteX41" fmla="*/ 1055513 w 1825371"/>
              <a:gd name="connsiteY41" fmla="*/ 1078055 h 4705763"/>
              <a:gd name="connsiteX42" fmla="*/ 1097628 w 1825371"/>
              <a:gd name="connsiteY42" fmla="*/ 1104290 h 4705763"/>
              <a:gd name="connsiteX43" fmla="*/ 1115579 w 1825371"/>
              <a:gd name="connsiteY43" fmla="*/ 1107743 h 4705763"/>
              <a:gd name="connsiteX44" fmla="*/ 1177026 w 1825371"/>
              <a:gd name="connsiteY44" fmla="*/ 1087375 h 4705763"/>
              <a:gd name="connsiteX45" fmla="*/ 1179787 w 1825371"/>
              <a:gd name="connsiteY45" fmla="*/ 1073913 h 4705763"/>
              <a:gd name="connsiteX46" fmla="*/ 1135255 w 1825371"/>
              <a:gd name="connsiteY46" fmla="*/ 1041117 h 4705763"/>
              <a:gd name="connsiteX47" fmla="*/ 939868 w 1825371"/>
              <a:gd name="connsiteY47" fmla="*/ 883702 h 4705763"/>
              <a:gd name="connsiteX48" fmla="*/ 549783 w 1825371"/>
              <a:gd name="connsiteY48" fmla="*/ 496379 h 4705763"/>
              <a:gd name="connsiteX49" fmla="*/ 40947 w 1825371"/>
              <a:gd name="connsiteY49" fmla="*/ 48990 h 4705763"/>
              <a:gd name="connsiteX50" fmla="*/ 5735 w 1825371"/>
              <a:gd name="connsiteY50" fmla="*/ 17231 h 4705763"/>
              <a:gd name="connsiteX51" fmla="*/ 902 w 1825371"/>
              <a:gd name="connsiteY51" fmla="*/ 4114 h 4705763"/>
              <a:gd name="connsiteX52" fmla="*/ 15747 w 1825371"/>
              <a:gd name="connsiteY52"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125245 w 1825371"/>
              <a:gd name="connsiteY34" fmla="*/ 1293464 h 4705763"/>
              <a:gd name="connsiteX35" fmla="*/ 1096247 w 1825371"/>
              <a:gd name="connsiteY35" fmla="*/ 1270681 h 4705763"/>
              <a:gd name="connsiteX36" fmla="*/ 984400 w 1825371"/>
              <a:gd name="connsiteY36" fmla="*/ 1242374 h 4705763"/>
              <a:gd name="connsiteX37" fmla="*/ 977149 w 1825371"/>
              <a:gd name="connsiteY37" fmla="*/ 1225458 h 4705763"/>
              <a:gd name="connsiteX38" fmla="*/ 983019 w 1825371"/>
              <a:gd name="connsiteY38" fmla="*/ 1189902 h 4705763"/>
              <a:gd name="connsiteX39" fmla="*/ 1016158 w 1825371"/>
              <a:gd name="connsiteY39" fmla="*/ 1097041 h 4705763"/>
              <a:gd name="connsiteX40" fmla="*/ 1055513 w 1825371"/>
              <a:gd name="connsiteY40" fmla="*/ 1078055 h 4705763"/>
              <a:gd name="connsiteX41" fmla="*/ 1097628 w 1825371"/>
              <a:gd name="connsiteY41" fmla="*/ 1104290 h 4705763"/>
              <a:gd name="connsiteX42" fmla="*/ 1115579 w 1825371"/>
              <a:gd name="connsiteY42" fmla="*/ 1107743 h 4705763"/>
              <a:gd name="connsiteX43" fmla="*/ 1177026 w 1825371"/>
              <a:gd name="connsiteY43" fmla="*/ 1087375 h 4705763"/>
              <a:gd name="connsiteX44" fmla="*/ 1179787 w 1825371"/>
              <a:gd name="connsiteY44" fmla="*/ 1073913 h 4705763"/>
              <a:gd name="connsiteX45" fmla="*/ 1135255 w 1825371"/>
              <a:gd name="connsiteY45" fmla="*/ 1041117 h 4705763"/>
              <a:gd name="connsiteX46" fmla="*/ 939868 w 1825371"/>
              <a:gd name="connsiteY46" fmla="*/ 883702 h 4705763"/>
              <a:gd name="connsiteX47" fmla="*/ 549783 w 1825371"/>
              <a:gd name="connsiteY47" fmla="*/ 496379 h 4705763"/>
              <a:gd name="connsiteX48" fmla="*/ 40947 w 1825371"/>
              <a:gd name="connsiteY48" fmla="*/ 48990 h 4705763"/>
              <a:gd name="connsiteX49" fmla="*/ 5735 w 1825371"/>
              <a:gd name="connsiteY49" fmla="*/ 17231 h 4705763"/>
              <a:gd name="connsiteX50" fmla="*/ 902 w 1825371"/>
              <a:gd name="connsiteY50" fmla="*/ 4114 h 4705763"/>
              <a:gd name="connsiteX51" fmla="*/ 15747 w 1825371"/>
              <a:gd name="connsiteY51"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125245 w 1825371"/>
              <a:gd name="connsiteY33" fmla="*/ 1293464 h 4705763"/>
              <a:gd name="connsiteX34" fmla="*/ 1096247 w 1825371"/>
              <a:gd name="connsiteY34" fmla="*/ 1270681 h 4705763"/>
              <a:gd name="connsiteX35" fmla="*/ 984400 w 1825371"/>
              <a:gd name="connsiteY35" fmla="*/ 1242374 h 4705763"/>
              <a:gd name="connsiteX36" fmla="*/ 977149 w 1825371"/>
              <a:gd name="connsiteY36" fmla="*/ 1225458 h 4705763"/>
              <a:gd name="connsiteX37" fmla="*/ 983019 w 1825371"/>
              <a:gd name="connsiteY37" fmla="*/ 1189902 h 4705763"/>
              <a:gd name="connsiteX38" fmla="*/ 1016158 w 1825371"/>
              <a:gd name="connsiteY38" fmla="*/ 1097041 h 4705763"/>
              <a:gd name="connsiteX39" fmla="*/ 1055513 w 1825371"/>
              <a:gd name="connsiteY39" fmla="*/ 1078055 h 4705763"/>
              <a:gd name="connsiteX40" fmla="*/ 1097628 w 1825371"/>
              <a:gd name="connsiteY40" fmla="*/ 1104290 h 4705763"/>
              <a:gd name="connsiteX41" fmla="*/ 1115579 w 1825371"/>
              <a:gd name="connsiteY41" fmla="*/ 1107743 h 4705763"/>
              <a:gd name="connsiteX42" fmla="*/ 1177026 w 1825371"/>
              <a:gd name="connsiteY42" fmla="*/ 1087375 h 4705763"/>
              <a:gd name="connsiteX43" fmla="*/ 1179787 w 1825371"/>
              <a:gd name="connsiteY43" fmla="*/ 1073913 h 4705763"/>
              <a:gd name="connsiteX44" fmla="*/ 1135255 w 1825371"/>
              <a:gd name="connsiteY44" fmla="*/ 1041117 h 4705763"/>
              <a:gd name="connsiteX45" fmla="*/ 939868 w 1825371"/>
              <a:gd name="connsiteY45" fmla="*/ 883702 h 4705763"/>
              <a:gd name="connsiteX46" fmla="*/ 549783 w 1825371"/>
              <a:gd name="connsiteY46" fmla="*/ 496379 h 4705763"/>
              <a:gd name="connsiteX47" fmla="*/ 40947 w 1825371"/>
              <a:gd name="connsiteY47" fmla="*/ 48990 h 4705763"/>
              <a:gd name="connsiteX48" fmla="*/ 5735 w 1825371"/>
              <a:gd name="connsiteY48" fmla="*/ 17231 h 4705763"/>
              <a:gd name="connsiteX49" fmla="*/ 902 w 1825371"/>
              <a:gd name="connsiteY49" fmla="*/ 4114 h 4705763"/>
              <a:gd name="connsiteX50" fmla="*/ 15747 w 1825371"/>
              <a:gd name="connsiteY50" fmla="*/ 1352 h 4705763"/>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97493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17106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78613 w 1825371"/>
              <a:gd name="connsiteY32" fmla="*/ 4685667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825371" h="4705764">
                <a:moveTo>
                  <a:pt x="15747" y="1352"/>
                </a:moveTo>
                <a:cubicBezTo>
                  <a:pt x="40601" y="7565"/>
                  <a:pt x="63040" y="19648"/>
                  <a:pt x="83062" y="34837"/>
                </a:cubicBezTo>
                <a:cubicBezTo>
                  <a:pt x="383392" y="265435"/>
                  <a:pt x="679236" y="502594"/>
                  <a:pt x="961270" y="755975"/>
                </a:cubicBezTo>
                <a:cubicBezTo>
                  <a:pt x="1053096" y="838826"/>
                  <a:pt x="1146302" y="919949"/>
                  <a:pt x="1239162" y="1001764"/>
                </a:cubicBezTo>
                <a:cubicBezTo>
                  <a:pt x="1250209" y="1011775"/>
                  <a:pt x="1262636" y="1020060"/>
                  <a:pt x="1276445" y="1025928"/>
                </a:cubicBezTo>
                <a:cubicBezTo>
                  <a:pt x="1296466" y="1034213"/>
                  <a:pt x="1308204" y="1030070"/>
                  <a:pt x="1316489" y="1009704"/>
                </a:cubicBezTo>
                <a:cubicBezTo>
                  <a:pt x="1325119" y="988991"/>
                  <a:pt x="1335821" y="968968"/>
                  <a:pt x="1345141" y="948602"/>
                </a:cubicBezTo>
                <a:cubicBezTo>
                  <a:pt x="1359640" y="917188"/>
                  <a:pt x="1382079" y="892679"/>
                  <a:pt x="1407624" y="869894"/>
                </a:cubicBezTo>
                <a:cubicBezTo>
                  <a:pt x="1517055" y="771511"/>
                  <a:pt x="1634081" y="682447"/>
                  <a:pt x="1749379" y="590967"/>
                </a:cubicBezTo>
                <a:cubicBezTo>
                  <a:pt x="1768711" y="575432"/>
                  <a:pt x="1788043" y="559898"/>
                  <a:pt x="1808066" y="545399"/>
                </a:cubicBezTo>
                <a:cubicBezTo>
                  <a:pt x="1819802" y="536769"/>
                  <a:pt x="1824634" y="539875"/>
                  <a:pt x="1825326" y="554375"/>
                </a:cubicBezTo>
                <a:cubicBezTo>
                  <a:pt x="1826015" y="568528"/>
                  <a:pt x="1818766" y="579575"/>
                  <a:pt x="1811172" y="590277"/>
                </a:cubicBezTo>
                <a:cubicBezTo>
                  <a:pt x="1783900" y="628594"/>
                  <a:pt x="1751451" y="662770"/>
                  <a:pt x="1721073" y="698326"/>
                </a:cubicBezTo>
                <a:cubicBezTo>
                  <a:pt x="1613023" y="825017"/>
                  <a:pt x="1503592" y="950328"/>
                  <a:pt x="1385877" y="1068389"/>
                </a:cubicBezTo>
                <a:cubicBezTo>
                  <a:pt x="1376900" y="1077364"/>
                  <a:pt x="1378626" y="1088411"/>
                  <a:pt x="1376211" y="1098421"/>
                </a:cubicBezTo>
                <a:cubicBezTo>
                  <a:pt x="1373449" y="1111885"/>
                  <a:pt x="1370342" y="1124658"/>
                  <a:pt x="1361366" y="1135359"/>
                </a:cubicBezTo>
                <a:cubicBezTo>
                  <a:pt x="1352736" y="1145370"/>
                  <a:pt x="1352736" y="1157798"/>
                  <a:pt x="1355153" y="1169879"/>
                </a:cubicBezTo>
                <a:cubicBezTo>
                  <a:pt x="1369651" y="1242374"/>
                  <a:pt x="1391054" y="1312796"/>
                  <a:pt x="1409696" y="1384253"/>
                </a:cubicBezTo>
                <a:cubicBezTo>
                  <a:pt x="1440764" y="1505076"/>
                  <a:pt x="1484260" y="1622102"/>
                  <a:pt x="1524994" y="1739817"/>
                </a:cubicBezTo>
                <a:cubicBezTo>
                  <a:pt x="1577466" y="1890674"/>
                  <a:pt x="1615785" y="2046016"/>
                  <a:pt x="1659971" y="2199288"/>
                </a:cubicBezTo>
                <a:cubicBezTo>
                  <a:pt x="1707264" y="2363607"/>
                  <a:pt x="1746273" y="2529998"/>
                  <a:pt x="1782864" y="2697077"/>
                </a:cubicBezTo>
                <a:cubicBezTo>
                  <a:pt x="1788043" y="2720207"/>
                  <a:pt x="1790460" y="2744026"/>
                  <a:pt x="1794257" y="2767845"/>
                </a:cubicBezTo>
                <a:cubicBezTo>
                  <a:pt x="1794947" y="2771643"/>
                  <a:pt x="1797364" y="2776822"/>
                  <a:pt x="1791840" y="2778202"/>
                </a:cubicBezTo>
                <a:cubicBezTo>
                  <a:pt x="1786662" y="2779583"/>
                  <a:pt x="1785626" y="2774405"/>
                  <a:pt x="1784245" y="2770607"/>
                </a:cubicBezTo>
                <a:cubicBezTo>
                  <a:pt x="1770437" y="2734360"/>
                  <a:pt x="1756975" y="2698113"/>
                  <a:pt x="1746617" y="2660831"/>
                </a:cubicBezTo>
                <a:cubicBezTo>
                  <a:pt x="1673779" y="2397784"/>
                  <a:pt x="1595762" y="2136116"/>
                  <a:pt x="1513602" y="1875484"/>
                </a:cubicBezTo>
                <a:cubicBezTo>
                  <a:pt x="1448704" y="1670431"/>
                  <a:pt x="1380007" y="1466759"/>
                  <a:pt x="1297158" y="1267919"/>
                </a:cubicBezTo>
                <a:cubicBezTo>
                  <a:pt x="1289909" y="1251004"/>
                  <a:pt x="1282659" y="1234089"/>
                  <a:pt x="1275064" y="1217173"/>
                </a:cubicBezTo>
                <a:cubicBezTo>
                  <a:pt x="1269541" y="1205436"/>
                  <a:pt x="1260911" y="1191628"/>
                  <a:pt x="1248483" y="1193353"/>
                </a:cubicBezTo>
                <a:cubicBezTo>
                  <a:pt x="1238128" y="1194734"/>
                  <a:pt x="1235711" y="1211649"/>
                  <a:pt x="1232949" y="1222351"/>
                </a:cubicBezTo>
                <a:cubicBezTo>
                  <a:pt x="1228115" y="1242374"/>
                  <a:pt x="1229843" y="1262740"/>
                  <a:pt x="1230877" y="1283108"/>
                </a:cubicBezTo>
                <a:cubicBezTo>
                  <a:pt x="1226287" y="2417294"/>
                  <a:pt x="1231744" y="3571578"/>
                  <a:pt x="1227154" y="4705764"/>
                </a:cubicBezTo>
                <a:lnTo>
                  <a:pt x="998710" y="4695715"/>
                </a:lnTo>
                <a:cubicBezTo>
                  <a:pt x="1020244" y="4110251"/>
                  <a:pt x="1098940" y="1865978"/>
                  <a:pt x="1125245" y="1293464"/>
                </a:cubicBezTo>
                <a:cubicBezTo>
                  <a:pt x="1126970" y="1262740"/>
                  <a:pt x="1124553" y="1258943"/>
                  <a:pt x="1096247" y="1270681"/>
                </a:cubicBezTo>
                <a:cubicBezTo>
                  <a:pt x="1050679" y="1289666"/>
                  <a:pt x="1018575" y="1263776"/>
                  <a:pt x="984400" y="1242374"/>
                </a:cubicBezTo>
                <a:cubicBezTo>
                  <a:pt x="979221" y="1238921"/>
                  <a:pt x="977841" y="1232017"/>
                  <a:pt x="977149" y="1225458"/>
                </a:cubicBezTo>
                <a:cubicBezTo>
                  <a:pt x="976115" y="1213030"/>
                  <a:pt x="978530" y="1200949"/>
                  <a:pt x="983019" y="1189902"/>
                </a:cubicBezTo>
                <a:cubicBezTo>
                  <a:pt x="995792" y="1159523"/>
                  <a:pt x="1005457" y="1128109"/>
                  <a:pt x="1016158" y="1097041"/>
                </a:cubicBezTo>
                <a:cubicBezTo>
                  <a:pt x="1022717" y="1078055"/>
                  <a:pt x="1036181" y="1071841"/>
                  <a:pt x="1055513" y="1078055"/>
                </a:cubicBezTo>
                <a:cubicBezTo>
                  <a:pt x="1071737" y="1082887"/>
                  <a:pt x="1084855" y="1093934"/>
                  <a:pt x="1097628" y="1104290"/>
                </a:cubicBezTo>
                <a:cubicBezTo>
                  <a:pt x="1103496" y="1108779"/>
                  <a:pt x="1107983" y="1110504"/>
                  <a:pt x="1115579" y="1107743"/>
                </a:cubicBezTo>
                <a:cubicBezTo>
                  <a:pt x="1135945" y="1100147"/>
                  <a:pt x="1156313" y="1093589"/>
                  <a:pt x="1177026" y="1087375"/>
                </a:cubicBezTo>
                <a:cubicBezTo>
                  <a:pt x="1187726" y="1084268"/>
                  <a:pt x="1185655" y="1080126"/>
                  <a:pt x="1179787" y="1073913"/>
                </a:cubicBezTo>
                <a:cubicBezTo>
                  <a:pt x="1166668" y="1060449"/>
                  <a:pt x="1151134" y="1050438"/>
                  <a:pt x="1135255" y="1041117"/>
                </a:cubicBezTo>
                <a:cubicBezTo>
                  <a:pt x="1062417" y="998311"/>
                  <a:pt x="998207" y="944460"/>
                  <a:pt x="939868" y="883702"/>
                </a:cubicBezTo>
                <a:cubicBezTo>
                  <a:pt x="813177" y="751488"/>
                  <a:pt x="683379" y="622035"/>
                  <a:pt x="549783" y="496379"/>
                </a:cubicBezTo>
                <a:cubicBezTo>
                  <a:pt x="385809" y="341382"/>
                  <a:pt x="211479" y="197084"/>
                  <a:pt x="40947" y="48990"/>
                </a:cubicBezTo>
                <a:cubicBezTo>
                  <a:pt x="28864" y="38635"/>
                  <a:pt x="17472" y="27933"/>
                  <a:pt x="5735" y="17231"/>
                </a:cubicBezTo>
                <a:cubicBezTo>
                  <a:pt x="2283" y="13780"/>
                  <a:pt x="-1859" y="9292"/>
                  <a:pt x="902" y="4114"/>
                </a:cubicBezTo>
                <a:cubicBezTo>
                  <a:pt x="4009" y="-1755"/>
                  <a:pt x="10568" y="-29"/>
                  <a:pt x="15747" y="1352"/>
                </a:cubicBezTo>
                <a:close/>
              </a:path>
            </a:pathLst>
          </a:custGeom>
          <a:solidFill>
            <a:schemeClr val="bg1">
              <a:alpha val="60000"/>
            </a:schemeClr>
          </a:solidFill>
          <a:ln w="2261" cap="flat">
            <a:noFill/>
            <a:prstDash val="solid"/>
            <a:miter/>
          </a:ln>
        </p:spPr>
        <p:txBody>
          <a:bodyPr wrap="square" rtlCol="0" anchor="ctr">
            <a:noAutofit/>
          </a:bodyPr>
          <a:lstStyle/>
          <a:p>
            <a:endParaRPr lang="en-US"/>
          </a:p>
        </p:txBody>
      </p:sp>
      <p:sp>
        <p:nvSpPr>
          <p:cNvPr id="6" name="Freeform: Shape 5">
            <a:extLst>
              <a:ext uri="{FF2B5EF4-FFF2-40B4-BE49-F238E27FC236}">
                <a16:creationId xmlns:a16="http://schemas.microsoft.com/office/drawing/2014/main" id="{ABA80C23-9532-403F-8276-9AD3849FBC9A}"/>
              </a:ext>
            </a:extLst>
          </p:cNvPr>
          <p:cNvSpPr/>
          <p:nvPr userDrawn="1"/>
        </p:nvSpPr>
        <p:spPr>
          <a:xfrm rot="3600000" flipV="1">
            <a:off x="1481922" y="-359510"/>
            <a:ext cx="1739424" cy="2395147"/>
          </a:xfrm>
          <a:custGeom>
            <a:avLst/>
            <a:gdLst>
              <a:gd name="connsiteX0" fmla="*/ 1077528 w 1739424"/>
              <a:gd name="connsiteY0" fmla="*/ 398319 h 2395147"/>
              <a:gd name="connsiteX1" fmla="*/ 1067918 w 1739424"/>
              <a:gd name="connsiteY1" fmla="*/ 380004 h 2395147"/>
              <a:gd name="connsiteX2" fmla="*/ 1092561 w 1739424"/>
              <a:gd name="connsiteY2" fmla="*/ 411557 h 2395147"/>
              <a:gd name="connsiteX3" fmla="*/ 1093901 w 1739424"/>
              <a:gd name="connsiteY3" fmla="*/ 415398 h 2395147"/>
              <a:gd name="connsiteX4" fmla="*/ 1090150 w 1739424"/>
              <a:gd name="connsiteY4" fmla="*/ 414575 h 2395147"/>
              <a:gd name="connsiteX5" fmla="*/ 1077528 w 1739424"/>
              <a:gd name="connsiteY5" fmla="*/ 398319 h 2395147"/>
              <a:gd name="connsiteX6" fmla="*/ 1064970 w 1739424"/>
              <a:gd name="connsiteY6" fmla="*/ 378632 h 2395147"/>
              <a:gd name="connsiteX7" fmla="*/ 1065239 w 1739424"/>
              <a:gd name="connsiteY7" fmla="*/ 377535 h 2395147"/>
              <a:gd name="connsiteX8" fmla="*/ 1067113 w 1739424"/>
              <a:gd name="connsiteY8" fmla="*/ 379456 h 2395147"/>
              <a:gd name="connsiteX9" fmla="*/ 1064970 w 1739424"/>
              <a:gd name="connsiteY9" fmla="*/ 378632 h 2395147"/>
              <a:gd name="connsiteX10" fmla="*/ 1734633 w 1739424"/>
              <a:gd name="connsiteY10" fmla="*/ 2247062 h 2395147"/>
              <a:gd name="connsiteX11" fmla="*/ 1739424 w 1739424"/>
              <a:gd name="connsiteY11" fmla="*/ 2180709 h 2395147"/>
              <a:gd name="connsiteX12" fmla="*/ 1737481 w 1739424"/>
              <a:gd name="connsiteY12" fmla="*/ 2187429 h 2395147"/>
              <a:gd name="connsiteX13" fmla="*/ 1734633 w 1739424"/>
              <a:gd name="connsiteY13" fmla="*/ 2247062 h 2395147"/>
              <a:gd name="connsiteX14" fmla="*/ 51484 w 1739424"/>
              <a:gd name="connsiteY14" fmla="*/ 1299625 h 2395147"/>
              <a:gd name="connsiteX15" fmla="*/ 225973 w 1739424"/>
              <a:gd name="connsiteY15" fmla="*/ 1500814 h 2395147"/>
              <a:gd name="connsiteX16" fmla="*/ 421792 w 1739424"/>
              <a:gd name="connsiteY16" fmla="*/ 1544987 h 2395147"/>
              <a:gd name="connsiteX17" fmla="*/ 528944 w 1739424"/>
              <a:gd name="connsiteY17" fmla="*/ 1408075 h 2395147"/>
              <a:gd name="connsiteX18" fmla="*/ 515014 w 1739424"/>
              <a:gd name="connsiteY18" fmla="*/ 1396279 h 2395147"/>
              <a:gd name="connsiteX19" fmla="*/ 348661 w 1739424"/>
              <a:gd name="connsiteY19" fmla="*/ 1408350 h 2395147"/>
              <a:gd name="connsiteX20" fmla="*/ 279815 w 1739424"/>
              <a:gd name="connsiteY20" fmla="*/ 1396004 h 2395147"/>
              <a:gd name="connsiteX21" fmla="*/ 319463 w 1739424"/>
              <a:gd name="connsiteY21" fmla="*/ 1397376 h 2395147"/>
              <a:gd name="connsiteX22" fmla="*/ 483940 w 1739424"/>
              <a:gd name="connsiteY22" fmla="*/ 1374603 h 2395147"/>
              <a:gd name="connsiteX23" fmla="*/ 539659 w 1739424"/>
              <a:gd name="connsiteY23" fmla="*/ 1360061 h 2395147"/>
              <a:gd name="connsiteX24" fmla="*/ 725033 w 1739424"/>
              <a:gd name="connsiteY24" fmla="*/ 1297230 h 2395147"/>
              <a:gd name="connsiteX25" fmla="*/ 885491 w 1739424"/>
              <a:gd name="connsiteY25" fmla="*/ 1249489 h 2395147"/>
              <a:gd name="connsiteX26" fmla="*/ 965854 w 1739424"/>
              <a:gd name="connsiteY26" fmla="*/ 1237965 h 2395147"/>
              <a:gd name="connsiteX27" fmla="*/ 1140675 w 1739424"/>
              <a:gd name="connsiteY27" fmla="*/ 1261289 h 2395147"/>
              <a:gd name="connsiteX28" fmla="*/ 1430909 w 1739424"/>
              <a:gd name="connsiteY28" fmla="*/ 1481407 h 2395147"/>
              <a:gd name="connsiteX29" fmla="*/ 1549564 w 1739424"/>
              <a:gd name="connsiteY29" fmla="*/ 1651718 h 2395147"/>
              <a:gd name="connsiteX30" fmla="*/ 1557415 w 1739424"/>
              <a:gd name="connsiteY30" fmla="*/ 1670822 h 2395147"/>
              <a:gd name="connsiteX31" fmla="*/ 1555525 w 1739424"/>
              <a:gd name="connsiteY31" fmla="*/ 1670473 h 2395147"/>
              <a:gd name="connsiteX32" fmla="*/ 1398512 w 1739424"/>
              <a:gd name="connsiteY32" fmla="*/ 1652472 h 2395147"/>
              <a:gd name="connsiteX33" fmla="*/ 1046085 w 1739424"/>
              <a:gd name="connsiteY33" fmla="*/ 1706261 h 2395147"/>
              <a:gd name="connsiteX34" fmla="*/ 1003447 w 1739424"/>
              <a:gd name="connsiteY34" fmla="*/ 1719049 h 2395147"/>
              <a:gd name="connsiteX35" fmla="*/ 1087567 w 1739424"/>
              <a:gd name="connsiteY35" fmla="*/ 1688103 h 2395147"/>
              <a:gd name="connsiteX36" fmla="*/ 1370422 w 1739424"/>
              <a:gd name="connsiteY36" fmla="*/ 1632771 h 2395147"/>
              <a:gd name="connsiteX37" fmla="*/ 1376144 w 1739424"/>
              <a:gd name="connsiteY37" fmla="*/ 1623897 h 2395147"/>
              <a:gd name="connsiteX38" fmla="*/ 1329191 w 1739424"/>
              <a:gd name="connsiteY38" fmla="*/ 1578151 h 2395147"/>
              <a:gd name="connsiteX39" fmla="*/ 1229320 w 1739424"/>
              <a:gd name="connsiteY39" fmla="*/ 1559619 h 2395147"/>
              <a:gd name="connsiteX40" fmla="*/ 996653 w 1739424"/>
              <a:gd name="connsiteY40" fmla="*/ 1626677 h 2395147"/>
              <a:gd name="connsiteX41" fmla="*/ 863114 w 1739424"/>
              <a:gd name="connsiteY41" fmla="*/ 1736938 h 2395147"/>
              <a:gd name="connsiteX42" fmla="*/ 811586 w 1739424"/>
              <a:gd name="connsiteY42" fmla="*/ 1832416 h 2395147"/>
              <a:gd name="connsiteX43" fmla="*/ 807916 w 1739424"/>
              <a:gd name="connsiteY43" fmla="*/ 1845357 h 2395147"/>
              <a:gd name="connsiteX44" fmla="*/ 807963 w 1739424"/>
              <a:gd name="connsiteY44" fmla="*/ 1848892 h 2395147"/>
              <a:gd name="connsiteX45" fmla="*/ 879991 w 1739424"/>
              <a:gd name="connsiteY45" fmla="*/ 1820168 h 2395147"/>
              <a:gd name="connsiteX46" fmla="*/ 1011289 w 1739424"/>
              <a:gd name="connsiteY46" fmla="*/ 1801302 h 2395147"/>
              <a:gd name="connsiteX47" fmla="*/ 1249185 w 1739424"/>
              <a:gd name="connsiteY47" fmla="*/ 1765402 h 2395147"/>
              <a:gd name="connsiteX48" fmla="*/ 1343560 w 1739424"/>
              <a:gd name="connsiteY48" fmla="*/ 1722610 h 2395147"/>
              <a:gd name="connsiteX49" fmla="*/ 1376800 w 1739424"/>
              <a:gd name="connsiteY49" fmla="*/ 1677991 h 2395147"/>
              <a:gd name="connsiteX50" fmla="*/ 1387169 w 1739424"/>
              <a:gd name="connsiteY50" fmla="*/ 1672942 h 2395147"/>
              <a:gd name="connsiteX51" fmla="*/ 1500972 w 1739424"/>
              <a:gd name="connsiteY51" fmla="*/ 1682857 h 2395147"/>
              <a:gd name="connsiteX52" fmla="*/ 1566833 w 1739424"/>
              <a:gd name="connsiteY52" fmla="*/ 1693739 h 2395147"/>
              <a:gd name="connsiteX53" fmla="*/ 1593093 w 1739424"/>
              <a:gd name="connsiteY53" fmla="*/ 1757638 h 2395147"/>
              <a:gd name="connsiteX54" fmla="*/ 1627517 w 1739424"/>
              <a:gd name="connsiteY54" fmla="*/ 1871216 h 2395147"/>
              <a:gd name="connsiteX55" fmla="*/ 1642518 w 1739424"/>
              <a:gd name="connsiteY55" fmla="*/ 1943101 h 2395147"/>
              <a:gd name="connsiteX56" fmla="*/ 1641715 w 1739424"/>
              <a:gd name="connsiteY56" fmla="*/ 2189761 h 2395147"/>
              <a:gd name="connsiteX57" fmla="*/ 1669305 w 1739424"/>
              <a:gd name="connsiteY57" fmla="*/ 2379903 h 2395147"/>
              <a:gd name="connsiteX58" fmla="*/ 1669117 w 1739424"/>
              <a:gd name="connsiteY58" fmla="*/ 2383495 h 2395147"/>
              <a:gd name="connsiteX59" fmla="*/ 1722169 w 1739424"/>
              <a:gd name="connsiteY59" fmla="*/ 2376292 h 2395147"/>
              <a:gd name="connsiteX60" fmla="*/ 1680021 w 1739424"/>
              <a:gd name="connsiteY60" fmla="*/ 2119798 h 2395147"/>
              <a:gd name="connsiteX61" fmla="*/ 1684306 w 1739424"/>
              <a:gd name="connsiteY61" fmla="*/ 1712628 h 2395147"/>
              <a:gd name="connsiteX62" fmla="*/ 1631534 w 1739424"/>
              <a:gd name="connsiteY62" fmla="*/ 1258270 h 2395147"/>
              <a:gd name="connsiteX63" fmla="*/ 1545546 w 1739424"/>
              <a:gd name="connsiteY63" fmla="*/ 1033010 h 2395147"/>
              <a:gd name="connsiteX64" fmla="*/ 1482058 w 1739424"/>
              <a:gd name="connsiteY64" fmla="*/ 912011 h 2395147"/>
              <a:gd name="connsiteX65" fmla="*/ 1482326 w 1739424"/>
              <a:gd name="connsiteY65" fmla="*/ 893903 h 2395147"/>
              <a:gd name="connsiteX66" fmla="*/ 1498131 w 1739424"/>
              <a:gd name="connsiteY66" fmla="*/ 852199 h 2395147"/>
              <a:gd name="connsiteX67" fmla="*/ 1490363 w 1739424"/>
              <a:gd name="connsiteY67" fmla="*/ 758088 h 2395147"/>
              <a:gd name="connsiteX68" fmla="*/ 1392854 w 1739424"/>
              <a:gd name="connsiteY68" fmla="*/ 556701 h 2395147"/>
              <a:gd name="connsiteX69" fmla="*/ 1132209 w 1739424"/>
              <a:gd name="connsiteY69" fmla="*/ 271353 h 2395147"/>
              <a:gd name="connsiteX70" fmla="*/ 813699 w 1739424"/>
              <a:gd name="connsiteY70" fmla="*/ 1097 h 2395147"/>
              <a:gd name="connsiteX71" fmla="*/ 810218 w 1739424"/>
              <a:gd name="connsiteY71" fmla="*/ 0 h 2395147"/>
              <a:gd name="connsiteX72" fmla="*/ 810486 w 1739424"/>
              <a:gd name="connsiteY72" fmla="*/ 4391 h 2395147"/>
              <a:gd name="connsiteX73" fmla="*/ 914155 w 1739424"/>
              <a:gd name="connsiteY73" fmla="*/ 340496 h 2395147"/>
              <a:gd name="connsiteX74" fmla="*/ 1228378 w 1739424"/>
              <a:gd name="connsiteY74" fmla="*/ 826682 h 2395147"/>
              <a:gd name="connsiteX75" fmla="*/ 1341690 w 1739424"/>
              <a:gd name="connsiteY75" fmla="*/ 917499 h 2395147"/>
              <a:gd name="connsiteX76" fmla="*/ 1412410 w 1739424"/>
              <a:gd name="connsiteY76" fmla="*/ 934785 h 2395147"/>
              <a:gd name="connsiteX77" fmla="*/ 1420713 w 1739424"/>
              <a:gd name="connsiteY77" fmla="*/ 920793 h 2395147"/>
              <a:gd name="connsiteX78" fmla="*/ 1351601 w 1739424"/>
              <a:gd name="connsiteY78" fmla="*/ 800342 h 2395147"/>
              <a:gd name="connsiteX79" fmla="*/ 1099795 w 1739424"/>
              <a:gd name="connsiteY79" fmla="*/ 430764 h 2395147"/>
              <a:gd name="connsiteX80" fmla="*/ 1092829 w 1739424"/>
              <a:gd name="connsiteY80" fmla="*/ 418142 h 2395147"/>
              <a:gd name="connsiteX81" fmla="*/ 1101403 w 1739424"/>
              <a:gd name="connsiteY81" fmla="*/ 424179 h 2395147"/>
              <a:gd name="connsiteX82" fmla="*/ 1305794 w 1739424"/>
              <a:gd name="connsiteY82" fmla="*/ 694435 h 2395147"/>
              <a:gd name="connsiteX83" fmla="*/ 1424463 w 1739424"/>
              <a:gd name="connsiteY83" fmla="*/ 872227 h 2395147"/>
              <a:gd name="connsiteX84" fmla="*/ 1500810 w 1739424"/>
              <a:gd name="connsiteY84" fmla="*/ 1008316 h 2395147"/>
              <a:gd name="connsiteX85" fmla="*/ 1610640 w 1739424"/>
              <a:gd name="connsiteY85" fmla="*/ 1310125 h 2395147"/>
              <a:gd name="connsiteX86" fmla="*/ 1646268 w 1739424"/>
              <a:gd name="connsiteY86" fmla="*/ 1762565 h 2395147"/>
              <a:gd name="connsiteX87" fmla="*/ 1643589 w 1739424"/>
              <a:gd name="connsiteY87" fmla="*/ 1766407 h 2395147"/>
              <a:gd name="connsiteX88" fmla="*/ 1637160 w 1739424"/>
              <a:gd name="connsiteY88" fmla="*/ 1747474 h 2395147"/>
              <a:gd name="connsiteX89" fmla="*/ 1480720 w 1739424"/>
              <a:gd name="connsiteY89" fmla="*/ 1478590 h 2395147"/>
              <a:gd name="connsiteX90" fmla="*/ 1140741 w 1739424"/>
              <a:gd name="connsiteY90" fmla="*/ 1210217 h 2395147"/>
              <a:gd name="connsiteX91" fmla="*/ 942550 w 1739424"/>
              <a:gd name="connsiteY91" fmla="*/ 1071697 h 2395147"/>
              <a:gd name="connsiteX92" fmla="*/ 710299 w 1739424"/>
              <a:gd name="connsiteY92" fmla="*/ 861253 h 2395147"/>
              <a:gd name="connsiteX93" fmla="*/ 706012 w 1739424"/>
              <a:gd name="connsiteY93" fmla="*/ 845339 h 2395147"/>
              <a:gd name="connsiteX94" fmla="*/ 722086 w 1739424"/>
              <a:gd name="connsiteY94" fmla="*/ 767417 h 2395147"/>
              <a:gd name="connsiteX95" fmla="*/ 679759 w 1739424"/>
              <a:gd name="connsiteY95" fmla="*/ 625567 h 2395147"/>
              <a:gd name="connsiteX96" fmla="*/ 497603 w 1739424"/>
              <a:gd name="connsiteY96" fmla="*/ 336106 h 2395147"/>
              <a:gd name="connsiteX97" fmla="*/ 396076 w 1739424"/>
              <a:gd name="connsiteY97" fmla="*/ 177244 h 2395147"/>
              <a:gd name="connsiteX98" fmla="*/ 359644 w 1739424"/>
              <a:gd name="connsiteY98" fmla="*/ 72707 h 2395147"/>
              <a:gd name="connsiteX99" fmla="*/ 355893 w 1739424"/>
              <a:gd name="connsiteY99" fmla="*/ 76001 h 2395147"/>
              <a:gd name="connsiteX100" fmla="*/ 345714 w 1739424"/>
              <a:gd name="connsiteY100" fmla="*/ 92187 h 2395147"/>
              <a:gd name="connsiteX101" fmla="*/ 293210 w 1739424"/>
              <a:gd name="connsiteY101" fmla="*/ 237881 h 2395147"/>
              <a:gd name="connsiteX102" fmla="*/ 300978 w 1739424"/>
              <a:gd name="connsiteY102" fmla="*/ 485638 h 2395147"/>
              <a:gd name="connsiteX103" fmla="*/ 445633 w 1739424"/>
              <a:gd name="connsiteY103" fmla="*/ 798970 h 2395147"/>
              <a:gd name="connsiteX104" fmla="*/ 557339 w 1739424"/>
              <a:gd name="connsiteY104" fmla="*/ 888690 h 2395147"/>
              <a:gd name="connsiteX105" fmla="*/ 648686 w 1739424"/>
              <a:gd name="connsiteY105" fmla="*/ 895823 h 2395147"/>
              <a:gd name="connsiteX106" fmla="*/ 652705 w 1739424"/>
              <a:gd name="connsiteY106" fmla="*/ 881283 h 2395147"/>
              <a:gd name="connsiteX107" fmla="*/ 449383 w 1739424"/>
              <a:gd name="connsiteY107" fmla="*/ 525148 h 2395147"/>
              <a:gd name="connsiteX108" fmla="*/ 404113 w 1739424"/>
              <a:gd name="connsiteY108" fmla="*/ 405521 h 2395147"/>
              <a:gd name="connsiteX109" fmla="*/ 430098 w 1739424"/>
              <a:gd name="connsiteY109" fmla="*/ 463414 h 2395147"/>
              <a:gd name="connsiteX110" fmla="*/ 699315 w 1739424"/>
              <a:gd name="connsiteY110" fmla="*/ 892806 h 2395147"/>
              <a:gd name="connsiteX111" fmla="*/ 1003893 w 1739424"/>
              <a:gd name="connsiteY111" fmla="*/ 1157849 h 2395147"/>
              <a:gd name="connsiteX112" fmla="*/ 1056131 w 1739424"/>
              <a:gd name="connsiteY112" fmla="*/ 1196809 h 2395147"/>
              <a:gd name="connsiteX113" fmla="*/ 1026396 w 1739424"/>
              <a:gd name="connsiteY113" fmla="*/ 1194890 h 2395147"/>
              <a:gd name="connsiteX114" fmla="*/ 847988 w 1739424"/>
              <a:gd name="connsiteY114" fmla="*/ 1218760 h 2395147"/>
              <a:gd name="connsiteX115" fmla="*/ 525462 w 1739424"/>
              <a:gd name="connsiteY115" fmla="*/ 1334545 h 2395147"/>
              <a:gd name="connsiteX116" fmla="*/ 506711 w 1739424"/>
              <a:gd name="connsiteY116" fmla="*/ 1327960 h 2395147"/>
              <a:gd name="connsiteX117" fmla="*/ 302050 w 1739424"/>
              <a:gd name="connsiteY117" fmla="*/ 1262933 h 2395147"/>
              <a:gd name="connsiteX118" fmla="*/ 0 w 1739424"/>
              <a:gd name="connsiteY118" fmla="*/ 1208733 h 2395147"/>
              <a:gd name="connsiteX119" fmla="*/ 51484 w 1739424"/>
              <a:gd name="connsiteY119" fmla="*/ 1299625 h 239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739424" h="2395147">
                <a:moveTo>
                  <a:pt x="1077528" y="398319"/>
                </a:moveTo>
                <a:cubicBezTo>
                  <a:pt x="1073409" y="392832"/>
                  <a:pt x="1069793" y="387001"/>
                  <a:pt x="1067918" y="380004"/>
                </a:cubicBezTo>
                <a:cubicBezTo>
                  <a:pt x="1077560" y="389333"/>
                  <a:pt x="1085061" y="400308"/>
                  <a:pt x="1092561" y="411557"/>
                </a:cubicBezTo>
                <a:cubicBezTo>
                  <a:pt x="1093366" y="412654"/>
                  <a:pt x="1095240" y="413478"/>
                  <a:pt x="1093901" y="415398"/>
                </a:cubicBezTo>
                <a:cubicBezTo>
                  <a:pt x="1092295" y="417319"/>
                  <a:pt x="1091222" y="415673"/>
                  <a:pt x="1090150" y="414575"/>
                </a:cubicBezTo>
                <a:cubicBezTo>
                  <a:pt x="1086267" y="408951"/>
                  <a:pt x="1081646" y="403807"/>
                  <a:pt x="1077528" y="398319"/>
                </a:cubicBezTo>
                <a:close/>
                <a:moveTo>
                  <a:pt x="1064970" y="378632"/>
                </a:moveTo>
                <a:cubicBezTo>
                  <a:pt x="1064970" y="378359"/>
                  <a:pt x="1065239" y="377810"/>
                  <a:pt x="1065239" y="377535"/>
                </a:cubicBezTo>
                <a:lnTo>
                  <a:pt x="1067113" y="379456"/>
                </a:lnTo>
                <a:cubicBezTo>
                  <a:pt x="1066310" y="380279"/>
                  <a:pt x="1065507" y="380004"/>
                  <a:pt x="1064970" y="378632"/>
                </a:cubicBezTo>
                <a:close/>
                <a:moveTo>
                  <a:pt x="1734633" y="2247062"/>
                </a:moveTo>
                <a:lnTo>
                  <a:pt x="1739424" y="2180709"/>
                </a:lnTo>
                <a:lnTo>
                  <a:pt x="1737481" y="2187429"/>
                </a:lnTo>
                <a:cubicBezTo>
                  <a:pt x="1736531" y="2207307"/>
                  <a:pt x="1735583" y="2227184"/>
                  <a:pt x="1734633" y="2247062"/>
                </a:cubicBezTo>
                <a:close/>
                <a:moveTo>
                  <a:pt x="51484" y="1299625"/>
                </a:moveTo>
                <a:cubicBezTo>
                  <a:pt x="107250" y="1386350"/>
                  <a:pt x="173250" y="1458783"/>
                  <a:pt x="225973" y="1500814"/>
                </a:cubicBezTo>
                <a:cubicBezTo>
                  <a:pt x="296271" y="1556856"/>
                  <a:pt x="349466" y="1562823"/>
                  <a:pt x="421792" y="1544987"/>
                </a:cubicBezTo>
                <a:cubicBezTo>
                  <a:pt x="494924" y="1526879"/>
                  <a:pt x="532962" y="1478041"/>
                  <a:pt x="528944" y="1408075"/>
                </a:cubicBezTo>
                <a:cubicBezTo>
                  <a:pt x="528409" y="1397649"/>
                  <a:pt x="526265" y="1394083"/>
                  <a:pt x="515014" y="1396279"/>
                </a:cubicBezTo>
                <a:cubicBezTo>
                  <a:pt x="460099" y="1406978"/>
                  <a:pt x="404648" y="1412191"/>
                  <a:pt x="348661" y="1408350"/>
                </a:cubicBezTo>
                <a:cubicBezTo>
                  <a:pt x="326160" y="1406978"/>
                  <a:pt x="303657" y="1403412"/>
                  <a:pt x="279815" y="1396004"/>
                </a:cubicBezTo>
                <a:cubicBezTo>
                  <a:pt x="294818" y="1392986"/>
                  <a:pt x="307139" y="1396827"/>
                  <a:pt x="319463" y="1397376"/>
                </a:cubicBezTo>
                <a:cubicBezTo>
                  <a:pt x="375717" y="1400120"/>
                  <a:pt x="429829" y="1388870"/>
                  <a:pt x="483940" y="1374603"/>
                </a:cubicBezTo>
                <a:cubicBezTo>
                  <a:pt x="502424" y="1369665"/>
                  <a:pt x="521443" y="1365549"/>
                  <a:pt x="539659" y="1360061"/>
                </a:cubicBezTo>
                <a:cubicBezTo>
                  <a:pt x="602343" y="1341953"/>
                  <a:pt x="663419" y="1318632"/>
                  <a:pt x="725033" y="1297230"/>
                </a:cubicBezTo>
                <a:cubicBezTo>
                  <a:pt x="777804" y="1278847"/>
                  <a:pt x="831379" y="1263208"/>
                  <a:pt x="885491" y="1249489"/>
                </a:cubicBezTo>
                <a:lnTo>
                  <a:pt x="965854" y="1237965"/>
                </a:lnTo>
                <a:cubicBezTo>
                  <a:pt x="1008386" y="1239932"/>
                  <a:pt x="1063167" y="1220715"/>
                  <a:pt x="1140675" y="1261289"/>
                </a:cubicBezTo>
                <a:cubicBezTo>
                  <a:pt x="1218186" y="1301862"/>
                  <a:pt x="1362760" y="1416335"/>
                  <a:pt x="1430909" y="1481407"/>
                </a:cubicBezTo>
                <a:cubicBezTo>
                  <a:pt x="1499057" y="1546478"/>
                  <a:pt x="1516795" y="1586751"/>
                  <a:pt x="1549564" y="1651718"/>
                </a:cubicBezTo>
                <a:lnTo>
                  <a:pt x="1557415" y="1670822"/>
                </a:lnTo>
                <a:lnTo>
                  <a:pt x="1555525" y="1670473"/>
                </a:lnTo>
                <a:cubicBezTo>
                  <a:pt x="1503614" y="1661478"/>
                  <a:pt x="1446534" y="1653334"/>
                  <a:pt x="1398512" y="1652472"/>
                </a:cubicBezTo>
                <a:cubicBezTo>
                  <a:pt x="1277780" y="1650277"/>
                  <a:pt x="1160915" y="1670735"/>
                  <a:pt x="1046085" y="1706261"/>
                </a:cubicBezTo>
                <a:cubicBezTo>
                  <a:pt x="1031962" y="1710529"/>
                  <a:pt x="1017823" y="1715069"/>
                  <a:pt x="1003447" y="1719049"/>
                </a:cubicBezTo>
                <a:cubicBezTo>
                  <a:pt x="1030832" y="1706926"/>
                  <a:pt x="1059271" y="1697451"/>
                  <a:pt x="1087567" y="1688103"/>
                </a:cubicBezTo>
                <a:cubicBezTo>
                  <a:pt x="1179405" y="1657507"/>
                  <a:pt x="1273537" y="1637923"/>
                  <a:pt x="1370422" y="1632771"/>
                </a:cubicBezTo>
                <a:cubicBezTo>
                  <a:pt x="1377778" y="1632422"/>
                  <a:pt x="1379106" y="1630739"/>
                  <a:pt x="1376144" y="1623897"/>
                </a:cubicBezTo>
                <a:cubicBezTo>
                  <a:pt x="1366655" y="1602111"/>
                  <a:pt x="1350034" y="1587888"/>
                  <a:pt x="1329191" y="1578151"/>
                </a:cubicBezTo>
                <a:cubicBezTo>
                  <a:pt x="1297530" y="1563385"/>
                  <a:pt x="1263689" y="1559482"/>
                  <a:pt x="1229320" y="1559619"/>
                </a:cubicBezTo>
                <a:cubicBezTo>
                  <a:pt x="1145365" y="1560020"/>
                  <a:pt x="1068453" y="1584359"/>
                  <a:pt x="996653" y="1626677"/>
                </a:cubicBezTo>
                <a:cubicBezTo>
                  <a:pt x="946428" y="1656370"/>
                  <a:pt x="899719" y="1690631"/>
                  <a:pt x="863114" y="1736938"/>
                </a:cubicBezTo>
                <a:cubicBezTo>
                  <a:pt x="840384" y="1765651"/>
                  <a:pt x="822768" y="1797268"/>
                  <a:pt x="811586" y="1832416"/>
                </a:cubicBezTo>
                <a:cubicBezTo>
                  <a:pt x="810229" y="1836675"/>
                  <a:pt x="809000" y="1841079"/>
                  <a:pt x="807916" y="1845357"/>
                </a:cubicBezTo>
                <a:cubicBezTo>
                  <a:pt x="807864" y="1846169"/>
                  <a:pt x="807939" y="1847124"/>
                  <a:pt x="807963" y="1848892"/>
                </a:cubicBezTo>
                <a:cubicBezTo>
                  <a:pt x="831400" y="1836927"/>
                  <a:pt x="855096" y="1827287"/>
                  <a:pt x="879991" y="1820168"/>
                </a:cubicBezTo>
                <a:cubicBezTo>
                  <a:pt x="922865" y="1807938"/>
                  <a:pt x="966993" y="1803800"/>
                  <a:pt x="1011289" y="1801302"/>
                </a:cubicBezTo>
                <a:cubicBezTo>
                  <a:pt x="1091805" y="1797289"/>
                  <a:pt x="1171657" y="1788752"/>
                  <a:pt x="1249185" y="1765402"/>
                </a:cubicBezTo>
                <a:cubicBezTo>
                  <a:pt x="1282546" y="1755423"/>
                  <a:pt x="1315560" y="1744472"/>
                  <a:pt x="1343560" y="1722610"/>
                </a:cubicBezTo>
                <a:cubicBezTo>
                  <a:pt x="1358845" y="1710673"/>
                  <a:pt x="1371004" y="1696638"/>
                  <a:pt x="1376800" y="1677991"/>
                </a:cubicBezTo>
                <a:cubicBezTo>
                  <a:pt x="1378851" y="1671330"/>
                  <a:pt x="1382967" y="1672813"/>
                  <a:pt x="1387169" y="1672942"/>
                </a:cubicBezTo>
                <a:cubicBezTo>
                  <a:pt x="1424336" y="1673661"/>
                  <a:pt x="1463273" y="1677620"/>
                  <a:pt x="1500972" y="1682857"/>
                </a:cubicBezTo>
                <a:lnTo>
                  <a:pt x="1566833" y="1693739"/>
                </a:lnTo>
                <a:lnTo>
                  <a:pt x="1593093" y="1757638"/>
                </a:lnTo>
                <a:cubicBezTo>
                  <a:pt x="1605907" y="1794995"/>
                  <a:pt x="1617203" y="1833627"/>
                  <a:pt x="1627517" y="1871216"/>
                </a:cubicBezTo>
                <a:cubicBezTo>
                  <a:pt x="1633946" y="1894812"/>
                  <a:pt x="1643322" y="1918133"/>
                  <a:pt x="1642518" y="1943101"/>
                </a:cubicBezTo>
                <a:cubicBezTo>
                  <a:pt x="1640107" y="2025412"/>
                  <a:pt x="1638499" y="2107725"/>
                  <a:pt x="1641715" y="2189761"/>
                </a:cubicBezTo>
                <a:cubicBezTo>
                  <a:pt x="1644125" y="2253964"/>
                  <a:pt x="1644928" y="2318717"/>
                  <a:pt x="1669305" y="2379903"/>
                </a:cubicBezTo>
                <a:cubicBezTo>
                  <a:pt x="1669242" y="2381100"/>
                  <a:pt x="1669180" y="2382297"/>
                  <a:pt x="1669117" y="2383495"/>
                </a:cubicBezTo>
                <a:cubicBezTo>
                  <a:pt x="1673135" y="2372016"/>
                  <a:pt x="1720350" y="2420240"/>
                  <a:pt x="1722169" y="2376292"/>
                </a:cubicBezTo>
                <a:cubicBezTo>
                  <a:pt x="1711719" y="2312911"/>
                  <a:pt x="1681361" y="2183726"/>
                  <a:pt x="1680021" y="2119798"/>
                </a:cubicBezTo>
                <a:cubicBezTo>
                  <a:pt x="1677610" y="1983983"/>
                  <a:pt x="1684308" y="1848168"/>
                  <a:pt x="1684306" y="1712628"/>
                </a:cubicBezTo>
                <a:cubicBezTo>
                  <a:pt x="1684306" y="1558981"/>
                  <a:pt x="1673055" y="1406703"/>
                  <a:pt x="1631534" y="1258270"/>
                </a:cubicBezTo>
                <a:cubicBezTo>
                  <a:pt x="1609835" y="1180348"/>
                  <a:pt x="1581442" y="1105169"/>
                  <a:pt x="1545546" y="1033010"/>
                </a:cubicBezTo>
                <a:cubicBezTo>
                  <a:pt x="1520632" y="975301"/>
                  <a:pt x="1492596" y="935197"/>
                  <a:pt x="1482058" y="912011"/>
                </a:cubicBezTo>
                <a:cubicBezTo>
                  <a:pt x="1478307" y="905426"/>
                  <a:pt x="1477504" y="900763"/>
                  <a:pt x="1482326" y="893903"/>
                </a:cubicBezTo>
                <a:cubicBezTo>
                  <a:pt x="1491434" y="881558"/>
                  <a:pt x="1495452" y="867289"/>
                  <a:pt x="1498131" y="852199"/>
                </a:cubicBezTo>
                <a:cubicBezTo>
                  <a:pt x="1504024" y="820097"/>
                  <a:pt x="1498131" y="788819"/>
                  <a:pt x="1490363" y="758088"/>
                </a:cubicBezTo>
                <a:cubicBezTo>
                  <a:pt x="1471344" y="684284"/>
                  <a:pt x="1433840" y="619531"/>
                  <a:pt x="1392854" y="556701"/>
                </a:cubicBezTo>
                <a:cubicBezTo>
                  <a:pt x="1321331" y="446953"/>
                  <a:pt x="1229715" y="356135"/>
                  <a:pt x="1132209" y="271353"/>
                </a:cubicBezTo>
                <a:cubicBezTo>
                  <a:pt x="1027199" y="179713"/>
                  <a:pt x="917637" y="94109"/>
                  <a:pt x="813699" y="1097"/>
                </a:cubicBezTo>
                <a:cubicBezTo>
                  <a:pt x="812897" y="275"/>
                  <a:pt x="811557" y="275"/>
                  <a:pt x="810218" y="0"/>
                </a:cubicBezTo>
                <a:cubicBezTo>
                  <a:pt x="810218" y="1920"/>
                  <a:pt x="810218" y="3292"/>
                  <a:pt x="810486" y="4391"/>
                </a:cubicBezTo>
                <a:cubicBezTo>
                  <a:pt x="830845" y="120998"/>
                  <a:pt x="868080" y="232118"/>
                  <a:pt x="914155" y="340496"/>
                </a:cubicBezTo>
                <a:cubicBezTo>
                  <a:pt x="991303" y="521307"/>
                  <a:pt x="1092561" y="685930"/>
                  <a:pt x="1228378" y="826682"/>
                </a:cubicBezTo>
                <a:cubicBezTo>
                  <a:pt x="1262397" y="861803"/>
                  <a:pt x="1298293" y="894726"/>
                  <a:pt x="1341690" y="917499"/>
                </a:cubicBezTo>
                <a:cubicBezTo>
                  <a:pt x="1363924" y="929022"/>
                  <a:pt x="1387228" y="936431"/>
                  <a:pt x="1412410" y="934785"/>
                </a:cubicBezTo>
                <a:cubicBezTo>
                  <a:pt x="1427143" y="933960"/>
                  <a:pt x="1427411" y="933688"/>
                  <a:pt x="1420713" y="920793"/>
                </a:cubicBezTo>
                <a:cubicBezTo>
                  <a:pt x="1399015" y="879911"/>
                  <a:pt x="1375709" y="839852"/>
                  <a:pt x="1351601" y="800342"/>
                </a:cubicBezTo>
                <a:cubicBezTo>
                  <a:pt x="1273648" y="672759"/>
                  <a:pt x="1185784" y="552310"/>
                  <a:pt x="1099795" y="430764"/>
                </a:cubicBezTo>
                <a:cubicBezTo>
                  <a:pt x="1097116" y="426923"/>
                  <a:pt x="1093098" y="423630"/>
                  <a:pt x="1092829" y="418142"/>
                </a:cubicBezTo>
                <a:cubicBezTo>
                  <a:pt x="1098455" y="417594"/>
                  <a:pt x="1099527" y="421710"/>
                  <a:pt x="1101403" y="424179"/>
                </a:cubicBezTo>
                <a:cubicBezTo>
                  <a:pt x="1170247" y="513625"/>
                  <a:pt x="1239895" y="602520"/>
                  <a:pt x="1305794" y="694435"/>
                </a:cubicBezTo>
                <a:cubicBezTo>
                  <a:pt x="1347316" y="752328"/>
                  <a:pt x="1387228" y="811318"/>
                  <a:pt x="1424463" y="872227"/>
                </a:cubicBezTo>
                <a:cubicBezTo>
                  <a:pt x="1451519" y="916677"/>
                  <a:pt x="1476165" y="962497"/>
                  <a:pt x="1500810" y="1008316"/>
                </a:cubicBezTo>
                <a:cubicBezTo>
                  <a:pt x="1531839" y="1081300"/>
                  <a:pt x="1586397" y="1184417"/>
                  <a:pt x="1610640" y="1310125"/>
                </a:cubicBezTo>
                <a:cubicBezTo>
                  <a:pt x="1644660" y="1459110"/>
                  <a:pt x="1650018" y="1610562"/>
                  <a:pt x="1646268" y="1762565"/>
                </a:cubicBezTo>
                <a:cubicBezTo>
                  <a:pt x="1646268" y="1763937"/>
                  <a:pt x="1647071" y="1766407"/>
                  <a:pt x="1643589" y="1766407"/>
                </a:cubicBezTo>
                <a:lnTo>
                  <a:pt x="1637160" y="1747474"/>
                </a:lnTo>
                <a:cubicBezTo>
                  <a:pt x="1602603" y="1647053"/>
                  <a:pt x="1563456" y="1568132"/>
                  <a:pt x="1480720" y="1478590"/>
                </a:cubicBezTo>
                <a:cubicBezTo>
                  <a:pt x="1397982" y="1389046"/>
                  <a:pt x="1230435" y="1278034"/>
                  <a:pt x="1140741" y="1210217"/>
                </a:cubicBezTo>
                <a:cubicBezTo>
                  <a:pt x="1051045" y="1142403"/>
                  <a:pt x="1014290" y="1129857"/>
                  <a:pt x="942550" y="1071697"/>
                </a:cubicBezTo>
                <a:cubicBezTo>
                  <a:pt x="870809" y="1013535"/>
                  <a:pt x="780483" y="939723"/>
                  <a:pt x="710299" y="861253"/>
                </a:cubicBezTo>
                <a:cubicBezTo>
                  <a:pt x="706280" y="856863"/>
                  <a:pt x="700922" y="853846"/>
                  <a:pt x="706012" y="845339"/>
                </a:cubicBezTo>
                <a:cubicBezTo>
                  <a:pt x="720210" y="821469"/>
                  <a:pt x="723692" y="795129"/>
                  <a:pt x="722086" y="767417"/>
                </a:cubicBezTo>
                <a:cubicBezTo>
                  <a:pt x="719139" y="716659"/>
                  <a:pt x="700119" y="670839"/>
                  <a:pt x="679759" y="625567"/>
                </a:cubicBezTo>
                <a:cubicBezTo>
                  <a:pt x="632613" y="520209"/>
                  <a:pt x="567787" y="426373"/>
                  <a:pt x="497603" y="336106"/>
                </a:cubicBezTo>
                <a:cubicBezTo>
                  <a:pt x="459296" y="286170"/>
                  <a:pt x="422864" y="234862"/>
                  <a:pt x="396076" y="177244"/>
                </a:cubicBezTo>
                <a:cubicBezTo>
                  <a:pt x="380539" y="143770"/>
                  <a:pt x="368752" y="109200"/>
                  <a:pt x="359644" y="72707"/>
                </a:cubicBezTo>
                <a:cubicBezTo>
                  <a:pt x="357769" y="74354"/>
                  <a:pt x="356698" y="75177"/>
                  <a:pt x="355893" y="76001"/>
                </a:cubicBezTo>
                <a:cubicBezTo>
                  <a:pt x="352411" y="81214"/>
                  <a:pt x="348930" y="86702"/>
                  <a:pt x="345714" y="92187"/>
                </a:cubicBezTo>
                <a:cubicBezTo>
                  <a:pt x="319195" y="137460"/>
                  <a:pt x="302318" y="186298"/>
                  <a:pt x="293210" y="237881"/>
                </a:cubicBezTo>
                <a:cubicBezTo>
                  <a:pt x="278477" y="321014"/>
                  <a:pt x="285709" y="403600"/>
                  <a:pt x="300978" y="485638"/>
                </a:cubicBezTo>
                <a:cubicBezTo>
                  <a:pt x="322945" y="602795"/>
                  <a:pt x="368485" y="708427"/>
                  <a:pt x="445633" y="798970"/>
                </a:cubicBezTo>
                <a:cubicBezTo>
                  <a:pt x="477244" y="836010"/>
                  <a:pt x="512603" y="868661"/>
                  <a:pt x="557339" y="888690"/>
                </a:cubicBezTo>
                <a:cubicBezTo>
                  <a:pt x="586806" y="901860"/>
                  <a:pt x="617075" y="906251"/>
                  <a:pt x="648686" y="895823"/>
                </a:cubicBezTo>
                <a:cubicBezTo>
                  <a:pt x="658597" y="892531"/>
                  <a:pt x="659134" y="889513"/>
                  <a:pt x="652705" y="881283"/>
                </a:cubicBezTo>
                <a:cubicBezTo>
                  <a:pt x="568590" y="772357"/>
                  <a:pt x="502156" y="652731"/>
                  <a:pt x="449383" y="525148"/>
                </a:cubicBezTo>
                <a:cubicBezTo>
                  <a:pt x="433043" y="485913"/>
                  <a:pt x="416703" y="446403"/>
                  <a:pt x="404113" y="405521"/>
                </a:cubicBezTo>
                <a:cubicBezTo>
                  <a:pt x="413219" y="424727"/>
                  <a:pt x="421524" y="444207"/>
                  <a:pt x="430098" y="463414"/>
                </a:cubicBezTo>
                <a:cubicBezTo>
                  <a:pt x="498942" y="620354"/>
                  <a:pt x="585466" y="765223"/>
                  <a:pt x="699315" y="892806"/>
                </a:cubicBezTo>
                <a:cubicBezTo>
                  <a:pt x="789859" y="994324"/>
                  <a:pt x="944425" y="1107182"/>
                  <a:pt x="1003893" y="1157849"/>
                </a:cubicBezTo>
                <a:cubicBezTo>
                  <a:pt x="1063363" y="1208516"/>
                  <a:pt x="1052380" y="1190636"/>
                  <a:pt x="1056131" y="1196809"/>
                </a:cubicBezTo>
                <a:lnTo>
                  <a:pt x="1026396" y="1194890"/>
                </a:lnTo>
                <a:cubicBezTo>
                  <a:pt x="965588" y="1191871"/>
                  <a:pt x="906386" y="1202297"/>
                  <a:pt x="847988" y="1218760"/>
                </a:cubicBezTo>
                <a:cubicBezTo>
                  <a:pt x="737889" y="1250038"/>
                  <a:pt x="632344" y="1294212"/>
                  <a:pt x="525462" y="1334545"/>
                </a:cubicBezTo>
                <a:cubicBezTo>
                  <a:pt x="516622" y="1337837"/>
                  <a:pt x="511532" y="1338934"/>
                  <a:pt x="506711" y="1327960"/>
                </a:cubicBezTo>
                <a:cubicBezTo>
                  <a:pt x="468939" y="1241807"/>
                  <a:pt x="387055" y="1245709"/>
                  <a:pt x="302050" y="1262933"/>
                </a:cubicBezTo>
                <a:cubicBezTo>
                  <a:pt x="225689" y="1278407"/>
                  <a:pt x="119549" y="1258220"/>
                  <a:pt x="0" y="1208733"/>
                </a:cubicBezTo>
                <a:cubicBezTo>
                  <a:pt x="15444" y="1240221"/>
                  <a:pt x="32896" y="1270717"/>
                  <a:pt x="51484" y="1299625"/>
                </a:cubicBezTo>
                <a:close/>
              </a:path>
            </a:pathLst>
          </a:custGeom>
          <a:solidFill>
            <a:schemeClr val="bg1">
              <a:alpha val="70000"/>
            </a:schemeClr>
          </a:solidFill>
          <a:ln w="6727" cap="flat">
            <a:noFill/>
            <a:prstDash val="solid"/>
            <a:miter/>
          </a:ln>
        </p:spPr>
        <p:txBody>
          <a:bodyPr wrap="square" rtlCol="0" anchor="ctr">
            <a:noAutofit/>
          </a:bodyPr>
          <a:lstStyle/>
          <a:p>
            <a:endParaRPr lang="en-US" dirty="0"/>
          </a:p>
        </p:txBody>
      </p:sp>
      <p:sp>
        <p:nvSpPr>
          <p:cNvPr id="7" name="Oval 6">
            <a:extLst>
              <a:ext uri="{FF2B5EF4-FFF2-40B4-BE49-F238E27FC236}">
                <a16:creationId xmlns:a16="http://schemas.microsoft.com/office/drawing/2014/main" id="{B11CEBA1-0EDA-4340-A4AD-56B021D0A009}"/>
              </a:ext>
            </a:extLst>
          </p:cNvPr>
          <p:cNvSpPr/>
          <p:nvPr userDrawn="1"/>
        </p:nvSpPr>
        <p:spPr>
          <a:xfrm>
            <a:off x="553627" y="3377149"/>
            <a:ext cx="455455" cy="455455"/>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CF2F2F2-DE5A-4BD1-85CE-DD9ECFCBD255}"/>
              </a:ext>
            </a:extLst>
          </p:cNvPr>
          <p:cNvSpPr/>
          <p:nvPr userDrawn="1"/>
        </p:nvSpPr>
        <p:spPr>
          <a:xfrm>
            <a:off x="2433278" y="3595190"/>
            <a:ext cx="464131" cy="464131"/>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C92DCE5-2166-4668-B521-0638D75A07ED}"/>
              </a:ext>
            </a:extLst>
          </p:cNvPr>
          <p:cNvSpPr/>
          <p:nvPr userDrawn="1"/>
        </p:nvSpPr>
        <p:spPr>
          <a:xfrm>
            <a:off x="2314576" y="5741793"/>
            <a:ext cx="715838" cy="715838"/>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9050765-659D-4573-A04D-668C8D965743}"/>
              </a:ext>
            </a:extLst>
          </p:cNvPr>
          <p:cNvSpPr/>
          <p:nvPr userDrawn="1"/>
        </p:nvSpPr>
        <p:spPr>
          <a:xfrm>
            <a:off x="2771987" y="3611116"/>
            <a:ext cx="826317" cy="826317"/>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27A1F9B-E51F-46C1-928E-641E8940A002}"/>
              </a:ext>
            </a:extLst>
          </p:cNvPr>
          <p:cNvSpPr/>
          <p:nvPr userDrawn="1"/>
        </p:nvSpPr>
        <p:spPr>
          <a:xfrm>
            <a:off x="1352551" y="4688929"/>
            <a:ext cx="225712" cy="225712"/>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2E7F8D1-0943-4483-BBC8-C0EA02399BA2}"/>
              </a:ext>
            </a:extLst>
          </p:cNvPr>
          <p:cNvSpPr/>
          <p:nvPr userDrawn="1"/>
        </p:nvSpPr>
        <p:spPr>
          <a:xfrm>
            <a:off x="820518" y="824946"/>
            <a:ext cx="464131" cy="464131"/>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3C29172-A0D3-46ED-9F09-2AB2F89E9419}"/>
              </a:ext>
            </a:extLst>
          </p:cNvPr>
          <p:cNvSpPr/>
          <p:nvPr userDrawn="1"/>
        </p:nvSpPr>
        <p:spPr>
          <a:xfrm>
            <a:off x="245875" y="388836"/>
            <a:ext cx="826317" cy="826317"/>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5889500-846F-42F1-99B4-64FC8796EC66}"/>
              </a:ext>
            </a:extLst>
          </p:cNvPr>
          <p:cNvSpPr/>
          <p:nvPr userDrawn="1"/>
        </p:nvSpPr>
        <p:spPr>
          <a:xfrm>
            <a:off x="29855" y="5050411"/>
            <a:ext cx="225712" cy="225712"/>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BD4DB23-347B-441F-B307-6A5452DFA1EB}"/>
              </a:ext>
            </a:extLst>
          </p:cNvPr>
          <p:cNvSpPr/>
          <p:nvPr userDrawn="1"/>
        </p:nvSpPr>
        <p:spPr>
          <a:xfrm>
            <a:off x="692606" y="3716895"/>
            <a:ext cx="255823" cy="255823"/>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AA81D6F-6D57-49A7-ACE9-4CB76CAB4B5B}"/>
              </a:ext>
            </a:extLst>
          </p:cNvPr>
          <p:cNvSpPr/>
          <p:nvPr userDrawn="1"/>
        </p:nvSpPr>
        <p:spPr>
          <a:xfrm>
            <a:off x="3312555" y="1679029"/>
            <a:ext cx="225712" cy="225712"/>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FDB441B-A93D-469C-8F26-6C38E82A4BEC}"/>
              </a:ext>
            </a:extLst>
          </p:cNvPr>
          <p:cNvSpPr/>
          <p:nvPr userDrawn="1"/>
        </p:nvSpPr>
        <p:spPr>
          <a:xfrm>
            <a:off x="2959433" y="163124"/>
            <a:ext cx="122626" cy="122626"/>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lide Number Placeholder 1">
            <a:extLst>
              <a:ext uri="{FF2B5EF4-FFF2-40B4-BE49-F238E27FC236}">
                <a16:creationId xmlns:a16="http://schemas.microsoft.com/office/drawing/2014/main" id="{8605F596-D477-4181-8838-C9E80D962B10}"/>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2330676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Break Slide layout">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F7AFFA-D696-404F-97A9-475778972ED2}"/>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2936443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Images and Contents Layout">
    <p:spTree>
      <p:nvGrpSpPr>
        <p:cNvPr id="1" name=""/>
        <p:cNvGrpSpPr/>
        <p:nvPr/>
      </p:nvGrpSpPr>
      <p:grpSpPr>
        <a:xfrm>
          <a:off x="0" y="0"/>
          <a:ext cx="0" cy="0"/>
          <a:chOff x="0" y="0"/>
          <a:chExt cx="0" cy="0"/>
        </a:xfrm>
      </p:grpSpPr>
      <p:sp>
        <p:nvSpPr>
          <p:cNvPr id="10" name="제목 1"/>
          <p:cNvSpPr>
            <a:spLocks noGrp="1"/>
          </p:cNvSpPr>
          <p:nvPr>
            <p:ph type="title" hasCustomPrompt="1"/>
          </p:nvPr>
        </p:nvSpPr>
        <p:spPr>
          <a:xfrm>
            <a:off x="640592" y="238552"/>
            <a:ext cx="5568619" cy="1656184"/>
          </a:xfrm>
          <a:prstGeom prst="rect">
            <a:avLst/>
          </a:prstGeom>
        </p:spPr>
        <p:txBody>
          <a:bodyPr anchor="ctr">
            <a:noAutofit/>
          </a:bodyPr>
          <a:lstStyle>
            <a:lvl1pPr algn="l">
              <a:defRPr sz="4400" b="0" baseline="0">
                <a:solidFill>
                  <a:schemeClr val="tx1">
                    <a:lumMod val="75000"/>
                    <a:lumOff val="25000"/>
                  </a:schemeClr>
                </a:solidFill>
                <a:latin typeface="+mj-lt"/>
                <a:cs typeface="Arial" pitchFamily="34" charset="0"/>
              </a:defRPr>
            </a:lvl1pPr>
          </a:lstStyle>
          <a:p>
            <a:r>
              <a:rPr lang="en-US" altLang="ko-KR" dirty="0"/>
              <a:t>IMAGES AND CONTENTS</a:t>
            </a:r>
            <a:endParaRPr lang="ko-KR" altLang="en-US" dirty="0"/>
          </a:p>
        </p:txBody>
      </p:sp>
      <p:sp>
        <p:nvSpPr>
          <p:cNvPr id="5" name="Picture Placeholder 2"/>
          <p:cNvSpPr>
            <a:spLocks noGrp="1"/>
          </p:cNvSpPr>
          <p:nvPr>
            <p:ph type="pic" idx="13" hasCustomPrompt="1"/>
          </p:nvPr>
        </p:nvSpPr>
        <p:spPr>
          <a:xfrm>
            <a:off x="5724525" y="0"/>
            <a:ext cx="6467475" cy="6858000"/>
          </a:xfrm>
          <a:prstGeom prst="rect">
            <a:avLst/>
          </a:prstGeom>
          <a:solidFill>
            <a:schemeClr val="bg1">
              <a:lumMod val="95000"/>
            </a:schemeClr>
          </a:solidFill>
        </p:spPr>
        <p:txBody>
          <a:bodyPr anchor="ctr"/>
          <a:lstStyle>
            <a:lvl1pPr marL="0" indent="0" algn="ctr">
              <a:buNone/>
              <a:defRPr sz="16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
        <p:nvSpPr>
          <p:cNvPr id="4" name="Slide Number Placeholder 1">
            <a:extLst>
              <a:ext uri="{FF2B5EF4-FFF2-40B4-BE49-F238E27FC236}">
                <a16:creationId xmlns:a16="http://schemas.microsoft.com/office/drawing/2014/main" id="{D1239A7E-87A0-4CB1-9F24-F0A0058E2442}"/>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3560551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Style slid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042BDB-2F8A-4632-BB44-DDEED52675C4}"/>
              </a:ext>
            </a:extLst>
          </p:cNvPr>
          <p:cNvSpPr/>
          <p:nvPr userDrawn="1"/>
        </p:nvSpPr>
        <p:spPr>
          <a:xfrm>
            <a:off x="5255664" y="3153398"/>
            <a:ext cx="6355221" cy="32461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5CA8D69A-BFC2-4B10-BE3B-DDECB81DE897}"/>
              </a:ext>
            </a:extLst>
          </p:cNvPr>
          <p:cNvSpPr>
            <a:spLocks noGrp="1"/>
          </p:cNvSpPr>
          <p:nvPr>
            <p:ph type="pic" idx="11" hasCustomPrompt="1"/>
          </p:nvPr>
        </p:nvSpPr>
        <p:spPr>
          <a:xfrm>
            <a:off x="588679" y="458495"/>
            <a:ext cx="9358626" cy="5369887"/>
          </a:xfrm>
          <a:prstGeom prst="rect">
            <a:avLst/>
          </a:prstGeom>
          <a:solidFill>
            <a:schemeClr val="bg1">
              <a:lumMod val="95000"/>
            </a:schemeClr>
          </a:solidFill>
        </p:spPr>
        <p:txBody>
          <a:bodyPr anchor="ctr"/>
          <a:lstStyle>
            <a:lvl1pPr marL="0" indent="0" algn="ctr">
              <a:buNone/>
              <a:defRPr sz="1800" baseline="0">
                <a:solidFill>
                  <a:schemeClr val="tx1"/>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Place Your Picture Here And Send To Back</a:t>
            </a:r>
            <a:endParaRPr lang="ko-KR" altLang="en-US" dirty="0"/>
          </a:p>
        </p:txBody>
      </p:sp>
      <p:sp>
        <p:nvSpPr>
          <p:cNvPr id="4" name="Slide Number Placeholder 1">
            <a:extLst>
              <a:ext uri="{FF2B5EF4-FFF2-40B4-BE49-F238E27FC236}">
                <a16:creationId xmlns:a16="http://schemas.microsoft.com/office/drawing/2014/main" id="{14FADB3B-E03D-473E-83D2-1E0CC3878812}"/>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625832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ver slide layout">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B3A1A4-9EA0-4013-8EFE-853A116AD1C9}"/>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3099075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0F419F-B42E-44F0-A53C-0484DED08862}"/>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3858249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Contents slid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5B8CE5-8DE7-4B1E-A438-23286B4532FA}"/>
              </a:ext>
            </a:extLst>
          </p:cNvPr>
          <p:cNvSpPr/>
          <p:nvPr userDrawn="1"/>
        </p:nvSpPr>
        <p:spPr>
          <a:xfrm>
            <a:off x="0" y="0"/>
            <a:ext cx="378089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reeform: Shape 2">
            <a:extLst>
              <a:ext uri="{FF2B5EF4-FFF2-40B4-BE49-F238E27FC236}">
                <a16:creationId xmlns:a16="http://schemas.microsoft.com/office/drawing/2014/main" id="{B70290CC-81EF-4E15-9C76-9825C872E73D}"/>
              </a:ext>
            </a:extLst>
          </p:cNvPr>
          <p:cNvSpPr/>
          <p:nvPr userDrawn="1"/>
        </p:nvSpPr>
        <p:spPr>
          <a:xfrm>
            <a:off x="67749" y="2190042"/>
            <a:ext cx="1825371" cy="4705764"/>
          </a:xfrm>
          <a:custGeom>
            <a:avLst/>
            <a:gdLst>
              <a:gd name="connsiteX0" fmla="*/ 15747 w 1825371"/>
              <a:gd name="connsiteY0" fmla="*/ 1352 h 3047785"/>
              <a:gd name="connsiteX1" fmla="*/ 83062 w 1825371"/>
              <a:gd name="connsiteY1" fmla="*/ 34837 h 3047785"/>
              <a:gd name="connsiteX2" fmla="*/ 961270 w 1825371"/>
              <a:gd name="connsiteY2" fmla="*/ 755975 h 3047785"/>
              <a:gd name="connsiteX3" fmla="*/ 1239162 w 1825371"/>
              <a:gd name="connsiteY3" fmla="*/ 1001764 h 3047785"/>
              <a:gd name="connsiteX4" fmla="*/ 1276445 w 1825371"/>
              <a:gd name="connsiteY4" fmla="*/ 1025928 h 3047785"/>
              <a:gd name="connsiteX5" fmla="*/ 1316489 w 1825371"/>
              <a:gd name="connsiteY5" fmla="*/ 1009704 h 3047785"/>
              <a:gd name="connsiteX6" fmla="*/ 1345141 w 1825371"/>
              <a:gd name="connsiteY6" fmla="*/ 948602 h 3047785"/>
              <a:gd name="connsiteX7" fmla="*/ 1407624 w 1825371"/>
              <a:gd name="connsiteY7" fmla="*/ 869894 h 3047785"/>
              <a:gd name="connsiteX8" fmla="*/ 1749379 w 1825371"/>
              <a:gd name="connsiteY8" fmla="*/ 590967 h 3047785"/>
              <a:gd name="connsiteX9" fmla="*/ 1808066 w 1825371"/>
              <a:gd name="connsiteY9" fmla="*/ 545399 h 3047785"/>
              <a:gd name="connsiteX10" fmla="*/ 1825326 w 1825371"/>
              <a:gd name="connsiteY10" fmla="*/ 554375 h 3047785"/>
              <a:gd name="connsiteX11" fmla="*/ 1811172 w 1825371"/>
              <a:gd name="connsiteY11" fmla="*/ 590277 h 3047785"/>
              <a:gd name="connsiteX12" fmla="*/ 1721073 w 1825371"/>
              <a:gd name="connsiteY12" fmla="*/ 698326 h 3047785"/>
              <a:gd name="connsiteX13" fmla="*/ 1385877 w 1825371"/>
              <a:gd name="connsiteY13" fmla="*/ 1068389 h 3047785"/>
              <a:gd name="connsiteX14" fmla="*/ 1376211 w 1825371"/>
              <a:gd name="connsiteY14" fmla="*/ 1098421 h 3047785"/>
              <a:gd name="connsiteX15" fmla="*/ 1361366 w 1825371"/>
              <a:gd name="connsiteY15" fmla="*/ 1135359 h 3047785"/>
              <a:gd name="connsiteX16" fmla="*/ 1355153 w 1825371"/>
              <a:gd name="connsiteY16" fmla="*/ 1169879 h 3047785"/>
              <a:gd name="connsiteX17" fmla="*/ 1409696 w 1825371"/>
              <a:gd name="connsiteY17" fmla="*/ 1384253 h 3047785"/>
              <a:gd name="connsiteX18" fmla="*/ 1524994 w 1825371"/>
              <a:gd name="connsiteY18" fmla="*/ 1739817 h 3047785"/>
              <a:gd name="connsiteX19" fmla="*/ 1659971 w 1825371"/>
              <a:gd name="connsiteY19" fmla="*/ 2199288 h 3047785"/>
              <a:gd name="connsiteX20" fmla="*/ 1782864 w 1825371"/>
              <a:gd name="connsiteY20" fmla="*/ 2697077 h 3047785"/>
              <a:gd name="connsiteX21" fmla="*/ 1794257 w 1825371"/>
              <a:gd name="connsiteY21" fmla="*/ 2767845 h 3047785"/>
              <a:gd name="connsiteX22" fmla="*/ 1791840 w 1825371"/>
              <a:gd name="connsiteY22" fmla="*/ 2778202 h 3047785"/>
              <a:gd name="connsiteX23" fmla="*/ 1784245 w 1825371"/>
              <a:gd name="connsiteY23" fmla="*/ 2770607 h 3047785"/>
              <a:gd name="connsiteX24" fmla="*/ 1746617 w 1825371"/>
              <a:gd name="connsiteY24" fmla="*/ 2660831 h 3047785"/>
              <a:gd name="connsiteX25" fmla="*/ 1513602 w 1825371"/>
              <a:gd name="connsiteY25" fmla="*/ 1875484 h 3047785"/>
              <a:gd name="connsiteX26" fmla="*/ 1297158 w 1825371"/>
              <a:gd name="connsiteY26" fmla="*/ 1267919 h 3047785"/>
              <a:gd name="connsiteX27" fmla="*/ 1275064 w 1825371"/>
              <a:gd name="connsiteY27" fmla="*/ 1217173 h 3047785"/>
              <a:gd name="connsiteX28" fmla="*/ 1248483 w 1825371"/>
              <a:gd name="connsiteY28" fmla="*/ 1193353 h 3047785"/>
              <a:gd name="connsiteX29" fmla="*/ 1232949 w 1825371"/>
              <a:gd name="connsiteY29" fmla="*/ 1222351 h 3047785"/>
              <a:gd name="connsiteX30" fmla="*/ 1230877 w 1825371"/>
              <a:gd name="connsiteY30" fmla="*/ 1283108 h 3047785"/>
              <a:gd name="connsiteX31" fmla="*/ 1243305 w 1825371"/>
              <a:gd name="connsiteY31" fmla="*/ 1522336 h 3047785"/>
              <a:gd name="connsiteX32" fmla="*/ 1261256 w 1825371"/>
              <a:gd name="connsiteY32" fmla="*/ 1854772 h 3047785"/>
              <a:gd name="connsiteX33" fmla="*/ 1272647 w 1825371"/>
              <a:gd name="connsiteY33" fmla="*/ 2086061 h 3047785"/>
              <a:gd name="connsiteX34" fmla="*/ 1288528 w 1825371"/>
              <a:gd name="connsiteY34" fmla="*/ 2674639 h 3047785"/>
              <a:gd name="connsiteX35" fmla="*/ 1297493 w 1825371"/>
              <a:gd name="connsiteY35" fmla="*/ 3047785 h 3047785"/>
              <a:gd name="connsiteX36" fmla="*/ 1048951 w 1825371"/>
              <a:gd name="connsiteY36" fmla="*/ 3047785 h 3047785"/>
              <a:gd name="connsiteX37" fmla="*/ 1053441 w 1825371"/>
              <a:gd name="connsiteY37" fmla="*/ 2920082 h 3047785"/>
              <a:gd name="connsiteX38" fmla="*/ 1066213 w 1825371"/>
              <a:gd name="connsiteY38" fmla="*/ 2573839 h 3047785"/>
              <a:gd name="connsiteX39" fmla="*/ 1077951 w 1825371"/>
              <a:gd name="connsiteY39" fmla="*/ 2236916 h 3047785"/>
              <a:gd name="connsiteX40" fmla="*/ 1093485 w 1825371"/>
              <a:gd name="connsiteY40" fmla="*/ 1882733 h 3047785"/>
              <a:gd name="connsiteX41" fmla="*/ 1107983 w 1825371"/>
              <a:gd name="connsiteY41" fmla="*/ 1608293 h 3047785"/>
              <a:gd name="connsiteX42" fmla="*/ 1125245 w 1825371"/>
              <a:gd name="connsiteY42" fmla="*/ 1293464 h 3047785"/>
              <a:gd name="connsiteX43" fmla="*/ 1096247 w 1825371"/>
              <a:gd name="connsiteY43" fmla="*/ 1270681 h 3047785"/>
              <a:gd name="connsiteX44" fmla="*/ 984400 w 1825371"/>
              <a:gd name="connsiteY44" fmla="*/ 1242374 h 3047785"/>
              <a:gd name="connsiteX45" fmla="*/ 977149 w 1825371"/>
              <a:gd name="connsiteY45" fmla="*/ 1225458 h 3047785"/>
              <a:gd name="connsiteX46" fmla="*/ 983019 w 1825371"/>
              <a:gd name="connsiteY46" fmla="*/ 1189902 h 3047785"/>
              <a:gd name="connsiteX47" fmla="*/ 1016158 w 1825371"/>
              <a:gd name="connsiteY47" fmla="*/ 1097041 h 3047785"/>
              <a:gd name="connsiteX48" fmla="*/ 1055513 w 1825371"/>
              <a:gd name="connsiteY48" fmla="*/ 1078055 h 3047785"/>
              <a:gd name="connsiteX49" fmla="*/ 1097628 w 1825371"/>
              <a:gd name="connsiteY49" fmla="*/ 1104290 h 3047785"/>
              <a:gd name="connsiteX50" fmla="*/ 1115579 w 1825371"/>
              <a:gd name="connsiteY50" fmla="*/ 1107743 h 3047785"/>
              <a:gd name="connsiteX51" fmla="*/ 1177026 w 1825371"/>
              <a:gd name="connsiteY51" fmla="*/ 1087375 h 3047785"/>
              <a:gd name="connsiteX52" fmla="*/ 1179787 w 1825371"/>
              <a:gd name="connsiteY52" fmla="*/ 1073913 h 3047785"/>
              <a:gd name="connsiteX53" fmla="*/ 1135255 w 1825371"/>
              <a:gd name="connsiteY53" fmla="*/ 1041117 h 3047785"/>
              <a:gd name="connsiteX54" fmla="*/ 939868 w 1825371"/>
              <a:gd name="connsiteY54" fmla="*/ 883702 h 3047785"/>
              <a:gd name="connsiteX55" fmla="*/ 549783 w 1825371"/>
              <a:gd name="connsiteY55" fmla="*/ 496379 h 3047785"/>
              <a:gd name="connsiteX56" fmla="*/ 40947 w 1825371"/>
              <a:gd name="connsiteY56" fmla="*/ 48990 h 3047785"/>
              <a:gd name="connsiteX57" fmla="*/ 5735 w 1825371"/>
              <a:gd name="connsiteY57" fmla="*/ 17231 h 3047785"/>
              <a:gd name="connsiteX58" fmla="*/ 902 w 1825371"/>
              <a:gd name="connsiteY58" fmla="*/ 4114 h 3047785"/>
              <a:gd name="connsiteX59" fmla="*/ 15747 w 1825371"/>
              <a:gd name="connsiteY59" fmla="*/ 1352 h 3047785"/>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3047785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4685667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97493 w 1825371"/>
              <a:gd name="connsiteY34" fmla="*/ 4685667 h 4705763"/>
              <a:gd name="connsiteX35" fmla="*/ 938419 w 1825371"/>
              <a:gd name="connsiteY35" fmla="*/ 4705763 h 4705763"/>
              <a:gd name="connsiteX36" fmla="*/ 1053441 w 1825371"/>
              <a:gd name="connsiteY36" fmla="*/ 2920082 h 4705763"/>
              <a:gd name="connsiteX37" fmla="*/ 1066213 w 1825371"/>
              <a:gd name="connsiteY37" fmla="*/ 2573839 h 4705763"/>
              <a:gd name="connsiteX38" fmla="*/ 1077951 w 1825371"/>
              <a:gd name="connsiteY38" fmla="*/ 2236916 h 4705763"/>
              <a:gd name="connsiteX39" fmla="*/ 1093485 w 1825371"/>
              <a:gd name="connsiteY39" fmla="*/ 1882733 h 4705763"/>
              <a:gd name="connsiteX40" fmla="*/ 1107983 w 1825371"/>
              <a:gd name="connsiteY40" fmla="*/ 1608293 h 4705763"/>
              <a:gd name="connsiteX41" fmla="*/ 1125245 w 1825371"/>
              <a:gd name="connsiteY41" fmla="*/ 1293464 h 4705763"/>
              <a:gd name="connsiteX42" fmla="*/ 1096247 w 1825371"/>
              <a:gd name="connsiteY42" fmla="*/ 1270681 h 4705763"/>
              <a:gd name="connsiteX43" fmla="*/ 984400 w 1825371"/>
              <a:gd name="connsiteY43" fmla="*/ 1242374 h 4705763"/>
              <a:gd name="connsiteX44" fmla="*/ 977149 w 1825371"/>
              <a:gd name="connsiteY44" fmla="*/ 1225458 h 4705763"/>
              <a:gd name="connsiteX45" fmla="*/ 983019 w 1825371"/>
              <a:gd name="connsiteY45" fmla="*/ 1189902 h 4705763"/>
              <a:gd name="connsiteX46" fmla="*/ 1016158 w 1825371"/>
              <a:gd name="connsiteY46" fmla="*/ 1097041 h 4705763"/>
              <a:gd name="connsiteX47" fmla="*/ 1055513 w 1825371"/>
              <a:gd name="connsiteY47" fmla="*/ 1078055 h 4705763"/>
              <a:gd name="connsiteX48" fmla="*/ 1097628 w 1825371"/>
              <a:gd name="connsiteY48" fmla="*/ 1104290 h 4705763"/>
              <a:gd name="connsiteX49" fmla="*/ 1115579 w 1825371"/>
              <a:gd name="connsiteY49" fmla="*/ 1107743 h 4705763"/>
              <a:gd name="connsiteX50" fmla="*/ 1177026 w 1825371"/>
              <a:gd name="connsiteY50" fmla="*/ 1087375 h 4705763"/>
              <a:gd name="connsiteX51" fmla="*/ 1179787 w 1825371"/>
              <a:gd name="connsiteY51" fmla="*/ 1073913 h 4705763"/>
              <a:gd name="connsiteX52" fmla="*/ 1135255 w 1825371"/>
              <a:gd name="connsiteY52" fmla="*/ 1041117 h 4705763"/>
              <a:gd name="connsiteX53" fmla="*/ 939868 w 1825371"/>
              <a:gd name="connsiteY53" fmla="*/ 883702 h 4705763"/>
              <a:gd name="connsiteX54" fmla="*/ 549783 w 1825371"/>
              <a:gd name="connsiteY54" fmla="*/ 496379 h 4705763"/>
              <a:gd name="connsiteX55" fmla="*/ 40947 w 1825371"/>
              <a:gd name="connsiteY55" fmla="*/ 48990 h 4705763"/>
              <a:gd name="connsiteX56" fmla="*/ 5735 w 1825371"/>
              <a:gd name="connsiteY56" fmla="*/ 17231 h 4705763"/>
              <a:gd name="connsiteX57" fmla="*/ 902 w 1825371"/>
              <a:gd name="connsiteY57" fmla="*/ 4114 h 4705763"/>
              <a:gd name="connsiteX58" fmla="*/ 15747 w 1825371"/>
              <a:gd name="connsiteY58"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97493 w 1825371"/>
              <a:gd name="connsiteY33" fmla="*/ 4685667 h 4705763"/>
              <a:gd name="connsiteX34" fmla="*/ 938419 w 1825371"/>
              <a:gd name="connsiteY34" fmla="*/ 4705763 h 4705763"/>
              <a:gd name="connsiteX35" fmla="*/ 1053441 w 1825371"/>
              <a:gd name="connsiteY35" fmla="*/ 2920082 h 4705763"/>
              <a:gd name="connsiteX36" fmla="*/ 1066213 w 1825371"/>
              <a:gd name="connsiteY36" fmla="*/ 2573839 h 4705763"/>
              <a:gd name="connsiteX37" fmla="*/ 1077951 w 1825371"/>
              <a:gd name="connsiteY37" fmla="*/ 2236916 h 4705763"/>
              <a:gd name="connsiteX38" fmla="*/ 1093485 w 1825371"/>
              <a:gd name="connsiteY38" fmla="*/ 1882733 h 4705763"/>
              <a:gd name="connsiteX39" fmla="*/ 1107983 w 1825371"/>
              <a:gd name="connsiteY39" fmla="*/ 1608293 h 4705763"/>
              <a:gd name="connsiteX40" fmla="*/ 1125245 w 1825371"/>
              <a:gd name="connsiteY40" fmla="*/ 1293464 h 4705763"/>
              <a:gd name="connsiteX41" fmla="*/ 1096247 w 1825371"/>
              <a:gd name="connsiteY41" fmla="*/ 1270681 h 4705763"/>
              <a:gd name="connsiteX42" fmla="*/ 984400 w 1825371"/>
              <a:gd name="connsiteY42" fmla="*/ 1242374 h 4705763"/>
              <a:gd name="connsiteX43" fmla="*/ 977149 w 1825371"/>
              <a:gd name="connsiteY43" fmla="*/ 1225458 h 4705763"/>
              <a:gd name="connsiteX44" fmla="*/ 983019 w 1825371"/>
              <a:gd name="connsiteY44" fmla="*/ 1189902 h 4705763"/>
              <a:gd name="connsiteX45" fmla="*/ 1016158 w 1825371"/>
              <a:gd name="connsiteY45" fmla="*/ 1097041 h 4705763"/>
              <a:gd name="connsiteX46" fmla="*/ 1055513 w 1825371"/>
              <a:gd name="connsiteY46" fmla="*/ 1078055 h 4705763"/>
              <a:gd name="connsiteX47" fmla="*/ 1097628 w 1825371"/>
              <a:gd name="connsiteY47" fmla="*/ 1104290 h 4705763"/>
              <a:gd name="connsiteX48" fmla="*/ 1115579 w 1825371"/>
              <a:gd name="connsiteY48" fmla="*/ 1107743 h 4705763"/>
              <a:gd name="connsiteX49" fmla="*/ 1177026 w 1825371"/>
              <a:gd name="connsiteY49" fmla="*/ 1087375 h 4705763"/>
              <a:gd name="connsiteX50" fmla="*/ 1179787 w 1825371"/>
              <a:gd name="connsiteY50" fmla="*/ 1073913 h 4705763"/>
              <a:gd name="connsiteX51" fmla="*/ 1135255 w 1825371"/>
              <a:gd name="connsiteY51" fmla="*/ 1041117 h 4705763"/>
              <a:gd name="connsiteX52" fmla="*/ 939868 w 1825371"/>
              <a:gd name="connsiteY52" fmla="*/ 883702 h 4705763"/>
              <a:gd name="connsiteX53" fmla="*/ 549783 w 1825371"/>
              <a:gd name="connsiteY53" fmla="*/ 496379 h 4705763"/>
              <a:gd name="connsiteX54" fmla="*/ 40947 w 1825371"/>
              <a:gd name="connsiteY54" fmla="*/ 48990 h 4705763"/>
              <a:gd name="connsiteX55" fmla="*/ 5735 w 1825371"/>
              <a:gd name="connsiteY55" fmla="*/ 17231 h 4705763"/>
              <a:gd name="connsiteX56" fmla="*/ 902 w 1825371"/>
              <a:gd name="connsiteY56" fmla="*/ 4114 h 4705763"/>
              <a:gd name="connsiteX57" fmla="*/ 15747 w 1825371"/>
              <a:gd name="connsiteY57"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97493 w 1825371"/>
              <a:gd name="connsiteY32" fmla="*/ 4685667 h 4705763"/>
              <a:gd name="connsiteX33" fmla="*/ 938419 w 1825371"/>
              <a:gd name="connsiteY33" fmla="*/ 4705763 h 4705763"/>
              <a:gd name="connsiteX34" fmla="*/ 1053441 w 1825371"/>
              <a:gd name="connsiteY34" fmla="*/ 2920082 h 4705763"/>
              <a:gd name="connsiteX35" fmla="*/ 1066213 w 1825371"/>
              <a:gd name="connsiteY35" fmla="*/ 2573839 h 4705763"/>
              <a:gd name="connsiteX36" fmla="*/ 1077951 w 1825371"/>
              <a:gd name="connsiteY36" fmla="*/ 2236916 h 4705763"/>
              <a:gd name="connsiteX37" fmla="*/ 1093485 w 1825371"/>
              <a:gd name="connsiteY37" fmla="*/ 1882733 h 4705763"/>
              <a:gd name="connsiteX38" fmla="*/ 1107983 w 1825371"/>
              <a:gd name="connsiteY38" fmla="*/ 1608293 h 4705763"/>
              <a:gd name="connsiteX39" fmla="*/ 1125245 w 1825371"/>
              <a:gd name="connsiteY39" fmla="*/ 1293464 h 4705763"/>
              <a:gd name="connsiteX40" fmla="*/ 1096247 w 1825371"/>
              <a:gd name="connsiteY40" fmla="*/ 1270681 h 4705763"/>
              <a:gd name="connsiteX41" fmla="*/ 984400 w 1825371"/>
              <a:gd name="connsiteY41" fmla="*/ 1242374 h 4705763"/>
              <a:gd name="connsiteX42" fmla="*/ 977149 w 1825371"/>
              <a:gd name="connsiteY42" fmla="*/ 1225458 h 4705763"/>
              <a:gd name="connsiteX43" fmla="*/ 983019 w 1825371"/>
              <a:gd name="connsiteY43" fmla="*/ 1189902 h 4705763"/>
              <a:gd name="connsiteX44" fmla="*/ 1016158 w 1825371"/>
              <a:gd name="connsiteY44" fmla="*/ 1097041 h 4705763"/>
              <a:gd name="connsiteX45" fmla="*/ 1055513 w 1825371"/>
              <a:gd name="connsiteY45" fmla="*/ 1078055 h 4705763"/>
              <a:gd name="connsiteX46" fmla="*/ 1097628 w 1825371"/>
              <a:gd name="connsiteY46" fmla="*/ 1104290 h 4705763"/>
              <a:gd name="connsiteX47" fmla="*/ 1115579 w 1825371"/>
              <a:gd name="connsiteY47" fmla="*/ 1107743 h 4705763"/>
              <a:gd name="connsiteX48" fmla="*/ 1177026 w 1825371"/>
              <a:gd name="connsiteY48" fmla="*/ 1087375 h 4705763"/>
              <a:gd name="connsiteX49" fmla="*/ 1179787 w 1825371"/>
              <a:gd name="connsiteY49" fmla="*/ 1073913 h 4705763"/>
              <a:gd name="connsiteX50" fmla="*/ 1135255 w 1825371"/>
              <a:gd name="connsiteY50" fmla="*/ 1041117 h 4705763"/>
              <a:gd name="connsiteX51" fmla="*/ 939868 w 1825371"/>
              <a:gd name="connsiteY51" fmla="*/ 883702 h 4705763"/>
              <a:gd name="connsiteX52" fmla="*/ 549783 w 1825371"/>
              <a:gd name="connsiteY52" fmla="*/ 496379 h 4705763"/>
              <a:gd name="connsiteX53" fmla="*/ 40947 w 1825371"/>
              <a:gd name="connsiteY53" fmla="*/ 48990 h 4705763"/>
              <a:gd name="connsiteX54" fmla="*/ 5735 w 1825371"/>
              <a:gd name="connsiteY54" fmla="*/ 17231 h 4705763"/>
              <a:gd name="connsiteX55" fmla="*/ 902 w 1825371"/>
              <a:gd name="connsiteY55" fmla="*/ 4114 h 4705763"/>
              <a:gd name="connsiteX56" fmla="*/ 15747 w 1825371"/>
              <a:gd name="connsiteY56"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07983 w 1825371"/>
              <a:gd name="connsiteY37" fmla="*/ 1608293 h 4705763"/>
              <a:gd name="connsiteX38" fmla="*/ 1125245 w 1825371"/>
              <a:gd name="connsiteY38" fmla="*/ 1293464 h 4705763"/>
              <a:gd name="connsiteX39" fmla="*/ 1096247 w 1825371"/>
              <a:gd name="connsiteY39" fmla="*/ 1270681 h 4705763"/>
              <a:gd name="connsiteX40" fmla="*/ 984400 w 1825371"/>
              <a:gd name="connsiteY40" fmla="*/ 1242374 h 4705763"/>
              <a:gd name="connsiteX41" fmla="*/ 977149 w 1825371"/>
              <a:gd name="connsiteY41" fmla="*/ 1225458 h 4705763"/>
              <a:gd name="connsiteX42" fmla="*/ 983019 w 1825371"/>
              <a:gd name="connsiteY42" fmla="*/ 1189902 h 4705763"/>
              <a:gd name="connsiteX43" fmla="*/ 1016158 w 1825371"/>
              <a:gd name="connsiteY43" fmla="*/ 1097041 h 4705763"/>
              <a:gd name="connsiteX44" fmla="*/ 1055513 w 1825371"/>
              <a:gd name="connsiteY44" fmla="*/ 1078055 h 4705763"/>
              <a:gd name="connsiteX45" fmla="*/ 1097628 w 1825371"/>
              <a:gd name="connsiteY45" fmla="*/ 1104290 h 4705763"/>
              <a:gd name="connsiteX46" fmla="*/ 1115579 w 1825371"/>
              <a:gd name="connsiteY46" fmla="*/ 1107743 h 4705763"/>
              <a:gd name="connsiteX47" fmla="*/ 1177026 w 1825371"/>
              <a:gd name="connsiteY47" fmla="*/ 1087375 h 4705763"/>
              <a:gd name="connsiteX48" fmla="*/ 1179787 w 1825371"/>
              <a:gd name="connsiteY48" fmla="*/ 1073913 h 4705763"/>
              <a:gd name="connsiteX49" fmla="*/ 1135255 w 1825371"/>
              <a:gd name="connsiteY49" fmla="*/ 1041117 h 4705763"/>
              <a:gd name="connsiteX50" fmla="*/ 939868 w 1825371"/>
              <a:gd name="connsiteY50" fmla="*/ 883702 h 4705763"/>
              <a:gd name="connsiteX51" fmla="*/ 549783 w 1825371"/>
              <a:gd name="connsiteY51" fmla="*/ 496379 h 4705763"/>
              <a:gd name="connsiteX52" fmla="*/ 40947 w 1825371"/>
              <a:gd name="connsiteY52" fmla="*/ 48990 h 4705763"/>
              <a:gd name="connsiteX53" fmla="*/ 5735 w 1825371"/>
              <a:gd name="connsiteY53" fmla="*/ 17231 h 4705763"/>
              <a:gd name="connsiteX54" fmla="*/ 902 w 1825371"/>
              <a:gd name="connsiteY54" fmla="*/ 4114 h 4705763"/>
              <a:gd name="connsiteX55" fmla="*/ 15747 w 1825371"/>
              <a:gd name="connsiteY55"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25245 w 1825371"/>
              <a:gd name="connsiteY37" fmla="*/ 1293464 h 4705763"/>
              <a:gd name="connsiteX38" fmla="*/ 1096247 w 1825371"/>
              <a:gd name="connsiteY38" fmla="*/ 1270681 h 4705763"/>
              <a:gd name="connsiteX39" fmla="*/ 984400 w 1825371"/>
              <a:gd name="connsiteY39" fmla="*/ 1242374 h 4705763"/>
              <a:gd name="connsiteX40" fmla="*/ 977149 w 1825371"/>
              <a:gd name="connsiteY40" fmla="*/ 1225458 h 4705763"/>
              <a:gd name="connsiteX41" fmla="*/ 983019 w 1825371"/>
              <a:gd name="connsiteY41" fmla="*/ 1189902 h 4705763"/>
              <a:gd name="connsiteX42" fmla="*/ 1016158 w 1825371"/>
              <a:gd name="connsiteY42" fmla="*/ 1097041 h 4705763"/>
              <a:gd name="connsiteX43" fmla="*/ 1055513 w 1825371"/>
              <a:gd name="connsiteY43" fmla="*/ 1078055 h 4705763"/>
              <a:gd name="connsiteX44" fmla="*/ 1097628 w 1825371"/>
              <a:gd name="connsiteY44" fmla="*/ 1104290 h 4705763"/>
              <a:gd name="connsiteX45" fmla="*/ 1115579 w 1825371"/>
              <a:gd name="connsiteY45" fmla="*/ 1107743 h 4705763"/>
              <a:gd name="connsiteX46" fmla="*/ 1177026 w 1825371"/>
              <a:gd name="connsiteY46" fmla="*/ 1087375 h 4705763"/>
              <a:gd name="connsiteX47" fmla="*/ 1179787 w 1825371"/>
              <a:gd name="connsiteY47" fmla="*/ 1073913 h 4705763"/>
              <a:gd name="connsiteX48" fmla="*/ 1135255 w 1825371"/>
              <a:gd name="connsiteY48" fmla="*/ 1041117 h 4705763"/>
              <a:gd name="connsiteX49" fmla="*/ 939868 w 1825371"/>
              <a:gd name="connsiteY49" fmla="*/ 883702 h 4705763"/>
              <a:gd name="connsiteX50" fmla="*/ 549783 w 1825371"/>
              <a:gd name="connsiteY50" fmla="*/ 496379 h 4705763"/>
              <a:gd name="connsiteX51" fmla="*/ 40947 w 1825371"/>
              <a:gd name="connsiteY51" fmla="*/ 48990 h 4705763"/>
              <a:gd name="connsiteX52" fmla="*/ 5735 w 1825371"/>
              <a:gd name="connsiteY52" fmla="*/ 17231 h 4705763"/>
              <a:gd name="connsiteX53" fmla="*/ 902 w 1825371"/>
              <a:gd name="connsiteY53" fmla="*/ 4114 h 4705763"/>
              <a:gd name="connsiteX54" fmla="*/ 15747 w 1825371"/>
              <a:gd name="connsiteY54"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125245 w 1825371"/>
              <a:gd name="connsiteY36" fmla="*/ 1293464 h 4705763"/>
              <a:gd name="connsiteX37" fmla="*/ 1096247 w 1825371"/>
              <a:gd name="connsiteY37" fmla="*/ 1270681 h 4705763"/>
              <a:gd name="connsiteX38" fmla="*/ 984400 w 1825371"/>
              <a:gd name="connsiteY38" fmla="*/ 1242374 h 4705763"/>
              <a:gd name="connsiteX39" fmla="*/ 977149 w 1825371"/>
              <a:gd name="connsiteY39" fmla="*/ 1225458 h 4705763"/>
              <a:gd name="connsiteX40" fmla="*/ 983019 w 1825371"/>
              <a:gd name="connsiteY40" fmla="*/ 1189902 h 4705763"/>
              <a:gd name="connsiteX41" fmla="*/ 1016158 w 1825371"/>
              <a:gd name="connsiteY41" fmla="*/ 1097041 h 4705763"/>
              <a:gd name="connsiteX42" fmla="*/ 1055513 w 1825371"/>
              <a:gd name="connsiteY42" fmla="*/ 1078055 h 4705763"/>
              <a:gd name="connsiteX43" fmla="*/ 1097628 w 1825371"/>
              <a:gd name="connsiteY43" fmla="*/ 1104290 h 4705763"/>
              <a:gd name="connsiteX44" fmla="*/ 1115579 w 1825371"/>
              <a:gd name="connsiteY44" fmla="*/ 1107743 h 4705763"/>
              <a:gd name="connsiteX45" fmla="*/ 1177026 w 1825371"/>
              <a:gd name="connsiteY45" fmla="*/ 1087375 h 4705763"/>
              <a:gd name="connsiteX46" fmla="*/ 1179787 w 1825371"/>
              <a:gd name="connsiteY46" fmla="*/ 1073913 h 4705763"/>
              <a:gd name="connsiteX47" fmla="*/ 1135255 w 1825371"/>
              <a:gd name="connsiteY47" fmla="*/ 1041117 h 4705763"/>
              <a:gd name="connsiteX48" fmla="*/ 939868 w 1825371"/>
              <a:gd name="connsiteY48" fmla="*/ 883702 h 4705763"/>
              <a:gd name="connsiteX49" fmla="*/ 549783 w 1825371"/>
              <a:gd name="connsiteY49" fmla="*/ 496379 h 4705763"/>
              <a:gd name="connsiteX50" fmla="*/ 40947 w 1825371"/>
              <a:gd name="connsiteY50" fmla="*/ 48990 h 4705763"/>
              <a:gd name="connsiteX51" fmla="*/ 5735 w 1825371"/>
              <a:gd name="connsiteY51" fmla="*/ 17231 h 4705763"/>
              <a:gd name="connsiteX52" fmla="*/ 902 w 1825371"/>
              <a:gd name="connsiteY52" fmla="*/ 4114 h 4705763"/>
              <a:gd name="connsiteX53" fmla="*/ 15747 w 1825371"/>
              <a:gd name="connsiteY53"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125245 w 1825371"/>
              <a:gd name="connsiteY35" fmla="*/ 1293464 h 4705763"/>
              <a:gd name="connsiteX36" fmla="*/ 1096247 w 1825371"/>
              <a:gd name="connsiteY36" fmla="*/ 1270681 h 4705763"/>
              <a:gd name="connsiteX37" fmla="*/ 984400 w 1825371"/>
              <a:gd name="connsiteY37" fmla="*/ 1242374 h 4705763"/>
              <a:gd name="connsiteX38" fmla="*/ 977149 w 1825371"/>
              <a:gd name="connsiteY38" fmla="*/ 1225458 h 4705763"/>
              <a:gd name="connsiteX39" fmla="*/ 983019 w 1825371"/>
              <a:gd name="connsiteY39" fmla="*/ 1189902 h 4705763"/>
              <a:gd name="connsiteX40" fmla="*/ 1016158 w 1825371"/>
              <a:gd name="connsiteY40" fmla="*/ 1097041 h 4705763"/>
              <a:gd name="connsiteX41" fmla="*/ 1055513 w 1825371"/>
              <a:gd name="connsiteY41" fmla="*/ 1078055 h 4705763"/>
              <a:gd name="connsiteX42" fmla="*/ 1097628 w 1825371"/>
              <a:gd name="connsiteY42" fmla="*/ 1104290 h 4705763"/>
              <a:gd name="connsiteX43" fmla="*/ 1115579 w 1825371"/>
              <a:gd name="connsiteY43" fmla="*/ 1107743 h 4705763"/>
              <a:gd name="connsiteX44" fmla="*/ 1177026 w 1825371"/>
              <a:gd name="connsiteY44" fmla="*/ 1087375 h 4705763"/>
              <a:gd name="connsiteX45" fmla="*/ 1179787 w 1825371"/>
              <a:gd name="connsiteY45" fmla="*/ 1073913 h 4705763"/>
              <a:gd name="connsiteX46" fmla="*/ 1135255 w 1825371"/>
              <a:gd name="connsiteY46" fmla="*/ 1041117 h 4705763"/>
              <a:gd name="connsiteX47" fmla="*/ 939868 w 1825371"/>
              <a:gd name="connsiteY47" fmla="*/ 883702 h 4705763"/>
              <a:gd name="connsiteX48" fmla="*/ 549783 w 1825371"/>
              <a:gd name="connsiteY48" fmla="*/ 496379 h 4705763"/>
              <a:gd name="connsiteX49" fmla="*/ 40947 w 1825371"/>
              <a:gd name="connsiteY49" fmla="*/ 48990 h 4705763"/>
              <a:gd name="connsiteX50" fmla="*/ 5735 w 1825371"/>
              <a:gd name="connsiteY50" fmla="*/ 17231 h 4705763"/>
              <a:gd name="connsiteX51" fmla="*/ 902 w 1825371"/>
              <a:gd name="connsiteY51" fmla="*/ 4114 h 4705763"/>
              <a:gd name="connsiteX52" fmla="*/ 15747 w 1825371"/>
              <a:gd name="connsiteY52"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125245 w 1825371"/>
              <a:gd name="connsiteY34" fmla="*/ 1293464 h 4705763"/>
              <a:gd name="connsiteX35" fmla="*/ 1096247 w 1825371"/>
              <a:gd name="connsiteY35" fmla="*/ 1270681 h 4705763"/>
              <a:gd name="connsiteX36" fmla="*/ 984400 w 1825371"/>
              <a:gd name="connsiteY36" fmla="*/ 1242374 h 4705763"/>
              <a:gd name="connsiteX37" fmla="*/ 977149 w 1825371"/>
              <a:gd name="connsiteY37" fmla="*/ 1225458 h 4705763"/>
              <a:gd name="connsiteX38" fmla="*/ 983019 w 1825371"/>
              <a:gd name="connsiteY38" fmla="*/ 1189902 h 4705763"/>
              <a:gd name="connsiteX39" fmla="*/ 1016158 w 1825371"/>
              <a:gd name="connsiteY39" fmla="*/ 1097041 h 4705763"/>
              <a:gd name="connsiteX40" fmla="*/ 1055513 w 1825371"/>
              <a:gd name="connsiteY40" fmla="*/ 1078055 h 4705763"/>
              <a:gd name="connsiteX41" fmla="*/ 1097628 w 1825371"/>
              <a:gd name="connsiteY41" fmla="*/ 1104290 h 4705763"/>
              <a:gd name="connsiteX42" fmla="*/ 1115579 w 1825371"/>
              <a:gd name="connsiteY42" fmla="*/ 1107743 h 4705763"/>
              <a:gd name="connsiteX43" fmla="*/ 1177026 w 1825371"/>
              <a:gd name="connsiteY43" fmla="*/ 1087375 h 4705763"/>
              <a:gd name="connsiteX44" fmla="*/ 1179787 w 1825371"/>
              <a:gd name="connsiteY44" fmla="*/ 1073913 h 4705763"/>
              <a:gd name="connsiteX45" fmla="*/ 1135255 w 1825371"/>
              <a:gd name="connsiteY45" fmla="*/ 1041117 h 4705763"/>
              <a:gd name="connsiteX46" fmla="*/ 939868 w 1825371"/>
              <a:gd name="connsiteY46" fmla="*/ 883702 h 4705763"/>
              <a:gd name="connsiteX47" fmla="*/ 549783 w 1825371"/>
              <a:gd name="connsiteY47" fmla="*/ 496379 h 4705763"/>
              <a:gd name="connsiteX48" fmla="*/ 40947 w 1825371"/>
              <a:gd name="connsiteY48" fmla="*/ 48990 h 4705763"/>
              <a:gd name="connsiteX49" fmla="*/ 5735 w 1825371"/>
              <a:gd name="connsiteY49" fmla="*/ 17231 h 4705763"/>
              <a:gd name="connsiteX50" fmla="*/ 902 w 1825371"/>
              <a:gd name="connsiteY50" fmla="*/ 4114 h 4705763"/>
              <a:gd name="connsiteX51" fmla="*/ 15747 w 1825371"/>
              <a:gd name="connsiteY51"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125245 w 1825371"/>
              <a:gd name="connsiteY33" fmla="*/ 1293464 h 4705763"/>
              <a:gd name="connsiteX34" fmla="*/ 1096247 w 1825371"/>
              <a:gd name="connsiteY34" fmla="*/ 1270681 h 4705763"/>
              <a:gd name="connsiteX35" fmla="*/ 984400 w 1825371"/>
              <a:gd name="connsiteY35" fmla="*/ 1242374 h 4705763"/>
              <a:gd name="connsiteX36" fmla="*/ 977149 w 1825371"/>
              <a:gd name="connsiteY36" fmla="*/ 1225458 h 4705763"/>
              <a:gd name="connsiteX37" fmla="*/ 983019 w 1825371"/>
              <a:gd name="connsiteY37" fmla="*/ 1189902 h 4705763"/>
              <a:gd name="connsiteX38" fmla="*/ 1016158 w 1825371"/>
              <a:gd name="connsiteY38" fmla="*/ 1097041 h 4705763"/>
              <a:gd name="connsiteX39" fmla="*/ 1055513 w 1825371"/>
              <a:gd name="connsiteY39" fmla="*/ 1078055 h 4705763"/>
              <a:gd name="connsiteX40" fmla="*/ 1097628 w 1825371"/>
              <a:gd name="connsiteY40" fmla="*/ 1104290 h 4705763"/>
              <a:gd name="connsiteX41" fmla="*/ 1115579 w 1825371"/>
              <a:gd name="connsiteY41" fmla="*/ 1107743 h 4705763"/>
              <a:gd name="connsiteX42" fmla="*/ 1177026 w 1825371"/>
              <a:gd name="connsiteY42" fmla="*/ 1087375 h 4705763"/>
              <a:gd name="connsiteX43" fmla="*/ 1179787 w 1825371"/>
              <a:gd name="connsiteY43" fmla="*/ 1073913 h 4705763"/>
              <a:gd name="connsiteX44" fmla="*/ 1135255 w 1825371"/>
              <a:gd name="connsiteY44" fmla="*/ 1041117 h 4705763"/>
              <a:gd name="connsiteX45" fmla="*/ 939868 w 1825371"/>
              <a:gd name="connsiteY45" fmla="*/ 883702 h 4705763"/>
              <a:gd name="connsiteX46" fmla="*/ 549783 w 1825371"/>
              <a:gd name="connsiteY46" fmla="*/ 496379 h 4705763"/>
              <a:gd name="connsiteX47" fmla="*/ 40947 w 1825371"/>
              <a:gd name="connsiteY47" fmla="*/ 48990 h 4705763"/>
              <a:gd name="connsiteX48" fmla="*/ 5735 w 1825371"/>
              <a:gd name="connsiteY48" fmla="*/ 17231 h 4705763"/>
              <a:gd name="connsiteX49" fmla="*/ 902 w 1825371"/>
              <a:gd name="connsiteY49" fmla="*/ 4114 h 4705763"/>
              <a:gd name="connsiteX50" fmla="*/ 15747 w 1825371"/>
              <a:gd name="connsiteY50" fmla="*/ 1352 h 4705763"/>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97493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17106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78613 w 1825371"/>
              <a:gd name="connsiteY32" fmla="*/ 4685667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825371" h="4705764">
                <a:moveTo>
                  <a:pt x="15747" y="1352"/>
                </a:moveTo>
                <a:cubicBezTo>
                  <a:pt x="40601" y="7565"/>
                  <a:pt x="63040" y="19648"/>
                  <a:pt x="83062" y="34837"/>
                </a:cubicBezTo>
                <a:cubicBezTo>
                  <a:pt x="383392" y="265435"/>
                  <a:pt x="679236" y="502594"/>
                  <a:pt x="961270" y="755975"/>
                </a:cubicBezTo>
                <a:cubicBezTo>
                  <a:pt x="1053096" y="838826"/>
                  <a:pt x="1146302" y="919949"/>
                  <a:pt x="1239162" y="1001764"/>
                </a:cubicBezTo>
                <a:cubicBezTo>
                  <a:pt x="1250209" y="1011775"/>
                  <a:pt x="1262636" y="1020060"/>
                  <a:pt x="1276445" y="1025928"/>
                </a:cubicBezTo>
                <a:cubicBezTo>
                  <a:pt x="1296466" y="1034213"/>
                  <a:pt x="1308204" y="1030070"/>
                  <a:pt x="1316489" y="1009704"/>
                </a:cubicBezTo>
                <a:cubicBezTo>
                  <a:pt x="1325119" y="988991"/>
                  <a:pt x="1335821" y="968968"/>
                  <a:pt x="1345141" y="948602"/>
                </a:cubicBezTo>
                <a:cubicBezTo>
                  <a:pt x="1359640" y="917188"/>
                  <a:pt x="1382079" y="892679"/>
                  <a:pt x="1407624" y="869894"/>
                </a:cubicBezTo>
                <a:cubicBezTo>
                  <a:pt x="1517055" y="771511"/>
                  <a:pt x="1634081" y="682447"/>
                  <a:pt x="1749379" y="590967"/>
                </a:cubicBezTo>
                <a:cubicBezTo>
                  <a:pt x="1768711" y="575432"/>
                  <a:pt x="1788043" y="559898"/>
                  <a:pt x="1808066" y="545399"/>
                </a:cubicBezTo>
                <a:cubicBezTo>
                  <a:pt x="1819802" y="536769"/>
                  <a:pt x="1824634" y="539875"/>
                  <a:pt x="1825326" y="554375"/>
                </a:cubicBezTo>
                <a:cubicBezTo>
                  <a:pt x="1826015" y="568528"/>
                  <a:pt x="1818766" y="579575"/>
                  <a:pt x="1811172" y="590277"/>
                </a:cubicBezTo>
                <a:cubicBezTo>
                  <a:pt x="1783900" y="628594"/>
                  <a:pt x="1751451" y="662770"/>
                  <a:pt x="1721073" y="698326"/>
                </a:cubicBezTo>
                <a:cubicBezTo>
                  <a:pt x="1613023" y="825017"/>
                  <a:pt x="1503592" y="950328"/>
                  <a:pt x="1385877" y="1068389"/>
                </a:cubicBezTo>
                <a:cubicBezTo>
                  <a:pt x="1376900" y="1077364"/>
                  <a:pt x="1378626" y="1088411"/>
                  <a:pt x="1376211" y="1098421"/>
                </a:cubicBezTo>
                <a:cubicBezTo>
                  <a:pt x="1373449" y="1111885"/>
                  <a:pt x="1370342" y="1124658"/>
                  <a:pt x="1361366" y="1135359"/>
                </a:cubicBezTo>
                <a:cubicBezTo>
                  <a:pt x="1352736" y="1145370"/>
                  <a:pt x="1352736" y="1157798"/>
                  <a:pt x="1355153" y="1169879"/>
                </a:cubicBezTo>
                <a:cubicBezTo>
                  <a:pt x="1369651" y="1242374"/>
                  <a:pt x="1391054" y="1312796"/>
                  <a:pt x="1409696" y="1384253"/>
                </a:cubicBezTo>
                <a:cubicBezTo>
                  <a:pt x="1440764" y="1505076"/>
                  <a:pt x="1484260" y="1622102"/>
                  <a:pt x="1524994" y="1739817"/>
                </a:cubicBezTo>
                <a:cubicBezTo>
                  <a:pt x="1577466" y="1890674"/>
                  <a:pt x="1615785" y="2046016"/>
                  <a:pt x="1659971" y="2199288"/>
                </a:cubicBezTo>
                <a:cubicBezTo>
                  <a:pt x="1707264" y="2363607"/>
                  <a:pt x="1746273" y="2529998"/>
                  <a:pt x="1782864" y="2697077"/>
                </a:cubicBezTo>
                <a:cubicBezTo>
                  <a:pt x="1788043" y="2720207"/>
                  <a:pt x="1790460" y="2744026"/>
                  <a:pt x="1794257" y="2767845"/>
                </a:cubicBezTo>
                <a:cubicBezTo>
                  <a:pt x="1794947" y="2771643"/>
                  <a:pt x="1797364" y="2776822"/>
                  <a:pt x="1791840" y="2778202"/>
                </a:cubicBezTo>
                <a:cubicBezTo>
                  <a:pt x="1786662" y="2779583"/>
                  <a:pt x="1785626" y="2774405"/>
                  <a:pt x="1784245" y="2770607"/>
                </a:cubicBezTo>
                <a:cubicBezTo>
                  <a:pt x="1770437" y="2734360"/>
                  <a:pt x="1756975" y="2698113"/>
                  <a:pt x="1746617" y="2660831"/>
                </a:cubicBezTo>
                <a:cubicBezTo>
                  <a:pt x="1673779" y="2397784"/>
                  <a:pt x="1595762" y="2136116"/>
                  <a:pt x="1513602" y="1875484"/>
                </a:cubicBezTo>
                <a:cubicBezTo>
                  <a:pt x="1448704" y="1670431"/>
                  <a:pt x="1380007" y="1466759"/>
                  <a:pt x="1297158" y="1267919"/>
                </a:cubicBezTo>
                <a:cubicBezTo>
                  <a:pt x="1289909" y="1251004"/>
                  <a:pt x="1282659" y="1234089"/>
                  <a:pt x="1275064" y="1217173"/>
                </a:cubicBezTo>
                <a:cubicBezTo>
                  <a:pt x="1269541" y="1205436"/>
                  <a:pt x="1260911" y="1191628"/>
                  <a:pt x="1248483" y="1193353"/>
                </a:cubicBezTo>
                <a:cubicBezTo>
                  <a:pt x="1238128" y="1194734"/>
                  <a:pt x="1235711" y="1211649"/>
                  <a:pt x="1232949" y="1222351"/>
                </a:cubicBezTo>
                <a:cubicBezTo>
                  <a:pt x="1228115" y="1242374"/>
                  <a:pt x="1229843" y="1262740"/>
                  <a:pt x="1230877" y="1283108"/>
                </a:cubicBezTo>
                <a:cubicBezTo>
                  <a:pt x="1226287" y="2417294"/>
                  <a:pt x="1231744" y="3571578"/>
                  <a:pt x="1227154" y="4705764"/>
                </a:cubicBezTo>
                <a:lnTo>
                  <a:pt x="998710" y="4695715"/>
                </a:lnTo>
                <a:cubicBezTo>
                  <a:pt x="1020244" y="4110251"/>
                  <a:pt x="1098940" y="1865978"/>
                  <a:pt x="1125245" y="1293464"/>
                </a:cubicBezTo>
                <a:cubicBezTo>
                  <a:pt x="1126970" y="1262740"/>
                  <a:pt x="1124553" y="1258943"/>
                  <a:pt x="1096247" y="1270681"/>
                </a:cubicBezTo>
                <a:cubicBezTo>
                  <a:pt x="1050679" y="1289666"/>
                  <a:pt x="1018575" y="1263776"/>
                  <a:pt x="984400" y="1242374"/>
                </a:cubicBezTo>
                <a:cubicBezTo>
                  <a:pt x="979221" y="1238921"/>
                  <a:pt x="977841" y="1232017"/>
                  <a:pt x="977149" y="1225458"/>
                </a:cubicBezTo>
                <a:cubicBezTo>
                  <a:pt x="976115" y="1213030"/>
                  <a:pt x="978530" y="1200949"/>
                  <a:pt x="983019" y="1189902"/>
                </a:cubicBezTo>
                <a:cubicBezTo>
                  <a:pt x="995792" y="1159523"/>
                  <a:pt x="1005457" y="1128109"/>
                  <a:pt x="1016158" y="1097041"/>
                </a:cubicBezTo>
                <a:cubicBezTo>
                  <a:pt x="1022717" y="1078055"/>
                  <a:pt x="1036181" y="1071841"/>
                  <a:pt x="1055513" y="1078055"/>
                </a:cubicBezTo>
                <a:cubicBezTo>
                  <a:pt x="1071737" y="1082887"/>
                  <a:pt x="1084855" y="1093934"/>
                  <a:pt x="1097628" y="1104290"/>
                </a:cubicBezTo>
                <a:cubicBezTo>
                  <a:pt x="1103496" y="1108779"/>
                  <a:pt x="1107983" y="1110504"/>
                  <a:pt x="1115579" y="1107743"/>
                </a:cubicBezTo>
                <a:cubicBezTo>
                  <a:pt x="1135945" y="1100147"/>
                  <a:pt x="1156313" y="1093589"/>
                  <a:pt x="1177026" y="1087375"/>
                </a:cubicBezTo>
                <a:cubicBezTo>
                  <a:pt x="1187726" y="1084268"/>
                  <a:pt x="1185655" y="1080126"/>
                  <a:pt x="1179787" y="1073913"/>
                </a:cubicBezTo>
                <a:cubicBezTo>
                  <a:pt x="1166668" y="1060449"/>
                  <a:pt x="1151134" y="1050438"/>
                  <a:pt x="1135255" y="1041117"/>
                </a:cubicBezTo>
                <a:cubicBezTo>
                  <a:pt x="1062417" y="998311"/>
                  <a:pt x="998207" y="944460"/>
                  <a:pt x="939868" y="883702"/>
                </a:cubicBezTo>
                <a:cubicBezTo>
                  <a:pt x="813177" y="751488"/>
                  <a:pt x="683379" y="622035"/>
                  <a:pt x="549783" y="496379"/>
                </a:cubicBezTo>
                <a:cubicBezTo>
                  <a:pt x="385809" y="341382"/>
                  <a:pt x="211479" y="197084"/>
                  <a:pt x="40947" y="48990"/>
                </a:cubicBezTo>
                <a:cubicBezTo>
                  <a:pt x="28864" y="38635"/>
                  <a:pt x="17472" y="27933"/>
                  <a:pt x="5735" y="17231"/>
                </a:cubicBezTo>
                <a:cubicBezTo>
                  <a:pt x="2283" y="13780"/>
                  <a:pt x="-1859" y="9292"/>
                  <a:pt x="902" y="4114"/>
                </a:cubicBezTo>
                <a:cubicBezTo>
                  <a:pt x="4009" y="-1755"/>
                  <a:pt x="10568" y="-29"/>
                  <a:pt x="15747" y="1352"/>
                </a:cubicBezTo>
                <a:close/>
              </a:path>
            </a:pathLst>
          </a:custGeom>
          <a:solidFill>
            <a:schemeClr val="bg1">
              <a:alpha val="60000"/>
            </a:schemeClr>
          </a:solidFill>
          <a:ln w="2261" cap="flat">
            <a:noFill/>
            <a:prstDash val="solid"/>
            <a:miter/>
          </a:ln>
        </p:spPr>
        <p:txBody>
          <a:bodyPr wrap="square" rtlCol="0" anchor="ctr">
            <a:noAutofit/>
          </a:bodyPr>
          <a:lstStyle/>
          <a:p>
            <a:endParaRPr lang="en-US"/>
          </a:p>
        </p:txBody>
      </p:sp>
      <p:sp>
        <p:nvSpPr>
          <p:cNvPr id="4" name="Freeform: Shape 3">
            <a:extLst>
              <a:ext uri="{FF2B5EF4-FFF2-40B4-BE49-F238E27FC236}">
                <a16:creationId xmlns:a16="http://schemas.microsoft.com/office/drawing/2014/main" id="{1FCEF7E4-8494-44BA-9495-9F967125937F}"/>
              </a:ext>
            </a:extLst>
          </p:cNvPr>
          <p:cNvSpPr/>
          <p:nvPr userDrawn="1"/>
        </p:nvSpPr>
        <p:spPr>
          <a:xfrm>
            <a:off x="67749" y="4642338"/>
            <a:ext cx="874123" cy="2253468"/>
          </a:xfrm>
          <a:custGeom>
            <a:avLst/>
            <a:gdLst>
              <a:gd name="connsiteX0" fmla="*/ 15747 w 1825371"/>
              <a:gd name="connsiteY0" fmla="*/ 1352 h 3047785"/>
              <a:gd name="connsiteX1" fmla="*/ 83062 w 1825371"/>
              <a:gd name="connsiteY1" fmla="*/ 34837 h 3047785"/>
              <a:gd name="connsiteX2" fmla="*/ 961270 w 1825371"/>
              <a:gd name="connsiteY2" fmla="*/ 755975 h 3047785"/>
              <a:gd name="connsiteX3" fmla="*/ 1239162 w 1825371"/>
              <a:gd name="connsiteY3" fmla="*/ 1001764 h 3047785"/>
              <a:gd name="connsiteX4" fmla="*/ 1276445 w 1825371"/>
              <a:gd name="connsiteY4" fmla="*/ 1025928 h 3047785"/>
              <a:gd name="connsiteX5" fmla="*/ 1316489 w 1825371"/>
              <a:gd name="connsiteY5" fmla="*/ 1009704 h 3047785"/>
              <a:gd name="connsiteX6" fmla="*/ 1345141 w 1825371"/>
              <a:gd name="connsiteY6" fmla="*/ 948602 h 3047785"/>
              <a:gd name="connsiteX7" fmla="*/ 1407624 w 1825371"/>
              <a:gd name="connsiteY7" fmla="*/ 869894 h 3047785"/>
              <a:gd name="connsiteX8" fmla="*/ 1749379 w 1825371"/>
              <a:gd name="connsiteY8" fmla="*/ 590967 h 3047785"/>
              <a:gd name="connsiteX9" fmla="*/ 1808066 w 1825371"/>
              <a:gd name="connsiteY9" fmla="*/ 545399 h 3047785"/>
              <a:gd name="connsiteX10" fmla="*/ 1825326 w 1825371"/>
              <a:gd name="connsiteY10" fmla="*/ 554375 h 3047785"/>
              <a:gd name="connsiteX11" fmla="*/ 1811172 w 1825371"/>
              <a:gd name="connsiteY11" fmla="*/ 590277 h 3047785"/>
              <a:gd name="connsiteX12" fmla="*/ 1721073 w 1825371"/>
              <a:gd name="connsiteY12" fmla="*/ 698326 h 3047785"/>
              <a:gd name="connsiteX13" fmla="*/ 1385877 w 1825371"/>
              <a:gd name="connsiteY13" fmla="*/ 1068389 h 3047785"/>
              <a:gd name="connsiteX14" fmla="*/ 1376211 w 1825371"/>
              <a:gd name="connsiteY14" fmla="*/ 1098421 h 3047785"/>
              <a:gd name="connsiteX15" fmla="*/ 1361366 w 1825371"/>
              <a:gd name="connsiteY15" fmla="*/ 1135359 h 3047785"/>
              <a:gd name="connsiteX16" fmla="*/ 1355153 w 1825371"/>
              <a:gd name="connsiteY16" fmla="*/ 1169879 h 3047785"/>
              <a:gd name="connsiteX17" fmla="*/ 1409696 w 1825371"/>
              <a:gd name="connsiteY17" fmla="*/ 1384253 h 3047785"/>
              <a:gd name="connsiteX18" fmla="*/ 1524994 w 1825371"/>
              <a:gd name="connsiteY18" fmla="*/ 1739817 h 3047785"/>
              <a:gd name="connsiteX19" fmla="*/ 1659971 w 1825371"/>
              <a:gd name="connsiteY19" fmla="*/ 2199288 h 3047785"/>
              <a:gd name="connsiteX20" fmla="*/ 1782864 w 1825371"/>
              <a:gd name="connsiteY20" fmla="*/ 2697077 h 3047785"/>
              <a:gd name="connsiteX21" fmla="*/ 1794257 w 1825371"/>
              <a:gd name="connsiteY21" fmla="*/ 2767845 h 3047785"/>
              <a:gd name="connsiteX22" fmla="*/ 1791840 w 1825371"/>
              <a:gd name="connsiteY22" fmla="*/ 2778202 h 3047785"/>
              <a:gd name="connsiteX23" fmla="*/ 1784245 w 1825371"/>
              <a:gd name="connsiteY23" fmla="*/ 2770607 h 3047785"/>
              <a:gd name="connsiteX24" fmla="*/ 1746617 w 1825371"/>
              <a:gd name="connsiteY24" fmla="*/ 2660831 h 3047785"/>
              <a:gd name="connsiteX25" fmla="*/ 1513602 w 1825371"/>
              <a:gd name="connsiteY25" fmla="*/ 1875484 h 3047785"/>
              <a:gd name="connsiteX26" fmla="*/ 1297158 w 1825371"/>
              <a:gd name="connsiteY26" fmla="*/ 1267919 h 3047785"/>
              <a:gd name="connsiteX27" fmla="*/ 1275064 w 1825371"/>
              <a:gd name="connsiteY27" fmla="*/ 1217173 h 3047785"/>
              <a:gd name="connsiteX28" fmla="*/ 1248483 w 1825371"/>
              <a:gd name="connsiteY28" fmla="*/ 1193353 h 3047785"/>
              <a:gd name="connsiteX29" fmla="*/ 1232949 w 1825371"/>
              <a:gd name="connsiteY29" fmla="*/ 1222351 h 3047785"/>
              <a:gd name="connsiteX30" fmla="*/ 1230877 w 1825371"/>
              <a:gd name="connsiteY30" fmla="*/ 1283108 h 3047785"/>
              <a:gd name="connsiteX31" fmla="*/ 1243305 w 1825371"/>
              <a:gd name="connsiteY31" fmla="*/ 1522336 h 3047785"/>
              <a:gd name="connsiteX32" fmla="*/ 1261256 w 1825371"/>
              <a:gd name="connsiteY32" fmla="*/ 1854772 h 3047785"/>
              <a:gd name="connsiteX33" fmla="*/ 1272647 w 1825371"/>
              <a:gd name="connsiteY33" fmla="*/ 2086061 h 3047785"/>
              <a:gd name="connsiteX34" fmla="*/ 1288528 w 1825371"/>
              <a:gd name="connsiteY34" fmla="*/ 2674639 h 3047785"/>
              <a:gd name="connsiteX35" fmla="*/ 1297493 w 1825371"/>
              <a:gd name="connsiteY35" fmla="*/ 3047785 h 3047785"/>
              <a:gd name="connsiteX36" fmla="*/ 1048951 w 1825371"/>
              <a:gd name="connsiteY36" fmla="*/ 3047785 h 3047785"/>
              <a:gd name="connsiteX37" fmla="*/ 1053441 w 1825371"/>
              <a:gd name="connsiteY37" fmla="*/ 2920082 h 3047785"/>
              <a:gd name="connsiteX38" fmla="*/ 1066213 w 1825371"/>
              <a:gd name="connsiteY38" fmla="*/ 2573839 h 3047785"/>
              <a:gd name="connsiteX39" fmla="*/ 1077951 w 1825371"/>
              <a:gd name="connsiteY39" fmla="*/ 2236916 h 3047785"/>
              <a:gd name="connsiteX40" fmla="*/ 1093485 w 1825371"/>
              <a:gd name="connsiteY40" fmla="*/ 1882733 h 3047785"/>
              <a:gd name="connsiteX41" fmla="*/ 1107983 w 1825371"/>
              <a:gd name="connsiteY41" fmla="*/ 1608293 h 3047785"/>
              <a:gd name="connsiteX42" fmla="*/ 1125245 w 1825371"/>
              <a:gd name="connsiteY42" fmla="*/ 1293464 h 3047785"/>
              <a:gd name="connsiteX43" fmla="*/ 1096247 w 1825371"/>
              <a:gd name="connsiteY43" fmla="*/ 1270681 h 3047785"/>
              <a:gd name="connsiteX44" fmla="*/ 984400 w 1825371"/>
              <a:gd name="connsiteY44" fmla="*/ 1242374 h 3047785"/>
              <a:gd name="connsiteX45" fmla="*/ 977149 w 1825371"/>
              <a:gd name="connsiteY45" fmla="*/ 1225458 h 3047785"/>
              <a:gd name="connsiteX46" fmla="*/ 983019 w 1825371"/>
              <a:gd name="connsiteY46" fmla="*/ 1189902 h 3047785"/>
              <a:gd name="connsiteX47" fmla="*/ 1016158 w 1825371"/>
              <a:gd name="connsiteY47" fmla="*/ 1097041 h 3047785"/>
              <a:gd name="connsiteX48" fmla="*/ 1055513 w 1825371"/>
              <a:gd name="connsiteY48" fmla="*/ 1078055 h 3047785"/>
              <a:gd name="connsiteX49" fmla="*/ 1097628 w 1825371"/>
              <a:gd name="connsiteY49" fmla="*/ 1104290 h 3047785"/>
              <a:gd name="connsiteX50" fmla="*/ 1115579 w 1825371"/>
              <a:gd name="connsiteY50" fmla="*/ 1107743 h 3047785"/>
              <a:gd name="connsiteX51" fmla="*/ 1177026 w 1825371"/>
              <a:gd name="connsiteY51" fmla="*/ 1087375 h 3047785"/>
              <a:gd name="connsiteX52" fmla="*/ 1179787 w 1825371"/>
              <a:gd name="connsiteY52" fmla="*/ 1073913 h 3047785"/>
              <a:gd name="connsiteX53" fmla="*/ 1135255 w 1825371"/>
              <a:gd name="connsiteY53" fmla="*/ 1041117 h 3047785"/>
              <a:gd name="connsiteX54" fmla="*/ 939868 w 1825371"/>
              <a:gd name="connsiteY54" fmla="*/ 883702 h 3047785"/>
              <a:gd name="connsiteX55" fmla="*/ 549783 w 1825371"/>
              <a:gd name="connsiteY55" fmla="*/ 496379 h 3047785"/>
              <a:gd name="connsiteX56" fmla="*/ 40947 w 1825371"/>
              <a:gd name="connsiteY56" fmla="*/ 48990 h 3047785"/>
              <a:gd name="connsiteX57" fmla="*/ 5735 w 1825371"/>
              <a:gd name="connsiteY57" fmla="*/ 17231 h 3047785"/>
              <a:gd name="connsiteX58" fmla="*/ 902 w 1825371"/>
              <a:gd name="connsiteY58" fmla="*/ 4114 h 3047785"/>
              <a:gd name="connsiteX59" fmla="*/ 15747 w 1825371"/>
              <a:gd name="connsiteY59" fmla="*/ 1352 h 3047785"/>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3047785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4685667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97493 w 1825371"/>
              <a:gd name="connsiteY34" fmla="*/ 4685667 h 4705763"/>
              <a:gd name="connsiteX35" fmla="*/ 938419 w 1825371"/>
              <a:gd name="connsiteY35" fmla="*/ 4705763 h 4705763"/>
              <a:gd name="connsiteX36" fmla="*/ 1053441 w 1825371"/>
              <a:gd name="connsiteY36" fmla="*/ 2920082 h 4705763"/>
              <a:gd name="connsiteX37" fmla="*/ 1066213 w 1825371"/>
              <a:gd name="connsiteY37" fmla="*/ 2573839 h 4705763"/>
              <a:gd name="connsiteX38" fmla="*/ 1077951 w 1825371"/>
              <a:gd name="connsiteY38" fmla="*/ 2236916 h 4705763"/>
              <a:gd name="connsiteX39" fmla="*/ 1093485 w 1825371"/>
              <a:gd name="connsiteY39" fmla="*/ 1882733 h 4705763"/>
              <a:gd name="connsiteX40" fmla="*/ 1107983 w 1825371"/>
              <a:gd name="connsiteY40" fmla="*/ 1608293 h 4705763"/>
              <a:gd name="connsiteX41" fmla="*/ 1125245 w 1825371"/>
              <a:gd name="connsiteY41" fmla="*/ 1293464 h 4705763"/>
              <a:gd name="connsiteX42" fmla="*/ 1096247 w 1825371"/>
              <a:gd name="connsiteY42" fmla="*/ 1270681 h 4705763"/>
              <a:gd name="connsiteX43" fmla="*/ 984400 w 1825371"/>
              <a:gd name="connsiteY43" fmla="*/ 1242374 h 4705763"/>
              <a:gd name="connsiteX44" fmla="*/ 977149 w 1825371"/>
              <a:gd name="connsiteY44" fmla="*/ 1225458 h 4705763"/>
              <a:gd name="connsiteX45" fmla="*/ 983019 w 1825371"/>
              <a:gd name="connsiteY45" fmla="*/ 1189902 h 4705763"/>
              <a:gd name="connsiteX46" fmla="*/ 1016158 w 1825371"/>
              <a:gd name="connsiteY46" fmla="*/ 1097041 h 4705763"/>
              <a:gd name="connsiteX47" fmla="*/ 1055513 w 1825371"/>
              <a:gd name="connsiteY47" fmla="*/ 1078055 h 4705763"/>
              <a:gd name="connsiteX48" fmla="*/ 1097628 w 1825371"/>
              <a:gd name="connsiteY48" fmla="*/ 1104290 h 4705763"/>
              <a:gd name="connsiteX49" fmla="*/ 1115579 w 1825371"/>
              <a:gd name="connsiteY49" fmla="*/ 1107743 h 4705763"/>
              <a:gd name="connsiteX50" fmla="*/ 1177026 w 1825371"/>
              <a:gd name="connsiteY50" fmla="*/ 1087375 h 4705763"/>
              <a:gd name="connsiteX51" fmla="*/ 1179787 w 1825371"/>
              <a:gd name="connsiteY51" fmla="*/ 1073913 h 4705763"/>
              <a:gd name="connsiteX52" fmla="*/ 1135255 w 1825371"/>
              <a:gd name="connsiteY52" fmla="*/ 1041117 h 4705763"/>
              <a:gd name="connsiteX53" fmla="*/ 939868 w 1825371"/>
              <a:gd name="connsiteY53" fmla="*/ 883702 h 4705763"/>
              <a:gd name="connsiteX54" fmla="*/ 549783 w 1825371"/>
              <a:gd name="connsiteY54" fmla="*/ 496379 h 4705763"/>
              <a:gd name="connsiteX55" fmla="*/ 40947 w 1825371"/>
              <a:gd name="connsiteY55" fmla="*/ 48990 h 4705763"/>
              <a:gd name="connsiteX56" fmla="*/ 5735 w 1825371"/>
              <a:gd name="connsiteY56" fmla="*/ 17231 h 4705763"/>
              <a:gd name="connsiteX57" fmla="*/ 902 w 1825371"/>
              <a:gd name="connsiteY57" fmla="*/ 4114 h 4705763"/>
              <a:gd name="connsiteX58" fmla="*/ 15747 w 1825371"/>
              <a:gd name="connsiteY58"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97493 w 1825371"/>
              <a:gd name="connsiteY33" fmla="*/ 4685667 h 4705763"/>
              <a:gd name="connsiteX34" fmla="*/ 938419 w 1825371"/>
              <a:gd name="connsiteY34" fmla="*/ 4705763 h 4705763"/>
              <a:gd name="connsiteX35" fmla="*/ 1053441 w 1825371"/>
              <a:gd name="connsiteY35" fmla="*/ 2920082 h 4705763"/>
              <a:gd name="connsiteX36" fmla="*/ 1066213 w 1825371"/>
              <a:gd name="connsiteY36" fmla="*/ 2573839 h 4705763"/>
              <a:gd name="connsiteX37" fmla="*/ 1077951 w 1825371"/>
              <a:gd name="connsiteY37" fmla="*/ 2236916 h 4705763"/>
              <a:gd name="connsiteX38" fmla="*/ 1093485 w 1825371"/>
              <a:gd name="connsiteY38" fmla="*/ 1882733 h 4705763"/>
              <a:gd name="connsiteX39" fmla="*/ 1107983 w 1825371"/>
              <a:gd name="connsiteY39" fmla="*/ 1608293 h 4705763"/>
              <a:gd name="connsiteX40" fmla="*/ 1125245 w 1825371"/>
              <a:gd name="connsiteY40" fmla="*/ 1293464 h 4705763"/>
              <a:gd name="connsiteX41" fmla="*/ 1096247 w 1825371"/>
              <a:gd name="connsiteY41" fmla="*/ 1270681 h 4705763"/>
              <a:gd name="connsiteX42" fmla="*/ 984400 w 1825371"/>
              <a:gd name="connsiteY42" fmla="*/ 1242374 h 4705763"/>
              <a:gd name="connsiteX43" fmla="*/ 977149 w 1825371"/>
              <a:gd name="connsiteY43" fmla="*/ 1225458 h 4705763"/>
              <a:gd name="connsiteX44" fmla="*/ 983019 w 1825371"/>
              <a:gd name="connsiteY44" fmla="*/ 1189902 h 4705763"/>
              <a:gd name="connsiteX45" fmla="*/ 1016158 w 1825371"/>
              <a:gd name="connsiteY45" fmla="*/ 1097041 h 4705763"/>
              <a:gd name="connsiteX46" fmla="*/ 1055513 w 1825371"/>
              <a:gd name="connsiteY46" fmla="*/ 1078055 h 4705763"/>
              <a:gd name="connsiteX47" fmla="*/ 1097628 w 1825371"/>
              <a:gd name="connsiteY47" fmla="*/ 1104290 h 4705763"/>
              <a:gd name="connsiteX48" fmla="*/ 1115579 w 1825371"/>
              <a:gd name="connsiteY48" fmla="*/ 1107743 h 4705763"/>
              <a:gd name="connsiteX49" fmla="*/ 1177026 w 1825371"/>
              <a:gd name="connsiteY49" fmla="*/ 1087375 h 4705763"/>
              <a:gd name="connsiteX50" fmla="*/ 1179787 w 1825371"/>
              <a:gd name="connsiteY50" fmla="*/ 1073913 h 4705763"/>
              <a:gd name="connsiteX51" fmla="*/ 1135255 w 1825371"/>
              <a:gd name="connsiteY51" fmla="*/ 1041117 h 4705763"/>
              <a:gd name="connsiteX52" fmla="*/ 939868 w 1825371"/>
              <a:gd name="connsiteY52" fmla="*/ 883702 h 4705763"/>
              <a:gd name="connsiteX53" fmla="*/ 549783 w 1825371"/>
              <a:gd name="connsiteY53" fmla="*/ 496379 h 4705763"/>
              <a:gd name="connsiteX54" fmla="*/ 40947 w 1825371"/>
              <a:gd name="connsiteY54" fmla="*/ 48990 h 4705763"/>
              <a:gd name="connsiteX55" fmla="*/ 5735 w 1825371"/>
              <a:gd name="connsiteY55" fmla="*/ 17231 h 4705763"/>
              <a:gd name="connsiteX56" fmla="*/ 902 w 1825371"/>
              <a:gd name="connsiteY56" fmla="*/ 4114 h 4705763"/>
              <a:gd name="connsiteX57" fmla="*/ 15747 w 1825371"/>
              <a:gd name="connsiteY57"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97493 w 1825371"/>
              <a:gd name="connsiteY32" fmla="*/ 4685667 h 4705763"/>
              <a:gd name="connsiteX33" fmla="*/ 938419 w 1825371"/>
              <a:gd name="connsiteY33" fmla="*/ 4705763 h 4705763"/>
              <a:gd name="connsiteX34" fmla="*/ 1053441 w 1825371"/>
              <a:gd name="connsiteY34" fmla="*/ 2920082 h 4705763"/>
              <a:gd name="connsiteX35" fmla="*/ 1066213 w 1825371"/>
              <a:gd name="connsiteY35" fmla="*/ 2573839 h 4705763"/>
              <a:gd name="connsiteX36" fmla="*/ 1077951 w 1825371"/>
              <a:gd name="connsiteY36" fmla="*/ 2236916 h 4705763"/>
              <a:gd name="connsiteX37" fmla="*/ 1093485 w 1825371"/>
              <a:gd name="connsiteY37" fmla="*/ 1882733 h 4705763"/>
              <a:gd name="connsiteX38" fmla="*/ 1107983 w 1825371"/>
              <a:gd name="connsiteY38" fmla="*/ 1608293 h 4705763"/>
              <a:gd name="connsiteX39" fmla="*/ 1125245 w 1825371"/>
              <a:gd name="connsiteY39" fmla="*/ 1293464 h 4705763"/>
              <a:gd name="connsiteX40" fmla="*/ 1096247 w 1825371"/>
              <a:gd name="connsiteY40" fmla="*/ 1270681 h 4705763"/>
              <a:gd name="connsiteX41" fmla="*/ 984400 w 1825371"/>
              <a:gd name="connsiteY41" fmla="*/ 1242374 h 4705763"/>
              <a:gd name="connsiteX42" fmla="*/ 977149 w 1825371"/>
              <a:gd name="connsiteY42" fmla="*/ 1225458 h 4705763"/>
              <a:gd name="connsiteX43" fmla="*/ 983019 w 1825371"/>
              <a:gd name="connsiteY43" fmla="*/ 1189902 h 4705763"/>
              <a:gd name="connsiteX44" fmla="*/ 1016158 w 1825371"/>
              <a:gd name="connsiteY44" fmla="*/ 1097041 h 4705763"/>
              <a:gd name="connsiteX45" fmla="*/ 1055513 w 1825371"/>
              <a:gd name="connsiteY45" fmla="*/ 1078055 h 4705763"/>
              <a:gd name="connsiteX46" fmla="*/ 1097628 w 1825371"/>
              <a:gd name="connsiteY46" fmla="*/ 1104290 h 4705763"/>
              <a:gd name="connsiteX47" fmla="*/ 1115579 w 1825371"/>
              <a:gd name="connsiteY47" fmla="*/ 1107743 h 4705763"/>
              <a:gd name="connsiteX48" fmla="*/ 1177026 w 1825371"/>
              <a:gd name="connsiteY48" fmla="*/ 1087375 h 4705763"/>
              <a:gd name="connsiteX49" fmla="*/ 1179787 w 1825371"/>
              <a:gd name="connsiteY49" fmla="*/ 1073913 h 4705763"/>
              <a:gd name="connsiteX50" fmla="*/ 1135255 w 1825371"/>
              <a:gd name="connsiteY50" fmla="*/ 1041117 h 4705763"/>
              <a:gd name="connsiteX51" fmla="*/ 939868 w 1825371"/>
              <a:gd name="connsiteY51" fmla="*/ 883702 h 4705763"/>
              <a:gd name="connsiteX52" fmla="*/ 549783 w 1825371"/>
              <a:gd name="connsiteY52" fmla="*/ 496379 h 4705763"/>
              <a:gd name="connsiteX53" fmla="*/ 40947 w 1825371"/>
              <a:gd name="connsiteY53" fmla="*/ 48990 h 4705763"/>
              <a:gd name="connsiteX54" fmla="*/ 5735 w 1825371"/>
              <a:gd name="connsiteY54" fmla="*/ 17231 h 4705763"/>
              <a:gd name="connsiteX55" fmla="*/ 902 w 1825371"/>
              <a:gd name="connsiteY55" fmla="*/ 4114 h 4705763"/>
              <a:gd name="connsiteX56" fmla="*/ 15747 w 1825371"/>
              <a:gd name="connsiteY56"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07983 w 1825371"/>
              <a:gd name="connsiteY37" fmla="*/ 1608293 h 4705763"/>
              <a:gd name="connsiteX38" fmla="*/ 1125245 w 1825371"/>
              <a:gd name="connsiteY38" fmla="*/ 1293464 h 4705763"/>
              <a:gd name="connsiteX39" fmla="*/ 1096247 w 1825371"/>
              <a:gd name="connsiteY39" fmla="*/ 1270681 h 4705763"/>
              <a:gd name="connsiteX40" fmla="*/ 984400 w 1825371"/>
              <a:gd name="connsiteY40" fmla="*/ 1242374 h 4705763"/>
              <a:gd name="connsiteX41" fmla="*/ 977149 w 1825371"/>
              <a:gd name="connsiteY41" fmla="*/ 1225458 h 4705763"/>
              <a:gd name="connsiteX42" fmla="*/ 983019 w 1825371"/>
              <a:gd name="connsiteY42" fmla="*/ 1189902 h 4705763"/>
              <a:gd name="connsiteX43" fmla="*/ 1016158 w 1825371"/>
              <a:gd name="connsiteY43" fmla="*/ 1097041 h 4705763"/>
              <a:gd name="connsiteX44" fmla="*/ 1055513 w 1825371"/>
              <a:gd name="connsiteY44" fmla="*/ 1078055 h 4705763"/>
              <a:gd name="connsiteX45" fmla="*/ 1097628 w 1825371"/>
              <a:gd name="connsiteY45" fmla="*/ 1104290 h 4705763"/>
              <a:gd name="connsiteX46" fmla="*/ 1115579 w 1825371"/>
              <a:gd name="connsiteY46" fmla="*/ 1107743 h 4705763"/>
              <a:gd name="connsiteX47" fmla="*/ 1177026 w 1825371"/>
              <a:gd name="connsiteY47" fmla="*/ 1087375 h 4705763"/>
              <a:gd name="connsiteX48" fmla="*/ 1179787 w 1825371"/>
              <a:gd name="connsiteY48" fmla="*/ 1073913 h 4705763"/>
              <a:gd name="connsiteX49" fmla="*/ 1135255 w 1825371"/>
              <a:gd name="connsiteY49" fmla="*/ 1041117 h 4705763"/>
              <a:gd name="connsiteX50" fmla="*/ 939868 w 1825371"/>
              <a:gd name="connsiteY50" fmla="*/ 883702 h 4705763"/>
              <a:gd name="connsiteX51" fmla="*/ 549783 w 1825371"/>
              <a:gd name="connsiteY51" fmla="*/ 496379 h 4705763"/>
              <a:gd name="connsiteX52" fmla="*/ 40947 w 1825371"/>
              <a:gd name="connsiteY52" fmla="*/ 48990 h 4705763"/>
              <a:gd name="connsiteX53" fmla="*/ 5735 w 1825371"/>
              <a:gd name="connsiteY53" fmla="*/ 17231 h 4705763"/>
              <a:gd name="connsiteX54" fmla="*/ 902 w 1825371"/>
              <a:gd name="connsiteY54" fmla="*/ 4114 h 4705763"/>
              <a:gd name="connsiteX55" fmla="*/ 15747 w 1825371"/>
              <a:gd name="connsiteY55"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25245 w 1825371"/>
              <a:gd name="connsiteY37" fmla="*/ 1293464 h 4705763"/>
              <a:gd name="connsiteX38" fmla="*/ 1096247 w 1825371"/>
              <a:gd name="connsiteY38" fmla="*/ 1270681 h 4705763"/>
              <a:gd name="connsiteX39" fmla="*/ 984400 w 1825371"/>
              <a:gd name="connsiteY39" fmla="*/ 1242374 h 4705763"/>
              <a:gd name="connsiteX40" fmla="*/ 977149 w 1825371"/>
              <a:gd name="connsiteY40" fmla="*/ 1225458 h 4705763"/>
              <a:gd name="connsiteX41" fmla="*/ 983019 w 1825371"/>
              <a:gd name="connsiteY41" fmla="*/ 1189902 h 4705763"/>
              <a:gd name="connsiteX42" fmla="*/ 1016158 w 1825371"/>
              <a:gd name="connsiteY42" fmla="*/ 1097041 h 4705763"/>
              <a:gd name="connsiteX43" fmla="*/ 1055513 w 1825371"/>
              <a:gd name="connsiteY43" fmla="*/ 1078055 h 4705763"/>
              <a:gd name="connsiteX44" fmla="*/ 1097628 w 1825371"/>
              <a:gd name="connsiteY44" fmla="*/ 1104290 h 4705763"/>
              <a:gd name="connsiteX45" fmla="*/ 1115579 w 1825371"/>
              <a:gd name="connsiteY45" fmla="*/ 1107743 h 4705763"/>
              <a:gd name="connsiteX46" fmla="*/ 1177026 w 1825371"/>
              <a:gd name="connsiteY46" fmla="*/ 1087375 h 4705763"/>
              <a:gd name="connsiteX47" fmla="*/ 1179787 w 1825371"/>
              <a:gd name="connsiteY47" fmla="*/ 1073913 h 4705763"/>
              <a:gd name="connsiteX48" fmla="*/ 1135255 w 1825371"/>
              <a:gd name="connsiteY48" fmla="*/ 1041117 h 4705763"/>
              <a:gd name="connsiteX49" fmla="*/ 939868 w 1825371"/>
              <a:gd name="connsiteY49" fmla="*/ 883702 h 4705763"/>
              <a:gd name="connsiteX50" fmla="*/ 549783 w 1825371"/>
              <a:gd name="connsiteY50" fmla="*/ 496379 h 4705763"/>
              <a:gd name="connsiteX51" fmla="*/ 40947 w 1825371"/>
              <a:gd name="connsiteY51" fmla="*/ 48990 h 4705763"/>
              <a:gd name="connsiteX52" fmla="*/ 5735 w 1825371"/>
              <a:gd name="connsiteY52" fmla="*/ 17231 h 4705763"/>
              <a:gd name="connsiteX53" fmla="*/ 902 w 1825371"/>
              <a:gd name="connsiteY53" fmla="*/ 4114 h 4705763"/>
              <a:gd name="connsiteX54" fmla="*/ 15747 w 1825371"/>
              <a:gd name="connsiteY54"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125245 w 1825371"/>
              <a:gd name="connsiteY36" fmla="*/ 1293464 h 4705763"/>
              <a:gd name="connsiteX37" fmla="*/ 1096247 w 1825371"/>
              <a:gd name="connsiteY37" fmla="*/ 1270681 h 4705763"/>
              <a:gd name="connsiteX38" fmla="*/ 984400 w 1825371"/>
              <a:gd name="connsiteY38" fmla="*/ 1242374 h 4705763"/>
              <a:gd name="connsiteX39" fmla="*/ 977149 w 1825371"/>
              <a:gd name="connsiteY39" fmla="*/ 1225458 h 4705763"/>
              <a:gd name="connsiteX40" fmla="*/ 983019 w 1825371"/>
              <a:gd name="connsiteY40" fmla="*/ 1189902 h 4705763"/>
              <a:gd name="connsiteX41" fmla="*/ 1016158 w 1825371"/>
              <a:gd name="connsiteY41" fmla="*/ 1097041 h 4705763"/>
              <a:gd name="connsiteX42" fmla="*/ 1055513 w 1825371"/>
              <a:gd name="connsiteY42" fmla="*/ 1078055 h 4705763"/>
              <a:gd name="connsiteX43" fmla="*/ 1097628 w 1825371"/>
              <a:gd name="connsiteY43" fmla="*/ 1104290 h 4705763"/>
              <a:gd name="connsiteX44" fmla="*/ 1115579 w 1825371"/>
              <a:gd name="connsiteY44" fmla="*/ 1107743 h 4705763"/>
              <a:gd name="connsiteX45" fmla="*/ 1177026 w 1825371"/>
              <a:gd name="connsiteY45" fmla="*/ 1087375 h 4705763"/>
              <a:gd name="connsiteX46" fmla="*/ 1179787 w 1825371"/>
              <a:gd name="connsiteY46" fmla="*/ 1073913 h 4705763"/>
              <a:gd name="connsiteX47" fmla="*/ 1135255 w 1825371"/>
              <a:gd name="connsiteY47" fmla="*/ 1041117 h 4705763"/>
              <a:gd name="connsiteX48" fmla="*/ 939868 w 1825371"/>
              <a:gd name="connsiteY48" fmla="*/ 883702 h 4705763"/>
              <a:gd name="connsiteX49" fmla="*/ 549783 w 1825371"/>
              <a:gd name="connsiteY49" fmla="*/ 496379 h 4705763"/>
              <a:gd name="connsiteX50" fmla="*/ 40947 w 1825371"/>
              <a:gd name="connsiteY50" fmla="*/ 48990 h 4705763"/>
              <a:gd name="connsiteX51" fmla="*/ 5735 w 1825371"/>
              <a:gd name="connsiteY51" fmla="*/ 17231 h 4705763"/>
              <a:gd name="connsiteX52" fmla="*/ 902 w 1825371"/>
              <a:gd name="connsiteY52" fmla="*/ 4114 h 4705763"/>
              <a:gd name="connsiteX53" fmla="*/ 15747 w 1825371"/>
              <a:gd name="connsiteY53"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125245 w 1825371"/>
              <a:gd name="connsiteY35" fmla="*/ 1293464 h 4705763"/>
              <a:gd name="connsiteX36" fmla="*/ 1096247 w 1825371"/>
              <a:gd name="connsiteY36" fmla="*/ 1270681 h 4705763"/>
              <a:gd name="connsiteX37" fmla="*/ 984400 w 1825371"/>
              <a:gd name="connsiteY37" fmla="*/ 1242374 h 4705763"/>
              <a:gd name="connsiteX38" fmla="*/ 977149 w 1825371"/>
              <a:gd name="connsiteY38" fmla="*/ 1225458 h 4705763"/>
              <a:gd name="connsiteX39" fmla="*/ 983019 w 1825371"/>
              <a:gd name="connsiteY39" fmla="*/ 1189902 h 4705763"/>
              <a:gd name="connsiteX40" fmla="*/ 1016158 w 1825371"/>
              <a:gd name="connsiteY40" fmla="*/ 1097041 h 4705763"/>
              <a:gd name="connsiteX41" fmla="*/ 1055513 w 1825371"/>
              <a:gd name="connsiteY41" fmla="*/ 1078055 h 4705763"/>
              <a:gd name="connsiteX42" fmla="*/ 1097628 w 1825371"/>
              <a:gd name="connsiteY42" fmla="*/ 1104290 h 4705763"/>
              <a:gd name="connsiteX43" fmla="*/ 1115579 w 1825371"/>
              <a:gd name="connsiteY43" fmla="*/ 1107743 h 4705763"/>
              <a:gd name="connsiteX44" fmla="*/ 1177026 w 1825371"/>
              <a:gd name="connsiteY44" fmla="*/ 1087375 h 4705763"/>
              <a:gd name="connsiteX45" fmla="*/ 1179787 w 1825371"/>
              <a:gd name="connsiteY45" fmla="*/ 1073913 h 4705763"/>
              <a:gd name="connsiteX46" fmla="*/ 1135255 w 1825371"/>
              <a:gd name="connsiteY46" fmla="*/ 1041117 h 4705763"/>
              <a:gd name="connsiteX47" fmla="*/ 939868 w 1825371"/>
              <a:gd name="connsiteY47" fmla="*/ 883702 h 4705763"/>
              <a:gd name="connsiteX48" fmla="*/ 549783 w 1825371"/>
              <a:gd name="connsiteY48" fmla="*/ 496379 h 4705763"/>
              <a:gd name="connsiteX49" fmla="*/ 40947 w 1825371"/>
              <a:gd name="connsiteY49" fmla="*/ 48990 h 4705763"/>
              <a:gd name="connsiteX50" fmla="*/ 5735 w 1825371"/>
              <a:gd name="connsiteY50" fmla="*/ 17231 h 4705763"/>
              <a:gd name="connsiteX51" fmla="*/ 902 w 1825371"/>
              <a:gd name="connsiteY51" fmla="*/ 4114 h 4705763"/>
              <a:gd name="connsiteX52" fmla="*/ 15747 w 1825371"/>
              <a:gd name="connsiteY52"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125245 w 1825371"/>
              <a:gd name="connsiteY34" fmla="*/ 1293464 h 4705763"/>
              <a:gd name="connsiteX35" fmla="*/ 1096247 w 1825371"/>
              <a:gd name="connsiteY35" fmla="*/ 1270681 h 4705763"/>
              <a:gd name="connsiteX36" fmla="*/ 984400 w 1825371"/>
              <a:gd name="connsiteY36" fmla="*/ 1242374 h 4705763"/>
              <a:gd name="connsiteX37" fmla="*/ 977149 w 1825371"/>
              <a:gd name="connsiteY37" fmla="*/ 1225458 h 4705763"/>
              <a:gd name="connsiteX38" fmla="*/ 983019 w 1825371"/>
              <a:gd name="connsiteY38" fmla="*/ 1189902 h 4705763"/>
              <a:gd name="connsiteX39" fmla="*/ 1016158 w 1825371"/>
              <a:gd name="connsiteY39" fmla="*/ 1097041 h 4705763"/>
              <a:gd name="connsiteX40" fmla="*/ 1055513 w 1825371"/>
              <a:gd name="connsiteY40" fmla="*/ 1078055 h 4705763"/>
              <a:gd name="connsiteX41" fmla="*/ 1097628 w 1825371"/>
              <a:gd name="connsiteY41" fmla="*/ 1104290 h 4705763"/>
              <a:gd name="connsiteX42" fmla="*/ 1115579 w 1825371"/>
              <a:gd name="connsiteY42" fmla="*/ 1107743 h 4705763"/>
              <a:gd name="connsiteX43" fmla="*/ 1177026 w 1825371"/>
              <a:gd name="connsiteY43" fmla="*/ 1087375 h 4705763"/>
              <a:gd name="connsiteX44" fmla="*/ 1179787 w 1825371"/>
              <a:gd name="connsiteY44" fmla="*/ 1073913 h 4705763"/>
              <a:gd name="connsiteX45" fmla="*/ 1135255 w 1825371"/>
              <a:gd name="connsiteY45" fmla="*/ 1041117 h 4705763"/>
              <a:gd name="connsiteX46" fmla="*/ 939868 w 1825371"/>
              <a:gd name="connsiteY46" fmla="*/ 883702 h 4705763"/>
              <a:gd name="connsiteX47" fmla="*/ 549783 w 1825371"/>
              <a:gd name="connsiteY47" fmla="*/ 496379 h 4705763"/>
              <a:gd name="connsiteX48" fmla="*/ 40947 w 1825371"/>
              <a:gd name="connsiteY48" fmla="*/ 48990 h 4705763"/>
              <a:gd name="connsiteX49" fmla="*/ 5735 w 1825371"/>
              <a:gd name="connsiteY49" fmla="*/ 17231 h 4705763"/>
              <a:gd name="connsiteX50" fmla="*/ 902 w 1825371"/>
              <a:gd name="connsiteY50" fmla="*/ 4114 h 4705763"/>
              <a:gd name="connsiteX51" fmla="*/ 15747 w 1825371"/>
              <a:gd name="connsiteY51"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125245 w 1825371"/>
              <a:gd name="connsiteY33" fmla="*/ 1293464 h 4705763"/>
              <a:gd name="connsiteX34" fmla="*/ 1096247 w 1825371"/>
              <a:gd name="connsiteY34" fmla="*/ 1270681 h 4705763"/>
              <a:gd name="connsiteX35" fmla="*/ 984400 w 1825371"/>
              <a:gd name="connsiteY35" fmla="*/ 1242374 h 4705763"/>
              <a:gd name="connsiteX36" fmla="*/ 977149 w 1825371"/>
              <a:gd name="connsiteY36" fmla="*/ 1225458 h 4705763"/>
              <a:gd name="connsiteX37" fmla="*/ 983019 w 1825371"/>
              <a:gd name="connsiteY37" fmla="*/ 1189902 h 4705763"/>
              <a:gd name="connsiteX38" fmla="*/ 1016158 w 1825371"/>
              <a:gd name="connsiteY38" fmla="*/ 1097041 h 4705763"/>
              <a:gd name="connsiteX39" fmla="*/ 1055513 w 1825371"/>
              <a:gd name="connsiteY39" fmla="*/ 1078055 h 4705763"/>
              <a:gd name="connsiteX40" fmla="*/ 1097628 w 1825371"/>
              <a:gd name="connsiteY40" fmla="*/ 1104290 h 4705763"/>
              <a:gd name="connsiteX41" fmla="*/ 1115579 w 1825371"/>
              <a:gd name="connsiteY41" fmla="*/ 1107743 h 4705763"/>
              <a:gd name="connsiteX42" fmla="*/ 1177026 w 1825371"/>
              <a:gd name="connsiteY42" fmla="*/ 1087375 h 4705763"/>
              <a:gd name="connsiteX43" fmla="*/ 1179787 w 1825371"/>
              <a:gd name="connsiteY43" fmla="*/ 1073913 h 4705763"/>
              <a:gd name="connsiteX44" fmla="*/ 1135255 w 1825371"/>
              <a:gd name="connsiteY44" fmla="*/ 1041117 h 4705763"/>
              <a:gd name="connsiteX45" fmla="*/ 939868 w 1825371"/>
              <a:gd name="connsiteY45" fmla="*/ 883702 h 4705763"/>
              <a:gd name="connsiteX46" fmla="*/ 549783 w 1825371"/>
              <a:gd name="connsiteY46" fmla="*/ 496379 h 4705763"/>
              <a:gd name="connsiteX47" fmla="*/ 40947 w 1825371"/>
              <a:gd name="connsiteY47" fmla="*/ 48990 h 4705763"/>
              <a:gd name="connsiteX48" fmla="*/ 5735 w 1825371"/>
              <a:gd name="connsiteY48" fmla="*/ 17231 h 4705763"/>
              <a:gd name="connsiteX49" fmla="*/ 902 w 1825371"/>
              <a:gd name="connsiteY49" fmla="*/ 4114 h 4705763"/>
              <a:gd name="connsiteX50" fmla="*/ 15747 w 1825371"/>
              <a:gd name="connsiteY50" fmla="*/ 1352 h 4705763"/>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97493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17106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78613 w 1825371"/>
              <a:gd name="connsiteY32" fmla="*/ 4685667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825371" h="4705764">
                <a:moveTo>
                  <a:pt x="15747" y="1352"/>
                </a:moveTo>
                <a:cubicBezTo>
                  <a:pt x="40601" y="7565"/>
                  <a:pt x="63040" y="19648"/>
                  <a:pt x="83062" y="34837"/>
                </a:cubicBezTo>
                <a:cubicBezTo>
                  <a:pt x="383392" y="265435"/>
                  <a:pt x="679236" y="502594"/>
                  <a:pt x="961270" y="755975"/>
                </a:cubicBezTo>
                <a:cubicBezTo>
                  <a:pt x="1053096" y="838826"/>
                  <a:pt x="1146302" y="919949"/>
                  <a:pt x="1239162" y="1001764"/>
                </a:cubicBezTo>
                <a:cubicBezTo>
                  <a:pt x="1250209" y="1011775"/>
                  <a:pt x="1262636" y="1020060"/>
                  <a:pt x="1276445" y="1025928"/>
                </a:cubicBezTo>
                <a:cubicBezTo>
                  <a:pt x="1296466" y="1034213"/>
                  <a:pt x="1308204" y="1030070"/>
                  <a:pt x="1316489" y="1009704"/>
                </a:cubicBezTo>
                <a:cubicBezTo>
                  <a:pt x="1325119" y="988991"/>
                  <a:pt x="1335821" y="968968"/>
                  <a:pt x="1345141" y="948602"/>
                </a:cubicBezTo>
                <a:cubicBezTo>
                  <a:pt x="1359640" y="917188"/>
                  <a:pt x="1382079" y="892679"/>
                  <a:pt x="1407624" y="869894"/>
                </a:cubicBezTo>
                <a:cubicBezTo>
                  <a:pt x="1517055" y="771511"/>
                  <a:pt x="1634081" y="682447"/>
                  <a:pt x="1749379" y="590967"/>
                </a:cubicBezTo>
                <a:cubicBezTo>
                  <a:pt x="1768711" y="575432"/>
                  <a:pt x="1788043" y="559898"/>
                  <a:pt x="1808066" y="545399"/>
                </a:cubicBezTo>
                <a:cubicBezTo>
                  <a:pt x="1819802" y="536769"/>
                  <a:pt x="1824634" y="539875"/>
                  <a:pt x="1825326" y="554375"/>
                </a:cubicBezTo>
                <a:cubicBezTo>
                  <a:pt x="1826015" y="568528"/>
                  <a:pt x="1818766" y="579575"/>
                  <a:pt x="1811172" y="590277"/>
                </a:cubicBezTo>
                <a:cubicBezTo>
                  <a:pt x="1783900" y="628594"/>
                  <a:pt x="1751451" y="662770"/>
                  <a:pt x="1721073" y="698326"/>
                </a:cubicBezTo>
                <a:cubicBezTo>
                  <a:pt x="1613023" y="825017"/>
                  <a:pt x="1503592" y="950328"/>
                  <a:pt x="1385877" y="1068389"/>
                </a:cubicBezTo>
                <a:cubicBezTo>
                  <a:pt x="1376900" y="1077364"/>
                  <a:pt x="1378626" y="1088411"/>
                  <a:pt x="1376211" y="1098421"/>
                </a:cubicBezTo>
                <a:cubicBezTo>
                  <a:pt x="1373449" y="1111885"/>
                  <a:pt x="1370342" y="1124658"/>
                  <a:pt x="1361366" y="1135359"/>
                </a:cubicBezTo>
                <a:cubicBezTo>
                  <a:pt x="1352736" y="1145370"/>
                  <a:pt x="1352736" y="1157798"/>
                  <a:pt x="1355153" y="1169879"/>
                </a:cubicBezTo>
                <a:cubicBezTo>
                  <a:pt x="1369651" y="1242374"/>
                  <a:pt x="1391054" y="1312796"/>
                  <a:pt x="1409696" y="1384253"/>
                </a:cubicBezTo>
                <a:cubicBezTo>
                  <a:pt x="1440764" y="1505076"/>
                  <a:pt x="1484260" y="1622102"/>
                  <a:pt x="1524994" y="1739817"/>
                </a:cubicBezTo>
                <a:cubicBezTo>
                  <a:pt x="1577466" y="1890674"/>
                  <a:pt x="1615785" y="2046016"/>
                  <a:pt x="1659971" y="2199288"/>
                </a:cubicBezTo>
                <a:cubicBezTo>
                  <a:pt x="1707264" y="2363607"/>
                  <a:pt x="1746273" y="2529998"/>
                  <a:pt x="1782864" y="2697077"/>
                </a:cubicBezTo>
                <a:cubicBezTo>
                  <a:pt x="1788043" y="2720207"/>
                  <a:pt x="1790460" y="2744026"/>
                  <a:pt x="1794257" y="2767845"/>
                </a:cubicBezTo>
                <a:cubicBezTo>
                  <a:pt x="1794947" y="2771643"/>
                  <a:pt x="1797364" y="2776822"/>
                  <a:pt x="1791840" y="2778202"/>
                </a:cubicBezTo>
                <a:cubicBezTo>
                  <a:pt x="1786662" y="2779583"/>
                  <a:pt x="1785626" y="2774405"/>
                  <a:pt x="1784245" y="2770607"/>
                </a:cubicBezTo>
                <a:cubicBezTo>
                  <a:pt x="1770437" y="2734360"/>
                  <a:pt x="1756975" y="2698113"/>
                  <a:pt x="1746617" y="2660831"/>
                </a:cubicBezTo>
                <a:cubicBezTo>
                  <a:pt x="1673779" y="2397784"/>
                  <a:pt x="1595762" y="2136116"/>
                  <a:pt x="1513602" y="1875484"/>
                </a:cubicBezTo>
                <a:cubicBezTo>
                  <a:pt x="1448704" y="1670431"/>
                  <a:pt x="1380007" y="1466759"/>
                  <a:pt x="1297158" y="1267919"/>
                </a:cubicBezTo>
                <a:cubicBezTo>
                  <a:pt x="1289909" y="1251004"/>
                  <a:pt x="1282659" y="1234089"/>
                  <a:pt x="1275064" y="1217173"/>
                </a:cubicBezTo>
                <a:cubicBezTo>
                  <a:pt x="1269541" y="1205436"/>
                  <a:pt x="1260911" y="1191628"/>
                  <a:pt x="1248483" y="1193353"/>
                </a:cubicBezTo>
                <a:cubicBezTo>
                  <a:pt x="1238128" y="1194734"/>
                  <a:pt x="1235711" y="1211649"/>
                  <a:pt x="1232949" y="1222351"/>
                </a:cubicBezTo>
                <a:cubicBezTo>
                  <a:pt x="1228115" y="1242374"/>
                  <a:pt x="1229843" y="1262740"/>
                  <a:pt x="1230877" y="1283108"/>
                </a:cubicBezTo>
                <a:cubicBezTo>
                  <a:pt x="1226287" y="2417294"/>
                  <a:pt x="1231744" y="3571578"/>
                  <a:pt x="1227154" y="4705764"/>
                </a:cubicBezTo>
                <a:lnTo>
                  <a:pt x="998710" y="4695715"/>
                </a:lnTo>
                <a:cubicBezTo>
                  <a:pt x="1020244" y="4110251"/>
                  <a:pt x="1098940" y="1865978"/>
                  <a:pt x="1125245" y="1293464"/>
                </a:cubicBezTo>
                <a:cubicBezTo>
                  <a:pt x="1126970" y="1262740"/>
                  <a:pt x="1124553" y="1258943"/>
                  <a:pt x="1096247" y="1270681"/>
                </a:cubicBezTo>
                <a:cubicBezTo>
                  <a:pt x="1050679" y="1289666"/>
                  <a:pt x="1018575" y="1263776"/>
                  <a:pt x="984400" y="1242374"/>
                </a:cubicBezTo>
                <a:cubicBezTo>
                  <a:pt x="979221" y="1238921"/>
                  <a:pt x="977841" y="1232017"/>
                  <a:pt x="977149" y="1225458"/>
                </a:cubicBezTo>
                <a:cubicBezTo>
                  <a:pt x="976115" y="1213030"/>
                  <a:pt x="978530" y="1200949"/>
                  <a:pt x="983019" y="1189902"/>
                </a:cubicBezTo>
                <a:cubicBezTo>
                  <a:pt x="995792" y="1159523"/>
                  <a:pt x="1005457" y="1128109"/>
                  <a:pt x="1016158" y="1097041"/>
                </a:cubicBezTo>
                <a:cubicBezTo>
                  <a:pt x="1022717" y="1078055"/>
                  <a:pt x="1036181" y="1071841"/>
                  <a:pt x="1055513" y="1078055"/>
                </a:cubicBezTo>
                <a:cubicBezTo>
                  <a:pt x="1071737" y="1082887"/>
                  <a:pt x="1084855" y="1093934"/>
                  <a:pt x="1097628" y="1104290"/>
                </a:cubicBezTo>
                <a:cubicBezTo>
                  <a:pt x="1103496" y="1108779"/>
                  <a:pt x="1107983" y="1110504"/>
                  <a:pt x="1115579" y="1107743"/>
                </a:cubicBezTo>
                <a:cubicBezTo>
                  <a:pt x="1135945" y="1100147"/>
                  <a:pt x="1156313" y="1093589"/>
                  <a:pt x="1177026" y="1087375"/>
                </a:cubicBezTo>
                <a:cubicBezTo>
                  <a:pt x="1187726" y="1084268"/>
                  <a:pt x="1185655" y="1080126"/>
                  <a:pt x="1179787" y="1073913"/>
                </a:cubicBezTo>
                <a:cubicBezTo>
                  <a:pt x="1166668" y="1060449"/>
                  <a:pt x="1151134" y="1050438"/>
                  <a:pt x="1135255" y="1041117"/>
                </a:cubicBezTo>
                <a:cubicBezTo>
                  <a:pt x="1062417" y="998311"/>
                  <a:pt x="998207" y="944460"/>
                  <a:pt x="939868" y="883702"/>
                </a:cubicBezTo>
                <a:cubicBezTo>
                  <a:pt x="813177" y="751488"/>
                  <a:pt x="683379" y="622035"/>
                  <a:pt x="549783" y="496379"/>
                </a:cubicBezTo>
                <a:cubicBezTo>
                  <a:pt x="385809" y="341382"/>
                  <a:pt x="211479" y="197084"/>
                  <a:pt x="40947" y="48990"/>
                </a:cubicBezTo>
                <a:cubicBezTo>
                  <a:pt x="28864" y="38635"/>
                  <a:pt x="17472" y="27933"/>
                  <a:pt x="5735" y="17231"/>
                </a:cubicBezTo>
                <a:cubicBezTo>
                  <a:pt x="2283" y="13780"/>
                  <a:pt x="-1859" y="9292"/>
                  <a:pt x="902" y="4114"/>
                </a:cubicBezTo>
                <a:cubicBezTo>
                  <a:pt x="4009" y="-1755"/>
                  <a:pt x="10568" y="-29"/>
                  <a:pt x="15747" y="1352"/>
                </a:cubicBezTo>
                <a:close/>
              </a:path>
            </a:pathLst>
          </a:custGeom>
          <a:solidFill>
            <a:schemeClr val="bg1">
              <a:alpha val="60000"/>
            </a:schemeClr>
          </a:solidFill>
          <a:ln w="2261" cap="flat">
            <a:noFill/>
            <a:prstDash val="solid"/>
            <a:miter/>
          </a:ln>
        </p:spPr>
        <p:txBody>
          <a:bodyPr wrap="square" rtlCol="0" anchor="ctr">
            <a:noAutofit/>
          </a:bodyPr>
          <a:lstStyle/>
          <a:p>
            <a:endParaRPr lang="en-US"/>
          </a:p>
        </p:txBody>
      </p:sp>
      <p:sp>
        <p:nvSpPr>
          <p:cNvPr id="5" name="Freeform: Shape 4">
            <a:extLst>
              <a:ext uri="{FF2B5EF4-FFF2-40B4-BE49-F238E27FC236}">
                <a16:creationId xmlns:a16="http://schemas.microsoft.com/office/drawing/2014/main" id="{D52FCF1B-F1CF-41E9-84C6-9D8022AAF358}"/>
              </a:ext>
            </a:extLst>
          </p:cNvPr>
          <p:cNvSpPr/>
          <p:nvPr userDrawn="1"/>
        </p:nvSpPr>
        <p:spPr>
          <a:xfrm>
            <a:off x="1394131" y="5094016"/>
            <a:ext cx="698917" cy="1801790"/>
          </a:xfrm>
          <a:custGeom>
            <a:avLst/>
            <a:gdLst>
              <a:gd name="connsiteX0" fmla="*/ 15747 w 1825371"/>
              <a:gd name="connsiteY0" fmla="*/ 1352 h 3047785"/>
              <a:gd name="connsiteX1" fmla="*/ 83062 w 1825371"/>
              <a:gd name="connsiteY1" fmla="*/ 34837 h 3047785"/>
              <a:gd name="connsiteX2" fmla="*/ 961270 w 1825371"/>
              <a:gd name="connsiteY2" fmla="*/ 755975 h 3047785"/>
              <a:gd name="connsiteX3" fmla="*/ 1239162 w 1825371"/>
              <a:gd name="connsiteY3" fmla="*/ 1001764 h 3047785"/>
              <a:gd name="connsiteX4" fmla="*/ 1276445 w 1825371"/>
              <a:gd name="connsiteY4" fmla="*/ 1025928 h 3047785"/>
              <a:gd name="connsiteX5" fmla="*/ 1316489 w 1825371"/>
              <a:gd name="connsiteY5" fmla="*/ 1009704 h 3047785"/>
              <a:gd name="connsiteX6" fmla="*/ 1345141 w 1825371"/>
              <a:gd name="connsiteY6" fmla="*/ 948602 h 3047785"/>
              <a:gd name="connsiteX7" fmla="*/ 1407624 w 1825371"/>
              <a:gd name="connsiteY7" fmla="*/ 869894 h 3047785"/>
              <a:gd name="connsiteX8" fmla="*/ 1749379 w 1825371"/>
              <a:gd name="connsiteY8" fmla="*/ 590967 h 3047785"/>
              <a:gd name="connsiteX9" fmla="*/ 1808066 w 1825371"/>
              <a:gd name="connsiteY9" fmla="*/ 545399 h 3047785"/>
              <a:gd name="connsiteX10" fmla="*/ 1825326 w 1825371"/>
              <a:gd name="connsiteY10" fmla="*/ 554375 h 3047785"/>
              <a:gd name="connsiteX11" fmla="*/ 1811172 w 1825371"/>
              <a:gd name="connsiteY11" fmla="*/ 590277 h 3047785"/>
              <a:gd name="connsiteX12" fmla="*/ 1721073 w 1825371"/>
              <a:gd name="connsiteY12" fmla="*/ 698326 h 3047785"/>
              <a:gd name="connsiteX13" fmla="*/ 1385877 w 1825371"/>
              <a:gd name="connsiteY13" fmla="*/ 1068389 h 3047785"/>
              <a:gd name="connsiteX14" fmla="*/ 1376211 w 1825371"/>
              <a:gd name="connsiteY14" fmla="*/ 1098421 h 3047785"/>
              <a:gd name="connsiteX15" fmla="*/ 1361366 w 1825371"/>
              <a:gd name="connsiteY15" fmla="*/ 1135359 h 3047785"/>
              <a:gd name="connsiteX16" fmla="*/ 1355153 w 1825371"/>
              <a:gd name="connsiteY16" fmla="*/ 1169879 h 3047785"/>
              <a:gd name="connsiteX17" fmla="*/ 1409696 w 1825371"/>
              <a:gd name="connsiteY17" fmla="*/ 1384253 h 3047785"/>
              <a:gd name="connsiteX18" fmla="*/ 1524994 w 1825371"/>
              <a:gd name="connsiteY18" fmla="*/ 1739817 h 3047785"/>
              <a:gd name="connsiteX19" fmla="*/ 1659971 w 1825371"/>
              <a:gd name="connsiteY19" fmla="*/ 2199288 h 3047785"/>
              <a:gd name="connsiteX20" fmla="*/ 1782864 w 1825371"/>
              <a:gd name="connsiteY20" fmla="*/ 2697077 h 3047785"/>
              <a:gd name="connsiteX21" fmla="*/ 1794257 w 1825371"/>
              <a:gd name="connsiteY21" fmla="*/ 2767845 h 3047785"/>
              <a:gd name="connsiteX22" fmla="*/ 1791840 w 1825371"/>
              <a:gd name="connsiteY22" fmla="*/ 2778202 h 3047785"/>
              <a:gd name="connsiteX23" fmla="*/ 1784245 w 1825371"/>
              <a:gd name="connsiteY23" fmla="*/ 2770607 h 3047785"/>
              <a:gd name="connsiteX24" fmla="*/ 1746617 w 1825371"/>
              <a:gd name="connsiteY24" fmla="*/ 2660831 h 3047785"/>
              <a:gd name="connsiteX25" fmla="*/ 1513602 w 1825371"/>
              <a:gd name="connsiteY25" fmla="*/ 1875484 h 3047785"/>
              <a:gd name="connsiteX26" fmla="*/ 1297158 w 1825371"/>
              <a:gd name="connsiteY26" fmla="*/ 1267919 h 3047785"/>
              <a:gd name="connsiteX27" fmla="*/ 1275064 w 1825371"/>
              <a:gd name="connsiteY27" fmla="*/ 1217173 h 3047785"/>
              <a:gd name="connsiteX28" fmla="*/ 1248483 w 1825371"/>
              <a:gd name="connsiteY28" fmla="*/ 1193353 h 3047785"/>
              <a:gd name="connsiteX29" fmla="*/ 1232949 w 1825371"/>
              <a:gd name="connsiteY29" fmla="*/ 1222351 h 3047785"/>
              <a:gd name="connsiteX30" fmla="*/ 1230877 w 1825371"/>
              <a:gd name="connsiteY30" fmla="*/ 1283108 h 3047785"/>
              <a:gd name="connsiteX31" fmla="*/ 1243305 w 1825371"/>
              <a:gd name="connsiteY31" fmla="*/ 1522336 h 3047785"/>
              <a:gd name="connsiteX32" fmla="*/ 1261256 w 1825371"/>
              <a:gd name="connsiteY32" fmla="*/ 1854772 h 3047785"/>
              <a:gd name="connsiteX33" fmla="*/ 1272647 w 1825371"/>
              <a:gd name="connsiteY33" fmla="*/ 2086061 h 3047785"/>
              <a:gd name="connsiteX34" fmla="*/ 1288528 w 1825371"/>
              <a:gd name="connsiteY34" fmla="*/ 2674639 h 3047785"/>
              <a:gd name="connsiteX35" fmla="*/ 1297493 w 1825371"/>
              <a:gd name="connsiteY35" fmla="*/ 3047785 h 3047785"/>
              <a:gd name="connsiteX36" fmla="*/ 1048951 w 1825371"/>
              <a:gd name="connsiteY36" fmla="*/ 3047785 h 3047785"/>
              <a:gd name="connsiteX37" fmla="*/ 1053441 w 1825371"/>
              <a:gd name="connsiteY37" fmla="*/ 2920082 h 3047785"/>
              <a:gd name="connsiteX38" fmla="*/ 1066213 w 1825371"/>
              <a:gd name="connsiteY38" fmla="*/ 2573839 h 3047785"/>
              <a:gd name="connsiteX39" fmla="*/ 1077951 w 1825371"/>
              <a:gd name="connsiteY39" fmla="*/ 2236916 h 3047785"/>
              <a:gd name="connsiteX40" fmla="*/ 1093485 w 1825371"/>
              <a:gd name="connsiteY40" fmla="*/ 1882733 h 3047785"/>
              <a:gd name="connsiteX41" fmla="*/ 1107983 w 1825371"/>
              <a:gd name="connsiteY41" fmla="*/ 1608293 h 3047785"/>
              <a:gd name="connsiteX42" fmla="*/ 1125245 w 1825371"/>
              <a:gd name="connsiteY42" fmla="*/ 1293464 h 3047785"/>
              <a:gd name="connsiteX43" fmla="*/ 1096247 w 1825371"/>
              <a:gd name="connsiteY43" fmla="*/ 1270681 h 3047785"/>
              <a:gd name="connsiteX44" fmla="*/ 984400 w 1825371"/>
              <a:gd name="connsiteY44" fmla="*/ 1242374 h 3047785"/>
              <a:gd name="connsiteX45" fmla="*/ 977149 w 1825371"/>
              <a:gd name="connsiteY45" fmla="*/ 1225458 h 3047785"/>
              <a:gd name="connsiteX46" fmla="*/ 983019 w 1825371"/>
              <a:gd name="connsiteY46" fmla="*/ 1189902 h 3047785"/>
              <a:gd name="connsiteX47" fmla="*/ 1016158 w 1825371"/>
              <a:gd name="connsiteY47" fmla="*/ 1097041 h 3047785"/>
              <a:gd name="connsiteX48" fmla="*/ 1055513 w 1825371"/>
              <a:gd name="connsiteY48" fmla="*/ 1078055 h 3047785"/>
              <a:gd name="connsiteX49" fmla="*/ 1097628 w 1825371"/>
              <a:gd name="connsiteY49" fmla="*/ 1104290 h 3047785"/>
              <a:gd name="connsiteX50" fmla="*/ 1115579 w 1825371"/>
              <a:gd name="connsiteY50" fmla="*/ 1107743 h 3047785"/>
              <a:gd name="connsiteX51" fmla="*/ 1177026 w 1825371"/>
              <a:gd name="connsiteY51" fmla="*/ 1087375 h 3047785"/>
              <a:gd name="connsiteX52" fmla="*/ 1179787 w 1825371"/>
              <a:gd name="connsiteY52" fmla="*/ 1073913 h 3047785"/>
              <a:gd name="connsiteX53" fmla="*/ 1135255 w 1825371"/>
              <a:gd name="connsiteY53" fmla="*/ 1041117 h 3047785"/>
              <a:gd name="connsiteX54" fmla="*/ 939868 w 1825371"/>
              <a:gd name="connsiteY54" fmla="*/ 883702 h 3047785"/>
              <a:gd name="connsiteX55" fmla="*/ 549783 w 1825371"/>
              <a:gd name="connsiteY55" fmla="*/ 496379 h 3047785"/>
              <a:gd name="connsiteX56" fmla="*/ 40947 w 1825371"/>
              <a:gd name="connsiteY56" fmla="*/ 48990 h 3047785"/>
              <a:gd name="connsiteX57" fmla="*/ 5735 w 1825371"/>
              <a:gd name="connsiteY57" fmla="*/ 17231 h 3047785"/>
              <a:gd name="connsiteX58" fmla="*/ 902 w 1825371"/>
              <a:gd name="connsiteY58" fmla="*/ 4114 h 3047785"/>
              <a:gd name="connsiteX59" fmla="*/ 15747 w 1825371"/>
              <a:gd name="connsiteY59" fmla="*/ 1352 h 3047785"/>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3047785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88528 w 1825371"/>
              <a:gd name="connsiteY34" fmla="*/ 2674639 h 4705763"/>
              <a:gd name="connsiteX35" fmla="*/ 1297493 w 1825371"/>
              <a:gd name="connsiteY35" fmla="*/ 4685667 h 4705763"/>
              <a:gd name="connsiteX36" fmla="*/ 938419 w 1825371"/>
              <a:gd name="connsiteY36" fmla="*/ 4705763 h 4705763"/>
              <a:gd name="connsiteX37" fmla="*/ 1053441 w 1825371"/>
              <a:gd name="connsiteY37" fmla="*/ 2920082 h 4705763"/>
              <a:gd name="connsiteX38" fmla="*/ 1066213 w 1825371"/>
              <a:gd name="connsiteY38" fmla="*/ 2573839 h 4705763"/>
              <a:gd name="connsiteX39" fmla="*/ 1077951 w 1825371"/>
              <a:gd name="connsiteY39" fmla="*/ 2236916 h 4705763"/>
              <a:gd name="connsiteX40" fmla="*/ 1093485 w 1825371"/>
              <a:gd name="connsiteY40" fmla="*/ 1882733 h 4705763"/>
              <a:gd name="connsiteX41" fmla="*/ 1107983 w 1825371"/>
              <a:gd name="connsiteY41" fmla="*/ 1608293 h 4705763"/>
              <a:gd name="connsiteX42" fmla="*/ 1125245 w 1825371"/>
              <a:gd name="connsiteY42" fmla="*/ 1293464 h 4705763"/>
              <a:gd name="connsiteX43" fmla="*/ 1096247 w 1825371"/>
              <a:gd name="connsiteY43" fmla="*/ 1270681 h 4705763"/>
              <a:gd name="connsiteX44" fmla="*/ 984400 w 1825371"/>
              <a:gd name="connsiteY44" fmla="*/ 1242374 h 4705763"/>
              <a:gd name="connsiteX45" fmla="*/ 977149 w 1825371"/>
              <a:gd name="connsiteY45" fmla="*/ 1225458 h 4705763"/>
              <a:gd name="connsiteX46" fmla="*/ 983019 w 1825371"/>
              <a:gd name="connsiteY46" fmla="*/ 1189902 h 4705763"/>
              <a:gd name="connsiteX47" fmla="*/ 1016158 w 1825371"/>
              <a:gd name="connsiteY47" fmla="*/ 1097041 h 4705763"/>
              <a:gd name="connsiteX48" fmla="*/ 1055513 w 1825371"/>
              <a:gd name="connsiteY48" fmla="*/ 1078055 h 4705763"/>
              <a:gd name="connsiteX49" fmla="*/ 1097628 w 1825371"/>
              <a:gd name="connsiteY49" fmla="*/ 1104290 h 4705763"/>
              <a:gd name="connsiteX50" fmla="*/ 1115579 w 1825371"/>
              <a:gd name="connsiteY50" fmla="*/ 1107743 h 4705763"/>
              <a:gd name="connsiteX51" fmla="*/ 1177026 w 1825371"/>
              <a:gd name="connsiteY51" fmla="*/ 1087375 h 4705763"/>
              <a:gd name="connsiteX52" fmla="*/ 1179787 w 1825371"/>
              <a:gd name="connsiteY52" fmla="*/ 1073913 h 4705763"/>
              <a:gd name="connsiteX53" fmla="*/ 1135255 w 1825371"/>
              <a:gd name="connsiteY53" fmla="*/ 1041117 h 4705763"/>
              <a:gd name="connsiteX54" fmla="*/ 939868 w 1825371"/>
              <a:gd name="connsiteY54" fmla="*/ 883702 h 4705763"/>
              <a:gd name="connsiteX55" fmla="*/ 549783 w 1825371"/>
              <a:gd name="connsiteY55" fmla="*/ 496379 h 4705763"/>
              <a:gd name="connsiteX56" fmla="*/ 40947 w 1825371"/>
              <a:gd name="connsiteY56" fmla="*/ 48990 h 4705763"/>
              <a:gd name="connsiteX57" fmla="*/ 5735 w 1825371"/>
              <a:gd name="connsiteY57" fmla="*/ 17231 h 4705763"/>
              <a:gd name="connsiteX58" fmla="*/ 902 w 1825371"/>
              <a:gd name="connsiteY58" fmla="*/ 4114 h 4705763"/>
              <a:gd name="connsiteX59" fmla="*/ 15747 w 1825371"/>
              <a:gd name="connsiteY59"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72647 w 1825371"/>
              <a:gd name="connsiteY33" fmla="*/ 2086061 h 4705763"/>
              <a:gd name="connsiteX34" fmla="*/ 1297493 w 1825371"/>
              <a:gd name="connsiteY34" fmla="*/ 4685667 h 4705763"/>
              <a:gd name="connsiteX35" fmla="*/ 938419 w 1825371"/>
              <a:gd name="connsiteY35" fmla="*/ 4705763 h 4705763"/>
              <a:gd name="connsiteX36" fmla="*/ 1053441 w 1825371"/>
              <a:gd name="connsiteY36" fmla="*/ 2920082 h 4705763"/>
              <a:gd name="connsiteX37" fmla="*/ 1066213 w 1825371"/>
              <a:gd name="connsiteY37" fmla="*/ 2573839 h 4705763"/>
              <a:gd name="connsiteX38" fmla="*/ 1077951 w 1825371"/>
              <a:gd name="connsiteY38" fmla="*/ 2236916 h 4705763"/>
              <a:gd name="connsiteX39" fmla="*/ 1093485 w 1825371"/>
              <a:gd name="connsiteY39" fmla="*/ 1882733 h 4705763"/>
              <a:gd name="connsiteX40" fmla="*/ 1107983 w 1825371"/>
              <a:gd name="connsiteY40" fmla="*/ 1608293 h 4705763"/>
              <a:gd name="connsiteX41" fmla="*/ 1125245 w 1825371"/>
              <a:gd name="connsiteY41" fmla="*/ 1293464 h 4705763"/>
              <a:gd name="connsiteX42" fmla="*/ 1096247 w 1825371"/>
              <a:gd name="connsiteY42" fmla="*/ 1270681 h 4705763"/>
              <a:gd name="connsiteX43" fmla="*/ 984400 w 1825371"/>
              <a:gd name="connsiteY43" fmla="*/ 1242374 h 4705763"/>
              <a:gd name="connsiteX44" fmla="*/ 977149 w 1825371"/>
              <a:gd name="connsiteY44" fmla="*/ 1225458 h 4705763"/>
              <a:gd name="connsiteX45" fmla="*/ 983019 w 1825371"/>
              <a:gd name="connsiteY45" fmla="*/ 1189902 h 4705763"/>
              <a:gd name="connsiteX46" fmla="*/ 1016158 w 1825371"/>
              <a:gd name="connsiteY46" fmla="*/ 1097041 h 4705763"/>
              <a:gd name="connsiteX47" fmla="*/ 1055513 w 1825371"/>
              <a:gd name="connsiteY47" fmla="*/ 1078055 h 4705763"/>
              <a:gd name="connsiteX48" fmla="*/ 1097628 w 1825371"/>
              <a:gd name="connsiteY48" fmla="*/ 1104290 h 4705763"/>
              <a:gd name="connsiteX49" fmla="*/ 1115579 w 1825371"/>
              <a:gd name="connsiteY49" fmla="*/ 1107743 h 4705763"/>
              <a:gd name="connsiteX50" fmla="*/ 1177026 w 1825371"/>
              <a:gd name="connsiteY50" fmla="*/ 1087375 h 4705763"/>
              <a:gd name="connsiteX51" fmla="*/ 1179787 w 1825371"/>
              <a:gd name="connsiteY51" fmla="*/ 1073913 h 4705763"/>
              <a:gd name="connsiteX52" fmla="*/ 1135255 w 1825371"/>
              <a:gd name="connsiteY52" fmla="*/ 1041117 h 4705763"/>
              <a:gd name="connsiteX53" fmla="*/ 939868 w 1825371"/>
              <a:gd name="connsiteY53" fmla="*/ 883702 h 4705763"/>
              <a:gd name="connsiteX54" fmla="*/ 549783 w 1825371"/>
              <a:gd name="connsiteY54" fmla="*/ 496379 h 4705763"/>
              <a:gd name="connsiteX55" fmla="*/ 40947 w 1825371"/>
              <a:gd name="connsiteY55" fmla="*/ 48990 h 4705763"/>
              <a:gd name="connsiteX56" fmla="*/ 5735 w 1825371"/>
              <a:gd name="connsiteY56" fmla="*/ 17231 h 4705763"/>
              <a:gd name="connsiteX57" fmla="*/ 902 w 1825371"/>
              <a:gd name="connsiteY57" fmla="*/ 4114 h 4705763"/>
              <a:gd name="connsiteX58" fmla="*/ 15747 w 1825371"/>
              <a:gd name="connsiteY58"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61256 w 1825371"/>
              <a:gd name="connsiteY32" fmla="*/ 1854772 h 4705763"/>
              <a:gd name="connsiteX33" fmla="*/ 1297493 w 1825371"/>
              <a:gd name="connsiteY33" fmla="*/ 4685667 h 4705763"/>
              <a:gd name="connsiteX34" fmla="*/ 938419 w 1825371"/>
              <a:gd name="connsiteY34" fmla="*/ 4705763 h 4705763"/>
              <a:gd name="connsiteX35" fmla="*/ 1053441 w 1825371"/>
              <a:gd name="connsiteY35" fmla="*/ 2920082 h 4705763"/>
              <a:gd name="connsiteX36" fmla="*/ 1066213 w 1825371"/>
              <a:gd name="connsiteY36" fmla="*/ 2573839 h 4705763"/>
              <a:gd name="connsiteX37" fmla="*/ 1077951 w 1825371"/>
              <a:gd name="connsiteY37" fmla="*/ 2236916 h 4705763"/>
              <a:gd name="connsiteX38" fmla="*/ 1093485 w 1825371"/>
              <a:gd name="connsiteY38" fmla="*/ 1882733 h 4705763"/>
              <a:gd name="connsiteX39" fmla="*/ 1107983 w 1825371"/>
              <a:gd name="connsiteY39" fmla="*/ 1608293 h 4705763"/>
              <a:gd name="connsiteX40" fmla="*/ 1125245 w 1825371"/>
              <a:gd name="connsiteY40" fmla="*/ 1293464 h 4705763"/>
              <a:gd name="connsiteX41" fmla="*/ 1096247 w 1825371"/>
              <a:gd name="connsiteY41" fmla="*/ 1270681 h 4705763"/>
              <a:gd name="connsiteX42" fmla="*/ 984400 w 1825371"/>
              <a:gd name="connsiteY42" fmla="*/ 1242374 h 4705763"/>
              <a:gd name="connsiteX43" fmla="*/ 977149 w 1825371"/>
              <a:gd name="connsiteY43" fmla="*/ 1225458 h 4705763"/>
              <a:gd name="connsiteX44" fmla="*/ 983019 w 1825371"/>
              <a:gd name="connsiteY44" fmla="*/ 1189902 h 4705763"/>
              <a:gd name="connsiteX45" fmla="*/ 1016158 w 1825371"/>
              <a:gd name="connsiteY45" fmla="*/ 1097041 h 4705763"/>
              <a:gd name="connsiteX46" fmla="*/ 1055513 w 1825371"/>
              <a:gd name="connsiteY46" fmla="*/ 1078055 h 4705763"/>
              <a:gd name="connsiteX47" fmla="*/ 1097628 w 1825371"/>
              <a:gd name="connsiteY47" fmla="*/ 1104290 h 4705763"/>
              <a:gd name="connsiteX48" fmla="*/ 1115579 w 1825371"/>
              <a:gd name="connsiteY48" fmla="*/ 1107743 h 4705763"/>
              <a:gd name="connsiteX49" fmla="*/ 1177026 w 1825371"/>
              <a:gd name="connsiteY49" fmla="*/ 1087375 h 4705763"/>
              <a:gd name="connsiteX50" fmla="*/ 1179787 w 1825371"/>
              <a:gd name="connsiteY50" fmla="*/ 1073913 h 4705763"/>
              <a:gd name="connsiteX51" fmla="*/ 1135255 w 1825371"/>
              <a:gd name="connsiteY51" fmla="*/ 1041117 h 4705763"/>
              <a:gd name="connsiteX52" fmla="*/ 939868 w 1825371"/>
              <a:gd name="connsiteY52" fmla="*/ 883702 h 4705763"/>
              <a:gd name="connsiteX53" fmla="*/ 549783 w 1825371"/>
              <a:gd name="connsiteY53" fmla="*/ 496379 h 4705763"/>
              <a:gd name="connsiteX54" fmla="*/ 40947 w 1825371"/>
              <a:gd name="connsiteY54" fmla="*/ 48990 h 4705763"/>
              <a:gd name="connsiteX55" fmla="*/ 5735 w 1825371"/>
              <a:gd name="connsiteY55" fmla="*/ 17231 h 4705763"/>
              <a:gd name="connsiteX56" fmla="*/ 902 w 1825371"/>
              <a:gd name="connsiteY56" fmla="*/ 4114 h 4705763"/>
              <a:gd name="connsiteX57" fmla="*/ 15747 w 1825371"/>
              <a:gd name="connsiteY57"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43305 w 1825371"/>
              <a:gd name="connsiteY31" fmla="*/ 1522336 h 4705763"/>
              <a:gd name="connsiteX32" fmla="*/ 1297493 w 1825371"/>
              <a:gd name="connsiteY32" fmla="*/ 4685667 h 4705763"/>
              <a:gd name="connsiteX33" fmla="*/ 938419 w 1825371"/>
              <a:gd name="connsiteY33" fmla="*/ 4705763 h 4705763"/>
              <a:gd name="connsiteX34" fmla="*/ 1053441 w 1825371"/>
              <a:gd name="connsiteY34" fmla="*/ 2920082 h 4705763"/>
              <a:gd name="connsiteX35" fmla="*/ 1066213 w 1825371"/>
              <a:gd name="connsiteY35" fmla="*/ 2573839 h 4705763"/>
              <a:gd name="connsiteX36" fmla="*/ 1077951 w 1825371"/>
              <a:gd name="connsiteY36" fmla="*/ 2236916 h 4705763"/>
              <a:gd name="connsiteX37" fmla="*/ 1093485 w 1825371"/>
              <a:gd name="connsiteY37" fmla="*/ 1882733 h 4705763"/>
              <a:gd name="connsiteX38" fmla="*/ 1107983 w 1825371"/>
              <a:gd name="connsiteY38" fmla="*/ 1608293 h 4705763"/>
              <a:gd name="connsiteX39" fmla="*/ 1125245 w 1825371"/>
              <a:gd name="connsiteY39" fmla="*/ 1293464 h 4705763"/>
              <a:gd name="connsiteX40" fmla="*/ 1096247 w 1825371"/>
              <a:gd name="connsiteY40" fmla="*/ 1270681 h 4705763"/>
              <a:gd name="connsiteX41" fmla="*/ 984400 w 1825371"/>
              <a:gd name="connsiteY41" fmla="*/ 1242374 h 4705763"/>
              <a:gd name="connsiteX42" fmla="*/ 977149 w 1825371"/>
              <a:gd name="connsiteY42" fmla="*/ 1225458 h 4705763"/>
              <a:gd name="connsiteX43" fmla="*/ 983019 w 1825371"/>
              <a:gd name="connsiteY43" fmla="*/ 1189902 h 4705763"/>
              <a:gd name="connsiteX44" fmla="*/ 1016158 w 1825371"/>
              <a:gd name="connsiteY44" fmla="*/ 1097041 h 4705763"/>
              <a:gd name="connsiteX45" fmla="*/ 1055513 w 1825371"/>
              <a:gd name="connsiteY45" fmla="*/ 1078055 h 4705763"/>
              <a:gd name="connsiteX46" fmla="*/ 1097628 w 1825371"/>
              <a:gd name="connsiteY46" fmla="*/ 1104290 h 4705763"/>
              <a:gd name="connsiteX47" fmla="*/ 1115579 w 1825371"/>
              <a:gd name="connsiteY47" fmla="*/ 1107743 h 4705763"/>
              <a:gd name="connsiteX48" fmla="*/ 1177026 w 1825371"/>
              <a:gd name="connsiteY48" fmla="*/ 1087375 h 4705763"/>
              <a:gd name="connsiteX49" fmla="*/ 1179787 w 1825371"/>
              <a:gd name="connsiteY49" fmla="*/ 1073913 h 4705763"/>
              <a:gd name="connsiteX50" fmla="*/ 1135255 w 1825371"/>
              <a:gd name="connsiteY50" fmla="*/ 1041117 h 4705763"/>
              <a:gd name="connsiteX51" fmla="*/ 939868 w 1825371"/>
              <a:gd name="connsiteY51" fmla="*/ 883702 h 4705763"/>
              <a:gd name="connsiteX52" fmla="*/ 549783 w 1825371"/>
              <a:gd name="connsiteY52" fmla="*/ 496379 h 4705763"/>
              <a:gd name="connsiteX53" fmla="*/ 40947 w 1825371"/>
              <a:gd name="connsiteY53" fmla="*/ 48990 h 4705763"/>
              <a:gd name="connsiteX54" fmla="*/ 5735 w 1825371"/>
              <a:gd name="connsiteY54" fmla="*/ 17231 h 4705763"/>
              <a:gd name="connsiteX55" fmla="*/ 902 w 1825371"/>
              <a:gd name="connsiteY55" fmla="*/ 4114 h 4705763"/>
              <a:gd name="connsiteX56" fmla="*/ 15747 w 1825371"/>
              <a:gd name="connsiteY56"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07983 w 1825371"/>
              <a:gd name="connsiteY37" fmla="*/ 1608293 h 4705763"/>
              <a:gd name="connsiteX38" fmla="*/ 1125245 w 1825371"/>
              <a:gd name="connsiteY38" fmla="*/ 1293464 h 4705763"/>
              <a:gd name="connsiteX39" fmla="*/ 1096247 w 1825371"/>
              <a:gd name="connsiteY39" fmla="*/ 1270681 h 4705763"/>
              <a:gd name="connsiteX40" fmla="*/ 984400 w 1825371"/>
              <a:gd name="connsiteY40" fmla="*/ 1242374 h 4705763"/>
              <a:gd name="connsiteX41" fmla="*/ 977149 w 1825371"/>
              <a:gd name="connsiteY41" fmla="*/ 1225458 h 4705763"/>
              <a:gd name="connsiteX42" fmla="*/ 983019 w 1825371"/>
              <a:gd name="connsiteY42" fmla="*/ 1189902 h 4705763"/>
              <a:gd name="connsiteX43" fmla="*/ 1016158 w 1825371"/>
              <a:gd name="connsiteY43" fmla="*/ 1097041 h 4705763"/>
              <a:gd name="connsiteX44" fmla="*/ 1055513 w 1825371"/>
              <a:gd name="connsiteY44" fmla="*/ 1078055 h 4705763"/>
              <a:gd name="connsiteX45" fmla="*/ 1097628 w 1825371"/>
              <a:gd name="connsiteY45" fmla="*/ 1104290 h 4705763"/>
              <a:gd name="connsiteX46" fmla="*/ 1115579 w 1825371"/>
              <a:gd name="connsiteY46" fmla="*/ 1107743 h 4705763"/>
              <a:gd name="connsiteX47" fmla="*/ 1177026 w 1825371"/>
              <a:gd name="connsiteY47" fmla="*/ 1087375 h 4705763"/>
              <a:gd name="connsiteX48" fmla="*/ 1179787 w 1825371"/>
              <a:gd name="connsiteY48" fmla="*/ 1073913 h 4705763"/>
              <a:gd name="connsiteX49" fmla="*/ 1135255 w 1825371"/>
              <a:gd name="connsiteY49" fmla="*/ 1041117 h 4705763"/>
              <a:gd name="connsiteX50" fmla="*/ 939868 w 1825371"/>
              <a:gd name="connsiteY50" fmla="*/ 883702 h 4705763"/>
              <a:gd name="connsiteX51" fmla="*/ 549783 w 1825371"/>
              <a:gd name="connsiteY51" fmla="*/ 496379 h 4705763"/>
              <a:gd name="connsiteX52" fmla="*/ 40947 w 1825371"/>
              <a:gd name="connsiteY52" fmla="*/ 48990 h 4705763"/>
              <a:gd name="connsiteX53" fmla="*/ 5735 w 1825371"/>
              <a:gd name="connsiteY53" fmla="*/ 17231 h 4705763"/>
              <a:gd name="connsiteX54" fmla="*/ 902 w 1825371"/>
              <a:gd name="connsiteY54" fmla="*/ 4114 h 4705763"/>
              <a:gd name="connsiteX55" fmla="*/ 15747 w 1825371"/>
              <a:gd name="connsiteY55"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093485 w 1825371"/>
              <a:gd name="connsiteY36" fmla="*/ 1882733 h 4705763"/>
              <a:gd name="connsiteX37" fmla="*/ 1125245 w 1825371"/>
              <a:gd name="connsiteY37" fmla="*/ 1293464 h 4705763"/>
              <a:gd name="connsiteX38" fmla="*/ 1096247 w 1825371"/>
              <a:gd name="connsiteY38" fmla="*/ 1270681 h 4705763"/>
              <a:gd name="connsiteX39" fmla="*/ 984400 w 1825371"/>
              <a:gd name="connsiteY39" fmla="*/ 1242374 h 4705763"/>
              <a:gd name="connsiteX40" fmla="*/ 977149 w 1825371"/>
              <a:gd name="connsiteY40" fmla="*/ 1225458 h 4705763"/>
              <a:gd name="connsiteX41" fmla="*/ 983019 w 1825371"/>
              <a:gd name="connsiteY41" fmla="*/ 1189902 h 4705763"/>
              <a:gd name="connsiteX42" fmla="*/ 1016158 w 1825371"/>
              <a:gd name="connsiteY42" fmla="*/ 1097041 h 4705763"/>
              <a:gd name="connsiteX43" fmla="*/ 1055513 w 1825371"/>
              <a:gd name="connsiteY43" fmla="*/ 1078055 h 4705763"/>
              <a:gd name="connsiteX44" fmla="*/ 1097628 w 1825371"/>
              <a:gd name="connsiteY44" fmla="*/ 1104290 h 4705763"/>
              <a:gd name="connsiteX45" fmla="*/ 1115579 w 1825371"/>
              <a:gd name="connsiteY45" fmla="*/ 1107743 h 4705763"/>
              <a:gd name="connsiteX46" fmla="*/ 1177026 w 1825371"/>
              <a:gd name="connsiteY46" fmla="*/ 1087375 h 4705763"/>
              <a:gd name="connsiteX47" fmla="*/ 1179787 w 1825371"/>
              <a:gd name="connsiteY47" fmla="*/ 1073913 h 4705763"/>
              <a:gd name="connsiteX48" fmla="*/ 1135255 w 1825371"/>
              <a:gd name="connsiteY48" fmla="*/ 1041117 h 4705763"/>
              <a:gd name="connsiteX49" fmla="*/ 939868 w 1825371"/>
              <a:gd name="connsiteY49" fmla="*/ 883702 h 4705763"/>
              <a:gd name="connsiteX50" fmla="*/ 549783 w 1825371"/>
              <a:gd name="connsiteY50" fmla="*/ 496379 h 4705763"/>
              <a:gd name="connsiteX51" fmla="*/ 40947 w 1825371"/>
              <a:gd name="connsiteY51" fmla="*/ 48990 h 4705763"/>
              <a:gd name="connsiteX52" fmla="*/ 5735 w 1825371"/>
              <a:gd name="connsiteY52" fmla="*/ 17231 h 4705763"/>
              <a:gd name="connsiteX53" fmla="*/ 902 w 1825371"/>
              <a:gd name="connsiteY53" fmla="*/ 4114 h 4705763"/>
              <a:gd name="connsiteX54" fmla="*/ 15747 w 1825371"/>
              <a:gd name="connsiteY54"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077951 w 1825371"/>
              <a:gd name="connsiteY35" fmla="*/ 2236916 h 4705763"/>
              <a:gd name="connsiteX36" fmla="*/ 1125245 w 1825371"/>
              <a:gd name="connsiteY36" fmla="*/ 1293464 h 4705763"/>
              <a:gd name="connsiteX37" fmla="*/ 1096247 w 1825371"/>
              <a:gd name="connsiteY37" fmla="*/ 1270681 h 4705763"/>
              <a:gd name="connsiteX38" fmla="*/ 984400 w 1825371"/>
              <a:gd name="connsiteY38" fmla="*/ 1242374 h 4705763"/>
              <a:gd name="connsiteX39" fmla="*/ 977149 w 1825371"/>
              <a:gd name="connsiteY39" fmla="*/ 1225458 h 4705763"/>
              <a:gd name="connsiteX40" fmla="*/ 983019 w 1825371"/>
              <a:gd name="connsiteY40" fmla="*/ 1189902 h 4705763"/>
              <a:gd name="connsiteX41" fmla="*/ 1016158 w 1825371"/>
              <a:gd name="connsiteY41" fmla="*/ 1097041 h 4705763"/>
              <a:gd name="connsiteX42" fmla="*/ 1055513 w 1825371"/>
              <a:gd name="connsiteY42" fmla="*/ 1078055 h 4705763"/>
              <a:gd name="connsiteX43" fmla="*/ 1097628 w 1825371"/>
              <a:gd name="connsiteY43" fmla="*/ 1104290 h 4705763"/>
              <a:gd name="connsiteX44" fmla="*/ 1115579 w 1825371"/>
              <a:gd name="connsiteY44" fmla="*/ 1107743 h 4705763"/>
              <a:gd name="connsiteX45" fmla="*/ 1177026 w 1825371"/>
              <a:gd name="connsiteY45" fmla="*/ 1087375 h 4705763"/>
              <a:gd name="connsiteX46" fmla="*/ 1179787 w 1825371"/>
              <a:gd name="connsiteY46" fmla="*/ 1073913 h 4705763"/>
              <a:gd name="connsiteX47" fmla="*/ 1135255 w 1825371"/>
              <a:gd name="connsiteY47" fmla="*/ 1041117 h 4705763"/>
              <a:gd name="connsiteX48" fmla="*/ 939868 w 1825371"/>
              <a:gd name="connsiteY48" fmla="*/ 883702 h 4705763"/>
              <a:gd name="connsiteX49" fmla="*/ 549783 w 1825371"/>
              <a:gd name="connsiteY49" fmla="*/ 496379 h 4705763"/>
              <a:gd name="connsiteX50" fmla="*/ 40947 w 1825371"/>
              <a:gd name="connsiteY50" fmla="*/ 48990 h 4705763"/>
              <a:gd name="connsiteX51" fmla="*/ 5735 w 1825371"/>
              <a:gd name="connsiteY51" fmla="*/ 17231 h 4705763"/>
              <a:gd name="connsiteX52" fmla="*/ 902 w 1825371"/>
              <a:gd name="connsiteY52" fmla="*/ 4114 h 4705763"/>
              <a:gd name="connsiteX53" fmla="*/ 15747 w 1825371"/>
              <a:gd name="connsiteY53"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066213 w 1825371"/>
              <a:gd name="connsiteY34" fmla="*/ 2573839 h 4705763"/>
              <a:gd name="connsiteX35" fmla="*/ 1125245 w 1825371"/>
              <a:gd name="connsiteY35" fmla="*/ 1293464 h 4705763"/>
              <a:gd name="connsiteX36" fmla="*/ 1096247 w 1825371"/>
              <a:gd name="connsiteY36" fmla="*/ 1270681 h 4705763"/>
              <a:gd name="connsiteX37" fmla="*/ 984400 w 1825371"/>
              <a:gd name="connsiteY37" fmla="*/ 1242374 h 4705763"/>
              <a:gd name="connsiteX38" fmla="*/ 977149 w 1825371"/>
              <a:gd name="connsiteY38" fmla="*/ 1225458 h 4705763"/>
              <a:gd name="connsiteX39" fmla="*/ 983019 w 1825371"/>
              <a:gd name="connsiteY39" fmla="*/ 1189902 h 4705763"/>
              <a:gd name="connsiteX40" fmla="*/ 1016158 w 1825371"/>
              <a:gd name="connsiteY40" fmla="*/ 1097041 h 4705763"/>
              <a:gd name="connsiteX41" fmla="*/ 1055513 w 1825371"/>
              <a:gd name="connsiteY41" fmla="*/ 1078055 h 4705763"/>
              <a:gd name="connsiteX42" fmla="*/ 1097628 w 1825371"/>
              <a:gd name="connsiteY42" fmla="*/ 1104290 h 4705763"/>
              <a:gd name="connsiteX43" fmla="*/ 1115579 w 1825371"/>
              <a:gd name="connsiteY43" fmla="*/ 1107743 h 4705763"/>
              <a:gd name="connsiteX44" fmla="*/ 1177026 w 1825371"/>
              <a:gd name="connsiteY44" fmla="*/ 1087375 h 4705763"/>
              <a:gd name="connsiteX45" fmla="*/ 1179787 w 1825371"/>
              <a:gd name="connsiteY45" fmla="*/ 1073913 h 4705763"/>
              <a:gd name="connsiteX46" fmla="*/ 1135255 w 1825371"/>
              <a:gd name="connsiteY46" fmla="*/ 1041117 h 4705763"/>
              <a:gd name="connsiteX47" fmla="*/ 939868 w 1825371"/>
              <a:gd name="connsiteY47" fmla="*/ 883702 h 4705763"/>
              <a:gd name="connsiteX48" fmla="*/ 549783 w 1825371"/>
              <a:gd name="connsiteY48" fmla="*/ 496379 h 4705763"/>
              <a:gd name="connsiteX49" fmla="*/ 40947 w 1825371"/>
              <a:gd name="connsiteY49" fmla="*/ 48990 h 4705763"/>
              <a:gd name="connsiteX50" fmla="*/ 5735 w 1825371"/>
              <a:gd name="connsiteY50" fmla="*/ 17231 h 4705763"/>
              <a:gd name="connsiteX51" fmla="*/ 902 w 1825371"/>
              <a:gd name="connsiteY51" fmla="*/ 4114 h 4705763"/>
              <a:gd name="connsiteX52" fmla="*/ 15747 w 1825371"/>
              <a:gd name="connsiteY52"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053441 w 1825371"/>
              <a:gd name="connsiteY33" fmla="*/ 2920082 h 4705763"/>
              <a:gd name="connsiteX34" fmla="*/ 1125245 w 1825371"/>
              <a:gd name="connsiteY34" fmla="*/ 1293464 h 4705763"/>
              <a:gd name="connsiteX35" fmla="*/ 1096247 w 1825371"/>
              <a:gd name="connsiteY35" fmla="*/ 1270681 h 4705763"/>
              <a:gd name="connsiteX36" fmla="*/ 984400 w 1825371"/>
              <a:gd name="connsiteY36" fmla="*/ 1242374 h 4705763"/>
              <a:gd name="connsiteX37" fmla="*/ 977149 w 1825371"/>
              <a:gd name="connsiteY37" fmla="*/ 1225458 h 4705763"/>
              <a:gd name="connsiteX38" fmla="*/ 983019 w 1825371"/>
              <a:gd name="connsiteY38" fmla="*/ 1189902 h 4705763"/>
              <a:gd name="connsiteX39" fmla="*/ 1016158 w 1825371"/>
              <a:gd name="connsiteY39" fmla="*/ 1097041 h 4705763"/>
              <a:gd name="connsiteX40" fmla="*/ 1055513 w 1825371"/>
              <a:gd name="connsiteY40" fmla="*/ 1078055 h 4705763"/>
              <a:gd name="connsiteX41" fmla="*/ 1097628 w 1825371"/>
              <a:gd name="connsiteY41" fmla="*/ 1104290 h 4705763"/>
              <a:gd name="connsiteX42" fmla="*/ 1115579 w 1825371"/>
              <a:gd name="connsiteY42" fmla="*/ 1107743 h 4705763"/>
              <a:gd name="connsiteX43" fmla="*/ 1177026 w 1825371"/>
              <a:gd name="connsiteY43" fmla="*/ 1087375 h 4705763"/>
              <a:gd name="connsiteX44" fmla="*/ 1179787 w 1825371"/>
              <a:gd name="connsiteY44" fmla="*/ 1073913 h 4705763"/>
              <a:gd name="connsiteX45" fmla="*/ 1135255 w 1825371"/>
              <a:gd name="connsiteY45" fmla="*/ 1041117 h 4705763"/>
              <a:gd name="connsiteX46" fmla="*/ 939868 w 1825371"/>
              <a:gd name="connsiteY46" fmla="*/ 883702 h 4705763"/>
              <a:gd name="connsiteX47" fmla="*/ 549783 w 1825371"/>
              <a:gd name="connsiteY47" fmla="*/ 496379 h 4705763"/>
              <a:gd name="connsiteX48" fmla="*/ 40947 w 1825371"/>
              <a:gd name="connsiteY48" fmla="*/ 48990 h 4705763"/>
              <a:gd name="connsiteX49" fmla="*/ 5735 w 1825371"/>
              <a:gd name="connsiteY49" fmla="*/ 17231 h 4705763"/>
              <a:gd name="connsiteX50" fmla="*/ 902 w 1825371"/>
              <a:gd name="connsiteY50" fmla="*/ 4114 h 4705763"/>
              <a:gd name="connsiteX51" fmla="*/ 15747 w 1825371"/>
              <a:gd name="connsiteY51" fmla="*/ 1352 h 4705763"/>
              <a:gd name="connsiteX0" fmla="*/ 15747 w 1825371"/>
              <a:gd name="connsiteY0" fmla="*/ 1352 h 4705763"/>
              <a:gd name="connsiteX1" fmla="*/ 83062 w 1825371"/>
              <a:gd name="connsiteY1" fmla="*/ 34837 h 4705763"/>
              <a:gd name="connsiteX2" fmla="*/ 961270 w 1825371"/>
              <a:gd name="connsiteY2" fmla="*/ 755975 h 4705763"/>
              <a:gd name="connsiteX3" fmla="*/ 1239162 w 1825371"/>
              <a:gd name="connsiteY3" fmla="*/ 1001764 h 4705763"/>
              <a:gd name="connsiteX4" fmla="*/ 1276445 w 1825371"/>
              <a:gd name="connsiteY4" fmla="*/ 1025928 h 4705763"/>
              <a:gd name="connsiteX5" fmla="*/ 1316489 w 1825371"/>
              <a:gd name="connsiteY5" fmla="*/ 1009704 h 4705763"/>
              <a:gd name="connsiteX6" fmla="*/ 1345141 w 1825371"/>
              <a:gd name="connsiteY6" fmla="*/ 948602 h 4705763"/>
              <a:gd name="connsiteX7" fmla="*/ 1407624 w 1825371"/>
              <a:gd name="connsiteY7" fmla="*/ 869894 h 4705763"/>
              <a:gd name="connsiteX8" fmla="*/ 1749379 w 1825371"/>
              <a:gd name="connsiteY8" fmla="*/ 590967 h 4705763"/>
              <a:gd name="connsiteX9" fmla="*/ 1808066 w 1825371"/>
              <a:gd name="connsiteY9" fmla="*/ 545399 h 4705763"/>
              <a:gd name="connsiteX10" fmla="*/ 1825326 w 1825371"/>
              <a:gd name="connsiteY10" fmla="*/ 554375 h 4705763"/>
              <a:gd name="connsiteX11" fmla="*/ 1811172 w 1825371"/>
              <a:gd name="connsiteY11" fmla="*/ 590277 h 4705763"/>
              <a:gd name="connsiteX12" fmla="*/ 1721073 w 1825371"/>
              <a:gd name="connsiteY12" fmla="*/ 698326 h 4705763"/>
              <a:gd name="connsiteX13" fmla="*/ 1385877 w 1825371"/>
              <a:gd name="connsiteY13" fmla="*/ 1068389 h 4705763"/>
              <a:gd name="connsiteX14" fmla="*/ 1376211 w 1825371"/>
              <a:gd name="connsiteY14" fmla="*/ 1098421 h 4705763"/>
              <a:gd name="connsiteX15" fmla="*/ 1361366 w 1825371"/>
              <a:gd name="connsiteY15" fmla="*/ 1135359 h 4705763"/>
              <a:gd name="connsiteX16" fmla="*/ 1355153 w 1825371"/>
              <a:gd name="connsiteY16" fmla="*/ 1169879 h 4705763"/>
              <a:gd name="connsiteX17" fmla="*/ 1409696 w 1825371"/>
              <a:gd name="connsiteY17" fmla="*/ 1384253 h 4705763"/>
              <a:gd name="connsiteX18" fmla="*/ 1524994 w 1825371"/>
              <a:gd name="connsiteY18" fmla="*/ 1739817 h 4705763"/>
              <a:gd name="connsiteX19" fmla="*/ 1659971 w 1825371"/>
              <a:gd name="connsiteY19" fmla="*/ 2199288 h 4705763"/>
              <a:gd name="connsiteX20" fmla="*/ 1782864 w 1825371"/>
              <a:gd name="connsiteY20" fmla="*/ 2697077 h 4705763"/>
              <a:gd name="connsiteX21" fmla="*/ 1794257 w 1825371"/>
              <a:gd name="connsiteY21" fmla="*/ 2767845 h 4705763"/>
              <a:gd name="connsiteX22" fmla="*/ 1791840 w 1825371"/>
              <a:gd name="connsiteY22" fmla="*/ 2778202 h 4705763"/>
              <a:gd name="connsiteX23" fmla="*/ 1784245 w 1825371"/>
              <a:gd name="connsiteY23" fmla="*/ 2770607 h 4705763"/>
              <a:gd name="connsiteX24" fmla="*/ 1746617 w 1825371"/>
              <a:gd name="connsiteY24" fmla="*/ 2660831 h 4705763"/>
              <a:gd name="connsiteX25" fmla="*/ 1513602 w 1825371"/>
              <a:gd name="connsiteY25" fmla="*/ 1875484 h 4705763"/>
              <a:gd name="connsiteX26" fmla="*/ 1297158 w 1825371"/>
              <a:gd name="connsiteY26" fmla="*/ 1267919 h 4705763"/>
              <a:gd name="connsiteX27" fmla="*/ 1275064 w 1825371"/>
              <a:gd name="connsiteY27" fmla="*/ 1217173 h 4705763"/>
              <a:gd name="connsiteX28" fmla="*/ 1248483 w 1825371"/>
              <a:gd name="connsiteY28" fmla="*/ 1193353 h 4705763"/>
              <a:gd name="connsiteX29" fmla="*/ 1232949 w 1825371"/>
              <a:gd name="connsiteY29" fmla="*/ 1222351 h 4705763"/>
              <a:gd name="connsiteX30" fmla="*/ 1230877 w 1825371"/>
              <a:gd name="connsiteY30" fmla="*/ 1283108 h 4705763"/>
              <a:gd name="connsiteX31" fmla="*/ 1297493 w 1825371"/>
              <a:gd name="connsiteY31" fmla="*/ 4685667 h 4705763"/>
              <a:gd name="connsiteX32" fmla="*/ 938419 w 1825371"/>
              <a:gd name="connsiteY32" fmla="*/ 4705763 h 4705763"/>
              <a:gd name="connsiteX33" fmla="*/ 1125245 w 1825371"/>
              <a:gd name="connsiteY33" fmla="*/ 1293464 h 4705763"/>
              <a:gd name="connsiteX34" fmla="*/ 1096247 w 1825371"/>
              <a:gd name="connsiteY34" fmla="*/ 1270681 h 4705763"/>
              <a:gd name="connsiteX35" fmla="*/ 984400 w 1825371"/>
              <a:gd name="connsiteY35" fmla="*/ 1242374 h 4705763"/>
              <a:gd name="connsiteX36" fmla="*/ 977149 w 1825371"/>
              <a:gd name="connsiteY36" fmla="*/ 1225458 h 4705763"/>
              <a:gd name="connsiteX37" fmla="*/ 983019 w 1825371"/>
              <a:gd name="connsiteY37" fmla="*/ 1189902 h 4705763"/>
              <a:gd name="connsiteX38" fmla="*/ 1016158 w 1825371"/>
              <a:gd name="connsiteY38" fmla="*/ 1097041 h 4705763"/>
              <a:gd name="connsiteX39" fmla="*/ 1055513 w 1825371"/>
              <a:gd name="connsiteY39" fmla="*/ 1078055 h 4705763"/>
              <a:gd name="connsiteX40" fmla="*/ 1097628 w 1825371"/>
              <a:gd name="connsiteY40" fmla="*/ 1104290 h 4705763"/>
              <a:gd name="connsiteX41" fmla="*/ 1115579 w 1825371"/>
              <a:gd name="connsiteY41" fmla="*/ 1107743 h 4705763"/>
              <a:gd name="connsiteX42" fmla="*/ 1177026 w 1825371"/>
              <a:gd name="connsiteY42" fmla="*/ 1087375 h 4705763"/>
              <a:gd name="connsiteX43" fmla="*/ 1179787 w 1825371"/>
              <a:gd name="connsiteY43" fmla="*/ 1073913 h 4705763"/>
              <a:gd name="connsiteX44" fmla="*/ 1135255 w 1825371"/>
              <a:gd name="connsiteY44" fmla="*/ 1041117 h 4705763"/>
              <a:gd name="connsiteX45" fmla="*/ 939868 w 1825371"/>
              <a:gd name="connsiteY45" fmla="*/ 883702 h 4705763"/>
              <a:gd name="connsiteX46" fmla="*/ 549783 w 1825371"/>
              <a:gd name="connsiteY46" fmla="*/ 496379 h 4705763"/>
              <a:gd name="connsiteX47" fmla="*/ 40947 w 1825371"/>
              <a:gd name="connsiteY47" fmla="*/ 48990 h 4705763"/>
              <a:gd name="connsiteX48" fmla="*/ 5735 w 1825371"/>
              <a:gd name="connsiteY48" fmla="*/ 17231 h 4705763"/>
              <a:gd name="connsiteX49" fmla="*/ 902 w 1825371"/>
              <a:gd name="connsiteY49" fmla="*/ 4114 h 4705763"/>
              <a:gd name="connsiteX50" fmla="*/ 15747 w 1825371"/>
              <a:gd name="connsiteY50" fmla="*/ 1352 h 4705763"/>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97493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685667"/>
              <a:gd name="connsiteX1" fmla="*/ 83062 w 1825371"/>
              <a:gd name="connsiteY1" fmla="*/ 34837 h 4685667"/>
              <a:gd name="connsiteX2" fmla="*/ 961270 w 1825371"/>
              <a:gd name="connsiteY2" fmla="*/ 755975 h 4685667"/>
              <a:gd name="connsiteX3" fmla="*/ 1239162 w 1825371"/>
              <a:gd name="connsiteY3" fmla="*/ 1001764 h 4685667"/>
              <a:gd name="connsiteX4" fmla="*/ 1276445 w 1825371"/>
              <a:gd name="connsiteY4" fmla="*/ 1025928 h 4685667"/>
              <a:gd name="connsiteX5" fmla="*/ 1316489 w 1825371"/>
              <a:gd name="connsiteY5" fmla="*/ 1009704 h 4685667"/>
              <a:gd name="connsiteX6" fmla="*/ 1345141 w 1825371"/>
              <a:gd name="connsiteY6" fmla="*/ 948602 h 4685667"/>
              <a:gd name="connsiteX7" fmla="*/ 1407624 w 1825371"/>
              <a:gd name="connsiteY7" fmla="*/ 869894 h 4685667"/>
              <a:gd name="connsiteX8" fmla="*/ 1749379 w 1825371"/>
              <a:gd name="connsiteY8" fmla="*/ 590967 h 4685667"/>
              <a:gd name="connsiteX9" fmla="*/ 1808066 w 1825371"/>
              <a:gd name="connsiteY9" fmla="*/ 545399 h 4685667"/>
              <a:gd name="connsiteX10" fmla="*/ 1825326 w 1825371"/>
              <a:gd name="connsiteY10" fmla="*/ 554375 h 4685667"/>
              <a:gd name="connsiteX11" fmla="*/ 1811172 w 1825371"/>
              <a:gd name="connsiteY11" fmla="*/ 590277 h 4685667"/>
              <a:gd name="connsiteX12" fmla="*/ 1721073 w 1825371"/>
              <a:gd name="connsiteY12" fmla="*/ 698326 h 4685667"/>
              <a:gd name="connsiteX13" fmla="*/ 1385877 w 1825371"/>
              <a:gd name="connsiteY13" fmla="*/ 1068389 h 4685667"/>
              <a:gd name="connsiteX14" fmla="*/ 1376211 w 1825371"/>
              <a:gd name="connsiteY14" fmla="*/ 1098421 h 4685667"/>
              <a:gd name="connsiteX15" fmla="*/ 1361366 w 1825371"/>
              <a:gd name="connsiteY15" fmla="*/ 1135359 h 4685667"/>
              <a:gd name="connsiteX16" fmla="*/ 1355153 w 1825371"/>
              <a:gd name="connsiteY16" fmla="*/ 1169879 h 4685667"/>
              <a:gd name="connsiteX17" fmla="*/ 1409696 w 1825371"/>
              <a:gd name="connsiteY17" fmla="*/ 1384253 h 4685667"/>
              <a:gd name="connsiteX18" fmla="*/ 1524994 w 1825371"/>
              <a:gd name="connsiteY18" fmla="*/ 1739817 h 4685667"/>
              <a:gd name="connsiteX19" fmla="*/ 1659971 w 1825371"/>
              <a:gd name="connsiteY19" fmla="*/ 2199288 h 4685667"/>
              <a:gd name="connsiteX20" fmla="*/ 1782864 w 1825371"/>
              <a:gd name="connsiteY20" fmla="*/ 2697077 h 4685667"/>
              <a:gd name="connsiteX21" fmla="*/ 1794257 w 1825371"/>
              <a:gd name="connsiteY21" fmla="*/ 2767845 h 4685667"/>
              <a:gd name="connsiteX22" fmla="*/ 1791840 w 1825371"/>
              <a:gd name="connsiteY22" fmla="*/ 2778202 h 4685667"/>
              <a:gd name="connsiteX23" fmla="*/ 1784245 w 1825371"/>
              <a:gd name="connsiteY23" fmla="*/ 2770607 h 4685667"/>
              <a:gd name="connsiteX24" fmla="*/ 1746617 w 1825371"/>
              <a:gd name="connsiteY24" fmla="*/ 2660831 h 4685667"/>
              <a:gd name="connsiteX25" fmla="*/ 1513602 w 1825371"/>
              <a:gd name="connsiteY25" fmla="*/ 1875484 h 4685667"/>
              <a:gd name="connsiteX26" fmla="*/ 1297158 w 1825371"/>
              <a:gd name="connsiteY26" fmla="*/ 1267919 h 4685667"/>
              <a:gd name="connsiteX27" fmla="*/ 1275064 w 1825371"/>
              <a:gd name="connsiteY27" fmla="*/ 1217173 h 4685667"/>
              <a:gd name="connsiteX28" fmla="*/ 1248483 w 1825371"/>
              <a:gd name="connsiteY28" fmla="*/ 1193353 h 4685667"/>
              <a:gd name="connsiteX29" fmla="*/ 1232949 w 1825371"/>
              <a:gd name="connsiteY29" fmla="*/ 1222351 h 4685667"/>
              <a:gd name="connsiteX30" fmla="*/ 1230877 w 1825371"/>
              <a:gd name="connsiteY30" fmla="*/ 1283108 h 4685667"/>
              <a:gd name="connsiteX31" fmla="*/ 1217106 w 1825371"/>
              <a:gd name="connsiteY31" fmla="*/ 4685667 h 4685667"/>
              <a:gd name="connsiteX32" fmla="*/ 978613 w 1825371"/>
              <a:gd name="connsiteY32" fmla="*/ 4685667 h 4685667"/>
              <a:gd name="connsiteX33" fmla="*/ 1125245 w 1825371"/>
              <a:gd name="connsiteY33" fmla="*/ 1293464 h 4685667"/>
              <a:gd name="connsiteX34" fmla="*/ 1096247 w 1825371"/>
              <a:gd name="connsiteY34" fmla="*/ 1270681 h 4685667"/>
              <a:gd name="connsiteX35" fmla="*/ 984400 w 1825371"/>
              <a:gd name="connsiteY35" fmla="*/ 1242374 h 4685667"/>
              <a:gd name="connsiteX36" fmla="*/ 977149 w 1825371"/>
              <a:gd name="connsiteY36" fmla="*/ 1225458 h 4685667"/>
              <a:gd name="connsiteX37" fmla="*/ 983019 w 1825371"/>
              <a:gd name="connsiteY37" fmla="*/ 1189902 h 4685667"/>
              <a:gd name="connsiteX38" fmla="*/ 1016158 w 1825371"/>
              <a:gd name="connsiteY38" fmla="*/ 1097041 h 4685667"/>
              <a:gd name="connsiteX39" fmla="*/ 1055513 w 1825371"/>
              <a:gd name="connsiteY39" fmla="*/ 1078055 h 4685667"/>
              <a:gd name="connsiteX40" fmla="*/ 1097628 w 1825371"/>
              <a:gd name="connsiteY40" fmla="*/ 1104290 h 4685667"/>
              <a:gd name="connsiteX41" fmla="*/ 1115579 w 1825371"/>
              <a:gd name="connsiteY41" fmla="*/ 1107743 h 4685667"/>
              <a:gd name="connsiteX42" fmla="*/ 1177026 w 1825371"/>
              <a:gd name="connsiteY42" fmla="*/ 1087375 h 4685667"/>
              <a:gd name="connsiteX43" fmla="*/ 1179787 w 1825371"/>
              <a:gd name="connsiteY43" fmla="*/ 1073913 h 4685667"/>
              <a:gd name="connsiteX44" fmla="*/ 1135255 w 1825371"/>
              <a:gd name="connsiteY44" fmla="*/ 1041117 h 4685667"/>
              <a:gd name="connsiteX45" fmla="*/ 939868 w 1825371"/>
              <a:gd name="connsiteY45" fmla="*/ 883702 h 4685667"/>
              <a:gd name="connsiteX46" fmla="*/ 549783 w 1825371"/>
              <a:gd name="connsiteY46" fmla="*/ 496379 h 4685667"/>
              <a:gd name="connsiteX47" fmla="*/ 40947 w 1825371"/>
              <a:gd name="connsiteY47" fmla="*/ 48990 h 4685667"/>
              <a:gd name="connsiteX48" fmla="*/ 5735 w 1825371"/>
              <a:gd name="connsiteY48" fmla="*/ 17231 h 4685667"/>
              <a:gd name="connsiteX49" fmla="*/ 902 w 1825371"/>
              <a:gd name="connsiteY49" fmla="*/ 4114 h 4685667"/>
              <a:gd name="connsiteX50" fmla="*/ 15747 w 1825371"/>
              <a:gd name="connsiteY50" fmla="*/ 1352 h 4685667"/>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78613 w 1825371"/>
              <a:gd name="connsiteY32" fmla="*/ 4685667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 name="connsiteX0" fmla="*/ 15747 w 1825371"/>
              <a:gd name="connsiteY0" fmla="*/ 1352 h 4705764"/>
              <a:gd name="connsiteX1" fmla="*/ 83062 w 1825371"/>
              <a:gd name="connsiteY1" fmla="*/ 34837 h 4705764"/>
              <a:gd name="connsiteX2" fmla="*/ 961270 w 1825371"/>
              <a:gd name="connsiteY2" fmla="*/ 755975 h 4705764"/>
              <a:gd name="connsiteX3" fmla="*/ 1239162 w 1825371"/>
              <a:gd name="connsiteY3" fmla="*/ 1001764 h 4705764"/>
              <a:gd name="connsiteX4" fmla="*/ 1276445 w 1825371"/>
              <a:gd name="connsiteY4" fmla="*/ 1025928 h 4705764"/>
              <a:gd name="connsiteX5" fmla="*/ 1316489 w 1825371"/>
              <a:gd name="connsiteY5" fmla="*/ 1009704 h 4705764"/>
              <a:gd name="connsiteX6" fmla="*/ 1345141 w 1825371"/>
              <a:gd name="connsiteY6" fmla="*/ 948602 h 4705764"/>
              <a:gd name="connsiteX7" fmla="*/ 1407624 w 1825371"/>
              <a:gd name="connsiteY7" fmla="*/ 869894 h 4705764"/>
              <a:gd name="connsiteX8" fmla="*/ 1749379 w 1825371"/>
              <a:gd name="connsiteY8" fmla="*/ 590967 h 4705764"/>
              <a:gd name="connsiteX9" fmla="*/ 1808066 w 1825371"/>
              <a:gd name="connsiteY9" fmla="*/ 545399 h 4705764"/>
              <a:gd name="connsiteX10" fmla="*/ 1825326 w 1825371"/>
              <a:gd name="connsiteY10" fmla="*/ 554375 h 4705764"/>
              <a:gd name="connsiteX11" fmla="*/ 1811172 w 1825371"/>
              <a:gd name="connsiteY11" fmla="*/ 590277 h 4705764"/>
              <a:gd name="connsiteX12" fmla="*/ 1721073 w 1825371"/>
              <a:gd name="connsiteY12" fmla="*/ 698326 h 4705764"/>
              <a:gd name="connsiteX13" fmla="*/ 1385877 w 1825371"/>
              <a:gd name="connsiteY13" fmla="*/ 1068389 h 4705764"/>
              <a:gd name="connsiteX14" fmla="*/ 1376211 w 1825371"/>
              <a:gd name="connsiteY14" fmla="*/ 1098421 h 4705764"/>
              <a:gd name="connsiteX15" fmla="*/ 1361366 w 1825371"/>
              <a:gd name="connsiteY15" fmla="*/ 1135359 h 4705764"/>
              <a:gd name="connsiteX16" fmla="*/ 1355153 w 1825371"/>
              <a:gd name="connsiteY16" fmla="*/ 1169879 h 4705764"/>
              <a:gd name="connsiteX17" fmla="*/ 1409696 w 1825371"/>
              <a:gd name="connsiteY17" fmla="*/ 1384253 h 4705764"/>
              <a:gd name="connsiteX18" fmla="*/ 1524994 w 1825371"/>
              <a:gd name="connsiteY18" fmla="*/ 1739817 h 4705764"/>
              <a:gd name="connsiteX19" fmla="*/ 1659971 w 1825371"/>
              <a:gd name="connsiteY19" fmla="*/ 2199288 h 4705764"/>
              <a:gd name="connsiteX20" fmla="*/ 1782864 w 1825371"/>
              <a:gd name="connsiteY20" fmla="*/ 2697077 h 4705764"/>
              <a:gd name="connsiteX21" fmla="*/ 1794257 w 1825371"/>
              <a:gd name="connsiteY21" fmla="*/ 2767845 h 4705764"/>
              <a:gd name="connsiteX22" fmla="*/ 1791840 w 1825371"/>
              <a:gd name="connsiteY22" fmla="*/ 2778202 h 4705764"/>
              <a:gd name="connsiteX23" fmla="*/ 1784245 w 1825371"/>
              <a:gd name="connsiteY23" fmla="*/ 2770607 h 4705764"/>
              <a:gd name="connsiteX24" fmla="*/ 1746617 w 1825371"/>
              <a:gd name="connsiteY24" fmla="*/ 2660831 h 4705764"/>
              <a:gd name="connsiteX25" fmla="*/ 1513602 w 1825371"/>
              <a:gd name="connsiteY25" fmla="*/ 1875484 h 4705764"/>
              <a:gd name="connsiteX26" fmla="*/ 1297158 w 1825371"/>
              <a:gd name="connsiteY26" fmla="*/ 1267919 h 4705764"/>
              <a:gd name="connsiteX27" fmla="*/ 1275064 w 1825371"/>
              <a:gd name="connsiteY27" fmla="*/ 1217173 h 4705764"/>
              <a:gd name="connsiteX28" fmla="*/ 1248483 w 1825371"/>
              <a:gd name="connsiteY28" fmla="*/ 1193353 h 4705764"/>
              <a:gd name="connsiteX29" fmla="*/ 1232949 w 1825371"/>
              <a:gd name="connsiteY29" fmla="*/ 1222351 h 4705764"/>
              <a:gd name="connsiteX30" fmla="*/ 1230877 w 1825371"/>
              <a:gd name="connsiteY30" fmla="*/ 1283108 h 4705764"/>
              <a:gd name="connsiteX31" fmla="*/ 1227154 w 1825371"/>
              <a:gd name="connsiteY31" fmla="*/ 4705764 h 4705764"/>
              <a:gd name="connsiteX32" fmla="*/ 998710 w 1825371"/>
              <a:gd name="connsiteY32" fmla="*/ 4695715 h 4705764"/>
              <a:gd name="connsiteX33" fmla="*/ 1125245 w 1825371"/>
              <a:gd name="connsiteY33" fmla="*/ 1293464 h 4705764"/>
              <a:gd name="connsiteX34" fmla="*/ 1096247 w 1825371"/>
              <a:gd name="connsiteY34" fmla="*/ 1270681 h 4705764"/>
              <a:gd name="connsiteX35" fmla="*/ 984400 w 1825371"/>
              <a:gd name="connsiteY35" fmla="*/ 1242374 h 4705764"/>
              <a:gd name="connsiteX36" fmla="*/ 977149 w 1825371"/>
              <a:gd name="connsiteY36" fmla="*/ 1225458 h 4705764"/>
              <a:gd name="connsiteX37" fmla="*/ 983019 w 1825371"/>
              <a:gd name="connsiteY37" fmla="*/ 1189902 h 4705764"/>
              <a:gd name="connsiteX38" fmla="*/ 1016158 w 1825371"/>
              <a:gd name="connsiteY38" fmla="*/ 1097041 h 4705764"/>
              <a:gd name="connsiteX39" fmla="*/ 1055513 w 1825371"/>
              <a:gd name="connsiteY39" fmla="*/ 1078055 h 4705764"/>
              <a:gd name="connsiteX40" fmla="*/ 1097628 w 1825371"/>
              <a:gd name="connsiteY40" fmla="*/ 1104290 h 4705764"/>
              <a:gd name="connsiteX41" fmla="*/ 1115579 w 1825371"/>
              <a:gd name="connsiteY41" fmla="*/ 1107743 h 4705764"/>
              <a:gd name="connsiteX42" fmla="*/ 1177026 w 1825371"/>
              <a:gd name="connsiteY42" fmla="*/ 1087375 h 4705764"/>
              <a:gd name="connsiteX43" fmla="*/ 1179787 w 1825371"/>
              <a:gd name="connsiteY43" fmla="*/ 1073913 h 4705764"/>
              <a:gd name="connsiteX44" fmla="*/ 1135255 w 1825371"/>
              <a:gd name="connsiteY44" fmla="*/ 1041117 h 4705764"/>
              <a:gd name="connsiteX45" fmla="*/ 939868 w 1825371"/>
              <a:gd name="connsiteY45" fmla="*/ 883702 h 4705764"/>
              <a:gd name="connsiteX46" fmla="*/ 549783 w 1825371"/>
              <a:gd name="connsiteY46" fmla="*/ 496379 h 4705764"/>
              <a:gd name="connsiteX47" fmla="*/ 40947 w 1825371"/>
              <a:gd name="connsiteY47" fmla="*/ 48990 h 4705764"/>
              <a:gd name="connsiteX48" fmla="*/ 5735 w 1825371"/>
              <a:gd name="connsiteY48" fmla="*/ 17231 h 4705764"/>
              <a:gd name="connsiteX49" fmla="*/ 902 w 1825371"/>
              <a:gd name="connsiteY49" fmla="*/ 4114 h 4705764"/>
              <a:gd name="connsiteX50" fmla="*/ 15747 w 1825371"/>
              <a:gd name="connsiteY50" fmla="*/ 1352 h 4705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825371" h="4705764">
                <a:moveTo>
                  <a:pt x="15747" y="1352"/>
                </a:moveTo>
                <a:cubicBezTo>
                  <a:pt x="40601" y="7565"/>
                  <a:pt x="63040" y="19648"/>
                  <a:pt x="83062" y="34837"/>
                </a:cubicBezTo>
                <a:cubicBezTo>
                  <a:pt x="383392" y="265435"/>
                  <a:pt x="679236" y="502594"/>
                  <a:pt x="961270" y="755975"/>
                </a:cubicBezTo>
                <a:cubicBezTo>
                  <a:pt x="1053096" y="838826"/>
                  <a:pt x="1146302" y="919949"/>
                  <a:pt x="1239162" y="1001764"/>
                </a:cubicBezTo>
                <a:cubicBezTo>
                  <a:pt x="1250209" y="1011775"/>
                  <a:pt x="1262636" y="1020060"/>
                  <a:pt x="1276445" y="1025928"/>
                </a:cubicBezTo>
                <a:cubicBezTo>
                  <a:pt x="1296466" y="1034213"/>
                  <a:pt x="1308204" y="1030070"/>
                  <a:pt x="1316489" y="1009704"/>
                </a:cubicBezTo>
                <a:cubicBezTo>
                  <a:pt x="1325119" y="988991"/>
                  <a:pt x="1335821" y="968968"/>
                  <a:pt x="1345141" y="948602"/>
                </a:cubicBezTo>
                <a:cubicBezTo>
                  <a:pt x="1359640" y="917188"/>
                  <a:pt x="1382079" y="892679"/>
                  <a:pt x="1407624" y="869894"/>
                </a:cubicBezTo>
                <a:cubicBezTo>
                  <a:pt x="1517055" y="771511"/>
                  <a:pt x="1634081" y="682447"/>
                  <a:pt x="1749379" y="590967"/>
                </a:cubicBezTo>
                <a:cubicBezTo>
                  <a:pt x="1768711" y="575432"/>
                  <a:pt x="1788043" y="559898"/>
                  <a:pt x="1808066" y="545399"/>
                </a:cubicBezTo>
                <a:cubicBezTo>
                  <a:pt x="1819802" y="536769"/>
                  <a:pt x="1824634" y="539875"/>
                  <a:pt x="1825326" y="554375"/>
                </a:cubicBezTo>
                <a:cubicBezTo>
                  <a:pt x="1826015" y="568528"/>
                  <a:pt x="1818766" y="579575"/>
                  <a:pt x="1811172" y="590277"/>
                </a:cubicBezTo>
                <a:cubicBezTo>
                  <a:pt x="1783900" y="628594"/>
                  <a:pt x="1751451" y="662770"/>
                  <a:pt x="1721073" y="698326"/>
                </a:cubicBezTo>
                <a:cubicBezTo>
                  <a:pt x="1613023" y="825017"/>
                  <a:pt x="1503592" y="950328"/>
                  <a:pt x="1385877" y="1068389"/>
                </a:cubicBezTo>
                <a:cubicBezTo>
                  <a:pt x="1376900" y="1077364"/>
                  <a:pt x="1378626" y="1088411"/>
                  <a:pt x="1376211" y="1098421"/>
                </a:cubicBezTo>
                <a:cubicBezTo>
                  <a:pt x="1373449" y="1111885"/>
                  <a:pt x="1370342" y="1124658"/>
                  <a:pt x="1361366" y="1135359"/>
                </a:cubicBezTo>
                <a:cubicBezTo>
                  <a:pt x="1352736" y="1145370"/>
                  <a:pt x="1352736" y="1157798"/>
                  <a:pt x="1355153" y="1169879"/>
                </a:cubicBezTo>
                <a:cubicBezTo>
                  <a:pt x="1369651" y="1242374"/>
                  <a:pt x="1391054" y="1312796"/>
                  <a:pt x="1409696" y="1384253"/>
                </a:cubicBezTo>
                <a:cubicBezTo>
                  <a:pt x="1440764" y="1505076"/>
                  <a:pt x="1484260" y="1622102"/>
                  <a:pt x="1524994" y="1739817"/>
                </a:cubicBezTo>
                <a:cubicBezTo>
                  <a:pt x="1577466" y="1890674"/>
                  <a:pt x="1615785" y="2046016"/>
                  <a:pt x="1659971" y="2199288"/>
                </a:cubicBezTo>
                <a:cubicBezTo>
                  <a:pt x="1707264" y="2363607"/>
                  <a:pt x="1746273" y="2529998"/>
                  <a:pt x="1782864" y="2697077"/>
                </a:cubicBezTo>
                <a:cubicBezTo>
                  <a:pt x="1788043" y="2720207"/>
                  <a:pt x="1790460" y="2744026"/>
                  <a:pt x="1794257" y="2767845"/>
                </a:cubicBezTo>
                <a:cubicBezTo>
                  <a:pt x="1794947" y="2771643"/>
                  <a:pt x="1797364" y="2776822"/>
                  <a:pt x="1791840" y="2778202"/>
                </a:cubicBezTo>
                <a:cubicBezTo>
                  <a:pt x="1786662" y="2779583"/>
                  <a:pt x="1785626" y="2774405"/>
                  <a:pt x="1784245" y="2770607"/>
                </a:cubicBezTo>
                <a:cubicBezTo>
                  <a:pt x="1770437" y="2734360"/>
                  <a:pt x="1756975" y="2698113"/>
                  <a:pt x="1746617" y="2660831"/>
                </a:cubicBezTo>
                <a:cubicBezTo>
                  <a:pt x="1673779" y="2397784"/>
                  <a:pt x="1595762" y="2136116"/>
                  <a:pt x="1513602" y="1875484"/>
                </a:cubicBezTo>
                <a:cubicBezTo>
                  <a:pt x="1448704" y="1670431"/>
                  <a:pt x="1380007" y="1466759"/>
                  <a:pt x="1297158" y="1267919"/>
                </a:cubicBezTo>
                <a:cubicBezTo>
                  <a:pt x="1289909" y="1251004"/>
                  <a:pt x="1282659" y="1234089"/>
                  <a:pt x="1275064" y="1217173"/>
                </a:cubicBezTo>
                <a:cubicBezTo>
                  <a:pt x="1269541" y="1205436"/>
                  <a:pt x="1260911" y="1191628"/>
                  <a:pt x="1248483" y="1193353"/>
                </a:cubicBezTo>
                <a:cubicBezTo>
                  <a:pt x="1238128" y="1194734"/>
                  <a:pt x="1235711" y="1211649"/>
                  <a:pt x="1232949" y="1222351"/>
                </a:cubicBezTo>
                <a:cubicBezTo>
                  <a:pt x="1228115" y="1242374"/>
                  <a:pt x="1229843" y="1262740"/>
                  <a:pt x="1230877" y="1283108"/>
                </a:cubicBezTo>
                <a:cubicBezTo>
                  <a:pt x="1226287" y="2417294"/>
                  <a:pt x="1231744" y="3571578"/>
                  <a:pt x="1227154" y="4705764"/>
                </a:cubicBezTo>
                <a:lnTo>
                  <a:pt x="998710" y="4695715"/>
                </a:lnTo>
                <a:cubicBezTo>
                  <a:pt x="1020244" y="4110251"/>
                  <a:pt x="1098940" y="1865978"/>
                  <a:pt x="1125245" y="1293464"/>
                </a:cubicBezTo>
                <a:cubicBezTo>
                  <a:pt x="1126970" y="1262740"/>
                  <a:pt x="1124553" y="1258943"/>
                  <a:pt x="1096247" y="1270681"/>
                </a:cubicBezTo>
                <a:cubicBezTo>
                  <a:pt x="1050679" y="1289666"/>
                  <a:pt x="1018575" y="1263776"/>
                  <a:pt x="984400" y="1242374"/>
                </a:cubicBezTo>
                <a:cubicBezTo>
                  <a:pt x="979221" y="1238921"/>
                  <a:pt x="977841" y="1232017"/>
                  <a:pt x="977149" y="1225458"/>
                </a:cubicBezTo>
                <a:cubicBezTo>
                  <a:pt x="976115" y="1213030"/>
                  <a:pt x="978530" y="1200949"/>
                  <a:pt x="983019" y="1189902"/>
                </a:cubicBezTo>
                <a:cubicBezTo>
                  <a:pt x="995792" y="1159523"/>
                  <a:pt x="1005457" y="1128109"/>
                  <a:pt x="1016158" y="1097041"/>
                </a:cubicBezTo>
                <a:cubicBezTo>
                  <a:pt x="1022717" y="1078055"/>
                  <a:pt x="1036181" y="1071841"/>
                  <a:pt x="1055513" y="1078055"/>
                </a:cubicBezTo>
                <a:cubicBezTo>
                  <a:pt x="1071737" y="1082887"/>
                  <a:pt x="1084855" y="1093934"/>
                  <a:pt x="1097628" y="1104290"/>
                </a:cubicBezTo>
                <a:cubicBezTo>
                  <a:pt x="1103496" y="1108779"/>
                  <a:pt x="1107983" y="1110504"/>
                  <a:pt x="1115579" y="1107743"/>
                </a:cubicBezTo>
                <a:cubicBezTo>
                  <a:pt x="1135945" y="1100147"/>
                  <a:pt x="1156313" y="1093589"/>
                  <a:pt x="1177026" y="1087375"/>
                </a:cubicBezTo>
                <a:cubicBezTo>
                  <a:pt x="1187726" y="1084268"/>
                  <a:pt x="1185655" y="1080126"/>
                  <a:pt x="1179787" y="1073913"/>
                </a:cubicBezTo>
                <a:cubicBezTo>
                  <a:pt x="1166668" y="1060449"/>
                  <a:pt x="1151134" y="1050438"/>
                  <a:pt x="1135255" y="1041117"/>
                </a:cubicBezTo>
                <a:cubicBezTo>
                  <a:pt x="1062417" y="998311"/>
                  <a:pt x="998207" y="944460"/>
                  <a:pt x="939868" y="883702"/>
                </a:cubicBezTo>
                <a:cubicBezTo>
                  <a:pt x="813177" y="751488"/>
                  <a:pt x="683379" y="622035"/>
                  <a:pt x="549783" y="496379"/>
                </a:cubicBezTo>
                <a:cubicBezTo>
                  <a:pt x="385809" y="341382"/>
                  <a:pt x="211479" y="197084"/>
                  <a:pt x="40947" y="48990"/>
                </a:cubicBezTo>
                <a:cubicBezTo>
                  <a:pt x="28864" y="38635"/>
                  <a:pt x="17472" y="27933"/>
                  <a:pt x="5735" y="17231"/>
                </a:cubicBezTo>
                <a:cubicBezTo>
                  <a:pt x="2283" y="13780"/>
                  <a:pt x="-1859" y="9292"/>
                  <a:pt x="902" y="4114"/>
                </a:cubicBezTo>
                <a:cubicBezTo>
                  <a:pt x="4009" y="-1755"/>
                  <a:pt x="10568" y="-29"/>
                  <a:pt x="15747" y="1352"/>
                </a:cubicBezTo>
                <a:close/>
              </a:path>
            </a:pathLst>
          </a:custGeom>
          <a:solidFill>
            <a:schemeClr val="bg1">
              <a:alpha val="60000"/>
            </a:schemeClr>
          </a:solidFill>
          <a:ln w="2261" cap="flat">
            <a:noFill/>
            <a:prstDash val="solid"/>
            <a:miter/>
          </a:ln>
        </p:spPr>
        <p:txBody>
          <a:bodyPr wrap="square" rtlCol="0" anchor="ctr">
            <a:noAutofit/>
          </a:bodyPr>
          <a:lstStyle/>
          <a:p>
            <a:endParaRPr lang="en-US"/>
          </a:p>
        </p:txBody>
      </p:sp>
      <p:sp>
        <p:nvSpPr>
          <p:cNvPr id="6" name="Freeform: Shape 5">
            <a:extLst>
              <a:ext uri="{FF2B5EF4-FFF2-40B4-BE49-F238E27FC236}">
                <a16:creationId xmlns:a16="http://schemas.microsoft.com/office/drawing/2014/main" id="{ABA80C23-9532-403F-8276-9AD3849FBC9A}"/>
              </a:ext>
            </a:extLst>
          </p:cNvPr>
          <p:cNvSpPr/>
          <p:nvPr userDrawn="1"/>
        </p:nvSpPr>
        <p:spPr>
          <a:xfrm rot="3600000" flipV="1">
            <a:off x="1481922" y="-359510"/>
            <a:ext cx="1739424" cy="2395147"/>
          </a:xfrm>
          <a:custGeom>
            <a:avLst/>
            <a:gdLst>
              <a:gd name="connsiteX0" fmla="*/ 1077528 w 1739424"/>
              <a:gd name="connsiteY0" fmla="*/ 398319 h 2395147"/>
              <a:gd name="connsiteX1" fmla="*/ 1067918 w 1739424"/>
              <a:gd name="connsiteY1" fmla="*/ 380004 h 2395147"/>
              <a:gd name="connsiteX2" fmla="*/ 1092561 w 1739424"/>
              <a:gd name="connsiteY2" fmla="*/ 411557 h 2395147"/>
              <a:gd name="connsiteX3" fmla="*/ 1093901 w 1739424"/>
              <a:gd name="connsiteY3" fmla="*/ 415398 h 2395147"/>
              <a:gd name="connsiteX4" fmla="*/ 1090150 w 1739424"/>
              <a:gd name="connsiteY4" fmla="*/ 414575 h 2395147"/>
              <a:gd name="connsiteX5" fmla="*/ 1077528 w 1739424"/>
              <a:gd name="connsiteY5" fmla="*/ 398319 h 2395147"/>
              <a:gd name="connsiteX6" fmla="*/ 1064970 w 1739424"/>
              <a:gd name="connsiteY6" fmla="*/ 378632 h 2395147"/>
              <a:gd name="connsiteX7" fmla="*/ 1065239 w 1739424"/>
              <a:gd name="connsiteY7" fmla="*/ 377535 h 2395147"/>
              <a:gd name="connsiteX8" fmla="*/ 1067113 w 1739424"/>
              <a:gd name="connsiteY8" fmla="*/ 379456 h 2395147"/>
              <a:gd name="connsiteX9" fmla="*/ 1064970 w 1739424"/>
              <a:gd name="connsiteY9" fmla="*/ 378632 h 2395147"/>
              <a:gd name="connsiteX10" fmla="*/ 1734633 w 1739424"/>
              <a:gd name="connsiteY10" fmla="*/ 2247062 h 2395147"/>
              <a:gd name="connsiteX11" fmla="*/ 1739424 w 1739424"/>
              <a:gd name="connsiteY11" fmla="*/ 2180709 h 2395147"/>
              <a:gd name="connsiteX12" fmla="*/ 1737481 w 1739424"/>
              <a:gd name="connsiteY12" fmla="*/ 2187429 h 2395147"/>
              <a:gd name="connsiteX13" fmla="*/ 1734633 w 1739424"/>
              <a:gd name="connsiteY13" fmla="*/ 2247062 h 2395147"/>
              <a:gd name="connsiteX14" fmla="*/ 51484 w 1739424"/>
              <a:gd name="connsiteY14" fmla="*/ 1299625 h 2395147"/>
              <a:gd name="connsiteX15" fmla="*/ 225973 w 1739424"/>
              <a:gd name="connsiteY15" fmla="*/ 1500814 h 2395147"/>
              <a:gd name="connsiteX16" fmla="*/ 421792 w 1739424"/>
              <a:gd name="connsiteY16" fmla="*/ 1544987 h 2395147"/>
              <a:gd name="connsiteX17" fmla="*/ 528944 w 1739424"/>
              <a:gd name="connsiteY17" fmla="*/ 1408075 h 2395147"/>
              <a:gd name="connsiteX18" fmla="*/ 515014 w 1739424"/>
              <a:gd name="connsiteY18" fmla="*/ 1396279 h 2395147"/>
              <a:gd name="connsiteX19" fmla="*/ 348661 w 1739424"/>
              <a:gd name="connsiteY19" fmla="*/ 1408350 h 2395147"/>
              <a:gd name="connsiteX20" fmla="*/ 279815 w 1739424"/>
              <a:gd name="connsiteY20" fmla="*/ 1396004 h 2395147"/>
              <a:gd name="connsiteX21" fmla="*/ 319463 w 1739424"/>
              <a:gd name="connsiteY21" fmla="*/ 1397376 h 2395147"/>
              <a:gd name="connsiteX22" fmla="*/ 483940 w 1739424"/>
              <a:gd name="connsiteY22" fmla="*/ 1374603 h 2395147"/>
              <a:gd name="connsiteX23" fmla="*/ 539659 w 1739424"/>
              <a:gd name="connsiteY23" fmla="*/ 1360061 h 2395147"/>
              <a:gd name="connsiteX24" fmla="*/ 725033 w 1739424"/>
              <a:gd name="connsiteY24" fmla="*/ 1297230 h 2395147"/>
              <a:gd name="connsiteX25" fmla="*/ 885491 w 1739424"/>
              <a:gd name="connsiteY25" fmla="*/ 1249489 h 2395147"/>
              <a:gd name="connsiteX26" fmla="*/ 965854 w 1739424"/>
              <a:gd name="connsiteY26" fmla="*/ 1237965 h 2395147"/>
              <a:gd name="connsiteX27" fmla="*/ 1140675 w 1739424"/>
              <a:gd name="connsiteY27" fmla="*/ 1261289 h 2395147"/>
              <a:gd name="connsiteX28" fmla="*/ 1430909 w 1739424"/>
              <a:gd name="connsiteY28" fmla="*/ 1481407 h 2395147"/>
              <a:gd name="connsiteX29" fmla="*/ 1549564 w 1739424"/>
              <a:gd name="connsiteY29" fmla="*/ 1651718 h 2395147"/>
              <a:gd name="connsiteX30" fmla="*/ 1557415 w 1739424"/>
              <a:gd name="connsiteY30" fmla="*/ 1670822 h 2395147"/>
              <a:gd name="connsiteX31" fmla="*/ 1555525 w 1739424"/>
              <a:gd name="connsiteY31" fmla="*/ 1670473 h 2395147"/>
              <a:gd name="connsiteX32" fmla="*/ 1398512 w 1739424"/>
              <a:gd name="connsiteY32" fmla="*/ 1652472 h 2395147"/>
              <a:gd name="connsiteX33" fmla="*/ 1046085 w 1739424"/>
              <a:gd name="connsiteY33" fmla="*/ 1706261 h 2395147"/>
              <a:gd name="connsiteX34" fmla="*/ 1003447 w 1739424"/>
              <a:gd name="connsiteY34" fmla="*/ 1719049 h 2395147"/>
              <a:gd name="connsiteX35" fmla="*/ 1087567 w 1739424"/>
              <a:gd name="connsiteY35" fmla="*/ 1688103 h 2395147"/>
              <a:gd name="connsiteX36" fmla="*/ 1370422 w 1739424"/>
              <a:gd name="connsiteY36" fmla="*/ 1632771 h 2395147"/>
              <a:gd name="connsiteX37" fmla="*/ 1376144 w 1739424"/>
              <a:gd name="connsiteY37" fmla="*/ 1623897 h 2395147"/>
              <a:gd name="connsiteX38" fmla="*/ 1329191 w 1739424"/>
              <a:gd name="connsiteY38" fmla="*/ 1578151 h 2395147"/>
              <a:gd name="connsiteX39" fmla="*/ 1229320 w 1739424"/>
              <a:gd name="connsiteY39" fmla="*/ 1559619 h 2395147"/>
              <a:gd name="connsiteX40" fmla="*/ 996653 w 1739424"/>
              <a:gd name="connsiteY40" fmla="*/ 1626677 h 2395147"/>
              <a:gd name="connsiteX41" fmla="*/ 863114 w 1739424"/>
              <a:gd name="connsiteY41" fmla="*/ 1736938 h 2395147"/>
              <a:gd name="connsiteX42" fmla="*/ 811586 w 1739424"/>
              <a:gd name="connsiteY42" fmla="*/ 1832416 h 2395147"/>
              <a:gd name="connsiteX43" fmla="*/ 807916 w 1739424"/>
              <a:gd name="connsiteY43" fmla="*/ 1845357 h 2395147"/>
              <a:gd name="connsiteX44" fmla="*/ 807963 w 1739424"/>
              <a:gd name="connsiteY44" fmla="*/ 1848892 h 2395147"/>
              <a:gd name="connsiteX45" fmla="*/ 879991 w 1739424"/>
              <a:gd name="connsiteY45" fmla="*/ 1820168 h 2395147"/>
              <a:gd name="connsiteX46" fmla="*/ 1011289 w 1739424"/>
              <a:gd name="connsiteY46" fmla="*/ 1801302 h 2395147"/>
              <a:gd name="connsiteX47" fmla="*/ 1249185 w 1739424"/>
              <a:gd name="connsiteY47" fmla="*/ 1765402 h 2395147"/>
              <a:gd name="connsiteX48" fmla="*/ 1343560 w 1739424"/>
              <a:gd name="connsiteY48" fmla="*/ 1722610 h 2395147"/>
              <a:gd name="connsiteX49" fmla="*/ 1376800 w 1739424"/>
              <a:gd name="connsiteY49" fmla="*/ 1677991 h 2395147"/>
              <a:gd name="connsiteX50" fmla="*/ 1387169 w 1739424"/>
              <a:gd name="connsiteY50" fmla="*/ 1672942 h 2395147"/>
              <a:gd name="connsiteX51" fmla="*/ 1500972 w 1739424"/>
              <a:gd name="connsiteY51" fmla="*/ 1682857 h 2395147"/>
              <a:gd name="connsiteX52" fmla="*/ 1566833 w 1739424"/>
              <a:gd name="connsiteY52" fmla="*/ 1693739 h 2395147"/>
              <a:gd name="connsiteX53" fmla="*/ 1593093 w 1739424"/>
              <a:gd name="connsiteY53" fmla="*/ 1757638 h 2395147"/>
              <a:gd name="connsiteX54" fmla="*/ 1627517 w 1739424"/>
              <a:gd name="connsiteY54" fmla="*/ 1871216 h 2395147"/>
              <a:gd name="connsiteX55" fmla="*/ 1642518 w 1739424"/>
              <a:gd name="connsiteY55" fmla="*/ 1943101 h 2395147"/>
              <a:gd name="connsiteX56" fmla="*/ 1641715 w 1739424"/>
              <a:gd name="connsiteY56" fmla="*/ 2189761 h 2395147"/>
              <a:gd name="connsiteX57" fmla="*/ 1669305 w 1739424"/>
              <a:gd name="connsiteY57" fmla="*/ 2379903 h 2395147"/>
              <a:gd name="connsiteX58" fmla="*/ 1669117 w 1739424"/>
              <a:gd name="connsiteY58" fmla="*/ 2383495 h 2395147"/>
              <a:gd name="connsiteX59" fmla="*/ 1722169 w 1739424"/>
              <a:gd name="connsiteY59" fmla="*/ 2376292 h 2395147"/>
              <a:gd name="connsiteX60" fmla="*/ 1680021 w 1739424"/>
              <a:gd name="connsiteY60" fmla="*/ 2119798 h 2395147"/>
              <a:gd name="connsiteX61" fmla="*/ 1684306 w 1739424"/>
              <a:gd name="connsiteY61" fmla="*/ 1712628 h 2395147"/>
              <a:gd name="connsiteX62" fmla="*/ 1631534 w 1739424"/>
              <a:gd name="connsiteY62" fmla="*/ 1258270 h 2395147"/>
              <a:gd name="connsiteX63" fmla="*/ 1545546 w 1739424"/>
              <a:gd name="connsiteY63" fmla="*/ 1033010 h 2395147"/>
              <a:gd name="connsiteX64" fmla="*/ 1482058 w 1739424"/>
              <a:gd name="connsiteY64" fmla="*/ 912011 h 2395147"/>
              <a:gd name="connsiteX65" fmla="*/ 1482326 w 1739424"/>
              <a:gd name="connsiteY65" fmla="*/ 893903 h 2395147"/>
              <a:gd name="connsiteX66" fmla="*/ 1498131 w 1739424"/>
              <a:gd name="connsiteY66" fmla="*/ 852199 h 2395147"/>
              <a:gd name="connsiteX67" fmla="*/ 1490363 w 1739424"/>
              <a:gd name="connsiteY67" fmla="*/ 758088 h 2395147"/>
              <a:gd name="connsiteX68" fmla="*/ 1392854 w 1739424"/>
              <a:gd name="connsiteY68" fmla="*/ 556701 h 2395147"/>
              <a:gd name="connsiteX69" fmla="*/ 1132209 w 1739424"/>
              <a:gd name="connsiteY69" fmla="*/ 271353 h 2395147"/>
              <a:gd name="connsiteX70" fmla="*/ 813699 w 1739424"/>
              <a:gd name="connsiteY70" fmla="*/ 1097 h 2395147"/>
              <a:gd name="connsiteX71" fmla="*/ 810218 w 1739424"/>
              <a:gd name="connsiteY71" fmla="*/ 0 h 2395147"/>
              <a:gd name="connsiteX72" fmla="*/ 810486 w 1739424"/>
              <a:gd name="connsiteY72" fmla="*/ 4391 h 2395147"/>
              <a:gd name="connsiteX73" fmla="*/ 914155 w 1739424"/>
              <a:gd name="connsiteY73" fmla="*/ 340496 h 2395147"/>
              <a:gd name="connsiteX74" fmla="*/ 1228378 w 1739424"/>
              <a:gd name="connsiteY74" fmla="*/ 826682 h 2395147"/>
              <a:gd name="connsiteX75" fmla="*/ 1341690 w 1739424"/>
              <a:gd name="connsiteY75" fmla="*/ 917499 h 2395147"/>
              <a:gd name="connsiteX76" fmla="*/ 1412410 w 1739424"/>
              <a:gd name="connsiteY76" fmla="*/ 934785 h 2395147"/>
              <a:gd name="connsiteX77" fmla="*/ 1420713 w 1739424"/>
              <a:gd name="connsiteY77" fmla="*/ 920793 h 2395147"/>
              <a:gd name="connsiteX78" fmla="*/ 1351601 w 1739424"/>
              <a:gd name="connsiteY78" fmla="*/ 800342 h 2395147"/>
              <a:gd name="connsiteX79" fmla="*/ 1099795 w 1739424"/>
              <a:gd name="connsiteY79" fmla="*/ 430764 h 2395147"/>
              <a:gd name="connsiteX80" fmla="*/ 1092829 w 1739424"/>
              <a:gd name="connsiteY80" fmla="*/ 418142 h 2395147"/>
              <a:gd name="connsiteX81" fmla="*/ 1101403 w 1739424"/>
              <a:gd name="connsiteY81" fmla="*/ 424179 h 2395147"/>
              <a:gd name="connsiteX82" fmla="*/ 1305794 w 1739424"/>
              <a:gd name="connsiteY82" fmla="*/ 694435 h 2395147"/>
              <a:gd name="connsiteX83" fmla="*/ 1424463 w 1739424"/>
              <a:gd name="connsiteY83" fmla="*/ 872227 h 2395147"/>
              <a:gd name="connsiteX84" fmla="*/ 1500810 w 1739424"/>
              <a:gd name="connsiteY84" fmla="*/ 1008316 h 2395147"/>
              <a:gd name="connsiteX85" fmla="*/ 1610640 w 1739424"/>
              <a:gd name="connsiteY85" fmla="*/ 1310125 h 2395147"/>
              <a:gd name="connsiteX86" fmla="*/ 1646268 w 1739424"/>
              <a:gd name="connsiteY86" fmla="*/ 1762565 h 2395147"/>
              <a:gd name="connsiteX87" fmla="*/ 1643589 w 1739424"/>
              <a:gd name="connsiteY87" fmla="*/ 1766407 h 2395147"/>
              <a:gd name="connsiteX88" fmla="*/ 1637160 w 1739424"/>
              <a:gd name="connsiteY88" fmla="*/ 1747474 h 2395147"/>
              <a:gd name="connsiteX89" fmla="*/ 1480720 w 1739424"/>
              <a:gd name="connsiteY89" fmla="*/ 1478590 h 2395147"/>
              <a:gd name="connsiteX90" fmla="*/ 1140741 w 1739424"/>
              <a:gd name="connsiteY90" fmla="*/ 1210217 h 2395147"/>
              <a:gd name="connsiteX91" fmla="*/ 942550 w 1739424"/>
              <a:gd name="connsiteY91" fmla="*/ 1071697 h 2395147"/>
              <a:gd name="connsiteX92" fmla="*/ 710299 w 1739424"/>
              <a:gd name="connsiteY92" fmla="*/ 861253 h 2395147"/>
              <a:gd name="connsiteX93" fmla="*/ 706012 w 1739424"/>
              <a:gd name="connsiteY93" fmla="*/ 845339 h 2395147"/>
              <a:gd name="connsiteX94" fmla="*/ 722086 w 1739424"/>
              <a:gd name="connsiteY94" fmla="*/ 767417 h 2395147"/>
              <a:gd name="connsiteX95" fmla="*/ 679759 w 1739424"/>
              <a:gd name="connsiteY95" fmla="*/ 625567 h 2395147"/>
              <a:gd name="connsiteX96" fmla="*/ 497603 w 1739424"/>
              <a:gd name="connsiteY96" fmla="*/ 336106 h 2395147"/>
              <a:gd name="connsiteX97" fmla="*/ 396076 w 1739424"/>
              <a:gd name="connsiteY97" fmla="*/ 177244 h 2395147"/>
              <a:gd name="connsiteX98" fmla="*/ 359644 w 1739424"/>
              <a:gd name="connsiteY98" fmla="*/ 72707 h 2395147"/>
              <a:gd name="connsiteX99" fmla="*/ 355893 w 1739424"/>
              <a:gd name="connsiteY99" fmla="*/ 76001 h 2395147"/>
              <a:gd name="connsiteX100" fmla="*/ 345714 w 1739424"/>
              <a:gd name="connsiteY100" fmla="*/ 92187 h 2395147"/>
              <a:gd name="connsiteX101" fmla="*/ 293210 w 1739424"/>
              <a:gd name="connsiteY101" fmla="*/ 237881 h 2395147"/>
              <a:gd name="connsiteX102" fmla="*/ 300978 w 1739424"/>
              <a:gd name="connsiteY102" fmla="*/ 485638 h 2395147"/>
              <a:gd name="connsiteX103" fmla="*/ 445633 w 1739424"/>
              <a:gd name="connsiteY103" fmla="*/ 798970 h 2395147"/>
              <a:gd name="connsiteX104" fmla="*/ 557339 w 1739424"/>
              <a:gd name="connsiteY104" fmla="*/ 888690 h 2395147"/>
              <a:gd name="connsiteX105" fmla="*/ 648686 w 1739424"/>
              <a:gd name="connsiteY105" fmla="*/ 895823 h 2395147"/>
              <a:gd name="connsiteX106" fmla="*/ 652705 w 1739424"/>
              <a:gd name="connsiteY106" fmla="*/ 881283 h 2395147"/>
              <a:gd name="connsiteX107" fmla="*/ 449383 w 1739424"/>
              <a:gd name="connsiteY107" fmla="*/ 525148 h 2395147"/>
              <a:gd name="connsiteX108" fmla="*/ 404113 w 1739424"/>
              <a:gd name="connsiteY108" fmla="*/ 405521 h 2395147"/>
              <a:gd name="connsiteX109" fmla="*/ 430098 w 1739424"/>
              <a:gd name="connsiteY109" fmla="*/ 463414 h 2395147"/>
              <a:gd name="connsiteX110" fmla="*/ 699315 w 1739424"/>
              <a:gd name="connsiteY110" fmla="*/ 892806 h 2395147"/>
              <a:gd name="connsiteX111" fmla="*/ 1003893 w 1739424"/>
              <a:gd name="connsiteY111" fmla="*/ 1157849 h 2395147"/>
              <a:gd name="connsiteX112" fmla="*/ 1056131 w 1739424"/>
              <a:gd name="connsiteY112" fmla="*/ 1196809 h 2395147"/>
              <a:gd name="connsiteX113" fmla="*/ 1026396 w 1739424"/>
              <a:gd name="connsiteY113" fmla="*/ 1194890 h 2395147"/>
              <a:gd name="connsiteX114" fmla="*/ 847988 w 1739424"/>
              <a:gd name="connsiteY114" fmla="*/ 1218760 h 2395147"/>
              <a:gd name="connsiteX115" fmla="*/ 525462 w 1739424"/>
              <a:gd name="connsiteY115" fmla="*/ 1334545 h 2395147"/>
              <a:gd name="connsiteX116" fmla="*/ 506711 w 1739424"/>
              <a:gd name="connsiteY116" fmla="*/ 1327960 h 2395147"/>
              <a:gd name="connsiteX117" fmla="*/ 302050 w 1739424"/>
              <a:gd name="connsiteY117" fmla="*/ 1262933 h 2395147"/>
              <a:gd name="connsiteX118" fmla="*/ 0 w 1739424"/>
              <a:gd name="connsiteY118" fmla="*/ 1208733 h 2395147"/>
              <a:gd name="connsiteX119" fmla="*/ 51484 w 1739424"/>
              <a:gd name="connsiteY119" fmla="*/ 1299625 h 239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739424" h="2395147">
                <a:moveTo>
                  <a:pt x="1077528" y="398319"/>
                </a:moveTo>
                <a:cubicBezTo>
                  <a:pt x="1073409" y="392832"/>
                  <a:pt x="1069793" y="387001"/>
                  <a:pt x="1067918" y="380004"/>
                </a:cubicBezTo>
                <a:cubicBezTo>
                  <a:pt x="1077560" y="389333"/>
                  <a:pt x="1085061" y="400308"/>
                  <a:pt x="1092561" y="411557"/>
                </a:cubicBezTo>
                <a:cubicBezTo>
                  <a:pt x="1093366" y="412654"/>
                  <a:pt x="1095240" y="413478"/>
                  <a:pt x="1093901" y="415398"/>
                </a:cubicBezTo>
                <a:cubicBezTo>
                  <a:pt x="1092295" y="417319"/>
                  <a:pt x="1091222" y="415673"/>
                  <a:pt x="1090150" y="414575"/>
                </a:cubicBezTo>
                <a:cubicBezTo>
                  <a:pt x="1086267" y="408951"/>
                  <a:pt x="1081646" y="403807"/>
                  <a:pt x="1077528" y="398319"/>
                </a:cubicBezTo>
                <a:close/>
                <a:moveTo>
                  <a:pt x="1064970" y="378632"/>
                </a:moveTo>
                <a:cubicBezTo>
                  <a:pt x="1064970" y="378359"/>
                  <a:pt x="1065239" y="377810"/>
                  <a:pt x="1065239" y="377535"/>
                </a:cubicBezTo>
                <a:lnTo>
                  <a:pt x="1067113" y="379456"/>
                </a:lnTo>
                <a:cubicBezTo>
                  <a:pt x="1066310" y="380279"/>
                  <a:pt x="1065507" y="380004"/>
                  <a:pt x="1064970" y="378632"/>
                </a:cubicBezTo>
                <a:close/>
                <a:moveTo>
                  <a:pt x="1734633" y="2247062"/>
                </a:moveTo>
                <a:lnTo>
                  <a:pt x="1739424" y="2180709"/>
                </a:lnTo>
                <a:lnTo>
                  <a:pt x="1737481" y="2187429"/>
                </a:lnTo>
                <a:cubicBezTo>
                  <a:pt x="1736531" y="2207307"/>
                  <a:pt x="1735583" y="2227184"/>
                  <a:pt x="1734633" y="2247062"/>
                </a:cubicBezTo>
                <a:close/>
                <a:moveTo>
                  <a:pt x="51484" y="1299625"/>
                </a:moveTo>
                <a:cubicBezTo>
                  <a:pt x="107250" y="1386350"/>
                  <a:pt x="173250" y="1458783"/>
                  <a:pt x="225973" y="1500814"/>
                </a:cubicBezTo>
                <a:cubicBezTo>
                  <a:pt x="296271" y="1556856"/>
                  <a:pt x="349466" y="1562823"/>
                  <a:pt x="421792" y="1544987"/>
                </a:cubicBezTo>
                <a:cubicBezTo>
                  <a:pt x="494924" y="1526879"/>
                  <a:pt x="532962" y="1478041"/>
                  <a:pt x="528944" y="1408075"/>
                </a:cubicBezTo>
                <a:cubicBezTo>
                  <a:pt x="528409" y="1397649"/>
                  <a:pt x="526265" y="1394083"/>
                  <a:pt x="515014" y="1396279"/>
                </a:cubicBezTo>
                <a:cubicBezTo>
                  <a:pt x="460099" y="1406978"/>
                  <a:pt x="404648" y="1412191"/>
                  <a:pt x="348661" y="1408350"/>
                </a:cubicBezTo>
                <a:cubicBezTo>
                  <a:pt x="326160" y="1406978"/>
                  <a:pt x="303657" y="1403412"/>
                  <a:pt x="279815" y="1396004"/>
                </a:cubicBezTo>
                <a:cubicBezTo>
                  <a:pt x="294818" y="1392986"/>
                  <a:pt x="307139" y="1396827"/>
                  <a:pt x="319463" y="1397376"/>
                </a:cubicBezTo>
                <a:cubicBezTo>
                  <a:pt x="375717" y="1400120"/>
                  <a:pt x="429829" y="1388870"/>
                  <a:pt x="483940" y="1374603"/>
                </a:cubicBezTo>
                <a:cubicBezTo>
                  <a:pt x="502424" y="1369665"/>
                  <a:pt x="521443" y="1365549"/>
                  <a:pt x="539659" y="1360061"/>
                </a:cubicBezTo>
                <a:cubicBezTo>
                  <a:pt x="602343" y="1341953"/>
                  <a:pt x="663419" y="1318632"/>
                  <a:pt x="725033" y="1297230"/>
                </a:cubicBezTo>
                <a:cubicBezTo>
                  <a:pt x="777804" y="1278847"/>
                  <a:pt x="831379" y="1263208"/>
                  <a:pt x="885491" y="1249489"/>
                </a:cubicBezTo>
                <a:lnTo>
                  <a:pt x="965854" y="1237965"/>
                </a:lnTo>
                <a:cubicBezTo>
                  <a:pt x="1008386" y="1239932"/>
                  <a:pt x="1063167" y="1220715"/>
                  <a:pt x="1140675" y="1261289"/>
                </a:cubicBezTo>
                <a:cubicBezTo>
                  <a:pt x="1218186" y="1301862"/>
                  <a:pt x="1362760" y="1416335"/>
                  <a:pt x="1430909" y="1481407"/>
                </a:cubicBezTo>
                <a:cubicBezTo>
                  <a:pt x="1499057" y="1546478"/>
                  <a:pt x="1516795" y="1586751"/>
                  <a:pt x="1549564" y="1651718"/>
                </a:cubicBezTo>
                <a:lnTo>
                  <a:pt x="1557415" y="1670822"/>
                </a:lnTo>
                <a:lnTo>
                  <a:pt x="1555525" y="1670473"/>
                </a:lnTo>
                <a:cubicBezTo>
                  <a:pt x="1503614" y="1661478"/>
                  <a:pt x="1446534" y="1653334"/>
                  <a:pt x="1398512" y="1652472"/>
                </a:cubicBezTo>
                <a:cubicBezTo>
                  <a:pt x="1277780" y="1650277"/>
                  <a:pt x="1160915" y="1670735"/>
                  <a:pt x="1046085" y="1706261"/>
                </a:cubicBezTo>
                <a:cubicBezTo>
                  <a:pt x="1031962" y="1710529"/>
                  <a:pt x="1017823" y="1715069"/>
                  <a:pt x="1003447" y="1719049"/>
                </a:cubicBezTo>
                <a:cubicBezTo>
                  <a:pt x="1030832" y="1706926"/>
                  <a:pt x="1059271" y="1697451"/>
                  <a:pt x="1087567" y="1688103"/>
                </a:cubicBezTo>
                <a:cubicBezTo>
                  <a:pt x="1179405" y="1657507"/>
                  <a:pt x="1273537" y="1637923"/>
                  <a:pt x="1370422" y="1632771"/>
                </a:cubicBezTo>
                <a:cubicBezTo>
                  <a:pt x="1377778" y="1632422"/>
                  <a:pt x="1379106" y="1630739"/>
                  <a:pt x="1376144" y="1623897"/>
                </a:cubicBezTo>
                <a:cubicBezTo>
                  <a:pt x="1366655" y="1602111"/>
                  <a:pt x="1350034" y="1587888"/>
                  <a:pt x="1329191" y="1578151"/>
                </a:cubicBezTo>
                <a:cubicBezTo>
                  <a:pt x="1297530" y="1563385"/>
                  <a:pt x="1263689" y="1559482"/>
                  <a:pt x="1229320" y="1559619"/>
                </a:cubicBezTo>
                <a:cubicBezTo>
                  <a:pt x="1145365" y="1560020"/>
                  <a:pt x="1068453" y="1584359"/>
                  <a:pt x="996653" y="1626677"/>
                </a:cubicBezTo>
                <a:cubicBezTo>
                  <a:pt x="946428" y="1656370"/>
                  <a:pt x="899719" y="1690631"/>
                  <a:pt x="863114" y="1736938"/>
                </a:cubicBezTo>
                <a:cubicBezTo>
                  <a:pt x="840384" y="1765651"/>
                  <a:pt x="822768" y="1797268"/>
                  <a:pt x="811586" y="1832416"/>
                </a:cubicBezTo>
                <a:cubicBezTo>
                  <a:pt x="810229" y="1836675"/>
                  <a:pt x="809000" y="1841079"/>
                  <a:pt x="807916" y="1845357"/>
                </a:cubicBezTo>
                <a:cubicBezTo>
                  <a:pt x="807864" y="1846169"/>
                  <a:pt x="807939" y="1847124"/>
                  <a:pt x="807963" y="1848892"/>
                </a:cubicBezTo>
                <a:cubicBezTo>
                  <a:pt x="831400" y="1836927"/>
                  <a:pt x="855096" y="1827287"/>
                  <a:pt x="879991" y="1820168"/>
                </a:cubicBezTo>
                <a:cubicBezTo>
                  <a:pt x="922865" y="1807938"/>
                  <a:pt x="966993" y="1803800"/>
                  <a:pt x="1011289" y="1801302"/>
                </a:cubicBezTo>
                <a:cubicBezTo>
                  <a:pt x="1091805" y="1797289"/>
                  <a:pt x="1171657" y="1788752"/>
                  <a:pt x="1249185" y="1765402"/>
                </a:cubicBezTo>
                <a:cubicBezTo>
                  <a:pt x="1282546" y="1755423"/>
                  <a:pt x="1315560" y="1744472"/>
                  <a:pt x="1343560" y="1722610"/>
                </a:cubicBezTo>
                <a:cubicBezTo>
                  <a:pt x="1358845" y="1710673"/>
                  <a:pt x="1371004" y="1696638"/>
                  <a:pt x="1376800" y="1677991"/>
                </a:cubicBezTo>
                <a:cubicBezTo>
                  <a:pt x="1378851" y="1671330"/>
                  <a:pt x="1382967" y="1672813"/>
                  <a:pt x="1387169" y="1672942"/>
                </a:cubicBezTo>
                <a:cubicBezTo>
                  <a:pt x="1424336" y="1673661"/>
                  <a:pt x="1463273" y="1677620"/>
                  <a:pt x="1500972" y="1682857"/>
                </a:cubicBezTo>
                <a:lnTo>
                  <a:pt x="1566833" y="1693739"/>
                </a:lnTo>
                <a:lnTo>
                  <a:pt x="1593093" y="1757638"/>
                </a:lnTo>
                <a:cubicBezTo>
                  <a:pt x="1605907" y="1794995"/>
                  <a:pt x="1617203" y="1833627"/>
                  <a:pt x="1627517" y="1871216"/>
                </a:cubicBezTo>
                <a:cubicBezTo>
                  <a:pt x="1633946" y="1894812"/>
                  <a:pt x="1643322" y="1918133"/>
                  <a:pt x="1642518" y="1943101"/>
                </a:cubicBezTo>
                <a:cubicBezTo>
                  <a:pt x="1640107" y="2025412"/>
                  <a:pt x="1638499" y="2107725"/>
                  <a:pt x="1641715" y="2189761"/>
                </a:cubicBezTo>
                <a:cubicBezTo>
                  <a:pt x="1644125" y="2253964"/>
                  <a:pt x="1644928" y="2318717"/>
                  <a:pt x="1669305" y="2379903"/>
                </a:cubicBezTo>
                <a:cubicBezTo>
                  <a:pt x="1669242" y="2381100"/>
                  <a:pt x="1669180" y="2382297"/>
                  <a:pt x="1669117" y="2383495"/>
                </a:cubicBezTo>
                <a:cubicBezTo>
                  <a:pt x="1673135" y="2372016"/>
                  <a:pt x="1720350" y="2420240"/>
                  <a:pt x="1722169" y="2376292"/>
                </a:cubicBezTo>
                <a:cubicBezTo>
                  <a:pt x="1711719" y="2312911"/>
                  <a:pt x="1681361" y="2183726"/>
                  <a:pt x="1680021" y="2119798"/>
                </a:cubicBezTo>
                <a:cubicBezTo>
                  <a:pt x="1677610" y="1983983"/>
                  <a:pt x="1684308" y="1848168"/>
                  <a:pt x="1684306" y="1712628"/>
                </a:cubicBezTo>
                <a:cubicBezTo>
                  <a:pt x="1684306" y="1558981"/>
                  <a:pt x="1673055" y="1406703"/>
                  <a:pt x="1631534" y="1258270"/>
                </a:cubicBezTo>
                <a:cubicBezTo>
                  <a:pt x="1609835" y="1180348"/>
                  <a:pt x="1581442" y="1105169"/>
                  <a:pt x="1545546" y="1033010"/>
                </a:cubicBezTo>
                <a:cubicBezTo>
                  <a:pt x="1520632" y="975301"/>
                  <a:pt x="1492596" y="935197"/>
                  <a:pt x="1482058" y="912011"/>
                </a:cubicBezTo>
                <a:cubicBezTo>
                  <a:pt x="1478307" y="905426"/>
                  <a:pt x="1477504" y="900763"/>
                  <a:pt x="1482326" y="893903"/>
                </a:cubicBezTo>
                <a:cubicBezTo>
                  <a:pt x="1491434" y="881558"/>
                  <a:pt x="1495452" y="867289"/>
                  <a:pt x="1498131" y="852199"/>
                </a:cubicBezTo>
                <a:cubicBezTo>
                  <a:pt x="1504024" y="820097"/>
                  <a:pt x="1498131" y="788819"/>
                  <a:pt x="1490363" y="758088"/>
                </a:cubicBezTo>
                <a:cubicBezTo>
                  <a:pt x="1471344" y="684284"/>
                  <a:pt x="1433840" y="619531"/>
                  <a:pt x="1392854" y="556701"/>
                </a:cubicBezTo>
                <a:cubicBezTo>
                  <a:pt x="1321331" y="446953"/>
                  <a:pt x="1229715" y="356135"/>
                  <a:pt x="1132209" y="271353"/>
                </a:cubicBezTo>
                <a:cubicBezTo>
                  <a:pt x="1027199" y="179713"/>
                  <a:pt x="917637" y="94109"/>
                  <a:pt x="813699" y="1097"/>
                </a:cubicBezTo>
                <a:cubicBezTo>
                  <a:pt x="812897" y="275"/>
                  <a:pt x="811557" y="275"/>
                  <a:pt x="810218" y="0"/>
                </a:cubicBezTo>
                <a:cubicBezTo>
                  <a:pt x="810218" y="1920"/>
                  <a:pt x="810218" y="3292"/>
                  <a:pt x="810486" y="4391"/>
                </a:cubicBezTo>
                <a:cubicBezTo>
                  <a:pt x="830845" y="120998"/>
                  <a:pt x="868080" y="232118"/>
                  <a:pt x="914155" y="340496"/>
                </a:cubicBezTo>
                <a:cubicBezTo>
                  <a:pt x="991303" y="521307"/>
                  <a:pt x="1092561" y="685930"/>
                  <a:pt x="1228378" y="826682"/>
                </a:cubicBezTo>
                <a:cubicBezTo>
                  <a:pt x="1262397" y="861803"/>
                  <a:pt x="1298293" y="894726"/>
                  <a:pt x="1341690" y="917499"/>
                </a:cubicBezTo>
                <a:cubicBezTo>
                  <a:pt x="1363924" y="929022"/>
                  <a:pt x="1387228" y="936431"/>
                  <a:pt x="1412410" y="934785"/>
                </a:cubicBezTo>
                <a:cubicBezTo>
                  <a:pt x="1427143" y="933960"/>
                  <a:pt x="1427411" y="933688"/>
                  <a:pt x="1420713" y="920793"/>
                </a:cubicBezTo>
                <a:cubicBezTo>
                  <a:pt x="1399015" y="879911"/>
                  <a:pt x="1375709" y="839852"/>
                  <a:pt x="1351601" y="800342"/>
                </a:cubicBezTo>
                <a:cubicBezTo>
                  <a:pt x="1273648" y="672759"/>
                  <a:pt x="1185784" y="552310"/>
                  <a:pt x="1099795" y="430764"/>
                </a:cubicBezTo>
                <a:cubicBezTo>
                  <a:pt x="1097116" y="426923"/>
                  <a:pt x="1093098" y="423630"/>
                  <a:pt x="1092829" y="418142"/>
                </a:cubicBezTo>
                <a:cubicBezTo>
                  <a:pt x="1098455" y="417594"/>
                  <a:pt x="1099527" y="421710"/>
                  <a:pt x="1101403" y="424179"/>
                </a:cubicBezTo>
                <a:cubicBezTo>
                  <a:pt x="1170247" y="513625"/>
                  <a:pt x="1239895" y="602520"/>
                  <a:pt x="1305794" y="694435"/>
                </a:cubicBezTo>
                <a:cubicBezTo>
                  <a:pt x="1347316" y="752328"/>
                  <a:pt x="1387228" y="811318"/>
                  <a:pt x="1424463" y="872227"/>
                </a:cubicBezTo>
                <a:cubicBezTo>
                  <a:pt x="1451519" y="916677"/>
                  <a:pt x="1476165" y="962497"/>
                  <a:pt x="1500810" y="1008316"/>
                </a:cubicBezTo>
                <a:cubicBezTo>
                  <a:pt x="1531839" y="1081300"/>
                  <a:pt x="1586397" y="1184417"/>
                  <a:pt x="1610640" y="1310125"/>
                </a:cubicBezTo>
                <a:cubicBezTo>
                  <a:pt x="1644660" y="1459110"/>
                  <a:pt x="1650018" y="1610562"/>
                  <a:pt x="1646268" y="1762565"/>
                </a:cubicBezTo>
                <a:cubicBezTo>
                  <a:pt x="1646268" y="1763937"/>
                  <a:pt x="1647071" y="1766407"/>
                  <a:pt x="1643589" y="1766407"/>
                </a:cubicBezTo>
                <a:lnTo>
                  <a:pt x="1637160" y="1747474"/>
                </a:lnTo>
                <a:cubicBezTo>
                  <a:pt x="1602603" y="1647053"/>
                  <a:pt x="1563456" y="1568132"/>
                  <a:pt x="1480720" y="1478590"/>
                </a:cubicBezTo>
                <a:cubicBezTo>
                  <a:pt x="1397982" y="1389046"/>
                  <a:pt x="1230435" y="1278034"/>
                  <a:pt x="1140741" y="1210217"/>
                </a:cubicBezTo>
                <a:cubicBezTo>
                  <a:pt x="1051045" y="1142403"/>
                  <a:pt x="1014290" y="1129857"/>
                  <a:pt x="942550" y="1071697"/>
                </a:cubicBezTo>
                <a:cubicBezTo>
                  <a:pt x="870809" y="1013535"/>
                  <a:pt x="780483" y="939723"/>
                  <a:pt x="710299" y="861253"/>
                </a:cubicBezTo>
                <a:cubicBezTo>
                  <a:pt x="706280" y="856863"/>
                  <a:pt x="700922" y="853846"/>
                  <a:pt x="706012" y="845339"/>
                </a:cubicBezTo>
                <a:cubicBezTo>
                  <a:pt x="720210" y="821469"/>
                  <a:pt x="723692" y="795129"/>
                  <a:pt x="722086" y="767417"/>
                </a:cubicBezTo>
                <a:cubicBezTo>
                  <a:pt x="719139" y="716659"/>
                  <a:pt x="700119" y="670839"/>
                  <a:pt x="679759" y="625567"/>
                </a:cubicBezTo>
                <a:cubicBezTo>
                  <a:pt x="632613" y="520209"/>
                  <a:pt x="567787" y="426373"/>
                  <a:pt x="497603" y="336106"/>
                </a:cubicBezTo>
                <a:cubicBezTo>
                  <a:pt x="459296" y="286170"/>
                  <a:pt x="422864" y="234862"/>
                  <a:pt x="396076" y="177244"/>
                </a:cubicBezTo>
                <a:cubicBezTo>
                  <a:pt x="380539" y="143770"/>
                  <a:pt x="368752" y="109200"/>
                  <a:pt x="359644" y="72707"/>
                </a:cubicBezTo>
                <a:cubicBezTo>
                  <a:pt x="357769" y="74354"/>
                  <a:pt x="356698" y="75177"/>
                  <a:pt x="355893" y="76001"/>
                </a:cubicBezTo>
                <a:cubicBezTo>
                  <a:pt x="352411" y="81214"/>
                  <a:pt x="348930" y="86702"/>
                  <a:pt x="345714" y="92187"/>
                </a:cubicBezTo>
                <a:cubicBezTo>
                  <a:pt x="319195" y="137460"/>
                  <a:pt x="302318" y="186298"/>
                  <a:pt x="293210" y="237881"/>
                </a:cubicBezTo>
                <a:cubicBezTo>
                  <a:pt x="278477" y="321014"/>
                  <a:pt x="285709" y="403600"/>
                  <a:pt x="300978" y="485638"/>
                </a:cubicBezTo>
                <a:cubicBezTo>
                  <a:pt x="322945" y="602795"/>
                  <a:pt x="368485" y="708427"/>
                  <a:pt x="445633" y="798970"/>
                </a:cubicBezTo>
                <a:cubicBezTo>
                  <a:pt x="477244" y="836010"/>
                  <a:pt x="512603" y="868661"/>
                  <a:pt x="557339" y="888690"/>
                </a:cubicBezTo>
                <a:cubicBezTo>
                  <a:pt x="586806" y="901860"/>
                  <a:pt x="617075" y="906251"/>
                  <a:pt x="648686" y="895823"/>
                </a:cubicBezTo>
                <a:cubicBezTo>
                  <a:pt x="658597" y="892531"/>
                  <a:pt x="659134" y="889513"/>
                  <a:pt x="652705" y="881283"/>
                </a:cubicBezTo>
                <a:cubicBezTo>
                  <a:pt x="568590" y="772357"/>
                  <a:pt x="502156" y="652731"/>
                  <a:pt x="449383" y="525148"/>
                </a:cubicBezTo>
                <a:cubicBezTo>
                  <a:pt x="433043" y="485913"/>
                  <a:pt x="416703" y="446403"/>
                  <a:pt x="404113" y="405521"/>
                </a:cubicBezTo>
                <a:cubicBezTo>
                  <a:pt x="413219" y="424727"/>
                  <a:pt x="421524" y="444207"/>
                  <a:pt x="430098" y="463414"/>
                </a:cubicBezTo>
                <a:cubicBezTo>
                  <a:pt x="498942" y="620354"/>
                  <a:pt x="585466" y="765223"/>
                  <a:pt x="699315" y="892806"/>
                </a:cubicBezTo>
                <a:cubicBezTo>
                  <a:pt x="789859" y="994324"/>
                  <a:pt x="944425" y="1107182"/>
                  <a:pt x="1003893" y="1157849"/>
                </a:cubicBezTo>
                <a:cubicBezTo>
                  <a:pt x="1063363" y="1208516"/>
                  <a:pt x="1052380" y="1190636"/>
                  <a:pt x="1056131" y="1196809"/>
                </a:cubicBezTo>
                <a:lnTo>
                  <a:pt x="1026396" y="1194890"/>
                </a:lnTo>
                <a:cubicBezTo>
                  <a:pt x="965588" y="1191871"/>
                  <a:pt x="906386" y="1202297"/>
                  <a:pt x="847988" y="1218760"/>
                </a:cubicBezTo>
                <a:cubicBezTo>
                  <a:pt x="737889" y="1250038"/>
                  <a:pt x="632344" y="1294212"/>
                  <a:pt x="525462" y="1334545"/>
                </a:cubicBezTo>
                <a:cubicBezTo>
                  <a:pt x="516622" y="1337837"/>
                  <a:pt x="511532" y="1338934"/>
                  <a:pt x="506711" y="1327960"/>
                </a:cubicBezTo>
                <a:cubicBezTo>
                  <a:pt x="468939" y="1241807"/>
                  <a:pt x="387055" y="1245709"/>
                  <a:pt x="302050" y="1262933"/>
                </a:cubicBezTo>
                <a:cubicBezTo>
                  <a:pt x="225689" y="1278407"/>
                  <a:pt x="119549" y="1258220"/>
                  <a:pt x="0" y="1208733"/>
                </a:cubicBezTo>
                <a:cubicBezTo>
                  <a:pt x="15444" y="1240221"/>
                  <a:pt x="32896" y="1270717"/>
                  <a:pt x="51484" y="1299625"/>
                </a:cubicBezTo>
                <a:close/>
              </a:path>
            </a:pathLst>
          </a:custGeom>
          <a:solidFill>
            <a:schemeClr val="bg1">
              <a:alpha val="70000"/>
            </a:schemeClr>
          </a:solidFill>
          <a:ln w="6727" cap="flat">
            <a:noFill/>
            <a:prstDash val="solid"/>
            <a:miter/>
          </a:ln>
        </p:spPr>
        <p:txBody>
          <a:bodyPr wrap="square" rtlCol="0" anchor="ctr">
            <a:noAutofit/>
          </a:bodyPr>
          <a:lstStyle/>
          <a:p>
            <a:endParaRPr lang="en-US" dirty="0"/>
          </a:p>
        </p:txBody>
      </p:sp>
      <p:sp>
        <p:nvSpPr>
          <p:cNvPr id="7" name="Oval 6">
            <a:extLst>
              <a:ext uri="{FF2B5EF4-FFF2-40B4-BE49-F238E27FC236}">
                <a16:creationId xmlns:a16="http://schemas.microsoft.com/office/drawing/2014/main" id="{B11CEBA1-0EDA-4340-A4AD-56B021D0A009}"/>
              </a:ext>
            </a:extLst>
          </p:cNvPr>
          <p:cNvSpPr/>
          <p:nvPr userDrawn="1"/>
        </p:nvSpPr>
        <p:spPr>
          <a:xfrm>
            <a:off x="553627" y="3377149"/>
            <a:ext cx="455455" cy="455455"/>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CF2F2F2-DE5A-4BD1-85CE-DD9ECFCBD255}"/>
              </a:ext>
            </a:extLst>
          </p:cNvPr>
          <p:cNvSpPr/>
          <p:nvPr userDrawn="1"/>
        </p:nvSpPr>
        <p:spPr>
          <a:xfrm>
            <a:off x="2433278" y="3595190"/>
            <a:ext cx="464131" cy="464131"/>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C92DCE5-2166-4668-B521-0638D75A07ED}"/>
              </a:ext>
            </a:extLst>
          </p:cNvPr>
          <p:cNvSpPr/>
          <p:nvPr userDrawn="1"/>
        </p:nvSpPr>
        <p:spPr>
          <a:xfrm>
            <a:off x="2314576" y="5741793"/>
            <a:ext cx="715838" cy="715838"/>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9050765-659D-4573-A04D-668C8D965743}"/>
              </a:ext>
            </a:extLst>
          </p:cNvPr>
          <p:cNvSpPr/>
          <p:nvPr userDrawn="1"/>
        </p:nvSpPr>
        <p:spPr>
          <a:xfrm>
            <a:off x="2771987" y="3611116"/>
            <a:ext cx="826317" cy="826317"/>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27A1F9B-E51F-46C1-928E-641E8940A002}"/>
              </a:ext>
            </a:extLst>
          </p:cNvPr>
          <p:cNvSpPr/>
          <p:nvPr userDrawn="1"/>
        </p:nvSpPr>
        <p:spPr>
          <a:xfrm>
            <a:off x="1352551" y="4688929"/>
            <a:ext cx="225712" cy="225712"/>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2E7F8D1-0943-4483-BBC8-C0EA02399BA2}"/>
              </a:ext>
            </a:extLst>
          </p:cNvPr>
          <p:cNvSpPr/>
          <p:nvPr userDrawn="1"/>
        </p:nvSpPr>
        <p:spPr>
          <a:xfrm>
            <a:off x="820518" y="824946"/>
            <a:ext cx="464131" cy="464131"/>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3C29172-A0D3-46ED-9F09-2AB2F89E9419}"/>
              </a:ext>
            </a:extLst>
          </p:cNvPr>
          <p:cNvSpPr/>
          <p:nvPr userDrawn="1"/>
        </p:nvSpPr>
        <p:spPr>
          <a:xfrm>
            <a:off x="245875" y="388836"/>
            <a:ext cx="826317" cy="826317"/>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5889500-846F-42F1-99B4-64FC8796EC66}"/>
              </a:ext>
            </a:extLst>
          </p:cNvPr>
          <p:cNvSpPr/>
          <p:nvPr userDrawn="1"/>
        </p:nvSpPr>
        <p:spPr>
          <a:xfrm>
            <a:off x="29855" y="5050411"/>
            <a:ext cx="225712" cy="225712"/>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BD4DB23-347B-441F-B307-6A5452DFA1EB}"/>
              </a:ext>
            </a:extLst>
          </p:cNvPr>
          <p:cNvSpPr/>
          <p:nvPr userDrawn="1"/>
        </p:nvSpPr>
        <p:spPr>
          <a:xfrm>
            <a:off x="692606" y="3716895"/>
            <a:ext cx="255823" cy="255823"/>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AA81D6F-6D57-49A7-ACE9-4CB76CAB4B5B}"/>
              </a:ext>
            </a:extLst>
          </p:cNvPr>
          <p:cNvSpPr/>
          <p:nvPr userDrawn="1"/>
        </p:nvSpPr>
        <p:spPr>
          <a:xfrm>
            <a:off x="3312555" y="1679029"/>
            <a:ext cx="225712" cy="225712"/>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FDB441B-A93D-469C-8F26-6C38E82A4BEC}"/>
              </a:ext>
            </a:extLst>
          </p:cNvPr>
          <p:cNvSpPr/>
          <p:nvPr userDrawn="1"/>
        </p:nvSpPr>
        <p:spPr>
          <a:xfrm>
            <a:off x="2959433" y="163124"/>
            <a:ext cx="122626" cy="122626"/>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lide Number Placeholder 1">
            <a:extLst>
              <a:ext uri="{FF2B5EF4-FFF2-40B4-BE49-F238E27FC236}">
                <a16:creationId xmlns:a16="http://schemas.microsoft.com/office/drawing/2014/main" id="{DCA65767-252C-4937-A3E8-307887386740}"/>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238952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65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9" name="Freeform: Shape 8">
            <a:extLst>
              <a:ext uri="{FF2B5EF4-FFF2-40B4-BE49-F238E27FC236}">
                <a16:creationId xmlns:a16="http://schemas.microsoft.com/office/drawing/2014/main" id="{D1DE2E88-6A87-4923-A695-C08C6C89DECA}"/>
              </a:ext>
            </a:extLst>
          </p:cNvPr>
          <p:cNvSpPr/>
          <p:nvPr userDrawn="1"/>
        </p:nvSpPr>
        <p:spPr>
          <a:xfrm>
            <a:off x="173631" y="0"/>
            <a:ext cx="942221" cy="1583239"/>
          </a:xfrm>
          <a:custGeom>
            <a:avLst/>
            <a:gdLst>
              <a:gd name="connsiteX0" fmla="*/ 238907 w 561676"/>
              <a:gd name="connsiteY0" fmla="*/ 482 h 943801"/>
              <a:gd name="connsiteX1" fmla="*/ 358608 w 561676"/>
              <a:gd name="connsiteY1" fmla="*/ 22 h 943801"/>
              <a:gd name="connsiteX2" fmla="*/ 390836 w 561676"/>
              <a:gd name="connsiteY2" fmla="*/ 22581 h 943801"/>
              <a:gd name="connsiteX3" fmla="*/ 563022 w 561676"/>
              <a:gd name="connsiteY3" fmla="*/ 488036 h 943801"/>
              <a:gd name="connsiteX4" fmla="*/ 540923 w 561676"/>
              <a:gd name="connsiteY4" fmla="*/ 517501 h 943801"/>
              <a:gd name="connsiteX5" fmla="*/ 319015 w 561676"/>
              <a:gd name="connsiteY5" fmla="*/ 517501 h 943801"/>
              <a:gd name="connsiteX6" fmla="*/ 295075 w 561676"/>
              <a:gd name="connsiteY6" fmla="*/ 551109 h 943801"/>
              <a:gd name="connsiteX7" fmla="*/ 434573 w 561676"/>
              <a:gd name="connsiteY7" fmla="*/ 912056 h 943801"/>
              <a:gd name="connsiteX8" fmla="*/ 437796 w 561676"/>
              <a:gd name="connsiteY8" fmla="*/ 920343 h 943801"/>
              <a:gd name="connsiteX9" fmla="*/ 431811 w 561676"/>
              <a:gd name="connsiteY9" fmla="*/ 944743 h 943801"/>
              <a:gd name="connsiteX10" fmla="*/ 408331 w 561676"/>
              <a:gd name="connsiteY10" fmla="*/ 935996 h 943801"/>
              <a:gd name="connsiteX11" fmla="*/ 288169 w 561676"/>
              <a:gd name="connsiteY11" fmla="*/ 771176 h 943801"/>
              <a:gd name="connsiteX12" fmla="*/ 10553 w 561676"/>
              <a:gd name="connsiteY12" fmla="*/ 389973 h 943801"/>
              <a:gd name="connsiteX13" fmla="*/ 2266 w 561676"/>
              <a:gd name="connsiteY13" fmla="*/ 361428 h 943801"/>
              <a:gd name="connsiteX14" fmla="*/ 28969 w 561676"/>
              <a:gd name="connsiteY14" fmla="*/ 352681 h 943801"/>
              <a:gd name="connsiteX15" fmla="*/ 185502 w 561676"/>
              <a:gd name="connsiteY15" fmla="*/ 352681 h 943801"/>
              <a:gd name="connsiteX16" fmla="*/ 208061 w 561676"/>
              <a:gd name="connsiteY16" fmla="*/ 319993 h 943801"/>
              <a:gd name="connsiteX17" fmla="*/ 97567 w 561676"/>
              <a:gd name="connsiteY17" fmla="*/ 34551 h 943801"/>
              <a:gd name="connsiteX18" fmla="*/ 120587 w 561676"/>
              <a:gd name="connsiteY18" fmla="*/ 482 h 943801"/>
              <a:gd name="connsiteX19" fmla="*/ 238907 w 561676"/>
              <a:gd name="connsiteY19" fmla="*/ 482 h 943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1676" h="943801">
                <a:moveTo>
                  <a:pt x="238907" y="482"/>
                </a:moveTo>
                <a:cubicBezTo>
                  <a:pt x="278961" y="482"/>
                  <a:pt x="318555" y="1403"/>
                  <a:pt x="358608" y="22"/>
                </a:cubicBezTo>
                <a:cubicBezTo>
                  <a:pt x="376103" y="-439"/>
                  <a:pt x="384851" y="6467"/>
                  <a:pt x="390836" y="22581"/>
                </a:cubicBezTo>
                <a:cubicBezTo>
                  <a:pt x="447924" y="178193"/>
                  <a:pt x="505473" y="333344"/>
                  <a:pt x="563022" y="488036"/>
                </a:cubicBezTo>
                <a:cubicBezTo>
                  <a:pt x="570388" y="508293"/>
                  <a:pt x="563943" y="517501"/>
                  <a:pt x="540923" y="517501"/>
                </a:cubicBezTo>
                <a:cubicBezTo>
                  <a:pt x="466800" y="517501"/>
                  <a:pt x="393138" y="517501"/>
                  <a:pt x="319015" y="517501"/>
                </a:cubicBezTo>
                <a:cubicBezTo>
                  <a:pt x="290010" y="517501"/>
                  <a:pt x="284946" y="524407"/>
                  <a:pt x="295075" y="551109"/>
                </a:cubicBezTo>
                <a:cubicBezTo>
                  <a:pt x="341574" y="671271"/>
                  <a:pt x="388074" y="791894"/>
                  <a:pt x="434573" y="912056"/>
                </a:cubicBezTo>
                <a:cubicBezTo>
                  <a:pt x="435494" y="914818"/>
                  <a:pt x="436875" y="917580"/>
                  <a:pt x="437796" y="920343"/>
                </a:cubicBezTo>
                <a:cubicBezTo>
                  <a:pt x="441018" y="930011"/>
                  <a:pt x="442400" y="939219"/>
                  <a:pt x="431811" y="944743"/>
                </a:cubicBezTo>
                <a:cubicBezTo>
                  <a:pt x="421222" y="950268"/>
                  <a:pt x="414316" y="944283"/>
                  <a:pt x="408331" y="935996"/>
                </a:cubicBezTo>
                <a:cubicBezTo>
                  <a:pt x="368277" y="880749"/>
                  <a:pt x="328223" y="825963"/>
                  <a:pt x="288169" y="771176"/>
                </a:cubicBezTo>
                <a:cubicBezTo>
                  <a:pt x="195630" y="644108"/>
                  <a:pt x="103092" y="517040"/>
                  <a:pt x="10553" y="389973"/>
                </a:cubicBezTo>
                <a:cubicBezTo>
                  <a:pt x="4568" y="381685"/>
                  <a:pt x="-4179" y="373398"/>
                  <a:pt x="2266" y="361428"/>
                </a:cubicBezTo>
                <a:cubicBezTo>
                  <a:pt x="8251" y="350839"/>
                  <a:pt x="19301" y="352681"/>
                  <a:pt x="28969" y="352681"/>
                </a:cubicBezTo>
                <a:cubicBezTo>
                  <a:pt x="80993" y="352681"/>
                  <a:pt x="133477" y="352681"/>
                  <a:pt x="185502" y="352681"/>
                </a:cubicBezTo>
                <a:cubicBezTo>
                  <a:pt x="211744" y="352681"/>
                  <a:pt x="217269" y="344394"/>
                  <a:pt x="208061" y="319993"/>
                </a:cubicBezTo>
                <a:cubicBezTo>
                  <a:pt x="171230" y="224692"/>
                  <a:pt x="134398" y="129391"/>
                  <a:pt x="97567" y="34551"/>
                </a:cubicBezTo>
                <a:cubicBezTo>
                  <a:pt x="86978" y="7388"/>
                  <a:pt x="91582" y="482"/>
                  <a:pt x="120587" y="482"/>
                </a:cubicBezTo>
                <a:cubicBezTo>
                  <a:pt x="160180" y="482"/>
                  <a:pt x="199313" y="482"/>
                  <a:pt x="238907" y="482"/>
                </a:cubicBezTo>
                <a:close/>
              </a:path>
            </a:pathLst>
          </a:custGeom>
          <a:solidFill>
            <a:schemeClr val="accent4">
              <a:lumMod val="20000"/>
              <a:lumOff val="80000"/>
            </a:schemeClr>
          </a:solidFill>
          <a:ln w="4596"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115276D-F3BF-43F2-930C-943D3CCC450E}"/>
              </a:ext>
            </a:extLst>
          </p:cNvPr>
          <p:cNvSpPr/>
          <p:nvPr userDrawn="1"/>
        </p:nvSpPr>
        <p:spPr>
          <a:xfrm>
            <a:off x="1265750" y="0"/>
            <a:ext cx="542368" cy="911356"/>
          </a:xfrm>
          <a:custGeom>
            <a:avLst/>
            <a:gdLst>
              <a:gd name="connsiteX0" fmla="*/ 238907 w 561676"/>
              <a:gd name="connsiteY0" fmla="*/ 482 h 943801"/>
              <a:gd name="connsiteX1" fmla="*/ 358608 w 561676"/>
              <a:gd name="connsiteY1" fmla="*/ 22 h 943801"/>
              <a:gd name="connsiteX2" fmla="*/ 390836 w 561676"/>
              <a:gd name="connsiteY2" fmla="*/ 22581 h 943801"/>
              <a:gd name="connsiteX3" fmla="*/ 563022 w 561676"/>
              <a:gd name="connsiteY3" fmla="*/ 488036 h 943801"/>
              <a:gd name="connsiteX4" fmla="*/ 540923 w 561676"/>
              <a:gd name="connsiteY4" fmla="*/ 517501 h 943801"/>
              <a:gd name="connsiteX5" fmla="*/ 319015 w 561676"/>
              <a:gd name="connsiteY5" fmla="*/ 517501 h 943801"/>
              <a:gd name="connsiteX6" fmla="*/ 295075 w 561676"/>
              <a:gd name="connsiteY6" fmla="*/ 551109 h 943801"/>
              <a:gd name="connsiteX7" fmla="*/ 434573 w 561676"/>
              <a:gd name="connsiteY7" fmla="*/ 912056 h 943801"/>
              <a:gd name="connsiteX8" fmla="*/ 437796 w 561676"/>
              <a:gd name="connsiteY8" fmla="*/ 920343 h 943801"/>
              <a:gd name="connsiteX9" fmla="*/ 431811 w 561676"/>
              <a:gd name="connsiteY9" fmla="*/ 944743 h 943801"/>
              <a:gd name="connsiteX10" fmla="*/ 408331 w 561676"/>
              <a:gd name="connsiteY10" fmla="*/ 935996 h 943801"/>
              <a:gd name="connsiteX11" fmla="*/ 288169 w 561676"/>
              <a:gd name="connsiteY11" fmla="*/ 771176 h 943801"/>
              <a:gd name="connsiteX12" fmla="*/ 10553 w 561676"/>
              <a:gd name="connsiteY12" fmla="*/ 389973 h 943801"/>
              <a:gd name="connsiteX13" fmla="*/ 2266 w 561676"/>
              <a:gd name="connsiteY13" fmla="*/ 361428 h 943801"/>
              <a:gd name="connsiteX14" fmla="*/ 28969 w 561676"/>
              <a:gd name="connsiteY14" fmla="*/ 352681 h 943801"/>
              <a:gd name="connsiteX15" fmla="*/ 185502 w 561676"/>
              <a:gd name="connsiteY15" fmla="*/ 352681 h 943801"/>
              <a:gd name="connsiteX16" fmla="*/ 208061 w 561676"/>
              <a:gd name="connsiteY16" fmla="*/ 319993 h 943801"/>
              <a:gd name="connsiteX17" fmla="*/ 97567 w 561676"/>
              <a:gd name="connsiteY17" fmla="*/ 34551 h 943801"/>
              <a:gd name="connsiteX18" fmla="*/ 120587 w 561676"/>
              <a:gd name="connsiteY18" fmla="*/ 482 h 943801"/>
              <a:gd name="connsiteX19" fmla="*/ 238907 w 561676"/>
              <a:gd name="connsiteY19" fmla="*/ 482 h 943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1676" h="943801">
                <a:moveTo>
                  <a:pt x="238907" y="482"/>
                </a:moveTo>
                <a:cubicBezTo>
                  <a:pt x="278961" y="482"/>
                  <a:pt x="318555" y="1403"/>
                  <a:pt x="358608" y="22"/>
                </a:cubicBezTo>
                <a:cubicBezTo>
                  <a:pt x="376103" y="-439"/>
                  <a:pt x="384851" y="6467"/>
                  <a:pt x="390836" y="22581"/>
                </a:cubicBezTo>
                <a:cubicBezTo>
                  <a:pt x="447924" y="178193"/>
                  <a:pt x="505473" y="333344"/>
                  <a:pt x="563022" y="488036"/>
                </a:cubicBezTo>
                <a:cubicBezTo>
                  <a:pt x="570388" y="508293"/>
                  <a:pt x="563943" y="517501"/>
                  <a:pt x="540923" y="517501"/>
                </a:cubicBezTo>
                <a:cubicBezTo>
                  <a:pt x="466800" y="517501"/>
                  <a:pt x="393138" y="517501"/>
                  <a:pt x="319015" y="517501"/>
                </a:cubicBezTo>
                <a:cubicBezTo>
                  <a:pt x="290010" y="517501"/>
                  <a:pt x="284946" y="524407"/>
                  <a:pt x="295075" y="551109"/>
                </a:cubicBezTo>
                <a:cubicBezTo>
                  <a:pt x="341574" y="671271"/>
                  <a:pt x="388074" y="791894"/>
                  <a:pt x="434573" y="912056"/>
                </a:cubicBezTo>
                <a:cubicBezTo>
                  <a:pt x="435494" y="914818"/>
                  <a:pt x="436875" y="917580"/>
                  <a:pt x="437796" y="920343"/>
                </a:cubicBezTo>
                <a:cubicBezTo>
                  <a:pt x="441018" y="930011"/>
                  <a:pt x="442400" y="939219"/>
                  <a:pt x="431811" y="944743"/>
                </a:cubicBezTo>
                <a:cubicBezTo>
                  <a:pt x="421222" y="950268"/>
                  <a:pt x="414316" y="944283"/>
                  <a:pt x="408331" y="935996"/>
                </a:cubicBezTo>
                <a:cubicBezTo>
                  <a:pt x="368277" y="880749"/>
                  <a:pt x="328223" y="825963"/>
                  <a:pt x="288169" y="771176"/>
                </a:cubicBezTo>
                <a:cubicBezTo>
                  <a:pt x="195630" y="644108"/>
                  <a:pt x="103092" y="517040"/>
                  <a:pt x="10553" y="389973"/>
                </a:cubicBezTo>
                <a:cubicBezTo>
                  <a:pt x="4568" y="381685"/>
                  <a:pt x="-4179" y="373398"/>
                  <a:pt x="2266" y="361428"/>
                </a:cubicBezTo>
                <a:cubicBezTo>
                  <a:pt x="8251" y="350839"/>
                  <a:pt x="19301" y="352681"/>
                  <a:pt x="28969" y="352681"/>
                </a:cubicBezTo>
                <a:cubicBezTo>
                  <a:pt x="80993" y="352681"/>
                  <a:pt x="133477" y="352681"/>
                  <a:pt x="185502" y="352681"/>
                </a:cubicBezTo>
                <a:cubicBezTo>
                  <a:pt x="211744" y="352681"/>
                  <a:pt x="217269" y="344394"/>
                  <a:pt x="208061" y="319993"/>
                </a:cubicBezTo>
                <a:cubicBezTo>
                  <a:pt x="171230" y="224692"/>
                  <a:pt x="134398" y="129391"/>
                  <a:pt x="97567" y="34551"/>
                </a:cubicBezTo>
                <a:cubicBezTo>
                  <a:pt x="86978" y="7388"/>
                  <a:pt x="91582" y="482"/>
                  <a:pt x="120587" y="482"/>
                </a:cubicBezTo>
                <a:cubicBezTo>
                  <a:pt x="160180" y="482"/>
                  <a:pt x="199313" y="482"/>
                  <a:pt x="238907" y="482"/>
                </a:cubicBezTo>
                <a:close/>
              </a:path>
            </a:pathLst>
          </a:custGeom>
          <a:solidFill>
            <a:schemeClr val="accent4">
              <a:lumMod val="20000"/>
              <a:lumOff val="80000"/>
            </a:schemeClr>
          </a:solidFill>
          <a:ln w="4596" cap="flat">
            <a:noFill/>
            <a:prstDash val="solid"/>
            <a:miter/>
          </a:ln>
        </p:spPr>
        <p:txBody>
          <a:bodyPr rtlCol="0" anchor="ctr"/>
          <a:lstStyle/>
          <a:p>
            <a:endParaRPr lang="en-US"/>
          </a:p>
        </p:txBody>
      </p:sp>
      <p:sp>
        <p:nvSpPr>
          <p:cNvPr id="5" name="Slide Number Placeholder 1">
            <a:extLst>
              <a:ext uri="{FF2B5EF4-FFF2-40B4-BE49-F238E27FC236}">
                <a16:creationId xmlns:a16="http://schemas.microsoft.com/office/drawing/2014/main" id="{12C6A90A-2A4B-4F47-8FBF-69E503589FBE}"/>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406402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24" name="Group 23">
            <a:extLst>
              <a:ext uri="{FF2B5EF4-FFF2-40B4-BE49-F238E27FC236}">
                <a16:creationId xmlns:a16="http://schemas.microsoft.com/office/drawing/2014/main" id="{F3E69537-CC5A-4694-B61B-401CDCE14E9F}"/>
              </a:ext>
            </a:extLst>
          </p:cNvPr>
          <p:cNvGrpSpPr/>
          <p:nvPr userDrawn="1"/>
        </p:nvGrpSpPr>
        <p:grpSpPr>
          <a:xfrm>
            <a:off x="323529" y="4603539"/>
            <a:ext cx="11654798" cy="2035618"/>
            <a:chOff x="323529" y="4603539"/>
            <a:chExt cx="11654798" cy="2035618"/>
          </a:xfrm>
          <a:solidFill>
            <a:schemeClr val="accent1">
              <a:lumMod val="60000"/>
              <a:lumOff val="40000"/>
            </a:schemeClr>
          </a:solidFill>
        </p:grpSpPr>
        <p:sp>
          <p:nvSpPr>
            <p:cNvPr id="18" name="Freeform: Shape 17">
              <a:extLst>
                <a:ext uri="{FF2B5EF4-FFF2-40B4-BE49-F238E27FC236}">
                  <a16:creationId xmlns:a16="http://schemas.microsoft.com/office/drawing/2014/main" id="{F2045BAE-2033-4781-88D7-3316C0868B69}"/>
                </a:ext>
              </a:extLst>
            </p:cNvPr>
            <p:cNvSpPr/>
            <p:nvPr/>
          </p:nvSpPr>
          <p:spPr>
            <a:xfrm rot="16200000">
              <a:off x="363852" y="6186863"/>
              <a:ext cx="411971" cy="492617"/>
            </a:xfrm>
            <a:custGeom>
              <a:avLst/>
              <a:gdLst>
                <a:gd name="connsiteX0" fmla="*/ 182559 w 565444"/>
                <a:gd name="connsiteY0" fmla="*/ 37056 h 676134"/>
                <a:gd name="connsiteX1" fmla="*/ 182559 w 565444"/>
                <a:gd name="connsiteY1" fmla="*/ 175472 h 676134"/>
                <a:gd name="connsiteX2" fmla="*/ 108447 w 565444"/>
                <a:gd name="connsiteY2" fmla="*/ 175472 h 676134"/>
                <a:gd name="connsiteX3" fmla="*/ 108447 w 565444"/>
                <a:gd name="connsiteY3" fmla="*/ 37056 h 676134"/>
                <a:gd name="connsiteX4" fmla="*/ 145503 w 565444"/>
                <a:gd name="connsiteY4" fmla="*/ 0 h 676134"/>
                <a:gd name="connsiteX5" fmla="*/ 182559 w 565444"/>
                <a:gd name="connsiteY5" fmla="*/ 37056 h 676134"/>
                <a:gd name="connsiteX6" fmla="*/ 456997 w 565444"/>
                <a:gd name="connsiteY6" fmla="*/ 37056 h 676134"/>
                <a:gd name="connsiteX7" fmla="*/ 456997 w 565444"/>
                <a:gd name="connsiteY7" fmla="*/ 175472 h 676134"/>
                <a:gd name="connsiteX8" fmla="*/ 382885 w 565444"/>
                <a:gd name="connsiteY8" fmla="*/ 175472 h 676134"/>
                <a:gd name="connsiteX9" fmla="*/ 382885 w 565444"/>
                <a:gd name="connsiteY9" fmla="*/ 37056 h 676134"/>
                <a:gd name="connsiteX10" fmla="*/ 419941 w 565444"/>
                <a:gd name="connsiteY10" fmla="*/ 0 h 676134"/>
                <a:gd name="connsiteX11" fmla="*/ 456997 w 565444"/>
                <a:gd name="connsiteY11" fmla="*/ 37056 h 676134"/>
                <a:gd name="connsiteX12" fmla="*/ 486829 w 565444"/>
                <a:gd name="connsiteY12" fmla="*/ 382985 h 676134"/>
                <a:gd name="connsiteX13" fmla="*/ 483130 w 565444"/>
                <a:gd name="connsiteY13" fmla="*/ 374057 h 676134"/>
                <a:gd name="connsiteX14" fmla="*/ 474202 w 565444"/>
                <a:gd name="connsiteY14" fmla="*/ 370359 h 676134"/>
                <a:gd name="connsiteX15" fmla="*/ 91243 w 565444"/>
                <a:gd name="connsiteY15" fmla="*/ 370358 h 676134"/>
                <a:gd name="connsiteX16" fmla="*/ 78616 w 565444"/>
                <a:gd name="connsiteY16" fmla="*/ 382985 h 676134"/>
                <a:gd name="connsiteX17" fmla="*/ 78615 w 565444"/>
                <a:gd name="connsiteY17" fmla="*/ 382985 h 676134"/>
                <a:gd name="connsiteX18" fmla="*/ 91242 w 565444"/>
                <a:gd name="connsiteY18" fmla="*/ 395612 h 676134"/>
                <a:gd name="connsiteX19" fmla="*/ 474202 w 565444"/>
                <a:gd name="connsiteY19" fmla="*/ 395612 h 676134"/>
                <a:gd name="connsiteX20" fmla="*/ 483130 w 565444"/>
                <a:gd name="connsiteY20" fmla="*/ 391914 h 676134"/>
                <a:gd name="connsiteX21" fmla="*/ 486829 w 565444"/>
                <a:gd name="connsiteY21" fmla="*/ 329550 h 676134"/>
                <a:gd name="connsiteX22" fmla="*/ 483130 w 565444"/>
                <a:gd name="connsiteY22" fmla="*/ 320622 h 676134"/>
                <a:gd name="connsiteX23" fmla="*/ 474202 w 565444"/>
                <a:gd name="connsiteY23" fmla="*/ 316924 h 676134"/>
                <a:gd name="connsiteX24" fmla="*/ 91243 w 565444"/>
                <a:gd name="connsiteY24" fmla="*/ 316923 h 676134"/>
                <a:gd name="connsiteX25" fmla="*/ 78616 w 565444"/>
                <a:gd name="connsiteY25" fmla="*/ 329550 h 676134"/>
                <a:gd name="connsiteX26" fmla="*/ 78615 w 565444"/>
                <a:gd name="connsiteY26" fmla="*/ 329550 h 676134"/>
                <a:gd name="connsiteX27" fmla="*/ 91242 w 565444"/>
                <a:gd name="connsiteY27" fmla="*/ 342177 h 676134"/>
                <a:gd name="connsiteX28" fmla="*/ 474202 w 565444"/>
                <a:gd name="connsiteY28" fmla="*/ 342177 h 676134"/>
                <a:gd name="connsiteX29" fmla="*/ 483130 w 565444"/>
                <a:gd name="connsiteY29" fmla="*/ 338479 h 676134"/>
                <a:gd name="connsiteX30" fmla="*/ 486829 w 565444"/>
                <a:gd name="connsiteY30" fmla="*/ 276115 h 676134"/>
                <a:gd name="connsiteX31" fmla="*/ 483130 w 565444"/>
                <a:gd name="connsiteY31" fmla="*/ 267187 h 676134"/>
                <a:gd name="connsiteX32" fmla="*/ 474202 w 565444"/>
                <a:gd name="connsiteY32" fmla="*/ 263489 h 676134"/>
                <a:gd name="connsiteX33" fmla="*/ 91243 w 565444"/>
                <a:gd name="connsiteY33" fmla="*/ 263488 h 676134"/>
                <a:gd name="connsiteX34" fmla="*/ 78616 w 565444"/>
                <a:gd name="connsiteY34" fmla="*/ 276115 h 676134"/>
                <a:gd name="connsiteX35" fmla="*/ 78615 w 565444"/>
                <a:gd name="connsiteY35" fmla="*/ 276115 h 676134"/>
                <a:gd name="connsiteX36" fmla="*/ 91242 w 565444"/>
                <a:gd name="connsiteY36" fmla="*/ 288742 h 676134"/>
                <a:gd name="connsiteX37" fmla="*/ 474202 w 565444"/>
                <a:gd name="connsiteY37" fmla="*/ 288742 h 676134"/>
                <a:gd name="connsiteX38" fmla="*/ 483130 w 565444"/>
                <a:gd name="connsiteY38" fmla="*/ 285044 h 676134"/>
                <a:gd name="connsiteX39" fmla="*/ 565444 w 565444"/>
                <a:gd name="connsiteY39" fmla="*/ 194687 h 676134"/>
                <a:gd name="connsiteX40" fmla="*/ 546230 w 565444"/>
                <a:gd name="connsiteY40" fmla="*/ 213901 h 676134"/>
                <a:gd name="connsiteX41" fmla="*/ 525276 w 565444"/>
                <a:gd name="connsiteY41" fmla="*/ 213901 h 676134"/>
                <a:gd name="connsiteX42" fmla="*/ 508899 w 565444"/>
                <a:gd name="connsiteY42" fmla="*/ 524387 h 676134"/>
                <a:gd name="connsiteX43" fmla="*/ 378242 w 565444"/>
                <a:gd name="connsiteY43" fmla="*/ 676134 h 676134"/>
                <a:gd name="connsiteX44" fmla="*/ 184454 w 565444"/>
                <a:gd name="connsiteY44" fmla="*/ 676134 h 676134"/>
                <a:gd name="connsiteX45" fmla="*/ 53798 w 565444"/>
                <a:gd name="connsiteY45" fmla="*/ 524387 h 676134"/>
                <a:gd name="connsiteX46" fmla="*/ 37421 w 565444"/>
                <a:gd name="connsiteY46" fmla="*/ 213901 h 676134"/>
                <a:gd name="connsiteX47" fmla="*/ 19214 w 565444"/>
                <a:gd name="connsiteY47" fmla="*/ 213901 h 676134"/>
                <a:gd name="connsiteX48" fmla="*/ 0 w 565444"/>
                <a:gd name="connsiteY48" fmla="*/ 194687 h 676134"/>
                <a:gd name="connsiteX49" fmla="*/ 19214 w 565444"/>
                <a:gd name="connsiteY49" fmla="*/ 175473 h 676134"/>
                <a:gd name="connsiteX50" fmla="*/ 546230 w 565444"/>
                <a:gd name="connsiteY50" fmla="*/ 175473 h 676134"/>
                <a:gd name="connsiteX51" fmla="*/ 565444 w 565444"/>
                <a:gd name="connsiteY51" fmla="*/ 194687 h 676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65444" h="676134">
                  <a:moveTo>
                    <a:pt x="182559" y="37056"/>
                  </a:moveTo>
                  <a:lnTo>
                    <a:pt x="182559" y="175472"/>
                  </a:lnTo>
                  <a:lnTo>
                    <a:pt x="108447" y="175472"/>
                  </a:lnTo>
                  <a:lnTo>
                    <a:pt x="108447" y="37056"/>
                  </a:lnTo>
                  <a:cubicBezTo>
                    <a:pt x="108447" y="16591"/>
                    <a:pt x="125038" y="0"/>
                    <a:pt x="145503" y="0"/>
                  </a:cubicBezTo>
                  <a:cubicBezTo>
                    <a:pt x="165968" y="0"/>
                    <a:pt x="182559" y="16591"/>
                    <a:pt x="182559" y="37056"/>
                  </a:cubicBezTo>
                  <a:close/>
                  <a:moveTo>
                    <a:pt x="456997" y="37056"/>
                  </a:moveTo>
                  <a:lnTo>
                    <a:pt x="456997" y="175472"/>
                  </a:lnTo>
                  <a:lnTo>
                    <a:pt x="382885" y="175472"/>
                  </a:lnTo>
                  <a:lnTo>
                    <a:pt x="382885" y="37056"/>
                  </a:lnTo>
                  <a:cubicBezTo>
                    <a:pt x="382885" y="16591"/>
                    <a:pt x="399476" y="0"/>
                    <a:pt x="419941" y="0"/>
                  </a:cubicBezTo>
                  <a:cubicBezTo>
                    <a:pt x="440406" y="0"/>
                    <a:pt x="456997" y="16591"/>
                    <a:pt x="456997" y="37056"/>
                  </a:cubicBezTo>
                  <a:close/>
                  <a:moveTo>
                    <a:pt x="486829" y="382985"/>
                  </a:moveTo>
                  <a:lnTo>
                    <a:pt x="483130" y="374057"/>
                  </a:lnTo>
                  <a:cubicBezTo>
                    <a:pt x="480845" y="371772"/>
                    <a:pt x="477689" y="370359"/>
                    <a:pt x="474202" y="370359"/>
                  </a:cubicBezTo>
                  <a:lnTo>
                    <a:pt x="91243" y="370358"/>
                  </a:lnTo>
                  <a:cubicBezTo>
                    <a:pt x="84269" y="370358"/>
                    <a:pt x="78616" y="376011"/>
                    <a:pt x="78616" y="382985"/>
                  </a:cubicBezTo>
                  <a:lnTo>
                    <a:pt x="78615" y="382985"/>
                  </a:lnTo>
                  <a:cubicBezTo>
                    <a:pt x="78615" y="389959"/>
                    <a:pt x="84268" y="395612"/>
                    <a:pt x="91242" y="395612"/>
                  </a:cubicBezTo>
                  <a:lnTo>
                    <a:pt x="474202" y="395612"/>
                  </a:lnTo>
                  <a:cubicBezTo>
                    <a:pt x="477689" y="395612"/>
                    <a:pt x="480845" y="394199"/>
                    <a:pt x="483130" y="391914"/>
                  </a:cubicBezTo>
                  <a:close/>
                  <a:moveTo>
                    <a:pt x="486829" y="329550"/>
                  </a:moveTo>
                  <a:lnTo>
                    <a:pt x="483130" y="320622"/>
                  </a:lnTo>
                  <a:cubicBezTo>
                    <a:pt x="480845" y="318337"/>
                    <a:pt x="477689" y="316924"/>
                    <a:pt x="474202" y="316924"/>
                  </a:cubicBezTo>
                  <a:lnTo>
                    <a:pt x="91243" y="316923"/>
                  </a:lnTo>
                  <a:cubicBezTo>
                    <a:pt x="84269" y="316923"/>
                    <a:pt x="78616" y="322576"/>
                    <a:pt x="78616" y="329550"/>
                  </a:cubicBezTo>
                  <a:lnTo>
                    <a:pt x="78615" y="329550"/>
                  </a:lnTo>
                  <a:cubicBezTo>
                    <a:pt x="78615" y="336524"/>
                    <a:pt x="84268" y="342177"/>
                    <a:pt x="91242" y="342177"/>
                  </a:cubicBezTo>
                  <a:lnTo>
                    <a:pt x="474202" y="342177"/>
                  </a:lnTo>
                  <a:cubicBezTo>
                    <a:pt x="477689" y="342177"/>
                    <a:pt x="480845" y="340764"/>
                    <a:pt x="483130" y="338479"/>
                  </a:cubicBezTo>
                  <a:close/>
                  <a:moveTo>
                    <a:pt x="486829" y="276115"/>
                  </a:moveTo>
                  <a:lnTo>
                    <a:pt x="483130" y="267187"/>
                  </a:lnTo>
                  <a:cubicBezTo>
                    <a:pt x="480845" y="264902"/>
                    <a:pt x="477689" y="263489"/>
                    <a:pt x="474202" y="263489"/>
                  </a:cubicBezTo>
                  <a:lnTo>
                    <a:pt x="91243" y="263488"/>
                  </a:lnTo>
                  <a:cubicBezTo>
                    <a:pt x="84269" y="263488"/>
                    <a:pt x="78616" y="269141"/>
                    <a:pt x="78616" y="276115"/>
                  </a:cubicBezTo>
                  <a:lnTo>
                    <a:pt x="78615" y="276115"/>
                  </a:lnTo>
                  <a:cubicBezTo>
                    <a:pt x="78615" y="283089"/>
                    <a:pt x="84268" y="288742"/>
                    <a:pt x="91242" y="288742"/>
                  </a:cubicBezTo>
                  <a:lnTo>
                    <a:pt x="474202" y="288742"/>
                  </a:lnTo>
                  <a:cubicBezTo>
                    <a:pt x="477689" y="288742"/>
                    <a:pt x="480845" y="287329"/>
                    <a:pt x="483130" y="285044"/>
                  </a:cubicBezTo>
                  <a:close/>
                  <a:moveTo>
                    <a:pt x="565444" y="194687"/>
                  </a:moveTo>
                  <a:cubicBezTo>
                    <a:pt x="565444" y="205299"/>
                    <a:pt x="556842" y="213901"/>
                    <a:pt x="546230" y="213901"/>
                  </a:cubicBezTo>
                  <a:lnTo>
                    <a:pt x="525276" y="213901"/>
                  </a:lnTo>
                  <a:lnTo>
                    <a:pt x="508899" y="524387"/>
                  </a:lnTo>
                  <a:cubicBezTo>
                    <a:pt x="504507" y="609787"/>
                    <a:pt x="447139" y="676134"/>
                    <a:pt x="378242" y="676134"/>
                  </a:cubicBezTo>
                  <a:lnTo>
                    <a:pt x="184454" y="676134"/>
                  </a:lnTo>
                  <a:cubicBezTo>
                    <a:pt x="115558" y="676134"/>
                    <a:pt x="58190" y="609787"/>
                    <a:pt x="53798" y="524387"/>
                  </a:cubicBezTo>
                  <a:lnTo>
                    <a:pt x="37421" y="213901"/>
                  </a:lnTo>
                  <a:lnTo>
                    <a:pt x="19214" y="213901"/>
                  </a:lnTo>
                  <a:cubicBezTo>
                    <a:pt x="8602" y="213901"/>
                    <a:pt x="0" y="205299"/>
                    <a:pt x="0" y="194687"/>
                  </a:cubicBezTo>
                  <a:cubicBezTo>
                    <a:pt x="0" y="184075"/>
                    <a:pt x="8602" y="175473"/>
                    <a:pt x="19214" y="175473"/>
                  </a:cubicBezTo>
                  <a:lnTo>
                    <a:pt x="546230" y="175473"/>
                  </a:lnTo>
                  <a:cubicBezTo>
                    <a:pt x="556842" y="175473"/>
                    <a:pt x="565444" y="184075"/>
                    <a:pt x="565444" y="1946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row: Bent 11">
              <a:extLst>
                <a:ext uri="{FF2B5EF4-FFF2-40B4-BE49-F238E27FC236}">
                  <a16:creationId xmlns:a16="http://schemas.microsoft.com/office/drawing/2014/main" id="{4C701790-911F-49B9-B58C-72E9534D4C93}"/>
                </a:ext>
              </a:extLst>
            </p:cNvPr>
            <p:cNvSpPr/>
            <p:nvPr/>
          </p:nvSpPr>
          <p:spPr>
            <a:xfrm flipH="1" flipV="1">
              <a:off x="816143" y="5935877"/>
              <a:ext cx="10779743" cy="582611"/>
            </a:xfrm>
            <a:prstGeom prst="bentArrow">
              <a:avLst>
                <a:gd name="adj1" fmla="val 14113"/>
                <a:gd name="adj2" fmla="val 12152"/>
                <a:gd name="adj3" fmla="val 0"/>
                <a:gd name="adj4" fmla="val 5453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Freeform: Shape 22">
              <a:extLst>
                <a:ext uri="{FF2B5EF4-FFF2-40B4-BE49-F238E27FC236}">
                  <a16:creationId xmlns:a16="http://schemas.microsoft.com/office/drawing/2014/main" id="{A2CAA496-8808-490A-A588-30FACF8CED72}"/>
                </a:ext>
              </a:extLst>
            </p:cNvPr>
            <p:cNvSpPr/>
            <p:nvPr userDrawn="1"/>
          </p:nvSpPr>
          <p:spPr>
            <a:xfrm flipH="1">
              <a:off x="11086249" y="4603539"/>
              <a:ext cx="892078" cy="1332338"/>
            </a:xfrm>
            <a:custGeom>
              <a:avLst/>
              <a:gdLst>
                <a:gd name="connsiteX0" fmla="*/ 501893 w 892078"/>
                <a:gd name="connsiteY0" fmla="*/ 0 h 1332338"/>
                <a:gd name="connsiteX1" fmla="*/ 498205 w 892078"/>
                <a:gd name="connsiteY1" fmla="*/ 53000 h 1332338"/>
                <a:gd name="connsiteX2" fmla="*/ 456830 w 892078"/>
                <a:gd name="connsiteY2" fmla="*/ 120945 h 1332338"/>
                <a:gd name="connsiteX3" fmla="*/ 387912 w 892078"/>
                <a:gd name="connsiteY3" fmla="*/ 218109 h 1332338"/>
                <a:gd name="connsiteX4" fmla="*/ 391667 w 892078"/>
                <a:gd name="connsiteY4" fmla="*/ 334412 h 1332338"/>
                <a:gd name="connsiteX5" fmla="*/ 407219 w 892078"/>
                <a:gd name="connsiteY5" fmla="*/ 351214 h 1332338"/>
                <a:gd name="connsiteX6" fmla="*/ 413637 w 892078"/>
                <a:gd name="connsiteY6" fmla="*/ 474030 h 1332338"/>
                <a:gd name="connsiteX7" fmla="*/ 416812 w 892078"/>
                <a:gd name="connsiteY7" fmla="*/ 504492 h 1332338"/>
                <a:gd name="connsiteX8" fmla="*/ 402754 w 892078"/>
                <a:gd name="connsiteY8" fmla="*/ 505610 h 1332338"/>
                <a:gd name="connsiteX9" fmla="*/ 369924 w 892078"/>
                <a:gd name="connsiteY9" fmla="*/ 475906 h 1332338"/>
                <a:gd name="connsiteX10" fmla="*/ 126043 w 892078"/>
                <a:gd name="connsiteY10" fmla="*/ 282053 h 1332338"/>
                <a:gd name="connsiteX11" fmla="*/ 204209 w 892078"/>
                <a:gd name="connsiteY11" fmla="*/ 408681 h 1332338"/>
                <a:gd name="connsiteX12" fmla="*/ 344910 w 892078"/>
                <a:gd name="connsiteY12" fmla="*/ 500918 h 1332338"/>
                <a:gd name="connsiteX13" fmla="*/ 418387 w 892078"/>
                <a:gd name="connsiteY13" fmla="*/ 565015 h 1332338"/>
                <a:gd name="connsiteX14" fmla="*/ 404318 w 892078"/>
                <a:gd name="connsiteY14" fmla="*/ 841726 h 1332338"/>
                <a:gd name="connsiteX15" fmla="*/ 354290 w 892078"/>
                <a:gd name="connsiteY15" fmla="*/ 830783 h 1332338"/>
                <a:gd name="connsiteX16" fmla="*/ 353526 w 892078"/>
                <a:gd name="connsiteY16" fmla="*/ 831058 h 1332338"/>
                <a:gd name="connsiteX17" fmla="*/ 350580 w 892078"/>
                <a:gd name="connsiteY17" fmla="*/ 827584 h 1332338"/>
                <a:gd name="connsiteX18" fmla="*/ 347061 w 892078"/>
                <a:gd name="connsiteY18" fmla="*/ 800105 h 1332338"/>
                <a:gd name="connsiteX19" fmla="*/ 281402 w 892078"/>
                <a:gd name="connsiteY19" fmla="*/ 603126 h 1332338"/>
                <a:gd name="connsiteX20" fmla="*/ 0 w 892078"/>
                <a:gd name="connsiteY20" fmla="*/ 531211 h 1332338"/>
                <a:gd name="connsiteX21" fmla="*/ 87546 w 892078"/>
                <a:gd name="connsiteY21" fmla="*/ 639081 h 1332338"/>
                <a:gd name="connsiteX22" fmla="*/ 156335 w 892078"/>
                <a:gd name="connsiteY22" fmla="*/ 770401 h 1332338"/>
                <a:gd name="connsiteX23" fmla="*/ 309542 w 892078"/>
                <a:gd name="connsiteY23" fmla="*/ 829808 h 1332338"/>
                <a:gd name="connsiteX24" fmla="*/ 340979 w 892078"/>
                <a:gd name="connsiteY24" fmla="*/ 837942 h 1332338"/>
                <a:gd name="connsiteX25" fmla="*/ 348283 w 892078"/>
                <a:gd name="connsiteY25" fmla="*/ 838787 h 1332338"/>
                <a:gd name="connsiteX26" fmla="*/ 348036 w 892078"/>
                <a:gd name="connsiteY26" fmla="*/ 840162 h 1332338"/>
                <a:gd name="connsiteX27" fmla="*/ 405880 w 892078"/>
                <a:gd name="connsiteY27" fmla="*/ 949596 h 1332338"/>
                <a:gd name="connsiteX28" fmla="*/ 392717 w 892078"/>
                <a:gd name="connsiteY28" fmla="*/ 1332338 h 1332338"/>
                <a:gd name="connsiteX29" fmla="*/ 473368 w 892078"/>
                <a:gd name="connsiteY29" fmla="*/ 1332338 h 1332338"/>
                <a:gd name="connsiteX30" fmla="*/ 463724 w 892078"/>
                <a:gd name="connsiteY30" fmla="*/ 999622 h 1332338"/>
                <a:gd name="connsiteX31" fmla="*/ 476231 w 892078"/>
                <a:gd name="connsiteY31" fmla="*/ 908949 h 1332338"/>
                <a:gd name="connsiteX32" fmla="*/ 523131 w 892078"/>
                <a:gd name="connsiteY32" fmla="*/ 880809 h 1332338"/>
                <a:gd name="connsiteX33" fmla="*/ 827981 w 892078"/>
                <a:gd name="connsiteY33" fmla="*/ 722913 h 1332338"/>
                <a:gd name="connsiteX34" fmla="*/ 892078 w 892078"/>
                <a:gd name="connsiteY34" fmla="*/ 391486 h 1332338"/>
                <a:gd name="connsiteX35" fmla="*/ 671648 w 892078"/>
                <a:gd name="connsiteY35" fmla="*/ 560326 h 1332338"/>
                <a:gd name="connsiteX36" fmla="*/ 535636 w 892078"/>
                <a:gd name="connsiteY36" fmla="*/ 646309 h 1332338"/>
                <a:gd name="connsiteX37" fmla="*/ 480920 w 892078"/>
                <a:gd name="connsiteY37" fmla="*/ 830783 h 1332338"/>
                <a:gd name="connsiteX38" fmla="*/ 448091 w 892078"/>
                <a:gd name="connsiteY38" fmla="*/ 882373 h 1332338"/>
                <a:gd name="connsiteX39" fmla="*/ 448091 w 892078"/>
                <a:gd name="connsiteY39" fmla="*/ 608790 h 1332338"/>
                <a:gd name="connsiteX40" fmla="*/ 513752 w 892078"/>
                <a:gd name="connsiteY40" fmla="*/ 546257 h 1332338"/>
                <a:gd name="connsiteX41" fmla="*/ 582537 w 892078"/>
                <a:gd name="connsiteY41" fmla="*/ 540003 h 1332338"/>
                <a:gd name="connsiteX42" fmla="*/ 748253 w 892078"/>
                <a:gd name="connsiteY42" fmla="*/ 207012 h 1332338"/>
                <a:gd name="connsiteX43" fmla="*/ 596608 w 892078"/>
                <a:gd name="connsiteY43" fmla="*/ 313318 h 1332338"/>
                <a:gd name="connsiteX44" fmla="*/ 451217 w 892078"/>
                <a:gd name="connsiteY44" fmla="*/ 482159 h 1332338"/>
                <a:gd name="connsiteX45" fmla="*/ 445183 w 892078"/>
                <a:gd name="connsiteY45" fmla="*/ 497255 h 1332338"/>
                <a:gd name="connsiteX46" fmla="*/ 439086 w 892078"/>
                <a:gd name="connsiteY46" fmla="*/ 500090 h 1332338"/>
                <a:gd name="connsiteX47" fmla="*/ 435706 w 892078"/>
                <a:gd name="connsiteY47" fmla="*/ 482384 h 1332338"/>
                <a:gd name="connsiteX48" fmla="*/ 420305 w 892078"/>
                <a:gd name="connsiteY48" fmla="*/ 370688 h 1332338"/>
                <a:gd name="connsiteX49" fmla="*/ 426244 w 892078"/>
                <a:gd name="connsiteY49" fmla="*/ 360755 h 1332338"/>
                <a:gd name="connsiteX50" fmla="*/ 485748 w 892078"/>
                <a:gd name="connsiteY50" fmla="*/ 335852 h 1332338"/>
                <a:gd name="connsiteX51" fmla="*/ 556629 w 892078"/>
                <a:gd name="connsiteY51" fmla="*/ 224791 h 1332338"/>
                <a:gd name="connsiteX52" fmla="*/ 533558 w 892078"/>
                <a:gd name="connsiteY52" fmla="*/ 68029 h 1332338"/>
                <a:gd name="connsiteX53" fmla="*/ 501893 w 892078"/>
                <a:gd name="connsiteY53" fmla="*/ 0 h 1332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892078" h="1332338">
                  <a:moveTo>
                    <a:pt x="501893" y="0"/>
                  </a:moveTo>
                  <a:cubicBezTo>
                    <a:pt x="505496" y="20041"/>
                    <a:pt x="503339" y="36518"/>
                    <a:pt x="498205" y="53000"/>
                  </a:cubicBezTo>
                  <a:cubicBezTo>
                    <a:pt x="489909" y="79014"/>
                    <a:pt x="474662" y="101069"/>
                    <a:pt x="456830" y="120945"/>
                  </a:cubicBezTo>
                  <a:cubicBezTo>
                    <a:pt x="430082" y="150759"/>
                    <a:pt x="404129" y="181166"/>
                    <a:pt x="387912" y="218109"/>
                  </a:cubicBezTo>
                  <a:cubicBezTo>
                    <a:pt x="370904" y="257435"/>
                    <a:pt x="367592" y="296342"/>
                    <a:pt x="391667" y="334412"/>
                  </a:cubicBezTo>
                  <a:cubicBezTo>
                    <a:pt x="396044" y="341153"/>
                    <a:pt x="402085" y="346893"/>
                    <a:pt x="407219" y="351214"/>
                  </a:cubicBezTo>
                  <a:cubicBezTo>
                    <a:pt x="406074" y="380095"/>
                    <a:pt x="409823" y="433373"/>
                    <a:pt x="413637" y="474030"/>
                  </a:cubicBezTo>
                  <a:lnTo>
                    <a:pt x="416812" y="504492"/>
                  </a:lnTo>
                  <a:lnTo>
                    <a:pt x="402754" y="505610"/>
                  </a:lnTo>
                  <a:cubicBezTo>
                    <a:pt x="393375" y="507174"/>
                    <a:pt x="371487" y="502482"/>
                    <a:pt x="369924" y="475906"/>
                  </a:cubicBezTo>
                  <a:cubicBezTo>
                    <a:pt x="358979" y="328953"/>
                    <a:pt x="269870" y="258602"/>
                    <a:pt x="126043" y="282053"/>
                  </a:cubicBezTo>
                  <a:cubicBezTo>
                    <a:pt x="168253" y="316446"/>
                    <a:pt x="180759" y="364908"/>
                    <a:pt x="204209" y="408681"/>
                  </a:cubicBezTo>
                  <a:cubicBezTo>
                    <a:pt x="232351" y="463399"/>
                    <a:pt x="265180" y="511863"/>
                    <a:pt x="344910" y="500918"/>
                  </a:cubicBezTo>
                  <a:cubicBezTo>
                    <a:pt x="371487" y="496228"/>
                    <a:pt x="423077" y="507174"/>
                    <a:pt x="418387" y="565015"/>
                  </a:cubicBezTo>
                  <a:cubicBezTo>
                    <a:pt x="412133" y="655690"/>
                    <a:pt x="409008" y="747925"/>
                    <a:pt x="404318" y="841726"/>
                  </a:cubicBezTo>
                  <a:cubicBezTo>
                    <a:pt x="387119" y="838598"/>
                    <a:pt x="371487" y="833909"/>
                    <a:pt x="354290" y="830783"/>
                  </a:cubicBezTo>
                  <a:lnTo>
                    <a:pt x="353526" y="831058"/>
                  </a:lnTo>
                  <a:lnTo>
                    <a:pt x="350580" y="827584"/>
                  </a:lnTo>
                  <a:cubicBezTo>
                    <a:pt x="345889" y="820623"/>
                    <a:pt x="344717" y="813002"/>
                    <a:pt x="347061" y="800105"/>
                  </a:cubicBezTo>
                  <a:cubicBezTo>
                    <a:pt x="362694" y="723500"/>
                    <a:pt x="339244" y="656278"/>
                    <a:pt x="281402" y="603126"/>
                  </a:cubicBezTo>
                  <a:cubicBezTo>
                    <a:pt x="218869" y="545282"/>
                    <a:pt x="87546" y="512451"/>
                    <a:pt x="0" y="531211"/>
                  </a:cubicBezTo>
                  <a:cubicBezTo>
                    <a:pt x="43773" y="554661"/>
                    <a:pt x="68787" y="595308"/>
                    <a:pt x="87546" y="639081"/>
                  </a:cubicBezTo>
                  <a:cubicBezTo>
                    <a:pt x="106307" y="684418"/>
                    <a:pt x="123503" y="731318"/>
                    <a:pt x="156335" y="770401"/>
                  </a:cubicBezTo>
                  <a:cubicBezTo>
                    <a:pt x="196980" y="818865"/>
                    <a:pt x="240755" y="856384"/>
                    <a:pt x="309542" y="829808"/>
                  </a:cubicBezTo>
                  <a:cubicBezTo>
                    <a:pt x="322440" y="823945"/>
                    <a:pt x="330940" y="833912"/>
                    <a:pt x="340979" y="837942"/>
                  </a:cubicBezTo>
                  <a:lnTo>
                    <a:pt x="348283" y="838787"/>
                  </a:lnTo>
                  <a:lnTo>
                    <a:pt x="348036" y="840162"/>
                  </a:lnTo>
                  <a:cubicBezTo>
                    <a:pt x="404318" y="857359"/>
                    <a:pt x="409008" y="898006"/>
                    <a:pt x="405880" y="949596"/>
                  </a:cubicBezTo>
                  <a:lnTo>
                    <a:pt x="392717" y="1332338"/>
                  </a:lnTo>
                  <a:lnTo>
                    <a:pt x="473368" y="1332338"/>
                  </a:lnTo>
                  <a:lnTo>
                    <a:pt x="463724" y="999622"/>
                  </a:lnTo>
                  <a:cubicBezTo>
                    <a:pt x="463724" y="968357"/>
                    <a:pt x="463724" y="938653"/>
                    <a:pt x="476231" y="908949"/>
                  </a:cubicBezTo>
                  <a:cubicBezTo>
                    <a:pt x="485610" y="887063"/>
                    <a:pt x="490302" y="874556"/>
                    <a:pt x="523131" y="880809"/>
                  </a:cubicBezTo>
                  <a:cubicBezTo>
                    <a:pt x="652888" y="904260"/>
                    <a:pt x="767011" y="840162"/>
                    <a:pt x="827981" y="722913"/>
                  </a:cubicBezTo>
                  <a:cubicBezTo>
                    <a:pt x="878009" y="624423"/>
                    <a:pt x="884261" y="516553"/>
                    <a:pt x="892078" y="391486"/>
                  </a:cubicBezTo>
                  <a:cubicBezTo>
                    <a:pt x="840488" y="494664"/>
                    <a:pt x="756068" y="525932"/>
                    <a:pt x="671648" y="560326"/>
                  </a:cubicBezTo>
                  <a:cubicBezTo>
                    <a:pt x="621620" y="580648"/>
                    <a:pt x="573158" y="607226"/>
                    <a:pt x="535636" y="646309"/>
                  </a:cubicBezTo>
                  <a:cubicBezTo>
                    <a:pt x="485610" y="697899"/>
                    <a:pt x="448091" y="754179"/>
                    <a:pt x="480920" y="830783"/>
                  </a:cubicBezTo>
                  <a:cubicBezTo>
                    <a:pt x="488738" y="849542"/>
                    <a:pt x="477793" y="868302"/>
                    <a:pt x="448091" y="882373"/>
                  </a:cubicBezTo>
                  <a:cubicBezTo>
                    <a:pt x="448091" y="787008"/>
                    <a:pt x="448091" y="697899"/>
                    <a:pt x="448091" y="608790"/>
                  </a:cubicBezTo>
                  <a:cubicBezTo>
                    <a:pt x="448091" y="565015"/>
                    <a:pt x="455908" y="533749"/>
                    <a:pt x="513752" y="546257"/>
                  </a:cubicBezTo>
                  <a:cubicBezTo>
                    <a:pt x="535636" y="550946"/>
                    <a:pt x="559087" y="546257"/>
                    <a:pt x="582537" y="540003"/>
                  </a:cubicBezTo>
                  <a:cubicBezTo>
                    <a:pt x="701352" y="504046"/>
                    <a:pt x="779518" y="347712"/>
                    <a:pt x="748253" y="207012"/>
                  </a:cubicBezTo>
                  <a:cubicBezTo>
                    <a:pt x="716985" y="269546"/>
                    <a:pt x="652888" y="285178"/>
                    <a:pt x="596608" y="313318"/>
                  </a:cubicBezTo>
                  <a:cubicBezTo>
                    <a:pt x="524693" y="349275"/>
                    <a:pt x="454344" y="386797"/>
                    <a:pt x="451217" y="482159"/>
                  </a:cubicBezTo>
                  <a:cubicBezTo>
                    <a:pt x="450826" y="489194"/>
                    <a:pt x="448579" y="493982"/>
                    <a:pt x="445183" y="497255"/>
                  </a:cubicBezTo>
                  <a:lnTo>
                    <a:pt x="439086" y="500090"/>
                  </a:lnTo>
                  <a:lnTo>
                    <a:pt x="435706" y="482384"/>
                  </a:lnTo>
                  <a:cubicBezTo>
                    <a:pt x="429401" y="445321"/>
                    <a:pt x="420625" y="384681"/>
                    <a:pt x="420305" y="370688"/>
                  </a:cubicBezTo>
                  <a:cubicBezTo>
                    <a:pt x="420100" y="366322"/>
                    <a:pt x="417511" y="361166"/>
                    <a:pt x="426244" y="360755"/>
                  </a:cubicBezTo>
                  <a:cubicBezTo>
                    <a:pt x="449067" y="359727"/>
                    <a:pt x="467310" y="348584"/>
                    <a:pt x="485748" y="335852"/>
                  </a:cubicBezTo>
                  <a:cubicBezTo>
                    <a:pt x="524607" y="308401"/>
                    <a:pt x="549757" y="272437"/>
                    <a:pt x="556629" y="224791"/>
                  </a:cubicBezTo>
                  <a:cubicBezTo>
                    <a:pt x="564085" y="170396"/>
                    <a:pt x="553286" y="118213"/>
                    <a:pt x="533558" y="68029"/>
                  </a:cubicBezTo>
                  <a:cubicBezTo>
                    <a:pt x="524789" y="45615"/>
                    <a:pt x="518004" y="22205"/>
                    <a:pt x="501893" y="0"/>
                  </a:cubicBezTo>
                  <a:close/>
                </a:path>
              </a:pathLst>
            </a:custGeom>
            <a:grpFill/>
            <a:ln w="8081" cap="flat">
              <a:noFill/>
              <a:prstDash val="solid"/>
              <a:miter/>
            </a:ln>
          </p:spPr>
          <p:txBody>
            <a:bodyPr wrap="square" rtlCol="0" anchor="ctr">
              <a:noAutofit/>
            </a:bodyPr>
            <a:lstStyle/>
            <a:p>
              <a:endParaRPr lang="en-US"/>
            </a:p>
          </p:txBody>
        </p:sp>
      </p:grpSp>
      <p:sp>
        <p:nvSpPr>
          <p:cNvPr id="7" name="Slide Number Placeholder 1">
            <a:extLst>
              <a:ext uri="{FF2B5EF4-FFF2-40B4-BE49-F238E27FC236}">
                <a16:creationId xmlns:a16="http://schemas.microsoft.com/office/drawing/2014/main" id="{7B0E7D5F-98CC-4D02-89AA-901A7C74B652}"/>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2410231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ntents slide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4524873-6BE5-4879-B50F-EC3ECF1F2BA1}"/>
              </a:ext>
            </a:extLst>
          </p:cNvPr>
          <p:cNvSpPr/>
          <p:nvPr userDrawn="1"/>
        </p:nvSpPr>
        <p:spPr>
          <a:xfrm>
            <a:off x="0" y="0"/>
            <a:ext cx="12192000" cy="1219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bg1"/>
                </a:solidFill>
                <a:latin typeface="+mj-lt"/>
                <a:cs typeface="Arial" pitchFamily="34" charset="0"/>
              </a:defRPr>
            </a:lvl1pPr>
          </a:lstStyle>
          <a:p>
            <a:pPr lvl="0"/>
            <a:r>
              <a:rPr lang="en-US" altLang="ko-KR" dirty="0"/>
              <a:t>BASIC LAYOUT</a:t>
            </a:r>
          </a:p>
        </p:txBody>
      </p:sp>
      <p:grpSp>
        <p:nvGrpSpPr>
          <p:cNvPr id="28" name="Group 27">
            <a:extLst>
              <a:ext uri="{FF2B5EF4-FFF2-40B4-BE49-F238E27FC236}">
                <a16:creationId xmlns:a16="http://schemas.microsoft.com/office/drawing/2014/main" id="{69DB7680-BCD7-4C1B-97B4-C82E082C47C2}"/>
              </a:ext>
            </a:extLst>
          </p:cNvPr>
          <p:cNvGrpSpPr/>
          <p:nvPr userDrawn="1"/>
        </p:nvGrpSpPr>
        <p:grpSpPr>
          <a:xfrm>
            <a:off x="623567" y="-9292"/>
            <a:ext cx="2434936" cy="1219200"/>
            <a:chOff x="623567" y="20852"/>
            <a:chExt cx="2434936" cy="1219200"/>
          </a:xfrm>
        </p:grpSpPr>
        <p:sp>
          <p:nvSpPr>
            <p:cNvPr id="11" name="Freeform: Shape 10">
              <a:extLst>
                <a:ext uri="{FF2B5EF4-FFF2-40B4-BE49-F238E27FC236}">
                  <a16:creationId xmlns:a16="http://schemas.microsoft.com/office/drawing/2014/main" id="{60C6E2EE-321A-47CB-9B17-01A6C7F54C53}"/>
                </a:ext>
              </a:extLst>
            </p:cNvPr>
            <p:cNvSpPr/>
            <p:nvPr userDrawn="1"/>
          </p:nvSpPr>
          <p:spPr>
            <a:xfrm>
              <a:off x="1538287" y="20852"/>
              <a:ext cx="704850" cy="1219200"/>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60000"/>
              </a:schemeClr>
            </a:solidFill>
            <a:ln w="2261" cap="flat">
              <a:noFill/>
              <a:prstDash val="solid"/>
              <a:miter/>
            </a:ln>
          </p:spPr>
          <p:txBody>
            <a:bodyPr wrap="square" rtlCol="0" anchor="ctr">
              <a:noAutofit/>
            </a:bodyPr>
            <a:lstStyle/>
            <a:p>
              <a:endParaRPr lang="en-US"/>
            </a:p>
          </p:txBody>
        </p:sp>
        <p:sp>
          <p:nvSpPr>
            <p:cNvPr id="12" name="Freeform: Shape 11">
              <a:extLst>
                <a:ext uri="{FF2B5EF4-FFF2-40B4-BE49-F238E27FC236}">
                  <a16:creationId xmlns:a16="http://schemas.microsoft.com/office/drawing/2014/main" id="{C81EE286-F844-4771-9CFC-94BF60D78565}"/>
                </a:ext>
              </a:extLst>
            </p:cNvPr>
            <p:cNvSpPr/>
            <p:nvPr userDrawn="1"/>
          </p:nvSpPr>
          <p:spPr>
            <a:xfrm>
              <a:off x="2161853" y="284463"/>
              <a:ext cx="552450" cy="955589"/>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60000"/>
              </a:schemeClr>
            </a:solidFill>
            <a:ln w="2261" cap="flat">
              <a:noFill/>
              <a:prstDash val="solid"/>
              <a:miter/>
            </a:ln>
          </p:spPr>
          <p:txBody>
            <a:bodyPr wrap="square" rtlCol="0" anchor="ctr">
              <a:noAutofit/>
            </a:bodyPr>
            <a:lstStyle/>
            <a:p>
              <a:endParaRPr lang="en-US"/>
            </a:p>
          </p:txBody>
        </p:sp>
        <p:sp>
          <p:nvSpPr>
            <p:cNvPr id="13" name="Freeform: Shape 12">
              <a:extLst>
                <a:ext uri="{FF2B5EF4-FFF2-40B4-BE49-F238E27FC236}">
                  <a16:creationId xmlns:a16="http://schemas.microsoft.com/office/drawing/2014/main" id="{819794EC-70B7-4CA7-B86F-B7DD5B250116}"/>
                </a:ext>
              </a:extLst>
            </p:cNvPr>
            <p:cNvSpPr/>
            <p:nvPr userDrawn="1"/>
          </p:nvSpPr>
          <p:spPr>
            <a:xfrm>
              <a:off x="1378101" y="436863"/>
              <a:ext cx="464344" cy="803189"/>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60000"/>
              </a:schemeClr>
            </a:solidFill>
            <a:ln w="2261"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05923C14-7C77-40CC-82DB-9E1F4A7524AB}"/>
                </a:ext>
              </a:extLst>
            </p:cNvPr>
            <p:cNvSpPr/>
            <p:nvPr userDrawn="1"/>
          </p:nvSpPr>
          <p:spPr>
            <a:xfrm>
              <a:off x="745171" y="282011"/>
              <a:ext cx="553868" cy="958041"/>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60000"/>
              </a:schemeClr>
            </a:solidFill>
            <a:ln w="2261" cap="flat">
              <a:noFill/>
              <a:prstDash val="solid"/>
              <a:miter/>
            </a:ln>
          </p:spPr>
          <p:txBody>
            <a:bodyPr wrap="square" rtlCol="0" anchor="ctr">
              <a:noAutofit/>
            </a:bodyPr>
            <a:lstStyle/>
            <a:p>
              <a:endParaRPr lang="en-US"/>
            </a:p>
          </p:txBody>
        </p:sp>
        <p:sp>
          <p:nvSpPr>
            <p:cNvPr id="15" name="Freeform: Shape 14">
              <a:extLst>
                <a:ext uri="{FF2B5EF4-FFF2-40B4-BE49-F238E27FC236}">
                  <a16:creationId xmlns:a16="http://schemas.microsoft.com/office/drawing/2014/main" id="{B35BE877-79E4-493D-8CCE-9682FE0748AA}"/>
                </a:ext>
              </a:extLst>
            </p:cNvPr>
            <p:cNvSpPr/>
            <p:nvPr userDrawn="1"/>
          </p:nvSpPr>
          <p:spPr>
            <a:xfrm>
              <a:off x="623567" y="609600"/>
              <a:ext cx="364480" cy="630452"/>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40000"/>
              </a:schemeClr>
            </a:solidFill>
            <a:ln w="2261" cap="flat">
              <a:noFill/>
              <a:prstDash val="solid"/>
              <a:miter/>
            </a:ln>
          </p:spPr>
          <p:txBody>
            <a:bodyPr wrap="square" rtlCol="0" anchor="ctr">
              <a:noAutofit/>
            </a:bodyPr>
            <a:lstStyle/>
            <a:p>
              <a:endParaRPr lang="en-US"/>
            </a:p>
          </p:txBody>
        </p:sp>
        <p:sp>
          <p:nvSpPr>
            <p:cNvPr id="16" name="Freeform: Shape 15">
              <a:extLst>
                <a:ext uri="{FF2B5EF4-FFF2-40B4-BE49-F238E27FC236}">
                  <a16:creationId xmlns:a16="http://schemas.microsoft.com/office/drawing/2014/main" id="{592FD92A-CC13-4DFD-A85C-8CE910B21828}"/>
                </a:ext>
              </a:extLst>
            </p:cNvPr>
            <p:cNvSpPr/>
            <p:nvPr userDrawn="1"/>
          </p:nvSpPr>
          <p:spPr>
            <a:xfrm>
              <a:off x="1235073" y="609600"/>
              <a:ext cx="364480" cy="630452"/>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40000"/>
              </a:schemeClr>
            </a:solidFill>
            <a:ln w="2261" cap="flat">
              <a:noFill/>
              <a:prstDash val="solid"/>
              <a:miter/>
            </a:ln>
          </p:spPr>
          <p:txBody>
            <a:bodyPr wrap="square" rtlCol="0" anchor="ctr">
              <a:noAutofit/>
            </a:bodyPr>
            <a:lstStyle/>
            <a:p>
              <a:endParaRPr lang="en-US"/>
            </a:p>
          </p:txBody>
        </p:sp>
        <p:sp>
          <p:nvSpPr>
            <p:cNvPr id="17" name="Freeform: Shape 16">
              <a:extLst>
                <a:ext uri="{FF2B5EF4-FFF2-40B4-BE49-F238E27FC236}">
                  <a16:creationId xmlns:a16="http://schemas.microsoft.com/office/drawing/2014/main" id="{DC05787A-C43E-453A-BE07-3D337B74A2E0}"/>
                </a:ext>
              </a:extLst>
            </p:cNvPr>
            <p:cNvSpPr/>
            <p:nvPr userDrawn="1"/>
          </p:nvSpPr>
          <p:spPr>
            <a:xfrm>
              <a:off x="2674902" y="576526"/>
              <a:ext cx="383601" cy="663526"/>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60000"/>
              </a:schemeClr>
            </a:solidFill>
            <a:ln w="2261" cap="flat">
              <a:noFill/>
              <a:prstDash val="solid"/>
              <a:miter/>
            </a:ln>
          </p:spPr>
          <p:txBody>
            <a:bodyPr wrap="square" rtlCol="0" anchor="ctr">
              <a:noAutofit/>
            </a:bodyPr>
            <a:lstStyle/>
            <a:p>
              <a:endParaRPr lang="en-US"/>
            </a:p>
          </p:txBody>
        </p:sp>
      </p:grpSp>
      <p:grpSp>
        <p:nvGrpSpPr>
          <p:cNvPr id="18" name="Group 17">
            <a:extLst>
              <a:ext uri="{FF2B5EF4-FFF2-40B4-BE49-F238E27FC236}">
                <a16:creationId xmlns:a16="http://schemas.microsoft.com/office/drawing/2014/main" id="{49A36D23-48BD-4BA3-8545-A3920D835DF4}"/>
              </a:ext>
            </a:extLst>
          </p:cNvPr>
          <p:cNvGrpSpPr/>
          <p:nvPr userDrawn="1"/>
        </p:nvGrpSpPr>
        <p:grpSpPr>
          <a:xfrm flipH="1">
            <a:off x="9757064" y="5636998"/>
            <a:ext cx="2434936" cy="1240052"/>
            <a:chOff x="328292" y="0"/>
            <a:chExt cx="2434936" cy="1240052"/>
          </a:xfrm>
        </p:grpSpPr>
        <p:sp>
          <p:nvSpPr>
            <p:cNvPr id="19" name="Freeform: Shape 18">
              <a:extLst>
                <a:ext uri="{FF2B5EF4-FFF2-40B4-BE49-F238E27FC236}">
                  <a16:creationId xmlns:a16="http://schemas.microsoft.com/office/drawing/2014/main" id="{0222CDA6-66B0-4261-8AAB-F61537EBC5C1}"/>
                </a:ext>
              </a:extLst>
            </p:cNvPr>
            <p:cNvSpPr/>
            <p:nvPr userDrawn="1"/>
          </p:nvSpPr>
          <p:spPr>
            <a:xfrm>
              <a:off x="1243012" y="0"/>
              <a:ext cx="704850" cy="1219200"/>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60000"/>
              </a:schemeClr>
            </a:solidFill>
            <a:ln w="2261" cap="flat">
              <a:noFill/>
              <a:prstDash val="solid"/>
              <a:miter/>
            </a:ln>
          </p:spPr>
          <p:txBody>
            <a:bodyPr wrap="square" rtlCol="0" anchor="ctr">
              <a:noAutofit/>
            </a:bodyPr>
            <a:lstStyle/>
            <a:p>
              <a:endParaRPr lang="en-US"/>
            </a:p>
          </p:txBody>
        </p:sp>
        <p:sp>
          <p:nvSpPr>
            <p:cNvPr id="20" name="Freeform: Shape 19">
              <a:extLst>
                <a:ext uri="{FF2B5EF4-FFF2-40B4-BE49-F238E27FC236}">
                  <a16:creationId xmlns:a16="http://schemas.microsoft.com/office/drawing/2014/main" id="{79E29A8A-7472-4C7B-B2D8-F2CA911113E6}"/>
                </a:ext>
              </a:extLst>
            </p:cNvPr>
            <p:cNvSpPr/>
            <p:nvPr userDrawn="1"/>
          </p:nvSpPr>
          <p:spPr>
            <a:xfrm>
              <a:off x="1866578" y="263611"/>
              <a:ext cx="552450" cy="955589"/>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60000"/>
              </a:schemeClr>
            </a:solidFill>
            <a:ln w="2261" cap="flat">
              <a:noFill/>
              <a:prstDash val="solid"/>
              <a:miter/>
            </a:ln>
          </p:spPr>
          <p:txBody>
            <a:bodyPr wrap="square" rtlCol="0" anchor="ctr">
              <a:noAutofit/>
            </a:bodyPr>
            <a:lstStyle/>
            <a:p>
              <a:endParaRPr lang="en-US"/>
            </a:p>
          </p:txBody>
        </p:sp>
        <p:sp>
          <p:nvSpPr>
            <p:cNvPr id="21" name="Freeform: Shape 20">
              <a:extLst>
                <a:ext uri="{FF2B5EF4-FFF2-40B4-BE49-F238E27FC236}">
                  <a16:creationId xmlns:a16="http://schemas.microsoft.com/office/drawing/2014/main" id="{BF2D5BA9-02F0-4EBF-8047-65342716CF01}"/>
                </a:ext>
              </a:extLst>
            </p:cNvPr>
            <p:cNvSpPr/>
            <p:nvPr userDrawn="1"/>
          </p:nvSpPr>
          <p:spPr>
            <a:xfrm>
              <a:off x="1082826" y="422492"/>
              <a:ext cx="464344" cy="803189"/>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60000"/>
              </a:schemeClr>
            </a:solidFill>
            <a:ln w="2261" cap="flat">
              <a:noFill/>
              <a:prstDash val="solid"/>
              <a:miter/>
            </a:ln>
          </p:spPr>
          <p:txBody>
            <a:bodyPr wrap="square" rtlCol="0" anchor="ctr">
              <a:noAutofit/>
            </a:bodyPr>
            <a:lstStyle/>
            <a:p>
              <a:endParaRPr lang="en-US"/>
            </a:p>
          </p:txBody>
        </p:sp>
        <p:sp>
          <p:nvSpPr>
            <p:cNvPr id="22" name="Freeform: Shape 21">
              <a:extLst>
                <a:ext uri="{FF2B5EF4-FFF2-40B4-BE49-F238E27FC236}">
                  <a16:creationId xmlns:a16="http://schemas.microsoft.com/office/drawing/2014/main" id="{94CD11AB-8BFB-424D-B3CC-4FEB6AB5C821}"/>
                </a:ext>
              </a:extLst>
            </p:cNvPr>
            <p:cNvSpPr/>
            <p:nvPr userDrawn="1"/>
          </p:nvSpPr>
          <p:spPr>
            <a:xfrm>
              <a:off x="449896" y="280904"/>
              <a:ext cx="553868" cy="958041"/>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60000"/>
              </a:schemeClr>
            </a:solidFill>
            <a:ln w="2261" cap="flat">
              <a:noFill/>
              <a:prstDash val="solid"/>
              <a:miter/>
            </a:ln>
          </p:spPr>
          <p:txBody>
            <a:bodyPr wrap="square" rtlCol="0" anchor="ctr">
              <a:noAutofit/>
            </a:bodyPr>
            <a:lstStyle/>
            <a:p>
              <a:endParaRPr lang="en-US"/>
            </a:p>
          </p:txBody>
        </p:sp>
        <p:sp>
          <p:nvSpPr>
            <p:cNvPr id="23" name="Freeform: Shape 22">
              <a:extLst>
                <a:ext uri="{FF2B5EF4-FFF2-40B4-BE49-F238E27FC236}">
                  <a16:creationId xmlns:a16="http://schemas.microsoft.com/office/drawing/2014/main" id="{1B82DE08-397D-4848-B109-C55EEF52BDA4}"/>
                </a:ext>
              </a:extLst>
            </p:cNvPr>
            <p:cNvSpPr/>
            <p:nvPr userDrawn="1"/>
          </p:nvSpPr>
          <p:spPr>
            <a:xfrm>
              <a:off x="328292" y="609600"/>
              <a:ext cx="364480" cy="630452"/>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40000"/>
              </a:schemeClr>
            </a:solidFill>
            <a:ln w="2261" cap="flat">
              <a:noFill/>
              <a:prstDash val="solid"/>
              <a:miter/>
            </a:ln>
          </p:spPr>
          <p:txBody>
            <a:bodyPr wrap="square" rtlCol="0" anchor="ctr">
              <a:noAutofit/>
            </a:bodyPr>
            <a:lstStyle/>
            <a:p>
              <a:endParaRPr lang="en-US"/>
            </a:p>
          </p:txBody>
        </p:sp>
        <p:sp>
          <p:nvSpPr>
            <p:cNvPr id="24" name="Freeform: Shape 23">
              <a:extLst>
                <a:ext uri="{FF2B5EF4-FFF2-40B4-BE49-F238E27FC236}">
                  <a16:creationId xmlns:a16="http://schemas.microsoft.com/office/drawing/2014/main" id="{29598C0A-7EE6-4767-B149-6F044CB9FD7B}"/>
                </a:ext>
              </a:extLst>
            </p:cNvPr>
            <p:cNvSpPr/>
            <p:nvPr userDrawn="1"/>
          </p:nvSpPr>
          <p:spPr>
            <a:xfrm>
              <a:off x="939798" y="608493"/>
              <a:ext cx="364480" cy="630452"/>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40000"/>
              </a:schemeClr>
            </a:solidFill>
            <a:ln w="2261" cap="flat">
              <a:noFill/>
              <a:prstDash val="solid"/>
              <a:miter/>
            </a:ln>
          </p:spPr>
          <p:txBody>
            <a:bodyPr wrap="square" rtlCol="0" anchor="ctr">
              <a:noAutofit/>
            </a:bodyPr>
            <a:lstStyle/>
            <a:p>
              <a:endParaRPr lang="en-US"/>
            </a:p>
          </p:txBody>
        </p:sp>
        <p:sp>
          <p:nvSpPr>
            <p:cNvPr id="25" name="Freeform: Shape 24">
              <a:extLst>
                <a:ext uri="{FF2B5EF4-FFF2-40B4-BE49-F238E27FC236}">
                  <a16:creationId xmlns:a16="http://schemas.microsoft.com/office/drawing/2014/main" id="{5736E712-C4F3-4B0A-8585-2B8D1DBCB0CC}"/>
                </a:ext>
              </a:extLst>
            </p:cNvPr>
            <p:cNvSpPr/>
            <p:nvPr userDrawn="1"/>
          </p:nvSpPr>
          <p:spPr>
            <a:xfrm>
              <a:off x="2379627" y="555674"/>
              <a:ext cx="383601" cy="663526"/>
            </a:xfrm>
            <a:custGeom>
              <a:avLst/>
              <a:gdLst>
                <a:gd name="connsiteX0" fmla="*/ 6081 w 704850"/>
                <a:gd name="connsiteY0" fmla="*/ 522 h 1219200"/>
                <a:gd name="connsiteX1" fmla="*/ 32074 w 704850"/>
                <a:gd name="connsiteY1" fmla="*/ 13452 h 1219200"/>
                <a:gd name="connsiteX2" fmla="*/ 371186 w 704850"/>
                <a:gd name="connsiteY2" fmla="*/ 291913 h 1219200"/>
                <a:gd name="connsiteX3" fmla="*/ 478491 w 704850"/>
                <a:gd name="connsiteY3" fmla="*/ 386822 h 1219200"/>
                <a:gd name="connsiteX4" fmla="*/ 492887 w 704850"/>
                <a:gd name="connsiteY4" fmla="*/ 396152 h 1219200"/>
                <a:gd name="connsiteX5" fmla="*/ 508350 w 704850"/>
                <a:gd name="connsiteY5" fmla="*/ 389888 h 1219200"/>
                <a:gd name="connsiteX6" fmla="*/ 519414 w 704850"/>
                <a:gd name="connsiteY6" fmla="*/ 366294 h 1219200"/>
                <a:gd name="connsiteX7" fmla="*/ 543541 w 704850"/>
                <a:gd name="connsiteY7" fmla="*/ 335901 h 1219200"/>
                <a:gd name="connsiteX8" fmla="*/ 675506 w 704850"/>
                <a:gd name="connsiteY8" fmla="*/ 228196 h 1219200"/>
                <a:gd name="connsiteX9" fmla="*/ 698168 w 704850"/>
                <a:gd name="connsiteY9" fmla="*/ 210601 h 1219200"/>
                <a:gd name="connsiteX10" fmla="*/ 704833 w 704850"/>
                <a:gd name="connsiteY10" fmla="*/ 214067 h 1219200"/>
                <a:gd name="connsiteX11" fmla="*/ 699367 w 704850"/>
                <a:gd name="connsiteY11" fmla="*/ 227930 h 1219200"/>
                <a:gd name="connsiteX12" fmla="*/ 664576 w 704850"/>
                <a:gd name="connsiteY12" fmla="*/ 269652 h 1219200"/>
                <a:gd name="connsiteX13" fmla="*/ 535144 w 704850"/>
                <a:gd name="connsiteY13" fmla="*/ 412548 h 1219200"/>
                <a:gd name="connsiteX14" fmla="*/ 531411 w 704850"/>
                <a:gd name="connsiteY14" fmla="*/ 424145 h 1219200"/>
                <a:gd name="connsiteX15" fmla="*/ 525679 w 704850"/>
                <a:gd name="connsiteY15" fmla="*/ 438408 h 1219200"/>
                <a:gd name="connsiteX16" fmla="*/ 523280 w 704850"/>
                <a:gd name="connsiteY16" fmla="*/ 451738 h 1219200"/>
                <a:gd name="connsiteX17" fmla="*/ 544341 w 704850"/>
                <a:gd name="connsiteY17" fmla="*/ 534516 h 1219200"/>
                <a:gd name="connsiteX18" fmla="*/ 588862 w 704850"/>
                <a:gd name="connsiteY18" fmla="*/ 671814 h 1219200"/>
                <a:gd name="connsiteX19" fmla="*/ 640982 w 704850"/>
                <a:gd name="connsiteY19" fmla="*/ 849234 h 1219200"/>
                <a:gd name="connsiteX20" fmla="*/ 688436 w 704850"/>
                <a:gd name="connsiteY20" fmla="*/ 1041451 h 1219200"/>
                <a:gd name="connsiteX21" fmla="*/ 692836 w 704850"/>
                <a:gd name="connsiteY21" fmla="*/ 1068777 h 1219200"/>
                <a:gd name="connsiteX22" fmla="*/ 691902 w 704850"/>
                <a:gd name="connsiteY22" fmla="*/ 1072776 h 1219200"/>
                <a:gd name="connsiteX23" fmla="*/ 688970 w 704850"/>
                <a:gd name="connsiteY23" fmla="*/ 1069844 h 1219200"/>
                <a:gd name="connsiteX24" fmla="*/ 674440 w 704850"/>
                <a:gd name="connsiteY24" fmla="*/ 1027455 h 1219200"/>
                <a:gd name="connsiteX25" fmla="*/ 584463 w 704850"/>
                <a:gd name="connsiteY25" fmla="*/ 724200 h 1219200"/>
                <a:gd name="connsiteX26" fmla="*/ 500886 w 704850"/>
                <a:gd name="connsiteY26" fmla="*/ 489595 h 1219200"/>
                <a:gd name="connsiteX27" fmla="*/ 492354 w 704850"/>
                <a:gd name="connsiteY27" fmla="*/ 470000 h 1219200"/>
                <a:gd name="connsiteX28" fmla="*/ 482090 w 704850"/>
                <a:gd name="connsiteY28" fmla="*/ 460802 h 1219200"/>
                <a:gd name="connsiteX29" fmla="*/ 476092 w 704850"/>
                <a:gd name="connsiteY29" fmla="*/ 471999 h 1219200"/>
                <a:gd name="connsiteX30" fmla="*/ 475292 w 704850"/>
                <a:gd name="connsiteY30" fmla="*/ 495460 h 1219200"/>
                <a:gd name="connsiteX31" fmla="*/ 474505 w 704850"/>
                <a:gd name="connsiteY31" fmla="*/ 1219200 h 1219200"/>
                <a:gd name="connsiteX32" fmla="*/ 407041 w 704850"/>
                <a:gd name="connsiteY32" fmla="*/ 1219200 h 1219200"/>
                <a:gd name="connsiteX33" fmla="*/ 409382 w 704850"/>
                <a:gd name="connsiteY33" fmla="*/ 1154457 h 1219200"/>
                <a:gd name="connsiteX34" fmla="*/ 434503 w 704850"/>
                <a:gd name="connsiteY34" fmla="*/ 499459 h 1219200"/>
                <a:gd name="connsiteX35" fmla="*/ 423306 w 704850"/>
                <a:gd name="connsiteY35" fmla="*/ 490661 h 1219200"/>
                <a:gd name="connsiteX36" fmla="*/ 380117 w 704850"/>
                <a:gd name="connsiteY36" fmla="*/ 479731 h 1219200"/>
                <a:gd name="connsiteX37" fmla="*/ 377317 w 704850"/>
                <a:gd name="connsiteY37" fmla="*/ 473199 h 1219200"/>
                <a:gd name="connsiteX38" fmla="*/ 379584 w 704850"/>
                <a:gd name="connsiteY38" fmla="*/ 459469 h 1219200"/>
                <a:gd name="connsiteX39" fmla="*/ 392380 w 704850"/>
                <a:gd name="connsiteY39" fmla="*/ 423612 h 1219200"/>
                <a:gd name="connsiteX40" fmla="*/ 407577 w 704850"/>
                <a:gd name="connsiteY40" fmla="*/ 416281 h 1219200"/>
                <a:gd name="connsiteX41" fmla="*/ 423839 w 704850"/>
                <a:gd name="connsiteY41" fmla="*/ 426411 h 1219200"/>
                <a:gd name="connsiteX42" fmla="*/ 430771 w 704850"/>
                <a:gd name="connsiteY42" fmla="*/ 427744 h 1219200"/>
                <a:gd name="connsiteX43" fmla="*/ 454498 w 704850"/>
                <a:gd name="connsiteY43" fmla="*/ 419880 h 1219200"/>
                <a:gd name="connsiteX44" fmla="*/ 455564 w 704850"/>
                <a:gd name="connsiteY44" fmla="*/ 414681 h 1219200"/>
                <a:gd name="connsiteX45" fmla="*/ 438368 w 704850"/>
                <a:gd name="connsiteY45" fmla="*/ 402018 h 1219200"/>
                <a:gd name="connsiteX46" fmla="*/ 362921 w 704850"/>
                <a:gd name="connsiteY46" fmla="*/ 341233 h 1219200"/>
                <a:gd name="connsiteX47" fmla="*/ 212294 w 704850"/>
                <a:gd name="connsiteY47" fmla="*/ 191672 h 1219200"/>
                <a:gd name="connsiteX48" fmla="*/ 15811 w 704850"/>
                <a:gd name="connsiteY48" fmla="*/ 18917 h 1219200"/>
                <a:gd name="connsiteX49" fmla="*/ 2215 w 704850"/>
                <a:gd name="connsiteY49" fmla="*/ 6654 h 1219200"/>
                <a:gd name="connsiteX50" fmla="*/ 348 w 704850"/>
                <a:gd name="connsiteY50" fmla="*/ 1589 h 1219200"/>
                <a:gd name="connsiteX51" fmla="*/ 6081 w 704850"/>
                <a:gd name="connsiteY51" fmla="*/ 522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04850" h="121920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chemeClr val="accent1">
                <a:lumMod val="75000"/>
                <a:alpha val="60000"/>
              </a:schemeClr>
            </a:solidFill>
            <a:ln w="2261" cap="flat">
              <a:noFill/>
              <a:prstDash val="solid"/>
              <a:miter/>
            </a:ln>
          </p:spPr>
          <p:txBody>
            <a:bodyPr wrap="square" rtlCol="0" anchor="ctr">
              <a:noAutofit/>
            </a:bodyPr>
            <a:lstStyle/>
            <a:p>
              <a:endParaRPr lang="en-US"/>
            </a:p>
          </p:txBody>
        </p:sp>
      </p:grpSp>
      <p:sp>
        <p:nvSpPr>
          <p:cNvPr id="8" name="Rectangle 7">
            <a:extLst>
              <a:ext uri="{FF2B5EF4-FFF2-40B4-BE49-F238E27FC236}">
                <a16:creationId xmlns:a16="http://schemas.microsoft.com/office/drawing/2014/main" id="{D758FE55-F2E3-411E-B08B-7BB726147569}"/>
              </a:ext>
            </a:extLst>
          </p:cNvPr>
          <p:cNvSpPr/>
          <p:nvPr userDrawn="1"/>
        </p:nvSpPr>
        <p:spPr>
          <a:xfrm>
            <a:off x="0" y="6359791"/>
            <a:ext cx="9325299" cy="568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8BD529C-F177-4014-858A-48426744683D}"/>
              </a:ext>
            </a:extLst>
          </p:cNvPr>
          <p:cNvSpPr/>
          <p:nvPr userDrawn="1"/>
        </p:nvSpPr>
        <p:spPr>
          <a:xfrm>
            <a:off x="0" y="6512191"/>
            <a:ext cx="9325299" cy="568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29A4EDC-BC81-48B2-A5D1-5C42D2143CB0}"/>
              </a:ext>
            </a:extLst>
          </p:cNvPr>
          <p:cNvSpPr/>
          <p:nvPr userDrawn="1"/>
        </p:nvSpPr>
        <p:spPr>
          <a:xfrm>
            <a:off x="0" y="6664591"/>
            <a:ext cx="9325299" cy="568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Slide Number Placeholder 1">
            <a:extLst>
              <a:ext uri="{FF2B5EF4-FFF2-40B4-BE49-F238E27FC236}">
                <a16:creationId xmlns:a16="http://schemas.microsoft.com/office/drawing/2014/main" id="{D3BD0A51-1938-4B9B-9E05-076CDA097BBD}"/>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419862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E2F06E-4347-4F06-920C-E8486EE929CF}"/>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60532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0DE4DB8-95B1-490C-9ADC-E0A3E777B4A5}"/>
              </a:ext>
            </a:extLst>
          </p:cNvPr>
          <p:cNvSpPr/>
          <p:nvPr userDrawn="1"/>
        </p:nvSpPr>
        <p:spPr>
          <a:xfrm>
            <a:off x="419100" y="490537"/>
            <a:ext cx="8429625" cy="5876925"/>
          </a:xfrm>
          <a:prstGeom prst="roundRect">
            <a:avLst>
              <a:gd name="adj" fmla="val 4836"/>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1">
            <a:extLst>
              <a:ext uri="{FF2B5EF4-FFF2-40B4-BE49-F238E27FC236}">
                <a16:creationId xmlns:a16="http://schemas.microsoft.com/office/drawing/2014/main" id="{FF6FF356-FCE7-4296-9833-D25F4B5F2EEB}"/>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1713827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9DA522A-2DEF-4520-8803-18075D5AFB6D}"/>
              </a:ext>
            </a:extLst>
          </p:cNvPr>
          <p:cNvSpPr/>
          <p:nvPr userDrawn="1"/>
        </p:nvSpPr>
        <p:spPr>
          <a:xfrm>
            <a:off x="405725" y="347409"/>
            <a:ext cx="11380551" cy="6163182"/>
          </a:xfrm>
          <a:prstGeom prst="roundRect">
            <a:avLst>
              <a:gd name="adj" fmla="val 3889"/>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1">
            <a:extLst>
              <a:ext uri="{FF2B5EF4-FFF2-40B4-BE49-F238E27FC236}">
                <a16:creationId xmlns:a16="http://schemas.microsoft.com/office/drawing/2014/main" id="{4A514732-B414-44D3-8F85-AF11259510CC}"/>
              </a:ext>
            </a:extLst>
          </p:cNvPr>
          <p:cNvSpPr txBox="1">
            <a:spLocks/>
          </p:cNvSpPr>
          <p:nvPr userDrawn="1"/>
        </p:nvSpPr>
        <p:spPr>
          <a:xfrm>
            <a:off x="9448800" y="64928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096C5C6-3D09-42D4-92BE-7421E2EAD563}" type="slidenum">
              <a:rPr lang="en-US" smtClean="0"/>
              <a:pPr/>
              <a:t>‹#›</a:t>
            </a:fld>
            <a:endParaRPr lang="en-US" dirty="0"/>
          </a:p>
        </p:txBody>
      </p:sp>
    </p:spTree>
    <p:extLst>
      <p:ext uri="{BB962C8B-B14F-4D97-AF65-F5344CB8AC3E}">
        <p14:creationId xmlns:p14="http://schemas.microsoft.com/office/powerpoint/2010/main" val="9573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5CE85F-FF14-4F01-9693-236D2BBA634B}"/>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38129955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698797"/>
      </p:ext>
    </p:extLst>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0F5B36-A0ED-44DF-8324-C5C57CAD4557}"/>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1086816533"/>
      </p:ext>
    </p:extLst>
  </p:cSld>
  <p:clrMap bg1="lt1" tx1="dk1" bg2="lt2" tx2="dk2" accent1="accent1" accent2="accent2" accent3="accent3" accent4="accent4" accent5="accent5" accent6="accent6" hlink="hlink" folHlink="folHlink"/>
  <p:sldLayoutIdLst>
    <p:sldLayoutId id="2147483657" r:id="rId1"/>
    <p:sldLayoutId id="2147483661" r:id="rId2"/>
    <p:sldLayoutId id="2147483662" r:id="rId3"/>
    <p:sldLayoutId id="2147483658" r:id="rId4"/>
    <p:sldLayoutId id="2147483666" r:id="rId5"/>
    <p:sldLayoutId id="2147483665" r:id="rId6"/>
    <p:sldLayoutId id="2147483664" r:id="rId7"/>
    <p:sldLayoutId id="2147483667" r:id="rId8"/>
    <p:sldLayoutId id="2147483663" r:id="rId9"/>
    <p:sldLayoutId id="2147483677" r:id="rId10"/>
    <p:sldLayoutId id="2147483678" r:id="rId11"/>
    <p:sldLayoutId id="2147483679" r:id="rId12"/>
    <p:sldLayoutId id="214748368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43406C-6438-4B17-89D9-5DD9F5B62AF5}"/>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6C5C6-3D09-42D4-92BE-7421E2EAD563}" type="slidenum">
              <a:rPr lang="en-US" smtClean="0"/>
              <a:t>‹#›</a:t>
            </a:fld>
            <a:endParaRPr lang="en-US"/>
          </a:p>
        </p:txBody>
      </p:sp>
    </p:spTree>
    <p:extLst>
      <p:ext uri="{BB962C8B-B14F-4D97-AF65-F5344CB8AC3E}">
        <p14:creationId xmlns:p14="http://schemas.microsoft.com/office/powerpoint/2010/main" val="3852553539"/>
      </p:ext>
    </p:extLst>
  </p:cSld>
  <p:clrMap bg1="lt1" tx1="dk1" bg2="lt2" tx2="dk2" accent1="accent1" accent2="accent2" accent3="accent3" accent4="accent4" accent5="accent5" accent6="accent6" hlink="hlink" folHlink="folHlink"/>
  <p:sldLayoutIdLst>
    <p:sldLayoutId id="2147483655" r:id="rId1"/>
    <p:sldLayoutId id="2147483676"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2" name="Group 391">
            <a:extLst>
              <a:ext uri="{FF2B5EF4-FFF2-40B4-BE49-F238E27FC236}">
                <a16:creationId xmlns:a16="http://schemas.microsoft.com/office/drawing/2014/main" id="{2FAA82C2-1E4E-472D-96A4-9AA743706C45}"/>
              </a:ext>
            </a:extLst>
          </p:cNvPr>
          <p:cNvGrpSpPr/>
          <p:nvPr/>
        </p:nvGrpSpPr>
        <p:grpSpPr>
          <a:xfrm>
            <a:off x="-10666" y="4243115"/>
            <a:ext cx="12286284" cy="2645545"/>
            <a:chOff x="5766" y="3861713"/>
            <a:chExt cx="12269851" cy="3026948"/>
          </a:xfrm>
        </p:grpSpPr>
        <p:sp>
          <p:nvSpPr>
            <p:cNvPr id="348" name="Graphic 346">
              <a:extLst>
                <a:ext uri="{FF2B5EF4-FFF2-40B4-BE49-F238E27FC236}">
                  <a16:creationId xmlns:a16="http://schemas.microsoft.com/office/drawing/2014/main" id="{922012E8-225F-4604-AA9E-94F0160A2042}"/>
                </a:ext>
              </a:extLst>
            </p:cNvPr>
            <p:cNvSpPr/>
            <p:nvPr/>
          </p:nvSpPr>
          <p:spPr>
            <a:xfrm>
              <a:off x="5766" y="3861713"/>
              <a:ext cx="12186576" cy="3026948"/>
            </a:xfrm>
            <a:custGeom>
              <a:avLst/>
              <a:gdLst>
                <a:gd name="connsiteX0" fmla="*/ 0 w 6029325"/>
                <a:gd name="connsiteY0" fmla="*/ 578168 h 2667000"/>
                <a:gd name="connsiteX1" fmla="*/ 826770 w 6029325"/>
                <a:gd name="connsiteY1" fmla="*/ 521018 h 2667000"/>
                <a:gd name="connsiteX2" fmla="*/ 4795838 w 6029325"/>
                <a:gd name="connsiteY2" fmla="*/ 951548 h 2667000"/>
                <a:gd name="connsiteX3" fmla="*/ 6034088 w 6029325"/>
                <a:gd name="connsiteY3" fmla="*/ 0 h 2667000"/>
                <a:gd name="connsiteX4" fmla="*/ 6034088 w 6029325"/>
                <a:gd name="connsiteY4" fmla="*/ 2594610 h 2667000"/>
                <a:gd name="connsiteX5" fmla="*/ 0 w 6029325"/>
                <a:gd name="connsiteY5" fmla="*/ 2675573 h 2667000"/>
                <a:gd name="connsiteX6" fmla="*/ 0 w 6029325"/>
                <a:gd name="connsiteY6" fmla="*/ 578168 h 2667000"/>
                <a:gd name="connsiteX0" fmla="*/ 0 w 6034088"/>
                <a:gd name="connsiteY0" fmla="*/ 578168 h 2676804"/>
                <a:gd name="connsiteX1" fmla="*/ 826770 w 6034088"/>
                <a:gd name="connsiteY1" fmla="*/ 521018 h 2676804"/>
                <a:gd name="connsiteX2" fmla="*/ 4795838 w 6034088"/>
                <a:gd name="connsiteY2" fmla="*/ 951548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826770 w 6034088"/>
                <a:gd name="connsiteY1" fmla="*/ 521018 h 2676804"/>
                <a:gd name="connsiteX2" fmla="*/ 4795838 w 6034088"/>
                <a:gd name="connsiteY2" fmla="*/ 951548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826770 w 6034088"/>
                <a:gd name="connsiteY1" fmla="*/ 521018 h 2676804"/>
                <a:gd name="connsiteX2" fmla="*/ 4795838 w 6034088"/>
                <a:gd name="connsiteY2" fmla="*/ 951548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826770 w 6034088"/>
                <a:gd name="connsiteY1" fmla="*/ 521018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913186 w 6034088"/>
                <a:gd name="connsiteY1" fmla="*/ 396022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913186 w 6034088"/>
                <a:gd name="connsiteY1" fmla="*/ 396022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913186 w 6034088"/>
                <a:gd name="connsiteY1" fmla="*/ 396022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913186 w 6034088"/>
                <a:gd name="connsiteY1" fmla="*/ 396022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025019 w 6034088"/>
                <a:gd name="connsiteY1" fmla="*/ 389078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025019 w 6034088"/>
                <a:gd name="connsiteY1" fmla="*/ 389078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025019 w 6034088"/>
                <a:gd name="connsiteY1" fmla="*/ 389078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335100 w 6034088"/>
                <a:gd name="connsiteY1" fmla="*/ 479353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192768 w 6034088"/>
                <a:gd name="connsiteY1" fmla="*/ 458520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192768 w 6034088"/>
                <a:gd name="connsiteY1" fmla="*/ 458520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080935 w 6034088"/>
                <a:gd name="connsiteY1" fmla="*/ 430744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162267 w 6034088"/>
                <a:gd name="connsiteY1" fmla="*/ 422473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29494"/>
                <a:gd name="connsiteY0" fmla="*/ 338294 h 2436930"/>
                <a:gd name="connsiteX1" fmla="*/ 1162267 w 6029494"/>
                <a:gd name="connsiteY1" fmla="*/ 182599 h 2436930"/>
                <a:gd name="connsiteX2" fmla="*/ 4699255 w 6029494"/>
                <a:gd name="connsiteY2" fmla="*/ 774172 h 2436930"/>
                <a:gd name="connsiteX3" fmla="*/ 6029005 w 6029494"/>
                <a:gd name="connsiteY3" fmla="*/ 0 h 2436930"/>
                <a:gd name="connsiteX4" fmla="*/ 6029005 w 6029494"/>
                <a:gd name="connsiteY4" fmla="*/ 2436930 h 2436930"/>
                <a:gd name="connsiteX5" fmla="*/ 0 w 6029494"/>
                <a:gd name="connsiteY5" fmla="*/ 2435699 h 2436930"/>
                <a:gd name="connsiteX6" fmla="*/ 0 w 6029494"/>
                <a:gd name="connsiteY6" fmla="*/ 338294 h 2436930"/>
                <a:gd name="connsiteX0" fmla="*/ 0 w 6029494"/>
                <a:gd name="connsiteY0" fmla="*/ 338294 h 2436930"/>
                <a:gd name="connsiteX1" fmla="*/ 1162267 w 6029494"/>
                <a:gd name="connsiteY1" fmla="*/ 182599 h 2436930"/>
                <a:gd name="connsiteX2" fmla="*/ 4699255 w 6029494"/>
                <a:gd name="connsiteY2" fmla="*/ 774172 h 2436930"/>
                <a:gd name="connsiteX3" fmla="*/ 6029005 w 6029494"/>
                <a:gd name="connsiteY3" fmla="*/ 0 h 2436930"/>
                <a:gd name="connsiteX4" fmla="*/ 6029005 w 6029494"/>
                <a:gd name="connsiteY4" fmla="*/ 2436930 h 2436930"/>
                <a:gd name="connsiteX5" fmla="*/ 0 w 6029494"/>
                <a:gd name="connsiteY5" fmla="*/ 2435699 h 2436930"/>
                <a:gd name="connsiteX6" fmla="*/ 0 w 6029494"/>
                <a:gd name="connsiteY6" fmla="*/ 338294 h 2436930"/>
                <a:gd name="connsiteX0" fmla="*/ 0 w 6029494"/>
                <a:gd name="connsiteY0" fmla="*/ 338294 h 2436930"/>
                <a:gd name="connsiteX1" fmla="*/ 1162267 w 6029494"/>
                <a:gd name="connsiteY1" fmla="*/ 182599 h 2436930"/>
                <a:gd name="connsiteX2" fmla="*/ 4699255 w 6029494"/>
                <a:gd name="connsiteY2" fmla="*/ 774172 h 2436930"/>
                <a:gd name="connsiteX3" fmla="*/ 6029005 w 6029494"/>
                <a:gd name="connsiteY3" fmla="*/ 0 h 2436930"/>
                <a:gd name="connsiteX4" fmla="*/ 6029005 w 6029494"/>
                <a:gd name="connsiteY4" fmla="*/ 2436930 h 2436930"/>
                <a:gd name="connsiteX5" fmla="*/ 0 w 6029494"/>
                <a:gd name="connsiteY5" fmla="*/ 2435699 h 2436930"/>
                <a:gd name="connsiteX6" fmla="*/ 0 w 6029494"/>
                <a:gd name="connsiteY6" fmla="*/ 338294 h 2436930"/>
                <a:gd name="connsiteX0" fmla="*/ 0 w 6029494"/>
                <a:gd name="connsiteY0" fmla="*/ 338294 h 2436930"/>
                <a:gd name="connsiteX1" fmla="*/ 1162267 w 6029494"/>
                <a:gd name="connsiteY1" fmla="*/ 182599 h 2436930"/>
                <a:gd name="connsiteX2" fmla="*/ 4699255 w 6029494"/>
                <a:gd name="connsiteY2" fmla="*/ 774172 h 2436930"/>
                <a:gd name="connsiteX3" fmla="*/ 6029005 w 6029494"/>
                <a:gd name="connsiteY3" fmla="*/ 0 h 2436930"/>
                <a:gd name="connsiteX4" fmla="*/ 6029005 w 6029494"/>
                <a:gd name="connsiteY4" fmla="*/ 2436930 h 2436930"/>
                <a:gd name="connsiteX5" fmla="*/ 0 w 6029494"/>
                <a:gd name="connsiteY5" fmla="*/ 2435699 h 2436930"/>
                <a:gd name="connsiteX6" fmla="*/ 0 w 6029494"/>
                <a:gd name="connsiteY6" fmla="*/ 338294 h 2436930"/>
                <a:gd name="connsiteX0" fmla="*/ 0 w 6029494"/>
                <a:gd name="connsiteY0" fmla="*/ 338294 h 2436930"/>
                <a:gd name="connsiteX1" fmla="*/ 1162267 w 6029494"/>
                <a:gd name="connsiteY1" fmla="*/ 182599 h 2436930"/>
                <a:gd name="connsiteX2" fmla="*/ 4699255 w 6029494"/>
                <a:gd name="connsiteY2" fmla="*/ 774172 h 2436930"/>
                <a:gd name="connsiteX3" fmla="*/ 6029005 w 6029494"/>
                <a:gd name="connsiteY3" fmla="*/ 0 h 2436930"/>
                <a:gd name="connsiteX4" fmla="*/ 6029005 w 6029494"/>
                <a:gd name="connsiteY4" fmla="*/ 2436930 h 2436930"/>
                <a:gd name="connsiteX5" fmla="*/ 0 w 6029494"/>
                <a:gd name="connsiteY5" fmla="*/ 2435699 h 2436930"/>
                <a:gd name="connsiteX6" fmla="*/ 0 w 6029494"/>
                <a:gd name="connsiteY6" fmla="*/ 338294 h 2436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9494" h="2436930">
                  <a:moveTo>
                    <a:pt x="0" y="338294"/>
                  </a:moveTo>
                  <a:cubicBezTo>
                    <a:pt x="0" y="338294"/>
                    <a:pt x="610403" y="-48255"/>
                    <a:pt x="1162267" y="182599"/>
                  </a:cubicBezTo>
                  <a:cubicBezTo>
                    <a:pt x="3102084" y="994057"/>
                    <a:pt x="3903382" y="1069293"/>
                    <a:pt x="4699255" y="774172"/>
                  </a:cubicBezTo>
                  <a:cubicBezTo>
                    <a:pt x="5460310" y="491962"/>
                    <a:pt x="6029005" y="0"/>
                    <a:pt x="6029005" y="0"/>
                  </a:cubicBezTo>
                  <a:cubicBezTo>
                    <a:pt x="6027311" y="892268"/>
                    <a:pt x="6030699" y="1544662"/>
                    <a:pt x="6029005" y="2436930"/>
                  </a:cubicBezTo>
                  <a:lnTo>
                    <a:pt x="0" y="2435699"/>
                  </a:lnTo>
                  <a:lnTo>
                    <a:pt x="0" y="338294"/>
                  </a:lnTo>
                  <a:close/>
                </a:path>
              </a:pathLst>
            </a:custGeom>
            <a:solidFill>
              <a:schemeClr val="tx2"/>
            </a:solidFill>
            <a:ln w="9525" cap="flat">
              <a:noFill/>
              <a:prstDash val="solid"/>
              <a:miter/>
            </a:ln>
          </p:spPr>
          <p:txBody>
            <a:bodyPr rtlCol="0" anchor="ctr"/>
            <a:lstStyle/>
            <a:p>
              <a:endParaRPr lang="en-US"/>
            </a:p>
          </p:txBody>
        </p:sp>
        <p:sp>
          <p:nvSpPr>
            <p:cNvPr id="366" name="Freeform: Shape 365">
              <a:extLst>
                <a:ext uri="{FF2B5EF4-FFF2-40B4-BE49-F238E27FC236}">
                  <a16:creationId xmlns:a16="http://schemas.microsoft.com/office/drawing/2014/main" id="{77A79572-5308-4EBA-8E28-18D379155367}"/>
                </a:ext>
              </a:extLst>
            </p:cNvPr>
            <p:cNvSpPr/>
            <p:nvPr/>
          </p:nvSpPr>
          <p:spPr>
            <a:xfrm rot="21037873">
              <a:off x="6504119" y="4502327"/>
              <a:ext cx="5771498" cy="510387"/>
            </a:xfrm>
            <a:custGeom>
              <a:avLst/>
              <a:gdLst>
                <a:gd name="connsiteX0" fmla="*/ 0 w 6785839"/>
                <a:gd name="connsiteY0" fmla="*/ 0 h 798186"/>
                <a:gd name="connsiteX1" fmla="*/ 346779 w 6785839"/>
                <a:gd name="connsiteY1" fmla="*/ 136280 h 798186"/>
                <a:gd name="connsiteX2" fmla="*/ 876369 w 6785839"/>
                <a:gd name="connsiteY2" fmla="*/ 348095 h 798186"/>
                <a:gd name="connsiteX3" fmla="*/ 1584076 w 6785839"/>
                <a:gd name="connsiteY3" fmla="*/ 521330 h 798186"/>
                <a:gd name="connsiteX4" fmla="*/ 2204154 w 6785839"/>
                <a:gd name="connsiteY4" fmla="*/ 636315 h 798186"/>
                <a:gd name="connsiteX5" fmla="*/ 3103314 w 6785839"/>
                <a:gd name="connsiteY5" fmla="*/ 733145 h 798186"/>
                <a:gd name="connsiteX6" fmla="*/ 4044383 w 6785839"/>
                <a:gd name="connsiteY6" fmla="*/ 754327 h 798186"/>
                <a:gd name="connsiteX7" fmla="*/ 5875088 w 6785839"/>
                <a:gd name="connsiteY7" fmla="*/ 465350 h 798186"/>
                <a:gd name="connsiteX8" fmla="*/ 6482784 w 6785839"/>
                <a:gd name="connsiteY8" fmla="*/ 203606 h 798186"/>
                <a:gd name="connsiteX9" fmla="*/ 6699834 w 6785839"/>
                <a:gd name="connsiteY9" fmla="*/ 74815 h 798186"/>
                <a:gd name="connsiteX10" fmla="*/ 6785839 w 6785839"/>
                <a:gd name="connsiteY10" fmla="*/ 15755 h 798186"/>
                <a:gd name="connsiteX11" fmla="*/ 6785839 w 6785839"/>
                <a:gd name="connsiteY11" fmla="*/ 44461 h 798186"/>
                <a:gd name="connsiteX12" fmla="*/ 6731061 w 6785839"/>
                <a:gd name="connsiteY12" fmla="*/ 83894 h 798186"/>
                <a:gd name="connsiteX13" fmla="*/ 6513412 w 6785839"/>
                <a:gd name="connsiteY13" fmla="*/ 219277 h 798186"/>
                <a:gd name="connsiteX14" fmla="*/ 5904039 w 6785839"/>
                <a:gd name="connsiteY14" fmla="*/ 494418 h 798186"/>
                <a:gd name="connsiteX15" fmla="*/ 4068283 w 6785839"/>
                <a:gd name="connsiteY15" fmla="*/ 798186 h 798186"/>
                <a:gd name="connsiteX16" fmla="*/ 3124618 w 6785839"/>
                <a:gd name="connsiteY16" fmla="*/ 775920 h 798186"/>
                <a:gd name="connsiteX17" fmla="*/ 2222978 w 6785839"/>
                <a:gd name="connsiteY17" fmla="*/ 674134 h 798186"/>
                <a:gd name="connsiteX18" fmla="*/ 1601188 w 6785839"/>
                <a:gd name="connsiteY18" fmla="*/ 553263 h 798186"/>
                <a:gd name="connsiteX19" fmla="*/ 891529 w 6785839"/>
                <a:gd name="connsiteY19" fmla="*/ 371162 h 798186"/>
                <a:gd name="connsiteX20" fmla="*/ 360478 w 6785839"/>
                <a:gd name="connsiteY20" fmla="*/ 148504 h 798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785839" h="798186">
                  <a:moveTo>
                    <a:pt x="0" y="0"/>
                  </a:moveTo>
                  <a:lnTo>
                    <a:pt x="346779" y="136280"/>
                  </a:lnTo>
                  <a:cubicBezTo>
                    <a:pt x="448696" y="179399"/>
                    <a:pt x="804931" y="328427"/>
                    <a:pt x="876369" y="348095"/>
                  </a:cubicBezTo>
                  <a:cubicBezTo>
                    <a:pt x="1109731" y="413153"/>
                    <a:pt x="1344046" y="475185"/>
                    <a:pt x="1584076" y="521330"/>
                  </a:cubicBezTo>
                  <a:cubicBezTo>
                    <a:pt x="1787911" y="568989"/>
                    <a:pt x="1995556" y="604543"/>
                    <a:pt x="2204154" y="636315"/>
                  </a:cubicBezTo>
                  <a:cubicBezTo>
                    <a:pt x="2501334" y="681705"/>
                    <a:pt x="2801371" y="712721"/>
                    <a:pt x="3103314" y="733145"/>
                  </a:cubicBezTo>
                  <a:cubicBezTo>
                    <a:pt x="3273811" y="744493"/>
                    <a:pt x="3901508" y="754327"/>
                    <a:pt x="4044383" y="754327"/>
                  </a:cubicBezTo>
                  <a:cubicBezTo>
                    <a:pt x="4476819" y="754327"/>
                    <a:pt x="5147378" y="689269"/>
                    <a:pt x="5875088" y="465350"/>
                  </a:cubicBezTo>
                  <a:cubicBezTo>
                    <a:pt x="6091306" y="398779"/>
                    <a:pt x="6294188" y="312540"/>
                    <a:pt x="6482784" y="203606"/>
                  </a:cubicBezTo>
                  <a:cubicBezTo>
                    <a:pt x="6556126" y="161243"/>
                    <a:pt x="6629706" y="119637"/>
                    <a:pt x="6699834" y="74815"/>
                  </a:cubicBezTo>
                  <a:lnTo>
                    <a:pt x="6785839" y="15755"/>
                  </a:lnTo>
                  <a:lnTo>
                    <a:pt x="6785839" y="44461"/>
                  </a:lnTo>
                  <a:lnTo>
                    <a:pt x="6731061" y="83894"/>
                  </a:lnTo>
                  <a:cubicBezTo>
                    <a:pt x="6660739" y="131009"/>
                    <a:pt x="6586956" y="174746"/>
                    <a:pt x="6513412" y="219277"/>
                  </a:cubicBezTo>
                  <a:cubicBezTo>
                    <a:pt x="6324294" y="333787"/>
                    <a:pt x="6120854" y="424440"/>
                    <a:pt x="5904039" y="494418"/>
                  </a:cubicBezTo>
                  <a:cubicBezTo>
                    <a:pt x="5174321" y="729798"/>
                    <a:pt x="4501912" y="798186"/>
                    <a:pt x="4068283" y="798186"/>
                  </a:cubicBezTo>
                  <a:cubicBezTo>
                    <a:pt x="3925014" y="798186"/>
                    <a:pt x="3295585" y="787849"/>
                    <a:pt x="3124618" y="775920"/>
                  </a:cubicBezTo>
                  <a:cubicBezTo>
                    <a:pt x="2821842" y="754450"/>
                    <a:pt x="2520978" y="721846"/>
                    <a:pt x="2222978" y="674134"/>
                  </a:cubicBezTo>
                  <a:cubicBezTo>
                    <a:pt x="2013804" y="640735"/>
                    <a:pt x="1805586" y="603361"/>
                    <a:pt x="1601188" y="553263"/>
                  </a:cubicBezTo>
                  <a:cubicBezTo>
                    <a:pt x="1360496" y="504756"/>
                    <a:pt x="1125535" y="439549"/>
                    <a:pt x="891529" y="371162"/>
                  </a:cubicBezTo>
                  <a:cubicBezTo>
                    <a:pt x="819894" y="350486"/>
                    <a:pt x="462676" y="193831"/>
                    <a:pt x="360478" y="148504"/>
                  </a:cubicBezTo>
                  <a:close/>
                </a:path>
              </a:pathLst>
            </a:custGeom>
            <a:solidFill>
              <a:schemeClr val="accent2">
                <a:lumMod val="60000"/>
                <a:lumOff val="40000"/>
              </a:schemeClr>
            </a:solidFill>
            <a:ln w="9525" cap="flat">
              <a:noFill/>
              <a:prstDash val="solid"/>
              <a:miter/>
            </a:ln>
          </p:spPr>
          <p:txBody>
            <a:bodyPr rtlCol="0" anchor="ctr"/>
            <a:lstStyle/>
            <a:p>
              <a:endParaRPr lang="en-US"/>
            </a:p>
          </p:txBody>
        </p:sp>
      </p:grpSp>
      <p:pic>
        <p:nvPicPr>
          <p:cNvPr id="3" name="Picture 2" descr="Logo&#10;&#10;Description automatically generated">
            <a:extLst>
              <a:ext uri="{FF2B5EF4-FFF2-40B4-BE49-F238E27FC236}">
                <a16:creationId xmlns:a16="http://schemas.microsoft.com/office/drawing/2014/main" id="{342DA7AA-F058-47E5-96B4-FF9C552E3B8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093512" y="291508"/>
            <a:ext cx="2866338" cy="2701524"/>
          </a:xfrm>
          <a:prstGeom prst="rect">
            <a:avLst/>
          </a:prstGeom>
        </p:spPr>
      </p:pic>
      <p:grpSp>
        <p:nvGrpSpPr>
          <p:cNvPr id="391" name="Group 390">
            <a:extLst>
              <a:ext uri="{FF2B5EF4-FFF2-40B4-BE49-F238E27FC236}">
                <a16:creationId xmlns:a16="http://schemas.microsoft.com/office/drawing/2014/main" id="{A0F79E74-7863-4F84-9768-87F1D95D1B66}"/>
              </a:ext>
            </a:extLst>
          </p:cNvPr>
          <p:cNvGrpSpPr/>
          <p:nvPr/>
        </p:nvGrpSpPr>
        <p:grpSpPr>
          <a:xfrm>
            <a:off x="-10667" y="4150632"/>
            <a:ext cx="12196901" cy="2778472"/>
            <a:chOff x="-3146" y="3803889"/>
            <a:chExt cx="12196901" cy="3041068"/>
          </a:xfrm>
        </p:grpSpPr>
        <p:grpSp>
          <p:nvGrpSpPr>
            <p:cNvPr id="351" name="Graphic 349">
              <a:extLst>
                <a:ext uri="{FF2B5EF4-FFF2-40B4-BE49-F238E27FC236}">
                  <a16:creationId xmlns:a16="http://schemas.microsoft.com/office/drawing/2014/main" id="{6AAE5BC0-A965-49C8-A586-C52F08D1FAA6}"/>
                </a:ext>
              </a:extLst>
            </p:cNvPr>
            <p:cNvGrpSpPr/>
            <p:nvPr/>
          </p:nvGrpSpPr>
          <p:grpSpPr>
            <a:xfrm>
              <a:off x="802" y="3803889"/>
              <a:ext cx="12192953" cy="3041068"/>
              <a:chOff x="-953" y="1514475"/>
              <a:chExt cx="12192953" cy="3829050"/>
            </a:xfrm>
          </p:grpSpPr>
          <p:sp>
            <p:nvSpPr>
              <p:cNvPr id="129" name="Freeform: Shape 128">
                <a:extLst>
                  <a:ext uri="{FF2B5EF4-FFF2-40B4-BE49-F238E27FC236}">
                    <a16:creationId xmlns:a16="http://schemas.microsoft.com/office/drawing/2014/main" id="{E763ECF9-1217-4C2B-BC2D-C3F301931A10}"/>
                  </a:ext>
                </a:extLst>
              </p:cNvPr>
              <p:cNvSpPr/>
              <p:nvPr/>
            </p:nvSpPr>
            <p:spPr>
              <a:xfrm>
                <a:off x="0" y="4151037"/>
                <a:ext cx="4867275" cy="904875"/>
              </a:xfrm>
              <a:custGeom>
                <a:avLst/>
                <a:gdLst>
                  <a:gd name="connsiteX0" fmla="*/ 3367088 w 4867275"/>
                  <a:gd name="connsiteY0" fmla="*/ 86082 h 904875"/>
                  <a:gd name="connsiteX1" fmla="*/ 2744153 w 4867275"/>
                  <a:gd name="connsiteY1" fmla="*/ 68937 h 904875"/>
                  <a:gd name="connsiteX2" fmla="*/ 2684145 w 4867275"/>
                  <a:gd name="connsiteY2" fmla="*/ 80367 h 904875"/>
                  <a:gd name="connsiteX3" fmla="*/ 4870133 w 4867275"/>
                  <a:gd name="connsiteY3" fmla="*/ 529947 h 904875"/>
                  <a:gd name="connsiteX4" fmla="*/ 4868228 w 4867275"/>
                  <a:gd name="connsiteY4" fmla="*/ 542330 h 904875"/>
                  <a:gd name="connsiteX5" fmla="*/ 4690110 w 4867275"/>
                  <a:gd name="connsiteY5" fmla="*/ 508992 h 904875"/>
                  <a:gd name="connsiteX6" fmla="*/ 3483293 w 4867275"/>
                  <a:gd name="connsiteY6" fmla="*/ 348020 h 904875"/>
                  <a:gd name="connsiteX7" fmla="*/ 2422208 w 4867275"/>
                  <a:gd name="connsiteY7" fmla="*/ 342305 h 904875"/>
                  <a:gd name="connsiteX8" fmla="*/ 31433 w 4867275"/>
                  <a:gd name="connsiteY8" fmla="*/ 902374 h 904875"/>
                  <a:gd name="connsiteX9" fmla="*/ 0 w 4867275"/>
                  <a:gd name="connsiteY9" fmla="*/ 911899 h 904875"/>
                  <a:gd name="connsiteX10" fmla="*/ 0 w 4867275"/>
                  <a:gd name="connsiteY10" fmla="*/ 321349 h 904875"/>
                  <a:gd name="connsiteX11" fmla="*/ 27623 w 4867275"/>
                  <a:gd name="connsiteY11" fmla="*/ 316587 h 904875"/>
                  <a:gd name="connsiteX12" fmla="*/ 1003935 w 4867275"/>
                  <a:gd name="connsiteY12" fmla="*/ 71795 h 904875"/>
                  <a:gd name="connsiteX13" fmla="*/ 2651760 w 4867275"/>
                  <a:gd name="connsiteY13" fmla="*/ 5120 h 904875"/>
                  <a:gd name="connsiteX14" fmla="*/ 3345180 w 4867275"/>
                  <a:gd name="connsiteY14" fmla="*/ 81320 h 904875"/>
                  <a:gd name="connsiteX15" fmla="*/ 3367088 w 4867275"/>
                  <a:gd name="connsiteY15" fmla="*/ 86082 h 90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867275" h="904875">
                    <a:moveTo>
                      <a:pt x="3367088" y="86082"/>
                    </a:moveTo>
                    <a:cubicBezTo>
                      <a:pt x="3159443" y="75605"/>
                      <a:pt x="2951798" y="66080"/>
                      <a:pt x="2744153" y="68937"/>
                    </a:cubicBezTo>
                    <a:cubicBezTo>
                      <a:pt x="2726055" y="68937"/>
                      <a:pt x="2707005" y="64174"/>
                      <a:pt x="2684145" y="80367"/>
                    </a:cubicBezTo>
                    <a:cubicBezTo>
                      <a:pt x="3433763" y="147042"/>
                      <a:pt x="4161473" y="293727"/>
                      <a:pt x="4870133" y="529947"/>
                    </a:cubicBezTo>
                    <a:cubicBezTo>
                      <a:pt x="4869180" y="533757"/>
                      <a:pt x="4868228" y="538520"/>
                      <a:pt x="4868228" y="542330"/>
                    </a:cubicBezTo>
                    <a:cubicBezTo>
                      <a:pt x="4809173" y="530899"/>
                      <a:pt x="4749165" y="520422"/>
                      <a:pt x="4690110" y="508992"/>
                    </a:cubicBezTo>
                    <a:cubicBezTo>
                      <a:pt x="4291013" y="429934"/>
                      <a:pt x="3889058" y="376595"/>
                      <a:pt x="3483293" y="348020"/>
                    </a:cubicBezTo>
                    <a:cubicBezTo>
                      <a:pt x="3129915" y="324207"/>
                      <a:pt x="2775585" y="320397"/>
                      <a:pt x="2422208" y="342305"/>
                    </a:cubicBezTo>
                    <a:cubicBezTo>
                      <a:pt x="1593533" y="393739"/>
                      <a:pt x="793433" y="567095"/>
                      <a:pt x="31433" y="902374"/>
                    </a:cubicBezTo>
                    <a:cubicBezTo>
                      <a:pt x="21908" y="907137"/>
                      <a:pt x="10478" y="909042"/>
                      <a:pt x="0" y="911899"/>
                    </a:cubicBezTo>
                    <a:cubicBezTo>
                      <a:pt x="0" y="714732"/>
                      <a:pt x="0" y="518517"/>
                      <a:pt x="0" y="321349"/>
                    </a:cubicBezTo>
                    <a:cubicBezTo>
                      <a:pt x="9525" y="319445"/>
                      <a:pt x="19050" y="319445"/>
                      <a:pt x="27623" y="316587"/>
                    </a:cubicBezTo>
                    <a:cubicBezTo>
                      <a:pt x="345758" y="206097"/>
                      <a:pt x="671513" y="127992"/>
                      <a:pt x="1003935" y="71795"/>
                    </a:cubicBezTo>
                    <a:cubicBezTo>
                      <a:pt x="1211580" y="36552"/>
                      <a:pt x="2363153" y="-16788"/>
                      <a:pt x="2651760" y="5120"/>
                    </a:cubicBezTo>
                    <a:cubicBezTo>
                      <a:pt x="2884170" y="23217"/>
                      <a:pt x="3114675" y="49887"/>
                      <a:pt x="3345180" y="81320"/>
                    </a:cubicBezTo>
                    <a:cubicBezTo>
                      <a:pt x="3352800" y="82272"/>
                      <a:pt x="3359468" y="84177"/>
                      <a:pt x="3367088" y="86082"/>
                    </a:cubicBezTo>
                    <a:close/>
                  </a:path>
                </a:pathLst>
              </a:custGeom>
              <a:solidFill>
                <a:schemeClr val="tx1"/>
              </a:solid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3FD31BFE-8D18-4A1D-AF17-983FEE9B8C3D}"/>
                  </a:ext>
                </a:extLst>
              </p:cNvPr>
              <p:cNvSpPr/>
              <p:nvPr/>
            </p:nvSpPr>
            <p:spPr>
              <a:xfrm>
                <a:off x="7269480" y="3256597"/>
                <a:ext cx="4914900" cy="1352550"/>
              </a:xfrm>
              <a:custGeom>
                <a:avLst/>
                <a:gdLst>
                  <a:gd name="connsiteX0" fmla="*/ 4913947 w 4914900"/>
                  <a:gd name="connsiteY0" fmla="*/ 0 h 1352550"/>
                  <a:gd name="connsiteX1" fmla="*/ 4640580 w 4914900"/>
                  <a:gd name="connsiteY1" fmla="*/ 204788 h 1352550"/>
                  <a:gd name="connsiteX2" fmla="*/ 4413885 w 4914900"/>
                  <a:gd name="connsiteY2" fmla="*/ 350520 h 1352550"/>
                  <a:gd name="connsiteX3" fmla="*/ 3948112 w 4914900"/>
                  <a:gd name="connsiteY3" fmla="*/ 570548 h 1352550"/>
                  <a:gd name="connsiteX4" fmla="*/ 3041333 w 4914900"/>
                  <a:gd name="connsiteY4" fmla="*/ 811530 h 1352550"/>
                  <a:gd name="connsiteX5" fmla="*/ 2436495 w 4914900"/>
                  <a:gd name="connsiteY5" fmla="*/ 864870 h 1352550"/>
                  <a:gd name="connsiteX6" fmla="*/ 1454468 w 4914900"/>
                  <a:gd name="connsiteY6" fmla="*/ 805815 h 1352550"/>
                  <a:gd name="connsiteX7" fmla="*/ 44768 w 4914900"/>
                  <a:gd name="connsiteY7" fmla="*/ 455295 h 1352550"/>
                  <a:gd name="connsiteX8" fmla="*/ 0 w 4914900"/>
                  <a:gd name="connsiteY8" fmla="*/ 450533 h 1352550"/>
                  <a:gd name="connsiteX9" fmla="*/ 10477 w 4914900"/>
                  <a:gd name="connsiteY9" fmla="*/ 459105 h 1352550"/>
                  <a:gd name="connsiteX10" fmla="*/ 549593 w 4914900"/>
                  <a:gd name="connsiteY10" fmla="*/ 739140 h 1352550"/>
                  <a:gd name="connsiteX11" fmla="*/ 1250632 w 4914900"/>
                  <a:gd name="connsiteY11" fmla="*/ 1040130 h 1352550"/>
                  <a:gd name="connsiteX12" fmla="*/ 1898332 w 4914900"/>
                  <a:gd name="connsiteY12" fmla="*/ 1231583 h 1352550"/>
                  <a:gd name="connsiteX13" fmla="*/ 2636520 w 4914900"/>
                  <a:gd name="connsiteY13" fmla="*/ 1341120 h 1352550"/>
                  <a:gd name="connsiteX14" fmla="*/ 3229928 w 4914900"/>
                  <a:gd name="connsiteY14" fmla="*/ 1342073 h 1352550"/>
                  <a:gd name="connsiteX15" fmla="*/ 3962400 w 4914900"/>
                  <a:gd name="connsiteY15" fmla="*/ 1213485 h 1352550"/>
                  <a:gd name="connsiteX16" fmla="*/ 4923472 w 4914900"/>
                  <a:gd name="connsiteY16" fmla="*/ 731520 h 1352550"/>
                  <a:gd name="connsiteX17" fmla="*/ 4913947 w 4914900"/>
                  <a:gd name="connsiteY17" fmla="*/ 0 h 1352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914900" h="1352550">
                    <a:moveTo>
                      <a:pt x="4913947" y="0"/>
                    </a:moveTo>
                    <a:cubicBezTo>
                      <a:pt x="4825366" y="71438"/>
                      <a:pt x="4734878" y="141923"/>
                      <a:pt x="4640580" y="204788"/>
                    </a:cubicBezTo>
                    <a:cubicBezTo>
                      <a:pt x="4565333" y="254318"/>
                      <a:pt x="4491991" y="307658"/>
                      <a:pt x="4413885" y="350520"/>
                    </a:cubicBezTo>
                    <a:cubicBezTo>
                      <a:pt x="4292918" y="416243"/>
                      <a:pt x="3958590" y="566738"/>
                      <a:pt x="3948112" y="570548"/>
                    </a:cubicBezTo>
                    <a:cubicBezTo>
                      <a:pt x="3655695" y="686753"/>
                      <a:pt x="3352800" y="764858"/>
                      <a:pt x="3041333" y="811530"/>
                    </a:cubicBezTo>
                    <a:cubicBezTo>
                      <a:pt x="2856547" y="840105"/>
                      <a:pt x="2451735" y="864870"/>
                      <a:pt x="2436495" y="864870"/>
                    </a:cubicBezTo>
                    <a:cubicBezTo>
                      <a:pt x="2106930" y="872490"/>
                      <a:pt x="1780222" y="852488"/>
                      <a:pt x="1454468" y="805815"/>
                    </a:cubicBezTo>
                    <a:cubicBezTo>
                      <a:pt x="972502" y="737235"/>
                      <a:pt x="502920" y="621030"/>
                      <a:pt x="44768" y="455295"/>
                    </a:cubicBezTo>
                    <a:cubicBezTo>
                      <a:pt x="31432" y="450533"/>
                      <a:pt x="18097" y="438150"/>
                      <a:pt x="0" y="450533"/>
                    </a:cubicBezTo>
                    <a:cubicBezTo>
                      <a:pt x="3810" y="453390"/>
                      <a:pt x="7620" y="457200"/>
                      <a:pt x="10477" y="459105"/>
                    </a:cubicBezTo>
                    <a:cubicBezTo>
                      <a:pt x="192405" y="547688"/>
                      <a:pt x="367665" y="649605"/>
                      <a:pt x="549593" y="739140"/>
                    </a:cubicBezTo>
                    <a:cubicBezTo>
                      <a:pt x="778193" y="852488"/>
                      <a:pt x="1011555" y="952500"/>
                      <a:pt x="1250632" y="1040130"/>
                    </a:cubicBezTo>
                    <a:cubicBezTo>
                      <a:pt x="1462088" y="1118235"/>
                      <a:pt x="1679257" y="1180148"/>
                      <a:pt x="1898332" y="1231583"/>
                    </a:cubicBezTo>
                    <a:cubicBezTo>
                      <a:pt x="2109788" y="1281113"/>
                      <a:pt x="2629853" y="1341120"/>
                      <a:pt x="2636520" y="1341120"/>
                    </a:cubicBezTo>
                    <a:cubicBezTo>
                      <a:pt x="2833687" y="1360170"/>
                      <a:pt x="3031808" y="1356360"/>
                      <a:pt x="3229928" y="1342073"/>
                    </a:cubicBezTo>
                    <a:cubicBezTo>
                      <a:pt x="3478530" y="1324928"/>
                      <a:pt x="3723322" y="1283970"/>
                      <a:pt x="3962400" y="1213485"/>
                    </a:cubicBezTo>
                    <a:cubicBezTo>
                      <a:pt x="4297680" y="1122998"/>
                      <a:pt x="4923472" y="756285"/>
                      <a:pt x="4923472" y="731520"/>
                    </a:cubicBezTo>
                    <a:cubicBezTo>
                      <a:pt x="4922520" y="500063"/>
                      <a:pt x="4928235" y="12383"/>
                      <a:pt x="4913947" y="0"/>
                    </a:cubicBezTo>
                    <a:close/>
                  </a:path>
                </a:pathLst>
              </a:custGeom>
              <a:solidFill>
                <a:srgbClr val="272926"/>
              </a:solid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4530FCFB-B2EF-45D5-8D3D-4D287DAF9CA0}"/>
                  </a:ext>
                </a:extLst>
              </p:cNvPr>
              <p:cNvSpPr/>
              <p:nvPr/>
            </p:nvSpPr>
            <p:spPr>
              <a:xfrm>
                <a:off x="0" y="1514475"/>
                <a:ext cx="12192000" cy="3829050"/>
              </a:xfrm>
              <a:custGeom>
                <a:avLst/>
                <a:gdLst>
                  <a:gd name="connsiteX0" fmla="*/ 12189142 w 12192000"/>
                  <a:gd name="connsiteY0" fmla="*/ 2646998 h 3829050"/>
                  <a:gd name="connsiteX1" fmla="*/ 12141517 w 12192000"/>
                  <a:gd name="connsiteY1" fmla="*/ 2670810 h 3829050"/>
                  <a:gd name="connsiteX2" fmla="*/ 11187112 w 12192000"/>
                  <a:gd name="connsiteY2" fmla="*/ 3076575 h 3829050"/>
                  <a:gd name="connsiteX3" fmla="*/ 10240327 w 12192000"/>
                  <a:gd name="connsiteY3" fmla="*/ 3248978 h 3829050"/>
                  <a:gd name="connsiteX4" fmla="*/ 9317355 w 12192000"/>
                  <a:gd name="connsiteY4" fmla="*/ 3191828 h 3829050"/>
                  <a:gd name="connsiteX5" fmla="*/ 8830627 w 12192000"/>
                  <a:gd name="connsiteY5" fmla="*/ 3085148 h 3829050"/>
                  <a:gd name="connsiteX6" fmla="*/ 8441055 w 12192000"/>
                  <a:gd name="connsiteY6" fmla="*/ 2957513 h 3829050"/>
                  <a:gd name="connsiteX7" fmla="*/ 7615238 w 12192000"/>
                  <a:gd name="connsiteY7" fmla="*/ 2605088 h 3829050"/>
                  <a:gd name="connsiteX8" fmla="*/ 5779770 w 12192000"/>
                  <a:gd name="connsiteY8" fmla="*/ 1497330 h 3829050"/>
                  <a:gd name="connsiteX9" fmla="*/ 3469005 w 12192000"/>
                  <a:gd name="connsiteY9" fmla="*/ 353378 h 3829050"/>
                  <a:gd name="connsiteX10" fmla="*/ 2181225 w 12192000"/>
                  <a:gd name="connsiteY10" fmla="*/ 64770 h 3829050"/>
                  <a:gd name="connsiteX11" fmla="*/ 1381125 w 12192000"/>
                  <a:gd name="connsiteY11" fmla="*/ 0 h 3829050"/>
                  <a:gd name="connsiteX12" fmla="*/ 466725 w 12192000"/>
                  <a:gd name="connsiteY12" fmla="*/ 26670 h 3829050"/>
                  <a:gd name="connsiteX13" fmla="*/ 0 w 12192000"/>
                  <a:gd name="connsiteY13" fmla="*/ 83820 h 3829050"/>
                  <a:gd name="connsiteX14" fmla="*/ 0 w 12192000"/>
                  <a:gd name="connsiteY14" fmla="*/ 2274570 h 3829050"/>
                  <a:gd name="connsiteX15" fmla="*/ 647700 w 12192000"/>
                  <a:gd name="connsiteY15" fmla="*/ 2130743 h 3829050"/>
                  <a:gd name="connsiteX16" fmla="*/ 647700 w 12192000"/>
                  <a:gd name="connsiteY16" fmla="*/ 2130743 h 3829050"/>
                  <a:gd name="connsiteX17" fmla="*/ 1829753 w 12192000"/>
                  <a:gd name="connsiteY17" fmla="*/ 2048828 h 3829050"/>
                  <a:gd name="connsiteX18" fmla="*/ 3505200 w 12192000"/>
                  <a:gd name="connsiteY18" fmla="*/ 2263140 h 3829050"/>
                  <a:gd name="connsiteX19" fmla="*/ 3523298 w 12192000"/>
                  <a:gd name="connsiteY19" fmla="*/ 2266950 h 3829050"/>
                  <a:gd name="connsiteX20" fmla="*/ 3525203 w 12192000"/>
                  <a:gd name="connsiteY20" fmla="*/ 2273618 h 3829050"/>
                  <a:gd name="connsiteX21" fmla="*/ 3963353 w 12192000"/>
                  <a:gd name="connsiteY21" fmla="*/ 2388870 h 3829050"/>
                  <a:gd name="connsiteX22" fmla="*/ 5601653 w 12192000"/>
                  <a:gd name="connsiteY22" fmla="*/ 3054668 h 3829050"/>
                  <a:gd name="connsiteX23" fmla="*/ 6131243 w 12192000"/>
                  <a:gd name="connsiteY23" fmla="*/ 3321368 h 3829050"/>
                  <a:gd name="connsiteX24" fmla="*/ 6838950 w 12192000"/>
                  <a:gd name="connsiteY24" fmla="*/ 3539490 h 3829050"/>
                  <a:gd name="connsiteX25" fmla="*/ 6838950 w 12192000"/>
                  <a:gd name="connsiteY25" fmla="*/ 3539490 h 3829050"/>
                  <a:gd name="connsiteX26" fmla="*/ 7459028 w 12192000"/>
                  <a:gd name="connsiteY26" fmla="*/ 3684270 h 3829050"/>
                  <a:gd name="connsiteX27" fmla="*/ 8358188 w 12192000"/>
                  <a:gd name="connsiteY27" fmla="*/ 3806190 h 3829050"/>
                  <a:gd name="connsiteX28" fmla="*/ 9299257 w 12192000"/>
                  <a:gd name="connsiteY28" fmla="*/ 3832860 h 3829050"/>
                  <a:gd name="connsiteX29" fmla="*/ 11129962 w 12192000"/>
                  <a:gd name="connsiteY29" fmla="*/ 3469005 h 3829050"/>
                  <a:gd name="connsiteX30" fmla="*/ 11737658 w 12192000"/>
                  <a:gd name="connsiteY30" fmla="*/ 3139440 h 3829050"/>
                  <a:gd name="connsiteX31" fmla="*/ 12151042 w 12192000"/>
                  <a:gd name="connsiteY31" fmla="*/ 2790825 h 3829050"/>
                  <a:gd name="connsiteX32" fmla="*/ 12189142 w 12192000"/>
                  <a:gd name="connsiteY32" fmla="*/ 2646998 h 382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192000" h="3829050">
                    <a:moveTo>
                      <a:pt x="12189142" y="2646998"/>
                    </a:moveTo>
                    <a:cubicBezTo>
                      <a:pt x="12171998" y="2655570"/>
                      <a:pt x="12155805" y="2663190"/>
                      <a:pt x="12141517" y="2670810"/>
                    </a:cubicBezTo>
                    <a:cubicBezTo>
                      <a:pt x="11835765" y="2834640"/>
                      <a:pt x="11519535" y="2975610"/>
                      <a:pt x="11187112" y="3076575"/>
                    </a:cubicBezTo>
                    <a:cubicBezTo>
                      <a:pt x="10877550" y="3170873"/>
                      <a:pt x="10562273" y="3228023"/>
                      <a:pt x="10240327" y="3248978"/>
                    </a:cubicBezTo>
                    <a:cubicBezTo>
                      <a:pt x="10189845" y="3250883"/>
                      <a:pt x="9434512" y="3210878"/>
                      <a:pt x="9317355" y="3191828"/>
                    </a:cubicBezTo>
                    <a:cubicBezTo>
                      <a:pt x="9153525" y="3165158"/>
                      <a:pt x="8992552" y="3122295"/>
                      <a:pt x="8830627" y="3085148"/>
                    </a:cubicBezTo>
                    <a:cubicBezTo>
                      <a:pt x="8827770" y="3084195"/>
                      <a:pt x="8547735" y="2997518"/>
                      <a:pt x="8441055" y="2957513"/>
                    </a:cubicBezTo>
                    <a:cubicBezTo>
                      <a:pt x="8285798" y="2900363"/>
                      <a:pt x="7646670" y="2621280"/>
                      <a:pt x="7615238" y="2605088"/>
                    </a:cubicBezTo>
                    <a:cubicBezTo>
                      <a:pt x="6972300" y="2286953"/>
                      <a:pt x="6367463" y="1905000"/>
                      <a:pt x="5779770" y="1497330"/>
                    </a:cubicBezTo>
                    <a:cubicBezTo>
                      <a:pt x="5065395" y="1002030"/>
                      <a:pt x="4297680" y="615315"/>
                      <a:pt x="3469005" y="353378"/>
                    </a:cubicBezTo>
                    <a:cubicBezTo>
                      <a:pt x="3279458" y="293370"/>
                      <a:pt x="2514600" y="93345"/>
                      <a:pt x="2181225" y="64770"/>
                    </a:cubicBezTo>
                    <a:cubicBezTo>
                      <a:pt x="2171700" y="63818"/>
                      <a:pt x="1553528" y="0"/>
                      <a:pt x="1381125" y="0"/>
                    </a:cubicBezTo>
                    <a:cubicBezTo>
                      <a:pt x="1359218" y="0"/>
                      <a:pt x="576263" y="8573"/>
                      <a:pt x="466725" y="26670"/>
                    </a:cubicBezTo>
                    <a:cubicBezTo>
                      <a:pt x="309563" y="36195"/>
                      <a:pt x="154305" y="55245"/>
                      <a:pt x="0" y="83820"/>
                    </a:cubicBezTo>
                    <a:cubicBezTo>
                      <a:pt x="0" y="814388"/>
                      <a:pt x="0" y="1544003"/>
                      <a:pt x="0" y="2274570"/>
                    </a:cubicBezTo>
                    <a:cubicBezTo>
                      <a:pt x="212408" y="2212658"/>
                      <a:pt x="430530" y="2172653"/>
                      <a:pt x="647700" y="2130743"/>
                    </a:cubicBezTo>
                    <a:cubicBezTo>
                      <a:pt x="647700" y="2130743"/>
                      <a:pt x="647700" y="2130743"/>
                      <a:pt x="647700" y="2130743"/>
                    </a:cubicBezTo>
                    <a:cubicBezTo>
                      <a:pt x="748665" y="2117408"/>
                      <a:pt x="1756410" y="2044065"/>
                      <a:pt x="1829753" y="2048828"/>
                    </a:cubicBezTo>
                    <a:cubicBezTo>
                      <a:pt x="2273618" y="2045970"/>
                      <a:pt x="2845118" y="2131695"/>
                      <a:pt x="3505200" y="2263140"/>
                    </a:cubicBezTo>
                    <a:cubicBezTo>
                      <a:pt x="3510915" y="2264093"/>
                      <a:pt x="3517583" y="2265998"/>
                      <a:pt x="3523298" y="2266950"/>
                    </a:cubicBezTo>
                    <a:cubicBezTo>
                      <a:pt x="3524250" y="2268855"/>
                      <a:pt x="3524250" y="2271713"/>
                      <a:pt x="3525203" y="2273618"/>
                    </a:cubicBezTo>
                    <a:cubicBezTo>
                      <a:pt x="3671888" y="2308860"/>
                      <a:pt x="3818573" y="2345055"/>
                      <a:pt x="3963353" y="2388870"/>
                    </a:cubicBezTo>
                    <a:cubicBezTo>
                      <a:pt x="4530090" y="2559368"/>
                      <a:pt x="5077778" y="2778443"/>
                      <a:pt x="5601653" y="3054668"/>
                    </a:cubicBezTo>
                    <a:cubicBezTo>
                      <a:pt x="5703570" y="3108960"/>
                      <a:pt x="6059805" y="3296603"/>
                      <a:pt x="6131243" y="3321368"/>
                    </a:cubicBezTo>
                    <a:cubicBezTo>
                      <a:pt x="6364605" y="3403283"/>
                      <a:pt x="6598920" y="3481388"/>
                      <a:pt x="6838950" y="3539490"/>
                    </a:cubicBezTo>
                    <a:lnTo>
                      <a:pt x="6838950" y="3539490"/>
                    </a:lnTo>
                    <a:cubicBezTo>
                      <a:pt x="7042785" y="3599498"/>
                      <a:pt x="7250430" y="3644265"/>
                      <a:pt x="7459028" y="3684270"/>
                    </a:cubicBezTo>
                    <a:cubicBezTo>
                      <a:pt x="7756208" y="3741420"/>
                      <a:pt x="8056245" y="3780473"/>
                      <a:pt x="8358188" y="3806190"/>
                    </a:cubicBezTo>
                    <a:cubicBezTo>
                      <a:pt x="8528685" y="3820478"/>
                      <a:pt x="9156382" y="3832860"/>
                      <a:pt x="9299257" y="3832860"/>
                    </a:cubicBezTo>
                    <a:cubicBezTo>
                      <a:pt x="9731693" y="3832860"/>
                      <a:pt x="10402252" y="3750945"/>
                      <a:pt x="11129962" y="3469005"/>
                    </a:cubicBezTo>
                    <a:cubicBezTo>
                      <a:pt x="11346180" y="3385185"/>
                      <a:pt x="11549062" y="3276600"/>
                      <a:pt x="11737658" y="3139440"/>
                    </a:cubicBezTo>
                    <a:cubicBezTo>
                      <a:pt x="11884342" y="3032760"/>
                      <a:pt x="12031980" y="2929890"/>
                      <a:pt x="12151042" y="2790825"/>
                    </a:cubicBezTo>
                    <a:cubicBezTo>
                      <a:pt x="12185333" y="2749868"/>
                      <a:pt x="12198667" y="2704148"/>
                      <a:pt x="12189142" y="2646998"/>
                    </a:cubicBezTo>
                    <a:close/>
                  </a:path>
                </a:pathLst>
              </a:custGeom>
              <a:solidFill>
                <a:schemeClr val="accent1"/>
              </a:solidFill>
              <a:ln w="9525" cap="flat">
                <a:noFill/>
                <a:prstDash val="solid"/>
                <a:miter/>
              </a:ln>
            </p:spPr>
            <p:txBody>
              <a:bodyPr rtlCol="0" anchor="ctr"/>
              <a:lstStyle/>
              <a:p>
                <a:endParaRPr lang="en-US" dirty="0"/>
              </a:p>
            </p:txBody>
          </p:sp>
          <p:sp>
            <p:nvSpPr>
              <p:cNvPr id="131" name="Freeform: Shape 130">
                <a:extLst>
                  <a:ext uri="{FF2B5EF4-FFF2-40B4-BE49-F238E27FC236}">
                    <a16:creationId xmlns:a16="http://schemas.microsoft.com/office/drawing/2014/main" id="{40309ABF-4CC7-44F7-9A48-F67189F0D932}"/>
                  </a:ext>
                </a:extLst>
              </p:cNvPr>
              <p:cNvSpPr/>
              <p:nvPr/>
            </p:nvSpPr>
            <p:spPr>
              <a:xfrm>
                <a:off x="-953" y="3549998"/>
                <a:ext cx="5915025" cy="1371600"/>
              </a:xfrm>
              <a:custGeom>
                <a:avLst/>
                <a:gdLst>
                  <a:gd name="connsiteX0" fmla="*/ 5905500 w 5915025"/>
                  <a:gd name="connsiteY0" fmla="*/ 1174801 h 1371600"/>
                  <a:gd name="connsiteX1" fmla="*/ 5602605 w 5915025"/>
                  <a:gd name="connsiteY1" fmla="*/ 1006209 h 1371600"/>
                  <a:gd name="connsiteX2" fmla="*/ 3964305 w 5915025"/>
                  <a:gd name="connsiteY2" fmla="*/ 340411 h 1371600"/>
                  <a:gd name="connsiteX3" fmla="*/ 3505200 w 5915025"/>
                  <a:gd name="connsiteY3" fmla="*/ 214681 h 1371600"/>
                  <a:gd name="connsiteX4" fmla="*/ 3086100 w 5915025"/>
                  <a:gd name="connsiteY4" fmla="*/ 128956 h 1371600"/>
                  <a:gd name="connsiteX5" fmla="*/ 1829753 w 5915025"/>
                  <a:gd name="connsiteY5" fmla="*/ 369 h 1371600"/>
                  <a:gd name="connsiteX6" fmla="*/ 951548 w 5915025"/>
                  <a:gd name="connsiteY6" fmla="*/ 44183 h 1371600"/>
                  <a:gd name="connsiteX7" fmla="*/ 647700 w 5915025"/>
                  <a:gd name="connsiteY7" fmla="*/ 82283 h 1371600"/>
                  <a:gd name="connsiteX8" fmla="*/ 0 w 5915025"/>
                  <a:gd name="connsiteY8" fmla="*/ 226111 h 1371600"/>
                  <a:gd name="connsiteX9" fmla="*/ 0 w 5915025"/>
                  <a:gd name="connsiteY9" fmla="*/ 921436 h 1371600"/>
                  <a:gd name="connsiteX10" fmla="*/ 27623 w 5915025"/>
                  <a:gd name="connsiteY10" fmla="*/ 916673 h 1371600"/>
                  <a:gd name="connsiteX11" fmla="*/ 1003935 w 5915025"/>
                  <a:gd name="connsiteY11" fmla="*/ 671881 h 1371600"/>
                  <a:gd name="connsiteX12" fmla="*/ 2651760 w 5915025"/>
                  <a:gd name="connsiteY12" fmla="*/ 605206 h 1371600"/>
                  <a:gd name="connsiteX13" fmla="*/ 3636645 w 5915025"/>
                  <a:gd name="connsiteY13" fmla="*/ 733794 h 1371600"/>
                  <a:gd name="connsiteX14" fmla="*/ 5668328 w 5915025"/>
                  <a:gd name="connsiteY14" fmla="*/ 1356729 h 1371600"/>
                  <a:gd name="connsiteX15" fmla="*/ 5753100 w 5915025"/>
                  <a:gd name="connsiteY15" fmla="*/ 1371969 h 1371600"/>
                  <a:gd name="connsiteX16" fmla="*/ 4879658 w 5915025"/>
                  <a:gd name="connsiteY16" fmla="*/ 926198 h 1371600"/>
                  <a:gd name="connsiteX17" fmla="*/ 3968115 w 5915025"/>
                  <a:gd name="connsiteY17" fmla="*/ 569963 h 1371600"/>
                  <a:gd name="connsiteX18" fmla="*/ 5295900 w 5915025"/>
                  <a:gd name="connsiteY18" fmla="*/ 950011 h 1371600"/>
                  <a:gd name="connsiteX19" fmla="*/ 5700713 w 5915025"/>
                  <a:gd name="connsiteY19" fmla="*/ 1102411 h 1371600"/>
                  <a:gd name="connsiteX20" fmla="*/ 5920740 w 5915025"/>
                  <a:gd name="connsiteY20" fmla="*/ 1190041 h 1371600"/>
                  <a:gd name="connsiteX21" fmla="*/ 5905500 w 5915025"/>
                  <a:gd name="connsiteY21" fmla="*/ 1174801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915025" h="1371600">
                    <a:moveTo>
                      <a:pt x="5905500" y="1174801"/>
                    </a:moveTo>
                    <a:cubicBezTo>
                      <a:pt x="5804535" y="1117651"/>
                      <a:pt x="5704523" y="1059548"/>
                      <a:pt x="5602605" y="1006209"/>
                    </a:cubicBezTo>
                    <a:cubicBezTo>
                      <a:pt x="5078730" y="729984"/>
                      <a:pt x="4531043" y="511861"/>
                      <a:pt x="3964305" y="340411"/>
                    </a:cubicBezTo>
                    <a:cubicBezTo>
                      <a:pt x="3819525" y="296596"/>
                      <a:pt x="3510915" y="215633"/>
                      <a:pt x="3505200" y="214681"/>
                    </a:cubicBezTo>
                    <a:cubicBezTo>
                      <a:pt x="3494723" y="214681"/>
                      <a:pt x="3216593" y="154674"/>
                      <a:pt x="3086100" y="128956"/>
                    </a:cubicBezTo>
                    <a:cubicBezTo>
                      <a:pt x="2921318" y="96571"/>
                      <a:pt x="2266950" y="18466"/>
                      <a:pt x="1829753" y="369"/>
                    </a:cubicBezTo>
                    <a:cubicBezTo>
                      <a:pt x="1756410" y="-4394"/>
                      <a:pt x="1012508" y="38469"/>
                      <a:pt x="951548" y="44183"/>
                    </a:cubicBezTo>
                    <a:cubicBezTo>
                      <a:pt x="849630" y="53708"/>
                      <a:pt x="748665" y="69901"/>
                      <a:pt x="647700" y="82283"/>
                    </a:cubicBezTo>
                    <a:cubicBezTo>
                      <a:pt x="430530" y="124194"/>
                      <a:pt x="212408" y="164199"/>
                      <a:pt x="0" y="226111"/>
                    </a:cubicBezTo>
                    <a:cubicBezTo>
                      <a:pt x="0" y="457569"/>
                      <a:pt x="0" y="689979"/>
                      <a:pt x="0" y="921436"/>
                    </a:cubicBezTo>
                    <a:cubicBezTo>
                      <a:pt x="9525" y="919531"/>
                      <a:pt x="19050" y="919531"/>
                      <a:pt x="27623" y="916673"/>
                    </a:cubicBezTo>
                    <a:cubicBezTo>
                      <a:pt x="345758" y="806184"/>
                      <a:pt x="671513" y="728079"/>
                      <a:pt x="1003935" y="671881"/>
                    </a:cubicBezTo>
                    <a:cubicBezTo>
                      <a:pt x="1211580" y="636638"/>
                      <a:pt x="2363153" y="583298"/>
                      <a:pt x="2651760" y="605206"/>
                    </a:cubicBezTo>
                    <a:cubicBezTo>
                      <a:pt x="2884170" y="623304"/>
                      <a:pt x="3548063" y="715696"/>
                      <a:pt x="3636645" y="733794"/>
                    </a:cubicBezTo>
                    <a:cubicBezTo>
                      <a:pt x="4334828" y="871906"/>
                      <a:pt x="5013008" y="1078598"/>
                      <a:pt x="5668328" y="1356729"/>
                    </a:cubicBezTo>
                    <a:cubicBezTo>
                      <a:pt x="5720715" y="1378636"/>
                      <a:pt x="5720715" y="1378636"/>
                      <a:pt x="5753100" y="1371969"/>
                    </a:cubicBezTo>
                    <a:cubicBezTo>
                      <a:pt x="5472113" y="1197661"/>
                      <a:pt x="5177790" y="1058596"/>
                      <a:pt x="4879658" y="926198"/>
                    </a:cubicBezTo>
                    <a:cubicBezTo>
                      <a:pt x="4581525" y="793801"/>
                      <a:pt x="4275773" y="680454"/>
                      <a:pt x="3968115" y="569963"/>
                    </a:cubicBezTo>
                    <a:cubicBezTo>
                      <a:pt x="4411980" y="657594"/>
                      <a:pt x="5289233" y="941438"/>
                      <a:pt x="5295900" y="950011"/>
                    </a:cubicBezTo>
                    <a:cubicBezTo>
                      <a:pt x="5434013" y="990969"/>
                      <a:pt x="5566410" y="1050023"/>
                      <a:pt x="5700713" y="1102411"/>
                    </a:cubicBezTo>
                    <a:cubicBezTo>
                      <a:pt x="5744528" y="1119556"/>
                      <a:pt x="5894070" y="1192898"/>
                      <a:pt x="5920740" y="1190041"/>
                    </a:cubicBezTo>
                    <a:cubicBezTo>
                      <a:pt x="5916930" y="1185279"/>
                      <a:pt x="5912168" y="1178611"/>
                      <a:pt x="5905500" y="1174801"/>
                    </a:cubicBezTo>
                    <a:close/>
                  </a:path>
                </a:pathLst>
              </a:custGeom>
              <a:solidFill>
                <a:schemeClr val="accent3"/>
              </a:solidFill>
              <a:ln w="9525" cap="flat">
                <a:noFill/>
                <a:prstDash val="solid"/>
                <a:miter/>
              </a:ln>
            </p:spPr>
            <p:txBody>
              <a:bodyPr rtlCol="0" anchor="ctr"/>
              <a:lstStyle/>
              <a:p>
                <a:endParaRPr lang="en-US" dirty="0"/>
              </a:p>
            </p:txBody>
          </p:sp>
        </p:grpSp>
        <p:sp>
          <p:nvSpPr>
            <p:cNvPr id="363" name="Freeform: Shape 362">
              <a:extLst>
                <a:ext uri="{FF2B5EF4-FFF2-40B4-BE49-F238E27FC236}">
                  <a16:creationId xmlns:a16="http://schemas.microsoft.com/office/drawing/2014/main" id="{97ED828F-D50C-47E6-9CE8-85238F75A386}"/>
                </a:ext>
              </a:extLst>
            </p:cNvPr>
            <p:cNvSpPr/>
            <p:nvPr/>
          </p:nvSpPr>
          <p:spPr>
            <a:xfrm>
              <a:off x="-3146" y="3925479"/>
              <a:ext cx="8373665" cy="2439302"/>
            </a:xfrm>
            <a:custGeom>
              <a:avLst/>
              <a:gdLst>
                <a:gd name="connsiteX0" fmla="*/ 1384936 w 8373665"/>
                <a:gd name="connsiteY0" fmla="*/ 0 h 2439302"/>
                <a:gd name="connsiteX1" fmla="*/ 2187243 w 8373665"/>
                <a:gd name="connsiteY1" fmla="*/ 54074 h 2439302"/>
                <a:gd name="connsiteX2" fmla="*/ 3478575 w 8373665"/>
                <a:gd name="connsiteY2" fmla="*/ 295021 h 2439302"/>
                <a:gd name="connsiteX3" fmla="*/ 5795715 w 8373665"/>
                <a:gd name="connsiteY3" fmla="*/ 1250062 h 2439302"/>
                <a:gd name="connsiteX4" fmla="*/ 7636247 w 8373665"/>
                <a:gd name="connsiteY4" fmla="*/ 2174885 h 2439302"/>
                <a:gd name="connsiteX5" fmla="*/ 8273705 w 8373665"/>
                <a:gd name="connsiteY5" fmla="*/ 2404910 h 2439302"/>
                <a:gd name="connsiteX6" fmla="*/ 8373665 w 8373665"/>
                <a:gd name="connsiteY6" fmla="*/ 2439302 h 2439302"/>
                <a:gd name="connsiteX7" fmla="*/ 8364039 w 8373665"/>
                <a:gd name="connsiteY7" fmla="*/ 2436304 h 2439302"/>
                <a:gd name="connsiteX8" fmla="*/ 7616993 w 8373665"/>
                <a:gd name="connsiteY8" fmla="*/ 2180936 h 2439302"/>
                <a:gd name="connsiteX9" fmla="*/ 5781525 w 8373665"/>
                <a:gd name="connsiteY9" fmla="*/ 1301144 h 2439302"/>
                <a:gd name="connsiteX10" fmla="*/ 3470760 w 8373665"/>
                <a:gd name="connsiteY10" fmla="*/ 392606 h 2439302"/>
                <a:gd name="connsiteX11" fmla="*/ 2182980 w 8373665"/>
                <a:gd name="connsiteY11" fmla="*/ 163391 h 2439302"/>
                <a:gd name="connsiteX12" fmla="*/ 1382880 w 8373665"/>
                <a:gd name="connsiteY12" fmla="*/ 111950 h 2439302"/>
                <a:gd name="connsiteX13" fmla="*/ 468480 w 8373665"/>
                <a:gd name="connsiteY13" fmla="*/ 133132 h 2439302"/>
                <a:gd name="connsiteX14" fmla="*/ 1755 w 8373665"/>
                <a:gd name="connsiteY14" fmla="*/ 178521 h 2439302"/>
                <a:gd name="connsiteX15" fmla="*/ 1755 w 8373665"/>
                <a:gd name="connsiteY15" fmla="*/ 1898588 h 2439302"/>
                <a:gd name="connsiteX16" fmla="*/ 0 w 8373665"/>
                <a:gd name="connsiteY16" fmla="*/ 1898948 h 2439302"/>
                <a:gd name="connsiteX17" fmla="*/ 0 w 8373665"/>
                <a:gd name="connsiteY17" fmla="*/ 69978 h 2439302"/>
                <a:gd name="connsiteX18" fmla="*/ 468013 w 8373665"/>
                <a:gd name="connsiteY18" fmla="*/ 22266 h 2439302"/>
                <a:gd name="connsiteX19" fmla="*/ 1384936 w 8373665"/>
                <a:gd name="connsiteY19" fmla="*/ 0 h 2439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373665" h="2439302">
                  <a:moveTo>
                    <a:pt x="1384936" y="0"/>
                  </a:moveTo>
                  <a:cubicBezTo>
                    <a:pt x="1557814" y="0"/>
                    <a:pt x="2177692" y="53279"/>
                    <a:pt x="2187243" y="54074"/>
                  </a:cubicBezTo>
                  <a:cubicBezTo>
                    <a:pt x="2521538" y="77930"/>
                    <a:pt x="3288505" y="244923"/>
                    <a:pt x="3478575" y="295021"/>
                  </a:cubicBezTo>
                  <a:cubicBezTo>
                    <a:pt x="4309537" y="513702"/>
                    <a:pt x="5079369" y="836555"/>
                    <a:pt x="5795715" y="1250062"/>
                  </a:cubicBezTo>
                  <a:cubicBezTo>
                    <a:pt x="6385030" y="1590409"/>
                    <a:pt x="6991535" y="1909286"/>
                    <a:pt x="7636247" y="2174885"/>
                  </a:cubicBezTo>
                  <a:cubicBezTo>
                    <a:pt x="7659886" y="2185023"/>
                    <a:pt x="8026297" y="2318618"/>
                    <a:pt x="8273705" y="2404910"/>
                  </a:cubicBezTo>
                  <a:lnTo>
                    <a:pt x="8373665" y="2439302"/>
                  </a:lnTo>
                  <a:lnTo>
                    <a:pt x="8364039" y="2436304"/>
                  </a:lnTo>
                  <a:cubicBezTo>
                    <a:pt x="8137266" y="2363296"/>
                    <a:pt x="7644496" y="2192188"/>
                    <a:pt x="7616993" y="2180936"/>
                  </a:cubicBezTo>
                  <a:cubicBezTo>
                    <a:pt x="6974055" y="1928270"/>
                    <a:pt x="6369219" y="1624919"/>
                    <a:pt x="5781525" y="1301144"/>
                  </a:cubicBezTo>
                  <a:cubicBezTo>
                    <a:pt x="5067150" y="907772"/>
                    <a:pt x="4299435" y="600639"/>
                    <a:pt x="3470760" y="392606"/>
                  </a:cubicBezTo>
                  <a:cubicBezTo>
                    <a:pt x="3281213" y="344947"/>
                    <a:pt x="2516356" y="186086"/>
                    <a:pt x="2182980" y="163391"/>
                  </a:cubicBezTo>
                  <a:cubicBezTo>
                    <a:pt x="2173455" y="162635"/>
                    <a:pt x="1555283" y="111950"/>
                    <a:pt x="1382880" y="111950"/>
                  </a:cubicBezTo>
                  <a:cubicBezTo>
                    <a:pt x="1360973" y="111950"/>
                    <a:pt x="578019" y="118759"/>
                    <a:pt x="468480" y="133132"/>
                  </a:cubicBezTo>
                  <a:cubicBezTo>
                    <a:pt x="311318" y="140697"/>
                    <a:pt x="156060" y="155826"/>
                    <a:pt x="1755" y="178521"/>
                  </a:cubicBezTo>
                  <a:lnTo>
                    <a:pt x="1755" y="1898588"/>
                  </a:lnTo>
                  <a:lnTo>
                    <a:pt x="0" y="1898948"/>
                  </a:lnTo>
                  <a:cubicBezTo>
                    <a:pt x="0" y="1289027"/>
                    <a:pt x="0" y="679900"/>
                    <a:pt x="0" y="69978"/>
                  </a:cubicBezTo>
                  <a:cubicBezTo>
                    <a:pt x="154731" y="46122"/>
                    <a:pt x="310417" y="30218"/>
                    <a:pt x="468013" y="22266"/>
                  </a:cubicBezTo>
                  <a:cubicBezTo>
                    <a:pt x="577853" y="7157"/>
                    <a:pt x="1362968" y="0"/>
                    <a:pt x="1384936" y="0"/>
                  </a:cubicBezTo>
                  <a:close/>
                </a:path>
              </a:pathLst>
            </a:custGeom>
            <a:solidFill>
              <a:schemeClr val="accent2"/>
            </a:solidFill>
            <a:ln w="9525" cap="flat">
              <a:noFill/>
              <a:prstDash val="solid"/>
              <a:miter/>
            </a:ln>
          </p:spPr>
          <p:txBody>
            <a:bodyPr rtlCol="0" anchor="ctr"/>
            <a:lstStyle/>
            <a:p>
              <a:endParaRPr lang="en-US"/>
            </a:p>
          </p:txBody>
        </p:sp>
        <p:sp>
          <p:nvSpPr>
            <p:cNvPr id="365" name="Freeform: Shape 364">
              <a:extLst>
                <a:ext uri="{FF2B5EF4-FFF2-40B4-BE49-F238E27FC236}">
                  <a16:creationId xmlns:a16="http://schemas.microsoft.com/office/drawing/2014/main" id="{4316EBCC-FC65-4E99-B0E7-26C8006C5613}"/>
                </a:ext>
              </a:extLst>
            </p:cNvPr>
            <p:cNvSpPr/>
            <p:nvPr/>
          </p:nvSpPr>
          <p:spPr>
            <a:xfrm>
              <a:off x="5400296" y="5939303"/>
              <a:ext cx="6785839" cy="798186"/>
            </a:xfrm>
            <a:custGeom>
              <a:avLst/>
              <a:gdLst>
                <a:gd name="connsiteX0" fmla="*/ 0 w 6785839"/>
                <a:gd name="connsiteY0" fmla="*/ 0 h 798186"/>
                <a:gd name="connsiteX1" fmla="*/ 346779 w 6785839"/>
                <a:gd name="connsiteY1" fmla="*/ 136280 h 798186"/>
                <a:gd name="connsiteX2" fmla="*/ 876369 w 6785839"/>
                <a:gd name="connsiteY2" fmla="*/ 348095 h 798186"/>
                <a:gd name="connsiteX3" fmla="*/ 1584076 w 6785839"/>
                <a:gd name="connsiteY3" fmla="*/ 521330 h 798186"/>
                <a:gd name="connsiteX4" fmla="*/ 2204154 w 6785839"/>
                <a:gd name="connsiteY4" fmla="*/ 636315 h 798186"/>
                <a:gd name="connsiteX5" fmla="*/ 3103314 w 6785839"/>
                <a:gd name="connsiteY5" fmla="*/ 733145 h 798186"/>
                <a:gd name="connsiteX6" fmla="*/ 4044383 w 6785839"/>
                <a:gd name="connsiteY6" fmla="*/ 754327 h 798186"/>
                <a:gd name="connsiteX7" fmla="*/ 5875088 w 6785839"/>
                <a:gd name="connsiteY7" fmla="*/ 465350 h 798186"/>
                <a:gd name="connsiteX8" fmla="*/ 6482784 w 6785839"/>
                <a:gd name="connsiteY8" fmla="*/ 203606 h 798186"/>
                <a:gd name="connsiteX9" fmla="*/ 6699834 w 6785839"/>
                <a:gd name="connsiteY9" fmla="*/ 74815 h 798186"/>
                <a:gd name="connsiteX10" fmla="*/ 6785839 w 6785839"/>
                <a:gd name="connsiteY10" fmla="*/ 15755 h 798186"/>
                <a:gd name="connsiteX11" fmla="*/ 6785839 w 6785839"/>
                <a:gd name="connsiteY11" fmla="*/ 44461 h 798186"/>
                <a:gd name="connsiteX12" fmla="*/ 6731061 w 6785839"/>
                <a:gd name="connsiteY12" fmla="*/ 83894 h 798186"/>
                <a:gd name="connsiteX13" fmla="*/ 6513412 w 6785839"/>
                <a:gd name="connsiteY13" fmla="*/ 219277 h 798186"/>
                <a:gd name="connsiteX14" fmla="*/ 5904039 w 6785839"/>
                <a:gd name="connsiteY14" fmla="*/ 494418 h 798186"/>
                <a:gd name="connsiteX15" fmla="*/ 4068283 w 6785839"/>
                <a:gd name="connsiteY15" fmla="*/ 798186 h 798186"/>
                <a:gd name="connsiteX16" fmla="*/ 3124618 w 6785839"/>
                <a:gd name="connsiteY16" fmla="*/ 775920 h 798186"/>
                <a:gd name="connsiteX17" fmla="*/ 2222978 w 6785839"/>
                <a:gd name="connsiteY17" fmla="*/ 674134 h 798186"/>
                <a:gd name="connsiteX18" fmla="*/ 1601188 w 6785839"/>
                <a:gd name="connsiteY18" fmla="*/ 553263 h 798186"/>
                <a:gd name="connsiteX19" fmla="*/ 891529 w 6785839"/>
                <a:gd name="connsiteY19" fmla="*/ 371162 h 798186"/>
                <a:gd name="connsiteX20" fmla="*/ 360478 w 6785839"/>
                <a:gd name="connsiteY20" fmla="*/ 148504 h 798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785839" h="798186">
                  <a:moveTo>
                    <a:pt x="0" y="0"/>
                  </a:moveTo>
                  <a:lnTo>
                    <a:pt x="346779" y="136280"/>
                  </a:lnTo>
                  <a:cubicBezTo>
                    <a:pt x="448696" y="179399"/>
                    <a:pt x="804931" y="328427"/>
                    <a:pt x="876369" y="348095"/>
                  </a:cubicBezTo>
                  <a:cubicBezTo>
                    <a:pt x="1109731" y="413153"/>
                    <a:pt x="1344046" y="475185"/>
                    <a:pt x="1584076" y="521330"/>
                  </a:cubicBezTo>
                  <a:cubicBezTo>
                    <a:pt x="1787911" y="568989"/>
                    <a:pt x="1995556" y="604543"/>
                    <a:pt x="2204154" y="636315"/>
                  </a:cubicBezTo>
                  <a:cubicBezTo>
                    <a:pt x="2501334" y="681705"/>
                    <a:pt x="2801371" y="712721"/>
                    <a:pt x="3103314" y="733145"/>
                  </a:cubicBezTo>
                  <a:cubicBezTo>
                    <a:pt x="3273811" y="744493"/>
                    <a:pt x="3901508" y="754327"/>
                    <a:pt x="4044383" y="754327"/>
                  </a:cubicBezTo>
                  <a:cubicBezTo>
                    <a:pt x="4476819" y="754327"/>
                    <a:pt x="5147378" y="689269"/>
                    <a:pt x="5875088" y="465350"/>
                  </a:cubicBezTo>
                  <a:cubicBezTo>
                    <a:pt x="6091306" y="398779"/>
                    <a:pt x="6294188" y="312540"/>
                    <a:pt x="6482784" y="203606"/>
                  </a:cubicBezTo>
                  <a:cubicBezTo>
                    <a:pt x="6556126" y="161243"/>
                    <a:pt x="6629706" y="119637"/>
                    <a:pt x="6699834" y="74815"/>
                  </a:cubicBezTo>
                  <a:lnTo>
                    <a:pt x="6785839" y="15755"/>
                  </a:lnTo>
                  <a:lnTo>
                    <a:pt x="6785839" y="44461"/>
                  </a:lnTo>
                  <a:lnTo>
                    <a:pt x="6731061" y="83894"/>
                  </a:lnTo>
                  <a:cubicBezTo>
                    <a:pt x="6660739" y="131009"/>
                    <a:pt x="6586956" y="174746"/>
                    <a:pt x="6513412" y="219277"/>
                  </a:cubicBezTo>
                  <a:cubicBezTo>
                    <a:pt x="6324294" y="333787"/>
                    <a:pt x="6120854" y="424440"/>
                    <a:pt x="5904039" y="494418"/>
                  </a:cubicBezTo>
                  <a:cubicBezTo>
                    <a:pt x="5174321" y="729798"/>
                    <a:pt x="4501912" y="798186"/>
                    <a:pt x="4068283" y="798186"/>
                  </a:cubicBezTo>
                  <a:cubicBezTo>
                    <a:pt x="3925014" y="798186"/>
                    <a:pt x="3295585" y="787849"/>
                    <a:pt x="3124618" y="775920"/>
                  </a:cubicBezTo>
                  <a:cubicBezTo>
                    <a:pt x="2821842" y="754450"/>
                    <a:pt x="2520978" y="721846"/>
                    <a:pt x="2222978" y="674134"/>
                  </a:cubicBezTo>
                  <a:cubicBezTo>
                    <a:pt x="2013804" y="640735"/>
                    <a:pt x="1805586" y="603361"/>
                    <a:pt x="1601188" y="553263"/>
                  </a:cubicBezTo>
                  <a:cubicBezTo>
                    <a:pt x="1360496" y="504756"/>
                    <a:pt x="1125535" y="439549"/>
                    <a:pt x="891529" y="371162"/>
                  </a:cubicBezTo>
                  <a:cubicBezTo>
                    <a:pt x="819894" y="350486"/>
                    <a:pt x="462676" y="193831"/>
                    <a:pt x="360478" y="148504"/>
                  </a:cubicBezTo>
                  <a:close/>
                </a:path>
              </a:pathLst>
            </a:custGeom>
            <a:solidFill>
              <a:schemeClr val="accent2"/>
            </a:solidFill>
            <a:ln w="9525" cap="flat">
              <a:noFill/>
              <a:prstDash val="solid"/>
              <a:miter/>
            </a:ln>
          </p:spPr>
          <p:txBody>
            <a:bodyPr rtlCol="0" anchor="ctr"/>
            <a:lstStyle/>
            <a:p>
              <a:endParaRPr lang="en-US"/>
            </a:p>
          </p:txBody>
        </p:sp>
      </p:grpSp>
      <p:sp>
        <p:nvSpPr>
          <p:cNvPr id="17" name="TextBox 16">
            <a:extLst>
              <a:ext uri="{FF2B5EF4-FFF2-40B4-BE49-F238E27FC236}">
                <a16:creationId xmlns:a16="http://schemas.microsoft.com/office/drawing/2014/main" id="{812D6708-D977-7748-9A4E-AF5FD1811691}"/>
              </a:ext>
            </a:extLst>
          </p:cNvPr>
          <p:cNvSpPr txBox="1"/>
          <p:nvPr/>
        </p:nvSpPr>
        <p:spPr>
          <a:xfrm>
            <a:off x="479122" y="1514636"/>
            <a:ext cx="8044196" cy="830997"/>
          </a:xfrm>
          <a:prstGeom prst="rect">
            <a:avLst/>
          </a:prstGeom>
          <a:noFill/>
        </p:spPr>
        <p:txBody>
          <a:bodyPr wrap="square" rtlCol="0" anchor="ctr">
            <a:spAutoFit/>
          </a:bodyPr>
          <a:lstStyle/>
          <a:p>
            <a:r>
              <a:rPr lang="en-US" altLang="ko-KR" sz="2400" b="1" dirty="0">
                <a:cs typeface="Arial" pitchFamily="34" charset="0"/>
              </a:rPr>
              <a:t>CORRUPTION AND MALADMINISTRATION DURING ADMINISTRATION</a:t>
            </a:r>
            <a:endParaRPr lang="en-US" altLang="ko-KR" sz="2800" b="1" dirty="0">
              <a:cs typeface="Arial" pitchFamily="34" charset="0"/>
            </a:endParaRPr>
          </a:p>
        </p:txBody>
      </p:sp>
      <p:sp>
        <p:nvSpPr>
          <p:cNvPr id="4" name="TextBox 3">
            <a:extLst>
              <a:ext uri="{FF2B5EF4-FFF2-40B4-BE49-F238E27FC236}">
                <a16:creationId xmlns:a16="http://schemas.microsoft.com/office/drawing/2014/main" id="{6A7FCC9E-801A-E342-B6DF-245682629FAB}"/>
              </a:ext>
            </a:extLst>
          </p:cNvPr>
          <p:cNvSpPr txBox="1"/>
          <p:nvPr/>
        </p:nvSpPr>
        <p:spPr>
          <a:xfrm>
            <a:off x="509633" y="3314024"/>
            <a:ext cx="2719527" cy="369332"/>
          </a:xfrm>
          <a:prstGeom prst="rect">
            <a:avLst/>
          </a:prstGeom>
          <a:noFill/>
        </p:spPr>
        <p:txBody>
          <a:bodyPr wrap="none" rtlCol="0">
            <a:spAutoFit/>
          </a:bodyPr>
          <a:lstStyle/>
          <a:p>
            <a:r>
              <a:rPr lang="en-US" dirty="0"/>
              <a:t>Friday, October 09, 2020</a:t>
            </a:r>
          </a:p>
        </p:txBody>
      </p:sp>
      <p:sp>
        <p:nvSpPr>
          <p:cNvPr id="5" name="TextBox 4">
            <a:extLst>
              <a:ext uri="{FF2B5EF4-FFF2-40B4-BE49-F238E27FC236}">
                <a16:creationId xmlns:a16="http://schemas.microsoft.com/office/drawing/2014/main" id="{369FAD8C-07A2-1144-A2A7-49376AE22457}"/>
              </a:ext>
            </a:extLst>
          </p:cNvPr>
          <p:cNvSpPr txBox="1"/>
          <p:nvPr/>
        </p:nvSpPr>
        <p:spPr>
          <a:xfrm>
            <a:off x="499517" y="3652180"/>
            <a:ext cx="7353295" cy="369332"/>
          </a:xfrm>
          <a:prstGeom prst="rect">
            <a:avLst/>
          </a:prstGeom>
          <a:noFill/>
        </p:spPr>
        <p:txBody>
          <a:bodyPr wrap="none" rtlCol="0">
            <a:spAutoFit/>
          </a:bodyPr>
          <a:lstStyle/>
          <a:p>
            <a:r>
              <a:rPr lang="en-US" b="1" dirty="0"/>
              <a:t>Portfolio Committee of Higher Education, Science and Innovation</a:t>
            </a:r>
          </a:p>
        </p:txBody>
      </p:sp>
    </p:spTree>
    <p:extLst>
      <p:ext uri="{BB962C8B-B14F-4D97-AF65-F5344CB8AC3E}">
        <p14:creationId xmlns:p14="http://schemas.microsoft.com/office/powerpoint/2010/main" val="369320097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EC44E1C-3A27-4A00-8F9E-871FC5194F79}"/>
              </a:ext>
            </a:extLst>
          </p:cNvPr>
          <p:cNvSpPr txBox="1"/>
          <p:nvPr/>
        </p:nvSpPr>
        <p:spPr>
          <a:xfrm>
            <a:off x="1594593" y="936709"/>
            <a:ext cx="3920254" cy="452945"/>
          </a:xfrm>
          <a:prstGeom prst="rect">
            <a:avLst/>
          </a:prstGeom>
          <a:noFill/>
        </p:spPr>
        <p:txBody>
          <a:bodyPr wrap="square" rtlCol="0">
            <a:spAutoFit/>
          </a:bodyPr>
          <a:lstStyle/>
          <a:p>
            <a:pPr marL="720000" indent="-540000">
              <a:lnSpc>
                <a:spcPct val="170000"/>
              </a:lnSpc>
            </a:pPr>
            <a:r>
              <a:rPr lang="en-US" sz="1600" b="1" dirty="0">
                <a:cs typeface="Arial" pitchFamily="34" charset="0"/>
              </a:rPr>
              <a:t>1.7. </a:t>
            </a:r>
            <a:r>
              <a:rPr lang="en-ZA" sz="1600" b="1" dirty="0">
                <a:latin typeface="+mj-lt"/>
                <a:cs typeface="Arial" pitchFamily="34" charset="0"/>
              </a:rPr>
              <a:t>Laptop Tender</a:t>
            </a:r>
            <a:endParaRPr lang="ko-KR" altLang="en-US" sz="1600" b="1" dirty="0">
              <a:cs typeface="Arial" pitchFamily="34" charset="0"/>
            </a:endParaRPr>
          </a:p>
        </p:txBody>
      </p:sp>
      <p:sp>
        <p:nvSpPr>
          <p:cNvPr id="8" name="Rectangle 7">
            <a:extLst>
              <a:ext uri="{FF2B5EF4-FFF2-40B4-BE49-F238E27FC236}">
                <a16:creationId xmlns:a16="http://schemas.microsoft.com/office/drawing/2014/main" id="{38064AFB-C54F-4DEC-9E9C-C560EF4CD0B0}"/>
              </a:ext>
            </a:extLst>
          </p:cNvPr>
          <p:cNvSpPr/>
          <p:nvPr/>
        </p:nvSpPr>
        <p:spPr>
          <a:xfrm>
            <a:off x="772512" y="1367208"/>
            <a:ext cx="10584150" cy="553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772512" y="449215"/>
            <a:ext cx="9484670" cy="646331"/>
          </a:xfrm>
          <a:prstGeom prst="rect">
            <a:avLst/>
          </a:prstGeom>
          <a:noFill/>
        </p:spPr>
        <p:txBody>
          <a:bodyPr wrap="square" rtlCol="0">
            <a:spAutoFit/>
          </a:bodyPr>
          <a:lstStyle/>
          <a:p>
            <a:pPr marL="457200" indent="-457200">
              <a:buAutoNum type="arabicPeriod"/>
            </a:pPr>
            <a:r>
              <a:rPr lang="en-US" altLang="ko-KR" b="1" dirty="0">
                <a:solidFill>
                  <a:schemeClr val="accent1"/>
                </a:solidFill>
                <a:latin typeface="+mj-lt"/>
                <a:cs typeface="Arial" pitchFamily="34" charset="0"/>
              </a:rPr>
              <a:t>CORRUPTION AND MALADMINISTRATION: </a:t>
            </a:r>
            <a:r>
              <a:rPr lang="en-US" altLang="ko-KR" b="1" dirty="0">
                <a:solidFill>
                  <a:schemeClr val="tx1">
                    <a:lumMod val="65000"/>
                    <a:lumOff val="35000"/>
                  </a:schemeClr>
                </a:solidFill>
                <a:latin typeface="+mj-lt"/>
                <a:cs typeface="Arial" pitchFamily="34" charset="0"/>
              </a:rPr>
              <a:t> </a:t>
            </a:r>
          </a:p>
          <a:p>
            <a:r>
              <a:rPr lang="en-US" altLang="ko-KR" b="1" dirty="0">
                <a:solidFill>
                  <a:schemeClr val="tx1">
                    <a:lumMod val="65000"/>
                    <a:lumOff val="35000"/>
                  </a:schemeClr>
                </a:solidFill>
                <a:latin typeface="+mj-lt"/>
                <a:cs typeface="Arial" pitchFamily="34" charset="0"/>
              </a:rPr>
              <a:t>	</a:t>
            </a:r>
            <a:r>
              <a:rPr lang="en-US" altLang="ko-KR" b="1" dirty="0">
                <a:solidFill>
                  <a:schemeClr val="bg1">
                    <a:lumMod val="50000"/>
                  </a:schemeClr>
                </a:solidFill>
                <a:latin typeface="+mj-lt"/>
                <a:cs typeface="Arial" pitchFamily="34" charset="0"/>
              </a:rPr>
              <a:t> The relationship </a:t>
            </a:r>
            <a:r>
              <a:rPr lang="en-US" altLang="ko-KR" b="1" dirty="0">
                <a:solidFill>
                  <a:schemeClr val="tx1">
                    <a:lumMod val="65000"/>
                    <a:lumOff val="35000"/>
                  </a:schemeClr>
                </a:solidFill>
                <a:latin typeface="+mj-lt"/>
                <a:cs typeface="Arial" pitchFamily="34" charset="0"/>
              </a:rPr>
              <a:t>between the Minister &amp; the Administrator</a:t>
            </a:r>
            <a:endParaRPr lang="ko-KR" altLang="en-US"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702398" y="241457"/>
            <a:ext cx="1192823" cy="1124236"/>
          </a:xfrm>
          <a:prstGeom prst="rect">
            <a:avLst/>
          </a:prstGeom>
        </p:spPr>
      </p:pic>
      <p:sp>
        <p:nvSpPr>
          <p:cNvPr id="3" name="TextBox 2">
            <a:extLst>
              <a:ext uri="{FF2B5EF4-FFF2-40B4-BE49-F238E27FC236}">
                <a16:creationId xmlns:a16="http://schemas.microsoft.com/office/drawing/2014/main" id="{917807F6-4427-5E45-B67E-AB466252F2CB}"/>
              </a:ext>
            </a:extLst>
          </p:cNvPr>
          <p:cNvSpPr txBox="1"/>
          <p:nvPr/>
        </p:nvSpPr>
        <p:spPr>
          <a:xfrm>
            <a:off x="1916264" y="2433099"/>
            <a:ext cx="184731" cy="369332"/>
          </a:xfrm>
          <a:prstGeom prst="rect">
            <a:avLst/>
          </a:prstGeom>
          <a:noFill/>
        </p:spPr>
        <p:txBody>
          <a:bodyPr wrap="none" rtlCol="0">
            <a:spAutoFit/>
          </a:bodyPr>
          <a:lstStyle/>
          <a:p>
            <a:endParaRPr lang="en-US"/>
          </a:p>
        </p:txBody>
      </p:sp>
      <p:sp>
        <p:nvSpPr>
          <p:cNvPr id="4" name="TextBox 3">
            <a:extLst>
              <a:ext uri="{FF2B5EF4-FFF2-40B4-BE49-F238E27FC236}">
                <a16:creationId xmlns:a16="http://schemas.microsoft.com/office/drawing/2014/main" id="{9FC62C3F-5C65-014C-A4D3-508950F3B4F8}"/>
              </a:ext>
            </a:extLst>
          </p:cNvPr>
          <p:cNvSpPr txBox="1"/>
          <p:nvPr/>
        </p:nvSpPr>
        <p:spPr>
          <a:xfrm>
            <a:off x="772512" y="1367208"/>
            <a:ext cx="11122709" cy="5432769"/>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Ministerial interference – Minutes of the BAC Meeting of 06, 07, and 11 August 2020</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Laptop tender is outside NSFAS mandate - institutions RE better equipped to procure devices for their students</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Influence and involvement of Mr Nqaba Nqandela (Special Advisor to the DHET Minister, he is neither DHET nor NSFAS employee)</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Mr Nqaba Nqandela did not only observe but interfered in the Bid Adjudication Committee (BAC), although he is not an official; this in violation of PFMA</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This compromised the finalisation of the tender process and prevented the appointment of recommended service provider</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NSFAS paid all travelling and accommodation expenses relating to Mr Nqaba Nqandela to view the tender documentations at the NSFAS premises with Ms </a:t>
            </a:r>
            <a:r>
              <a:rPr lang="en-ZA" sz="1600" dirty="0" err="1">
                <a:solidFill>
                  <a:schemeClr val="tx1">
                    <a:lumMod val="90000"/>
                    <a:lumOff val="10000"/>
                  </a:schemeClr>
                </a:solidFill>
                <a:cs typeface="Arial" pitchFamily="34" charset="0"/>
              </a:rPr>
              <a:t>Mncwabe</a:t>
            </a:r>
            <a:endParaRPr lang="en-ZA" sz="1600" dirty="0">
              <a:solidFill>
                <a:schemeClr val="tx1">
                  <a:lumMod val="90000"/>
                  <a:lumOff val="10000"/>
                </a:schemeClr>
              </a:solidFill>
              <a:cs typeface="Arial" pitchFamily="34" charset="0"/>
            </a:endParaRP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This negatively impacted all the students awaiting NSFAS laptops</a:t>
            </a:r>
          </a:p>
        </p:txBody>
      </p:sp>
      <p:sp>
        <p:nvSpPr>
          <p:cNvPr id="2" name="Slide Number Placeholder 1">
            <a:extLst>
              <a:ext uri="{FF2B5EF4-FFF2-40B4-BE49-F238E27FC236}">
                <a16:creationId xmlns:a16="http://schemas.microsoft.com/office/drawing/2014/main" id="{E69C8C59-ABA3-4428-9E7F-607081F79905}"/>
              </a:ext>
            </a:extLst>
          </p:cNvPr>
          <p:cNvSpPr>
            <a:spLocks noGrp="1"/>
          </p:cNvSpPr>
          <p:nvPr>
            <p:ph type="sldNum" sz="quarter" idx="4"/>
          </p:nvPr>
        </p:nvSpPr>
        <p:spPr/>
        <p:txBody>
          <a:bodyPr/>
          <a:lstStyle/>
          <a:p>
            <a:fld id="{B096C5C6-3D09-42D4-92BE-7421E2EAD563}" type="slidenum">
              <a:rPr lang="en-US" smtClean="0"/>
              <a:t>10</a:t>
            </a:fld>
            <a:endParaRPr lang="en-US"/>
          </a:p>
        </p:txBody>
      </p:sp>
    </p:spTree>
    <p:extLst>
      <p:ext uri="{BB962C8B-B14F-4D97-AF65-F5344CB8AC3E}">
        <p14:creationId xmlns:p14="http://schemas.microsoft.com/office/powerpoint/2010/main" val="269574206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EC44E1C-3A27-4A00-8F9E-871FC5194F79}"/>
              </a:ext>
            </a:extLst>
          </p:cNvPr>
          <p:cNvSpPr txBox="1"/>
          <p:nvPr/>
        </p:nvSpPr>
        <p:spPr>
          <a:xfrm>
            <a:off x="1611655" y="1287112"/>
            <a:ext cx="9995627" cy="452945"/>
          </a:xfrm>
          <a:prstGeom prst="rect">
            <a:avLst/>
          </a:prstGeom>
          <a:noFill/>
        </p:spPr>
        <p:txBody>
          <a:bodyPr wrap="square" rtlCol="0">
            <a:spAutoFit/>
          </a:bodyPr>
          <a:lstStyle/>
          <a:p>
            <a:pPr marL="720000" indent="-540000">
              <a:lnSpc>
                <a:spcPct val="170000"/>
              </a:lnSpc>
            </a:pPr>
            <a:r>
              <a:rPr lang="en-US" sz="1600" b="1" dirty="0">
                <a:cs typeface="Arial" pitchFamily="34" charset="0"/>
              </a:rPr>
              <a:t>1.8. Reconstitution of the Bid Evaluation Committee (BEC) and Bid Adjudication Committee (BAC)</a:t>
            </a:r>
            <a:endParaRPr lang="en-ZA" sz="2000" b="1" dirty="0">
              <a:latin typeface="+mj-lt"/>
              <a:cs typeface="Arial" pitchFamily="34" charset="0"/>
            </a:endParaRPr>
          </a:p>
        </p:txBody>
      </p:sp>
      <p:sp>
        <p:nvSpPr>
          <p:cNvPr id="8" name="Rectangle 7">
            <a:extLst>
              <a:ext uri="{FF2B5EF4-FFF2-40B4-BE49-F238E27FC236}">
                <a16:creationId xmlns:a16="http://schemas.microsoft.com/office/drawing/2014/main" id="{38064AFB-C54F-4DEC-9E9C-C560EF4CD0B0}"/>
              </a:ext>
            </a:extLst>
          </p:cNvPr>
          <p:cNvSpPr/>
          <p:nvPr/>
        </p:nvSpPr>
        <p:spPr>
          <a:xfrm flipV="1">
            <a:off x="862480" y="1853999"/>
            <a:ext cx="10467039"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760329" y="456115"/>
            <a:ext cx="9484670" cy="830997"/>
          </a:xfrm>
          <a:prstGeom prst="rect">
            <a:avLst/>
          </a:prstGeom>
          <a:noFill/>
        </p:spPr>
        <p:txBody>
          <a:bodyPr wrap="square" rtlCol="0">
            <a:spAutoFit/>
          </a:bodyPr>
          <a:lstStyle/>
          <a:p>
            <a:pPr marL="457200" indent="-457200">
              <a:buAutoNum type="arabicPeriod"/>
            </a:pPr>
            <a:r>
              <a:rPr lang="en-US" altLang="ko-KR" sz="2400" b="1" dirty="0">
                <a:solidFill>
                  <a:schemeClr val="accent1"/>
                </a:solidFill>
                <a:latin typeface="+mj-lt"/>
                <a:cs typeface="Arial" pitchFamily="34" charset="0"/>
              </a:rPr>
              <a:t>CORRUPTION AND MALADMINISTRATION: </a:t>
            </a:r>
          </a:p>
          <a:p>
            <a:r>
              <a:rPr lang="en-US" altLang="ko-KR" sz="2400" b="1" dirty="0">
                <a:solidFill>
                  <a:schemeClr val="accent1"/>
                </a:solidFill>
                <a:latin typeface="+mj-lt"/>
                <a:cs typeface="Arial" pitchFamily="34" charset="0"/>
              </a:rPr>
              <a:t>	</a:t>
            </a:r>
            <a:r>
              <a:rPr lang="en-US" altLang="ko-KR" sz="2000" b="1" dirty="0">
                <a:solidFill>
                  <a:schemeClr val="bg1">
                    <a:lumMod val="50000"/>
                  </a:schemeClr>
                </a:solidFill>
                <a:latin typeface="+mj-lt"/>
                <a:cs typeface="Arial" pitchFamily="34" charset="0"/>
              </a:rPr>
              <a:t> The relationship </a:t>
            </a:r>
            <a:r>
              <a:rPr lang="en-US" altLang="ko-KR" sz="2000" b="1" dirty="0">
                <a:solidFill>
                  <a:schemeClr val="tx1">
                    <a:lumMod val="65000"/>
                    <a:lumOff val="35000"/>
                  </a:schemeClr>
                </a:solidFill>
                <a:latin typeface="+mj-lt"/>
                <a:cs typeface="Arial" pitchFamily="34" charset="0"/>
              </a:rPr>
              <a:t>between the Minister &amp; the Administrator</a:t>
            </a:r>
            <a:endParaRPr lang="ko-KR" altLang="en-US" sz="24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645081" y="291145"/>
            <a:ext cx="1192823" cy="1124236"/>
          </a:xfrm>
          <a:prstGeom prst="rect">
            <a:avLst/>
          </a:prstGeom>
        </p:spPr>
      </p:pic>
      <p:sp>
        <p:nvSpPr>
          <p:cNvPr id="3" name="TextBox 2">
            <a:extLst>
              <a:ext uri="{FF2B5EF4-FFF2-40B4-BE49-F238E27FC236}">
                <a16:creationId xmlns:a16="http://schemas.microsoft.com/office/drawing/2014/main" id="{917807F6-4427-5E45-B67E-AB466252F2CB}"/>
              </a:ext>
            </a:extLst>
          </p:cNvPr>
          <p:cNvSpPr txBox="1"/>
          <p:nvPr/>
        </p:nvSpPr>
        <p:spPr>
          <a:xfrm>
            <a:off x="1916264" y="2433099"/>
            <a:ext cx="184731" cy="369332"/>
          </a:xfrm>
          <a:prstGeom prst="rect">
            <a:avLst/>
          </a:prstGeom>
          <a:noFill/>
        </p:spPr>
        <p:txBody>
          <a:bodyPr wrap="none" rtlCol="0">
            <a:spAutoFit/>
          </a:bodyPr>
          <a:lstStyle/>
          <a:p>
            <a:endParaRPr lang="en-US"/>
          </a:p>
        </p:txBody>
      </p:sp>
      <p:sp>
        <p:nvSpPr>
          <p:cNvPr id="4" name="TextBox 3">
            <a:extLst>
              <a:ext uri="{FF2B5EF4-FFF2-40B4-BE49-F238E27FC236}">
                <a16:creationId xmlns:a16="http://schemas.microsoft.com/office/drawing/2014/main" id="{9FC62C3F-5C65-014C-A4D3-508950F3B4F8}"/>
              </a:ext>
            </a:extLst>
          </p:cNvPr>
          <p:cNvSpPr txBox="1"/>
          <p:nvPr/>
        </p:nvSpPr>
        <p:spPr>
          <a:xfrm>
            <a:off x="760329" y="1982268"/>
            <a:ext cx="11005571" cy="4447884"/>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After the failure to award the preferred service provider for the laptop tender (due to involvement of Nqaba Nqandela), the Administrator changed the composition of the BEC and BAC</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This reconstitution happened immediately after the extension of the Administration term – </a:t>
            </a:r>
            <a:r>
              <a:rPr lang="en-ZA" sz="1600" i="1" dirty="0">
                <a:solidFill>
                  <a:schemeClr val="tx1">
                    <a:lumMod val="90000"/>
                    <a:lumOff val="10000"/>
                  </a:schemeClr>
                </a:solidFill>
                <a:cs typeface="Arial" pitchFamily="34" charset="0"/>
              </a:rPr>
              <a:t>Annexure  D (Email for the reconstitution of the BID Committees)</a:t>
            </a:r>
            <a:endParaRPr lang="en-ZA" sz="1600" dirty="0">
              <a:solidFill>
                <a:schemeClr val="tx1">
                  <a:lumMod val="90000"/>
                  <a:lumOff val="10000"/>
                </a:schemeClr>
              </a:solidFill>
              <a:cs typeface="Arial" pitchFamily="34" charset="0"/>
            </a:endParaRP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Experienced senior managers with institutional memory and relevant PFMA Three Bid Committee training were removed from the BAC and BEC as members and replaced by new and inexperienced employees, the Minister’s cronies and allies of the Administrator.</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These new members were not vetted and did not receive the required PFMA Three Bid Committee Training. This training is compulsory to ensure delivery of world class supply competence in government. </a:t>
            </a:r>
          </a:p>
        </p:txBody>
      </p:sp>
      <p:sp>
        <p:nvSpPr>
          <p:cNvPr id="2" name="Slide Number Placeholder 1">
            <a:extLst>
              <a:ext uri="{FF2B5EF4-FFF2-40B4-BE49-F238E27FC236}">
                <a16:creationId xmlns:a16="http://schemas.microsoft.com/office/drawing/2014/main" id="{EAEA8C1B-EB6B-4DAA-B2DF-50F28DE1BBDF}"/>
              </a:ext>
            </a:extLst>
          </p:cNvPr>
          <p:cNvSpPr>
            <a:spLocks noGrp="1"/>
          </p:cNvSpPr>
          <p:nvPr>
            <p:ph type="sldNum" sz="quarter" idx="4"/>
          </p:nvPr>
        </p:nvSpPr>
        <p:spPr/>
        <p:txBody>
          <a:bodyPr/>
          <a:lstStyle/>
          <a:p>
            <a:fld id="{B096C5C6-3D09-42D4-92BE-7421E2EAD563}" type="slidenum">
              <a:rPr lang="en-US" smtClean="0"/>
              <a:t>11</a:t>
            </a:fld>
            <a:endParaRPr lang="en-US"/>
          </a:p>
        </p:txBody>
      </p:sp>
    </p:spTree>
    <p:extLst>
      <p:ext uri="{BB962C8B-B14F-4D97-AF65-F5344CB8AC3E}">
        <p14:creationId xmlns:p14="http://schemas.microsoft.com/office/powerpoint/2010/main" val="93873769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EC44E1C-3A27-4A00-8F9E-871FC5194F79}"/>
              </a:ext>
            </a:extLst>
          </p:cNvPr>
          <p:cNvSpPr txBox="1"/>
          <p:nvPr/>
        </p:nvSpPr>
        <p:spPr>
          <a:xfrm>
            <a:off x="1517167" y="1293067"/>
            <a:ext cx="9995627" cy="871521"/>
          </a:xfrm>
          <a:prstGeom prst="rect">
            <a:avLst/>
          </a:prstGeom>
          <a:noFill/>
        </p:spPr>
        <p:txBody>
          <a:bodyPr wrap="square" rtlCol="0">
            <a:spAutoFit/>
          </a:bodyPr>
          <a:lstStyle/>
          <a:p>
            <a:pPr marL="720000" indent="-540000">
              <a:lnSpc>
                <a:spcPct val="170000"/>
              </a:lnSpc>
            </a:pPr>
            <a:r>
              <a:rPr lang="en-US" sz="1600" b="1" dirty="0">
                <a:cs typeface="Arial" pitchFamily="34" charset="0"/>
              </a:rPr>
              <a:t>1.8. Reconstitution of the Bid Evaluation Committee (BEC) and Bid Adjudication Committee (BAC)</a:t>
            </a:r>
            <a:endParaRPr lang="en-ZA" sz="2000" b="1" dirty="0">
              <a:latin typeface="+mj-lt"/>
              <a:cs typeface="Arial" pitchFamily="34" charset="0"/>
            </a:endParaRPr>
          </a:p>
          <a:p>
            <a:pPr marL="720000" indent="-540000">
              <a:lnSpc>
                <a:spcPct val="170000"/>
              </a:lnSpc>
              <a:spcBef>
                <a:spcPts val="0"/>
              </a:spcBef>
              <a:buNone/>
            </a:pPr>
            <a:endParaRPr lang="ko-KR" altLang="en-US" sz="1600" b="1" dirty="0">
              <a:solidFill>
                <a:schemeClr val="tx1">
                  <a:lumMod val="65000"/>
                  <a:lumOff val="35000"/>
                </a:schemeClr>
              </a:solidFill>
              <a:cs typeface="Arial" pitchFamily="34" charset="0"/>
            </a:endParaRPr>
          </a:p>
        </p:txBody>
      </p:sp>
      <p:sp>
        <p:nvSpPr>
          <p:cNvPr id="8" name="Rectangle 7">
            <a:extLst>
              <a:ext uri="{FF2B5EF4-FFF2-40B4-BE49-F238E27FC236}">
                <a16:creationId xmlns:a16="http://schemas.microsoft.com/office/drawing/2014/main" id="{38064AFB-C54F-4DEC-9E9C-C560EF4CD0B0}"/>
              </a:ext>
            </a:extLst>
          </p:cNvPr>
          <p:cNvSpPr/>
          <p:nvPr/>
        </p:nvSpPr>
        <p:spPr>
          <a:xfrm flipV="1">
            <a:off x="986699" y="1951248"/>
            <a:ext cx="10696838"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772512" y="449215"/>
            <a:ext cx="9484670" cy="830997"/>
          </a:xfrm>
          <a:prstGeom prst="rect">
            <a:avLst/>
          </a:prstGeom>
          <a:noFill/>
        </p:spPr>
        <p:txBody>
          <a:bodyPr wrap="square" rtlCol="0">
            <a:spAutoFit/>
          </a:bodyPr>
          <a:lstStyle/>
          <a:p>
            <a:pPr marL="457200" indent="-457200">
              <a:buAutoNum type="arabicPeriod"/>
            </a:pPr>
            <a:r>
              <a:rPr lang="en-US" altLang="ko-KR" sz="2400" b="1" dirty="0">
                <a:solidFill>
                  <a:schemeClr val="accent1"/>
                </a:solidFill>
                <a:latin typeface="+mj-lt"/>
                <a:cs typeface="Arial" pitchFamily="34" charset="0"/>
              </a:rPr>
              <a:t>CORRUPTION AND MALADMINISTRATION: </a:t>
            </a:r>
          </a:p>
          <a:p>
            <a:r>
              <a:rPr lang="en-US" altLang="ko-KR" sz="2400" b="1" dirty="0">
                <a:solidFill>
                  <a:schemeClr val="accent1"/>
                </a:solidFill>
                <a:latin typeface="+mj-lt"/>
                <a:cs typeface="Arial" pitchFamily="34" charset="0"/>
              </a:rPr>
              <a:t>	</a:t>
            </a:r>
            <a:r>
              <a:rPr lang="en-US" altLang="ko-KR" sz="2000" b="1" dirty="0">
                <a:solidFill>
                  <a:schemeClr val="bg1">
                    <a:lumMod val="50000"/>
                  </a:schemeClr>
                </a:solidFill>
                <a:latin typeface="+mj-lt"/>
                <a:cs typeface="Arial" pitchFamily="34" charset="0"/>
              </a:rPr>
              <a:t> The relationship </a:t>
            </a:r>
            <a:r>
              <a:rPr lang="en-US" altLang="ko-KR" sz="2000" b="1" dirty="0">
                <a:solidFill>
                  <a:schemeClr val="tx1">
                    <a:lumMod val="65000"/>
                    <a:lumOff val="35000"/>
                  </a:schemeClr>
                </a:solidFill>
                <a:latin typeface="+mj-lt"/>
                <a:cs typeface="Arial" pitchFamily="34" charset="0"/>
              </a:rPr>
              <a:t>between the Minister &amp; the Administrator</a:t>
            </a:r>
            <a:endParaRPr lang="ko-KR" altLang="en-US" sz="24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645081" y="291145"/>
            <a:ext cx="1192823" cy="1124236"/>
          </a:xfrm>
          <a:prstGeom prst="rect">
            <a:avLst/>
          </a:prstGeom>
        </p:spPr>
      </p:pic>
      <p:sp>
        <p:nvSpPr>
          <p:cNvPr id="3" name="TextBox 2">
            <a:extLst>
              <a:ext uri="{FF2B5EF4-FFF2-40B4-BE49-F238E27FC236}">
                <a16:creationId xmlns:a16="http://schemas.microsoft.com/office/drawing/2014/main" id="{917807F6-4427-5E45-B67E-AB466252F2CB}"/>
              </a:ext>
            </a:extLst>
          </p:cNvPr>
          <p:cNvSpPr txBox="1"/>
          <p:nvPr/>
        </p:nvSpPr>
        <p:spPr>
          <a:xfrm>
            <a:off x="1916264" y="2433099"/>
            <a:ext cx="184731" cy="369332"/>
          </a:xfrm>
          <a:prstGeom prst="rect">
            <a:avLst/>
          </a:prstGeom>
          <a:noFill/>
        </p:spPr>
        <p:txBody>
          <a:bodyPr wrap="none" rtlCol="0">
            <a:spAutoFit/>
          </a:bodyPr>
          <a:lstStyle/>
          <a:p>
            <a:endParaRPr lang="en-US"/>
          </a:p>
        </p:txBody>
      </p:sp>
      <p:sp>
        <p:nvSpPr>
          <p:cNvPr id="4" name="TextBox 3">
            <a:extLst>
              <a:ext uri="{FF2B5EF4-FFF2-40B4-BE49-F238E27FC236}">
                <a16:creationId xmlns:a16="http://schemas.microsoft.com/office/drawing/2014/main" id="{9FC62C3F-5C65-014C-A4D3-508950F3B4F8}"/>
              </a:ext>
            </a:extLst>
          </p:cNvPr>
          <p:cNvSpPr txBox="1"/>
          <p:nvPr/>
        </p:nvSpPr>
        <p:spPr>
          <a:xfrm>
            <a:off x="772512" y="1993121"/>
            <a:ext cx="11005571" cy="4807535"/>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ZA" sz="1600" dirty="0">
                <a:solidFill>
                  <a:schemeClr val="tx1">
                    <a:lumMod val="90000"/>
                    <a:lumOff val="10000"/>
                  </a:schemeClr>
                </a:solidFill>
              </a:rPr>
              <a:t>The Chairperson of the BAC (Acting CFO with ACCA, SAIPA, CIMA strategic level and a Public Accountant) was removed as the Chairperson of the committee</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rPr>
              <a:t>The Senior Manager Loan Book (a qualified CA) was also removed from the BAC</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rPr>
              <a:t>The Chairperson was replaced by the </a:t>
            </a:r>
            <a:r>
              <a:rPr lang="en-ZA" sz="1600" b="1" dirty="0">
                <a:solidFill>
                  <a:schemeClr val="tx1">
                    <a:lumMod val="90000"/>
                    <a:lumOff val="10000"/>
                  </a:schemeClr>
                </a:solidFill>
              </a:rPr>
              <a:t>Minister Nzimande’s former PA and later Acting Chief of Staff - Sibongile </a:t>
            </a:r>
            <a:r>
              <a:rPr lang="en-ZA" sz="1600" b="1" dirty="0" err="1">
                <a:solidFill>
                  <a:schemeClr val="tx1">
                    <a:lumMod val="90000"/>
                    <a:lumOff val="10000"/>
                  </a:schemeClr>
                </a:solidFill>
              </a:rPr>
              <a:t>Mncwabe</a:t>
            </a:r>
            <a:r>
              <a:rPr lang="en-ZA" sz="1600" dirty="0">
                <a:solidFill>
                  <a:schemeClr val="tx1">
                    <a:lumMod val="90000"/>
                    <a:lumOff val="10000"/>
                  </a:schemeClr>
                </a:solidFill>
              </a:rPr>
              <a:t>. Ms Mncwabe has no experience, questionable qualifications but presiding over financial management matters worth billions. (Refer to Annexure D.)</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rPr>
              <a:t>The Head of Legal service  was also removed from the BEC, and replaced by the Senior Manager Funder Relations, the only Senior Manager who is the </a:t>
            </a:r>
            <a:r>
              <a:rPr lang="en-ZA" sz="1600" b="1" dirty="0">
                <a:solidFill>
                  <a:schemeClr val="tx1">
                    <a:lumMod val="90000"/>
                    <a:lumOff val="10000"/>
                  </a:schemeClr>
                </a:solidFill>
              </a:rPr>
              <a:t>only </a:t>
            </a:r>
            <a:r>
              <a:rPr lang="en-ZA" sz="1600" dirty="0">
                <a:solidFill>
                  <a:schemeClr val="tx1">
                    <a:lumMod val="90000"/>
                    <a:lumOff val="10000"/>
                  </a:schemeClr>
                </a:solidFill>
              </a:rPr>
              <a:t>standing member of the Executive Committee (EXCO). </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rPr>
              <a:t>Please refer to Annexure E.</a:t>
            </a:r>
          </a:p>
          <a:p>
            <a:pPr>
              <a:lnSpc>
                <a:spcPct val="150000"/>
              </a:lnSpc>
            </a:pPr>
            <a:endParaRPr lang="en-ZA" sz="1400" dirty="0"/>
          </a:p>
        </p:txBody>
      </p:sp>
      <p:sp>
        <p:nvSpPr>
          <p:cNvPr id="2" name="Slide Number Placeholder 1">
            <a:extLst>
              <a:ext uri="{FF2B5EF4-FFF2-40B4-BE49-F238E27FC236}">
                <a16:creationId xmlns:a16="http://schemas.microsoft.com/office/drawing/2014/main" id="{698B2E51-30BF-44A3-8D7C-2C9F93FDF840}"/>
              </a:ext>
            </a:extLst>
          </p:cNvPr>
          <p:cNvSpPr>
            <a:spLocks noGrp="1"/>
          </p:cNvSpPr>
          <p:nvPr>
            <p:ph type="sldNum" sz="quarter" idx="4"/>
          </p:nvPr>
        </p:nvSpPr>
        <p:spPr/>
        <p:txBody>
          <a:bodyPr/>
          <a:lstStyle/>
          <a:p>
            <a:fld id="{B096C5C6-3D09-42D4-92BE-7421E2EAD563}" type="slidenum">
              <a:rPr lang="en-US" smtClean="0"/>
              <a:t>12</a:t>
            </a:fld>
            <a:endParaRPr lang="en-US"/>
          </a:p>
        </p:txBody>
      </p:sp>
    </p:spTree>
    <p:extLst>
      <p:ext uri="{BB962C8B-B14F-4D97-AF65-F5344CB8AC3E}">
        <p14:creationId xmlns:p14="http://schemas.microsoft.com/office/powerpoint/2010/main" val="284712967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99209-53F5-4EA6-AD9F-BA25051F2911}"/>
              </a:ext>
            </a:extLst>
          </p:cNvPr>
          <p:cNvSpPr txBox="1"/>
          <p:nvPr/>
        </p:nvSpPr>
        <p:spPr>
          <a:xfrm>
            <a:off x="891782" y="1222894"/>
            <a:ext cx="10408436" cy="5205720"/>
          </a:xfrm>
          <a:prstGeom prst="rect">
            <a:avLst/>
          </a:prstGeom>
          <a:noFill/>
        </p:spPr>
        <p:txBody>
          <a:bodyPr wrap="square" rtlCol="0">
            <a:spAutoFit/>
          </a:bodyPr>
          <a:lstStyle/>
          <a:p>
            <a:pPr>
              <a:lnSpc>
                <a:spcPct val="200000"/>
              </a:lnSpc>
            </a:pPr>
            <a:r>
              <a:rPr lang="en-US" altLang="ko-KR" sz="1200" b="1" dirty="0" err="1">
                <a:solidFill>
                  <a:schemeClr val="tx1">
                    <a:lumMod val="90000"/>
                    <a:lumOff val="10000"/>
                  </a:schemeClr>
                </a:solidFill>
                <a:cs typeface="Arial" pitchFamily="34" charset="0"/>
              </a:rPr>
              <a:t>Mr</a:t>
            </a:r>
            <a:r>
              <a:rPr lang="en-US" altLang="ko-KR" sz="1200" b="1" dirty="0">
                <a:solidFill>
                  <a:schemeClr val="tx1">
                    <a:lumMod val="90000"/>
                    <a:lumOff val="10000"/>
                  </a:schemeClr>
                </a:solidFill>
                <a:cs typeface="Arial" pitchFamily="34" charset="0"/>
              </a:rPr>
              <a:t> </a:t>
            </a:r>
            <a:r>
              <a:rPr lang="en-US" altLang="ko-KR" sz="1200" b="1" dirty="0" err="1">
                <a:solidFill>
                  <a:schemeClr val="tx1">
                    <a:lumMod val="90000"/>
                    <a:lumOff val="10000"/>
                  </a:schemeClr>
                </a:solidFill>
                <a:cs typeface="Arial" pitchFamily="34" charset="0"/>
              </a:rPr>
              <a:t>Moeketsi</a:t>
            </a:r>
            <a:r>
              <a:rPr lang="en-US" altLang="ko-KR" sz="1200" b="1" dirty="0">
                <a:solidFill>
                  <a:schemeClr val="tx1">
                    <a:lumMod val="90000"/>
                    <a:lumOff val="10000"/>
                  </a:schemeClr>
                </a:solidFill>
                <a:cs typeface="Arial" pitchFamily="34" charset="0"/>
              </a:rPr>
              <a:t> Shai </a:t>
            </a:r>
          </a:p>
          <a:p>
            <a:pPr marL="685800" lvl="1" indent="-228600">
              <a:lnSpc>
                <a:spcPct val="200000"/>
              </a:lnSpc>
              <a:buFont typeface="Arial" panose="020B0604020202020204" pitchFamily="34" charset="0"/>
              <a:buChar char="•"/>
            </a:pPr>
            <a:r>
              <a:rPr lang="en-ZA" sz="1200" dirty="0">
                <a:solidFill>
                  <a:schemeClr val="tx1">
                    <a:lumMod val="90000"/>
                    <a:lumOff val="10000"/>
                  </a:schemeClr>
                </a:solidFill>
              </a:rPr>
              <a:t>The Administrator introduced Mr Shai to NSFAS as an OD Specialist, but the appointment failed. </a:t>
            </a:r>
          </a:p>
          <a:p>
            <a:pPr marL="685800" lvl="1" indent="-228600">
              <a:lnSpc>
                <a:spcPct val="200000"/>
              </a:lnSpc>
              <a:buFont typeface="Arial" panose="020B0604020202020204" pitchFamily="34" charset="0"/>
              <a:buChar char="•"/>
            </a:pPr>
            <a:r>
              <a:rPr lang="en-ZA" sz="1200" dirty="0">
                <a:solidFill>
                  <a:schemeClr val="tx1">
                    <a:lumMod val="90000"/>
                    <a:lumOff val="10000"/>
                  </a:schemeClr>
                </a:solidFill>
              </a:rPr>
              <a:t>Mr Shai was later awarded a contract to develop the strategy and APP at an amount of R499, 000 for a period of seventy days. This APP was later rejected which resulted in fruitless and wasteful expenditure.</a:t>
            </a:r>
          </a:p>
          <a:p>
            <a:pPr marL="685800" lvl="1" indent="-228600">
              <a:lnSpc>
                <a:spcPct val="200000"/>
              </a:lnSpc>
              <a:buFont typeface="Arial" panose="020B0604020202020204" pitchFamily="34" charset="0"/>
              <a:buChar char="•"/>
            </a:pPr>
            <a:r>
              <a:rPr lang="en-ZA" sz="1200" dirty="0">
                <a:solidFill>
                  <a:schemeClr val="tx1">
                    <a:lumMod val="90000"/>
                    <a:lumOff val="10000"/>
                  </a:schemeClr>
                </a:solidFill>
              </a:rPr>
              <a:t>Mr Shai was later appointed as a NSFAS employee at the end of his contract as Process Engineer at the Project Management Office.</a:t>
            </a:r>
            <a:endParaRPr lang="en-ZA" altLang="ko-KR" sz="1200" b="1" dirty="0">
              <a:solidFill>
                <a:schemeClr val="tx1">
                  <a:lumMod val="90000"/>
                  <a:lumOff val="10000"/>
                </a:schemeClr>
              </a:solidFill>
              <a:cs typeface="Arial" pitchFamily="34" charset="0"/>
            </a:endParaRPr>
          </a:p>
          <a:p>
            <a:pPr>
              <a:lnSpc>
                <a:spcPct val="200000"/>
              </a:lnSpc>
            </a:pPr>
            <a:r>
              <a:rPr lang="en-ZA" altLang="ko-KR" sz="1200" b="1" dirty="0">
                <a:solidFill>
                  <a:schemeClr val="tx1">
                    <a:lumMod val="90000"/>
                    <a:lumOff val="10000"/>
                  </a:schemeClr>
                </a:solidFill>
                <a:cs typeface="Arial" pitchFamily="34" charset="0"/>
              </a:rPr>
              <a:t>Mr Willem </a:t>
            </a:r>
            <a:r>
              <a:rPr lang="en-ZA" altLang="ko-KR" sz="1200" b="1" dirty="0" err="1">
                <a:solidFill>
                  <a:schemeClr val="tx1">
                    <a:lumMod val="90000"/>
                    <a:lumOff val="10000"/>
                  </a:schemeClr>
                </a:solidFill>
                <a:cs typeface="Arial" pitchFamily="34" charset="0"/>
              </a:rPr>
              <a:t>Basson</a:t>
            </a:r>
            <a:r>
              <a:rPr lang="en-ZA" altLang="ko-KR" sz="1200" b="1" dirty="0">
                <a:solidFill>
                  <a:schemeClr val="tx1">
                    <a:lumMod val="90000"/>
                    <a:lumOff val="10000"/>
                  </a:schemeClr>
                </a:solidFill>
                <a:cs typeface="Arial" pitchFamily="34" charset="0"/>
              </a:rPr>
              <a:t> </a:t>
            </a:r>
          </a:p>
          <a:p>
            <a:pPr marL="685800" lvl="1" indent="-228600">
              <a:lnSpc>
                <a:spcPct val="200000"/>
              </a:lnSpc>
              <a:buFont typeface="Arial" panose="020B0604020202020204" pitchFamily="34" charset="0"/>
              <a:buChar char="•"/>
            </a:pPr>
            <a:r>
              <a:rPr lang="en-ZA" sz="1200" dirty="0">
                <a:solidFill>
                  <a:schemeClr val="tx1">
                    <a:lumMod val="90000"/>
                    <a:lumOff val="10000"/>
                  </a:schemeClr>
                </a:solidFill>
              </a:rPr>
              <a:t>Mr </a:t>
            </a:r>
            <a:r>
              <a:rPr lang="en-ZA" sz="1200" dirty="0" err="1">
                <a:solidFill>
                  <a:schemeClr val="tx1">
                    <a:lumMod val="90000"/>
                    <a:lumOff val="10000"/>
                  </a:schemeClr>
                </a:solidFill>
              </a:rPr>
              <a:t>Basson</a:t>
            </a:r>
            <a:r>
              <a:rPr lang="en-ZA" sz="1200" dirty="0">
                <a:solidFill>
                  <a:schemeClr val="tx1">
                    <a:lumMod val="90000"/>
                    <a:lumOff val="10000"/>
                  </a:schemeClr>
                </a:solidFill>
              </a:rPr>
              <a:t> (a friend of the Administrator) was on-boarded by Mr Mukhtar Mohamed, the OHSA Advisor and HR Advisor during April 2020.</a:t>
            </a:r>
          </a:p>
          <a:p>
            <a:pPr marL="685800" lvl="1" indent="-228600">
              <a:lnSpc>
                <a:spcPct val="200000"/>
              </a:lnSpc>
              <a:buFont typeface="Arial" panose="020B0604020202020204" pitchFamily="34" charset="0"/>
              <a:buChar char="•"/>
            </a:pPr>
            <a:r>
              <a:rPr lang="en-ZA" sz="1200" dirty="0">
                <a:solidFill>
                  <a:schemeClr val="tx1">
                    <a:lumMod val="90000"/>
                    <a:lumOff val="10000"/>
                  </a:schemeClr>
                </a:solidFill>
              </a:rPr>
              <a:t>Mr </a:t>
            </a:r>
            <a:r>
              <a:rPr lang="en-ZA" sz="1200" dirty="0" err="1">
                <a:solidFill>
                  <a:schemeClr val="tx1">
                    <a:lumMod val="90000"/>
                    <a:lumOff val="10000"/>
                  </a:schemeClr>
                </a:solidFill>
              </a:rPr>
              <a:t>Basson</a:t>
            </a:r>
            <a:r>
              <a:rPr lang="en-ZA" sz="1200" dirty="0">
                <a:solidFill>
                  <a:schemeClr val="tx1">
                    <a:lumMod val="90000"/>
                    <a:lumOff val="10000"/>
                  </a:schemeClr>
                </a:solidFill>
              </a:rPr>
              <a:t> was recruited without any recruitment and selection process at NSFAS. He has no relevant formal qualifications. Instead he has a one -year Policing Certificate. </a:t>
            </a:r>
          </a:p>
          <a:p>
            <a:pPr marL="685800" lvl="1" indent="-228600">
              <a:lnSpc>
                <a:spcPct val="200000"/>
              </a:lnSpc>
              <a:buFont typeface="Arial" panose="020B0604020202020204" pitchFamily="34" charset="0"/>
              <a:buChar char="•"/>
            </a:pPr>
            <a:r>
              <a:rPr lang="en-ZA" sz="1200" dirty="0">
                <a:solidFill>
                  <a:schemeClr val="tx1">
                    <a:lumMod val="90000"/>
                    <a:lumOff val="10000"/>
                  </a:schemeClr>
                </a:solidFill>
              </a:rPr>
              <a:t>Mr </a:t>
            </a:r>
            <a:r>
              <a:rPr lang="en-ZA" sz="1200" dirty="0" err="1">
                <a:solidFill>
                  <a:schemeClr val="tx1">
                    <a:lumMod val="90000"/>
                    <a:lumOff val="10000"/>
                  </a:schemeClr>
                </a:solidFill>
              </a:rPr>
              <a:t>Basson</a:t>
            </a:r>
            <a:r>
              <a:rPr lang="en-ZA" sz="1200" dirty="0">
                <a:solidFill>
                  <a:schemeClr val="tx1">
                    <a:lumMod val="90000"/>
                    <a:lumOff val="10000"/>
                  </a:schemeClr>
                </a:solidFill>
              </a:rPr>
              <a:t> is holding the position of Strategy and APP Specialist, a position that does not exist in the public sector.  </a:t>
            </a:r>
          </a:p>
          <a:p>
            <a:pPr marL="685800" lvl="1" indent="-228600">
              <a:lnSpc>
                <a:spcPct val="200000"/>
              </a:lnSpc>
              <a:buFont typeface="Arial" panose="020B0604020202020204" pitchFamily="34" charset="0"/>
              <a:buChar char="•"/>
            </a:pPr>
            <a:r>
              <a:rPr lang="en-ZA" sz="1200" dirty="0">
                <a:solidFill>
                  <a:schemeClr val="tx1">
                    <a:lumMod val="90000"/>
                    <a:lumOff val="10000"/>
                  </a:schemeClr>
                </a:solidFill>
              </a:rPr>
              <a:t>Mr </a:t>
            </a:r>
            <a:r>
              <a:rPr lang="en-ZA" sz="1200" dirty="0" err="1">
                <a:solidFill>
                  <a:schemeClr val="tx1">
                    <a:lumMod val="90000"/>
                    <a:lumOff val="10000"/>
                  </a:schemeClr>
                </a:solidFill>
              </a:rPr>
              <a:t>Basson</a:t>
            </a:r>
            <a:r>
              <a:rPr lang="en-ZA" sz="1200" dirty="0">
                <a:solidFill>
                  <a:schemeClr val="tx1">
                    <a:lumMod val="90000"/>
                    <a:lumOff val="10000"/>
                  </a:schemeClr>
                </a:solidFill>
              </a:rPr>
              <a:t> was appointed to correct the shortcomings of Mr Shai’s APP. His contract has now been extended for a period of one year. </a:t>
            </a:r>
          </a:p>
          <a:p>
            <a:pPr marL="685800" lvl="1" indent="-228600">
              <a:lnSpc>
                <a:spcPct val="200000"/>
              </a:lnSpc>
              <a:buFont typeface="Arial" panose="020B0604020202020204" pitchFamily="34" charset="0"/>
              <a:buChar char="•"/>
            </a:pPr>
            <a:r>
              <a:rPr lang="en-ZA" sz="1200" dirty="0">
                <a:solidFill>
                  <a:schemeClr val="tx1">
                    <a:lumMod val="90000"/>
                    <a:lumOff val="10000"/>
                  </a:schemeClr>
                </a:solidFill>
              </a:rPr>
              <a:t>There is an existing Planning and Strategy unit at NSFAS responsible for developing these documents.</a:t>
            </a:r>
          </a:p>
          <a:p>
            <a:pPr marL="285750" indent="-285750">
              <a:lnSpc>
                <a:spcPct val="200000"/>
              </a:lnSpc>
              <a:buFont typeface="Arial" panose="020B0604020202020204" pitchFamily="34" charset="0"/>
              <a:buChar char="•"/>
            </a:pPr>
            <a:r>
              <a:rPr lang="en-ZA" altLang="ko-KR" sz="1200" b="1" dirty="0">
                <a:solidFill>
                  <a:schemeClr val="tx1">
                    <a:lumMod val="90000"/>
                    <a:lumOff val="10000"/>
                  </a:schemeClr>
                </a:solidFill>
                <a:cs typeface="Arial" pitchFamily="34" charset="0"/>
              </a:rPr>
              <a:t>Procurement of services for presiding officers for Disciplinary Hearings at NSFAS</a:t>
            </a:r>
          </a:p>
          <a:p>
            <a:pPr marL="742950" lvl="1" indent="-285750">
              <a:lnSpc>
                <a:spcPct val="200000"/>
              </a:lnSpc>
              <a:buFont typeface="Arial" panose="020B0604020202020204" pitchFamily="34" charset="0"/>
              <a:buChar char="•"/>
            </a:pPr>
            <a:r>
              <a:rPr lang="en-ZA" sz="1200" dirty="0">
                <a:solidFill>
                  <a:schemeClr val="tx1">
                    <a:lumMod val="90000"/>
                    <a:lumOff val="10000"/>
                  </a:schemeClr>
                </a:solidFill>
              </a:rPr>
              <a:t>Two law firms have been unilaterally appointed as Chairpersons by the employer – this is violation of the existing Collective Agreement</a:t>
            </a:r>
          </a:p>
        </p:txBody>
      </p:sp>
      <p:sp>
        <p:nvSpPr>
          <p:cNvPr id="8" name="Rectangle 7">
            <a:extLst>
              <a:ext uri="{FF2B5EF4-FFF2-40B4-BE49-F238E27FC236}">
                <a16:creationId xmlns:a16="http://schemas.microsoft.com/office/drawing/2014/main" id="{38064AFB-C54F-4DEC-9E9C-C560EF4CD0B0}"/>
              </a:ext>
            </a:extLst>
          </p:cNvPr>
          <p:cNvSpPr/>
          <p:nvPr/>
        </p:nvSpPr>
        <p:spPr>
          <a:xfrm>
            <a:off x="891782" y="960082"/>
            <a:ext cx="9182522" cy="929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891783" y="252196"/>
            <a:ext cx="9062343" cy="707886"/>
          </a:xfrm>
          <a:prstGeom prst="rect">
            <a:avLst/>
          </a:prstGeom>
          <a:noFill/>
        </p:spPr>
        <p:txBody>
          <a:bodyPr wrap="square" rtlCol="0">
            <a:spAutoFit/>
          </a:bodyPr>
          <a:lstStyle/>
          <a:p>
            <a:r>
              <a:rPr lang="en-US" altLang="ko-KR" sz="2400" b="1" dirty="0">
                <a:solidFill>
                  <a:schemeClr val="accent1"/>
                </a:solidFill>
                <a:latin typeface="+mj-lt"/>
                <a:cs typeface="Arial" pitchFamily="34" charset="0"/>
              </a:rPr>
              <a:t>1. CORRUPTION AND MALADMINISTRATION</a:t>
            </a:r>
          </a:p>
          <a:p>
            <a:r>
              <a:rPr lang="en-US" altLang="ko-KR" sz="1600" b="1" dirty="0">
                <a:solidFill>
                  <a:schemeClr val="tx1">
                    <a:lumMod val="65000"/>
                    <a:lumOff val="35000"/>
                  </a:schemeClr>
                </a:solidFill>
                <a:cs typeface="Arial" pitchFamily="34" charset="0"/>
              </a:rPr>
              <a:t>	Abuse of preferential procurement system and conflict of interest </a:t>
            </a:r>
            <a:endParaRPr lang="ko-KR" altLang="en-US" sz="1600" b="1" dirty="0">
              <a:solidFill>
                <a:schemeClr val="tx1">
                  <a:lumMod val="65000"/>
                  <a:lumOff val="35000"/>
                </a:schemeClr>
              </a:solidFill>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245255" y="71055"/>
            <a:ext cx="963521" cy="889027"/>
          </a:xfrm>
          <a:prstGeom prst="rect">
            <a:avLst/>
          </a:prstGeom>
        </p:spPr>
      </p:pic>
      <p:sp>
        <p:nvSpPr>
          <p:cNvPr id="2" name="Slide Number Placeholder 1">
            <a:extLst>
              <a:ext uri="{FF2B5EF4-FFF2-40B4-BE49-F238E27FC236}">
                <a16:creationId xmlns:a16="http://schemas.microsoft.com/office/drawing/2014/main" id="{8E772014-55AF-47CD-A2A6-0BD3EF7368C5}"/>
              </a:ext>
            </a:extLst>
          </p:cNvPr>
          <p:cNvSpPr>
            <a:spLocks noGrp="1"/>
          </p:cNvSpPr>
          <p:nvPr>
            <p:ph type="sldNum" sz="quarter" idx="4"/>
          </p:nvPr>
        </p:nvSpPr>
        <p:spPr/>
        <p:txBody>
          <a:bodyPr/>
          <a:lstStyle/>
          <a:p>
            <a:fld id="{B096C5C6-3D09-42D4-92BE-7421E2EAD563}" type="slidenum">
              <a:rPr lang="en-US" smtClean="0"/>
              <a:t>13</a:t>
            </a:fld>
            <a:endParaRPr lang="en-US"/>
          </a:p>
        </p:txBody>
      </p:sp>
    </p:spTree>
    <p:extLst>
      <p:ext uri="{BB962C8B-B14F-4D97-AF65-F5344CB8AC3E}">
        <p14:creationId xmlns:p14="http://schemas.microsoft.com/office/powerpoint/2010/main" val="330471864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5A2245E-D65D-4E72-9270-065B6538264E}"/>
              </a:ext>
            </a:extLst>
          </p:cNvPr>
          <p:cNvGrpSpPr/>
          <p:nvPr/>
        </p:nvGrpSpPr>
        <p:grpSpPr>
          <a:xfrm>
            <a:off x="0" y="803279"/>
            <a:ext cx="12192001" cy="2080511"/>
            <a:chOff x="-1" y="3417122"/>
            <a:chExt cx="12192001" cy="2080511"/>
          </a:xfrm>
          <a:solidFill>
            <a:schemeClr val="accent1"/>
          </a:solidFill>
        </p:grpSpPr>
        <p:sp>
          <p:nvSpPr>
            <p:cNvPr id="99" name="Rectangle 98">
              <a:extLst>
                <a:ext uri="{FF2B5EF4-FFF2-40B4-BE49-F238E27FC236}">
                  <a16:creationId xmlns:a16="http://schemas.microsoft.com/office/drawing/2014/main" id="{A5185807-BFFE-41DD-9E11-896DB79CD116}"/>
                </a:ext>
              </a:extLst>
            </p:cNvPr>
            <p:cNvSpPr/>
            <p:nvPr/>
          </p:nvSpPr>
          <p:spPr>
            <a:xfrm>
              <a:off x="0" y="3550807"/>
              <a:ext cx="12192000" cy="18181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5E3FD0C2-CEF5-438E-B90B-978756B8C9BE}"/>
                </a:ext>
              </a:extLst>
            </p:cNvPr>
            <p:cNvSpPr/>
            <p:nvPr/>
          </p:nvSpPr>
          <p:spPr>
            <a:xfrm>
              <a:off x="-1" y="3417122"/>
              <a:ext cx="12191853" cy="707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A15DC202-E55F-4A81-B799-58CA9018BA5F}"/>
                </a:ext>
              </a:extLst>
            </p:cNvPr>
            <p:cNvSpPr/>
            <p:nvPr/>
          </p:nvSpPr>
          <p:spPr>
            <a:xfrm>
              <a:off x="147" y="5426893"/>
              <a:ext cx="12191853" cy="707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TextBox 99">
            <a:extLst>
              <a:ext uri="{FF2B5EF4-FFF2-40B4-BE49-F238E27FC236}">
                <a16:creationId xmlns:a16="http://schemas.microsoft.com/office/drawing/2014/main" id="{7F2CFAEB-7DBC-4C48-A698-FE974A481D1A}"/>
              </a:ext>
            </a:extLst>
          </p:cNvPr>
          <p:cNvSpPr txBox="1"/>
          <p:nvPr/>
        </p:nvSpPr>
        <p:spPr>
          <a:xfrm>
            <a:off x="125113" y="1058706"/>
            <a:ext cx="12192000" cy="1569660"/>
          </a:xfrm>
          <a:prstGeom prst="rect">
            <a:avLst/>
          </a:prstGeom>
          <a:noFill/>
        </p:spPr>
        <p:txBody>
          <a:bodyPr wrap="square" rtlCol="0" anchor="ctr">
            <a:spAutoFit/>
          </a:bodyPr>
          <a:lstStyle/>
          <a:p>
            <a:pPr algn="ctr"/>
            <a:r>
              <a:rPr lang="en-US" altLang="ko-KR" sz="4800" b="1" dirty="0">
                <a:solidFill>
                  <a:schemeClr val="bg1"/>
                </a:solidFill>
                <a:cs typeface="Arial" pitchFamily="34" charset="0"/>
              </a:rPr>
              <a:t>2.POOR ORGANISATIONAL PERFORMANCE UNDER ADMINISTRATION</a:t>
            </a:r>
            <a:endParaRPr lang="ko-KR" altLang="en-US" sz="3600" dirty="0">
              <a:solidFill>
                <a:schemeClr val="bg1"/>
              </a:solidFill>
              <a:cs typeface="Arial" pitchFamily="34" charset="0"/>
            </a:endParaRPr>
          </a:p>
        </p:txBody>
      </p:sp>
      <p:pic>
        <p:nvPicPr>
          <p:cNvPr id="3" name="Picture 2" descr="Logo, company name&#10;&#10;Description automatically generated">
            <a:extLst>
              <a:ext uri="{FF2B5EF4-FFF2-40B4-BE49-F238E27FC236}">
                <a16:creationId xmlns:a16="http://schemas.microsoft.com/office/drawing/2014/main" id="{F3183D80-A308-47FA-9DFF-2D490F39C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2362" y="3187360"/>
            <a:ext cx="4867275" cy="2733675"/>
          </a:xfrm>
          <a:prstGeom prst="rect">
            <a:avLst/>
          </a:prstGeom>
        </p:spPr>
      </p:pic>
      <p:sp>
        <p:nvSpPr>
          <p:cNvPr id="2" name="Slide Number Placeholder 1">
            <a:extLst>
              <a:ext uri="{FF2B5EF4-FFF2-40B4-BE49-F238E27FC236}">
                <a16:creationId xmlns:a16="http://schemas.microsoft.com/office/drawing/2014/main" id="{DBAFC052-13D5-4D19-8BF3-64709140D791}"/>
              </a:ext>
            </a:extLst>
          </p:cNvPr>
          <p:cNvSpPr>
            <a:spLocks noGrp="1"/>
          </p:cNvSpPr>
          <p:nvPr>
            <p:ph type="sldNum" sz="quarter" idx="4"/>
          </p:nvPr>
        </p:nvSpPr>
        <p:spPr/>
        <p:txBody>
          <a:bodyPr/>
          <a:lstStyle/>
          <a:p>
            <a:fld id="{B096C5C6-3D09-42D4-92BE-7421E2EAD563}" type="slidenum">
              <a:rPr lang="en-US" smtClean="0"/>
              <a:t>14</a:t>
            </a:fld>
            <a:endParaRPr lang="en-US"/>
          </a:p>
        </p:txBody>
      </p:sp>
    </p:spTree>
    <p:extLst>
      <p:ext uri="{BB962C8B-B14F-4D97-AF65-F5344CB8AC3E}">
        <p14:creationId xmlns:p14="http://schemas.microsoft.com/office/powerpoint/2010/main" val="112986496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Text Placeholder 10">
            <a:extLst>
              <a:ext uri="{FF2B5EF4-FFF2-40B4-BE49-F238E27FC236}">
                <a16:creationId xmlns:a16="http://schemas.microsoft.com/office/drawing/2014/main" id="{E4A14483-FC1C-486E-A51A-2DC7A30FA0C4}"/>
              </a:ext>
            </a:extLst>
          </p:cNvPr>
          <p:cNvSpPr txBox="1">
            <a:spLocks/>
          </p:cNvSpPr>
          <p:nvPr/>
        </p:nvSpPr>
        <p:spPr>
          <a:xfrm>
            <a:off x="879224" y="544230"/>
            <a:ext cx="10616089" cy="1884098"/>
          </a:xfrm>
          <a:prstGeom prst="rect">
            <a:avLst/>
          </a:prstGeom>
          <a:no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ko-KR" sz="2400" b="1" dirty="0">
                <a:solidFill>
                  <a:schemeClr val="accent2"/>
                </a:solidFill>
                <a:latin typeface="+mj-lt"/>
                <a:cs typeface="Arial" pitchFamily="34" charset="0"/>
              </a:rPr>
              <a:t>2.POOR ORGANISATIONAL PERFORMANCE UNDER ADMINISTRATION</a:t>
            </a:r>
          </a:p>
        </p:txBody>
      </p:sp>
      <p:sp>
        <p:nvSpPr>
          <p:cNvPr id="14" name="TextBox 13">
            <a:extLst>
              <a:ext uri="{FF2B5EF4-FFF2-40B4-BE49-F238E27FC236}">
                <a16:creationId xmlns:a16="http://schemas.microsoft.com/office/drawing/2014/main" id="{17B737A3-42C9-4A20-A61F-E63DC5AFF836}"/>
              </a:ext>
            </a:extLst>
          </p:cNvPr>
          <p:cNvSpPr txBox="1"/>
          <p:nvPr/>
        </p:nvSpPr>
        <p:spPr>
          <a:xfrm>
            <a:off x="879225" y="2442611"/>
            <a:ext cx="10433550" cy="307777"/>
          </a:xfrm>
          <a:prstGeom prst="rect">
            <a:avLst/>
          </a:prstGeom>
          <a:noFill/>
        </p:spPr>
        <p:txBody>
          <a:bodyPr wrap="square" rtlCol="0">
            <a:spAutoFit/>
          </a:bodyPr>
          <a:lstStyle/>
          <a:p>
            <a:r>
              <a:rPr lang="en-ZA" sz="1400" b="1" dirty="0">
                <a:latin typeface="Calibri" panose="020F0502020204030204" pitchFamily="34" charset="0"/>
                <a:ea typeface="Calibri" panose="020F0502020204030204" pitchFamily="34" charset="0"/>
                <a:cs typeface="Times New Roman" panose="02020603050405020304" pitchFamily="18" charset="0"/>
              </a:rPr>
              <a:t>DISBURSEMENTS</a:t>
            </a:r>
            <a:endParaRPr lang="ko-KR" altLang="en-US" sz="1400" b="1" dirty="0">
              <a:cs typeface="Arial" pitchFamily="34" charset="0"/>
            </a:endParaRPr>
          </a:p>
        </p:txBody>
      </p:sp>
      <p:sp>
        <p:nvSpPr>
          <p:cNvPr id="19" name="TextBox 18">
            <a:extLst>
              <a:ext uri="{FF2B5EF4-FFF2-40B4-BE49-F238E27FC236}">
                <a16:creationId xmlns:a16="http://schemas.microsoft.com/office/drawing/2014/main" id="{8710C5C4-419F-4430-BA3F-E09FBF07BF71}"/>
              </a:ext>
            </a:extLst>
          </p:cNvPr>
          <p:cNvSpPr txBox="1"/>
          <p:nvPr/>
        </p:nvSpPr>
        <p:spPr>
          <a:xfrm>
            <a:off x="6096000" y="4374934"/>
            <a:ext cx="4889277" cy="523220"/>
          </a:xfrm>
          <a:prstGeom prst="rect">
            <a:avLst/>
          </a:prstGeom>
          <a:noFill/>
        </p:spPr>
        <p:txBody>
          <a:bodyPr wrap="square" rtlCol="0">
            <a:spAutoFit/>
          </a:bodyPr>
          <a:lstStyle/>
          <a:p>
            <a:r>
              <a:rPr lang="en-US" altLang="ko-KR" sz="1400" b="1" dirty="0">
                <a:solidFill>
                  <a:schemeClr val="accent3"/>
                </a:solidFill>
                <a:cs typeface="Arial" pitchFamily="34" charset="0"/>
              </a:rPr>
              <a:t>SASSA validation and Home affairs (The application goes through without these stages). </a:t>
            </a:r>
          </a:p>
        </p:txBody>
      </p:sp>
      <p:sp>
        <p:nvSpPr>
          <p:cNvPr id="20" name="TextBox 19">
            <a:extLst>
              <a:ext uri="{FF2B5EF4-FFF2-40B4-BE49-F238E27FC236}">
                <a16:creationId xmlns:a16="http://schemas.microsoft.com/office/drawing/2014/main" id="{712381CC-7595-4D4B-B48F-CF94AE0BF8D9}"/>
              </a:ext>
            </a:extLst>
          </p:cNvPr>
          <p:cNvSpPr txBox="1"/>
          <p:nvPr/>
        </p:nvSpPr>
        <p:spPr>
          <a:xfrm>
            <a:off x="6096001" y="3611764"/>
            <a:ext cx="4889277" cy="307777"/>
          </a:xfrm>
          <a:prstGeom prst="rect">
            <a:avLst/>
          </a:prstGeom>
          <a:noFill/>
        </p:spPr>
        <p:txBody>
          <a:bodyPr wrap="square" rtlCol="0">
            <a:spAutoFit/>
          </a:bodyPr>
          <a:lstStyle/>
          <a:p>
            <a:r>
              <a:rPr lang="en-US" altLang="ko-KR" sz="1400" dirty="0">
                <a:solidFill>
                  <a:schemeClr val="tx1">
                    <a:lumMod val="90000"/>
                    <a:lumOff val="10000"/>
                  </a:schemeClr>
                </a:solidFill>
                <a:cs typeface="Arial" pitchFamily="34" charset="0"/>
              </a:rPr>
              <a:t>Human intervention is needed</a:t>
            </a:r>
            <a:r>
              <a:rPr lang="en-US" altLang="ko-KR" sz="1400" dirty="0">
                <a:cs typeface="Arial" pitchFamily="34" charset="0"/>
              </a:rPr>
              <a:t>.</a:t>
            </a:r>
          </a:p>
        </p:txBody>
      </p:sp>
      <p:sp>
        <p:nvSpPr>
          <p:cNvPr id="12" name="TextBox 11">
            <a:extLst>
              <a:ext uri="{FF2B5EF4-FFF2-40B4-BE49-F238E27FC236}">
                <a16:creationId xmlns:a16="http://schemas.microsoft.com/office/drawing/2014/main" id="{B6FA9968-3CDD-4E7D-97BB-CE51932BD435}"/>
              </a:ext>
            </a:extLst>
          </p:cNvPr>
          <p:cNvSpPr txBox="1"/>
          <p:nvPr/>
        </p:nvSpPr>
        <p:spPr>
          <a:xfrm>
            <a:off x="1206725" y="4936594"/>
            <a:ext cx="4889277" cy="738664"/>
          </a:xfrm>
          <a:prstGeom prst="rect">
            <a:avLst/>
          </a:prstGeom>
          <a:noFill/>
        </p:spPr>
        <p:txBody>
          <a:bodyPr wrap="square" rtlCol="0">
            <a:spAutoFit/>
          </a:bodyPr>
          <a:lstStyle/>
          <a:p>
            <a:r>
              <a:rPr lang="en-US" altLang="ko-KR" sz="1400" dirty="0">
                <a:solidFill>
                  <a:schemeClr val="tx1">
                    <a:lumMod val="90000"/>
                    <a:lumOff val="10000"/>
                  </a:schemeClr>
                </a:solidFill>
                <a:cs typeface="Arial" pitchFamily="34" charset="0"/>
              </a:rPr>
              <a:t>There are glitches in the system. When the students apply;  the system cannot confirm their application. </a:t>
            </a:r>
          </a:p>
          <a:p>
            <a:r>
              <a:rPr lang="en-US" altLang="ko-KR" sz="1400" dirty="0">
                <a:solidFill>
                  <a:schemeClr val="tx1">
                    <a:lumMod val="90000"/>
                    <a:lumOff val="10000"/>
                  </a:schemeClr>
                </a:solidFill>
                <a:cs typeface="Arial" pitchFamily="34" charset="0"/>
              </a:rPr>
              <a:t>The problem is ongoing.</a:t>
            </a:r>
          </a:p>
        </p:txBody>
      </p:sp>
      <p:sp>
        <p:nvSpPr>
          <p:cNvPr id="16" name="TextBox 15">
            <a:extLst>
              <a:ext uri="{FF2B5EF4-FFF2-40B4-BE49-F238E27FC236}">
                <a16:creationId xmlns:a16="http://schemas.microsoft.com/office/drawing/2014/main" id="{8F6CFCFE-A670-4E43-8053-2B48F44B1EF4}"/>
              </a:ext>
            </a:extLst>
          </p:cNvPr>
          <p:cNvSpPr txBox="1"/>
          <p:nvPr/>
        </p:nvSpPr>
        <p:spPr>
          <a:xfrm>
            <a:off x="6096001" y="4936593"/>
            <a:ext cx="4889277" cy="954107"/>
          </a:xfrm>
          <a:prstGeom prst="rect">
            <a:avLst/>
          </a:prstGeom>
          <a:noFill/>
        </p:spPr>
        <p:txBody>
          <a:bodyPr wrap="square" rtlCol="0">
            <a:spAutoFit/>
          </a:bodyPr>
          <a:lstStyle/>
          <a:p>
            <a:r>
              <a:rPr lang="en-US" altLang="ko-KR" sz="1400" dirty="0">
                <a:solidFill>
                  <a:schemeClr val="tx1">
                    <a:lumMod val="90000"/>
                    <a:lumOff val="10000"/>
                  </a:schemeClr>
                </a:solidFill>
                <a:cs typeface="Arial" pitchFamily="34" charset="0"/>
              </a:rPr>
              <a:t>This leads to NSFAS funding the deceased, government officials and students above the threshold. This creates confusion and disadvantages students who should be funded.</a:t>
            </a:r>
          </a:p>
        </p:txBody>
      </p:sp>
      <p:sp>
        <p:nvSpPr>
          <p:cNvPr id="17" name="TextBox 16">
            <a:extLst>
              <a:ext uri="{FF2B5EF4-FFF2-40B4-BE49-F238E27FC236}">
                <a16:creationId xmlns:a16="http://schemas.microsoft.com/office/drawing/2014/main" id="{160DFA6B-D418-4B81-B04D-A27AF45B1621}"/>
              </a:ext>
            </a:extLst>
          </p:cNvPr>
          <p:cNvSpPr txBox="1"/>
          <p:nvPr/>
        </p:nvSpPr>
        <p:spPr>
          <a:xfrm>
            <a:off x="1206725" y="3615852"/>
            <a:ext cx="4889277" cy="523220"/>
          </a:xfrm>
          <a:prstGeom prst="rect">
            <a:avLst/>
          </a:prstGeom>
          <a:noFill/>
        </p:spPr>
        <p:txBody>
          <a:bodyPr wrap="square" rtlCol="0">
            <a:spAutoFit/>
          </a:bodyPr>
          <a:lstStyle/>
          <a:p>
            <a:r>
              <a:rPr lang="en-US" altLang="ko-KR" sz="1400" dirty="0">
                <a:solidFill>
                  <a:schemeClr val="tx1">
                    <a:lumMod val="90000"/>
                    <a:lumOff val="10000"/>
                  </a:schemeClr>
                </a:solidFill>
                <a:cs typeface="Arial" pitchFamily="34" charset="0"/>
              </a:rPr>
              <a:t>The Institution continues to operate on a build as you go mode of operation</a:t>
            </a:r>
            <a:r>
              <a:rPr lang="en-US" altLang="ko-KR" sz="1200" dirty="0">
                <a:solidFill>
                  <a:schemeClr val="tx1">
                    <a:lumMod val="90000"/>
                    <a:lumOff val="10000"/>
                  </a:schemeClr>
                </a:solidFill>
                <a:cs typeface="Arial" pitchFamily="34" charset="0"/>
              </a:rPr>
              <a:t>.</a:t>
            </a:r>
          </a:p>
        </p:txBody>
      </p:sp>
      <p:sp>
        <p:nvSpPr>
          <p:cNvPr id="18" name="TextBox 17">
            <a:extLst>
              <a:ext uri="{FF2B5EF4-FFF2-40B4-BE49-F238E27FC236}">
                <a16:creationId xmlns:a16="http://schemas.microsoft.com/office/drawing/2014/main" id="{2B0F10E2-2569-4D48-BDE1-077B8B4A9475}"/>
              </a:ext>
            </a:extLst>
          </p:cNvPr>
          <p:cNvSpPr txBox="1"/>
          <p:nvPr/>
        </p:nvSpPr>
        <p:spPr>
          <a:xfrm>
            <a:off x="1206725" y="2961736"/>
            <a:ext cx="3100777" cy="523220"/>
          </a:xfrm>
          <a:prstGeom prst="rect">
            <a:avLst/>
          </a:prstGeom>
          <a:noFill/>
        </p:spPr>
        <p:txBody>
          <a:bodyPr wrap="square" rtlCol="0">
            <a:spAutoFit/>
          </a:bodyPr>
          <a:lstStyle/>
          <a:p>
            <a:r>
              <a:rPr lang="en-US" altLang="ko-KR" sz="1400" b="1" dirty="0">
                <a:solidFill>
                  <a:schemeClr val="accent3"/>
                </a:solidFill>
                <a:cs typeface="Arial" pitchFamily="34" charset="0"/>
              </a:rPr>
              <a:t>There is no fit purpose application platform</a:t>
            </a:r>
            <a:endParaRPr lang="ko-KR" altLang="en-US" sz="1400" b="1" dirty="0">
              <a:solidFill>
                <a:schemeClr val="accent3"/>
              </a:solidFill>
              <a:cs typeface="Arial" pitchFamily="34" charset="0"/>
            </a:endParaRPr>
          </a:p>
        </p:txBody>
      </p:sp>
      <p:sp>
        <p:nvSpPr>
          <p:cNvPr id="21" name="TextBox 20">
            <a:extLst>
              <a:ext uri="{FF2B5EF4-FFF2-40B4-BE49-F238E27FC236}">
                <a16:creationId xmlns:a16="http://schemas.microsoft.com/office/drawing/2014/main" id="{28E3892D-4122-4681-8944-31D04D321C8D}"/>
              </a:ext>
            </a:extLst>
          </p:cNvPr>
          <p:cNvSpPr txBox="1"/>
          <p:nvPr/>
        </p:nvSpPr>
        <p:spPr>
          <a:xfrm>
            <a:off x="1206726" y="4590377"/>
            <a:ext cx="3100777" cy="307777"/>
          </a:xfrm>
          <a:prstGeom prst="rect">
            <a:avLst/>
          </a:prstGeom>
          <a:noFill/>
        </p:spPr>
        <p:txBody>
          <a:bodyPr wrap="square" rtlCol="0">
            <a:spAutoFit/>
          </a:bodyPr>
          <a:lstStyle/>
          <a:p>
            <a:r>
              <a:rPr lang="en-US" altLang="ko-KR" sz="1400" b="1" dirty="0">
                <a:solidFill>
                  <a:schemeClr val="accent3"/>
                </a:solidFill>
                <a:cs typeface="Arial" pitchFamily="34" charset="0"/>
              </a:rPr>
              <a:t>IT System problems. </a:t>
            </a:r>
          </a:p>
        </p:txBody>
      </p:sp>
      <p:sp>
        <p:nvSpPr>
          <p:cNvPr id="22" name="TextBox 21">
            <a:extLst>
              <a:ext uri="{FF2B5EF4-FFF2-40B4-BE49-F238E27FC236}">
                <a16:creationId xmlns:a16="http://schemas.microsoft.com/office/drawing/2014/main" id="{3B30DF4C-C86D-4CB1-8F1D-B414BC4977C3}"/>
              </a:ext>
            </a:extLst>
          </p:cNvPr>
          <p:cNvSpPr txBox="1"/>
          <p:nvPr/>
        </p:nvSpPr>
        <p:spPr>
          <a:xfrm>
            <a:off x="6096001" y="2955471"/>
            <a:ext cx="4889277" cy="523220"/>
          </a:xfrm>
          <a:prstGeom prst="rect">
            <a:avLst/>
          </a:prstGeom>
          <a:noFill/>
        </p:spPr>
        <p:txBody>
          <a:bodyPr wrap="square" rtlCol="0">
            <a:spAutoFit/>
          </a:bodyPr>
          <a:lstStyle/>
          <a:p>
            <a:r>
              <a:rPr lang="en-US" altLang="ko-KR" sz="1400" b="1" dirty="0">
                <a:solidFill>
                  <a:schemeClr val="accent3"/>
                </a:solidFill>
                <a:cs typeface="Arial" pitchFamily="34" charset="0"/>
              </a:rPr>
              <a:t>The process of CACHE, ODS, Filtering and validation, Case Management) is not fully automated. </a:t>
            </a:r>
          </a:p>
        </p:txBody>
      </p:sp>
      <p:sp>
        <p:nvSpPr>
          <p:cNvPr id="24" name="Rectangle 23">
            <a:extLst>
              <a:ext uri="{FF2B5EF4-FFF2-40B4-BE49-F238E27FC236}">
                <a16:creationId xmlns:a16="http://schemas.microsoft.com/office/drawing/2014/main" id="{1C02FF13-594D-4483-92AD-998A47ABD46C}"/>
              </a:ext>
            </a:extLst>
          </p:cNvPr>
          <p:cNvSpPr/>
          <p:nvPr/>
        </p:nvSpPr>
        <p:spPr>
          <a:xfrm flipV="1">
            <a:off x="879225" y="2004085"/>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 name="Slide Number Placeholder 1">
            <a:extLst>
              <a:ext uri="{FF2B5EF4-FFF2-40B4-BE49-F238E27FC236}">
                <a16:creationId xmlns:a16="http://schemas.microsoft.com/office/drawing/2014/main" id="{93E6FD9A-0B37-4D93-858B-3B429EE65976}"/>
              </a:ext>
            </a:extLst>
          </p:cNvPr>
          <p:cNvSpPr>
            <a:spLocks noGrp="1"/>
          </p:cNvSpPr>
          <p:nvPr>
            <p:ph type="sldNum" sz="quarter" idx="4294967295"/>
          </p:nvPr>
        </p:nvSpPr>
        <p:spPr>
          <a:xfrm>
            <a:off x="9448800" y="6492875"/>
            <a:ext cx="2743200" cy="365125"/>
          </a:xfrm>
        </p:spPr>
        <p:txBody>
          <a:bodyPr/>
          <a:lstStyle/>
          <a:p>
            <a:fld id="{B096C5C6-3D09-42D4-92BE-7421E2EAD563}" type="slidenum">
              <a:rPr lang="en-US" smtClean="0"/>
              <a:t>15</a:t>
            </a:fld>
            <a:endParaRPr lang="en-US"/>
          </a:p>
        </p:txBody>
      </p:sp>
    </p:spTree>
    <p:extLst>
      <p:ext uri="{BB962C8B-B14F-4D97-AF65-F5344CB8AC3E}">
        <p14:creationId xmlns:p14="http://schemas.microsoft.com/office/powerpoint/2010/main" val="137154790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Text Placeholder 10">
            <a:extLst>
              <a:ext uri="{FF2B5EF4-FFF2-40B4-BE49-F238E27FC236}">
                <a16:creationId xmlns:a16="http://schemas.microsoft.com/office/drawing/2014/main" id="{E4A14483-FC1C-486E-A51A-2DC7A30FA0C4}"/>
              </a:ext>
            </a:extLst>
          </p:cNvPr>
          <p:cNvSpPr txBox="1">
            <a:spLocks/>
          </p:cNvSpPr>
          <p:nvPr/>
        </p:nvSpPr>
        <p:spPr>
          <a:xfrm>
            <a:off x="879224" y="544230"/>
            <a:ext cx="10835849" cy="1884098"/>
          </a:xfrm>
          <a:prstGeom prst="rect">
            <a:avLst/>
          </a:prstGeom>
          <a:no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ko-KR" sz="2400" b="1" dirty="0">
                <a:solidFill>
                  <a:schemeClr val="accent3"/>
                </a:solidFill>
                <a:latin typeface="+mj-lt"/>
                <a:cs typeface="Arial" pitchFamily="34" charset="0"/>
              </a:rPr>
              <a:t>2. POOR ORGANISATIONAL PERFORMANCE UNDER ADMINISTRATION</a:t>
            </a:r>
          </a:p>
        </p:txBody>
      </p:sp>
      <p:sp>
        <p:nvSpPr>
          <p:cNvPr id="14" name="TextBox 13">
            <a:extLst>
              <a:ext uri="{FF2B5EF4-FFF2-40B4-BE49-F238E27FC236}">
                <a16:creationId xmlns:a16="http://schemas.microsoft.com/office/drawing/2014/main" id="{17B737A3-42C9-4A20-A61F-E63DC5AFF836}"/>
              </a:ext>
            </a:extLst>
          </p:cNvPr>
          <p:cNvSpPr txBox="1"/>
          <p:nvPr/>
        </p:nvSpPr>
        <p:spPr>
          <a:xfrm>
            <a:off x="879225" y="2250720"/>
            <a:ext cx="10433550" cy="307777"/>
          </a:xfrm>
          <a:prstGeom prst="rect">
            <a:avLst/>
          </a:prstGeom>
          <a:noFill/>
        </p:spPr>
        <p:txBody>
          <a:bodyPr wrap="square" rtlCol="0">
            <a:spAutoFit/>
          </a:bodyPr>
          <a:lstStyle/>
          <a:p>
            <a:r>
              <a:rPr lang="en-ZA" sz="1400" b="1" dirty="0">
                <a:latin typeface="Calibri" panose="020F0502020204030204" pitchFamily="34" charset="0"/>
                <a:ea typeface="Calibri" panose="020F0502020204030204" pitchFamily="34" charset="0"/>
                <a:cs typeface="Times New Roman" panose="02020603050405020304" pitchFamily="18" charset="0"/>
              </a:rPr>
              <a:t>DISBURSEMENTS</a:t>
            </a:r>
            <a:endParaRPr lang="ko-KR" altLang="en-US" sz="1400" b="1" dirty="0">
              <a:cs typeface="Arial" pitchFamily="34" charset="0"/>
            </a:endParaRPr>
          </a:p>
        </p:txBody>
      </p:sp>
      <p:sp>
        <p:nvSpPr>
          <p:cNvPr id="19" name="TextBox 18">
            <a:extLst>
              <a:ext uri="{FF2B5EF4-FFF2-40B4-BE49-F238E27FC236}">
                <a16:creationId xmlns:a16="http://schemas.microsoft.com/office/drawing/2014/main" id="{8710C5C4-419F-4430-BA3F-E09FBF07BF71}"/>
              </a:ext>
            </a:extLst>
          </p:cNvPr>
          <p:cNvSpPr txBox="1"/>
          <p:nvPr/>
        </p:nvSpPr>
        <p:spPr>
          <a:xfrm>
            <a:off x="6095991" y="3992000"/>
            <a:ext cx="4889277" cy="307777"/>
          </a:xfrm>
          <a:prstGeom prst="rect">
            <a:avLst/>
          </a:prstGeom>
          <a:noFill/>
        </p:spPr>
        <p:txBody>
          <a:bodyPr wrap="square" rtlCol="0">
            <a:spAutoFit/>
          </a:bodyPr>
          <a:lstStyle/>
          <a:p>
            <a:r>
              <a:rPr lang="en-US" altLang="ko-KR" sz="1400" b="1" dirty="0">
                <a:solidFill>
                  <a:schemeClr val="accent2"/>
                </a:solidFill>
                <a:cs typeface="Arial" pitchFamily="34" charset="0"/>
              </a:rPr>
              <a:t>Challenges facing the disbursement run</a:t>
            </a:r>
          </a:p>
        </p:txBody>
      </p:sp>
      <p:sp>
        <p:nvSpPr>
          <p:cNvPr id="20" name="TextBox 19">
            <a:extLst>
              <a:ext uri="{FF2B5EF4-FFF2-40B4-BE49-F238E27FC236}">
                <a16:creationId xmlns:a16="http://schemas.microsoft.com/office/drawing/2014/main" id="{712381CC-7595-4D4B-B48F-CF94AE0BF8D9}"/>
              </a:ext>
            </a:extLst>
          </p:cNvPr>
          <p:cNvSpPr txBox="1"/>
          <p:nvPr/>
        </p:nvSpPr>
        <p:spPr>
          <a:xfrm>
            <a:off x="6095993" y="3304219"/>
            <a:ext cx="4889277" cy="523220"/>
          </a:xfrm>
          <a:prstGeom prst="rect">
            <a:avLst/>
          </a:prstGeom>
          <a:noFill/>
        </p:spPr>
        <p:txBody>
          <a:bodyPr wrap="square" rtlCol="0">
            <a:spAutoFit/>
          </a:bodyPr>
          <a:lstStyle/>
          <a:p>
            <a:r>
              <a:rPr lang="en-US" altLang="ko-KR" sz="1400" dirty="0">
                <a:solidFill>
                  <a:schemeClr val="tx1">
                    <a:lumMod val="90000"/>
                    <a:lumOff val="10000"/>
                  </a:schemeClr>
                </a:solidFill>
                <a:cs typeface="Arial" pitchFamily="34" charset="0"/>
              </a:rPr>
              <a:t>There are only two employees in the disbursement unit; namely,  a Specialist and a Disbursement Officer</a:t>
            </a:r>
          </a:p>
        </p:txBody>
      </p:sp>
      <p:sp>
        <p:nvSpPr>
          <p:cNvPr id="12" name="TextBox 11">
            <a:extLst>
              <a:ext uri="{FF2B5EF4-FFF2-40B4-BE49-F238E27FC236}">
                <a16:creationId xmlns:a16="http://schemas.microsoft.com/office/drawing/2014/main" id="{B6FA9968-3CDD-4E7D-97BB-CE51932BD435}"/>
              </a:ext>
            </a:extLst>
          </p:cNvPr>
          <p:cNvSpPr txBox="1"/>
          <p:nvPr/>
        </p:nvSpPr>
        <p:spPr>
          <a:xfrm>
            <a:off x="1206723" y="4181010"/>
            <a:ext cx="4889277" cy="1815882"/>
          </a:xfrm>
          <a:prstGeom prst="rect">
            <a:avLst/>
          </a:prstGeom>
          <a:noFill/>
        </p:spPr>
        <p:txBody>
          <a:bodyPr wrap="square" rtlCol="0">
            <a:spAutoFit/>
          </a:bodyPr>
          <a:lstStyle/>
          <a:p>
            <a:r>
              <a:rPr lang="en-US" altLang="ko-KR" sz="1400" dirty="0">
                <a:solidFill>
                  <a:schemeClr val="tx1">
                    <a:lumMod val="90000"/>
                    <a:lumOff val="10000"/>
                  </a:schemeClr>
                </a:solidFill>
                <a:cs typeface="Arial" pitchFamily="34" charset="0"/>
              </a:rPr>
              <a:t>A student applies for NSFAS funding, but the application gets withdrawn without anyone touching the system. About 20 000 students were affected by the hand of God during 2019 application cycle. This means if the application is withdrawn, it cannot be processed any further. In other instances, the hand of God can withdraw the application after the student has been funded. The impact is that; the student will not be able to register. </a:t>
            </a:r>
          </a:p>
        </p:txBody>
      </p:sp>
      <p:sp>
        <p:nvSpPr>
          <p:cNvPr id="16" name="TextBox 15">
            <a:extLst>
              <a:ext uri="{FF2B5EF4-FFF2-40B4-BE49-F238E27FC236}">
                <a16:creationId xmlns:a16="http://schemas.microsoft.com/office/drawing/2014/main" id="{8F6CFCFE-A670-4E43-8053-2B48F44B1EF4}"/>
              </a:ext>
            </a:extLst>
          </p:cNvPr>
          <p:cNvSpPr txBox="1"/>
          <p:nvPr/>
        </p:nvSpPr>
        <p:spPr>
          <a:xfrm>
            <a:off x="6095992" y="4299777"/>
            <a:ext cx="5216783" cy="1169551"/>
          </a:xfrm>
          <a:prstGeom prst="rect">
            <a:avLst/>
          </a:prstGeom>
          <a:noFill/>
        </p:spPr>
        <p:txBody>
          <a:bodyPr wrap="square" rtlCol="0">
            <a:spAutoFit/>
          </a:bodyPr>
          <a:lstStyle/>
          <a:p>
            <a:r>
              <a:rPr lang="en-US" altLang="ko-KR" sz="1400" dirty="0">
                <a:solidFill>
                  <a:schemeClr val="tx1">
                    <a:lumMod val="90000"/>
                    <a:lumOff val="10000"/>
                  </a:schemeClr>
                </a:solidFill>
                <a:cs typeface="Arial" pitchFamily="34" charset="0"/>
              </a:rPr>
              <a:t>The disbursement run is done by ICT developers with no experience in the process.</a:t>
            </a:r>
          </a:p>
          <a:p>
            <a:r>
              <a:rPr lang="en-US" altLang="ko-KR" sz="1400" dirty="0">
                <a:solidFill>
                  <a:schemeClr val="tx1">
                    <a:lumMod val="90000"/>
                    <a:lumOff val="10000"/>
                  </a:schemeClr>
                </a:solidFill>
                <a:cs typeface="Arial" pitchFamily="34" charset="0"/>
              </a:rPr>
              <a:t>Files must still be checked manually for errors. The transfer between operation and finance for payments is still happening on spreadsheets. </a:t>
            </a:r>
          </a:p>
        </p:txBody>
      </p:sp>
      <p:sp>
        <p:nvSpPr>
          <p:cNvPr id="17" name="TextBox 16">
            <a:extLst>
              <a:ext uri="{FF2B5EF4-FFF2-40B4-BE49-F238E27FC236}">
                <a16:creationId xmlns:a16="http://schemas.microsoft.com/office/drawing/2014/main" id="{160DFA6B-D418-4B81-B04D-A27AF45B1621}"/>
              </a:ext>
            </a:extLst>
          </p:cNvPr>
          <p:cNvSpPr txBox="1"/>
          <p:nvPr/>
        </p:nvSpPr>
        <p:spPr>
          <a:xfrm>
            <a:off x="1206723" y="3315545"/>
            <a:ext cx="4889277" cy="307777"/>
          </a:xfrm>
          <a:prstGeom prst="rect">
            <a:avLst/>
          </a:prstGeom>
          <a:noFill/>
        </p:spPr>
        <p:txBody>
          <a:bodyPr wrap="square" rtlCol="0">
            <a:spAutoFit/>
          </a:bodyPr>
          <a:lstStyle/>
          <a:p>
            <a:r>
              <a:rPr lang="en-US" altLang="ko-KR" sz="1400" dirty="0">
                <a:solidFill>
                  <a:schemeClr val="tx1">
                    <a:lumMod val="90000"/>
                    <a:lumOff val="10000"/>
                  </a:schemeClr>
                </a:solidFill>
                <a:cs typeface="Arial" pitchFamily="34" charset="0"/>
              </a:rPr>
              <a:t>There is no stable platform for applications at NSFAS</a:t>
            </a:r>
            <a:r>
              <a:rPr lang="en-US" altLang="ko-KR" sz="1200" dirty="0">
                <a:solidFill>
                  <a:schemeClr val="tx1">
                    <a:lumMod val="90000"/>
                    <a:lumOff val="10000"/>
                  </a:schemeClr>
                </a:solidFill>
                <a:cs typeface="Arial" pitchFamily="34" charset="0"/>
              </a:rPr>
              <a:t>.</a:t>
            </a:r>
          </a:p>
        </p:txBody>
      </p:sp>
      <p:sp>
        <p:nvSpPr>
          <p:cNvPr id="18" name="TextBox 17">
            <a:extLst>
              <a:ext uri="{FF2B5EF4-FFF2-40B4-BE49-F238E27FC236}">
                <a16:creationId xmlns:a16="http://schemas.microsoft.com/office/drawing/2014/main" id="{2B0F10E2-2569-4D48-BDE1-077B8B4A9475}"/>
              </a:ext>
            </a:extLst>
          </p:cNvPr>
          <p:cNvSpPr txBox="1"/>
          <p:nvPr/>
        </p:nvSpPr>
        <p:spPr>
          <a:xfrm>
            <a:off x="1206726" y="2561949"/>
            <a:ext cx="3100777" cy="738664"/>
          </a:xfrm>
          <a:prstGeom prst="rect">
            <a:avLst/>
          </a:prstGeom>
          <a:noFill/>
        </p:spPr>
        <p:txBody>
          <a:bodyPr wrap="square" rtlCol="0">
            <a:spAutoFit/>
          </a:bodyPr>
          <a:lstStyle/>
          <a:p>
            <a:r>
              <a:rPr lang="en-US" altLang="ko-KR" sz="1400" b="1" dirty="0">
                <a:solidFill>
                  <a:schemeClr val="accent2"/>
                </a:solidFill>
                <a:cs typeface="Arial" pitchFamily="34" charset="0"/>
              </a:rPr>
              <a:t>NSFAS does not have a reliable source to verify income of the applicants </a:t>
            </a:r>
          </a:p>
        </p:txBody>
      </p:sp>
      <p:sp>
        <p:nvSpPr>
          <p:cNvPr id="21" name="TextBox 20">
            <a:extLst>
              <a:ext uri="{FF2B5EF4-FFF2-40B4-BE49-F238E27FC236}">
                <a16:creationId xmlns:a16="http://schemas.microsoft.com/office/drawing/2014/main" id="{28E3892D-4122-4681-8944-31D04D321C8D}"/>
              </a:ext>
            </a:extLst>
          </p:cNvPr>
          <p:cNvSpPr txBox="1"/>
          <p:nvPr/>
        </p:nvSpPr>
        <p:spPr>
          <a:xfrm>
            <a:off x="1206726" y="3871895"/>
            <a:ext cx="3100777" cy="307777"/>
          </a:xfrm>
          <a:prstGeom prst="rect">
            <a:avLst/>
          </a:prstGeom>
          <a:noFill/>
        </p:spPr>
        <p:txBody>
          <a:bodyPr wrap="square" rtlCol="0">
            <a:spAutoFit/>
          </a:bodyPr>
          <a:lstStyle/>
          <a:p>
            <a:r>
              <a:rPr lang="en-US" altLang="ko-KR" sz="1400" b="1" dirty="0">
                <a:solidFill>
                  <a:schemeClr val="accent2"/>
                </a:solidFill>
                <a:cs typeface="Arial" pitchFamily="34" charset="0"/>
              </a:rPr>
              <a:t>The hand of God: </a:t>
            </a:r>
          </a:p>
        </p:txBody>
      </p:sp>
      <p:sp>
        <p:nvSpPr>
          <p:cNvPr id="22" name="TextBox 21">
            <a:extLst>
              <a:ext uri="{FF2B5EF4-FFF2-40B4-BE49-F238E27FC236}">
                <a16:creationId xmlns:a16="http://schemas.microsoft.com/office/drawing/2014/main" id="{3B30DF4C-C86D-4CB1-8F1D-B414BC4977C3}"/>
              </a:ext>
            </a:extLst>
          </p:cNvPr>
          <p:cNvSpPr txBox="1"/>
          <p:nvPr/>
        </p:nvSpPr>
        <p:spPr>
          <a:xfrm>
            <a:off x="6147732" y="2671555"/>
            <a:ext cx="4889277" cy="307777"/>
          </a:xfrm>
          <a:prstGeom prst="rect">
            <a:avLst/>
          </a:prstGeom>
          <a:noFill/>
        </p:spPr>
        <p:txBody>
          <a:bodyPr wrap="square" rtlCol="0">
            <a:spAutoFit/>
          </a:bodyPr>
          <a:lstStyle/>
          <a:p>
            <a:r>
              <a:rPr lang="en-US" altLang="ko-KR" sz="1400" b="1" dirty="0">
                <a:solidFill>
                  <a:schemeClr val="accent2"/>
                </a:solidFill>
                <a:cs typeface="Arial" pitchFamily="34" charset="0"/>
              </a:rPr>
              <a:t>Lack of capacity in the disbursement unit</a:t>
            </a:r>
          </a:p>
        </p:txBody>
      </p:sp>
      <p:sp>
        <p:nvSpPr>
          <p:cNvPr id="15" name="Rectangle 14">
            <a:extLst>
              <a:ext uri="{FF2B5EF4-FFF2-40B4-BE49-F238E27FC236}">
                <a16:creationId xmlns:a16="http://schemas.microsoft.com/office/drawing/2014/main" id="{65F2F721-AD98-44F7-8E85-9384EDCA6C98}"/>
              </a:ext>
            </a:extLst>
          </p:cNvPr>
          <p:cNvSpPr/>
          <p:nvPr/>
        </p:nvSpPr>
        <p:spPr>
          <a:xfrm flipV="1">
            <a:off x="879225" y="2006989"/>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 name="Slide Number Placeholder 1">
            <a:extLst>
              <a:ext uri="{FF2B5EF4-FFF2-40B4-BE49-F238E27FC236}">
                <a16:creationId xmlns:a16="http://schemas.microsoft.com/office/drawing/2014/main" id="{078FB3A9-DDEA-4BE4-B117-502C2D1694B6}"/>
              </a:ext>
            </a:extLst>
          </p:cNvPr>
          <p:cNvSpPr>
            <a:spLocks noGrp="1"/>
          </p:cNvSpPr>
          <p:nvPr>
            <p:ph type="sldNum" sz="quarter" idx="4294967295"/>
          </p:nvPr>
        </p:nvSpPr>
        <p:spPr>
          <a:xfrm>
            <a:off x="9448800" y="6492875"/>
            <a:ext cx="2743200" cy="365125"/>
          </a:xfrm>
        </p:spPr>
        <p:txBody>
          <a:bodyPr/>
          <a:lstStyle/>
          <a:p>
            <a:fld id="{B096C5C6-3D09-42D4-92BE-7421E2EAD563}" type="slidenum">
              <a:rPr lang="en-US" smtClean="0"/>
              <a:t>16</a:t>
            </a:fld>
            <a:endParaRPr lang="en-US"/>
          </a:p>
        </p:txBody>
      </p:sp>
    </p:spTree>
    <p:extLst>
      <p:ext uri="{BB962C8B-B14F-4D97-AF65-F5344CB8AC3E}">
        <p14:creationId xmlns:p14="http://schemas.microsoft.com/office/powerpoint/2010/main" val="253399583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5A2245E-D65D-4E72-9270-065B6538264E}"/>
              </a:ext>
            </a:extLst>
          </p:cNvPr>
          <p:cNvGrpSpPr/>
          <p:nvPr/>
        </p:nvGrpSpPr>
        <p:grpSpPr>
          <a:xfrm>
            <a:off x="0" y="803279"/>
            <a:ext cx="12192001" cy="2080511"/>
            <a:chOff x="-1" y="3417122"/>
            <a:chExt cx="12192001" cy="2080511"/>
          </a:xfrm>
          <a:solidFill>
            <a:schemeClr val="accent1"/>
          </a:solidFill>
        </p:grpSpPr>
        <p:sp>
          <p:nvSpPr>
            <p:cNvPr id="99" name="Rectangle 98">
              <a:extLst>
                <a:ext uri="{FF2B5EF4-FFF2-40B4-BE49-F238E27FC236}">
                  <a16:creationId xmlns:a16="http://schemas.microsoft.com/office/drawing/2014/main" id="{A5185807-BFFE-41DD-9E11-896DB79CD116}"/>
                </a:ext>
              </a:extLst>
            </p:cNvPr>
            <p:cNvSpPr/>
            <p:nvPr/>
          </p:nvSpPr>
          <p:spPr>
            <a:xfrm>
              <a:off x="0" y="3550807"/>
              <a:ext cx="12192000" cy="18181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5E3FD0C2-CEF5-438E-B90B-978756B8C9BE}"/>
                </a:ext>
              </a:extLst>
            </p:cNvPr>
            <p:cNvSpPr/>
            <p:nvPr/>
          </p:nvSpPr>
          <p:spPr>
            <a:xfrm>
              <a:off x="-1" y="3417122"/>
              <a:ext cx="12191853" cy="707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A15DC202-E55F-4A81-B799-58CA9018BA5F}"/>
                </a:ext>
              </a:extLst>
            </p:cNvPr>
            <p:cNvSpPr/>
            <p:nvPr/>
          </p:nvSpPr>
          <p:spPr>
            <a:xfrm>
              <a:off x="147" y="5426893"/>
              <a:ext cx="12191853" cy="707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TextBox 99">
            <a:extLst>
              <a:ext uri="{FF2B5EF4-FFF2-40B4-BE49-F238E27FC236}">
                <a16:creationId xmlns:a16="http://schemas.microsoft.com/office/drawing/2014/main" id="{7F2CFAEB-7DBC-4C48-A698-FE974A481D1A}"/>
              </a:ext>
            </a:extLst>
          </p:cNvPr>
          <p:cNvSpPr txBox="1"/>
          <p:nvPr/>
        </p:nvSpPr>
        <p:spPr>
          <a:xfrm>
            <a:off x="-147" y="1428036"/>
            <a:ext cx="12192000" cy="830997"/>
          </a:xfrm>
          <a:prstGeom prst="rect">
            <a:avLst/>
          </a:prstGeom>
          <a:noFill/>
        </p:spPr>
        <p:txBody>
          <a:bodyPr wrap="square" rtlCol="0" anchor="ctr">
            <a:spAutoFit/>
          </a:bodyPr>
          <a:lstStyle/>
          <a:p>
            <a:pPr algn="ctr"/>
            <a:r>
              <a:rPr lang="en-US" altLang="ko-KR" sz="4800" b="1" dirty="0">
                <a:solidFill>
                  <a:schemeClr val="bg1"/>
                </a:solidFill>
                <a:cs typeface="Arial" pitchFamily="34" charset="0"/>
              </a:rPr>
              <a:t>3.COLLAPSE OF GOVERNANCE</a:t>
            </a:r>
            <a:endParaRPr lang="ko-KR" altLang="en-US" sz="4800" b="1" dirty="0">
              <a:solidFill>
                <a:schemeClr val="bg1"/>
              </a:solidFill>
              <a:cs typeface="Arial" pitchFamily="34" charset="0"/>
            </a:endParaRPr>
          </a:p>
        </p:txBody>
      </p:sp>
      <p:pic>
        <p:nvPicPr>
          <p:cNvPr id="3" name="Picture 2" descr="Logo, company name&#10;&#10;Description automatically generated">
            <a:extLst>
              <a:ext uri="{FF2B5EF4-FFF2-40B4-BE49-F238E27FC236}">
                <a16:creationId xmlns:a16="http://schemas.microsoft.com/office/drawing/2014/main" id="{F3183D80-A308-47FA-9DFF-2D490F39C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2362" y="3187360"/>
            <a:ext cx="4867275" cy="2733675"/>
          </a:xfrm>
          <a:prstGeom prst="rect">
            <a:avLst/>
          </a:prstGeom>
        </p:spPr>
      </p:pic>
      <p:sp>
        <p:nvSpPr>
          <p:cNvPr id="2" name="Slide Number Placeholder 1">
            <a:extLst>
              <a:ext uri="{FF2B5EF4-FFF2-40B4-BE49-F238E27FC236}">
                <a16:creationId xmlns:a16="http://schemas.microsoft.com/office/drawing/2014/main" id="{7C86D3A9-447F-4870-93AB-347FFC681116}"/>
              </a:ext>
            </a:extLst>
          </p:cNvPr>
          <p:cNvSpPr>
            <a:spLocks noGrp="1"/>
          </p:cNvSpPr>
          <p:nvPr>
            <p:ph type="sldNum" sz="quarter" idx="4"/>
          </p:nvPr>
        </p:nvSpPr>
        <p:spPr/>
        <p:txBody>
          <a:bodyPr/>
          <a:lstStyle/>
          <a:p>
            <a:fld id="{B096C5C6-3D09-42D4-92BE-7421E2EAD563}" type="slidenum">
              <a:rPr lang="en-US" smtClean="0"/>
              <a:t>17</a:t>
            </a:fld>
            <a:endParaRPr lang="en-US"/>
          </a:p>
        </p:txBody>
      </p:sp>
    </p:spTree>
    <p:extLst>
      <p:ext uri="{BB962C8B-B14F-4D97-AF65-F5344CB8AC3E}">
        <p14:creationId xmlns:p14="http://schemas.microsoft.com/office/powerpoint/2010/main" val="354938722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99209-53F5-4EA6-AD9F-BA25051F2911}"/>
              </a:ext>
            </a:extLst>
          </p:cNvPr>
          <p:cNvSpPr txBox="1"/>
          <p:nvPr/>
        </p:nvSpPr>
        <p:spPr>
          <a:xfrm>
            <a:off x="939459" y="2166305"/>
            <a:ext cx="10835850" cy="1169551"/>
          </a:xfrm>
          <a:prstGeom prst="rect">
            <a:avLst/>
          </a:prstGeom>
          <a:noFill/>
        </p:spPr>
        <p:txBody>
          <a:bodyPr wrap="square" rtlCol="0">
            <a:spAutoFit/>
          </a:bodyPr>
          <a:lstStyle/>
          <a:p>
            <a:pPr marL="228600" indent="-228600">
              <a:buFont typeface="Arial" panose="020B0604020202020204" pitchFamily="34" charset="0"/>
              <a:buChar char="•"/>
            </a:pPr>
            <a:r>
              <a:rPr lang="en-US" altLang="ko-KR" sz="1400" dirty="0">
                <a:solidFill>
                  <a:schemeClr val="tx1">
                    <a:lumMod val="90000"/>
                    <a:lumOff val="10000"/>
                  </a:schemeClr>
                </a:solidFill>
                <a:cs typeface="Arial" pitchFamily="34" charset="0"/>
              </a:rPr>
              <a:t>The Administrator unilaterally restructured the existing organizational structure, creating new positions and making other positions redundant</a:t>
            </a:r>
          </a:p>
          <a:p>
            <a:pPr marL="228600" indent="-228600">
              <a:buFont typeface="Arial" panose="020B0604020202020204" pitchFamily="34" charset="0"/>
              <a:buChar char="•"/>
            </a:pPr>
            <a:endParaRPr lang="en-US" altLang="ko-KR" sz="1400" dirty="0">
              <a:solidFill>
                <a:schemeClr val="tx1">
                  <a:lumMod val="90000"/>
                  <a:lumOff val="10000"/>
                </a:schemeClr>
              </a:solidFill>
              <a:cs typeface="Arial" pitchFamily="34" charset="0"/>
            </a:endParaRPr>
          </a:p>
          <a:p>
            <a:pPr marL="228600" indent="-228600">
              <a:buFont typeface="Arial" panose="020B0604020202020204" pitchFamily="34" charset="0"/>
              <a:buChar char="•"/>
            </a:pPr>
            <a:r>
              <a:rPr lang="en-US" altLang="ko-KR" sz="1400" dirty="0">
                <a:solidFill>
                  <a:schemeClr val="tx1">
                    <a:lumMod val="90000"/>
                    <a:lumOff val="10000"/>
                  </a:schemeClr>
                </a:solidFill>
                <a:cs typeface="Arial" pitchFamily="34" charset="0"/>
              </a:rPr>
              <a:t>The Administrator has appointed employee in excess of the existing 465 board approved headcount. The current headcount is more than 500, with NSFAS continuing to recruit more employees.</a:t>
            </a:r>
          </a:p>
        </p:txBody>
      </p:sp>
      <p:sp>
        <p:nvSpPr>
          <p:cNvPr id="7" name="TextBox 6">
            <a:extLst>
              <a:ext uri="{FF2B5EF4-FFF2-40B4-BE49-F238E27FC236}">
                <a16:creationId xmlns:a16="http://schemas.microsoft.com/office/drawing/2014/main" id="{5EC44E1C-3A27-4A00-8F9E-871FC5194F79}"/>
              </a:ext>
            </a:extLst>
          </p:cNvPr>
          <p:cNvSpPr txBox="1"/>
          <p:nvPr/>
        </p:nvSpPr>
        <p:spPr>
          <a:xfrm>
            <a:off x="913563" y="1827751"/>
            <a:ext cx="9664809"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The board approved organizational structure was dissolved unilaterally and without consultation  </a:t>
            </a:r>
          </a:p>
        </p:txBody>
      </p:sp>
      <p:sp>
        <p:nvSpPr>
          <p:cNvPr id="8" name="Rectangle 7">
            <a:extLst>
              <a:ext uri="{FF2B5EF4-FFF2-40B4-BE49-F238E27FC236}">
                <a16:creationId xmlns:a16="http://schemas.microsoft.com/office/drawing/2014/main" id="{38064AFB-C54F-4DEC-9E9C-C560EF4CD0B0}"/>
              </a:ext>
            </a:extLst>
          </p:cNvPr>
          <p:cNvSpPr/>
          <p:nvPr/>
        </p:nvSpPr>
        <p:spPr>
          <a:xfrm flipV="1">
            <a:off x="913563" y="1638095"/>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891780" y="767954"/>
            <a:ext cx="9278913" cy="769441"/>
          </a:xfrm>
          <a:prstGeom prst="rect">
            <a:avLst/>
          </a:prstGeom>
          <a:noFill/>
        </p:spPr>
        <p:txBody>
          <a:bodyPr wrap="square" rtlCol="0">
            <a:spAutoFit/>
          </a:bodyPr>
          <a:lstStyle/>
          <a:p>
            <a:r>
              <a:rPr lang="en-US" altLang="ko-KR" sz="2400" b="1" dirty="0">
                <a:solidFill>
                  <a:schemeClr val="accent1"/>
                </a:solidFill>
                <a:latin typeface="+mj-lt"/>
                <a:cs typeface="Arial" pitchFamily="34" charset="0"/>
              </a:rPr>
              <a:t>3.COLLAPSE OF GOVERNANCE – Refer to Annexure E</a:t>
            </a:r>
          </a:p>
          <a:p>
            <a:r>
              <a:rPr lang="en-US" altLang="ko-KR" sz="2000" b="1" dirty="0">
                <a:solidFill>
                  <a:schemeClr val="tx1">
                    <a:lumMod val="65000"/>
                    <a:lumOff val="35000"/>
                  </a:schemeClr>
                </a:solidFill>
                <a:latin typeface="+mj-lt"/>
                <a:cs typeface="Arial" pitchFamily="34" charset="0"/>
              </a:rPr>
              <a:t>3.1 Failure to put in place necessary management and governance controls</a:t>
            </a:r>
            <a:endParaRPr lang="ko-KR" altLang="en-US" sz="20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56590" y="437765"/>
            <a:ext cx="1192823" cy="1124236"/>
          </a:xfrm>
          <a:prstGeom prst="rect">
            <a:avLst/>
          </a:prstGeom>
        </p:spPr>
      </p:pic>
      <p:sp>
        <p:nvSpPr>
          <p:cNvPr id="10" name="TextBox 9">
            <a:extLst>
              <a:ext uri="{FF2B5EF4-FFF2-40B4-BE49-F238E27FC236}">
                <a16:creationId xmlns:a16="http://schemas.microsoft.com/office/drawing/2014/main" id="{2FE06FCD-8836-4FCB-9526-55D49BDC26E9}"/>
              </a:ext>
            </a:extLst>
          </p:cNvPr>
          <p:cNvSpPr txBox="1"/>
          <p:nvPr/>
        </p:nvSpPr>
        <p:spPr>
          <a:xfrm>
            <a:off x="939459" y="4201770"/>
            <a:ext cx="9769083" cy="2462213"/>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Organizational Policies </a:t>
            </a:r>
          </a:p>
          <a:p>
            <a:endParaRPr lang="en-US" altLang="ko-KR" sz="1600" b="1" dirty="0">
              <a:solidFill>
                <a:schemeClr val="tx1">
                  <a:lumMod val="65000"/>
                  <a:lumOff val="35000"/>
                </a:schemeClr>
              </a:solidFill>
              <a:cs typeface="Arial" pitchFamily="34" charset="0"/>
            </a:endParaRPr>
          </a:p>
          <a:p>
            <a:pPr marL="171450" indent="-171450">
              <a:buFont typeface="Arial" panose="020B0604020202020204" pitchFamily="34" charset="0"/>
              <a:buChar char="•"/>
            </a:pPr>
            <a:r>
              <a:rPr lang="en-US" altLang="ko-KR" sz="1400" dirty="0">
                <a:solidFill>
                  <a:schemeClr val="tx1">
                    <a:lumMod val="90000"/>
                    <a:lumOff val="10000"/>
                  </a:schemeClr>
                </a:solidFill>
                <a:cs typeface="Arial" pitchFamily="34" charset="0"/>
              </a:rPr>
              <a:t>The previous board approved policies are outdated and ineffective. HR policies are not aligned to the DPSA.</a:t>
            </a:r>
          </a:p>
          <a:p>
            <a:pPr marL="228600" indent="-228600">
              <a:buFont typeface="Arial" panose="020B0604020202020204" pitchFamily="34" charset="0"/>
              <a:buChar char="•"/>
            </a:pPr>
            <a:r>
              <a:rPr lang="en-US" altLang="ko-KR" sz="1400" dirty="0">
                <a:solidFill>
                  <a:schemeClr val="tx1">
                    <a:lumMod val="90000"/>
                    <a:lumOff val="10000"/>
                  </a:schemeClr>
                </a:solidFill>
                <a:cs typeface="Arial" pitchFamily="34" charset="0"/>
              </a:rPr>
              <a:t>Some of the of HR policies</a:t>
            </a:r>
          </a:p>
          <a:p>
            <a:pPr marL="628650" lvl="1" indent="-171450">
              <a:buFont typeface="Arial" panose="020B0604020202020204" pitchFamily="34" charset="0"/>
              <a:buChar char="•"/>
            </a:pPr>
            <a:r>
              <a:rPr lang="en-US" altLang="ko-KR" sz="1400" dirty="0">
                <a:solidFill>
                  <a:schemeClr val="tx1">
                    <a:lumMod val="90000"/>
                    <a:lumOff val="10000"/>
                  </a:schemeClr>
                </a:solidFill>
                <a:cs typeface="Arial" pitchFamily="34" charset="0"/>
              </a:rPr>
              <a:t>Disciplinary Policy </a:t>
            </a:r>
          </a:p>
          <a:p>
            <a:pPr marL="628650" lvl="1" indent="-171450">
              <a:buFont typeface="Arial" panose="020B0604020202020204" pitchFamily="34" charset="0"/>
              <a:buChar char="•"/>
            </a:pPr>
            <a:r>
              <a:rPr lang="en-US" altLang="ko-KR" sz="1400" dirty="0">
                <a:solidFill>
                  <a:schemeClr val="tx1">
                    <a:lumMod val="90000"/>
                    <a:lumOff val="10000"/>
                  </a:schemeClr>
                </a:solidFill>
                <a:cs typeface="Arial" pitchFamily="34" charset="0"/>
              </a:rPr>
              <a:t>Recruitment and Selection Policy</a:t>
            </a:r>
          </a:p>
          <a:p>
            <a:pPr marL="628650" lvl="1" indent="-171450">
              <a:buFont typeface="Arial" panose="020B0604020202020204" pitchFamily="34" charset="0"/>
              <a:buChar char="•"/>
            </a:pPr>
            <a:r>
              <a:rPr lang="en-US" altLang="ko-KR" sz="1400" dirty="0">
                <a:solidFill>
                  <a:schemeClr val="tx1">
                    <a:lumMod val="90000"/>
                    <a:lumOff val="10000"/>
                  </a:schemeClr>
                </a:solidFill>
                <a:cs typeface="Arial" pitchFamily="34" charset="0"/>
              </a:rPr>
              <a:t>Performance Management Policy</a:t>
            </a:r>
          </a:p>
          <a:p>
            <a:pPr marL="628650" lvl="1" indent="-171450">
              <a:buFont typeface="Arial" panose="020B0604020202020204" pitchFamily="34" charset="0"/>
              <a:buChar char="•"/>
            </a:pPr>
            <a:r>
              <a:rPr lang="en-US" altLang="ko-KR" sz="1400" dirty="0">
                <a:solidFill>
                  <a:schemeClr val="tx1">
                    <a:lumMod val="90000"/>
                    <a:lumOff val="10000"/>
                  </a:schemeClr>
                </a:solidFill>
                <a:cs typeface="Arial" pitchFamily="34" charset="0"/>
              </a:rPr>
              <a:t>Leave Policy</a:t>
            </a:r>
          </a:p>
          <a:p>
            <a:pPr marL="628650" lvl="1" indent="-171450">
              <a:buFont typeface="Arial" panose="020B0604020202020204" pitchFamily="34" charset="0"/>
              <a:buChar char="•"/>
            </a:pPr>
            <a:r>
              <a:rPr lang="en-US" altLang="ko-KR" sz="1400" dirty="0">
                <a:solidFill>
                  <a:schemeClr val="tx1">
                    <a:lumMod val="90000"/>
                    <a:lumOff val="10000"/>
                  </a:schemeClr>
                </a:solidFill>
                <a:cs typeface="Arial" pitchFamily="34" charset="0"/>
              </a:rPr>
              <a:t>Remuneration Policy</a:t>
            </a:r>
          </a:p>
          <a:p>
            <a:pPr marL="171450" indent="-171450">
              <a:buFont typeface="Arial" panose="020B0604020202020204" pitchFamily="34" charset="0"/>
              <a:buChar char="•"/>
            </a:pPr>
            <a:endParaRPr lang="en-US" altLang="ko-KR" sz="1200" dirty="0">
              <a:solidFill>
                <a:schemeClr val="tx1">
                  <a:lumMod val="75000"/>
                  <a:lumOff val="25000"/>
                </a:schemeClr>
              </a:solidFill>
              <a:cs typeface="Arial" pitchFamily="34" charset="0"/>
            </a:endParaRPr>
          </a:p>
          <a:p>
            <a:pPr marL="171450" indent="-171450">
              <a:buFont typeface="Arial" panose="020B0604020202020204" pitchFamily="34" charset="0"/>
              <a:buChar char="•"/>
            </a:pPr>
            <a:endParaRPr lang="en-US" altLang="ko-KR" sz="1200" dirty="0">
              <a:solidFill>
                <a:schemeClr val="tx1">
                  <a:lumMod val="75000"/>
                  <a:lumOff val="25000"/>
                </a:schemeClr>
              </a:solidFill>
              <a:cs typeface="Arial" pitchFamily="34" charset="0"/>
            </a:endParaRPr>
          </a:p>
        </p:txBody>
      </p:sp>
      <p:sp>
        <p:nvSpPr>
          <p:cNvPr id="11" name="TextBox 10">
            <a:extLst>
              <a:ext uri="{FF2B5EF4-FFF2-40B4-BE49-F238E27FC236}">
                <a16:creationId xmlns:a16="http://schemas.microsoft.com/office/drawing/2014/main" id="{2305A9A3-42B0-EC45-9246-C6ED2EC3C998}"/>
              </a:ext>
            </a:extLst>
          </p:cNvPr>
          <p:cNvSpPr txBox="1"/>
          <p:nvPr/>
        </p:nvSpPr>
        <p:spPr>
          <a:xfrm>
            <a:off x="939459" y="3335856"/>
            <a:ext cx="9598658"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Critical vacancy list</a:t>
            </a:r>
          </a:p>
        </p:txBody>
      </p:sp>
      <p:sp>
        <p:nvSpPr>
          <p:cNvPr id="12" name="TextBox 11">
            <a:extLst>
              <a:ext uri="{FF2B5EF4-FFF2-40B4-BE49-F238E27FC236}">
                <a16:creationId xmlns:a16="http://schemas.microsoft.com/office/drawing/2014/main" id="{D47057CF-A393-EA4F-A794-EAF3967650C2}"/>
              </a:ext>
            </a:extLst>
          </p:cNvPr>
          <p:cNvSpPr txBox="1"/>
          <p:nvPr/>
        </p:nvSpPr>
        <p:spPr>
          <a:xfrm>
            <a:off x="891780" y="3678550"/>
            <a:ext cx="10835850" cy="523220"/>
          </a:xfrm>
          <a:prstGeom prst="rect">
            <a:avLst/>
          </a:prstGeom>
          <a:noFill/>
        </p:spPr>
        <p:txBody>
          <a:bodyPr wrap="square" rtlCol="0">
            <a:spAutoFit/>
          </a:bodyPr>
          <a:lstStyle/>
          <a:p>
            <a:pPr marL="228600" indent="-228600">
              <a:buFont typeface="Arial" panose="020B0604020202020204" pitchFamily="34" charset="0"/>
              <a:buChar char="•"/>
            </a:pPr>
            <a:r>
              <a:rPr lang="en-US" altLang="ko-KR" sz="1400" dirty="0">
                <a:solidFill>
                  <a:schemeClr val="tx1">
                    <a:lumMod val="90000"/>
                    <a:lumOff val="10000"/>
                  </a:schemeClr>
                </a:solidFill>
                <a:cs typeface="Arial" pitchFamily="34" charset="0"/>
              </a:rPr>
              <a:t>The critical list changes daily based on the mood/ brain wave of the Administrator</a:t>
            </a:r>
          </a:p>
          <a:p>
            <a:pPr marL="228600" indent="-228600">
              <a:buFont typeface="Arial" panose="020B0604020202020204" pitchFamily="34" charset="0"/>
              <a:buChar char="•"/>
            </a:pPr>
            <a:r>
              <a:rPr lang="en-US" altLang="ko-KR" sz="1400" dirty="0">
                <a:solidFill>
                  <a:schemeClr val="tx1">
                    <a:lumMod val="90000"/>
                    <a:lumOff val="10000"/>
                  </a:schemeClr>
                </a:solidFill>
                <a:cs typeface="Arial" pitchFamily="34" charset="0"/>
              </a:rPr>
              <a:t>The Administrator created a fluid critical vacancy list after dissolving the approved board structure</a:t>
            </a:r>
          </a:p>
        </p:txBody>
      </p:sp>
      <p:sp>
        <p:nvSpPr>
          <p:cNvPr id="2" name="Slide Number Placeholder 1">
            <a:extLst>
              <a:ext uri="{FF2B5EF4-FFF2-40B4-BE49-F238E27FC236}">
                <a16:creationId xmlns:a16="http://schemas.microsoft.com/office/drawing/2014/main" id="{D88FD44A-61B0-49F1-9872-E17693A9C507}"/>
              </a:ext>
            </a:extLst>
          </p:cNvPr>
          <p:cNvSpPr>
            <a:spLocks noGrp="1"/>
          </p:cNvSpPr>
          <p:nvPr>
            <p:ph type="sldNum" sz="quarter" idx="4"/>
          </p:nvPr>
        </p:nvSpPr>
        <p:spPr/>
        <p:txBody>
          <a:bodyPr/>
          <a:lstStyle/>
          <a:p>
            <a:fld id="{B096C5C6-3D09-42D4-92BE-7421E2EAD563}" type="slidenum">
              <a:rPr lang="en-US" smtClean="0"/>
              <a:t>18</a:t>
            </a:fld>
            <a:endParaRPr lang="en-US"/>
          </a:p>
        </p:txBody>
      </p:sp>
    </p:spTree>
    <p:extLst>
      <p:ext uri="{BB962C8B-B14F-4D97-AF65-F5344CB8AC3E}">
        <p14:creationId xmlns:p14="http://schemas.microsoft.com/office/powerpoint/2010/main" val="394281964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EC44E1C-3A27-4A00-8F9E-871FC5194F79}"/>
              </a:ext>
            </a:extLst>
          </p:cNvPr>
          <p:cNvSpPr txBox="1"/>
          <p:nvPr/>
        </p:nvSpPr>
        <p:spPr>
          <a:xfrm>
            <a:off x="913563" y="1827751"/>
            <a:ext cx="9664809"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List of Policies</a:t>
            </a:r>
          </a:p>
        </p:txBody>
      </p:sp>
      <p:sp>
        <p:nvSpPr>
          <p:cNvPr id="8" name="Rectangle 7">
            <a:extLst>
              <a:ext uri="{FF2B5EF4-FFF2-40B4-BE49-F238E27FC236}">
                <a16:creationId xmlns:a16="http://schemas.microsoft.com/office/drawing/2014/main" id="{38064AFB-C54F-4DEC-9E9C-C560EF4CD0B0}"/>
              </a:ext>
            </a:extLst>
          </p:cNvPr>
          <p:cNvSpPr/>
          <p:nvPr/>
        </p:nvSpPr>
        <p:spPr>
          <a:xfrm flipV="1">
            <a:off x="913563" y="1638095"/>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891780" y="767954"/>
            <a:ext cx="9278913" cy="769441"/>
          </a:xfrm>
          <a:prstGeom prst="rect">
            <a:avLst/>
          </a:prstGeom>
          <a:noFill/>
        </p:spPr>
        <p:txBody>
          <a:bodyPr wrap="square" rtlCol="0">
            <a:spAutoFit/>
          </a:bodyPr>
          <a:lstStyle/>
          <a:p>
            <a:r>
              <a:rPr lang="en-US" altLang="ko-KR" sz="2400" b="1" dirty="0">
                <a:solidFill>
                  <a:schemeClr val="accent1"/>
                </a:solidFill>
                <a:latin typeface="+mj-lt"/>
                <a:cs typeface="Arial" pitchFamily="34" charset="0"/>
              </a:rPr>
              <a:t>3.COLLAPSE OF GOVERNANCE</a:t>
            </a:r>
          </a:p>
          <a:p>
            <a:r>
              <a:rPr lang="en-US" altLang="ko-KR" sz="2000" b="1" dirty="0">
                <a:solidFill>
                  <a:schemeClr val="tx1">
                    <a:lumMod val="65000"/>
                    <a:lumOff val="35000"/>
                  </a:schemeClr>
                </a:solidFill>
                <a:latin typeface="+mj-lt"/>
                <a:cs typeface="Arial" pitchFamily="34" charset="0"/>
              </a:rPr>
              <a:t>3.1 Failure to put in place necessary management and governance controls</a:t>
            </a:r>
            <a:endParaRPr lang="ko-KR" altLang="en-US" sz="20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56590" y="437765"/>
            <a:ext cx="1192823" cy="1124236"/>
          </a:xfrm>
          <a:prstGeom prst="rect">
            <a:avLst/>
          </a:prstGeom>
        </p:spPr>
      </p:pic>
      <p:sp>
        <p:nvSpPr>
          <p:cNvPr id="9" name="TextBox 8">
            <a:extLst>
              <a:ext uri="{FF2B5EF4-FFF2-40B4-BE49-F238E27FC236}">
                <a16:creationId xmlns:a16="http://schemas.microsoft.com/office/drawing/2014/main" id="{9D437AC3-4D87-4F67-99D1-9BF99F988D88}"/>
              </a:ext>
            </a:extLst>
          </p:cNvPr>
          <p:cNvSpPr txBox="1"/>
          <p:nvPr/>
        </p:nvSpPr>
        <p:spPr>
          <a:xfrm>
            <a:off x="891780" y="2166305"/>
            <a:ext cx="10835850" cy="4478662"/>
          </a:xfrm>
          <a:prstGeom prst="rect">
            <a:avLst/>
          </a:prstGeom>
          <a:noFill/>
        </p:spPr>
        <p:txBody>
          <a:bodyPr wrap="square" rtlCol="0">
            <a:spAutoFit/>
          </a:bodyPr>
          <a:lstStyle/>
          <a:p>
            <a:pPr>
              <a:lnSpc>
                <a:spcPct val="150000"/>
              </a:lnSpc>
            </a:pPr>
            <a:r>
              <a:rPr lang="en-US" altLang="ko-KR" sz="1600" dirty="0">
                <a:solidFill>
                  <a:schemeClr val="accent3"/>
                </a:solidFill>
                <a:cs typeface="Arial" pitchFamily="34" charset="0"/>
              </a:rPr>
              <a:t>Disciplinary policy: </a:t>
            </a:r>
          </a:p>
          <a:p>
            <a:pPr marL="628650" lvl="1" indent="-171450">
              <a:lnSpc>
                <a:spcPct val="150000"/>
              </a:lnSpc>
              <a:buFont typeface="Arial" panose="020B0604020202020204" pitchFamily="34" charset="0"/>
              <a:buChar char="•"/>
            </a:pPr>
            <a:r>
              <a:rPr lang="en-US" altLang="ko-KR" sz="1600" dirty="0">
                <a:solidFill>
                  <a:schemeClr val="tx1">
                    <a:lumMod val="90000"/>
                    <a:lumOff val="10000"/>
                  </a:schemeClr>
                </a:solidFill>
                <a:cs typeface="Arial" pitchFamily="34" charset="0"/>
              </a:rPr>
              <a:t>This policy has been revised and manipulated 3 times.  This is to serve the purging and victimization of employees. This policy was changed unilaterally without the consultation of the trade union.</a:t>
            </a:r>
          </a:p>
          <a:p>
            <a:pPr>
              <a:lnSpc>
                <a:spcPct val="150000"/>
              </a:lnSpc>
            </a:pPr>
            <a:endParaRPr lang="en-US" altLang="ko-KR" sz="1600" dirty="0">
              <a:solidFill>
                <a:schemeClr val="tx1">
                  <a:lumMod val="75000"/>
                  <a:lumOff val="25000"/>
                </a:schemeClr>
              </a:solidFill>
              <a:cs typeface="Arial" pitchFamily="34" charset="0"/>
            </a:endParaRPr>
          </a:p>
          <a:p>
            <a:pPr>
              <a:lnSpc>
                <a:spcPct val="150000"/>
              </a:lnSpc>
            </a:pPr>
            <a:r>
              <a:rPr lang="en-US" altLang="ko-KR" sz="1600" dirty="0">
                <a:solidFill>
                  <a:schemeClr val="accent3"/>
                </a:solidFill>
                <a:cs typeface="Arial" pitchFamily="34" charset="0"/>
              </a:rPr>
              <a:t>Recruitment and Selection Policy</a:t>
            </a:r>
            <a:endParaRPr lang="en-US" altLang="ko-KR" sz="1600" dirty="0">
              <a:cs typeface="Arial" pitchFamily="34" charset="0"/>
            </a:endParaRPr>
          </a:p>
          <a:p>
            <a:pPr marL="628650" lvl="1" indent="-171450">
              <a:lnSpc>
                <a:spcPct val="150000"/>
              </a:lnSpc>
              <a:buFont typeface="Arial" panose="020B0604020202020204" pitchFamily="34" charset="0"/>
              <a:buChar char="•"/>
            </a:pPr>
            <a:r>
              <a:rPr lang="en-US" altLang="ko-KR" sz="1600" dirty="0">
                <a:solidFill>
                  <a:schemeClr val="tx1">
                    <a:lumMod val="90000"/>
                    <a:lumOff val="10000"/>
                  </a:schemeClr>
                </a:solidFill>
                <a:cs typeface="Arial" pitchFamily="34" charset="0"/>
              </a:rPr>
              <a:t>There is no policy in place at NSFAS. The Administrator employs based on the critical vacancy list.</a:t>
            </a:r>
          </a:p>
          <a:p>
            <a:pPr>
              <a:lnSpc>
                <a:spcPct val="150000"/>
              </a:lnSpc>
            </a:pPr>
            <a:endParaRPr lang="en-US" altLang="ko-KR" sz="1600" dirty="0">
              <a:solidFill>
                <a:schemeClr val="tx1">
                  <a:lumMod val="75000"/>
                  <a:lumOff val="25000"/>
                </a:schemeClr>
              </a:solidFill>
              <a:cs typeface="Arial" pitchFamily="34" charset="0"/>
            </a:endParaRPr>
          </a:p>
          <a:p>
            <a:pPr>
              <a:lnSpc>
                <a:spcPct val="150000"/>
              </a:lnSpc>
            </a:pPr>
            <a:r>
              <a:rPr lang="en-US" altLang="ko-KR" sz="1600" dirty="0">
                <a:solidFill>
                  <a:schemeClr val="accent3"/>
                </a:solidFill>
                <a:cs typeface="Arial" pitchFamily="34" charset="0"/>
              </a:rPr>
              <a:t>Leave Policy: </a:t>
            </a:r>
          </a:p>
          <a:p>
            <a:pPr marL="628650" lvl="1" indent="-171450">
              <a:lnSpc>
                <a:spcPct val="150000"/>
              </a:lnSpc>
              <a:buFont typeface="Arial" panose="020B0604020202020204" pitchFamily="34" charset="0"/>
              <a:buChar char="•"/>
            </a:pPr>
            <a:r>
              <a:rPr lang="en-US" altLang="ko-KR" sz="1600" dirty="0">
                <a:solidFill>
                  <a:schemeClr val="tx1">
                    <a:lumMod val="90000"/>
                    <a:lumOff val="10000"/>
                  </a:schemeClr>
                </a:solidFill>
                <a:cs typeface="Arial" pitchFamily="34" charset="0"/>
              </a:rPr>
              <a:t>The leave policy infringes on the employees’ the rights of employees to receive leave benefits upfront as per the public service practice. Employees are currently on an accrual system basis. </a:t>
            </a:r>
          </a:p>
          <a:p>
            <a:pPr marL="628650" lvl="1" indent="-171450">
              <a:lnSpc>
                <a:spcPct val="150000"/>
              </a:lnSpc>
              <a:buFont typeface="Arial" panose="020B0604020202020204" pitchFamily="34" charset="0"/>
              <a:buChar char="•"/>
            </a:pPr>
            <a:r>
              <a:rPr lang="en-US" altLang="ko-KR" sz="1600" dirty="0">
                <a:solidFill>
                  <a:schemeClr val="tx1">
                    <a:lumMod val="90000"/>
                    <a:lumOff val="10000"/>
                  </a:schemeClr>
                </a:solidFill>
                <a:cs typeface="Arial" pitchFamily="34" charset="0"/>
              </a:rPr>
              <a:t>Management has amended and removed key elements of the leave policy and disciplinary policy which was developed by the Board. </a:t>
            </a:r>
            <a:endParaRPr lang="en-US" altLang="ko-KR" sz="1200" dirty="0">
              <a:solidFill>
                <a:schemeClr val="accent3"/>
              </a:solidFill>
              <a:cs typeface="Arial" pitchFamily="34" charset="0"/>
            </a:endParaRPr>
          </a:p>
        </p:txBody>
      </p:sp>
      <p:sp>
        <p:nvSpPr>
          <p:cNvPr id="2" name="Slide Number Placeholder 1">
            <a:extLst>
              <a:ext uri="{FF2B5EF4-FFF2-40B4-BE49-F238E27FC236}">
                <a16:creationId xmlns:a16="http://schemas.microsoft.com/office/drawing/2014/main" id="{79B778F7-EE32-4D11-AA2C-598F4C1D3DE3}"/>
              </a:ext>
            </a:extLst>
          </p:cNvPr>
          <p:cNvSpPr>
            <a:spLocks noGrp="1"/>
          </p:cNvSpPr>
          <p:nvPr>
            <p:ph type="sldNum" sz="quarter" idx="4"/>
          </p:nvPr>
        </p:nvSpPr>
        <p:spPr/>
        <p:txBody>
          <a:bodyPr/>
          <a:lstStyle/>
          <a:p>
            <a:fld id="{B096C5C6-3D09-42D4-92BE-7421E2EAD563}" type="slidenum">
              <a:rPr lang="en-US" smtClean="0"/>
              <a:t>19</a:t>
            </a:fld>
            <a:endParaRPr lang="en-US"/>
          </a:p>
        </p:txBody>
      </p:sp>
    </p:spTree>
    <p:extLst>
      <p:ext uri="{BB962C8B-B14F-4D97-AF65-F5344CB8AC3E}">
        <p14:creationId xmlns:p14="http://schemas.microsoft.com/office/powerpoint/2010/main" val="377298361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Box 94">
            <a:extLst>
              <a:ext uri="{FF2B5EF4-FFF2-40B4-BE49-F238E27FC236}">
                <a16:creationId xmlns:a16="http://schemas.microsoft.com/office/drawing/2014/main" id="{10F80AF2-B44F-4AF6-86EA-E9E0D2C81AD5}"/>
              </a:ext>
            </a:extLst>
          </p:cNvPr>
          <p:cNvSpPr txBox="1"/>
          <p:nvPr/>
        </p:nvSpPr>
        <p:spPr>
          <a:xfrm>
            <a:off x="314331" y="617953"/>
            <a:ext cx="3261041" cy="923330"/>
          </a:xfrm>
          <a:prstGeom prst="rect">
            <a:avLst/>
          </a:prstGeom>
          <a:noFill/>
        </p:spPr>
        <p:txBody>
          <a:bodyPr wrap="square" rtlCol="0" anchor="ctr">
            <a:spAutoFit/>
          </a:bodyPr>
          <a:lstStyle/>
          <a:p>
            <a:r>
              <a:rPr lang="en-US" altLang="ko-KR" sz="5400" b="1" dirty="0">
                <a:cs typeface="Arial" pitchFamily="34" charset="0"/>
              </a:rPr>
              <a:t>Contents</a:t>
            </a:r>
          </a:p>
        </p:txBody>
      </p:sp>
      <p:sp>
        <p:nvSpPr>
          <p:cNvPr id="81" name="TextBox 80">
            <a:extLst>
              <a:ext uri="{FF2B5EF4-FFF2-40B4-BE49-F238E27FC236}">
                <a16:creationId xmlns:a16="http://schemas.microsoft.com/office/drawing/2014/main" id="{A5E557F8-B306-4E06-8A00-2031ACD30C1E}"/>
              </a:ext>
            </a:extLst>
          </p:cNvPr>
          <p:cNvSpPr txBox="1"/>
          <p:nvPr/>
        </p:nvSpPr>
        <p:spPr>
          <a:xfrm>
            <a:off x="1266714" y="2237227"/>
            <a:ext cx="5199649" cy="461665"/>
          </a:xfrm>
          <a:prstGeom prst="rect">
            <a:avLst/>
          </a:prstGeom>
          <a:noFill/>
        </p:spPr>
        <p:txBody>
          <a:bodyPr wrap="square" lIns="108000" rIns="108000" rtlCol="0">
            <a:spAutoFit/>
          </a:bodyPr>
          <a:lstStyle/>
          <a:p>
            <a:r>
              <a:rPr lang="en-US" altLang="ko-KR" sz="2400" b="1" dirty="0">
                <a:solidFill>
                  <a:schemeClr val="accent3"/>
                </a:solidFill>
                <a:cs typeface="Arial" pitchFamily="34" charset="0"/>
              </a:rPr>
              <a:t>Corruption and Maladministration</a:t>
            </a:r>
          </a:p>
        </p:txBody>
      </p:sp>
      <p:sp>
        <p:nvSpPr>
          <p:cNvPr id="82" name="TextBox 81">
            <a:extLst>
              <a:ext uri="{FF2B5EF4-FFF2-40B4-BE49-F238E27FC236}">
                <a16:creationId xmlns:a16="http://schemas.microsoft.com/office/drawing/2014/main" id="{79D14DE4-2FBC-4503-B246-20162D1CEFEF}"/>
              </a:ext>
            </a:extLst>
          </p:cNvPr>
          <p:cNvSpPr txBox="1"/>
          <p:nvPr/>
        </p:nvSpPr>
        <p:spPr>
          <a:xfrm>
            <a:off x="385450" y="2083962"/>
            <a:ext cx="883685" cy="769441"/>
          </a:xfrm>
          <a:prstGeom prst="rect">
            <a:avLst/>
          </a:prstGeom>
          <a:noFill/>
        </p:spPr>
        <p:txBody>
          <a:bodyPr wrap="square" lIns="108000" rIns="108000" rtlCol="0">
            <a:spAutoFit/>
          </a:bodyPr>
          <a:lstStyle/>
          <a:p>
            <a:pPr algn="ctr"/>
            <a:r>
              <a:rPr lang="en-US" altLang="ko-KR" sz="4400" b="1" dirty="0">
                <a:solidFill>
                  <a:schemeClr val="accent3"/>
                </a:solidFill>
                <a:cs typeface="Arial" pitchFamily="34" charset="0"/>
              </a:rPr>
              <a:t>01</a:t>
            </a:r>
            <a:endParaRPr lang="ko-KR" altLang="en-US" sz="4400" b="1" dirty="0">
              <a:solidFill>
                <a:schemeClr val="accent3"/>
              </a:solidFill>
              <a:cs typeface="Arial" pitchFamily="34" charset="0"/>
            </a:endParaRPr>
          </a:p>
        </p:txBody>
      </p:sp>
      <p:sp>
        <p:nvSpPr>
          <p:cNvPr id="85" name="TextBox 84">
            <a:extLst>
              <a:ext uri="{FF2B5EF4-FFF2-40B4-BE49-F238E27FC236}">
                <a16:creationId xmlns:a16="http://schemas.microsoft.com/office/drawing/2014/main" id="{3E11184C-6E25-4BD5-A173-A88DA895C2BC}"/>
              </a:ext>
            </a:extLst>
          </p:cNvPr>
          <p:cNvSpPr txBox="1"/>
          <p:nvPr/>
        </p:nvSpPr>
        <p:spPr>
          <a:xfrm>
            <a:off x="1295437" y="2839212"/>
            <a:ext cx="5337763" cy="830997"/>
          </a:xfrm>
          <a:prstGeom prst="rect">
            <a:avLst/>
          </a:prstGeom>
          <a:noFill/>
        </p:spPr>
        <p:txBody>
          <a:bodyPr wrap="square" lIns="108000" rIns="108000" rtlCol="0">
            <a:spAutoFit/>
          </a:bodyPr>
          <a:lstStyle/>
          <a:p>
            <a:r>
              <a:rPr lang="en-US" altLang="ko-KR" sz="2400" b="1" dirty="0">
                <a:solidFill>
                  <a:schemeClr val="accent3"/>
                </a:solidFill>
                <a:cs typeface="Arial" pitchFamily="34" charset="0"/>
              </a:rPr>
              <a:t>Poor Organizational Performance Under Administration</a:t>
            </a:r>
          </a:p>
        </p:txBody>
      </p:sp>
      <p:sp>
        <p:nvSpPr>
          <p:cNvPr id="86" name="TextBox 85">
            <a:extLst>
              <a:ext uri="{FF2B5EF4-FFF2-40B4-BE49-F238E27FC236}">
                <a16:creationId xmlns:a16="http://schemas.microsoft.com/office/drawing/2014/main" id="{B9D4BB0A-6119-434A-82C9-538BB3E6FD8E}"/>
              </a:ext>
            </a:extLst>
          </p:cNvPr>
          <p:cNvSpPr txBox="1"/>
          <p:nvPr/>
        </p:nvSpPr>
        <p:spPr>
          <a:xfrm>
            <a:off x="314331" y="2854964"/>
            <a:ext cx="981106" cy="777510"/>
          </a:xfrm>
          <a:prstGeom prst="rect">
            <a:avLst/>
          </a:prstGeom>
          <a:noFill/>
        </p:spPr>
        <p:txBody>
          <a:bodyPr wrap="square" lIns="108000" rIns="108000" rtlCol="0">
            <a:spAutoFit/>
          </a:bodyPr>
          <a:lstStyle/>
          <a:p>
            <a:pPr algn="ctr"/>
            <a:r>
              <a:rPr lang="en-US" altLang="ko-KR" sz="4400" b="1" dirty="0">
                <a:solidFill>
                  <a:schemeClr val="accent3"/>
                </a:solidFill>
                <a:cs typeface="Arial" pitchFamily="34" charset="0"/>
              </a:rPr>
              <a:t>02</a:t>
            </a:r>
            <a:endParaRPr lang="ko-KR" altLang="en-US" sz="4400" b="1" dirty="0">
              <a:solidFill>
                <a:schemeClr val="accent3"/>
              </a:solidFill>
              <a:cs typeface="Arial" pitchFamily="34" charset="0"/>
            </a:endParaRPr>
          </a:p>
        </p:txBody>
      </p:sp>
      <p:sp>
        <p:nvSpPr>
          <p:cNvPr id="89" name="TextBox 88">
            <a:extLst>
              <a:ext uri="{FF2B5EF4-FFF2-40B4-BE49-F238E27FC236}">
                <a16:creationId xmlns:a16="http://schemas.microsoft.com/office/drawing/2014/main" id="{62890FE0-FF08-42D5-813D-68CAAF6E92EA}"/>
              </a:ext>
            </a:extLst>
          </p:cNvPr>
          <p:cNvSpPr txBox="1"/>
          <p:nvPr/>
        </p:nvSpPr>
        <p:spPr>
          <a:xfrm>
            <a:off x="1295437" y="3826281"/>
            <a:ext cx="4661840" cy="461665"/>
          </a:xfrm>
          <a:prstGeom prst="rect">
            <a:avLst/>
          </a:prstGeom>
          <a:noFill/>
        </p:spPr>
        <p:txBody>
          <a:bodyPr wrap="square" lIns="108000" rIns="108000" rtlCol="0">
            <a:spAutoFit/>
          </a:bodyPr>
          <a:lstStyle/>
          <a:p>
            <a:r>
              <a:rPr lang="en-US" altLang="ko-KR" sz="2400" b="1" dirty="0">
                <a:solidFill>
                  <a:schemeClr val="accent3"/>
                </a:solidFill>
                <a:cs typeface="Arial" pitchFamily="34" charset="0"/>
              </a:rPr>
              <a:t>Collapse of Governance</a:t>
            </a:r>
          </a:p>
        </p:txBody>
      </p:sp>
      <p:sp>
        <p:nvSpPr>
          <p:cNvPr id="90" name="TextBox 89">
            <a:extLst>
              <a:ext uri="{FF2B5EF4-FFF2-40B4-BE49-F238E27FC236}">
                <a16:creationId xmlns:a16="http://schemas.microsoft.com/office/drawing/2014/main" id="{93F4EA97-0559-483C-B9FC-3CF15181E6D4}"/>
              </a:ext>
            </a:extLst>
          </p:cNvPr>
          <p:cNvSpPr txBox="1"/>
          <p:nvPr/>
        </p:nvSpPr>
        <p:spPr>
          <a:xfrm>
            <a:off x="314331" y="3668359"/>
            <a:ext cx="981106" cy="777510"/>
          </a:xfrm>
          <a:prstGeom prst="rect">
            <a:avLst/>
          </a:prstGeom>
          <a:noFill/>
        </p:spPr>
        <p:txBody>
          <a:bodyPr wrap="square" lIns="108000" rIns="108000" rtlCol="0">
            <a:spAutoFit/>
          </a:bodyPr>
          <a:lstStyle/>
          <a:p>
            <a:pPr algn="ctr"/>
            <a:r>
              <a:rPr lang="en-US" altLang="ko-KR" sz="4400" b="1" dirty="0">
                <a:solidFill>
                  <a:schemeClr val="accent3"/>
                </a:solidFill>
                <a:cs typeface="Arial" pitchFamily="34" charset="0"/>
              </a:rPr>
              <a:t>03</a:t>
            </a:r>
            <a:endParaRPr lang="ko-KR" altLang="en-US" sz="4400" b="1" dirty="0">
              <a:solidFill>
                <a:schemeClr val="accent3"/>
              </a:solidFill>
              <a:cs typeface="Arial" pitchFamily="34" charset="0"/>
            </a:endParaRPr>
          </a:p>
        </p:txBody>
      </p:sp>
      <p:sp>
        <p:nvSpPr>
          <p:cNvPr id="93" name="TextBox 92">
            <a:extLst>
              <a:ext uri="{FF2B5EF4-FFF2-40B4-BE49-F238E27FC236}">
                <a16:creationId xmlns:a16="http://schemas.microsoft.com/office/drawing/2014/main" id="{CA0C64F6-4337-4657-86FD-2347BDDD5FC1}"/>
              </a:ext>
            </a:extLst>
          </p:cNvPr>
          <p:cNvSpPr txBox="1"/>
          <p:nvPr/>
        </p:nvSpPr>
        <p:spPr>
          <a:xfrm>
            <a:off x="7591642" y="3614872"/>
            <a:ext cx="3767357" cy="830997"/>
          </a:xfrm>
          <a:prstGeom prst="rect">
            <a:avLst/>
          </a:prstGeom>
          <a:noFill/>
        </p:spPr>
        <p:txBody>
          <a:bodyPr wrap="square" lIns="108000" rIns="108000" rtlCol="0">
            <a:spAutoFit/>
          </a:bodyPr>
          <a:lstStyle/>
          <a:p>
            <a:r>
              <a:rPr lang="en-US" altLang="ko-KR" sz="2400" b="1" dirty="0">
                <a:solidFill>
                  <a:schemeClr val="accent3"/>
                </a:solidFill>
                <a:cs typeface="Arial" pitchFamily="34" charset="0"/>
              </a:rPr>
              <a:t>Misrepresentation to Parliament</a:t>
            </a:r>
          </a:p>
        </p:txBody>
      </p:sp>
      <p:sp>
        <p:nvSpPr>
          <p:cNvPr id="94" name="TextBox 93">
            <a:extLst>
              <a:ext uri="{FF2B5EF4-FFF2-40B4-BE49-F238E27FC236}">
                <a16:creationId xmlns:a16="http://schemas.microsoft.com/office/drawing/2014/main" id="{C9330E34-78B7-4EFF-B456-4C4900BFD6C0}"/>
              </a:ext>
            </a:extLst>
          </p:cNvPr>
          <p:cNvSpPr txBox="1"/>
          <p:nvPr/>
        </p:nvSpPr>
        <p:spPr>
          <a:xfrm>
            <a:off x="6376963" y="3621931"/>
            <a:ext cx="1371691" cy="769441"/>
          </a:xfrm>
          <a:prstGeom prst="rect">
            <a:avLst/>
          </a:prstGeom>
          <a:noFill/>
        </p:spPr>
        <p:txBody>
          <a:bodyPr wrap="square" lIns="108000" rIns="108000" rtlCol="0">
            <a:spAutoFit/>
          </a:bodyPr>
          <a:lstStyle/>
          <a:p>
            <a:pPr algn="ctr"/>
            <a:r>
              <a:rPr lang="en-US" altLang="ko-KR" sz="4400" b="1" dirty="0">
                <a:solidFill>
                  <a:schemeClr val="accent3"/>
                </a:solidFill>
                <a:cs typeface="Arial" pitchFamily="34" charset="0"/>
              </a:rPr>
              <a:t>07</a:t>
            </a:r>
            <a:endParaRPr lang="ko-KR" altLang="en-US" sz="4400" b="1" dirty="0">
              <a:solidFill>
                <a:schemeClr val="accent3"/>
              </a:solidFill>
              <a:cs typeface="Arial" pitchFamily="34" charset="0"/>
            </a:endParaRPr>
          </a:p>
        </p:txBody>
      </p:sp>
      <p:sp>
        <p:nvSpPr>
          <p:cNvPr id="97" name="TextBox 96">
            <a:extLst>
              <a:ext uri="{FF2B5EF4-FFF2-40B4-BE49-F238E27FC236}">
                <a16:creationId xmlns:a16="http://schemas.microsoft.com/office/drawing/2014/main" id="{A8E1A3A5-C72C-434F-AC73-1061340EB590}"/>
              </a:ext>
            </a:extLst>
          </p:cNvPr>
          <p:cNvSpPr txBox="1"/>
          <p:nvPr/>
        </p:nvSpPr>
        <p:spPr>
          <a:xfrm>
            <a:off x="1295437" y="4418167"/>
            <a:ext cx="4973705" cy="830997"/>
          </a:xfrm>
          <a:prstGeom prst="rect">
            <a:avLst/>
          </a:prstGeom>
          <a:noFill/>
        </p:spPr>
        <p:txBody>
          <a:bodyPr wrap="square" lIns="108000" rIns="108000" rtlCol="0">
            <a:spAutoFit/>
          </a:bodyPr>
          <a:lstStyle/>
          <a:p>
            <a:r>
              <a:rPr lang="en-US" altLang="ko-KR" sz="2400" b="1" dirty="0">
                <a:solidFill>
                  <a:schemeClr val="accent3"/>
                </a:solidFill>
                <a:cs typeface="Arial" pitchFamily="34" charset="0"/>
              </a:rPr>
              <a:t>Strategic Plan, Annual Performance Plans and Annual Reports</a:t>
            </a:r>
          </a:p>
        </p:txBody>
      </p:sp>
      <p:sp>
        <p:nvSpPr>
          <p:cNvPr id="98" name="TextBox 97">
            <a:extLst>
              <a:ext uri="{FF2B5EF4-FFF2-40B4-BE49-F238E27FC236}">
                <a16:creationId xmlns:a16="http://schemas.microsoft.com/office/drawing/2014/main" id="{02D4318F-542A-4257-9878-579504C04174}"/>
              </a:ext>
            </a:extLst>
          </p:cNvPr>
          <p:cNvSpPr txBox="1"/>
          <p:nvPr/>
        </p:nvSpPr>
        <p:spPr>
          <a:xfrm>
            <a:off x="314331" y="4418167"/>
            <a:ext cx="981106" cy="777510"/>
          </a:xfrm>
          <a:prstGeom prst="rect">
            <a:avLst/>
          </a:prstGeom>
          <a:noFill/>
        </p:spPr>
        <p:txBody>
          <a:bodyPr wrap="square" lIns="108000" rIns="108000" rtlCol="0">
            <a:spAutoFit/>
          </a:bodyPr>
          <a:lstStyle/>
          <a:p>
            <a:pPr algn="ctr"/>
            <a:r>
              <a:rPr lang="en-US" altLang="ko-KR" sz="4400" b="1" dirty="0">
                <a:solidFill>
                  <a:schemeClr val="accent3"/>
                </a:solidFill>
                <a:cs typeface="Arial" pitchFamily="34" charset="0"/>
              </a:rPr>
              <a:t>04</a:t>
            </a:r>
            <a:endParaRPr lang="ko-KR" altLang="en-US" sz="4400" b="1" dirty="0">
              <a:solidFill>
                <a:schemeClr val="accent3"/>
              </a:solidFill>
              <a:cs typeface="Arial" pitchFamily="34" charset="0"/>
            </a:endParaRPr>
          </a:p>
        </p:txBody>
      </p:sp>
      <p:sp>
        <p:nvSpPr>
          <p:cNvPr id="29" name="TextBox 28">
            <a:extLst>
              <a:ext uri="{FF2B5EF4-FFF2-40B4-BE49-F238E27FC236}">
                <a16:creationId xmlns:a16="http://schemas.microsoft.com/office/drawing/2014/main" id="{BBA2E0A4-BB15-40D8-B4E5-5BA010F71033}"/>
              </a:ext>
            </a:extLst>
          </p:cNvPr>
          <p:cNvSpPr txBox="1"/>
          <p:nvPr/>
        </p:nvSpPr>
        <p:spPr>
          <a:xfrm>
            <a:off x="7591642" y="2222480"/>
            <a:ext cx="4661840" cy="461665"/>
          </a:xfrm>
          <a:prstGeom prst="rect">
            <a:avLst/>
          </a:prstGeom>
          <a:noFill/>
        </p:spPr>
        <p:txBody>
          <a:bodyPr wrap="square" lIns="108000" rIns="108000" rtlCol="0">
            <a:spAutoFit/>
          </a:bodyPr>
          <a:lstStyle/>
          <a:p>
            <a:r>
              <a:rPr lang="en-US" altLang="ko-KR" sz="2400" b="1" dirty="0">
                <a:solidFill>
                  <a:schemeClr val="accent3"/>
                </a:solidFill>
                <a:cs typeface="Arial" pitchFamily="34" charset="0"/>
              </a:rPr>
              <a:t>Human Resources </a:t>
            </a:r>
            <a:endParaRPr lang="ko-KR" altLang="en-US" sz="2400" b="1" dirty="0">
              <a:solidFill>
                <a:schemeClr val="accent3"/>
              </a:solidFill>
              <a:cs typeface="Arial" pitchFamily="34" charset="0"/>
            </a:endParaRPr>
          </a:p>
        </p:txBody>
      </p:sp>
      <p:sp>
        <p:nvSpPr>
          <p:cNvPr id="30" name="TextBox 29">
            <a:extLst>
              <a:ext uri="{FF2B5EF4-FFF2-40B4-BE49-F238E27FC236}">
                <a16:creationId xmlns:a16="http://schemas.microsoft.com/office/drawing/2014/main" id="{5E89D207-D486-4E84-ADEF-1B5DFF231C7D}"/>
              </a:ext>
            </a:extLst>
          </p:cNvPr>
          <p:cNvSpPr txBox="1"/>
          <p:nvPr/>
        </p:nvSpPr>
        <p:spPr>
          <a:xfrm>
            <a:off x="6576814" y="2064558"/>
            <a:ext cx="981106" cy="777510"/>
          </a:xfrm>
          <a:prstGeom prst="rect">
            <a:avLst/>
          </a:prstGeom>
          <a:noFill/>
        </p:spPr>
        <p:txBody>
          <a:bodyPr wrap="square" lIns="108000" rIns="108000" rtlCol="0">
            <a:spAutoFit/>
          </a:bodyPr>
          <a:lstStyle/>
          <a:p>
            <a:pPr algn="ctr"/>
            <a:r>
              <a:rPr lang="en-US" altLang="ko-KR" sz="4400" b="1" dirty="0">
                <a:solidFill>
                  <a:schemeClr val="accent3"/>
                </a:solidFill>
                <a:cs typeface="Arial" pitchFamily="34" charset="0"/>
              </a:rPr>
              <a:t>05</a:t>
            </a:r>
            <a:endParaRPr lang="ko-KR" altLang="en-US" sz="4400" b="1" dirty="0">
              <a:solidFill>
                <a:schemeClr val="accent3"/>
              </a:solidFill>
              <a:cs typeface="Arial" pitchFamily="34" charset="0"/>
            </a:endParaRPr>
          </a:p>
        </p:txBody>
      </p:sp>
      <p:sp>
        <p:nvSpPr>
          <p:cNvPr id="23" name="TextBox 22">
            <a:extLst>
              <a:ext uri="{FF2B5EF4-FFF2-40B4-BE49-F238E27FC236}">
                <a16:creationId xmlns:a16="http://schemas.microsoft.com/office/drawing/2014/main" id="{392C2A24-ABC3-8A40-B850-7037BB13DDAF}"/>
              </a:ext>
            </a:extLst>
          </p:cNvPr>
          <p:cNvSpPr txBox="1"/>
          <p:nvPr/>
        </p:nvSpPr>
        <p:spPr>
          <a:xfrm>
            <a:off x="7591642" y="3012886"/>
            <a:ext cx="4616444" cy="461665"/>
          </a:xfrm>
          <a:prstGeom prst="rect">
            <a:avLst/>
          </a:prstGeom>
          <a:noFill/>
        </p:spPr>
        <p:txBody>
          <a:bodyPr wrap="square" lIns="108000" rIns="108000" rtlCol="0">
            <a:spAutoFit/>
          </a:bodyPr>
          <a:lstStyle/>
          <a:p>
            <a:r>
              <a:rPr lang="en-US" altLang="ko-KR" sz="2400" b="1" dirty="0">
                <a:solidFill>
                  <a:schemeClr val="accent3"/>
                </a:solidFill>
                <a:cs typeface="Arial" pitchFamily="34" charset="0"/>
              </a:rPr>
              <a:t>Information Technology</a:t>
            </a:r>
            <a:endParaRPr lang="ko-KR" altLang="en-US" sz="2400" b="1" dirty="0">
              <a:solidFill>
                <a:schemeClr val="accent3"/>
              </a:solidFill>
              <a:cs typeface="Arial" pitchFamily="34" charset="0"/>
            </a:endParaRPr>
          </a:p>
        </p:txBody>
      </p:sp>
      <p:sp>
        <p:nvSpPr>
          <p:cNvPr id="24" name="TextBox 23">
            <a:extLst>
              <a:ext uri="{FF2B5EF4-FFF2-40B4-BE49-F238E27FC236}">
                <a16:creationId xmlns:a16="http://schemas.microsoft.com/office/drawing/2014/main" id="{1D58CC5D-A7EC-1243-BE3C-A9C6B913A267}"/>
              </a:ext>
            </a:extLst>
          </p:cNvPr>
          <p:cNvSpPr txBox="1"/>
          <p:nvPr/>
        </p:nvSpPr>
        <p:spPr>
          <a:xfrm>
            <a:off x="6576814" y="2861756"/>
            <a:ext cx="981106" cy="777510"/>
          </a:xfrm>
          <a:prstGeom prst="rect">
            <a:avLst/>
          </a:prstGeom>
          <a:noFill/>
        </p:spPr>
        <p:txBody>
          <a:bodyPr wrap="square" lIns="108000" rIns="108000" rtlCol="0">
            <a:spAutoFit/>
          </a:bodyPr>
          <a:lstStyle/>
          <a:p>
            <a:pPr algn="ctr"/>
            <a:r>
              <a:rPr lang="en-US" altLang="ko-KR" sz="4400" b="1" dirty="0">
                <a:solidFill>
                  <a:schemeClr val="accent3"/>
                </a:solidFill>
                <a:cs typeface="Arial" pitchFamily="34" charset="0"/>
              </a:rPr>
              <a:t>06</a:t>
            </a:r>
            <a:endParaRPr lang="ko-KR" altLang="en-US" sz="4400" b="1" dirty="0">
              <a:solidFill>
                <a:schemeClr val="accent3"/>
              </a:solidFill>
              <a:cs typeface="Arial" pitchFamily="34" charset="0"/>
            </a:endParaRPr>
          </a:p>
        </p:txBody>
      </p:sp>
      <p:sp>
        <p:nvSpPr>
          <p:cNvPr id="17" name="TextBox 16">
            <a:extLst>
              <a:ext uri="{FF2B5EF4-FFF2-40B4-BE49-F238E27FC236}">
                <a16:creationId xmlns:a16="http://schemas.microsoft.com/office/drawing/2014/main" id="{C9330E34-78B7-4EFF-B456-4C4900BFD6C0}"/>
              </a:ext>
            </a:extLst>
          </p:cNvPr>
          <p:cNvSpPr txBox="1"/>
          <p:nvPr/>
        </p:nvSpPr>
        <p:spPr>
          <a:xfrm>
            <a:off x="6376962" y="4483214"/>
            <a:ext cx="1371691" cy="769441"/>
          </a:xfrm>
          <a:prstGeom prst="rect">
            <a:avLst/>
          </a:prstGeom>
          <a:noFill/>
        </p:spPr>
        <p:txBody>
          <a:bodyPr wrap="square" lIns="108000" rIns="108000" rtlCol="0">
            <a:spAutoFit/>
          </a:bodyPr>
          <a:lstStyle/>
          <a:p>
            <a:pPr algn="ctr"/>
            <a:r>
              <a:rPr lang="en-US" altLang="ko-KR" sz="4400" b="1" dirty="0">
                <a:solidFill>
                  <a:schemeClr val="accent3"/>
                </a:solidFill>
                <a:cs typeface="Arial" pitchFamily="34" charset="0"/>
              </a:rPr>
              <a:t>08</a:t>
            </a:r>
            <a:endParaRPr lang="ko-KR" altLang="en-US" sz="4400" b="1" dirty="0">
              <a:solidFill>
                <a:schemeClr val="accent3"/>
              </a:solidFill>
              <a:cs typeface="Arial" pitchFamily="34" charset="0"/>
            </a:endParaRPr>
          </a:p>
        </p:txBody>
      </p:sp>
      <p:sp>
        <p:nvSpPr>
          <p:cNvPr id="18" name="TextBox 17">
            <a:extLst>
              <a:ext uri="{FF2B5EF4-FFF2-40B4-BE49-F238E27FC236}">
                <a16:creationId xmlns:a16="http://schemas.microsoft.com/office/drawing/2014/main" id="{C9330E34-78B7-4EFF-B456-4C4900BFD6C0}"/>
              </a:ext>
            </a:extLst>
          </p:cNvPr>
          <p:cNvSpPr txBox="1"/>
          <p:nvPr/>
        </p:nvSpPr>
        <p:spPr>
          <a:xfrm>
            <a:off x="7591642" y="4637103"/>
            <a:ext cx="2929762" cy="461665"/>
          </a:xfrm>
          <a:prstGeom prst="rect">
            <a:avLst/>
          </a:prstGeom>
          <a:noFill/>
        </p:spPr>
        <p:txBody>
          <a:bodyPr wrap="square" lIns="108000" rIns="108000" rtlCol="0">
            <a:spAutoFit/>
          </a:bodyPr>
          <a:lstStyle/>
          <a:p>
            <a:r>
              <a:rPr lang="en-US" altLang="ko-KR" sz="2400" b="1" dirty="0">
                <a:solidFill>
                  <a:schemeClr val="accent3"/>
                </a:solidFill>
                <a:cs typeface="Arial" pitchFamily="34" charset="0"/>
              </a:rPr>
              <a:t>Way forward</a:t>
            </a:r>
            <a:endParaRPr lang="ko-KR" altLang="en-US" sz="2400" b="1" dirty="0">
              <a:solidFill>
                <a:schemeClr val="accent3"/>
              </a:solidFill>
              <a:cs typeface="Arial" pitchFamily="34" charset="0"/>
            </a:endParaRPr>
          </a:p>
        </p:txBody>
      </p:sp>
      <p:sp>
        <p:nvSpPr>
          <p:cNvPr id="2" name="Slide Number Placeholder 1">
            <a:extLst>
              <a:ext uri="{FF2B5EF4-FFF2-40B4-BE49-F238E27FC236}">
                <a16:creationId xmlns:a16="http://schemas.microsoft.com/office/drawing/2014/main" id="{DD2C728E-2271-43E1-A0E2-BE87CD88D70C}"/>
              </a:ext>
            </a:extLst>
          </p:cNvPr>
          <p:cNvSpPr>
            <a:spLocks noGrp="1"/>
          </p:cNvSpPr>
          <p:nvPr>
            <p:ph type="sldNum" sz="quarter" idx="4"/>
          </p:nvPr>
        </p:nvSpPr>
        <p:spPr/>
        <p:txBody>
          <a:bodyPr/>
          <a:lstStyle/>
          <a:p>
            <a:fld id="{B096C5C6-3D09-42D4-92BE-7421E2EAD563}" type="slidenum">
              <a:rPr lang="en-US" smtClean="0"/>
              <a:t>2</a:t>
            </a:fld>
            <a:endParaRPr lang="en-US"/>
          </a:p>
        </p:txBody>
      </p:sp>
    </p:spTree>
    <p:extLst>
      <p:ext uri="{BB962C8B-B14F-4D97-AF65-F5344CB8AC3E}">
        <p14:creationId xmlns:p14="http://schemas.microsoft.com/office/powerpoint/2010/main" val="272700946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8064AFB-C54F-4DEC-9E9C-C560EF4CD0B0}"/>
              </a:ext>
            </a:extLst>
          </p:cNvPr>
          <p:cNvSpPr/>
          <p:nvPr/>
        </p:nvSpPr>
        <p:spPr>
          <a:xfrm flipV="1">
            <a:off x="913563" y="1638095"/>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891782" y="437765"/>
            <a:ext cx="8905361" cy="892552"/>
          </a:xfrm>
          <a:prstGeom prst="rect">
            <a:avLst/>
          </a:prstGeom>
          <a:noFill/>
        </p:spPr>
        <p:txBody>
          <a:bodyPr wrap="square" rtlCol="0">
            <a:spAutoFit/>
          </a:bodyPr>
          <a:lstStyle/>
          <a:p>
            <a:r>
              <a:rPr lang="en-US" altLang="ko-KR" sz="2400" b="1" dirty="0">
                <a:solidFill>
                  <a:schemeClr val="accent1"/>
                </a:solidFill>
                <a:latin typeface="+mj-lt"/>
                <a:cs typeface="Arial" pitchFamily="34" charset="0"/>
              </a:rPr>
              <a:t>3. COLLAPSE OF GOVERNANCE</a:t>
            </a:r>
          </a:p>
          <a:p>
            <a:endParaRPr lang="en-US" altLang="ko-KR" sz="800" b="1" dirty="0">
              <a:solidFill>
                <a:schemeClr val="accent1"/>
              </a:solidFill>
              <a:latin typeface="+mj-lt"/>
              <a:cs typeface="Arial" pitchFamily="34" charset="0"/>
            </a:endParaRPr>
          </a:p>
          <a:p>
            <a:r>
              <a:rPr lang="en-US" altLang="ko-KR" sz="2000" b="1" dirty="0">
                <a:solidFill>
                  <a:schemeClr val="tx1">
                    <a:lumMod val="65000"/>
                    <a:lumOff val="35000"/>
                  </a:schemeClr>
                </a:solidFill>
                <a:latin typeface="+mj-lt"/>
                <a:cs typeface="Arial" pitchFamily="34" charset="0"/>
              </a:rPr>
              <a:t>3.1 Failure to put in place necessary management     and Governance</a:t>
            </a:r>
            <a:endParaRPr lang="ko-KR" altLang="en-US" sz="20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56590" y="437765"/>
            <a:ext cx="1192823" cy="1124236"/>
          </a:xfrm>
          <a:prstGeom prst="rect">
            <a:avLst/>
          </a:prstGeom>
        </p:spPr>
      </p:pic>
      <p:sp>
        <p:nvSpPr>
          <p:cNvPr id="9" name="TextBox 8">
            <a:extLst>
              <a:ext uri="{FF2B5EF4-FFF2-40B4-BE49-F238E27FC236}">
                <a16:creationId xmlns:a16="http://schemas.microsoft.com/office/drawing/2014/main" id="{9D437AC3-4D87-4F67-99D1-9BF99F988D88}"/>
              </a:ext>
            </a:extLst>
          </p:cNvPr>
          <p:cNvSpPr txBox="1"/>
          <p:nvPr/>
        </p:nvSpPr>
        <p:spPr>
          <a:xfrm>
            <a:off x="913563" y="1751657"/>
            <a:ext cx="10835850" cy="4767139"/>
          </a:xfrm>
          <a:prstGeom prst="rect">
            <a:avLst/>
          </a:prstGeom>
          <a:noFill/>
        </p:spPr>
        <p:txBody>
          <a:bodyPr wrap="square" rtlCol="0">
            <a:spAutoFit/>
          </a:bodyPr>
          <a:lstStyle/>
          <a:p>
            <a:pPr>
              <a:lnSpc>
                <a:spcPct val="150000"/>
              </a:lnSpc>
            </a:pPr>
            <a:r>
              <a:rPr lang="en-US" altLang="ko-KR" sz="1200" dirty="0">
                <a:solidFill>
                  <a:schemeClr val="accent3"/>
                </a:solidFill>
                <a:cs typeface="Arial" pitchFamily="34" charset="0"/>
              </a:rPr>
              <a:t>Performance Management policy:</a:t>
            </a:r>
          </a:p>
          <a:p>
            <a:pPr marL="628650" lvl="1" indent="-171450">
              <a:lnSpc>
                <a:spcPct val="150000"/>
              </a:lnSpc>
              <a:buFont typeface="Arial" panose="020B0604020202020204" pitchFamily="34" charset="0"/>
              <a:buChar char="•"/>
            </a:pPr>
            <a:r>
              <a:rPr lang="en-US" altLang="ko-KR" sz="1200" dirty="0">
                <a:solidFill>
                  <a:schemeClr val="tx1">
                    <a:lumMod val="90000"/>
                    <a:lumOff val="10000"/>
                  </a:schemeClr>
                </a:solidFill>
                <a:cs typeface="Arial" pitchFamily="34" charset="0"/>
              </a:rPr>
              <a:t>There is no Performance Management Policy in place. This means there are no Performance Agreements and no Performance Reviews conducted.</a:t>
            </a:r>
          </a:p>
          <a:p>
            <a:pPr marL="628650" lvl="1" indent="-171450">
              <a:lnSpc>
                <a:spcPct val="150000"/>
              </a:lnSpc>
              <a:buFont typeface="Arial" panose="020B0604020202020204" pitchFamily="34" charset="0"/>
              <a:buChar char="•"/>
            </a:pPr>
            <a:r>
              <a:rPr lang="en-US" altLang="ko-KR" sz="1200" dirty="0">
                <a:solidFill>
                  <a:schemeClr val="tx1">
                    <a:lumMod val="90000"/>
                    <a:lumOff val="10000"/>
                  </a:schemeClr>
                </a:solidFill>
                <a:cs typeface="Arial" pitchFamily="34" charset="0"/>
              </a:rPr>
              <a:t>This denies employee rights on pay progression and performance bonuses.</a:t>
            </a:r>
            <a:endParaRPr lang="en-US" altLang="ko-KR" sz="1200" dirty="0">
              <a:solidFill>
                <a:schemeClr val="accent3"/>
              </a:solidFill>
              <a:cs typeface="Arial" pitchFamily="34" charset="0"/>
            </a:endParaRPr>
          </a:p>
          <a:p>
            <a:pPr>
              <a:lnSpc>
                <a:spcPct val="150000"/>
              </a:lnSpc>
            </a:pPr>
            <a:r>
              <a:rPr lang="en-US" altLang="ko-KR" sz="1200" dirty="0">
                <a:solidFill>
                  <a:schemeClr val="accent3"/>
                </a:solidFill>
                <a:cs typeface="Arial" pitchFamily="34" charset="0"/>
              </a:rPr>
              <a:t>Remuneration Policy:</a:t>
            </a:r>
          </a:p>
          <a:p>
            <a:pPr marL="628650" lvl="1" indent="-171450">
              <a:lnSpc>
                <a:spcPct val="150000"/>
              </a:lnSpc>
              <a:buFont typeface="Arial" panose="020B0604020202020204" pitchFamily="34" charset="0"/>
              <a:buChar char="•"/>
            </a:pPr>
            <a:r>
              <a:rPr lang="en-US" altLang="ko-KR" sz="1200" dirty="0">
                <a:solidFill>
                  <a:schemeClr val="tx1">
                    <a:lumMod val="90000"/>
                    <a:lumOff val="10000"/>
                  </a:schemeClr>
                </a:solidFill>
                <a:cs typeface="Arial" pitchFamily="34" charset="0"/>
              </a:rPr>
              <a:t>NSFAS compensated its employees according to the DPSA structure salary levels. </a:t>
            </a:r>
          </a:p>
          <a:p>
            <a:pPr marL="628650" lvl="1" indent="-171450">
              <a:lnSpc>
                <a:spcPct val="150000"/>
              </a:lnSpc>
              <a:buFont typeface="Arial" panose="020B0604020202020204" pitchFamily="34" charset="0"/>
              <a:buChar char="•"/>
            </a:pPr>
            <a:r>
              <a:rPr lang="en-US" altLang="ko-KR" sz="1200" dirty="0">
                <a:solidFill>
                  <a:schemeClr val="tx1">
                    <a:lumMod val="90000"/>
                    <a:lumOff val="10000"/>
                  </a:schemeClr>
                </a:solidFill>
                <a:cs typeface="Arial" pitchFamily="34" charset="0"/>
              </a:rPr>
              <a:t>The Administrator has changed the salary structure of NSFAS as a result the salary levels of NSFAS are lower than those in the public services. </a:t>
            </a:r>
          </a:p>
          <a:p>
            <a:pPr marL="628650" lvl="1" indent="-171450">
              <a:lnSpc>
                <a:spcPct val="150000"/>
              </a:lnSpc>
              <a:buFont typeface="Arial" panose="020B0604020202020204" pitchFamily="34" charset="0"/>
              <a:buChar char="•"/>
            </a:pPr>
            <a:r>
              <a:rPr lang="en-US" altLang="ko-KR" sz="1200" dirty="0">
                <a:solidFill>
                  <a:schemeClr val="tx1">
                    <a:lumMod val="90000"/>
                    <a:lumOff val="10000"/>
                  </a:schemeClr>
                </a:solidFill>
                <a:cs typeface="Arial" pitchFamily="34" charset="0"/>
              </a:rPr>
              <a:t>Currently the salary entry levels for level 9 -12 are lower than the DPSA salary structure. This is due to non-adherence to the DPSA policies, salary structure and non-adherence on remuneration and benefits structure. </a:t>
            </a:r>
          </a:p>
          <a:p>
            <a:pPr marL="628650" lvl="1" indent="-171450">
              <a:lnSpc>
                <a:spcPct val="150000"/>
              </a:lnSpc>
              <a:buFont typeface="Arial" panose="020B0604020202020204" pitchFamily="34" charset="0"/>
              <a:buChar char="•"/>
            </a:pPr>
            <a:r>
              <a:rPr lang="en-US" altLang="ko-KR" sz="1200" dirty="0">
                <a:solidFill>
                  <a:schemeClr val="tx1">
                    <a:lumMod val="90000"/>
                    <a:lumOff val="10000"/>
                  </a:schemeClr>
                </a:solidFill>
                <a:cs typeface="Arial" pitchFamily="34" charset="0"/>
              </a:rPr>
              <a:t>The National Treasury continues to give allocation of salaries according to the government structure; however, the manner in which NSFAS structures this allocation without a proper pension fund, medical aid and performance management systems and policy defeats the purpose of this salary structure.</a:t>
            </a:r>
            <a:endParaRPr lang="en-US" altLang="ko-KR" sz="1200" dirty="0">
              <a:solidFill>
                <a:schemeClr val="tx1">
                  <a:lumMod val="75000"/>
                  <a:lumOff val="25000"/>
                </a:schemeClr>
              </a:solidFill>
              <a:cs typeface="Arial" pitchFamily="34" charset="0"/>
            </a:endParaRPr>
          </a:p>
          <a:p>
            <a:pPr>
              <a:lnSpc>
                <a:spcPct val="150000"/>
              </a:lnSpc>
            </a:pPr>
            <a:r>
              <a:rPr lang="en-US" altLang="ko-KR" sz="1200" dirty="0">
                <a:solidFill>
                  <a:schemeClr val="accent3"/>
                </a:solidFill>
                <a:cs typeface="Arial" pitchFamily="34" charset="0"/>
              </a:rPr>
              <a:t>Commercial Crime Policy (11/03/2020): </a:t>
            </a:r>
          </a:p>
          <a:p>
            <a:pPr marL="628650" lvl="1" indent="-171450">
              <a:lnSpc>
                <a:spcPct val="150000"/>
              </a:lnSpc>
              <a:buFont typeface="Arial" panose="020B0604020202020204" pitchFamily="34" charset="0"/>
              <a:buChar char="•"/>
            </a:pPr>
            <a:r>
              <a:rPr lang="en-US" altLang="ko-KR" sz="1200" dirty="0">
                <a:solidFill>
                  <a:schemeClr val="tx1">
                    <a:lumMod val="90000"/>
                    <a:lumOff val="10000"/>
                  </a:schemeClr>
                </a:solidFill>
                <a:cs typeface="Arial" pitchFamily="34" charset="0"/>
              </a:rPr>
              <a:t>This policy does not exist in the public sector and was developed to undermine the </a:t>
            </a:r>
            <a:r>
              <a:rPr lang="en-US" altLang="ko-KR" sz="1200" dirty="0" err="1">
                <a:solidFill>
                  <a:schemeClr val="tx1">
                    <a:lumMod val="90000"/>
                    <a:lumOff val="10000"/>
                  </a:schemeClr>
                </a:solidFill>
                <a:cs typeface="Arial" pitchFamily="34" charset="0"/>
              </a:rPr>
              <a:t>Batho</a:t>
            </a:r>
            <a:r>
              <a:rPr lang="en-US" altLang="ko-KR" sz="1200" dirty="0">
                <a:solidFill>
                  <a:schemeClr val="tx1">
                    <a:lumMod val="90000"/>
                    <a:lumOff val="10000"/>
                  </a:schemeClr>
                </a:solidFill>
                <a:cs typeface="Arial" pitchFamily="34" charset="0"/>
              </a:rPr>
              <a:t> Pele principles.</a:t>
            </a:r>
          </a:p>
          <a:p>
            <a:pPr marL="628650" lvl="1" indent="-171450">
              <a:lnSpc>
                <a:spcPct val="150000"/>
              </a:lnSpc>
              <a:buFont typeface="Arial" panose="020B0604020202020204" pitchFamily="34" charset="0"/>
              <a:buChar char="•"/>
            </a:pPr>
            <a:r>
              <a:rPr lang="en-US" altLang="ko-KR" sz="1200" dirty="0">
                <a:solidFill>
                  <a:schemeClr val="tx1">
                    <a:lumMod val="90000"/>
                    <a:lumOff val="10000"/>
                  </a:schemeClr>
                </a:solidFill>
                <a:cs typeface="Arial" pitchFamily="34" charset="0"/>
              </a:rPr>
              <a:t>The policy deprives employees of their rights and is in violation of the SA Constitution, the Promotion of Access to Information Act (No 2 of 2000), Promotion of Administrative  Justice Act (No 3 of 2000) and the Protected Disclosures Act (No 26 of 2000)</a:t>
            </a:r>
          </a:p>
          <a:p>
            <a:pPr marL="628650" lvl="1" indent="-171450">
              <a:lnSpc>
                <a:spcPct val="150000"/>
              </a:lnSpc>
              <a:buFont typeface="Arial" panose="020B0604020202020204" pitchFamily="34" charset="0"/>
              <a:buChar char="•"/>
            </a:pPr>
            <a:r>
              <a:rPr lang="en-US" altLang="ko-KR" sz="1200" dirty="0">
                <a:solidFill>
                  <a:schemeClr val="tx1">
                    <a:lumMod val="90000"/>
                    <a:lumOff val="10000"/>
                  </a:schemeClr>
                </a:solidFill>
                <a:cs typeface="Arial" pitchFamily="34" charset="0"/>
              </a:rPr>
              <a:t>The policy serves to intimidate employees and to further ensure that they do not disclose corrupt and/or illegal activities within the entity</a:t>
            </a:r>
          </a:p>
          <a:p>
            <a:pPr marL="628650" lvl="1" indent="-171450">
              <a:lnSpc>
                <a:spcPct val="150000"/>
              </a:lnSpc>
              <a:buFont typeface="Arial" panose="020B0604020202020204" pitchFamily="34" charset="0"/>
              <a:buChar char="•"/>
            </a:pPr>
            <a:endParaRPr lang="en-US" altLang="ko-KR" sz="1200" dirty="0">
              <a:solidFill>
                <a:schemeClr val="tx1">
                  <a:lumMod val="75000"/>
                  <a:lumOff val="25000"/>
                </a:schemeClr>
              </a:solidFill>
              <a:cs typeface="Arial" pitchFamily="34" charset="0"/>
            </a:endParaRPr>
          </a:p>
        </p:txBody>
      </p:sp>
      <p:sp>
        <p:nvSpPr>
          <p:cNvPr id="2" name="Slide Number Placeholder 1">
            <a:extLst>
              <a:ext uri="{FF2B5EF4-FFF2-40B4-BE49-F238E27FC236}">
                <a16:creationId xmlns:a16="http://schemas.microsoft.com/office/drawing/2014/main" id="{A0FCAE2C-8208-4B5B-9D2A-928F8A843ABB}"/>
              </a:ext>
            </a:extLst>
          </p:cNvPr>
          <p:cNvSpPr>
            <a:spLocks noGrp="1"/>
          </p:cNvSpPr>
          <p:nvPr>
            <p:ph type="sldNum" sz="quarter" idx="4"/>
          </p:nvPr>
        </p:nvSpPr>
        <p:spPr/>
        <p:txBody>
          <a:bodyPr/>
          <a:lstStyle/>
          <a:p>
            <a:fld id="{B096C5C6-3D09-42D4-92BE-7421E2EAD563}" type="slidenum">
              <a:rPr lang="en-US" smtClean="0"/>
              <a:t>20</a:t>
            </a:fld>
            <a:endParaRPr lang="en-US"/>
          </a:p>
        </p:txBody>
      </p:sp>
    </p:spTree>
    <p:extLst>
      <p:ext uri="{BB962C8B-B14F-4D97-AF65-F5344CB8AC3E}">
        <p14:creationId xmlns:p14="http://schemas.microsoft.com/office/powerpoint/2010/main" val="245421536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99209-53F5-4EA6-AD9F-BA25051F2911}"/>
              </a:ext>
            </a:extLst>
          </p:cNvPr>
          <p:cNvSpPr txBox="1"/>
          <p:nvPr/>
        </p:nvSpPr>
        <p:spPr>
          <a:xfrm>
            <a:off x="913563" y="2295091"/>
            <a:ext cx="10835850" cy="1077218"/>
          </a:xfrm>
          <a:prstGeom prst="rect">
            <a:avLst/>
          </a:prstGeom>
          <a:noFill/>
        </p:spPr>
        <p:txBody>
          <a:bodyPr wrap="square" rtlCol="0">
            <a:spAutoFit/>
          </a:bodyPr>
          <a:lstStyle/>
          <a:p>
            <a:pPr marL="228600" indent="-228600">
              <a:buFont typeface="Arial" panose="020B0604020202020204" pitchFamily="34" charset="0"/>
              <a:buChar char="•"/>
            </a:pPr>
            <a:r>
              <a:rPr lang="en-US" altLang="ko-KR" sz="1600" dirty="0">
                <a:solidFill>
                  <a:schemeClr val="tx1">
                    <a:lumMod val="90000"/>
                    <a:lumOff val="10000"/>
                  </a:schemeClr>
                </a:solidFill>
                <a:cs typeface="Arial" pitchFamily="34" charset="0"/>
              </a:rPr>
              <a:t>No job Evaluation conducted since 2019</a:t>
            </a:r>
          </a:p>
          <a:p>
            <a:pPr marL="228600" indent="-228600">
              <a:buFont typeface="Arial" panose="020B0604020202020204" pitchFamily="34" charset="0"/>
              <a:buChar char="•"/>
            </a:pPr>
            <a:r>
              <a:rPr lang="en-US" altLang="ko-KR" sz="1600" dirty="0">
                <a:solidFill>
                  <a:schemeClr val="tx1">
                    <a:lumMod val="90000"/>
                    <a:lumOff val="10000"/>
                  </a:schemeClr>
                </a:solidFill>
                <a:cs typeface="Arial" pitchFamily="34" charset="0"/>
              </a:rPr>
              <a:t>The principle of “Equal pay for work of Equal value” as per the Employment Equity Act , Public Service Act, Public Service Regulations and the guidelines are not adhered to. </a:t>
            </a:r>
          </a:p>
          <a:p>
            <a:pPr marL="228600" indent="-228600">
              <a:buFont typeface="Arial" panose="020B0604020202020204" pitchFamily="34" charset="0"/>
              <a:buChar char="•"/>
            </a:pPr>
            <a:r>
              <a:rPr lang="en-US" altLang="ko-KR" sz="1600" dirty="0">
                <a:solidFill>
                  <a:schemeClr val="tx1">
                    <a:lumMod val="90000"/>
                    <a:lumOff val="10000"/>
                  </a:schemeClr>
                </a:solidFill>
                <a:cs typeface="Arial" pitchFamily="34" charset="0"/>
              </a:rPr>
              <a:t>This created an environment for exploitation of employees.</a:t>
            </a:r>
          </a:p>
        </p:txBody>
      </p:sp>
      <p:sp>
        <p:nvSpPr>
          <p:cNvPr id="7" name="TextBox 6">
            <a:extLst>
              <a:ext uri="{FF2B5EF4-FFF2-40B4-BE49-F238E27FC236}">
                <a16:creationId xmlns:a16="http://schemas.microsoft.com/office/drawing/2014/main" id="{5EC44E1C-3A27-4A00-8F9E-871FC5194F79}"/>
              </a:ext>
            </a:extLst>
          </p:cNvPr>
          <p:cNvSpPr txBox="1"/>
          <p:nvPr/>
        </p:nvSpPr>
        <p:spPr>
          <a:xfrm>
            <a:off x="891781" y="1953056"/>
            <a:ext cx="4752882"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Job Evaluations  - JE’s not Conducted:</a:t>
            </a:r>
          </a:p>
        </p:txBody>
      </p:sp>
      <p:sp>
        <p:nvSpPr>
          <p:cNvPr id="8" name="Rectangle 7">
            <a:extLst>
              <a:ext uri="{FF2B5EF4-FFF2-40B4-BE49-F238E27FC236}">
                <a16:creationId xmlns:a16="http://schemas.microsoft.com/office/drawing/2014/main" id="{38064AFB-C54F-4DEC-9E9C-C560EF4CD0B0}"/>
              </a:ext>
            </a:extLst>
          </p:cNvPr>
          <p:cNvSpPr/>
          <p:nvPr/>
        </p:nvSpPr>
        <p:spPr>
          <a:xfrm flipV="1">
            <a:off x="913563" y="1638095"/>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891782" y="437765"/>
            <a:ext cx="9493189" cy="892552"/>
          </a:xfrm>
          <a:prstGeom prst="rect">
            <a:avLst/>
          </a:prstGeom>
          <a:noFill/>
        </p:spPr>
        <p:txBody>
          <a:bodyPr wrap="square" rtlCol="0">
            <a:spAutoFit/>
          </a:bodyPr>
          <a:lstStyle/>
          <a:p>
            <a:r>
              <a:rPr lang="en-US" altLang="ko-KR" sz="2400" b="1" dirty="0">
                <a:solidFill>
                  <a:schemeClr val="accent1"/>
                </a:solidFill>
                <a:latin typeface="+mj-lt"/>
                <a:cs typeface="Arial" pitchFamily="34" charset="0"/>
              </a:rPr>
              <a:t>3. COLLAPSE OF GOVERNANCE</a:t>
            </a:r>
          </a:p>
          <a:p>
            <a:endParaRPr lang="en-US" altLang="ko-KR" sz="800" b="1" dirty="0">
              <a:solidFill>
                <a:schemeClr val="accent1"/>
              </a:solidFill>
              <a:latin typeface="+mj-lt"/>
              <a:cs typeface="Arial" pitchFamily="34" charset="0"/>
            </a:endParaRPr>
          </a:p>
          <a:p>
            <a:r>
              <a:rPr lang="en-US" altLang="ko-KR" sz="2000" b="1" dirty="0">
                <a:solidFill>
                  <a:schemeClr val="tx1">
                    <a:lumMod val="65000"/>
                    <a:lumOff val="35000"/>
                  </a:schemeClr>
                </a:solidFill>
                <a:latin typeface="+mj-lt"/>
                <a:cs typeface="Arial" pitchFamily="34" charset="0"/>
              </a:rPr>
              <a:t>3.1 Failure to put in place necessary management and Governance</a:t>
            </a:r>
            <a:endParaRPr lang="ko-KR" altLang="en-US" sz="20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56590" y="437765"/>
            <a:ext cx="1192823" cy="1124236"/>
          </a:xfrm>
          <a:prstGeom prst="rect">
            <a:avLst/>
          </a:prstGeom>
        </p:spPr>
      </p:pic>
      <p:sp>
        <p:nvSpPr>
          <p:cNvPr id="13" name="TextBox 12">
            <a:extLst>
              <a:ext uri="{FF2B5EF4-FFF2-40B4-BE49-F238E27FC236}">
                <a16:creationId xmlns:a16="http://schemas.microsoft.com/office/drawing/2014/main" id="{00C16431-379A-425F-B0B6-01170FB8095B}"/>
              </a:ext>
            </a:extLst>
          </p:cNvPr>
          <p:cNvSpPr txBox="1"/>
          <p:nvPr/>
        </p:nvSpPr>
        <p:spPr>
          <a:xfrm flipV="1">
            <a:off x="913563" y="3598156"/>
            <a:ext cx="10281306" cy="276999"/>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 </a:t>
            </a:r>
          </a:p>
        </p:txBody>
      </p:sp>
      <p:sp>
        <p:nvSpPr>
          <p:cNvPr id="14" name="TextBox 13">
            <a:extLst>
              <a:ext uri="{FF2B5EF4-FFF2-40B4-BE49-F238E27FC236}">
                <a16:creationId xmlns:a16="http://schemas.microsoft.com/office/drawing/2014/main" id="{51B62C86-D67E-4263-8174-6BD57371F55C}"/>
              </a:ext>
            </a:extLst>
          </p:cNvPr>
          <p:cNvSpPr txBox="1"/>
          <p:nvPr/>
        </p:nvSpPr>
        <p:spPr>
          <a:xfrm>
            <a:off x="787278" y="3933269"/>
            <a:ext cx="4752882"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 </a:t>
            </a:r>
          </a:p>
        </p:txBody>
      </p:sp>
      <p:sp>
        <p:nvSpPr>
          <p:cNvPr id="16" name="TextBox 15">
            <a:extLst>
              <a:ext uri="{FF2B5EF4-FFF2-40B4-BE49-F238E27FC236}">
                <a16:creationId xmlns:a16="http://schemas.microsoft.com/office/drawing/2014/main" id="{2692FE1B-A96E-44BF-8D07-EEAE4E6C433F}"/>
              </a:ext>
            </a:extLst>
          </p:cNvPr>
          <p:cNvSpPr txBox="1"/>
          <p:nvPr/>
        </p:nvSpPr>
        <p:spPr>
          <a:xfrm>
            <a:off x="891781" y="3429000"/>
            <a:ext cx="8178186" cy="1077218"/>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Disbursement Policy  </a:t>
            </a:r>
            <a:endParaRPr lang="en-US" altLang="ko-KR" sz="1600" b="1" dirty="0">
              <a:solidFill>
                <a:schemeClr val="tx1">
                  <a:lumMod val="90000"/>
                  <a:lumOff val="10000"/>
                </a:schemeClr>
              </a:solidFill>
              <a:cs typeface="Arial" pitchFamily="34" charset="0"/>
            </a:endParaRPr>
          </a:p>
          <a:p>
            <a:pPr marL="285750" indent="-285750">
              <a:buFont typeface="Arial" panose="020B0604020202020204" pitchFamily="34" charset="0"/>
              <a:buChar char="•"/>
            </a:pPr>
            <a:r>
              <a:rPr lang="en-US" altLang="ko-KR" sz="1600" dirty="0">
                <a:solidFill>
                  <a:schemeClr val="tx1">
                    <a:lumMod val="90000"/>
                    <a:lumOff val="10000"/>
                  </a:schemeClr>
                </a:solidFill>
                <a:cs typeface="Arial" pitchFamily="34" charset="0"/>
              </a:rPr>
              <a:t>Not in place</a:t>
            </a:r>
          </a:p>
          <a:p>
            <a:pPr marL="285750" indent="-285750">
              <a:buFont typeface="Arial" panose="020B0604020202020204" pitchFamily="34" charset="0"/>
              <a:buChar char="•"/>
            </a:pPr>
            <a:r>
              <a:rPr lang="en-US" altLang="ko-KR" sz="1600" dirty="0">
                <a:solidFill>
                  <a:schemeClr val="tx1">
                    <a:lumMod val="90000"/>
                    <a:lumOff val="10000"/>
                  </a:schemeClr>
                </a:solidFill>
                <a:cs typeface="Arial" pitchFamily="34" charset="0"/>
              </a:rPr>
              <a:t>NSFAS relies on DHET guidelines and circulars</a:t>
            </a:r>
          </a:p>
          <a:p>
            <a:pPr marL="285750" indent="-285750">
              <a:buFont typeface="Arial" panose="020B0604020202020204" pitchFamily="34" charset="0"/>
              <a:buChar char="•"/>
            </a:pPr>
            <a:r>
              <a:rPr lang="en-US" altLang="ko-KR" sz="1600" dirty="0">
                <a:solidFill>
                  <a:schemeClr val="tx1">
                    <a:lumMod val="90000"/>
                    <a:lumOff val="10000"/>
                  </a:schemeClr>
                </a:solidFill>
                <a:cs typeface="Arial" pitchFamily="34" charset="0"/>
              </a:rPr>
              <a:t>Institution rely on NSFAS circulars for compliance</a:t>
            </a:r>
          </a:p>
        </p:txBody>
      </p:sp>
      <p:sp>
        <p:nvSpPr>
          <p:cNvPr id="17" name="TextBox 16">
            <a:extLst>
              <a:ext uri="{FF2B5EF4-FFF2-40B4-BE49-F238E27FC236}">
                <a16:creationId xmlns:a16="http://schemas.microsoft.com/office/drawing/2014/main" id="{EDD253F4-4F37-41BF-A11E-8877A595FB91}"/>
              </a:ext>
            </a:extLst>
          </p:cNvPr>
          <p:cNvSpPr txBox="1"/>
          <p:nvPr/>
        </p:nvSpPr>
        <p:spPr>
          <a:xfrm>
            <a:off x="891781" y="4506218"/>
            <a:ext cx="8478630"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No Standard Operating Procedures for the disbursements of a R32 billion</a:t>
            </a:r>
          </a:p>
        </p:txBody>
      </p:sp>
      <p:sp>
        <p:nvSpPr>
          <p:cNvPr id="2" name="Slide Number Placeholder 1">
            <a:extLst>
              <a:ext uri="{FF2B5EF4-FFF2-40B4-BE49-F238E27FC236}">
                <a16:creationId xmlns:a16="http://schemas.microsoft.com/office/drawing/2014/main" id="{06B0FCA9-8104-414C-B935-D561F13A6F10}"/>
              </a:ext>
            </a:extLst>
          </p:cNvPr>
          <p:cNvSpPr>
            <a:spLocks noGrp="1"/>
          </p:cNvSpPr>
          <p:nvPr>
            <p:ph type="sldNum" sz="quarter" idx="4"/>
          </p:nvPr>
        </p:nvSpPr>
        <p:spPr/>
        <p:txBody>
          <a:bodyPr/>
          <a:lstStyle/>
          <a:p>
            <a:fld id="{B096C5C6-3D09-42D4-92BE-7421E2EAD563}" type="slidenum">
              <a:rPr lang="en-US" smtClean="0"/>
              <a:t>21</a:t>
            </a:fld>
            <a:endParaRPr lang="en-US"/>
          </a:p>
        </p:txBody>
      </p:sp>
    </p:spTree>
    <p:extLst>
      <p:ext uri="{BB962C8B-B14F-4D97-AF65-F5344CB8AC3E}">
        <p14:creationId xmlns:p14="http://schemas.microsoft.com/office/powerpoint/2010/main" val="345256485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99209-53F5-4EA6-AD9F-BA25051F2911}"/>
              </a:ext>
            </a:extLst>
          </p:cNvPr>
          <p:cNvSpPr txBox="1"/>
          <p:nvPr/>
        </p:nvSpPr>
        <p:spPr>
          <a:xfrm>
            <a:off x="826713" y="2028772"/>
            <a:ext cx="10835850" cy="584775"/>
          </a:xfrm>
          <a:prstGeom prst="rect">
            <a:avLst/>
          </a:prstGeom>
          <a:noFill/>
        </p:spPr>
        <p:txBody>
          <a:bodyPr wrap="square" rtlCol="0">
            <a:spAutoFit/>
          </a:bodyPr>
          <a:lstStyle/>
          <a:p>
            <a:pPr marL="228600" indent="-228600">
              <a:buFont typeface="Arial" panose="020B0604020202020204" pitchFamily="34" charset="0"/>
              <a:buChar char="•"/>
            </a:pPr>
            <a:r>
              <a:rPr lang="en-US" altLang="ko-KR" sz="1600" dirty="0">
                <a:solidFill>
                  <a:schemeClr val="tx1">
                    <a:lumMod val="75000"/>
                    <a:lumOff val="25000"/>
                  </a:schemeClr>
                </a:solidFill>
                <a:cs typeface="Arial" pitchFamily="34" charset="0"/>
              </a:rPr>
              <a:t>The Institution has gone out on tender to develop organizational policies. A service provider was previously appointed to do the same work.</a:t>
            </a:r>
          </a:p>
        </p:txBody>
      </p:sp>
      <p:sp>
        <p:nvSpPr>
          <p:cNvPr id="7" name="TextBox 6">
            <a:extLst>
              <a:ext uri="{FF2B5EF4-FFF2-40B4-BE49-F238E27FC236}">
                <a16:creationId xmlns:a16="http://schemas.microsoft.com/office/drawing/2014/main" id="{5EC44E1C-3A27-4A00-8F9E-871FC5194F79}"/>
              </a:ext>
            </a:extLst>
          </p:cNvPr>
          <p:cNvSpPr txBox="1"/>
          <p:nvPr/>
        </p:nvSpPr>
        <p:spPr>
          <a:xfrm>
            <a:off x="891782" y="1605896"/>
            <a:ext cx="4752882"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Policy Development</a:t>
            </a:r>
          </a:p>
        </p:txBody>
      </p:sp>
      <p:sp>
        <p:nvSpPr>
          <p:cNvPr id="8" name="Rectangle 7">
            <a:extLst>
              <a:ext uri="{FF2B5EF4-FFF2-40B4-BE49-F238E27FC236}">
                <a16:creationId xmlns:a16="http://schemas.microsoft.com/office/drawing/2014/main" id="{38064AFB-C54F-4DEC-9E9C-C560EF4CD0B0}"/>
              </a:ext>
            </a:extLst>
          </p:cNvPr>
          <p:cNvSpPr/>
          <p:nvPr/>
        </p:nvSpPr>
        <p:spPr>
          <a:xfrm flipV="1">
            <a:off x="826713" y="1426914"/>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891782" y="126981"/>
            <a:ext cx="9091973" cy="969496"/>
          </a:xfrm>
          <a:prstGeom prst="rect">
            <a:avLst/>
          </a:prstGeom>
          <a:noFill/>
        </p:spPr>
        <p:txBody>
          <a:bodyPr wrap="square" rtlCol="0">
            <a:spAutoFit/>
          </a:bodyPr>
          <a:lstStyle/>
          <a:p>
            <a:r>
              <a:rPr lang="en-US" altLang="ko-KR" sz="2400" b="1" dirty="0">
                <a:solidFill>
                  <a:schemeClr val="accent1"/>
                </a:solidFill>
                <a:latin typeface="+mj-lt"/>
                <a:cs typeface="Arial" pitchFamily="34" charset="0"/>
              </a:rPr>
              <a:t>3. COLLAPSE OF GOVERNANCE</a:t>
            </a:r>
          </a:p>
          <a:p>
            <a:endParaRPr lang="en-US" altLang="ko-KR" sz="800" b="1" dirty="0">
              <a:solidFill>
                <a:schemeClr val="accent1"/>
              </a:solidFill>
              <a:latin typeface="+mj-lt"/>
              <a:cs typeface="Arial" pitchFamily="34" charset="0"/>
            </a:endParaRPr>
          </a:p>
          <a:p>
            <a:endParaRPr lang="en-US" altLang="ko-KR" sz="500" b="1" dirty="0">
              <a:solidFill>
                <a:schemeClr val="accent1"/>
              </a:solidFill>
              <a:latin typeface="+mj-lt"/>
              <a:cs typeface="Arial" pitchFamily="34" charset="0"/>
            </a:endParaRPr>
          </a:p>
          <a:p>
            <a:r>
              <a:rPr lang="en-US" altLang="ko-KR" sz="2000" b="1" dirty="0">
                <a:solidFill>
                  <a:schemeClr val="tx1">
                    <a:lumMod val="65000"/>
                    <a:lumOff val="35000"/>
                  </a:schemeClr>
                </a:solidFill>
                <a:latin typeface="+mj-lt"/>
                <a:cs typeface="Arial" pitchFamily="34" charset="0"/>
              </a:rPr>
              <a:t>3.1 Failure to put in place necessary management and Governance</a:t>
            </a:r>
            <a:endParaRPr lang="ko-KR" altLang="en-US" sz="20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477377" y="156599"/>
            <a:ext cx="1192823" cy="1124236"/>
          </a:xfrm>
          <a:prstGeom prst="rect">
            <a:avLst/>
          </a:prstGeom>
        </p:spPr>
      </p:pic>
      <p:sp>
        <p:nvSpPr>
          <p:cNvPr id="9" name="TextBox 8">
            <a:extLst>
              <a:ext uri="{FF2B5EF4-FFF2-40B4-BE49-F238E27FC236}">
                <a16:creationId xmlns:a16="http://schemas.microsoft.com/office/drawing/2014/main" id="{2E072E54-38BA-41E6-8F5A-2BCFA39955A2}"/>
              </a:ext>
            </a:extLst>
          </p:cNvPr>
          <p:cNvSpPr txBox="1"/>
          <p:nvPr/>
        </p:nvSpPr>
        <p:spPr>
          <a:xfrm>
            <a:off x="891782" y="3115524"/>
            <a:ext cx="10879413" cy="3046988"/>
          </a:xfrm>
          <a:prstGeom prst="rect">
            <a:avLst/>
          </a:prstGeom>
          <a:noFill/>
        </p:spPr>
        <p:txBody>
          <a:bodyPr wrap="square" rtlCol="0">
            <a:spAutoFit/>
          </a:bodyPr>
          <a:lstStyle/>
          <a:p>
            <a:pPr marL="228600" indent="-228600">
              <a:buFont typeface="Arial" panose="020B0604020202020204" pitchFamily="34" charset="0"/>
              <a:buChar char="•"/>
            </a:pPr>
            <a:r>
              <a:rPr lang="en-US" altLang="ko-KR" sz="1600" dirty="0">
                <a:solidFill>
                  <a:schemeClr val="tx1">
                    <a:lumMod val="75000"/>
                    <a:lumOff val="25000"/>
                  </a:schemeClr>
                </a:solidFill>
                <a:cs typeface="Arial" pitchFamily="34" charset="0"/>
              </a:rPr>
              <a:t>There is lack of impartiality of the Internal Audit function.</a:t>
            </a:r>
          </a:p>
          <a:p>
            <a:pPr marL="228600" indent="-228600">
              <a:buFont typeface="Arial" panose="020B0604020202020204" pitchFamily="34" charset="0"/>
              <a:buChar char="•"/>
            </a:pPr>
            <a:r>
              <a:rPr lang="en-US" altLang="ko-KR" sz="1600" dirty="0">
                <a:solidFill>
                  <a:schemeClr val="tx1">
                    <a:lumMod val="75000"/>
                    <a:lumOff val="25000"/>
                  </a:schemeClr>
                </a:solidFill>
                <a:cs typeface="Arial" pitchFamily="34" charset="0"/>
              </a:rPr>
              <a:t>There is lack of independence and segregation of duties by the Chief Governance, Risk and Compliance Officer (Ms. </a:t>
            </a:r>
            <a:r>
              <a:rPr lang="en-US" altLang="ko-KR" sz="1600" dirty="0" err="1">
                <a:solidFill>
                  <a:schemeClr val="tx1">
                    <a:lumMod val="75000"/>
                    <a:lumOff val="25000"/>
                  </a:schemeClr>
                </a:solidFill>
                <a:cs typeface="Arial" pitchFamily="34" charset="0"/>
              </a:rPr>
              <a:t>Thaaniya</a:t>
            </a:r>
            <a:r>
              <a:rPr lang="en-US" altLang="ko-KR" sz="1600" dirty="0">
                <a:solidFill>
                  <a:schemeClr val="tx1">
                    <a:lumMod val="75000"/>
                    <a:lumOff val="25000"/>
                  </a:schemeClr>
                </a:solidFill>
                <a:cs typeface="Arial" pitchFamily="34" charset="0"/>
              </a:rPr>
              <a:t> Isaacs).</a:t>
            </a:r>
          </a:p>
          <a:p>
            <a:pPr marL="228600" indent="-228600">
              <a:buFont typeface="Arial" panose="020B0604020202020204" pitchFamily="34" charset="0"/>
              <a:buChar char="•"/>
            </a:pPr>
            <a:r>
              <a:rPr lang="en-US" altLang="ko-KR" sz="1600" dirty="0">
                <a:solidFill>
                  <a:schemeClr val="tx1">
                    <a:lumMod val="75000"/>
                    <a:lumOff val="25000"/>
                  </a:schemeClr>
                </a:solidFill>
                <a:cs typeface="Arial" pitchFamily="34" charset="0"/>
              </a:rPr>
              <a:t>The Chief Risk Officer (Ms. Isaacs)  is in-charge of the Internal Audit unit, Legal Services Unit, Governance and Compliance unit, Risk unit, Business Enablement unit and the Project Management unit. </a:t>
            </a:r>
          </a:p>
          <a:p>
            <a:pPr marL="228600" indent="-228600">
              <a:buFont typeface="Arial" panose="020B0604020202020204" pitchFamily="34" charset="0"/>
              <a:buChar char="•"/>
            </a:pPr>
            <a:r>
              <a:rPr lang="en-US" altLang="ko-KR" sz="1600" dirty="0">
                <a:solidFill>
                  <a:schemeClr val="tx1">
                    <a:lumMod val="75000"/>
                    <a:lumOff val="25000"/>
                  </a:schemeClr>
                </a:solidFill>
                <a:cs typeface="Arial" pitchFamily="34" charset="0"/>
              </a:rPr>
              <a:t>Ms. Isaacs is also involved in HR issues and operationally involved in the Planning unit by developing APPs and Strategic Plans with service providers</a:t>
            </a:r>
          </a:p>
          <a:p>
            <a:pPr marL="228600" indent="-228600">
              <a:buFont typeface="Arial" panose="020B0604020202020204" pitchFamily="34" charset="0"/>
              <a:buChar char="•"/>
            </a:pPr>
            <a:r>
              <a:rPr lang="en-US" altLang="ko-KR" sz="1600" dirty="0">
                <a:solidFill>
                  <a:schemeClr val="tx1">
                    <a:lumMod val="75000"/>
                    <a:lumOff val="25000"/>
                  </a:schemeClr>
                </a:solidFill>
                <a:cs typeface="Arial" pitchFamily="34" charset="0"/>
              </a:rPr>
              <a:t>She is also operationally involved in IT, making key operational decisions</a:t>
            </a:r>
          </a:p>
          <a:p>
            <a:pPr marL="228600" indent="-228600">
              <a:buFont typeface="Arial" panose="020B0604020202020204" pitchFamily="34" charset="0"/>
              <a:buChar char="•"/>
            </a:pPr>
            <a:r>
              <a:rPr lang="en-US" altLang="ko-KR" sz="1600" dirty="0">
                <a:solidFill>
                  <a:schemeClr val="tx1">
                    <a:lumMod val="75000"/>
                    <a:lumOff val="25000"/>
                  </a:schemeClr>
                </a:solidFill>
                <a:cs typeface="Arial" pitchFamily="34" charset="0"/>
              </a:rPr>
              <a:t>She is involved in unfair </a:t>
            </a:r>
            <a:r>
              <a:rPr lang="en-US" altLang="ko-KR" sz="1600" dirty="0" err="1">
                <a:solidFill>
                  <a:schemeClr val="tx1">
                    <a:lumMod val="75000"/>
                    <a:lumOff val="25000"/>
                  </a:schemeClr>
                </a:solidFill>
                <a:cs typeface="Arial" pitchFamily="34" charset="0"/>
              </a:rPr>
              <a:t>labour</a:t>
            </a:r>
            <a:r>
              <a:rPr lang="en-US" altLang="ko-KR" sz="1600" dirty="0">
                <a:solidFill>
                  <a:schemeClr val="tx1">
                    <a:lumMod val="75000"/>
                    <a:lumOff val="25000"/>
                  </a:schemeClr>
                </a:solidFill>
                <a:cs typeface="Arial" pitchFamily="34" charset="0"/>
              </a:rPr>
              <a:t> practices: purging of employees.</a:t>
            </a:r>
          </a:p>
          <a:p>
            <a:pPr marL="228600" indent="-228600">
              <a:buFont typeface="Arial" panose="020B0604020202020204" pitchFamily="34" charset="0"/>
              <a:buChar char="•"/>
            </a:pPr>
            <a:r>
              <a:rPr lang="en-US" altLang="ko-KR" sz="1600" dirty="0">
                <a:solidFill>
                  <a:schemeClr val="tx1">
                    <a:lumMod val="75000"/>
                    <a:lumOff val="25000"/>
                  </a:schemeClr>
                </a:solidFill>
                <a:cs typeface="Arial" pitchFamily="34" charset="0"/>
              </a:rPr>
              <a:t>She is operationally involved in the Operations Department, which is responsible for disbursements</a:t>
            </a:r>
          </a:p>
          <a:p>
            <a:pPr marL="228600" indent="-228600">
              <a:buFont typeface="Arial" panose="020B0604020202020204" pitchFamily="34" charset="0"/>
              <a:buChar char="•"/>
            </a:pPr>
            <a:endParaRPr lang="en-US" altLang="ko-KR" sz="1600" dirty="0">
              <a:solidFill>
                <a:schemeClr val="tx1">
                  <a:lumMod val="75000"/>
                  <a:lumOff val="25000"/>
                </a:schemeClr>
              </a:solidFill>
              <a:cs typeface="Arial" pitchFamily="34" charset="0"/>
            </a:endParaRPr>
          </a:p>
          <a:p>
            <a:r>
              <a:rPr lang="en-US" altLang="ko-KR" sz="1600" b="1" dirty="0">
                <a:solidFill>
                  <a:srgbClr val="FF0000"/>
                </a:solidFill>
                <a:cs typeface="Arial" pitchFamily="34" charset="0"/>
              </a:rPr>
              <a:t>MRS ISAACS IS A REFEREE AND A PLAYER (Refer to Annexure F)</a:t>
            </a:r>
          </a:p>
        </p:txBody>
      </p:sp>
      <p:sp>
        <p:nvSpPr>
          <p:cNvPr id="10" name="TextBox 9">
            <a:extLst>
              <a:ext uri="{FF2B5EF4-FFF2-40B4-BE49-F238E27FC236}">
                <a16:creationId xmlns:a16="http://schemas.microsoft.com/office/drawing/2014/main" id="{4310D98F-52D1-4B35-9DE6-BFB8461E975D}"/>
              </a:ext>
            </a:extLst>
          </p:cNvPr>
          <p:cNvSpPr txBox="1"/>
          <p:nvPr/>
        </p:nvSpPr>
        <p:spPr>
          <a:xfrm>
            <a:off x="891782" y="2674844"/>
            <a:ext cx="4752882"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Compromised Internal Audit</a:t>
            </a:r>
          </a:p>
        </p:txBody>
      </p:sp>
      <p:sp>
        <p:nvSpPr>
          <p:cNvPr id="2" name="Slide Number Placeholder 1">
            <a:extLst>
              <a:ext uri="{FF2B5EF4-FFF2-40B4-BE49-F238E27FC236}">
                <a16:creationId xmlns:a16="http://schemas.microsoft.com/office/drawing/2014/main" id="{0E7AA74B-6CB4-42F4-B9AE-0CF6C6E0AC48}"/>
              </a:ext>
            </a:extLst>
          </p:cNvPr>
          <p:cNvSpPr>
            <a:spLocks noGrp="1"/>
          </p:cNvSpPr>
          <p:nvPr>
            <p:ph type="sldNum" sz="quarter" idx="4"/>
          </p:nvPr>
        </p:nvSpPr>
        <p:spPr/>
        <p:txBody>
          <a:bodyPr/>
          <a:lstStyle/>
          <a:p>
            <a:fld id="{B096C5C6-3D09-42D4-92BE-7421E2EAD563}" type="slidenum">
              <a:rPr lang="en-US" smtClean="0"/>
              <a:t>22</a:t>
            </a:fld>
            <a:endParaRPr lang="en-US"/>
          </a:p>
        </p:txBody>
      </p:sp>
    </p:spTree>
    <p:extLst>
      <p:ext uri="{BB962C8B-B14F-4D97-AF65-F5344CB8AC3E}">
        <p14:creationId xmlns:p14="http://schemas.microsoft.com/office/powerpoint/2010/main" val="344273781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5A2245E-D65D-4E72-9270-065B6538264E}"/>
              </a:ext>
            </a:extLst>
          </p:cNvPr>
          <p:cNvGrpSpPr/>
          <p:nvPr/>
        </p:nvGrpSpPr>
        <p:grpSpPr>
          <a:xfrm>
            <a:off x="0" y="336885"/>
            <a:ext cx="12192001" cy="2967790"/>
            <a:chOff x="-1" y="3417122"/>
            <a:chExt cx="12192001" cy="2080511"/>
          </a:xfrm>
          <a:solidFill>
            <a:schemeClr val="accent1"/>
          </a:solidFill>
        </p:grpSpPr>
        <p:sp>
          <p:nvSpPr>
            <p:cNvPr id="99" name="Rectangle 98">
              <a:extLst>
                <a:ext uri="{FF2B5EF4-FFF2-40B4-BE49-F238E27FC236}">
                  <a16:creationId xmlns:a16="http://schemas.microsoft.com/office/drawing/2014/main" id="{A5185807-BFFE-41DD-9E11-896DB79CD116}"/>
                </a:ext>
              </a:extLst>
            </p:cNvPr>
            <p:cNvSpPr/>
            <p:nvPr/>
          </p:nvSpPr>
          <p:spPr>
            <a:xfrm>
              <a:off x="0" y="3550807"/>
              <a:ext cx="12192000" cy="18181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5E3FD0C2-CEF5-438E-B90B-978756B8C9BE}"/>
                </a:ext>
              </a:extLst>
            </p:cNvPr>
            <p:cNvSpPr/>
            <p:nvPr/>
          </p:nvSpPr>
          <p:spPr>
            <a:xfrm>
              <a:off x="-1" y="3417122"/>
              <a:ext cx="12191853" cy="707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A15DC202-E55F-4A81-B799-58CA9018BA5F}"/>
                </a:ext>
              </a:extLst>
            </p:cNvPr>
            <p:cNvSpPr/>
            <p:nvPr/>
          </p:nvSpPr>
          <p:spPr>
            <a:xfrm>
              <a:off x="147" y="5426893"/>
              <a:ext cx="12191853" cy="707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TextBox 99">
            <a:extLst>
              <a:ext uri="{FF2B5EF4-FFF2-40B4-BE49-F238E27FC236}">
                <a16:creationId xmlns:a16="http://schemas.microsoft.com/office/drawing/2014/main" id="{7F2CFAEB-7DBC-4C48-A698-FE974A481D1A}"/>
              </a:ext>
            </a:extLst>
          </p:cNvPr>
          <p:cNvSpPr txBox="1"/>
          <p:nvPr/>
        </p:nvSpPr>
        <p:spPr>
          <a:xfrm>
            <a:off x="-147" y="689373"/>
            <a:ext cx="12192000" cy="2308324"/>
          </a:xfrm>
          <a:prstGeom prst="rect">
            <a:avLst/>
          </a:prstGeom>
          <a:noFill/>
        </p:spPr>
        <p:txBody>
          <a:bodyPr wrap="square" rtlCol="0" anchor="ctr">
            <a:spAutoFit/>
          </a:bodyPr>
          <a:lstStyle/>
          <a:p>
            <a:pPr algn="ctr"/>
            <a:r>
              <a:rPr lang="en-US" altLang="ko-KR" sz="4800" dirty="0">
                <a:solidFill>
                  <a:schemeClr val="bg1"/>
                </a:solidFill>
                <a:cs typeface="Arial" pitchFamily="34" charset="0"/>
              </a:rPr>
              <a:t>4. STRATEGIC PLAN, ANNUAL PERFORMANCE PLANS AND ANNUAL REPORTS</a:t>
            </a:r>
            <a:endParaRPr lang="ko-KR" altLang="en-US" sz="4800" dirty="0">
              <a:solidFill>
                <a:schemeClr val="bg1"/>
              </a:solidFill>
              <a:cs typeface="Arial" pitchFamily="34" charset="0"/>
            </a:endParaRPr>
          </a:p>
        </p:txBody>
      </p:sp>
      <p:pic>
        <p:nvPicPr>
          <p:cNvPr id="3" name="Picture 2" descr="Logo, company name&#10;&#10;Description automatically generated">
            <a:extLst>
              <a:ext uri="{FF2B5EF4-FFF2-40B4-BE49-F238E27FC236}">
                <a16:creationId xmlns:a16="http://schemas.microsoft.com/office/drawing/2014/main" id="{F3183D80-A308-47FA-9DFF-2D490F39C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2215" y="3429000"/>
            <a:ext cx="4867275" cy="2733675"/>
          </a:xfrm>
          <a:prstGeom prst="rect">
            <a:avLst/>
          </a:prstGeom>
        </p:spPr>
      </p:pic>
      <p:sp>
        <p:nvSpPr>
          <p:cNvPr id="2" name="Slide Number Placeholder 1">
            <a:extLst>
              <a:ext uri="{FF2B5EF4-FFF2-40B4-BE49-F238E27FC236}">
                <a16:creationId xmlns:a16="http://schemas.microsoft.com/office/drawing/2014/main" id="{70EA0C34-BB05-4E5D-A05D-55594221221F}"/>
              </a:ext>
            </a:extLst>
          </p:cNvPr>
          <p:cNvSpPr>
            <a:spLocks noGrp="1"/>
          </p:cNvSpPr>
          <p:nvPr>
            <p:ph type="sldNum" sz="quarter" idx="4"/>
          </p:nvPr>
        </p:nvSpPr>
        <p:spPr/>
        <p:txBody>
          <a:bodyPr/>
          <a:lstStyle/>
          <a:p>
            <a:fld id="{B096C5C6-3D09-42D4-92BE-7421E2EAD563}" type="slidenum">
              <a:rPr lang="en-US" smtClean="0"/>
              <a:t>23</a:t>
            </a:fld>
            <a:endParaRPr lang="en-US"/>
          </a:p>
        </p:txBody>
      </p:sp>
    </p:spTree>
    <p:extLst>
      <p:ext uri="{BB962C8B-B14F-4D97-AF65-F5344CB8AC3E}">
        <p14:creationId xmlns:p14="http://schemas.microsoft.com/office/powerpoint/2010/main" val="231334366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99209-53F5-4EA6-AD9F-BA25051F2911}"/>
              </a:ext>
            </a:extLst>
          </p:cNvPr>
          <p:cNvSpPr txBox="1"/>
          <p:nvPr/>
        </p:nvSpPr>
        <p:spPr>
          <a:xfrm>
            <a:off x="913563" y="2459188"/>
            <a:ext cx="10555626" cy="3754874"/>
          </a:xfrm>
          <a:prstGeom prst="rect">
            <a:avLst/>
          </a:prstGeom>
          <a:noFill/>
        </p:spPr>
        <p:txBody>
          <a:bodyPr wrap="square" rtlCol="0">
            <a:spAutoFit/>
          </a:bodyPr>
          <a:lstStyle/>
          <a:p>
            <a:pPr marL="228600" indent="-228600">
              <a:lnSpc>
                <a:spcPct val="200000"/>
              </a:lnSpc>
              <a:buFont typeface="Arial" panose="020B0604020202020204" pitchFamily="34" charset="0"/>
              <a:buChar char="•"/>
            </a:pPr>
            <a:r>
              <a:rPr lang="en-ZA" sz="1400" dirty="0">
                <a:solidFill>
                  <a:schemeClr val="tx1">
                    <a:lumMod val="90000"/>
                    <a:lumOff val="10000"/>
                  </a:schemeClr>
                </a:solidFill>
                <a:cs typeface="Arial" pitchFamily="34" charset="0"/>
              </a:rPr>
              <a:t>The APP is divorced from the strategic plan. The 2019/20 APP is a stand-alone document, which is impossible to measure.</a:t>
            </a:r>
          </a:p>
          <a:p>
            <a:pPr marL="228600" indent="-228600">
              <a:lnSpc>
                <a:spcPct val="200000"/>
              </a:lnSpc>
              <a:buFont typeface="Arial" panose="020B0604020202020204" pitchFamily="34" charset="0"/>
              <a:buChar char="•"/>
            </a:pPr>
            <a:r>
              <a:rPr lang="en-ZA" sz="1400" dirty="0">
                <a:solidFill>
                  <a:schemeClr val="tx1">
                    <a:lumMod val="90000"/>
                    <a:lumOff val="10000"/>
                  </a:schemeClr>
                </a:solidFill>
                <a:cs typeface="Arial" pitchFamily="34" charset="0"/>
              </a:rPr>
              <a:t>Key Performance Indicators on the 2019/20 APP were removed and replaced by the Terms Of Reference of the Administrator.</a:t>
            </a:r>
          </a:p>
          <a:p>
            <a:pPr marL="228600" indent="-228600">
              <a:lnSpc>
                <a:spcPct val="200000"/>
              </a:lnSpc>
              <a:buFont typeface="Arial" panose="020B0604020202020204" pitchFamily="34" charset="0"/>
              <a:buChar char="•"/>
            </a:pPr>
            <a:r>
              <a:rPr lang="en-ZA" sz="1400" dirty="0">
                <a:solidFill>
                  <a:schemeClr val="tx1">
                    <a:lumMod val="90000"/>
                    <a:lumOff val="10000"/>
                  </a:schemeClr>
                </a:solidFill>
                <a:cs typeface="Arial" pitchFamily="34" charset="0"/>
              </a:rPr>
              <a:t>Key Performance Indicators are not measurable nor in a SMART principle.</a:t>
            </a:r>
          </a:p>
          <a:p>
            <a:pPr marL="228600" indent="-228600">
              <a:lnSpc>
                <a:spcPct val="200000"/>
              </a:lnSpc>
              <a:buFont typeface="Arial" panose="020B0604020202020204" pitchFamily="34" charset="0"/>
              <a:buChar char="•"/>
            </a:pPr>
            <a:r>
              <a:rPr lang="en-ZA" sz="1400" dirty="0">
                <a:solidFill>
                  <a:schemeClr val="tx1">
                    <a:lumMod val="90000"/>
                    <a:lumOff val="10000"/>
                  </a:schemeClr>
                </a:solidFill>
                <a:cs typeface="Arial" pitchFamily="34" charset="0"/>
              </a:rPr>
              <a:t>Targets have been reduced to portray an image that the Institution is performing. In some areas there are no targets and timeframes linked to the Indicators.</a:t>
            </a:r>
          </a:p>
          <a:p>
            <a:pPr marL="228600" indent="-228600">
              <a:lnSpc>
                <a:spcPct val="200000"/>
              </a:lnSpc>
              <a:buFont typeface="Arial" panose="020B0604020202020204" pitchFamily="34" charset="0"/>
              <a:buChar char="•"/>
            </a:pPr>
            <a:r>
              <a:rPr lang="en-ZA" sz="1400" dirty="0">
                <a:solidFill>
                  <a:schemeClr val="tx1">
                    <a:lumMod val="90000"/>
                    <a:lumOff val="10000"/>
                  </a:schemeClr>
                </a:solidFill>
                <a:cs typeface="Arial" pitchFamily="34" charset="0"/>
              </a:rPr>
              <a:t>The Strategic Plan, APP and the budget are not aligned. </a:t>
            </a:r>
          </a:p>
          <a:p>
            <a:pPr marL="228600" indent="-228600">
              <a:lnSpc>
                <a:spcPct val="200000"/>
              </a:lnSpc>
              <a:buFont typeface="Arial" panose="020B0604020202020204" pitchFamily="34" charset="0"/>
              <a:buChar char="•"/>
            </a:pPr>
            <a:r>
              <a:rPr lang="en-ZA" sz="1400" dirty="0">
                <a:solidFill>
                  <a:schemeClr val="tx1">
                    <a:lumMod val="90000"/>
                    <a:lumOff val="10000"/>
                  </a:schemeClr>
                </a:solidFill>
                <a:cs typeface="Arial" pitchFamily="34" charset="0"/>
              </a:rPr>
              <a:t>This departure makes it impossible to measure the impact on service delivery and to identify whether the money went to the intended beneficiaries. </a:t>
            </a:r>
          </a:p>
          <a:p>
            <a:pPr marL="228600" indent="-228600">
              <a:buFont typeface="Arial" panose="020B0604020202020204" pitchFamily="34" charset="0"/>
              <a:buChar char="•"/>
            </a:pPr>
            <a:endParaRPr lang="en-US" altLang="ko-KR" sz="1400" dirty="0">
              <a:solidFill>
                <a:schemeClr val="tx1">
                  <a:lumMod val="75000"/>
                  <a:lumOff val="25000"/>
                </a:schemeClr>
              </a:solidFill>
              <a:cs typeface="Arial" pitchFamily="34" charset="0"/>
            </a:endParaRPr>
          </a:p>
        </p:txBody>
      </p:sp>
      <p:sp>
        <p:nvSpPr>
          <p:cNvPr id="7" name="TextBox 6">
            <a:extLst>
              <a:ext uri="{FF2B5EF4-FFF2-40B4-BE49-F238E27FC236}">
                <a16:creationId xmlns:a16="http://schemas.microsoft.com/office/drawing/2014/main" id="{5EC44E1C-3A27-4A00-8F9E-871FC5194F79}"/>
              </a:ext>
            </a:extLst>
          </p:cNvPr>
          <p:cNvSpPr txBox="1"/>
          <p:nvPr/>
        </p:nvSpPr>
        <p:spPr>
          <a:xfrm>
            <a:off x="891780" y="1820599"/>
            <a:ext cx="8508252" cy="452945"/>
          </a:xfrm>
          <a:prstGeom prst="rect">
            <a:avLst/>
          </a:prstGeom>
          <a:noFill/>
        </p:spPr>
        <p:txBody>
          <a:bodyPr wrap="square" rtlCol="0">
            <a:spAutoFit/>
          </a:bodyPr>
          <a:lstStyle/>
          <a:p>
            <a:pPr lvl="0">
              <a:lnSpc>
                <a:spcPct val="170000"/>
              </a:lnSpc>
            </a:pPr>
            <a:r>
              <a:rPr lang="en-ZA" sz="1600" b="1" dirty="0">
                <a:solidFill>
                  <a:schemeClr val="tx1">
                    <a:lumMod val="65000"/>
                    <a:lumOff val="35000"/>
                  </a:schemeClr>
                </a:solidFill>
                <a:cs typeface="Arial" pitchFamily="34" charset="0"/>
              </a:rPr>
              <a:t>The 5-year Strategic Plan and the 2019/20 APP are not linked (The Garrod Version)</a:t>
            </a:r>
          </a:p>
        </p:txBody>
      </p:sp>
      <p:sp>
        <p:nvSpPr>
          <p:cNvPr id="8" name="Rectangle 7">
            <a:extLst>
              <a:ext uri="{FF2B5EF4-FFF2-40B4-BE49-F238E27FC236}">
                <a16:creationId xmlns:a16="http://schemas.microsoft.com/office/drawing/2014/main" id="{38064AFB-C54F-4DEC-9E9C-C560EF4CD0B0}"/>
              </a:ext>
            </a:extLst>
          </p:cNvPr>
          <p:cNvSpPr/>
          <p:nvPr/>
        </p:nvSpPr>
        <p:spPr>
          <a:xfrm flipV="1">
            <a:off x="913563" y="1638095"/>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182654" y="345996"/>
            <a:ext cx="10835850" cy="892552"/>
          </a:xfrm>
          <a:prstGeom prst="rect">
            <a:avLst/>
          </a:prstGeom>
          <a:noFill/>
        </p:spPr>
        <p:txBody>
          <a:bodyPr wrap="square" rtlCol="0">
            <a:spAutoFit/>
          </a:bodyPr>
          <a:lstStyle/>
          <a:p>
            <a:r>
              <a:rPr lang="en-US" altLang="ko-KR" sz="2400" b="1" dirty="0">
                <a:solidFill>
                  <a:schemeClr val="accent1"/>
                </a:solidFill>
                <a:latin typeface="+mj-lt"/>
                <a:cs typeface="Arial" pitchFamily="34" charset="0"/>
              </a:rPr>
              <a:t>4. </a:t>
            </a:r>
            <a:r>
              <a:rPr lang="en-US" altLang="ko-KR" sz="2200" b="1" dirty="0">
                <a:solidFill>
                  <a:schemeClr val="accent1"/>
                </a:solidFill>
                <a:latin typeface="+mj-lt"/>
                <a:cs typeface="Arial" pitchFamily="34" charset="0"/>
              </a:rPr>
              <a:t>STRATEGIC PLAN, ANNUAL PERFORMANCE PLANS &amp; ANNUAL REPORTS</a:t>
            </a:r>
          </a:p>
          <a:p>
            <a:endParaRPr lang="en-US" altLang="ko-KR" sz="800" b="1" dirty="0">
              <a:solidFill>
                <a:schemeClr val="accent1"/>
              </a:solidFill>
              <a:latin typeface="+mj-lt"/>
              <a:cs typeface="Arial" pitchFamily="34" charset="0"/>
            </a:endParaRPr>
          </a:p>
          <a:p>
            <a:r>
              <a:rPr lang="en-US" altLang="ko-KR" sz="2000" b="1" dirty="0">
                <a:solidFill>
                  <a:schemeClr val="tx1">
                    <a:lumMod val="90000"/>
                    <a:lumOff val="10000"/>
                  </a:schemeClr>
                </a:solidFill>
                <a:latin typeface="+mj-lt"/>
                <a:cs typeface="Arial" pitchFamily="34" charset="0"/>
              </a:rPr>
              <a:t>4.1 Non - compliance to statutory requirements</a:t>
            </a: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56590" y="437765"/>
            <a:ext cx="1192823" cy="1124236"/>
          </a:xfrm>
          <a:prstGeom prst="rect">
            <a:avLst/>
          </a:prstGeom>
        </p:spPr>
      </p:pic>
      <p:sp>
        <p:nvSpPr>
          <p:cNvPr id="2" name="Slide Number Placeholder 1">
            <a:extLst>
              <a:ext uri="{FF2B5EF4-FFF2-40B4-BE49-F238E27FC236}">
                <a16:creationId xmlns:a16="http://schemas.microsoft.com/office/drawing/2014/main" id="{51CD87C6-5EA1-4398-A201-8686104C5A05}"/>
              </a:ext>
            </a:extLst>
          </p:cNvPr>
          <p:cNvSpPr>
            <a:spLocks noGrp="1"/>
          </p:cNvSpPr>
          <p:nvPr>
            <p:ph type="sldNum" sz="quarter" idx="4"/>
          </p:nvPr>
        </p:nvSpPr>
        <p:spPr/>
        <p:txBody>
          <a:bodyPr/>
          <a:lstStyle/>
          <a:p>
            <a:fld id="{B096C5C6-3D09-42D4-92BE-7421E2EAD563}" type="slidenum">
              <a:rPr lang="en-US" smtClean="0"/>
              <a:t>24</a:t>
            </a:fld>
            <a:endParaRPr lang="en-US"/>
          </a:p>
        </p:txBody>
      </p:sp>
    </p:spTree>
    <p:extLst>
      <p:ext uri="{BB962C8B-B14F-4D97-AF65-F5344CB8AC3E}">
        <p14:creationId xmlns:p14="http://schemas.microsoft.com/office/powerpoint/2010/main" val="408820372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8064AFB-C54F-4DEC-9E9C-C560EF4CD0B0}"/>
              </a:ext>
            </a:extLst>
          </p:cNvPr>
          <p:cNvSpPr/>
          <p:nvPr/>
        </p:nvSpPr>
        <p:spPr>
          <a:xfrm flipV="1">
            <a:off x="913563" y="1638095"/>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369267" y="448228"/>
            <a:ext cx="10650185" cy="861774"/>
          </a:xfrm>
          <a:prstGeom prst="rect">
            <a:avLst/>
          </a:prstGeom>
          <a:noFill/>
        </p:spPr>
        <p:txBody>
          <a:bodyPr wrap="square" rtlCol="0">
            <a:spAutoFit/>
          </a:bodyPr>
          <a:lstStyle/>
          <a:p>
            <a:r>
              <a:rPr lang="en-US" altLang="ko-KR" sz="2200" b="1" dirty="0">
                <a:solidFill>
                  <a:schemeClr val="accent1"/>
                </a:solidFill>
                <a:latin typeface="+mj-lt"/>
                <a:cs typeface="Arial" pitchFamily="34" charset="0"/>
              </a:rPr>
              <a:t>4. STRATEGIC PLAN, ANNUAL PERFORMANCE PLANS &amp; ANNUAL REPORTS</a:t>
            </a:r>
          </a:p>
          <a:p>
            <a:endParaRPr lang="en-US" altLang="ko-KR" sz="800" b="1" dirty="0">
              <a:solidFill>
                <a:schemeClr val="accent1"/>
              </a:solidFill>
              <a:latin typeface="+mj-lt"/>
              <a:cs typeface="Arial" pitchFamily="34" charset="0"/>
            </a:endParaRPr>
          </a:p>
          <a:p>
            <a:r>
              <a:rPr lang="en-US" altLang="ko-KR" sz="2000" b="1" dirty="0">
                <a:solidFill>
                  <a:schemeClr val="tx1">
                    <a:lumMod val="90000"/>
                    <a:lumOff val="10000"/>
                  </a:schemeClr>
                </a:solidFill>
                <a:latin typeface="+mj-lt"/>
                <a:cs typeface="Arial" pitchFamily="34" charset="0"/>
              </a:rPr>
              <a:t>4.1 Non - compliance to statutory requirements</a:t>
            </a: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629910" y="448228"/>
            <a:ext cx="1192823" cy="1124236"/>
          </a:xfrm>
          <a:prstGeom prst="rect">
            <a:avLst/>
          </a:prstGeom>
        </p:spPr>
      </p:pic>
      <p:sp>
        <p:nvSpPr>
          <p:cNvPr id="13" name="TextBox 12">
            <a:extLst>
              <a:ext uri="{FF2B5EF4-FFF2-40B4-BE49-F238E27FC236}">
                <a16:creationId xmlns:a16="http://schemas.microsoft.com/office/drawing/2014/main" id="{1C6CF162-0570-994B-AA2E-CB10871E234D}"/>
              </a:ext>
            </a:extLst>
          </p:cNvPr>
          <p:cNvSpPr txBox="1"/>
          <p:nvPr/>
        </p:nvSpPr>
        <p:spPr>
          <a:xfrm>
            <a:off x="891782" y="2002805"/>
            <a:ext cx="7515247"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The 2020/25 Strategic Plan and the 2020/21 APP  (The Shai version)</a:t>
            </a:r>
          </a:p>
        </p:txBody>
      </p:sp>
      <p:sp>
        <p:nvSpPr>
          <p:cNvPr id="14" name="TextBox 13">
            <a:extLst>
              <a:ext uri="{FF2B5EF4-FFF2-40B4-BE49-F238E27FC236}">
                <a16:creationId xmlns:a16="http://schemas.microsoft.com/office/drawing/2014/main" id="{01733AD5-9A8E-A14F-AD9E-E0557752328A}"/>
              </a:ext>
            </a:extLst>
          </p:cNvPr>
          <p:cNvSpPr txBox="1"/>
          <p:nvPr/>
        </p:nvSpPr>
        <p:spPr>
          <a:xfrm>
            <a:off x="913563" y="2341359"/>
            <a:ext cx="10721551" cy="3903441"/>
          </a:xfrm>
          <a:prstGeom prst="rect">
            <a:avLst/>
          </a:prstGeom>
          <a:noFill/>
        </p:spPr>
        <p:txBody>
          <a:bodyPr wrap="square" rtlCol="0">
            <a:spAutoFit/>
          </a:bodyPr>
          <a:lstStyle/>
          <a:p>
            <a:pPr marL="171450" indent="-171450">
              <a:lnSpc>
                <a:spcPct val="200000"/>
              </a:lnSpc>
              <a:buFont typeface="Arial" panose="020B0604020202020204" pitchFamily="34" charset="0"/>
              <a:buChar char="•"/>
            </a:pPr>
            <a:r>
              <a:rPr lang="en-US" altLang="ko-KR" sz="1400" dirty="0">
                <a:solidFill>
                  <a:schemeClr val="tx1">
                    <a:lumMod val="90000"/>
                    <a:lumOff val="10000"/>
                  </a:schemeClr>
                </a:solidFill>
                <a:cs typeface="Arial" pitchFamily="34" charset="0"/>
              </a:rPr>
              <a:t>The 2020/25 Strategic Plan and the 2020/21 APP which was rejected by the Portfolio committee were developed by the Service provider (</a:t>
            </a:r>
            <a:r>
              <a:rPr lang="en-US" altLang="ko-KR" sz="1400" dirty="0" err="1">
                <a:solidFill>
                  <a:schemeClr val="tx1">
                    <a:lumMod val="90000"/>
                    <a:lumOff val="10000"/>
                  </a:schemeClr>
                </a:solidFill>
                <a:cs typeface="Arial" pitchFamily="34" charset="0"/>
              </a:rPr>
              <a:t>Mr</a:t>
            </a:r>
            <a:r>
              <a:rPr lang="en-US" altLang="ko-KR" sz="1400" dirty="0">
                <a:solidFill>
                  <a:schemeClr val="tx1">
                    <a:lumMod val="90000"/>
                    <a:lumOff val="10000"/>
                  </a:schemeClr>
                </a:solidFill>
                <a:cs typeface="Arial" pitchFamily="34" charset="0"/>
              </a:rPr>
              <a:t> </a:t>
            </a:r>
            <a:r>
              <a:rPr lang="en-US" altLang="ko-KR" sz="1400" dirty="0" err="1">
                <a:solidFill>
                  <a:schemeClr val="tx1">
                    <a:lumMod val="90000"/>
                    <a:lumOff val="10000"/>
                  </a:schemeClr>
                </a:solidFill>
                <a:cs typeface="Arial" pitchFamily="34" charset="0"/>
              </a:rPr>
              <a:t>Moeketsi</a:t>
            </a:r>
            <a:r>
              <a:rPr lang="en-US" altLang="ko-KR" sz="1400" dirty="0">
                <a:solidFill>
                  <a:schemeClr val="tx1">
                    <a:lumMod val="90000"/>
                    <a:lumOff val="10000"/>
                  </a:schemeClr>
                </a:solidFill>
                <a:cs typeface="Arial" pitchFamily="34" charset="0"/>
              </a:rPr>
              <a:t> Shai) and (</a:t>
            </a:r>
            <a:r>
              <a:rPr lang="en-US" altLang="ko-KR" sz="1400" dirty="0" err="1">
                <a:solidFill>
                  <a:schemeClr val="tx1">
                    <a:lumMod val="90000"/>
                    <a:lumOff val="10000"/>
                  </a:schemeClr>
                </a:solidFill>
                <a:cs typeface="Arial" pitchFamily="34" charset="0"/>
              </a:rPr>
              <a:t>Ms</a:t>
            </a:r>
            <a:r>
              <a:rPr lang="en-US" altLang="ko-KR" sz="1400" dirty="0">
                <a:solidFill>
                  <a:schemeClr val="tx1">
                    <a:lumMod val="90000"/>
                    <a:lumOff val="10000"/>
                  </a:schemeClr>
                </a:solidFill>
                <a:cs typeface="Arial" pitchFamily="34" charset="0"/>
              </a:rPr>
              <a:t> </a:t>
            </a:r>
            <a:r>
              <a:rPr lang="en-US" altLang="ko-KR" sz="1400" dirty="0" err="1">
                <a:solidFill>
                  <a:schemeClr val="tx1">
                    <a:lumMod val="90000"/>
                    <a:lumOff val="10000"/>
                  </a:schemeClr>
                </a:solidFill>
                <a:cs typeface="Arial" pitchFamily="34" charset="0"/>
              </a:rPr>
              <a:t>Thaaniya</a:t>
            </a:r>
            <a:r>
              <a:rPr lang="en-US" altLang="ko-KR" sz="1400" dirty="0">
                <a:solidFill>
                  <a:schemeClr val="tx1">
                    <a:lumMod val="90000"/>
                    <a:lumOff val="10000"/>
                  </a:schemeClr>
                </a:solidFill>
                <a:cs typeface="Arial" pitchFamily="34" charset="0"/>
              </a:rPr>
              <a:t> Isaacs), The Chief Governance, Risk and Compliance Officer.</a:t>
            </a:r>
          </a:p>
          <a:p>
            <a:pPr marL="171450" indent="-171450">
              <a:lnSpc>
                <a:spcPct val="200000"/>
              </a:lnSpc>
              <a:buFont typeface="Arial" panose="020B0604020202020204" pitchFamily="34" charset="0"/>
              <a:buChar char="•"/>
            </a:pPr>
            <a:r>
              <a:rPr lang="en-US" altLang="ko-KR" sz="1400" dirty="0">
                <a:solidFill>
                  <a:schemeClr val="tx1">
                    <a:lumMod val="90000"/>
                    <a:lumOff val="10000"/>
                  </a:schemeClr>
                </a:solidFill>
                <a:cs typeface="Arial" pitchFamily="34" charset="0"/>
              </a:rPr>
              <a:t>The amendments to the APP which were required by Parliament is currently being amended by the Consultant (</a:t>
            </a:r>
            <a:r>
              <a:rPr lang="en-US" altLang="ko-KR" sz="1400" dirty="0" err="1">
                <a:solidFill>
                  <a:schemeClr val="tx1">
                    <a:lumMod val="90000"/>
                    <a:lumOff val="10000"/>
                  </a:schemeClr>
                </a:solidFill>
                <a:cs typeface="Arial" pitchFamily="34" charset="0"/>
              </a:rPr>
              <a:t>Mr</a:t>
            </a:r>
            <a:r>
              <a:rPr lang="en-US" altLang="ko-KR" sz="1400" dirty="0">
                <a:solidFill>
                  <a:schemeClr val="tx1">
                    <a:lumMod val="90000"/>
                    <a:lumOff val="10000"/>
                  </a:schemeClr>
                </a:solidFill>
                <a:cs typeface="Arial" pitchFamily="34" charset="0"/>
              </a:rPr>
              <a:t> Willem </a:t>
            </a:r>
            <a:r>
              <a:rPr lang="en-US" altLang="ko-KR" sz="1400" dirty="0" err="1">
                <a:solidFill>
                  <a:schemeClr val="tx1">
                    <a:lumMod val="90000"/>
                    <a:lumOff val="10000"/>
                  </a:schemeClr>
                </a:solidFill>
                <a:cs typeface="Arial" pitchFamily="34" charset="0"/>
              </a:rPr>
              <a:t>Basson</a:t>
            </a:r>
            <a:r>
              <a:rPr lang="en-US" altLang="ko-KR" sz="1400" dirty="0">
                <a:solidFill>
                  <a:schemeClr val="tx1">
                    <a:lumMod val="90000"/>
                    <a:lumOff val="10000"/>
                  </a:schemeClr>
                </a:solidFill>
                <a:cs typeface="Arial" pitchFamily="34" charset="0"/>
              </a:rPr>
              <a:t>) and </a:t>
            </a:r>
            <a:r>
              <a:rPr lang="en-US" altLang="ko-KR" sz="1400" dirty="0" err="1">
                <a:solidFill>
                  <a:schemeClr val="tx1">
                    <a:lumMod val="90000"/>
                    <a:lumOff val="10000"/>
                  </a:schemeClr>
                </a:solidFill>
                <a:cs typeface="Arial" pitchFamily="34" charset="0"/>
              </a:rPr>
              <a:t>Ms</a:t>
            </a:r>
            <a:r>
              <a:rPr lang="en-US" altLang="ko-KR" sz="1400" dirty="0">
                <a:solidFill>
                  <a:schemeClr val="tx1">
                    <a:lumMod val="90000"/>
                    <a:lumOff val="10000"/>
                  </a:schemeClr>
                </a:solidFill>
                <a:cs typeface="Arial" pitchFamily="34" charset="0"/>
              </a:rPr>
              <a:t> </a:t>
            </a:r>
            <a:r>
              <a:rPr lang="en-US" altLang="ko-KR" sz="1400" dirty="0" err="1">
                <a:solidFill>
                  <a:schemeClr val="tx1">
                    <a:lumMod val="90000"/>
                    <a:lumOff val="10000"/>
                  </a:schemeClr>
                </a:solidFill>
                <a:cs typeface="Arial" pitchFamily="34" charset="0"/>
              </a:rPr>
              <a:t>Mncwabe</a:t>
            </a:r>
            <a:r>
              <a:rPr lang="en-US" altLang="ko-KR" sz="1400" dirty="0">
                <a:solidFill>
                  <a:schemeClr val="tx1">
                    <a:lumMod val="90000"/>
                    <a:lumOff val="10000"/>
                  </a:schemeClr>
                </a:solidFill>
                <a:cs typeface="Arial" pitchFamily="34" charset="0"/>
              </a:rPr>
              <a:t> , who has no experience regarding Strategic planning, Monitoring and Evaluation.</a:t>
            </a:r>
          </a:p>
          <a:p>
            <a:pPr marL="171450" indent="-171450">
              <a:lnSpc>
                <a:spcPct val="200000"/>
              </a:lnSpc>
              <a:buFont typeface="Arial" panose="020B0604020202020204" pitchFamily="34" charset="0"/>
              <a:buChar char="•"/>
            </a:pPr>
            <a:r>
              <a:rPr lang="en-US" altLang="ko-KR" sz="1400" dirty="0">
                <a:solidFill>
                  <a:schemeClr val="tx1">
                    <a:lumMod val="90000"/>
                    <a:lumOff val="10000"/>
                  </a:schemeClr>
                </a:solidFill>
                <a:cs typeface="Arial" pitchFamily="34" charset="0"/>
              </a:rPr>
              <a:t>The </a:t>
            </a:r>
            <a:r>
              <a:rPr lang="en-US" altLang="ko-KR" sz="1400" dirty="0" err="1">
                <a:solidFill>
                  <a:schemeClr val="tx1">
                    <a:lumMod val="90000"/>
                    <a:lumOff val="10000"/>
                  </a:schemeClr>
                </a:solidFill>
                <a:cs typeface="Arial" pitchFamily="34" charset="0"/>
              </a:rPr>
              <a:t>Mncwabe</a:t>
            </a:r>
            <a:r>
              <a:rPr lang="en-US" altLang="ko-KR" sz="1400" dirty="0">
                <a:solidFill>
                  <a:schemeClr val="tx1">
                    <a:lumMod val="90000"/>
                    <a:lumOff val="10000"/>
                  </a:schemeClr>
                </a:solidFill>
                <a:cs typeface="Arial" pitchFamily="34" charset="0"/>
              </a:rPr>
              <a:t>/</a:t>
            </a:r>
            <a:r>
              <a:rPr lang="en-US" altLang="ko-KR" sz="1400" dirty="0" err="1">
                <a:solidFill>
                  <a:schemeClr val="tx1">
                    <a:lumMod val="90000"/>
                    <a:lumOff val="10000"/>
                  </a:schemeClr>
                </a:solidFill>
                <a:cs typeface="Arial" pitchFamily="34" charset="0"/>
              </a:rPr>
              <a:t>Basson</a:t>
            </a:r>
            <a:r>
              <a:rPr lang="en-US" altLang="ko-KR" sz="1400" dirty="0">
                <a:solidFill>
                  <a:schemeClr val="tx1">
                    <a:lumMod val="90000"/>
                    <a:lumOff val="10000"/>
                  </a:schemeClr>
                </a:solidFill>
                <a:cs typeface="Arial" pitchFamily="34" charset="0"/>
              </a:rPr>
              <a:t> Version should be expected.by PCHET</a:t>
            </a:r>
          </a:p>
          <a:p>
            <a:pPr marL="171450" indent="-171450">
              <a:lnSpc>
                <a:spcPct val="200000"/>
              </a:lnSpc>
              <a:buFont typeface="Arial" panose="020B0604020202020204" pitchFamily="34" charset="0"/>
              <a:buChar char="•"/>
            </a:pPr>
            <a:r>
              <a:rPr lang="en-US" altLang="ko-KR" sz="1400" dirty="0">
                <a:solidFill>
                  <a:schemeClr val="tx1">
                    <a:lumMod val="90000"/>
                    <a:lumOff val="10000"/>
                  </a:schemeClr>
                </a:solidFill>
                <a:cs typeface="Arial" pitchFamily="34" charset="0"/>
              </a:rPr>
              <a:t>During the</a:t>
            </a:r>
            <a:r>
              <a:rPr lang="en-US" altLang="ko-KR" sz="1400" b="1" dirty="0">
                <a:solidFill>
                  <a:schemeClr val="tx1">
                    <a:lumMod val="90000"/>
                    <a:lumOff val="10000"/>
                  </a:schemeClr>
                </a:solidFill>
                <a:cs typeface="Arial" pitchFamily="34" charset="0"/>
              </a:rPr>
              <a:t> </a:t>
            </a:r>
            <a:r>
              <a:rPr lang="en-US" altLang="ko-KR" sz="1400" dirty="0">
                <a:solidFill>
                  <a:schemeClr val="tx1">
                    <a:lumMod val="90000"/>
                    <a:lumOff val="10000"/>
                  </a:schemeClr>
                </a:solidFill>
                <a:cs typeface="Arial" pitchFamily="34" charset="0"/>
              </a:rPr>
              <a:t>meeting held on 25 May 2020</a:t>
            </a:r>
            <a:r>
              <a:rPr lang="en-US" altLang="ko-KR" sz="1400" b="1" dirty="0">
                <a:solidFill>
                  <a:schemeClr val="tx1">
                    <a:lumMod val="90000"/>
                    <a:lumOff val="10000"/>
                  </a:schemeClr>
                </a:solidFill>
                <a:cs typeface="Arial" pitchFamily="34" charset="0"/>
              </a:rPr>
              <a:t>, </a:t>
            </a:r>
            <a:r>
              <a:rPr lang="en-US" altLang="ko-KR" sz="1400" dirty="0" err="1">
                <a:solidFill>
                  <a:schemeClr val="tx1">
                    <a:lumMod val="90000"/>
                    <a:lumOff val="10000"/>
                  </a:schemeClr>
                </a:solidFill>
                <a:cs typeface="Arial" pitchFamily="34" charset="0"/>
              </a:rPr>
              <a:t>Ms</a:t>
            </a:r>
            <a:r>
              <a:rPr lang="en-US" altLang="ko-KR" sz="1400" dirty="0">
                <a:solidFill>
                  <a:schemeClr val="tx1">
                    <a:lumMod val="90000"/>
                    <a:lumOff val="10000"/>
                  </a:schemeClr>
                </a:solidFill>
                <a:cs typeface="Arial" pitchFamily="34" charset="0"/>
              </a:rPr>
              <a:t> </a:t>
            </a:r>
            <a:r>
              <a:rPr lang="en-US" altLang="ko-KR" sz="1400" dirty="0" err="1">
                <a:solidFill>
                  <a:schemeClr val="tx1">
                    <a:lumMod val="90000"/>
                    <a:lumOff val="10000"/>
                  </a:schemeClr>
                </a:solidFill>
                <a:cs typeface="Arial" pitchFamily="34" charset="0"/>
              </a:rPr>
              <a:t>Mncwabe</a:t>
            </a:r>
            <a:r>
              <a:rPr lang="en-US" altLang="ko-KR" sz="1400" dirty="0">
                <a:solidFill>
                  <a:schemeClr val="tx1">
                    <a:lumMod val="90000"/>
                    <a:lumOff val="10000"/>
                  </a:schemeClr>
                </a:solidFill>
                <a:cs typeface="Arial" pitchFamily="34" charset="0"/>
              </a:rPr>
              <a:t>  was appointed to Head the Planning and Performance unit , and this unit refused to collude in illegal activities. </a:t>
            </a:r>
          </a:p>
          <a:p>
            <a:pPr marL="171450" indent="-171450">
              <a:lnSpc>
                <a:spcPct val="200000"/>
              </a:lnSpc>
              <a:buFont typeface="Arial" panose="020B0604020202020204" pitchFamily="34" charset="0"/>
              <a:buChar char="•"/>
            </a:pPr>
            <a:r>
              <a:rPr lang="en-US" altLang="ko-KR" sz="1400" dirty="0">
                <a:solidFill>
                  <a:schemeClr val="tx1">
                    <a:lumMod val="90000"/>
                    <a:lumOff val="10000"/>
                  </a:schemeClr>
                </a:solidFill>
                <a:cs typeface="Arial" pitchFamily="34" charset="0"/>
              </a:rPr>
              <a:t>This appointment was made to ensure that illegal activities and documents are being endorsed and submitted to stakeholders. </a:t>
            </a:r>
            <a:r>
              <a:rPr lang="en-US" altLang="ko-KR" sz="1400" dirty="0" err="1">
                <a:solidFill>
                  <a:schemeClr val="tx1">
                    <a:lumMod val="90000"/>
                    <a:lumOff val="10000"/>
                  </a:schemeClr>
                </a:solidFill>
                <a:cs typeface="Arial" pitchFamily="34" charset="0"/>
              </a:rPr>
              <a:t>Mncwabe</a:t>
            </a:r>
            <a:r>
              <a:rPr lang="en-US" altLang="ko-KR" sz="1400" dirty="0">
                <a:solidFill>
                  <a:schemeClr val="tx1">
                    <a:lumMod val="90000"/>
                    <a:lumOff val="10000"/>
                  </a:schemeClr>
                </a:solidFill>
                <a:cs typeface="Arial" pitchFamily="34" charset="0"/>
              </a:rPr>
              <a:t> is working closely with the Consultant who is the friend of the Administrator (Willem </a:t>
            </a:r>
            <a:r>
              <a:rPr lang="en-US" altLang="ko-KR" sz="1400" dirty="0" err="1">
                <a:solidFill>
                  <a:schemeClr val="tx1">
                    <a:lumMod val="90000"/>
                    <a:lumOff val="10000"/>
                  </a:schemeClr>
                </a:solidFill>
                <a:cs typeface="Arial" pitchFamily="34" charset="0"/>
              </a:rPr>
              <a:t>Basson</a:t>
            </a:r>
            <a:r>
              <a:rPr lang="en-US" altLang="ko-KR" sz="1400" dirty="0">
                <a:solidFill>
                  <a:schemeClr val="tx1">
                    <a:lumMod val="90000"/>
                    <a:lumOff val="10000"/>
                  </a:schemeClr>
                </a:solidFill>
                <a:cs typeface="Arial" pitchFamily="34" charset="0"/>
              </a:rPr>
              <a:t>).</a:t>
            </a:r>
            <a:endParaRPr lang="en-US" altLang="ko-KR" sz="1200" dirty="0">
              <a:cs typeface="Arial" pitchFamily="34" charset="0"/>
            </a:endParaRPr>
          </a:p>
        </p:txBody>
      </p:sp>
      <p:sp>
        <p:nvSpPr>
          <p:cNvPr id="2" name="Slide Number Placeholder 1">
            <a:extLst>
              <a:ext uri="{FF2B5EF4-FFF2-40B4-BE49-F238E27FC236}">
                <a16:creationId xmlns:a16="http://schemas.microsoft.com/office/drawing/2014/main" id="{5D931820-D016-4CC6-B25B-B1D42BAB8FAD}"/>
              </a:ext>
            </a:extLst>
          </p:cNvPr>
          <p:cNvSpPr>
            <a:spLocks noGrp="1"/>
          </p:cNvSpPr>
          <p:nvPr>
            <p:ph type="sldNum" sz="quarter" idx="4"/>
          </p:nvPr>
        </p:nvSpPr>
        <p:spPr/>
        <p:txBody>
          <a:bodyPr/>
          <a:lstStyle/>
          <a:p>
            <a:fld id="{B096C5C6-3D09-42D4-92BE-7421E2EAD563}" type="slidenum">
              <a:rPr lang="en-US" smtClean="0"/>
              <a:t>25</a:t>
            </a:fld>
            <a:endParaRPr lang="en-US"/>
          </a:p>
        </p:txBody>
      </p:sp>
    </p:spTree>
    <p:extLst>
      <p:ext uri="{BB962C8B-B14F-4D97-AF65-F5344CB8AC3E}">
        <p14:creationId xmlns:p14="http://schemas.microsoft.com/office/powerpoint/2010/main" val="379553805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99209-53F5-4EA6-AD9F-BA25051F2911}"/>
              </a:ext>
            </a:extLst>
          </p:cNvPr>
          <p:cNvSpPr txBox="1"/>
          <p:nvPr/>
        </p:nvSpPr>
        <p:spPr>
          <a:xfrm>
            <a:off x="935345" y="2191959"/>
            <a:ext cx="10835850" cy="698717"/>
          </a:xfrm>
          <a:prstGeom prst="rect">
            <a:avLst/>
          </a:prstGeom>
          <a:noFill/>
        </p:spPr>
        <p:txBody>
          <a:bodyPr wrap="square" rtlCol="0">
            <a:spAutoFit/>
          </a:bodyPr>
          <a:lstStyle/>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Parallel structures have been created and formalised.</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These structures are inclusive of service providers, consultants and employees outside of the Planning unit.</a:t>
            </a:r>
          </a:p>
        </p:txBody>
      </p:sp>
      <p:sp>
        <p:nvSpPr>
          <p:cNvPr id="7" name="TextBox 6">
            <a:extLst>
              <a:ext uri="{FF2B5EF4-FFF2-40B4-BE49-F238E27FC236}">
                <a16:creationId xmlns:a16="http://schemas.microsoft.com/office/drawing/2014/main" id="{5EC44E1C-3A27-4A00-8F9E-871FC5194F79}"/>
              </a:ext>
            </a:extLst>
          </p:cNvPr>
          <p:cNvSpPr txBox="1"/>
          <p:nvPr/>
        </p:nvSpPr>
        <p:spPr>
          <a:xfrm>
            <a:off x="913563" y="1849107"/>
            <a:ext cx="4752882"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Parallel Structures</a:t>
            </a:r>
          </a:p>
        </p:txBody>
      </p:sp>
      <p:sp>
        <p:nvSpPr>
          <p:cNvPr id="8" name="Rectangle 7">
            <a:extLst>
              <a:ext uri="{FF2B5EF4-FFF2-40B4-BE49-F238E27FC236}">
                <a16:creationId xmlns:a16="http://schemas.microsoft.com/office/drawing/2014/main" id="{38064AFB-C54F-4DEC-9E9C-C560EF4CD0B0}"/>
              </a:ext>
            </a:extLst>
          </p:cNvPr>
          <p:cNvSpPr/>
          <p:nvPr/>
        </p:nvSpPr>
        <p:spPr>
          <a:xfrm flipV="1">
            <a:off x="913563" y="1638095"/>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351565" y="388398"/>
            <a:ext cx="11752412" cy="861774"/>
          </a:xfrm>
          <a:prstGeom prst="rect">
            <a:avLst/>
          </a:prstGeom>
          <a:noFill/>
        </p:spPr>
        <p:txBody>
          <a:bodyPr wrap="square" rtlCol="0">
            <a:spAutoFit/>
          </a:bodyPr>
          <a:lstStyle/>
          <a:p>
            <a:r>
              <a:rPr lang="en-US" altLang="ko-KR" sz="2200" b="1" dirty="0">
                <a:solidFill>
                  <a:schemeClr val="accent1"/>
                </a:solidFill>
                <a:latin typeface="+mj-lt"/>
                <a:cs typeface="Arial" pitchFamily="34" charset="0"/>
              </a:rPr>
              <a:t>4. STRATEGIC PLAN, ANNUAL PERFORMANCE PLANS &amp; ANNUAL REPORTS</a:t>
            </a:r>
          </a:p>
          <a:p>
            <a:endParaRPr lang="en-US" altLang="ko-KR" sz="800" b="1" dirty="0">
              <a:solidFill>
                <a:schemeClr val="accent1"/>
              </a:solidFill>
              <a:latin typeface="+mj-lt"/>
              <a:cs typeface="Arial" pitchFamily="34" charset="0"/>
            </a:endParaRPr>
          </a:p>
          <a:p>
            <a:r>
              <a:rPr lang="en-US" altLang="ko-KR" sz="2000" b="1" dirty="0">
                <a:solidFill>
                  <a:schemeClr val="tx1">
                    <a:lumMod val="90000"/>
                    <a:lumOff val="10000"/>
                  </a:schemeClr>
                </a:solidFill>
                <a:latin typeface="+mj-lt"/>
                <a:cs typeface="Arial" pitchFamily="34" charset="0"/>
              </a:rPr>
              <a:t>4.2 Abuse of power</a:t>
            </a:r>
            <a:endParaRPr lang="en-US" altLang="ko-KR" sz="2400" b="1" dirty="0">
              <a:solidFill>
                <a:schemeClr val="tx1">
                  <a:lumMod val="90000"/>
                  <a:lumOff val="10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911154" y="260063"/>
            <a:ext cx="1192823" cy="1124236"/>
          </a:xfrm>
          <a:prstGeom prst="rect">
            <a:avLst/>
          </a:prstGeom>
        </p:spPr>
      </p:pic>
      <p:sp>
        <p:nvSpPr>
          <p:cNvPr id="9" name="TextBox 8">
            <a:extLst>
              <a:ext uri="{FF2B5EF4-FFF2-40B4-BE49-F238E27FC236}">
                <a16:creationId xmlns:a16="http://schemas.microsoft.com/office/drawing/2014/main" id="{2E072E54-38BA-41E6-8F5A-2BCFA39955A2}"/>
              </a:ext>
            </a:extLst>
          </p:cNvPr>
          <p:cNvSpPr txBox="1"/>
          <p:nvPr/>
        </p:nvSpPr>
        <p:spPr>
          <a:xfrm>
            <a:off x="935345" y="3366852"/>
            <a:ext cx="10835850" cy="698717"/>
          </a:xfrm>
          <a:prstGeom prst="rect">
            <a:avLst/>
          </a:prstGeom>
          <a:noFill/>
        </p:spPr>
        <p:txBody>
          <a:bodyPr wrap="square" rtlCol="0">
            <a:spAutoFit/>
          </a:bodyPr>
          <a:lstStyle/>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Quarterly performance reports and Annual Performance Reports have been manipulated</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The intention is to mislead stakeholders (DHET, National Treasury, Parliament, AGSA and the public). </a:t>
            </a:r>
          </a:p>
        </p:txBody>
      </p:sp>
      <p:sp>
        <p:nvSpPr>
          <p:cNvPr id="10" name="TextBox 9">
            <a:extLst>
              <a:ext uri="{FF2B5EF4-FFF2-40B4-BE49-F238E27FC236}">
                <a16:creationId xmlns:a16="http://schemas.microsoft.com/office/drawing/2014/main" id="{4310D98F-52D1-4B35-9DE6-BFB8461E975D}"/>
              </a:ext>
            </a:extLst>
          </p:cNvPr>
          <p:cNvSpPr txBox="1"/>
          <p:nvPr/>
        </p:nvSpPr>
        <p:spPr>
          <a:xfrm>
            <a:off x="935345" y="3028298"/>
            <a:ext cx="4752882"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Manipulation of performance reports</a:t>
            </a:r>
          </a:p>
        </p:txBody>
      </p:sp>
      <p:sp>
        <p:nvSpPr>
          <p:cNvPr id="11" name="TextBox 10">
            <a:extLst>
              <a:ext uri="{FF2B5EF4-FFF2-40B4-BE49-F238E27FC236}">
                <a16:creationId xmlns:a16="http://schemas.microsoft.com/office/drawing/2014/main" id="{3B9A94C0-6F18-C647-B3C2-B1D732BB2948}"/>
              </a:ext>
            </a:extLst>
          </p:cNvPr>
          <p:cNvSpPr txBox="1"/>
          <p:nvPr/>
        </p:nvSpPr>
        <p:spPr>
          <a:xfrm>
            <a:off x="913563" y="4224306"/>
            <a:ext cx="4752882"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Manipulation of performance reports</a:t>
            </a:r>
          </a:p>
        </p:txBody>
      </p:sp>
      <p:sp>
        <p:nvSpPr>
          <p:cNvPr id="12" name="TextBox 11">
            <a:extLst>
              <a:ext uri="{FF2B5EF4-FFF2-40B4-BE49-F238E27FC236}">
                <a16:creationId xmlns:a16="http://schemas.microsoft.com/office/drawing/2014/main" id="{EF33A6B9-1F3F-C74E-85F7-9487B0EB2F6F}"/>
              </a:ext>
            </a:extLst>
          </p:cNvPr>
          <p:cNvSpPr txBox="1"/>
          <p:nvPr/>
        </p:nvSpPr>
        <p:spPr>
          <a:xfrm>
            <a:off x="935345" y="4562860"/>
            <a:ext cx="10835850" cy="1991379"/>
          </a:xfrm>
          <a:prstGeom prst="rect">
            <a:avLst/>
          </a:prstGeom>
          <a:noFill/>
        </p:spPr>
        <p:txBody>
          <a:bodyPr wrap="square" rtlCol="0">
            <a:spAutoFit/>
          </a:bodyPr>
          <a:lstStyle/>
          <a:p>
            <a:pPr marL="228600" indent="-228600">
              <a:lnSpc>
                <a:spcPct val="150000"/>
              </a:lnSpc>
              <a:buFont typeface="Arial" panose="020B0604020202020204" pitchFamily="34" charset="0"/>
              <a:buChar char="•"/>
            </a:pPr>
            <a:r>
              <a:rPr lang="en-US" altLang="ko-KR" sz="1400" dirty="0">
                <a:solidFill>
                  <a:schemeClr val="tx1">
                    <a:lumMod val="75000"/>
                    <a:lumOff val="25000"/>
                  </a:schemeClr>
                </a:solidFill>
                <a:cs typeface="Arial" pitchFamily="34" charset="0"/>
              </a:rPr>
              <a:t>Illegal documents are developed by service providers. </a:t>
            </a:r>
          </a:p>
          <a:p>
            <a:pPr marL="228600" indent="-228600">
              <a:lnSpc>
                <a:spcPct val="150000"/>
              </a:lnSpc>
              <a:buFont typeface="Arial" panose="020B0604020202020204" pitchFamily="34" charset="0"/>
              <a:buChar char="•"/>
            </a:pPr>
            <a:r>
              <a:rPr lang="en-US" altLang="ko-KR" sz="1400" dirty="0">
                <a:solidFill>
                  <a:schemeClr val="tx1">
                    <a:lumMod val="75000"/>
                    <a:lumOff val="25000"/>
                  </a:schemeClr>
                </a:solidFill>
                <a:cs typeface="Arial" pitchFamily="34" charset="0"/>
              </a:rPr>
              <a:t>The Planning and Performance unit were forced to adopt these documents as if they portray a true reflection on the performance of the entity.</a:t>
            </a:r>
          </a:p>
          <a:p>
            <a:pPr marL="228600" indent="-228600">
              <a:lnSpc>
                <a:spcPct val="150000"/>
              </a:lnSpc>
              <a:buFont typeface="Arial" panose="020B0604020202020204" pitchFamily="34" charset="0"/>
              <a:buChar char="•"/>
            </a:pPr>
            <a:r>
              <a:rPr lang="en-US" altLang="ko-KR" sz="1400" dirty="0">
                <a:solidFill>
                  <a:schemeClr val="tx1">
                    <a:lumMod val="75000"/>
                    <a:lumOff val="25000"/>
                  </a:schemeClr>
                </a:solidFill>
                <a:cs typeface="Arial" pitchFamily="34" charset="0"/>
              </a:rPr>
              <a:t>The parallel structures developed documents parallel to what were being developed by the planning and Performance unit,  for example, APPs, strawman approach of the Annual Report,  the 2019/20 Quarter 4 Performance Report and Annual Performance Report.</a:t>
            </a:r>
          </a:p>
        </p:txBody>
      </p:sp>
      <p:sp>
        <p:nvSpPr>
          <p:cNvPr id="2" name="Slide Number Placeholder 1">
            <a:extLst>
              <a:ext uri="{FF2B5EF4-FFF2-40B4-BE49-F238E27FC236}">
                <a16:creationId xmlns:a16="http://schemas.microsoft.com/office/drawing/2014/main" id="{A9786517-F1EA-474E-B43B-53DD137C091A}"/>
              </a:ext>
            </a:extLst>
          </p:cNvPr>
          <p:cNvSpPr>
            <a:spLocks noGrp="1"/>
          </p:cNvSpPr>
          <p:nvPr>
            <p:ph type="sldNum" sz="quarter" idx="4"/>
          </p:nvPr>
        </p:nvSpPr>
        <p:spPr/>
        <p:txBody>
          <a:bodyPr/>
          <a:lstStyle/>
          <a:p>
            <a:fld id="{B096C5C6-3D09-42D4-92BE-7421E2EAD563}" type="slidenum">
              <a:rPr lang="en-US" smtClean="0"/>
              <a:t>26</a:t>
            </a:fld>
            <a:endParaRPr lang="en-US"/>
          </a:p>
        </p:txBody>
      </p:sp>
    </p:spTree>
    <p:extLst>
      <p:ext uri="{BB962C8B-B14F-4D97-AF65-F5344CB8AC3E}">
        <p14:creationId xmlns:p14="http://schemas.microsoft.com/office/powerpoint/2010/main" val="230450623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99209-53F5-4EA6-AD9F-BA25051F2911}"/>
              </a:ext>
            </a:extLst>
          </p:cNvPr>
          <p:cNvSpPr txBox="1"/>
          <p:nvPr/>
        </p:nvSpPr>
        <p:spPr>
          <a:xfrm>
            <a:off x="913563" y="2306039"/>
            <a:ext cx="11278437" cy="2960875"/>
          </a:xfrm>
          <a:prstGeom prst="rect">
            <a:avLst/>
          </a:prstGeom>
          <a:noFill/>
        </p:spPr>
        <p:txBody>
          <a:bodyPr wrap="square" rtlCol="0">
            <a:spAutoFit/>
          </a:bodyPr>
          <a:lstStyle/>
          <a:p>
            <a:pPr marL="228600" indent="-228600">
              <a:lnSpc>
                <a:spcPct val="150000"/>
              </a:lnSpc>
              <a:buFont typeface="Arial" panose="020B0604020202020204" pitchFamily="34" charset="0"/>
              <a:buChar char="•"/>
            </a:pPr>
            <a:r>
              <a:rPr lang="en-ZA" sz="1400" dirty="0">
                <a:solidFill>
                  <a:schemeClr val="tx1">
                    <a:lumMod val="90000"/>
                    <a:lumOff val="10000"/>
                  </a:schemeClr>
                </a:solidFill>
                <a:cs typeface="Arial" pitchFamily="34" charset="0"/>
              </a:rPr>
              <a:t>For example the Planning unit was instructed by Ms </a:t>
            </a:r>
            <a:r>
              <a:rPr lang="en-ZA" sz="1400" dirty="0" err="1">
                <a:solidFill>
                  <a:schemeClr val="tx1">
                    <a:lumMod val="90000"/>
                    <a:lumOff val="10000"/>
                  </a:schemeClr>
                </a:solidFill>
                <a:cs typeface="Arial" pitchFamily="34" charset="0"/>
              </a:rPr>
              <a:t>Mncwabe</a:t>
            </a:r>
            <a:r>
              <a:rPr lang="en-ZA" sz="1400" dirty="0">
                <a:solidFill>
                  <a:schemeClr val="tx1">
                    <a:lumMod val="90000"/>
                    <a:lumOff val="10000"/>
                  </a:schemeClr>
                </a:solidFill>
                <a:cs typeface="Arial" pitchFamily="34" charset="0"/>
              </a:rPr>
              <a:t> to replace the Quarter 4 Performance Report with the report which was developed by the parallel structure. </a:t>
            </a:r>
          </a:p>
          <a:p>
            <a:pPr marL="228600" indent="-228600">
              <a:lnSpc>
                <a:spcPct val="150000"/>
              </a:lnSpc>
              <a:buFont typeface="Arial" panose="020B0604020202020204" pitchFamily="34" charset="0"/>
              <a:buChar char="•"/>
            </a:pPr>
            <a:r>
              <a:rPr lang="en-ZA" sz="1400" dirty="0">
                <a:solidFill>
                  <a:schemeClr val="tx1">
                    <a:lumMod val="90000"/>
                    <a:lumOff val="10000"/>
                  </a:schemeClr>
                </a:solidFill>
                <a:cs typeface="Arial" pitchFamily="34" charset="0"/>
              </a:rPr>
              <a:t>The instruction was to remove the document which had been evaluated by the Planning unit and replace it with the document that has been developed by the parallel structure. </a:t>
            </a:r>
          </a:p>
          <a:p>
            <a:pPr marL="228600" indent="-228600">
              <a:lnSpc>
                <a:spcPct val="150000"/>
              </a:lnSpc>
              <a:buFont typeface="Arial" panose="020B0604020202020204" pitchFamily="34" charset="0"/>
              <a:buChar char="•"/>
            </a:pPr>
            <a:r>
              <a:rPr lang="en-ZA" sz="1400" dirty="0">
                <a:solidFill>
                  <a:schemeClr val="tx1">
                    <a:lumMod val="90000"/>
                    <a:lumOff val="10000"/>
                  </a:schemeClr>
                </a:solidFill>
                <a:cs typeface="Arial" pitchFamily="34" charset="0"/>
              </a:rPr>
              <a:t>There was no evidence to substantiate the contents of this documents. </a:t>
            </a:r>
          </a:p>
          <a:p>
            <a:pPr marL="228600" indent="-228600">
              <a:lnSpc>
                <a:spcPct val="150000"/>
              </a:lnSpc>
              <a:buFont typeface="Arial" panose="020B0604020202020204" pitchFamily="34" charset="0"/>
              <a:buChar char="•"/>
            </a:pPr>
            <a:r>
              <a:rPr lang="en-ZA" sz="1400" dirty="0">
                <a:solidFill>
                  <a:schemeClr val="tx1">
                    <a:lumMod val="90000"/>
                    <a:lumOff val="10000"/>
                  </a:schemeClr>
                </a:solidFill>
                <a:cs typeface="Arial" pitchFamily="34" charset="0"/>
              </a:rPr>
              <a:t>Further to the statements above; the unit was instructed to adopt this document, send it back to the Administrator and thereafter submit to the department as if it was a true reflection of the performance of the Institution.</a:t>
            </a:r>
          </a:p>
          <a:p>
            <a:pPr marL="228600" indent="-228600">
              <a:lnSpc>
                <a:spcPct val="150000"/>
              </a:lnSpc>
              <a:buFont typeface="Arial" panose="020B0604020202020204" pitchFamily="34" charset="0"/>
              <a:buChar char="•"/>
            </a:pPr>
            <a:r>
              <a:rPr lang="en-ZA" sz="1400" dirty="0">
                <a:solidFill>
                  <a:schemeClr val="tx1">
                    <a:lumMod val="90000"/>
                    <a:lumOff val="10000"/>
                  </a:schemeClr>
                </a:solidFill>
                <a:cs typeface="Arial" pitchFamily="34" charset="0"/>
              </a:rPr>
              <a:t>The Administrator and Ms </a:t>
            </a:r>
            <a:r>
              <a:rPr lang="en-ZA" sz="1400" dirty="0" err="1">
                <a:solidFill>
                  <a:schemeClr val="tx1">
                    <a:lumMod val="90000"/>
                    <a:lumOff val="10000"/>
                  </a:schemeClr>
                </a:solidFill>
                <a:cs typeface="Arial" pitchFamily="34" charset="0"/>
              </a:rPr>
              <a:t>Mncwabe</a:t>
            </a:r>
            <a:r>
              <a:rPr lang="en-ZA" sz="1400" dirty="0">
                <a:solidFill>
                  <a:schemeClr val="tx1">
                    <a:lumMod val="90000"/>
                    <a:lumOff val="10000"/>
                  </a:schemeClr>
                </a:solidFill>
                <a:cs typeface="Arial" pitchFamily="34" charset="0"/>
              </a:rPr>
              <a:t> intimidated the Head of the unit when she refused to collude on corrupt activities.</a:t>
            </a:r>
          </a:p>
          <a:p>
            <a:pPr marL="228600" indent="-228600">
              <a:lnSpc>
                <a:spcPct val="150000"/>
              </a:lnSpc>
              <a:buFont typeface="Arial" panose="020B0604020202020204" pitchFamily="34" charset="0"/>
              <a:buChar char="•"/>
            </a:pPr>
            <a:r>
              <a:rPr lang="en-ZA" sz="1400" dirty="0">
                <a:solidFill>
                  <a:schemeClr val="tx1">
                    <a:lumMod val="90000"/>
                    <a:lumOff val="10000"/>
                  </a:schemeClr>
                </a:solidFill>
                <a:cs typeface="Arial" pitchFamily="34" charset="0"/>
              </a:rPr>
              <a:t>The official  was then served with charge sheets, intention to suspend letters and pre-cautionary suspension amongst others.</a:t>
            </a:r>
          </a:p>
        </p:txBody>
      </p:sp>
      <p:sp>
        <p:nvSpPr>
          <p:cNvPr id="7" name="TextBox 6">
            <a:extLst>
              <a:ext uri="{FF2B5EF4-FFF2-40B4-BE49-F238E27FC236}">
                <a16:creationId xmlns:a16="http://schemas.microsoft.com/office/drawing/2014/main" id="{5EC44E1C-3A27-4A00-8F9E-871FC5194F79}"/>
              </a:ext>
            </a:extLst>
          </p:cNvPr>
          <p:cNvSpPr txBox="1"/>
          <p:nvPr/>
        </p:nvSpPr>
        <p:spPr>
          <a:xfrm>
            <a:off x="891781" y="1953056"/>
            <a:ext cx="8392178"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Unlawful instructions: (Guidelines - Public Service Commission)</a:t>
            </a:r>
          </a:p>
        </p:txBody>
      </p:sp>
      <p:sp>
        <p:nvSpPr>
          <p:cNvPr id="8" name="Rectangle 7">
            <a:extLst>
              <a:ext uri="{FF2B5EF4-FFF2-40B4-BE49-F238E27FC236}">
                <a16:creationId xmlns:a16="http://schemas.microsoft.com/office/drawing/2014/main" id="{38064AFB-C54F-4DEC-9E9C-C560EF4CD0B0}"/>
              </a:ext>
            </a:extLst>
          </p:cNvPr>
          <p:cNvSpPr/>
          <p:nvPr/>
        </p:nvSpPr>
        <p:spPr>
          <a:xfrm flipV="1">
            <a:off x="913563" y="1638095"/>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442587" y="423228"/>
            <a:ext cx="11306826" cy="800219"/>
          </a:xfrm>
          <a:prstGeom prst="rect">
            <a:avLst/>
          </a:prstGeom>
          <a:noFill/>
        </p:spPr>
        <p:txBody>
          <a:bodyPr wrap="square" rtlCol="0">
            <a:spAutoFit/>
          </a:bodyPr>
          <a:lstStyle/>
          <a:p>
            <a:r>
              <a:rPr lang="en-US" altLang="ko-KR" sz="2200" b="1" dirty="0">
                <a:solidFill>
                  <a:schemeClr val="accent1"/>
                </a:solidFill>
                <a:latin typeface="+mj-lt"/>
                <a:cs typeface="Arial" pitchFamily="34" charset="0"/>
              </a:rPr>
              <a:t>4. STRATEGIC PLAN, ANNUAL PERFORMANCE PLANS &amp; ANNUAL REPORTS</a:t>
            </a:r>
          </a:p>
          <a:p>
            <a:r>
              <a:rPr lang="en-US" altLang="ko-KR" sz="2400" b="1" dirty="0">
                <a:solidFill>
                  <a:schemeClr val="tx1">
                    <a:lumMod val="90000"/>
                    <a:lumOff val="10000"/>
                  </a:schemeClr>
                </a:solidFill>
                <a:latin typeface="+mj-lt"/>
                <a:cs typeface="Arial" pitchFamily="34" charset="0"/>
              </a:rPr>
              <a:t>4.2 Abuse of power</a:t>
            </a: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56590" y="437765"/>
            <a:ext cx="1192823" cy="1124236"/>
          </a:xfrm>
          <a:prstGeom prst="rect">
            <a:avLst/>
          </a:prstGeom>
        </p:spPr>
      </p:pic>
      <p:sp>
        <p:nvSpPr>
          <p:cNvPr id="14" name="TextBox 13">
            <a:extLst>
              <a:ext uri="{FF2B5EF4-FFF2-40B4-BE49-F238E27FC236}">
                <a16:creationId xmlns:a16="http://schemas.microsoft.com/office/drawing/2014/main" id="{01733AD5-9A8E-A14F-AD9E-E0557752328A}"/>
              </a:ext>
            </a:extLst>
          </p:cNvPr>
          <p:cNvSpPr txBox="1"/>
          <p:nvPr/>
        </p:nvSpPr>
        <p:spPr>
          <a:xfrm>
            <a:off x="913563" y="5219905"/>
            <a:ext cx="10581337" cy="1021883"/>
          </a:xfrm>
          <a:prstGeom prst="rect">
            <a:avLst/>
          </a:prstGeom>
          <a:noFill/>
        </p:spPr>
        <p:txBody>
          <a:bodyPr wrap="square" rtlCol="0">
            <a:spAutoFit/>
          </a:bodyPr>
          <a:lstStyle/>
          <a:p>
            <a:pPr marL="228600" indent="-228600">
              <a:lnSpc>
                <a:spcPct val="150000"/>
              </a:lnSpc>
              <a:buFont typeface="Arial" panose="020B0604020202020204" pitchFamily="34" charset="0"/>
              <a:buChar char="•"/>
            </a:pPr>
            <a:r>
              <a:rPr lang="en-ZA" sz="1400" dirty="0">
                <a:solidFill>
                  <a:schemeClr val="tx1">
                    <a:lumMod val="90000"/>
                    <a:lumOff val="10000"/>
                  </a:schemeClr>
                </a:solidFill>
                <a:cs typeface="Arial" pitchFamily="34" charset="0"/>
              </a:rPr>
              <a:t>When the Head official advises on the wrong processes being followed by the services providers, consultants and other advisors where the processes are contrary to statutory requirements and legislation. The official would be served with intention to suspend letters by the Administrator and the Chief Risk Officer</a:t>
            </a:r>
          </a:p>
        </p:txBody>
      </p:sp>
      <p:sp>
        <p:nvSpPr>
          <p:cNvPr id="2" name="Slide Number Placeholder 1">
            <a:extLst>
              <a:ext uri="{FF2B5EF4-FFF2-40B4-BE49-F238E27FC236}">
                <a16:creationId xmlns:a16="http://schemas.microsoft.com/office/drawing/2014/main" id="{A8E9829E-5997-4B10-BF5B-C52A670AF117}"/>
              </a:ext>
            </a:extLst>
          </p:cNvPr>
          <p:cNvSpPr>
            <a:spLocks noGrp="1"/>
          </p:cNvSpPr>
          <p:nvPr>
            <p:ph type="sldNum" sz="quarter" idx="4"/>
          </p:nvPr>
        </p:nvSpPr>
        <p:spPr/>
        <p:txBody>
          <a:bodyPr/>
          <a:lstStyle/>
          <a:p>
            <a:fld id="{B096C5C6-3D09-42D4-92BE-7421E2EAD563}" type="slidenum">
              <a:rPr lang="en-US" smtClean="0"/>
              <a:t>27</a:t>
            </a:fld>
            <a:endParaRPr lang="en-US"/>
          </a:p>
        </p:txBody>
      </p:sp>
    </p:spTree>
    <p:extLst>
      <p:ext uri="{BB962C8B-B14F-4D97-AF65-F5344CB8AC3E}">
        <p14:creationId xmlns:p14="http://schemas.microsoft.com/office/powerpoint/2010/main" val="143483801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Logo, company name&#10;&#10;Description automatically generated">
            <a:extLst>
              <a:ext uri="{FF2B5EF4-FFF2-40B4-BE49-F238E27FC236}">
                <a16:creationId xmlns:a16="http://schemas.microsoft.com/office/drawing/2014/main" id="{6E31A3A6-B31B-4FF3-A01F-2DA27FE91E7A}"/>
              </a:ext>
            </a:extLst>
          </p:cNvPr>
          <p:cNvPicPr>
            <a:picLocks noGrp="1" noChangeAspect="1"/>
          </p:cNvPicPr>
          <p:nvPr>
            <p:ph type="pic" idx="13"/>
          </p:nvPr>
        </p:nvPicPr>
        <p:blipFill>
          <a:blip r:embed="rId2">
            <a:extLst>
              <a:ext uri="{28A0092B-C50C-407E-A947-70E740481C1C}">
                <a14:useLocalDpi xmlns:a14="http://schemas.microsoft.com/office/drawing/2010/main" val="0"/>
              </a:ext>
            </a:extLst>
          </a:blip>
          <a:srcRect l="23517" r="23517"/>
          <a:stretch>
            <a:fillRect/>
          </a:stretch>
        </p:blipFill>
        <p:spPr/>
      </p:pic>
      <p:sp>
        <p:nvSpPr>
          <p:cNvPr id="4" name="제목 3">
            <a:extLst>
              <a:ext uri="{FF2B5EF4-FFF2-40B4-BE49-F238E27FC236}">
                <a16:creationId xmlns:a16="http://schemas.microsoft.com/office/drawing/2014/main" id="{4F0D7CA1-09AA-4A18-870D-5A7BD6D2E3C7}"/>
              </a:ext>
            </a:extLst>
          </p:cNvPr>
          <p:cNvSpPr>
            <a:spLocks noGrp="1"/>
          </p:cNvSpPr>
          <p:nvPr>
            <p:ph type="title"/>
          </p:nvPr>
        </p:nvSpPr>
        <p:spPr>
          <a:xfrm>
            <a:off x="2676508" y="819425"/>
            <a:ext cx="4129021" cy="644435"/>
          </a:xfrm>
        </p:spPr>
        <p:txBody>
          <a:bodyPr/>
          <a:lstStyle/>
          <a:p>
            <a:r>
              <a:rPr lang="en-US" altLang="ko-KR" sz="3600" b="1" dirty="0">
                <a:solidFill>
                  <a:schemeClr val="bg1">
                    <a:lumMod val="65000"/>
                  </a:schemeClr>
                </a:solidFill>
              </a:rPr>
              <a:t>Resources</a:t>
            </a:r>
            <a:endParaRPr lang="ko-KR" altLang="en-US" sz="3600" b="1" dirty="0">
              <a:solidFill>
                <a:schemeClr val="bg1">
                  <a:lumMod val="65000"/>
                </a:schemeClr>
              </a:solidFill>
            </a:endParaRPr>
          </a:p>
        </p:txBody>
      </p:sp>
      <p:sp>
        <p:nvSpPr>
          <p:cNvPr id="25" name="Rectangle 5">
            <a:extLst>
              <a:ext uri="{FF2B5EF4-FFF2-40B4-BE49-F238E27FC236}">
                <a16:creationId xmlns:a16="http://schemas.microsoft.com/office/drawing/2014/main" id="{3CD79734-E003-4A7A-A2E3-68DFDD0AC966}"/>
              </a:ext>
            </a:extLst>
          </p:cNvPr>
          <p:cNvSpPr/>
          <p:nvPr/>
        </p:nvSpPr>
        <p:spPr>
          <a:xfrm>
            <a:off x="518338" y="1740073"/>
            <a:ext cx="4316340" cy="5117927"/>
          </a:xfrm>
          <a:prstGeom prst="rect">
            <a:avLst/>
          </a:prstGeom>
          <a:solidFill>
            <a:schemeClr val="tx1">
              <a:lumMod val="65000"/>
              <a:lumOff val="35000"/>
              <a:alpha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7" name="Oval 22">
            <a:extLst>
              <a:ext uri="{FF2B5EF4-FFF2-40B4-BE49-F238E27FC236}">
                <a16:creationId xmlns:a16="http://schemas.microsoft.com/office/drawing/2014/main" id="{F81161BA-84D9-4B19-B6FB-95CE678B2933}"/>
              </a:ext>
            </a:extLst>
          </p:cNvPr>
          <p:cNvSpPr/>
          <p:nvPr/>
        </p:nvSpPr>
        <p:spPr>
          <a:xfrm>
            <a:off x="874442" y="3072499"/>
            <a:ext cx="723687" cy="7236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2</a:t>
            </a:r>
            <a:endParaRPr lang="ko-KR" altLang="en-US" dirty="0">
              <a:solidFill>
                <a:schemeClr val="tx1"/>
              </a:solidFill>
            </a:endParaRPr>
          </a:p>
        </p:txBody>
      </p:sp>
      <p:sp>
        <p:nvSpPr>
          <p:cNvPr id="28" name="Oval 23">
            <a:extLst>
              <a:ext uri="{FF2B5EF4-FFF2-40B4-BE49-F238E27FC236}">
                <a16:creationId xmlns:a16="http://schemas.microsoft.com/office/drawing/2014/main" id="{06F649D3-4DFE-4509-A365-0464DFA61508}"/>
              </a:ext>
            </a:extLst>
          </p:cNvPr>
          <p:cNvSpPr/>
          <p:nvPr/>
        </p:nvSpPr>
        <p:spPr>
          <a:xfrm>
            <a:off x="870561" y="4203521"/>
            <a:ext cx="723687" cy="7236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3</a:t>
            </a:r>
            <a:endParaRPr lang="ko-KR" altLang="en-US" dirty="0"/>
          </a:p>
        </p:txBody>
      </p:sp>
      <p:sp>
        <p:nvSpPr>
          <p:cNvPr id="35" name="TextBox 34">
            <a:extLst>
              <a:ext uri="{FF2B5EF4-FFF2-40B4-BE49-F238E27FC236}">
                <a16:creationId xmlns:a16="http://schemas.microsoft.com/office/drawing/2014/main" id="{8AF170CF-97BD-4AB9-9724-B4F58F7AC202}"/>
              </a:ext>
            </a:extLst>
          </p:cNvPr>
          <p:cNvSpPr txBox="1"/>
          <p:nvPr/>
        </p:nvSpPr>
        <p:spPr>
          <a:xfrm>
            <a:off x="1681283" y="2921168"/>
            <a:ext cx="3097317" cy="1015663"/>
          </a:xfrm>
          <a:prstGeom prst="rect">
            <a:avLst/>
          </a:prstGeom>
          <a:noFill/>
        </p:spPr>
        <p:txBody>
          <a:bodyPr wrap="square" rtlCol="0">
            <a:spAutoFit/>
          </a:bodyPr>
          <a:lstStyle/>
          <a:p>
            <a:r>
              <a:rPr lang="en-US" altLang="ko-KR" sz="1200" b="1" dirty="0">
                <a:solidFill>
                  <a:schemeClr val="bg1"/>
                </a:solidFill>
                <a:latin typeface="Arial" pitchFamily="34" charset="0"/>
                <a:cs typeface="Arial" pitchFamily="34" charset="0"/>
              </a:rPr>
              <a:t>Illegal Appointments and Nepotism cases </a:t>
            </a:r>
          </a:p>
          <a:p>
            <a:r>
              <a:rPr lang="en-US" altLang="ko-KR" sz="1200" b="1" dirty="0">
                <a:solidFill>
                  <a:schemeClr val="bg1"/>
                </a:solidFill>
                <a:latin typeface="Arial" pitchFamily="34" charset="0"/>
                <a:cs typeface="Arial" pitchFamily="34" charset="0"/>
              </a:rPr>
              <a:t>Number of cases = 27</a:t>
            </a:r>
          </a:p>
          <a:p>
            <a:r>
              <a:rPr lang="en-US" altLang="ko-KR" sz="1200" b="1" dirty="0">
                <a:solidFill>
                  <a:schemeClr val="bg1"/>
                </a:solidFill>
                <a:latin typeface="Arial" pitchFamily="34" charset="0"/>
                <a:cs typeface="Arial" pitchFamily="34" charset="0"/>
              </a:rPr>
              <a:t>Advisors Cronies and  Administrator’s allies and cronies</a:t>
            </a:r>
          </a:p>
        </p:txBody>
      </p:sp>
      <p:grpSp>
        <p:nvGrpSpPr>
          <p:cNvPr id="36" name="Group 15">
            <a:extLst>
              <a:ext uri="{FF2B5EF4-FFF2-40B4-BE49-F238E27FC236}">
                <a16:creationId xmlns:a16="http://schemas.microsoft.com/office/drawing/2014/main" id="{E97F7EB0-6B2B-4057-9303-0A91007C8C74}"/>
              </a:ext>
            </a:extLst>
          </p:cNvPr>
          <p:cNvGrpSpPr/>
          <p:nvPr/>
        </p:nvGrpSpPr>
        <p:grpSpPr>
          <a:xfrm>
            <a:off x="1633272" y="4361820"/>
            <a:ext cx="3067517" cy="1016053"/>
            <a:chOff x="2225428" y="556205"/>
            <a:chExt cx="2836229" cy="3682588"/>
          </a:xfrm>
        </p:grpSpPr>
        <p:sp>
          <p:nvSpPr>
            <p:cNvPr id="37" name="TextBox 36">
              <a:extLst>
                <a:ext uri="{FF2B5EF4-FFF2-40B4-BE49-F238E27FC236}">
                  <a16:creationId xmlns:a16="http://schemas.microsoft.com/office/drawing/2014/main" id="{C8754A16-C514-461D-B9A9-988E87154455}"/>
                </a:ext>
              </a:extLst>
            </p:cNvPr>
            <p:cNvSpPr txBox="1"/>
            <p:nvPr/>
          </p:nvSpPr>
          <p:spPr>
            <a:xfrm>
              <a:off x="2225428" y="556205"/>
              <a:ext cx="2836229" cy="1475463"/>
            </a:xfrm>
            <a:prstGeom prst="rect">
              <a:avLst/>
            </a:prstGeom>
            <a:noFill/>
          </p:spPr>
          <p:txBody>
            <a:bodyPr wrap="square" rtlCol="0">
              <a:spAutoFit/>
            </a:bodyPr>
            <a:lstStyle/>
            <a:p>
              <a:r>
                <a:rPr lang="en-US" altLang="ko-KR" sz="1200" b="1" dirty="0">
                  <a:solidFill>
                    <a:schemeClr val="bg1"/>
                  </a:solidFill>
                  <a:latin typeface="Arial" pitchFamily="34" charset="0"/>
                  <a:cs typeface="Arial" pitchFamily="34" charset="0"/>
                </a:rPr>
                <a:t>Victimisation, purging and targeting of employees </a:t>
              </a:r>
              <a:endParaRPr lang="ko-KR" altLang="en-US" sz="1200" b="1" dirty="0">
                <a:solidFill>
                  <a:schemeClr val="bg1"/>
                </a:solidFill>
                <a:latin typeface="Arial" pitchFamily="34" charset="0"/>
                <a:cs typeface="Arial" pitchFamily="34" charset="0"/>
              </a:endParaRPr>
            </a:p>
          </p:txBody>
        </p:sp>
        <p:sp>
          <p:nvSpPr>
            <p:cNvPr id="38" name="TextBox 37">
              <a:extLst>
                <a:ext uri="{FF2B5EF4-FFF2-40B4-BE49-F238E27FC236}">
                  <a16:creationId xmlns:a16="http://schemas.microsoft.com/office/drawing/2014/main" id="{F5898FBF-98DE-4BDF-8D16-12D483D242EB}"/>
                </a:ext>
              </a:extLst>
            </p:cNvPr>
            <p:cNvSpPr txBox="1"/>
            <p:nvPr/>
          </p:nvSpPr>
          <p:spPr>
            <a:xfrm>
              <a:off x="2398417" y="3895159"/>
              <a:ext cx="2490254" cy="343634"/>
            </a:xfrm>
            <a:prstGeom prst="rect">
              <a:avLst/>
            </a:prstGeom>
            <a:noFill/>
          </p:spPr>
          <p:txBody>
            <a:bodyPr wrap="square" rtlCol="0">
              <a:spAutoFit/>
            </a:bodyPr>
            <a:lstStyle/>
            <a:p>
              <a:r>
                <a:rPr lang="en-US" altLang="ko-KR" sz="1200" b="1" dirty="0">
                  <a:solidFill>
                    <a:schemeClr val="bg1"/>
                  </a:solidFill>
                  <a:latin typeface="Arial" pitchFamily="34" charset="0"/>
                  <a:cs typeface="Arial" pitchFamily="34" charset="0"/>
                </a:rPr>
                <a:t> </a:t>
              </a:r>
            </a:p>
          </p:txBody>
        </p:sp>
      </p:grpSp>
      <p:sp>
        <p:nvSpPr>
          <p:cNvPr id="26" name="Oval 21">
            <a:extLst>
              <a:ext uri="{FF2B5EF4-FFF2-40B4-BE49-F238E27FC236}">
                <a16:creationId xmlns:a16="http://schemas.microsoft.com/office/drawing/2014/main" id="{048E2EF3-51CB-4A1D-A3CF-5EA9962BC7BC}"/>
              </a:ext>
            </a:extLst>
          </p:cNvPr>
          <p:cNvSpPr/>
          <p:nvPr/>
        </p:nvSpPr>
        <p:spPr>
          <a:xfrm>
            <a:off x="874442" y="2056731"/>
            <a:ext cx="723687" cy="723687"/>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1</a:t>
            </a:r>
            <a:endParaRPr lang="ko-KR" altLang="en-US" dirty="0">
              <a:solidFill>
                <a:schemeClr val="tx1"/>
              </a:solidFill>
            </a:endParaRPr>
          </a:p>
        </p:txBody>
      </p:sp>
      <p:sp>
        <p:nvSpPr>
          <p:cNvPr id="32" name="TextBox 31">
            <a:extLst>
              <a:ext uri="{FF2B5EF4-FFF2-40B4-BE49-F238E27FC236}">
                <a16:creationId xmlns:a16="http://schemas.microsoft.com/office/drawing/2014/main" id="{A3B07BD9-A982-45B0-971D-DD962181CE16}"/>
              </a:ext>
            </a:extLst>
          </p:cNvPr>
          <p:cNvSpPr txBox="1"/>
          <p:nvPr/>
        </p:nvSpPr>
        <p:spPr>
          <a:xfrm>
            <a:off x="1820368" y="2258874"/>
            <a:ext cx="2419444" cy="307777"/>
          </a:xfrm>
          <a:prstGeom prst="rect">
            <a:avLst/>
          </a:prstGeom>
          <a:noFill/>
        </p:spPr>
        <p:txBody>
          <a:bodyPr wrap="square" rtlCol="0">
            <a:spAutoFit/>
          </a:bodyPr>
          <a:lstStyle/>
          <a:p>
            <a:r>
              <a:rPr lang="en-US" altLang="ko-KR" sz="1400" b="1" dirty="0">
                <a:solidFill>
                  <a:schemeClr val="bg1"/>
                </a:solidFill>
                <a:latin typeface="Arial" pitchFamily="34" charset="0"/>
                <a:cs typeface="Arial" pitchFamily="34" charset="0"/>
              </a:rPr>
              <a:t>Whistle-blower</a:t>
            </a:r>
            <a:endParaRPr lang="ko-KR" altLang="en-US" sz="1400" b="1" dirty="0">
              <a:solidFill>
                <a:schemeClr val="bg1"/>
              </a:solidFill>
              <a:latin typeface="Arial" pitchFamily="34" charset="0"/>
              <a:cs typeface="Arial" pitchFamily="34" charset="0"/>
            </a:endParaRPr>
          </a:p>
        </p:txBody>
      </p:sp>
      <p:sp>
        <p:nvSpPr>
          <p:cNvPr id="49" name="TextBox 48">
            <a:extLst>
              <a:ext uri="{FF2B5EF4-FFF2-40B4-BE49-F238E27FC236}">
                <a16:creationId xmlns:a16="http://schemas.microsoft.com/office/drawing/2014/main" id="{FC2B9F9A-37C0-43D6-A964-0784E8DB370E}"/>
              </a:ext>
            </a:extLst>
          </p:cNvPr>
          <p:cNvSpPr txBox="1"/>
          <p:nvPr/>
        </p:nvSpPr>
        <p:spPr>
          <a:xfrm>
            <a:off x="403963" y="234606"/>
            <a:ext cx="3070757" cy="707886"/>
          </a:xfrm>
          <a:prstGeom prst="rect">
            <a:avLst/>
          </a:prstGeom>
          <a:noFill/>
        </p:spPr>
        <p:txBody>
          <a:bodyPr wrap="square" rtlCol="0" anchor="ctr">
            <a:spAutoFit/>
          </a:bodyPr>
          <a:lstStyle/>
          <a:p>
            <a:pPr algn="ctr"/>
            <a:r>
              <a:rPr lang="en-US" altLang="ko-KR" sz="4000" b="1" dirty="0">
                <a:solidFill>
                  <a:schemeClr val="accent2"/>
                </a:solidFill>
                <a:latin typeface="+mj-lt"/>
                <a:cs typeface="Arial" pitchFamily="34" charset="0"/>
              </a:rPr>
              <a:t>5. Human</a:t>
            </a:r>
          </a:p>
        </p:txBody>
      </p:sp>
      <p:sp>
        <p:nvSpPr>
          <p:cNvPr id="14" name="Oval 23">
            <a:extLst>
              <a:ext uri="{FF2B5EF4-FFF2-40B4-BE49-F238E27FC236}">
                <a16:creationId xmlns:a16="http://schemas.microsoft.com/office/drawing/2014/main" id="{06F649D3-4DFE-4509-A365-0464DFA61508}"/>
              </a:ext>
            </a:extLst>
          </p:cNvPr>
          <p:cNvSpPr/>
          <p:nvPr/>
        </p:nvSpPr>
        <p:spPr>
          <a:xfrm>
            <a:off x="872326" y="5222726"/>
            <a:ext cx="723687" cy="72368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4</a:t>
            </a:r>
            <a:endParaRPr lang="ko-KR" altLang="en-US" dirty="0"/>
          </a:p>
        </p:txBody>
      </p:sp>
      <p:grpSp>
        <p:nvGrpSpPr>
          <p:cNvPr id="15" name="Group 15">
            <a:extLst>
              <a:ext uri="{FF2B5EF4-FFF2-40B4-BE49-F238E27FC236}">
                <a16:creationId xmlns:a16="http://schemas.microsoft.com/office/drawing/2014/main" id="{E97F7EB0-6B2B-4057-9303-0A91007C8C74}"/>
              </a:ext>
            </a:extLst>
          </p:cNvPr>
          <p:cNvGrpSpPr/>
          <p:nvPr/>
        </p:nvGrpSpPr>
        <p:grpSpPr>
          <a:xfrm>
            <a:off x="1866604" y="5604275"/>
            <a:ext cx="3664290" cy="538934"/>
            <a:chOff x="2398417" y="3895159"/>
            <a:chExt cx="3388007" cy="1953314"/>
          </a:xfrm>
        </p:grpSpPr>
        <p:sp>
          <p:nvSpPr>
            <p:cNvPr id="16" name="TextBox 15">
              <a:extLst>
                <a:ext uri="{FF2B5EF4-FFF2-40B4-BE49-F238E27FC236}">
                  <a16:creationId xmlns:a16="http://schemas.microsoft.com/office/drawing/2014/main" id="{C8754A16-C514-461D-B9A9-988E87154455}"/>
                </a:ext>
              </a:extLst>
            </p:cNvPr>
            <p:cNvSpPr txBox="1"/>
            <p:nvPr/>
          </p:nvSpPr>
          <p:spPr>
            <a:xfrm>
              <a:off x="2986353" y="4844517"/>
              <a:ext cx="2800071" cy="1003956"/>
            </a:xfrm>
            <a:prstGeom prst="rect">
              <a:avLst/>
            </a:prstGeom>
            <a:noFill/>
          </p:spPr>
          <p:txBody>
            <a:bodyPr wrap="square" rtlCol="0">
              <a:spAutoFit/>
            </a:bodyPr>
            <a:lstStyle/>
            <a:p>
              <a:endParaRPr lang="ko-KR" altLang="en-US" sz="1200" b="1" dirty="0">
                <a:solidFill>
                  <a:schemeClr val="bg1"/>
                </a:solidFill>
                <a:latin typeface="Arial" pitchFamily="34" charset="0"/>
                <a:cs typeface="Arial" pitchFamily="34" charset="0"/>
              </a:endParaRPr>
            </a:p>
          </p:txBody>
        </p:sp>
        <p:sp>
          <p:nvSpPr>
            <p:cNvPr id="17" name="TextBox 16">
              <a:extLst>
                <a:ext uri="{FF2B5EF4-FFF2-40B4-BE49-F238E27FC236}">
                  <a16:creationId xmlns:a16="http://schemas.microsoft.com/office/drawing/2014/main" id="{F5898FBF-98DE-4BDF-8D16-12D483D242EB}"/>
                </a:ext>
              </a:extLst>
            </p:cNvPr>
            <p:cNvSpPr txBox="1"/>
            <p:nvPr/>
          </p:nvSpPr>
          <p:spPr>
            <a:xfrm>
              <a:off x="2398417" y="3895159"/>
              <a:ext cx="2490254" cy="343634"/>
            </a:xfrm>
            <a:prstGeom prst="rect">
              <a:avLst/>
            </a:prstGeom>
            <a:noFill/>
          </p:spPr>
          <p:txBody>
            <a:bodyPr wrap="square" rtlCol="0">
              <a:spAutoFit/>
            </a:bodyPr>
            <a:lstStyle/>
            <a:p>
              <a:r>
                <a:rPr lang="en-US" altLang="ko-KR" sz="1200" b="1" dirty="0">
                  <a:solidFill>
                    <a:schemeClr val="bg1"/>
                  </a:solidFill>
                  <a:latin typeface="Arial" pitchFamily="34" charset="0"/>
                  <a:cs typeface="Arial" pitchFamily="34" charset="0"/>
                </a:rPr>
                <a:t> </a:t>
              </a:r>
            </a:p>
          </p:txBody>
        </p:sp>
      </p:grpSp>
      <p:grpSp>
        <p:nvGrpSpPr>
          <p:cNvPr id="18" name="Group 15">
            <a:extLst>
              <a:ext uri="{FF2B5EF4-FFF2-40B4-BE49-F238E27FC236}">
                <a16:creationId xmlns:a16="http://schemas.microsoft.com/office/drawing/2014/main" id="{E97F7EB0-6B2B-4057-9303-0A91007C8C74}"/>
              </a:ext>
            </a:extLst>
          </p:cNvPr>
          <p:cNvGrpSpPr/>
          <p:nvPr/>
        </p:nvGrpSpPr>
        <p:grpSpPr>
          <a:xfrm>
            <a:off x="1681283" y="5262190"/>
            <a:ext cx="3248993" cy="436896"/>
            <a:chOff x="2280908" y="945244"/>
            <a:chExt cx="2675996" cy="1150195"/>
          </a:xfrm>
        </p:grpSpPr>
        <p:sp>
          <p:nvSpPr>
            <p:cNvPr id="19" name="TextBox 18">
              <a:extLst>
                <a:ext uri="{FF2B5EF4-FFF2-40B4-BE49-F238E27FC236}">
                  <a16:creationId xmlns:a16="http://schemas.microsoft.com/office/drawing/2014/main" id="{C8754A16-C514-461D-B9A9-988E87154455}"/>
                </a:ext>
              </a:extLst>
            </p:cNvPr>
            <p:cNvSpPr txBox="1"/>
            <p:nvPr/>
          </p:nvSpPr>
          <p:spPr>
            <a:xfrm>
              <a:off x="2280908" y="1433211"/>
              <a:ext cx="2675996" cy="662228"/>
            </a:xfrm>
            <a:prstGeom prst="rect">
              <a:avLst/>
            </a:prstGeom>
            <a:noFill/>
          </p:spPr>
          <p:txBody>
            <a:bodyPr wrap="square" rtlCol="0">
              <a:spAutoFit/>
            </a:bodyPr>
            <a:lstStyle/>
            <a:p>
              <a:r>
                <a:rPr lang="en-US" altLang="ko-KR" sz="1200" b="1" dirty="0">
                  <a:solidFill>
                    <a:schemeClr val="bg1"/>
                  </a:solidFill>
                  <a:latin typeface="Arial" pitchFamily="34" charset="0"/>
                  <a:cs typeface="Arial" pitchFamily="34" charset="0"/>
                </a:rPr>
                <a:t>ICT</a:t>
              </a:r>
              <a:endParaRPr lang="ko-KR" altLang="en-US" sz="1200" b="1" dirty="0">
                <a:solidFill>
                  <a:schemeClr val="bg1"/>
                </a:solidFill>
                <a:latin typeface="Arial" pitchFamily="34" charset="0"/>
                <a:cs typeface="Arial" pitchFamily="34" charset="0"/>
              </a:endParaRPr>
            </a:p>
          </p:txBody>
        </p:sp>
        <p:sp>
          <p:nvSpPr>
            <p:cNvPr id="20" name="TextBox 19">
              <a:extLst>
                <a:ext uri="{FF2B5EF4-FFF2-40B4-BE49-F238E27FC236}">
                  <a16:creationId xmlns:a16="http://schemas.microsoft.com/office/drawing/2014/main" id="{F5898FBF-98DE-4BDF-8D16-12D483D242EB}"/>
                </a:ext>
              </a:extLst>
            </p:cNvPr>
            <p:cNvSpPr txBox="1"/>
            <p:nvPr/>
          </p:nvSpPr>
          <p:spPr>
            <a:xfrm>
              <a:off x="2411415" y="945244"/>
              <a:ext cx="2490254" cy="343635"/>
            </a:xfrm>
            <a:prstGeom prst="rect">
              <a:avLst/>
            </a:prstGeom>
            <a:noFill/>
          </p:spPr>
          <p:txBody>
            <a:bodyPr wrap="square" rtlCol="0">
              <a:spAutoFit/>
            </a:bodyPr>
            <a:lstStyle/>
            <a:p>
              <a:r>
                <a:rPr lang="en-US" altLang="ko-KR" sz="1200" b="1" dirty="0">
                  <a:solidFill>
                    <a:schemeClr val="bg1"/>
                  </a:solidFill>
                  <a:latin typeface="Arial" pitchFamily="34" charset="0"/>
                  <a:cs typeface="Arial" pitchFamily="34" charset="0"/>
                </a:rPr>
                <a:t> </a:t>
              </a:r>
            </a:p>
          </p:txBody>
        </p:sp>
      </p:grpSp>
      <p:sp>
        <p:nvSpPr>
          <p:cNvPr id="2" name="TextBox 1">
            <a:extLst>
              <a:ext uri="{FF2B5EF4-FFF2-40B4-BE49-F238E27FC236}">
                <a16:creationId xmlns:a16="http://schemas.microsoft.com/office/drawing/2014/main" id="{0CA985E6-2D51-46FE-BB2A-A86EF1C2A5F9}"/>
              </a:ext>
            </a:extLst>
          </p:cNvPr>
          <p:cNvSpPr txBox="1"/>
          <p:nvPr/>
        </p:nvSpPr>
        <p:spPr>
          <a:xfrm>
            <a:off x="1203871" y="6403334"/>
            <a:ext cx="3471169" cy="338554"/>
          </a:xfrm>
          <a:prstGeom prst="rect">
            <a:avLst/>
          </a:prstGeom>
          <a:noFill/>
        </p:spPr>
        <p:txBody>
          <a:bodyPr wrap="square" rtlCol="0">
            <a:spAutoFit/>
          </a:bodyPr>
          <a:lstStyle/>
          <a:p>
            <a:r>
              <a:rPr lang="en-ZA" sz="1600" b="1" i="1" dirty="0">
                <a:solidFill>
                  <a:schemeClr val="bg1"/>
                </a:solidFill>
              </a:rPr>
              <a:t>Please refer to Annexures G, H &amp; </a:t>
            </a:r>
            <a:r>
              <a:rPr lang="en-ZA" sz="1400" b="1" i="1" dirty="0">
                <a:solidFill>
                  <a:schemeClr val="bg1"/>
                </a:solidFill>
              </a:rPr>
              <a:t>I</a:t>
            </a:r>
          </a:p>
        </p:txBody>
      </p:sp>
      <p:sp>
        <p:nvSpPr>
          <p:cNvPr id="3" name="Slide Number Placeholder 2">
            <a:extLst>
              <a:ext uri="{FF2B5EF4-FFF2-40B4-BE49-F238E27FC236}">
                <a16:creationId xmlns:a16="http://schemas.microsoft.com/office/drawing/2014/main" id="{B6126EE8-2055-43D7-BBFD-E8FA77A65C41}"/>
              </a:ext>
            </a:extLst>
          </p:cNvPr>
          <p:cNvSpPr>
            <a:spLocks noGrp="1"/>
          </p:cNvSpPr>
          <p:nvPr>
            <p:ph type="sldNum" sz="quarter" idx="4"/>
          </p:nvPr>
        </p:nvSpPr>
        <p:spPr/>
        <p:txBody>
          <a:bodyPr/>
          <a:lstStyle/>
          <a:p>
            <a:fld id="{B096C5C6-3D09-42D4-92BE-7421E2EAD563}" type="slidenum">
              <a:rPr lang="en-US" smtClean="0"/>
              <a:t>28</a:t>
            </a:fld>
            <a:endParaRPr lang="en-US"/>
          </a:p>
        </p:txBody>
      </p:sp>
    </p:spTree>
    <p:extLst>
      <p:ext uri="{BB962C8B-B14F-4D97-AF65-F5344CB8AC3E}">
        <p14:creationId xmlns:p14="http://schemas.microsoft.com/office/powerpoint/2010/main" val="427142226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77347042-4E24-4DCB-863C-FF085F85EE53}"/>
              </a:ext>
            </a:extLst>
          </p:cNvPr>
          <p:cNvSpPr txBox="1"/>
          <p:nvPr/>
        </p:nvSpPr>
        <p:spPr>
          <a:xfrm>
            <a:off x="1051132" y="1228954"/>
            <a:ext cx="7980133" cy="954107"/>
          </a:xfrm>
          <a:prstGeom prst="rect">
            <a:avLst/>
          </a:prstGeom>
          <a:noFill/>
        </p:spPr>
        <p:txBody>
          <a:bodyPr wrap="square" rtlCol="0" anchor="ctr">
            <a:spAutoFit/>
          </a:bodyPr>
          <a:lstStyle/>
          <a:p>
            <a:r>
              <a:rPr lang="en-GB" altLang="ko-KR" sz="2800" b="1" dirty="0">
                <a:solidFill>
                  <a:schemeClr val="accent1"/>
                </a:solidFill>
                <a:cs typeface="Arial" pitchFamily="34" charset="0"/>
              </a:rPr>
              <a:t>5.1 CCMA CASES DURING ADMINISTRATION</a:t>
            </a:r>
            <a:r>
              <a:rPr lang="en-GB" altLang="ko-KR" sz="2800" dirty="0">
                <a:solidFill>
                  <a:schemeClr val="bg1"/>
                </a:solidFill>
                <a:cs typeface="Arial" pitchFamily="34" charset="0"/>
              </a:rPr>
              <a:t> Text Slide for your Presentation.</a:t>
            </a:r>
          </a:p>
        </p:txBody>
      </p:sp>
      <p:graphicFrame>
        <p:nvGraphicFramePr>
          <p:cNvPr id="7" name="Table 4">
            <a:extLst>
              <a:ext uri="{FF2B5EF4-FFF2-40B4-BE49-F238E27FC236}">
                <a16:creationId xmlns:a16="http://schemas.microsoft.com/office/drawing/2014/main" id="{6E846B8B-07DF-486A-AF21-505EE90BC3D5}"/>
              </a:ext>
            </a:extLst>
          </p:cNvPr>
          <p:cNvGraphicFramePr>
            <a:graphicFrameLocks noGrp="1"/>
          </p:cNvGraphicFramePr>
          <p:nvPr/>
        </p:nvGraphicFramePr>
        <p:xfrm>
          <a:off x="1051132" y="2183060"/>
          <a:ext cx="6309788" cy="3015236"/>
        </p:xfrm>
        <a:graphic>
          <a:graphicData uri="http://schemas.openxmlformats.org/drawingml/2006/table">
            <a:tbl>
              <a:tblPr firstRow="1" bandRow="1">
                <a:tableStyleId>{5C22544A-7EE6-4342-B048-85BDC9FD1C3A}</a:tableStyleId>
              </a:tblPr>
              <a:tblGrid>
                <a:gridCol w="5099789">
                  <a:extLst>
                    <a:ext uri="{9D8B030D-6E8A-4147-A177-3AD203B41FA5}">
                      <a16:colId xmlns:a16="http://schemas.microsoft.com/office/drawing/2014/main" val="4094224277"/>
                    </a:ext>
                  </a:extLst>
                </a:gridCol>
                <a:gridCol w="1209999">
                  <a:extLst>
                    <a:ext uri="{9D8B030D-6E8A-4147-A177-3AD203B41FA5}">
                      <a16:colId xmlns:a16="http://schemas.microsoft.com/office/drawing/2014/main" val="2645016115"/>
                    </a:ext>
                  </a:extLst>
                </a:gridCol>
              </a:tblGrid>
              <a:tr h="430748">
                <a:tc>
                  <a:txBody>
                    <a:bodyPr/>
                    <a:lstStyle/>
                    <a:p>
                      <a:r>
                        <a:rPr lang="en-ZA" dirty="0"/>
                        <a:t>Details</a:t>
                      </a:r>
                    </a:p>
                  </a:txBody>
                  <a:tcPr/>
                </a:tc>
                <a:tc>
                  <a:txBody>
                    <a:bodyPr/>
                    <a:lstStyle/>
                    <a:p>
                      <a:r>
                        <a:rPr lang="en-ZA" dirty="0"/>
                        <a:t>Number</a:t>
                      </a:r>
                    </a:p>
                  </a:txBody>
                  <a:tcPr/>
                </a:tc>
                <a:extLst>
                  <a:ext uri="{0D108BD9-81ED-4DB2-BD59-A6C34878D82A}">
                    <a16:rowId xmlns:a16="http://schemas.microsoft.com/office/drawing/2014/main" val="2296998508"/>
                  </a:ext>
                </a:extLst>
              </a:tr>
              <a:tr h="430748">
                <a:tc>
                  <a:txBody>
                    <a:bodyPr/>
                    <a:lstStyle/>
                    <a:p>
                      <a:r>
                        <a:rPr lang="en-ZA" dirty="0"/>
                        <a:t>Suspensions</a:t>
                      </a:r>
                    </a:p>
                  </a:txBody>
                  <a:tcPr/>
                </a:tc>
                <a:tc>
                  <a:txBody>
                    <a:bodyPr/>
                    <a:lstStyle/>
                    <a:p>
                      <a:pPr algn="ctr"/>
                      <a:r>
                        <a:rPr lang="en-ZA" dirty="0"/>
                        <a:t>16</a:t>
                      </a:r>
                    </a:p>
                  </a:txBody>
                  <a:tcPr/>
                </a:tc>
                <a:extLst>
                  <a:ext uri="{0D108BD9-81ED-4DB2-BD59-A6C34878D82A}">
                    <a16:rowId xmlns:a16="http://schemas.microsoft.com/office/drawing/2014/main" val="1583739986"/>
                  </a:ext>
                </a:extLst>
              </a:tr>
              <a:tr h="430748">
                <a:tc>
                  <a:txBody>
                    <a:bodyPr/>
                    <a:lstStyle/>
                    <a:p>
                      <a:r>
                        <a:rPr lang="en-ZA" dirty="0"/>
                        <a:t>Ruled Unfair suspensions at CCMA</a:t>
                      </a:r>
                    </a:p>
                  </a:txBody>
                  <a:tcPr/>
                </a:tc>
                <a:tc>
                  <a:txBody>
                    <a:bodyPr/>
                    <a:lstStyle/>
                    <a:p>
                      <a:pPr algn="ctr"/>
                      <a:r>
                        <a:rPr lang="en-ZA" dirty="0"/>
                        <a:t>6</a:t>
                      </a:r>
                    </a:p>
                  </a:txBody>
                  <a:tcPr/>
                </a:tc>
                <a:extLst>
                  <a:ext uri="{0D108BD9-81ED-4DB2-BD59-A6C34878D82A}">
                    <a16:rowId xmlns:a16="http://schemas.microsoft.com/office/drawing/2014/main" val="1685213004"/>
                  </a:ext>
                </a:extLst>
              </a:tr>
              <a:tr h="430748">
                <a:tc>
                  <a:txBody>
                    <a:bodyPr/>
                    <a:lstStyle/>
                    <a:p>
                      <a:r>
                        <a:rPr lang="en-ZA" dirty="0"/>
                        <a:t>Unfair dismissals</a:t>
                      </a:r>
                    </a:p>
                  </a:txBody>
                  <a:tcPr/>
                </a:tc>
                <a:tc>
                  <a:txBody>
                    <a:bodyPr/>
                    <a:lstStyle/>
                    <a:p>
                      <a:pPr algn="ctr"/>
                      <a:r>
                        <a:rPr lang="en-ZA" dirty="0"/>
                        <a:t>4</a:t>
                      </a:r>
                    </a:p>
                  </a:txBody>
                  <a:tcPr/>
                </a:tc>
                <a:extLst>
                  <a:ext uri="{0D108BD9-81ED-4DB2-BD59-A6C34878D82A}">
                    <a16:rowId xmlns:a16="http://schemas.microsoft.com/office/drawing/2014/main" val="3635180451"/>
                  </a:ext>
                </a:extLst>
              </a:tr>
              <a:tr h="430748">
                <a:tc>
                  <a:txBody>
                    <a:bodyPr/>
                    <a:lstStyle/>
                    <a:p>
                      <a:r>
                        <a:rPr lang="en-ZA" dirty="0"/>
                        <a:t>Charges withdrawn</a:t>
                      </a:r>
                    </a:p>
                  </a:txBody>
                  <a:tcPr/>
                </a:tc>
                <a:tc>
                  <a:txBody>
                    <a:bodyPr/>
                    <a:lstStyle/>
                    <a:p>
                      <a:pPr algn="ctr"/>
                      <a:r>
                        <a:rPr lang="en-ZA" dirty="0"/>
                        <a:t>10</a:t>
                      </a:r>
                    </a:p>
                  </a:txBody>
                  <a:tcPr/>
                </a:tc>
                <a:extLst>
                  <a:ext uri="{0D108BD9-81ED-4DB2-BD59-A6C34878D82A}">
                    <a16:rowId xmlns:a16="http://schemas.microsoft.com/office/drawing/2014/main" val="2175321980"/>
                  </a:ext>
                </a:extLst>
              </a:tr>
              <a:tr h="430748">
                <a:tc>
                  <a:txBody>
                    <a:bodyPr/>
                    <a:lstStyle/>
                    <a:p>
                      <a:r>
                        <a:rPr lang="en-ZA" dirty="0"/>
                        <a:t>Unfair Labour Practice</a:t>
                      </a:r>
                    </a:p>
                  </a:txBody>
                  <a:tcPr/>
                </a:tc>
                <a:tc>
                  <a:txBody>
                    <a:bodyPr/>
                    <a:lstStyle/>
                    <a:p>
                      <a:pPr algn="ctr"/>
                      <a:r>
                        <a:rPr lang="en-ZA" dirty="0"/>
                        <a:t>101</a:t>
                      </a:r>
                    </a:p>
                  </a:txBody>
                  <a:tcPr/>
                </a:tc>
                <a:extLst>
                  <a:ext uri="{0D108BD9-81ED-4DB2-BD59-A6C34878D82A}">
                    <a16:rowId xmlns:a16="http://schemas.microsoft.com/office/drawing/2014/main" val="85817689"/>
                  </a:ext>
                </a:extLst>
              </a:tr>
              <a:tr h="430748">
                <a:tc>
                  <a:txBody>
                    <a:bodyPr/>
                    <a:lstStyle/>
                    <a:p>
                      <a:r>
                        <a:rPr lang="en-ZA" dirty="0"/>
                        <a:t>Constructive dismissal</a:t>
                      </a:r>
                    </a:p>
                  </a:txBody>
                  <a:tcPr/>
                </a:tc>
                <a:tc>
                  <a:txBody>
                    <a:bodyPr/>
                    <a:lstStyle/>
                    <a:p>
                      <a:pPr algn="ctr"/>
                      <a:r>
                        <a:rPr lang="en-ZA" dirty="0"/>
                        <a:t>1</a:t>
                      </a:r>
                    </a:p>
                  </a:txBody>
                  <a:tcPr/>
                </a:tc>
                <a:extLst>
                  <a:ext uri="{0D108BD9-81ED-4DB2-BD59-A6C34878D82A}">
                    <a16:rowId xmlns:a16="http://schemas.microsoft.com/office/drawing/2014/main" val="1406397724"/>
                  </a:ext>
                </a:extLst>
              </a:tr>
            </a:tbl>
          </a:graphicData>
        </a:graphic>
      </p:graphicFrame>
      <p:sp>
        <p:nvSpPr>
          <p:cNvPr id="2" name="Slide Number Placeholder 1">
            <a:extLst>
              <a:ext uri="{FF2B5EF4-FFF2-40B4-BE49-F238E27FC236}">
                <a16:creationId xmlns:a16="http://schemas.microsoft.com/office/drawing/2014/main" id="{D6DEE671-7216-4299-B375-6D18D9925C3A}"/>
              </a:ext>
            </a:extLst>
          </p:cNvPr>
          <p:cNvSpPr>
            <a:spLocks noGrp="1"/>
          </p:cNvSpPr>
          <p:nvPr>
            <p:ph type="sldNum" sz="quarter" idx="4"/>
          </p:nvPr>
        </p:nvSpPr>
        <p:spPr/>
        <p:txBody>
          <a:bodyPr/>
          <a:lstStyle/>
          <a:p>
            <a:fld id="{B096C5C6-3D09-42D4-92BE-7421E2EAD563}" type="slidenum">
              <a:rPr lang="en-US" smtClean="0"/>
              <a:t>29</a:t>
            </a:fld>
            <a:endParaRPr lang="en-US"/>
          </a:p>
        </p:txBody>
      </p:sp>
    </p:spTree>
    <p:extLst>
      <p:ext uri="{BB962C8B-B14F-4D97-AF65-F5344CB8AC3E}">
        <p14:creationId xmlns:p14="http://schemas.microsoft.com/office/powerpoint/2010/main" val="381935146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5A2245E-D65D-4E72-9270-065B6538264E}"/>
              </a:ext>
            </a:extLst>
          </p:cNvPr>
          <p:cNvGrpSpPr/>
          <p:nvPr/>
        </p:nvGrpSpPr>
        <p:grpSpPr>
          <a:xfrm>
            <a:off x="0" y="803279"/>
            <a:ext cx="12192001" cy="2080511"/>
            <a:chOff x="-1" y="3417122"/>
            <a:chExt cx="12192001" cy="2080511"/>
          </a:xfrm>
          <a:solidFill>
            <a:schemeClr val="accent1"/>
          </a:solidFill>
        </p:grpSpPr>
        <p:sp>
          <p:nvSpPr>
            <p:cNvPr id="99" name="Rectangle 98">
              <a:extLst>
                <a:ext uri="{FF2B5EF4-FFF2-40B4-BE49-F238E27FC236}">
                  <a16:creationId xmlns:a16="http://schemas.microsoft.com/office/drawing/2014/main" id="{A5185807-BFFE-41DD-9E11-896DB79CD116}"/>
                </a:ext>
              </a:extLst>
            </p:cNvPr>
            <p:cNvSpPr/>
            <p:nvPr/>
          </p:nvSpPr>
          <p:spPr>
            <a:xfrm>
              <a:off x="0" y="3550807"/>
              <a:ext cx="12192000" cy="18181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5E3FD0C2-CEF5-438E-B90B-978756B8C9BE}"/>
                </a:ext>
              </a:extLst>
            </p:cNvPr>
            <p:cNvSpPr/>
            <p:nvPr/>
          </p:nvSpPr>
          <p:spPr>
            <a:xfrm>
              <a:off x="-1" y="3417122"/>
              <a:ext cx="12191853" cy="707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A15DC202-E55F-4A81-B799-58CA9018BA5F}"/>
                </a:ext>
              </a:extLst>
            </p:cNvPr>
            <p:cNvSpPr/>
            <p:nvPr/>
          </p:nvSpPr>
          <p:spPr>
            <a:xfrm>
              <a:off x="147" y="5426893"/>
              <a:ext cx="12191853" cy="707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TextBox 99">
            <a:extLst>
              <a:ext uri="{FF2B5EF4-FFF2-40B4-BE49-F238E27FC236}">
                <a16:creationId xmlns:a16="http://schemas.microsoft.com/office/drawing/2014/main" id="{7F2CFAEB-7DBC-4C48-A698-FE974A481D1A}"/>
              </a:ext>
            </a:extLst>
          </p:cNvPr>
          <p:cNvSpPr txBox="1"/>
          <p:nvPr/>
        </p:nvSpPr>
        <p:spPr>
          <a:xfrm>
            <a:off x="125113" y="1151038"/>
            <a:ext cx="12192000" cy="1384995"/>
          </a:xfrm>
          <a:prstGeom prst="rect">
            <a:avLst/>
          </a:prstGeom>
          <a:noFill/>
        </p:spPr>
        <p:txBody>
          <a:bodyPr wrap="square" rtlCol="0" anchor="ctr">
            <a:spAutoFit/>
          </a:bodyPr>
          <a:lstStyle/>
          <a:p>
            <a:pPr algn="ctr"/>
            <a:r>
              <a:rPr lang="en-US" altLang="ko-KR" sz="4800" b="1" dirty="0">
                <a:solidFill>
                  <a:schemeClr val="bg1"/>
                </a:solidFill>
                <a:cs typeface="Arial" pitchFamily="34" charset="0"/>
              </a:rPr>
              <a:t>1. CORRUPTION AND MALADMINISTRATION</a:t>
            </a:r>
          </a:p>
          <a:p>
            <a:pPr algn="ctr"/>
            <a:r>
              <a:rPr lang="en-US" altLang="ko-KR" sz="3600" b="1" dirty="0">
                <a:solidFill>
                  <a:schemeClr val="bg1"/>
                </a:solidFill>
                <a:cs typeface="Arial" pitchFamily="34" charset="0"/>
              </a:rPr>
              <a:t>The relationship between the Minister &amp; the Administrator</a:t>
            </a:r>
            <a:endParaRPr lang="ko-KR" altLang="en-US" sz="3600" dirty="0">
              <a:solidFill>
                <a:schemeClr val="bg1"/>
              </a:solidFill>
              <a:cs typeface="Arial" pitchFamily="34" charset="0"/>
            </a:endParaRPr>
          </a:p>
        </p:txBody>
      </p:sp>
      <p:pic>
        <p:nvPicPr>
          <p:cNvPr id="3" name="Picture 2" descr="Logo, company name&#10;&#10;Description automatically generated">
            <a:extLst>
              <a:ext uri="{FF2B5EF4-FFF2-40B4-BE49-F238E27FC236}">
                <a16:creationId xmlns:a16="http://schemas.microsoft.com/office/drawing/2014/main" id="{F3183D80-A308-47FA-9DFF-2D490F39C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2362" y="3187360"/>
            <a:ext cx="4867275" cy="2733675"/>
          </a:xfrm>
          <a:prstGeom prst="rect">
            <a:avLst/>
          </a:prstGeom>
        </p:spPr>
      </p:pic>
      <p:sp>
        <p:nvSpPr>
          <p:cNvPr id="2" name="Slide Number Placeholder 1">
            <a:extLst>
              <a:ext uri="{FF2B5EF4-FFF2-40B4-BE49-F238E27FC236}">
                <a16:creationId xmlns:a16="http://schemas.microsoft.com/office/drawing/2014/main" id="{D2278633-9A8D-4582-A4DD-017B758C7CD8}"/>
              </a:ext>
            </a:extLst>
          </p:cNvPr>
          <p:cNvSpPr>
            <a:spLocks noGrp="1"/>
          </p:cNvSpPr>
          <p:nvPr>
            <p:ph type="sldNum" sz="quarter" idx="4"/>
          </p:nvPr>
        </p:nvSpPr>
        <p:spPr/>
        <p:txBody>
          <a:bodyPr/>
          <a:lstStyle/>
          <a:p>
            <a:fld id="{B096C5C6-3D09-42D4-92BE-7421E2EAD563}" type="slidenum">
              <a:rPr lang="en-US" smtClean="0"/>
              <a:t>3</a:t>
            </a:fld>
            <a:endParaRPr lang="en-US"/>
          </a:p>
        </p:txBody>
      </p:sp>
    </p:spTree>
    <p:extLst>
      <p:ext uri="{BB962C8B-B14F-4D97-AF65-F5344CB8AC3E}">
        <p14:creationId xmlns:p14="http://schemas.microsoft.com/office/powerpoint/2010/main" val="211630282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77347042-4E24-4DCB-863C-FF085F85EE53}"/>
              </a:ext>
            </a:extLst>
          </p:cNvPr>
          <p:cNvSpPr txBox="1"/>
          <p:nvPr/>
        </p:nvSpPr>
        <p:spPr>
          <a:xfrm>
            <a:off x="1051132" y="1228954"/>
            <a:ext cx="7980133" cy="954107"/>
          </a:xfrm>
          <a:prstGeom prst="rect">
            <a:avLst/>
          </a:prstGeom>
          <a:noFill/>
        </p:spPr>
        <p:txBody>
          <a:bodyPr wrap="square" rtlCol="0" anchor="ctr">
            <a:spAutoFit/>
          </a:bodyPr>
          <a:lstStyle/>
          <a:p>
            <a:r>
              <a:rPr lang="en-GB" altLang="ko-KR" sz="2800" b="1" dirty="0">
                <a:solidFill>
                  <a:schemeClr val="accent1"/>
                </a:solidFill>
                <a:cs typeface="Arial" pitchFamily="34" charset="0"/>
              </a:rPr>
              <a:t>5.2 LEGAL COSTS AND SETTLEMENTS</a:t>
            </a:r>
            <a:r>
              <a:rPr lang="en-GB" altLang="ko-KR" sz="2800" dirty="0">
                <a:solidFill>
                  <a:schemeClr val="bg1"/>
                </a:solidFill>
                <a:cs typeface="Arial" pitchFamily="34" charset="0"/>
              </a:rPr>
              <a:t> Text Slide for your Presentation.</a:t>
            </a:r>
          </a:p>
        </p:txBody>
      </p:sp>
      <p:graphicFrame>
        <p:nvGraphicFramePr>
          <p:cNvPr id="4" name="Table 3">
            <a:extLst>
              <a:ext uri="{FF2B5EF4-FFF2-40B4-BE49-F238E27FC236}">
                <a16:creationId xmlns:a16="http://schemas.microsoft.com/office/drawing/2014/main" id="{E7FEEB4A-4C33-49F3-BB44-98496FE76A87}"/>
              </a:ext>
            </a:extLst>
          </p:cNvPr>
          <p:cNvGraphicFramePr>
            <a:graphicFrameLocks noGrp="1"/>
          </p:cNvGraphicFramePr>
          <p:nvPr>
            <p:extLst>
              <p:ext uri="{D42A27DB-BD31-4B8C-83A1-F6EECF244321}">
                <p14:modId xmlns:p14="http://schemas.microsoft.com/office/powerpoint/2010/main" val="2910725096"/>
              </p:ext>
            </p:extLst>
          </p:nvPr>
        </p:nvGraphicFramePr>
        <p:xfrm>
          <a:off x="1051132" y="2183061"/>
          <a:ext cx="6492668" cy="3445984"/>
        </p:xfrm>
        <a:graphic>
          <a:graphicData uri="http://schemas.openxmlformats.org/drawingml/2006/table">
            <a:tbl>
              <a:tblPr firstRow="1" bandRow="1">
                <a:tableStyleId>{5C22544A-7EE6-4342-B048-85BDC9FD1C3A}</a:tableStyleId>
              </a:tblPr>
              <a:tblGrid>
                <a:gridCol w="6492668">
                  <a:extLst>
                    <a:ext uri="{9D8B030D-6E8A-4147-A177-3AD203B41FA5}">
                      <a16:colId xmlns:a16="http://schemas.microsoft.com/office/drawing/2014/main" val="1127307232"/>
                    </a:ext>
                  </a:extLst>
                </a:gridCol>
              </a:tblGrid>
              <a:tr h="484601">
                <a:tc>
                  <a:txBody>
                    <a:bodyPr/>
                    <a:lstStyle/>
                    <a:p>
                      <a:r>
                        <a:rPr lang="en-ZA" dirty="0"/>
                        <a:t>Legal costs and settlement</a:t>
                      </a:r>
                    </a:p>
                  </a:txBody>
                  <a:tcPr/>
                </a:tc>
                <a:extLst>
                  <a:ext uri="{0D108BD9-81ED-4DB2-BD59-A6C34878D82A}">
                    <a16:rowId xmlns:a16="http://schemas.microsoft.com/office/drawing/2014/main" val="2090770704"/>
                  </a:ext>
                </a:extLst>
              </a:tr>
              <a:tr h="484601">
                <a:tc>
                  <a:txBody>
                    <a:bodyPr/>
                    <a:lstStyle/>
                    <a:p>
                      <a:r>
                        <a:rPr lang="en-ZA" dirty="0"/>
                        <a:t>R380,000 in Labour Court rulings for legal fees (HR Exec)</a:t>
                      </a:r>
                    </a:p>
                  </a:txBody>
                  <a:tcPr/>
                </a:tc>
                <a:extLst>
                  <a:ext uri="{0D108BD9-81ED-4DB2-BD59-A6C34878D82A}">
                    <a16:rowId xmlns:a16="http://schemas.microsoft.com/office/drawing/2014/main" val="457181599"/>
                  </a:ext>
                </a:extLst>
              </a:tr>
              <a:tr h="484601">
                <a:tc>
                  <a:txBody>
                    <a:bodyPr/>
                    <a:lstStyle/>
                    <a:p>
                      <a:r>
                        <a:rPr lang="en-ZA" dirty="0"/>
                        <a:t>R90,000 in  Labour Court rulings for legal fees (Advisor)</a:t>
                      </a:r>
                    </a:p>
                  </a:txBody>
                  <a:tcPr/>
                </a:tc>
                <a:extLst>
                  <a:ext uri="{0D108BD9-81ED-4DB2-BD59-A6C34878D82A}">
                    <a16:rowId xmlns:a16="http://schemas.microsoft.com/office/drawing/2014/main" val="2730292573"/>
                  </a:ext>
                </a:extLst>
              </a:tr>
              <a:tr h="484601">
                <a:tc>
                  <a:txBody>
                    <a:bodyPr/>
                    <a:lstStyle/>
                    <a:p>
                      <a:r>
                        <a:rPr lang="en-ZA" dirty="0"/>
                        <a:t>R30,000 pd x 10 days – ongoing (SM: HR)</a:t>
                      </a:r>
                    </a:p>
                  </a:txBody>
                  <a:tcPr/>
                </a:tc>
                <a:extLst>
                  <a:ext uri="{0D108BD9-81ED-4DB2-BD59-A6C34878D82A}">
                    <a16:rowId xmlns:a16="http://schemas.microsoft.com/office/drawing/2014/main" val="78227777"/>
                  </a:ext>
                </a:extLst>
              </a:tr>
              <a:tr h="484601">
                <a:tc>
                  <a:txBody>
                    <a:bodyPr/>
                    <a:lstStyle/>
                    <a:p>
                      <a:r>
                        <a:rPr lang="en-ZA" dirty="0"/>
                        <a:t>R2,37 million – ex gratia (employees)</a:t>
                      </a:r>
                      <a:endParaRPr lang="en-ZA" u="sng" dirty="0"/>
                    </a:p>
                  </a:txBody>
                  <a:tcPr/>
                </a:tc>
                <a:extLst>
                  <a:ext uri="{0D108BD9-81ED-4DB2-BD59-A6C34878D82A}">
                    <a16:rowId xmlns:a16="http://schemas.microsoft.com/office/drawing/2014/main" val="3369004581"/>
                  </a:ext>
                </a:extLst>
              </a:tr>
              <a:tr h="484601">
                <a:tc>
                  <a:txBody>
                    <a:bodyPr/>
                    <a:lstStyle/>
                    <a:p>
                      <a:r>
                        <a:rPr lang="en-ZA" dirty="0"/>
                        <a:t>R3 million + in Settlements (Resignations</a:t>
                      </a:r>
                      <a:r>
                        <a:rPr lang="en-ZA" baseline="0" dirty="0"/>
                        <a:t> under duress)</a:t>
                      </a:r>
                      <a:endParaRPr lang="en-ZA" dirty="0"/>
                    </a:p>
                  </a:txBody>
                  <a:tcPr/>
                </a:tc>
                <a:extLst>
                  <a:ext uri="{0D108BD9-81ED-4DB2-BD59-A6C34878D82A}">
                    <a16:rowId xmlns:a16="http://schemas.microsoft.com/office/drawing/2014/main" val="1485819005"/>
                  </a:ext>
                </a:extLst>
              </a:tr>
              <a:tr h="538378">
                <a:tc>
                  <a:txBody>
                    <a:bodyPr/>
                    <a:lstStyle/>
                    <a:p>
                      <a:r>
                        <a:rPr lang="en-ZA" dirty="0"/>
                        <a:t>Costs of external chairpersons for hearings x 4</a:t>
                      </a:r>
                    </a:p>
                  </a:txBody>
                  <a:tcPr/>
                </a:tc>
                <a:extLst>
                  <a:ext uri="{0D108BD9-81ED-4DB2-BD59-A6C34878D82A}">
                    <a16:rowId xmlns:a16="http://schemas.microsoft.com/office/drawing/2014/main" val="2689760655"/>
                  </a:ext>
                </a:extLst>
              </a:tr>
            </a:tbl>
          </a:graphicData>
        </a:graphic>
      </p:graphicFrame>
      <p:sp>
        <p:nvSpPr>
          <p:cNvPr id="2" name="Slide Number Placeholder 1">
            <a:extLst>
              <a:ext uri="{FF2B5EF4-FFF2-40B4-BE49-F238E27FC236}">
                <a16:creationId xmlns:a16="http://schemas.microsoft.com/office/drawing/2014/main" id="{7969C288-068B-49D6-9A68-81999A8CC2F5}"/>
              </a:ext>
            </a:extLst>
          </p:cNvPr>
          <p:cNvSpPr>
            <a:spLocks noGrp="1"/>
          </p:cNvSpPr>
          <p:nvPr>
            <p:ph type="sldNum" sz="quarter" idx="4"/>
          </p:nvPr>
        </p:nvSpPr>
        <p:spPr/>
        <p:txBody>
          <a:bodyPr/>
          <a:lstStyle/>
          <a:p>
            <a:fld id="{B096C5C6-3D09-42D4-92BE-7421E2EAD563}" type="slidenum">
              <a:rPr lang="en-US" smtClean="0"/>
              <a:t>30</a:t>
            </a:fld>
            <a:endParaRPr lang="en-US"/>
          </a:p>
        </p:txBody>
      </p:sp>
    </p:spTree>
    <p:extLst>
      <p:ext uri="{BB962C8B-B14F-4D97-AF65-F5344CB8AC3E}">
        <p14:creationId xmlns:p14="http://schemas.microsoft.com/office/powerpoint/2010/main" val="409653158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99209-53F5-4EA6-AD9F-BA25051F2911}"/>
              </a:ext>
            </a:extLst>
          </p:cNvPr>
          <p:cNvSpPr txBox="1"/>
          <p:nvPr/>
        </p:nvSpPr>
        <p:spPr>
          <a:xfrm>
            <a:off x="913563" y="1827751"/>
            <a:ext cx="10461573" cy="2918556"/>
          </a:xfrm>
          <a:prstGeom prst="rect">
            <a:avLst/>
          </a:prstGeom>
          <a:noFill/>
        </p:spPr>
        <p:txBody>
          <a:bodyPr wrap="square" rtlCol="0">
            <a:spAutoFit/>
          </a:bodyPr>
          <a:lstStyle/>
          <a:p>
            <a:pPr marL="228600" indent="-228600">
              <a:lnSpc>
                <a:spcPct val="200000"/>
              </a:lnSpc>
              <a:buFont typeface="Arial" panose="020B0604020202020204" pitchFamily="34" charset="0"/>
              <a:buChar char="•"/>
            </a:pPr>
            <a:r>
              <a:rPr lang="en-ZA" sz="1600" b="1" dirty="0">
                <a:solidFill>
                  <a:schemeClr val="tx1">
                    <a:lumMod val="75000"/>
                    <a:lumOff val="25000"/>
                  </a:schemeClr>
                </a:solidFill>
                <a:cs typeface="Arial" pitchFamily="34" charset="0"/>
              </a:rPr>
              <a:t>VBS Mutual Bank </a:t>
            </a:r>
          </a:p>
          <a:p>
            <a:pPr marL="228600" indent="-228600">
              <a:lnSpc>
                <a:spcPct val="200000"/>
              </a:lnSpc>
              <a:buFont typeface="Arial" panose="020B0604020202020204" pitchFamily="34" charset="0"/>
              <a:buChar char="•"/>
            </a:pPr>
            <a:endParaRPr lang="en-ZA" sz="1600" b="1" dirty="0">
              <a:solidFill>
                <a:schemeClr val="tx1">
                  <a:lumMod val="75000"/>
                  <a:lumOff val="25000"/>
                </a:schemeClr>
              </a:solidFill>
              <a:cs typeface="Arial" pitchFamily="34" charset="0"/>
            </a:endParaRPr>
          </a:p>
          <a:p>
            <a:pPr marL="228600" indent="-228600">
              <a:lnSpc>
                <a:spcPct val="200000"/>
              </a:lnSpc>
              <a:buFont typeface="Arial" panose="020B0604020202020204" pitchFamily="34" charset="0"/>
              <a:buChar char="•"/>
            </a:pPr>
            <a:r>
              <a:rPr lang="en-ZA" sz="1600" b="1" dirty="0">
                <a:solidFill>
                  <a:schemeClr val="tx1">
                    <a:lumMod val="75000"/>
                    <a:lumOff val="25000"/>
                  </a:schemeClr>
                </a:solidFill>
                <a:cs typeface="Arial" pitchFamily="34" charset="0"/>
              </a:rPr>
              <a:t>SBUX vs NSFAS Wallet </a:t>
            </a:r>
            <a:r>
              <a:rPr lang="en-ZA" sz="1600" dirty="0">
                <a:solidFill>
                  <a:schemeClr val="tx1">
                    <a:lumMod val="75000"/>
                    <a:lumOff val="25000"/>
                  </a:schemeClr>
                </a:solidFill>
                <a:cs typeface="Arial" pitchFamily="34" charset="0"/>
              </a:rPr>
              <a:t>– The fundamentals of the systems are the same but astatically the name has change</a:t>
            </a:r>
          </a:p>
          <a:p>
            <a:pPr>
              <a:lnSpc>
                <a:spcPct val="200000"/>
              </a:lnSpc>
            </a:pPr>
            <a:endParaRPr lang="en-ZA" sz="1600" dirty="0">
              <a:solidFill>
                <a:schemeClr val="tx1">
                  <a:lumMod val="75000"/>
                  <a:lumOff val="25000"/>
                </a:schemeClr>
              </a:solidFill>
              <a:cs typeface="Arial" pitchFamily="34" charset="0"/>
            </a:endParaRPr>
          </a:p>
          <a:p>
            <a:pPr marL="228600" indent="-228600">
              <a:lnSpc>
                <a:spcPct val="200000"/>
              </a:lnSpc>
              <a:buFont typeface="Arial" panose="020B0604020202020204" pitchFamily="34" charset="0"/>
              <a:buChar char="•"/>
            </a:pPr>
            <a:r>
              <a:rPr lang="en-ZA" sz="1600" b="1" dirty="0">
                <a:solidFill>
                  <a:schemeClr val="tx1">
                    <a:lumMod val="75000"/>
                    <a:lumOff val="25000"/>
                  </a:schemeClr>
                </a:solidFill>
                <a:cs typeface="Arial" pitchFamily="34" charset="0"/>
              </a:rPr>
              <a:t>SIU-</a:t>
            </a:r>
            <a:r>
              <a:rPr lang="en-ZA" sz="1600" dirty="0">
                <a:solidFill>
                  <a:schemeClr val="tx1">
                    <a:lumMod val="75000"/>
                    <a:lumOff val="25000"/>
                  </a:schemeClr>
                </a:solidFill>
                <a:cs typeface="Arial" pitchFamily="34" charset="0"/>
              </a:rPr>
              <a:t> </a:t>
            </a:r>
            <a:r>
              <a:rPr lang="en-ZA" sz="1600" b="1" dirty="0">
                <a:solidFill>
                  <a:schemeClr val="tx1">
                    <a:lumMod val="75000"/>
                    <a:lumOff val="25000"/>
                  </a:schemeClr>
                </a:solidFill>
                <a:cs typeface="Arial" pitchFamily="34" charset="0"/>
              </a:rPr>
              <a:t>NEHAWU</a:t>
            </a:r>
            <a:r>
              <a:rPr lang="en-ZA" sz="1600" dirty="0">
                <a:solidFill>
                  <a:schemeClr val="tx1">
                    <a:lumMod val="75000"/>
                    <a:lumOff val="25000"/>
                  </a:schemeClr>
                </a:solidFill>
                <a:cs typeface="Arial" pitchFamily="34" charset="0"/>
              </a:rPr>
              <a:t> reported the matter to the SIU and not NSFAS</a:t>
            </a:r>
          </a:p>
          <a:p>
            <a:pPr marL="228600" indent="-228600">
              <a:lnSpc>
                <a:spcPct val="200000"/>
              </a:lnSpc>
              <a:buFont typeface="Arial" panose="020B0604020202020204" pitchFamily="34" charset="0"/>
              <a:buChar char="•"/>
            </a:pPr>
            <a:endParaRPr lang="en-US" altLang="ko-KR" sz="1400" dirty="0">
              <a:solidFill>
                <a:schemeClr val="tx1">
                  <a:lumMod val="75000"/>
                  <a:lumOff val="25000"/>
                </a:schemeClr>
              </a:solidFill>
              <a:cs typeface="Arial" pitchFamily="34" charset="0"/>
            </a:endParaRPr>
          </a:p>
        </p:txBody>
      </p:sp>
      <p:sp>
        <p:nvSpPr>
          <p:cNvPr id="7" name="TextBox 6">
            <a:extLst>
              <a:ext uri="{FF2B5EF4-FFF2-40B4-BE49-F238E27FC236}">
                <a16:creationId xmlns:a16="http://schemas.microsoft.com/office/drawing/2014/main" id="{5EC44E1C-3A27-4A00-8F9E-871FC5194F79}"/>
              </a:ext>
            </a:extLst>
          </p:cNvPr>
          <p:cNvSpPr txBox="1"/>
          <p:nvPr/>
        </p:nvSpPr>
        <p:spPr>
          <a:xfrm>
            <a:off x="891779" y="1127138"/>
            <a:ext cx="9571569" cy="510909"/>
          </a:xfrm>
          <a:prstGeom prst="rect">
            <a:avLst/>
          </a:prstGeom>
          <a:noFill/>
        </p:spPr>
        <p:txBody>
          <a:bodyPr wrap="square" rtlCol="0">
            <a:spAutoFit/>
          </a:bodyPr>
          <a:lstStyle/>
          <a:p>
            <a:pPr lvl="0">
              <a:lnSpc>
                <a:spcPct val="170000"/>
              </a:lnSpc>
            </a:pPr>
            <a:r>
              <a:rPr lang="en-ZA" sz="1600" b="1" dirty="0">
                <a:solidFill>
                  <a:schemeClr val="tx1">
                    <a:lumMod val="65000"/>
                    <a:lumOff val="35000"/>
                  </a:schemeClr>
                </a:solidFill>
                <a:cs typeface="Arial" pitchFamily="34" charset="0"/>
              </a:rPr>
              <a:t>6.1 Important issues that were not factually reported to Parliament over a period of time</a:t>
            </a:r>
          </a:p>
        </p:txBody>
      </p:sp>
      <p:sp>
        <p:nvSpPr>
          <p:cNvPr id="8" name="Rectangle 7">
            <a:extLst>
              <a:ext uri="{FF2B5EF4-FFF2-40B4-BE49-F238E27FC236}">
                <a16:creationId xmlns:a16="http://schemas.microsoft.com/office/drawing/2014/main" id="{38064AFB-C54F-4DEC-9E9C-C560EF4CD0B0}"/>
              </a:ext>
            </a:extLst>
          </p:cNvPr>
          <p:cNvSpPr/>
          <p:nvPr/>
        </p:nvSpPr>
        <p:spPr>
          <a:xfrm flipV="1">
            <a:off x="913563" y="1638095"/>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891780" y="741597"/>
            <a:ext cx="7964119" cy="461665"/>
          </a:xfrm>
          <a:prstGeom prst="rect">
            <a:avLst/>
          </a:prstGeom>
          <a:noFill/>
        </p:spPr>
        <p:txBody>
          <a:bodyPr wrap="square" rtlCol="0">
            <a:spAutoFit/>
          </a:bodyPr>
          <a:lstStyle/>
          <a:p>
            <a:r>
              <a:rPr lang="en-US" altLang="ko-KR" sz="2400" b="1" dirty="0">
                <a:solidFill>
                  <a:schemeClr val="accent1"/>
                </a:solidFill>
                <a:latin typeface="+mj-lt"/>
                <a:cs typeface="Arial" pitchFamily="34" charset="0"/>
              </a:rPr>
              <a:t>6. MISREPRESENTATION TO PARLIAMENT</a:t>
            </a: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56590" y="437765"/>
            <a:ext cx="1192823" cy="1124236"/>
          </a:xfrm>
          <a:prstGeom prst="rect">
            <a:avLst/>
          </a:prstGeom>
        </p:spPr>
      </p:pic>
      <p:sp>
        <p:nvSpPr>
          <p:cNvPr id="2" name="Slide Number Placeholder 1">
            <a:extLst>
              <a:ext uri="{FF2B5EF4-FFF2-40B4-BE49-F238E27FC236}">
                <a16:creationId xmlns:a16="http://schemas.microsoft.com/office/drawing/2014/main" id="{DBA4CB8E-7C9B-4A35-811C-388DAA296FED}"/>
              </a:ext>
            </a:extLst>
          </p:cNvPr>
          <p:cNvSpPr>
            <a:spLocks noGrp="1"/>
          </p:cNvSpPr>
          <p:nvPr>
            <p:ph type="sldNum" sz="quarter" idx="4"/>
          </p:nvPr>
        </p:nvSpPr>
        <p:spPr/>
        <p:txBody>
          <a:bodyPr/>
          <a:lstStyle/>
          <a:p>
            <a:fld id="{B096C5C6-3D09-42D4-92BE-7421E2EAD563}" type="slidenum">
              <a:rPr lang="en-US" smtClean="0"/>
              <a:t>31</a:t>
            </a:fld>
            <a:endParaRPr lang="en-US"/>
          </a:p>
        </p:txBody>
      </p:sp>
    </p:spTree>
    <p:extLst>
      <p:ext uri="{BB962C8B-B14F-4D97-AF65-F5344CB8AC3E}">
        <p14:creationId xmlns:p14="http://schemas.microsoft.com/office/powerpoint/2010/main" val="72766421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99209-53F5-4EA6-AD9F-BA25051F2911}"/>
              </a:ext>
            </a:extLst>
          </p:cNvPr>
          <p:cNvSpPr txBox="1"/>
          <p:nvPr/>
        </p:nvSpPr>
        <p:spPr>
          <a:xfrm>
            <a:off x="442587" y="1159422"/>
            <a:ext cx="11516147" cy="5223033"/>
          </a:xfrm>
          <a:prstGeom prst="rect">
            <a:avLst/>
          </a:prstGeom>
          <a:noFill/>
        </p:spPr>
        <p:txBody>
          <a:bodyPr wrap="square" rtlCol="0">
            <a:spAutoFit/>
          </a:bodyPr>
          <a:lstStyle/>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Removal of the NSFAS Administrator as the extension is unlawful and irregular</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Establishment of NSFAS structures and the Board</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Independent forensic investigation to be conducted</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The involvement of Mr Nqaba Nqandela and Ms Mncwabe in Supply Chain matters as a serious transgression and should therefore to be investigated and dealt with accordingly</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The immediate suspension of Ms Mncwabe and the investigation of her appointment of Ms Mncwabe's, both as an Advisor and a NSFAS official</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The immediate suspension and investigation of the Chief Governance Risk and Compliance Officer due to her involvement in operational matters and taking key decisions, which  are unethical and in violation sections 27 and 27.1 of the PFMA and Treasury Regulations</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Upliftment of unfair suspensions</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Dissolution of disciplinary hearings at NSFAS and CCMA</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Re-instatement of employees </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Re-instatement of the Whistle-blower</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Establishment of a Parliamentary enquiry into NSFAS operations</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Freezing of positions and recruitment processes</a:t>
            </a:r>
          </a:p>
          <a:p>
            <a:pPr marL="228600" indent="-228600">
              <a:lnSpc>
                <a:spcPct val="150000"/>
              </a:lnSpc>
              <a:buFont typeface="Arial" panose="020B0604020202020204" pitchFamily="34" charset="0"/>
              <a:buChar char="•"/>
            </a:pPr>
            <a:r>
              <a:rPr lang="en-ZA" sz="1400" dirty="0">
                <a:solidFill>
                  <a:schemeClr val="tx1">
                    <a:lumMod val="75000"/>
                    <a:lumOff val="25000"/>
                  </a:schemeClr>
                </a:solidFill>
                <a:cs typeface="Arial" pitchFamily="34" charset="0"/>
              </a:rPr>
              <a:t>Investigation and reversal of irregular appointments during Administration</a:t>
            </a:r>
          </a:p>
        </p:txBody>
      </p:sp>
      <p:sp>
        <p:nvSpPr>
          <p:cNvPr id="8" name="Rectangle 7">
            <a:extLst>
              <a:ext uri="{FF2B5EF4-FFF2-40B4-BE49-F238E27FC236}">
                <a16:creationId xmlns:a16="http://schemas.microsoft.com/office/drawing/2014/main" id="{38064AFB-C54F-4DEC-9E9C-C560EF4CD0B0}"/>
              </a:ext>
            </a:extLst>
          </p:cNvPr>
          <p:cNvSpPr/>
          <p:nvPr/>
        </p:nvSpPr>
        <p:spPr>
          <a:xfrm>
            <a:off x="442587" y="999883"/>
            <a:ext cx="9446538"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442587" y="538218"/>
            <a:ext cx="7964119" cy="461665"/>
          </a:xfrm>
          <a:prstGeom prst="rect">
            <a:avLst/>
          </a:prstGeom>
          <a:noFill/>
        </p:spPr>
        <p:txBody>
          <a:bodyPr wrap="square" rtlCol="0">
            <a:spAutoFit/>
          </a:bodyPr>
          <a:lstStyle/>
          <a:p>
            <a:r>
              <a:rPr lang="en-US" altLang="ko-KR" sz="2400" b="1" dirty="0">
                <a:solidFill>
                  <a:schemeClr val="accent1"/>
                </a:solidFill>
                <a:latin typeface="+mj-lt"/>
                <a:cs typeface="Arial" pitchFamily="34" charset="0"/>
              </a:rPr>
              <a:t>WAY FORWARD</a:t>
            </a: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56590" y="35186"/>
            <a:ext cx="1192823" cy="1124236"/>
          </a:xfrm>
          <a:prstGeom prst="rect">
            <a:avLst/>
          </a:prstGeom>
        </p:spPr>
      </p:pic>
      <p:sp>
        <p:nvSpPr>
          <p:cNvPr id="2" name="Slide Number Placeholder 1">
            <a:extLst>
              <a:ext uri="{FF2B5EF4-FFF2-40B4-BE49-F238E27FC236}">
                <a16:creationId xmlns:a16="http://schemas.microsoft.com/office/drawing/2014/main" id="{4D9DB324-705C-47F4-85E8-93B04457F506}"/>
              </a:ext>
            </a:extLst>
          </p:cNvPr>
          <p:cNvSpPr>
            <a:spLocks noGrp="1"/>
          </p:cNvSpPr>
          <p:nvPr>
            <p:ph type="sldNum" sz="quarter" idx="4"/>
          </p:nvPr>
        </p:nvSpPr>
        <p:spPr/>
        <p:txBody>
          <a:bodyPr/>
          <a:lstStyle/>
          <a:p>
            <a:fld id="{B096C5C6-3D09-42D4-92BE-7421E2EAD563}" type="slidenum">
              <a:rPr lang="en-US" smtClean="0"/>
              <a:t>32</a:t>
            </a:fld>
            <a:endParaRPr lang="en-US"/>
          </a:p>
        </p:txBody>
      </p:sp>
    </p:spTree>
    <p:extLst>
      <p:ext uri="{BB962C8B-B14F-4D97-AF65-F5344CB8AC3E}">
        <p14:creationId xmlns:p14="http://schemas.microsoft.com/office/powerpoint/2010/main" val="27096035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2" name="Group 391">
            <a:extLst>
              <a:ext uri="{FF2B5EF4-FFF2-40B4-BE49-F238E27FC236}">
                <a16:creationId xmlns:a16="http://schemas.microsoft.com/office/drawing/2014/main" id="{2FAA82C2-1E4E-472D-96A4-9AA743706C45}"/>
              </a:ext>
            </a:extLst>
          </p:cNvPr>
          <p:cNvGrpSpPr/>
          <p:nvPr/>
        </p:nvGrpSpPr>
        <p:grpSpPr>
          <a:xfrm>
            <a:off x="3761" y="2701679"/>
            <a:ext cx="12269851" cy="2822176"/>
            <a:chOff x="5766" y="3861713"/>
            <a:chExt cx="12269851" cy="3026948"/>
          </a:xfrm>
        </p:grpSpPr>
        <p:sp>
          <p:nvSpPr>
            <p:cNvPr id="348" name="Graphic 346">
              <a:extLst>
                <a:ext uri="{FF2B5EF4-FFF2-40B4-BE49-F238E27FC236}">
                  <a16:creationId xmlns:a16="http://schemas.microsoft.com/office/drawing/2014/main" id="{922012E8-225F-4604-AA9E-94F0160A2042}"/>
                </a:ext>
              </a:extLst>
            </p:cNvPr>
            <p:cNvSpPr/>
            <p:nvPr/>
          </p:nvSpPr>
          <p:spPr>
            <a:xfrm>
              <a:off x="5766" y="3861713"/>
              <a:ext cx="12186576" cy="3026948"/>
            </a:xfrm>
            <a:custGeom>
              <a:avLst/>
              <a:gdLst>
                <a:gd name="connsiteX0" fmla="*/ 0 w 6029325"/>
                <a:gd name="connsiteY0" fmla="*/ 578168 h 2667000"/>
                <a:gd name="connsiteX1" fmla="*/ 826770 w 6029325"/>
                <a:gd name="connsiteY1" fmla="*/ 521018 h 2667000"/>
                <a:gd name="connsiteX2" fmla="*/ 4795838 w 6029325"/>
                <a:gd name="connsiteY2" fmla="*/ 951548 h 2667000"/>
                <a:gd name="connsiteX3" fmla="*/ 6034088 w 6029325"/>
                <a:gd name="connsiteY3" fmla="*/ 0 h 2667000"/>
                <a:gd name="connsiteX4" fmla="*/ 6034088 w 6029325"/>
                <a:gd name="connsiteY4" fmla="*/ 2594610 h 2667000"/>
                <a:gd name="connsiteX5" fmla="*/ 0 w 6029325"/>
                <a:gd name="connsiteY5" fmla="*/ 2675573 h 2667000"/>
                <a:gd name="connsiteX6" fmla="*/ 0 w 6029325"/>
                <a:gd name="connsiteY6" fmla="*/ 578168 h 2667000"/>
                <a:gd name="connsiteX0" fmla="*/ 0 w 6034088"/>
                <a:gd name="connsiteY0" fmla="*/ 578168 h 2676804"/>
                <a:gd name="connsiteX1" fmla="*/ 826770 w 6034088"/>
                <a:gd name="connsiteY1" fmla="*/ 521018 h 2676804"/>
                <a:gd name="connsiteX2" fmla="*/ 4795838 w 6034088"/>
                <a:gd name="connsiteY2" fmla="*/ 951548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826770 w 6034088"/>
                <a:gd name="connsiteY1" fmla="*/ 521018 h 2676804"/>
                <a:gd name="connsiteX2" fmla="*/ 4795838 w 6034088"/>
                <a:gd name="connsiteY2" fmla="*/ 951548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826770 w 6034088"/>
                <a:gd name="connsiteY1" fmla="*/ 521018 h 2676804"/>
                <a:gd name="connsiteX2" fmla="*/ 4795838 w 6034088"/>
                <a:gd name="connsiteY2" fmla="*/ 951548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826770 w 6034088"/>
                <a:gd name="connsiteY1" fmla="*/ 521018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913186 w 6034088"/>
                <a:gd name="connsiteY1" fmla="*/ 396022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913186 w 6034088"/>
                <a:gd name="connsiteY1" fmla="*/ 396022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913186 w 6034088"/>
                <a:gd name="connsiteY1" fmla="*/ 396022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913186 w 6034088"/>
                <a:gd name="connsiteY1" fmla="*/ 396022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025019 w 6034088"/>
                <a:gd name="connsiteY1" fmla="*/ 389078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025019 w 6034088"/>
                <a:gd name="connsiteY1" fmla="*/ 389078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025019 w 6034088"/>
                <a:gd name="connsiteY1" fmla="*/ 389078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335100 w 6034088"/>
                <a:gd name="connsiteY1" fmla="*/ 479353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192768 w 6034088"/>
                <a:gd name="connsiteY1" fmla="*/ 458520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192768 w 6034088"/>
                <a:gd name="connsiteY1" fmla="*/ 458520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080935 w 6034088"/>
                <a:gd name="connsiteY1" fmla="*/ 430744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34088"/>
                <a:gd name="connsiteY0" fmla="*/ 578168 h 2676804"/>
                <a:gd name="connsiteX1" fmla="*/ 1162267 w 6034088"/>
                <a:gd name="connsiteY1" fmla="*/ 422473 h 2676804"/>
                <a:gd name="connsiteX2" fmla="*/ 4699255 w 6034088"/>
                <a:gd name="connsiteY2" fmla="*/ 1014046 h 2676804"/>
                <a:gd name="connsiteX3" fmla="*/ 6034088 w 6034088"/>
                <a:gd name="connsiteY3" fmla="*/ 0 h 2676804"/>
                <a:gd name="connsiteX4" fmla="*/ 6029005 w 6034088"/>
                <a:gd name="connsiteY4" fmla="*/ 2676804 h 2676804"/>
                <a:gd name="connsiteX5" fmla="*/ 0 w 6034088"/>
                <a:gd name="connsiteY5" fmla="*/ 2675573 h 2676804"/>
                <a:gd name="connsiteX6" fmla="*/ 0 w 6034088"/>
                <a:gd name="connsiteY6" fmla="*/ 578168 h 2676804"/>
                <a:gd name="connsiteX0" fmla="*/ 0 w 6029494"/>
                <a:gd name="connsiteY0" fmla="*/ 338294 h 2436930"/>
                <a:gd name="connsiteX1" fmla="*/ 1162267 w 6029494"/>
                <a:gd name="connsiteY1" fmla="*/ 182599 h 2436930"/>
                <a:gd name="connsiteX2" fmla="*/ 4699255 w 6029494"/>
                <a:gd name="connsiteY2" fmla="*/ 774172 h 2436930"/>
                <a:gd name="connsiteX3" fmla="*/ 6029005 w 6029494"/>
                <a:gd name="connsiteY3" fmla="*/ 0 h 2436930"/>
                <a:gd name="connsiteX4" fmla="*/ 6029005 w 6029494"/>
                <a:gd name="connsiteY4" fmla="*/ 2436930 h 2436930"/>
                <a:gd name="connsiteX5" fmla="*/ 0 w 6029494"/>
                <a:gd name="connsiteY5" fmla="*/ 2435699 h 2436930"/>
                <a:gd name="connsiteX6" fmla="*/ 0 w 6029494"/>
                <a:gd name="connsiteY6" fmla="*/ 338294 h 2436930"/>
                <a:gd name="connsiteX0" fmla="*/ 0 w 6029494"/>
                <a:gd name="connsiteY0" fmla="*/ 338294 h 2436930"/>
                <a:gd name="connsiteX1" fmla="*/ 1162267 w 6029494"/>
                <a:gd name="connsiteY1" fmla="*/ 182599 h 2436930"/>
                <a:gd name="connsiteX2" fmla="*/ 4699255 w 6029494"/>
                <a:gd name="connsiteY2" fmla="*/ 774172 h 2436930"/>
                <a:gd name="connsiteX3" fmla="*/ 6029005 w 6029494"/>
                <a:gd name="connsiteY3" fmla="*/ 0 h 2436930"/>
                <a:gd name="connsiteX4" fmla="*/ 6029005 w 6029494"/>
                <a:gd name="connsiteY4" fmla="*/ 2436930 h 2436930"/>
                <a:gd name="connsiteX5" fmla="*/ 0 w 6029494"/>
                <a:gd name="connsiteY5" fmla="*/ 2435699 h 2436930"/>
                <a:gd name="connsiteX6" fmla="*/ 0 w 6029494"/>
                <a:gd name="connsiteY6" fmla="*/ 338294 h 2436930"/>
                <a:gd name="connsiteX0" fmla="*/ 0 w 6029494"/>
                <a:gd name="connsiteY0" fmla="*/ 338294 h 2436930"/>
                <a:gd name="connsiteX1" fmla="*/ 1162267 w 6029494"/>
                <a:gd name="connsiteY1" fmla="*/ 182599 h 2436930"/>
                <a:gd name="connsiteX2" fmla="*/ 4699255 w 6029494"/>
                <a:gd name="connsiteY2" fmla="*/ 774172 h 2436930"/>
                <a:gd name="connsiteX3" fmla="*/ 6029005 w 6029494"/>
                <a:gd name="connsiteY3" fmla="*/ 0 h 2436930"/>
                <a:gd name="connsiteX4" fmla="*/ 6029005 w 6029494"/>
                <a:gd name="connsiteY4" fmla="*/ 2436930 h 2436930"/>
                <a:gd name="connsiteX5" fmla="*/ 0 w 6029494"/>
                <a:gd name="connsiteY5" fmla="*/ 2435699 h 2436930"/>
                <a:gd name="connsiteX6" fmla="*/ 0 w 6029494"/>
                <a:gd name="connsiteY6" fmla="*/ 338294 h 2436930"/>
                <a:gd name="connsiteX0" fmla="*/ 0 w 6029494"/>
                <a:gd name="connsiteY0" fmla="*/ 338294 h 2436930"/>
                <a:gd name="connsiteX1" fmla="*/ 1162267 w 6029494"/>
                <a:gd name="connsiteY1" fmla="*/ 182599 h 2436930"/>
                <a:gd name="connsiteX2" fmla="*/ 4699255 w 6029494"/>
                <a:gd name="connsiteY2" fmla="*/ 774172 h 2436930"/>
                <a:gd name="connsiteX3" fmla="*/ 6029005 w 6029494"/>
                <a:gd name="connsiteY3" fmla="*/ 0 h 2436930"/>
                <a:gd name="connsiteX4" fmla="*/ 6029005 w 6029494"/>
                <a:gd name="connsiteY4" fmla="*/ 2436930 h 2436930"/>
                <a:gd name="connsiteX5" fmla="*/ 0 w 6029494"/>
                <a:gd name="connsiteY5" fmla="*/ 2435699 h 2436930"/>
                <a:gd name="connsiteX6" fmla="*/ 0 w 6029494"/>
                <a:gd name="connsiteY6" fmla="*/ 338294 h 2436930"/>
                <a:gd name="connsiteX0" fmla="*/ 0 w 6029494"/>
                <a:gd name="connsiteY0" fmla="*/ 338294 h 2436930"/>
                <a:gd name="connsiteX1" fmla="*/ 1162267 w 6029494"/>
                <a:gd name="connsiteY1" fmla="*/ 182599 h 2436930"/>
                <a:gd name="connsiteX2" fmla="*/ 4699255 w 6029494"/>
                <a:gd name="connsiteY2" fmla="*/ 774172 h 2436930"/>
                <a:gd name="connsiteX3" fmla="*/ 6029005 w 6029494"/>
                <a:gd name="connsiteY3" fmla="*/ 0 h 2436930"/>
                <a:gd name="connsiteX4" fmla="*/ 6029005 w 6029494"/>
                <a:gd name="connsiteY4" fmla="*/ 2436930 h 2436930"/>
                <a:gd name="connsiteX5" fmla="*/ 0 w 6029494"/>
                <a:gd name="connsiteY5" fmla="*/ 2435699 h 2436930"/>
                <a:gd name="connsiteX6" fmla="*/ 0 w 6029494"/>
                <a:gd name="connsiteY6" fmla="*/ 338294 h 2436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9494" h="2436930">
                  <a:moveTo>
                    <a:pt x="0" y="338294"/>
                  </a:moveTo>
                  <a:cubicBezTo>
                    <a:pt x="0" y="338294"/>
                    <a:pt x="610403" y="-48255"/>
                    <a:pt x="1162267" y="182599"/>
                  </a:cubicBezTo>
                  <a:cubicBezTo>
                    <a:pt x="3102084" y="994057"/>
                    <a:pt x="3903382" y="1069293"/>
                    <a:pt x="4699255" y="774172"/>
                  </a:cubicBezTo>
                  <a:cubicBezTo>
                    <a:pt x="5460310" y="491962"/>
                    <a:pt x="6029005" y="0"/>
                    <a:pt x="6029005" y="0"/>
                  </a:cubicBezTo>
                  <a:cubicBezTo>
                    <a:pt x="6027311" y="892268"/>
                    <a:pt x="6030699" y="1544662"/>
                    <a:pt x="6029005" y="2436930"/>
                  </a:cubicBezTo>
                  <a:lnTo>
                    <a:pt x="0" y="2435699"/>
                  </a:lnTo>
                  <a:lnTo>
                    <a:pt x="0" y="338294"/>
                  </a:lnTo>
                  <a:close/>
                </a:path>
              </a:pathLst>
            </a:custGeom>
            <a:solidFill>
              <a:schemeClr val="tx2"/>
            </a:solidFill>
            <a:ln w="9525" cap="flat">
              <a:noFill/>
              <a:prstDash val="solid"/>
              <a:miter/>
            </a:ln>
          </p:spPr>
          <p:txBody>
            <a:bodyPr rtlCol="0" anchor="ctr"/>
            <a:lstStyle/>
            <a:p>
              <a:endParaRPr lang="en-US"/>
            </a:p>
          </p:txBody>
        </p:sp>
        <p:sp>
          <p:nvSpPr>
            <p:cNvPr id="366" name="Freeform: Shape 365">
              <a:extLst>
                <a:ext uri="{FF2B5EF4-FFF2-40B4-BE49-F238E27FC236}">
                  <a16:creationId xmlns:a16="http://schemas.microsoft.com/office/drawing/2014/main" id="{77A79572-5308-4EBA-8E28-18D379155367}"/>
                </a:ext>
              </a:extLst>
            </p:cNvPr>
            <p:cNvSpPr/>
            <p:nvPr/>
          </p:nvSpPr>
          <p:spPr>
            <a:xfrm rot="21037873">
              <a:off x="6504119" y="4502327"/>
              <a:ext cx="5771498" cy="510387"/>
            </a:xfrm>
            <a:custGeom>
              <a:avLst/>
              <a:gdLst>
                <a:gd name="connsiteX0" fmla="*/ 0 w 6785839"/>
                <a:gd name="connsiteY0" fmla="*/ 0 h 798186"/>
                <a:gd name="connsiteX1" fmla="*/ 346779 w 6785839"/>
                <a:gd name="connsiteY1" fmla="*/ 136280 h 798186"/>
                <a:gd name="connsiteX2" fmla="*/ 876369 w 6785839"/>
                <a:gd name="connsiteY2" fmla="*/ 348095 h 798186"/>
                <a:gd name="connsiteX3" fmla="*/ 1584076 w 6785839"/>
                <a:gd name="connsiteY3" fmla="*/ 521330 h 798186"/>
                <a:gd name="connsiteX4" fmla="*/ 2204154 w 6785839"/>
                <a:gd name="connsiteY4" fmla="*/ 636315 h 798186"/>
                <a:gd name="connsiteX5" fmla="*/ 3103314 w 6785839"/>
                <a:gd name="connsiteY5" fmla="*/ 733145 h 798186"/>
                <a:gd name="connsiteX6" fmla="*/ 4044383 w 6785839"/>
                <a:gd name="connsiteY6" fmla="*/ 754327 h 798186"/>
                <a:gd name="connsiteX7" fmla="*/ 5875088 w 6785839"/>
                <a:gd name="connsiteY7" fmla="*/ 465350 h 798186"/>
                <a:gd name="connsiteX8" fmla="*/ 6482784 w 6785839"/>
                <a:gd name="connsiteY8" fmla="*/ 203606 h 798186"/>
                <a:gd name="connsiteX9" fmla="*/ 6699834 w 6785839"/>
                <a:gd name="connsiteY9" fmla="*/ 74815 h 798186"/>
                <a:gd name="connsiteX10" fmla="*/ 6785839 w 6785839"/>
                <a:gd name="connsiteY10" fmla="*/ 15755 h 798186"/>
                <a:gd name="connsiteX11" fmla="*/ 6785839 w 6785839"/>
                <a:gd name="connsiteY11" fmla="*/ 44461 h 798186"/>
                <a:gd name="connsiteX12" fmla="*/ 6731061 w 6785839"/>
                <a:gd name="connsiteY12" fmla="*/ 83894 h 798186"/>
                <a:gd name="connsiteX13" fmla="*/ 6513412 w 6785839"/>
                <a:gd name="connsiteY13" fmla="*/ 219277 h 798186"/>
                <a:gd name="connsiteX14" fmla="*/ 5904039 w 6785839"/>
                <a:gd name="connsiteY14" fmla="*/ 494418 h 798186"/>
                <a:gd name="connsiteX15" fmla="*/ 4068283 w 6785839"/>
                <a:gd name="connsiteY15" fmla="*/ 798186 h 798186"/>
                <a:gd name="connsiteX16" fmla="*/ 3124618 w 6785839"/>
                <a:gd name="connsiteY16" fmla="*/ 775920 h 798186"/>
                <a:gd name="connsiteX17" fmla="*/ 2222978 w 6785839"/>
                <a:gd name="connsiteY17" fmla="*/ 674134 h 798186"/>
                <a:gd name="connsiteX18" fmla="*/ 1601188 w 6785839"/>
                <a:gd name="connsiteY18" fmla="*/ 553263 h 798186"/>
                <a:gd name="connsiteX19" fmla="*/ 891529 w 6785839"/>
                <a:gd name="connsiteY19" fmla="*/ 371162 h 798186"/>
                <a:gd name="connsiteX20" fmla="*/ 360478 w 6785839"/>
                <a:gd name="connsiteY20" fmla="*/ 148504 h 798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785839" h="798186">
                  <a:moveTo>
                    <a:pt x="0" y="0"/>
                  </a:moveTo>
                  <a:lnTo>
                    <a:pt x="346779" y="136280"/>
                  </a:lnTo>
                  <a:cubicBezTo>
                    <a:pt x="448696" y="179399"/>
                    <a:pt x="804931" y="328427"/>
                    <a:pt x="876369" y="348095"/>
                  </a:cubicBezTo>
                  <a:cubicBezTo>
                    <a:pt x="1109731" y="413153"/>
                    <a:pt x="1344046" y="475185"/>
                    <a:pt x="1584076" y="521330"/>
                  </a:cubicBezTo>
                  <a:cubicBezTo>
                    <a:pt x="1787911" y="568989"/>
                    <a:pt x="1995556" y="604543"/>
                    <a:pt x="2204154" y="636315"/>
                  </a:cubicBezTo>
                  <a:cubicBezTo>
                    <a:pt x="2501334" y="681705"/>
                    <a:pt x="2801371" y="712721"/>
                    <a:pt x="3103314" y="733145"/>
                  </a:cubicBezTo>
                  <a:cubicBezTo>
                    <a:pt x="3273811" y="744493"/>
                    <a:pt x="3901508" y="754327"/>
                    <a:pt x="4044383" y="754327"/>
                  </a:cubicBezTo>
                  <a:cubicBezTo>
                    <a:pt x="4476819" y="754327"/>
                    <a:pt x="5147378" y="689269"/>
                    <a:pt x="5875088" y="465350"/>
                  </a:cubicBezTo>
                  <a:cubicBezTo>
                    <a:pt x="6091306" y="398779"/>
                    <a:pt x="6294188" y="312540"/>
                    <a:pt x="6482784" y="203606"/>
                  </a:cubicBezTo>
                  <a:cubicBezTo>
                    <a:pt x="6556126" y="161243"/>
                    <a:pt x="6629706" y="119637"/>
                    <a:pt x="6699834" y="74815"/>
                  </a:cubicBezTo>
                  <a:lnTo>
                    <a:pt x="6785839" y="15755"/>
                  </a:lnTo>
                  <a:lnTo>
                    <a:pt x="6785839" y="44461"/>
                  </a:lnTo>
                  <a:lnTo>
                    <a:pt x="6731061" y="83894"/>
                  </a:lnTo>
                  <a:cubicBezTo>
                    <a:pt x="6660739" y="131009"/>
                    <a:pt x="6586956" y="174746"/>
                    <a:pt x="6513412" y="219277"/>
                  </a:cubicBezTo>
                  <a:cubicBezTo>
                    <a:pt x="6324294" y="333787"/>
                    <a:pt x="6120854" y="424440"/>
                    <a:pt x="5904039" y="494418"/>
                  </a:cubicBezTo>
                  <a:cubicBezTo>
                    <a:pt x="5174321" y="729798"/>
                    <a:pt x="4501912" y="798186"/>
                    <a:pt x="4068283" y="798186"/>
                  </a:cubicBezTo>
                  <a:cubicBezTo>
                    <a:pt x="3925014" y="798186"/>
                    <a:pt x="3295585" y="787849"/>
                    <a:pt x="3124618" y="775920"/>
                  </a:cubicBezTo>
                  <a:cubicBezTo>
                    <a:pt x="2821842" y="754450"/>
                    <a:pt x="2520978" y="721846"/>
                    <a:pt x="2222978" y="674134"/>
                  </a:cubicBezTo>
                  <a:cubicBezTo>
                    <a:pt x="2013804" y="640735"/>
                    <a:pt x="1805586" y="603361"/>
                    <a:pt x="1601188" y="553263"/>
                  </a:cubicBezTo>
                  <a:cubicBezTo>
                    <a:pt x="1360496" y="504756"/>
                    <a:pt x="1125535" y="439549"/>
                    <a:pt x="891529" y="371162"/>
                  </a:cubicBezTo>
                  <a:cubicBezTo>
                    <a:pt x="819894" y="350486"/>
                    <a:pt x="462676" y="193831"/>
                    <a:pt x="360478" y="148504"/>
                  </a:cubicBezTo>
                  <a:close/>
                </a:path>
              </a:pathLst>
            </a:custGeom>
            <a:solidFill>
              <a:schemeClr val="accent2">
                <a:lumMod val="60000"/>
                <a:lumOff val="40000"/>
              </a:schemeClr>
            </a:solidFill>
            <a:ln w="9525" cap="flat">
              <a:noFill/>
              <a:prstDash val="solid"/>
              <a:miter/>
            </a:ln>
          </p:spPr>
          <p:txBody>
            <a:bodyPr rtlCol="0" anchor="ctr"/>
            <a:lstStyle/>
            <a:p>
              <a:endParaRPr lang="en-US"/>
            </a:p>
          </p:txBody>
        </p:sp>
      </p:grpSp>
      <p:pic>
        <p:nvPicPr>
          <p:cNvPr id="3" name="Picture 2" descr="Logo&#10;&#10;Description automatically generated">
            <a:extLst>
              <a:ext uri="{FF2B5EF4-FFF2-40B4-BE49-F238E27FC236}">
                <a16:creationId xmlns:a16="http://schemas.microsoft.com/office/drawing/2014/main" id="{342DA7AA-F058-47E5-96B4-FF9C552E3B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0519" y="857297"/>
            <a:ext cx="3770142" cy="3553358"/>
          </a:xfrm>
          <a:prstGeom prst="rect">
            <a:avLst/>
          </a:prstGeom>
        </p:spPr>
      </p:pic>
      <p:grpSp>
        <p:nvGrpSpPr>
          <p:cNvPr id="391" name="Group 390">
            <a:extLst>
              <a:ext uri="{FF2B5EF4-FFF2-40B4-BE49-F238E27FC236}">
                <a16:creationId xmlns:a16="http://schemas.microsoft.com/office/drawing/2014/main" id="{A0F79E74-7863-4F84-9768-87F1D95D1B66}"/>
              </a:ext>
            </a:extLst>
          </p:cNvPr>
          <p:cNvGrpSpPr/>
          <p:nvPr/>
        </p:nvGrpSpPr>
        <p:grpSpPr>
          <a:xfrm>
            <a:off x="-3146" y="4066485"/>
            <a:ext cx="12196901" cy="2778472"/>
            <a:chOff x="-3146" y="3803889"/>
            <a:chExt cx="12196901" cy="3041068"/>
          </a:xfrm>
        </p:grpSpPr>
        <p:grpSp>
          <p:nvGrpSpPr>
            <p:cNvPr id="351" name="Graphic 349">
              <a:extLst>
                <a:ext uri="{FF2B5EF4-FFF2-40B4-BE49-F238E27FC236}">
                  <a16:creationId xmlns:a16="http://schemas.microsoft.com/office/drawing/2014/main" id="{6AAE5BC0-A965-49C8-A586-C52F08D1FAA6}"/>
                </a:ext>
              </a:extLst>
            </p:cNvPr>
            <p:cNvGrpSpPr/>
            <p:nvPr/>
          </p:nvGrpSpPr>
          <p:grpSpPr>
            <a:xfrm>
              <a:off x="802" y="3803889"/>
              <a:ext cx="12192953" cy="3041068"/>
              <a:chOff x="-953" y="1514475"/>
              <a:chExt cx="12192953" cy="3829050"/>
            </a:xfrm>
          </p:grpSpPr>
          <p:sp>
            <p:nvSpPr>
              <p:cNvPr id="129" name="Freeform: Shape 128">
                <a:extLst>
                  <a:ext uri="{FF2B5EF4-FFF2-40B4-BE49-F238E27FC236}">
                    <a16:creationId xmlns:a16="http://schemas.microsoft.com/office/drawing/2014/main" id="{E763ECF9-1217-4C2B-BC2D-C3F301931A10}"/>
                  </a:ext>
                </a:extLst>
              </p:cNvPr>
              <p:cNvSpPr/>
              <p:nvPr/>
            </p:nvSpPr>
            <p:spPr>
              <a:xfrm>
                <a:off x="0" y="4151037"/>
                <a:ext cx="4867275" cy="904875"/>
              </a:xfrm>
              <a:custGeom>
                <a:avLst/>
                <a:gdLst>
                  <a:gd name="connsiteX0" fmla="*/ 3367088 w 4867275"/>
                  <a:gd name="connsiteY0" fmla="*/ 86082 h 904875"/>
                  <a:gd name="connsiteX1" fmla="*/ 2744153 w 4867275"/>
                  <a:gd name="connsiteY1" fmla="*/ 68937 h 904875"/>
                  <a:gd name="connsiteX2" fmla="*/ 2684145 w 4867275"/>
                  <a:gd name="connsiteY2" fmla="*/ 80367 h 904875"/>
                  <a:gd name="connsiteX3" fmla="*/ 4870133 w 4867275"/>
                  <a:gd name="connsiteY3" fmla="*/ 529947 h 904875"/>
                  <a:gd name="connsiteX4" fmla="*/ 4868228 w 4867275"/>
                  <a:gd name="connsiteY4" fmla="*/ 542330 h 904875"/>
                  <a:gd name="connsiteX5" fmla="*/ 4690110 w 4867275"/>
                  <a:gd name="connsiteY5" fmla="*/ 508992 h 904875"/>
                  <a:gd name="connsiteX6" fmla="*/ 3483293 w 4867275"/>
                  <a:gd name="connsiteY6" fmla="*/ 348020 h 904875"/>
                  <a:gd name="connsiteX7" fmla="*/ 2422208 w 4867275"/>
                  <a:gd name="connsiteY7" fmla="*/ 342305 h 904875"/>
                  <a:gd name="connsiteX8" fmla="*/ 31433 w 4867275"/>
                  <a:gd name="connsiteY8" fmla="*/ 902374 h 904875"/>
                  <a:gd name="connsiteX9" fmla="*/ 0 w 4867275"/>
                  <a:gd name="connsiteY9" fmla="*/ 911899 h 904875"/>
                  <a:gd name="connsiteX10" fmla="*/ 0 w 4867275"/>
                  <a:gd name="connsiteY10" fmla="*/ 321349 h 904875"/>
                  <a:gd name="connsiteX11" fmla="*/ 27623 w 4867275"/>
                  <a:gd name="connsiteY11" fmla="*/ 316587 h 904875"/>
                  <a:gd name="connsiteX12" fmla="*/ 1003935 w 4867275"/>
                  <a:gd name="connsiteY12" fmla="*/ 71795 h 904875"/>
                  <a:gd name="connsiteX13" fmla="*/ 2651760 w 4867275"/>
                  <a:gd name="connsiteY13" fmla="*/ 5120 h 904875"/>
                  <a:gd name="connsiteX14" fmla="*/ 3345180 w 4867275"/>
                  <a:gd name="connsiteY14" fmla="*/ 81320 h 904875"/>
                  <a:gd name="connsiteX15" fmla="*/ 3367088 w 4867275"/>
                  <a:gd name="connsiteY15" fmla="*/ 86082 h 90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867275" h="904875">
                    <a:moveTo>
                      <a:pt x="3367088" y="86082"/>
                    </a:moveTo>
                    <a:cubicBezTo>
                      <a:pt x="3159443" y="75605"/>
                      <a:pt x="2951798" y="66080"/>
                      <a:pt x="2744153" y="68937"/>
                    </a:cubicBezTo>
                    <a:cubicBezTo>
                      <a:pt x="2726055" y="68937"/>
                      <a:pt x="2707005" y="64174"/>
                      <a:pt x="2684145" y="80367"/>
                    </a:cubicBezTo>
                    <a:cubicBezTo>
                      <a:pt x="3433763" y="147042"/>
                      <a:pt x="4161473" y="293727"/>
                      <a:pt x="4870133" y="529947"/>
                    </a:cubicBezTo>
                    <a:cubicBezTo>
                      <a:pt x="4869180" y="533757"/>
                      <a:pt x="4868228" y="538520"/>
                      <a:pt x="4868228" y="542330"/>
                    </a:cubicBezTo>
                    <a:cubicBezTo>
                      <a:pt x="4809173" y="530899"/>
                      <a:pt x="4749165" y="520422"/>
                      <a:pt x="4690110" y="508992"/>
                    </a:cubicBezTo>
                    <a:cubicBezTo>
                      <a:pt x="4291013" y="429934"/>
                      <a:pt x="3889058" y="376595"/>
                      <a:pt x="3483293" y="348020"/>
                    </a:cubicBezTo>
                    <a:cubicBezTo>
                      <a:pt x="3129915" y="324207"/>
                      <a:pt x="2775585" y="320397"/>
                      <a:pt x="2422208" y="342305"/>
                    </a:cubicBezTo>
                    <a:cubicBezTo>
                      <a:pt x="1593533" y="393739"/>
                      <a:pt x="793433" y="567095"/>
                      <a:pt x="31433" y="902374"/>
                    </a:cubicBezTo>
                    <a:cubicBezTo>
                      <a:pt x="21908" y="907137"/>
                      <a:pt x="10478" y="909042"/>
                      <a:pt x="0" y="911899"/>
                    </a:cubicBezTo>
                    <a:cubicBezTo>
                      <a:pt x="0" y="714732"/>
                      <a:pt x="0" y="518517"/>
                      <a:pt x="0" y="321349"/>
                    </a:cubicBezTo>
                    <a:cubicBezTo>
                      <a:pt x="9525" y="319445"/>
                      <a:pt x="19050" y="319445"/>
                      <a:pt x="27623" y="316587"/>
                    </a:cubicBezTo>
                    <a:cubicBezTo>
                      <a:pt x="345758" y="206097"/>
                      <a:pt x="671513" y="127992"/>
                      <a:pt x="1003935" y="71795"/>
                    </a:cubicBezTo>
                    <a:cubicBezTo>
                      <a:pt x="1211580" y="36552"/>
                      <a:pt x="2363153" y="-16788"/>
                      <a:pt x="2651760" y="5120"/>
                    </a:cubicBezTo>
                    <a:cubicBezTo>
                      <a:pt x="2884170" y="23217"/>
                      <a:pt x="3114675" y="49887"/>
                      <a:pt x="3345180" y="81320"/>
                    </a:cubicBezTo>
                    <a:cubicBezTo>
                      <a:pt x="3352800" y="82272"/>
                      <a:pt x="3359468" y="84177"/>
                      <a:pt x="3367088" y="86082"/>
                    </a:cubicBezTo>
                    <a:close/>
                  </a:path>
                </a:pathLst>
              </a:custGeom>
              <a:solidFill>
                <a:schemeClr val="tx1"/>
              </a:solid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3FD31BFE-8D18-4A1D-AF17-983FEE9B8C3D}"/>
                  </a:ext>
                </a:extLst>
              </p:cNvPr>
              <p:cNvSpPr/>
              <p:nvPr/>
            </p:nvSpPr>
            <p:spPr>
              <a:xfrm>
                <a:off x="7269480" y="3256597"/>
                <a:ext cx="4914900" cy="1352550"/>
              </a:xfrm>
              <a:custGeom>
                <a:avLst/>
                <a:gdLst>
                  <a:gd name="connsiteX0" fmla="*/ 4913947 w 4914900"/>
                  <a:gd name="connsiteY0" fmla="*/ 0 h 1352550"/>
                  <a:gd name="connsiteX1" fmla="*/ 4640580 w 4914900"/>
                  <a:gd name="connsiteY1" fmla="*/ 204788 h 1352550"/>
                  <a:gd name="connsiteX2" fmla="*/ 4413885 w 4914900"/>
                  <a:gd name="connsiteY2" fmla="*/ 350520 h 1352550"/>
                  <a:gd name="connsiteX3" fmla="*/ 3948112 w 4914900"/>
                  <a:gd name="connsiteY3" fmla="*/ 570548 h 1352550"/>
                  <a:gd name="connsiteX4" fmla="*/ 3041333 w 4914900"/>
                  <a:gd name="connsiteY4" fmla="*/ 811530 h 1352550"/>
                  <a:gd name="connsiteX5" fmla="*/ 2436495 w 4914900"/>
                  <a:gd name="connsiteY5" fmla="*/ 864870 h 1352550"/>
                  <a:gd name="connsiteX6" fmla="*/ 1454468 w 4914900"/>
                  <a:gd name="connsiteY6" fmla="*/ 805815 h 1352550"/>
                  <a:gd name="connsiteX7" fmla="*/ 44768 w 4914900"/>
                  <a:gd name="connsiteY7" fmla="*/ 455295 h 1352550"/>
                  <a:gd name="connsiteX8" fmla="*/ 0 w 4914900"/>
                  <a:gd name="connsiteY8" fmla="*/ 450533 h 1352550"/>
                  <a:gd name="connsiteX9" fmla="*/ 10477 w 4914900"/>
                  <a:gd name="connsiteY9" fmla="*/ 459105 h 1352550"/>
                  <a:gd name="connsiteX10" fmla="*/ 549593 w 4914900"/>
                  <a:gd name="connsiteY10" fmla="*/ 739140 h 1352550"/>
                  <a:gd name="connsiteX11" fmla="*/ 1250632 w 4914900"/>
                  <a:gd name="connsiteY11" fmla="*/ 1040130 h 1352550"/>
                  <a:gd name="connsiteX12" fmla="*/ 1898332 w 4914900"/>
                  <a:gd name="connsiteY12" fmla="*/ 1231583 h 1352550"/>
                  <a:gd name="connsiteX13" fmla="*/ 2636520 w 4914900"/>
                  <a:gd name="connsiteY13" fmla="*/ 1341120 h 1352550"/>
                  <a:gd name="connsiteX14" fmla="*/ 3229928 w 4914900"/>
                  <a:gd name="connsiteY14" fmla="*/ 1342073 h 1352550"/>
                  <a:gd name="connsiteX15" fmla="*/ 3962400 w 4914900"/>
                  <a:gd name="connsiteY15" fmla="*/ 1213485 h 1352550"/>
                  <a:gd name="connsiteX16" fmla="*/ 4923472 w 4914900"/>
                  <a:gd name="connsiteY16" fmla="*/ 731520 h 1352550"/>
                  <a:gd name="connsiteX17" fmla="*/ 4913947 w 4914900"/>
                  <a:gd name="connsiteY17" fmla="*/ 0 h 1352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914900" h="1352550">
                    <a:moveTo>
                      <a:pt x="4913947" y="0"/>
                    </a:moveTo>
                    <a:cubicBezTo>
                      <a:pt x="4825366" y="71438"/>
                      <a:pt x="4734878" y="141923"/>
                      <a:pt x="4640580" y="204788"/>
                    </a:cubicBezTo>
                    <a:cubicBezTo>
                      <a:pt x="4565333" y="254318"/>
                      <a:pt x="4491991" y="307658"/>
                      <a:pt x="4413885" y="350520"/>
                    </a:cubicBezTo>
                    <a:cubicBezTo>
                      <a:pt x="4292918" y="416243"/>
                      <a:pt x="3958590" y="566738"/>
                      <a:pt x="3948112" y="570548"/>
                    </a:cubicBezTo>
                    <a:cubicBezTo>
                      <a:pt x="3655695" y="686753"/>
                      <a:pt x="3352800" y="764858"/>
                      <a:pt x="3041333" y="811530"/>
                    </a:cubicBezTo>
                    <a:cubicBezTo>
                      <a:pt x="2856547" y="840105"/>
                      <a:pt x="2451735" y="864870"/>
                      <a:pt x="2436495" y="864870"/>
                    </a:cubicBezTo>
                    <a:cubicBezTo>
                      <a:pt x="2106930" y="872490"/>
                      <a:pt x="1780222" y="852488"/>
                      <a:pt x="1454468" y="805815"/>
                    </a:cubicBezTo>
                    <a:cubicBezTo>
                      <a:pt x="972502" y="737235"/>
                      <a:pt x="502920" y="621030"/>
                      <a:pt x="44768" y="455295"/>
                    </a:cubicBezTo>
                    <a:cubicBezTo>
                      <a:pt x="31432" y="450533"/>
                      <a:pt x="18097" y="438150"/>
                      <a:pt x="0" y="450533"/>
                    </a:cubicBezTo>
                    <a:cubicBezTo>
                      <a:pt x="3810" y="453390"/>
                      <a:pt x="7620" y="457200"/>
                      <a:pt x="10477" y="459105"/>
                    </a:cubicBezTo>
                    <a:cubicBezTo>
                      <a:pt x="192405" y="547688"/>
                      <a:pt x="367665" y="649605"/>
                      <a:pt x="549593" y="739140"/>
                    </a:cubicBezTo>
                    <a:cubicBezTo>
                      <a:pt x="778193" y="852488"/>
                      <a:pt x="1011555" y="952500"/>
                      <a:pt x="1250632" y="1040130"/>
                    </a:cubicBezTo>
                    <a:cubicBezTo>
                      <a:pt x="1462088" y="1118235"/>
                      <a:pt x="1679257" y="1180148"/>
                      <a:pt x="1898332" y="1231583"/>
                    </a:cubicBezTo>
                    <a:cubicBezTo>
                      <a:pt x="2109788" y="1281113"/>
                      <a:pt x="2629853" y="1341120"/>
                      <a:pt x="2636520" y="1341120"/>
                    </a:cubicBezTo>
                    <a:cubicBezTo>
                      <a:pt x="2833687" y="1360170"/>
                      <a:pt x="3031808" y="1356360"/>
                      <a:pt x="3229928" y="1342073"/>
                    </a:cubicBezTo>
                    <a:cubicBezTo>
                      <a:pt x="3478530" y="1324928"/>
                      <a:pt x="3723322" y="1283970"/>
                      <a:pt x="3962400" y="1213485"/>
                    </a:cubicBezTo>
                    <a:cubicBezTo>
                      <a:pt x="4297680" y="1122998"/>
                      <a:pt x="4923472" y="756285"/>
                      <a:pt x="4923472" y="731520"/>
                    </a:cubicBezTo>
                    <a:cubicBezTo>
                      <a:pt x="4922520" y="500063"/>
                      <a:pt x="4928235" y="12383"/>
                      <a:pt x="4913947" y="0"/>
                    </a:cubicBezTo>
                    <a:close/>
                  </a:path>
                </a:pathLst>
              </a:custGeom>
              <a:solidFill>
                <a:srgbClr val="272926"/>
              </a:solid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4530FCFB-B2EF-45D5-8D3D-4D287DAF9CA0}"/>
                  </a:ext>
                </a:extLst>
              </p:cNvPr>
              <p:cNvSpPr/>
              <p:nvPr/>
            </p:nvSpPr>
            <p:spPr>
              <a:xfrm>
                <a:off x="0" y="1514475"/>
                <a:ext cx="12192000" cy="3829050"/>
              </a:xfrm>
              <a:custGeom>
                <a:avLst/>
                <a:gdLst>
                  <a:gd name="connsiteX0" fmla="*/ 12189142 w 12192000"/>
                  <a:gd name="connsiteY0" fmla="*/ 2646998 h 3829050"/>
                  <a:gd name="connsiteX1" fmla="*/ 12141517 w 12192000"/>
                  <a:gd name="connsiteY1" fmla="*/ 2670810 h 3829050"/>
                  <a:gd name="connsiteX2" fmla="*/ 11187112 w 12192000"/>
                  <a:gd name="connsiteY2" fmla="*/ 3076575 h 3829050"/>
                  <a:gd name="connsiteX3" fmla="*/ 10240327 w 12192000"/>
                  <a:gd name="connsiteY3" fmla="*/ 3248978 h 3829050"/>
                  <a:gd name="connsiteX4" fmla="*/ 9317355 w 12192000"/>
                  <a:gd name="connsiteY4" fmla="*/ 3191828 h 3829050"/>
                  <a:gd name="connsiteX5" fmla="*/ 8830627 w 12192000"/>
                  <a:gd name="connsiteY5" fmla="*/ 3085148 h 3829050"/>
                  <a:gd name="connsiteX6" fmla="*/ 8441055 w 12192000"/>
                  <a:gd name="connsiteY6" fmla="*/ 2957513 h 3829050"/>
                  <a:gd name="connsiteX7" fmla="*/ 7615238 w 12192000"/>
                  <a:gd name="connsiteY7" fmla="*/ 2605088 h 3829050"/>
                  <a:gd name="connsiteX8" fmla="*/ 5779770 w 12192000"/>
                  <a:gd name="connsiteY8" fmla="*/ 1497330 h 3829050"/>
                  <a:gd name="connsiteX9" fmla="*/ 3469005 w 12192000"/>
                  <a:gd name="connsiteY9" fmla="*/ 353378 h 3829050"/>
                  <a:gd name="connsiteX10" fmla="*/ 2181225 w 12192000"/>
                  <a:gd name="connsiteY10" fmla="*/ 64770 h 3829050"/>
                  <a:gd name="connsiteX11" fmla="*/ 1381125 w 12192000"/>
                  <a:gd name="connsiteY11" fmla="*/ 0 h 3829050"/>
                  <a:gd name="connsiteX12" fmla="*/ 466725 w 12192000"/>
                  <a:gd name="connsiteY12" fmla="*/ 26670 h 3829050"/>
                  <a:gd name="connsiteX13" fmla="*/ 0 w 12192000"/>
                  <a:gd name="connsiteY13" fmla="*/ 83820 h 3829050"/>
                  <a:gd name="connsiteX14" fmla="*/ 0 w 12192000"/>
                  <a:gd name="connsiteY14" fmla="*/ 2274570 h 3829050"/>
                  <a:gd name="connsiteX15" fmla="*/ 647700 w 12192000"/>
                  <a:gd name="connsiteY15" fmla="*/ 2130743 h 3829050"/>
                  <a:gd name="connsiteX16" fmla="*/ 647700 w 12192000"/>
                  <a:gd name="connsiteY16" fmla="*/ 2130743 h 3829050"/>
                  <a:gd name="connsiteX17" fmla="*/ 1829753 w 12192000"/>
                  <a:gd name="connsiteY17" fmla="*/ 2048828 h 3829050"/>
                  <a:gd name="connsiteX18" fmla="*/ 3505200 w 12192000"/>
                  <a:gd name="connsiteY18" fmla="*/ 2263140 h 3829050"/>
                  <a:gd name="connsiteX19" fmla="*/ 3523298 w 12192000"/>
                  <a:gd name="connsiteY19" fmla="*/ 2266950 h 3829050"/>
                  <a:gd name="connsiteX20" fmla="*/ 3525203 w 12192000"/>
                  <a:gd name="connsiteY20" fmla="*/ 2273618 h 3829050"/>
                  <a:gd name="connsiteX21" fmla="*/ 3963353 w 12192000"/>
                  <a:gd name="connsiteY21" fmla="*/ 2388870 h 3829050"/>
                  <a:gd name="connsiteX22" fmla="*/ 5601653 w 12192000"/>
                  <a:gd name="connsiteY22" fmla="*/ 3054668 h 3829050"/>
                  <a:gd name="connsiteX23" fmla="*/ 6131243 w 12192000"/>
                  <a:gd name="connsiteY23" fmla="*/ 3321368 h 3829050"/>
                  <a:gd name="connsiteX24" fmla="*/ 6838950 w 12192000"/>
                  <a:gd name="connsiteY24" fmla="*/ 3539490 h 3829050"/>
                  <a:gd name="connsiteX25" fmla="*/ 6838950 w 12192000"/>
                  <a:gd name="connsiteY25" fmla="*/ 3539490 h 3829050"/>
                  <a:gd name="connsiteX26" fmla="*/ 7459028 w 12192000"/>
                  <a:gd name="connsiteY26" fmla="*/ 3684270 h 3829050"/>
                  <a:gd name="connsiteX27" fmla="*/ 8358188 w 12192000"/>
                  <a:gd name="connsiteY27" fmla="*/ 3806190 h 3829050"/>
                  <a:gd name="connsiteX28" fmla="*/ 9299257 w 12192000"/>
                  <a:gd name="connsiteY28" fmla="*/ 3832860 h 3829050"/>
                  <a:gd name="connsiteX29" fmla="*/ 11129962 w 12192000"/>
                  <a:gd name="connsiteY29" fmla="*/ 3469005 h 3829050"/>
                  <a:gd name="connsiteX30" fmla="*/ 11737658 w 12192000"/>
                  <a:gd name="connsiteY30" fmla="*/ 3139440 h 3829050"/>
                  <a:gd name="connsiteX31" fmla="*/ 12151042 w 12192000"/>
                  <a:gd name="connsiteY31" fmla="*/ 2790825 h 3829050"/>
                  <a:gd name="connsiteX32" fmla="*/ 12189142 w 12192000"/>
                  <a:gd name="connsiteY32" fmla="*/ 2646998 h 382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192000" h="3829050">
                    <a:moveTo>
                      <a:pt x="12189142" y="2646998"/>
                    </a:moveTo>
                    <a:cubicBezTo>
                      <a:pt x="12171998" y="2655570"/>
                      <a:pt x="12155805" y="2663190"/>
                      <a:pt x="12141517" y="2670810"/>
                    </a:cubicBezTo>
                    <a:cubicBezTo>
                      <a:pt x="11835765" y="2834640"/>
                      <a:pt x="11519535" y="2975610"/>
                      <a:pt x="11187112" y="3076575"/>
                    </a:cubicBezTo>
                    <a:cubicBezTo>
                      <a:pt x="10877550" y="3170873"/>
                      <a:pt x="10562273" y="3228023"/>
                      <a:pt x="10240327" y="3248978"/>
                    </a:cubicBezTo>
                    <a:cubicBezTo>
                      <a:pt x="10189845" y="3250883"/>
                      <a:pt x="9434512" y="3210878"/>
                      <a:pt x="9317355" y="3191828"/>
                    </a:cubicBezTo>
                    <a:cubicBezTo>
                      <a:pt x="9153525" y="3165158"/>
                      <a:pt x="8992552" y="3122295"/>
                      <a:pt x="8830627" y="3085148"/>
                    </a:cubicBezTo>
                    <a:cubicBezTo>
                      <a:pt x="8827770" y="3084195"/>
                      <a:pt x="8547735" y="2997518"/>
                      <a:pt x="8441055" y="2957513"/>
                    </a:cubicBezTo>
                    <a:cubicBezTo>
                      <a:pt x="8285798" y="2900363"/>
                      <a:pt x="7646670" y="2621280"/>
                      <a:pt x="7615238" y="2605088"/>
                    </a:cubicBezTo>
                    <a:cubicBezTo>
                      <a:pt x="6972300" y="2286953"/>
                      <a:pt x="6367463" y="1905000"/>
                      <a:pt x="5779770" y="1497330"/>
                    </a:cubicBezTo>
                    <a:cubicBezTo>
                      <a:pt x="5065395" y="1002030"/>
                      <a:pt x="4297680" y="615315"/>
                      <a:pt x="3469005" y="353378"/>
                    </a:cubicBezTo>
                    <a:cubicBezTo>
                      <a:pt x="3279458" y="293370"/>
                      <a:pt x="2514600" y="93345"/>
                      <a:pt x="2181225" y="64770"/>
                    </a:cubicBezTo>
                    <a:cubicBezTo>
                      <a:pt x="2171700" y="63818"/>
                      <a:pt x="1553528" y="0"/>
                      <a:pt x="1381125" y="0"/>
                    </a:cubicBezTo>
                    <a:cubicBezTo>
                      <a:pt x="1359218" y="0"/>
                      <a:pt x="576263" y="8573"/>
                      <a:pt x="466725" y="26670"/>
                    </a:cubicBezTo>
                    <a:cubicBezTo>
                      <a:pt x="309563" y="36195"/>
                      <a:pt x="154305" y="55245"/>
                      <a:pt x="0" y="83820"/>
                    </a:cubicBezTo>
                    <a:cubicBezTo>
                      <a:pt x="0" y="814388"/>
                      <a:pt x="0" y="1544003"/>
                      <a:pt x="0" y="2274570"/>
                    </a:cubicBezTo>
                    <a:cubicBezTo>
                      <a:pt x="212408" y="2212658"/>
                      <a:pt x="430530" y="2172653"/>
                      <a:pt x="647700" y="2130743"/>
                    </a:cubicBezTo>
                    <a:cubicBezTo>
                      <a:pt x="647700" y="2130743"/>
                      <a:pt x="647700" y="2130743"/>
                      <a:pt x="647700" y="2130743"/>
                    </a:cubicBezTo>
                    <a:cubicBezTo>
                      <a:pt x="748665" y="2117408"/>
                      <a:pt x="1756410" y="2044065"/>
                      <a:pt x="1829753" y="2048828"/>
                    </a:cubicBezTo>
                    <a:cubicBezTo>
                      <a:pt x="2273618" y="2045970"/>
                      <a:pt x="2845118" y="2131695"/>
                      <a:pt x="3505200" y="2263140"/>
                    </a:cubicBezTo>
                    <a:cubicBezTo>
                      <a:pt x="3510915" y="2264093"/>
                      <a:pt x="3517583" y="2265998"/>
                      <a:pt x="3523298" y="2266950"/>
                    </a:cubicBezTo>
                    <a:cubicBezTo>
                      <a:pt x="3524250" y="2268855"/>
                      <a:pt x="3524250" y="2271713"/>
                      <a:pt x="3525203" y="2273618"/>
                    </a:cubicBezTo>
                    <a:cubicBezTo>
                      <a:pt x="3671888" y="2308860"/>
                      <a:pt x="3818573" y="2345055"/>
                      <a:pt x="3963353" y="2388870"/>
                    </a:cubicBezTo>
                    <a:cubicBezTo>
                      <a:pt x="4530090" y="2559368"/>
                      <a:pt x="5077778" y="2778443"/>
                      <a:pt x="5601653" y="3054668"/>
                    </a:cubicBezTo>
                    <a:cubicBezTo>
                      <a:pt x="5703570" y="3108960"/>
                      <a:pt x="6059805" y="3296603"/>
                      <a:pt x="6131243" y="3321368"/>
                    </a:cubicBezTo>
                    <a:cubicBezTo>
                      <a:pt x="6364605" y="3403283"/>
                      <a:pt x="6598920" y="3481388"/>
                      <a:pt x="6838950" y="3539490"/>
                    </a:cubicBezTo>
                    <a:lnTo>
                      <a:pt x="6838950" y="3539490"/>
                    </a:lnTo>
                    <a:cubicBezTo>
                      <a:pt x="7042785" y="3599498"/>
                      <a:pt x="7250430" y="3644265"/>
                      <a:pt x="7459028" y="3684270"/>
                    </a:cubicBezTo>
                    <a:cubicBezTo>
                      <a:pt x="7756208" y="3741420"/>
                      <a:pt x="8056245" y="3780473"/>
                      <a:pt x="8358188" y="3806190"/>
                    </a:cubicBezTo>
                    <a:cubicBezTo>
                      <a:pt x="8528685" y="3820478"/>
                      <a:pt x="9156382" y="3832860"/>
                      <a:pt x="9299257" y="3832860"/>
                    </a:cubicBezTo>
                    <a:cubicBezTo>
                      <a:pt x="9731693" y="3832860"/>
                      <a:pt x="10402252" y="3750945"/>
                      <a:pt x="11129962" y="3469005"/>
                    </a:cubicBezTo>
                    <a:cubicBezTo>
                      <a:pt x="11346180" y="3385185"/>
                      <a:pt x="11549062" y="3276600"/>
                      <a:pt x="11737658" y="3139440"/>
                    </a:cubicBezTo>
                    <a:cubicBezTo>
                      <a:pt x="11884342" y="3032760"/>
                      <a:pt x="12031980" y="2929890"/>
                      <a:pt x="12151042" y="2790825"/>
                    </a:cubicBezTo>
                    <a:cubicBezTo>
                      <a:pt x="12185333" y="2749868"/>
                      <a:pt x="12198667" y="2704148"/>
                      <a:pt x="12189142" y="2646998"/>
                    </a:cubicBezTo>
                    <a:close/>
                  </a:path>
                </a:pathLst>
              </a:custGeom>
              <a:solidFill>
                <a:schemeClr val="accent1"/>
              </a:solidFill>
              <a:ln w="9525" cap="flat">
                <a:noFill/>
                <a:prstDash val="solid"/>
                <a:miter/>
              </a:ln>
            </p:spPr>
            <p:txBody>
              <a:bodyPr rtlCol="0" anchor="ctr"/>
              <a:lstStyle/>
              <a:p>
                <a:endParaRPr lang="en-US" dirty="0"/>
              </a:p>
            </p:txBody>
          </p:sp>
          <p:sp>
            <p:nvSpPr>
              <p:cNvPr id="131" name="Freeform: Shape 130">
                <a:extLst>
                  <a:ext uri="{FF2B5EF4-FFF2-40B4-BE49-F238E27FC236}">
                    <a16:creationId xmlns:a16="http://schemas.microsoft.com/office/drawing/2014/main" id="{40309ABF-4CC7-44F7-9A48-F67189F0D932}"/>
                  </a:ext>
                </a:extLst>
              </p:cNvPr>
              <p:cNvSpPr/>
              <p:nvPr/>
            </p:nvSpPr>
            <p:spPr>
              <a:xfrm>
                <a:off x="-953" y="3549998"/>
                <a:ext cx="5915025" cy="1371600"/>
              </a:xfrm>
              <a:custGeom>
                <a:avLst/>
                <a:gdLst>
                  <a:gd name="connsiteX0" fmla="*/ 5905500 w 5915025"/>
                  <a:gd name="connsiteY0" fmla="*/ 1174801 h 1371600"/>
                  <a:gd name="connsiteX1" fmla="*/ 5602605 w 5915025"/>
                  <a:gd name="connsiteY1" fmla="*/ 1006209 h 1371600"/>
                  <a:gd name="connsiteX2" fmla="*/ 3964305 w 5915025"/>
                  <a:gd name="connsiteY2" fmla="*/ 340411 h 1371600"/>
                  <a:gd name="connsiteX3" fmla="*/ 3505200 w 5915025"/>
                  <a:gd name="connsiteY3" fmla="*/ 214681 h 1371600"/>
                  <a:gd name="connsiteX4" fmla="*/ 3086100 w 5915025"/>
                  <a:gd name="connsiteY4" fmla="*/ 128956 h 1371600"/>
                  <a:gd name="connsiteX5" fmla="*/ 1829753 w 5915025"/>
                  <a:gd name="connsiteY5" fmla="*/ 369 h 1371600"/>
                  <a:gd name="connsiteX6" fmla="*/ 951548 w 5915025"/>
                  <a:gd name="connsiteY6" fmla="*/ 44183 h 1371600"/>
                  <a:gd name="connsiteX7" fmla="*/ 647700 w 5915025"/>
                  <a:gd name="connsiteY7" fmla="*/ 82283 h 1371600"/>
                  <a:gd name="connsiteX8" fmla="*/ 0 w 5915025"/>
                  <a:gd name="connsiteY8" fmla="*/ 226111 h 1371600"/>
                  <a:gd name="connsiteX9" fmla="*/ 0 w 5915025"/>
                  <a:gd name="connsiteY9" fmla="*/ 921436 h 1371600"/>
                  <a:gd name="connsiteX10" fmla="*/ 27623 w 5915025"/>
                  <a:gd name="connsiteY10" fmla="*/ 916673 h 1371600"/>
                  <a:gd name="connsiteX11" fmla="*/ 1003935 w 5915025"/>
                  <a:gd name="connsiteY11" fmla="*/ 671881 h 1371600"/>
                  <a:gd name="connsiteX12" fmla="*/ 2651760 w 5915025"/>
                  <a:gd name="connsiteY12" fmla="*/ 605206 h 1371600"/>
                  <a:gd name="connsiteX13" fmla="*/ 3636645 w 5915025"/>
                  <a:gd name="connsiteY13" fmla="*/ 733794 h 1371600"/>
                  <a:gd name="connsiteX14" fmla="*/ 5668328 w 5915025"/>
                  <a:gd name="connsiteY14" fmla="*/ 1356729 h 1371600"/>
                  <a:gd name="connsiteX15" fmla="*/ 5753100 w 5915025"/>
                  <a:gd name="connsiteY15" fmla="*/ 1371969 h 1371600"/>
                  <a:gd name="connsiteX16" fmla="*/ 4879658 w 5915025"/>
                  <a:gd name="connsiteY16" fmla="*/ 926198 h 1371600"/>
                  <a:gd name="connsiteX17" fmla="*/ 3968115 w 5915025"/>
                  <a:gd name="connsiteY17" fmla="*/ 569963 h 1371600"/>
                  <a:gd name="connsiteX18" fmla="*/ 5295900 w 5915025"/>
                  <a:gd name="connsiteY18" fmla="*/ 950011 h 1371600"/>
                  <a:gd name="connsiteX19" fmla="*/ 5700713 w 5915025"/>
                  <a:gd name="connsiteY19" fmla="*/ 1102411 h 1371600"/>
                  <a:gd name="connsiteX20" fmla="*/ 5920740 w 5915025"/>
                  <a:gd name="connsiteY20" fmla="*/ 1190041 h 1371600"/>
                  <a:gd name="connsiteX21" fmla="*/ 5905500 w 5915025"/>
                  <a:gd name="connsiteY21" fmla="*/ 1174801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915025" h="1371600">
                    <a:moveTo>
                      <a:pt x="5905500" y="1174801"/>
                    </a:moveTo>
                    <a:cubicBezTo>
                      <a:pt x="5804535" y="1117651"/>
                      <a:pt x="5704523" y="1059548"/>
                      <a:pt x="5602605" y="1006209"/>
                    </a:cubicBezTo>
                    <a:cubicBezTo>
                      <a:pt x="5078730" y="729984"/>
                      <a:pt x="4531043" y="511861"/>
                      <a:pt x="3964305" y="340411"/>
                    </a:cubicBezTo>
                    <a:cubicBezTo>
                      <a:pt x="3819525" y="296596"/>
                      <a:pt x="3510915" y="215633"/>
                      <a:pt x="3505200" y="214681"/>
                    </a:cubicBezTo>
                    <a:cubicBezTo>
                      <a:pt x="3494723" y="214681"/>
                      <a:pt x="3216593" y="154674"/>
                      <a:pt x="3086100" y="128956"/>
                    </a:cubicBezTo>
                    <a:cubicBezTo>
                      <a:pt x="2921318" y="96571"/>
                      <a:pt x="2266950" y="18466"/>
                      <a:pt x="1829753" y="369"/>
                    </a:cubicBezTo>
                    <a:cubicBezTo>
                      <a:pt x="1756410" y="-4394"/>
                      <a:pt x="1012508" y="38469"/>
                      <a:pt x="951548" y="44183"/>
                    </a:cubicBezTo>
                    <a:cubicBezTo>
                      <a:pt x="849630" y="53708"/>
                      <a:pt x="748665" y="69901"/>
                      <a:pt x="647700" y="82283"/>
                    </a:cubicBezTo>
                    <a:cubicBezTo>
                      <a:pt x="430530" y="124194"/>
                      <a:pt x="212408" y="164199"/>
                      <a:pt x="0" y="226111"/>
                    </a:cubicBezTo>
                    <a:cubicBezTo>
                      <a:pt x="0" y="457569"/>
                      <a:pt x="0" y="689979"/>
                      <a:pt x="0" y="921436"/>
                    </a:cubicBezTo>
                    <a:cubicBezTo>
                      <a:pt x="9525" y="919531"/>
                      <a:pt x="19050" y="919531"/>
                      <a:pt x="27623" y="916673"/>
                    </a:cubicBezTo>
                    <a:cubicBezTo>
                      <a:pt x="345758" y="806184"/>
                      <a:pt x="671513" y="728079"/>
                      <a:pt x="1003935" y="671881"/>
                    </a:cubicBezTo>
                    <a:cubicBezTo>
                      <a:pt x="1211580" y="636638"/>
                      <a:pt x="2363153" y="583298"/>
                      <a:pt x="2651760" y="605206"/>
                    </a:cubicBezTo>
                    <a:cubicBezTo>
                      <a:pt x="2884170" y="623304"/>
                      <a:pt x="3548063" y="715696"/>
                      <a:pt x="3636645" y="733794"/>
                    </a:cubicBezTo>
                    <a:cubicBezTo>
                      <a:pt x="4334828" y="871906"/>
                      <a:pt x="5013008" y="1078598"/>
                      <a:pt x="5668328" y="1356729"/>
                    </a:cubicBezTo>
                    <a:cubicBezTo>
                      <a:pt x="5720715" y="1378636"/>
                      <a:pt x="5720715" y="1378636"/>
                      <a:pt x="5753100" y="1371969"/>
                    </a:cubicBezTo>
                    <a:cubicBezTo>
                      <a:pt x="5472113" y="1197661"/>
                      <a:pt x="5177790" y="1058596"/>
                      <a:pt x="4879658" y="926198"/>
                    </a:cubicBezTo>
                    <a:cubicBezTo>
                      <a:pt x="4581525" y="793801"/>
                      <a:pt x="4275773" y="680454"/>
                      <a:pt x="3968115" y="569963"/>
                    </a:cubicBezTo>
                    <a:cubicBezTo>
                      <a:pt x="4411980" y="657594"/>
                      <a:pt x="5289233" y="941438"/>
                      <a:pt x="5295900" y="950011"/>
                    </a:cubicBezTo>
                    <a:cubicBezTo>
                      <a:pt x="5434013" y="990969"/>
                      <a:pt x="5566410" y="1050023"/>
                      <a:pt x="5700713" y="1102411"/>
                    </a:cubicBezTo>
                    <a:cubicBezTo>
                      <a:pt x="5744528" y="1119556"/>
                      <a:pt x="5894070" y="1192898"/>
                      <a:pt x="5920740" y="1190041"/>
                    </a:cubicBezTo>
                    <a:cubicBezTo>
                      <a:pt x="5916930" y="1185279"/>
                      <a:pt x="5912168" y="1178611"/>
                      <a:pt x="5905500" y="1174801"/>
                    </a:cubicBezTo>
                    <a:close/>
                  </a:path>
                </a:pathLst>
              </a:custGeom>
              <a:solidFill>
                <a:schemeClr val="accent3"/>
              </a:solidFill>
              <a:ln w="9525" cap="flat">
                <a:noFill/>
                <a:prstDash val="solid"/>
                <a:miter/>
              </a:ln>
            </p:spPr>
            <p:txBody>
              <a:bodyPr rtlCol="0" anchor="ctr"/>
              <a:lstStyle/>
              <a:p>
                <a:endParaRPr lang="en-US" dirty="0"/>
              </a:p>
            </p:txBody>
          </p:sp>
        </p:grpSp>
        <p:sp>
          <p:nvSpPr>
            <p:cNvPr id="363" name="Freeform: Shape 362">
              <a:extLst>
                <a:ext uri="{FF2B5EF4-FFF2-40B4-BE49-F238E27FC236}">
                  <a16:creationId xmlns:a16="http://schemas.microsoft.com/office/drawing/2014/main" id="{97ED828F-D50C-47E6-9CE8-85238F75A386}"/>
                </a:ext>
              </a:extLst>
            </p:cNvPr>
            <p:cNvSpPr/>
            <p:nvPr/>
          </p:nvSpPr>
          <p:spPr>
            <a:xfrm>
              <a:off x="-3146" y="3925479"/>
              <a:ext cx="8373665" cy="2439302"/>
            </a:xfrm>
            <a:custGeom>
              <a:avLst/>
              <a:gdLst>
                <a:gd name="connsiteX0" fmla="*/ 1384936 w 8373665"/>
                <a:gd name="connsiteY0" fmla="*/ 0 h 2439302"/>
                <a:gd name="connsiteX1" fmla="*/ 2187243 w 8373665"/>
                <a:gd name="connsiteY1" fmla="*/ 54074 h 2439302"/>
                <a:gd name="connsiteX2" fmla="*/ 3478575 w 8373665"/>
                <a:gd name="connsiteY2" fmla="*/ 295021 h 2439302"/>
                <a:gd name="connsiteX3" fmla="*/ 5795715 w 8373665"/>
                <a:gd name="connsiteY3" fmla="*/ 1250062 h 2439302"/>
                <a:gd name="connsiteX4" fmla="*/ 7636247 w 8373665"/>
                <a:gd name="connsiteY4" fmla="*/ 2174885 h 2439302"/>
                <a:gd name="connsiteX5" fmla="*/ 8273705 w 8373665"/>
                <a:gd name="connsiteY5" fmla="*/ 2404910 h 2439302"/>
                <a:gd name="connsiteX6" fmla="*/ 8373665 w 8373665"/>
                <a:gd name="connsiteY6" fmla="*/ 2439302 h 2439302"/>
                <a:gd name="connsiteX7" fmla="*/ 8364039 w 8373665"/>
                <a:gd name="connsiteY7" fmla="*/ 2436304 h 2439302"/>
                <a:gd name="connsiteX8" fmla="*/ 7616993 w 8373665"/>
                <a:gd name="connsiteY8" fmla="*/ 2180936 h 2439302"/>
                <a:gd name="connsiteX9" fmla="*/ 5781525 w 8373665"/>
                <a:gd name="connsiteY9" fmla="*/ 1301144 h 2439302"/>
                <a:gd name="connsiteX10" fmla="*/ 3470760 w 8373665"/>
                <a:gd name="connsiteY10" fmla="*/ 392606 h 2439302"/>
                <a:gd name="connsiteX11" fmla="*/ 2182980 w 8373665"/>
                <a:gd name="connsiteY11" fmla="*/ 163391 h 2439302"/>
                <a:gd name="connsiteX12" fmla="*/ 1382880 w 8373665"/>
                <a:gd name="connsiteY12" fmla="*/ 111950 h 2439302"/>
                <a:gd name="connsiteX13" fmla="*/ 468480 w 8373665"/>
                <a:gd name="connsiteY13" fmla="*/ 133132 h 2439302"/>
                <a:gd name="connsiteX14" fmla="*/ 1755 w 8373665"/>
                <a:gd name="connsiteY14" fmla="*/ 178521 h 2439302"/>
                <a:gd name="connsiteX15" fmla="*/ 1755 w 8373665"/>
                <a:gd name="connsiteY15" fmla="*/ 1898588 h 2439302"/>
                <a:gd name="connsiteX16" fmla="*/ 0 w 8373665"/>
                <a:gd name="connsiteY16" fmla="*/ 1898948 h 2439302"/>
                <a:gd name="connsiteX17" fmla="*/ 0 w 8373665"/>
                <a:gd name="connsiteY17" fmla="*/ 69978 h 2439302"/>
                <a:gd name="connsiteX18" fmla="*/ 468013 w 8373665"/>
                <a:gd name="connsiteY18" fmla="*/ 22266 h 2439302"/>
                <a:gd name="connsiteX19" fmla="*/ 1384936 w 8373665"/>
                <a:gd name="connsiteY19" fmla="*/ 0 h 2439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373665" h="2439302">
                  <a:moveTo>
                    <a:pt x="1384936" y="0"/>
                  </a:moveTo>
                  <a:cubicBezTo>
                    <a:pt x="1557814" y="0"/>
                    <a:pt x="2177692" y="53279"/>
                    <a:pt x="2187243" y="54074"/>
                  </a:cubicBezTo>
                  <a:cubicBezTo>
                    <a:pt x="2521538" y="77930"/>
                    <a:pt x="3288505" y="244923"/>
                    <a:pt x="3478575" y="295021"/>
                  </a:cubicBezTo>
                  <a:cubicBezTo>
                    <a:pt x="4309537" y="513702"/>
                    <a:pt x="5079369" y="836555"/>
                    <a:pt x="5795715" y="1250062"/>
                  </a:cubicBezTo>
                  <a:cubicBezTo>
                    <a:pt x="6385030" y="1590409"/>
                    <a:pt x="6991535" y="1909286"/>
                    <a:pt x="7636247" y="2174885"/>
                  </a:cubicBezTo>
                  <a:cubicBezTo>
                    <a:pt x="7659886" y="2185023"/>
                    <a:pt x="8026297" y="2318618"/>
                    <a:pt x="8273705" y="2404910"/>
                  </a:cubicBezTo>
                  <a:lnTo>
                    <a:pt x="8373665" y="2439302"/>
                  </a:lnTo>
                  <a:lnTo>
                    <a:pt x="8364039" y="2436304"/>
                  </a:lnTo>
                  <a:cubicBezTo>
                    <a:pt x="8137266" y="2363296"/>
                    <a:pt x="7644496" y="2192188"/>
                    <a:pt x="7616993" y="2180936"/>
                  </a:cubicBezTo>
                  <a:cubicBezTo>
                    <a:pt x="6974055" y="1928270"/>
                    <a:pt x="6369219" y="1624919"/>
                    <a:pt x="5781525" y="1301144"/>
                  </a:cubicBezTo>
                  <a:cubicBezTo>
                    <a:pt x="5067150" y="907772"/>
                    <a:pt x="4299435" y="600639"/>
                    <a:pt x="3470760" y="392606"/>
                  </a:cubicBezTo>
                  <a:cubicBezTo>
                    <a:pt x="3281213" y="344947"/>
                    <a:pt x="2516356" y="186086"/>
                    <a:pt x="2182980" y="163391"/>
                  </a:cubicBezTo>
                  <a:cubicBezTo>
                    <a:pt x="2173455" y="162635"/>
                    <a:pt x="1555283" y="111950"/>
                    <a:pt x="1382880" y="111950"/>
                  </a:cubicBezTo>
                  <a:cubicBezTo>
                    <a:pt x="1360973" y="111950"/>
                    <a:pt x="578019" y="118759"/>
                    <a:pt x="468480" y="133132"/>
                  </a:cubicBezTo>
                  <a:cubicBezTo>
                    <a:pt x="311318" y="140697"/>
                    <a:pt x="156060" y="155826"/>
                    <a:pt x="1755" y="178521"/>
                  </a:cubicBezTo>
                  <a:lnTo>
                    <a:pt x="1755" y="1898588"/>
                  </a:lnTo>
                  <a:lnTo>
                    <a:pt x="0" y="1898948"/>
                  </a:lnTo>
                  <a:cubicBezTo>
                    <a:pt x="0" y="1289027"/>
                    <a:pt x="0" y="679900"/>
                    <a:pt x="0" y="69978"/>
                  </a:cubicBezTo>
                  <a:cubicBezTo>
                    <a:pt x="154731" y="46122"/>
                    <a:pt x="310417" y="30218"/>
                    <a:pt x="468013" y="22266"/>
                  </a:cubicBezTo>
                  <a:cubicBezTo>
                    <a:pt x="577853" y="7157"/>
                    <a:pt x="1362968" y="0"/>
                    <a:pt x="1384936" y="0"/>
                  </a:cubicBezTo>
                  <a:close/>
                </a:path>
              </a:pathLst>
            </a:custGeom>
            <a:solidFill>
              <a:schemeClr val="accent2"/>
            </a:solidFill>
            <a:ln w="9525" cap="flat">
              <a:noFill/>
              <a:prstDash val="solid"/>
              <a:miter/>
            </a:ln>
          </p:spPr>
          <p:txBody>
            <a:bodyPr rtlCol="0" anchor="ctr"/>
            <a:lstStyle/>
            <a:p>
              <a:endParaRPr lang="en-US"/>
            </a:p>
          </p:txBody>
        </p:sp>
        <p:sp>
          <p:nvSpPr>
            <p:cNvPr id="365" name="Freeform: Shape 364">
              <a:extLst>
                <a:ext uri="{FF2B5EF4-FFF2-40B4-BE49-F238E27FC236}">
                  <a16:creationId xmlns:a16="http://schemas.microsoft.com/office/drawing/2014/main" id="{4316EBCC-FC65-4E99-B0E7-26C8006C5613}"/>
                </a:ext>
              </a:extLst>
            </p:cNvPr>
            <p:cNvSpPr/>
            <p:nvPr/>
          </p:nvSpPr>
          <p:spPr>
            <a:xfrm>
              <a:off x="5400296" y="5939303"/>
              <a:ext cx="6785839" cy="798186"/>
            </a:xfrm>
            <a:custGeom>
              <a:avLst/>
              <a:gdLst>
                <a:gd name="connsiteX0" fmla="*/ 0 w 6785839"/>
                <a:gd name="connsiteY0" fmla="*/ 0 h 798186"/>
                <a:gd name="connsiteX1" fmla="*/ 346779 w 6785839"/>
                <a:gd name="connsiteY1" fmla="*/ 136280 h 798186"/>
                <a:gd name="connsiteX2" fmla="*/ 876369 w 6785839"/>
                <a:gd name="connsiteY2" fmla="*/ 348095 h 798186"/>
                <a:gd name="connsiteX3" fmla="*/ 1584076 w 6785839"/>
                <a:gd name="connsiteY3" fmla="*/ 521330 h 798186"/>
                <a:gd name="connsiteX4" fmla="*/ 2204154 w 6785839"/>
                <a:gd name="connsiteY4" fmla="*/ 636315 h 798186"/>
                <a:gd name="connsiteX5" fmla="*/ 3103314 w 6785839"/>
                <a:gd name="connsiteY5" fmla="*/ 733145 h 798186"/>
                <a:gd name="connsiteX6" fmla="*/ 4044383 w 6785839"/>
                <a:gd name="connsiteY6" fmla="*/ 754327 h 798186"/>
                <a:gd name="connsiteX7" fmla="*/ 5875088 w 6785839"/>
                <a:gd name="connsiteY7" fmla="*/ 465350 h 798186"/>
                <a:gd name="connsiteX8" fmla="*/ 6482784 w 6785839"/>
                <a:gd name="connsiteY8" fmla="*/ 203606 h 798186"/>
                <a:gd name="connsiteX9" fmla="*/ 6699834 w 6785839"/>
                <a:gd name="connsiteY9" fmla="*/ 74815 h 798186"/>
                <a:gd name="connsiteX10" fmla="*/ 6785839 w 6785839"/>
                <a:gd name="connsiteY10" fmla="*/ 15755 h 798186"/>
                <a:gd name="connsiteX11" fmla="*/ 6785839 w 6785839"/>
                <a:gd name="connsiteY11" fmla="*/ 44461 h 798186"/>
                <a:gd name="connsiteX12" fmla="*/ 6731061 w 6785839"/>
                <a:gd name="connsiteY12" fmla="*/ 83894 h 798186"/>
                <a:gd name="connsiteX13" fmla="*/ 6513412 w 6785839"/>
                <a:gd name="connsiteY13" fmla="*/ 219277 h 798186"/>
                <a:gd name="connsiteX14" fmla="*/ 5904039 w 6785839"/>
                <a:gd name="connsiteY14" fmla="*/ 494418 h 798186"/>
                <a:gd name="connsiteX15" fmla="*/ 4068283 w 6785839"/>
                <a:gd name="connsiteY15" fmla="*/ 798186 h 798186"/>
                <a:gd name="connsiteX16" fmla="*/ 3124618 w 6785839"/>
                <a:gd name="connsiteY16" fmla="*/ 775920 h 798186"/>
                <a:gd name="connsiteX17" fmla="*/ 2222978 w 6785839"/>
                <a:gd name="connsiteY17" fmla="*/ 674134 h 798186"/>
                <a:gd name="connsiteX18" fmla="*/ 1601188 w 6785839"/>
                <a:gd name="connsiteY18" fmla="*/ 553263 h 798186"/>
                <a:gd name="connsiteX19" fmla="*/ 891529 w 6785839"/>
                <a:gd name="connsiteY19" fmla="*/ 371162 h 798186"/>
                <a:gd name="connsiteX20" fmla="*/ 360478 w 6785839"/>
                <a:gd name="connsiteY20" fmla="*/ 148504 h 798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785839" h="798186">
                  <a:moveTo>
                    <a:pt x="0" y="0"/>
                  </a:moveTo>
                  <a:lnTo>
                    <a:pt x="346779" y="136280"/>
                  </a:lnTo>
                  <a:cubicBezTo>
                    <a:pt x="448696" y="179399"/>
                    <a:pt x="804931" y="328427"/>
                    <a:pt x="876369" y="348095"/>
                  </a:cubicBezTo>
                  <a:cubicBezTo>
                    <a:pt x="1109731" y="413153"/>
                    <a:pt x="1344046" y="475185"/>
                    <a:pt x="1584076" y="521330"/>
                  </a:cubicBezTo>
                  <a:cubicBezTo>
                    <a:pt x="1787911" y="568989"/>
                    <a:pt x="1995556" y="604543"/>
                    <a:pt x="2204154" y="636315"/>
                  </a:cubicBezTo>
                  <a:cubicBezTo>
                    <a:pt x="2501334" y="681705"/>
                    <a:pt x="2801371" y="712721"/>
                    <a:pt x="3103314" y="733145"/>
                  </a:cubicBezTo>
                  <a:cubicBezTo>
                    <a:pt x="3273811" y="744493"/>
                    <a:pt x="3901508" y="754327"/>
                    <a:pt x="4044383" y="754327"/>
                  </a:cubicBezTo>
                  <a:cubicBezTo>
                    <a:pt x="4476819" y="754327"/>
                    <a:pt x="5147378" y="689269"/>
                    <a:pt x="5875088" y="465350"/>
                  </a:cubicBezTo>
                  <a:cubicBezTo>
                    <a:pt x="6091306" y="398779"/>
                    <a:pt x="6294188" y="312540"/>
                    <a:pt x="6482784" y="203606"/>
                  </a:cubicBezTo>
                  <a:cubicBezTo>
                    <a:pt x="6556126" y="161243"/>
                    <a:pt x="6629706" y="119637"/>
                    <a:pt x="6699834" y="74815"/>
                  </a:cubicBezTo>
                  <a:lnTo>
                    <a:pt x="6785839" y="15755"/>
                  </a:lnTo>
                  <a:lnTo>
                    <a:pt x="6785839" y="44461"/>
                  </a:lnTo>
                  <a:lnTo>
                    <a:pt x="6731061" y="83894"/>
                  </a:lnTo>
                  <a:cubicBezTo>
                    <a:pt x="6660739" y="131009"/>
                    <a:pt x="6586956" y="174746"/>
                    <a:pt x="6513412" y="219277"/>
                  </a:cubicBezTo>
                  <a:cubicBezTo>
                    <a:pt x="6324294" y="333787"/>
                    <a:pt x="6120854" y="424440"/>
                    <a:pt x="5904039" y="494418"/>
                  </a:cubicBezTo>
                  <a:cubicBezTo>
                    <a:pt x="5174321" y="729798"/>
                    <a:pt x="4501912" y="798186"/>
                    <a:pt x="4068283" y="798186"/>
                  </a:cubicBezTo>
                  <a:cubicBezTo>
                    <a:pt x="3925014" y="798186"/>
                    <a:pt x="3295585" y="787849"/>
                    <a:pt x="3124618" y="775920"/>
                  </a:cubicBezTo>
                  <a:cubicBezTo>
                    <a:pt x="2821842" y="754450"/>
                    <a:pt x="2520978" y="721846"/>
                    <a:pt x="2222978" y="674134"/>
                  </a:cubicBezTo>
                  <a:cubicBezTo>
                    <a:pt x="2013804" y="640735"/>
                    <a:pt x="1805586" y="603361"/>
                    <a:pt x="1601188" y="553263"/>
                  </a:cubicBezTo>
                  <a:cubicBezTo>
                    <a:pt x="1360496" y="504756"/>
                    <a:pt x="1125535" y="439549"/>
                    <a:pt x="891529" y="371162"/>
                  </a:cubicBezTo>
                  <a:cubicBezTo>
                    <a:pt x="819894" y="350486"/>
                    <a:pt x="462676" y="193831"/>
                    <a:pt x="360478" y="148504"/>
                  </a:cubicBezTo>
                  <a:close/>
                </a:path>
              </a:pathLst>
            </a:custGeom>
            <a:solidFill>
              <a:schemeClr val="accent2"/>
            </a:solidFill>
            <a:ln w="9525" cap="flat">
              <a:noFill/>
              <a:prstDash val="solid"/>
              <a:miter/>
            </a:ln>
          </p:spPr>
          <p:txBody>
            <a:bodyPr rtlCol="0" anchor="ctr"/>
            <a:lstStyle/>
            <a:p>
              <a:endParaRPr lang="en-US"/>
            </a:p>
          </p:txBody>
        </p:sp>
      </p:grpSp>
      <p:sp>
        <p:nvSpPr>
          <p:cNvPr id="15" name="Rectangle 14">
            <a:extLst>
              <a:ext uri="{FF2B5EF4-FFF2-40B4-BE49-F238E27FC236}">
                <a16:creationId xmlns:a16="http://schemas.microsoft.com/office/drawing/2014/main" id="{C05EA17E-2A76-4FF7-8730-90BCFB318E6A}"/>
              </a:ext>
            </a:extLst>
          </p:cNvPr>
          <p:cNvSpPr/>
          <p:nvPr/>
        </p:nvSpPr>
        <p:spPr>
          <a:xfrm>
            <a:off x="3761" y="2633976"/>
            <a:ext cx="6863383" cy="13135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567B526-4265-47A2-A69C-ED2E6E44A18D}"/>
              </a:ext>
            </a:extLst>
          </p:cNvPr>
          <p:cNvSpPr txBox="1"/>
          <p:nvPr/>
        </p:nvSpPr>
        <p:spPr>
          <a:xfrm>
            <a:off x="1084425" y="2827017"/>
            <a:ext cx="4831402" cy="995209"/>
          </a:xfrm>
          <a:prstGeom prst="rect">
            <a:avLst/>
          </a:prstGeom>
          <a:noFill/>
        </p:spPr>
        <p:txBody>
          <a:bodyPr wrap="square" rtlCol="0" anchor="ctr">
            <a:spAutoFit/>
          </a:bodyPr>
          <a:lstStyle/>
          <a:p>
            <a:pPr algn="ctr"/>
            <a:r>
              <a:rPr lang="en-US" altLang="ko-KR" sz="5867" dirty="0">
                <a:solidFill>
                  <a:schemeClr val="bg1"/>
                </a:solidFill>
                <a:cs typeface="Arial" pitchFamily="34" charset="0"/>
              </a:rPr>
              <a:t>Thank You</a:t>
            </a:r>
            <a:endParaRPr lang="ko-KR" altLang="en-US" sz="5867" dirty="0">
              <a:solidFill>
                <a:schemeClr val="bg1"/>
              </a:solidFill>
              <a:cs typeface="Arial" pitchFamily="34" charset="0"/>
            </a:endParaRPr>
          </a:p>
        </p:txBody>
      </p:sp>
      <p:sp>
        <p:nvSpPr>
          <p:cNvPr id="2" name="Slide Number Placeholder 1">
            <a:extLst>
              <a:ext uri="{FF2B5EF4-FFF2-40B4-BE49-F238E27FC236}">
                <a16:creationId xmlns:a16="http://schemas.microsoft.com/office/drawing/2014/main" id="{116460CC-63BA-44AA-8E95-2BCAC3A1E9BD}"/>
              </a:ext>
            </a:extLst>
          </p:cNvPr>
          <p:cNvSpPr>
            <a:spLocks noGrp="1"/>
          </p:cNvSpPr>
          <p:nvPr>
            <p:ph type="sldNum" sz="quarter" idx="4"/>
          </p:nvPr>
        </p:nvSpPr>
        <p:spPr/>
        <p:txBody>
          <a:bodyPr/>
          <a:lstStyle/>
          <a:p>
            <a:fld id="{B096C5C6-3D09-42D4-92BE-7421E2EAD563}" type="slidenum">
              <a:rPr lang="en-US" smtClean="0"/>
              <a:t>33</a:t>
            </a:fld>
            <a:endParaRPr lang="en-US"/>
          </a:p>
        </p:txBody>
      </p:sp>
    </p:spTree>
    <p:extLst>
      <p:ext uri="{BB962C8B-B14F-4D97-AF65-F5344CB8AC3E}">
        <p14:creationId xmlns:p14="http://schemas.microsoft.com/office/powerpoint/2010/main" val="273974798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99209-53F5-4EA6-AD9F-BA25051F2911}"/>
              </a:ext>
            </a:extLst>
          </p:cNvPr>
          <p:cNvSpPr txBox="1"/>
          <p:nvPr/>
        </p:nvSpPr>
        <p:spPr>
          <a:xfrm>
            <a:off x="913563" y="1924496"/>
            <a:ext cx="10751000" cy="4462760"/>
          </a:xfrm>
          <a:prstGeom prst="rect">
            <a:avLst/>
          </a:prstGeom>
          <a:noFill/>
        </p:spPr>
        <p:txBody>
          <a:bodyPr wrap="square" rtlCol="0">
            <a:spAutoFit/>
          </a:bodyPr>
          <a:lstStyle/>
          <a:p>
            <a:pPr marL="228600" indent="-228600">
              <a:lnSpc>
                <a:spcPct val="200000"/>
              </a:lnSpc>
              <a:buFont typeface="Arial" panose="020B0604020202020204" pitchFamily="34" charset="0"/>
              <a:buChar char="•"/>
            </a:pPr>
            <a:r>
              <a:rPr lang="en-ZA" sz="1600" dirty="0">
                <a:solidFill>
                  <a:schemeClr val="tx1">
                    <a:lumMod val="75000"/>
                    <a:lumOff val="25000"/>
                  </a:schemeClr>
                </a:solidFill>
              </a:rPr>
              <a:t>Minister Blade Nzimande extended the term of the Administration for a period of four months from September to December 2020. This  was done silently, without the Government Gazette and consultation with stakeholders. </a:t>
            </a:r>
          </a:p>
          <a:p>
            <a:pPr marL="228600" indent="-228600">
              <a:lnSpc>
                <a:spcPct val="200000"/>
              </a:lnSpc>
              <a:buFont typeface="Arial" panose="020B0604020202020204" pitchFamily="34" charset="0"/>
              <a:buChar char="•"/>
            </a:pPr>
            <a:r>
              <a:rPr lang="en-ZA" sz="1600" dirty="0">
                <a:solidFill>
                  <a:schemeClr val="tx1">
                    <a:lumMod val="75000"/>
                    <a:lumOff val="25000"/>
                  </a:schemeClr>
                </a:solidFill>
              </a:rPr>
              <a:t>The Terms of Reference were not Gazetted, instead, there is only a letter of extension. See Annexure A (Government Gazette volume 662, dated 21 August 2020, No. 43637). See Annexure B – Letter of extension of term of Administrator from Minister Nzimande, dated 20/08/2020.</a:t>
            </a:r>
          </a:p>
          <a:p>
            <a:pPr marL="228600" indent="-228600">
              <a:lnSpc>
                <a:spcPct val="200000"/>
              </a:lnSpc>
              <a:buFont typeface="Arial" panose="020B0604020202020204" pitchFamily="34" charset="0"/>
              <a:buChar char="•"/>
            </a:pPr>
            <a:r>
              <a:rPr lang="en-ZA" sz="1600" dirty="0">
                <a:solidFill>
                  <a:schemeClr val="tx1">
                    <a:lumMod val="75000"/>
                    <a:lumOff val="25000"/>
                  </a:schemeClr>
                </a:solidFill>
              </a:rPr>
              <a:t>The Minister did not consult with key stakeholders prior to the extension. e.g. NEHAWU and SASCO were not consulted.</a:t>
            </a:r>
          </a:p>
          <a:p>
            <a:pPr marL="228600" indent="-228600">
              <a:lnSpc>
                <a:spcPct val="200000"/>
              </a:lnSpc>
              <a:buFont typeface="Arial" panose="020B0604020202020204" pitchFamily="34" charset="0"/>
              <a:buChar char="•"/>
            </a:pPr>
            <a:r>
              <a:rPr lang="en-ZA" sz="1600" dirty="0">
                <a:solidFill>
                  <a:schemeClr val="tx1">
                    <a:lumMod val="75000"/>
                    <a:lumOff val="25000"/>
                  </a:schemeClr>
                </a:solidFill>
              </a:rPr>
              <a:t>This appointment has serious constraints on the fiscus due to lack of funds within government.</a:t>
            </a:r>
          </a:p>
          <a:p>
            <a:pPr marL="228600" indent="-228600">
              <a:buFont typeface="+mj-lt"/>
              <a:buAutoNum type="alphaLcParenR"/>
            </a:pPr>
            <a:endParaRPr lang="en-ZA" sz="1400" dirty="0"/>
          </a:p>
          <a:p>
            <a:pPr marL="228600" indent="-228600">
              <a:buFont typeface="+mj-lt"/>
              <a:buAutoNum type="alphaLcParenR"/>
            </a:pPr>
            <a:endParaRPr lang="en-ZA" sz="1400" dirty="0"/>
          </a:p>
        </p:txBody>
      </p:sp>
      <p:sp>
        <p:nvSpPr>
          <p:cNvPr id="7" name="TextBox 6">
            <a:extLst>
              <a:ext uri="{FF2B5EF4-FFF2-40B4-BE49-F238E27FC236}">
                <a16:creationId xmlns:a16="http://schemas.microsoft.com/office/drawing/2014/main" id="{5EC44E1C-3A27-4A00-8F9E-871FC5194F79}"/>
              </a:ext>
            </a:extLst>
          </p:cNvPr>
          <p:cNvSpPr txBox="1"/>
          <p:nvPr/>
        </p:nvSpPr>
        <p:spPr>
          <a:xfrm>
            <a:off x="1480764" y="1246104"/>
            <a:ext cx="8363538" cy="338554"/>
          </a:xfrm>
          <a:prstGeom prst="rect">
            <a:avLst/>
          </a:prstGeom>
          <a:noFill/>
        </p:spPr>
        <p:txBody>
          <a:bodyPr wrap="square" rtlCol="0">
            <a:spAutoFit/>
          </a:bodyPr>
          <a:lstStyle/>
          <a:p>
            <a:r>
              <a:rPr lang="en-US" altLang="ko-KR" sz="1600" b="1" dirty="0">
                <a:solidFill>
                  <a:schemeClr val="tx1">
                    <a:lumMod val="65000"/>
                    <a:lumOff val="35000"/>
                  </a:schemeClr>
                </a:solidFill>
                <a:cs typeface="Arial" pitchFamily="34" charset="0"/>
              </a:rPr>
              <a:t>1.1. </a:t>
            </a:r>
            <a:r>
              <a:rPr lang="en-ZA" sz="1600" b="1" dirty="0"/>
              <a:t>The illegal extension of the Administration</a:t>
            </a:r>
            <a:endParaRPr lang="ko-KR" altLang="en-US" sz="1600" b="1" dirty="0">
              <a:solidFill>
                <a:schemeClr val="tx1">
                  <a:lumMod val="65000"/>
                  <a:lumOff val="35000"/>
                </a:schemeClr>
              </a:solidFill>
              <a:cs typeface="Arial" pitchFamily="34" charset="0"/>
            </a:endParaRPr>
          </a:p>
        </p:txBody>
      </p:sp>
      <p:sp>
        <p:nvSpPr>
          <p:cNvPr id="8" name="Rectangle 7">
            <a:extLst>
              <a:ext uri="{FF2B5EF4-FFF2-40B4-BE49-F238E27FC236}">
                <a16:creationId xmlns:a16="http://schemas.microsoft.com/office/drawing/2014/main" id="{38064AFB-C54F-4DEC-9E9C-C560EF4CD0B0}"/>
              </a:ext>
            </a:extLst>
          </p:cNvPr>
          <p:cNvSpPr/>
          <p:nvPr/>
        </p:nvSpPr>
        <p:spPr>
          <a:xfrm flipV="1">
            <a:off x="998413" y="1766274"/>
            <a:ext cx="10835850" cy="113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645081" y="291145"/>
            <a:ext cx="1192823" cy="1124236"/>
          </a:xfrm>
          <a:prstGeom prst="rect">
            <a:avLst/>
          </a:prstGeom>
        </p:spPr>
      </p:pic>
      <p:sp>
        <p:nvSpPr>
          <p:cNvPr id="9" name="TextBox 8">
            <a:extLst>
              <a:ext uri="{FF2B5EF4-FFF2-40B4-BE49-F238E27FC236}">
                <a16:creationId xmlns:a16="http://schemas.microsoft.com/office/drawing/2014/main" id="{57C79258-D7C1-7943-ABDA-B95DD7798354}"/>
              </a:ext>
            </a:extLst>
          </p:cNvPr>
          <p:cNvSpPr txBox="1"/>
          <p:nvPr/>
        </p:nvSpPr>
        <p:spPr>
          <a:xfrm>
            <a:off x="575370" y="370447"/>
            <a:ext cx="10174325" cy="830997"/>
          </a:xfrm>
          <a:prstGeom prst="rect">
            <a:avLst/>
          </a:prstGeom>
          <a:noFill/>
        </p:spPr>
        <p:txBody>
          <a:bodyPr wrap="square" rtlCol="0">
            <a:spAutoFit/>
          </a:bodyPr>
          <a:lstStyle/>
          <a:p>
            <a:pPr marL="457200" indent="-457200">
              <a:buAutoNum type="arabicPeriod"/>
            </a:pPr>
            <a:r>
              <a:rPr lang="en-US" altLang="ko-KR" sz="2400" b="1" dirty="0">
                <a:solidFill>
                  <a:schemeClr val="accent1"/>
                </a:solidFill>
                <a:latin typeface="+mj-lt"/>
                <a:cs typeface="Arial" pitchFamily="34" charset="0"/>
              </a:rPr>
              <a:t>CORRUPTION AND MALADMINISTRATION: </a:t>
            </a:r>
          </a:p>
          <a:p>
            <a:r>
              <a:rPr lang="en-US" altLang="ko-KR" sz="2400" b="1" dirty="0">
                <a:solidFill>
                  <a:schemeClr val="accent1"/>
                </a:solidFill>
                <a:latin typeface="+mj-lt"/>
                <a:cs typeface="Arial" pitchFamily="34" charset="0"/>
              </a:rPr>
              <a:t>	</a:t>
            </a:r>
            <a:r>
              <a:rPr lang="en-US" altLang="ko-KR" sz="2000" b="1" dirty="0">
                <a:solidFill>
                  <a:schemeClr val="bg1">
                    <a:lumMod val="50000"/>
                  </a:schemeClr>
                </a:solidFill>
                <a:latin typeface="+mj-lt"/>
                <a:cs typeface="Arial" pitchFamily="34" charset="0"/>
              </a:rPr>
              <a:t>The relationship </a:t>
            </a:r>
            <a:r>
              <a:rPr lang="en-US" altLang="ko-KR" sz="2000" b="1" dirty="0">
                <a:solidFill>
                  <a:schemeClr val="tx1">
                    <a:lumMod val="65000"/>
                    <a:lumOff val="35000"/>
                  </a:schemeClr>
                </a:solidFill>
                <a:latin typeface="+mj-lt"/>
                <a:cs typeface="Arial" pitchFamily="34" charset="0"/>
              </a:rPr>
              <a:t>between the Minister &amp; the Administrator</a:t>
            </a:r>
            <a:endParaRPr lang="ko-KR" altLang="en-US" sz="2400" b="1" dirty="0">
              <a:solidFill>
                <a:schemeClr val="tx1">
                  <a:lumMod val="65000"/>
                  <a:lumOff val="35000"/>
                </a:schemeClr>
              </a:solidFill>
              <a:latin typeface="+mj-lt"/>
              <a:cs typeface="Arial" pitchFamily="34" charset="0"/>
            </a:endParaRPr>
          </a:p>
        </p:txBody>
      </p:sp>
      <p:sp>
        <p:nvSpPr>
          <p:cNvPr id="2" name="Slide Number Placeholder 1">
            <a:extLst>
              <a:ext uri="{FF2B5EF4-FFF2-40B4-BE49-F238E27FC236}">
                <a16:creationId xmlns:a16="http://schemas.microsoft.com/office/drawing/2014/main" id="{BDA2BC22-A105-4999-8BE2-B15EFADA8ADE}"/>
              </a:ext>
            </a:extLst>
          </p:cNvPr>
          <p:cNvSpPr>
            <a:spLocks noGrp="1"/>
          </p:cNvSpPr>
          <p:nvPr>
            <p:ph type="sldNum" sz="quarter" idx="4"/>
          </p:nvPr>
        </p:nvSpPr>
        <p:spPr/>
        <p:txBody>
          <a:bodyPr/>
          <a:lstStyle/>
          <a:p>
            <a:fld id="{B096C5C6-3D09-42D4-92BE-7421E2EAD563}" type="slidenum">
              <a:rPr lang="en-US" smtClean="0"/>
              <a:t>4</a:t>
            </a:fld>
            <a:endParaRPr lang="en-US"/>
          </a:p>
        </p:txBody>
      </p:sp>
    </p:spTree>
    <p:extLst>
      <p:ext uri="{BB962C8B-B14F-4D97-AF65-F5344CB8AC3E}">
        <p14:creationId xmlns:p14="http://schemas.microsoft.com/office/powerpoint/2010/main" val="34379453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99209-53F5-4EA6-AD9F-BA25051F2911}"/>
              </a:ext>
            </a:extLst>
          </p:cNvPr>
          <p:cNvSpPr txBox="1"/>
          <p:nvPr/>
        </p:nvSpPr>
        <p:spPr>
          <a:xfrm>
            <a:off x="1002054" y="2256206"/>
            <a:ext cx="10835850" cy="3289811"/>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altLang="ko-KR" sz="1600" dirty="0">
                <a:solidFill>
                  <a:schemeClr val="tx1">
                    <a:lumMod val="75000"/>
                    <a:lumOff val="25000"/>
                  </a:schemeClr>
                </a:solidFill>
                <a:cs typeface="Arial" pitchFamily="34" charset="0"/>
              </a:rPr>
              <a:t>The extension of all Advisors amounts to fruitless and wasteful expenditure as they all earn around R2million each per annum. </a:t>
            </a:r>
          </a:p>
          <a:p>
            <a:pPr marL="285750" indent="-285750">
              <a:lnSpc>
                <a:spcPct val="200000"/>
              </a:lnSpc>
              <a:buFont typeface="Arial" panose="020B0604020202020204" pitchFamily="34" charset="0"/>
              <a:buChar char="•"/>
            </a:pPr>
            <a:r>
              <a:rPr lang="en-US" altLang="ko-KR" sz="1600" dirty="0">
                <a:solidFill>
                  <a:schemeClr val="tx1">
                    <a:lumMod val="75000"/>
                    <a:lumOff val="25000"/>
                  </a:schemeClr>
                </a:solidFill>
                <a:cs typeface="Arial" pitchFamily="34" charset="0"/>
              </a:rPr>
              <a:t>In addition to salaries, each advisors receive a package which includes unlimited flights home (similar to members of Parliament), month to month car rentals, airport shuttles and V&amp;A luxury apartments.</a:t>
            </a:r>
          </a:p>
          <a:p>
            <a:pPr marL="285750" indent="-285750">
              <a:lnSpc>
                <a:spcPct val="200000"/>
              </a:lnSpc>
              <a:buFont typeface="Arial" panose="020B0604020202020204" pitchFamily="34" charset="0"/>
              <a:buChar char="•"/>
            </a:pPr>
            <a:r>
              <a:rPr lang="en-US" altLang="ko-KR" sz="1600" dirty="0">
                <a:solidFill>
                  <a:schemeClr val="tx1">
                    <a:lumMod val="75000"/>
                    <a:lumOff val="25000"/>
                  </a:schemeClr>
                </a:solidFill>
                <a:cs typeface="Arial" pitchFamily="34" charset="0"/>
              </a:rPr>
              <a:t>Some of the Advisors appointed themselves into Executive positions at NSFAS, making them permanent employees before the end of the Administration period.</a:t>
            </a:r>
          </a:p>
          <a:p>
            <a:pPr marL="228600" indent="-228600">
              <a:lnSpc>
                <a:spcPct val="150000"/>
              </a:lnSpc>
              <a:buFont typeface="+mj-lt"/>
              <a:buAutoNum type="alphaLcParenR"/>
            </a:pPr>
            <a:endParaRPr lang="en-ZA" sz="1200" dirty="0"/>
          </a:p>
        </p:txBody>
      </p:sp>
      <p:sp>
        <p:nvSpPr>
          <p:cNvPr id="7" name="TextBox 6">
            <a:extLst>
              <a:ext uri="{FF2B5EF4-FFF2-40B4-BE49-F238E27FC236}">
                <a16:creationId xmlns:a16="http://schemas.microsoft.com/office/drawing/2014/main" id="{5EC44E1C-3A27-4A00-8F9E-871FC5194F79}"/>
              </a:ext>
            </a:extLst>
          </p:cNvPr>
          <p:cNvSpPr txBox="1"/>
          <p:nvPr/>
        </p:nvSpPr>
        <p:spPr>
          <a:xfrm>
            <a:off x="1637004" y="1278589"/>
            <a:ext cx="9995627" cy="452945"/>
          </a:xfrm>
          <a:prstGeom prst="rect">
            <a:avLst/>
          </a:prstGeom>
          <a:noFill/>
        </p:spPr>
        <p:txBody>
          <a:bodyPr wrap="square" rtlCol="0">
            <a:spAutoFit/>
          </a:bodyPr>
          <a:lstStyle/>
          <a:p>
            <a:pPr marL="720000" indent="-540000">
              <a:lnSpc>
                <a:spcPct val="170000"/>
              </a:lnSpc>
              <a:spcBef>
                <a:spcPts val="0"/>
              </a:spcBef>
              <a:buNone/>
            </a:pPr>
            <a:r>
              <a:rPr lang="en-US" altLang="ko-KR" sz="1600" b="1" dirty="0">
                <a:cs typeface="Arial" pitchFamily="34" charset="0"/>
              </a:rPr>
              <a:t>1.2. </a:t>
            </a:r>
            <a:r>
              <a:rPr lang="en-ZA" sz="1600" b="1" dirty="0">
                <a:cs typeface="Arial" pitchFamily="34" charset="0"/>
              </a:rPr>
              <a:t>Unnecessary and illegal extension of contracts for the team of Advisors </a:t>
            </a:r>
          </a:p>
        </p:txBody>
      </p:sp>
      <p:sp>
        <p:nvSpPr>
          <p:cNvPr id="8" name="Rectangle 7">
            <a:extLst>
              <a:ext uri="{FF2B5EF4-FFF2-40B4-BE49-F238E27FC236}">
                <a16:creationId xmlns:a16="http://schemas.microsoft.com/office/drawing/2014/main" id="{38064AFB-C54F-4DEC-9E9C-C560EF4CD0B0}"/>
              </a:ext>
            </a:extLst>
          </p:cNvPr>
          <p:cNvSpPr/>
          <p:nvPr/>
        </p:nvSpPr>
        <p:spPr>
          <a:xfrm flipV="1">
            <a:off x="1002054" y="1903445"/>
            <a:ext cx="10835850" cy="841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891782" y="437765"/>
            <a:ext cx="9484670" cy="830997"/>
          </a:xfrm>
          <a:prstGeom prst="rect">
            <a:avLst/>
          </a:prstGeom>
          <a:noFill/>
        </p:spPr>
        <p:txBody>
          <a:bodyPr wrap="square" rtlCol="0">
            <a:spAutoFit/>
          </a:bodyPr>
          <a:lstStyle/>
          <a:p>
            <a:pPr marL="457200" indent="-457200">
              <a:buAutoNum type="arabicPeriod"/>
            </a:pPr>
            <a:r>
              <a:rPr lang="en-US" altLang="ko-KR" sz="2400" b="1" dirty="0">
                <a:solidFill>
                  <a:schemeClr val="accent1"/>
                </a:solidFill>
                <a:latin typeface="+mj-lt"/>
                <a:cs typeface="Arial" pitchFamily="34" charset="0"/>
              </a:rPr>
              <a:t>CORRUPTION AND MALADMINISTRATION: </a:t>
            </a:r>
          </a:p>
          <a:p>
            <a:r>
              <a:rPr lang="en-US" altLang="ko-KR" sz="2400" b="1" dirty="0">
                <a:solidFill>
                  <a:schemeClr val="accent1"/>
                </a:solidFill>
                <a:latin typeface="+mj-lt"/>
                <a:cs typeface="Arial" pitchFamily="34" charset="0"/>
              </a:rPr>
              <a:t>	</a:t>
            </a:r>
            <a:r>
              <a:rPr lang="en-US" altLang="ko-KR" sz="2000" b="1" dirty="0">
                <a:solidFill>
                  <a:schemeClr val="bg1">
                    <a:lumMod val="50000"/>
                  </a:schemeClr>
                </a:solidFill>
                <a:latin typeface="+mj-lt"/>
                <a:cs typeface="Arial" pitchFamily="34" charset="0"/>
              </a:rPr>
              <a:t>The relationship </a:t>
            </a:r>
            <a:r>
              <a:rPr lang="en-US" altLang="ko-KR" sz="2000" b="1" dirty="0">
                <a:solidFill>
                  <a:schemeClr val="tx1">
                    <a:lumMod val="65000"/>
                    <a:lumOff val="35000"/>
                  </a:schemeClr>
                </a:solidFill>
                <a:latin typeface="+mj-lt"/>
                <a:cs typeface="Arial" pitchFamily="34" charset="0"/>
              </a:rPr>
              <a:t>between the Minister &amp; the Administrator</a:t>
            </a:r>
            <a:endParaRPr lang="ko-KR" altLang="en-US" sz="24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645081" y="291145"/>
            <a:ext cx="1192823" cy="1124236"/>
          </a:xfrm>
          <a:prstGeom prst="rect">
            <a:avLst/>
          </a:prstGeom>
        </p:spPr>
      </p:pic>
      <p:sp>
        <p:nvSpPr>
          <p:cNvPr id="2" name="Slide Number Placeholder 1">
            <a:extLst>
              <a:ext uri="{FF2B5EF4-FFF2-40B4-BE49-F238E27FC236}">
                <a16:creationId xmlns:a16="http://schemas.microsoft.com/office/drawing/2014/main" id="{96BAD540-5D20-4F42-8987-A602FD6FB5E5}"/>
              </a:ext>
            </a:extLst>
          </p:cNvPr>
          <p:cNvSpPr>
            <a:spLocks noGrp="1"/>
          </p:cNvSpPr>
          <p:nvPr>
            <p:ph type="sldNum" sz="quarter" idx="4"/>
          </p:nvPr>
        </p:nvSpPr>
        <p:spPr/>
        <p:txBody>
          <a:bodyPr/>
          <a:lstStyle/>
          <a:p>
            <a:fld id="{B096C5C6-3D09-42D4-92BE-7421E2EAD563}" type="slidenum">
              <a:rPr lang="en-US" smtClean="0"/>
              <a:t>5</a:t>
            </a:fld>
            <a:endParaRPr lang="en-US"/>
          </a:p>
        </p:txBody>
      </p:sp>
    </p:spTree>
    <p:extLst>
      <p:ext uri="{BB962C8B-B14F-4D97-AF65-F5344CB8AC3E}">
        <p14:creationId xmlns:p14="http://schemas.microsoft.com/office/powerpoint/2010/main" val="306680511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EC44E1C-3A27-4A00-8F9E-871FC5194F79}"/>
              </a:ext>
            </a:extLst>
          </p:cNvPr>
          <p:cNvSpPr txBox="1"/>
          <p:nvPr/>
        </p:nvSpPr>
        <p:spPr>
          <a:xfrm>
            <a:off x="1660398" y="1193543"/>
            <a:ext cx="9995627" cy="757130"/>
          </a:xfrm>
          <a:prstGeom prst="rect">
            <a:avLst/>
          </a:prstGeom>
          <a:noFill/>
        </p:spPr>
        <p:txBody>
          <a:bodyPr wrap="square" rtlCol="0">
            <a:spAutoFit/>
          </a:bodyPr>
          <a:lstStyle/>
          <a:p>
            <a:pPr marL="720000" indent="-540000">
              <a:lnSpc>
                <a:spcPct val="170000"/>
              </a:lnSpc>
              <a:spcBef>
                <a:spcPts val="0"/>
              </a:spcBef>
              <a:buNone/>
            </a:pPr>
            <a:r>
              <a:rPr lang="en-US" sz="1600" b="1" dirty="0">
                <a:cs typeface="Arial" pitchFamily="34" charset="0"/>
              </a:rPr>
              <a:t>1.3. Names of list of team of experts appointed in 2018, 2019 &amp; 2020 with duplication of roles</a:t>
            </a:r>
            <a:endParaRPr lang="en-ZA" sz="1600" b="1" dirty="0">
              <a:cs typeface="Arial" pitchFamily="34" charset="0"/>
            </a:endParaRPr>
          </a:p>
          <a:p>
            <a:endParaRPr lang="ko-KR" altLang="en-US" sz="1600" b="1" dirty="0">
              <a:solidFill>
                <a:schemeClr val="tx1">
                  <a:lumMod val="65000"/>
                  <a:lumOff val="35000"/>
                </a:schemeClr>
              </a:solidFill>
              <a:cs typeface="Arial" pitchFamily="34" charset="0"/>
            </a:endParaRPr>
          </a:p>
        </p:txBody>
      </p:sp>
      <p:sp>
        <p:nvSpPr>
          <p:cNvPr id="8" name="Rectangle 7">
            <a:extLst>
              <a:ext uri="{FF2B5EF4-FFF2-40B4-BE49-F238E27FC236}">
                <a16:creationId xmlns:a16="http://schemas.microsoft.com/office/drawing/2014/main" id="{38064AFB-C54F-4DEC-9E9C-C560EF4CD0B0}"/>
              </a:ext>
            </a:extLst>
          </p:cNvPr>
          <p:cNvSpPr/>
          <p:nvPr/>
        </p:nvSpPr>
        <p:spPr>
          <a:xfrm flipV="1">
            <a:off x="1034859" y="1938499"/>
            <a:ext cx="10497778"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891782" y="437765"/>
            <a:ext cx="9484670" cy="830997"/>
          </a:xfrm>
          <a:prstGeom prst="rect">
            <a:avLst/>
          </a:prstGeom>
          <a:noFill/>
        </p:spPr>
        <p:txBody>
          <a:bodyPr wrap="square" rtlCol="0">
            <a:spAutoFit/>
          </a:bodyPr>
          <a:lstStyle/>
          <a:p>
            <a:pPr marL="457200" indent="-457200">
              <a:buAutoNum type="arabicPeriod"/>
            </a:pPr>
            <a:r>
              <a:rPr lang="en-US" altLang="ko-KR" sz="2400" b="1" dirty="0">
                <a:solidFill>
                  <a:schemeClr val="accent1"/>
                </a:solidFill>
                <a:latin typeface="+mj-lt"/>
                <a:cs typeface="Arial" pitchFamily="34" charset="0"/>
              </a:rPr>
              <a:t>CORRUPTION AND MALADMINISTRATION: </a:t>
            </a:r>
          </a:p>
          <a:p>
            <a:r>
              <a:rPr lang="en-US" altLang="ko-KR" sz="2400" b="1" dirty="0">
                <a:solidFill>
                  <a:schemeClr val="accent1"/>
                </a:solidFill>
                <a:latin typeface="+mj-lt"/>
                <a:cs typeface="Arial" pitchFamily="34" charset="0"/>
              </a:rPr>
              <a:t>	</a:t>
            </a:r>
            <a:r>
              <a:rPr lang="en-US" altLang="ko-KR" sz="2000" b="1" dirty="0">
                <a:solidFill>
                  <a:schemeClr val="bg1">
                    <a:lumMod val="50000"/>
                  </a:schemeClr>
                </a:solidFill>
                <a:latin typeface="+mj-lt"/>
                <a:cs typeface="Arial" pitchFamily="34" charset="0"/>
              </a:rPr>
              <a:t>The relationship </a:t>
            </a:r>
            <a:r>
              <a:rPr lang="en-US" altLang="ko-KR" sz="2000" b="1" dirty="0">
                <a:solidFill>
                  <a:schemeClr val="tx1">
                    <a:lumMod val="65000"/>
                    <a:lumOff val="35000"/>
                  </a:schemeClr>
                </a:solidFill>
                <a:latin typeface="+mj-lt"/>
                <a:cs typeface="Arial" pitchFamily="34" charset="0"/>
              </a:rPr>
              <a:t>between the Minister &amp; the Administrator</a:t>
            </a:r>
            <a:endParaRPr lang="ko-KR" altLang="en-US" sz="20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645081" y="291145"/>
            <a:ext cx="1192823" cy="1124236"/>
          </a:xfrm>
          <a:prstGeom prst="rect">
            <a:avLst/>
          </a:prstGeom>
        </p:spPr>
      </p:pic>
      <p:graphicFrame>
        <p:nvGraphicFramePr>
          <p:cNvPr id="2" name="Table 2">
            <a:extLst>
              <a:ext uri="{FF2B5EF4-FFF2-40B4-BE49-F238E27FC236}">
                <a16:creationId xmlns:a16="http://schemas.microsoft.com/office/drawing/2014/main" id="{D5A0F423-1CAB-CB4A-BDE0-87CA34939114}"/>
              </a:ext>
            </a:extLst>
          </p:cNvPr>
          <p:cNvGraphicFramePr>
            <a:graphicFrameLocks noGrp="1"/>
          </p:cNvGraphicFramePr>
          <p:nvPr>
            <p:extLst>
              <p:ext uri="{D42A27DB-BD31-4B8C-83A1-F6EECF244321}">
                <p14:modId xmlns:p14="http://schemas.microsoft.com/office/powerpoint/2010/main" val="2067169140"/>
              </p:ext>
            </p:extLst>
          </p:nvPr>
        </p:nvGraphicFramePr>
        <p:xfrm>
          <a:off x="1034859" y="2115529"/>
          <a:ext cx="10621166" cy="4248716"/>
        </p:xfrm>
        <a:graphic>
          <a:graphicData uri="http://schemas.openxmlformats.org/drawingml/2006/table">
            <a:tbl>
              <a:tblPr firstRow="1" bandRow="1">
                <a:tableStyleId>{5C22544A-7EE6-4342-B048-85BDC9FD1C3A}</a:tableStyleId>
              </a:tblPr>
              <a:tblGrid>
                <a:gridCol w="2323794">
                  <a:extLst>
                    <a:ext uri="{9D8B030D-6E8A-4147-A177-3AD203B41FA5}">
                      <a16:colId xmlns:a16="http://schemas.microsoft.com/office/drawing/2014/main" val="2095345140"/>
                    </a:ext>
                  </a:extLst>
                </a:gridCol>
                <a:gridCol w="877167">
                  <a:extLst>
                    <a:ext uri="{9D8B030D-6E8A-4147-A177-3AD203B41FA5}">
                      <a16:colId xmlns:a16="http://schemas.microsoft.com/office/drawing/2014/main" val="287059495"/>
                    </a:ext>
                  </a:extLst>
                </a:gridCol>
                <a:gridCol w="725967">
                  <a:extLst>
                    <a:ext uri="{9D8B030D-6E8A-4147-A177-3AD203B41FA5}">
                      <a16:colId xmlns:a16="http://schemas.microsoft.com/office/drawing/2014/main" val="1944383013"/>
                    </a:ext>
                  </a:extLst>
                </a:gridCol>
                <a:gridCol w="814352">
                  <a:extLst>
                    <a:ext uri="{9D8B030D-6E8A-4147-A177-3AD203B41FA5}">
                      <a16:colId xmlns:a16="http://schemas.microsoft.com/office/drawing/2014/main" val="3174750137"/>
                    </a:ext>
                  </a:extLst>
                </a:gridCol>
                <a:gridCol w="5879886">
                  <a:extLst>
                    <a:ext uri="{9D8B030D-6E8A-4147-A177-3AD203B41FA5}">
                      <a16:colId xmlns:a16="http://schemas.microsoft.com/office/drawing/2014/main" val="2456380122"/>
                    </a:ext>
                  </a:extLst>
                </a:gridCol>
              </a:tblGrid>
              <a:tr h="442539">
                <a:tc>
                  <a:txBody>
                    <a:bodyPr/>
                    <a:lstStyle/>
                    <a:p>
                      <a:r>
                        <a:rPr lang="en-US" dirty="0"/>
                        <a:t>Name and Surname</a:t>
                      </a:r>
                    </a:p>
                  </a:txBody>
                  <a:tcPr/>
                </a:tc>
                <a:tc>
                  <a:txBody>
                    <a:bodyPr/>
                    <a:lstStyle/>
                    <a:p>
                      <a:r>
                        <a:rPr lang="en-US" dirty="0"/>
                        <a:t> 2018 </a:t>
                      </a:r>
                    </a:p>
                  </a:txBody>
                  <a:tcPr/>
                </a:tc>
                <a:tc>
                  <a:txBody>
                    <a:bodyPr/>
                    <a:lstStyle/>
                    <a:p>
                      <a:r>
                        <a:rPr lang="en-US" dirty="0"/>
                        <a:t>2019 </a:t>
                      </a:r>
                    </a:p>
                  </a:txBody>
                  <a:tcPr/>
                </a:tc>
                <a:tc>
                  <a:txBody>
                    <a:bodyPr/>
                    <a:lstStyle/>
                    <a:p>
                      <a:r>
                        <a:rPr lang="en-US" dirty="0"/>
                        <a:t>2020</a:t>
                      </a:r>
                    </a:p>
                  </a:txBody>
                  <a:tcPr/>
                </a:tc>
                <a:tc>
                  <a:txBody>
                    <a:bodyPr/>
                    <a:lstStyle/>
                    <a:p>
                      <a:r>
                        <a:rPr lang="en-US" dirty="0"/>
                        <a:t>Title/ positions</a:t>
                      </a:r>
                    </a:p>
                  </a:txBody>
                  <a:tcPr/>
                </a:tc>
                <a:extLst>
                  <a:ext uri="{0D108BD9-81ED-4DB2-BD59-A6C34878D82A}">
                    <a16:rowId xmlns:a16="http://schemas.microsoft.com/office/drawing/2014/main" val="566986431"/>
                  </a:ext>
                </a:extLst>
              </a:tr>
              <a:tr h="621443">
                <a:tc>
                  <a:txBody>
                    <a:bodyPr/>
                    <a:lstStyle/>
                    <a:p>
                      <a:r>
                        <a:rPr lang="en-US" sz="1600" dirty="0"/>
                        <a:t>Mr Prakash Mangrey</a:t>
                      </a:r>
                    </a:p>
                  </a:txBody>
                  <a:tcPr/>
                </a:tc>
                <a:tc>
                  <a:txBody>
                    <a:bodyPr/>
                    <a:lstStyle/>
                    <a:p>
                      <a:r>
                        <a:rPr kumimoji="0" lang="en-US" sz="1600" b="0" i="0" u="none" strike="noStrike" kern="1200" cap="none" spc="0" normalizeH="0" baseline="0" noProof="0">
                          <a:ln>
                            <a:noFill/>
                          </a:ln>
                          <a:solidFill>
                            <a:srgbClr val="272926"/>
                          </a:solidFill>
                          <a:effectLst/>
                          <a:uLnTx/>
                          <a:uFillTx/>
                          <a:latin typeface="Arial"/>
                          <a:ea typeface="Arial Unicode MS"/>
                          <a:cs typeface="+mn-cs"/>
                        </a:rPr>
                        <a:t>Yes</a:t>
                      </a:r>
                      <a:endParaRPr lang="en-US" sz="1600" dirty="0"/>
                    </a:p>
                  </a:txBody>
                  <a:tcPr/>
                </a:tc>
                <a:tc>
                  <a:txBody>
                    <a:bodyPr/>
                    <a:lstStyle/>
                    <a:p>
                      <a:r>
                        <a:rPr kumimoji="0" lang="en-US" sz="1600" b="0" i="0" u="none" strike="noStrike" kern="1200" cap="none" spc="0" normalizeH="0" baseline="0" noProof="0">
                          <a:ln>
                            <a:noFill/>
                          </a:ln>
                          <a:solidFill>
                            <a:srgbClr val="272926"/>
                          </a:solidFill>
                          <a:effectLst/>
                          <a:uLnTx/>
                          <a:uFillTx/>
                          <a:latin typeface="Arial"/>
                          <a:ea typeface="Arial Unicode MS"/>
                          <a:cs typeface="+mn-cs"/>
                        </a:rPr>
                        <a:t>Yes</a:t>
                      </a:r>
                      <a:endParaRPr lang="en-US" sz="1600"/>
                    </a:p>
                  </a:txBody>
                  <a:tcPr/>
                </a:tc>
                <a:tc>
                  <a:txBody>
                    <a:bodyPr/>
                    <a:lstStyle/>
                    <a:p>
                      <a:r>
                        <a:rPr lang="en-US" sz="1600" dirty="0"/>
                        <a:t>Yes </a:t>
                      </a:r>
                    </a:p>
                  </a:txBody>
                  <a:tcPr/>
                </a:tc>
                <a:tc>
                  <a:txBody>
                    <a:bodyPr/>
                    <a:lstStyle/>
                    <a:p>
                      <a:r>
                        <a:rPr lang="en-US" sz="1600" dirty="0"/>
                        <a:t>Risk Advisor and Acting CFO</a:t>
                      </a:r>
                    </a:p>
                  </a:txBody>
                  <a:tcPr/>
                </a:tc>
                <a:extLst>
                  <a:ext uri="{0D108BD9-81ED-4DB2-BD59-A6C34878D82A}">
                    <a16:rowId xmlns:a16="http://schemas.microsoft.com/office/drawing/2014/main" val="1533966008"/>
                  </a:ext>
                </a:extLst>
              </a:tr>
              <a:tr h="594218">
                <a:tc>
                  <a:txBody>
                    <a:bodyPr/>
                    <a:lstStyle/>
                    <a:p>
                      <a:r>
                        <a:rPr lang="en-US" sz="1600" dirty="0" err="1"/>
                        <a:t>Mr</a:t>
                      </a:r>
                      <a:r>
                        <a:rPr lang="en-US" sz="1600" dirty="0"/>
                        <a:t> Colin Fourie</a:t>
                      </a:r>
                    </a:p>
                  </a:txBody>
                  <a:tcPr/>
                </a:tc>
                <a:tc>
                  <a:txBody>
                    <a:bodyPr/>
                    <a:lstStyle/>
                    <a:p>
                      <a:r>
                        <a:rPr kumimoji="0" lang="en-US" sz="1600" b="0" i="0" u="none" strike="noStrike" kern="1200" cap="none" spc="0" normalizeH="0" baseline="0" noProof="0" dirty="0">
                          <a:ln>
                            <a:noFill/>
                          </a:ln>
                          <a:solidFill>
                            <a:srgbClr val="272926"/>
                          </a:solidFill>
                          <a:effectLst/>
                          <a:uLnTx/>
                          <a:uFillTx/>
                          <a:latin typeface="Arial"/>
                          <a:ea typeface="Arial Unicode MS"/>
                          <a:cs typeface="+mn-cs"/>
                        </a:rPr>
                        <a:t>Yes</a:t>
                      </a:r>
                      <a:endParaRPr lang="en-US" sz="1600" dirty="0"/>
                    </a:p>
                  </a:txBody>
                  <a:tcPr/>
                </a:tc>
                <a:tc>
                  <a:txBody>
                    <a:bodyPr/>
                    <a:lstStyle/>
                    <a:p>
                      <a:r>
                        <a:rPr kumimoji="0" lang="en-US" sz="1600" b="0" i="0" u="none" strike="noStrike" kern="1200" cap="none" spc="0" normalizeH="0" baseline="0" noProof="0" dirty="0">
                          <a:ln>
                            <a:noFill/>
                          </a:ln>
                          <a:solidFill>
                            <a:srgbClr val="272926"/>
                          </a:solidFill>
                          <a:effectLst/>
                          <a:uLnTx/>
                          <a:uFillTx/>
                          <a:latin typeface="Arial"/>
                          <a:ea typeface="Arial Unicode MS"/>
                          <a:cs typeface="+mn-cs"/>
                        </a:rPr>
                        <a:t>Yes</a:t>
                      </a:r>
                      <a:endParaRPr lang="en-US" sz="1600" dirty="0"/>
                    </a:p>
                  </a:txBody>
                  <a:tcPr/>
                </a:tc>
                <a:tc>
                  <a:txBody>
                    <a:bodyPr/>
                    <a:lstStyle/>
                    <a:p>
                      <a:r>
                        <a:rPr lang="en-US" sz="1600" dirty="0"/>
                        <a:t>Yes </a:t>
                      </a:r>
                    </a:p>
                  </a:txBody>
                  <a:tcPr/>
                </a:tc>
                <a:tc>
                  <a:txBody>
                    <a:bodyPr/>
                    <a:lstStyle/>
                    <a:p>
                      <a:r>
                        <a:rPr lang="en-US" sz="1600" dirty="0"/>
                        <a:t>IT Advisor</a:t>
                      </a:r>
                    </a:p>
                    <a:p>
                      <a:r>
                        <a:rPr lang="en-US" sz="1600" dirty="0"/>
                        <a:t>Advisor for Close Out of 2017 &amp; 2018</a:t>
                      </a:r>
                    </a:p>
                  </a:txBody>
                  <a:tcPr/>
                </a:tc>
                <a:extLst>
                  <a:ext uri="{0D108BD9-81ED-4DB2-BD59-A6C34878D82A}">
                    <a16:rowId xmlns:a16="http://schemas.microsoft.com/office/drawing/2014/main" val="1250124955"/>
                  </a:ext>
                </a:extLst>
              </a:tr>
              <a:tr h="569273">
                <a:tc>
                  <a:txBody>
                    <a:bodyPr/>
                    <a:lstStyle/>
                    <a:p>
                      <a:r>
                        <a:rPr lang="en-US" sz="1600" dirty="0" err="1"/>
                        <a:t>Mr</a:t>
                      </a:r>
                      <a:r>
                        <a:rPr lang="en-US" sz="1600" dirty="0"/>
                        <a:t> </a:t>
                      </a:r>
                      <a:r>
                        <a:rPr lang="en-US" sz="1600" dirty="0" err="1"/>
                        <a:t>Muktar</a:t>
                      </a:r>
                      <a:r>
                        <a:rPr lang="en-US" sz="1600" dirty="0"/>
                        <a:t> Mohamed</a:t>
                      </a:r>
                    </a:p>
                  </a:txBody>
                  <a:tcPr/>
                </a:tc>
                <a:tc>
                  <a:txBody>
                    <a:bodyPr/>
                    <a:lstStyle/>
                    <a:p>
                      <a:r>
                        <a:rPr kumimoji="0" lang="en-US" sz="1600" b="0" i="0" u="none" strike="noStrike" kern="1200" cap="none" spc="0" normalizeH="0" baseline="0" noProof="0">
                          <a:ln>
                            <a:noFill/>
                          </a:ln>
                          <a:solidFill>
                            <a:srgbClr val="272926"/>
                          </a:solidFill>
                          <a:effectLst/>
                          <a:uLnTx/>
                          <a:uFillTx/>
                          <a:latin typeface="Arial"/>
                          <a:ea typeface="Arial Unicode MS"/>
                          <a:cs typeface="+mn-cs"/>
                        </a:rPr>
                        <a:t>Yes</a:t>
                      </a:r>
                      <a:endParaRPr lang="en-US" sz="1600" dirty="0"/>
                    </a:p>
                  </a:txBody>
                  <a:tcPr/>
                </a:tc>
                <a:tc>
                  <a:txBody>
                    <a:bodyPr/>
                    <a:lstStyle/>
                    <a:p>
                      <a:r>
                        <a:rPr kumimoji="0" lang="en-US" sz="1600" b="0" i="0" u="none" strike="noStrike" kern="1200" cap="none" spc="0" normalizeH="0" baseline="0" noProof="0">
                          <a:ln>
                            <a:noFill/>
                          </a:ln>
                          <a:solidFill>
                            <a:srgbClr val="272926"/>
                          </a:solidFill>
                          <a:effectLst/>
                          <a:uLnTx/>
                          <a:uFillTx/>
                          <a:latin typeface="Arial"/>
                          <a:ea typeface="Arial Unicode MS"/>
                          <a:cs typeface="+mn-cs"/>
                        </a:rPr>
                        <a:t>Yes</a:t>
                      </a:r>
                      <a:endParaRPr lang="en-US" sz="1600" dirty="0"/>
                    </a:p>
                  </a:txBody>
                  <a:tcPr/>
                </a:tc>
                <a:tc>
                  <a:txBody>
                    <a:bodyPr/>
                    <a:lstStyle/>
                    <a:p>
                      <a:r>
                        <a:rPr lang="en-US" sz="1600" dirty="0"/>
                        <a:t>Yes </a:t>
                      </a:r>
                    </a:p>
                  </a:txBody>
                  <a:tcPr/>
                </a:tc>
                <a:tc>
                  <a:txBody>
                    <a:bodyPr/>
                    <a:lstStyle/>
                    <a:p>
                      <a:r>
                        <a:rPr lang="en-US" sz="1600" dirty="0"/>
                        <a:t>Occupational Health and Safety Act Advisor</a:t>
                      </a:r>
                    </a:p>
                    <a:p>
                      <a:r>
                        <a:rPr lang="en-US" sz="1600" dirty="0"/>
                        <a:t>Human Resources Advisor</a:t>
                      </a:r>
                    </a:p>
                  </a:txBody>
                  <a:tcPr/>
                </a:tc>
                <a:extLst>
                  <a:ext uri="{0D108BD9-81ED-4DB2-BD59-A6C34878D82A}">
                    <a16:rowId xmlns:a16="http://schemas.microsoft.com/office/drawing/2014/main" val="1650462502"/>
                  </a:ext>
                </a:extLst>
              </a:tr>
              <a:tr h="594218">
                <a:tc>
                  <a:txBody>
                    <a:bodyPr/>
                    <a:lstStyle/>
                    <a:p>
                      <a:r>
                        <a:rPr lang="en-US" sz="1600" dirty="0" err="1"/>
                        <a:t>Mr</a:t>
                      </a:r>
                      <a:r>
                        <a:rPr lang="en-US" sz="1600" dirty="0"/>
                        <a:t> Stalin Links</a:t>
                      </a:r>
                    </a:p>
                  </a:txBody>
                  <a:tcPr/>
                </a:tc>
                <a:tc>
                  <a:txBody>
                    <a:bodyPr/>
                    <a:lstStyle/>
                    <a:p>
                      <a:r>
                        <a:rPr kumimoji="0" lang="en-US" sz="1600" b="0" i="0" u="none" strike="noStrike" kern="1200" cap="none" spc="0" normalizeH="0" baseline="0" noProof="0">
                          <a:ln>
                            <a:noFill/>
                          </a:ln>
                          <a:solidFill>
                            <a:srgbClr val="272926"/>
                          </a:solidFill>
                          <a:effectLst/>
                          <a:uLnTx/>
                          <a:uFillTx/>
                          <a:latin typeface="Arial"/>
                          <a:ea typeface="Arial Unicode MS"/>
                          <a:cs typeface="+mn-cs"/>
                        </a:rPr>
                        <a:t>Yes</a:t>
                      </a:r>
                      <a:endParaRPr lang="en-US" sz="1600"/>
                    </a:p>
                  </a:txBody>
                  <a:tcPr/>
                </a:tc>
                <a:tc>
                  <a:txBody>
                    <a:bodyPr/>
                    <a:lstStyle/>
                    <a:p>
                      <a:r>
                        <a:rPr kumimoji="0" lang="en-US" sz="1600" b="0" i="0" u="none" strike="noStrike" kern="1200" cap="none" spc="0" normalizeH="0" baseline="0" noProof="0">
                          <a:ln>
                            <a:noFill/>
                          </a:ln>
                          <a:solidFill>
                            <a:srgbClr val="272926"/>
                          </a:solidFill>
                          <a:effectLst/>
                          <a:uLnTx/>
                          <a:uFillTx/>
                          <a:latin typeface="Arial"/>
                          <a:ea typeface="Arial Unicode MS"/>
                          <a:cs typeface="+mn-cs"/>
                        </a:rPr>
                        <a:t>Yes</a:t>
                      </a:r>
                      <a:endParaRPr lang="en-US" sz="1600" dirty="0"/>
                    </a:p>
                  </a:txBody>
                  <a:tcPr/>
                </a:tc>
                <a:tc>
                  <a:txBody>
                    <a:bodyPr/>
                    <a:lstStyle/>
                    <a:p>
                      <a:r>
                        <a:rPr lang="en-US" sz="1600" dirty="0"/>
                        <a:t>No</a:t>
                      </a:r>
                    </a:p>
                  </a:txBody>
                  <a:tcPr/>
                </a:tc>
                <a:tc>
                  <a:txBody>
                    <a:bodyPr/>
                    <a:lstStyle/>
                    <a:p>
                      <a:r>
                        <a:rPr lang="en-US" sz="1600" dirty="0"/>
                        <a:t>Business Enablement Advisor</a:t>
                      </a:r>
                    </a:p>
                  </a:txBody>
                  <a:tcPr/>
                </a:tc>
                <a:extLst>
                  <a:ext uri="{0D108BD9-81ED-4DB2-BD59-A6C34878D82A}">
                    <a16:rowId xmlns:a16="http://schemas.microsoft.com/office/drawing/2014/main" val="3310493690"/>
                  </a:ext>
                </a:extLst>
              </a:tr>
              <a:tr h="621443">
                <a:tc>
                  <a:txBody>
                    <a:bodyPr/>
                    <a:lstStyle/>
                    <a:p>
                      <a:r>
                        <a:rPr lang="en-US" sz="1600" dirty="0" err="1"/>
                        <a:t>Mr</a:t>
                      </a:r>
                      <a:r>
                        <a:rPr lang="en-US" sz="1600" dirty="0"/>
                        <a:t> Peter Grant</a:t>
                      </a:r>
                    </a:p>
                  </a:txBody>
                  <a:tcPr/>
                </a:tc>
                <a:tc>
                  <a:txBody>
                    <a:bodyPr/>
                    <a:lstStyle/>
                    <a:p>
                      <a:r>
                        <a:rPr kumimoji="0" lang="en-US" sz="1600" b="0" i="0" u="none" strike="noStrike" kern="1200" cap="none" spc="0" normalizeH="0" baseline="0" noProof="0">
                          <a:ln>
                            <a:noFill/>
                          </a:ln>
                          <a:solidFill>
                            <a:srgbClr val="272926"/>
                          </a:solidFill>
                          <a:effectLst/>
                          <a:uLnTx/>
                          <a:uFillTx/>
                          <a:latin typeface="Arial"/>
                          <a:ea typeface="Arial Unicode MS"/>
                          <a:cs typeface="+mn-cs"/>
                        </a:rPr>
                        <a:t>Yes</a:t>
                      </a:r>
                      <a:endParaRPr lang="en-US" sz="1600"/>
                    </a:p>
                  </a:txBody>
                  <a:tcPr/>
                </a:tc>
                <a:tc>
                  <a:txBody>
                    <a:bodyPr/>
                    <a:lstStyle/>
                    <a:p>
                      <a:r>
                        <a:rPr kumimoji="0" lang="en-US" sz="1600" b="0" i="0" u="none" strike="noStrike" kern="1200" cap="none" spc="0" normalizeH="0" baseline="0" noProof="0" dirty="0">
                          <a:ln>
                            <a:noFill/>
                          </a:ln>
                          <a:solidFill>
                            <a:srgbClr val="272926"/>
                          </a:solidFill>
                          <a:effectLst/>
                          <a:uLnTx/>
                          <a:uFillTx/>
                          <a:latin typeface="Arial"/>
                          <a:ea typeface="Arial Unicode MS"/>
                          <a:cs typeface="+mn-cs"/>
                        </a:rPr>
                        <a:t>Yes</a:t>
                      </a:r>
                      <a:endParaRPr lang="en-US" sz="1600" dirty="0"/>
                    </a:p>
                  </a:txBody>
                  <a:tcPr/>
                </a:tc>
                <a:tc>
                  <a:txBody>
                    <a:bodyPr/>
                    <a:lstStyle/>
                    <a:p>
                      <a:r>
                        <a:rPr lang="en-US" sz="1600" dirty="0"/>
                        <a:t>No</a:t>
                      </a:r>
                    </a:p>
                  </a:txBody>
                  <a:tcPr/>
                </a:tc>
                <a:tc>
                  <a:txBody>
                    <a:bodyPr/>
                    <a:lstStyle/>
                    <a:p>
                      <a:r>
                        <a:rPr lang="en-US" sz="1600" dirty="0"/>
                        <a:t>Advisor: 2019 </a:t>
                      </a:r>
                      <a:r>
                        <a:rPr lang="en-US" sz="1600" dirty="0" err="1"/>
                        <a:t>Programme</a:t>
                      </a:r>
                      <a:endParaRPr lang="en-US" sz="1600" dirty="0"/>
                    </a:p>
                    <a:p>
                      <a:r>
                        <a:rPr lang="en-US" sz="1600" dirty="0"/>
                        <a:t>Chief Operating Officer</a:t>
                      </a:r>
                    </a:p>
                    <a:p>
                      <a:r>
                        <a:rPr lang="en-US" sz="1600" dirty="0"/>
                        <a:t>TVET Advisor</a:t>
                      </a:r>
                    </a:p>
                  </a:txBody>
                  <a:tcPr/>
                </a:tc>
                <a:extLst>
                  <a:ext uri="{0D108BD9-81ED-4DB2-BD59-A6C34878D82A}">
                    <a16:rowId xmlns:a16="http://schemas.microsoft.com/office/drawing/2014/main" val="2653931918"/>
                  </a:ext>
                </a:extLst>
              </a:tr>
              <a:tr h="594218">
                <a:tc>
                  <a:txBody>
                    <a:bodyPr/>
                    <a:lstStyle/>
                    <a:p>
                      <a:r>
                        <a:rPr lang="en-US" sz="1600" dirty="0" err="1"/>
                        <a:t>Mr</a:t>
                      </a:r>
                      <a:r>
                        <a:rPr lang="en-US" sz="1600" dirty="0"/>
                        <a:t> Neil Garrod</a:t>
                      </a:r>
                    </a:p>
                  </a:txBody>
                  <a:tcPr/>
                </a:tc>
                <a:tc>
                  <a:txBody>
                    <a:bodyPr/>
                    <a:lstStyle/>
                    <a:p>
                      <a:r>
                        <a:rPr kumimoji="0" lang="en-US" sz="1600" b="0" i="0" u="none" strike="noStrike" kern="1200" cap="none" spc="0" normalizeH="0" baseline="0" noProof="0">
                          <a:ln>
                            <a:noFill/>
                          </a:ln>
                          <a:solidFill>
                            <a:srgbClr val="272926"/>
                          </a:solidFill>
                          <a:effectLst/>
                          <a:uLnTx/>
                          <a:uFillTx/>
                          <a:latin typeface="Arial"/>
                          <a:ea typeface="Arial Unicode MS"/>
                          <a:cs typeface="+mn-cs"/>
                        </a:rPr>
                        <a:t>Yes</a:t>
                      </a:r>
                      <a:endParaRPr lang="en-US" sz="1600" dirty="0"/>
                    </a:p>
                  </a:txBody>
                  <a:tcPr/>
                </a:tc>
                <a:tc>
                  <a:txBody>
                    <a:bodyPr/>
                    <a:lstStyle/>
                    <a:p>
                      <a:r>
                        <a:rPr kumimoji="0" lang="en-US" sz="1600" b="0" i="0" u="none" strike="noStrike" kern="1200" cap="none" spc="0" normalizeH="0" baseline="0" noProof="0" dirty="0">
                          <a:ln>
                            <a:noFill/>
                          </a:ln>
                          <a:solidFill>
                            <a:srgbClr val="272926"/>
                          </a:solidFill>
                          <a:effectLst/>
                          <a:uLnTx/>
                          <a:uFillTx/>
                          <a:latin typeface="Arial"/>
                          <a:ea typeface="Arial Unicode MS"/>
                          <a:cs typeface="+mn-cs"/>
                        </a:rPr>
                        <a:t>Yes</a:t>
                      </a:r>
                      <a:endParaRPr lang="en-US" sz="1600" dirty="0"/>
                    </a:p>
                  </a:txBody>
                  <a:tcPr/>
                </a:tc>
                <a:tc>
                  <a:txBody>
                    <a:bodyPr/>
                    <a:lstStyle/>
                    <a:p>
                      <a:r>
                        <a:rPr lang="en-US" sz="1600" dirty="0"/>
                        <a:t>No</a:t>
                      </a:r>
                    </a:p>
                  </a:txBody>
                  <a:tcPr/>
                </a:tc>
                <a:tc>
                  <a:txBody>
                    <a:bodyPr/>
                    <a:lstStyle/>
                    <a:p>
                      <a:r>
                        <a:rPr lang="en-US" sz="1600" dirty="0"/>
                        <a:t>Special Advisor to the Administrator</a:t>
                      </a:r>
                    </a:p>
                  </a:txBody>
                  <a:tcPr/>
                </a:tc>
                <a:extLst>
                  <a:ext uri="{0D108BD9-81ED-4DB2-BD59-A6C34878D82A}">
                    <a16:rowId xmlns:a16="http://schemas.microsoft.com/office/drawing/2014/main" val="1881529539"/>
                  </a:ext>
                </a:extLst>
              </a:tr>
            </a:tbl>
          </a:graphicData>
        </a:graphic>
      </p:graphicFrame>
      <p:sp>
        <p:nvSpPr>
          <p:cNvPr id="3" name="Slide Number Placeholder 2">
            <a:extLst>
              <a:ext uri="{FF2B5EF4-FFF2-40B4-BE49-F238E27FC236}">
                <a16:creationId xmlns:a16="http://schemas.microsoft.com/office/drawing/2014/main" id="{88A86ABD-6460-474B-AE23-7E0F9DA53941}"/>
              </a:ext>
            </a:extLst>
          </p:cNvPr>
          <p:cNvSpPr>
            <a:spLocks noGrp="1"/>
          </p:cNvSpPr>
          <p:nvPr>
            <p:ph type="sldNum" sz="quarter" idx="4"/>
          </p:nvPr>
        </p:nvSpPr>
        <p:spPr/>
        <p:txBody>
          <a:bodyPr/>
          <a:lstStyle/>
          <a:p>
            <a:fld id="{B096C5C6-3D09-42D4-92BE-7421E2EAD563}" type="slidenum">
              <a:rPr lang="en-US" smtClean="0"/>
              <a:t>6</a:t>
            </a:fld>
            <a:endParaRPr lang="en-US"/>
          </a:p>
        </p:txBody>
      </p:sp>
    </p:spTree>
    <p:extLst>
      <p:ext uri="{BB962C8B-B14F-4D97-AF65-F5344CB8AC3E}">
        <p14:creationId xmlns:p14="http://schemas.microsoft.com/office/powerpoint/2010/main" val="370651035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EC44E1C-3A27-4A00-8F9E-871FC5194F79}"/>
              </a:ext>
            </a:extLst>
          </p:cNvPr>
          <p:cNvSpPr txBox="1"/>
          <p:nvPr/>
        </p:nvSpPr>
        <p:spPr>
          <a:xfrm>
            <a:off x="1098186" y="1254440"/>
            <a:ext cx="9995627" cy="452945"/>
          </a:xfrm>
          <a:prstGeom prst="rect">
            <a:avLst/>
          </a:prstGeom>
          <a:noFill/>
        </p:spPr>
        <p:txBody>
          <a:bodyPr wrap="square" rtlCol="0">
            <a:spAutoFit/>
          </a:bodyPr>
          <a:lstStyle/>
          <a:p>
            <a:pPr marL="720000" indent="-540000">
              <a:lnSpc>
                <a:spcPct val="170000"/>
              </a:lnSpc>
              <a:spcBef>
                <a:spcPts val="0"/>
              </a:spcBef>
              <a:buNone/>
            </a:pPr>
            <a:r>
              <a:rPr lang="en-US" sz="1600" b="1" dirty="0">
                <a:solidFill>
                  <a:schemeClr val="tx1">
                    <a:lumMod val="65000"/>
                    <a:lumOff val="35000"/>
                  </a:schemeClr>
                </a:solidFill>
                <a:cs typeface="Arial" pitchFamily="34" charset="0"/>
              </a:rPr>
              <a:t>	</a:t>
            </a:r>
            <a:r>
              <a:rPr lang="en-US" sz="1600" b="1" dirty="0">
                <a:cs typeface="Arial" pitchFamily="34" charset="0"/>
              </a:rPr>
              <a:t>1.4. Names of list of team of experts appointed in 2018, 2019 &amp; 2020 with duplication of roles</a:t>
            </a:r>
            <a:endParaRPr lang="ko-KR" altLang="en-US" sz="1600" b="1" dirty="0">
              <a:cs typeface="Arial" pitchFamily="34" charset="0"/>
            </a:endParaRPr>
          </a:p>
        </p:txBody>
      </p:sp>
      <p:sp>
        <p:nvSpPr>
          <p:cNvPr id="8" name="Rectangle 7">
            <a:extLst>
              <a:ext uri="{FF2B5EF4-FFF2-40B4-BE49-F238E27FC236}">
                <a16:creationId xmlns:a16="http://schemas.microsoft.com/office/drawing/2014/main" id="{38064AFB-C54F-4DEC-9E9C-C560EF4CD0B0}"/>
              </a:ext>
            </a:extLst>
          </p:cNvPr>
          <p:cNvSpPr/>
          <p:nvPr/>
        </p:nvSpPr>
        <p:spPr>
          <a:xfrm flipV="1">
            <a:off x="891782" y="2081729"/>
            <a:ext cx="10621166"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891782" y="437765"/>
            <a:ext cx="9484670" cy="769441"/>
          </a:xfrm>
          <a:prstGeom prst="rect">
            <a:avLst/>
          </a:prstGeom>
          <a:noFill/>
        </p:spPr>
        <p:txBody>
          <a:bodyPr wrap="square" rtlCol="0">
            <a:spAutoFit/>
          </a:bodyPr>
          <a:lstStyle/>
          <a:p>
            <a:pPr marL="457200" indent="-457200">
              <a:buAutoNum type="arabicPeriod"/>
            </a:pPr>
            <a:r>
              <a:rPr lang="en-US" altLang="ko-KR" sz="2400" b="1" dirty="0">
                <a:solidFill>
                  <a:schemeClr val="accent1"/>
                </a:solidFill>
                <a:latin typeface="+mj-lt"/>
                <a:cs typeface="Arial" pitchFamily="34" charset="0"/>
              </a:rPr>
              <a:t>CORRUPTION AND MALADMINISTRATION: </a:t>
            </a:r>
          </a:p>
          <a:p>
            <a:r>
              <a:rPr lang="en-US" altLang="ko-KR" sz="2000" b="1" dirty="0">
                <a:solidFill>
                  <a:schemeClr val="tx1">
                    <a:lumMod val="65000"/>
                    <a:lumOff val="35000"/>
                  </a:schemeClr>
                </a:solidFill>
                <a:latin typeface="+mj-lt"/>
                <a:cs typeface="Arial" pitchFamily="34" charset="0"/>
              </a:rPr>
              <a:t>	</a:t>
            </a:r>
            <a:r>
              <a:rPr lang="en-US" altLang="ko-KR" sz="2000" b="1" dirty="0">
                <a:solidFill>
                  <a:schemeClr val="bg1">
                    <a:lumMod val="50000"/>
                  </a:schemeClr>
                </a:solidFill>
                <a:latin typeface="+mj-lt"/>
                <a:cs typeface="Arial" pitchFamily="34" charset="0"/>
              </a:rPr>
              <a:t> The relationship </a:t>
            </a:r>
            <a:r>
              <a:rPr lang="en-US" altLang="ko-KR" sz="2000" b="1" dirty="0">
                <a:solidFill>
                  <a:schemeClr val="tx1">
                    <a:lumMod val="65000"/>
                    <a:lumOff val="35000"/>
                  </a:schemeClr>
                </a:solidFill>
                <a:latin typeface="+mj-lt"/>
                <a:cs typeface="Arial" pitchFamily="34" charset="0"/>
              </a:rPr>
              <a:t>between the Minister &amp; the Administrator</a:t>
            </a:r>
            <a:endParaRPr lang="ko-KR" altLang="en-US" sz="24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645081" y="291145"/>
            <a:ext cx="1192823" cy="1124236"/>
          </a:xfrm>
          <a:prstGeom prst="rect">
            <a:avLst/>
          </a:prstGeom>
        </p:spPr>
      </p:pic>
      <p:graphicFrame>
        <p:nvGraphicFramePr>
          <p:cNvPr id="2" name="Table 2">
            <a:extLst>
              <a:ext uri="{FF2B5EF4-FFF2-40B4-BE49-F238E27FC236}">
                <a16:creationId xmlns:a16="http://schemas.microsoft.com/office/drawing/2014/main" id="{D5A0F423-1CAB-CB4A-BDE0-87CA34939114}"/>
              </a:ext>
            </a:extLst>
          </p:cNvPr>
          <p:cNvGraphicFramePr>
            <a:graphicFrameLocks noGrp="1"/>
          </p:cNvGraphicFramePr>
          <p:nvPr>
            <p:extLst>
              <p:ext uri="{D42A27DB-BD31-4B8C-83A1-F6EECF244321}">
                <p14:modId xmlns:p14="http://schemas.microsoft.com/office/powerpoint/2010/main" val="3948212530"/>
              </p:ext>
            </p:extLst>
          </p:nvPr>
        </p:nvGraphicFramePr>
        <p:xfrm>
          <a:off x="891782" y="2366527"/>
          <a:ext cx="10621166" cy="3939569"/>
        </p:xfrm>
        <a:graphic>
          <a:graphicData uri="http://schemas.openxmlformats.org/drawingml/2006/table">
            <a:tbl>
              <a:tblPr firstRow="1" bandRow="1">
                <a:tableStyleId>{5C22544A-7EE6-4342-B048-85BDC9FD1C3A}</a:tableStyleId>
              </a:tblPr>
              <a:tblGrid>
                <a:gridCol w="2920501">
                  <a:extLst>
                    <a:ext uri="{9D8B030D-6E8A-4147-A177-3AD203B41FA5}">
                      <a16:colId xmlns:a16="http://schemas.microsoft.com/office/drawing/2014/main" val="2095345140"/>
                    </a:ext>
                  </a:extLst>
                </a:gridCol>
                <a:gridCol w="1034716">
                  <a:extLst>
                    <a:ext uri="{9D8B030D-6E8A-4147-A177-3AD203B41FA5}">
                      <a16:colId xmlns:a16="http://schemas.microsoft.com/office/drawing/2014/main" val="287059495"/>
                    </a:ext>
                  </a:extLst>
                </a:gridCol>
                <a:gridCol w="1066800">
                  <a:extLst>
                    <a:ext uri="{9D8B030D-6E8A-4147-A177-3AD203B41FA5}">
                      <a16:colId xmlns:a16="http://schemas.microsoft.com/office/drawing/2014/main" val="1944383013"/>
                    </a:ext>
                  </a:extLst>
                </a:gridCol>
                <a:gridCol w="1090863">
                  <a:extLst>
                    <a:ext uri="{9D8B030D-6E8A-4147-A177-3AD203B41FA5}">
                      <a16:colId xmlns:a16="http://schemas.microsoft.com/office/drawing/2014/main" val="434721441"/>
                    </a:ext>
                  </a:extLst>
                </a:gridCol>
                <a:gridCol w="4508286">
                  <a:extLst>
                    <a:ext uri="{9D8B030D-6E8A-4147-A177-3AD203B41FA5}">
                      <a16:colId xmlns:a16="http://schemas.microsoft.com/office/drawing/2014/main" val="2456380122"/>
                    </a:ext>
                  </a:extLst>
                </a:gridCol>
              </a:tblGrid>
              <a:tr h="668453">
                <a:tc>
                  <a:txBody>
                    <a:bodyPr/>
                    <a:lstStyle/>
                    <a:p>
                      <a:r>
                        <a:rPr lang="en-US" sz="1600" dirty="0"/>
                        <a:t>Name and Surname</a:t>
                      </a:r>
                    </a:p>
                  </a:txBody>
                  <a:tcPr/>
                </a:tc>
                <a:tc>
                  <a:txBody>
                    <a:bodyPr/>
                    <a:lstStyle/>
                    <a:p>
                      <a:r>
                        <a:rPr lang="en-US" sz="1600" dirty="0"/>
                        <a:t> 2018 </a:t>
                      </a:r>
                    </a:p>
                  </a:txBody>
                  <a:tcPr/>
                </a:tc>
                <a:tc>
                  <a:txBody>
                    <a:bodyPr/>
                    <a:lstStyle/>
                    <a:p>
                      <a:r>
                        <a:rPr lang="en-US" sz="1600" dirty="0"/>
                        <a:t>2019</a:t>
                      </a:r>
                    </a:p>
                  </a:txBody>
                  <a:tcPr/>
                </a:tc>
                <a:tc>
                  <a:txBody>
                    <a:bodyPr/>
                    <a:lstStyle/>
                    <a:p>
                      <a:r>
                        <a:rPr lang="en-US" sz="1600" dirty="0"/>
                        <a:t>2020</a:t>
                      </a:r>
                    </a:p>
                  </a:txBody>
                  <a:tcPr/>
                </a:tc>
                <a:tc>
                  <a:txBody>
                    <a:bodyPr/>
                    <a:lstStyle/>
                    <a:p>
                      <a:r>
                        <a:rPr lang="en-US" sz="1600" dirty="0"/>
                        <a:t>Title</a:t>
                      </a:r>
                    </a:p>
                  </a:txBody>
                  <a:tcPr/>
                </a:tc>
                <a:extLst>
                  <a:ext uri="{0D108BD9-81ED-4DB2-BD59-A6C34878D82A}">
                    <a16:rowId xmlns:a16="http://schemas.microsoft.com/office/drawing/2014/main" val="566986431"/>
                  </a:ext>
                </a:extLst>
              </a:tr>
              <a:tr h="612039">
                <a:tc>
                  <a:txBody>
                    <a:bodyPr/>
                    <a:lstStyle/>
                    <a:p>
                      <a:r>
                        <a:rPr lang="en-US" sz="1600" dirty="0" err="1"/>
                        <a:t>Ms</a:t>
                      </a:r>
                      <a:r>
                        <a:rPr lang="en-US" sz="1600" dirty="0"/>
                        <a:t> </a:t>
                      </a:r>
                      <a:r>
                        <a:rPr lang="en-US" sz="1600" dirty="0" err="1"/>
                        <a:t>Bebe</a:t>
                      </a:r>
                      <a:r>
                        <a:rPr lang="en-US" sz="1600" dirty="0"/>
                        <a:t> </a:t>
                      </a:r>
                      <a:r>
                        <a:rPr lang="en-US" sz="1600" dirty="0" err="1"/>
                        <a:t>Oyegun</a:t>
                      </a:r>
                      <a:r>
                        <a:rPr lang="en-US" sz="1600" dirty="0"/>
                        <a:t> Adeoye</a:t>
                      </a:r>
                    </a:p>
                  </a:txBody>
                  <a:tcPr/>
                </a:tc>
                <a:tc>
                  <a:txBody>
                    <a:bodyPr/>
                    <a:lstStyle/>
                    <a:p>
                      <a:r>
                        <a:rPr kumimoji="0" lang="en-US" sz="1600" b="0" i="0" u="none" strike="noStrike" kern="1200" cap="none" spc="0" normalizeH="0" baseline="0" noProof="0">
                          <a:ln>
                            <a:noFill/>
                          </a:ln>
                          <a:solidFill>
                            <a:srgbClr val="272926"/>
                          </a:solidFill>
                          <a:effectLst/>
                          <a:uLnTx/>
                          <a:uFillTx/>
                          <a:latin typeface="Arial"/>
                          <a:ea typeface="Arial Unicode MS"/>
                          <a:cs typeface="+mn-cs"/>
                        </a:rPr>
                        <a:t>Yes</a:t>
                      </a:r>
                      <a:endParaRPr lang="en-US" sz="1600" dirty="0"/>
                    </a:p>
                  </a:txBody>
                  <a:tcPr/>
                </a:tc>
                <a:tc>
                  <a:txBody>
                    <a:bodyPr/>
                    <a:lstStyle/>
                    <a:p>
                      <a:r>
                        <a:rPr kumimoji="0" lang="en-US" sz="1600" b="0" i="0" u="none" strike="noStrike" kern="1200" cap="none" spc="0" normalizeH="0" baseline="0" noProof="0" dirty="0">
                          <a:ln>
                            <a:noFill/>
                          </a:ln>
                          <a:solidFill>
                            <a:srgbClr val="272926"/>
                          </a:solidFill>
                          <a:effectLst/>
                          <a:uLnTx/>
                          <a:uFillTx/>
                          <a:latin typeface="Arial"/>
                          <a:ea typeface="Arial Unicode MS"/>
                          <a:cs typeface="+mn-cs"/>
                        </a:rPr>
                        <a:t>Yes</a:t>
                      </a:r>
                      <a:endParaRPr lang="en-US" sz="1600" dirty="0"/>
                    </a:p>
                  </a:txBody>
                  <a:tcPr/>
                </a:tc>
                <a:tc>
                  <a:txBody>
                    <a:bodyPr/>
                    <a:lstStyle/>
                    <a:p>
                      <a:r>
                        <a:rPr lang="en-US" sz="1600" dirty="0"/>
                        <a:t>No</a:t>
                      </a:r>
                    </a:p>
                  </a:txBody>
                  <a:tcPr/>
                </a:tc>
                <a:tc>
                  <a:txBody>
                    <a:bodyPr/>
                    <a:lstStyle/>
                    <a:p>
                      <a:r>
                        <a:rPr lang="en-US" sz="1600" dirty="0"/>
                        <a:t>Human Resources Advisor</a:t>
                      </a:r>
                    </a:p>
                  </a:txBody>
                  <a:tcPr/>
                </a:tc>
                <a:extLst>
                  <a:ext uri="{0D108BD9-81ED-4DB2-BD59-A6C34878D82A}">
                    <a16:rowId xmlns:a16="http://schemas.microsoft.com/office/drawing/2014/main" val="3258809023"/>
                  </a:ext>
                </a:extLst>
              </a:tr>
              <a:tr h="612039">
                <a:tc>
                  <a:txBody>
                    <a:bodyPr/>
                    <a:lstStyle/>
                    <a:p>
                      <a:r>
                        <a:rPr lang="en-US" sz="1600" dirty="0" err="1"/>
                        <a:t>Ms</a:t>
                      </a:r>
                      <a:r>
                        <a:rPr lang="en-US" sz="1600" dirty="0"/>
                        <a:t> Sibongile </a:t>
                      </a:r>
                      <a:r>
                        <a:rPr lang="en-US" sz="1600" dirty="0" err="1"/>
                        <a:t>Mncwabe</a:t>
                      </a:r>
                      <a:endParaRPr lang="en-US" sz="1600" dirty="0"/>
                    </a:p>
                  </a:txBody>
                  <a:tcPr/>
                </a:tc>
                <a:tc>
                  <a:txBody>
                    <a:bodyPr/>
                    <a:lstStyle/>
                    <a:p>
                      <a:r>
                        <a:rPr kumimoji="0" lang="en-US" sz="1600" b="0" i="0" u="none" strike="noStrike" kern="1200" cap="none" spc="0" normalizeH="0" baseline="0" noProof="0" dirty="0">
                          <a:ln>
                            <a:noFill/>
                          </a:ln>
                          <a:solidFill>
                            <a:srgbClr val="272926"/>
                          </a:solidFill>
                          <a:effectLst/>
                          <a:uLnTx/>
                          <a:uFillTx/>
                          <a:latin typeface="Arial"/>
                          <a:ea typeface="Arial Unicode MS"/>
                          <a:cs typeface="+mn-cs"/>
                        </a:rPr>
                        <a:t>No</a:t>
                      </a:r>
                      <a:endParaRPr lang="en-US" sz="1600" dirty="0"/>
                    </a:p>
                  </a:txBody>
                  <a:tcPr/>
                </a:tc>
                <a:tc>
                  <a:txBody>
                    <a:bodyPr/>
                    <a:lstStyle/>
                    <a:p>
                      <a:r>
                        <a:rPr kumimoji="0" lang="en-US" sz="1600" b="0" i="0" u="none" strike="noStrike" kern="1200" cap="none" spc="0" normalizeH="0" baseline="0" noProof="0" dirty="0">
                          <a:ln>
                            <a:noFill/>
                          </a:ln>
                          <a:solidFill>
                            <a:srgbClr val="272926"/>
                          </a:solidFill>
                          <a:effectLst/>
                          <a:uLnTx/>
                          <a:uFillTx/>
                          <a:latin typeface="Arial"/>
                          <a:ea typeface="Arial Unicode MS"/>
                          <a:cs typeface="+mn-cs"/>
                        </a:rPr>
                        <a:t>Yes </a:t>
                      </a:r>
                      <a:endParaRPr lang="en-US" sz="1600" dirty="0"/>
                    </a:p>
                  </a:txBody>
                  <a:tcPr/>
                </a:tc>
                <a:tc>
                  <a:txBody>
                    <a:bodyPr/>
                    <a:lstStyle/>
                    <a:p>
                      <a:r>
                        <a:rPr lang="en-US" sz="1600" dirty="0"/>
                        <a:t>Yes</a:t>
                      </a:r>
                    </a:p>
                  </a:txBody>
                  <a:tcPr/>
                </a:tc>
                <a:tc>
                  <a:txBody>
                    <a:bodyPr/>
                    <a:lstStyle/>
                    <a:p>
                      <a:r>
                        <a:rPr lang="en-US" sz="1600" dirty="0"/>
                        <a:t>Stakeholder Liaison Advisor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Human Resources Advisor</a:t>
                      </a:r>
                    </a:p>
                    <a:p>
                      <a:r>
                        <a:rPr lang="en-US" sz="1600" dirty="0"/>
                        <a:t>Chief Corporate Services Officer</a:t>
                      </a:r>
                    </a:p>
                  </a:txBody>
                  <a:tcPr/>
                </a:tc>
                <a:extLst>
                  <a:ext uri="{0D108BD9-81ED-4DB2-BD59-A6C34878D82A}">
                    <a16:rowId xmlns:a16="http://schemas.microsoft.com/office/drawing/2014/main" val="1533966008"/>
                  </a:ext>
                </a:extLst>
              </a:tr>
              <a:tr h="612039">
                <a:tc>
                  <a:txBody>
                    <a:bodyPr/>
                    <a:lstStyle/>
                    <a:p>
                      <a:r>
                        <a:rPr lang="en-US" sz="1600" dirty="0"/>
                        <a:t>Dr </a:t>
                      </a:r>
                      <a:r>
                        <a:rPr lang="en-US" sz="1600" dirty="0" err="1"/>
                        <a:t>Sibongiseni</a:t>
                      </a:r>
                      <a:r>
                        <a:rPr lang="en-US" sz="1600" dirty="0"/>
                        <a:t> </a:t>
                      </a:r>
                      <a:r>
                        <a:rPr lang="en-US" sz="1600" dirty="0" err="1"/>
                        <a:t>Thotsejane</a:t>
                      </a:r>
                      <a:endParaRPr lang="en-US" sz="1600" dirty="0"/>
                    </a:p>
                  </a:txBody>
                  <a:tcPr/>
                </a:tc>
                <a:tc>
                  <a:txBody>
                    <a:bodyPr/>
                    <a:lstStyle/>
                    <a:p>
                      <a:r>
                        <a:rPr kumimoji="0" lang="en-US" sz="1600" b="0" i="0" u="none" strike="noStrike" kern="1200" cap="none" spc="0" normalizeH="0" baseline="0" noProof="0" dirty="0">
                          <a:ln>
                            <a:noFill/>
                          </a:ln>
                          <a:solidFill>
                            <a:srgbClr val="272926"/>
                          </a:solidFill>
                          <a:effectLst/>
                          <a:uLnTx/>
                          <a:uFillTx/>
                          <a:latin typeface="Arial"/>
                          <a:ea typeface="Arial Unicode MS"/>
                          <a:cs typeface="+mn-cs"/>
                        </a:rPr>
                        <a:t>No</a:t>
                      </a:r>
                      <a:endParaRPr lang="en-US" sz="1600" dirty="0"/>
                    </a:p>
                  </a:txBody>
                  <a:tcPr/>
                </a:tc>
                <a:tc>
                  <a:txBody>
                    <a:bodyPr/>
                    <a:lstStyle/>
                    <a:p>
                      <a:r>
                        <a:rPr kumimoji="0" lang="en-US" sz="1600" b="0" i="0" u="none" strike="noStrike" kern="1200" cap="none" spc="0" normalizeH="0" baseline="0" noProof="0" dirty="0">
                          <a:ln>
                            <a:noFill/>
                          </a:ln>
                          <a:solidFill>
                            <a:srgbClr val="272926"/>
                          </a:solidFill>
                          <a:effectLst/>
                          <a:uLnTx/>
                          <a:uFillTx/>
                          <a:latin typeface="Arial"/>
                          <a:ea typeface="Arial Unicode MS"/>
                          <a:cs typeface="+mn-cs"/>
                        </a:rPr>
                        <a:t>No</a:t>
                      </a:r>
                      <a:endParaRPr lang="en-US" sz="1600" dirty="0"/>
                    </a:p>
                  </a:txBody>
                  <a:tcPr/>
                </a:tc>
                <a:tc>
                  <a:txBody>
                    <a:bodyPr/>
                    <a:lstStyle/>
                    <a:p>
                      <a:r>
                        <a:rPr lang="en-US" sz="1600" dirty="0"/>
                        <a:t>Yes</a:t>
                      </a:r>
                    </a:p>
                  </a:txBody>
                  <a:tcPr/>
                </a:tc>
                <a:tc>
                  <a:txBody>
                    <a:bodyPr/>
                    <a:lstStyle/>
                    <a:p>
                      <a:r>
                        <a:rPr lang="en-US" sz="1600" dirty="0"/>
                        <a:t>Data Advisor</a:t>
                      </a:r>
                    </a:p>
                    <a:p>
                      <a:r>
                        <a:rPr lang="en-US" sz="1600" dirty="0"/>
                        <a:t>Acting CIO</a:t>
                      </a:r>
                    </a:p>
                  </a:txBody>
                  <a:tcPr/>
                </a:tc>
                <a:extLst>
                  <a:ext uri="{0D108BD9-81ED-4DB2-BD59-A6C34878D82A}">
                    <a16:rowId xmlns:a16="http://schemas.microsoft.com/office/drawing/2014/main" val="1250124955"/>
                  </a:ext>
                </a:extLst>
              </a:tr>
              <a:tr h="612039">
                <a:tc>
                  <a:txBody>
                    <a:bodyPr/>
                    <a:lstStyle/>
                    <a:p>
                      <a:r>
                        <a:rPr lang="en-US" sz="1600" dirty="0" err="1"/>
                        <a:t>Mr</a:t>
                      </a:r>
                      <a:r>
                        <a:rPr lang="en-US" sz="1600" dirty="0"/>
                        <a:t> Sam </a:t>
                      </a:r>
                      <a:r>
                        <a:rPr lang="en-US" sz="1600" dirty="0" err="1"/>
                        <a:t>Zungu</a:t>
                      </a:r>
                      <a:endParaRPr lang="en-US" sz="1600" dirty="0"/>
                    </a:p>
                  </a:txBody>
                  <a:tcPr/>
                </a:tc>
                <a:tc>
                  <a:txBody>
                    <a:bodyPr/>
                    <a:lstStyle/>
                    <a:p>
                      <a:r>
                        <a:rPr kumimoji="0" lang="en-US" sz="1600" b="0" i="0" u="none" strike="noStrike" kern="1200" cap="none" spc="0" normalizeH="0" baseline="0" noProof="0" dirty="0">
                          <a:ln>
                            <a:noFill/>
                          </a:ln>
                          <a:solidFill>
                            <a:srgbClr val="272926"/>
                          </a:solidFill>
                          <a:effectLst/>
                          <a:uLnTx/>
                          <a:uFillTx/>
                          <a:latin typeface="Arial"/>
                          <a:ea typeface="Arial Unicode MS"/>
                          <a:cs typeface="+mn-cs"/>
                        </a:rPr>
                        <a:t>No</a:t>
                      </a:r>
                      <a:endParaRPr lang="en-US" sz="1600" dirty="0"/>
                    </a:p>
                  </a:txBody>
                  <a:tcPr/>
                </a:tc>
                <a:tc>
                  <a:txBody>
                    <a:bodyPr/>
                    <a:lstStyle/>
                    <a:p>
                      <a:r>
                        <a:rPr kumimoji="0" lang="en-US" sz="1600" b="0" i="0" u="none" strike="noStrike" kern="1200" cap="none" spc="0" normalizeH="0" baseline="0" noProof="0">
                          <a:ln>
                            <a:noFill/>
                          </a:ln>
                          <a:solidFill>
                            <a:srgbClr val="272926"/>
                          </a:solidFill>
                          <a:effectLst/>
                          <a:uLnTx/>
                          <a:uFillTx/>
                          <a:latin typeface="Arial"/>
                          <a:ea typeface="Arial Unicode MS"/>
                          <a:cs typeface="+mn-cs"/>
                        </a:rPr>
                        <a:t>Yes</a:t>
                      </a:r>
                      <a:endParaRPr lang="en-US" sz="1600" dirty="0"/>
                    </a:p>
                  </a:txBody>
                  <a:tcPr/>
                </a:tc>
                <a:tc>
                  <a:txBody>
                    <a:bodyPr/>
                    <a:lstStyle/>
                    <a:p>
                      <a:r>
                        <a:rPr lang="en-US" sz="1600" dirty="0"/>
                        <a:t>Yes</a:t>
                      </a:r>
                    </a:p>
                  </a:txBody>
                  <a:tcPr/>
                </a:tc>
                <a:tc>
                  <a:txBody>
                    <a:bodyPr/>
                    <a:lstStyle/>
                    <a:p>
                      <a:r>
                        <a:rPr lang="en-US" sz="1600" dirty="0"/>
                        <a:t>TVET Advisor</a:t>
                      </a:r>
                    </a:p>
                  </a:txBody>
                  <a:tcPr/>
                </a:tc>
                <a:extLst>
                  <a:ext uri="{0D108BD9-81ED-4DB2-BD59-A6C34878D82A}">
                    <a16:rowId xmlns:a16="http://schemas.microsoft.com/office/drawing/2014/main" val="1650462502"/>
                  </a:ext>
                </a:extLst>
              </a:tr>
              <a:tr h="612039">
                <a:tc>
                  <a:txBody>
                    <a:bodyPr/>
                    <a:lstStyle/>
                    <a:p>
                      <a:r>
                        <a:rPr lang="en-US" sz="1600" dirty="0" err="1"/>
                        <a:t>Ms</a:t>
                      </a:r>
                      <a:r>
                        <a:rPr lang="en-US" sz="1600" dirty="0"/>
                        <a:t> Tasneem </a:t>
                      </a:r>
                      <a:r>
                        <a:rPr lang="en-US" sz="1600" dirty="0" err="1"/>
                        <a:t>Salasa</a:t>
                      </a:r>
                      <a:endParaRPr lang="en-US" sz="1600" dirty="0"/>
                    </a:p>
                  </a:txBody>
                  <a:tcPr/>
                </a:tc>
                <a:tc>
                  <a:txBody>
                    <a:bodyPr/>
                    <a:lstStyle/>
                    <a:p>
                      <a:r>
                        <a:rPr kumimoji="0" lang="en-US" sz="1600" b="0" i="0" u="none" strike="noStrike" kern="1200" cap="none" spc="0" normalizeH="0" baseline="0" noProof="0">
                          <a:ln>
                            <a:noFill/>
                          </a:ln>
                          <a:solidFill>
                            <a:srgbClr val="272926"/>
                          </a:solidFill>
                          <a:effectLst/>
                          <a:uLnTx/>
                          <a:uFillTx/>
                          <a:latin typeface="Arial"/>
                          <a:ea typeface="Arial Unicode MS"/>
                          <a:cs typeface="+mn-cs"/>
                        </a:rPr>
                        <a:t>Yes</a:t>
                      </a:r>
                      <a:endParaRPr lang="en-US" sz="1600"/>
                    </a:p>
                  </a:txBody>
                  <a:tcPr/>
                </a:tc>
                <a:tc>
                  <a:txBody>
                    <a:bodyPr/>
                    <a:lstStyle/>
                    <a:p>
                      <a:r>
                        <a:rPr kumimoji="0" lang="en-US" sz="1600" b="0" i="0" u="none" strike="noStrike" kern="1200" cap="none" spc="0" normalizeH="0" baseline="0" noProof="0" dirty="0">
                          <a:ln>
                            <a:noFill/>
                          </a:ln>
                          <a:solidFill>
                            <a:srgbClr val="272926"/>
                          </a:solidFill>
                          <a:effectLst/>
                          <a:uLnTx/>
                          <a:uFillTx/>
                          <a:latin typeface="Arial"/>
                          <a:ea typeface="Arial Unicode MS"/>
                          <a:cs typeface="+mn-cs"/>
                        </a:rPr>
                        <a:t>Yes</a:t>
                      </a:r>
                      <a:endParaRPr lang="en-US" sz="1600" dirty="0"/>
                    </a:p>
                  </a:txBody>
                  <a:tcPr/>
                </a:tc>
                <a:tc>
                  <a:txBody>
                    <a:bodyPr/>
                    <a:lstStyle/>
                    <a:p>
                      <a:r>
                        <a:rPr lang="en-US" sz="1600" dirty="0"/>
                        <a:t>No</a:t>
                      </a:r>
                    </a:p>
                  </a:txBody>
                  <a:tcPr/>
                </a:tc>
                <a:tc>
                  <a:txBody>
                    <a:bodyPr/>
                    <a:lstStyle/>
                    <a:p>
                      <a:r>
                        <a:rPr lang="en-US" sz="1600" dirty="0"/>
                        <a:t>Acting COO</a:t>
                      </a:r>
                    </a:p>
                  </a:txBody>
                  <a:tcPr/>
                </a:tc>
                <a:extLst>
                  <a:ext uri="{0D108BD9-81ED-4DB2-BD59-A6C34878D82A}">
                    <a16:rowId xmlns:a16="http://schemas.microsoft.com/office/drawing/2014/main" val="2653931918"/>
                  </a:ext>
                </a:extLst>
              </a:tr>
            </a:tbl>
          </a:graphicData>
        </a:graphic>
      </p:graphicFrame>
      <p:sp>
        <p:nvSpPr>
          <p:cNvPr id="3" name="Slide Number Placeholder 2">
            <a:extLst>
              <a:ext uri="{FF2B5EF4-FFF2-40B4-BE49-F238E27FC236}">
                <a16:creationId xmlns:a16="http://schemas.microsoft.com/office/drawing/2014/main" id="{C8176794-C5E9-4C4E-8EBD-E3571632FEED}"/>
              </a:ext>
            </a:extLst>
          </p:cNvPr>
          <p:cNvSpPr>
            <a:spLocks noGrp="1"/>
          </p:cNvSpPr>
          <p:nvPr>
            <p:ph type="sldNum" sz="quarter" idx="4"/>
          </p:nvPr>
        </p:nvSpPr>
        <p:spPr/>
        <p:txBody>
          <a:bodyPr/>
          <a:lstStyle/>
          <a:p>
            <a:fld id="{B096C5C6-3D09-42D4-92BE-7421E2EAD563}" type="slidenum">
              <a:rPr lang="en-US" smtClean="0"/>
              <a:t>7</a:t>
            </a:fld>
            <a:endParaRPr lang="en-US"/>
          </a:p>
        </p:txBody>
      </p:sp>
    </p:spTree>
    <p:extLst>
      <p:ext uri="{BB962C8B-B14F-4D97-AF65-F5344CB8AC3E}">
        <p14:creationId xmlns:p14="http://schemas.microsoft.com/office/powerpoint/2010/main" val="318419089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EC44E1C-3A27-4A00-8F9E-871FC5194F79}"/>
              </a:ext>
            </a:extLst>
          </p:cNvPr>
          <p:cNvSpPr txBox="1"/>
          <p:nvPr/>
        </p:nvSpPr>
        <p:spPr>
          <a:xfrm>
            <a:off x="1584399" y="1235183"/>
            <a:ext cx="9995627" cy="452945"/>
          </a:xfrm>
          <a:prstGeom prst="rect">
            <a:avLst/>
          </a:prstGeom>
          <a:noFill/>
        </p:spPr>
        <p:txBody>
          <a:bodyPr wrap="square" rtlCol="0">
            <a:spAutoFit/>
          </a:bodyPr>
          <a:lstStyle/>
          <a:p>
            <a:pPr marL="720000" indent="-540000">
              <a:lnSpc>
                <a:spcPct val="170000"/>
              </a:lnSpc>
              <a:spcBef>
                <a:spcPts val="0"/>
              </a:spcBef>
              <a:buNone/>
            </a:pPr>
            <a:r>
              <a:rPr lang="en-US" sz="1600" b="1" dirty="0">
                <a:cs typeface="Arial" pitchFamily="34" charset="0"/>
              </a:rPr>
              <a:t>1.5. Annual remuneration package with benefits for the Advisors</a:t>
            </a:r>
            <a:endParaRPr lang="ko-KR" altLang="en-US" sz="1600" b="1" dirty="0">
              <a:cs typeface="Arial" pitchFamily="34" charset="0"/>
            </a:endParaRPr>
          </a:p>
        </p:txBody>
      </p:sp>
      <p:sp>
        <p:nvSpPr>
          <p:cNvPr id="8" name="Rectangle 7">
            <a:extLst>
              <a:ext uri="{FF2B5EF4-FFF2-40B4-BE49-F238E27FC236}">
                <a16:creationId xmlns:a16="http://schemas.microsoft.com/office/drawing/2014/main" id="{38064AFB-C54F-4DEC-9E9C-C560EF4CD0B0}"/>
              </a:ext>
            </a:extLst>
          </p:cNvPr>
          <p:cNvSpPr/>
          <p:nvPr/>
        </p:nvSpPr>
        <p:spPr>
          <a:xfrm flipV="1">
            <a:off x="1024562" y="1751605"/>
            <a:ext cx="10555464" cy="542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891782" y="437765"/>
            <a:ext cx="9484670" cy="769441"/>
          </a:xfrm>
          <a:prstGeom prst="rect">
            <a:avLst/>
          </a:prstGeom>
          <a:noFill/>
        </p:spPr>
        <p:txBody>
          <a:bodyPr wrap="square" rtlCol="0">
            <a:spAutoFit/>
          </a:bodyPr>
          <a:lstStyle/>
          <a:p>
            <a:pPr marL="457200" indent="-457200">
              <a:buAutoNum type="arabicPeriod"/>
            </a:pPr>
            <a:r>
              <a:rPr lang="en-US" altLang="ko-KR" sz="2400" b="1" dirty="0">
                <a:solidFill>
                  <a:schemeClr val="accent1"/>
                </a:solidFill>
                <a:latin typeface="+mj-lt"/>
                <a:cs typeface="Arial" pitchFamily="34" charset="0"/>
              </a:rPr>
              <a:t>CORRUPTION AND MALADMINISTRATION</a:t>
            </a:r>
          </a:p>
          <a:p>
            <a:r>
              <a:rPr lang="en-US" altLang="ko-KR" sz="2000" b="1" dirty="0">
                <a:solidFill>
                  <a:schemeClr val="tx1">
                    <a:lumMod val="65000"/>
                    <a:lumOff val="35000"/>
                  </a:schemeClr>
                </a:solidFill>
                <a:latin typeface="+mj-lt"/>
                <a:cs typeface="Arial" pitchFamily="34" charset="0"/>
              </a:rPr>
              <a:t> 	</a:t>
            </a:r>
            <a:r>
              <a:rPr lang="en-US" altLang="ko-KR" sz="2000" b="1" dirty="0">
                <a:solidFill>
                  <a:schemeClr val="bg1">
                    <a:lumMod val="50000"/>
                  </a:schemeClr>
                </a:solidFill>
                <a:latin typeface="+mj-lt"/>
                <a:cs typeface="Arial" pitchFamily="34" charset="0"/>
              </a:rPr>
              <a:t> The relationship </a:t>
            </a:r>
            <a:r>
              <a:rPr lang="en-US" altLang="ko-KR" sz="2000" b="1" dirty="0">
                <a:solidFill>
                  <a:schemeClr val="tx1">
                    <a:lumMod val="65000"/>
                    <a:lumOff val="35000"/>
                  </a:schemeClr>
                </a:solidFill>
                <a:latin typeface="+mj-lt"/>
                <a:cs typeface="Arial" pitchFamily="34" charset="0"/>
              </a:rPr>
              <a:t>between the Minister &amp; the Administrator</a:t>
            </a:r>
            <a:endParaRPr lang="ko-KR" altLang="en-US" sz="24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645081" y="291145"/>
            <a:ext cx="1192823" cy="1124236"/>
          </a:xfrm>
          <a:prstGeom prst="rect">
            <a:avLst/>
          </a:prstGeom>
        </p:spPr>
      </p:pic>
      <p:sp>
        <p:nvSpPr>
          <p:cNvPr id="3" name="TextBox 2">
            <a:extLst>
              <a:ext uri="{FF2B5EF4-FFF2-40B4-BE49-F238E27FC236}">
                <a16:creationId xmlns:a16="http://schemas.microsoft.com/office/drawing/2014/main" id="{917807F6-4427-5E45-B67E-AB466252F2CB}"/>
              </a:ext>
            </a:extLst>
          </p:cNvPr>
          <p:cNvSpPr txBox="1"/>
          <p:nvPr/>
        </p:nvSpPr>
        <p:spPr>
          <a:xfrm>
            <a:off x="1916264" y="2433099"/>
            <a:ext cx="184731" cy="369332"/>
          </a:xfrm>
          <a:prstGeom prst="rect">
            <a:avLst/>
          </a:prstGeom>
          <a:noFill/>
        </p:spPr>
        <p:txBody>
          <a:bodyPr wrap="none" rtlCol="0">
            <a:spAutoFit/>
          </a:bodyPr>
          <a:lstStyle/>
          <a:p>
            <a:endParaRPr lang="en-US"/>
          </a:p>
        </p:txBody>
      </p:sp>
      <p:sp>
        <p:nvSpPr>
          <p:cNvPr id="4" name="TextBox 3">
            <a:extLst>
              <a:ext uri="{FF2B5EF4-FFF2-40B4-BE49-F238E27FC236}">
                <a16:creationId xmlns:a16="http://schemas.microsoft.com/office/drawing/2014/main" id="{9FC62C3F-5C65-014C-A4D3-508950F3B4F8}"/>
              </a:ext>
            </a:extLst>
          </p:cNvPr>
          <p:cNvSpPr txBox="1"/>
          <p:nvPr/>
        </p:nvSpPr>
        <p:spPr>
          <a:xfrm>
            <a:off x="1065034" y="1805899"/>
            <a:ext cx="10474519" cy="4940327"/>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600" dirty="0">
                <a:solidFill>
                  <a:schemeClr val="tx1">
                    <a:lumMod val="75000"/>
                    <a:lumOff val="25000"/>
                  </a:schemeClr>
                </a:solidFill>
                <a:cs typeface="Arial" pitchFamily="34" charset="0"/>
              </a:rPr>
              <a:t>Monthly Salary</a:t>
            </a:r>
          </a:p>
          <a:p>
            <a:pPr marL="285750" indent="-285750">
              <a:lnSpc>
                <a:spcPct val="200000"/>
              </a:lnSpc>
              <a:buFont typeface="Arial" panose="020B0604020202020204" pitchFamily="34" charset="0"/>
              <a:buChar char="•"/>
            </a:pPr>
            <a:r>
              <a:rPr lang="en-US" sz="1600" dirty="0">
                <a:solidFill>
                  <a:schemeClr val="tx1">
                    <a:lumMod val="75000"/>
                    <a:lumOff val="25000"/>
                  </a:schemeClr>
                </a:solidFill>
                <a:cs typeface="Arial" pitchFamily="34" charset="0"/>
              </a:rPr>
              <a:t>Additional benefits   </a:t>
            </a:r>
          </a:p>
          <a:p>
            <a:pPr marL="800100" lvl="1" indent="-342900">
              <a:lnSpc>
                <a:spcPct val="200000"/>
              </a:lnSpc>
              <a:buFont typeface="Wingdings" pitchFamily="2" charset="2"/>
              <a:buChar char="ü"/>
            </a:pPr>
            <a:r>
              <a:rPr lang="en-US" sz="1600" dirty="0">
                <a:solidFill>
                  <a:schemeClr val="tx1">
                    <a:lumMod val="75000"/>
                    <a:lumOff val="25000"/>
                  </a:schemeClr>
                </a:solidFill>
                <a:cs typeface="Arial" pitchFamily="34" charset="0"/>
              </a:rPr>
              <a:t>Cellphone allowance</a:t>
            </a:r>
          </a:p>
          <a:p>
            <a:pPr marL="800100" lvl="1" indent="-342900">
              <a:lnSpc>
                <a:spcPct val="200000"/>
              </a:lnSpc>
              <a:buFont typeface="Wingdings" pitchFamily="2" charset="2"/>
              <a:buChar char="ü"/>
            </a:pPr>
            <a:r>
              <a:rPr lang="en-US" sz="1600" dirty="0">
                <a:solidFill>
                  <a:schemeClr val="tx1">
                    <a:lumMod val="75000"/>
                    <a:lumOff val="25000"/>
                  </a:schemeClr>
                </a:solidFill>
                <a:cs typeface="Arial" pitchFamily="34" charset="0"/>
              </a:rPr>
              <a:t>V&amp;A Waterfront Luxury Apartments – fully furnished.</a:t>
            </a:r>
          </a:p>
          <a:p>
            <a:pPr marL="800100" lvl="1" indent="-342900">
              <a:lnSpc>
                <a:spcPct val="200000"/>
              </a:lnSpc>
              <a:buFont typeface="Wingdings" pitchFamily="2" charset="2"/>
              <a:buChar char="ü"/>
            </a:pPr>
            <a:r>
              <a:rPr lang="en-US" sz="1600" dirty="0">
                <a:solidFill>
                  <a:schemeClr val="tx1">
                    <a:lumMod val="75000"/>
                    <a:lumOff val="25000"/>
                  </a:schemeClr>
                </a:solidFill>
                <a:cs typeface="Arial" pitchFamily="34" charset="0"/>
              </a:rPr>
              <a:t>Weekly return flight tickets to their home provinces (Similar to Members of Parliament)</a:t>
            </a:r>
          </a:p>
          <a:p>
            <a:pPr marL="800100" lvl="1" indent="-342900">
              <a:lnSpc>
                <a:spcPct val="200000"/>
              </a:lnSpc>
              <a:buFont typeface="Wingdings" pitchFamily="2" charset="2"/>
              <a:buChar char="ü"/>
            </a:pPr>
            <a:r>
              <a:rPr lang="en-US" sz="1600" dirty="0">
                <a:solidFill>
                  <a:schemeClr val="tx1">
                    <a:lumMod val="75000"/>
                    <a:lumOff val="25000"/>
                  </a:schemeClr>
                </a:solidFill>
                <a:cs typeface="Arial" pitchFamily="34" charset="0"/>
              </a:rPr>
              <a:t>Subsistence and petrol claims</a:t>
            </a:r>
          </a:p>
          <a:p>
            <a:pPr marL="800100" lvl="1" indent="-342900">
              <a:lnSpc>
                <a:spcPct val="200000"/>
              </a:lnSpc>
              <a:buFont typeface="Wingdings" pitchFamily="2" charset="2"/>
              <a:buChar char="ü"/>
            </a:pPr>
            <a:r>
              <a:rPr lang="en-US" sz="1600" dirty="0">
                <a:solidFill>
                  <a:schemeClr val="tx1">
                    <a:lumMod val="75000"/>
                    <a:lumOff val="25000"/>
                  </a:schemeClr>
                </a:solidFill>
                <a:cs typeface="Arial" pitchFamily="34" charset="0"/>
              </a:rPr>
              <a:t>Monthly unlimited car rentals for the duration of the Administration (1 – 2 years rental)</a:t>
            </a:r>
          </a:p>
          <a:p>
            <a:pPr marL="800100" lvl="1" indent="-342900">
              <a:lnSpc>
                <a:spcPct val="200000"/>
              </a:lnSpc>
              <a:buFont typeface="Wingdings" pitchFamily="2" charset="2"/>
              <a:buChar char="ü"/>
            </a:pPr>
            <a:r>
              <a:rPr lang="en-US" sz="1600" dirty="0">
                <a:solidFill>
                  <a:schemeClr val="tx1">
                    <a:lumMod val="75000"/>
                    <a:lumOff val="25000"/>
                  </a:schemeClr>
                </a:solidFill>
                <a:cs typeface="Arial" pitchFamily="34" charset="0"/>
              </a:rPr>
              <a:t>Airport shuttle and transfers, with dedicated chauffeurs for some </a:t>
            </a:r>
          </a:p>
          <a:p>
            <a:pPr marL="800100" lvl="1" indent="-342900">
              <a:lnSpc>
                <a:spcPct val="200000"/>
              </a:lnSpc>
              <a:buFont typeface="Wingdings" pitchFamily="2" charset="2"/>
              <a:buChar char="ü"/>
            </a:pPr>
            <a:r>
              <a:rPr lang="en-US" sz="1600" dirty="0">
                <a:solidFill>
                  <a:schemeClr val="tx1">
                    <a:lumMod val="75000"/>
                    <a:lumOff val="25000"/>
                  </a:schemeClr>
                </a:solidFill>
                <a:cs typeface="Arial" pitchFamily="34" charset="0"/>
              </a:rPr>
              <a:t>Annual Leave encashments</a:t>
            </a:r>
          </a:p>
          <a:p>
            <a:pPr marL="800100" lvl="1" indent="-342900">
              <a:lnSpc>
                <a:spcPct val="200000"/>
              </a:lnSpc>
              <a:buFont typeface="Wingdings" pitchFamily="2" charset="2"/>
              <a:buChar char="ü"/>
            </a:pPr>
            <a:r>
              <a:rPr lang="en-US" sz="1600" dirty="0">
                <a:solidFill>
                  <a:schemeClr val="tx1">
                    <a:lumMod val="75000"/>
                    <a:lumOff val="25000"/>
                  </a:schemeClr>
                </a:solidFill>
                <a:cs typeface="Arial" pitchFamily="34" charset="0"/>
              </a:rPr>
              <a:t>Settlements / Payouts</a:t>
            </a:r>
          </a:p>
        </p:txBody>
      </p:sp>
      <p:sp>
        <p:nvSpPr>
          <p:cNvPr id="2" name="Slide Number Placeholder 1">
            <a:extLst>
              <a:ext uri="{FF2B5EF4-FFF2-40B4-BE49-F238E27FC236}">
                <a16:creationId xmlns:a16="http://schemas.microsoft.com/office/drawing/2014/main" id="{94B440AB-DFA8-485B-A80F-9408A4D485E0}"/>
              </a:ext>
            </a:extLst>
          </p:cNvPr>
          <p:cNvSpPr>
            <a:spLocks noGrp="1"/>
          </p:cNvSpPr>
          <p:nvPr>
            <p:ph type="sldNum" sz="quarter" idx="4"/>
          </p:nvPr>
        </p:nvSpPr>
        <p:spPr/>
        <p:txBody>
          <a:bodyPr/>
          <a:lstStyle/>
          <a:p>
            <a:fld id="{B096C5C6-3D09-42D4-92BE-7421E2EAD563}" type="slidenum">
              <a:rPr lang="en-US" smtClean="0"/>
              <a:t>8</a:t>
            </a:fld>
            <a:endParaRPr lang="en-US"/>
          </a:p>
        </p:txBody>
      </p:sp>
    </p:spTree>
    <p:extLst>
      <p:ext uri="{BB962C8B-B14F-4D97-AF65-F5344CB8AC3E}">
        <p14:creationId xmlns:p14="http://schemas.microsoft.com/office/powerpoint/2010/main" val="423700463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EC44E1C-3A27-4A00-8F9E-871FC5194F79}"/>
              </a:ext>
            </a:extLst>
          </p:cNvPr>
          <p:cNvSpPr txBox="1"/>
          <p:nvPr/>
        </p:nvSpPr>
        <p:spPr>
          <a:xfrm>
            <a:off x="1494713" y="1244443"/>
            <a:ext cx="9995627" cy="452945"/>
          </a:xfrm>
          <a:prstGeom prst="rect">
            <a:avLst/>
          </a:prstGeom>
          <a:noFill/>
        </p:spPr>
        <p:txBody>
          <a:bodyPr wrap="square" rtlCol="0">
            <a:spAutoFit/>
          </a:bodyPr>
          <a:lstStyle/>
          <a:p>
            <a:pPr marL="720000" indent="-540000">
              <a:lnSpc>
                <a:spcPct val="170000"/>
              </a:lnSpc>
              <a:spcBef>
                <a:spcPts val="0"/>
              </a:spcBef>
              <a:buNone/>
            </a:pPr>
            <a:r>
              <a:rPr lang="en-US" sz="1600" b="1" dirty="0">
                <a:cs typeface="Arial" pitchFamily="34" charset="0"/>
              </a:rPr>
              <a:t>1.6. Appointment of new NSFAS Executive Management</a:t>
            </a:r>
            <a:endParaRPr lang="ko-KR" altLang="en-US" sz="1600" b="1" dirty="0">
              <a:cs typeface="Arial" pitchFamily="34" charset="0"/>
            </a:endParaRPr>
          </a:p>
        </p:txBody>
      </p:sp>
      <p:sp>
        <p:nvSpPr>
          <p:cNvPr id="8" name="Rectangle 7">
            <a:extLst>
              <a:ext uri="{FF2B5EF4-FFF2-40B4-BE49-F238E27FC236}">
                <a16:creationId xmlns:a16="http://schemas.microsoft.com/office/drawing/2014/main" id="{38064AFB-C54F-4DEC-9E9C-C560EF4CD0B0}"/>
              </a:ext>
            </a:extLst>
          </p:cNvPr>
          <p:cNvSpPr/>
          <p:nvPr/>
        </p:nvSpPr>
        <p:spPr>
          <a:xfrm flipV="1">
            <a:off x="891782" y="1844227"/>
            <a:ext cx="10519557"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28" name="TextBox 27">
            <a:extLst>
              <a:ext uri="{FF2B5EF4-FFF2-40B4-BE49-F238E27FC236}">
                <a16:creationId xmlns:a16="http://schemas.microsoft.com/office/drawing/2014/main" id="{957A0F76-1FE5-43D6-B401-A58AE413BF4D}"/>
              </a:ext>
            </a:extLst>
          </p:cNvPr>
          <p:cNvSpPr txBox="1"/>
          <p:nvPr/>
        </p:nvSpPr>
        <p:spPr>
          <a:xfrm>
            <a:off x="772512" y="449215"/>
            <a:ext cx="9484670" cy="830997"/>
          </a:xfrm>
          <a:prstGeom prst="rect">
            <a:avLst/>
          </a:prstGeom>
          <a:noFill/>
        </p:spPr>
        <p:txBody>
          <a:bodyPr wrap="square" rtlCol="0">
            <a:spAutoFit/>
          </a:bodyPr>
          <a:lstStyle/>
          <a:p>
            <a:pPr marL="457200" indent="-457200">
              <a:buAutoNum type="arabicPeriod"/>
            </a:pPr>
            <a:r>
              <a:rPr lang="en-US" altLang="ko-KR" sz="2400" b="1" dirty="0">
                <a:solidFill>
                  <a:schemeClr val="accent1"/>
                </a:solidFill>
                <a:latin typeface="+mj-lt"/>
                <a:cs typeface="Arial" pitchFamily="34" charset="0"/>
              </a:rPr>
              <a:t>CORRUPTION ND MALADMINISTRATION: </a:t>
            </a:r>
          </a:p>
          <a:p>
            <a:r>
              <a:rPr lang="en-US" altLang="ko-KR" sz="2400" b="1" dirty="0">
                <a:solidFill>
                  <a:schemeClr val="accent1"/>
                </a:solidFill>
                <a:latin typeface="+mj-lt"/>
                <a:cs typeface="Arial" pitchFamily="34" charset="0"/>
              </a:rPr>
              <a:t>	</a:t>
            </a:r>
            <a:r>
              <a:rPr lang="en-US" altLang="ko-KR" sz="2000" b="1" dirty="0">
                <a:solidFill>
                  <a:schemeClr val="bg1">
                    <a:lumMod val="50000"/>
                  </a:schemeClr>
                </a:solidFill>
                <a:latin typeface="+mj-lt"/>
                <a:cs typeface="Arial" pitchFamily="34" charset="0"/>
              </a:rPr>
              <a:t> The relationship </a:t>
            </a:r>
            <a:r>
              <a:rPr lang="en-US" altLang="ko-KR" sz="2000" b="1" dirty="0">
                <a:solidFill>
                  <a:schemeClr val="tx1">
                    <a:lumMod val="65000"/>
                    <a:lumOff val="35000"/>
                  </a:schemeClr>
                </a:solidFill>
                <a:latin typeface="+mj-lt"/>
                <a:cs typeface="Arial" pitchFamily="34" charset="0"/>
              </a:rPr>
              <a:t>between the Minister &amp; the Administrator</a:t>
            </a:r>
            <a:endParaRPr lang="ko-KR" altLang="en-US" sz="2400" b="1" dirty="0">
              <a:solidFill>
                <a:schemeClr val="tx1">
                  <a:lumMod val="65000"/>
                  <a:lumOff val="35000"/>
                </a:schemeClr>
              </a:solidFill>
              <a:latin typeface="+mj-lt"/>
              <a:cs typeface="Arial" pitchFamily="34" charset="0"/>
            </a:endParaRPr>
          </a:p>
        </p:txBody>
      </p:sp>
      <p:pic>
        <p:nvPicPr>
          <p:cNvPr id="30" name="Picture 29" descr="Logo&#10;&#10;Description automatically generated">
            <a:extLst>
              <a:ext uri="{FF2B5EF4-FFF2-40B4-BE49-F238E27FC236}">
                <a16:creationId xmlns:a16="http://schemas.microsoft.com/office/drawing/2014/main" id="{CE848D0C-E64D-4FDF-93F1-674F7CAEBFE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645081" y="291145"/>
            <a:ext cx="1192823" cy="1124236"/>
          </a:xfrm>
          <a:prstGeom prst="rect">
            <a:avLst/>
          </a:prstGeom>
        </p:spPr>
      </p:pic>
      <p:sp>
        <p:nvSpPr>
          <p:cNvPr id="3" name="TextBox 2">
            <a:extLst>
              <a:ext uri="{FF2B5EF4-FFF2-40B4-BE49-F238E27FC236}">
                <a16:creationId xmlns:a16="http://schemas.microsoft.com/office/drawing/2014/main" id="{917807F6-4427-5E45-B67E-AB466252F2CB}"/>
              </a:ext>
            </a:extLst>
          </p:cNvPr>
          <p:cNvSpPr txBox="1"/>
          <p:nvPr/>
        </p:nvSpPr>
        <p:spPr>
          <a:xfrm>
            <a:off x="1916264" y="2433099"/>
            <a:ext cx="184731" cy="369332"/>
          </a:xfrm>
          <a:prstGeom prst="rect">
            <a:avLst/>
          </a:prstGeom>
          <a:noFill/>
        </p:spPr>
        <p:txBody>
          <a:bodyPr wrap="none" rtlCol="0">
            <a:spAutoFit/>
          </a:bodyPr>
          <a:lstStyle/>
          <a:p>
            <a:endParaRPr lang="en-US"/>
          </a:p>
        </p:txBody>
      </p:sp>
      <p:sp>
        <p:nvSpPr>
          <p:cNvPr id="4" name="TextBox 3">
            <a:extLst>
              <a:ext uri="{FF2B5EF4-FFF2-40B4-BE49-F238E27FC236}">
                <a16:creationId xmlns:a16="http://schemas.microsoft.com/office/drawing/2014/main" id="{9FC62C3F-5C65-014C-A4D3-508950F3B4F8}"/>
              </a:ext>
            </a:extLst>
          </p:cNvPr>
          <p:cNvSpPr txBox="1"/>
          <p:nvPr/>
        </p:nvSpPr>
        <p:spPr>
          <a:xfrm>
            <a:off x="891782" y="1959044"/>
            <a:ext cx="10673203" cy="4847994"/>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1600" dirty="0">
                <a:solidFill>
                  <a:schemeClr val="tx1">
                    <a:lumMod val="90000"/>
                    <a:lumOff val="10000"/>
                  </a:schemeClr>
                </a:solidFill>
                <a:cs typeface="Arial" pitchFamily="34" charset="0"/>
              </a:rPr>
              <a:t>No process followed for the recruitment of the Executive Management in order to create Minister’s preferred candidates</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Sibongile </a:t>
            </a:r>
            <a:r>
              <a:rPr lang="en-ZA" sz="1600" dirty="0" err="1">
                <a:solidFill>
                  <a:schemeClr val="tx1">
                    <a:lumMod val="90000"/>
                    <a:lumOff val="10000"/>
                  </a:schemeClr>
                </a:solidFill>
                <a:cs typeface="Arial" pitchFamily="34" charset="0"/>
              </a:rPr>
              <a:t>Mncwabe</a:t>
            </a:r>
            <a:r>
              <a:rPr lang="en-ZA" sz="1600" dirty="0">
                <a:solidFill>
                  <a:schemeClr val="tx1">
                    <a:lumMod val="90000"/>
                    <a:lumOff val="10000"/>
                  </a:schemeClr>
                </a:solidFill>
                <a:cs typeface="Arial" pitchFamily="34" charset="0"/>
              </a:rPr>
              <a:t> (former PA and Acting Chief of Staff to the Minister of Higher Education and Training, Dr Blade Nzimande) is overseeing all the HR matters at NSFAS in order to open an opportunity for nepotism</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Meetings were held with the Minister to </a:t>
            </a:r>
            <a:r>
              <a:rPr lang="en-ZA" sz="1600" dirty="0" err="1">
                <a:solidFill>
                  <a:schemeClr val="tx1">
                    <a:lumMod val="90000"/>
                    <a:lumOff val="10000"/>
                  </a:schemeClr>
                </a:solidFill>
                <a:cs typeface="Arial" pitchFamily="34" charset="0"/>
              </a:rPr>
              <a:t>strategise</a:t>
            </a:r>
            <a:r>
              <a:rPr lang="en-ZA" sz="1600" dirty="0">
                <a:solidFill>
                  <a:schemeClr val="tx1">
                    <a:lumMod val="90000"/>
                    <a:lumOff val="10000"/>
                  </a:schemeClr>
                </a:solidFill>
                <a:cs typeface="Arial" pitchFamily="34" charset="0"/>
              </a:rPr>
              <a:t> on whom to appoint to Executive  positions and the creation of the Chief Corporate Services Officer position (outside of the Board approved organisational structure – </a:t>
            </a:r>
            <a:r>
              <a:rPr lang="en-ZA" sz="1600" i="1" dirty="0">
                <a:solidFill>
                  <a:schemeClr val="tx1">
                    <a:lumMod val="90000"/>
                    <a:lumOff val="10000"/>
                  </a:schemeClr>
                </a:solidFill>
                <a:cs typeface="Arial" pitchFamily="34" charset="0"/>
              </a:rPr>
              <a:t>refer to Annexure C (Minutes of meeting of 19 December 2019)</a:t>
            </a:r>
          </a:p>
          <a:p>
            <a:pPr marL="285750" indent="-285750">
              <a:lnSpc>
                <a:spcPct val="200000"/>
              </a:lnSpc>
              <a:buFont typeface="Arial" panose="020B0604020202020204" pitchFamily="34" charset="0"/>
              <a:buChar char="•"/>
            </a:pPr>
            <a:r>
              <a:rPr lang="en-ZA" sz="1600" dirty="0">
                <a:solidFill>
                  <a:schemeClr val="tx1">
                    <a:lumMod val="90000"/>
                    <a:lumOff val="10000"/>
                  </a:schemeClr>
                </a:solidFill>
                <a:cs typeface="Arial" pitchFamily="34" charset="0"/>
              </a:rPr>
              <a:t>Special team constituted by the Minister to headhunt Executive Officer. First interviews held on Saturday, 3 October 2020</a:t>
            </a:r>
          </a:p>
          <a:p>
            <a:pPr marL="285750" indent="-285750">
              <a:lnSpc>
                <a:spcPct val="150000"/>
              </a:lnSpc>
              <a:buFont typeface="Arial" panose="020B0604020202020204" pitchFamily="34" charset="0"/>
              <a:buChar char="•"/>
            </a:pPr>
            <a:endParaRPr lang="en-US" sz="1600" dirty="0">
              <a:solidFill>
                <a:schemeClr val="tx1">
                  <a:lumMod val="65000"/>
                  <a:lumOff val="35000"/>
                </a:schemeClr>
              </a:solidFill>
              <a:cs typeface="Arial" pitchFamily="34" charset="0"/>
            </a:endParaRPr>
          </a:p>
        </p:txBody>
      </p:sp>
      <p:sp>
        <p:nvSpPr>
          <p:cNvPr id="2" name="Slide Number Placeholder 1">
            <a:extLst>
              <a:ext uri="{FF2B5EF4-FFF2-40B4-BE49-F238E27FC236}">
                <a16:creationId xmlns:a16="http://schemas.microsoft.com/office/drawing/2014/main" id="{61657467-2175-492B-85A7-6C730997E7FA}"/>
              </a:ext>
            </a:extLst>
          </p:cNvPr>
          <p:cNvSpPr>
            <a:spLocks noGrp="1"/>
          </p:cNvSpPr>
          <p:nvPr>
            <p:ph type="sldNum" sz="quarter" idx="4"/>
          </p:nvPr>
        </p:nvSpPr>
        <p:spPr/>
        <p:txBody>
          <a:bodyPr/>
          <a:lstStyle/>
          <a:p>
            <a:fld id="{B096C5C6-3D09-42D4-92BE-7421E2EAD563}" type="slidenum">
              <a:rPr lang="en-US" smtClean="0"/>
              <a:t>9</a:t>
            </a:fld>
            <a:endParaRPr lang="en-US"/>
          </a:p>
        </p:txBody>
      </p:sp>
    </p:spTree>
    <p:extLst>
      <p:ext uri="{BB962C8B-B14F-4D97-AF65-F5344CB8AC3E}">
        <p14:creationId xmlns:p14="http://schemas.microsoft.com/office/powerpoint/2010/main" val="313227204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Cover and End Slide Master">
  <a:themeElements>
    <a:clrScheme name="Custom 1">
      <a:dk1>
        <a:srgbClr val="272926"/>
      </a:dk1>
      <a:lt1>
        <a:sysClr val="window" lastClr="FFFFFF"/>
      </a:lt1>
      <a:dk2>
        <a:srgbClr val="EB1B23"/>
      </a:dk2>
      <a:lt2>
        <a:srgbClr val="D8C6C6"/>
      </a:lt2>
      <a:accent1>
        <a:srgbClr val="04A453"/>
      </a:accent1>
      <a:accent2>
        <a:srgbClr val="B30405"/>
      </a:accent2>
      <a:accent3>
        <a:srgbClr val="98201E"/>
      </a:accent3>
      <a:accent4>
        <a:srgbClr val="F47477"/>
      </a:accent4>
      <a:accent5>
        <a:srgbClr val="F48C94"/>
      </a:accent5>
      <a:accent6>
        <a:srgbClr val="F34548"/>
      </a:accent6>
      <a:hlink>
        <a:srgbClr val="FFFFFF"/>
      </a:hlink>
      <a:folHlink>
        <a:srgbClr val="FFFFF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Custom 1">
      <a:dk1>
        <a:srgbClr val="272926"/>
      </a:dk1>
      <a:lt1>
        <a:sysClr val="window" lastClr="FFFFFF"/>
      </a:lt1>
      <a:dk2>
        <a:srgbClr val="04A453"/>
      </a:dk2>
      <a:lt2>
        <a:srgbClr val="D8C6C6"/>
      </a:lt2>
      <a:accent1>
        <a:srgbClr val="EB1B23"/>
      </a:accent1>
      <a:accent2>
        <a:srgbClr val="B30405"/>
      </a:accent2>
      <a:accent3>
        <a:srgbClr val="98201E"/>
      </a:accent3>
      <a:accent4>
        <a:srgbClr val="F47477"/>
      </a:accent4>
      <a:accent5>
        <a:srgbClr val="F48C94"/>
      </a:accent5>
      <a:accent6>
        <a:srgbClr val="F34548"/>
      </a:accent6>
      <a:hlink>
        <a:srgbClr val="FFFFFF"/>
      </a:hlink>
      <a:folHlink>
        <a:srgbClr val="FFFFF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Custom 1">
      <a:dk1>
        <a:srgbClr val="272926"/>
      </a:dk1>
      <a:lt1>
        <a:sysClr val="window" lastClr="FFFFFF"/>
      </a:lt1>
      <a:dk2>
        <a:srgbClr val="04A453"/>
      </a:dk2>
      <a:lt2>
        <a:srgbClr val="D8C6C6"/>
      </a:lt2>
      <a:accent1>
        <a:srgbClr val="EB1B23"/>
      </a:accent1>
      <a:accent2>
        <a:srgbClr val="B30405"/>
      </a:accent2>
      <a:accent3>
        <a:srgbClr val="98201E"/>
      </a:accent3>
      <a:accent4>
        <a:srgbClr val="F47477"/>
      </a:accent4>
      <a:accent5>
        <a:srgbClr val="F48C94"/>
      </a:accent5>
      <a:accent6>
        <a:srgbClr val="F34548"/>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2748</TotalTime>
  <Words>3627</Words>
  <Application>Microsoft Office PowerPoint</Application>
  <PresentationFormat>Widescreen</PresentationFormat>
  <Paragraphs>408</Paragraphs>
  <Slides>33</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33</vt:i4>
      </vt:variant>
    </vt:vector>
  </HeadingPairs>
  <TitlesOfParts>
    <vt:vector size="42" baseType="lpstr">
      <vt:lpstr>맑은 고딕</vt:lpstr>
      <vt:lpstr>Arial</vt:lpstr>
      <vt:lpstr>Arial Unicode MS</vt:lpstr>
      <vt:lpstr>Calibri</vt:lpstr>
      <vt:lpstr>Times New Roman</vt:lpstr>
      <vt:lpstr>Wingdings</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Anele Kabingesi</cp:lastModifiedBy>
  <cp:revision>258</cp:revision>
  <cp:lastPrinted>2020-10-05T16:57:12Z</cp:lastPrinted>
  <dcterms:created xsi:type="dcterms:W3CDTF">2019-01-14T06:35:35Z</dcterms:created>
  <dcterms:modified xsi:type="dcterms:W3CDTF">2020-10-07T07:09:19Z</dcterms:modified>
</cp:coreProperties>
</file>